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9"/>
  </p:notesMasterIdLst>
  <p:sldIdLst>
    <p:sldId id="256" r:id="rId3"/>
    <p:sldId id="283" r:id="rId4"/>
    <p:sldId id="281" r:id="rId5"/>
    <p:sldId id="386" r:id="rId6"/>
    <p:sldId id="384" r:id="rId7"/>
    <p:sldId id="385" r:id="rId8"/>
    <p:sldId id="387" r:id="rId9"/>
    <p:sldId id="388" r:id="rId10"/>
    <p:sldId id="390" r:id="rId11"/>
    <p:sldId id="389"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10" r:id="rId31"/>
    <p:sldId id="409" r:id="rId32"/>
    <p:sldId id="411" r:id="rId33"/>
    <p:sldId id="412" r:id="rId34"/>
    <p:sldId id="413" r:id="rId35"/>
    <p:sldId id="414" r:id="rId36"/>
    <p:sldId id="415" r:id="rId37"/>
    <p:sldId id="416" r:id="rId38"/>
    <p:sldId id="418" r:id="rId39"/>
    <p:sldId id="417" r:id="rId40"/>
    <p:sldId id="419" r:id="rId41"/>
    <p:sldId id="420" r:id="rId42"/>
    <p:sldId id="423" r:id="rId43"/>
    <p:sldId id="422" r:id="rId44"/>
    <p:sldId id="421" r:id="rId45"/>
    <p:sldId id="424" r:id="rId46"/>
    <p:sldId id="425" r:id="rId47"/>
    <p:sldId id="380"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1"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5D7FF"/>
    <a:srgbClr val="79DC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8" autoAdjust="0"/>
    <p:restoredTop sz="90509" autoAdjust="0"/>
  </p:normalViewPr>
  <p:slideViewPr>
    <p:cSldViewPr>
      <p:cViewPr varScale="1">
        <p:scale>
          <a:sx n="95" d="100"/>
          <a:sy n="95" d="100"/>
        </p:scale>
        <p:origin x="45" y="2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2021/6/6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28</a:t>
            </a:fld>
            <a:endParaRPr kumimoji="1" lang="ja-JP" altLang="en-US"/>
          </a:p>
        </p:txBody>
      </p:sp>
    </p:spTree>
    <p:extLst>
      <p:ext uri="{BB962C8B-B14F-4D97-AF65-F5344CB8AC3E}">
        <p14:creationId xmlns:p14="http://schemas.microsoft.com/office/powerpoint/2010/main" val="147738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36</a:t>
            </a:fld>
            <a:endParaRPr kumimoji="1" lang="ja-JP" altLang="en-US"/>
          </a:p>
        </p:txBody>
      </p:sp>
    </p:spTree>
    <p:extLst>
      <p:ext uri="{BB962C8B-B14F-4D97-AF65-F5344CB8AC3E}">
        <p14:creationId xmlns:p14="http://schemas.microsoft.com/office/powerpoint/2010/main" val="374036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algn="l" defTabSz="914400">
              <a:buNone/>
            </a:pPr>
            <a:r>
              <a:rPr lang="ja-JP" altLang="en-US" sz="1200" b="0" i="0">
                <a:solidFill>
                  <a:schemeClr val="tx1"/>
                </a:solidFill>
                <a:latin typeface="Calibri"/>
                <a:ea typeface="ＭＳ Ｐゴシック" pitchFamily="50" charset="-128"/>
                <a:cs typeface="+mn-cs"/>
              </a:rPr>
              <a:t>講座、講義などのまとめ</a:t>
            </a:r>
            <a:r>
              <a:rPr lang="ja-JP" altLang="en-US" sz="1200" b="0" i="0" baseline="0">
                <a:solidFill>
                  <a:schemeClr val="tx1"/>
                </a:solidFill>
                <a:latin typeface="Calibri"/>
                <a:ea typeface="ＭＳ Ｐゴシック" pitchFamily="50" charset="-128"/>
                <a:cs typeface="+mn-cs"/>
              </a:rPr>
              <a:t> </a:t>
            </a: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altLang="ja-JP" sz="1200" b="0" i="0" smtClean="0">
                <a:latin typeface="Calibri"/>
                <a:ea typeface="ＭＳ Ｐゴシック" pitchFamily="50" charset="-128"/>
                <a:cs typeface="+mn-cs"/>
              </a:rPr>
              <a:pPr algn="r" defTabSz="914400">
                <a:buNone/>
              </a:pPr>
              <a:t>2</a:t>
            </a:fld>
            <a:endParaRPr lang="ja-JP" altLang="en-US" sz="1200" b="0" i="0">
              <a:latin typeface="Calibri"/>
              <a:ea typeface="ＭＳ Ｐゴシック" pitchFamily="50" charset="-128"/>
              <a:cs typeface="+mn-cs"/>
            </a:endParaRPr>
          </a:p>
        </p:txBody>
      </p:sp>
    </p:spTree>
    <p:extLst>
      <p:ext uri="{BB962C8B-B14F-4D97-AF65-F5344CB8AC3E}">
        <p14:creationId xmlns:p14="http://schemas.microsoft.com/office/powerpoint/2010/main" val="145541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algn="l" defTabSz="914400">
              <a:buNone/>
            </a:pPr>
            <a:r>
              <a:rPr lang="ja-JP" altLang="en-US" sz="1200" b="0" i="0" dirty="0">
                <a:solidFill>
                  <a:schemeClr val="tx1"/>
                </a:solidFill>
                <a:latin typeface="Calibri"/>
                <a:ea typeface="ＭＳ Ｐゴシック" pitchFamily="50" charset="-128"/>
                <a:cs typeface="+mn-cs"/>
              </a:rPr>
              <a:t>講座、講義などのまとめ</a:t>
            </a:r>
            <a:r>
              <a:rPr lang="ja-JP" altLang="en-US" sz="1200" b="0" i="0" baseline="0" dirty="0">
                <a:solidFill>
                  <a:schemeClr val="tx1"/>
                </a:solidFill>
                <a:latin typeface="Calibri"/>
                <a:ea typeface="ＭＳ Ｐゴシック" pitchFamily="50" charset="-128"/>
                <a:cs typeface="+mn-cs"/>
              </a:rPr>
              <a:t> </a:t>
            </a: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altLang="ja-JP" sz="1200" b="0" i="0" smtClean="0">
                <a:latin typeface="Calibri"/>
                <a:ea typeface="ＭＳ Ｐゴシック" pitchFamily="50" charset="-128"/>
                <a:cs typeface="+mn-cs"/>
              </a:rPr>
              <a:pPr algn="r" defTabSz="914400">
                <a:buNone/>
              </a:pPr>
              <a:t>3</a:t>
            </a:fld>
            <a:endParaRPr lang="ja-JP" altLang="en-US" sz="1200" b="0" i="0">
              <a:latin typeface="Calibri"/>
              <a:ea typeface="ＭＳ Ｐゴシック" pitchFamily="50" charset="-128"/>
              <a:cs typeface="+mn-cs"/>
            </a:endParaRPr>
          </a:p>
        </p:txBody>
      </p:sp>
    </p:spTree>
    <p:extLst>
      <p:ext uri="{BB962C8B-B14F-4D97-AF65-F5344CB8AC3E}">
        <p14:creationId xmlns:p14="http://schemas.microsoft.com/office/powerpoint/2010/main" val="381578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6</a:t>
            </a:fld>
            <a:endParaRPr kumimoji="1" lang="ja-JP" altLang="en-US"/>
          </a:p>
        </p:txBody>
      </p:sp>
    </p:spTree>
    <p:extLst>
      <p:ext uri="{BB962C8B-B14F-4D97-AF65-F5344CB8AC3E}">
        <p14:creationId xmlns:p14="http://schemas.microsoft.com/office/powerpoint/2010/main" val="362216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7</a:t>
            </a:fld>
            <a:endParaRPr kumimoji="1" lang="ja-JP" altLang="en-US"/>
          </a:p>
        </p:txBody>
      </p:sp>
    </p:spTree>
    <p:extLst>
      <p:ext uri="{BB962C8B-B14F-4D97-AF65-F5344CB8AC3E}">
        <p14:creationId xmlns:p14="http://schemas.microsoft.com/office/powerpoint/2010/main" val="114966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8</a:t>
            </a:fld>
            <a:endParaRPr kumimoji="1" lang="ja-JP" altLang="en-US"/>
          </a:p>
        </p:txBody>
      </p:sp>
    </p:spTree>
    <p:extLst>
      <p:ext uri="{BB962C8B-B14F-4D97-AF65-F5344CB8AC3E}">
        <p14:creationId xmlns:p14="http://schemas.microsoft.com/office/powerpoint/2010/main" val="217890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13</a:t>
            </a:fld>
            <a:endParaRPr kumimoji="1" lang="ja-JP" altLang="en-US"/>
          </a:p>
        </p:txBody>
      </p:sp>
    </p:spTree>
    <p:extLst>
      <p:ext uri="{BB962C8B-B14F-4D97-AF65-F5344CB8AC3E}">
        <p14:creationId xmlns:p14="http://schemas.microsoft.com/office/powerpoint/2010/main" val="353934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16</a:t>
            </a:fld>
            <a:endParaRPr kumimoji="1" lang="ja-JP" altLang="en-US"/>
          </a:p>
        </p:txBody>
      </p:sp>
    </p:spTree>
    <p:extLst>
      <p:ext uri="{BB962C8B-B14F-4D97-AF65-F5344CB8AC3E}">
        <p14:creationId xmlns:p14="http://schemas.microsoft.com/office/powerpoint/2010/main" val="183613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17</a:t>
            </a:fld>
            <a:endParaRPr kumimoji="1" lang="ja-JP" altLang="en-US"/>
          </a:p>
        </p:txBody>
      </p:sp>
    </p:spTree>
    <p:extLst>
      <p:ext uri="{BB962C8B-B14F-4D97-AF65-F5344CB8AC3E}">
        <p14:creationId xmlns:p14="http://schemas.microsoft.com/office/powerpoint/2010/main" val="2223288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wmf"/><Relationship Id="rId5" Type="http://schemas.openxmlformats.org/officeDocument/2006/relationships/oleObject" Target="../embeddings/oleObject6.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7.png"/><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gif"/><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5" Type="http://schemas.openxmlformats.org/officeDocument/2006/relationships/oleObject" Target="../embeddings/oleObject13.bin"/><Relationship Id="rId4" Type="http://schemas.openxmlformats.org/officeDocument/2006/relationships/image" Target="../media/image41.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3.wmf"/></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9.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png"/><Relationship Id="rId5" Type="http://schemas.openxmlformats.org/officeDocument/2006/relationships/image" Target="../media/image49.wmf"/><Relationship Id="rId10" Type="http://schemas.openxmlformats.org/officeDocument/2006/relationships/image" Target="../media/image44.png"/><Relationship Id="rId4" Type="http://schemas.openxmlformats.org/officeDocument/2006/relationships/oleObject" Target="../embeddings/oleObject15.bin"/><Relationship Id="rId9" Type="http://schemas.openxmlformats.org/officeDocument/2006/relationships/image" Target="../media/image51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50.png"/><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4.png"/><Relationship Id="rId11" Type="http://schemas.openxmlformats.org/officeDocument/2006/relationships/image" Target="../media/image54.wmf"/><Relationship Id="rId5" Type="http://schemas.openxmlformats.org/officeDocument/2006/relationships/image" Target="../media/image52.png"/><Relationship Id="rId10" Type="http://schemas.openxmlformats.org/officeDocument/2006/relationships/oleObject" Target="../embeddings/oleObject17.bin"/><Relationship Id="rId4" Type="http://schemas.openxmlformats.org/officeDocument/2006/relationships/image" Target="../media/image51.png"/><Relationship Id="rId9" Type="http://schemas.openxmlformats.org/officeDocument/2006/relationships/image" Target="../media/image53.wmf"/></Relationships>
</file>

<file path=ppt/slides/_rels/slide1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6.wmf"/><Relationship Id="rId5" Type="http://schemas.openxmlformats.org/officeDocument/2006/relationships/oleObject" Target="../embeddings/oleObject19.bin"/><Relationship Id="rId4" Type="http://schemas.openxmlformats.org/officeDocument/2006/relationships/image" Target="../media/image55.wmf"/></Relationships>
</file>

<file path=ppt/slides/_rels/slide2.xml.rels><?xml version="1.0" encoding="UTF-8" standalone="yes" ?><Relationships xmlns="http://schemas.openxmlformats.org/package/2006/relationships"><Relationship Id="rId3" Target="../media/image6.jpeg" Type="http://schemas.openxmlformats.org/officeDocument/2006/relationships/image"/><Relationship Id="rId7" Target="../media/image10.pn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6" Target="../media/image9.png" Type="http://schemas.openxmlformats.org/officeDocument/2006/relationships/image"/><Relationship Id="rId5" Target="../media/image8.png" Type="http://schemas.openxmlformats.org/officeDocument/2006/relationships/image"/><Relationship Id="rId4" Target="../media/image7.jpeg" Type="http://schemas.openxmlformats.org/officeDocument/2006/relationships/image"/></Relationships>
</file>

<file path=ppt/slides/_rels/slide2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60.png"/><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4.png"/><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59.wmf"/><Relationship Id="rId4" Type="http://schemas.openxmlformats.org/officeDocument/2006/relationships/image" Target="../media/image62.png"/><Relationship Id="rId9"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69.png"/><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3.bin"/><Relationship Id="rId11" Type="http://schemas.openxmlformats.org/officeDocument/2006/relationships/image" Target="../media/image63.wmf"/><Relationship Id="rId5" Type="http://schemas.openxmlformats.org/officeDocument/2006/relationships/image" Target="../media/image71.png"/><Relationship Id="rId10" Type="http://schemas.openxmlformats.org/officeDocument/2006/relationships/oleObject" Target="../embeddings/oleObject25.bin"/><Relationship Id="rId4" Type="http://schemas.openxmlformats.org/officeDocument/2006/relationships/image" Target="../media/image70.png"/><Relationship Id="rId9" Type="http://schemas.openxmlformats.org/officeDocument/2006/relationships/image" Target="../media/image62.wmf"/></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4.w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8" Target="../media/image67.wmf" Type="http://schemas.openxmlformats.org/officeDocument/2006/relationships/image"/><Relationship Id="rId3" Target="../embeddings/oleObject27.bin" Type="http://schemas.openxmlformats.org/officeDocument/2006/relationships/oleObject"/><Relationship Id="rId7" Target="../embeddings/oleObject29.bin" Type="http://schemas.openxmlformats.org/officeDocument/2006/relationships/oleObject"/><Relationship Id="rId2" Target="../slideLayouts/slideLayout2.xml" Type="http://schemas.openxmlformats.org/officeDocument/2006/relationships/slideLayout"/><Relationship Id="rId1" Target="../drawings/vmlDrawing14.vml" Type="http://schemas.openxmlformats.org/officeDocument/2006/relationships/vmlDrawing"/><Relationship Id="rId6" Target="../media/image66.wmf" Type="http://schemas.openxmlformats.org/officeDocument/2006/relationships/image"/><Relationship Id="rId5" Target="../embeddings/oleObject28.bin" Type="http://schemas.openxmlformats.org/officeDocument/2006/relationships/oleObject"/><Relationship Id="rId4" Target="../media/image65.wmf" Type="http://schemas.openxmlformats.org/officeDocument/2006/relationships/image"/><Relationship Id="rId9" Target="../media/image7.jpeg" Type="http://schemas.openxmlformats.org/officeDocument/2006/relationships/image"/></Relationships>
</file>

<file path=ppt/slides/_rels/slide24.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6.wmf"/><Relationship Id="rId5" Type="http://schemas.openxmlformats.org/officeDocument/2006/relationships/oleObject" Target="../embeddings/oleObject31.bin"/><Relationship Id="rId4" Type="http://schemas.openxmlformats.org/officeDocument/2006/relationships/image" Target="../media/image65.wmf"/></Relationships>
</file>

<file path=ppt/slides/_rels/slide25.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9.wmf"/><Relationship Id="rId5" Type="http://schemas.openxmlformats.org/officeDocument/2006/relationships/oleObject" Target="../embeddings/oleObject34.bin"/><Relationship Id="rId4" Type="http://schemas.openxmlformats.org/officeDocument/2006/relationships/image" Target="../media/image68.wmf"/></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73.wmf"/></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arget="../media/image11.pn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5.wmf"/><Relationship Id="rId5" Type="http://schemas.openxmlformats.org/officeDocument/2006/relationships/oleObject" Target="../embeddings/oleObject38.bin"/><Relationship Id="rId4" Type="http://schemas.openxmlformats.org/officeDocument/2006/relationships/image" Target="../media/image7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79.wmf"/><Relationship Id="rId4" Type="http://schemas.openxmlformats.org/officeDocument/2006/relationships/oleObject" Target="../embeddings/oleObject42.bin"/></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1.wmf"/></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0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40.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30.png"/><Relationship Id="rId19"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120.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arget="../embeddings/oleObject3.bin" Type="http://schemas.openxmlformats.org/officeDocument/2006/relationships/oleObject"/><Relationship Id="rId3" Target="../media/image31.jpeg" Type="http://schemas.openxmlformats.org/officeDocument/2006/relationships/image"/><Relationship Id="rId7" Target="../media/image28.wmf" Type="http://schemas.openxmlformats.org/officeDocument/2006/relationships/image"/><Relationship Id="rId2" Target="../slideLayouts/slideLayout2.xml" Type="http://schemas.openxmlformats.org/officeDocument/2006/relationships/slideLayout"/><Relationship Id="rId1" Target="../drawings/vmlDrawing1.vml" Type="http://schemas.openxmlformats.org/officeDocument/2006/relationships/vmlDrawing"/><Relationship Id="rId6" Target="../embeddings/oleObject2.bin" Type="http://schemas.openxmlformats.org/officeDocument/2006/relationships/oleObject"/><Relationship Id="rId11" Target="../media/image30.wmf" Type="http://schemas.openxmlformats.org/officeDocument/2006/relationships/image"/><Relationship Id="rId5" Target="../media/image27.wmf" Type="http://schemas.openxmlformats.org/officeDocument/2006/relationships/image"/><Relationship Id="rId10" Target="../embeddings/oleObject4.bin" Type="http://schemas.openxmlformats.org/officeDocument/2006/relationships/oleObject"/><Relationship Id="rId4" Target="../embeddings/oleObject1.bin" Type="http://schemas.openxmlformats.org/officeDocument/2006/relationships/oleObject"/><Relationship Id="rId9" Target="../media/image29.w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09600"/>
            <a:ext cx="7939608"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15</a:t>
            </a:r>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395536" y="2924944"/>
            <a:ext cx="8305800" cy="792088"/>
          </a:xfrm>
        </p:spPr>
        <p:txBody>
          <a:bodyPr/>
          <a:lstStyle/>
          <a:p>
            <a:pPr>
              <a:buNone/>
            </a:pPr>
            <a:r>
              <a:rPr lang="ja-JP" alt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ベイズ統計学</a:t>
            </a:r>
            <a:endParaRPr 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4" name="正方形/長方形 3">
            <a:extLst>
              <a:ext uri="{FF2B5EF4-FFF2-40B4-BE49-F238E27FC236}">
                <a16:creationId xmlns:a16="http://schemas.microsoft.com/office/drawing/2014/main" id="{6E55F1A3-0AF3-4C9C-A3BD-5B8130AC01ED}"/>
              </a:ext>
            </a:extLst>
          </p:cNvPr>
          <p:cNvSpPr/>
          <p:nvPr/>
        </p:nvSpPr>
        <p:spPr>
          <a:xfrm>
            <a:off x="412643" y="3711826"/>
            <a:ext cx="4824536" cy="1717393"/>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入門 統計学 第</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2</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版　</a:t>
            </a:r>
            <a:r>
              <a:rPr kumimoji="1" lang="ja-JP" altLang="en-US" sz="1800" kern="0" dirty="0" err="1">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ー</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検定から多変量解析・実験計画法・ベイズ統計学までー</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（オーム社）</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endParaRPr kumimoji="1" lang="en-US" altLang="ja-JP" sz="10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A15BB-7A62-413C-80FA-7995E4B30333}"/>
              </a:ext>
            </a:extLst>
          </p:cNvPr>
          <p:cNvSpPr>
            <a:spLocks noGrp="1"/>
          </p:cNvSpPr>
          <p:nvPr>
            <p:ph type="title"/>
          </p:nvPr>
        </p:nvSpPr>
        <p:spPr/>
        <p:txBody>
          <a:bodyPr/>
          <a:lstStyle/>
          <a:p>
            <a:r>
              <a:rPr kumimoji="1" lang="en-US" altLang="ja-JP" dirty="0"/>
              <a:t>15.2</a:t>
            </a:r>
            <a:r>
              <a:rPr kumimoji="1" lang="ja-JP" altLang="en-US" dirty="0"/>
              <a:t>　ベイズの定理</a:t>
            </a:r>
          </a:p>
        </p:txBody>
      </p:sp>
      <p:graphicFrame>
        <p:nvGraphicFramePr>
          <p:cNvPr id="5" name="オブジェクト 4">
            <a:extLst>
              <a:ext uri="{FF2B5EF4-FFF2-40B4-BE49-F238E27FC236}">
                <a16:creationId xmlns:a16="http://schemas.microsoft.com/office/drawing/2014/main" id="{8F53C85D-ADE4-4F53-9296-DFBF91EEC04A}"/>
              </a:ext>
            </a:extLst>
          </p:cNvPr>
          <p:cNvGraphicFramePr>
            <a:graphicFrameLocks noChangeAspect="1"/>
          </p:cNvGraphicFramePr>
          <p:nvPr>
            <p:extLst>
              <p:ext uri="{D42A27DB-BD31-4B8C-83A1-F6EECF244321}">
                <p14:modId xmlns:p14="http://schemas.microsoft.com/office/powerpoint/2010/main" val="2165084289"/>
              </p:ext>
            </p:extLst>
          </p:nvPr>
        </p:nvGraphicFramePr>
        <p:xfrm>
          <a:off x="3707904" y="2492896"/>
          <a:ext cx="2880320" cy="762943"/>
        </p:xfrm>
        <a:graphic>
          <a:graphicData uri="http://schemas.openxmlformats.org/presentationml/2006/ole">
            <mc:AlternateContent xmlns:mc="http://schemas.openxmlformats.org/markup-compatibility/2006">
              <mc:Choice xmlns:v="urn:schemas-microsoft-com:vml" Requires="v">
                <p:oleObj spid="_x0000_s69992" name="Equation" r:id="rId3" imgW="1600200" imgH="419040" progId="Equation.DSMT4">
                  <p:embed/>
                </p:oleObj>
              </mc:Choice>
              <mc:Fallback>
                <p:oleObj name="Equation" r:id="rId3" imgW="1600200" imgH="419040" progId="Equation.DSMT4">
                  <p:embed/>
                  <p:pic>
                    <p:nvPicPr>
                      <p:cNvPr id="0" name="Object 1"/>
                      <p:cNvPicPr>
                        <a:picLocks noChangeAspect="1" noChangeArrowheads="1"/>
                      </p:cNvPicPr>
                      <p:nvPr/>
                    </p:nvPicPr>
                    <p:blipFill>
                      <a:blip r:embed="rId4"/>
                      <a:srcRect/>
                      <a:stretch>
                        <a:fillRect/>
                      </a:stretch>
                    </p:blipFill>
                    <p:spPr bwMode="auto">
                      <a:xfrm>
                        <a:off x="3707904" y="2492896"/>
                        <a:ext cx="2880320" cy="762943"/>
                      </a:xfrm>
                      <a:prstGeom prst="rect">
                        <a:avLst/>
                      </a:prstGeom>
                      <a:noFill/>
                    </p:spPr>
                  </p:pic>
                </p:oleObj>
              </mc:Fallback>
            </mc:AlternateContent>
          </a:graphicData>
        </a:graphic>
      </p:graphicFrame>
      <p:sp>
        <p:nvSpPr>
          <p:cNvPr id="8" name="テキスト ボックス 7">
            <a:extLst>
              <a:ext uri="{FF2B5EF4-FFF2-40B4-BE49-F238E27FC236}">
                <a16:creationId xmlns:a16="http://schemas.microsoft.com/office/drawing/2014/main" id="{2888AE91-8644-455F-9FEB-E0871DDED7B4}"/>
              </a:ext>
            </a:extLst>
          </p:cNvPr>
          <p:cNvSpPr txBox="1"/>
          <p:nvPr/>
        </p:nvSpPr>
        <p:spPr>
          <a:xfrm>
            <a:off x="1979712" y="2624126"/>
            <a:ext cx="165462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ベイズの定理</a:t>
            </a:r>
          </a:p>
        </p:txBody>
      </p:sp>
      <p:sp>
        <p:nvSpPr>
          <p:cNvPr id="13" name="四角形: 角を丸くする 12">
            <a:extLst>
              <a:ext uri="{FF2B5EF4-FFF2-40B4-BE49-F238E27FC236}">
                <a16:creationId xmlns:a16="http://schemas.microsoft.com/office/drawing/2014/main" id="{3789697B-4F9A-4950-B367-D09B2EB41778}"/>
              </a:ext>
            </a:extLst>
          </p:cNvPr>
          <p:cNvSpPr/>
          <p:nvPr/>
        </p:nvSpPr>
        <p:spPr>
          <a:xfrm>
            <a:off x="3707904" y="2633747"/>
            <a:ext cx="996598" cy="40011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BD82B5FA-FD5E-45C5-94B5-2FC312452F00}"/>
              </a:ext>
            </a:extLst>
          </p:cNvPr>
          <p:cNvSpPr txBox="1"/>
          <p:nvPr/>
        </p:nvSpPr>
        <p:spPr>
          <a:xfrm>
            <a:off x="3634332" y="1991592"/>
            <a:ext cx="2414444"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逆の条件付き確率で求める</a:t>
            </a:r>
          </a:p>
        </p:txBody>
      </p:sp>
      <p:sp>
        <p:nvSpPr>
          <p:cNvPr id="14" name="四角形: 角を丸くする 13">
            <a:extLst>
              <a:ext uri="{FF2B5EF4-FFF2-40B4-BE49-F238E27FC236}">
                <a16:creationId xmlns:a16="http://schemas.microsoft.com/office/drawing/2014/main" id="{DBA83C98-F988-4FFE-91CE-0E305E5FB5D2}"/>
              </a:ext>
            </a:extLst>
          </p:cNvPr>
          <p:cNvSpPr/>
          <p:nvPr/>
        </p:nvSpPr>
        <p:spPr>
          <a:xfrm>
            <a:off x="4932040" y="2449713"/>
            <a:ext cx="978342" cy="40011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環状 11">
            <a:extLst>
              <a:ext uri="{FF2B5EF4-FFF2-40B4-BE49-F238E27FC236}">
                <a16:creationId xmlns:a16="http://schemas.microsoft.com/office/drawing/2014/main" id="{06B85E76-B2DD-4917-B75C-065EC67B5AC5}"/>
              </a:ext>
            </a:extLst>
          </p:cNvPr>
          <p:cNvSpPr/>
          <p:nvPr/>
        </p:nvSpPr>
        <p:spPr>
          <a:xfrm rot="20891712" flipH="1">
            <a:off x="4469436" y="2291245"/>
            <a:ext cx="617277" cy="576064"/>
          </a:xfrm>
          <a:prstGeom prst="circularArrow">
            <a:avLst>
              <a:gd name="adj1" fmla="val 12500"/>
              <a:gd name="adj2" fmla="val 1142319"/>
              <a:gd name="adj3" fmla="val 20457681"/>
              <a:gd name="adj4" fmla="val 11720158"/>
              <a:gd name="adj5" fmla="val 125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a:extLst>
              <a:ext uri="{FF2B5EF4-FFF2-40B4-BE49-F238E27FC236}">
                <a16:creationId xmlns:a16="http://schemas.microsoft.com/office/drawing/2014/main" id="{B1CC261D-0520-4601-86CD-87DB2D919AFC}"/>
              </a:ext>
            </a:extLst>
          </p:cNvPr>
          <p:cNvSpPr txBox="1"/>
          <p:nvPr/>
        </p:nvSpPr>
        <p:spPr>
          <a:xfrm>
            <a:off x="1005229" y="4083766"/>
            <a:ext cx="1955985" cy="707886"/>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条件付き確率①</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（先掲の式）</a:t>
            </a:r>
          </a:p>
        </p:txBody>
      </p:sp>
      <p:graphicFrame>
        <p:nvGraphicFramePr>
          <p:cNvPr id="25" name="オブジェクト 24">
            <a:extLst>
              <a:ext uri="{FF2B5EF4-FFF2-40B4-BE49-F238E27FC236}">
                <a16:creationId xmlns:a16="http://schemas.microsoft.com/office/drawing/2014/main" id="{810E1ABC-57E7-49C2-8947-EE23EAE47D60}"/>
              </a:ext>
            </a:extLst>
          </p:cNvPr>
          <p:cNvGraphicFramePr>
            <a:graphicFrameLocks noChangeAspect="1"/>
          </p:cNvGraphicFramePr>
          <p:nvPr>
            <p:extLst>
              <p:ext uri="{D42A27DB-BD31-4B8C-83A1-F6EECF244321}">
                <p14:modId xmlns:p14="http://schemas.microsoft.com/office/powerpoint/2010/main" val="31422661"/>
              </p:ext>
            </p:extLst>
          </p:nvPr>
        </p:nvGraphicFramePr>
        <p:xfrm>
          <a:off x="2945183" y="3971080"/>
          <a:ext cx="2376487" cy="762000"/>
        </p:xfrm>
        <a:graphic>
          <a:graphicData uri="http://schemas.openxmlformats.org/presentationml/2006/ole">
            <mc:AlternateContent xmlns:mc="http://schemas.openxmlformats.org/markup-compatibility/2006">
              <mc:Choice xmlns:v="urn:schemas-microsoft-com:vml" Requires="v">
                <p:oleObj spid="_x0000_s69993" name="Equation" r:id="rId5" imgW="1320480" imgH="419040" progId="Equation.DSMT4">
                  <p:embed/>
                </p:oleObj>
              </mc:Choice>
              <mc:Fallback>
                <p:oleObj name="Equation" r:id="rId5" imgW="1320480" imgH="419040" progId="Equation.DSMT4">
                  <p:embed/>
                  <p:pic>
                    <p:nvPicPr>
                      <p:cNvPr id="5" name="オブジェクト 4">
                        <a:extLst>
                          <a:ext uri="{FF2B5EF4-FFF2-40B4-BE49-F238E27FC236}">
                            <a16:creationId xmlns:a16="http://schemas.microsoft.com/office/drawing/2014/main" id="{8F53C85D-ADE4-4F53-9296-DFBF91EEC04A}"/>
                          </a:ext>
                        </a:extLst>
                      </p:cNvPr>
                      <p:cNvPicPr>
                        <a:picLocks noChangeAspect="1" noChangeArrowheads="1"/>
                      </p:cNvPicPr>
                      <p:nvPr/>
                    </p:nvPicPr>
                    <p:blipFill>
                      <a:blip r:embed="rId6"/>
                      <a:srcRect/>
                      <a:stretch>
                        <a:fillRect/>
                      </a:stretch>
                    </p:blipFill>
                    <p:spPr bwMode="auto">
                      <a:xfrm>
                        <a:off x="2945183" y="3971080"/>
                        <a:ext cx="2376487" cy="762000"/>
                      </a:xfrm>
                      <a:prstGeom prst="rect">
                        <a:avLst/>
                      </a:prstGeom>
                      <a:noFill/>
                    </p:spPr>
                  </p:pic>
                </p:oleObj>
              </mc:Fallback>
            </mc:AlternateContent>
          </a:graphicData>
        </a:graphic>
      </p:graphicFrame>
      <p:sp>
        <p:nvSpPr>
          <p:cNvPr id="26" name="テキスト ボックス 25">
            <a:extLst>
              <a:ext uri="{FF2B5EF4-FFF2-40B4-BE49-F238E27FC236}">
                <a16:creationId xmlns:a16="http://schemas.microsoft.com/office/drawing/2014/main" id="{261DE638-CAC9-4103-91C5-5A01BBC26A85}"/>
              </a:ext>
            </a:extLst>
          </p:cNvPr>
          <p:cNvSpPr txBox="1"/>
          <p:nvPr/>
        </p:nvSpPr>
        <p:spPr>
          <a:xfrm>
            <a:off x="1005228" y="5211028"/>
            <a:ext cx="1939955" cy="707886"/>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条件付き確率②</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が逆）</a:t>
            </a:r>
          </a:p>
        </p:txBody>
      </p:sp>
      <p:graphicFrame>
        <p:nvGraphicFramePr>
          <p:cNvPr id="27" name="オブジェクト 26">
            <a:extLst>
              <a:ext uri="{FF2B5EF4-FFF2-40B4-BE49-F238E27FC236}">
                <a16:creationId xmlns:a16="http://schemas.microsoft.com/office/drawing/2014/main" id="{9C82BA11-89BC-4B48-A7C7-39D272D99D24}"/>
              </a:ext>
            </a:extLst>
          </p:cNvPr>
          <p:cNvGraphicFramePr>
            <a:graphicFrameLocks noChangeAspect="1"/>
          </p:cNvGraphicFramePr>
          <p:nvPr>
            <p:extLst>
              <p:ext uri="{D42A27DB-BD31-4B8C-83A1-F6EECF244321}">
                <p14:modId xmlns:p14="http://schemas.microsoft.com/office/powerpoint/2010/main" val="1313713919"/>
              </p:ext>
            </p:extLst>
          </p:nvPr>
        </p:nvGraphicFramePr>
        <p:xfrm>
          <a:off x="2945183" y="5079232"/>
          <a:ext cx="2376487" cy="762000"/>
        </p:xfrm>
        <a:graphic>
          <a:graphicData uri="http://schemas.openxmlformats.org/presentationml/2006/ole">
            <mc:AlternateContent xmlns:mc="http://schemas.openxmlformats.org/markup-compatibility/2006">
              <mc:Choice xmlns:v="urn:schemas-microsoft-com:vml" Requires="v">
                <p:oleObj spid="_x0000_s69994" name="Equation" r:id="rId7" imgW="1320480" imgH="419040" progId="Equation.DSMT4">
                  <p:embed/>
                </p:oleObj>
              </mc:Choice>
              <mc:Fallback>
                <p:oleObj name="Equation" r:id="rId7" imgW="1320480" imgH="419040" progId="Equation.DSMT4">
                  <p:embed/>
                  <p:pic>
                    <p:nvPicPr>
                      <p:cNvPr id="25" name="オブジェクト 24">
                        <a:extLst>
                          <a:ext uri="{FF2B5EF4-FFF2-40B4-BE49-F238E27FC236}">
                            <a16:creationId xmlns:a16="http://schemas.microsoft.com/office/drawing/2014/main" id="{810E1ABC-57E7-49C2-8947-EE23EAE47D60}"/>
                          </a:ext>
                        </a:extLst>
                      </p:cNvPr>
                      <p:cNvPicPr>
                        <a:picLocks noChangeAspect="1" noChangeArrowheads="1"/>
                      </p:cNvPicPr>
                      <p:nvPr/>
                    </p:nvPicPr>
                    <p:blipFill>
                      <a:blip r:embed="rId8"/>
                      <a:srcRect/>
                      <a:stretch>
                        <a:fillRect/>
                      </a:stretch>
                    </p:blipFill>
                    <p:spPr bwMode="auto">
                      <a:xfrm>
                        <a:off x="2945183" y="5079232"/>
                        <a:ext cx="2376487" cy="762000"/>
                      </a:xfrm>
                      <a:prstGeom prst="rect">
                        <a:avLst/>
                      </a:prstGeom>
                      <a:noFill/>
                    </p:spPr>
                  </p:pic>
                </p:oleObj>
              </mc:Fallback>
            </mc:AlternateContent>
          </a:graphicData>
        </a:graphic>
      </p:graphicFrame>
      <p:sp>
        <p:nvSpPr>
          <p:cNvPr id="28" name="四角形: 角を丸くする 27">
            <a:extLst>
              <a:ext uri="{FF2B5EF4-FFF2-40B4-BE49-F238E27FC236}">
                <a16:creationId xmlns:a16="http://schemas.microsoft.com/office/drawing/2014/main" id="{E8B18296-F48A-4419-BF9E-DF6228C09A5E}"/>
              </a:ext>
            </a:extLst>
          </p:cNvPr>
          <p:cNvSpPr/>
          <p:nvPr/>
        </p:nvSpPr>
        <p:spPr>
          <a:xfrm>
            <a:off x="6804248" y="5211028"/>
            <a:ext cx="1647972" cy="400110"/>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201999A4-8A31-49EA-BFAB-142F2421B5AA}"/>
              </a:ext>
            </a:extLst>
          </p:cNvPr>
          <p:cNvSpPr/>
          <p:nvPr/>
        </p:nvSpPr>
        <p:spPr>
          <a:xfrm>
            <a:off x="4171849" y="3926241"/>
            <a:ext cx="1160528" cy="400110"/>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コネクタ: 曲線 18">
            <a:extLst>
              <a:ext uri="{FF2B5EF4-FFF2-40B4-BE49-F238E27FC236}">
                <a16:creationId xmlns:a16="http://schemas.microsoft.com/office/drawing/2014/main" id="{EEDF56F8-2F84-4BA5-9594-3537F4E36675}"/>
              </a:ext>
            </a:extLst>
          </p:cNvPr>
          <p:cNvCxnSpPr>
            <a:cxnSpLocks/>
          </p:cNvCxnSpPr>
          <p:nvPr/>
        </p:nvCxnSpPr>
        <p:spPr>
          <a:xfrm rot="10800000">
            <a:off x="5332377" y="4083766"/>
            <a:ext cx="2039722" cy="1127262"/>
          </a:xfrm>
          <a:prstGeom prst="curvedConnector3">
            <a:avLst>
              <a:gd name="adj1" fmla="val 479"/>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92AB459-0088-4269-A28D-6747DB000827}"/>
              </a:ext>
            </a:extLst>
          </p:cNvPr>
          <p:cNvSpPr txBox="1"/>
          <p:nvPr/>
        </p:nvSpPr>
        <p:spPr>
          <a:xfrm>
            <a:off x="395536" y="3568902"/>
            <a:ext cx="3583032"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定理を導き出しておきましょう</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正方形/長方形 32">
            <a:extLst>
              <a:ext uri="{FF2B5EF4-FFF2-40B4-BE49-F238E27FC236}">
                <a16:creationId xmlns:a16="http://schemas.microsoft.com/office/drawing/2014/main" id="{FCC2B9AF-BC04-497C-BF7F-A1776846A017}"/>
              </a:ext>
            </a:extLst>
          </p:cNvPr>
          <p:cNvSpPr/>
          <p:nvPr/>
        </p:nvSpPr>
        <p:spPr>
          <a:xfrm>
            <a:off x="1835696" y="1991592"/>
            <a:ext cx="5328592" cy="1486947"/>
          </a:xfrm>
          <a:prstGeom prst="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9EAE4E3E-E3E4-4DBE-A5EF-FEE8CF368552}"/>
              </a:ext>
            </a:extLst>
          </p:cNvPr>
          <p:cNvSpPr txBox="1"/>
          <p:nvPr/>
        </p:nvSpPr>
        <p:spPr>
          <a:xfrm>
            <a:off x="6365761" y="3903041"/>
            <a:ext cx="2241319" cy="323165"/>
          </a:xfrm>
          <a:prstGeom prst="rect">
            <a:avLst/>
          </a:prstGeom>
          <a:noFill/>
        </p:spPr>
        <p:txBody>
          <a:bodyPr wrap="none" rtlCol="0">
            <a:spAutoFit/>
          </a:bodyPr>
          <a:lstStyle/>
          <a:p>
            <a:pPr algn="l"/>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代入すればベイズの定理</a:t>
            </a:r>
          </a:p>
        </p:txBody>
      </p:sp>
      <p:graphicFrame>
        <p:nvGraphicFramePr>
          <p:cNvPr id="35" name="オブジェクト 34">
            <a:extLst>
              <a:ext uri="{FF2B5EF4-FFF2-40B4-BE49-F238E27FC236}">
                <a16:creationId xmlns:a16="http://schemas.microsoft.com/office/drawing/2014/main" id="{9C6652FB-A6B9-46DC-A8A1-AF86F7F6767A}"/>
              </a:ext>
            </a:extLst>
          </p:cNvPr>
          <p:cNvGraphicFramePr>
            <a:graphicFrameLocks noChangeAspect="1"/>
          </p:cNvGraphicFramePr>
          <p:nvPr>
            <p:extLst>
              <p:ext uri="{D42A27DB-BD31-4B8C-83A1-F6EECF244321}">
                <p14:modId xmlns:p14="http://schemas.microsoft.com/office/powerpoint/2010/main" val="3981350689"/>
              </p:ext>
            </p:extLst>
          </p:nvPr>
        </p:nvGraphicFramePr>
        <p:xfrm>
          <a:off x="5253407" y="5245140"/>
          <a:ext cx="3198813" cy="369888"/>
        </p:xfrm>
        <a:graphic>
          <a:graphicData uri="http://schemas.openxmlformats.org/presentationml/2006/ole">
            <mc:AlternateContent xmlns:mc="http://schemas.openxmlformats.org/markup-compatibility/2006">
              <mc:Choice xmlns:v="urn:schemas-microsoft-com:vml" Requires="v">
                <p:oleObj spid="_x0000_s69995" name="Equation" r:id="rId9" imgW="1777680" imgH="203040" progId="Equation.DSMT4">
                  <p:embed/>
                </p:oleObj>
              </mc:Choice>
              <mc:Fallback>
                <p:oleObj name="Equation" r:id="rId9" imgW="1777680" imgH="203040" progId="Equation.DSMT4">
                  <p:embed/>
                  <p:pic>
                    <p:nvPicPr>
                      <p:cNvPr id="27" name="オブジェクト 26">
                        <a:extLst>
                          <a:ext uri="{FF2B5EF4-FFF2-40B4-BE49-F238E27FC236}">
                            <a16:creationId xmlns:a16="http://schemas.microsoft.com/office/drawing/2014/main" id="{9C82BA11-89BC-4B48-A7C7-39D272D99D24}"/>
                          </a:ext>
                        </a:extLst>
                      </p:cNvPr>
                      <p:cNvPicPr>
                        <a:picLocks noChangeAspect="1" noChangeArrowheads="1"/>
                      </p:cNvPicPr>
                      <p:nvPr/>
                    </p:nvPicPr>
                    <p:blipFill>
                      <a:blip r:embed="rId10"/>
                      <a:srcRect/>
                      <a:stretch>
                        <a:fillRect/>
                      </a:stretch>
                    </p:blipFill>
                    <p:spPr bwMode="auto">
                      <a:xfrm>
                        <a:off x="5253407" y="5245140"/>
                        <a:ext cx="3198813" cy="369888"/>
                      </a:xfrm>
                      <a:prstGeom prst="rect">
                        <a:avLst/>
                      </a:prstGeom>
                      <a:noFill/>
                    </p:spPr>
                  </p:pic>
                </p:oleObj>
              </mc:Fallback>
            </mc:AlternateContent>
          </a:graphicData>
        </a:graphic>
      </p:graphicFrame>
    </p:spTree>
    <p:extLst>
      <p:ext uri="{BB962C8B-B14F-4D97-AF65-F5344CB8AC3E}">
        <p14:creationId xmlns:p14="http://schemas.microsoft.com/office/powerpoint/2010/main" val="37316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P spid="12" grpId="0" animBg="1"/>
      <p:bldP spid="23" grpId="0"/>
      <p:bldP spid="26" grpId="0"/>
      <p:bldP spid="28" grpId="0" animBg="1"/>
      <p:bldP spid="29" grpId="0" animBg="1"/>
      <p:bldP spid="32" grpId="0"/>
      <p:bldP spid="33"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CD7BDE-8EF6-4E65-98FB-271AEA88B20E}"/>
              </a:ext>
            </a:extLst>
          </p:cNvPr>
          <p:cNvSpPr>
            <a:spLocks noGrp="1"/>
          </p:cNvSpPr>
          <p:nvPr>
            <p:ph type="title"/>
          </p:nvPr>
        </p:nvSpPr>
        <p:spPr>
          <a:xfrm>
            <a:off x="990600" y="620688"/>
            <a:ext cx="7541840" cy="1143000"/>
          </a:xfrm>
        </p:spPr>
        <p:txBody>
          <a:bodyPr/>
          <a:lstStyle/>
          <a:p>
            <a:r>
              <a:rPr kumimoji="1" lang="ja-JP" altLang="en-US" sz="4000" dirty="0"/>
              <a:t>結果から原因の確率を知る</a:t>
            </a:r>
          </a:p>
        </p:txBody>
      </p:sp>
      <p:graphicFrame>
        <p:nvGraphicFramePr>
          <p:cNvPr id="4" name="オブジェクト 3">
            <a:extLst>
              <a:ext uri="{FF2B5EF4-FFF2-40B4-BE49-F238E27FC236}">
                <a16:creationId xmlns:a16="http://schemas.microsoft.com/office/drawing/2014/main" id="{4BBAA412-8BE2-4919-8893-9921519EA4CB}"/>
              </a:ext>
            </a:extLst>
          </p:cNvPr>
          <p:cNvGraphicFramePr>
            <a:graphicFrameLocks noChangeAspect="1"/>
          </p:cNvGraphicFramePr>
          <p:nvPr>
            <p:extLst>
              <p:ext uri="{D42A27DB-BD31-4B8C-83A1-F6EECF244321}">
                <p14:modId xmlns:p14="http://schemas.microsoft.com/office/powerpoint/2010/main" val="513671002"/>
              </p:ext>
            </p:extLst>
          </p:nvPr>
        </p:nvGraphicFramePr>
        <p:xfrm>
          <a:off x="3206750" y="3073400"/>
          <a:ext cx="4887913" cy="709613"/>
        </p:xfrm>
        <a:graphic>
          <a:graphicData uri="http://schemas.openxmlformats.org/presentationml/2006/ole">
            <mc:AlternateContent xmlns:mc="http://schemas.openxmlformats.org/markup-compatibility/2006">
              <mc:Choice xmlns:v="urn:schemas-microsoft-com:vml" Requires="v">
                <p:oleObj spid="_x0000_s71767" name="Equation" r:id="rId3" imgW="2920680" imgH="419040" progId="Equation.DSMT4">
                  <p:embed/>
                </p:oleObj>
              </mc:Choice>
              <mc:Fallback>
                <p:oleObj name="Equation" r:id="rId3" imgW="2920680" imgH="419040" progId="Equation.DSMT4">
                  <p:embed/>
                  <p:pic>
                    <p:nvPicPr>
                      <p:cNvPr id="5" name="オブジェクト 4">
                        <a:extLst>
                          <a:ext uri="{FF2B5EF4-FFF2-40B4-BE49-F238E27FC236}">
                            <a16:creationId xmlns:a16="http://schemas.microsoft.com/office/drawing/2014/main" id="{8F53C85D-ADE4-4F53-9296-DFBF91EEC04A}"/>
                          </a:ext>
                        </a:extLst>
                      </p:cNvPr>
                      <p:cNvPicPr>
                        <a:picLocks noChangeAspect="1" noChangeArrowheads="1"/>
                      </p:cNvPicPr>
                      <p:nvPr/>
                    </p:nvPicPr>
                    <p:blipFill>
                      <a:blip r:embed="rId4"/>
                      <a:srcRect/>
                      <a:stretch>
                        <a:fillRect/>
                      </a:stretch>
                    </p:blipFill>
                    <p:spPr bwMode="auto">
                      <a:xfrm>
                        <a:off x="3206750" y="3073400"/>
                        <a:ext cx="4887913" cy="709613"/>
                      </a:xfrm>
                      <a:prstGeom prst="rect">
                        <a:avLst/>
                      </a:prstGeom>
                      <a:noFill/>
                    </p:spPr>
                  </p:pic>
                </p:oleObj>
              </mc:Fallback>
            </mc:AlternateContent>
          </a:graphicData>
        </a:graphic>
      </p:graphicFrame>
      <p:sp>
        <p:nvSpPr>
          <p:cNvPr id="5" name="テキスト ボックス 4">
            <a:extLst>
              <a:ext uri="{FF2B5EF4-FFF2-40B4-BE49-F238E27FC236}">
                <a16:creationId xmlns:a16="http://schemas.microsoft.com/office/drawing/2014/main" id="{0B5D6420-A517-4845-82A5-F58103E6B96C}"/>
              </a:ext>
            </a:extLst>
          </p:cNvPr>
          <p:cNvSpPr txBox="1"/>
          <p:nvPr/>
        </p:nvSpPr>
        <p:spPr>
          <a:xfrm>
            <a:off x="498468" y="2060084"/>
            <a:ext cx="6399470"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を結果事象（事後），</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を原因事象（事前）と考えると</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0" name="テキスト ボックス 9">
            <a:extLst>
              <a:ext uri="{FF2B5EF4-FFF2-40B4-BE49-F238E27FC236}">
                <a16:creationId xmlns:a16="http://schemas.microsoft.com/office/drawing/2014/main" id="{A1285C68-588A-4DF5-BF8E-984F93D7C48B}"/>
              </a:ext>
            </a:extLst>
          </p:cNvPr>
          <p:cNvSpPr txBox="1"/>
          <p:nvPr/>
        </p:nvSpPr>
        <p:spPr>
          <a:xfrm>
            <a:off x="3275216" y="2937972"/>
            <a:ext cx="1486304" cy="323165"/>
          </a:xfrm>
          <a:prstGeom prst="rect">
            <a:avLst/>
          </a:prstGeom>
          <a:noFill/>
        </p:spPr>
        <p:txBody>
          <a:bodyPr wrap="non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時間の流れと逆</a:t>
            </a:r>
          </a:p>
        </p:txBody>
      </p:sp>
      <p:sp>
        <p:nvSpPr>
          <p:cNvPr id="11" name="テキスト ボックス 10">
            <a:extLst>
              <a:ext uri="{FF2B5EF4-FFF2-40B4-BE49-F238E27FC236}">
                <a16:creationId xmlns:a16="http://schemas.microsoft.com/office/drawing/2014/main" id="{80498C24-19FF-4A26-A584-56CCA6A12BB5}"/>
              </a:ext>
            </a:extLst>
          </p:cNvPr>
          <p:cNvSpPr txBox="1"/>
          <p:nvPr/>
        </p:nvSpPr>
        <p:spPr>
          <a:xfrm>
            <a:off x="5567137" y="2776390"/>
            <a:ext cx="1338828" cy="323165"/>
          </a:xfrm>
          <a:prstGeom prst="rect">
            <a:avLst/>
          </a:prstGeom>
          <a:noFill/>
        </p:spPr>
        <p:txBody>
          <a:bodyPr wrap="none" rtlCol="0">
            <a:spAutoFit/>
          </a:bodyPr>
          <a:lstStyle/>
          <a:p>
            <a:pPr algn="l"/>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時間の流れ順</a:t>
            </a:r>
          </a:p>
        </p:txBody>
      </p:sp>
      <p:sp>
        <p:nvSpPr>
          <p:cNvPr id="24" name="テキスト ボックス 23">
            <a:extLst>
              <a:ext uri="{FF2B5EF4-FFF2-40B4-BE49-F238E27FC236}">
                <a16:creationId xmlns:a16="http://schemas.microsoft.com/office/drawing/2014/main" id="{2B6B2215-E3AE-4582-BB10-EDA8C2404F83}"/>
              </a:ext>
            </a:extLst>
          </p:cNvPr>
          <p:cNvSpPr txBox="1"/>
          <p:nvPr/>
        </p:nvSpPr>
        <p:spPr>
          <a:xfrm>
            <a:off x="1294463" y="3185755"/>
            <a:ext cx="1800200"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ベイズの定理</a:t>
            </a:r>
          </a:p>
        </p:txBody>
      </p:sp>
      <p:sp>
        <p:nvSpPr>
          <p:cNvPr id="25" name="テキスト ボックス 24">
            <a:extLst>
              <a:ext uri="{FF2B5EF4-FFF2-40B4-BE49-F238E27FC236}">
                <a16:creationId xmlns:a16="http://schemas.microsoft.com/office/drawing/2014/main" id="{5248CE1A-7AB2-4082-953F-7AA3D256D68D}"/>
              </a:ext>
            </a:extLst>
          </p:cNvPr>
          <p:cNvSpPr txBox="1"/>
          <p:nvPr/>
        </p:nvSpPr>
        <p:spPr>
          <a:xfrm>
            <a:off x="1024206" y="4432550"/>
            <a:ext cx="5347994" cy="1631216"/>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結果</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として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が観測されたとき，その原因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である確率を求めることができる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時間の流れと逆の確率</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a:t>
            </a:r>
            <a:r>
              <a:rPr kumimoji="1" lang="ja-JP" altLang="en-US" sz="20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時間の流れ順の確率</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などから求めることができる点が優れている</a:t>
            </a:r>
          </a:p>
        </p:txBody>
      </p:sp>
      <p:pic>
        <p:nvPicPr>
          <p:cNvPr id="27" name="図 26">
            <a:extLst>
              <a:ext uri="{FF2B5EF4-FFF2-40B4-BE49-F238E27FC236}">
                <a16:creationId xmlns:a16="http://schemas.microsoft.com/office/drawing/2014/main" id="{589854B1-9102-4BCC-9273-D548F3841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278971"/>
            <a:ext cx="2020917" cy="2020917"/>
          </a:xfrm>
          <a:prstGeom prst="rect">
            <a:avLst/>
          </a:prstGeom>
        </p:spPr>
      </p:pic>
      <p:sp>
        <p:nvSpPr>
          <p:cNvPr id="28" name="矢印: 下 27">
            <a:extLst>
              <a:ext uri="{FF2B5EF4-FFF2-40B4-BE49-F238E27FC236}">
                <a16:creationId xmlns:a16="http://schemas.microsoft.com/office/drawing/2014/main" id="{521AAF46-DC8A-4429-8E94-24E3E60B9D32}"/>
              </a:ext>
            </a:extLst>
          </p:cNvPr>
          <p:cNvSpPr/>
          <p:nvPr/>
        </p:nvSpPr>
        <p:spPr>
          <a:xfrm rot="10800000">
            <a:off x="3421734" y="3650295"/>
            <a:ext cx="596634" cy="730533"/>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A8CF47D5-FA1F-4DBE-9426-2ECD72CC2F6B}"/>
              </a:ext>
            </a:extLst>
          </p:cNvPr>
          <p:cNvSpPr/>
          <p:nvPr/>
        </p:nvSpPr>
        <p:spPr>
          <a:xfrm>
            <a:off x="1043607" y="5358684"/>
            <a:ext cx="5328593" cy="705082"/>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822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FD9D4-2CAF-4958-8B81-820DD082DE3B}"/>
              </a:ext>
            </a:extLst>
          </p:cNvPr>
          <p:cNvSpPr>
            <a:spLocks noGrp="1"/>
          </p:cNvSpPr>
          <p:nvPr>
            <p:ph type="title"/>
          </p:nvPr>
        </p:nvSpPr>
        <p:spPr/>
        <p:txBody>
          <a:bodyPr/>
          <a:lstStyle/>
          <a:p>
            <a:r>
              <a:rPr kumimoji="1" lang="ja-JP" altLang="en-US" dirty="0"/>
              <a:t>定理を構成する確率</a:t>
            </a:r>
          </a:p>
        </p:txBody>
      </p:sp>
      <p:sp>
        <p:nvSpPr>
          <p:cNvPr id="7" name="テキスト ボックス 6">
            <a:extLst>
              <a:ext uri="{FF2B5EF4-FFF2-40B4-BE49-F238E27FC236}">
                <a16:creationId xmlns:a16="http://schemas.microsoft.com/office/drawing/2014/main" id="{6571B4D7-7F0A-40FA-8A23-51B987CED971}"/>
              </a:ext>
            </a:extLst>
          </p:cNvPr>
          <p:cNvSpPr txBox="1"/>
          <p:nvPr/>
        </p:nvSpPr>
        <p:spPr>
          <a:xfrm>
            <a:off x="4138566" y="3288506"/>
            <a:ext cx="65" cy="307777"/>
          </a:xfrm>
          <a:prstGeom prst="rect">
            <a:avLst/>
          </a:prstGeom>
          <a:noFill/>
        </p:spPr>
        <p:txBody>
          <a:bodyPr wrap="none" lIns="0" tIns="0" rIns="0" bIns="0" rtlCol="0">
            <a:spAutoFit/>
          </a:bodyPr>
          <a:lstStyle/>
          <a:p>
            <a:pPr algn="l"/>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4778A915-A61F-41DE-A152-03B44F3E6558}"/>
                  </a:ext>
                </a:extLst>
              </p:cNvPr>
              <p:cNvSpPr txBox="1"/>
              <p:nvPr/>
            </p:nvSpPr>
            <p:spPr>
              <a:xfrm>
                <a:off x="419302" y="3573086"/>
                <a:ext cx="7904087" cy="644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solidFill>
                            <a:srgbClr val="FFFF00"/>
                          </a:solidFill>
                          <a:latin typeface="Cambria Math" panose="02040503050406030204" pitchFamily="18" charset="0"/>
                          <a:ea typeface="ＭＳ Ｐゴシック" panose="020B0600070205080204" pitchFamily="50" charset="-128"/>
                        </a:rPr>
                        <m:t>事後確率</m:t>
                      </m:r>
                      <m:r>
                        <m:rPr>
                          <m:sty m:val="p"/>
                        </m:rPr>
                        <a:rPr kumimoji="1" lang="en-US" altLang="ja-JP" sz="2000" i="1" smtClean="0">
                          <a:solidFill>
                            <a:schemeClr val="bg1"/>
                          </a:solidFill>
                          <a:latin typeface="Cambria Math" panose="02040503050406030204" pitchFamily="18" charset="0"/>
                          <a:ea typeface="ＭＳ Ｐゴシック" panose="020B0600070205080204" pitchFamily="50" charset="-128"/>
                        </a:rPr>
                        <m:t>P</m:t>
                      </m:r>
                      <m:r>
                        <a:rPr kumimoji="1" lang="ja-JP" altLang="en-US" sz="2000" i="1">
                          <a:solidFill>
                            <a:schemeClr val="bg1"/>
                          </a:solidFill>
                          <a:latin typeface="Cambria Math" panose="02040503050406030204" pitchFamily="18" charset="0"/>
                          <a:ea typeface="ＭＳ Ｐゴシック" panose="020B0600070205080204" pitchFamily="50" charset="-128"/>
                        </a:rPr>
                        <m:t>（原因</m:t>
                      </m:r>
                      <m:r>
                        <m:rPr>
                          <m:sty m:val="p"/>
                        </m:rPr>
                        <a:rPr kumimoji="1" lang="en-US" altLang="ja-JP" sz="2000" i="1" smtClean="0">
                          <a:solidFill>
                            <a:schemeClr val="bg1"/>
                          </a:solidFill>
                          <a:latin typeface="Cambria Math" panose="02040503050406030204" pitchFamily="18" charset="0"/>
                          <a:ea typeface="ＭＳ Ｐゴシック" panose="020B0600070205080204" pitchFamily="50" charset="-128"/>
                        </a:rPr>
                        <m:t>X</m:t>
                      </m:r>
                      <m:r>
                        <a:rPr kumimoji="1" lang="en-US" altLang="ja-JP" sz="2000" i="1">
                          <a:solidFill>
                            <a:schemeClr val="bg1"/>
                          </a:solidFill>
                          <a:latin typeface="Cambria Math" panose="02040503050406030204" pitchFamily="18" charset="0"/>
                          <a:ea typeface="ＭＳ Ｐゴシック" panose="020B0600070205080204" pitchFamily="50" charset="-128"/>
                        </a:rPr>
                        <m:t>|</m:t>
                      </m:r>
                      <m:r>
                        <a:rPr kumimoji="1" lang="ja-JP" altLang="en-US" sz="2000" i="1" smtClean="0">
                          <a:solidFill>
                            <a:schemeClr val="bg1"/>
                          </a:solidFill>
                          <a:latin typeface="Cambria Math" panose="02040503050406030204" pitchFamily="18" charset="0"/>
                          <a:ea typeface="ＭＳ Ｐゴシック" panose="020B0600070205080204" pitchFamily="50" charset="-128"/>
                        </a:rPr>
                        <m:t>結果</m:t>
                      </m:r>
                      <m:r>
                        <m:rPr>
                          <m:sty m:val="p"/>
                        </m:rPr>
                        <a:rPr kumimoji="1" lang="en-US" altLang="ja-JP" sz="2000" i="1">
                          <a:solidFill>
                            <a:schemeClr val="bg1"/>
                          </a:solidFill>
                          <a:latin typeface="Cambria Math" panose="02040503050406030204" pitchFamily="18" charset="0"/>
                          <a:ea typeface="ＭＳ Ｐゴシック" panose="020B0600070205080204" pitchFamily="50" charset="-128"/>
                        </a:rPr>
                        <m:t>Y</m:t>
                      </m:r>
                      <m:r>
                        <a:rPr kumimoji="1" lang="ja-JP" altLang="en-US" sz="2000" i="1" smtClean="0">
                          <a:solidFill>
                            <a:schemeClr val="bg1"/>
                          </a:solidFill>
                          <a:latin typeface="Cambria Math" panose="02040503050406030204" pitchFamily="18" charset="0"/>
                          <a:ea typeface="ＭＳ Ｐゴシック" panose="020B0600070205080204" pitchFamily="50" charset="-128"/>
                        </a:rPr>
                        <m:t>）</m:t>
                      </m:r>
                      <m:r>
                        <a:rPr kumimoji="1" lang="ja-JP" altLang="en-US" sz="2000" i="1">
                          <a:solidFill>
                            <a:schemeClr val="bg1"/>
                          </a:solidFill>
                          <a:latin typeface="Cambria Math" panose="02040503050406030204" pitchFamily="18" charset="0"/>
                          <a:ea typeface="ＭＳ Ｐゴシック" panose="020B0600070205080204" pitchFamily="50" charset="-128"/>
                        </a:rPr>
                        <m:t>＝</m:t>
                      </m:r>
                      <m:f>
                        <m:fPr>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fPr>
                        <m:num>
                          <m:r>
                            <a:rPr kumimoji="1" lang="ja-JP" altLang="en-US" sz="2000" i="1" smtClean="0">
                              <a:solidFill>
                                <a:srgbClr val="FFFF00"/>
                              </a:solidFill>
                              <a:latin typeface="Cambria Math" panose="02040503050406030204" pitchFamily="18" charset="0"/>
                              <a:ea typeface="ＭＳ Ｐゴシック" panose="020B0600070205080204" pitchFamily="50" charset="-128"/>
                            </a:rPr>
                            <m:t>尤度</m:t>
                          </m:r>
                          <m:r>
                            <m:rPr>
                              <m:sty m:val="p"/>
                            </m:rPr>
                            <a:rPr kumimoji="1" lang="en-US" altLang="ja-JP" sz="2000" i="1" smtClean="0">
                              <a:solidFill>
                                <a:schemeClr val="bg1"/>
                              </a:solidFill>
                              <a:latin typeface="Cambria Math" panose="02040503050406030204" pitchFamily="18" charset="0"/>
                              <a:ea typeface="ＭＳ Ｐゴシック" panose="020B0600070205080204" pitchFamily="50" charset="-128"/>
                            </a:rPr>
                            <m:t>P</m:t>
                          </m:r>
                          <m:r>
                            <a:rPr kumimoji="1" lang="ja-JP" altLang="en-US" sz="2000" i="1">
                              <a:solidFill>
                                <a:schemeClr val="bg1"/>
                              </a:solidFill>
                              <a:latin typeface="Cambria Math" panose="02040503050406030204" pitchFamily="18" charset="0"/>
                              <a:ea typeface="ＭＳ Ｐゴシック" panose="020B0600070205080204" pitchFamily="50" charset="-128"/>
                            </a:rPr>
                            <m:t>（</m:t>
                          </m:r>
                          <m:r>
                            <a:rPr kumimoji="1" lang="ja-JP" altLang="en-US" sz="2000" i="1">
                              <a:solidFill>
                                <a:schemeClr val="bg1"/>
                              </a:solidFill>
                              <a:latin typeface="Cambria Math" panose="02040503050406030204" pitchFamily="18" charset="0"/>
                            </a:rPr>
                            <m:t>結果</m:t>
                          </m:r>
                          <m:r>
                            <m:rPr>
                              <m:sty m:val="p"/>
                            </m:rPr>
                            <a:rPr kumimoji="1" lang="en-US" altLang="ja-JP" sz="2000" i="1">
                              <a:solidFill>
                                <a:schemeClr val="bg1"/>
                              </a:solidFill>
                              <a:latin typeface="Cambria Math" panose="02040503050406030204" pitchFamily="18" charset="0"/>
                            </a:rPr>
                            <m:t>Y</m:t>
                          </m:r>
                          <m:r>
                            <a:rPr kumimoji="1" lang="en-US" altLang="ja-JP" sz="2000" i="1">
                              <a:solidFill>
                                <a:schemeClr val="bg1"/>
                              </a:solidFill>
                              <a:latin typeface="Cambria Math" panose="02040503050406030204" pitchFamily="18" charset="0"/>
                            </a:rPr>
                            <m:t>|</m:t>
                          </m:r>
                          <m:r>
                            <a:rPr kumimoji="1" lang="ja-JP" altLang="en-US" sz="2000" i="1">
                              <a:solidFill>
                                <a:schemeClr val="bg1"/>
                              </a:solidFill>
                              <a:latin typeface="Cambria Math" panose="02040503050406030204" pitchFamily="18" charset="0"/>
                            </a:rPr>
                            <m:t>原因</m:t>
                          </m:r>
                          <m:r>
                            <m:rPr>
                              <m:sty m:val="p"/>
                            </m:rPr>
                            <a:rPr kumimoji="1" lang="en-US" altLang="ja-JP" sz="2000" i="1">
                              <a:solidFill>
                                <a:schemeClr val="bg1"/>
                              </a:solidFill>
                              <a:latin typeface="Cambria Math" panose="02040503050406030204" pitchFamily="18" charset="0"/>
                            </a:rPr>
                            <m:t>X</m:t>
                          </m:r>
                          <m:r>
                            <a:rPr kumimoji="1" lang="ja-JP" altLang="en-US" sz="2000" i="1">
                              <a:solidFill>
                                <a:schemeClr val="bg1"/>
                              </a:solidFill>
                              <a:latin typeface="Cambria Math" panose="02040503050406030204" pitchFamily="18" charset="0"/>
                              <a:ea typeface="ＭＳ Ｐゴシック" panose="020B0600070205080204" pitchFamily="50" charset="-128"/>
                            </a:rPr>
                            <m:t>）</m:t>
                          </m:r>
                          <m:r>
                            <a:rPr kumimoji="1" lang="en-US" altLang="ja-JP" sz="2000" i="1" smtClean="0">
                              <a:solidFill>
                                <a:schemeClr val="bg1"/>
                              </a:solidFill>
                              <a:latin typeface="Cambria Math" panose="02040503050406030204" pitchFamily="18" charset="0"/>
                              <a:ea typeface="ＭＳ Ｐゴシック" panose="020B0600070205080204" pitchFamily="50" charset="-128"/>
                            </a:rPr>
                            <m:t>×</m:t>
                          </m:r>
                          <m:r>
                            <a:rPr kumimoji="1" lang="ja-JP" altLang="en-US" sz="2000" i="1" smtClean="0">
                              <a:solidFill>
                                <a:srgbClr val="FFFF00"/>
                              </a:solidFill>
                              <a:latin typeface="Cambria Math" panose="02040503050406030204" pitchFamily="18" charset="0"/>
                              <a:ea typeface="ＭＳ Ｐゴシック" panose="020B0600070205080204" pitchFamily="50" charset="-128"/>
                            </a:rPr>
                            <m:t>事前確率</m:t>
                          </m:r>
                          <m:r>
                            <m:rPr>
                              <m:sty m:val="p"/>
                            </m:rPr>
                            <a:rPr kumimoji="1" lang="en-US" altLang="ja-JP" sz="2000" i="1" smtClean="0">
                              <a:solidFill>
                                <a:schemeClr val="bg1"/>
                              </a:solidFill>
                              <a:latin typeface="Cambria Math" panose="02040503050406030204" pitchFamily="18" charset="0"/>
                              <a:ea typeface="ＭＳ Ｐゴシック" panose="020B0600070205080204" pitchFamily="50" charset="-128"/>
                            </a:rPr>
                            <m:t>P</m:t>
                          </m:r>
                          <m:r>
                            <a:rPr kumimoji="1" lang="ja-JP" altLang="en-US" sz="2000" i="1">
                              <a:solidFill>
                                <a:schemeClr val="bg1"/>
                              </a:solidFill>
                              <a:latin typeface="Cambria Math" panose="02040503050406030204" pitchFamily="18" charset="0"/>
                              <a:ea typeface="ＭＳ Ｐゴシック" panose="020B0600070205080204" pitchFamily="50" charset="-128"/>
                            </a:rPr>
                            <m:t>（</m:t>
                          </m:r>
                          <m:r>
                            <a:rPr kumimoji="1" lang="ja-JP" altLang="en-US" sz="2000" i="1" smtClean="0">
                              <a:solidFill>
                                <a:schemeClr val="bg1"/>
                              </a:solidFill>
                              <a:latin typeface="Cambria Math" panose="02040503050406030204" pitchFamily="18" charset="0"/>
                              <a:ea typeface="ＭＳ Ｐゴシック" panose="020B0600070205080204" pitchFamily="50" charset="-128"/>
                            </a:rPr>
                            <m:t>原因</m:t>
                          </m:r>
                          <m:r>
                            <m:rPr>
                              <m:sty m:val="p"/>
                            </m:rPr>
                            <a:rPr kumimoji="1" lang="en-US" altLang="ja-JP" sz="2000" i="1">
                              <a:solidFill>
                                <a:schemeClr val="bg1"/>
                              </a:solidFill>
                              <a:latin typeface="Cambria Math" panose="02040503050406030204" pitchFamily="18" charset="0"/>
                              <a:ea typeface="ＭＳ Ｐゴシック" panose="020B0600070205080204" pitchFamily="50" charset="-128"/>
                            </a:rPr>
                            <m:t>X</m:t>
                          </m:r>
                          <m:r>
                            <a:rPr kumimoji="1" lang="ja-JP" altLang="en-US" sz="2000" i="1" smtClean="0">
                              <a:solidFill>
                                <a:schemeClr val="bg1"/>
                              </a:solidFill>
                              <a:latin typeface="Cambria Math" panose="02040503050406030204" pitchFamily="18" charset="0"/>
                              <a:ea typeface="ＭＳ Ｐゴシック" panose="020B0600070205080204" pitchFamily="50" charset="-128"/>
                            </a:rPr>
                            <m:t>）</m:t>
                          </m:r>
                        </m:num>
                        <m:den>
                          <m:r>
                            <a:rPr kumimoji="1" lang="ja-JP" altLang="en-US" sz="2000" i="1" smtClean="0">
                              <a:solidFill>
                                <a:srgbClr val="FFFF00"/>
                              </a:solidFill>
                              <a:latin typeface="Cambria Math" panose="02040503050406030204" pitchFamily="18" charset="0"/>
                              <a:ea typeface="ＭＳ Ｐゴシック" panose="020B0600070205080204" pitchFamily="50" charset="-128"/>
                            </a:rPr>
                            <m:t>全確率</m:t>
                          </m:r>
                          <m:r>
                            <m:rPr>
                              <m:sty m:val="p"/>
                            </m:rPr>
                            <a:rPr kumimoji="1" lang="en-US" altLang="ja-JP" sz="2000" i="1" smtClean="0">
                              <a:solidFill>
                                <a:schemeClr val="bg1"/>
                              </a:solidFill>
                              <a:latin typeface="Cambria Math" panose="02040503050406030204" pitchFamily="18" charset="0"/>
                              <a:ea typeface="ＭＳ Ｐゴシック" panose="020B0600070205080204" pitchFamily="50" charset="-128"/>
                            </a:rPr>
                            <m:t>P</m:t>
                          </m:r>
                          <m:r>
                            <a:rPr kumimoji="1" lang="ja-JP" altLang="en-US" sz="2000" i="1">
                              <a:solidFill>
                                <a:schemeClr val="bg1"/>
                              </a:solidFill>
                              <a:latin typeface="Cambria Math" panose="02040503050406030204" pitchFamily="18" charset="0"/>
                              <a:ea typeface="ＭＳ Ｐゴシック" panose="020B0600070205080204" pitchFamily="50" charset="-128"/>
                            </a:rPr>
                            <m:t>（</m:t>
                          </m:r>
                          <m:r>
                            <a:rPr kumimoji="1" lang="ja-JP" altLang="en-US" sz="2000" i="1" smtClean="0">
                              <a:solidFill>
                                <a:schemeClr val="bg1"/>
                              </a:solidFill>
                              <a:latin typeface="Cambria Math" panose="02040503050406030204" pitchFamily="18" charset="0"/>
                              <a:ea typeface="ＭＳ Ｐゴシック" panose="020B0600070205080204" pitchFamily="50" charset="-128"/>
                            </a:rPr>
                            <m:t>結果</m:t>
                          </m:r>
                          <m:r>
                            <m:rPr>
                              <m:sty m:val="p"/>
                            </m:rPr>
                            <a:rPr kumimoji="1" lang="en-US" altLang="ja-JP" sz="2000" i="1">
                              <a:solidFill>
                                <a:schemeClr val="bg1"/>
                              </a:solidFill>
                              <a:latin typeface="Cambria Math" panose="02040503050406030204" pitchFamily="18" charset="0"/>
                              <a:ea typeface="ＭＳ Ｐゴシック" panose="020B0600070205080204" pitchFamily="50" charset="-128"/>
                            </a:rPr>
                            <m:t>Y</m:t>
                          </m:r>
                          <m:r>
                            <a:rPr kumimoji="1" lang="ja-JP" altLang="en-US" sz="2000" i="1" smtClean="0">
                              <a:solidFill>
                                <a:schemeClr val="bg1"/>
                              </a:solidFill>
                              <a:latin typeface="Cambria Math" panose="02040503050406030204" pitchFamily="18" charset="0"/>
                              <a:ea typeface="ＭＳ Ｐゴシック" panose="020B0600070205080204" pitchFamily="50" charset="-128"/>
                            </a:rPr>
                            <m:t>）</m:t>
                          </m:r>
                        </m:den>
                      </m:f>
                    </m:oMath>
                  </m:oMathPara>
                </a14:m>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9" name="テキスト ボックス 8">
                <a:extLst>
                  <a:ext uri="{FF2B5EF4-FFF2-40B4-BE49-F238E27FC236}">
                    <a16:creationId xmlns:a16="http://schemas.microsoft.com/office/drawing/2014/main" id="{4778A915-A61F-41DE-A152-03B44F3E6558}"/>
                  </a:ext>
                </a:extLst>
              </p:cNvPr>
              <p:cNvSpPr txBox="1">
                <a:spLocks noRot="1" noChangeAspect="1" noMove="1" noResize="1" noEditPoints="1" noAdjustHandles="1" noChangeArrowheads="1" noChangeShapeType="1" noTextEdit="1"/>
              </p:cNvSpPr>
              <p:nvPr/>
            </p:nvSpPr>
            <p:spPr>
              <a:xfrm>
                <a:off x="419302" y="3573086"/>
                <a:ext cx="7904087" cy="644087"/>
              </a:xfrm>
              <a:prstGeom prst="rect">
                <a:avLst/>
              </a:prstGeom>
              <a:blipFill>
                <a:blip r:embed="rId2"/>
                <a:stretch>
                  <a:fillRect/>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753012A7-0BED-47F5-A3ED-5A2ED6FC9ED7}"/>
              </a:ext>
            </a:extLst>
          </p:cNvPr>
          <p:cNvSpPr txBox="1"/>
          <p:nvPr/>
        </p:nvSpPr>
        <p:spPr>
          <a:xfrm>
            <a:off x="2962960" y="2438666"/>
            <a:ext cx="2816769" cy="877163"/>
          </a:xfrm>
          <a:prstGeom prst="rect">
            <a:avLst/>
          </a:prstGeom>
          <a:noFill/>
          <a:ln w="28575">
            <a:solidFill>
              <a:srgbClr val="FFFF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観測した結果</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（データ）から見て，それを生み出した原因が</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である事の“</a:t>
            </a:r>
            <a:r>
              <a:rPr kumimoji="1" lang="ja-JP" altLang="en-US" sz="17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尤もらしさ</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3" name="直線矢印コネクタ 12">
            <a:extLst>
              <a:ext uri="{FF2B5EF4-FFF2-40B4-BE49-F238E27FC236}">
                <a16:creationId xmlns:a16="http://schemas.microsoft.com/office/drawing/2014/main" id="{D2676C49-B967-413C-863A-5970F5E0B91D}"/>
              </a:ext>
            </a:extLst>
          </p:cNvPr>
          <p:cNvCxnSpPr/>
          <p:nvPr/>
        </p:nvCxnSpPr>
        <p:spPr>
          <a:xfrm>
            <a:off x="3803678" y="3311238"/>
            <a:ext cx="72008" cy="28504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BB305BE0-1C37-4919-8256-5283463FA183}"/>
              </a:ext>
            </a:extLst>
          </p:cNvPr>
          <p:cNvCxnSpPr>
            <a:cxnSpLocks/>
          </p:cNvCxnSpPr>
          <p:nvPr/>
        </p:nvCxnSpPr>
        <p:spPr>
          <a:xfrm flipH="1">
            <a:off x="6781213" y="3326921"/>
            <a:ext cx="174122" cy="253677"/>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08591E0-A9D3-4CAE-BE81-9C51972F384C}"/>
              </a:ext>
            </a:extLst>
          </p:cNvPr>
          <p:cNvSpPr txBox="1"/>
          <p:nvPr/>
        </p:nvSpPr>
        <p:spPr>
          <a:xfrm>
            <a:off x="5865047" y="2703855"/>
            <a:ext cx="2658693" cy="615553"/>
          </a:xfrm>
          <a:prstGeom prst="rect">
            <a:avLst/>
          </a:prstGeom>
          <a:noFill/>
          <a:ln w="28575">
            <a:solidFill>
              <a:srgbClr val="FFFF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原因</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が起こる確率（＝結果が観測される前の確率）</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テキスト ボックス 17">
            <a:extLst>
              <a:ext uri="{FF2B5EF4-FFF2-40B4-BE49-F238E27FC236}">
                <a16:creationId xmlns:a16="http://schemas.microsoft.com/office/drawing/2014/main" id="{C9E07849-EB10-4A7D-BFE5-ABF6CD891BA3}"/>
              </a:ext>
            </a:extLst>
          </p:cNvPr>
          <p:cNvSpPr txBox="1"/>
          <p:nvPr/>
        </p:nvSpPr>
        <p:spPr>
          <a:xfrm>
            <a:off x="2752800" y="4446123"/>
            <a:ext cx="5400600" cy="877163"/>
          </a:xfrm>
          <a:prstGeom prst="rect">
            <a:avLst/>
          </a:prstGeom>
          <a:noFill/>
          <a:ln w="28575">
            <a:solidFill>
              <a:srgbClr val="FFFF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結果</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として</a:t>
            </a:r>
            <a:r>
              <a:rPr kumimoji="1" lang="ja-JP" altLang="en-US" sz="17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ｙ</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が観測される</a:t>
            </a:r>
            <a:r>
              <a:rPr kumimoji="1" lang="ja-JP" altLang="en-US" sz="1700" dirty="0">
                <a:solidFill>
                  <a:schemeClr val="bg1"/>
                </a:solidFill>
                <a:latin typeface="ＭＳ Ｐゴシック" panose="020B0600070205080204" pitchFamily="50" charset="-128"/>
                <a:cs typeface="Meiryo UI" pitchFamily="50" charset="-128"/>
              </a:rPr>
              <a:t>確率：</a:t>
            </a:r>
            <a:endParaRPr kumimoji="1" lang="en-US" altLang="ja-JP" sz="1700" dirty="0">
              <a:solidFill>
                <a:schemeClr val="bg1"/>
              </a:solidFill>
              <a:latin typeface="ＭＳ Ｐゴシック" panose="020B0600070205080204" pitchFamily="50" charset="-128"/>
              <a:cs typeface="Meiryo UI" pitchFamily="50" charset="-128"/>
            </a:endParaRPr>
          </a:p>
          <a:p>
            <a:pPr algn="just"/>
            <a:r>
              <a:rPr kumimoji="1" lang="ja-JP" altLang="en-US" sz="1700" dirty="0">
                <a:solidFill>
                  <a:schemeClr val="bg1"/>
                </a:solidFill>
                <a:latin typeface="ＭＳ Ｐゴシック" panose="020B0600070205080204" pitchFamily="50" charset="-128"/>
                <a:cs typeface="Meiryo UI" pitchFamily="50" charset="-128"/>
              </a:rPr>
              <a:t>原因</a:t>
            </a:r>
            <a:r>
              <a:rPr kumimoji="1" lang="en-US" altLang="ja-JP" sz="1700" dirty="0">
                <a:solidFill>
                  <a:schemeClr val="bg1"/>
                </a:solidFill>
                <a:latin typeface="ＭＳ Ｐゴシック" panose="020B0600070205080204" pitchFamily="50" charset="-128"/>
                <a:cs typeface="Meiryo UI" pitchFamily="50" charset="-128"/>
              </a:rPr>
              <a:t>X</a:t>
            </a:r>
            <a:r>
              <a:rPr kumimoji="1" lang="ja-JP" altLang="en-US" sz="1700" dirty="0">
                <a:solidFill>
                  <a:schemeClr val="bg1"/>
                </a:solidFill>
                <a:latin typeface="ＭＳ Ｐゴシック" panose="020B0600070205080204" pitchFamily="50" charset="-128"/>
                <a:cs typeface="Meiryo UI" pitchFamily="50" charset="-128"/>
              </a:rPr>
              <a:t>が</a:t>
            </a:r>
            <a:r>
              <a:rPr kumimoji="1" lang="en-US" altLang="ja-JP" sz="1700" dirty="0">
                <a:solidFill>
                  <a:schemeClr val="bg1"/>
                </a:solidFill>
                <a:latin typeface="ＭＳ Ｐゴシック" panose="020B0600070205080204" pitchFamily="50" charset="-128"/>
                <a:cs typeface="Meiryo UI" pitchFamily="50" charset="-128"/>
              </a:rPr>
              <a:t>x</a:t>
            </a:r>
            <a:r>
              <a:rPr kumimoji="1" lang="ja-JP" altLang="en-US" sz="1700" dirty="0">
                <a:solidFill>
                  <a:schemeClr val="bg1"/>
                </a:solidFill>
                <a:latin typeface="ＭＳ Ｐゴシック" panose="020B0600070205080204" pitchFamily="50" charset="-128"/>
                <a:cs typeface="Meiryo UI" pitchFamily="50" charset="-128"/>
              </a:rPr>
              <a:t>の場合と</a:t>
            </a:r>
            <a:r>
              <a:rPr kumimoji="1" lang="en-US" altLang="ja-JP" sz="1700" dirty="0">
                <a:solidFill>
                  <a:schemeClr val="bg1"/>
                </a:solidFill>
                <a:latin typeface="ＭＳ Ｐゴシック" panose="020B0600070205080204" pitchFamily="50" charset="-128"/>
                <a:cs typeface="Meiryo UI" pitchFamily="50" charset="-128"/>
              </a:rPr>
              <a:t>x</a:t>
            </a:r>
            <a:r>
              <a:rPr kumimoji="1" lang="ja-JP" altLang="en-US" sz="1700" dirty="0">
                <a:solidFill>
                  <a:schemeClr val="bg1"/>
                </a:solidFill>
                <a:latin typeface="ＭＳ Ｐゴシック" panose="020B0600070205080204" pitchFamily="50" charset="-128"/>
                <a:cs typeface="Meiryo UI" pitchFamily="50" charset="-128"/>
              </a:rPr>
              <a:t>でない場合の</a:t>
            </a:r>
            <a:r>
              <a:rPr kumimoji="1" lang="en-US" altLang="ja-JP" sz="1700" dirty="0">
                <a:solidFill>
                  <a:schemeClr val="bg1"/>
                </a:solidFill>
                <a:latin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cs typeface="Meiryo UI" pitchFamily="50" charset="-128"/>
              </a:rPr>
              <a:t>つある場合，尤度の部分の</a:t>
            </a:r>
            <a:r>
              <a:rPr kumimoji="1" lang="en-US" altLang="ja-JP" sz="1700" dirty="0">
                <a:solidFill>
                  <a:schemeClr val="bg1"/>
                </a:solidFill>
                <a:latin typeface="ＭＳ Ｐゴシック" panose="020B0600070205080204" pitchFamily="50" charset="-128"/>
                <a:cs typeface="Meiryo UI" pitchFamily="50" charset="-128"/>
              </a:rPr>
              <a:t>P(Y|X=x)P(X=x)</a:t>
            </a:r>
            <a:r>
              <a:rPr kumimoji="1" lang="ja-JP" altLang="en-US" sz="1700" dirty="0">
                <a:solidFill>
                  <a:schemeClr val="bg1"/>
                </a:solidFill>
                <a:latin typeface="ＭＳ Ｐゴシック" panose="020B0600070205080204" pitchFamily="50" charset="-128"/>
                <a:cs typeface="Meiryo UI" pitchFamily="50" charset="-128"/>
              </a:rPr>
              <a:t>と</a:t>
            </a:r>
            <a:r>
              <a:rPr kumimoji="1" lang="en-US" altLang="ja-JP" sz="1700" dirty="0">
                <a:solidFill>
                  <a:schemeClr val="bg1"/>
                </a:solidFill>
                <a:latin typeface="ＭＳ Ｐゴシック" panose="020B0600070205080204" pitchFamily="50" charset="-128"/>
                <a:cs typeface="Meiryo UI" pitchFamily="50" charset="-128"/>
              </a:rPr>
              <a:t>P(</a:t>
            </a:r>
            <a:r>
              <a:rPr kumimoji="1" lang="en-US" altLang="ja-JP" sz="1700" dirty="0" err="1">
                <a:solidFill>
                  <a:schemeClr val="bg1"/>
                </a:solidFill>
                <a:latin typeface="ＭＳ Ｐゴシック" panose="020B0600070205080204" pitchFamily="50" charset="-128"/>
                <a:cs typeface="Meiryo UI" pitchFamily="50" charset="-128"/>
              </a:rPr>
              <a:t>Y|X≠x</a:t>
            </a:r>
            <a:r>
              <a:rPr kumimoji="1" lang="en-US" altLang="ja-JP" sz="1700" dirty="0">
                <a:solidFill>
                  <a:schemeClr val="bg1"/>
                </a:solidFill>
                <a:latin typeface="ＭＳ Ｐゴシック" panose="020B0600070205080204" pitchFamily="50" charset="-128"/>
                <a:cs typeface="Meiryo UI" pitchFamily="50" charset="-128"/>
              </a:rPr>
              <a:t>)P(</a:t>
            </a:r>
            <a:r>
              <a:rPr kumimoji="1" lang="en-US" altLang="ja-JP" sz="1700" dirty="0" err="1">
                <a:solidFill>
                  <a:schemeClr val="bg1"/>
                </a:solidFill>
                <a:latin typeface="ＭＳ Ｐゴシック" panose="020B0600070205080204" pitchFamily="50" charset="-128"/>
                <a:cs typeface="Meiryo UI" pitchFamily="50" charset="-128"/>
              </a:rPr>
              <a:t>X≠x</a:t>
            </a:r>
            <a:r>
              <a:rPr kumimoji="1" lang="en-US" altLang="ja-JP" sz="1700" dirty="0">
                <a:solidFill>
                  <a:schemeClr val="bg1"/>
                </a:solidFill>
                <a:latin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cs typeface="Meiryo UI" pitchFamily="50" charset="-128"/>
              </a:rPr>
              <a:t>を足し合わせる</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9" name="直線矢印コネクタ 18">
            <a:extLst>
              <a:ext uri="{FF2B5EF4-FFF2-40B4-BE49-F238E27FC236}">
                <a16:creationId xmlns:a16="http://schemas.microsoft.com/office/drawing/2014/main" id="{26E3DC06-1B70-4F31-BE72-5652E5822547}"/>
              </a:ext>
            </a:extLst>
          </p:cNvPr>
          <p:cNvCxnSpPr>
            <a:cxnSpLocks/>
          </p:cNvCxnSpPr>
          <p:nvPr/>
        </p:nvCxnSpPr>
        <p:spPr>
          <a:xfrm flipV="1">
            <a:off x="5292080" y="4217174"/>
            <a:ext cx="95774" cy="228949"/>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12B5A19-9B6C-4DEC-9CF7-07BA32005303}"/>
              </a:ext>
            </a:extLst>
          </p:cNvPr>
          <p:cNvSpPr txBox="1"/>
          <p:nvPr/>
        </p:nvSpPr>
        <p:spPr>
          <a:xfrm>
            <a:off x="478550" y="1916832"/>
            <a:ext cx="2412267" cy="877163"/>
          </a:xfrm>
          <a:prstGeom prst="rect">
            <a:avLst/>
          </a:prstGeom>
          <a:noFill/>
          <a:ln w="28575">
            <a:no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すでに</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r>
              <a:rPr kumimoji="1" lang="ja-JP" altLang="en-US" sz="17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ｙ</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であると確定しているので，</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が起こる“確率”は不自然</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7" name="コネクタ: 曲線 26">
            <a:extLst>
              <a:ext uri="{FF2B5EF4-FFF2-40B4-BE49-F238E27FC236}">
                <a16:creationId xmlns:a16="http://schemas.microsoft.com/office/drawing/2014/main" id="{EE401FEC-2B12-4460-A5A5-FF2FFD1895FE}"/>
              </a:ext>
            </a:extLst>
          </p:cNvPr>
          <p:cNvCxnSpPr/>
          <p:nvPr/>
        </p:nvCxnSpPr>
        <p:spPr>
          <a:xfrm>
            <a:off x="2859471" y="2099000"/>
            <a:ext cx="432048" cy="305181"/>
          </a:xfrm>
          <a:prstGeom prst="curvedConnector3">
            <a:avLst>
              <a:gd name="adj1" fmla="val 96758"/>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曲線 30">
            <a:extLst>
              <a:ext uri="{FF2B5EF4-FFF2-40B4-BE49-F238E27FC236}">
                <a16:creationId xmlns:a16="http://schemas.microsoft.com/office/drawing/2014/main" id="{DDED084F-0E7D-43B8-9B0D-2AD08A17FED0}"/>
              </a:ext>
            </a:extLst>
          </p:cNvPr>
          <p:cNvCxnSpPr>
            <a:cxnSpLocks/>
          </p:cNvCxnSpPr>
          <p:nvPr/>
        </p:nvCxnSpPr>
        <p:spPr>
          <a:xfrm rot="5400000" flipH="1" flipV="1">
            <a:off x="6682354" y="5366315"/>
            <a:ext cx="235807" cy="136034"/>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23E3DEE3-48E8-431D-B25E-7D44BA038652}"/>
              </a:ext>
            </a:extLst>
          </p:cNvPr>
          <p:cNvSpPr txBox="1"/>
          <p:nvPr/>
        </p:nvSpPr>
        <p:spPr>
          <a:xfrm>
            <a:off x="2483768" y="5517232"/>
            <a:ext cx="5927568" cy="615553"/>
          </a:xfrm>
          <a:prstGeom prst="rect">
            <a:avLst/>
          </a:prstGeom>
          <a:noFill/>
          <a:ln w="28575">
            <a:no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足し合わせる（</a:t>
            </a:r>
            <a:r>
              <a:rPr kumimoji="1" lang="ja-JP" altLang="en-US" sz="17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周辺化</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）と原因</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は消えて，結果</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7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だけの</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確率となるため，周辺尤度とも呼ぶ（後掲のサイコロのベン図を参照）</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E0FBE830-261D-4C8A-8371-01E7C5973CAB}"/>
              </a:ext>
            </a:extLst>
          </p:cNvPr>
          <p:cNvSpPr txBox="1"/>
          <p:nvPr/>
        </p:nvSpPr>
        <p:spPr>
          <a:xfrm>
            <a:off x="323528" y="4286366"/>
            <a:ext cx="1503664" cy="353943"/>
          </a:xfrm>
          <a:prstGeom prst="rect">
            <a:avLst/>
          </a:prstGeom>
          <a:noFill/>
          <a:ln w="28575">
            <a:no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逆確率</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とも）</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7" name="コネクタ: 曲線 16">
            <a:extLst>
              <a:ext uri="{FF2B5EF4-FFF2-40B4-BE49-F238E27FC236}">
                <a16:creationId xmlns:a16="http://schemas.microsoft.com/office/drawing/2014/main" id="{30ACF1CC-0988-4908-970F-D3937364A418}"/>
              </a:ext>
            </a:extLst>
          </p:cNvPr>
          <p:cNvCxnSpPr>
            <a:cxnSpLocks/>
          </p:cNvCxnSpPr>
          <p:nvPr/>
        </p:nvCxnSpPr>
        <p:spPr>
          <a:xfrm rot="5400000" flipH="1" flipV="1">
            <a:off x="674591" y="4145568"/>
            <a:ext cx="291446" cy="129477"/>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P spid="25"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F0746-C6FA-41CB-AB8F-A20105CA50AA}"/>
              </a:ext>
            </a:extLst>
          </p:cNvPr>
          <p:cNvSpPr>
            <a:spLocks noGrp="1"/>
          </p:cNvSpPr>
          <p:nvPr>
            <p:ph type="title"/>
          </p:nvPr>
        </p:nvSpPr>
        <p:spPr/>
        <p:txBody>
          <a:bodyPr/>
          <a:lstStyle/>
          <a:p>
            <a:r>
              <a:rPr kumimoji="1" lang="ja-JP" altLang="en-US" dirty="0"/>
              <a:t>ベイズの定理を使った例題　</a:t>
            </a:r>
          </a:p>
        </p:txBody>
      </p:sp>
      <p:sp>
        <p:nvSpPr>
          <p:cNvPr id="3" name="コンテンツ プレースホルダー 2">
            <a:extLst>
              <a:ext uri="{FF2B5EF4-FFF2-40B4-BE49-F238E27FC236}">
                <a16:creationId xmlns:a16="http://schemas.microsoft.com/office/drawing/2014/main" id="{DFDED684-46F4-42C4-9763-AE033AD03761}"/>
              </a:ext>
            </a:extLst>
          </p:cNvPr>
          <p:cNvSpPr>
            <a:spLocks noGrp="1"/>
          </p:cNvSpPr>
          <p:nvPr>
            <p:ph idx="1"/>
          </p:nvPr>
        </p:nvSpPr>
        <p:spPr>
          <a:xfrm>
            <a:off x="647564" y="2078113"/>
            <a:ext cx="7848872" cy="1764566"/>
          </a:xfrm>
        </p:spPr>
        <p:txBody>
          <a:bodyPr/>
          <a:lstStyle/>
          <a:p>
            <a:pPr marL="0" indent="0" algn="just">
              <a:buNone/>
            </a:pPr>
            <a:r>
              <a:rPr lang="ja-JP" altLang="ja-JP" sz="2500" dirty="0"/>
              <a:t>新型コロナウィルスの</a:t>
            </a:r>
            <a:r>
              <a:rPr lang="en-US" altLang="ja-JP" sz="2500" dirty="0"/>
              <a:t>PCR</a:t>
            </a:r>
            <a:r>
              <a:rPr lang="ja-JP" altLang="ja-JP" sz="2500" dirty="0"/>
              <a:t>検査を市中でランダムに実施した場合，</a:t>
            </a:r>
            <a:r>
              <a:rPr lang="ja-JP" altLang="ja-JP" sz="2500" dirty="0">
                <a:solidFill>
                  <a:srgbClr val="FFFF00"/>
                </a:solidFill>
              </a:rPr>
              <a:t>陽性の反応が出た人が本当に感染している確率</a:t>
            </a:r>
            <a:r>
              <a:rPr lang="ja-JP" altLang="ja-JP" sz="2500" dirty="0"/>
              <a:t>はどれぐらいでしょうか？ただし，市中感染率は</a:t>
            </a:r>
            <a:r>
              <a:rPr lang="en-US" altLang="ja-JP" sz="2500" dirty="0"/>
              <a:t>0.1</a:t>
            </a:r>
            <a:r>
              <a:rPr lang="ja-JP" altLang="ja-JP" sz="2500" dirty="0"/>
              <a:t>％で，偽陰性は</a:t>
            </a:r>
            <a:r>
              <a:rPr lang="en-US" altLang="ja-JP" sz="2500" dirty="0"/>
              <a:t>30</a:t>
            </a:r>
            <a:r>
              <a:rPr lang="ja-JP" altLang="ja-JP" sz="2500" dirty="0"/>
              <a:t>％，偽陽性は</a:t>
            </a:r>
            <a:r>
              <a:rPr lang="en-US" altLang="ja-JP" sz="2500" dirty="0"/>
              <a:t>1</a:t>
            </a:r>
            <a:r>
              <a:rPr lang="ja-JP" altLang="ja-JP" sz="2500" dirty="0"/>
              <a:t>％であると仮定します。</a:t>
            </a:r>
          </a:p>
          <a:p>
            <a:endParaRPr kumimoji="1" lang="ja-JP" altLang="en-US" sz="2000" dirty="0"/>
          </a:p>
        </p:txBody>
      </p:sp>
      <p:pic>
        <p:nvPicPr>
          <p:cNvPr id="5" name="図 4">
            <a:extLst>
              <a:ext uri="{FF2B5EF4-FFF2-40B4-BE49-F238E27FC236}">
                <a16:creationId xmlns:a16="http://schemas.microsoft.com/office/drawing/2014/main" id="{A4D79C17-E693-40FC-8C43-B33FD1DF2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80" y="4725144"/>
            <a:ext cx="2330777" cy="1978571"/>
          </a:xfrm>
          <a:prstGeom prst="rect">
            <a:avLst/>
          </a:prstGeom>
        </p:spPr>
      </p:pic>
      <p:sp>
        <p:nvSpPr>
          <p:cNvPr id="6" name="コンテンツ プレースホルダー 2">
            <a:extLst>
              <a:ext uri="{FF2B5EF4-FFF2-40B4-BE49-F238E27FC236}">
                <a16:creationId xmlns:a16="http://schemas.microsoft.com/office/drawing/2014/main" id="{A3A9F812-F61E-472A-9337-0BC8409A5F09}"/>
              </a:ext>
            </a:extLst>
          </p:cNvPr>
          <p:cNvSpPr txBox="1">
            <a:spLocks/>
          </p:cNvSpPr>
          <p:nvPr/>
        </p:nvSpPr>
        <p:spPr bwMode="auto">
          <a:xfrm>
            <a:off x="647564" y="3951237"/>
            <a:ext cx="5975548" cy="14045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lgn="just">
              <a:buFontTx/>
              <a:buNone/>
            </a:pPr>
            <a:r>
              <a:rPr lang="ja-JP" altLang="en-US" sz="2000" kern="0" dirty="0"/>
              <a:t>感染していることは原因（時間的に前），陽性反応が出ることは結果（時間的に後）ですので，陽性反応が出た人が感染している確率は，時間の流れと逆の</a:t>
            </a:r>
            <a:r>
              <a:rPr lang="ja-JP" altLang="en-US" sz="2000" kern="0" dirty="0">
                <a:solidFill>
                  <a:srgbClr val="FFFF00"/>
                </a:solidFill>
              </a:rPr>
              <a:t>事後確率（逆確率）</a:t>
            </a:r>
            <a:r>
              <a:rPr lang="ja-JP" altLang="en-US" sz="2000" kern="0" dirty="0"/>
              <a:t>です。</a:t>
            </a:r>
            <a:r>
              <a:rPr lang="ja-JP" altLang="en-US" sz="2000" kern="0" dirty="0">
                <a:solidFill>
                  <a:srgbClr val="FFFF00"/>
                </a:solidFill>
              </a:rPr>
              <a:t>←ベイズの出番</a:t>
            </a:r>
          </a:p>
        </p:txBody>
      </p:sp>
      <p:graphicFrame>
        <p:nvGraphicFramePr>
          <p:cNvPr id="9" name="オブジェクト 8">
            <a:extLst>
              <a:ext uri="{FF2B5EF4-FFF2-40B4-BE49-F238E27FC236}">
                <a16:creationId xmlns:a16="http://schemas.microsoft.com/office/drawing/2014/main" id="{40C46152-7BB1-4438-BD95-972A27BF9661}"/>
              </a:ext>
            </a:extLst>
          </p:cNvPr>
          <p:cNvGraphicFramePr>
            <a:graphicFrameLocks noChangeAspect="1"/>
          </p:cNvGraphicFramePr>
          <p:nvPr>
            <p:extLst>
              <p:ext uri="{D42A27DB-BD31-4B8C-83A1-F6EECF244321}">
                <p14:modId xmlns:p14="http://schemas.microsoft.com/office/powerpoint/2010/main" val="2476514364"/>
              </p:ext>
            </p:extLst>
          </p:nvPr>
        </p:nvGraphicFramePr>
        <p:xfrm>
          <a:off x="1252538" y="5356225"/>
          <a:ext cx="3975100" cy="715963"/>
        </p:xfrm>
        <a:graphic>
          <a:graphicData uri="http://schemas.openxmlformats.org/presentationml/2006/ole">
            <mc:AlternateContent xmlns:mc="http://schemas.openxmlformats.org/markup-compatibility/2006">
              <mc:Choice xmlns:v="urn:schemas-microsoft-com:vml" Requires="v">
                <p:oleObj spid="_x0000_s73810" name="Equation" r:id="rId6" imgW="2323800" imgH="419040" progId="Equation.DSMT4">
                  <p:embed/>
                </p:oleObj>
              </mc:Choice>
              <mc:Fallback>
                <p:oleObj name="Equation" r:id="rId6" imgW="2323800" imgH="419040" progId="Equation.DSMT4">
                  <p:embed/>
                  <p:pic>
                    <p:nvPicPr>
                      <p:cNvPr id="0" name="Object 1"/>
                      <p:cNvPicPr>
                        <a:picLocks noChangeAspect="1" noChangeArrowheads="1"/>
                      </p:cNvPicPr>
                      <p:nvPr/>
                    </p:nvPicPr>
                    <p:blipFill>
                      <a:blip r:embed="rId7"/>
                      <a:srcRect/>
                      <a:stretch>
                        <a:fillRect/>
                      </a:stretch>
                    </p:blipFill>
                    <p:spPr bwMode="auto">
                      <a:xfrm>
                        <a:off x="1252538" y="5356225"/>
                        <a:ext cx="3975100" cy="715963"/>
                      </a:xfrm>
                      <a:prstGeom prst="rect">
                        <a:avLst/>
                      </a:prstGeom>
                      <a:noFill/>
                    </p:spPr>
                  </p:pic>
                </p:oleObj>
              </mc:Fallback>
            </mc:AlternateContent>
          </a:graphicData>
        </a:graphic>
      </p:graphicFrame>
    </p:spTree>
    <p:extLst>
      <p:ext uri="{BB962C8B-B14F-4D97-AF65-F5344CB8AC3E}">
        <p14:creationId xmlns:p14="http://schemas.microsoft.com/office/powerpoint/2010/main" val="15536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E9BCE1-EEF9-4096-B685-A0E06D2ECF77}"/>
              </a:ext>
            </a:extLst>
          </p:cNvPr>
          <p:cNvSpPr>
            <a:spLocks noGrp="1"/>
          </p:cNvSpPr>
          <p:nvPr>
            <p:ph type="title"/>
          </p:nvPr>
        </p:nvSpPr>
        <p:spPr/>
        <p:txBody>
          <a:bodyPr/>
          <a:lstStyle/>
          <a:p>
            <a:r>
              <a:rPr kumimoji="1" lang="ja-JP" altLang="en-US" dirty="0"/>
              <a:t>例題の解答</a:t>
            </a:r>
          </a:p>
        </p:txBody>
      </p:sp>
      <p:graphicFrame>
        <p:nvGraphicFramePr>
          <p:cNvPr id="4" name="コンテンツ プレースホルダー 3">
            <a:extLst>
              <a:ext uri="{FF2B5EF4-FFF2-40B4-BE49-F238E27FC236}">
                <a16:creationId xmlns:a16="http://schemas.microsoft.com/office/drawing/2014/main" id="{5E4C22F1-8EEC-40B1-89D3-276C7158FC75}"/>
              </a:ext>
            </a:extLst>
          </p:cNvPr>
          <p:cNvGraphicFramePr>
            <a:graphicFrameLocks noGrp="1"/>
          </p:cNvGraphicFramePr>
          <p:nvPr>
            <p:ph idx="1"/>
            <p:extLst>
              <p:ext uri="{D42A27DB-BD31-4B8C-83A1-F6EECF244321}">
                <p14:modId xmlns:p14="http://schemas.microsoft.com/office/powerpoint/2010/main" val="699211576"/>
              </p:ext>
            </p:extLst>
          </p:nvPr>
        </p:nvGraphicFramePr>
        <p:xfrm>
          <a:off x="2284559" y="2402817"/>
          <a:ext cx="3699010" cy="1112520"/>
        </p:xfrm>
        <a:graphic>
          <a:graphicData uri="http://schemas.openxmlformats.org/drawingml/2006/table">
            <a:tbl>
              <a:tblPr firstRow="1" firstCol="1" bandRow="1">
                <a:tableStyleId>{5C22544A-7EE6-4342-B048-85BDC9FD1C3A}</a:tableStyleId>
              </a:tblPr>
              <a:tblGrid>
                <a:gridCol w="1732280">
                  <a:extLst>
                    <a:ext uri="{9D8B030D-6E8A-4147-A177-3AD203B41FA5}">
                      <a16:colId xmlns:a16="http://schemas.microsoft.com/office/drawing/2014/main" val="981552324"/>
                    </a:ext>
                  </a:extLst>
                </a:gridCol>
                <a:gridCol w="983365">
                  <a:extLst>
                    <a:ext uri="{9D8B030D-6E8A-4147-A177-3AD203B41FA5}">
                      <a16:colId xmlns:a16="http://schemas.microsoft.com/office/drawing/2014/main" val="548817296"/>
                    </a:ext>
                  </a:extLst>
                </a:gridCol>
                <a:gridCol w="983365">
                  <a:extLst>
                    <a:ext uri="{9D8B030D-6E8A-4147-A177-3AD203B41FA5}">
                      <a16:colId xmlns:a16="http://schemas.microsoft.com/office/drawing/2014/main" val="28626316"/>
                    </a:ext>
                  </a:extLst>
                </a:gridCol>
              </a:tblGrid>
              <a:tr h="370840">
                <a:tc>
                  <a:txBody>
                    <a:bodyPr/>
                    <a:lstStyle/>
                    <a:p>
                      <a:pPr algn="ctr"/>
                      <a:endParaRPr kumimoji="1" lang="ja-JP" altLang="en-US" dirty="0"/>
                    </a:p>
                  </a:txBody>
                  <a:tcPr/>
                </a:tc>
                <a:tc>
                  <a:txBody>
                    <a:bodyPr/>
                    <a:lstStyle/>
                    <a:p>
                      <a:pPr algn="ctr"/>
                      <a:r>
                        <a:rPr kumimoji="1" lang="ja-JP" altLang="en-US" dirty="0"/>
                        <a:t>陽性</a:t>
                      </a:r>
                    </a:p>
                  </a:txBody>
                  <a:tcPr/>
                </a:tc>
                <a:tc>
                  <a:txBody>
                    <a:bodyPr/>
                    <a:lstStyle/>
                    <a:p>
                      <a:pPr algn="ctr"/>
                      <a:r>
                        <a:rPr kumimoji="1" lang="ja-JP" altLang="en-US" dirty="0"/>
                        <a:t>陰性</a:t>
                      </a:r>
                    </a:p>
                  </a:txBody>
                  <a:tcPr/>
                </a:tc>
                <a:extLst>
                  <a:ext uri="{0D108BD9-81ED-4DB2-BD59-A6C34878D82A}">
                    <a16:rowId xmlns:a16="http://schemas.microsoft.com/office/drawing/2014/main" val="2913972646"/>
                  </a:ext>
                </a:extLst>
              </a:tr>
              <a:tr h="370840">
                <a:tc>
                  <a:txBody>
                    <a:bodyPr/>
                    <a:lstStyle/>
                    <a:p>
                      <a:pPr algn="ctr"/>
                      <a:r>
                        <a:rPr kumimoji="1" lang="ja-JP" altLang="en-US" dirty="0"/>
                        <a:t>感染（</a:t>
                      </a:r>
                      <a:r>
                        <a:rPr kumimoji="1" lang="en-US" altLang="ja-JP" dirty="0"/>
                        <a:t>0.1%</a:t>
                      </a:r>
                      <a:r>
                        <a:rPr kumimoji="1" lang="ja-JP" altLang="en-US" dirty="0"/>
                        <a:t>）</a:t>
                      </a:r>
                    </a:p>
                  </a:txBody>
                  <a:tcPr/>
                </a:tc>
                <a:tc>
                  <a:txBody>
                    <a:bodyPr/>
                    <a:lstStyle/>
                    <a:p>
                      <a:pPr algn="ctr"/>
                      <a:r>
                        <a:rPr kumimoji="1" lang="en-US" altLang="ja-JP" dirty="0"/>
                        <a:t>70</a:t>
                      </a:r>
                      <a:r>
                        <a:rPr kumimoji="1" lang="ja-JP" altLang="en-US" dirty="0"/>
                        <a:t>％</a:t>
                      </a:r>
                    </a:p>
                  </a:txBody>
                  <a:tcPr/>
                </a:tc>
                <a:tc>
                  <a:txBody>
                    <a:bodyPr/>
                    <a:lstStyle/>
                    <a:p>
                      <a:pPr algn="ctr"/>
                      <a:r>
                        <a:rPr kumimoji="1" lang="en-US" altLang="ja-JP" dirty="0"/>
                        <a:t>30</a:t>
                      </a:r>
                      <a:r>
                        <a:rPr kumimoji="1" lang="ja-JP" altLang="en-US" dirty="0"/>
                        <a:t>％</a:t>
                      </a:r>
                    </a:p>
                  </a:txBody>
                  <a:tcPr/>
                </a:tc>
                <a:extLst>
                  <a:ext uri="{0D108BD9-81ED-4DB2-BD59-A6C34878D82A}">
                    <a16:rowId xmlns:a16="http://schemas.microsoft.com/office/drawing/2014/main" val="379318658"/>
                  </a:ext>
                </a:extLst>
              </a:tr>
              <a:tr h="370840">
                <a:tc>
                  <a:txBody>
                    <a:bodyPr/>
                    <a:lstStyle/>
                    <a:p>
                      <a:pPr algn="ctr"/>
                      <a:r>
                        <a:rPr kumimoji="1" lang="ja-JP" altLang="en-US" dirty="0"/>
                        <a:t>非感染（</a:t>
                      </a:r>
                      <a:r>
                        <a:rPr kumimoji="1" lang="en-US" altLang="ja-JP" dirty="0"/>
                        <a:t>99.9%</a:t>
                      </a:r>
                      <a:r>
                        <a:rPr kumimoji="1" lang="ja-JP" altLang="en-US" dirty="0"/>
                        <a:t>）</a:t>
                      </a:r>
                    </a:p>
                  </a:txBody>
                  <a:tcPr/>
                </a:tc>
                <a:tc>
                  <a:txBody>
                    <a:bodyPr/>
                    <a:lstStyle/>
                    <a:p>
                      <a:pPr algn="ctr"/>
                      <a:r>
                        <a:rPr kumimoji="1" lang="en-US" altLang="ja-JP" dirty="0"/>
                        <a:t>1</a:t>
                      </a:r>
                      <a:r>
                        <a:rPr kumimoji="1" lang="ja-JP" altLang="en-US" dirty="0"/>
                        <a:t>％</a:t>
                      </a:r>
                    </a:p>
                  </a:txBody>
                  <a:tcPr/>
                </a:tc>
                <a:tc>
                  <a:txBody>
                    <a:bodyPr/>
                    <a:lstStyle/>
                    <a:p>
                      <a:pPr algn="ctr"/>
                      <a:r>
                        <a:rPr kumimoji="1" lang="en-US" altLang="ja-JP" dirty="0"/>
                        <a:t>99</a:t>
                      </a:r>
                      <a:r>
                        <a:rPr kumimoji="1" lang="ja-JP" altLang="en-US" dirty="0"/>
                        <a:t>％</a:t>
                      </a:r>
                    </a:p>
                  </a:txBody>
                  <a:tcPr/>
                </a:tc>
                <a:extLst>
                  <a:ext uri="{0D108BD9-81ED-4DB2-BD59-A6C34878D82A}">
                    <a16:rowId xmlns:a16="http://schemas.microsoft.com/office/drawing/2014/main" val="3315587809"/>
                  </a:ext>
                </a:extLst>
              </a:tr>
            </a:tbl>
          </a:graphicData>
        </a:graphic>
      </p:graphicFrame>
      <p:graphicFrame>
        <p:nvGraphicFramePr>
          <p:cNvPr id="7" name="オブジェクト 6">
            <a:extLst>
              <a:ext uri="{FF2B5EF4-FFF2-40B4-BE49-F238E27FC236}">
                <a16:creationId xmlns:a16="http://schemas.microsoft.com/office/drawing/2014/main" id="{9C85EC9D-9413-4590-8861-432A9A11074E}"/>
              </a:ext>
            </a:extLst>
          </p:cNvPr>
          <p:cNvGraphicFramePr>
            <a:graphicFrameLocks noChangeAspect="1"/>
          </p:cNvGraphicFramePr>
          <p:nvPr>
            <p:extLst>
              <p:ext uri="{D42A27DB-BD31-4B8C-83A1-F6EECF244321}">
                <p14:modId xmlns:p14="http://schemas.microsoft.com/office/powerpoint/2010/main" val="2838940943"/>
              </p:ext>
            </p:extLst>
          </p:nvPr>
        </p:nvGraphicFramePr>
        <p:xfrm>
          <a:off x="700088" y="4049713"/>
          <a:ext cx="6343650" cy="2089150"/>
        </p:xfrm>
        <a:graphic>
          <a:graphicData uri="http://schemas.openxmlformats.org/presentationml/2006/ole">
            <mc:AlternateContent xmlns:mc="http://schemas.openxmlformats.org/markup-compatibility/2006">
              <mc:Choice xmlns:v="urn:schemas-microsoft-com:vml" Requires="v">
                <p:oleObj spid="_x0000_s74831" name="Equation" r:id="rId3" imgW="4012920" imgH="1282680" progId="Equation.DSMT4">
                  <p:embed/>
                </p:oleObj>
              </mc:Choice>
              <mc:Fallback>
                <p:oleObj name="Equation" r:id="rId3" imgW="4012920" imgH="1282680" progId="Equation.DSMT4">
                  <p:embed/>
                  <p:pic>
                    <p:nvPicPr>
                      <p:cNvPr id="0" name="Object 1"/>
                      <p:cNvPicPr>
                        <a:picLocks noChangeAspect="1" noChangeArrowheads="1"/>
                      </p:cNvPicPr>
                      <p:nvPr/>
                    </p:nvPicPr>
                    <p:blipFill>
                      <a:blip r:embed="rId4"/>
                      <a:srcRect/>
                      <a:stretch>
                        <a:fillRect/>
                      </a:stretch>
                    </p:blipFill>
                    <p:spPr bwMode="auto">
                      <a:xfrm>
                        <a:off x="700088" y="4049713"/>
                        <a:ext cx="6343650" cy="2089150"/>
                      </a:xfrm>
                      <a:prstGeom prst="rect">
                        <a:avLst/>
                      </a:prstGeom>
                      <a:noFill/>
                    </p:spPr>
                  </p:pic>
                </p:oleObj>
              </mc:Fallback>
            </mc:AlternateContent>
          </a:graphicData>
        </a:graphic>
      </p:graphicFrame>
      <p:sp>
        <p:nvSpPr>
          <p:cNvPr id="8" name="テキスト ボックス 7">
            <a:extLst>
              <a:ext uri="{FF2B5EF4-FFF2-40B4-BE49-F238E27FC236}">
                <a16:creationId xmlns:a16="http://schemas.microsoft.com/office/drawing/2014/main" id="{B1C5CE12-DB24-4C40-80D0-EBF21677B344}"/>
              </a:ext>
            </a:extLst>
          </p:cNvPr>
          <p:cNvSpPr txBox="1"/>
          <p:nvPr/>
        </p:nvSpPr>
        <p:spPr>
          <a:xfrm>
            <a:off x="1769494" y="2719909"/>
            <a:ext cx="492443" cy="812082"/>
          </a:xfrm>
          <a:prstGeom prst="rect">
            <a:avLst/>
          </a:prstGeom>
          <a:noFill/>
        </p:spPr>
        <p:txBody>
          <a:bodyPr vert="eaVert"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原因Ｘ</a:t>
            </a:r>
          </a:p>
        </p:txBody>
      </p:sp>
      <p:sp>
        <p:nvSpPr>
          <p:cNvPr id="9" name="テキスト ボックス 8">
            <a:extLst>
              <a:ext uri="{FF2B5EF4-FFF2-40B4-BE49-F238E27FC236}">
                <a16:creationId xmlns:a16="http://schemas.microsoft.com/office/drawing/2014/main" id="{A6249674-24B3-4A3E-B581-1C8950F48CDE}"/>
              </a:ext>
            </a:extLst>
          </p:cNvPr>
          <p:cNvSpPr txBox="1"/>
          <p:nvPr/>
        </p:nvSpPr>
        <p:spPr>
          <a:xfrm>
            <a:off x="4355976" y="2025689"/>
            <a:ext cx="86433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結果Ｙ</a:t>
            </a:r>
          </a:p>
        </p:txBody>
      </p:sp>
      <p:sp>
        <p:nvSpPr>
          <p:cNvPr id="15" name="テキスト ボックス 14">
            <a:extLst>
              <a:ext uri="{FF2B5EF4-FFF2-40B4-BE49-F238E27FC236}">
                <a16:creationId xmlns:a16="http://schemas.microsoft.com/office/drawing/2014/main" id="{B61EFBAE-EE7E-48F8-86CB-1EFEA9F6DA6D}"/>
              </a:ext>
            </a:extLst>
          </p:cNvPr>
          <p:cNvSpPr txBox="1"/>
          <p:nvPr/>
        </p:nvSpPr>
        <p:spPr>
          <a:xfrm>
            <a:off x="6084168" y="2667138"/>
            <a:ext cx="95410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偽陰性</a:t>
            </a:r>
          </a:p>
        </p:txBody>
      </p:sp>
      <p:cxnSp>
        <p:nvCxnSpPr>
          <p:cNvPr id="16" name="コネクタ: 曲線 15">
            <a:extLst>
              <a:ext uri="{FF2B5EF4-FFF2-40B4-BE49-F238E27FC236}">
                <a16:creationId xmlns:a16="http://schemas.microsoft.com/office/drawing/2014/main" id="{FC870AD0-272B-4EA2-B770-2D6DE50852F8}"/>
              </a:ext>
            </a:extLst>
          </p:cNvPr>
          <p:cNvCxnSpPr>
            <a:cxnSpLocks/>
          </p:cNvCxnSpPr>
          <p:nvPr/>
        </p:nvCxnSpPr>
        <p:spPr>
          <a:xfrm rot="16200000" flipV="1">
            <a:off x="4430441" y="3503464"/>
            <a:ext cx="283121" cy="144015"/>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5322162-CDE0-4288-8E98-6B5369F742B7}"/>
              </a:ext>
            </a:extLst>
          </p:cNvPr>
          <p:cNvSpPr txBox="1"/>
          <p:nvPr/>
        </p:nvSpPr>
        <p:spPr>
          <a:xfrm>
            <a:off x="4318855" y="3686085"/>
            <a:ext cx="95410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偽陽性</a:t>
            </a:r>
          </a:p>
        </p:txBody>
      </p:sp>
      <p:cxnSp>
        <p:nvCxnSpPr>
          <p:cNvPr id="19" name="コネクタ: 曲線 18">
            <a:extLst>
              <a:ext uri="{FF2B5EF4-FFF2-40B4-BE49-F238E27FC236}">
                <a16:creationId xmlns:a16="http://schemas.microsoft.com/office/drawing/2014/main" id="{67AA2ABF-8AC5-42B2-84DB-00AD77DAD9BF}"/>
              </a:ext>
            </a:extLst>
          </p:cNvPr>
          <p:cNvCxnSpPr>
            <a:cxnSpLocks/>
          </p:cNvCxnSpPr>
          <p:nvPr/>
        </p:nvCxnSpPr>
        <p:spPr>
          <a:xfrm rot="16200000" flipH="1">
            <a:off x="4382053" y="4311698"/>
            <a:ext cx="1027970" cy="50405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id="{5B0333CA-FF8B-471C-BBBF-16B8C7BBE7D1}"/>
              </a:ext>
            </a:extLst>
          </p:cNvPr>
          <p:cNvSpPr/>
          <p:nvPr/>
        </p:nvSpPr>
        <p:spPr>
          <a:xfrm>
            <a:off x="3347864" y="5158248"/>
            <a:ext cx="2525127" cy="307517"/>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4197C19B-5130-401D-B79A-2FC01B5C1FD3}"/>
              </a:ext>
            </a:extLst>
          </p:cNvPr>
          <p:cNvSpPr/>
          <p:nvPr/>
        </p:nvSpPr>
        <p:spPr>
          <a:xfrm>
            <a:off x="5004048" y="5639668"/>
            <a:ext cx="2034227" cy="307517"/>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4140993-4A81-4F0D-8774-B0FC34EC8373}"/>
              </a:ext>
            </a:extLst>
          </p:cNvPr>
          <p:cNvSpPr txBox="1"/>
          <p:nvPr/>
        </p:nvSpPr>
        <p:spPr>
          <a:xfrm>
            <a:off x="6156176" y="4676309"/>
            <a:ext cx="2626057" cy="615553"/>
          </a:xfrm>
          <a:prstGeom prst="rect">
            <a:avLst/>
          </a:prstGeom>
          <a:noFill/>
        </p:spPr>
        <p:txBody>
          <a:bodyPr wrap="square" rtlCol="0">
            <a:spAutoFit/>
          </a:bodyPr>
          <a:lstStyle/>
          <a:p>
            <a:pPr algn="just"/>
            <a:r>
              <a:rPr kumimoji="1" lang="ja-JP" altLang="en-US" sz="17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陽性が出ても本当に感染している確率は意外と低い</a:t>
            </a:r>
          </a:p>
        </p:txBody>
      </p:sp>
      <p:cxnSp>
        <p:nvCxnSpPr>
          <p:cNvPr id="25" name="コネクタ: 曲線 24">
            <a:extLst>
              <a:ext uri="{FF2B5EF4-FFF2-40B4-BE49-F238E27FC236}">
                <a16:creationId xmlns:a16="http://schemas.microsoft.com/office/drawing/2014/main" id="{B791E9AE-0539-4DE5-B14F-B7A77F145636}"/>
              </a:ext>
            </a:extLst>
          </p:cNvPr>
          <p:cNvCxnSpPr>
            <a:cxnSpLocks/>
          </p:cNvCxnSpPr>
          <p:nvPr/>
        </p:nvCxnSpPr>
        <p:spPr>
          <a:xfrm rot="5400000">
            <a:off x="7112349" y="5324720"/>
            <a:ext cx="302101" cy="286535"/>
          </a:xfrm>
          <a:prstGeom prst="curvedConnector3">
            <a:avLst>
              <a:gd name="adj1" fmla="val 50000"/>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コネクタ: 曲線 12">
            <a:extLst>
              <a:ext uri="{FF2B5EF4-FFF2-40B4-BE49-F238E27FC236}">
                <a16:creationId xmlns:a16="http://schemas.microsoft.com/office/drawing/2014/main" id="{6AEAE4A0-F200-44A5-A60C-290E06B849C1}"/>
              </a:ext>
            </a:extLst>
          </p:cNvPr>
          <p:cNvCxnSpPr>
            <a:cxnSpLocks/>
          </p:cNvCxnSpPr>
          <p:nvPr/>
        </p:nvCxnSpPr>
        <p:spPr>
          <a:xfrm rot="10800000" flipV="1">
            <a:off x="5828790" y="2893915"/>
            <a:ext cx="327387" cy="6124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4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animBg="1"/>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84283F-8A38-4CC1-A48A-C5CB044288DB}"/>
              </a:ext>
            </a:extLst>
          </p:cNvPr>
          <p:cNvSpPr>
            <a:spLocks noGrp="1"/>
          </p:cNvSpPr>
          <p:nvPr>
            <p:ph type="title"/>
          </p:nvPr>
        </p:nvSpPr>
        <p:spPr>
          <a:xfrm>
            <a:off x="411665" y="649440"/>
            <a:ext cx="7829872" cy="1143000"/>
          </a:xfrm>
        </p:spPr>
        <p:txBody>
          <a:bodyPr/>
          <a:lstStyle/>
          <a:p>
            <a:pPr algn="l"/>
            <a:r>
              <a:rPr kumimoji="1" lang="ja-JP" altLang="en-US" sz="2500" dirty="0"/>
              <a:t>個々の事象についての確率から分布に一般化</a:t>
            </a:r>
            <a:br>
              <a:rPr kumimoji="1" lang="en-US" altLang="ja-JP" dirty="0"/>
            </a:br>
            <a:r>
              <a:rPr kumimoji="1" lang="ja-JP" altLang="en-US" dirty="0"/>
              <a:t>　　　　</a:t>
            </a:r>
            <a:r>
              <a:rPr kumimoji="1" lang="ja-JP" altLang="en-US" sz="3800" dirty="0"/>
              <a:t>離散型確率分布の場合</a:t>
            </a:r>
          </a:p>
        </p:txBody>
      </p:sp>
      <p:graphicFrame>
        <p:nvGraphicFramePr>
          <p:cNvPr id="5" name="オブジェクト 4">
            <a:extLst>
              <a:ext uri="{FF2B5EF4-FFF2-40B4-BE49-F238E27FC236}">
                <a16:creationId xmlns:a16="http://schemas.microsoft.com/office/drawing/2014/main" id="{31F8D2D1-94DF-4B52-B4AE-516344E3D0DA}"/>
              </a:ext>
            </a:extLst>
          </p:cNvPr>
          <p:cNvGraphicFramePr>
            <a:graphicFrameLocks noChangeAspect="1"/>
          </p:cNvGraphicFramePr>
          <p:nvPr>
            <p:extLst>
              <p:ext uri="{D42A27DB-BD31-4B8C-83A1-F6EECF244321}">
                <p14:modId xmlns:p14="http://schemas.microsoft.com/office/powerpoint/2010/main" val="1309792824"/>
              </p:ext>
            </p:extLst>
          </p:nvPr>
        </p:nvGraphicFramePr>
        <p:xfrm>
          <a:off x="2356397" y="4311358"/>
          <a:ext cx="5649853" cy="864096"/>
        </p:xfrm>
        <a:graphic>
          <a:graphicData uri="http://schemas.openxmlformats.org/presentationml/2006/ole">
            <mc:AlternateContent xmlns:mc="http://schemas.openxmlformats.org/markup-compatibility/2006">
              <mc:Choice xmlns:v="urn:schemas-microsoft-com:vml" Requires="v">
                <p:oleObj spid="_x0000_s75927" name="Equation" r:id="rId3" imgW="2831760" imgH="419040" progId="Equation.DSMT4">
                  <p:embed/>
                </p:oleObj>
              </mc:Choice>
              <mc:Fallback>
                <p:oleObj name="Equation" r:id="rId3" imgW="2831760" imgH="419040" progId="Equation.DSMT4">
                  <p:embed/>
                  <p:pic>
                    <p:nvPicPr>
                      <p:cNvPr id="0" name="Object 1"/>
                      <p:cNvPicPr>
                        <a:picLocks noChangeAspect="1" noChangeArrowheads="1"/>
                      </p:cNvPicPr>
                      <p:nvPr/>
                    </p:nvPicPr>
                    <p:blipFill>
                      <a:blip r:embed="rId4"/>
                      <a:srcRect/>
                      <a:stretch>
                        <a:fillRect/>
                      </a:stretch>
                    </p:blipFill>
                    <p:spPr bwMode="auto">
                      <a:xfrm>
                        <a:off x="2356397" y="4311358"/>
                        <a:ext cx="5649853" cy="864096"/>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6A7F1698-7630-4296-B16D-C5C4ACC3F518}"/>
              </a:ext>
            </a:extLst>
          </p:cNvPr>
          <p:cNvSpPr txBox="1"/>
          <p:nvPr/>
        </p:nvSpPr>
        <p:spPr>
          <a:xfrm>
            <a:off x="556198" y="4389463"/>
            <a:ext cx="1800199"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離散型分布のベイズの定理</a:t>
            </a:r>
          </a:p>
        </p:txBody>
      </p:sp>
      <p:sp>
        <p:nvSpPr>
          <p:cNvPr id="7" name="テキスト ボックス 6">
            <a:extLst>
              <a:ext uri="{FF2B5EF4-FFF2-40B4-BE49-F238E27FC236}">
                <a16:creationId xmlns:a16="http://schemas.microsoft.com/office/drawing/2014/main" id="{64F4E802-D9B8-4685-AEAF-C1DAF9B1A87C}"/>
              </a:ext>
            </a:extLst>
          </p:cNvPr>
          <p:cNvSpPr txBox="1"/>
          <p:nvPr/>
        </p:nvSpPr>
        <p:spPr>
          <a:xfrm>
            <a:off x="323528" y="2088222"/>
            <a:ext cx="8640960"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原因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パラメータ</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Θ</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（実現値は</a:t>
            </a:r>
            <a:r>
              <a:rPr kumimoji="1" lang="en-US" altLang="ja-JP"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θ</a:t>
            </a:r>
            <a:r>
              <a:rPr kumimoji="1" lang="en-US" altLang="ja-JP" sz="2000" baseline="-25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i</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），観測データを</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（実現値は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）と考えると</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7">
            <a:extLst>
              <a:ext uri="{FF2B5EF4-FFF2-40B4-BE49-F238E27FC236}">
                <a16:creationId xmlns:a16="http://schemas.microsoft.com/office/drawing/2014/main" id="{162B1E39-0AC3-4DE5-B6DA-B90131BB2B6E}"/>
              </a:ext>
            </a:extLst>
          </p:cNvPr>
          <p:cNvSpPr txBox="1"/>
          <p:nvPr/>
        </p:nvSpPr>
        <p:spPr>
          <a:xfrm>
            <a:off x="554771" y="2635425"/>
            <a:ext cx="2196244"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結果である観測データを生み出した原因こそが統計モデルのパラメータ</a:t>
            </a:r>
          </a:p>
        </p:txBody>
      </p:sp>
      <p:cxnSp>
        <p:nvCxnSpPr>
          <p:cNvPr id="4" name="コネクタ: 曲線 3">
            <a:extLst>
              <a:ext uri="{FF2B5EF4-FFF2-40B4-BE49-F238E27FC236}">
                <a16:creationId xmlns:a16="http://schemas.microsoft.com/office/drawing/2014/main" id="{16591B9A-FB25-4B7C-BF8C-D49243003CAD}"/>
              </a:ext>
            </a:extLst>
          </p:cNvPr>
          <p:cNvCxnSpPr/>
          <p:nvPr/>
        </p:nvCxnSpPr>
        <p:spPr>
          <a:xfrm rot="5400000" flipH="1" flipV="1">
            <a:off x="2222800" y="2417465"/>
            <a:ext cx="233903" cy="21602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2371AFA-7B15-494B-B8FC-A31C20F98C82}"/>
              </a:ext>
            </a:extLst>
          </p:cNvPr>
          <p:cNvSpPr txBox="1"/>
          <p:nvPr/>
        </p:nvSpPr>
        <p:spPr>
          <a:xfrm>
            <a:off x="2500414" y="4227880"/>
            <a:ext cx="1008112"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パラメータ</a:t>
            </a:r>
          </a:p>
        </p:txBody>
      </p:sp>
      <p:sp>
        <p:nvSpPr>
          <p:cNvPr id="10" name="テキスト ボックス 9">
            <a:extLst>
              <a:ext uri="{FF2B5EF4-FFF2-40B4-BE49-F238E27FC236}">
                <a16:creationId xmlns:a16="http://schemas.microsoft.com/office/drawing/2014/main" id="{A964005F-749F-43B3-82D6-33952D27E3CC}"/>
              </a:ext>
            </a:extLst>
          </p:cNvPr>
          <p:cNvSpPr txBox="1"/>
          <p:nvPr/>
        </p:nvSpPr>
        <p:spPr>
          <a:xfrm>
            <a:off x="3671055" y="4227879"/>
            <a:ext cx="1008112"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データ</a:t>
            </a:r>
          </a:p>
        </p:txBody>
      </p:sp>
      <p:sp>
        <p:nvSpPr>
          <p:cNvPr id="11" name="テキスト ボックス 10">
            <a:extLst>
              <a:ext uri="{FF2B5EF4-FFF2-40B4-BE49-F238E27FC236}">
                <a16:creationId xmlns:a16="http://schemas.microsoft.com/office/drawing/2014/main" id="{6D9EEA49-304A-42BE-8C4E-67ABEC8895E4}"/>
              </a:ext>
            </a:extLst>
          </p:cNvPr>
          <p:cNvSpPr txBox="1"/>
          <p:nvPr/>
        </p:nvSpPr>
        <p:spPr>
          <a:xfrm>
            <a:off x="4637071" y="4024557"/>
            <a:ext cx="1008112"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尤度</a:t>
            </a:r>
          </a:p>
        </p:txBody>
      </p:sp>
      <p:sp>
        <p:nvSpPr>
          <p:cNvPr id="12" name="テキスト ボックス 11">
            <a:extLst>
              <a:ext uri="{FF2B5EF4-FFF2-40B4-BE49-F238E27FC236}">
                <a16:creationId xmlns:a16="http://schemas.microsoft.com/office/drawing/2014/main" id="{15C76D80-3406-44E2-9A30-CF731755D5E7}"/>
              </a:ext>
            </a:extLst>
          </p:cNvPr>
          <p:cNvSpPr txBox="1"/>
          <p:nvPr/>
        </p:nvSpPr>
        <p:spPr>
          <a:xfrm>
            <a:off x="6081423" y="3561793"/>
            <a:ext cx="2603450"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全</a:t>
            </a:r>
            <a:r>
              <a:rPr kumimoji="1" lang="en-US" altLang="ja-JP"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θi</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をまとめれば</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事前分布（パラメータの分布）</a:t>
            </a:r>
          </a:p>
        </p:txBody>
      </p:sp>
      <p:cxnSp>
        <p:nvCxnSpPr>
          <p:cNvPr id="13" name="コネクタ: 曲線 12">
            <a:extLst>
              <a:ext uri="{FF2B5EF4-FFF2-40B4-BE49-F238E27FC236}">
                <a16:creationId xmlns:a16="http://schemas.microsoft.com/office/drawing/2014/main" id="{344CAE03-D9E4-4F30-A59E-D48CE3EFAAA8}"/>
              </a:ext>
            </a:extLst>
          </p:cNvPr>
          <p:cNvCxnSpPr>
            <a:cxnSpLocks/>
          </p:cNvCxnSpPr>
          <p:nvPr/>
        </p:nvCxnSpPr>
        <p:spPr>
          <a:xfrm rot="5400000">
            <a:off x="6854531" y="4178560"/>
            <a:ext cx="292767" cy="72008"/>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コネクタ: 曲線 15">
            <a:extLst>
              <a:ext uri="{FF2B5EF4-FFF2-40B4-BE49-F238E27FC236}">
                <a16:creationId xmlns:a16="http://schemas.microsoft.com/office/drawing/2014/main" id="{9D62D7EB-181A-4D37-AD87-ECA97412CBDB}"/>
              </a:ext>
            </a:extLst>
          </p:cNvPr>
          <p:cNvCxnSpPr>
            <a:cxnSpLocks/>
          </p:cNvCxnSpPr>
          <p:nvPr/>
        </p:nvCxnSpPr>
        <p:spPr>
          <a:xfrm rot="16200000" flipV="1">
            <a:off x="2565734" y="4906244"/>
            <a:ext cx="229400" cy="216024"/>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D89EE65-5730-4EC4-AE3B-181EE3F7F979}"/>
              </a:ext>
            </a:extLst>
          </p:cNvPr>
          <p:cNvSpPr txBox="1"/>
          <p:nvPr/>
        </p:nvSpPr>
        <p:spPr>
          <a:xfrm>
            <a:off x="2356397" y="5089184"/>
            <a:ext cx="1584176"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全</a:t>
            </a:r>
            <a:r>
              <a:rPr kumimoji="1" lang="en-US" altLang="ja-JP"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θi</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をまとめれば</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事後分布</a:t>
            </a:r>
          </a:p>
        </p:txBody>
      </p:sp>
      <p:cxnSp>
        <p:nvCxnSpPr>
          <p:cNvPr id="19" name="コネクタ: 曲線 18">
            <a:extLst>
              <a:ext uri="{FF2B5EF4-FFF2-40B4-BE49-F238E27FC236}">
                <a16:creationId xmlns:a16="http://schemas.microsoft.com/office/drawing/2014/main" id="{6F3383CA-5FC8-4D3B-86E2-7A8D471E3C5D}"/>
              </a:ext>
            </a:extLst>
          </p:cNvPr>
          <p:cNvCxnSpPr>
            <a:cxnSpLocks/>
          </p:cNvCxnSpPr>
          <p:nvPr/>
        </p:nvCxnSpPr>
        <p:spPr>
          <a:xfrm rot="16200000" flipV="1">
            <a:off x="5858711" y="5135644"/>
            <a:ext cx="229400" cy="216024"/>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BB4E167-482B-4330-84AB-E4312778CD2F}"/>
              </a:ext>
            </a:extLst>
          </p:cNvPr>
          <p:cNvSpPr txBox="1"/>
          <p:nvPr/>
        </p:nvSpPr>
        <p:spPr>
          <a:xfrm>
            <a:off x="5452742" y="5288754"/>
            <a:ext cx="1872208"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全確率（周辺尤度）</a:t>
            </a:r>
          </a:p>
        </p:txBody>
      </p:sp>
      <p:graphicFrame>
        <p:nvGraphicFramePr>
          <p:cNvPr id="21" name="オブジェクト 20">
            <a:extLst>
              <a:ext uri="{FF2B5EF4-FFF2-40B4-BE49-F238E27FC236}">
                <a16:creationId xmlns:a16="http://schemas.microsoft.com/office/drawing/2014/main" id="{65EF5FEC-01C6-4BAC-887B-5ECBCCAC821D}"/>
              </a:ext>
            </a:extLst>
          </p:cNvPr>
          <p:cNvGraphicFramePr>
            <a:graphicFrameLocks noChangeAspect="1"/>
          </p:cNvGraphicFramePr>
          <p:nvPr>
            <p:extLst>
              <p:ext uri="{D42A27DB-BD31-4B8C-83A1-F6EECF244321}">
                <p14:modId xmlns:p14="http://schemas.microsoft.com/office/powerpoint/2010/main" val="3909658780"/>
              </p:ext>
            </p:extLst>
          </p:nvPr>
        </p:nvGraphicFramePr>
        <p:xfrm>
          <a:off x="5504932" y="5566589"/>
          <a:ext cx="2753618" cy="425402"/>
        </p:xfrm>
        <a:graphic>
          <a:graphicData uri="http://schemas.openxmlformats.org/presentationml/2006/ole">
            <mc:AlternateContent xmlns:mc="http://schemas.openxmlformats.org/markup-compatibility/2006">
              <mc:Choice xmlns:v="urn:schemas-microsoft-com:vml" Requires="v">
                <p:oleObj spid="_x0000_s75928" name="Equation" r:id="rId5" imgW="1523880" imgH="228600" progId="Equation.DSMT4">
                  <p:embed/>
                </p:oleObj>
              </mc:Choice>
              <mc:Fallback>
                <p:oleObj name="Equation" r:id="rId5" imgW="1523880" imgH="228600" progId="Equation.DSMT4">
                  <p:embed/>
                  <p:pic>
                    <p:nvPicPr>
                      <p:cNvPr id="5" name="オブジェクト 4">
                        <a:extLst>
                          <a:ext uri="{FF2B5EF4-FFF2-40B4-BE49-F238E27FC236}">
                            <a16:creationId xmlns:a16="http://schemas.microsoft.com/office/drawing/2014/main" id="{31F8D2D1-94DF-4B52-B4AE-516344E3D0DA}"/>
                          </a:ext>
                        </a:extLst>
                      </p:cNvPr>
                      <p:cNvPicPr>
                        <a:picLocks noChangeAspect="1" noChangeArrowheads="1"/>
                      </p:cNvPicPr>
                      <p:nvPr/>
                    </p:nvPicPr>
                    <p:blipFill>
                      <a:blip r:embed="rId6"/>
                      <a:srcRect/>
                      <a:stretch>
                        <a:fillRect/>
                      </a:stretch>
                    </p:blipFill>
                    <p:spPr bwMode="auto">
                      <a:xfrm>
                        <a:off x="5504932" y="5566589"/>
                        <a:ext cx="2753618" cy="425402"/>
                      </a:xfrm>
                      <a:prstGeom prst="rect">
                        <a:avLst/>
                      </a:prstGeom>
                      <a:noFill/>
                    </p:spPr>
                  </p:pic>
                </p:oleObj>
              </mc:Fallback>
            </mc:AlternateContent>
          </a:graphicData>
        </a:graphic>
      </p:graphicFrame>
      <p:sp>
        <p:nvSpPr>
          <p:cNvPr id="23" name="テキスト ボックス 22">
            <a:extLst>
              <a:ext uri="{FF2B5EF4-FFF2-40B4-BE49-F238E27FC236}">
                <a16:creationId xmlns:a16="http://schemas.microsoft.com/office/drawing/2014/main" id="{5EDB7BD2-5C0D-413C-BD96-1417297A9F04}"/>
              </a:ext>
            </a:extLst>
          </p:cNvPr>
          <p:cNvSpPr txBox="1"/>
          <p:nvPr/>
        </p:nvSpPr>
        <p:spPr>
          <a:xfrm>
            <a:off x="2994958" y="2685066"/>
            <a:ext cx="1433026"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飛び飛びの値が複数あるので</a:t>
            </a:r>
            <a:r>
              <a:rPr kumimoji="1" lang="en-US" altLang="ja-JP"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i</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を付ける</a:t>
            </a:r>
          </a:p>
        </p:txBody>
      </p:sp>
      <p:cxnSp>
        <p:nvCxnSpPr>
          <p:cNvPr id="24" name="コネクタ: 曲線 23">
            <a:extLst>
              <a:ext uri="{FF2B5EF4-FFF2-40B4-BE49-F238E27FC236}">
                <a16:creationId xmlns:a16="http://schemas.microsoft.com/office/drawing/2014/main" id="{6265845D-42CB-4713-AA73-41F5D9F0703B}"/>
              </a:ext>
            </a:extLst>
          </p:cNvPr>
          <p:cNvCxnSpPr/>
          <p:nvPr/>
        </p:nvCxnSpPr>
        <p:spPr>
          <a:xfrm rot="5400000" flipH="1" flipV="1">
            <a:off x="3806976" y="2483957"/>
            <a:ext cx="233903" cy="21602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曲線 24">
            <a:extLst>
              <a:ext uri="{FF2B5EF4-FFF2-40B4-BE49-F238E27FC236}">
                <a16:creationId xmlns:a16="http://schemas.microsoft.com/office/drawing/2014/main" id="{8FB5A8BE-CF6E-4F52-92F0-4310E92654D5}"/>
              </a:ext>
            </a:extLst>
          </p:cNvPr>
          <p:cNvCxnSpPr/>
          <p:nvPr/>
        </p:nvCxnSpPr>
        <p:spPr>
          <a:xfrm rot="5400000" flipH="1" flipV="1">
            <a:off x="6867317" y="2476996"/>
            <a:ext cx="233903" cy="21602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2BF53D71-0FB3-4713-83ED-A052E32F6191}"/>
              </a:ext>
            </a:extLst>
          </p:cNvPr>
          <p:cNvSpPr txBox="1"/>
          <p:nvPr/>
        </p:nvSpPr>
        <p:spPr>
          <a:xfrm>
            <a:off x="5813605" y="2642429"/>
            <a:ext cx="2156673"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結果は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値の場合などもあるので</a:t>
            </a:r>
            <a:r>
              <a:rPr kumimoji="1" lang="en-US" altLang="ja-JP"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i</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は付けない</a:t>
            </a:r>
          </a:p>
        </p:txBody>
      </p:sp>
      <p:sp>
        <p:nvSpPr>
          <p:cNvPr id="27" name="テキスト ボックス 26">
            <a:extLst>
              <a:ext uri="{FF2B5EF4-FFF2-40B4-BE49-F238E27FC236}">
                <a16:creationId xmlns:a16="http://schemas.microsoft.com/office/drawing/2014/main" id="{295F91B1-4CD2-4CE9-AF7C-55F3705F14CE}"/>
              </a:ext>
            </a:extLst>
          </p:cNvPr>
          <p:cNvSpPr txBox="1"/>
          <p:nvPr/>
        </p:nvSpPr>
        <p:spPr>
          <a:xfrm>
            <a:off x="2248154" y="1974175"/>
            <a:ext cx="540905" cy="246221"/>
          </a:xfrm>
          <a:prstGeom prst="rect">
            <a:avLst/>
          </a:prstGeom>
          <a:noFill/>
        </p:spPr>
        <p:txBody>
          <a:bodyPr wrap="square" rtlCol="0">
            <a:spAutoFit/>
          </a:bodyPr>
          <a:lstStyle/>
          <a:p>
            <a:pPr algn="l"/>
            <a:r>
              <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シータ</a:t>
            </a:r>
          </a:p>
        </p:txBody>
      </p:sp>
    </p:spTree>
    <p:extLst>
      <p:ext uri="{BB962C8B-B14F-4D97-AF65-F5344CB8AC3E}">
        <p14:creationId xmlns:p14="http://schemas.microsoft.com/office/powerpoint/2010/main" val="6065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8" grpId="0"/>
      <p:bldP spid="20" grpId="0"/>
      <p:bldP spid="23"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DFB166FB-DAB5-4966-8423-5FC65C3E7265}"/>
              </a:ext>
            </a:extLst>
          </p:cNvPr>
          <p:cNvSpPr/>
          <p:nvPr/>
        </p:nvSpPr>
        <p:spPr>
          <a:xfrm>
            <a:off x="1517410" y="2769270"/>
            <a:ext cx="3201817" cy="2544079"/>
          </a:xfrm>
          <a:prstGeom prst="rect">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1BCF8B5-D08F-447A-AF35-5C4C03A9A6B2}"/>
              </a:ext>
            </a:extLst>
          </p:cNvPr>
          <p:cNvSpPr>
            <a:spLocks noGrp="1"/>
          </p:cNvSpPr>
          <p:nvPr>
            <p:ph type="title"/>
          </p:nvPr>
        </p:nvSpPr>
        <p:spPr>
          <a:xfrm>
            <a:off x="495300" y="620688"/>
            <a:ext cx="8153400" cy="1143000"/>
          </a:xfrm>
        </p:spPr>
        <p:txBody>
          <a:bodyPr/>
          <a:lstStyle/>
          <a:p>
            <a:r>
              <a:rPr kumimoji="1" lang="ja-JP" altLang="en-US" sz="3000" dirty="0"/>
              <a:t>離散型分布にベイズの定理を用いた事例①</a:t>
            </a:r>
            <a:br>
              <a:rPr kumimoji="1" lang="en-US" altLang="ja-JP" sz="3000" dirty="0"/>
            </a:br>
            <a:r>
              <a:rPr kumimoji="1" lang="ja-JP" altLang="en-US" sz="3000" dirty="0"/>
              <a:t>（</a:t>
            </a:r>
            <a:r>
              <a:rPr kumimoji="1" lang="en-US" altLang="ja-JP" sz="3000" dirty="0"/>
              <a:t>1</a:t>
            </a:r>
            <a:r>
              <a:rPr kumimoji="1" lang="ja-JP" altLang="en-US" sz="3000" dirty="0"/>
              <a:t>個のサイコロ振りにおける事後分布）</a:t>
            </a:r>
          </a:p>
        </p:txBody>
      </p:sp>
      <p:sp>
        <p:nvSpPr>
          <p:cNvPr id="5" name="正方形/長方形 4">
            <a:extLst>
              <a:ext uri="{FF2B5EF4-FFF2-40B4-BE49-F238E27FC236}">
                <a16:creationId xmlns:a16="http://schemas.microsoft.com/office/drawing/2014/main" id="{2E073024-74D8-4B03-9EB4-B7F79566A33B}"/>
              </a:ext>
            </a:extLst>
          </p:cNvPr>
          <p:cNvSpPr/>
          <p:nvPr/>
        </p:nvSpPr>
        <p:spPr>
          <a:xfrm>
            <a:off x="1517411" y="2769274"/>
            <a:ext cx="530484" cy="254407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楕円 5">
            <a:extLst>
              <a:ext uri="{FF2B5EF4-FFF2-40B4-BE49-F238E27FC236}">
                <a16:creationId xmlns:a16="http://schemas.microsoft.com/office/drawing/2014/main" id="{A03E59D4-D56E-439E-8BCD-E6CCBD8C2AD4}"/>
              </a:ext>
            </a:extLst>
          </p:cNvPr>
          <p:cNvSpPr/>
          <p:nvPr/>
        </p:nvSpPr>
        <p:spPr>
          <a:xfrm rot="16200000">
            <a:off x="2874925" y="2593006"/>
            <a:ext cx="1077651" cy="2515629"/>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7" name="正方形/長方形 6">
            <a:extLst>
              <a:ext uri="{FF2B5EF4-FFF2-40B4-BE49-F238E27FC236}">
                <a16:creationId xmlns:a16="http://schemas.microsoft.com/office/drawing/2014/main" id="{DFD852B0-8C54-44B4-82AB-6685781AE659}"/>
              </a:ext>
            </a:extLst>
          </p:cNvPr>
          <p:cNvSpPr/>
          <p:nvPr/>
        </p:nvSpPr>
        <p:spPr>
          <a:xfrm>
            <a:off x="2057504" y="2769273"/>
            <a:ext cx="530484" cy="254407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8" name="正方形/長方形 7">
            <a:extLst>
              <a:ext uri="{FF2B5EF4-FFF2-40B4-BE49-F238E27FC236}">
                <a16:creationId xmlns:a16="http://schemas.microsoft.com/office/drawing/2014/main" id="{10D6F21A-B17D-4B02-811F-2E817A82E0EB}"/>
              </a:ext>
            </a:extLst>
          </p:cNvPr>
          <p:cNvSpPr/>
          <p:nvPr/>
        </p:nvSpPr>
        <p:spPr>
          <a:xfrm>
            <a:off x="2597597" y="2769273"/>
            <a:ext cx="530484" cy="254407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9" name="正方形/長方形 8">
            <a:extLst>
              <a:ext uri="{FF2B5EF4-FFF2-40B4-BE49-F238E27FC236}">
                <a16:creationId xmlns:a16="http://schemas.microsoft.com/office/drawing/2014/main" id="{F7FA3918-FE19-4486-BE43-6C91C79F68EE}"/>
              </a:ext>
            </a:extLst>
          </p:cNvPr>
          <p:cNvSpPr/>
          <p:nvPr/>
        </p:nvSpPr>
        <p:spPr>
          <a:xfrm>
            <a:off x="3128081" y="2769271"/>
            <a:ext cx="530484" cy="254407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正方形/長方形 9">
            <a:extLst>
              <a:ext uri="{FF2B5EF4-FFF2-40B4-BE49-F238E27FC236}">
                <a16:creationId xmlns:a16="http://schemas.microsoft.com/office/drawing/2014/main" id="{A15B077C-1603-4A18-8C5A-CE8A5BB4403E}"/>
              </a:ext>
            </a:extLst>
          </p:cNvPr>
          <p:cNvSpPr/>
          <p:nvPr/>
        </p:nvSpPr>
        <p:spPr>
          <a:xfrm>
            <a:off x="3658412" y="2769270"/>
            <a:ext cx="530484" cy="254407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1" name="正方形/長方形 10">
            <a:extLst>
              <a:ext uri="{FF2B5EF4-FFF2-40B4-BE49-F238E27FC236}">
                <a16:creationId xmlns:a16="http://schemas.microsoft.com/office/drawing/2014/main" id="{08A65DC0-808A-4F89-9C4A-FE21B0F97245}"/>
              </a:ext>
            </a:extLst>
          </p:cNvPr>
          <p:cNvSpPr/>
          <p:nvPr/>
        </p:nvSpPr>
        <p:spPr>
          <a:xfrm>
            <a:off x="4188743" y="2769270"/>
            <a:ext cx="530484" cy="254407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5" name="テキスト ボックス 14">
            <a:extLst>
              <a:ext uri="{FF2B5EF4-FFF2-40B4-BE49-F238E27FC236}">
                <a16:creationId xmlns:a16="http://schemas.microsoft.com/office/drawing/2014/main" id="{BCDF8DD3-E147-478F-B494-105B5E4F3F68}"/>
              </a:ext>
            </a:extLst>
          </p:cNvPr>
          <p:cNvSpPr txBox="1"/>
          <p:nvPr/>
        </p:nvSpPr>
        <p:spPr>
          <a:xfrm>
            <a:off x="3179416" y="4842359"/>
            <a:ext cx="488758" cy="461665"/>
          </a:xfrm>
          <a:prstGeom prst="rect">
            <a:avLst/>
          </a:prstGeom>
          <a:noFill/>
          <a:ln>
            <a:noFill/>
          </a:ln>
        </p:spPr>
        <p:txBody>
          <a:bodyPr wrap="square" rtlCol="0">
            <a:spAutoFit/>
          </a:bodyPr>
          <a:lstStyle/>
          <a:p>
            <a:pPr algn="ctr"/>
            <a:r>
              <a:rPr kumimoji="1" lang="en-US" altLang="ja-JP"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kumimoji="1" lang="en-US" altLang="ja-JP"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4</a:t>
            </a:r>
            <a:endParaRPr kumimoji="1" lang="ja-JP" altLang="en-US"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7F5B0817-C907-46D2-9D1B-68E6EA482497}"/>
              </a:ext>
            </a:extLst>
          </p:cNvPr>
          <p:cNvSpPr txBox="1"/>
          <p:nvPr/>
        </p:nvSpPr>
        <p:spPr>
          <a:xfrm>
            <a:off x="3702742" y="4842359"/>
            <a:ext cx="495609" cy="461665"/>
          </a:xfrm>
          <a:prstGeom prst="rect">
            <a:avLst/>
          </a:prstGeom>
          <a:noFill/>
          <a:ln>
            <a:noFill/>
          </a:ln>
        </p:spPr>
        <p:txBody>
          <a:bodyPr wrap="square" rtlCol="0">
            <a:spAutoFit/>
          </a:bodyPr>
          <a:lstStyle/>
          <a:p>
            <a:pPr algn="ctr"/>
            <a:r>
              <a:rPr kumimoji="1" lang="en-US" altLang="ja-JP"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kumimoji="1" lang="en-US" altLang="ja-JP"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5</a:t>
            </a:r>
            <a:endParaRPr kumimoji="1" lang="ja-JP" altLang="en-US"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D5DA3487-78DE-40E0-AB1F-92331387ED77}"/>
              </a:ext>
            </a:extLst>
          </p:cNvPr>
          <p:cNvSpPr txBox="1"/>
          <p:nvPr/>
        </p:nvSpPr>
        <p:spPr>
          <a:xfrm>
            <a:off x="4252237" y="4842359"/>
            <a:ext cx="495608" cy="461665"/>
          </a:xfrm>
          <a:prstGeom prst="rect">
            <a:avLst/>
          </a:prstGeom>
          <a:noFill/>
          <a:ln>
            <a:noFill/>
          </a:ln>
        </p:spPr>
        <p:txBody>
          <a:bodyPr wrap="square" rtlCol="0">
            <a:spAutoFit/>
          </a:bodyPr>
          <a:lstStyle/>
          <a:p>
            <a:pPr algn="ctr"/>
            <a:r>
              <a:rPr kumimoji="1" lang="en-US" altLang="ja-JP"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kumimoji="1" lang="en-US" altLang="ja-JP"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6</a:t>
            </a:r>
            <a:endParaRPr kumimoji="1" lang="ja-JP" altLang="en-US"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18" name="図 17">
            <a:extLst>
              <a:ext uri="{FF2B5EF4-FFF2-40B4-BE49-F238E27FC236}">
                <a16:creationId xmlns:a16="http://schemas.microsoft.com/office/drawing/2014/main" id="{07A5470B-B694-4E18-BD1C-7CE828D9D7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4434" b="52480"/>
          <a:stretch/>
        </p:blipFill>
        <p:spPr>
          <a:xfrm>
            <a:off x="1601528" y="4351591"/>
            <a:ext cx="392635" cy="524595"/>
          </a:xfrm>
          <a:prstGeom prst="rect">
            <a:avLst/>
          </a:prstGeom>
          <a:ln>
            <a:noFill/>
          </a:ln>
        </p:spPr>
      </p:pic>
      <p:pic>
        <p:nvPicPr>
          <p:cNvPr id="19" name="図 18">
            <a:extLst>
              <a:ext uri="{FF2B5EF4-FFF2-40B4-BE49-F238E27FC236}">
                <a16:creationId xmlns:a16="http://schemas.microsoft.com/office/drawing/2014/main" id="{2A90B7F9-509F-41F3-9EBB-249FA3E5F5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912" t="16567" r="34379" b="49978"/>
          <a:stretch/>
        </p:blipFill>
        <p:spPr>
          <a:xfrm>
            <a:off x="2684099" y="4542977"/>
            <a:ext cx="361103" cy="369332"/>
          </a:xfrm>
          <a:prstGeom prst="rect">
            <a:avLst/>
          </a:prstGeom>
          <a:ln>
            <a:noFill/>
          </a:ln>
        </p:spPr>
      </p:pic>
      <p:pic>
        <p:nvPicPr>
          <p:cNvPr id="20" name="図 19">
            <a:extLst>
              <a:ext uri="{FF2B5EF4-FFF2-40B4-BE49-F238E27FC236}">
                <a16:creationId xmlns:a16="http://schemas.microsoft.com/office/drawing/2014/main" id="{D3DE4425-E1C9-4F0D-90E7-729103C478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395" t="49791" r="35005" b="19542"/>
          <a:stretch/>
        </p:blipFill>
        <p:spPr>
          <a:xfrm>
            <a:off x="3777822" y="4535699"/>
            <a:ext cx="337804" cy="338554"/>
          </a:xfrm>
          <a:prstGeom prst="rect">
            <a:avLst/>
          </a:prstGeom>
          <a:ln>
            <a:noFill/>
          </a:ln>
        </p:spPr>
      </p:pic>
      <p:pic>
        <p:nvPicPr>
          <p:cNvPr id="21" name="図 20">
            <a:extLst>
              <a:ext uri="{FF2B5EF4-FFF2-40B4-BE49-F238E27FC236}">
                <a16:creationId xmlns:a16="http://schemas.microsoft.com/office/drawing/2014/main" id="{111C9C64-AB9F-4C73-B3EE-D6312418C9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4850" t="9643" r="2440" b="50000"/>
          <a:stretch/>
        </p:blipFill>
        <p:spPr>
          <a:xfrm>
            <a:off x="2155936" y="4473169"/>
            <a:ext cx="361102" cy="445525"/>
          </a:xfrm>
          <a:prstGeom prst="rect">
            <a:avLst/>
          </a:prstGeom>
          <a:ln>
            <a:noFill/>
          </a:ln>
        </p:spPr>
      </p:pic>
      <p:pic>
        <p:nvPicPr>
          <p:cNvPr id="22" name="図 21">
            <a:extLst>
              <a:ext uri="{FF2B5EF4-FFF2-40B4-BE49-F238E27FC236}">
                <a16:creationId xmlns:a16="http://schemas.microsoft.com/office/drawing/2014/main" id="{E05AF3EC-C7D0-446C-BAF6-CA28CAC1B7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752" t="50038" r="1682" b="15631"/>
          <a:stretch/>
        </p:blipFill>
        <p:spPr>
          <a:xfrm>
            <a:off x="4285159" y="4534921"/>
            <a:ext cx="370560" cy="379003"/>
          </a:xfrm>
          <a:prstGeom prst="rect">
            <a:avLst/>
          </a:prstGeom>
          <a:ln>
            <a:noFill/>
          </a:ln>
        </p:spPr>
      </p:pic>
      <p:pic>
        <p:nvPicPr>
          <p:cNvPr id="23" name="図 22">
            <a:extLst>
              <a:ext uri="{FF2B5EF4-FFF2-40B4-BE49-F238E27FC236}">
                <a16:creationId xmlns:a16="http://schemas.microsoft.com/office/drawing/2014/main" id="{857DD6B9-4819-40DE-9B51-20C4D16B31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82" t="50914" r="65459" b="12843"/>
          <a:stretch/>
        </p:blipFill>
        <p:spPr>
          <a:xfrm>
            <a:off x="3162260" y="4560090"/>
            <a:ext cx="399889" cy="400110"/>
          </a:xfrm>
          <a:prstGeom prst="rect">
            <a:avLst/>
          </a:prstGeom>
          <a:ln>
            <a:noFill/>
          </a:ln>
        </p:spPr>
      </p:pic>
      <p:sp>
        <p:nvSpPr>
          <p:cNvPr id="25" name="テキスト ボックス 24">
            <a:extLst>
              <a:ext uri="{FF2B5EF4-FFF2-40B4-BE49-F238E27FC236}">
                <a16:creationId xmlns:a16="http://schemas.microsoft.com/office/drawing/2014/main" id="{873C990E-A1EB-4A63-B393-DCE65B2DA47D}"/>
              </a:ext>
            </a:extLst>
          </p:cNvPr>
          <p:cNvSpPr txBox="1"/>
          <p:nvPr/>
        </p:nvSpPr>
        <p:spPr>
          <a:xfrm>
            <a:off x="1496712" y="2759203"/>
            <a:ext cx="1124026" cy="400110"/>
          </a:xfrm>
          <a:prstGeom prst="rect">
            <a:avLst/>
          </a:prstGeom>
          <a:solidFill>
            <a:schemeClr val="bg1"/>
          </a:solidFill>
          <a:ln>
            <a:noFill/>
          </a:ln>
        </p:spPr>
        <p:txBody>
          <a:bodyPr wrap="none" rtlCol="0">
            <a:spAutoFit/>
          </a:bodyPr>
          <a:lstStyle/>
          <a:p>
            <a:pPr algn="ctr"/>
            <a:r>
              <a:rPr kumimoji="1" lang="ja-JP" altLang="en-US" sz="2000" dirty="0">
                <a:solidFill>
                  <a:srgbClr val="00B050"/>
                </a:solidFill>
                <a:latin typeface="ＭＳ Ｐゴシック" panose="020B0600070205080204" pitchFamily="50" charset="-128"/>
                <a:ea typeface="ＭＳ Ｐゴシック" panose="020B0600070205080204" pitchFamily="50" charset="-128"/>
              </a:rPr>
              <a:t>全事象</a:t>
            </a:r>
            <a:r>
              <a:rPr kumimoji="1" lang="en-US" altLang="ja-JP" sz="2000" dirty="0">
                <a:solidFill>
                  <a:srgbClr val="00B050"/>
                </a:solidFill>
                <a:latin typeface="ＭＳ Ｐゴシック" panose="020B0600070205080204" pitchFamily="50" charset="-128"/>
                <a:ea typeface="ＭＳ Ｐゴシック" panose="020B0600070205080204" pitchFamily="50" charset="-128"/>
              </a:rPr>
              <a:t>U</a:t>
            </a:r>
            <a:endParaRPr kumimoji="1" lang="ja-JP" altLang="en-US" sz="2000" dirty="0">
              <a:solidFill>
                <a:srgbClr val="00B050"/>
              </a:solidFill>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84DC17C0-E6F3-46CE-BBE9-2EEEE84F147D}"/>
              </a:ext>
            </a:extLst>
          </p:cNvPr>
          <p:cNvSpPr txBox="1"/>
          <p:nvPr/>
        </p:nvSpPr>
        <p:spPr>
          <a:xfrm>
            <a:off x="2684099" y="3500310"/>
            <a:ext cx="1361270" cy="707886"/>
          </a:xfrm>
          <a:prstGeom prst="rect">
            <a:avLst/>
          </a:prstGeom>
          <a:solidFill>
            <a:schemeClr val="bg1">
              <a:alpha val="62000"/>
            </a:schemeClr>
          </a:solidFill>
          <a:ln>
            <a:noFill/>
          </a:ln>
        </p:spPr>
        <p:txBody>
          <a:bodyPr wrap="none" rtlCol="0">
            <a:spAutoFit/>
          </a:bodyPr>
          <a:lstStyle/>
          <a:p>
            <a:pPr algn="ctr"/>
            <a:r>
              <a:rPr kumimoji="1" lang="ja-JP" altLang="en-US" sz="2000" dirty="0">
                <a:solidFill>
                  <a:srgbClr val="00B0F0"/>
                </a:solidFill>
                <a:latin typeface="ＭＳ Ｐゴシック" panose="020B0600070205080204" pitchFamily="50" charset="-128"/>
                <a:ea typeface="ＭＳ Ｐゴシック" panose="020B0600070205080204" pitchFamily="50" charset="-128"/>
              </a:rPr>
              <a:t>事象</a:t>
            </a:r>
            <a:r>
              <a:rPr kumimoji="1" lang="en-US" altLang="ja-JP" sz="2000" dirty="0">
                <a:solidFill>
                  <a:srgbClr val="00B0F0"/>
                </a:solidFill>
                <a:latin typeface="ＭＳ Ｐゴシック" panose="020B0600070205080204" pitchFamily="50" charset="-128"/>
                <a:ea typeface="ＭＳ Ｐゴシック" panose="020B0600070205080204" pitchFamily="50" charset="-128"/>
              </a:rPr>
              <a:t>Y</a:t>
            </a:r>
            <a:r>
              <a:rPr kumimoji="1" lang="ja-JP" altLang="en-US" sz="2000" dirty="0">
                <a:solidFill>
                  <a:srgbClr val="00B0F0"/>
                </a:solidFill>
                <a:latin typeface="ＭＳ Ｐゴシック" panose="020B0600070205080204" pitchFamily="50" charset="-128"/>
                <a:ea typeface="ＭＳ Ｐゴシック" panose="020B0600070205080204" pitchFamily="50" charset="-128"/>
              </a:rPr>
              <a:t>＝黒</a:t>
            </a:r>
            <a:endParaRPr kumimoji="1" lang="en-US" altLang="ja-JP" sz="2000" dirty="0">
              <a:solidFill>
                <a:srgbClr val="00B0F0"/>
              </a:solidFill>
              <a:latin typeface="ＭＳ Ｐゴシック" panose="020B0600070205080204" pitchFamily="50" charset="-128"/>
              <a:ea typeface="ＭＳ Ｐゴシック" panose="020B0600070205080204" pitchFamily="50" charset="-128"/>
            </a:endParaRPr>
          </a:p>
          <a:p>
            <a:pPr algn="ctr"/>
            <a:r>
              <a:rPr kumimoji="1" lang="en-US" altLang="ja-JP" sz="2000" dirty="0">
                <a:solidFill>
                  <a:srgbClr val="00B0F0"/>
                </a:solidFill>
                <a:latin typeface="ＭＳ Ｐゴシック" panose="020B0600070205080204" pitchFamily="50" charset="-128"/>
                <a:ea typeface="ＭＳ Ｐゴシック" panose="020B0600070205080204" pitchFamily="50" charset="-128"/>
              </a:rPr>
              <a:t>5/6</a:t>
            </a:r>
            <a:endParaRPr kumimoji="1" lang="ja-JP" altLang="en-US" sz="2000" dirty="0">
              <a:solidFill>
                <a:srgbClr val="00B0F0"/>
              </a:solidFill>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088C4705-6ACD-4C69-819D-3F8E8BC8C0CB}"/>
              </a:ext>
            </a:extLst>
          </p:cNvPr>
          <p:cNvSpPr txBox="1"/>
          <p:nvPr/>
        </p:nvSpPr>
        <p:spPr>
          <a:xfrm>
            <a:off x="4886839" y="4285214"/>
            <a:ext cx="3265638" cy="400110"/>
          </a:xfrm>
          <a:prstGeom prst="rect">
            <a:avLst/>
          </a:prstGeom>
          <a:noFill/>
          <a:ln>
            <a:noFill/>
          </a:ln>
        </p:spPr>
        <p:txBody>
          <a:bodyPr wrap="none" rtlCol="0">
            <a:spAutoFit/>
          </a:bodyPr>
          <a:lstStyle/>
          <a:p>
            <a:r>
              <a:rPr kumimoji="1" lang="ja-JP" altLang="en-US" sz="2000" dirty="0">
                <a:solidFill>
                  <a:srgbClr val="FFC000"/>
                </a:solidFill>
                <a:latin typeface="ＭＳ Ｐゴシック" panose="020B0600070205080204" pitchFamily="50" charset="-128"/>
                <a:ea typeface="ＭＳ Ｐゴシック" panose="020B0600070205080204" pitchFamily="50" charset="-128"/>
              </a:rPr>
              <a:t>事後確率</a:t>
            </a:r>
            <a:r>
              <a:rPr kumimoji="1" lang="en-US" altLang="ja-JP" sz="2000" dirty="0">
                <a:solidFill>
                  <a:srgbClr val="FFC000"/>
                </a:solidFill>
                <a:latin typeface="ＭＳ Ｐゴシック" panose="020B0600070205080204" pitchFamily="50" charset="-128"/>
                <a:ea typeface="ＭＳ Ｐゴシック" panose="020B0600070205080204" pitchFamily="50" charset="-128"/>
              </a:rPr>
              <a:t>P</a:t>
            </a:r>
            <a:r>
              <a:rPr kumimoji="1" lang="ja-JP" altLang="en-US" sz="2000" dirty="0">
                <a:solidFill>
                  <a:srgbClr val="FFC000"/>
                </a:solidFill>
                <a:latin typeface="ＭＳ Ｐゴシック" panose="020B0600070205080204" pitchFamily="50" charset="-128"/>
                <a:ea typeface="ＭＳ Ｐゴシック" panose="020B0600070205080204" pitchFamily="50" charset="-128"/>
              </a:rPr>
              <a:t>（</a:t>
            </a:r>
            <a:r>
              <a:rPr kumimoji="1" lang="en-US" altLang="ja-JP" sz="2000" dirty="0">
                <a:solidFill>
                  <a:srgbClr val="FFC000"/>
                </a:solidFill>
                <a:latin typeface="ＭＳ Ｐゴシック" panose="020B0600070205080204" pitchFamily="50" charset="-128"/>
                <a:ea typeface="ＭＳ Ｐゴシック" panose="020B0600070205080204" pitchFamily="50" charset="-128"/>
              </a:rPr>
              <a:t>Θ=θ</a:t>
            </a:r>
            <a:r>
              <a:rPr kumimoji="1" lang="en-US" altLang="ja-JP" sz="2000" baseline="-25000" dirty="0">
                <a:solidFill>
                  <a:srgbClr val="FFC000"/>
                </a:solidFill>
                <a:latin typeface="ＭＳ Ｐゴシック" panose="020B0600070205080204" pitchFamily="50" charset="-128"/>
                <a:ea typeface="ＭＳ Ｐゴシック" panose="020B0600070205080204" pitchFamily="50" charset="-128"/>
              </a:rPr>
              <a:t>1</a:t>
            </a:r>
            <a:r>
              <a:rPr kumimoji="1" lang="ja-JP" altLang="en-US" sz="2000" baseline="-25000" dirty="0">
                <a:solidFill>
                  <a:srgbClr val="FFC000"/>
                </a:solidFill>
                <a:latin typeface="ＭＳ Ｐゴシック" panose="020B0600070205080204" pitchFamily="50" charset="-128"/>
                <a:ea typeface="ＭＳ Ｐゴシック" panose="020B0600070205080204" pitchFamily="50" charset="-128"/>
              </a:rPr>
              <a:t>～</a:t>
            </a:r>
            <a:r>
              <a:rPr kumimoji="1" lang="en-US" altLang="ja-JP" sz="2000" baseline="-25000" dirty="0">
                <a:solidFill>
                  <a:srgbClr val="FFC000"/>
                </a:solidFill>
                <a:latin typeface="ＭＳ Ｐゴシック" panose="020B0600070205080204" pitchFamily="50" charset="-128"/>
                <a:ea typeface="ＭＳ Ｐゴシック" panose="020B0600070205080204" pitchFamily="50" charset="-128"/>
              </a:rPr>
              <a:t>6</a:t>
            </a:r>
            <a:r>
              <a:rPr kumimoji="1" lang="ja-JP" altLang="en-US" sz="2000" dirty="0">
                <a:solidFill>
                  <a:srgbClr val="FFC000"/>
                </a:solidFill>
                <a:latin typeface="ＭＳ Ｐゴシック" panose="020B0600070205080204" pitchFamily="50" charset="-128"/>
                <a:ea typeface="ＭＳ Ｐゴシック" panose="020B0600070205080204" pitchFamily="50" charset="-128"/>
              </a:rPr>
              <a:t>｜</a:t>
            </a:r>
            <a:r>
              <a:rPr kumimoji="1" lang="en-US" altLang="ja-JP" sz="2000" dirty="0">
                <a:solidFill>
                  <a:srgbClr val="FFC000"/>
                </a:solidFill>
                <a:latin typeface="ＭＳ Ｐゴシック" panose="020B0600070205080204" pitchFamily="50" charset="-128"/>
                <a:ea typeface="ＭＳ Ｐゴシック" panose="020B0600070205080204" pitchFamily="50" charset="-128"/>
              </a:rPr>
              <a:t>Y=y</a:t>
            </a:r>
            <a:r>
              <a:rPr kumimoji="1" lang="ja-JP" altLang="en-US" sz="2000" dirty="0">
                <a:solidFill>
                  <a:srgbClr val="FFC000"/>
                </a:solidFill>
                <a:latin typeface="ＭＳ Ｐゴシック" panose="020B0600070205080204" pitchFamily="50" charset="-128"/>
                <a:ea typeface="ＭＳ Ｐゴシック" panose="020B0600070205080204" pitchFamily="50" charset="-128"/>
              </a:rPr>
              <a:t>）</a:t>
            </a:r>
          </a:p>
        </p:txBody>
      </p:sp>
      <p:cxnSp>
        <p:nvCxnSpPr>
          <p:cNvPr id="29" name="コネクタ: 曲線 28">
            <a:extLst>
              <a:ext uri="{FF2B5EF4-FFF2-40B4-BE49-F238E27FC236}">
                <a16:creationId xmlns:a16="http://schemas.microsoft.com/office/drawing/2014/main" id="{79D77995-2BBA-4DAF-93E6-C586B09DC21F}"/>
              </a:ext>
            </a:extLst>
          </p:cNvPr>
          <p:cNvCxnSpPr>
            <a:cxnSpLocks/>
          </p:cNvCxnSpPr>
          <p:nvPr/>
        </p:nvCxnSpPr>
        <p:spPr>
          <a:xfrm rot="10800000" flipV="1">
            <a:off x="4510378" y="3001177"/>
            <a:ext cx="413051" cy="118326"/>
          </a:xfrm>
          <a:prstGeom prst="curvedConnector3">
            <a:avLst>
              <a:gd name="adj1" fmla="val 83841"/>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FC39304B-9D36-499E-9439-19B8A197ACAE}"/>
              </a:ext>
            </a:extLst>
          </p:cNvPr>
          <p:cNvSpPr txBox="1"/>
          <p:nvPr/>
        </p:nvSpPr>
        <p:spPr>
          <a:xfrm>
            <a:off x="4872516" y="2662725"/>
            <a:ext cx="3974165" cy="630942"/>
          </a:xfrm>
          <a:prstGeom prst="rect">
            <a:avLst/>
          </a:prstGeom>
          <a:noFill/>
          <a:ln>
            <a:noFill/>
          </a:ln>
        </p:spPr>
        <p:txBody>
          <a:bodyPr wrap="non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rPr>
              <a:t>事前確率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P</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Θ=θ</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rPr>
              <a:t>1</a:t>
            </a:r>
            <a:r>
              <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rPr>
              <a:t>6</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endParaRP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いずれの目も</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1/6</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なので，</a:t>
            </a:r>
            <a:r>
              <a:rPr kumimoji="1" lang="ja-JP" altLang="en-US" sz="1500" dirty="0">
                <a:solidFill>
                  <a:srgbClr val="FFFF00"/>
                </a:solidFill>
                <a:latin typeface="ＭＳ Ｐゴシック" panose="020B0600070205080204" pitchFamily="50" charset="-128"/>
                <a:ea typeface="ＭＳ Ｐゴシック" panose="020B0600070205080204" pitchFamily="50" charset="-128"/>
              </a:rPr>
              <a:t>事前分布は一様分布</a:t>
            </a:r>
          </a:p>
        </p:txBody>
      </p:sp>
      <p:cxnSp>
        <p:nvCxnSpPr>
          <p:cNvPr id="31" name="コネクタ: 曲線 30">
            <a:extLst>
              <a:ext uri="{FF2B5EF4-FFF2-40B4-BE49-F238E27FC236}">
                <a16:creationId xmlns:a16="http://schemas.microsoft.com/office/drawing/2014/main" id="{98A0E95F-3F48-4C33-90E4-5CB05F0FD28E}"/>
              </a:ext>
            </a:extLst>
          </p:cNvPr>
          <p:cNvCxnSpPr>
            <a:cxnSpLocks/>
          </p:cNvCxnSpPr>
          <p:nvPr/>
        </p:nvCxnSpPr>
        <p:spPr>
          <a:xfrm rot="10800000">
            <a:off x="4500423" y="3554904"/>
            <a:ext cx="468058" cy="17312"/>
          </a:xfrm>
          <a:prstGeom prst="curvedConnector3">
            <a:avLst>
              <a:gd name="adj1" fmla="val 50000"/>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91B9DE2-8A6B-49CA-A1DA-ABB40D6161D6}"/>
              </a:ext>
            </a:extLst>
          </p:cNvPr>
          <p:cNvSpPr txBox="1"/>
          <p:nvPr/>
        </p:nvSpPr>
        <p:spPr>
          <a:xfrm>
            <a:off x="4907678" y="3375722"/>
            <a:ext cx="1959191" cy="630942"/>
          </a:xfrm>
          <a:prstGeom prst="rect">
            <a:avLst/>
          </a:prstGeom>
          <a:noFill/>
          <a:ln>
            <a:noFill/>
          </a:ln>
        </p:spPr>
        <p:txBody>
          <a:bodyPr wrap="none" rtlCol="0">
            <a:spAutoFit/>
          </a:bodyPr>
          <a:lstStyle/>
          <a:p>
            <a:r>
              <a:rPr kumimoji="1" lang="ja-JP" altLang="en-US" sz="2000" dirty="0">
                <a:solidFill>
                  <a:srgbClr val="00B0F0"/>
                </a:solidFill>
                <a:latin typeface="ＭＳ Ｐゴシック" panose="020B0600070205080204" pitchFamily="50" charset="-128"/>
                <a:ea typeface="ＭＳ Ｐゴシック" panose="020B0600070205080204" pitchFamily="50" charset="-128"/>
              </a:rPr>
              <a:t>全確率</a:t>
            </a:r>
            <a:r>
              <a:rPr kumimoji="1" lang="en-US" altLang="ja-JP" sz="2000" dirty="0">
                <a:solidFill>
                  <a:srgbClr val="00B0F0"/>
                </a:solidFill>
                <a:latin typeface="ＭＳ Ｐゴシック" panose="020B0600070205080204" pitchFamily="50" charset="-128"/>
                <a:ea typeface="ＭＳ Ｐゴシック" panose="020B0600070205080204" pitchFamily="50" charset="-128"/>
              </a:rPr>
              <a:t>P</a:t>
            </a:r>
            <a:r>
              <a:rPr kumimoji="1" lang="ja-JP" altLang="en-US" sz="2000" dirty="0">
                <a:solidFill>
                  <a:srgbClr val="00B0F0"/>
                </a:solidFill>
                <a:latin typeface="ＭＳ Ｐゴシック" panose="020B0600070205080204" pitchFamily="50" charset="-128"/>
                <a:ea typeface="ＭＳ Ｐゴシック" panose="020B0600070205080204" pitchFamily="50" charset="-128"/>
              </a:rPr>
              <a:t>（</a:t>
            </a:r>
            <a:r>
              <a:rPr kumimoji="1" lang="en-US" altLang="ja-JP" sz="2000" dirty="0">
                <a:solidFill>
                  <a:srgbClr val="00B0F0"/>
                </a:solidFill>
                <a:latin typeface="ＭＳ Ｐゴシック" panose="020B0600070205080204" pitchFamily="50" charset="-128"/>
                <a:ea typeface="ＭＳ Ｐゴシック" panose="020B0600070205080204" pitchFamily="50" charset="-128"/>
              </a:rPr>
              <a:t>Y=y</a:t>
            </a:r>
            <a:r>
              <a:rPr kumimoji="1" lang="ja-JP" altLang="en-US" sz="2000" dirty="0">
                <a:solidFill>
                  <a:srgbClr val="00B0F0"/>
                </a:solidFill>
                <a:latin typeface="ＭＳ Ｐゴシック" panose="020B0600070205080204" pitchFamily="50" charset="-128"/>
                <a:ea typeface="ＭＳ Ｐゴシック" panose="020B0600070205080204" pitchFamily="50" charset="-128"/>
              </a:rPr>
              <a:t>）</a:t>
            </a:r>
            <a:endParaRPr kumimoji="1" lang="en-US" altLang="ja-JP" sz="2000" dirty="0">
              <a:solidFill>
                <a:srgbClr val="00B0F0"/>
              </a:solidFill>
              <a:latin typeface="ＭＳ Ｐゴシック" panose="020B0600070205080204" pitchFamily="50" charset="-128"/>
              <a:ea typeface="ＭＳ Ｐゴシック" panose="020B0600070205080204" pitchFamily="50" charset="-128"/>
            </a:endParaRPr>
          </a:p>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例えば</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P</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Y=</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黒）＝</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5/6</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64D8C797-9D6D-4308-BB77-E43676B13177}"/>
              </a:ext>
            </a:extLst>
          </p:cNvPr>
          <p:cNvSpPr txBox="1"/>
          <p:nvPr/>
        </p:nvSpPr>
        <p:spPr>
          <a:xfrm>
            <a:off x="1551980" y="4807094"/>
            <a:ext cx="454189" cy="461665"/>
          </a:xfrm>
          <a:prstGeom prst="rect">
            <a:avLst/>
          </a:prstGeom>
          <a:noFill/>
          <a:ln>
            <a:noFill/>
          </a:ln>
        </p:spPr>
        <p:txBody>
          <a:bodyPr wrap="square" rtlCol="0">
            <a:spAutoFit/>
          </a:bodyPr>
          <a:lstStyle/>
          <a:p>
            <a:pPr algn="ctr"/>
            <a:r>
              <a:rPr kumimoji="1" lang="en-US" altLang="ja-JP"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kumimoji="1" lang="en-US" altLang="ja-JP"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68609EBC-0B10-4C21-A39E-C33CAFFFB5CB}"/>
              </a:ext>
            </a:extLst>
          </p:cNvPr>
          <p:cNvSpPr txBox="1"/>
          <p:nvPr/>
        </p:nvSpPr>
        <p:spPr>
          <a:xfrm>
            <a:off x="2053831" y="4829578"/>
            <a:ext cx="509838" cy="461665"/>
          </a:xfrm>
          <a:prstGeom prst="rect">
            <a:avLst/>
          </a:prstGeom>
          <a:noFill/>
          <a:ln>
            <a:noFill/>
          </a:ln>
        </p:spPr>
        <p:txBody>
          <a:bodyPr wrap="square" rtlCol="0">
            <a:spAutoFit/>
          </a:bodyPr>
          <a:lstStyle/>
          <a:p>
            <a:pPr algn="ctr"/>
            <a:r>
              <a:rPr kumimoji="1" lang="en-US" altLang="ja-JP"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kumimoji="1" lang="en-US" altLang="ja-JP"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D70DB022-D0E7-4BD6-AB13-C99969EF1E97}"/>
              </a:ext>
            </a:extLst>
          </p:cNvPr>
          <p:cNvSpPr txBox="1"/>
          <p:nvPr/>
        </p:nvSpPr>
        <p:spPr>
          <a:xfrm>
            <a:off x="2595228" y="4821376"/>
            <a:ext cx="509838" cy="461665"/>
          </a:xfrm>
          <a:prstGeom prst="rect">
            <a:avLst/>
          </a:prstGeom>
          <a:noFill/>
          <a:ln>
            <a:noFill/>
          </a:ln>
        </p:spPr>
        <p:txBody>
          <a:bodyPr wrap="square" rtlCol="0">
            <a:spAutoFit/>
          </a:bodyPr>
          <a:lstStyle/>
          <a:p>
            <a:pPr algn="ctr"/>
            <a:r>
              <a:rPr kumimoji="1" lang="en-US" altLang="ja-JP"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kumimoji="1" lang="en-US" altLang="ja-JP"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3</a:t>
            </a:r>
            <a:endParaRPr kumimoji="1" lang="ja-JP" altLang="en-US"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AB6592D0-8C71-4F96-8D81-3731FA39F693}"/>
              </a:ext>
            </a:extLst>
          </p:cNvPr>
          <p:cNvSpPr txBox="1"/>
          <p:nvPr/>
        </p:nvSpPr>
        <p:spPr>
          <a:xfrm>
            <a:off x="925126" y="5589743"/>
            <a:ext cx="2998801" cy="553998"/>
          </a:xfrm>
          <a:prstGeom prst="rect">
            <a:avLst/>
          </a:prstGeom>
          <a:noFill/>
          <a:ln>
            <a:noFill/>
          </a:ln>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サイコロの目がパラメータ</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Θ</a:t>
            </a: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　　（実現値は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6</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a:t>
            </a:r>
          </a:p>
        </p:txBody>
      </p:sp>
      <p:cxnSp>
        <p:nvCxnSpPr>
          <p:cNvPr id="40" name="コネクタ: 曲線 39">
            <a:extLst>
              <a:ext uri="{FF2B5EF4-FFF2-40B4-BE49-F238E27FC236}">
                <a16:creationId xmlns:a16="http://schemas.microsoft.com/office/drawing/2014/main" id="{710F9963-7064-4BAA-9D0C-04D8668198C6}"/>
              </a:ext>
            </a:extLst>
          </p:cNvPr>
          <p:cNvCxnSpPr>
            <a:cxnSpLocks/>
          </p:cNvCxnSpPr>
          <p:nvPr/>
        </p:nvCxnSpPr>
        <p:spPr>
          <a:xfrm rot="5400000" flipH="1" flipV="1">
            <a:off x="1493287" y="5346536"/>
            <a:ext cx="406394" cy="165413"/>
          </a:xfrm>
          <a:prstGeom prst="curvedConnector3">
            <a:avLst>
              <a:gd name="adj1" fmla="val 50000"/>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コネクタ: 曲線 41">
            <a:extLst>
              <a:ext uri="{FF2B5EF4-FFF2-40B4-BE49-F238E27FC236}">
                <a16:creationId xmlns:a16="http://schemas.microsoft.com/office/drawing/2014/main" id="{4983884B-E7F9-47F1-BA6E-164886DE9189}"/>
              </a:ext>
            </a:extLst>
          </p:cNvPr>
          <p:cNvCxnSpPr>
            <a:cxnSpLocks/>
          </p:cNvCxnSpPr>
          <p:nvPr/>
        </p:nvCxnSpPr>
        <p:spPr>
          <a:xfrm rot="5400000" flipH="1" flipV="1">
            <a:off x="1972061" y="5361748"/>
            <a:ext cx="406394" cy="165413"/>
          </a:xfrm>
          <a:prstGeom prst="curvedConnector3">
            <a:avLst>
              <a:gd name="adj1" fmla="val 50000"/>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D2A43A9C-16E0-4D6E-9B4A-9607F1C2B708}"/>
              </a:ext>
            </a:extLst>
          </p:cNvPr>
          <p:cNvSpPr txBox="1"/>
          <p:nvPr/>
        </p:nvSpPr>
        <p:spPr>
          <a:xfrm>
            <a:off x="479050" y="2033356"/>
            <a:ext cx="8095485" cy="400110"/>
          </a:xfrm>
          <a:prstGeom prst="rect">
            <a:avLst/>
          </a:prstGeom>
          <a:noFill/>
          <a:ln>
            <a:noFill/>
          </a:ln>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サイコロの目を原因（パラメータ），目の色（黒</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赤）を結果（データ）と考える</a:t>
            </a:r>
          </a:p>
        </p:txBody>
      </p:sp>
      <p:cxnSp>
        <p:nvCxnSpPr>
          <p:cNvPr id="44" name="コネクタ: 曲線 43">
            <a:extLst>
              <a:ext uri="{FF2B5EF4-FFF2-40B4-BE49-F238E27FC236}">
                <a16:creationId xmlns:a16="http://schemas.microsoft.com/office/drawing/2014/main" id="{B1E903C7-4C62-4505-9DE6-C777D1339DD0}"/>
              </a:ext>
            </a:extLst>
          </p:cNvPr>
          <p:cNvCxnSpPr>
            <a:cxnSpLocks/>
          </p:cNvCxnSpPr>
          <p:nvPr/>
        </p:nvCxnSpPr>
        <p:spPr>
          <a:xfrm>
            <a:off x="1212882" y="4433677"/>
            <a:ext cx="535073" cy="166400"/>
          </a:xfrm>
          <a:prstGeom prst="curvedConnector3">
            <a:avLst>
              <a:gd name="adj1" fmla="val 96084"/>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コネクタ: 曲線 49">
            <a:extLst>
              <a:ext uri="{FF2B5EF4-FFF2-40B4-BE49-F238E27FC236}">
                <a16:creationId xmlns:a16="http://schemas.microsoft.com/office/drawing/2014/main" id="{47357ED8-AA0F-4B6E-83B7-57045E2D2AB2}"/>
              </a:ext>
            </a:extLst>
          </p:cNvPr>
          <p:cNvCxnSpPr>
            <a:cxnSpLocks/>
          </p:cNvCxnSpPr>
          <p:nvPr/>
        </p:nvCxnSpPr>
        <p:spPr>
          <a:xfrm>
            <a:off x="1239471" y="4328655"/>
            <a:ext cx="964930" cy="247266"/>
          </a:xfrm>
          <a:prstGeom prst="curvedConnector3">
            <a:avLst>
              <a:gd name="adj1" fmla="val 97914"/>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76490148-28ED-42DA-8F81-D50F0D96A4C1}"/>
              </a:ext>
            </a:extLst>
          </p:cNvPr>
          <p:cNvSpPr txBox="1"/>
          <p:nvPr/>
        </p:nvSpPr>
        <p:spPr>
          <a:xfrm>
            <a:off x="656021" y="3524268"/>
            <a:ext cx="646331" cy="1608774"/>
          </a:xfrm>
          <a:prstGeom prst="rect">
            <a:avLst/>
          </a:prstGeom>
          <a:noFill/>
        </p:spPr>
        <p:txBody>
          <a:bodyPr vert="eaVert"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目の色が結果Ｙ</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（実現値は黒か赤）</a:t>
            </a:r>
          </a:p>
        </p:txBody>
      </p:sp>
      <p:cxnSp>
        <p:nvCxnSpPr>
          <p:cNvPr id="65" name="コネクタ: 曲線 64">
            <a:extLst>
              <a:ext uri="{FF2B5EF4-FFF2-40B4-BE49-F238E27FC236}">
                <a16:creationId xmlns:a16="http://schemas.microsoft.com/office/drawing/2014/main" id="{599803AE-2356-484D-9FA5-D2DF159569ED}"/>
              </a:ext>
            </a:extLst>
          </p:cNvPr>
          <p:cNvCxnSpPr>
            <a:cxnSpLocks/>
          </p:cNvCxnSpPr>
          <p:nvPr/>
        </p:nvCxnSpPr>
        <p:spPr>
          <a:xfrm rot="5400000" flipH="1" flipV="1">
            <a:off x="2545261" y="5340550"/>
            <a:ext cx="406394" cy="165413"/>
          </a:xfrm>
          <a:prstGeom prst="curvedConnector3">
            <a:avLst>
              <a:gd name="adj1" fmla="val 50000"/>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コネクタ: 曲線 67">
            <a:extLst>
              <a:ext uri="{FF2B5EF4-FFF2-40B4-BE49-F238E27FC236}">
                <a16:creationId xmlns:a16="http://schemas.microsoft.com/office/drawing/2014/main" id="{CF8BB633-F5C8-4EB9-8956-3DD8E407F5A7}"/>
              </a:ext>
            </a:extLst>
          </p:cNvPr>
          <p:cNvCxnSpPr>
            <a:cxnSpLocks/>
          </p:cNvCxnSpPr>
          <p:nvPr/>
        </p:nvCxnSpPr>
        <p:spPr>
          <a:xfrm rot="10800000" flipV="1">
            <a:off x="3927273" y="2872064"/>
            <a:ext cx="1016855" cy="184343"/>
          </a:xfrm>
          <a:prstGeom prst="curvedConnector3">
            <a:avLst>
              <a:gd name="adj1" fmla="val 88395"/>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560D497D-248A-4F69-8ED6-6632C74BFAC7}"/>
              </a:ext>
            </a:extLst>
          </p:cNvPr>
          <p:cNvSpPr txBox="1"/>
          <p:nvPr/>
        </p:nvSpPr>
        <p:spPr>
          <a:xfrm>
            <a:off x="4902618" y="4666061"/>
            <a:ext cx="3492245" cy="553998"/>
          </a:xfrm>
          <a:prstGeom prst="rect">
            <a:avLst/>
          </a:prstGeom>
          <a:noFill/>
          <a:ln>
            <a:noFill/>
          </a:ln>
        </p:spPr>
        <p:txBody>
          <a:bodyPr wrap="square" rtlCol="0">
            <a:spAutoFit/>
          </a:bodyPr>
          <a:lstStyle/>
          <a:p>
            <a:r>
              <a:rPr kumimoji="1" lang="ja-JP" altLang="en-US" sz="1500" dirty="0">
                <a:solidFill>
                  <a:schemeClr val="bg1"/>
                </a:solidFill>
                <a:latin typeface="ＭＳ Ｐゴシック" panose="020B0600070205080204" pitchFamily="50" charset="-128"/>
              </a:rPr>
              <a:t>黒目とわかったとき，</a:t>
            </a:r>
            <a:r>
              <a:rPr kumimoji="1" lang="en-US" altLang="ja-JP" sz="1500" dirty="0">
                <a:solidFill>
                  <a:schemeClr val="bg1"/>
                </a:solidFill>
                <a:latin typeface="ＭＳ Ｐゴシック" panose="020B0600070205080204" pitchFamily="50" charset="-128"/>
              </a:rPr>
              <a:t>6</a:t>
            </a:r>
            <a:r>
              <a:rPr kumimoji="1" lang="ja-JP" altLang="en-US" sz="1500" dirty="0">
                <a:solidFill>
                  <a:schemeClr val="bg1"/>
                </a:solidFill>
                <a:latin typeface="ＭＳ Ｐゴシック" panose="020B0600070205080204" pitchFamily="50" charset="-128"/>
              </a:rPr>
              <a:t>の目が出る確率は</a:t>
            </a:r>
            <a:endParaRPr kumimoji="1" lang="en-US" altLang="ja-JP" sz="1500" dirty="0">
              <a:solidFill>
                <a:schemeClr val="bg1"/>
              </a:solidFill>
              <a:latin typeface="ＭＳ Ｐゴシック" panose="020B0600070205080204" pitchFamily="50" charset="-128"/>
            </a:endParaRPr>
          </a:p>
          <a:p>
            <a:r>
              <a:rPr kumimoji="1" lang="en-US" altLang="ja-JP" sz="1500" dirty="0">
                <a:solidFill>
                  <a:schemeClr val="bg1"/>
                </a:solidFill>
                <a:latin typeface="ＭＳ Ｐゴシック" panose="020B0600070205080204" pitchFamily="50" charset="-128"/>
              </a:rPr>
              <a:t>P</a:t>
            </a:r>
            <a:r>
              <a:rPr kumimoji="1" lang="ja-JP" altLang="en-US" sz="1500" dirty="0">
                <a:solidFill>
                  <a:schemeClr val="bg1"/>
                </a:solidFill>
                <a:latin typeface="ＭＳ Ｐゴシック" panose="020B0600070205080204" pitchFamily="50" charset="-128"/>
              </a:rPr>
              <a:t>（</a:t>
            </a:r>
            <a:r>
              <a:rPr kumimoji="1" lang="en-US" altLang="ja-JP" sz="1500" dirty="0">
                <a:solidFill>
                  <a:schemeClr val="bg1"/>
                </a:solidFill>
                <a:latin typeface="ＭＳ Ｐゴシック" panose="020B0600070205080204" pitchFamily="50" charset="-128"/>
              </a:rPr>
              <a:t>Θ=6</a:t>
            </a:r>
            <a:r>
              <a:rPr kumimoji="1" lang="ja-JP" altLang="en-US" sz="1500" dirty="0">
                <a:solidFill>
                  <a:schemeClr val="bg1"/>
                </a:solidFill>
                <a:latin typeface="ＭＳ Ｐゴシック" panose="020B0600070205080204" pitchFamily="50" charset="-128"/>
              </a:rPr>
              <a:t>の目｜</a:t>
            </a:r>
            <a:r>
              <a:rPr kumimoji="1" lang="en-US" altLang="ja-JP" sz="1500" dirty="0">
                <a:solidFill>
                  <a:schemeClr val="bg1"/>
                </a:solidFill>
                <a:latin typeface="ＭＳ Ｐゴシック" panose="020B0600070205080204" pitchFamily="50" charset="-128"/>
              </a:rPr>
              <a:t>Y=</a:t>
            </a:r>
            <a:r>
              <a:rPr kumimoji="1" lang="ja-JP" altLang="en-US" sz="1500" dirty="0">
                <a:solidFill>
                  <a:schemeClr val="bg1"/>
                </a:solidFill>
                <a:latin typeface="ＭＳ Ｐゴシック" panose="020B0600070205080204" pitchFamily="50" charset="-128"/>
              </a:rPr>
              <a:t>黒）←次で求める</a:t>
            </a:r>
            <a:endParaRPr kumimoji="1" lang="en-US" altLang="ja-JP" sz="1500" dirty="0">
              <a:solidFill>
                <a:schemeClr val="bg1"/>
              </a:solidFill>
              <a:latin typeface="ＭＳ Ｐゴシック" panose="020B0600070205080204" pitchFamily="50" charset="-128"/>
            </a:endParaRPr>
          </a:p>
        </p:txBody>
      </p:sp>
      <p:sp>
        <p:nvSpPr>
          <p:cNvPr id="75" name="テキスト ボックス 74">
            <a:extLst>
              <a:ext uri="{FF2B5EF4-FFF2-40B4-BE49-F238E27FC236}">
                <a16:creationId xmlns:a16="http://schemas.microsoft.com/office/drawing/2014/main" id="{9D2D4C16-2C45-485B-8E16-0C31ACBD5A47}"/>
              </a:ext>
            </a:extLst>
          </p:cNvPr>
          <p:cNvSpPr txBox="1"/>
          <p:nvPr/>
        </p:nvSpPr>
        <p:spPr>
          <a:xfrm>
            <a:off x="4498296" y="5766061"/>
            <a:ext cx="4235988" cy="323165"/>
          </a:xfrm>
          <a:prstGeom prst="rect">
            <a:avLst/>
          </a:prstGeom>
          <a:noFill/>
          <a:ln>
            <a:noFill/>
          </a:ln>
        </p:spPr>
        <p:txBody>
          <a:bodyPr wrap="square" rtlCol="0">
            <a:spAutoFit/>
          </a:bodyPr>
          <a:lstStyle/>
          <a:p>
            <a:r>
              <a:rPr kumimoji="1" lang="ja-JP" altLang="en-US" sz="1500" dirty="0">
                <a:solidFill>
                  <a:srgbClr val="FFFF00"/>
                </a:solidFill>
                <a:latin typeface="ＭＳ Ｐゴシック" panose="020B0600070205080204" pitchFamily="50" charset="-128"/>
              </a:rPr>
              <a:t>全てのサイの目の事後確率をまとめれば事後分布</a:t>
            </a:r>
            <a:endParaRPr kumimoji="1" lang="en-US" altLang="ja-JP" sz="1500" dirty="0">
              <a:solidFill>
                <a:srgbClr val="FFFF00"/>
              </a:solidFill>
              <a:latin typeface="ＭＳ Ｐゴシック" panose="020B0600070205080204" pitchFamily="50" charset="-128"/>
            </a:endParaRPr>
          </a:p>
        </p:txBody>
      </p:sp>
      <p:sp>
        <p:nvSpPr>
          <p:cNvPr id="76" name="テキスト ボックス 75">
            <a:extLst>
              <a:ext uri="{FF2B5EF4-FFF2-40B4-BE49-F238E27FC236}">
                <a16:creationId xmlns:a16="http://schemas.microsoft.com/office/drawing/2014/main" id="{75199D90-9B8A-4F07-9962-D692F1638186}"/>
              </a:ext>
            </a:extLst>
          </p:cNvPr>
          <p:cNvSpPr txBox="1"/>
          <p:nvPr/>
        </p:nvSpPr>
        <p:spPr>
          <a:xfrm>
            <a:off x="577728" y="2730305"/>
            <a:ext cx="939681" cy="400110"/>
          </a:xfrm>
          <a:prstGeom prst="rect">
            <a:avLst/>
          </a:prstGeom>
          <a:noFill/>
          <a:ln>
            <a:noFill/>
          </a:ln>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ベン図</a:t>
            </a:r>
          </a:p>
        </p:txBody>
      </p:sp>
      <p:graphicFrame>
        <p:nvGraphicFramePr>
          <p:cNvPr id="78" name="オブジェクト 77">
            <a:extLst>
              <a:ext uri="{FF2B5EF4-FFF2-40B4-BE49-F238E27FC236}">
                <a16:creationId xmlns:a16="http://schemas.microsoft.com/office/drawing/2014/main" id="{A1C5DA97-9648-433A-8E90-4D80C801AB84}"/>
              </a:ext>
            </a:extLst>
          </p:cNvPr>
          <p:cNvGraphicFramePr>
            <a:graphicFrameLocks noChangeAspect="1"/>
          </p:cNvGraphicFramePr>
          <p:nvPr>
            <p:extLst>
              <p:ext uri="{D42A27DB-BD31-4B8C-83A1-F6EECF244321}">
                <p14:modId xmlns:p14="http://schemas.microsoft.com/office/powerpoint/2010/main" val="1579989784"/>
              </p:ext>
            </p:extLst>
          </p:nvPr>
        </p:nvGraphicFramePr>
        <p:xfrm>
          <a:off x="5364088" y="5201141"/>
          <a:ext cx="2004466" cy="662049"/>
        </p:xfrm>
        <a:graphic>
          <a:graphicData uri="http://schemas.openxmlformats.org/presentationml/2006/ole">
            <mc:AlternateContent xmlns:mc="http://schemas.openxmlformats.org/markup-compatibility/2006">
              <mc:Choice xmlns:v="urn:schemas-microsoft-com:vml" Requires="v">
                <p:oleObj spid="_x0000_s77900" name="Equation" r:id="rId8" imgW="1269720" imgH="419040" progId="Equation.DSMT4">
                  <p:embed/>
                </p:oleObj>
              </mc:Choice>
              <mc:Fallback>
                <p:oleObj name="Equation" r:id="rId8" imgW="1269720" imgH="419040" progId="Equation.DSMT4">
                  <p:embed/>
                  <p:pic>
                    <p:nvPicPr>
                      <p:cNvPr id="12" name="オブジェクト 11">
                        <a:extLst>
                          <a:ext uri="{FF2B5EF4-FFF2-40B4-BE49-F238E27FC236}">
                            <a16:creationId xmlns:a16="http://schemas.microsoft.com/office/drawing/2014/main" id="{B69EF63E-885C-4D19-B411-ECBB00D0ECB5}"/>
                          </a:ext>
                        </a:extLst>
                      </p:cNvPr>
                      <p:cNvPicPr/>
                      <p:nvPr/>
                    </p:nvPicPr>
                    <p:blipFill>
                      <a:blip r:embed="rId9"/>
                      <a:stretch>
                        <a:fillRect/>
                      </a:stretch>
                    </p:blipFill>
                    <p:spPr>
                      <a:xfrm>
                        <a:off x="5364088" y="5201141"/>
                        <a:ext cx="2004466" cy="662049"/>
                      </a:xfrm>
                      <a:prstGeom prst="rect">
                        <a:avLst/>
                      </a:prstGeom>
                    </p:spPr>
                  </p:pic>
                </p:oleObj>
              </mc:Fallback>
            </mc:AlternateContent>
          </a:graphicData>
        </a:graphic>
      </p:graphicFrame>
      <p:pic>
        <p:nvPicPr>
          <p:cNvPr id="84" name="図 83">
            <a:extLst>
              <a:ext uri="{FF2B5EF4-FFF2-40B4-BE49-F238E27FC236}">
                <a16:creationId xmlns:a16="http://schemas.microsoft.com/office/drawing/2014/main" id="{E4DBB31E-F4C3-4E97-A3AB-4D634FF47004}"/>
              </a:ext>
            </a:extLst>
          </p:cNvPr>
          <p:cNvPicPr>
            <a:picLocks noChangeAspect="1"/>
          </p:cNvPicPr>
          <p:nvPr/>
        </p:nvPicPr>
        <p:blipFill rotWithShape="1">
          <a:blip r:embed="rId10"/>
          <a:srcRect l="84634"/>
          <a:stretch/>
        </p:blipFill>
        <p:spPr>
          <a:xfrm>
            <a:off x="4209734" y="3289947"/>
            <a:ext cx="485271" cy="1115665"/>
          </a:xfrm>
          <a:prstGeom prst="rect">
            <a:avLst/>
          </a:prstGeom>
        </p:spPr>
      </p:pic>
      <p:cxnSp>
        <p:nvCxnSpPr>
          <p:cNvPr id="28" name="コネクタ: 曲線 27">
            <a:extLst>
              <a:ext uri="{FF2B5EF4-FFF2-40B4-BE49-F238E27FC236}">
                <a16:creationId xmlns:a16="http://schemas.microsoft.com/office/drawing/2014/main" id="{44709C8A-AAC8-42DA-96B7-014F1C16948E}"/>
              </a:ext>
            </a:extLst>
          </p:cNvPr>
          <p:cNvCxnSpPr>
            <a:cxnSpLocks/>
          </p:cNvCxnSpPr>
          <p:nvPr/>
        </p:nvCxnSpPr>
        <p:spPr>
          <a:xfrm rot="16200000" flipV="1">
            <a:off x="4430865" y="4011499"/>
            <a:ext cx="505678" cy="496008"/>
          </a:xfrm>
          <a:prstGeom prst="curvedConnector3">
            <a:avLst>
              <a:gd name="adj1" fmla="val 603"/>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1B997E9-27CE-439B-997B-0FA45CE815CD}"/>
              </a:ext>
            </a:extLst>
          </p:cNvPr>
          <p:cNvSpPr txBox="1"/>
          <p:nvPr/>
        </p:nvSpPr>
        <p:spPr>
          <a:xfrm>
            <a:off x="3990818" y="3698309"/>
            <a:ext cx="874149" cy="292388"/>
          </a:xfrm>
          <a:prstGeom prst="rect">
            <a:avLst/>
          </a:prstGeom>
          <a:noFill/>
          <a:ln>
            <a:noFill/>
          </a:ln>
        </p:spPr>
        <p:txBody>
          <a:bodyPr wrap="square" rtlCol="0">
            <a:spAutoFit/>
          </a:bodyPr>
          <a:lstStyle/>
          <a:p>
            <a:pPr algn="ctr"/>
            <a:r>
              <a:rPr kumimoji="1" lang="en-US" altLang="ja-JP" sz="1300" i="1" dirty="0">
                <a:ea typeface="ＭＳ Ｐゴシック" panose="020B0600070205080204" pitchFamily="50" charset="-128"/>
                <a:cs typeface="Times New Roman" panose="02020603050405020304" pitchFamily="18" charset="0"/>
              </a:rPr>
              <a:t>θ</a:t>
            </a:r>
            <a:r>
              <a:rPr kumimoji="1" lang="en-US" altLang="ja-JP" sz="1300" baseline="-25000" dirty="0">
                <a:ea typeface="ＭＳ Ｐゴシック" panose="020B0600070205080204" pitchFamily="50" charset="-128"/>
                <a:cs typeface="Times New Roman" panose="02020603050405020304" pitchFamily="18" charset="0"/>
              </a:rPr>
              <a:t>6</a:t>
            </a:r>
            <a:r>
              <a:rPr kumimoji="1" lang="ja-JP" altLang="en-US" sz="1300" dirty="0">
                <a:ea typeface="ＭＳ Ｐゴシック" panose="020B0600070205080204" pitchFamily="50" charset="-128"/>
                <a:cs typeface="Times New Roman" panose="02020603050405020304" pitchFamily="18" charset="0"/>
              </a:rPr>
              <a:t>∩</a:t>
            </a:r>
            <a:r>
              <a:rPr kumimoji="1" lang="ja-JP" altLang="en-US" sz="1300" dirty="0">
                <a:latin typeface="ＭＳ Ｐゴシック" panose="020B0600070205080204" pitchFamily="50" charset="-128"/>
                <a:ea typeface="ＭＳ Ｐゴシック" panose="020B0600070205080204" pitchFamily="50" charset="-128"/>
              </a:rPr>
              <a:t>黒</a:t>
            </a:r>
          </a:p>
        </p:txBody>
      </p:sp>
    </p:spTree>
    <p:extLst>
      <p:ext uri="{BB962C8B-B14F-4D97-AF65-F5344CB8AC3E}">
        <p14:creationId xmlns:p14="http://schemas.microsoft.com/office/powerpoint/2010/main" val="23488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500"/>
                                        <p:tgtEl>
                                          <p:spTgt spid="84"/>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par>
                                <p:cTn id="34" presetID="10" presetClass="entr" presetSubtype="0"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p:bldP spid="32" grpId="0"/>
      <p:bldP spid="74" grpId="0"/>
      <p:bldP spid="75"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BCF8B5-D08F-447A-AF35-5C4C03A9A6B2}"/>
              </a:ext>
            </a:extLst>
          </p:cNvPr>
          <p:cNvSpPr>
            <a:spLocks noGrp="1"/>
          </p:cNvSpPr>
          <p:nvPr>
            <p:ph type="title"/>
          </p:nvPr>
        </p:nvSpPr>
        <p:spPr>
          <a:xfrm>
            <a:off x="495300" y="620688"/>
            <a:ext cx="8153400" cy="1143000"/>
          </a:xfrm>
        </p:spPr>
        <p:txBody>
          <a:bodyPr/>
          <a:lstStyle/>
          <a:p>
            <a:r>
              <a:rPr kumimoji="1" lang="ja-JP" altLang="en-US" sz="3000" dirty="0"/>
              <a:t>離散型分布にベイズの定理を用いた事例②</a:t>
            </a:r>
            <a:br>
              <a:rPr kumimoji="1" lang="en-US" altLang="ja-JP" sz="3000" dirty="0"/>
            </a:br>
            <a:r>
              <a:rPr kumimoji="1" lang="ja-JP" altLang="en-US" sz="3000" dirty="0"/>
              <a:t>（</a:t>
            </a:r>
            <a:r>
              <a:rPr kumimoji="1" lang="en-US" altLang="ja-JP" sz="3000" dirty="0"/>
              <a:t>1</a:t>
            </a:r>
            <a:r>
              <a:rPr kumimoji="1" lang="ja-JP" altLang="en-US" sz="3000" dirty="0"/>
              <a:t>個のサイコロ振りにおける事後分布）</a:t>
            </a:r>
          </a:p>
        </p:txBody>
      </p:sp>
      <p:sp>
        <p:nvSpPr>
          <p:cNvPr id="3" name="テキスト ボックス 2">
            <a:extLst>
              <a:ext uri="{FF2B5EF4-FFF2-40B4-BE49-F238E27FC236}">
                <a16:creationId xmlns:a16="http://schemas.microsoft.com/office/drawing/2014/main" id="{4BC7E239-F6B7-4CC6-8BC7-9C9029B75708}"/>
              </a:ext>
            </a:extLst>
          </p:cNvPr>
          <p:cNvSpPr txBox="1"/>
          <p:nvPr/>
        </p:nvSpPr>
        <p:spPr>
          <a:xfrm>
            <a:off x="601028" y="2164412"/>
            <a:ext cx="1881099"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黒い目が観測されたとき，</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6</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の目（パラメータ）である事後確率</a:t>
            </a:r>
          </a:p>
        </p:txBody>
      </p:sp>
      <p:graphicFrame>
        <p:nvGraphicFramePr>
          <p:cNvPr id="12" name="オブジェクト 11">
            <a:extLst>
              <a:ext uri="{FF2B5EF4-FFF2-40B4-BE49-F238E27FC236}">
                <a16:creationId xmlns:a16="http://schemas.microsoft.com/office/drawing/2014/main" id="{CF8BF1F6-3AB3-446A-9389-4F16F301C058}"/>
              </a:ext>
            </a:extLst>
          </p:cNvPr>
          <p:cNvGraphicFramePr>
            <a:graphicFrameLocks noChangeAspect="1"/>
          </p:cNvGraphicFramePr>
          <p:nvPr>
            <p:extLst>
              <p:ext uri="{D42A27DB-BD31-4B8C-83A1-F6EECF244321}">
                <p14:modId xmlns:p14="http://schemas.microsoft.com/office/powerpoint/2010/main" val="1365975758"/>
              </p:ext>
            </p:extLst>
          </p:nvPr>
        </p:nvGraphicFramePr>
        <p:xfrm>
          <a:off x="2638425" y="2065338"/>
          <a:ext cx="5995988" cy="1039812"/>
        </p:xfrm>
        <a:graphic>
          <a:graphicData uri="http://schemas.openxmlformats.org/presentationml/2006/ole">
            <mc:AlternateContent xmlns:mc="http://schemas.openxmlformats.org/markup-compatibility/2006">
              <mc:Choice xmlns:v="urn:schemas-microsoft-com:vml" Requires="v">
                <p:oleObj spid="_x0000_s76877" name="Equation" r:id="rId4" imgW="4495680" imgH="761760" progId="Equation.DSMT4">
                  <p:embed/>
                </p:oleObj>
              </mc:Choice>
              <mc:Fallback>
                <p:oleObj name="Equation" r:id="rId4" imgW="4495680" imgH="761760" progId="Equation.DSMT4">
                  <p:embed/>
                  <p:pic>
                    <p:nvPicPr>
                      <p:cNvPr id="0" name="Object 1"/>
                      <p:cNvPicPr>
                        <a:picLocks noChangeAspect="1" noChangeArrowheads="1"/>
                      </p:cNvPicPr>
                      <p:nvPr/>
                    </p:nvPicPr>
                    <p:blipFill>
                      <a:blip r:embed="rId5"/>
                      <a:srcRect/>
                      <a:stretch>
                        <a:fillRect/>
                      </a:stretch>
                    </p:blipFill>
                    <p:spPr bwMode="auto">
                      <a:xfrm>
                        <a:off x="2638425" y="2065338"/>
                        <a:ext cx="5995988" cy="1039812"/>
                      </a:xfrm>
                      <a:prstGeom prst="rect">
                        <a:avLst/>
                      </a:prstGeom>
                      <a:noFill/>
                    </p:spPr>
                  </p:pic>
                </p:oleObj>
              </mc:Fallback>
            </mc:AlternateContent>
          </a:graphicData>
        </a:graphic>
      </p:graphicFrame>
      <p:sp>
        <p:nvSpPr>
          <p:cNvPr id="46" name="テキスト ボックス 45">
            <a:extLst>
              <a:ext uri="{FF2B5EF4-FFF2-40B4-BE49-F238E27FC236}">
                <a16:creationId xmlns:a16="http://schemas.microsoft.com/office/drawing/2014/main" id="{636B9A2D-1AF6-4A81-947B-74CA5CB8F4BB}"/>
              </a:ext>
            </a:extLst>
          </p:cNvPr>
          <p:cNvSpPr txBox="1"/>
          <p:nvPr/>
        </p:nvSpPr>
        <p:spPr>
          <a:xfrm>
            <a:off x="5973747" y="4559880"/>
            <a:ext cx="2664296" cy="553998"/>
          </a:xfrm>
          <a:prstGeom prst="rect">
            <a:avLst/>
          </a:prstGeom>
          <a:solidFill>
            <a:srgbClr val="00B0F0"/>
          </a:solid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データとして</a:t>
            </a:r>
            <a:r>
              <a:rPr kumimoji="1" lang="ja-JP" altLang="en-US" sz="1500" dirty="0">
                <a:solidFill>
                  <a:schemeClr val="bg1"/>
                </a:solidFill>
                <a:latin typeface="ＭＳ Ｐゴシック" panose="020B0600070205080204" pitchFamily="50" charset="-128"/>
                <a:cs typeface="Meiryo UI" pitchFamily="50" charset="-128"/>
              </a:rPr>
              <a:t>黒い目（</a:t>
            </a:r>
            <a:r>
              <a:rPr kumimoji="1" lang="en-US" altLang="ja-JP" sz="1500" dirty="0">
                <a:solidFill>
                  <a:schemeClr val="bg1"/>
                </a:solidFill>
                <a:latin typeface="ＭＳ Ｐゴシック" panose="020B0600070205080204" pitchFamily="50" charset="-128"/>
                <a:cs typeface="Meiryo UI" pitchFamily="50" charset="-128"/>
              </a:rPr>
              <a:t>Y</a:t>
            </a:r>
            <a:r>
              <a:rPr kumimoji="1" lang="ja-JP" altLang="en-US" sz="1500" dirty="0">
                <a:solidFill>
                  <a:schemeClr val="bg1"/>
                </a:solidFill>
                <a:latin typeface="ＭＳ Ｐゴシック" panose="020B0600070205080204" pitchFamily="50" charset="-128"/>
                <a:cs typeface="Meiryo UI" pitchFamily="50" charset="-128"/>
              </a:rPr>
              <a:t>＝黒）が観測された</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ときの</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事後分布</a:t>
            </a:r>
          </a:p>
        </p:txBody>
      </p:sp>
      <p:cxnSp>
        <p:nvCxnSpPr>
          <p:cNvPr id="49" name="直線コネクタ 48">
            <a:extLst>
              <a:ext uri="{FF2B5EF4-FFF2-40B4-BE49-F238E27FC236}">
                <a16:creationId xmlns:a16="http://schemas.microsoft.com/office/drawing/2014/main" id="{71909F00-DD0B-47D2-B1AC-6750BBD21EC5}"/>
              </a:ext>
            </a:extLst>
          </p:cNvPr>
          <p:cNvCxnSpPr>
            <a:cxnSpLocks/>
          </p:cNvCxnSpPr>
          <p:nvPr/>
        </p:nvCxnSpPr>
        <p:spPr>
          <a:xfrm flipV="1">
            <a:off x="4139952" y="4191102"/>
            <a:ext cx="0" cy="117714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8BCF43B-477B-4AD8-B4E1-4A92FF2AFC63}"/>
              </a:ext>
            </a:extLst>
          </p:cNvPr>
          <p:cNvCxnSpPr>
            <a:cxnSpLocks/>
          </p:cNvCxnSpPr>
          <p:nvPr/>
        </p:nvCxnSpPr>
        <p:spPr>
          <a:xfrm flipH="1" flipV="1">
            <a:off x="3631195" y="4191101"/>
            <a:ext cx="6418" cy="117714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25114B79-E19B-4E80-B935-1CA355815478}"/>
              </a:ext>
            </a:extLst>
          </p:cNvPr>
          <p:cNvCxnSpPr>
            <a:cxnSpLocks/>
          </p:cNvCxnSpPr>
          <p:nvPr/>
        </p:nvCxnSpPr>
        <p:spPr>
          <a:xfrm flipH="1" flipV="1">
            <a:off x="4654592" y="4180472"/>
            <a:ext cx="4738" cy="117750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4AF67F9F-0D03-471F-BD5F-8CD1A3890871}"/>
              </a:ext>
            </a:extLst>
          </p:cNvPr>
          <p:cNvCxnSpPr>
            <a:cxnSpLocks/>
          </p:cNvCxnSpPr>
          <p:nvPr/>
        </p:nvCxnSpPr>
        <p:spPr>
          <a:xfrm flipH="1" flipV="1">
            <a:off x="5161669" y="4180471"/>
            <a:ext cx="11369" cy="118777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C3A9967-76B8-449F-B13D-CAC39976318A}"/>
              </a:ext>
            </a:extLst>
          </p:cNvPr>
          <p:cNvCxnSpPr>
            <a:cxnSpLocks/>
          </p:cNvCxnSpPr>
          <p:nvPr/>
        </p:nvCxnSpPr>
        <p:spPr>
          <a:xfrm flipH="1" flipV="1">
            <a:off x="5652120" y="4180471"/>
            <a:ext cx="3804" cy="117750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0E08A455-44D8-4B6C-9FF5-221956DFBB8E}"/>
              </a:ext>
            </a:extLst>
          </p:cNvPr>
          <p:cNvSpPr txBox="1"/>
          <p:nvPr/>
        </p:nvSpPr>
        <p:spPr>
          <a:xfrm>
            <a:off x="5902107" y="5184768"/>
            <a:ext cx="1351652" cy="492443"/>
          </a:xfrm>
          <a:prstGeom prst="rect">
            <a:avLst/>
          </a:prstGeom>
          <a:noFill/>
        </p:spPr>
        <p:txBody>
          <a:bodyPr wrap="none" rtlCol="0">
            <a:spAutoFit/>
          </a:bodyPr>
          <a:lstStyle/>
          <a:p>
            <a:r>
              <a:rPr kumimoji="1" lang="ja-JP" altLang="en-US" sz="1300" dirty="0">
                <a:solidFill>
                  <a:schemeClr val="bg1"/>
                </a:solidFill>
                <a:latin typeface="ＭＳ Ｐゴシック" panose="020B0600070205080204" pitchFamily="50" charset="-128"/>
                <a:ea typeface="ＭＳ Ｐゴシック" panose="020B0600070205080204" pitchFamily="50" charset="-128"/>
              </a:rPr>
              <a:t>パラメータ</a:t>
            </a:r>
            <a:r>
              <a:rPr kumimoji="1" lang="en-US" altLang="ja-JP" sz="1300" dirty="0">
                <a:solidFill>
                  <a:schemeClr val="bg1"/>
                </a:solidFill>
                <a:latin typeface="ＭＳ Ｐゴシック" panose="020B0600070205080204" pitchFamily="50" charset="-128"/>
                <a:ea typeface="ＭＳ Ｐゴシック" panose="020B0600070205080204" pitchFamily="50" charset="-128"/>
              </a:rPr>
              <a:t>θ</a:t>
            </a:r>
            <a:r>
              <a:rPr kumimoji="1" lang="en-US" altLang="ja-JP" sz="1300" baseline="-25000" dirty="0">
                <a:solidFill>
                  <a:schemeClr val="bg1"/>
                </a:solidFill>
                <a:latin typeface="ＭＳ Ｐゴシック" panose="020B0600070205080204" pitchFamily="50" charset="-128"/>
                <a:ea typeface="ＭＳ Ｐゴシック" panose="020B0600070205080204" pitchFamily="50" charset="-128"/>
              </a:rPr>
              <a:t>1</a:t>
            </a:r>
            <a:r>
              <a:rPr kumimoji="1" lang="ja-JP" altLang="en-US" sz="1300" baseline="-250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300" baseline="-25000" dirty="0">
                <a:solidFill>
                  <a:schemeClr val="bg1"/>
                </a:solidFill>
                <a:latin typeface="ＭＳ Ｐゴシック" panose="020B0600070205080204" pitchFamily="50" charset="-128"/>
                <a:ea typeface="ＭＳ Ｐゴシック" panose="020B0600070205080204" pitchFamily="50" charset="-128"/>
              </a:rPr>
              <a:t>6</a:t>
            </a:r>
          </a:p>
          <a:p>
            <a:r>
              <a:rPr kumimoji="1" lang="ja-JP" altLang="en-US" sz="1300" dirty="0">
                <a:solidFill>
                  <a:schemeClr val="bg1"/>
                </a:solidFill>
                <a:latin typeface="ＭＳ Ｐゴシック" panose="020B0600070205080204" pitchFamily="50" charset="-128"/>
                <a:ea typeface="ＭＳ Ｐゴシック" panose="020B0600070205080204" pitchFamily="50" charset="-128"/>
              </a:rPr>
              <a:t>（確率変数＝目）</a:t>
            </a:r>
            <a:endParaRPr kumimoji="1" lang="en-US" altLang="ja-JP" sz="1300" i="1" dirty="0">
              <a:solidFill>
                <a:schemeClr val="bg1"/>
              </a:solidFill>
              <a:ea typeface="ＭＳ Ｐゴシック" panose="020B0600070205080204" pitchFamily="50" charset="-128"/>
              <a:cs typeface="Times New Roman" panose="02020603050405020304" pitchFamily="18" charset="0"/>
            </a:endParaRPr>
          </a:p>
        </p:txBody>
      </p:sp>
      <p:sp>
        <p:nvSpPr>
          <p:cNvPr id="57" name="テキスト ボックス 56">
            <a:extLst>
              <a:ext uri="{FF2B5EF4-FFF2-40B4-BE49-F238E27FC236}">
                <a16:creationId xmlns:a16="http://schemas.microsoft.com/office/drawing/2014/main" id="{3E65E19C-F70F-40DC-AAE7-E546C261CBCC}"/>
              </a:ext>
            </a:extLst>
          </p:cNvPr>
          <p:cNvSpPr txBox="1"/>
          <p:nvPr/>
        </p:nvSpPr>
        <p:spPr>
          <a:xfrm>
            <a:off x="1921541" y="3048992"/>
            <a:ext cx="1651414" cy="523220"/>
          </a:xfrm>
          <a:prstGeom prst="rect">
            <a:avLst/>
          </a:prstGeom>
          <a:noFill/>
        </p:spPr>
        <p:txBody>
          <a:bodyPr wrap="none" rtlCol="0">
            <a:spAutoFit/>
          </a:bodyPr>
          <a:lstStyle/>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rPr>
              <a:t>事後確率</a:t>
            </a:r>
            <a:endParaRPr kumimoji="1" lang="en-US" altLang="ja-JP" sz="14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4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4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14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Θ=θ</a:t>
            </a:r>
            <a:r>
              <a:rPr kumimoji="1" lang="en-US" altLang="ja-JP" sz="1400"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ja-JP" altLang="en-US" sz="1400"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1400"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6</a:t>
            </a:r>
            <a:r>
              <a:rPr kumimoji="1" lang="en-US" altLang="ja-JP" sz="14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|Y=</a:t>
            </a:r>
            <a:r>
              <a:rPr kumimoji="1" lang="ja-JP" altLang="en-US" sz="14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黒目）</a:t>
            </a:r>
          </a:p>
        </p:txBody>
      </p:sp>
      <p:pic>
        <p:nvPicPr>
          <p:cNvPr id="59" name="図 58">
            <a:extLst>
              <a:ext uri="{FF2B5EF4-FFF2-40B4-BE49-F238E27FC236}">
                <a16:creationId xmlns:a16="http://schemas.microsoft.com/office/drawing/2014/main" id="{203232D3-A04B-4E6E-944E-B52A2F1E70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092" r="65447"/>
          <a:stretch/>
        </p:blipFill>
        <p:spPr>
          <a:xfrm rot="16200000" flipH="1">
            <a:off x="4567192" y="5282781"/>
            <a:ext cx="361378" cy="532431"/>
          </a:xfrm>
          <a:prstGeom prst="rect">
            <a:avLst/>
          </a:prstGeom>
        </p:spPr>
      </p:pic>
      <p:pic>
        <p:nvPicPr>
          <p:cNvPr id="60" name="図 59">
            <a:extLst>
              <a:ext uri="{FF2B5EF4-FFF2-40B4-BE49-F238E27FC236}">
                <a16:creationId xmlns:a16="http://schemas.microsoft.com/office/drawing/2014/main" id="{53A6F2EF-DF5A-4EDE-840C-E12AE288C0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632" t="49870" r="35998"/>
          <a:stretch/>
        </p:blipFill>
        <p:spPr>
          <a:xfrm rot="16200000" flipH="1">
            <a:off x="5094467" y="5292850"/>
            <a:ext cx="317633" cy="524289"/>
          </a:xfrm>
          <a:prstGeom prst="rect">
            <a:avLst/>
          </a:prstGeom>
        </p:spPr>
      </p:pic>
      <p:pic>
        <p:nvPicPr>
          <p:cNvPr id="61" name="図 60">
            <a:extLst>
              <a:ext uri="{FF2B5EF4-FFF2-40B4-BE49-F238E27FC236}">
                <a16:creationId xmlns:a16="http://schemas.microsoft.com/office/drawing/2014/main" id="{D82A402A-2EAB-4DE6-99A5-247E6D37F0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44" b="51050"/>
          <a:stretch/>
        </p:blipFill>
        <p:spPr>
          <a:xfrm rot="16200000" flipH="1">
            <a:off x="3400760" y="5338240"/>
            <a:ext cx="357229" cy="511953"/>
          </a:xfrm>
          <a:prstGeom prst="rect">
            <a:avLst/>
          </a:prstGeom>
        </p:spPr>
      </p:pic>
      <p:pic>
        <p:nvPicPr>
          <p:cNvPr id="62" name="図 61">
            <a:extLst>
              <a:ext uri="{FF2B5EF4-FFF2-40B4-BE49-F238E27FC236}">
                <a16:creationId xmlns:a16="http://schemas.microsoft.com/office/drawing/2014/main" id="{B8997743-8997-4062-924E-BCA2EF9124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44" t="50304"/>
          <a:stretch/>
        </p:blipFill>
        <p:spPr>
          <a:xfrm rot="16200000" flipH="1">
            <a:off x="5586409" y="5334505"/>
            <a:ext cx="357230" cy="519755"/>
          </a:xfrm>
          <a:prstGeom prst="rect">
            <a:avLst/>
          </a:prstGeom>
        </p:spPr>
      </p:pic>
      <p:pic>
        <p:nvPicPr>
          <p:cNvPr id="63" name="図 62">
            <a:extLst>
              <a:ext uri="{FF2B5EF4-FFF2-40B4-BE49-F238E27FC236}">
                <a16:creationId xmlns:a16="http://schemas.microsoft.com/office/drawing/2014/main" id="{D13F7AE8-1003-4704-A217-030E8635F5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632" r="34983" b="50195"/>
          <a:stretch/>
        </p:blipFill>
        <p:spPr>
          <a:xfrm rot="16200000" flipH="1">
            <a:off x="3886373" y="5305122"/>
            <a:ext cx="328238" cy="520891"/>
          </a:xfrm>
          <a:prstGeom prst="rect">
            <a:avLst/>
          </a:prstGeom>
        </p:spPr>
      </p:pic>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C36768AC-DAEB-4CF1-B53C-B61421D33B9D}"/>
                  </a:ext>
                </a:extLst>
              </p:cNvPr>
              <p:cNvSpPr txBox="1"/>
              <p:nvPr/>
            </p:nvSpPr>
            <p:spPr>
              <a:xfrm>
                <a:off x="2324739" y="3916051"/>
                <a:ext cx="338554"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1400" i="1" smtClean="0">
                              <a:solidFill>
                                <a:schemeClr val="bg1"/>
                              </a:solidFill>
                              <a:latin typeface="Cambria Math" panose="02040503050406030204" pitchFamily="18" charset="0"/>
                              <a:ea typeface="ＭＳ Ｐゴシック" panose="020B0600070205080204" pitchFamily="50" charset="-128"/>
                            </a:rPr>
                          </m:ctrlPr>
                        </m:fPr>
                        <m:num>
                          <m:r>
                            <a:rPr kumimoji="1" lang="en-US" altLang="ja-JP" sz="1400" b="0" i="1" smtClean="0">
                              <a:solidFill>
                                <a:schemeClr val="bg1"/>
                              </a:solidFill>
                              <a:latin typeface="Cambria Math" panose="02040503050406030204" pitchFamily="18" charset="0"/>
                              <a:ea typeface="ＭＳ Ｐゴシック" panose="020B0600070205080204" pitchFamily="50" charset="-128"/>
                            </a:rPr>
                            <m:t>1</m:t>
                          </m:r>
                        </m:num>
                        <m:den>
                          <m:r>
                            <a:rPr kumimoji="1" lang="en-US" altLang="ja-JP" sz="1400" b="0" i="1" smtClean="0">
                              <a:solidFill>
                                <a:schemeClr val="bg1"/>
                              </a:solidFill>
                              <a:latin typeface="Cambria Math" panose="02040503050406030204" pitchFamily="18" charset="0"/>
                              <a:ea typeface="ＭＳ Ｐゴシック" panose="020B0600070205080204" pitchFamily="50" charset="-128"/>
                            </a:rPr>
                            <m:t>5</m:t>
                          </m:r>
                        </m:den>
                      </m:f>
                    </m:oMath>
                  </m:oMathPara>
                </a14:m>
                <a:endParaRPr kumimoji="1" lang="ja-JP" altLang="en-US" sz="1400" dirty="0">
                  <a:latin typeface="ＭＳ Ｐゴシック" panose="020B0600070205080204" pitchFamily="50" charset="-128"/>
                  <a:ea typeface="ＭＳ Ｐゴシック" panose="020B0600070205080204" pitchFamily="50" charset="-128"/>
                </a:endParaRPr>
              </a:p>
            </p:txBody>
          </p:sp>
        </mc:Choice>
        <mc:Fallback xmlns="">
          <p:sp>
            <p:nvSpPr>
              <p:cNvPr id="64" name="テキスト ボックス 63">
                <a:extLst>
                  <a:ext uri="{FF2B5EF4-FFF2-40B4-BE49-F238E27FC236}">
                    <a16:creationId xmlns:a16="http://schemas.microsoft.com/office/drawing/2014/main" id="{C36768AC-DAEB-4CF1-B53C-B61421D33B9D}"/>
                  </a:ext>
                </a:extLst>
              </p:cNvPr>
              <p:cNvSpPr txBox="1">
                <a:spLocks noRot="1" noChangeAspect="1" noMove="1" noResize="1" noEditPoints="1" noAdjustHandles="1" noChangeArrowheads="1" noChangeShapeType="1" noTextEdit="1"/>
              </p:cNvSpPr>
              <p:nvPr/>
            </p:nvSpPr>
            <p:spPr>
              <a:xfrm>
                <a:off x="2324739" y="3916051"/>
                <a:ext cx="338554" cy="497059"/>
              </a:xfrm>
              <a:prstGeom prst="rect">
                <a:avLst/>
              </a:prstGeom>
              <a:blipFill>
                <a:blip r:embed="rId9"/>
                <a:stretch>
                  <a:fillRect b="-1220"/>
                </a:stretch>
              </a:blipFill>
            </p:spPr>
            <p:txBody>
              <a:bodyPr/>
              <a:lstStyle/>
              <a:p>
                <a:r>
                  <a:rPr lang="ja-JP" altLang="en-US">
                    <a:noFill/>
                  </a:rPr>
                  <a:t> </a:t>
                </a:r>
              </a:p>
            </p:txBody>
          </p:sp>
        </mc:Fallback>
      </mc:AlternateContent>
      <p:cxnSp>
        <p:nvCxnSpPr>
          <p:cNvPr id="66" name="直線コネクタ 65">
            <a:extLst>
              <a:ext uri="{FF2B5EF4-FFF2-40B4-BE49-F238E27FC236}">
                <a16:creationId xmlns:a16="http://schemas.microsoft.com/office/drawing/2014/main" id="{B46637B0-5969-4B71-81C7-C24C1E5DE569}"/>
              </a:ext>
            </a:extLst>
          </p:cNvPr>
          <p:cNvCxnSpPr/>
          <p:nvPr/>
        </p:nvCxnSpPr>
        <p:spPr>
          <a:xfrm>
            <a:off x="2645303" y="4175862"/>
            <a:ext cx="108301" cy="15"/>
          </a:xfrm>
          <a:prstGeom prst="line">
            <a:avLst/>
          </a:prstGeom>
          <a:ln w="2222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7" name="左中かっこ 66">
            <a:extLst>
              <a:ext uri="{FF2B5EF4-FFF2-40B4-BE49-F238E27FC236}">
                <a16:creationId xmlns:a16="http://schemas.microsoft.com/office/drawing/2014/main" id="{1D83DB95-D380-4CFB-8807-A829B88A4C3D}"/>
              </a:ext>
            </a:extLst>
          </p:cNvPr>
          <p:cNvSpPr/>
          <p:nvPr/>
        </p:nvSpPr>
        <p:spPr>
          <a:xfrm rot="5400000">
            <a:off x="4158408" y="2670869"/>
            <a:ext cx="304680" cy="2682743"/>
          </a:xfrm>
          <a:prstGeom prst="leftBrace">
            <a:avLst>
              <a:gd name="adj1" fmla="val 66443"/>
              <a:gd name="adj2" fmla="val 50000"/>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B7399230-F1D9-4FDC-9981-89F968E47D66}"/>
              </a:ext>
            </a:extLst>
          </p:cNvPr>
          <p:cNvSpPr txBox="1"/>
          <p:nvPr/>
        </p:nvSpPr>
        <p:spPr>
          <a:xfrm>
            <a:off x="3891812" y="3547650"/>
            <a:ext cx="1755609" cy="276999"/>
          </a:xfrm>
          <a:prstGeom prst="rect">
            <a:avLst/>
          </a:prstGeom>
          <a:noFill/>
        </p:spPr>
        <p:txBody>
          <a:bodyPr wrap="none" rtlCol="0">
            <a:spAutoFit/>
          </a:bodyPr>
          <a:lstStyle/>
          <a:p>
            <a:r>
              <a:rPr kumimoji="1" lang="ja-JP" altLang="en-US" sz="1200" dirty="0">
                <a:solidFill>
                  <a:schemeClr val="bg1"/>
                </a:solidFill>
                <a:latin typeface="ＭＳ Ｐゴシック" panose="020B0600070205080204" pitchFamily="50" charset="-128"/>
                <a:ea typeface="ＭＳ Ｐゴシック" panose="020B0600070205080204" pitchFamily="50" charset="-128"/>
              </a:rPr>
              <a:t>全確率</a:t>
            </a:r>
            <a:r>
              <a:rPr kumimoji="1" lang="en-US" altLang="ja-JP" sz="1200" dirty="0">
                <a:solidFill>
                  <a:schemeClr val="bg1"/>
                </a:solidFill>
                <a:latin typeface="ＭＳ Ｐゴシック" panose="020B0600070205080204" pitchFamily="50" charset="-128"/>
                <a:ea typeface="ＭＳ Ｐゴシック" panose="020B0600070205080204" pitchFamily="50" charset="-128"/>
              </a:rPr>
              <a:t>P</a:t>
            </a:r>
            <a:r>
              <a:rPr kumimoji="1" lang="ja-JP" altLang="en-US" sz="12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200" dirty="0">
                <a:solidFill>
                  <a:schemeClr val="bg1"/>
                </a:solidFill>
                <a:latin typeface="ＭＳ Ｐゴシック" panose="020B0600070205080204" pitchFamily="50" charset="-128"/>
                <a:ea typeface="ＭＳ Ｐゴシック" panose="020B0600070205080204" pitchFamily="50" charset="-128"/>
              </a:rPr>
              <a:t>Y=</a:t>
            </a:r>
            <a:r>
              <a:rPr kumimoji="1" lang="ja-JP" altLang="en-US" sz="1200" dirty="0">
                <a:solidFill>
                  <a:schemeClr val="bg1"/>
                </a:solidFill>
                <a:latin typeface="ＭＳ Ｐゴシック" panose="020B0600070205080204" pitchFamily="50" charset="-128"/>
                <a:ea typeface="ＭＳ Ｐゴシック" panose="020B0600070205080204" pitchFamily="50" charset="-128"/>
              </a:rPr>
              <a:t>黒目）＝</a:t>
            </a:r>
            <a:r>
              <a:rPr kumimoji="1" lang="en-US" altLang="ja-JP" sz="1200" dirty="0">
                <a:solidFill>
                  <a:schemeClr val="bg1"/>
                </a:solidFill>
                <a:latin typeface="ＭＳ Ｐゴシック" panose="020B0600070205080204" pitchFamily="50" charset="-128"/>
                <a:ea typeface="ＭＳ Ｐゴシック" panose="020B0600070205080204" pitchFamily="50" charset="-128"/>
              </a:rPr>
              <a:t>5/6</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70" name="テキスト ボックス 69">
            <a:extLst>
              <a:ext uri="{FF2B5EF4-FFF2-40B4-BE49-F238E27FC236}">
                <a16:creationId xmlns:a16="http://schemas.microsoft.com/office/drawing/2014/main" id="{4B786AC7-6985-40A2-ACCD-E92FC6437303}"/>
              </a:ext>
            </a:extLst>
          </p:cNvPr>
          <p:cNvSpPr txBox="1"/>
          <p:nvPr/>
        </p:nvSpPr>
        <p:spPr>
          <a:xfrm>
            <a:off x="3923777" y="5913535"/>
            <a:ext cx="1648208" cy="292388"/>
          </a:xfrm>
          <a:prstGeom prst="rect">
            <a:avLst/>
          </a:prstGeom>
          <a:noFill/>
        </p:spPr>
        <p:txBody>
          <a:bodyPr wrap="none" rtlCol="0">
            <a:spAutoFit/>
          </a:bodyPr>
          <a:lstStyle/>
          <a:p>
            <a:r>
              <a:rPr kumimoji="1" lang="ja-JP" altLang="en-US" sz="1300" dirty="0">
                <a:solidFill>
                  <a:schemeClr val="bg1"/>
                </a:solidFill>
                <a:latin typeface="ＭＳ Ｐゴシック" panose="020B0600070205080204" pitchFamily="50" charset="-128"/>
                <a:ea typeface="ＭＳ Ｐゴシック" panose="020B0600070205080204" pitchFamily="50" charset="-128"/>
              </a:rPr>
              <a:t>観測データ（</a:t>
            </a:r>
            <a:r>
              <a:rPr kumimoji="1" lang="en-US" altLang="ja-JP" sz="1300" dirty="0">
                <a:solidFill>
                  <a:schemeClr val="bg1"/>
                </a:solidFill>
                <a:latin typeface="ＭＳ Ｐゴシック" panose="020B0600070205080204" pitchFamily="50" charset="-128"/>
                <a:ea typeface="ＭＳ Ｐゴシック" panose="020B0600070205080204" pitchFamily="50" charset="-128"/>
              </a:rPr>
              <a:t>Y=</a:t>
            </a:r>
            <a:r>
              <a:rPr kumimoji="1" lang="ja-JP" altLang="en-US" sz="1300" dirty="0">
                <a:solidFill>
                  <a:schemeClr val="bg1"/>
                </a:solidFill>
                <a:latin typeface="ＭＳ Ｐゴシック" panose="020B0600070205080204" pitchFamily="50" charset="-128"/>
                <a:ea typeface="ＭＳ Ｐゴシック" panose="020B0600070205080204" pitchFamily="50" charset="-128"/>
              </a:rPr>
              <a:t>黒目）</a:t>
            </a:r>
            <a:endParaRPr kumimoji="1" lang="en-US" altLang="ja-JP" sz="1300" i="1" dirty="0">
              <a:solidFill>
                <a:schemeClr val="bg1"/>
              </a:solidFill>
              <a:ea typeface="ＭＳ Ｐゴシック" panose="020B0600070205080204" pitchFamily="50" charset="-128"/>
              <a:cs typeface="Times New Roman" panose="02020603050405020304" pitchFamily="18" charset="0"/>
            </a:endParaRPr>
          </a:p>
        </p:txBody>
      </p:sp>
      <p:sp>
        <p:nvSpPr>
          <p:cNvPr id="71" name="矢印: 左右 70">
            <a:extLst>
              <a:ext uri="{FF2B5EF4-FFF2-40B4-BE49-F238E27FC236}">
                <a16:creationId xmlns:a16="http://schemas.microsoft.com/office/drawing/2014/main" id="{B2A0486D-4032-41EB-86C5-F4230FABFF16}"/>
              </a:ext>
            </a:extLst>
          </p:cNvPr>
          <p:cNvSpPr/>
          <p:nvPr/>
        </p:nvSpPr>
        <p:spPr>
          <a:xfrm>
            <a:off x="3688421" y="5757122"/>
            <a:ext cx="2021527" cy="156413"/>
          </a:xfrm>
          <a:prstGeom prst="lef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5302AE37-12FE-40CB-81A3-1FF32E82FA26}"/>
              </a:ext>
            </a:extLst>
          </p:cNvPr>
          <p:cNvCxnSpPr/>
          <p:nvPr/>
        </p:nvCxnSpPr>
        <p:spPr>
          <a:xfrm flipV="1">
            <a:off x="2649330" y="5357617"/>
            <a:ext cx="3233651"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31C2C33-986A-462D-AAE7-1F9D83C459EC}"/>
              </a:ext>
            </a:extLst>
          </p:cNvPr>
          <p:cNvCxnSpPr>
            <a:cxnSpLocks/>
          </p:cNvCxnSpPr>
          <p:nvPr/>
        </p:nvCxnSpPr>
        <p:spPr>
          <a:xfrm flipH="1" flipV="1">
            <a:off x="2651225" y="3564673"/>
            <a:ext cx="4922" cy="1803634"/>
          </a:xfrm>
          <a:prstGeom prst="line">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76" name="図 75">
            <a:extLst>
              <a:ext uri="{FF2B5EF4-FFF2-40B4-BE49-F238E27FC236}">
                <a16:creationId xmlns:a16="http://schemas.microsoft.com/office/drawing/2014/main" id="{B29566B5-1F22-4BBA-913A-C23391068A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4434" b="52480"/>
          <a:stretch/>
        </p:blipFill>
        <p:spPr>
          <a:xfrm>
            <a:off x="2967869" y="5219848"/>
            <a:ext cx="392635" cy="524595"/>
          </a:xfrm>
          <a:prstGeom prst="rect">
            <a:avLst/>
          </a:prstGeom>
          <a:ln>
            <a:noFill/>
          </a:ln>
        </p:spPr>
      </p:pic>
      <p:cxnSp>
        <p:nvCxnSpPr>
          <p:cNvPr id="73" name="コネクタ: カギ線 72">
            <a:extLst>
              <a:ext uri="{FF2B5EF4-FFF2-40B4-BE49-F238E27FC236}">
                <a16:creationId xmlns:a16="http://schemas.microsoft.com/office/drawing/2014/main" id="{A0BC2A17-CF36-4A26-8A6F-93AA433995F5}"/>
              </a:ext>
            </a:extLst>
          </p:cNvPr>
          <p:cNvCxnSpPr>
            <a:cxnSpLocks/>
          </p:cNvCxnSpPr>
          <p:nvPr/>
        </p:nvCxnSpPr>
        <p:spPr>
          <a:xfrm rot="10800000" flipV="1">
            <a:off x="5868145" y="2865392"/>
            <a:ext cx="2693845" cy="1547717"/>
          </a:xfrm>
          <a:prstGeom prst="bentConnector3">
            <a:avLst>
              <a:gd name="adj1" fmla="val -668"/>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9099A779-D143-4C2E-9132-759CFB1885BF}"/>
              </a:ext>
            </a:extLst>
          </p:cNvPr>
          <p:cNvSpPr txBox="1"/>
          <p:nvPr/>
        </p:nvSpPr>
        <p:spPr>
          <a:xfrm>
            <a:off x="5973747" y="4037246"/>
            <a:ext cx="2219506" cy="323165"/>
          </a:xfrm>
          <a:prstGeom prst="rect">
            <a:avLst/>
          </a:prstGeom>
          <a:noFill/>
        </p:spPr>
        <p:txBody>
          <a:bodyPr wrap="square" rtlCol="0">
            <a:spAutoFit/>
          </a:bodyPr>
          <a:lstStyle/>
          <a:p>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全ての</a:t>
            </a:r>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をまとめて考える</a:t>
            </a:r>
          </a:p>
        </p:txBody>
      </p:sp>
    </p:spTree>
    <p:extLst>
      <p:ext uri="{BB962C8B-B14F-4D97-AF65-F5344CB8AC3E}">
        <p14:creationId xmlns:p14="http://schemas.microsoft.com/office/powerpoint/2010/main" val="49440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7" grpId="0" animBg="1"/>
      <p:bldP spid="69" grpId="0"/>
      <p:bldP spid="70" grpId="0"/>
      <p:bldP spid="71" grpId="0" animBg="1"/>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0BEFA5F5-690C-442F-AD10-D1E205015160}"/>
              </a:ext>
            </a:extLst>
          </p:cNvPr>
          <p:cNvCxnSpPr>
            <a:cxnSpLocks/>
          </p:cNvCxnSpPr>
          <p:nvPr/>
        </p:nvCxnSpPr>
        <p:spPr>
          <a:xfrm flipV="1">
            <a:off x="1821387" y="3530992"/>
            <a:ext cx="0" cy="117714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9B3EC117-F7BD-4B31-8DD9-6A7B2CED50FC}"/>
              </a:ext>
            </a:extLst>
          </p:cNvPr>
          <p:cNvCxnSpPr>
            <a:cxnSpLocks/>
          </p:cNvCxnSpPr>
          <p:nvPr/>
        </p:nvCxnSpPr>
        <p:spPr>
          <a:xfrm flipH="1" flipV="1">
            <a:off x="1438703" y="3530992"/>
            <a:ext cx="6418" cy="117714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5F223B83-EDAA-43F5-A0BD-2261DED2F84A}"/>
              </a:ext>
            </a:extLst>
          </p:cNvPr>
          <p:cNvCxnSpPr>
            <a:cxnSpLocks/>
          </p:cNvCxnSpPr>
          <p:nvPr/>
        </p:nvCxnSpPr>
        <p:spPr>
          <a:xfrm flipH="1" flipV="1">
            <a:off x="2195285" y="3530992"/>
            <a:ext cx="4738" cy="117750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5C7E9AD-A049-4840-A942-9FF30B1FE4E7}"/>
              </a:ext>
            </a:extLst>
          </p:cNvPr>
          <p:cNvCxnSpPr>
            <a:cxnSpLocks/>
          </p:cNvCxnSpPr>
          <p:nvPr/>
        </p:nvCxnSpPr>
        <p:spPr>
          <a:xfrm flipH="1" flipV="1">
            <a:off x="2518310" y="3530992"/>
            <a:ext cx="11369" cy="118777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2C5AF27-A4EC-4061-8448-0F1CB14AC274}"/>
              </a:ext>
            </a:extLst>
          </p:cNvPr>
          <p:cNvCxnSpPr>
            <a:cxnSpLocks/>
          </p:cNvCxnSpPr>
          <p:nvPr/>
        </p:nvCxnSpPr>
        <p:spPr>
          <a:xfrm flipH="1" flipV="1">
            <a:off x="2842728" y="3530992"/>
            <a:ext cx="3804" cy="117750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5E34AF2-DF6F-4A5E-9469-2DD1F35362DC}"/>
              </a:ext>
            </a:extLst>
          </p:cNvPr>
          <p:cNvSpPr txBox="1"/>
          <p:nvPr/>
        </p:nvSpPr>
        <p:spPr>
          <a:xfrm>
            <a:off x="3068233" y="4572696"/>
            <a:ext cx="377026" cy="323165"/>
          </a:xfrm>
          <a:prstGeom prst="rect">
            <a:avLst/>
          </a:prstGeom>
          <a:noFill/>
        </p:spPr>
        <p:txBody>
          <a:bodyPr wrap="none" rtlCol="0">
            <a:spAutoFit/>
          </a:bodyPr>
          <a:lstStyle/>
          <a:p>
            <a:r>
              <a:rPr kumimoji="1" lang="en-US" altLang="ja-JP" sz="1500" dirty="0">
                <a:solidFill>
                  <a:schemeClr val="bg1"/>
                </a:solidFill>
                <a:latin typeface="ＭＳ Ｐゴシック" panose="020B0600070205080204" pitchFamily="50" charset="-128"/>
                <a:ea typeface="ＭＳ Ｐゴシック" panose="020B0600070205080204" pitchFamily="50" charset="-128"/>
              </a:rPr>
              <a:t>θ</a:t>
            </a:r>
            <a:endParaRPr kumimoji="1" lang="en-US" altLang="ja-JP" sz="1500" i="1" dirty="0">
              <a:solidFill>
                <a:schemeClr val="bg1"/>
              </a:solidFill>
              <a:ea typeface="ＭＳ Ｐゴシック" panose="020B060007020508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C208957B-77B3-4330-B7CB-9B62E36326FA}"/>
              </a:ext>
            </a:extLst>
          </p:cNvPr>
          <p:cNvSpPr txBox="1"/>
          <p:nvPr/>
        </p:nvSpPr>
        <p:spPr>
          <a:xfrm>
            <a:off x="467674" y="2403615"/>
            <a:ext cx="1651414" cy="523220"/>
          </a:xfrm>
          <a:prstGeom prst="rect">
            <a:avLst/>
          </a:prstGeom>
          <a:noFill/>
        </p:spPr>
        <p:txBody>
          <a:bodyPr wrap="none" rtlCol="0">
            <a:spAutoFit/>
          </a:bodyPr>
          <a:lstStyle/>
          <a:p>
            <a:r>
              <a:rPr kumimoji="1" lang="ja-JP" altLang="en-US" sz="1400" dirty="0">
                <a:solidFill>
                  <a:schemeClr val="bg1"/>
                </a:solidFill>
                <a:latin typeface="ＭＳ Ｐゴシック" panose="020B0600070205080204" pitchFamily="50" charset="-128"/>
                <a:ea typeface="ＭＳ Ｐゴシック" panose="020B0600070205080204" pitchFamily="50" charset="-128"/>
              </a:rPr>
              <a:t>事後確率</a:t>
            </a:r>
            <a:endParaRPr kumimoji="1" lang="en-US" altLang="ja-JP" sz="1400" dirty="0">
              <a:solidFill>
                <a:schemeClr val="bg1"/>
              </a:solidFill>
              <a:latin typeface="ＭＳ Ｐゴシック" panose="020B0600070205080204" pitchFamily="50" charset="-128"/>
              <a:ea typeface="ＭＳ Ｐゴシック" panose="020B0600070205080204" pitchFamily="50" charset="-128"/>
            </a:endParaRPr>
          </a:p>
          <a:p>
            <a:r>
              <a:rPr kumimoji="1" lang="en-US" altLang="ja-JP" sz="14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4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14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Θ=θ</a:t>
            </a:r>
            <a:r>
              <a:rPr kumimoji="1" lang="en-US" altLang="ja-JP" sz="1400"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ja-JP" altLang="en-US" sz="1400"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1400" i="1"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6</a:t>
            </a:r>
            <a:r>
              <a:rPr kumimoji="1" lang="en-US" altLang="ja-JP" sz="14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|Y=</a:t>
            </a:r>
            <a:r>
              <a:rPr kumimoji="1" lang="ja-JP" altLang="en-US" sz="14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黒目）</a:t>
            </a:r>
          </a:p>
        </p:txBody>
      </p:sp>
      <p:pic>
        <p:nvPicPr>
          <p:cNvPr id="11" name="図 10">
            <a:extLst>
              <a:ext uri="{FF2B5EF4-FFF2-40B4-BE49-F238E27FC236}">
                <a16:creationId xmlns:a16="http://schemas.microsoft.com/office/drawing/2014/main" id="{00E8B09F-1CE6-49C3-AC41-D812BFD471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092" r="65447"/>
          <a:stretch/>
        </p:blipFill>
        <p:spPr>
          <a:xfrm rot="16200000" flipH="1">
            <a:off x="2091949" y="4617186"/>
            <a:ext cx="361378" cy="532431"/>
          </a:xfrm>
          <a:prstGeom prst="rect">
            <a:avLst/>
          </a:prstGeom>
        </p:spPr>
      </p:pic>
      <p:pic>
        <p:nvPicPr>
          <p:cNvPr id="12" name="図 11">
            <a:extLst>
              <a:ext uri="{FF2B5EF4-FFF2-40B4-BE49-F238E27FC236}">
                <a16:creationId xmlns:a16="http://schemas.microsoft.com/office/drawing/2014/main" id="{F6B93FCE-91F6-4E9C-BA42-25A4C6F33F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32" t="49870" r="35998"/>
          <a:stretch/>
        </p:blipFill>
        <p:spPr>
          <a:xfrm rot="16200000" flipH="1">
            <a:off x="2452749" y="4624515"/>
            <a:ext cx="317633" cy="524289"/>
          </a:xfrm>
          <a:prstGeom prst="rect">
            <a:avLst/>
          </a:prstGeom>
        </p:spPr>
      </p:pic>
      <p:pic>
        <p:nvPicPr>
          <p:cNvPr id="13" name="図 12">
            <a:extLst>
              <a:ext uri="{FF2B5EF4-FFF2-40B4-BE49-F238E27FC236}">
                <a16:creationId xmlns:a16="http://schemas.microsoft.com/office/drawing/2014/main" id="{5D9F8CDE-43D5-4219-B249-5245021938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844" b="51050"/>
          <a:stretch/>
        </p:blipFill>
        <p:spPr>
          <a:xfrm rot="16200000" flipH="1">
            <a:off x="1165776" y="4671059"/>
            <a:ext cx="357229" cy="511953"/>
          </a:xfrm>
          <a:prstGeom prst="rect">
            <a:avLst/>
          </a:prstGeom>
        </p:spPr>
      </p:pic>
      <p:pic>
        <p:nvPicPr>
          <p:cNvPr id="14" name="図 13">
            <a:extLst>
              <a:ext uri="{FF2B5EF4-FFF2-40B4-BE49-F238E27FC236}">
                <a16:creationId xmlns:a16="http://schemas.microsoft.com/office/drawing/2014/main" id="{B3E20381-6372-4EFB-A28B-D07A181FFB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844" t="50304"/>
          <a:stretch/>
        </p:blipFill>
        <p:spPr>
          <a:xfrm rot="16200000" flipH="1">
            <a:off x="2778218" y="4664565"/>
            <a:ext cx="357230" cy="519755"/>
          </a:xfrm>
          <a:prstGeom prst="rect">
            <a:avLst/>
          </a:prstGeom>
        </p:spPr>
      </p:pic>
      <p:pic>
        <p:nvPicPr>
          <p:cNvPr id="15" name="図 14">
            <a:extLst>
              <a:ext uri="{FF2B5EF4-FFF2-40B4-BE49-F238E27FC236}">
                <a16:creationId xmlns:a16="http://schemas.microsoft.com/office/drawing/2014/main" id="{F290A569-3063-48BC-9924-45A3BCEFAC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632" r="34983" b="50195"/>
          <a:stretch/>
        </p:blipFill>
        <p:spPr>
          <a:xfrm rot="16200000" flipH="1">
            <a:off x="1554616" y="4641595"/>
            <a:ext cx="328238" cy="520891"/>
          </a:xfrm>
          <a:prstGeom prst="rect">
            <a:avLst/>
          </a:prstGeom>
        </p:spPr>
      </p:pic>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9D6421E0-DD4B-4473-868D-4F5ED8047A68}"/>
                  </a:ext>
                </a:extLst>
              </p:cNvPr>
              <p:cNvSpPr txBox="1"/>
              <p:nvPr/>
            </p:nvSpPr>
            <p:spPr>
              <a:xfrm>
                <a:off x="524669" y="3261144"/>
                <a:ext cx="338554"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1400" i="1" smtClean="0">
                              <a:solidFill>
                                <a:schemeClr val="bg1"/>
                              </a:solidFill>
                              <a:latin typeface="Cambria Math" panose="02040503050406030204" pitchFamily="18" charset="0"/>
                              <a:ea typeface="ＭＳ Ｐゴシック" panose="020B0600070205080204" pitchFamily="50" charset="-128"/>
                            </a:rPr>
                          </m:ctrlPr>
                        </m:fPr>
                        <m:num>
                          <m:r>
                            <a:rPr kumimoji="1" lang="en-US" altLang="ja-JP" sz="1400" b="0" i="1" smtClean="0">
                              <a:solidFill>
                                <a:schemeClr val="bg1"/>
                              </a:solidFill>
                              <a:latin typeface="Cambria Math" panose="02040503050406030204" pitchFamily="18" charset="0"/>
                              <a:ea typeface="ＭＳ Ｐゴシック" panose="020B0600070205080204" pitchFamily="50" charset="-128"/>
                            </a:rPr>
                            <m:t>1</m:t>
                          </m:r>
                        </m:num>
                        <m:den>
                          <m:r>
                            <a:rPr kumimoji="1" lang="en-US" altLang="ja-JP" sz="1400" b="0" i="1" smtClean="0">
                              <a:solidFill>
                                <a:schemeClr val="bg1"/>
                              </a:solidFill>
                              <a:latin typeface="Cambria Math" panose="02040503050406030204" pitchFamily="18" charset="0"/>
                              <a:ea typeface="ＭＳ Ｐゴシック" panose="020B0600070205080204" pitchFamily="50" charset="-128"/>
                            </a:rPr>
                            <m:t>5</m:t>
                          </m:r>
                        </m:den>
                      </m:f>
                    </m:oMath>
                  </m:oMathPara>
                </a14:m>
                <a:endParaRPr kumimoji="1" lang="ja-JP" altLang="en-US" sz="1400" dirty="0">
                  <a:latin typeface="ＭＳ Ｐゴシック" panose="020B0600070205080204" pitchFamily="50" charset="-128"/>
                  <a:ea typeface="ＭＳ Ｐゴシック" panose="020B0600070205080204" pitchFamily="50" charset="-128"/>
                </a:endParaRPr>
              </a:p>
            </p:txBody>
          </p:sp>
        </mc:Choice>
        <mc:Fallback xmlns="">
          <p:sp>
            <p:nvSpPr>
              <p:cNvPr id="16" name="テキスト ボックス 15">
                <a:extLst>
                  <a:ext uri="{FF2B5EF4-FFF2-40B4-BE49-F238E27FC236}">
                    <a16:creationId xmlns:a16="http://schemas.microsoft.com/office/drawing/2014/main" id="{9D6421E0-DD4B-4473-868D-4F5ED8047A68}"/>
                  </a:ext>
                </a:extLst>
              </p:cNvPr>
              <p:cNvSpPr txBox="1">
                <a:spLocks noRot="1" noChangeAspect="1" noMove="1" noResize="1" noEditPoints="1" noAdjustHandles="1" noChangeArrowheads="1" noChangeShapeType="1" noTextEdit="1"/>
              </p:cNvSpPr>
              <p:nvPr/>
            </p:nvSpPr>
            <p:spPr>
              <a:xfrm>
                <a:off x="524669" y="3261144"/>
                <a:ext cx="338554" cy="497059"/>
              </a:xfrm>
              <a:prstGeom prst="rect">
                <a:avLst/>
              </a:prstGeom>
              <a:blipFill>
                <a:blip r:embed="rId6"/>
                <a:stretch>
                  <a:fillRect b="-1220"/>
                </a:stretch>
              </a:blipFill>
            </p:spPr>
            <p:txBody>
              <a:bodyPr/>
              <a:lstStyle/>
              <a:p>
                <a:r>
                  <a:rPr lang="ja-JP" altLang="en-US">
                    <a:noFill/>
                  </a:rPr>
                  <a:t> </a:t>
                </a:r>
              </a:p>
            </p:txBody>
          </p:sp>
        </mc:Fallback>
      </mc:AlternateContent>
      <p:cxnSp>
        <p:nvCxnSpPr>
          <p:cNvPr id="17" name="直線コネクタ 16">
            <a:extLst>
              <a:ext uri="{FF2B5EF4-FFF2-40B4-BE49-F238E27FC236}">
                <a16:creationId xmlns:a16="http://schemas.microsoft.com/office/drawing/2014/main" id="{4C92CDB7-45C0-4B1F-85E5-92B456C772E8}"/>
              </a:ext>
            </a:extLst>
          </p:cNvPr>
          <p:cNvCxnSpPr/>
          <p:nvPr/>
        </p:nvCxnSpPr>
        <p:spPr>
          <a:xfrm>
            <a:off x="845233" y="3520955"/>
            <a:ext cx="108301" cy="15"/>
          </a:xfrm>
          <a:prstGeom prst="line">
            <a:avLst/>
          </a:prstGeom>
          <a:ln w="2222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F4D6448-E991-4472-88DD-A2A2D2281AF4}"/>
              </a:ext>
            </a:extLst>
          </p:cNvPr>
          <p:cNvCxnSpPr>
            <a:cxnSpLocks/>
          </p:cNvCxnSpPr>
          <p:nvPr/>
        </p:nvCxnSpPr>
        <p:spPr>
          <a:xfrm>
            <a:off x="849260" y="4702713"/>
            <a:ext cx="2277255" cy="32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62B7898-2372-4FBD-BB2E-ECE8AF26F772}"/>
              </a:ext>
            </a:extLst>
          </p:cNvPr>
          <p:cNvCxnSpPr>
            <a:cxnSpLocks/>
          </p:cNvCxnSpPr>
          <p:nvPr/>
        </p:nvCxnSpPr>
        <p:spPr>
          <a:xfrm flipH="1" flipV="1">
            <a:off x="851155" y="2909766"/>
            <a:ext cx="4922" cy="1803634"/>
          </a:xfrm>
          <a:prstGeom prst="line">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3" name="図 22">
            <a:extLst>
              <a:ext uri="{FF2B5EF4-FFF2-40B4-BE49-F238E27FC236}">
                <a16:creationId xmlns:a16="http://schemas.microsoft.com/office/drawing/2014/main" id="{B9950DDA-6E7B-4B3E-BFD2-B7EB0D1B29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4434" b="52480"/>
          <a:stretch/>
        </p:blipFill>
        <p:spPr>
          <a:xfrm>
            <a:off x="837103" y="4546012"/>
            <a:ext cx="392635" cy="524595"/>
          </a:xfrm>
          <a:prstGeom prst="rect">
            <a:avLst/>
          </a:prstGeom>
          <a:ln>
            <a:noFill/>
          </a:ln>
        </p:spPr>
      </p:pic>
      <p:sp>
        <p:nvSpPr>
          <p:cNvPr id="26" name="タイトル 1">
            <a:extLst>
              <a:ext uri="{FF2B5EF4-FFF2-40B4-BE49-F238E27FC236}">
                <a16:creationId xmlns:a16="http://schemas.microsoft.com/office/drawing/2014/main" id="{A71BB050-BE71-4E05-AAC8-CB9D35662C71}"/>
              </a:ext>
            </a:extLst>
          </p:cNvPr>
          <p:cNvSpPr>
            <a:spLocks noGrp="1"/>
          </p:cNvSpPr>
          <p:nvPr>
            <p:ph type="title"/>
          </p:nvPr>
        </p:nvSpPr>
        <p:spPr>
          <a:xfrm>
            <a:off x="495300" y="620688"/>
            <a:ext cx="8153400" cy="1143000"/>
          </a:xfrm>
        </p:spPr>
        <p:txBody>
          <a:bodyPr/>
          <a:lstStyle/>
          <a:p>
            <a:r>
              <a:rPr kumimoji="1" lang="ja-JP" altLang="en-US" sz="3000" dirty="0"/>
              <a:t>離散型分布にベイズの定理を用いた事例③</a:t>
            </a:r>
            <a:br>
              <a:rPr kumimoji="1" lang="en-US" altLang="ja-JP" sz="3000" dirty="0"/>
            </a:br>
            <a:r>
              <a:rPr kumimoji="1" lang="ja-JP" altLang="en-US" sz="3000" dirty="0"/>
              <a:t>事後分布の評価（パラメータの推定）</a:t>
            </a:r>
          </a:p>
        </p:txBody>
      </p:sp>
      <p:sp>
        <p:nvSpPr>
          <p:cNvPr id="28" name="テキスト ボックス 27">
            <a:extLst>
              <a:ext uri="{FF2B5EF4-FFF2-40B4-BE49-F238E27FC236}">
                <a16:creationId xmlns:a16="http://schemas.microsoft.com/office/drawing/2014/main" id="{A344FEB5-572D-4C4F-84AF-2D8C2A157F8D}"/>
              </a:ext>
            </a:extLst>
          </p:cNvPr>
          <p:cNvSpPr txBox="1"/>
          <p:nvPr/>
        </p:nvSpPr>
        <p:spPr>
          <a:xfrm>
            <a:off x="3779912" y="1956469"/>
            <a:ext cx="4621750" cy="707886"/>
          </a:xfrm>
          <a:prstGeom prst="rect">
            <a:avLst/>
          </a:prstGeom>
          <a:solidFill>
            <a:srgbClr val="00B050"/>
          </a:solid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パラメータの分布（事後分布）が得られれば色々な方法でパラメータを評価できる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53B1E663-7517-4F8E-916E-40FCE2F5710F}"/>
              </a:ext>
            </a:extLst>
          </p:cNvPr>
          <p:cNvSpPr txBox="1"/>
          <p:nvPr/>
        </p:nvSpPr>
        <p:spPr>
          <a:xfrm>
            <a:off x="2696955" y="2729251"/>
            <a:ext cx="5087399"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事後中央値</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MED</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（事後分布全体の確率が半分になる点）＝</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a:t>
            </a:r>
          </a:p>
        </p:txBody>
      </p:sp>
      <p:cxnSp>
        <p:nvCxnSpPr>
          <p:cNvPr id="31" name="コネクタ: 曲線 30">
            <a:extLst>
              <a:ext uri="{FF2B5EF4-FFF2-40B4-BE49-F238E27FC236}">
                <a16:creationId xmlns:a16="http://schemas.microsoft.com/office/drawing/2014/main" id="{7152EFB2-B72B-4996-A44F-B0E526E9B668}"/>
              </a:ext>
            </a:extLst>
          </p:cNvPr>
          <p:cNvCxnSpPr>
            <a:cxnSpLocks/>
            <a:stCxn id="29" idx="1"/>
          </p:cNvCxnSpPr>
          <p:nvPr/>
        </p:nvCxnSpPr>
        <p:spPr>
          <a:xfrm rot="10800000" flipV="1">
            <a:off x="2203089" y="2890834"/>
            <a:ext cx="493866" cy="606934"/>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597EC3BB-4330-459F-B88C-C0AE3CC07F19}"/>
              </a:ext>
            </a:extLst>
          </p:cNvPr>
          <p:cNvSpPr txBox="1"/>
          <p:nvPr/>
        </p:nvSpPr>
        <p:spPr>
          <a:xfrm>
            <a:off x="3684837" y="3214452"/>
            <a:ext cx="3800317" cy="323165"/>
          </a:xfrm>
          <a:prstGeom prst="rect">
            <a:avLst/>
          </a:prstGeom>
          <a:noFill/>
        </p:spPr>
        <p:txBody>
          <a:bodyPr wrap="square" rtlCol="0">
            <a:spAutoFit/>
          </a:bodyPr>
          <a:lstStyle/>
          <a:p>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事後期待値（平均値）</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EAP</a:t>
            </a:r>
            <a:r>
              <a:rPr kumimoji="1" lang="ja-JP" altLang="en-US" sz="1500" dirty="0">
                <a:solidFill>
                  <a:schemeClr val="bg1"/>
                </a:solidFill>
                <a:latin typeface="ＭＳ Ｐゴシック" panose="020B0600070205080204" pitchFamily="50" charset="-128"/>
                <a:cs typeface="Meiryo UI" pitchFamily="50" charset="-128"/>
              </a:rPr>
              <a:t>（第</a:t>
            </a:r>
            <a:r>
              <a:rPr kumimoji="1" lang="en-US" altLang="ja-JP" sz="1500" dirty="0">
                <a:solidFill>
                  <a:schemeClr val="bg1"/>
                </a:solidFill>
                <a:latin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cs typeface="Meiryo UI" pitchFamily="50" charset="-128"/>
              </a:rPr>
              <a:t>章）</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35" name="オブジェクト 34">
            <a:extLst>
              <a:ext uri="{FF2B5EF4-FFF2-40B4-BE49-F238E27FC236}">
                <a16:creationId xmlns:a16="http://schemas.microsoft.com/office/drawing/2014/main" id="{D08732FC-D8BA-4C8A-B142-AA81EAFBCD85}"/>
              </a:ext>
            </a:extLst>
          </p:cNvPr>
          <p:cNvGraphicFramePr>
            <a:graphicFrameLocks noChangeAspect="1"/>
          </p:cNvGraphicFramePr>
          <p:nvPr>
            <p:extLst>
              <p:ext uri="{D42A27DB-BD31-4B8C-83A1-F6EECF244321}">
                <p14:modId xmlns:p14="http://schemas.microsoft.com/office/powerpoint/2010/main" val="2064275357"/>
              </p:ext>
            </p:extLst>
          </p:nvPr>
        </p:nvGraphicFramePr>
        <p:xfrm>
          <a:off x="3775148" y="3509673"/>
          <a:ext cx="4910137" cy="579437"/>
        </p:xfrm>
        <a:graphic>
          <a:graphicData uri="http://schemas.openxmlformats.org/presentationml/2006/ole">
            <mc:AlternateContent xmlns:mc="http://schemas.openxmlformats.org/markup-compatibility/2006">
              <mc:Choice xmlns:v="urn:schemas-microsoft-com:vml" Requires="v">
                <p:oleObj spid="_x0000_s78991" name="Equation" r:id="rId8" imgW="3695400" imgH="431640" progId="Equation.DSMT4">
                  <p:embed/>
                </p:oleObj>
              </mc:Choice>
              <mc:Fallback>
                <p:oleObj name="Equation" r:id="rId8" imgW="3695400" imgH="431640" progId="Equation.DSMT4">
                  <p:embed/>
                  <p:pic>
                    <p:nvPicPr>
                      <p:cNvPr id="0" name="Object 1"/>
                      <p:cNvPicPr>
                        <a:picLocks noChangeAspect="1" noChangeArrowheads="1"/>
                      </p:cNvPicPr>
                      <p:nvPr/>
                    </p:nvPicPr>
                    <p:blipFill>
                      <a:blip r:embed="rId9"/>
                      <a:srcRect/>
                      <a:stretch>
                        <a:fillRect/>
                      </a:stretch>
                    </p:blipFill>
                    <p:spPr bwMode="auto">
                      <a:xfrm>
                        <a:off x="3775148" y="3509673"/>
                        <a:ext cx="4910137" cy="579437"/>
                      </a:xfrm>
                      <a:prstGeom prst="rect">
                        <a:avLst/>
                      </a:prstGeom>
                      <a:noFill/>
                    </p:spPr>
                  </p:pic>
                </p:oleObj>
              </mc:Fallback>
            </mc:AlternateContent>
          </a:graphicData>
        </a:graphic>
      </p:graphicFrame>
      <p:sp>
        <p:nvSpPr>
          <p:cNvPr id="37" name="左中かっこ 36">
            <a:extLst>
              <a:ext uri="{FF2B5EF4-FFF2-40B4-BE49-F238E27FC236}">
                <a16:creationId xmlns:a16="http://schemas.microsoft.com/office/drawing/2014/main" id="{77DA07C8-565F-4E73-B4BD-5FF4E4B3E5A7}"/>
              </a:ext>
            </a:extLst>
          </p:cNvPr>
          <p:cNvSpPr/>
          <p:nvPr/>
        </p:nvSpPr>
        <p:spPr>
          <a:xfrm rot="16200000">
            <a:off x="2090343" y="4685086"/>
            <a:ext cx="176839" cy="1036385"/>
          </a:xfrm>
          <a:prstGeom prst="leftBrace">
            <a:avLst>
              <a:gd name="adj1" fmla="val 66443"/>
              <a:gd name="adj2" fmla="val 50000"/>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306A7CDA-3DE3-4B50-8B80-9D52A823BAE2}"/>
              </a:ext>
            </a:extLst>
          </p:cNvPr>
          <p:cNvSpPr txBox="1"/>
          <p:nvPr/>
        </p:nvSpPr>
        <p:spPr>
          <a:xfrm>
            <a:off x="899383" y="5270627"/>
            <a:ext cx="2374218" cy="784830"/>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黒が観測されたとき，</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60</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％の確率で真のサイコロの目が含まれる</a:t>
            </a:r>
            <a:r>
              <a:rPr kumimoji="1" lang="ja-JP" altLang="en-US" sz="1500" dirty="0">
                <a:solidFill>
                  <a:srgbClr val="FFFF00"/>
                </a:solidFill>
                <a:latin typeface="ＭＳ Ｐゴシック" panose="020B0600070205080204" pitchFamily="50" charset="-128"/>
                <a:ea typeface="ＭＳ Ｐゴシック" panose="020B0600070205080204" pitchFamily="50" charset="-128"/>
              </a:rPr>
              <a:t>信用区間</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3</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5</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40" name="オブジェクト 39">
            <a:extLst>
              <a:ext uri="{FF2B5EF4-FFF2-40B4-BE49-F238E27FC236}">
                <a16:creationId xmlns:a16="http://schemas.microsoft.com/office/drawing/2014/main" id="{72EB0E6B-F977-4A28-B633-09EE646EFE97}"/>
              </a:ext>
            </a:extLst>
          </p:cNvPr>
          <p:cNvGraphicFramePr>
            <a:graphicFrameLocks noChangeAspect="1"/>
          </p:cNvGraphicFramePr>
          <p:nvPr>
            <p:extLst>
              <p:ext uri="{D42A27DB-BD31-4B8C-83A1-F6EECF244321}">
                <p14:modId xmlns:p14="http://schemas.microsoft.com/office/powerpoint/2010/main" val="1784980257"/>
              </p:ext>
            </p:extLst>
          </p:nvPr>
        </p:nvGraphicFramePr>
        <p:xfrm>
          <a:off x="3754396" y="4427337"/>
          <a:ext cx="4511675" cy="1143000"/>
        </p:xfrm>
        <a:graphic>
          <a:graphicData uri="http://schemas.openxmlformats.org/presentationml/2006/ole">
            <mc:AlternateContent xmlns:mc="http://schemas.openxmlformats.org/markup-compatibility/2006">
              <mc:Choice xmlns:v="urn:schemas-microsoft-com:vml" Requires="v">
                <p:oleObj spid="_x0000_s78992" name="Equation" r:id="rId10" imgW="3390840" imgH="838080" progId="Equation.DSMT4">
                  <p:embed/>
                </p:oleObj>
              </mc:Choice>
              <mc:Fallback>
                <p:oleObj name="Equation" r:id="rId10" imgW="3390840" imgH="838080" progId="Equation.DSMT4">
                  <p:embed/>
                  <p:pic>
                    <p:nvPicPr>
                      <p:cNvPr id="0" name="Object 3"/>
                      <p:cNvPicPr>
                        <a:picLocks noChangeAspect="1" noChangeArrowheads="1"/>
                      </p:cNvPicPr>
                      <p:nvPr/>
                    </p:nvPicPr>
                    <p:blipFill>
                      <a:blip r:embed="rId11"/>
                      <a:srcRect/>
                      <a:stretch>
                        <a:fillRect/>
                      </a:stretch>
                    </p:blipFill>
                    <p:spPr bwMode="auto">
                      <a:xfrm>
                        <a:off x="3754396" y="4427337"/>
                        <a:ext cx="4511675" cy="1143000"/>
                      </a:xfrm>
                      <a:prstGeom prst="rect">
                        <a:avLst/>
                      </a:prstGeom>
                      <a:noFill/>
                    </p:spPr>
                  </p:pic>
                </p:oleObj>
              </mc:Fallback>
            </mc:AlternateContent>
          </a:graphicData>
        </a:graphic>
      </p:graphicFrame>
      <p:sp>
        <p:nvSpPr>
          <p:cNvPr id="41" name="テキスト ボックス 40">
            <a:extLst>
              <a:ext uri="{FF2B5EF4-FFF2-40B4-BE49-F238E27FC236}">
                <a16:creationId xmlns:a16="http://schemas.microsoft.com/office/drawing/2014/main" id="{4C60BD58-7492-42DD-AC3D-1869B6CBA7AD}"/>
              </a:ext>
            </a:extLst>
          </p:cNvPr>
          <p:cNvSpPr txBox="1"/>
          <p:nvPr/>
        </p:nvSpPr>
        <p:spPr>
          <a:xfrm>
            <a:off x="3692097" y="4104172"/>
            <a:ext cx="2508909"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事後分散</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3" name="テキスト ボックス 42">
            <a:extLst>
              <a:ext uri="{FF2B5EF4-FFF2-40B4-BE49-F238E27FC236}">
                <a16:creationId xmlns:a16="http://schemas.microsoft.com/office/drawing/2014/main" id="{BB598F8A-42B9-4C31-B6B8-0C2772D5CA13}"/>
              </a:ext>
            </a:extLst>
          </p:cNvPr>
          <p:cNvSpPr txBox="1"/>
          <p:nvPr/>
        </p:nvSpPr>
        <p:spPr>
          <a:xfrm>
            <a:off x="3779912" y="5655010"/>
            <a:ext cx="5085390" cy="553998"/>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事後確率最大値</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MAP</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：事後確率が最も大きな</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θ</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が推定値</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（今回は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6</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が同じ事後確率なので適さない）</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4" name="テキスト ボックス 43">
            <a:extLst>
              <a:ext uri="{FF2B5EF4-FFF2-40B4-BE49-F238E27FC236}">
                <a16:creationId xmlns:a16="http://schemas.microsoft.com/office/drawing/2014/main" id="{B2D43B75-88DD-4E84-AE9C-BAAF45EC46E2}"/>
              </a:ext>
            </a:extLst>
          </p:cNvPr>
          <p:cNvSpPr txBox="1"/>
          <p:nvPr/>
        </p:nvSpPr>
        <p:spPr>
          <a:xfrm>
            <a:off x="2161946" y="2089924"/>
            <a:ext cx="1367682" cy="307777"/>
          </a:xfrm>
          <a:prstGeom prst="rect">
            <a:avLst/>
          </a:prstGeom>
          <a:noFill/>
        </p:spPr>
        <p:txBody>
          <a:bodyPr wrap="none" rtlCol="0">
            <a:spAutoFit/>
          </a:bodyPr>
          <a:lstStyle/>
          <a:p>
            <a:r>
              <a:rPr kumimoji="1" lang="ja-JP" altLang="en-US" sz="1400" dirty="0">
                <a:solidFill>
                  <a:srgbClr val="FFC000"/>
                </a:solidFill>
                <a:latin typeface="ＭＳ Ｐゴシック" panose="020B0600070205080204" pitchFamily="50" charset="-128"/>
                <a:ea typeface="ＭＳ Ｐゴシック" panose="020B0600070205080204" pitchFamily="50" charset="-128"/>
              </a:rPr>
              <a:t>データから獲得</a:t>
            </a:r>
            <a:endParaRPr kumimoji="1" lang="ja-JP" altLang="en-US" sz="1400" dirty="0">
              <a:solidFill>
                <a:srgbClr val="FFC000"/>
              </a:solidFill>
              <a:ea typeface="ＭＳ Ｐゴシック" panose="020B0600070205080204" pitchFamily="50" charset="-128"/>
              <a:cs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271D2830-D66F-4853-8AF0-4A79F683F7E5}"/>
              </a:ext>
            </a:extLst>
          </p:cNvPr>
          <p:cNvSpPr/>
          <p:nvPr/>
        </p:nvSpPr>
        <p:spPr>
          <a:xfrm>
            <a:off x="3779912" y="1989502"/>
            <a:ext cx="3168352" cy="340741"/>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コネクタ: 曲線 45">
            <a:extLst>
              <a:ext uri="{FF2B5EF4-FFF2-40B4-BE49-F238E27FC236}">
                <a16:creationId xmlns:a16="http://schemas.microsoft.com/office/drawing/2014/main" id="{275F5BCE-2693-4D6F-8190-543984780D36}"/>
              </a:ext>
            </a:extLst>
          </p:cNvPr>
          <p:cNvCxnSpPr>
            <a:cxnSpLocks/>
          </p:cNvCxnSpPr>
          <p:nvPr/>
        </p:nvCxnSpPr>
        <p:spPr>
          <a:xfrm flipV="1">
            <a:off x="3452813" y="2112726"/>
            <a:ext cx="366166" cy="125707"/>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8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7" grpId="0" animBg="1"/>
      <p:bldP spid="38" grpId="0"/>
      <p:bldP spid="41"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71CC83E-81A3-4F6D-84ED-85776C6717B2}"/>
              </a:ext>
            </a:extLst>
          </p:cNvPr>
          <p:cNvSpPr>
            <a:spLocks noGrp="1"/>
          </p:cNvSpPr>
          <p:nvPr>
            <p:ph type="title"/>
          </p:nvPr>
        </p:nvSpPr>
        <p:spPr>
          <a:xfrm>
            <a:off x="990600" y="620713"/>
            <a:ext cx="7162800" cy="1143000"/>
          </a:xfrm>
        </p:spPr>
        <p:txBody>
          <a:bodyPr/>
          <a:lstStyle/>
          <a:p>
            <a:r>
              <a:rPr kumimoji="1" lang="ja-JP" altLang="en-US" sz="3500" dirty="0"/>
              <a:t>連続型確率分布のベイズの定理</a:t>
            </a:r>
          </a:p>
        </p:txBody>
      </p:sp>
      <p:sp>
        <p:nvSpPr>
          <p:cNvPr id="5" name="テキスト ボックス 4">
            <a:extLst>
              <a:ext uri="{FF2B5EF4-FFF2-40B4-BE49-F238E27FC236}">
                <a16:creationId xmlns:a16="http://schemas.microsoft.com/office/drawing/2014/main" id="{061330F8-F3C9-49A6-83D3-EC1B3EDB191A}"/>
              </a:ext>
            </a:extLst>
          </p:cNvPr>
          <p:cNvSpPr txBox="1"/>
          <p:nvPr/>
        </p:nvSpPr>
        <p:spPr>
          <a:xfrm>
            <a:off x="539552" y="1988840"/>
            <a:ext cx="7523213" cy="66172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現実の世界では重さや長さなど，変数（パラメータ）は</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連続</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している</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（注：確率</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の代わりに</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確率密度関数</a:t>
            </a:r>
            <a:r>
              <a:rPr kumimoji="1" lang="ja-JP" altLang="en-US" sz="17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ｆ</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を導入）</a:t>
            </a:r>
          </a:p>
        </p:txBody>
      </p:sp>
      <p:graphicFrame>
        <p:nvGraphicFramePr>
          <p:cNvPr id="7" name="オブジェクト 6">
            <a:extLst>
              <a:ext uri="{FF2B5EF4-FFF2-40B4-BE49-F238E27FC236}">
                <a16:creationId xmlns:a16="http://schemas.microsoft.com/office/drawing/2014/main" id="{3845D0C1-76A2-46AA-84F9-E1BD67A171EC}"/>
              </a:ext>
            </a:extLst>
          </p:cNvPr>
          <p:cNvGraphicFramePr>
            <a:graphicFrameLocks noChangeAspect="1"/>
          </p:cNvGraphicFramePr>
          <p:nvPr>
            <p:extLst>
              <p:ext uri="{D42A27DB-BD31-4B8C-83A1-F6EECF244321}">
                <p14:modId xmlns:p14="http://schemas.microsoft.com/office/powerpoint/2010/main" val="985230424"/>
              </p:ext>
            </p:extLst>
          </p:nvPr>
        </p:nvGraphicFramePr>
        <p:xfrm>
          <a:off x="2916238" y="3141663"/>
          <a:ext cx="2447925" cy="752475"/>
        </p:xfrm>
        <a:graphic>
          <a:graphicData uri="http://schemas.openxmlformats.org/presentationml/2006/ole">
            <mc:AlternateContent xmlns:mc="http://schemas.openxmlformats.org/markup-compatibility/2006">
              <mc:Choice xmlns:v="urn:schemas-microsoft-com:vml" Requires="v">
                <p:oleObj spid="_x0000_s80072" name="Equation" r:id="rId3" imgW="1409400" imgH="419040" progId="Equation.DSMT4">
                  <p:embed/>
                </p:oleObj>
              </mc:Choice>
              <mc:Fallback>
                <p:oleObj name="Equation" r:id="rId3" imgW="1409400" imgH="419040" progId="Equation.DSMT4">
                  <p:embed/>
                  <p:pic>
                    <p:nvPicPr>
                      <p:cNvPr id="0" name="Object 1"/>
                      <p:cNvPicPr>
                        <a:picLocks noChangeAspect="1" noChangeArrowheads="1"/>
                      </p:cNvPicPr>
                      <p:nvPr/>
                    </p:nvPicPr>
                    <p:blipFill>
                      <a:blip r:embed="rId4"/>
                      <a:srcRect/>
                      <a:stretch>
                        <a:fillRect/>
                      </a:stretch>
                    </p:blipFill>
                    <p:spPr bwMode="auto">
                      <a:xfrm>
                        <a:off x="2916238" y="3141663"/>
                        <a:ext cx="2447925" cy="752475"/>
                      </a:xfrm>
                      <a:prstGeom prst="rect">
                        <a:avLst/>
                      </a:prstGeom>
                      <a:noFill/>
                    </p:spPr>
                  </p:pic>
                </p:oleObj>
              </mc:Fallback>
            </mc:AlternateContent>
          </a:graphicData>
        </a:graphic>
      </p:graphicFrame>
      <p:sp>
        <p:nvSpPr>
          <p:cNvPr id="8" name="テキスト ボックス 7">
            <a:extLst>
              <a:ext uri="{FF2B5EF4-FFF2-40B4-BE49-F238E27FC236}">
                <a16:creationId xmlns:a16="http://schemas.microsoft.com/office/drawing/2014/main" id="{CDCAD30D-A5A0-4FCA-9CD6-C2E7E31701FF}"/>
              </a:ext>
            </a:extLst>
          </p:cNvPr>
          <p:cNvSpPr txBox="1"/>
          <p:nvPr/>
        </p:nvSpPr>
        <p:spPr>
          <a:xfrm>
            <a:off x="1019729" y="3051236"/>
            <a:ext cx="1728192"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連続型分布のベイズの定理</a:t>
            </a:r>
          </a:p>
        </p:txBody>
      </p:sp>
      <p:cxnSp>
        <p:nvCxnSpPr>
          <p:cNvPr id="9" name="コネクタ: 曲線 8">
            <a:extLst>
              <a:ext uri="{FF2B5EF4-FFF2-40B4-BE49-F238E27FC236}">
                <a16:creationId xmlns:a16="http://schemas.microsoft.com/office/drawing/2014/main" id="{074AF692-E00A-45D3-8D42-CEC07ADD26A3}"/>
              </a:ext>
            </a:extLst>
          </p:cNvPr>
          <p:cNvCxnSpPr>
            <a:cxnSpLocks/>
            <a:stCxn id="14" idx="0"/>
          </p:cNvCxnSpPr>
          <p:nvPr/>
        </p:nvCxnSpPr>
        <p:spPr>
          <a:xfrm rot="16200000" flipV="1">
            <a:off x="3028906" y="3643921"/>
            <a:ext cx="229400" cy="168332"/>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98C28CA-0917-4FD2-8A02-5CB4759A03CD}"/>
              </a:ext>
            </a:extLst>
          </p:cNvPr>
          <p:cNvSpPr txBox="1"/>
          <p:nvPr/>
        </p:nvSpPr>
        <p:spPr>
          <a:xfrm>
            <a:off x="2903673" y="2979385"/>
            <a:ext cx="1080120"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事後分布</a:t>
            </a:r>
          </a:p>
        </p:txBody>
      </p:sp>
      <p:sp>
        <p:nvSpPr>
          <p:cNvPr id="11" name="テキスト ボックス 10">
            <a:extLst>
              <a:ext uri="{FF2B5EF4-FFF2-40B4-BE49-F238E27FC236}">
                <a16:creationId xmlns:a16="http://schemas.microsoft.com/office/drawing/2014/main" id="{D75BA158-5B7C-49FA-98EF-405A0A689550}"/>
              </a:ext>
            </a:extLst>
          </p:cNvPr>
          <p:cNvSpPr txBox="1"/>
          <p:nvPr/>
        </p:nvSpPr>
        <p:spPr>
          <a:xfrm>
            <a:off x="4108729" y="2829203"/>
            <a:ext cx="576064"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尤度</a:t>
            </a:r>
          </a:p>
        </p:txBody>
      </p:sp>
      <p:sp>
        <p:nvSpPr>
          <p:cNvPr id="12" name="テキスト ボックス 11">
            <a:extLst>
              <a:ext uri="{FF2B5EF4-FFF2-40B4-BE49-F238E27FC236}">
                <a16:creationId xmlns:a16="http://schemas.microsoft.com/office/drawing/2014/main" id="{6B8C9298-1727-403D-95F4-EEECCB8073FE}"/>
              </a:ext>
            </a:extLst>
          </p:cNvPr>
          <p:cNvSpPr txBox="1"/>
          <p:nvPr/>
        </p:nvSpPr>
        <p:spPr>
          <a:xfrm>
            <a:off x="4723068" y="2834750"/>
            <a:ext cx="980667"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事前分布</a:t>
            </a:r>
          </a:p>
        </p:txBody>
      </p:sp>
      <p:sp>
        <p:nvSpPr>
          <p:cNvPr id="13" name="テキスト ボックス 12">
            <a:extLst>
              <a:ext uri="{FF2B5EF4-FFF2-40B4-BE49-F238E27FC236}">
                <a16:creationId xmlns:a16="http://schemas.microsoft.com/office/drawing/2014/main" id="{8D72FE6A-DA52-46EC-A83C-FB47DFAE75C2}"/>
              </a:ext>
            </a:extLst>
          </p:cNvPr>
          <p:cNvSpPr txBox="1"/>
          <p:nvPr/>
        </p:nvSpPr>
        <p:spPr>
          <a:xfrm>
            <a:off x="4218987" y="3845549"/>
            <a:ext cx="1288378"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周辺尤度</a:t>
            </a:r>
          </a:p>
        </p:txBody>
      </p:sp>
      <p:sp>
        <p:nvSpPr>
          <p:cNvPr id="14" name="テキスト ボックス 13">
            <a:extLst>
              <a:ext uri="{FF2B5EF4-FFF2-40B4-BE49-F238E27FC236}">
                <a16:creationId xmlns:a16="http://schemas.microsoft.com/office/drawing/2014/main" id="{E49098B2-DDC9-4F16-A1D5-D199B58767C8}"/>
              </a:ext>
            </a:extLst>
          </p:cNvPr>
          <p:cNvSpPr txBox="1"/>
          <p:nvPr/>
        </p:nvSpPr>
        <p:spPr>
          <a:xfrm>
            <a:off x="2537687" y="3842787"/>
            <a:ext cx="1380170" cy="323165"/>
          </a:xfrm>
          <a:prstGeom prst="rect">
            <a:avLst/>
          </a:prstGeom>
          <a:noFill/>
        </p:spPr>
        <p:txBody>
          <a:bodyPr wrap="squar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確率密度関数</a:t>
            </a:r>
          </a:p>
        </p:txBody>
      </p:sp>
      <p:graphicFrame>
        <p:nvGraphicFramePr>
          <p:cNvPr id="16" name="オブジェクト 15">
            <a:extLst>
              <a:ext uri="{FF2B5EF4-FFF2-40B4-BE49-F238E27FC236}">
                <a16:creationId xmlns:a16="http://schemas.microsoft.com/office/drawing/2014/main" id="{A20ABACF-D546-4BD1-8058-3DF20320B74F}"/>
              </a:ext>
            </a:extLst>
          </p:cNvPr>
          <p:cNvGraphicFramePr>
            <a:graphicFrameLocks noChangeAspect="1"/>
          </p:cNvGraphicFramePr>
          <p:nvPr>
            <p:extLst>
              <p:ext uri="{D42A27DB-BD31-4B8C-83A1-F6EECF244321}">
                <p14:modId xmlns:p14="http://schemas.microsoft.com/office/powerpoint/2010/main" val="599192521"/>
              </p:ext>
            </p:extLst>
          </p:nvPr>
        </p:nvGraphicFramePr>
        <p:xfrm>
          <a:off x="5507365" y="3445894"/>
          <a:ext cx="1697037" cy="592137"/>
        </p:xfrm>
        <a:graphic>
          <a:graphicData uri="http://schemas.openxmlformats.org/presentationml/2006/ole">
            <mc:AlternateContent xmlns:mc="http://schemas.openxmlformats.org/markup-compatibility/2006">
              <mc:Choice xmlns:v="urn:schemas-microsoft-com:vml" Requires="v">
                <p:oleObj spid="_x0000_s80073" name="Equation" r:id="rId5" imgW="977760" imgH="330120" progId="Equation.DSMT4">
                  <p:embed/>
                </p:oleObj>
              </mc:Choice>
              <mc:Fallback>
                <p:oleObj name="Equation" r:id="rId5" imgW="977760" imgH="330120" progId="Equation.DSMT4">
                  <p:embed/>
                  <p:pic>
                    <p:nvPicPr>
                      <p:cNvPr id="7" name="オブジェクト 6">
                        <a:extLst>
                          <a:ext uri="{FF2B5EF4-FFF2-40B4-BE49-F238E27FC236}">
                            <a16:creationId xmlns:a16="http://schemas.microsoft.com/office/drawing/2014/main" id="{3845D0C1-76A2-46AA-84F9-E1BD67A171EC}"/>
                          </a:ext>
                        </a:extLst>
                      </p:cNvPr>
                      <p:cNvPicPr>
                        <a:picLocks noChangeAspect="1" noChangeArrowheads="1"/>
                      </p:cNvPicPr>
                      <p:nvPr/>
                    </p:nvPicPr>
                    <p:blipFill>
                      <a:blip r:embed="rId6"/>
                      <a:srcRect/>
                      <a:stretch>
                        <a:fillRect/>
                      </a:stretch>
                    </p:blipFill>
                    <p:spPr bwMode="auto">
                      <a:xfrm>
                        <a:off x="5507365" y="3445894"/>
                        <a:ext cx="1697037" cy="592137"/>
                      </a:xfrm>
                      <a:prstGeom prst="rect">
                        <a:avLst/>
                      </a:prstGeom>
                      <a:noFill/>
                    </p:spPr>
                  </p:pic>
                </p:oleObj>
              </mc:Fallback>
            </mc:AlternateContent>
          </a:graphicData>
        </a:graphic>
      </p:graphicFrame>
      <p:cxnSp>
        <p:nvCxnSpPr>
          <p:cNvPr id="17" name="コネクタ: 曲線 16">
            <a:extLst>
              <a:ext uri="{FF2B5EF4-FFF2-40B4-BE49-F238E27FC236}">
                <a16:creationId xmlns:a16="http://schemas.microsoft.com/office/drawing/2014/main" id="{E65B6ADD-F0FC-48B7-87D7-0DE88CBDE2CD}"/>
              </a:ext>
            </a:extLst>
          </p:cNvPr>
          <p:cNvCxnSpPr>
            <a:cxnSpLocks/>
          </p:cNvCxnSpPr>
          <p:nvPr/>
        </p:nvCxnSpPr>
        <p:spPr>
          <a:xfrm rot="10800000">
            <a:off x="4957897" y="3689195"/>
            <a:ext cx="511008" cy="97603"/>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B6D71794-623C-4EBB-8A09-AEC1BF822DA0}"/>
              </a:ext>
            </a:extLst>
          </p:cNvPr>
          <p:cNvSpPr txBox="1"/>
          <p:nvPr/>
        </p:nvSpPr>
        <p:spPr>
          <a:xfrm>
            <a:off x="1017240" y="5242106"/>
            <a:ext cx="1728192"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ベイズ統計学の基本式</a:t>
            </a:r>
          </a:p>
        </p:txBody>
      </p:sp>
      <p:graphicFrame>
        <p:nvGraphicFramePr>
          <p:cNvPr id="25" name="オブジェクト 24">
            <a:extLst>
              <a:ext uri="{FF2B5EF4-FFF2-40B4-BE49-F238E27FC236}">
                <a16:creationId xmlns:a16="http://schemas.microsoft.com/office/drawing/2014/main" id="{841FE8AC-44BE-415E-84B4-C526C2E16CA7}"/>
              </a:ext>
            </a:extLst>
          </p:cNvPr>
          <p:cNvGraphicFramePr>
            <a:graphicFrameLocks noChangeAspect="1"/>
          </p:cNvGraphicFramePr>
          <p:nvPr>
            <p:extLst>
              <p:ext uri="{D42A27DB-BD31-4B8C-83A1-F6EECF244321}">
                <p14:modId xmlns:p14="http://schemas.microsoft.com/office/powerpoint/2010/main" val="1315828752"/>
              </p:ext>
            </p:extLst>
          </p:nvPr>
        </p:nvGraphicFramePr>
        <p:xfrm>
          <a:off x="2543369" y="5449262"/>
          <a:ext cx="2468562" cy="357187"/>
        </p:xfrm>
        <a:graphic>
          <a:graphicData uri="http://schemas.openxmlformats.org/presentationml/2006/ole">
            <mc:AlternateContent xmlns:mc="http://schemas.openxmlformats.org/markup-compatibility/2006">
              <mc:Choice xmlns:v="urn:schemas-microsoft-com:vml" Requires="v">
                <p:oleObj spid="_x0000_s80074" name="Equation" r:id="rId7" imgW="1422360" imgH="203040" progId="Equation.DSMT4">
                  <p:embed/>
                </p:oleObj>
              </mc:Choice>
              <mc:Fallback>
                <p:oleObj name="Equation" r:id="rId7" imgW="1422360" imgH="203040" progId="Equation.DSMT4">
                  <p:embed/>
                  <p:pic>
                    <p:nvPicPr>
                      <p:cNvPr id="7" name="オブジェクト 6">
                        <a:extLst>
                          <a:ext uri="{FF2B5EF4-FFF2-40B4-BE49-F238E27FC236}">
                            <a16:creationId xmlns:a16="http://schemas.microsoft.com/office/drawing/2014/main" id="{3845D0C1-76A2-46AA-84F9-E1BD67A171EC}"/>
                          </a:ext>
                        </a:extLst>
                      </p:cNvPr>
                      <p:cNvPicPr>
                        <a:picLocks noChangeAspect="1" noChangeArrowheads="1"/>
                      </p:cNvPicPr>
                      <p:nvPr/>
                    </p:nvPicPr>
                    <p:blipFill>
                      <a:blip r:embed="rId8"/>
                      <a:srcRect/>
                      <a:stretch>
                        <a:fillRect/>
                      </a:stretch>
                    </p:blipFill>
                    <p:spPr bwMode="auto">
                      <a:xfrm>
                        <a:off x="2543369" y="5449262"/>
                        <a:ext cx="2468562" cy="357187"/>
                      </a:xfrm>
                      <a:prstGeom prst="rect">
                        <a:avLst/>
                      </a:prstGeom>
                      <a:noFill/>
                    </p:spPr>
                  </p:pic>
                </p:oleObj>
              </mc:Fallback>
            </mc:AlternateContent>
          </a:graphicData>
        </a:graphic>
      </p:graphicFrame>
      <p:sp>
        <p:nvSpPr>
          <p:cNvPr id="26" name="テキスト ボックス 25">
            <a:extLst>
              <a:ext uri="{FF2B5EF4-FFF2-40B4-BE49-F238E27FC236}">
                <a16:creationId xmlns:a16="http://schemas.microsoft.com/office/drawing/2014/main" id="{6737BC20-5CEA-4989-9A23-8C14D71C02F8}"/>
              </a:ext>
            </a:extLst>
          </p:cNvPr>
          <p:cNvSpPr txBox="1"/>
          <p:nvPr/>
        </p:nvSpPr>
        <p:spPr>
          <a:xfrm>
            <a:off x="5468904" y="4005165"/>
            <a:ext cx="3279559"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周辺化によって</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θ</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と関係なくなり，確定している</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だけで</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決まる（つまり定数）</a:t>
            </a:r>
          </a:p>
        </p:txBody>
      </p:sp>
      <p:sp>
        <p:nvSpPr>
          <p:cNvPr id="27" name="矢印: 右 26">
            <a:extLst>
              <a:ext uri="{FF2B5EF4-FFF2-40B4-BE49-F238E27FC236}">
                <a16:creationId xmlns:a16="http://schemas.microsoft.com/office/drawing/2014/main" id="{490DA6AA-D6AA-4B66-9348-4184C2A46074}"/>
              </a:ext>
            </a:extLst>
          </p:cNvPr>
          <p:cNvSpPr/>
          <p:nvPr/>
        </p:nvSpPr>
        <p:spPr>
          <a:xfrm rot="5400000">
            <a:off x="3445989" y="4486294"/>
            <a:ext cx="1135367" cy="638479"/>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181F01D4-3395-4393-9CC4-EEBBBD9DADF4}"/>
              </a:ext>
            </a:extLst>
          </p:cNvPr>
          <p:cNvSpPr txBox="1"/>
          <p:nvPr/>
        </p:nvSpPr>
        <p:spPr>
          <a:xfrm>
            <a:off x="3540039" y="4525555"/>
            <a:ext cx="980667"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簡略表現</a:t>
            </a:r>
          </a:p>
        </p:txBody>
      </p:sp>
      <p:cxnSp>
        <p:nvCxnSpPr>
          <p:cNvPr id="29" name="コネクタ: 曲線 28">
            <a:extLst>
              <a:ext uri="{FF2B5EF4-FFF2-40B4-BE49-F238E27FC236}">
                <a16:creationId xmlns:a16="http://schemas.microsoft.com/office/drawing/2014/main" id="{3AEFB27A-5B66-4A72-AA93-C80CCFA0C79E}"/>
              </a:ext>
            </a:extLst>
          </p:cNvPr>
          <p:cNvCxnSpPr>
            <a:cxnSpLocks/>
          </p:cNvCxnSpPr>
          <p:nvPr/>
        </p:nvCxnSpPr>
        <p:spPr>
          <a:xfrm rot="16200000" flipH="1">
            <a:off x="3299517" y="5316488"/>
            <a:ext cx="230986" cy="195516"/>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3654F43-C6FA-463E-9A1D-43324FADAF74}"/>
              </a:ext>
            </a:extLst>
          </p:cNvPr>
          <p:cNvSpPr txBox="1"/>
          <p:nvPr/>
        </p:nvSpPr>
        <p:spPr>
          <a:xfrm>
            <a:off x="2686729" y="4821698"/>
            <a:ext cx="1145567" cy="477054"/>
          </a:xfrm>
          <a:prstGeom prst="rect">
            <a:avLst/>
          </a:prstGeom>
          <a:noFill/>
        </p:spPr>
        <p:txBody>
          <a:bodyPr wrap="square" rtlCol="0">
            <a:spAutoFit/>
          </a:bodyPr>
          <a:lstStyle/>
          <a:p>
            <a:pPr algn="ctr"/>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プロポーション</a:t>
            </a:r>
            <a:endParaRPr kumimoji="1" lang="en-US" altLang="ja-JP"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比例</a:t>
            </a:r>
          </a:p>
        </p:txBody>
      </p:sp>
      <p:sp>
        <p:nvSpPr>
          <p:cNvPr id="2" name="正方形/長方形 1">
            <a:extLst>
              <a:ext uri="{FF2B5EF4-FFF2-40B4-BE49-F238E27FC236}">
                <a16:creationId xmlns:a16="http://schemas.microsoft.com/office/drawing/2014/main" id="{F320DCBD-9A3F-4A6F-8ADF-34AA77A0BD9E}"/>
              </a:ext>
            </a:extLst>
          </p:cNvPr>
          <p:cNvSpPr/>
          <p:nvPr/>
        </p:nvSpPr>
        <p:spPr>
          <a:xfrm>
            <a:off x="5468904" y="4510653"/>
            <a:ext cx="3332806" cy="553998"/>
          </a:xfrm>
          <a:prstGeom prst="rect">
            <a:avLst/>
          </a:prstGeom>
        </p:spPr>
        <p:txBody>
          <a:bodyPr wrap="square">
            <a:spAutoFit/>
          </a:bodyPr>
          <a:lstStyle/>
          <a:p>
            <a:pPr algn="just"/>
            <a:r>
              <a:rPr kumimoji="1" lang="ja-JP" altLang="en-US" sz="1500" dirty="0">
                <a:solidFill>
                  <a:schemeClr val="bg1"/>
                </a:solidFill>
                <a:latin typeface="ＭＳ Ｐゴシック" panose="020B0600070205080204" pitchFamily="50" charset="-128"/>
                <a:cs typeface="Meiryo UI" pitchFamily="50" charset="-128"/>
              </a:rPr>
              <a:t>事後分布の面積を</a:t>
            </a:r>
            <a:r>
              <a:rPr kumimoji="1" lang="en-US" altLang="ja-JP" sz="1500" dirty="0">
                <a:solidFill>
                  <a:schemeClr val="bg1"/>
                </a:solidFill>
                <a:latin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cs typeface="Meiryo UI" pitchFamily="50" charset="-128"/>
              </a:rPr>
              <a:t>にする役割があるため</a:t>
            </a:r>
            <a:r>
              <a:rPr kumimoji="1" lang="ja-JP" altLang="en-US" sz="1500" dirty="0">
                <a:solidFill>
                  <a:srgbClr val="FFFF00"/>
                </a:solidFill>
                <a:latin typeface="ＭＳ Ｐゴシック" panose="020B0600070205080204" pitchFamily="50" charset="-128"/>
                <a:cs typeface="Meiryo UI" pitchFamily="50" charset="-128"/>
              </a:rPr>
              <a:t>正規化（規格化）定数</a:t>
            </a:r>
            <a:r>
              <a:rPr kumimoji="1" lang="ja-JP" altLang="en-US" sz="1500" dirty="0">
                <a:solidFill>
                  <a:schemeClr val="bg1"/>
                </a:solidFill>
                <a:latin typeface="ＭＳ Ｐゴシック" panose="020B0600070205080204" pitchFamily="50" charset="-128"/>
                <a:cs typeface="Meiryo UI" pitchFamily="50" charset="-128"/>
              </a:rPr>
              <a:t>とも呼ぶ</a:t>
            </a:r>
          </a:p>
        </p:txBody>
      </p:sp>
      <p:sp>
        <p:nvSpPr>
          <p:cNvPr id="19" name="テキスト ボックス 18">
            <a:extLst>
              <a:ext uri="{FF2B5EF4-FFF2-40B4-BE49-F238E27FC236}">
                <a16:creationId xmlns:a16="http://schemas.microsoft.com/office/drawing/2014/main" id="{718FA579-C699-4EF1-BE4C-E7CB909F7488}"/>
              </a:ext>
            </a:extLst>
          </p:cNvPr>
          <p:cNvSpPr txBox="1"/>
          <p:nvPr/>
        </p:nvSpPr>
        <p:spPr>
          <a:xfrm>
            <a:off x="5362303" y="5414245"/>
            <a:ext cx="3262432" cy="400110"/>
          </a:xfrm>
          <a:prstGeom prst="rect">
            <a:avLst/>
          </a:prstGeom>
          <a:noFill/>
          <a:ln w="28575">
            <a:solidFill>
              <a:srgbClr val="FFFF00"/>
            </a:solidFill>
          </a:ln>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事後分布∝尤度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事前分布</a:t>
            </a:r>
          </a:p>
        </p:txBody>
      </p:sp>
      <p:sp>
        <p:nvSpPr>
          <p:cNvPr id="20" name="矢印: 右 19">
            <a:extLst>
              <a:ext uri="{FF2B5EF4-FFF2-40B4-BE49-F238E27FC236}">
                <a16:creationId xmlns:a16="http://schemas.microsoft.com/office/drawing/2014/main" id="{D67DC37D-F12B-471A-977C-266E8F574043}"/>
              </a:ext>
            </a:extLst>
          </p:cNvPr>
          <p:cNvSpPr/>
          <p:nvPr/>
        </p:nvSpPr>
        <p:spPr>
          <a:xfrm>
            <a:off x="5038205" y="5545003"/>
            <a:ext cx="288107" cy="165703"/>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211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P spid="28" grpId="0"/>
      <p:bldP spid="31" grpId="0"/>
      <p:bldP spid="2" grpId="0"/>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117150A8-386C-4C60-BB31-6D0FC3710919}"/>
              </a:ext>
            </a:extLst>
          </p:cNvPr>
          <p:cNvSpPr>
            <a:spLocks noGrp="1"/>
          </p:cNvSpPr>
          <p:nvPr>
            <p:ph type="title"/>
          </p:nvPr>
        </p:nvSpPr>
        <p:spPr/>
        <p:txBody>
          <a:bodyPr/>
          <a:lstStyle/>
          <a:p>
            <a:r>
              <a:rPr lang="ja-JP" altLang="en-US" dirty="0"/>
              <a:t>ベイズ統計学を使うべき人</a:t>
            </a:r>
            <a:endParaRPr kumimoji="1" lang="ja-JP" altLang="en-US" dirty="0"/>
          </a:p>
        </p:txBody>
      </p:sp>
      <p:pic>
        <p:nvPicPr>
          <p:cNvPr id="9" name="図 8"/>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937351" y="2209907"/>
            <a:ext cx="1495398" cy="1426236"/>
          </a:xfrm>
          <a:prstGeom prst="rect">
            <a:avLst/>
          </a:prstGeom>
        </p:spPr>
      </p:pic>
      <p:sp>
        <p:nvSpPr>
          <p:cNvPr id="10" name="角丸四角形吹き出し 9"/>
          <p:cNvSpPr/>
          <p:nvPr/>
        </p:nvSpPr>
        <p:spPr>
          <a:xfrm flipH="1">
            <a:off x="4872703" y="2082537"/>
            <a:ext cx="1436469" cy="572933"/>
          </a:xfrm>
          <a:prstGeom prst="wedgeRoundRectCallout">
            <a:avLst>
              <a:gd name="adj1" fmla="val -70961"/>
              <a:gd name="adj2" fmla="val 47328"/>
              <a:gd name="adj3" fmla="val 16667"/>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just"/>
            <a:r>
              <a:rPr kumimoji="1" lang="ja-JP" altLang="en-US" sz="1385" dirty="0">
                <a:solidFill>
                  <a:schemeClr val="tx1"/>
                </a:solidFill>
                <a:latin typeface="ＭＳ Ｐゴシック" panose="020B0600070205080204" pitchFamily="50" charset="-128"/>
                <a:ea typeface="ＭＳ Ｐゴシック" panose="020B0600070205080204" pitchFamily="50" charset="-128"/>
              </a:rPr>
              <a:t>小標本しか手に入らないわ</a:t>
            </a:r>
            <a:r>
              <a:rPr kumimoji="1" lang="en-US" altLang="ja-JP" sz="1385"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385"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角丸四角形吹き出し 11"/>
          <p:cNvSpPr/>
          <p:nvPr/>
        </p:nvSpPr>
        <p:spPr>
          <a:xfrm>
            <a:off x="467544" y="4525177"/>
            <a:ext cx="1486884" cy="850597"/>
          </a:xfrm>
          <a:prstGeom prst="wedgeRoundRectCallout">
            <a:avLst>
              <a:gd name="adj1" fmla="val 79184"/>
              <a:gd name="adj2" fmla="val 775"/>
              <a:gd name="adj3" fmla="val 16667"/>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just"/>
            <a:r>
              <a:rPr kumimoji="1" lang="ja-JP" altLang="en-US" sz="1385" dirty="0">
                <a:solidFill>
                  <a:schemeClr val="tx1"/>
                </a:solidFill>
                <a:latin typeface="ＭＳ Ｐゴシック" panose="020B0600070205080204" pitchFamily="50" charset="-128"/>
                <a:ea typeface="ＭＳ Ｐゴシック" panose="020B0600070205080204" pitchFamily="50" charset="-128"/>
              </a:rPr>
              <a:t>グループや場所の差をモデルに入れたいな</a:t>
            </a:r>
          </a:p>
        </p:txBody>
      </p:sp>
      <p:sp>
        <p:nvSpPr>
          <p:cNvPr id="16" name="角丸四角形吹き出し 15"/>
          <p:cNvSpPr/>
          <p:nvPr/>
        </p:nvSpPr>
        <p:spPr>
          <a:xfrm flipH="1">
            <a:off x="3458564" y="5037260"/>
            <a:ext cx="1113435" cy="904696"/>
          </a:xfrm>
          <a:prstGeom prst="wedgeRoundRectCallout">
            <a:avLst>
              <a:gd name="adj1" fmla="val 90756"/>
              <a:gd name="adj2" fmla="val -21905"/>
              <a:gd name="adj3" fmla="val 16667"/>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just"/>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でも最尤法だと計算が不安定になりそう</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pic>
        <p:nvPicPr>
          <p:cNvPr id="18" name="図 17">
            <a:extLst>
              <a:ext uri="{FF2B5EF4-FFF2-40B4-BE49-F238E27FC236}">
                <a16:creationId xmlns:a16="http://schemas.microsoft.com/office/drawing/2014/main" id="{EFBC0545-BF81-43B2-BFB5-993E02108BE8}"/>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026513" y="4049753"/>
            <a:ext cx="1733119" cy="1949202"/>
          </a:xfrm>
          <a:prstGeom prst="rect">
            <a:avLst/>
          </a:prstGeom>
        </p:spPr>
      </p:pic>
      <p:pic>
        <p:nvPicPr>
          <p:cNvPr id="20" name="図 19">
            <a:extLst>
              <a:ext uri="{FF2B5EF4-FFF2-40B4-BE49-F238E27FC236}">
                <a16:creationId xmlns:a16="http://schemas.microsoft.com/office/drawing/2014/main" id="{154023A8-9728-4B12-B7DE-1CF077BA51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7464" y="4799120"/>
            <a:ext cx="1368152" cy="1260590"/>
          </a:xfrm>
          <a:prstGeom prst="rect">
            <a:avLst/>
          </a:prstGeom>
        </p:spPr>
      </p:pic>
      <p:sp>
        <p:nvSpPr>
          <p:cNvPr id="21" name="角丸四角形吹き出し 9">
            <a:extLst>
              <a:ext uri="{FF2B5EF4-FFF2-40B4-BE49-F238E27FC236}">
                <a16:creationId xmlns:a16="http://schemas.microsoft.com/office/drawing/2014/main" id="{8C347F57-6EFD-4C2D-89DE-4B48DFE250F9}"/>
              </a:ext>
            </a:extLst>
          </p:cNvPr>
          <p:cNvSpPr/>
          <p:nvPr/>
        </p:nvSpPr>
        <p:spPr>
          <a:xfrm>
            <a:off x="6834102" y="4120186"/>
            <a:ext cx="1257677" cy="904696"/>
          </a:xfrm>
          <a:prstGeom prst="wedgeRoundRectCallout">
            <a:avLst>
              <a:gd name="adj1" fmla="val -57468"/>
              <a:gd name="adj2" fmla="val 71366"/>
              <a:gd name="adj3" fmla="val 16667"/>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just"/>
            <a:r>
              <a:rPr kumimoji="1" lang="ja-JP" altLang="en-US" sz="1385" dirty="0">
                <a:solidFill>
                  <a:schemeClr val="tx1"/>
                </a:solidFill>
                <a:latin typeface="ＭＳ Ｐゴシック" panose="020B0600070205080204" pitchFamily="50" charset="-128"/>
                <a:ea typeface="ＭＳ Ｐゴシック" panose="020B0600070205080204" pitchFamily="50" charset="-128"/>
              </a:rPr>
              <a:t>新しいデータを次々と利用できるぞ！</a:t>
            </a:r>
          </a:p>
        </p:txBody>
      </p:sp>
      <p:pic>
        <p:nvPicPr>
          <p:cNvPr id="7" name="図 6">
            <a:extLst>
              <a:ext uri="{FF2B5EF4-FFF2-40B4-BE49-F238E27FC236}">
                <a16:creationId xmlns:a16="http://schemas.microsoft.com/office/drawing/2014/main" id="{02D01578-F6D6-4A7B-8C7B-BAB330FA00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8156" y="4799120"/>
            <a:ext cx="1094445" cy="1385373"/>
          </a:xfrm>
          <a:prstGeom prst="rect">
            <a:avLst/>
          </a:prstGeom>
        </p:spPr>
      </p:pic>
      <p:pic>
        <p:nvPicPr>
          <p:cNvPr id="17" name="図 16">
            <a:extLst>
              <a:ext uri="{FF2B5EF4-FFF2-40B4-BE49-F238E27FC236}">
                <a16:creationId xmlns:a16="http://schemas.microsoft.com/office/drawing/2014/main" id="{02860C26-9EB8-4E19-A886-9E362367DF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4945" y="2169831"/>
            <a:ext cx="2068119" cy="1949202"/>
          </a:xfrm>
          <a:prstGeom prst="rect">
            <a:avLst/>
          </a:prstGeom>
        </p:spPr>
      </p:pic>
      <p:sp>
        <p:nvSpPr>
          <p:cNvPr id="6" name="角丸四角形吹き出し 5"/>
          <p:cNvSpPr/>
          <p:nvPr/>
        </p:nvSpPr>
        <p:spPr>
          <a:xfrm flipH="1">
            <a:off x="427739" y="2461753"/>
            <a:ext cx="1383941" cy="850596"/>
          </a:xfrm>
          <a:prstGeom prst="wedgeRoundRectCallout">
            <a:avLst>
              <a:gd name="adj1" fmla="val -83655"/>
              <a:gd name="adj2" fmla="val 52147"/>
              <a:gd name="adj3" fmla="val 16667"/>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just"/>
            <a:r>
              <a:rPr kumimoji="1" lang="ja-JP" altLang="en-US" sz="1292" dirty="0">
                <a:solidFill>
                  <a:schemeClr val="tx1"/>
                </a:solidFill>
                <a:latin typeface="ＭＳ Ｐゴシック" panose="020B0600070205080204" pitchFamily="50" charset="-128"/>
                <a:ea typeface="ＭＳ Ｐゴシック" panose="020B0600070205080204" pitchFamily="50" charset="-128"/>
              </a:rPr>
              <a:t>帰無仮説が正しく無いことを反証（背理法）？</a:t>
            </a:r>
          </a:p>
        </p:txBody>
      </p:sp>
      <p:sp>
        <p:nvSpPr>
          <p:cNvPr id="5" name="角丸四角形吹き出し 4"/>
          <p:cNvSpPr/>
          <p:nvPr/>
        </p:nvSpPr>
        <p:spPr>
          <a:xfrm>
            <a:off x="3406530" y="2720507"/>
            <a:ext cx="1073488" cy="904696"/>
          </a:xfrm>
          <a:prstGeom prst="wedgeRoundRectCallout">
            <a:avLst>
              <a:gd name="adj1" fmla="val -78168"/>
              <a:gd name="adj2" fmla="val 8702"/>
              <a:gd name="adj3" fmla="val 16667"/>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just"/>
            <a:r>
              <a:rPr kumimoji="1" lang="ja-JP" altLang="en-US" sz="1300" dirty="0">
                <a:solidFill>
                  <a:schemeClr val="tx1"/>
                </a:solidFill>
                <a:latin typeface="ＭＳ Ｐゴシック" panose="020B0600070205080204" pitchFamily="50" charset="-128"/>
                <a:ea typeface="ＭＳ Ｐゴシック" panose="020B0600070205080204" pitchFamily="50" charset="-128"/>
              </a:rPr>
              <a:t>従来の統計学の考え方がしっくりこないわ</a:t>
            </a:r>
            <a:r>
              <a:rPr kumimoji="1" lang="en-US" altLang="ja-JP" sz="13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角丸四角形吹き出し 9">
            <a:extLst>
              <a:ext uri="{FF2B5EF4-FFF2-40B4-BE49-F238E27FC236}">
                <a16:creationId xmlns:a16="http://schemas.microsoft.com/office/drawing/2014/main" id="{1ED6E346-FC9B-48E6-A9F6-1112C42874CB}"/>
              </a:ext>
            </a:extLst>
          </p:cNvPr>
          <p:cNvSpPr/>
          <p:nvPr/>
        </p:nvSpPr>
        <p:spPr>
          <a:xfrm>
            <a:off x="7458584" y="2461753"/>
            <a:ext cx="1257677" cy="850596"/>
          </a:xfrm>
          <a:prstGeom prst="wedgeRoundRectCallout">
            <a:avLst>
              <a:gd name="adj1" fmla="val -71615"/>
              <a:gd name="adj2" fmla="val -26707"/>
              <a:gd name="adj3" fmla="val 16667"/>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just"/>
            <a:r>
              <a:rPr kumimoji="1" lang="ja-JP" altLang="en-US" sz="1385" dirty="0">
                <a:solidFill>
                  <a:schemeClr val="tx1"/>
                </a:solidFill>
                <a:latin typeface="ＭＳ Ｐゴシック" panose="020B0600070205080204" pitchFamily="50" charset="-128"/>
                <a:ea typeface="ＭＳ Ｐゴシック" panose="020B0600070205080204" pitchFamily="50" charset="-128"/>
              </a:rPr>
              <a:t>類似の実験結果ならあるんだけど</a:t>
            </a:r>
            <a:r>
              <a:rPr kumimoji="1" lang="en-US" altLang="ja-JP" sz="1385"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385"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1114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21"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E4AD4616-606E-4A04-8A2B-2A3F18B3A7CE}"/>
              </a:ext>
            </a:extLst>
          </p:cNvPr>
          <p:cNvPicPr>
            <a:picLocks noChangeAspect="1"/>
          </p:cNvPicPr>
          <p:nvPr/>
        </p:nvPicPr>
        <p:blipFill rotWithShape="1">
          <a:blip r:embed="rId3"/>
          <a:srcRect l="36677" r="5989"/>
          <a:stretch/>
        </p:blipFill>
        <p:spPr>
          <a:xfrm>
            <a:off x="1615192" y="3211030"/>
            <a:ext cx="1499537" cy="1871634"/>
          </a:xfrm>
          <a:prstGeom prst="rect">
            <a:avLst/>
          </a:prstGeom>
        </p:spPr>
      </p:pic>
      <p:sp>
        <p:nvSpPr>
          <p:cNvPr id="2" name="タイトル 1">
            <a:extLst>
              <a:ext uri="{FF2B5EF4-FFF2-40B4-BE49-F238E27FC236}">
                <a16:creationId xmlns:a16="http://schemas.microsoft.com/office/drawing/2014/main" id="{9A2836CB-2A76-439B-BF78-8B0F2DFEB010}"/>
              </a:ext>
            </a:extLst>
          </p:cNvPr>
          <p:cNvSpPr>
            <a:spLocks noGrp="1"/>
          </p:cNvSpPr>
          <p:nvPr>
            <p:ph type="title"/>
          </p:nvPr>
        </p:nvSpPr>
        <p:spPr>
          <a:xfrm>
            <a:off x="539552" y="627633"/>
            <a:ext cx="7920880" cy="1143000"/>
          </a:xfrm>
        </p:spPr>
        <p:txBody>
          <a:bodyPr/>
          <a:lstStyle/>
          <a:p>
            <a:r>
              <a:rPr kumimoji="1" lang="ja-JP" altLang="en-US" sz="3500" dirty="0"/>
              <a:t>連続型事後分布によるパラメータ評価①</a:t>
            </a:r>
            <a:br>
              <a:rPr kumimoji="1" lang="en-US" altLang="ja-JP" sz="3500" dirty="0"/>
            </a:br>
            <a:r>
              <a:rPr kumimoji="1" lang="ja-JP" altLang="en-US" sz="3000" dirty="0"/>
              <a:t>（区間推定）</a:t>
            </a:r>
          </a:p>
        </p:txBody>
      </p:sp>
      <p:cxnSp>
        <p:nvCxnSpPr>
          <p:cNvPr id="4" name="直線コネクタ 3">
            <a:extLst>
              <a:ext uri="{FF2B5EF4-FFF2-40B4-BE49-F238E27FC236}">
                <a16:creationId xmlns:a16="http://schemas.microsoft.com/office/drawing/2014/main" id="{EE9FF9C5-12A8-4B64-8676-803AAE623F31}"/>
              </a:ext>
            </a:extLst>
          </p:cNvPr>
          <p:cNvCxnSpPr>
            <a:cxnSpLocks/>
          </p:cNvCxnSpPr>
          <p:nvPr/>
        </p:nvCxnSpPr>
        <p:spPr>
          <a:xfrm>
            <a:off x="3127362" y="4501543"/>
            <a:ext cx="0" cy="58832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096D327A-42A8-4240-99BF-D2122A75CEDC}"/>
              </a:ext>
            </a:extLst>
          </p:cNvPr>
          <p:cNvCxnSpPr>
            <a:cxnSpLocks/>
          </p:cNvCxnSpPr>
          <p:nvPr/>
        </p:nvCxnSpPr>
        <p:spPr>
          <a:xfrm>
            <a:off x="676679" y="5083984"/>
            <a:ext cx="2594699" cy="5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3A7A1E3-3118-4ED6-9F98-EF519DB8F05D}"/>
              </a:ext>
            </a:extLst>
          </p:cNvPr>
          <p:cNvSpPr txBox="1"/>
          <p:nvPr/>
        </p:nvSpPr>
        <p:spPr>
          <a:xfrm>
            <a:off x="1399170" y="5616187"/>
            <a:ext cx="2055934" cy="369332"/>
          </a:xfrm>
          <a:prstGeom prst="rect">
            <a:avLst/>
          </a:prstGeom>
          <a:noFill/>
          <a:ln>
            <a:noFill/>
          </a:ln>
        </p:spPr>
        <p:txBody>
          <a:bodyPr wrap="square" rtlCol="0">
            <a:spAutoFit/>
          </a:bodyPr>
          <a:lstStyle/>
          <a:p>
            <a:r>
              <a:rPr kumimoji="1" lang="ja-JP" altLang="en-US" sz="1800" dirty="0">
                <a:solidFill>
                  <a:srgbClr val="FFFF00"/>
                </a:solidFill>
                <a:latin typeface="ＭＳ Ｐゴシック" panose="020B0600070205080204" pitchFamily="50" charset="-128"/>
                <a:ea typeface="ＭＳ Ｐゴシック" panose="020B0600070205080204" pitchFamily="50" charset="-128"/>
              </a:rPr>
              <a:t>信用（確信）区間</a:t>
            </a:r>
            <a:endParaRPr kumimoji="1" lang="en-US" altLang="ja-JP" sz="1800" dirty="0">
              <a:solidFill>
                <a:srgbClr val="FFFF00"/>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2498E3AF-73AD-4348-A846-0D59D75CD274}"/>
              </a:ext>
            </a:extLst>
          </p:cNvPr>
          <p:cNvSpPr txBox="1"/>
          <p:nvPr/>
        </p:nvSpPr>
        <p:spPr>
          <a:xfrm>
            <a:off x="3216466" y="4897998"/>
            <a:ext cx="299696" cy="369332"/>
          </a:xfrm>
          <a:prstGeom prst="rect">
            <a:avLst/>
          </a:prstGeom>
          <a:noFill/>
          <a:ln>
            <a:noFill/>
          </a:ln>
        </p:spPr>
        <p:txBody>
          <a:bodyPr wrap="square" rtlCol="0">
            <a:spAutoFit/>
          </a:bodyPr>
          <a:lstStyle/>
          <a:p>
            <a:r>
              <a:rPr kumimoji="1" lang="en-US" altLang="ja-JP" sz="1800" dirty="0">
                <a:solidFill>
                  <a:schemeClr val="bg1"/>
                </a:solidFill>
                <a:latin typeface="ＭＳ Ｐゴシック" panose="020B0600070205080204" pitchFamily="50" charset="-128"/>
                <a:ea typeface="ＭＳ Ｐゴシック" panose="020B0600070205080204" pitchFamily="50" charset="-128"/>
              </a:rPr>
              <a:t>θ</a:t>
            </a:r>
          </a:p>
        </p:txBody>
      </p:sp>
      <p:cxnSp>
        <p:nvCxnSpPr>
          <p:cNvPr id="8" name="直線コネクタ 7">
            <a:extLst>
              <a:ext uri="{FF2B5EF4-FFF2-40B4-BE49-F238E27FC236}">
                <a16:creationId xmlns:a16="http://schemas.microsoft.com/office/drawing/2014/main" id="{F1BD7CF9-4085-489C-9D14-03A29A9A6D95}"/>
              </a:ext>
            </a:extLst>
          </p:cNvPr>
          <p:cNvCxnSpPr>
            <a:cxnSpLocks/>
          </p:cNvCxnSpPr>
          <p:nvPr/>
        </p:nvCxnSpPr>
        <p:spPr>
          <a:xfrm>
            <a:off x="1615194" y="4868277"/>
            <a:ext cx="0" cy="20875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76B1CBF-8055-47BB-B357-196CD467E770}"/>
              </a:ext>
            </a:extLst>
          </p:cNvPr>
          <p:cNvCxnSpPr>
            <a:cxnSpLocks/>
          </p:cNvCxnSpPr>
          <p:nvPr/>
        </p:nvCxnSpPr>
        <p:spPr>
          <a:xfrm>
            <a:off x="1615194" y="5074456"/>
            <a:ext cx="1524801" cy="446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右中かっこ 9">
            <a:extLst>
              <a:ext uri="{FF2B5EF4-FFF2-40B4-BE49-F238E27FC236}">
                <a16:creationId xmlns:a16="http://schemas.microsoft.com/office/drawing/2014/main" id="{EBB038BC-3266-44CB-9977-6CC95294386D}"/>
              </a:ext>
            </a:extLst>
          </p:cNvPr>
          <p:cNvSpPr/>
          <p:nvPr/>
        </p:nvSpPr>
        <p:spPr>
          <a:xfrm rot="5400000">
            <a:off x="2291818" y="4776758"/>
            <a:ext cx="162730" cy="1533623"/>
          </a:xfrm>
          <a:prstGeom prst="rightBrace">
            <a:avLst>
              <a:gd name="adj1" fmla="val 77564"/>
              <a:gd name="adj2"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56F8E31E-4BBD-43E2-A8D3-249965145283}"/>
              </a:ext>
            </a:extLst>
          </p:cNvPr>
          <p:cNvSpPr/>
          <p:nvPr/>
        </p:nvSpPr>
        <p:spPr>
          <a:xfrm flipH="1">
            <a:off x="679090" y="3241464"/>
            <a:ext cx="2592288" cy="1848405"/>
          </a:xfrm>
          <a:custGeom>
            <a:avLst/>
            <a:gdLst>
              <a:gd name="connsiteX0" fmla="*/ 0 w 2305396"/>
              <a:gd name="connsiteY0" fmla="*/ 1477000 h 1477000"/>
              <a:gd name="connsiteX1" fmla="*/ 554182 w 2305396"/>
              <a:gd name="connsiteY1" fmla="*/ 2876 h 1477000"/>
              <a:gd name="connsiteX2" fmla="*/ 1185949 w 2305396"/>
              <a:gd name="connsiteY2" fmla="*/ 1111240 h 1477000"/>
              <a:gd name="connsiteX3" fmla="*/ 2305396 w 2305396"/>
              <a:gd name="connsiteY3" fmla="*/ 1465916 h 1477000"/>
            </a:gdLst>
            <a:ahLst/>
            <a:cxnLst>
              <a:cxn ang="0">
                <a:pos x="connsiteX0" y="connsiteY0"/>
              </a:cxn>
              <a:cxn ang="0">
                <a:pos x="connsiteX1" y="connsiteY1"/>
              </a:cxn>
              <a:cxn ang="0">
                <a:pos x="connsiteX2" y="connsiteY2"/>
              </a:cxn>
              <a:cxn ang="0">
                <a:pos x="connsiteX3" y="connsiteY3"/>
              </a:cxn>
            </a:cxnLst>
            <a:rect l="l" t="t" r="r" b="b"/>
            <a:pathLst>
              <a:path w="2305396" h="1477000">
                <a:moveTo>
                  <a:pt x="0" y="1477000"/>
                </a:moveTo>
                <a:cubicBezTo>
                  <a:pt x="178262" y="770418"/>
                  <a:pt x="356524" y="63836"/>
                  <a:pt x="554182" y="2876"/>
                </a:cubicBezTo>
                <a:cubicBezTo>
                  <a:pt x="751840" y="-58084"/>
                  <a:pt x="894080" y="867400"/>
                  <a:pt x="1185949" y="1111240"/>
                </a:cubicBezTo>
                <a:cubicBezTo>
                  <a:pt x="1477818" y="1355080"/>
                  <a:pt x="1891607" y="1410498"/>
                  <a:pt x="2305396" y="1465916"/>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9B8F82F-9ABF-482F-9ED9-A9AA86848751}"/>
                  </a:ext>
                </a:extLst>
              </p:cNvPr>
              <p:cNvSpPr txBox="1"/>
              <p:nvPr/>
            </p:nvSpPr>
            <p:spPr>
              <a:xfrm>
                <a:off x="1423527" y="5102157"/>
                <a:ext cx="896689" cy="368562"/>
              </a:xfrm>
              <a:prstGeom prst="rect">
                <a:avLst/>
              </a:prstGeom>
              <a:noFill/>
              <a:ln>
                <a:noFill/>
              </a:ln>
            </p:spPr>
            <p:txBody>
              <a:bodyPr wrap="square" rtlCol="0">
                <a:spAutoFit/>
              </a:bodyPr>
              <a:lstStyle/>
              <a:p>
                <a14:m>
                  <m:oMath xmlns:m="http://schemas.openxmlformats.org/officeDocument/2006/math">
                    <m:acc>
                      <m:accPr>
                        <m:chr m:val="̂"/>
                        <m:ctrlPr>
                          <a:rPr kumimoji="1" lang="en-US" altLang="ja-JP" sz="1600" i="1" smtClean="0">
                            <a:solidFill>
                              <a:srgbClr val="FFC000"/>
                            </a:solidFill>
                            <a:latin typeface="Cambria Math" panose="02040503050406030204" pitchFamily="18" charset="0"/>
                            <a:ea typeface="ＭＳ Ｐゴシック" panose="020B0600070205080204" pitchFamily="50" charset="-128"/>
                          </a:rPr>
                        </m:ctrlPr>
                      </m:accPr>
                      <m:e>
                        <m:r>
                          <m:rPr>
                            <m:nor/>
                          </m:rPr>
                          <a:rPr lang="en-US" altLang="ja-JP" sz="1600" dirty="0">
                            <a:solidFill>
                              <a:srgbClr val="FFC000"/>
                            </a:solidFill>
                            <a:latin typeface="ＭＳ Ｐゴシック" panose="020B0600070205080204" pitchFamily="50" charset="-128"/>
                            <a:ea typeface="ＭＳ Ｐゴシック" panose="020B0600070205080204" pitchFamily="50" charset="-128"/>
                          </a:rPr>
                          <m:t>θ</m:t>
                        </m:r>
                      </m:e>
                    </m:acc>
                  </m:oMath>
                </a14:m>
                <a:r>
                  <a:rPr kumimoji="1" lang="en-US" altLang="ja-JP" sz="1600" dirty="0">
                    <a:solidFill>
                      <a:srgbClr val="FFC000"/>
                    </a:solidFill>
                    <a:latin typeface="ＭＳ Ｐゴシック" panose="020B0600070205080204" pitchFamily="50" charset="-128"/>
                    <a:ea typeface="ＭＳ Ｐゴシック" panose="020B0600070205080204" pitchFamily="50" charset="-128"/>
                  </a:rPr>
                  <a:t>lower</a:t>
                </a:r>
              </a:p>
            </p:txBody>
          </p:sp>
        </mc:Choice>
        <mc:Fallback xmlns="">
          <p:sp>
            <p:nvSpPr>
              <p:cNvPr id="12" name="テキスト ボックス 11">
                <a:extLst>
                  <a:ext uri="{FF2B5EF4-FFF2-40B4-BE49-F238E27FC236}">
                    <a16:creationId xmlns:a16="http://schemas.microsoft.com/office/drawing/2014/main" id="{E9B8F82F-9ABF-482F-9ED9-A9AA86848751}"/>
                  </a:ext>
                </a:extLst>
              </p:cNvPr>
              <p:cNvSpPr txBox="1">
                <a:spLocks noRot="1" noChangeAspect="1" noMove="1" noResize="1" noEditPoints="1" noAdjustHandles="1" noChangeArrowheads="1" noChangeShapeType="1" noTextEdit="1"/>
              </p:cNvSpPr>
              <p:nvPr/>
            </p:nvSpPr>
            <p:spPr>
              <a:xfrm>
                <a:off x="1423527" y="5102157"/>
                <a:ext cx="896689" cy="368562"/>
              </a:xfrm>
              <a:prstGeom prst="rect">
                <a:avLst/>
              </a:prstGeom>
              <a:blipFill>
                <a:blip r:embed="rId4"/>
                <a:stretch>
                  <a:fillRect b="-18333"/>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83A8CDD-3E62-4F66-A340-C13143066351}"/>
                  </a:ext>
                </a:extLst>
              </p:cNvPr>
              <p:cNvSpPr txBox="1"/>
              <p:nvPr/>
            </p:nvSpPr>
            <p:spPr>
              <a:xfrm>
                <a:off x="2938973" y="5112927"/>
                <a:ext cx="898867" cy="368562"/>
              </a:xfrm>
              <a:prstGeom prst="rect">
                <a:avLst/>
              </a:prstGeom>
              <a:noFill/>
              <a:ln>
                <a:noFill/>
              </a:ln>
            </p:spPr>
            <p:txBody>
              <a:bodyPr wrap="square" rtlCol="0">
                <a:spAutoFit/>
              </a:bodyPr>
              <a:lstStyle/>
              <a:p>
                <a14:m>
                  <m:oMath xmlns:m="http://schemas.openxmlformats.org/officeDocument/2006/math">
                    <m:acc>
                      <m:accPr>
                        <m:chr m:val="̂"/>
                        <m:ctrlPr>
                          <a:rPr kumimoji="1" lang="en-US" altLang="ja-JP" sz="1600" i="1" smtClean="0">
                            <a:solidFill>
                              <a:srgbClr val="92D050"/>
                            </a:solidFill>
                            <a:latin typeface="Cambria Math" panose="02040503050406030204" pitchFamily="18" charset="0"/>
                            <a:ea typeface="ＭＳ Ｐゴシック" panose="020B0600070205080204" pitchFamily="50" charset="-128"/>
                          </a:rPr>
                        </m:ctrlPr>
                      </m:accPr>
                      <m:e>
                        <m:r>
                          <m:rPr>
                            <m:nor/>
                          </m:rPr>
                          <a:rPr lang="en-US" altLang="ja-JP" sz="1600" dirty="0">
                            <a:solidFill>
                              <a:srgbClr val="92D050"/>
                            </a:solidFill>
                            <a:latin typeface="ＭＳ Ｐゴシック" panose="020B0600070205080204" pitchFamily="50" charset="-128"/>
                            <a:ea typeface="ＭＳ Ｐゴシック" panose="020B0600070205080204" pitchFamily="50" charset="-128"/>
                          </a:rPr>
                          <m:t>θ</m:t>
                        </m:r>
                      </m:e>
                    </m:acc>
                  </m:oMath>
                </a14:m>
                <a:r>
                  <a:rPr kumimoji="1" lang="en-US" altLang="ja-JP" sz="1600" dirty="0">
                    <a:solidFill>
                      <a:srgbClr val="92D050"/>
                    </a:solidFill>
                    <a:latin typeface="ＭＳ Ｐゴシック" panose="020B0600070205080204" pitchFamily="50" charset="-128"/>
                    <a:ea typeface="ＭＳ Ｐゴシック" panose="020B0600070205080204" pitchFamily="50" charset="-128"/>
                  </a:rPr>
                  <a:t>upper</a:t>
                </a:r>
                <a:endParaRPr kumimoji="1" lang="en-US" altLang="ja-JP" sz="1600" dirty="0">
                  <a:latin typeface="ＭＳ Ｐゴシック" panose="020B0600070205080204" pitchFamily="50" charset="-128"/>
                  <a:ea typeface="ＭＳ Ｐゴシック" panose="020B0600070205080204" pitchFamily="50" charset="-128"/>
                </a:endParaRPr>
              </a:p>
            </p:txBody>
          </p:sp>
        </mc:Choice>
        <mc:Fallback xmlns="">
          <p:sp>
            <p:nvSpPr>
              <p:cNvPr id="13" name="テキスト ボックス 12">
                <a:extLst>
                  <a:ext uri="{FF2B5EF4-FFF2-40B4-BE49-F238E27FC236}">
                    <a16:creationId xmlns:a16="http://schemas.microsoft.com/office/drawing/2014/main" id="{C83A8CDD-3E62-4F66-A340-C13143066351}"/>
                  </a:ext>
                </a:extLst>
              </p:cNvPr>
              <p:cNvSpPr txBox="1">
                <a:spLocks noRot="1" noChangeAspect="1" noMove="1" noResize="1" noEditPoints="1" noAdjustHandles="1" noChangeArrowheads="1" noChangeShapeType="1" noTextEdit="1"/>
              </p:cNvSpPr>
              <p:nvPr/>
            </p:nvSpPr>
            <p:spPr>
              <a:xfrm>
                <a:off x="2938973" y="5112927"/>
                <a:ext cx="898867" cy="368562"/>
              </a:xfrm>
              <a:prstGeom prst="rect">
                <a:avLst/>
              </a:prstGeom>
              <a:blipFill>
                <a:blip r:embed="rId5"/>
                <a:stretch>
                  <a:fillRect b="-18333"/>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FB1C41C0-1EEC-45C5-87AE-03DF8FFF6E54}"/>
                  </a:ext>
                </a:extLst>
              </p:cNvPr>
              <p:cNvSpPr txBox="1"/>
              <p:nvPr/>
            </p:nvSpPr>
            <p:spPr>
              <a:xfrm>
                <a:off x="467544" y="1876964"/>
                <a:ext cx="7255512" cy="437620"/>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（離散型同様）事後分布から</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パラメータの推定量</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anose="020B0600070205080204" pitchFamily="50" charset="-128"/>
                          </a:rPr>
                        </m:ctrlPr>
                      </m:accPr>
                      <m:e>
                        <m:r>
                          <m:rPr>
                            <m:nor/>
                          </m:rPr>
                          <a:rPr kumimoji="1" lang="en-US" altLang="ja-JP" sz="2000" dirty="0">
                            <a:solidFill>
                              <a:schemeClr val="bg1"/>
                            </a:solidFill>
                            <a:latin typeface="ＭＳ Ｐゴシック" panose="020B0600070205080204" pitchFamily="50" charset="-128"/>
                            <a:cs typeface="Meiryo UI" pitchFamily="50" charset="-128"/>
                          </a:rPr>
                          <m:t>θ</m:t>
                        </m:r>
                      </m:e>
                    </m:acc>
                  </m:oMath>
                </a14:m>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を</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求められる</a:t>
                </a:r>
              </a:p>
            </p:txBody>
          </p:sp>
        </mc:Choice>
        <mc:Fallback xmlns="">
          <p:sp>
            <p:nvSpPr>
              <p:cNvPr id="14" name="テキスト ボックス 13">
                <a:extLst>
                  <a:ext uri="{FF2B5EF4-FFF2-40B4-BE49-F238E27FC236}">
                    <a16:creationId xmlns:a16="http://schemas.microsoft.com/office/drawing/2014/main" id="{FB1C41C0-1EEC-45C5-87AE-03DF8FFF6E54}"/>
                  </a:ext>
                </a:extLst>
              </p:cNvPr>
              <p:cNvSpPr txBox="1">
                <a:spLocks noRot="1" noChangeAspect="1" noMove="1" noResize="1" noEditPoints="1" noAdjustHandles="1" noChangeArrowheads="1" noChangeShapeType="1" noTextEdit="1"/>
              </p:cNvSpPr>
              <p:nvPr/>
            </p:nvSpPr>
            <p:spPr>
              <a:xfrm>
                <a:off x="467544" y="1876964"/>
                <a:ext cx="7255512" cy="437620"/>
              </a:xfrm>
              <a:prstGeom prst="rect">
                <a:avLst/>
              </a:prstGeom>
              <a:blipFill>
                <a:blip r:embed="rId6"/>
                <a:stretch>
                  <a:fillRect l="-924" t="-6944" b="-20833"/>
                </a:stretch>
              </a:blipFill>
            </p:spPr>
            <p:txBody>
              <a:bodyPr/>
              <a:lstStyle/>
              <a:p>
                <a:r>
                  <a:rPr lang="ja-JP" altLang="en-US">
                    <a:noFill/>
                  </a:rPr>
                  <a:t> </a:t>
                </a:r>
              </a:p>
            </p:txBody>
          </p:sp>
        </mc:Fallback>
      </mc:AlternateContent>
      <p:graphicFrame>
        <p:nvGraphicFramePr>
          <p:cNvPr id="17" name="オブジェクト 16">
            <a:extLst>
              <a:ext uri="{FF2B5EF4-FFF2-40B4-BE49-F238E27FC236}">
                <a16:creationId xmlns:a16="http://schemas.microsoft.com/office/drawing/2014/main" id="{4C8B8439-6F36-4FA4-BEBC-5DE17F225D49}"/>
              </a:ext>
            </a:extLst>
          </p:cNvPr>
          <p:cNvGraphicFramePr>
            <a:graphicFrameLocks noChangeAspect="1"/>
          </p:cNvGraphicFramePr>
          <p:nvPr>
            <p:extLst>
              <p:ext uri="{D42A27DB-BD31-4B8C-83A1-F6EECF244321}">
                <p14:modId xmlns:p14="http://schemas.microsoft.com/office/powerpoint/2010/main" val="1601862518"/>
              </p:ext>
            </p:extLst>
          </p:nvPr>
        </p:nvGraphicFramePr>
        <p:xfrm>
          <a:off x="4552452" y="4471254"/>
          <a:ext cx="4176884" cy="622641"/>
        </p:xfrm>
        <a:graphic>
          <a:graphicData uri="http://schemas.openxmlformats.org/presentationml/2006/ole">
            <mc:AlternateContent xmlns:mc="http://schemas.openxmlformats.org/markup-compatibility/2006">
              <mc:Choice xmlns:v="urn:schemas-microsoft-com:vml" Requires="v">
                <p:oleObj spid="_x0000_s81027" name="Equation" r:id="rId7" imgW="2298600" imgH="342720" progId="Equation.DSMT4">
                  <p:embed/>
                </p:oleObj>
              </mc:Choice>
              <mc:Fallback>
                <p:oleObj name="Equation" r:id="rId7" imgW="2298600" imgH="342720" progId="Equation.DSMT4">
                  <p:embed/>
                  <p:pic>
                    <p:nvPicPr>
                      <p:cNvPr id="0" name="Object 1"/>
                      <p:cNvPicPr>
                        <a:picLocks noChangeAspect="1" noChangeArrowheads="1"/>
                      </p:cNvPicPr>
                      <p:nvPr/>
                    </p:nvPicPr>
                    <p:blipFill>
                      <a:blip r:embed="rId8"/>
                      <a:srcRect/>
                      <a:stretch>
                        <a:fillRect/>
                      </a:stretch>
                    </p:blipFill>
                    <p:spPr bwMode="auto">
                      <a:xfrm>
                        <a:off x="4552452" y="4471254"/>
                        <a:ext cx="4176884" cy="622641"/>
                      </a:xfrm>
                      <a:prstGeom prst="rect">
                        <a:avLst/>
                      </a:prstGeom>
                      <a:noFill/>
                    </p:spPr>
                  </p:pic>
                </p:oleObj>
              </mc:Fallback>
            </mc:AlternateContent>
          </a:graphicData>
        </a:graphic>
      </p:graphicFrame>
      <p:graphicFrame>
        <p:nvGraphicFramePr>
          <p:cNvPr id="20" name="オブジェクト 19">
            <a:extLst>
              <a:ext uri="{FF2B5EF4-FFF2-40B4-BE49-F238E27FC236}">
                <a16:creationId xmlns:a16="http://schemas.microsoft.com/office/drawing/2014/main" id="{0D1A1762-127A-4FCD-BD35-ED6EDBDED4CF}"/>
              </a:ext>
            </a:extLst>
          </p:cNvPr>
          <p:cNvGraphicFramePr>
            <a:graphicFrameLocks noChangeAspect="1"/>
          </p:cNvGraphicFramePr>
          <p:nvPr>
            <p:extLst>
              <p:ext uri="{D42A27DB-BD31-4B8C-83A1-F6EECF244321}">
                <p14:modId xmlns:p14="http://schemas.microsoft.com/office/powerpoint/2010/main" val="1328011505"/>
              </p:ext>
            </p:extLst>
          </p:nvPr>
        </p:nvGraphicFramePr>
        <p:xfrm>
          <a:off x="4527095" y="3643748"/>
          <a:ext cx="4174801" cy="662804"/>
        </p:xfrm>
        <a:graphic>
          <a:graphicData uri="http://schemas.openxmlformats.org/presentationml/2006/ole">
            <mc:AlternateContent xmlns:mc="http://schemas.openxmlformats.org/markup-compatibility/2006">
              <mc:Choice xmlns:v="urn:schemas-microsoft-com:vml" Requires="v">
                <p:oleObj spid="_x0000_s81028" name="Equation" r:id="rId9" imgW="2311200" imgH="368280" progId="Equation.DSMT4">
                  <p:embed/>
                </p:oleObj>
              </mc:Choice>
              <mc:Fallback>
                <p:oleObj name="Equation" r:id="rId9" imgW="2311200" imgH="368280" progId="Equation.DSMT4">
                  <p:embed/>
                  <p:pic>
                    <p:nvPicPr>
                      <p:cNvPr id="0" name="Object 3"/>
                      <p:cNvPicPr>
                        <a:picLocks noChangeAspect="1" noChangeArrowheads="1"/>
                      </p:cNvPicPr>
                      <p:nvPr/>
                    </p:nvPicPr>
                    <p:blipFill>
                      <a:blip r:embed="rId10"/>
                      <a:srcRect/>
                      <a:stretch>
                        <a:fillRect/>
                      </a:stretch>
                    </p:blipFill>
                    <p:spPr bwMode="auto">
                      <a:xfrm>
                        <a:off x="4527095" y="3643748"/>
                        <a:ext cx="4174801" cy="662804"/>
                      </a:xfrm>
                      <a:prstGeom prst="rect">
                        <a:avLst/>
                      </a:prstGeom>
                      <a:noFill/>
                    </p:spPr>
                  </p:pic>
                </p:oleObj>
              </mc:Fallback>
            </mc:AlternateContent>
          </a:graphicData>
        </a:graphic>
      </p:graphicFrame>
      <p:sp>
        <p:nvSpPr>
          <p:cNvPr id="21" name="テキスト ボックス 20">
            <a:extLst>
              <a:ext uri="{FF2B5EF4-FFF2-40B4-BE49-F238E27FC236}">
                <a16:creationId xmlns:a16="http://schemas.microsoft.com/office/drawing/2014/main" id="{355F948B-DB0E-4CD7-8313-A8E9E5598B30}"/>
              </a:ext>
            </a:extLst>
          </p:cNvPr>
          <p:cNvSpPr txBox="1"/>
          <p:nvPr/>
        </p:nvSpPr>
        <p:spPr>
          <a:xfrm>
            <a:off x="3757694" y="4577585"/>
            <a:ext cx="1014819" cy="369332"/>
          </a:xfrm>
          <a:prstGeom prst="rect">
            <a:avLst/>
          </a:prstGeom>
          <a:noFill/>
          <a:ln>
            <a:noFill/>
          </a:ln>
        </p:spPr>
        <p:txBody>
          <a:bodyPr wrap="square" rtlCol="0">
            <a:spAutoFit/>
          </a:bodyPr>
          <a:lstStyle/>
          <a:p>
            <a:r>
              <a:rPr kumimoji="1" lang="ja-JP" altLang="en-US" sz="1800" dirty="0">
                <a:solidFill>
                  <a:srgbClr val="FFC000"/>
                </a:solidFill>
                <a:latin typeface="ＭＳ Ｐゴシック" panose="020B0600070205080204" pitchFamily="50" charset="-128"/>
                <a:ea typeface="ＭＳ Ｐゴシック" panose="020B0600070205080204" pitchFamily="50" charset="-128"/>
              </a:rPr>
              <a:t>下限値</a:t>
            </a:r>
            <a:endParaRPr kumimoji="1" lang="en-US" altLang="ja-JP" sz="1800" dirty="0">
              <a:solidFill>
                <a:srgbClr val="FFC000"/>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FDE2658F-A80C-4FA9-A191-A2125250468F}"/>
              </a:ext>
            </a:extLst>
          </p:cNvPr>
          <p:cNvSpPr txBox="1"/>
          <p:nvPr/>
        </p:nvSpPr>
        <p:spPr>
          <a:xfrm>
            <a:off x="3745253" y="3752554"/>
            <a:ext cx="1014819" cy="369332"/>
          </a:xfrm>
          <a:prstGeom prst="rect">
            <a:avLst/>
          </a:prstGeom>
          <a:noFill/>
          <a:ln>
            <a:noFill/>
          </a:ln>
        </p:spPr>
        <p:txBody>
          <a:bodyPr wrap="square" rtlCol="0">
            <a:spAutoFit/>
          </a:bodyPr>
          <a:lstStyle/>
          <a:p>
            <a:r>
              <a:rPr kumimoji="1" lang="ja-JP" altLang="en-US" sz="1800" dirty="0">
                <a:solidFill>
                  <a:srgbClr val="92D050"/>
                </a:solidFill>
                <a:latin typeface="ＭＳ Ｐゴシック" panose="020B0600070205080204" pitchFamily="50" charset="-128"/>
                <a:ea typeface="ＭＳ Ｐゴシック" panose="020B0600070205080204" pitchFamily="50" charset="-128"/>
              </a:rPr>
              <a:t>上限値</a:t>
            </a:r>
            <a:endParaRPr kumimoji="1" lang="en-US" altLang="ja-JP" sz="1800" dirty="0">
              <a:solidFill>
                <a:srgbClr val="92D050"/>
              </a:solidFill>
              <a:latin typeface="ＭＳ Ｐゴシック" panose="020B0600070205080204" pitchFamily="50" charset="-128"/>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690FBCB0-9B5B-42BF-9B09-0F377E6A21A5}"/>
              </a:ext>
            </a:extLst>
          </p:cNvPr>
          <p:cNvSpPr txBox="1"/>
          <p:nvPr/>
        </p:nvSpPr>
        <p:spPr>
          <a:xfrm>
            <a:off x="806752" y="3642206"/>
            <a:ext cx="1524800" cy="553998"/>
          </a:xfrm>
          <a:prstGeom prst="rect">
            <a:avLst/>
          </a:prstGeom>
          <a:noFill/>
          <a:ln>
            <a:noFill/>
          </a:ln>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パラメータ</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θ</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の分布（形は適当）</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30" name="コネクタ: 曲線 29">
            <a:extLst>
              <a:ext uri="{FF2B5EF4-FFF2-40B4-BE49-F238E27FC236}">
                <a16:creationId xmlns:a16="http://schemas.microsoft.com/office/drawing/2014/main" id="{57236F8F-0F76-41AD-9AA2-D4F770C1DFED}"/>
              </a:ext>
            </a:extLst>
          </p:cNvPr>
          <p:cNvCxnSpPr/>
          <p:nvPr/>
        </p:nvCxnSpPr>
        <p:spPr>
          <a:xfrm rot="16200000" flipH="1">
            <a:off x="1749740" y="4170859"/>
            <a:ext cx="244263" cy="233878"/>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DA64289C-DEC6-4A62-95DF-365F95C4FFB9}"/>
              </a:ext>
            </a:extLst>
          </p:cNvPr>
          <p:cNvSpPr txBox="1"/>
          <p:nvPr/>
        </p:nvSpPr>
        <p:spPr>
          <a:xfrm>
            <a:off x="2268559" y="4493407"/>
            <a:ext cx="728387" cy="369332"/>
          </a:xfrm>
          <a:prstGeom prst="rect">
            <a:avLst/>
          </a:prstGeom>
          <a:noFill/>
          <a:ln>
            <a:noFill/>
          </a:ln>
        </p:spPr>
        <p:txBody>
          <a:bodyPr wrap="square" rtlCol="0">
            <a:spAutoFit/>
          </a:bodyPr>
          <a:lstStyle/>
          <a:p>
            <a:r>
              <a:rPr kumimoji="1" lang="en-US" altLang="ja-JP" sz="1800" dirty="0">
                <a:solidFill>
                  <a:schemeClr val="bg1"/>
                </a:solidFill>
                <a:latin typeface="ＭＳ Ｐゴシック" panose="020B0600070205080204" pitchFamily="50" charset="-128"/>
                <a:ea typeface="ＭＳ Ｐゴシック" panose="020B0600070205080204" pitchFamily="50" charset="-128"/>
              </a:rPr>
              <a:t>95%</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5255C642-C469-4D6E-B942-DB0125F19621}"/>
              </a:ext>
            </a:extLst>
          </p:cNvPr>
          <p:cNvSpPr txBox="1"/>
          <p:nvPr/>
        </p:nvSpPr>
        <p:spPr>
          <a:xfrm>
            <a:off x="2996946" y="2655994"/>
            <a:ext cx="5626992" cy="707886"/>
          </a:xfrm>
          <a:prstGeom prst="rect">
            <a:avLst/>
          </a:prstGeom>
          <a:noFill/>
          <a:ln>
            <a:noFill/>
          </a:ln>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rPr>
              <a:t>パラメータを</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95</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％の確率で含む信用（確信）区間は，下記の上下限界値で挟まれた範囲：</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05CA78E9-F1C3-49FD-B076-F7DB2308E96C}"/>
                  </a:ext>
                </a:extLst>
              </p:cNvPr>
              <p:cNvSpPr txBox="1"/>
              <p:nvPr/>
            </p:nvSpPr>
            <p:spPr>
              <a:xfrm>
                <a:off x="5385818" y="5224567"/>
                <a:ext cx="3343517" cy="323165"/>
              </a:xfrm>
              <a:prstGeom prst="rect">
                <a:avLst/>
              </a:prstGeom>
              <a:noFill/>
              <a:ln>
                <a:noFill/>
              </a:ln>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下から積分して</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0.025</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となる値</a:t>
                </a:r>
                <a14:m>
                  <m:oMath xmlns:m="http://schemas.openxmlformats.org/officeDocument/2006/math">
                    <m:r>
                      <a:rPr kumimoji="1" lang="ja-JP" altLang="en-US" sz="1500" i="1" dirty="0">
                        <a:solidFill>
                          <a:schemeClr val="bg1"/>
                        </a:solidFill>
                        <a:latin typeface="Cambria Math" panose="02040503050406030204" pitchFamily="18" charset="0"/>
                        <a:ea typeface="ＭＳ Ｐゴシック" panose="020B0600070205080204" pitchFamily="50" charset="-128"/>
                      </a:rPr>
                      <m:t>が下限値</m:t>
                    </m:r>
                  </m:oMath>
                </a14:m>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35" name="テキスト ボックス 34">
                <a:extLst>
                  <a:ext uri="{FF2B5EF4-FFF2-40B4-BE49-F238E27FC236}">
                    <a16:creationId xmlns:a16="http://schemas.microsoft.com/office/drawing/2014/main" id="{05CA78E9-F1C3-49FD-B076-F7DB2308E96C}"/>
                  </a:ext>
                </a:extLst>
              </p:cNvPr>
              <p:cNvSpPr txBox="1">
                <a:spLocks noRot="1" noChangeAspect="1" noMove="1" noResize="1" noEditPoints="1" noAdjustHandles="1" noChangeArrowheads="1" noChangeShapeType="1" noTextEdit="1"/>
              </p:cNvSpPr>
              <p:nvPr/>
            </p:nvSpPr>
            <p:spPr>
              <a:xfrm>
                <a:off x="5385818" y="5224567"/>
                <a:ext cx="3343517" cy="323165"/>
              </a:xfrm>
              <a:prstGeom prst="rect">
                <a:avLst/>
              </a:prstGeom>
              <a:blipFill>
                <a:blip r:embed="rId11"/>
                <a:stretch>
                  <a:fillRect l="-730" t="-5660" b="-18868"/>
                </a:stretch>
              </a:blipFill>
              <a:ln>
                <a:noFill/>
              </a:ln>
            </p:spPr>
            <p:txBody>
              <a:bodyPr/>
              <a:lstStyle/>
              <a:p>
                <a:r>
                  <a:rPr lang="ja-JP" altLang="en-US">
                    <a:noFill/>
                  </a:rPr>
                  <a:t> </a:t>
                </a:r>
              </a:p>
            </p:txBody>
          </p:sp>
        </mc:Fallback>
      </mc:AlternateContent>
      <p:cxnSp>
        <p:nvCxnSpPr>
          <p:cNvPr id="39" name="コネクタ: 曲線 38">
            <a:extLst>
              <a:ext uri="{FF2B5EF4-FFF2-40B4-BE49-F238E27FC236}">
                <a16:creationId xmlns:a16="http://schemas.microsoft.com/office/drawing/2014/main" id="{A27C68A2-449D-4FC7-B8B9-913D691045C6}"/>
              </a:ext>
            </a:extLst>
          </p:cNvPr>
          <p:cNvCxnSpPr>
            <a:cxnSpLocks/>
          </p:cNvCxnSpPr>
          <p:nvPr/>
        </p:nvCxnSpPr>
        <p:spPr>
          <a:xfrm rot="16200000" flipV="1">
            <a:off x="6270788" y="4955212"/>
            <a:ext cx="462312" cy="72007"/>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F4F760FC-E65E-48F4-B042-D037D22D2D2F}"/>
              </a:ext>
            </a:extLst>
          </p:cNvPr>
          <p:cNvCxnSpPr>
            <a:cxnSpLocks/>
            <a:stCxn id="11" idx="3"/>
          </p:cNvCxnSpPr>
          <p:nvPr/>
        </p:nvCxnSpPr>
        <p:spPr>
          <a:xfrm flipV="1">
            <a:off x="679090" y="3327512"/>
            <a:ext cx="0" cy="1748486"/>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2D2FB3F4-A645-437C-82FC-4BD6F5B50167}"/>
              </a:ext>
            </a:extLst>
          </p:cNvPr>
          <p:cNvSpPr txBox="1"/>
          <p:nvPr/>
        </p:nvSpPr>
        <p:spPr>
          <a:xfrm>
            <a:off x="419246" y="2808843"/>
            <a:ext cx="1524800" cy="553998"/>
          </a:xfrm>
          <a:prstGeom prst="rect">
            <a:avLst/>
          </a:prstGeom>
          <a:noFill/>
          <a:ln>
            <a:noFill/>
          </a:ln>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事後確率密度</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a:p>
            <a:r>
              <a:rPr kumimoji="1" lang="en-US" altLang="ja-JP" sz="1500" i="1" dirty="0">
                <a:solidFill>
                  <a:schemeClr val="bg1"/>
                </a:solidFill>
                <a:ea typeface="ＭＳ Ｐゴシック" panose="020B0600070205080204" pitchFamily="50" charset="-128"/>
                <a:cs typeface="Times New Roman" panose="02020603050405020304" pitchFamily="18" charset="0"/>
              </a:rPr>
              <a:t>f </a:t>
            </a:r>
            <a:r>
              <a:rPr kumimoji="1" lang="en-US" altLang="ja-JP" sz="1500" dirty="0">
                <a:solidFill>
                  <a:schemeClr val="bg1"/>
                </a:solidFill>
                <a:ea typeface="ＭＳ Ｐゴシック" panose="020B0600070205080204" pitchFamily="50" charset="-128"/>
                <a:cs typeface="Times New Roman" panose="02020603050405020304" pitchFamily="18" charset="0"/>
              </a:rPr>
              <a:t>(</a:t>
            </a:r>
            <a:r>
              <a:rPr kumimoji="1" lang="en-US" altLang="ja-JP" sz="1500" i="1" dirty="0">
                <a:solidFill>
                  <a:schemeClr val="bg1"/>
                </a:solidFill>
                <a:ea typeface="ＭＳ Ｐゴシック" panose="020B0600070205080204" pitchFamily="50" charset="-128"/>
                <a:cs typeface="Times New Roman" panose="02020603050405020304" pitchFamily="18" charset="0"/>
              </a:rPr>
              <a:t>θ </a:t>
            </a:r>
            <a:r>
              <a:rPr kumimoji="1" lang="en-US" altLang="ja-JP" sz="1500" dirty="0">
                <a:solidFill>
                  <a:schemeClr val="bg1"/>
                </a:solidFill>
                <a:ea typeface="ＭＳ Ｐゴシック" panose="020B0600070205080204" pitchFamily="50" charset="-128"/>
                <a:cs typeface="Times New Roman" panose="02020603050405020304" pitchFamily="18" charset="0"/>
              </a:rPr>
              <a:t>| </a:t>
            </a:r>
            <a:r>
              <a:rPr kumimoji="1" lang="en-US" altLang="ja-JP" sz="1500" i="1" dirty="0">
                <a:solidFill>
                  <a:schemeClr val="bg1"/>
                </a:solidFill>
                <a:ea typeface="ＭＳ Ｐゴシック" panose="020B0600070205080204" pitchFamily="50" charset="-128"/>
                <a:cs typeface="Times New Roman" panose="02020603050405020304" pitchFamily="18" charset="0"/>
              </a:rPr>
              <a:t>y</a:t>
            </a:r>
            <a:r>
              <a:rPr kumimoji="1" lang="en-US" altLang="ja-JP" sz="1500" dirty="0">
                <a:solidFill>
                  <a:schemeClr val="bg1"/>
                </a:solidFill>
                <a:ea typeface="ＭＳ Ｐゴシック" panose="020B0600070205080204" pitchFamily="50" charset="-128"/>
                <a:cs typeface="Times New Roman" panose="02020603050405020304" pitchFamily="18" charset="0"/>
              </a:rPr>
              <a:t>)</a:t>
            </a:r>
          </a:p>
        </p:txBody>
      </p:sp>
    </p:spTree>
    <p:extLst>
      <p:ext uri="{BB962C8B-B14F-4D97-AF65-F5344CB8AC3E}">
        <p14:creationId xmlns:p14="http://schemas.microsoft.com/office/powerpoint/2010/main" val="32946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p:bldP spid="13" grpId="0"/>
      <p:bldP spid="21" grpId="0"/>
      <p:bldP spid="22" grpId="0"/>
      <p:bldP spid="31"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836CB-2A76-439B-BF78-8B0F2DFEB010}"/>
              </a:ext>
            </a:extLst>
          </p:cNvPr>
          <p:cNvSpPr>
            <a:spLocks noGrp="1"/>
          </p:cNvSpPr>
          <p:nvPr>
            <p:ph type="title"/>
          </p:nvPr>
        </p:nvSpPr>
        <p:spPr>
          <a:xfrm>
            <a:off x="539552" y="627633"/>
            <a:ext cx="7920880" cy="1143000"/>
          </a:xfrm>
        </p:spPr>
        <p:txBody>
          <a:bodyPr/>
          <a:lstStyle/>
          <a:p>
            <a:r>
              <a:rPr kumimoji="1" lang="ja-JP" altLang="en-US" sz="3500" dirty="0"/>
              <a:t>連続型事後分布によるパラメータ評価②</a:t>
            </a:r>
            <a:br>
              <a:rPr kumimoji="1" lang="en-US" altLang="ja-JP" sz="3500" dirty="0"/>
            </a:br>
            <a:r>
              <a:rPr kumimoji="1" lang="ja-JP" altLang="en-US" sz="3000" dirty="0"/>
              <a:t>（</a:t>
            </a:r>
            <a:r>
              <a:rPr kumimoji="1" lang="en-US" altLang="ja-JP" sz="3000" dirty="0"/>
              <a:t>3</a:t>
            </a:r>
            <a:r>
              <a:rPr kumimoji="1" lang="ja-JP" altLang="en-US" sz="3000" dirty="0"/>
              <a:t>種類の点推定）</a:t>
            </a:r>
          </a:p>
        </p:txBody>
      </p:sp>
      <p:cxnSp>
        <p:nvCxnSpPr>
          <p:cNvPr id="25" name="直線コネクタ 24">
            <a:extLst>
              <a:ext uri="{FF2B5EF4-FFF2-40B4-BE49-F238E27FC236}">
                <a16:creationId xmlns:a16="http://schemas.microsoft.com/office/drawing/2014/main" id="{6321C0E7-3E91-4429-9A2C-C58BB5D190BD}"/>
              </a:ext>
            </a:extLst>
          </p:cNvPr>
          <p:cNvCxnSpPr>
            <a:cxnSpLocks/>
          </p:cNvCxnSpPr>
          <p:nvPr/>
        </p:nvCxnSpPr>
        <p:spPr>
          <a:xfrm>
            <a:off x="1979479" y="2850090"/>
            <a:ext cx="0" cy="98923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6" name="フリーフォーム: 図形 25">
            <a:extLst>
              <a:ext uri="{FF2B5EF4-FFF2-40B4-BE49-F238E27FC236}">
                <a16:creationId xmlns:a16="http://schemas.microsoft.com/office/drawing/2014/main" id="{8636F5F6-399D-4159-A0CD-19EDE9C6E8A1}"/>
              </a:ext>
            </a:extLst>
          </p:cNvPr>
          <p:cNvSpPr/>
          <p:nvPr/>
        </p:nvSpPr>
        <p:spPr>
          <a:xfrm flipH="1">
            <a:off x="548556" y="2367839"/>
            <a:ext cx="2279432" cy="1477000"/>
          </a:xfrm>
          <a:custGeom>
            <a:avLst/>
            <a:gdLst>
              <a:gd name="connsiteX0" fmla="*/ 0 w 2305396"/>
              <a:gd name="connsiteY0" fmla="*/ 1477000 h 1477000"/>
              <a:gd name="connsiteX1" fmla="*/ 554182 w 2305396"/>
              <a:gd name="connsiteY1" fmla="*/ 2876 h 1477000"/>
              <a:gd name="connsiteX2" fmla="*/ 1185949 w 2305396"/>
              <a:gd name="connsiteY2" fmla="*/ 1111240 h 1477000"/>
              <a:gd name="connsiteX3" fmla="*/ 2305396 w 2305396"/>
              <a:gd name="connsiteY3" fmla="*/ 1465916 h 1477000"/>
            </a:gdLst>
            <a:ahLst/>
            <a:cxnLst>
              <a:cxn ang="0">
                <a:pos x="connsiteX0" y="connsiteY0"/>
              </a:cxn>
              <a:cxn ang="0">
                <a:pos x="connsiteX1" y="connsiteY1"/>
              </a:cxn>
              <a:cxn ang="0">
                <a:pos x="connsiteX2" y="connsiteY2"/>
              </a:cxn>
              <a:cxn ang="0">
                <a:pos x="connsiteX3" y="connsiteY3"/>
              </a:cxn>
            </a:cxnLst>
            <a:rect l="l" t="t" r="r" b="b"/>
            <a:pathLst>
              <a:path w="2305396" h="1477000">
                <a:moveTo>
                  <a:pt x="0" y="1477000"/>
                </a:moveTo>
                <a:cubicBezTo>
                  <a:pt x="178262" y="770418"/>
                  <a:pt x="356524" y="63836"/>
                  <a:pt x="554182" y="2876"/>
                </a:cubicBezTo>
                <a:cubicBezTo>
                  <a:pt x="751840" y="-58084"/>
                  <a:pt x="894080" y="867400"/>
                  <a:pt x="1185949" y="1111240"/>
                </a:cubicBezTo>
                <a:cubicBezTo>
                  <a:pt x="1477818" y="1355080"/>
                  <a:pt x="1891607" y="1410498"/>
                  <a:pt x="2305396" y="146591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1050FCCF-0B46-477D-80A8-73CD9572BB5F}"/>
              </a:ext>
            </a:extLst>
          </p:cNvPr>
          <p:cNvCxnSpPr>
            <a:cxnSpLocks/>
          </p:cNvCxnSpPr>
          <p:nvPr/>
        </p:nvCxnSpPr>
        <p:spPr>
          <a:xfrm>
            <a:off x="547362" y="3827410"/>
            <a:ext cx="23053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FED2A678-E25B-4DE0-86D9-3D3DF3963549}"/>
              </a:ext>
            </a:extLst>
          </p:cNvPr>
          <p:cNvSpPr txBox="1"/>
          <p:nvPr/>
        </p:nvSpPr>
        <p:spPr>
          <a:xfrm>
            <a:off x="1004744" y="4307888"/>
            <a:ext cx="1754168" cy="323165"/>
          </a:xfrm>
          <a:prstGeom prst="rect">
            <a:avLst/>
          </a:prstGeom>
          <a:noFill/>
          <a:ln>
            <a:noFill/>
          </a:ln>
        </p:spPr>
        <p:txBody>
          <a:bodyPr wrap="square" rtlCol="0">
            <a:spAutoFit/>
          </a:bodyPr>
          <a:lstStyle/>
          <a:p>
            <a:r>
              <a:rPr kumimoji="1" lang="ja-JP" altLang="en-US" sz="1500" dirty="0">
                <a:solidFill>
                  <a:srgbClr val="FFFF00"/>
                </a:solidFill>
                <a:latin typeface="ＭＳ Ｐゴシック" panose="020B0600070205080204" pitchFamily="50" charset="-128"/>
                <a:ea typeface="ＭＳ Ｐゴシック" panose="020B0600070205080204" pitchFamily="50" charset="-128"/>
              </a:rPr>
              <a:t>事後期待値（</a:t>
            </a:r>
            <a:r>
              <a:rPr kumimoji="1" lang="en-US" altLang="ja-JP" sz="1500" dirty="0">
                <a:solidFill>
                  <a:srgbClr val="FFFF00"/>
                </a:solidFill>
                <a:latin typeface="ＭＳ Ｐゴシック" panose="020B0600070205080204" pitchFamily="50" charset="-128"/>
                <a:ea typeface="ＭＳ Ｐゴシック" panose="020B0600070205080204" pitchFamily="50" charset="-128"/>
              </a:rPr>
              <a:t>EAP)</a:t>
            </a:r>
          </a:p>
        </p:txBody>
      </p:sp>
      <p:cxnSp>
        <p:nvCxnSpPr>
          <p:cNvPr id="32" name="直線コネクタ 31">
            <a:extLst>
              <a:ext uri="{FF2B5EF4-FFF2-40B4-BE49-F238E27FC236}">
                <a16:creationId xmlns:a16="http://schemas.microsoft.com/office/drawing/2014/main" id="{5122C661-2790-4113-9AD6-5BF24AAB1D69}"/>
              </a:ext>
            </a:extLst>
          </p:cNvPr>
          <p:cNvCxnSpPr>
            <a:cxnSpLocks/>
          </p:cNvCxnSpPr>
          <p:nvPr/>
        </p:nvCxnSpPr>
        <p:spPr>
          <a:xfrm>
            <a:off x="4979731" y="2355277"/>
            <a:ext cx="0" cy="1473708"/>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757FD937-D952-4CBA-B5BC-E1A6E7809860}"/>
              </a:ext>
            </a:extLst>
          </p:cNvPr>
          <p:cNvCxnSpPr>
            <a:cxnSpLocks/>
          </p:cNvCxnSpPr>
          <p:nvPr/>
        </p:nvCxnSpPr>
        <p:spPr>
          <a:xfrm>
            <a:off x="3242958" y="3834501"/>
            <a:ext cx="23053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7726284-4A7B-4F0B-9333-A1BD208C782A}"/>
              </a:ext>
            </a:extLst>
          </p:cNvPr>
          <p:cNvSpPr txBox="1"/>
          <p:nvPr/>
        </p:nvSpPr>
        <p:spPr>
          <a:xfrm>
            <a:off x="3541298" y="4341784"/>
            <a:ext cx="2175609" cy="323165"/>
          </a:xfrm>
          <a:prstGeom prst="rect">
            <a:avLst/>
          </a:prstGeom>
          <a:noFill/>
          <a:ln>
            <a:noFill/>
          </a:ln>
        </p:spPr>
        <p:txBody>
          <a:bodyPr wrap="square" rtlCol="0">
            <a:spAutoFit/>
          </a:bodyPr>
          <a:lstStyle/>
          <a:p>
            <a:r>
              <a:rPr kumimoji="1" lang="ja-JP" altLang="en-US" sz="1500" dirty="0">
                <a:solidFill>
                  <a:srgbClr val="FFFF00"/>
                </a:solidFill>
                <a:latin typeface="ＭＳ Ｐゴシック" panose="020B0600070205080204" pitchFamily="50" charset="-128"/>
                <a:ea typeface="ＭＳ Ｐゴシック" panose="020B0600070205080204" pitchFamily="50" charset="-128"/>
              </a:rPr>
              <a:t>事後確率最大値（</a:t>
            </a:r>
            <a:r>
              <a:rPr kumimoji="1" lang="en-US" altLang="ja-JP" sz="1500" dirty="0">
                <a:solidFill>
                  <a:srgbClr val="FFFF00"/>
                </a:solidFill>
                <a:latin typeface="ＭＳ Ｐゴシック" panose="020B0600070205080204" pitchFamily="50" charset="-128"/>
                <a:ea typeface="ＭＳ Ｐゴシック" panose="020B0600070205080204" pitchFamily="50" charset="-128"/>
              </a:rPr>
              <a:t>MAP)</a:t>
            </a:r>
          </a:p>
        </p:txBody>
      </p:sp>
      <p:cxnSp>
        <p:nvCxnSpPr>
          <p:cNvPr id="38" name="直線コネクタ 37">
            <a:extLst>
              <a:ext uri="{FF2B5EF4-FFF2-40B4-BE49-F238E27FC236}">
                <a16:creationId xmlns:a16="http://schemas.microsoft.com/office/drawing/2014/main" id="{4836E07A-18EE-419D-BFCF-72F3F70CA8A8}"/>
              </a:ext>
            </a:extLst>
          </p:cNvPr>
          <p:cNvCxnSpPr>
            <a:cxnSpLocks/>
          </p:cNvCxnSpPr>
          <p:nvPr/>
        </p:nvCxnSpPr>
        <p:spPr>
          <a:xfrm>
            <a:off x="7525534" y="2585117"/>
            <a:ext cx="0" cy="1238055"/>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F86A2544-53A9-445E-80DC-9E22141355EF}"/>
              </a:ext>
            </a:extLst>
          </p:cNvPr>
          <p:cNvCxnSpPr>
            <a:cxnSpLocks/>
          </p:cNvCxnSpPr>
          <p:nvPr/>
        </p:nvCxnSpPr>
        <p:spPr>
          <a:xfrm>
            <a:off x="5970633" y="3828502"/>
            <a:ext cx="23053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1793B625-7D65-475C-A1E8-9CD34F1B3E02}"/>
              </a:ext>
            </a:extLst>
          </p:cNvPr>
          <p:cNvSpPr txBox="1"/>
          <p:nvPr/>
        </p:nvSpPr>
        <p:spPr>
          <a:xfrm>
            <a:off x="6614936" y="4346774"/>
            <a:ext cx="1754168" cy="323165"/>
          </a:xfrm>
          <a:prstGeom prst="rect">
            <a:avLst/>
          </a:prstGeom>
          <a:noFill/>
          <a:ln>
            <a:noFill/>
          </a:ln>
        </p:spPr>
        <p:txBody>
          <a:bodyPr wrap="square" rtlCol="0">
            <a:spAutoFit/>
          </a:bodyPr>
          <a:lstStyle/>
          <a:p>
            <a:r>
              <a:rPr kumimoji="1" lang="ja-JP" altLang="en-US" sz="1500" dirty="0">
                <a:solidFill>
                  <a:srgbClr val="FFFF00"/>
                </a:solidFill>
                <a:latin typeface="ＭＳ Ｐゴシック" panose="020B0600070205080204" pitchFamily="50" charset="-128"/>
                <a:ea typeface="ＭＳ Ｐゴシック" panose="020B0600070205080204" pitchFamily="50" charset="-128"/>
              </a:rPr>
              <a:t>事後中央値（</a:t>
            </a:r>
            <a:r>
              <a:rPr kumimoji="1" lang="en-US" altLang="ja-JP" sz="1500" dirty="0">
                <a:solidFill>
                  <a:srgbClr val="FFFF00"/>
                </a:solidFill>
                <a:latin typeface="ＭＳ Ｐゴシック" panose="020B0600070205080204" pitchFamily="50" charset="-128"/>
                <a:ea typeface="ＭＳ Ｐゴシック" panose="020B0600070205080204" pitchFamily="50" charset="-128"/>
              </a:rPr>
              <a:t>MED)</a:t>
            </a:r>
          </a:p>
        </p:txBody>
      </p:sp>
      <p:sp>
        <p:nvSpPr>
          <p:cNvPr id="42" name="テキスト ボックス 41">
            <a:extLst>
              <a:ext uri="{FF2B5EF4-FFF2-40B4-BE49-F238E27FC236}">
                <a16:creationId xmlns:a16="http://schemas.microsoft.com/office/drawing/2014/main" id="{DB46A149-6C68-478C-8A01-7F50C29DAF59}"/>
              </a:ext>
            </a:extLst>
          </p:cNvPr>
          <p:cNvSpPr txBox="1"/>
          <p:nvPr/>
        </p:nvSpPr>
        <p:spPr>
          <a:xfrm>
            <a:off x="7008554" y="3405145"/>
            <a:ext cx="516980" cy="323165"/>
          </a:xfrm>
          <a:prstGeom prst="rect">
            <a:avLst/>
          </a:prstGeom>
          <a:noFill/>
          <a:ln>
            <a:noFill/>
          </a:ln>
        </p:spPr>
        <p:txBody>
          <a:bodyPr wrap="square" rtlCol="0">
            <a:spAutoFit/>
          </a:bodyPr>
          <a:lstStyle/>
          <a:p>
            <a:r>
              <a:rPr kumimoji="1" lang="en-US" altLang="ja-JP" sz="1500" dirty="0">
                <a:solidFill>
                  <a:schemeClr val="bg1"/>
                </a:solidFill>
                <a:latin typeface="ＭＳ Ｐゴシック" panose="020B0600070205080204" pitchFamily="50" charset="-128"/>
                <a:ea typeface="ＭＳ Ｐゴシック" panose="020B0600070205080204" pitchFamily="50" charset="-128"/>
              </a:rPr>
              <a:t>0.5</a:t>
            </a:r>
          </a:p>
        </p:txBody>
      </p:sp>
      <p:sp>
        <p:nvSpPr>
          <p:cNvPr id="43" name="テキスト ボックス 42">
            <a:extLst>
              <a:ext uri="{FF2B5EF4-FFF2-40B4-BE49-F238E27FC236}">
                <a16:creationId xmlns:a16="http://schemas.microsoft.com/office/drawing/2014/main" id="{49635502-35B4-41E6-B39A-71D852D235F3}"/>
              </a:ext>
            </a:extLst>
          </p:cNvPr>
          <p:cNvSpPr txBox="1"/>
          <p:nvPr/>
        </p:nvSpPr>
        <p:spPr>
          <a:xfrm>
            <a:off x="7580054" y="3405146"/>
            <a:ext cx="516980" cy="323165"/>
          </a:xfrm>
          <a:prstGeom prst="rect">
            <a:avLst/>
          </a:prstGeom>
          <a:noFill/>
          <a:ln>
            <a:noFill/>
          </a:ln>
        </p:spPr>
        <p:txBody>
          <a:bodyPr wrap="square" rtlCol="0">
            <a:spAutoFit/>
          </a:bodyPr>
          <a:lstStyle/>
          <a:p>
            <a:r>
              <a:rPr kumimoji="1" lang="en-US" altLang="ja-JP" sz="1500" dirty="0">
                <a:solidFill>
                  <a:schemeClr val="bg1"/>
                </a:solidFill>
                <a:latin typeface="ＭＳ Ｐゴシック" panose="020B0600070205080204" pitchFamily="50" charset="-128"/>
                <a:ea typeface="ＭＳ Ｐゴシック" panose="020B0600070205080204" pitchFamily="50" charset="-128"/>
              </a:rPr>
              <a:t>0.5</a:t>
            </a:r>
          </a:p>
        </p:txBody>
      </p:sp>
      <p:cxnSp>
        <p:nvCxnSpPr>
          <p:cNvPr id="44" name="直線コネクタ 43">
            <a:extLst>
              <a:ext uri="{FF2B5EF4-FFF2-40B4-BE49-F238E27FC236}">
                <a16:creationId xmlns:a16="http://schemas.microsoft.com/office/drawing/2014/main" id="{25B0D45F-2285-476E-A82C-BDA14AFB5A5B}"/>
              </a:ext>
            </a:extLst>
          </p:cNvPr>
          <p:cNvCxnSpPr>
            <a:cxnSpLocks/>
          </p:cNvCxnSpPr>
          <p:nvPr/>
        </p:nvCxnSpPr>
        <p:spPr>
          <a:xfrm flipH="1">
            <a:off x="4550694" y="2355277"/>
            <a:ext cx="825766"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1DCED8F-69B9-46E9-A8FA-FCCE7A19EAA2}"/>
              </a:ext>
            </a:extLst>
          </p:cNvPr>
          <p:cNvSpPr txBox="1"/>
          <p:nvPr/>
        </p:nvSpPr>
        <p:spPr>
          <a:xfrm>
            <a:off x="2758912" y="3677139"/>
            <a:ext cx="299696" cy="323165"/>
          </a:xfrm>
          <a:prstGeom prst="rect">
            <a:avLst/>
          </a:prstGeom>
          <a:noFill/>
          <a:ln>
            <a:noFill/>
          </a:ln>
        </p:spPr>
        <p:txBody>
          <a:bodyPr wrap="square" rtlCol="0">
            <a:spAutoFit/>
          </a:bodyPr>
          <a:lstStyle/>
          <a:p>
            <a:r>
              <a:rPr kumimoji="1" lang="en-US" altLang="ja-JP" sz="1500" dirty="0">
                <a:solidFill>
                  <a:schemeClr val="bg1"/>
                </a:solidFill>
                <a:latin typeface="ＭＳ Ｐゴシック" panose="020B0600070205080204" pitchFamily="50" charset="-128"/>
                <a:ea typeface="ＭＳ Ｐゴシック" panose="020B0600070205080204" pitchFamily="50" charset="-128"/>
              </a:rPr>
              <a:t>θ</a:t>
            </a:r>
          </a:p>
        </p:txBody>
      </p:sp>
      <p:sp>
        <p:nvSpPr>
          <p:cNvPr id="46" name="テキスト ボックス 45">
            <a:extLst>
              <a:ext uri="{FF2B5EF4-FFF2-40B4-BE49-F238E27FC236}">
                <a16:creationId xmlns:a16="http://schemas.microsoft.com/office/drawing/2014/main" id="{B5F53AA2-2786-4033-A68F-CEBA2ACC1F74}"/>
              </a:ext>
            </a:extLst>
          </p:cNvPr>
          <p:cNvSpPr txBox="1"/>
          <p:nvPr/>
        </p:nvSpPr>
        <p:spPr>
          <a:xfrm>
            <a:off x="5463156" y="3672643"/>
            <a:ext cx="299696" cy="323165"/>
          </a:xfrm>
          <a:prstGeom prst="rect">
            <a:avLst/>
          </a:prstGeom>
          <a:noFill/>
          <a:ln>
            <a:noFill/>
          </a:ln>
        </p:spPr>
        <p:txBody>
          <a:bodyPr wrap="square" rtlCol="0">
            <a:spAutoFit/>
          </a:bodyPr>
          <a:lstStyle/>
          <a:p>
            <a:r>
              <a:rPr kumimoji="1" lang="en-US" altLang="ja-JP" sz="1500" dirty="0">
                <a:solidFill>
                  <a:schemeClr val="bg1"/>
                </a:solidFill>
                <a:latin typeface="ＭＳ Ｐゴシック" panose="020B0600070205080204" pitchFamily="50" charset="-128"/>
                <a:ea typeface="ＭＳ Ｐゴシック" panose="020B0600070205080204" pitchFamily="50" charset="-128"/>
              </a:rPr>
              <a:t>θ</a:t>
            </a:r>
          </a:p>
        </p:txBody>
      </p:sp>
      <p:sp>
        <p:nvSpPr>
          <p:cNvPr id="47" name="テキスト ボックス 46">
            <a:extLst>
              <a:ext uri="{FF2B5EF4-FFF2-40B4-BE49-F238E27FC236}">
                <a16:creationId xmlns:a16="http://schemas.microsoft.com/office/drawing/2014/main" id="{610EB4D6-4C5F-493B-9968-61F1F9D990AE}"/>
              </a:ext>
            </a:extLst>
          </p:cNvPr>
          <p:cNvSpPr txBox="1"/>
          <p:nvPr/>
        </p:nvSpPr>
        <p:spPr>
          <a:xfrm>
            <a:off x="8157928" y="3666645"/>
            <a:ext cx="299696" cy="323165"/>
          </a:xfrm>
          <a:prstGeom prst="rect">
            <a:avLst/>
          </a:prstGeom>
          <a:noFill/>
          <a:ln>
            <a:noFill/>
          </a:ln>
        </p:spPr>
        <p:txBody>
          <a:bodyPr wrap="square" rtlCol="0">
            <a:spAutoFit/>
          </a:bodyPr>
          <a:lstStyle/>
          <a:p>
            <a:r>
              <a:rPr kumimoji="1" lang="en-US" altLang="ja-JP" sz="1500" dirty="0">
                <a:solidFill>
                  <a:schemeClr val="bg1"/>
                </a:solidFill>
                <a:latin typeface="ＭＳ Ｐゴシック" panose="020B0600070205080204" pitchFamily="50" charset="-128"/>
                <a:ea typeface="ＭＳ Ｐゴシック" panose="020B0600070205080204" pitchFamily="50" charset="-128"/>
              </a:rPr>
              <a:t>θ</a:t>
            </a:r>
          </a:p>
        </p:txBody>
      </p:sp>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A9672755-0FD1-4478-A917-1DD6CA682690}"/>
                  </a:ext>
                </a:extLst>
              </p:cNvPr>
              <p:cNvSpPr txBox="1"/>
              <p:nvPr/>
            </p:nvSpPr>
            <p:spPr>
              <a:xfrm>
                <a:off x="1790284" y="3823842"/>
                <a:ext cx="594862" cy="316753"/>
              </a:xfrm>
              <a:prstGeom prst="rect">
                <a:avLst/>
              </a:prstGeom>
              <a:noFill/>
              <a:ln>
                <a:noFill/>
              </a:ln>
            </p:spPr>
            <p:txBody>
              <a:bodyPr wrap="square" rtlCol="0">
                <a:spAutoFit/>
              </a:bodyPr>
              <a:lstStyle/>
              <a:p>
                <a14:m>
                  <m:oMath xmlns:m="http://schemas.openxmlformats.org/officeDocument/2006/math">
                    <m:acc>
                      <m:accPr>
                        <m:chr m:val="̂"/>
                        <m:ctrlPr>
                          <a:rPr kumimoji="1" lang="en-US" altLang="ja-JP" sz="1300" i="1" smtClean="0">
                            <a:solidFill>
                              <a:schemeClr val="bg1"/>
                            </a:solidFill>
                            <a:latin typeface="Cambria Math" panose="02040503050406030204" pitchFamily="18" charset="0"/>
                            <a:ea typeface="ＭＳ Ｐゴシック" panose="020B0600070205080204" pitchFamily="50" charset="-128"/>
                          </a:rPr>
                        </m:ctrlPr>
                      </m:accPr>
                      <m:e>
                        <m:r>
                          <m:rPr>
                            <m:nor/>
                          </m:rPr>
                          <a:rPr lang="en-US" altLang="ja-JP" sz="1300" dirty="0">
                            <a:solidFill>
                              <a:schemeClr val="bg1"/>
                            </a:solidFill>
                            <a:latin typeface="ＭＳ Ｐゴシック" panose="020B0600070205080204" pitchFamily="50" charset="-128"/>
                            <a:ea typeface="ＭＳ Ｐゴシック" panose="020B0600070205080204" pitchFamily="50" charset="-128"/>
                          </a:rPr>
                          <m:t>θ</m:t>
                        </m:r>
                      </m:e>
                    </m:acc>
                  </m:oMath>
                </a14:m>
                <a:r>
                  <a:rPr kumimoji="1" lang="en-US" altLang="ja-JP" sz="1300" dirty="0">
                    <a:solidFill>
                      <a:schemeClr val="bg1"/>
                    </a:solidFill>
                    <a:latin typeface="ＭＳ Ｐゴシック" panose="020B0600070205080204" pitchFamily="50" charset="-128"/>
                    <a:ea typeface="ＭＳ Ｐゴシック" panose="020B0600070205080204" pitchFamily="50" charset="-128"/>
                  </a:rPr>
                  <a:t>eap</a:t>
                </a:r>
              </a:p>
            </p:txBody>
          </p:sp>
        </mc:Choice>
        <mc:Fallback xmlns="">
          <p:sp>
            <p:nvSpPr>
              <p:cNvPr id="50" name="テキスト ボックス 49">
                <a:extLst>
                  <a:ext uri="{FF2B5EF4-FFF2-40B4-BE49-F238E27FC236}">
                    <a16:creationId xmlns:a16="http://schemas.microsoft.com/office/drawing/2014/main" id="{A9672755-0FD1-4478-A917-1DD6CA682690}"/>
                  </a:ext>
                </a:extLst>
              </p:cNvPr>
              <p:cNvSpPr txBox="1">
                <a:spLocks noRot="1" noChangeAspect="1" noMove="1" noResize="1" noEditPoints="1" noAdjustHandles="1" noChangeArrowheads="1" noChangeShapeType="1" noTextEdit="1"/>
              </p:cNvSpPr>
              <p:nvPr/>
            </p:nvSpPr>
            <p:spPr>
              <a:xfrm>
                <a:off x="1790284" y="3823842"/>
                <a:ext cx="594862" cy="316753"/>
              </a:xfrm>
              <a:prstGeom prst="rect">
                <a:avLst/>
              </a:prstGeom>
              <a:blipFill>
                <a:blip r:embed="rId3"/>
                <a:stretch>
                  <a:fillRect r="-1031" b="-13462"/>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064EA0F5-5CC4-4998-A517-1499137A04E3}"/>
                  </a:ext>
                </a:extLst>
              </p:cNvPr>
              <p:cNvSpPr txBox="1"/>
              <p:nvPr/>
            </p:nvSpPr>
            <p:spPr>
              <a:xfrm>
                <a:off x="4785338" y="3828709"/>
                <a:ext cx="718876" cy="316753"/>
              </a:xfrm>
              <a:prstGeom prst="rect">
                <a:avLst/>
              </a:prstGeom>
              <a:noFill/>
              <a:ln>
                <a:noFill/>
              </a:ln>
            </p:spPr>
            <p:txBody>
              <a:bodyPr wrap="square" rtlCol="0">
                <a:spAutoFit/>
              </a:bodyPr>
              <a:lstStyle/>
              <a:p>
                <a14:m>
                  <m:oMath xmlns:m="http://schemas.openxmlformats.org/officeDocument/2006/math">
                    <m:acc>
                      <m:accPr>
                        <m:chr m:val="̂"/>
                        <m:ctrlPr>
                          <a:rPr kumimoji="1" lang="en-US" altLang="ja-JP" sz="1300" i="1" smtClean="0">
                            <a:solidFill>
                              <a:schemeClr val="bg1"/>
                            </a:solidFill>
                            <a:latin typeface="Cambria Math" panose="02040503050406030204" pitchFamily="18" charset="0"/>
                            <a:ea typeface="ＭＳ Ｐゴシック" panose="020B0600070205080204" pitchFamily="50" charset="-128"/>
                          </a:rPr>
                        </m:ctrlPr>
                      </m:accPr>
                      <m:e>
                        <m:r>
                          <m:rPr>
                            <m:nor/>
                          </m:rPr>
                          <a:rPr lang="en-US" altLang="ja-JP" sz="1300" dirty="0">
                            <a:solidFill>
                              <a:schemeClr val="bg1"/>
                            </a:solidFill>
                            <a:latin typeface="ＭＳ Ｐゴシック" panose="020B0600070205080204" pitchFamily="50" charset="-128"/>
                            <a:ea typeface="ＭＳ Ｐゴシック" panose="020B0600070205080204" pitchFamily="50" charset="-128"/>
                          </a:rPr>
                          <m:t>θ</m:t>
                        </m:r>
                      </m:e>
                    </m:acc>
                  </m:oMath>
                </a14:m>
                <a:r>
                  <a:rPr kumimoji="1" lang="en-US" altLang="ja-JP" sz="1300" dirty="0">
                    <a:solidFill>
                      <a:schemeClr val="bg1"/>
                    </a:solidFill>
                    <a:latin typeface="ＭＳ Ｐゴシック" panose="020B0600070205080204" pitchFamily="50" charset="-128"/>
                    <a:ea typeface="ＭＳ Ｐゴシック" panose="020B0600070205080204" pitchFamily="50" charset="-128"/>
                  </a:rPr>
                  <a:t>map</a:t>
                </a:r>
              </a:p>
            </p:txBody>
          </p:sp>
        </mc:Choice>
        <mc:Fallback xmlns="">
          <p:sp>
            <p:nvSpPr>
              <p:cNvPr id="51" name="テキスト ボックス 50">
                <a:extLst>
                  <a:ext uri="{FF2B5EF4-FFF2-40B4-BE49-F238E27FC236}">
                    <a16:creationId xmlns:a16="http://schemas.microsoft.com/office/drawing/2014/main" id="{064EA0F5-5CC4-4998-A517-1499137A04E3}"/>
                  </a:ext>
                </a:extLst>
              </p:cNvPr>
              <p:cNvSpPr txBox="1">
                <a:spLocks noRot="1" noChangeAspect="1" noMove="1" noResize="1" noEditPoints="1" noAdjustHandles="1" noChangeArrowheads="1" noChangeShapeType="1" noTextEdit="1"/>
              </p:cNvSpPr>
              <p:nvPr/>
            </p:nvSpPr>
            <p:spPr>
              <a:xfrm>
                <a:off x="4785338" y="3828709"/>
                <a:ext cx="718876" cy="316753"/>
              </a:xfrm>
              <a:prstGeom prst="rect">
                <a:avLst/>
              </a:prstGeom>
              <a:blipFill>
                <a:blip r:embed="rId4"/>
                <a:stretch>
                  <a:fillRect b="-13462"/>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3D134051-005F-481F-AA49-8D0DB8A73D8B}"/>
                  </a:ext>
                </a:extLst>
              </p:cNvPr>
              <p:cNvSpPr txBox="1"/>
              <p:nvPr/>
            </p:nvSpPr>
            <p:spPr>
              <a:xfrm>
                <a:off x="7358197" y="3831794"/>
                <a:ext cx="1015029" cy="316753"/>
              </a:xfrm>
              <a:prstGeom prst="rect">
                <a:avLst/>
              </a:prstGeom>
              <a:noFill/>
              <a:ln>
                <a:noFill/>
              </a:ln>
            </p:spPr>
            <p:txBody>
              <a:bodyPr wrap="square" rtlCol="0">
                <a:spAutoFit/>
              </a:bodyPr>
              <a:lstStyle/>
              <a:p>
                <a14:m>
                  <m:oMath xmlns:m="http://schemas.openxmlformats.org/officeDocument/2006/math">
                    <m:acc>
                      <m:accPr>
                        <m:chr m:val="̂"/>
                        <m:ctrlPr>
                          <a:rPr kumimoji="1" lang="en-US" altLang="ja-JP" sz="1300" i="1" smtClean="0">
                            <a:solidFill>
                              <a:schemeClr val="bg1"/>
                            </a:solidFill>
                            <a:latin typeface="Cambria Math" panose="02040503050406030204" pitchFamily="18" charset="0"/>
                            <a:ea typeface="ＭＳ Ｐゴシック" panose="020B0600070205080204" pitchFamily="50" charset="-128"/>
                          </a:rPr>
                        </m:ctrlPr>
                      </m:accPr>
                      <m:e>
                        <m:r>
                          <m:rPr>
                            <m:nor/>
                          </m:rPr>
                          <a:rPr lang="en-US" altLang="ja-JP" sz="1300" dirty="0">
                            <a:solidFill>
                              <a:schemeClr val="bg1"/>
                            </a:solidFill>
                            <a:latin typeface="ＭＳ Ｐゴシック" panose="020B0600070205080204" pitchFamily="50" charset="-128"/>
                            <a:ea typeface="ＭＳ Ｐゴシック" panose="020B0600070205080204" pitchFamily="50" charset="-128"/>
                          </a:rPr>
                          <m:t>θ</m:t>
                        </m:r>
                      </m:e>
                    </m:acc>
                  </m:oMath>
                </a14:m>
                <a:r>
                  <a:rPr kumimoji="1" lang="en-US" altLang="ja-JP" sz="1300" dirty="0">
                    <a:solidFill>
                      <a:schemeClr val="bg1"/>
                    </a:solidFill>
                    <a:latin typeface="ＭＳ Ｐゴシック" panose="020B0600070205080204" pitchFamily="50" charset="-128"/>
                    <a:ea typeface="ＭＳ Ｐゴシック" panose="020B0600070205080204" pitchFamily="50" charset="-128"/>
                  </a:rPr>
                  <a:t>med</a:t>
                </a:r>
              </a:p>
            </p:txBody>
          </p:sp>
        </mc:Choice>
        <mc:Fallback xmlns="">
          <p:sp>
            <p:nvSpPr>
              <p:cNvPr id="52" name="テキスト ボックス 51">
                <a:extLst>
                  <a:ext uri="{FF2B5EF4-FFF2-40B4-BE49-F238E27FC236}">
                    <a16:creationId xmlns:a16="http://schemas.microsoft.com/office/drawing/2014/main" id="{3D134051-005F-481F-AA49-8D0DB8A73D8B}"/>
                  </a:ext>
                </a:extLst>
              </p:cNvPr>
              <p:cNvSpPr txBox="1">
                <a:spLocks noRot="1" noChangeAspect="1" noMove="1" noResize="1" noEditPoints="1" noAdjustHandles="1" noChangeArrowheads="1" noChangeShapeType="1" noTextEdit="1"/>
              </p:cNvSpPr>
              <p:nvPr/>
            </p:nvSpPr>
            <p:spPr>
              <a:xfrm>
                <a:off x="7358197" y="3831794"/>
                <a:ext cx="1015029" cy="316753"/>
              </a:xfrm>
              <a:prstGeom prst="rect">
                <a:avLst/>
              </a:prstGeom>
              <a:blipFill>
                <a:blip r:embed="rId5"/>
                <a:stretch>
                  <a:fillRect b="-13462"/>
                </a:stretch>
              </a:blipFill>
              <a:ln>
                <a:noFill/>
              </a:ln>
            </p:spPr>
            <p:txBody>
              <a:bodyPr/>
              <a:lstStyle/>
              <a:p>
                <a:r>
                  <a:rPr lang="ja-JP" altLang="en-US">
                    <a:noFill/>
                  </a:rPr>
                  <a:t> </a:t>
                </a:r>
              </a:p>
            </p:txBody>
          </p:sp>
        </mc:Fallback>
      </mc:AlternateContent>
      <p:cxnSp>
        <p:nvCxnSpPr>
          <p:cNvPr id="53" name="直線矢印コネクタ 52">
            <a:extLst>
              <a:ext uri="{FF2B5EF4-FFF2-40B4-BE49-F238E27FC236}">
                <a16:creationId xmlns:a16="http://schemas.microsoft.com/office/drawing/2014/main" id="{21E7A865-2C17-4CF3-8827-F061A189FFA9}"/>
              </a:ext>
            </a:extLst>
          </p:cNvPr>
          <p:cNvCxnSpPr>
            <a:cxnSpLocks/>
            <a:endCxn id="42" idx="0"/>
          </p:cNvCxnSpPr>
          <p:nvPr/>
        </p:nvCxnSpPr>
        <p:spPr>
          <a:xfrm>
            <a:off x="6991530" y="2854474"/>
            <a:ext cx="275514" cy="5506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002B9729-FD18-4973-A800-62E0B137EB52}"/>
              </a:ext>
            </a:extLst>
          </p:cNvPr>
          <p:cNvCxnSpPr>
            <a:cxnSpLocks/>
          </p:cNvCxnSpPr>
          <p:nvPr/>
        </p:nvCxnSpPr>
        <p:spPr>
          <a:xfrm>
            <a:off x="6991530" y="2854474"/>
            <a:ext cx="722618" cy="5172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5578ABBA-2C9D-4703-A0D3-736FCA8B2728}"/>
              </a:ext>
            </a:extLst>
          </p:cNvPr>
          <p:cNvSpPr txBox="1"/>
          <p:nvPr/>
        </p:nvSpPr>
        <p:spPr>
          <a:xfrm>
            <a:off x="5673805" y="2550726"/>
            <a:ext cx="1991547" cy="323165"/>
          </a:xfrm>
          <a:prstGeom prst="rect">
            <a:avLst/>
          </a:prstGeom>
          <a:noFill/>
          <a:ln>
            <a:noFill/>
          </a:ln>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確率が半々となる点</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sp>
        <p:nvSpPr>
          <p:cNvPr id="56" name="テキスト ボックス 55">
            <a:extLst>
              <a:ext uri="{FF2B5EF4-FFF2-40B4-BE49-F238E27FC236}">
                <a16:creationId xmlns:a16="http://schemas.microsoft.com/office/drawing/2014/main" id="{EFE0D3BF-F5B0-4676-8990-5B40A6FE4FE7}"/>
              </a:ext>
            </a:extLst>
          </p:cNvPr>
          <p:cNvSpPr txBox="1"/>
          <p:nvPr/>
        </p:nvSpPr>
        <p:spPr>
          <a:xfrm>
            <a:off x="3373540" y="2450518"/>
            <a:ext cx="1255563" cy="553998"/>
          </a:xfrm>
          <a:prstGeom prst="rect">
            <a:avLst/>
          </a:prstGeom>
          <a:noFill/>
          <a:ln>
            <a:noFill/>
          </a:ln>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事後確率が最大となる点</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57" name="直線矢印コネクタ 56">
            <a:extLst>
              <a:ext uri="{FF2B5EF4-FFF2-40B4-BE49-F238E27FC236}">
                <a16:creationId xmlns:a16="http://schemas.microsoft.com/office/drawing/2014/main" id="{3BEBBEE0-31EB-4FD0-96F0-166C775C0BDE}"/>
              </a:ext>
            </a:extLst>
          </p:cNvPr>
          <p:cNvCxnSpPr>
            <a:cxnSpLocks/>
          </p:cNvCxnSpPr>
          <p:nvPr/>
        </p:nvCxnSpPr>
        <p:spPr>
          <a:xfrm flipV="1">
            <a:off x="4431463" y="2381337"/>
            <a:ext cx="452706" cy="23141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D9F3D34-CF21-4C7B-BED5-1AE810378D49}"/>
              </a:ext>
            </a:extLst>
          </p:cNvPr>
          <p:cNvCxnSpPr>
            <a:cxnSpLocks/>
          </p:cNvCxnSpPr>
          <p:nvPr/>
        </p:nvCxnSpPr>
        <p:spPr>
          <a:xfrm>
            <a:off x="1498915" y="3211320"/>
            <a:ext cx="467860" cy="6041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E5EC0D1A-3873-4573-BC20-691368E1AA0A}"/>
              </a:ext>
            </a:extLst>
          </p:cNvPr>
          <p:cNvSpPr txBox="1"/>
          <p:nvPr/>
        </p:nvSpPr>
        <p:spPr>
          <a:xfrm>
            <a:off x="706778" y="2911372"/>
            <a:ext cx="1255563" cy="323165"/>
          </a:xfrm>
          <a:prstGeom prst="rect">
            <a:avLst/>
          </a:prstGeom>
          <a:noFill/>
          <a:ln>
            <a:noFill/>
          </a:ln>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平均（重心）</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sp>
        <p:nvSpPr>
          <p:cNvPr id="60" name="フリーフォーム: 図形 59">
            <a:extLst>
              <a:ext uri="{FF2B5EF4-FFF2-40B4-BE49-F238E27FC236}">
                <a16:creationId xmlns:a16="http://schemas.microsoft.com/office/drawing/2014/main" id="{EED83A8C-9AAE-4A32-9A97-16AA25ACE818}"/>
              </a:ext>
            </a:extLst>
          </p:cNvPr>
          <p:cNvSpPr/>
          <p:nvPr/>
        </p:nvSpPr>
        <p:spPr>
          <a:xfrm flipH="1">
            <a:off x="3264129" y="2361722"/>
            <a:ext cx="2279432" cy="1477000"/>
          </a:xfrm>
          <a:custGeom>
            <a:avLst/>
            <a:gdLst>
              <a:gd name="connsiteX0" fmla="*/ 0 w 2305396"/>
              <a:gd name="connsiteY0" fmla="*/ 1477000 h 1477000"/>
              <a:gd name="connsiteX1" fmla="*/ 554182 w 2305396"/>
              <a:gd name="connsiteY1" fmla="*/ 2876 h 1477000"/>
              <a:gd name="connsiteX2" fmla="*/ 1185949 w 2305396"/>
              <a:gd name="connsiteY2" fmla="*/ 1111240 h 1477000"/>
              <a:gd name="connsiteX3" fmla="*/ 2305396 w 2305396"/>
              <a:gd name="connsiteY3" fmla="*/ 1465916 h 1477000"/>
            </a:gdLst>
            <a:ahLst/>
            <a:cxnLst>
              <a:cxn ang="0">
                <a:pos x="connsiteX0" y="connsiteY0"/>
              </a:cxn>
              <a:cxn ang="0">
                <a:pos x="connsiteX1" y="connsiteY1"/>
              </a:cxn>
              <a:cxn ang="0">
                <a:pos x="connsiteX2" y="connsiteY2"/>
              </a:cxn>
              <a:cxn ang="0">
                <a:pos x="connsiteX3" y="connsiteY3"/>
              </a:cxn>
            </a:cxnLst>
            <a:rect l="l" t="t" r="r" b="b"/>
            <a:pathLst>
              <a:path w="2305396" h="1477000">
                <a:moveTo>
                  <a:pt x="0" y="1477000"/>
                </a:moveTo>
                <a:cubicBezTo>
                  <a:pt x="178262" y="770418"/>
                  <a:pt x="356524" y="63836"/>
                  <a:pt x="554182" y="2876"/>
                </a:cubicBezTo>
                <a:cubicBezTo>
                  <a:pt x="751840" y="-58084"/>
                  <a:pt x="894080" y="867400"/>
                  <a:pt x="1185949" y="1111240"/>
                </a:cubicBezTo>
                <a:cubicBezTo>
                  <a:pt x="1477818" y="1355080"/>
                  <a:pt x="1891607" y="1410498"/>
                  <a:pt x="2305396" y="146591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FF4387E2-AB64-48A8-BC7A-17B26A66731E}"/>
              </a:ext>
            </a:extLst>
          </p:cNvPr>
          <p:cNvSpPr/>
          <p:nvPr/>
        </p:nvSpPr>
        <p:spPr>
          <a:xfrm flipH="1">
            <a:off x="5979573" y="2348880"/>
            <a:ext cx="2279432" cy="1477000"/>
          </a:xfrm>
          <a:custGeom>
            <a:avLst/>
            <a:gdLst>
              <a:gd name="connsiteX0" fmla="*/ 0 w 2305396"/>
              <a:gd name="connsiteY0" fmla="*/ 1477000 h 1477000"/>
              <a:gd name="connsiteX1" fmla="*/ 554182 w 2305396"/>
              <a:gd name="connsiteY1" fmla="*/ 2876 h 1477000"/>
              <a:gd name="connsiteX2" fmla="*/ 1185949 w 2305396"/>
              <a:gd name="connsiteY2" fmla="*/ 1111240 h 1477000"/>
              <a:gd name="connsiteX3" fmla="*/ 2305396 w 2305396"/>
              <a:gd name="connsiteY3" fmla="*/ 1465916 h 1477000"/>
            </a:gdLst>
            <a:ahLst/>
            <a:cxnLst>
              <a:cxn ang="0">
                <a:pos x="connsiteX0" y="connsiteY0"/>
              </a:cxn>
              <a:cxn ang="0">
                <a:pos x="connsiteX1" y="connsiteY1"/>
              </a:cxn>
              <a:cxn ang="0">
                <a:pos x="connsiteX2" y="connsiteY2"/>
              </a:cxn>
              <a:cxn ang="0">
                <a:pos x="connsiteX3" y="connsiteY3"/>
              </a:cxn>
            </a:cxnLst>
            <a:rect l="l" t="t" r="r" b="b"/>
            <a:pathLst>
              <a:path w="2305396" h="1477000">
                <a:moveTo>
                  <a:pt x="0" y="1477000"/>
                </a:moveTo>
                <a:cubicBezTo>
                  <a:pt x="178262" y="770418"/>
                  <a:pt x="356524" y="63836"/>
                  <a:pt x="554182" y="2876"/>
                </a:cubicBezTo>
                <a:cubicBezTo>
                  <a:pt x="751840" y="-58084"/>
                  <a:pt x="894080" y="867400"/>
                  <a:pt x="1185949" y="1111240"/>
                </a:cubicBezTo>
                <a:cubicBezTo>
                  <a:pt x="1477818" y="1355080"/>
                  <a:pt x="1891607" y="1410498"/>
                  <a:pt x="2305396" y="146591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オブジェクト 14">
            <a:extLst>
              <a:ext uri="{FF2B5EF4-FFF2-40B4-BE49-F238E27FC236}">
                <a16:creationId xmlns:a16="http://schemas.microsoft.com/office/drawing/2014/main" id="{FE46772D-8C4D-4343-A5C6-B24DA391F88C}"/>
              </a:ext>
            </a:extLst>
          </p:cNvPr>
          <p:cNvGraphicFramePr>
            <a:graphicFrameLocks noChangeAspect="1"/>
          </p:cNvGraphicFramePr>
          <p:nvPr>
            <p:extLst>
              <p:ext uri="{D42A27DB-BD31-4B8C-83A1-F6EECF244321}">
                <p14:modId xmlns:p14="http://schemas.microsoft.com/office/powerpoint/2010/main" val="1392338050"/>
              </p:ext>
            </p:extLst>
          </p:nvPr>
        </p:nvGraphicFramePr>
        <p:xfrm>
          <a:off x="570038" y="4794569"/>
          <a:ext cx="2672920" cy="485347"/>
        </p:xfrm>
        <a:graphic>
          <a:graphicData uri="http://schemas.openxmlformats.org/presentationml/2006/ole">
            <mc:AlternateContent xmlns:mc="http://schemas.openxmlformats.org/markup-compatibility/2006">
              <mc:Choice xmlns:v="urn:schemas-microsoft-com:vml" Requires="v">
                <p:oleObj spid="_x0000_s82098" name="Equation" r:id="rId6" imgW="1815840" imgH="330120" progId="Equation.DSMT4">
                  <p:embed/>
                </p:oleObj>
              </mc:Choice>
              <mc:Fallback>
                <p:oleObj name="Equation" r:id="rId6" imgW="1815840" imgH="330120" progId="Equation.DSMT4">
                  <p:embed/>
                  <p:pic>
                    <p:nvPicPr>
                      <p:cNvPr id="0" name="Object 1"/>
                      <p:cNvPicPr>
                        <a:picLocks noChangeAspect="1" noChangeArrowheads="1"/>
                      </p:cNvPicPr>
                      <p:nvPr/>
                    </p:nvPicPr>
                    <p:blipFill>
                      <a:blip r:embed="rId7"/>
                      <a:srcRect/>
                      <a:stretch>
                        <a:fillRect/>
                      </a:stretch>
                    </p:blipFill>
                    <p:spPr bwMode="auto">
                      <a:xfrm>
                        <a:off x="570038" y="4794569"/>
                        <a:ext cx="2672920" cy="485347"/>
                      </a:xfrm>
                      <a:prstGeom prst="rect">
                        <a:avLst/>
                      </a:prstGeom>
                      <a:noFill/>
                    </p:spPr>
                  </p:pic>
                </p:oleObj>
              </mc:Fallback>
            </mc:AlternateContent>
          </a:graphicData>
        </a:graphic>
      </p:graphicFrame>
      <p:graphicFrame>
        <p:nvGraphicFramePr>
          <p:cNvPr id="18" name="オブジェクト 17">
            <a:extLst>
              <a:ext uri="{FF2B5EF4-FFF2-40B4-BE49-F238E27FC236}">
                <a16:creationId xmlns:a16="http://schemas.microsoft.com/office/drawing/2014/main" id="{B04AABEE-22B3-41D7-9B95-EA666F8491B7}"/>
              </a:ext>
            </a:extLst>
          </p:cNvPr>
          <p:cNvGraphicFramePr>
            <a:graphicFrameLocks noChangeAspect="1"/>
          </p:cNvGraphicFramePr>
          <p:nvPr>
            <p:extLst>
              <p:ext uri="{D42A27DB-BD31-4B8C-83A1-F6EECF244321}">
                <p14:modId xmlns:p14="http://schemas.microsoft.com/office/powerpoint/2010/main" val="4288371846"/>
              </p:ext>
            </p:extLst>
          </p:nvPr>
        </p:nvGraphicFramePr>
        <p:xfrm>
          <a:off x="3542499" y="4849848"/>
          <a:ext cx="1953182" cy="409656"/>
        </p:xfrm>
        <a:graphic>
          <a:graphicData uri="http://schemas.openxmlformats.org/presentationml/2006/ole">
            <mc:AlternateContent xmlns:mc="http://schemas.openxmlformats.org/markup-compatibility/2006">
              <mc:Choice xmlns:v="urn:schemas-microsoft-com:vml" Requires="v">
                <p:oleObj spid="_x0000_s82099" name="Equation" r:id="rId8" imgW="1269720" imgH="266400" progId="Equation.DSMT4">
                  <p:embed/>
                </p:oleObj>
              </mc:Choice>
              <mc:Fallback>
                <p:oleObj name="Equation" r:id="rId8" imgW="1269720" imgH="266400" progId="Equation.DSMT4">
                  <p:embed/>
                  <p:pic>
                    <p:nvPicPr>
                      <p:cNvPr id="0" name="Object 3"/>
                      <p:cNvPicPr>
                        <a:picLocks noChangeAspect="1" noChangeArrowheads="1"/>
                      </p:cNvPicPr>
                      <p:nvPr/>
                    </p:nvPicPr>
                    <p:blipFill>
                      <a:blip r:embed="rId9"/>
                      <a:srcRect/>
                      <a:stretch>
                        <a:fillRect/>
                      </a:stretch>
                    </p:blipFill>
                    <p:spPr bwMode="auto">
                      <a:xfrm>
                        <a:off x="3542499" y="4849848"/>
                        <a:ext cx="1953182" cy="409656"/>
                      </a:xfrm>
                      <a:prstGeom prst="rect">
                        <a:avLst/>
                      </a:prstGeom>
                      <a:noFill/>
                    </p:spPr>
                  </p:pic>
                </p:oleObj>
              </mc:Fallback>
            </mc:AlternateContent>
          </a:graphicData>
        </a:graphic>
      </p:graphicFrame>
      <p:graphicFrame>
        <p:nvGraphicFramePr>
          <p:cNvPr id="23" name="オブジェクト 22">
            <a:extLst>
              <a:ext uri="{FF2B5EF4-FFF2-40B4-BE49-F238E27FC236}">
                <a16:creationId xmlns:a16="http://schemas.microsoft.com/office/drawing/2014/main" id="{BFC515DF-635A-4745-BBBE-29AA0FFF5983}"/>
              </a:ext>
            </a:extLst>
          </p:cNvPr>
          <p:cNvGraphicFramePr>
            <a:graphicFrameLocks noChangeAspect="1"/>
          </p:cNvGraphicFramePr>
          <p:nvPr>
            <p:extLst>
              <p:ext uri="{D42A27DB-BD31-4B8C-83A1-F6EECF244321}">
                <p14:modId xmlns:p14="http://schemas.microsoft.com/office/powerpoint/2010/main" val="2718499973"/>
              </p:ext>
            </p:extLst>
          </p:nvPr>
        </p:nvGraphicFramePr>
        <p:xfrm>
          <a:off x="5671369" y="4777783"/>
          <a:ext cx="3093008" cy="511946"/>
        </p:xfrm>
        <a:graphic>
          <a:graphicData uri="http://schemas.openxmlformats.org/presentationml/2006/ole">
            <mc:AlternateContent xmlns:mc="http://schemas.openxmlformats.org/markup-compatibility/2006">
              <mc:Choice xmlns:v="urn:schemas-microsoft-com:vml" Requires="v">
                <p:oleObj spid="_x0000_s82100" name="Equation" r:id="rId10" imgW="2070000" imgH="342720" progId="Equation.DSMT4">
                  <p:embed/>
                </p:oleObj>
              </mc:Choice>
              <mc:Fallback>
                <p:oleObj name="Equation" r:id="rId10" imgW="2070000" imgH="342720" progId="Equation.DSMT4">
                  <p:embed/>
                  <p:pic>
                    <p:nvPicPr>
                      <p:cNvPr id="0" name="Object 5"/>
                      <p:cNvPicPr>
                        <a:picLocks noChangeAspect="1" noChangeArrowheads="1"/>
                      </p:cNvPicPr>
                      <p:nvPr/>
                    </p:nvPicPr>
                    <p:blipFill>
                      <a:blip r:embed="rId11"/>
                      <a:srcRect/>
                      <a:stretch>
                        <a:fillRect/>
                      </a:stretch>
                    </p:blipFill>
                    <p:spPr bwMode="auto">
                      <a:xfrm>
                        <a:off x="5671369" y="4777783"/>
                        <a:ext cx="3093008" cy="511946"/>
                      </a:xfrm>
                      <a:prstGeom prst="rect">
                        <a:avLst/>
                      </a:prstGeom>
                      <a:noFill/>
                    </p:spPr>
                  </p:pic>
                </p:oleObj>
              </mc:Fallback>
            </mc:AlternateContent>
          </a:graphicData>
        </a:graphic>
      </p:graphicFrame>
      <p:cxnSp>
        <p:nvCxnSpPr>
          <p:cNvPr id="62" name="直線矢印コネクタ 61">
            <a:extLst>
              <a:ext uri="{FF2B5EF4-FFF2-40B4-BE49-F238E27FC236}">
                <a16:creationId xmlns:a16="http://schemas.microsoft.com/office/drawing/2014/main" id="{649AF8BE-31E4-4C11-BE73-B508ACD59912}"/>
              </a:ext>
            </a:extLst>
          </p:cNvPr>
          <p:cNvCxnSpPr>
            <a:cxnSpLocks/>
          </p:cNvCxnSpPr>
          <p:nvPr/>
        </p:nvCxnSpPr>
        <p:spPr>
          <a:xfrm flipV="1">
            <a:off x="570038" y="2450518"/>
            <a:ext cx="0" cy="1385436"/>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813B67E0-8FA7-4EB3-9AA4-88E109B15B7E}"/>
              </a:ext>
            </a:extLst>
          </p:cNvPr>
          <p:cNvSpPr txBox="1"/>
          <p:nvPr/>
        </p:nvSpPr>
        <p:spPr>
          <a:xfrm>
            <a:off x="418312" y="2128825"/>
            <a:ext cx="724950" cy="323165"/>
          </a:xfrm>
          <a:prstGeom prst="rect">
            <a:avLst/>
          </a:prstGeom>
          <a:noFill/>
          <a:ln>
            <a:noFill/>
          </a:ln>
        </p:spPr>
        <p:txBody>
          <a:bodyPr wrap="square" rtlCol="0">
            <a:spAutoFit/>
          </a:bodyPr>
          <a:lstStyle/>
          <a:p>
            <a:r>
              <a:rPr kumimoji="1" lang="en-US" altLang="ja-JP" sz="1500" i="1" dirty="0">
                <a:solidFill>
                  <a:schemeClr val="bg1"/>
                </a:solidFill>
                <a:ea typeface="ＭＳ Ｐゴシック" panose="020B0600070205080204" pitchFamily="50" charset="-128"/>
                <a:cs typeface="Times New Roman" panose="02020603050405020304" pitchFamily="18" charset="0"/>
              </a:rPr>
              <a:t>f </a:t>
            </a:r>
            <a:r>
              <a:rPr kumimoji="1" lang="en-US" altLang="ja-JP" sz="1500" dirty="0">
                <a:solidFill>
                  <a:schemeClr val="bg1"/>
                </a:solidFill>
                <a:ea typeface="ＭＳ Ｐゴシック" panose="020B0600070205080204" pitchFamily="50" charset="-128"/>
                <a:cs typeface="Times New Roman" panose="02020603050405020304" pitchFamily="18" charset="0"/>
              </a:rPr>
              <a:t>(</a:t>
            </a:r>
            <a:r>
              <a:rPr kumimoji="1" lang="en-US" altLang="ja-JP" sz="1500" i="1" dirty="0">
                <a:solidFill>
                  <a:schemeClr val="bg1"/>
                </a:solidFill>
                <a:ea typeface="ＭＳ Ｐゴシック" panose="020B0600070205080204" pitchFamily="50" charset="-128"/>
                <a:cs typeface="Times New Roman" panose="02020603050405020304" pitchFamily="18" charset="0"/>
              </a:rPr>
              <a:t>θ </a:t>
            </a:r>
            <a:r>
              <a:rPr kumimoji="1" lang="en-US" altLang="ja-JP" sz="1500" dirty="0">
                <a:solidFill>
                  <a:schemeClr val="bg1"/>
                </a:solidFill>
                <a:ea typeface="ＭＳ Ｐゴシック" panose="020B0600070205080204" pitchFamily="50" charset="-128"/>
                <a:cs typeface="Times New Roman" panose="02020603050405020304" pitchFamily="18" charset="0"/>
              </a:rPr>
              <a:t>| </a:t>
            </a:r>
            <a:r>
              <a:rPr kumimoji="1" lang="en-US" altLang="ja-JP" sz="1500" i="1" dirty="0">
                <a:solidFill>
                  <a:schemeClr val="bg1"/>
                </a:solidFill>
                <a:ea typeface="ＭＳ Ｐゴシック" panose="020B0600070205080204" pitchFamily="50" charset="-128"/>
                <a:cs typeface="Times New Roman" panose="02020603050405020304" pitchFamily="18" charset="0"/>
              </a:rPr>
              <a:t>y</a:t>
            </a:r>
            <a:r>
              <a:rPr kumimoji="1" lang="en-US" altLang="ja-JP" sz="1500" dirty="0">
                <a:solidFill>
                  <a:schemeClr val="bg1"/>
                </a:solidFill>
                <a:ea typeface="ＭＳ Ｐゴシック" panose="020B0600070205080204" pitchFamily="50" charset="-128"/>
                <a:cs typeface="Times New Roman" panose="02020603050405020304" pitchFamily="18" charset="0"/>
              </a:rPr>
              <a:t>)</a:t>
            </a:r>
          </a:p>
        </p:txBody>
      </p:sp>
      <p:sp>
        <p:nvSpPr>
          <p:cNvPr id="39" name="テキスト ボックス 38">
            <a:extLst>
              <a:ext uri="{FF2B5EF4-FFF2-40B4-BE49-F238E27FC236}">
                <a16:creationId xmlns:a16="http://schemas.microsoft.com/office/drawing/2014/main" id="{69FE3305-8FE6-4044-BF86-AE9BBFDA3186}"/>
              </a:ext>
            </a:extLst>
          </p:cNvPr>
          <p:cNvSpPr txBox="1"/>
          <p:nvPr/>
        </p:nvSpPr>
        <p:spPr>
          <a:xfrm>
            <a:off x="2156113" y="5689693"/>
            <a:ext cx="5614927" cy="400110"/>
          </a:xfrm>
          <a:prstGeom prst="rect">
            <a:avLst/>
          </a:prstGeom>
          <a:noFill/>
          <a:ln>
            <a:noFill/>
          </a:ln>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rPr>
              <a:t>左右対称の事後分布ならば全て同じ推定値となる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4" name="直線矢印コネクタ 3">
            <a:extLst>
              <a:ext uri="{FF2B5EF4-FFF2-40B4-BE49-F238E27FC236}">
                <a16:creationId xmlns:a16="http://schemas.microsoft.com/office/drawing/2014/main" id="{EF5D8A73-E29C-45DA-8B33-CA30687F8C22}"/>
              </a:ext>
            </a:extLst>
          </p:cNvPr>
          <p:cNvCxnSpPr>
            <a:cxnSpLocks/>
          </p:cNvCxnSpPr>
          <p:nvPr/>
        </p:nvCxnSpPr>
        <p:spPr>
          <a:xfrm flipH="1" flipV="1">
            <a:off x="3171431" y="5320492"/>
            <a:ext cx="783138" cy="36688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B50939E-F144-41EA-9F84-B6A1394BAC74}"/>
              </a:ext>
            </a:extLst>
          </p:cNvPr>
          <p:cNvCxnSpPr>
            <a:cxnSpLocks/>
          </p:cNvCxnSpPr>
          <p:nvPr/>
        </p:nvCxnSpPr>
        <p:spPr>
          <a:xfrm flipV="1">
            <a:off x="4499992" y="5271279"/>
            <a:ext cx="0" cy="43018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D9F472FC-AE5D-446A-A145-159A513D0EE8}"/>
              </a:ext>
            </a:extLst>
          </p:cNvPr>
          <p:cNvCxnSpPr>
            <a:cxnSpLocks/>
          </p:cNvCxnSpPr>
          <p:nvPr/>
        </p:nvCxnSpPr>
        <p:spPr>
          <a:xfrm flipV="1">
            <a:off x="5204038" y="5257057"/>
            <a:ext cx="583285" cy="458633"/>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5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55" grpId="0"/>
      <p:bldP spid="56" grpId="0"/>
      <p:bldP spid="59"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836CB-2A76-439B-BF78-8B0F2DFEB010}"/>
              </a:ext>
            </a:extLst>
          </p:cNvPr>
          <p:cNvSpPr>
            <a:spLocks noGrp="1"/>
          </p:cNvSpPr>
          <p:nvPr>
            <p:ph type="title"/>
          </p:nvPr>
        </p:nvSpPr>
        <p:spPr>
          <a:xfrm>
            <a:off x="539552" y="627633"/>
            <a:ext cx="7920880" cy="1143000"/>
          </a:xfrm>
        </p:spPr>
        <p:txBody>
          <a:bodyPr/>
          <a:lstStyle/>
          <a:p>
            <a:r>
              <a:rPr kumimoji="1" lang="ja-JP" altLang="en-US" sz="3500" dirty="0"/>
              <a:t>連続型事後分布によるパラメータ評価③</a:t>
            </a:r>
            <a:br>
              <a:rPr kumimoji="1" lang="en-US" altLang="ja-JP" sz="3500" dirty="0"/>
            </a:br>
            <a:r>
              <a:rPr kumimoji="1" lang="ja-JP" altLang="en-US" sz="3000" dirty="0"/>
              <a:t>（事後分散）</a:t>
            </a:r>
          </a:p>
        </p:txBody>
      </p:sp>
      <p:cxnSp>
        <p:nvCxnSpPr>
          <p:cNvPr id="48" name="直線コネクタ 47">
            <a:extLst>
              <a:ext uri="{FF2B5EF4-FFF2-40B4-BE49-F238E27FC236}">
                <a16:creationId xmlns:a16="http://schemas.microsoft.com/office/drawing/2014/main" id="{9A3F5380-593A-4BE0-AD4E-E7C1226BD27E}"/>
              </a:ext>
            </a:extLst>
          </p:cNvPr>
          <p:cNvCxnSpPr>
            <a:cxnSpLocks/>
          </p:cNvCxnSpPr>
          <p:nvPr/>
        </p:nvCxnSpPr>
        <p:spPr>
          <a:xfrm>
            <a:off x="4644008" y="3356992"/>
            <a:ext cx="0" cy="1001159"/>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327065DC-5F5B-4CCB-807F-3039635A39DE}"/>
              </a:ext>
            </a:extLst>
          </p:cNvPr>
          <p:cNvCxnSpPr>
            <a:cxnSpLocks/>
          </p:cNvCxnSpPr>
          <p:nvPr/>
        </p:nvCxnSpPr>
        <p:spPr>
          <a:xfrm>
            <a:off x="3057423" y="4366137"/>
            <a:ext cx="2594699" cy="5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B09CB613-7CBC-4C5F-A5CC-98378D016AE0}"/>
              </a:ext>
            </a:extLst>
          </p:cNvPr>
          <p:cNvSpPr txBox="1"/>
          <p:nvPr/>
        </p:nvSpPr>
        <p:spPr>
          <a:xfrm>
            <a:off x="1907704" y="5229200"/>
            <a:ext cx="1268558" cy="369332"/>
          </a:xfrm>
          <a:prstGeom prst="rect">
            <a:avLst/>
          </a:prstGeom>
          <a:noFill/>
          <a:ln>
            <a:noFill/>
          </a:ln>
        </p:spPr>
        <p:txBody>
          <a:bodyPr wrap="square" rtlCol="0">
            <a:spAutoFit/>
          </a:bodyPr>
          <a:lstStyle/>
          <a:p>
            <a:r>
              <a:rPr kumimoji="1" lang="ja-JP" altLang="en-US" sz="1800" dirty="0">
                <a:solidFill>
                  <a:srgbClr val="FFFF00"/>
                </a:solidFill>
                <a:latin typeface="ＭＳ Ｐゴシック" panose="020B0600070205080204" pitchFamily="50" charset="-128"/>
                <a:ea typeface="ＭＳ Ｐゴシック" panose="020B0600070205080204" pitchFamily="50" charset="-128"/>
              </a:rPr>
              <a:t>事後分散</a:t>
            </a:r>
            <a:endParaRPr kumimoji="1" lang="en-US" altLang="ja-JP" sz="1800" dirty="0">
              <a:solidFill>
                <a:srgbClr val="FFFF00"/>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3DE44913-E4B0-4AF6-862C-0C479AF6C41A}"/>
              </a:ext>
            </a:extLst>
          </p:cNvPr>
          <p:cNvSpPr txBox="1"/>
          <p:nvPr/>
        </p:nvSpPr>
        <p:spPr>
          <a:xfrm>
            <a:off x="5597210" y="4180151"/>
            <a:ext cx="299696" cy="369332"/>
          </a:xfrm>
          <a:prstGeom prst="rect">
            <a:avLst/>
          </a:prstGeom>
          <a:noFill/>
          <a:ln>
            <a:noFill/>
          </a:ln>
        </p:spPr>
        <p:txBody>
          <a:bodyPr wrap="square" rtlCol="0">
            <a:spAutoFit/>
          </a:bodyPr>
          <a:lstStyle/>
          <a:p>
            <a:r>
              <a:rPr kumimoji="1" lang="en-US" altLang="ja-JP" sz="1800" dirty="0">
                <a:solidFill>
                  <a:schemeClr val="bg1"/>
                </a:solidFill>
                <a:latin typeface="ＭＳ Ｐゴシック" panose="020B0600070205080204" pitchFamily="50" charset="-128"/>
                <a:ea typeface="ＭＳ Ｐゴシック" panose="020B0600070205080204" pitchFamily="50" charset="-128"/>
              </a:rPr>
              <a:t>θ</a:t>
            </a:r>
          </a:p>
        </p:txBody>
      </p:sp>
      <p:sp>
        <p:nvSpPr>
          <p:cNvPr id="69" name="フリーフォーム: 図形 68">
            <a:extLst>
              <a:ext uri="{FF2B5EF4-FFF2-40B4-BE49-F238E27FC236}">
                <a16:creationId xmlns:a16="http://schemas.microsoft.com/office/drawing/2014/main" id="{5C54FA29-853A-488E-86E9-1F78DAA429E0}"/>
              </a:ext>
            </a:extLst>
          </p:cNvPr>
          <p:cNvSpPr/>
          <p:nvPr/>
        </p:nvSpPr>
        <p:spPr>
          <a:xfrm flipH="1">
            <a:off x="3059834" y="2523617"/>
            <a:ext cx="2592288" cy="1848405"/>
          </a:xfrm>
          <a:custGeom>
            <a:avLst/>
            <a:gdLst>
              <a:gd name="connsiteX0" fmla="*/ 0 w 2305396"/>
              <a:gd name="connsiteY0" fmla="*/ 1477000 h 1477000"/>
              <a:gd name="connsiteX1" fmla="*/ 554182 w 2305396"/>
              <a:gd name="connsiteY1" fmla="*/ 2876 h 1477000"/>
              <a:gd name="connsiteX2" fmla="*/ 1185949 w 2305396"/>
              <a:gd name="connsiteY2" fmla="*/ 1111240 h 1477000"/>
              <a:gd name="connsiteX3" fmla="*/ 2305396 w 2305396"/>
              <a:gd name="connsiteY3" fmla="*/ 1465916 h 1477000"/>
            </a:gdLst>
            <a:ahLst/>
            <a:cxnLst>
              <a:cxn ang="0">
                <a:pos x="connsiteX0" y="connsiteY0"/>
              </a:cxn>
              <a:cxn ang="0">
                <a:pos x="connsiteX1" y="connsiteY1"/>
              </a:cxn>
              <a:cxn ang="0">
                <a:pos x="connsiteX2" y="connsiteY2"/>
              </a:cxn>
              <a:cxn ang="0">
                <a:pos x="connsiteX3" y="connsiteY3"/>
              </a:cxn>
            </a:cxnLst>
            <a:rect l="l" t="t" r="r" b="b"/>
            <a:pathLst>
              <a:path w="2305396" h="1477000">
                <a:moveTo>
                  <a:pt x="0" y="1477000"/>
                </a:moveTo>
                <a:cubicBezTo>
                  <a:pt x="178262" y="770418"/>
                  <a:pt x="356524" y="63836"/>
                  <a:pt x="554182" y="2876"/>
                </a:cubicBezTo>
                <a:cubicBezTo>
                  <a:pt x="751840" y="-58084"/>
                  <a:pt x="894080" y="867400"/>
                  <a:pt x="1185949" y="1111240"/>
                </a:cubicBezTo>
                <a:cubicBezTo>
                  <a:pt x="1477818" y="1355080"/>
                  <a:pt x="1891607" y="1410498"/>
                  <a:pt x="2305396" y="146591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1" name="テキスト ボックス 70">
                <a:extLst>
                  <a:ext uri="{FF2B5EF4-FFF2-40B4-BE49-F238E27FC236}">
                    <a16:creationId xmlns:a16="http://schemas.microsoft.com/office/drawing/2014/main" id="{BD77AB79-BFEE-4D32-B95B-6435BFDCFE5A}"/>
                  </a:ext>
                </a:extLst>
              </p:cNvPr>
              <p:cNvSpPr txBox="1"/>
              <p:nvPr/>
            </p:nvSpPr>
            <p:spPr>
              <a:xfrm>
                <a:off x="3983883" y="4380008"/>
                <a:ext cx="1513372" cy="599395"/>
              </a:xfrm>
              <a:prstGeom prst="rect">
                <a:avLst/>
              </a:prstGeom>
              <a:noFill/>
              <a:ln>
                <a:noFill/>
              </a:ln>
            </p:spPr>
            <p:txBody>
              <a:bodyPr wrap="square" rtlCol="0">
                <a:spAutoFit/>
              </a:bodyPr>
              <a:lstStyle/>
              <a:p>
                <a:pPr algn="ctr"/>
                <a14:m>
                  <m:oMath xmlns:m="http://schemas.openxmlformats.org/officeDocument/2006/math">
                    <m:acc>
                      <m:accPr>
                        <m:chr m:val="̂"/>
                        <m:ctrlPr>
                          <a:rPr kumimoji="1" lang="en-US" altLang="ja-JP" sz="1600" i="1" smtClean="0">
                            <a:solidFill>
                              <a:srgbClr val="92D050"/>
                            </a:solidFill>
                            <a:latin typeface="Cambria Math" panose="02040503050406030204" pitchFamily="18" charset="0"/>
                            <a:ea typeface="ＭＳ Ｐゴシック" panose="020B0600070205080204" pitchFamily="50" charset="-128"/>
                          </a:rPr>
                        </m:ctrlPr>
                      </m:accPr>
                      <m:e>
                        <m:r>
                          <m:rPr>
                            <m:nor/>
                          </m:rPr>
                          <a:rPr lang="en-US" altLang="ja-JP" sz="1600" dirty="0">
                            <a:solidFill>
                              <a:srgbClr val="92D050"/>
                            </a:solidFill>
                            <a:latin typeface="ＭＳ Ｐゴシック" panose="020B0600070205080204" pitchFamily="50" charset="-128"/>
                            <a:ea typeface="ＭＳ Ｐゴシック" panose="020B0600070205080204" pitchFamily="50" charset="-128"/>
                          </a:rPr>
                          <m:t>θ</m:t>
                        </m:r>
                      </m:e>
                    </m:acc>
                  </m:oMath>
                </a14:m>
                <a:r>
                  <a:rPr kumimoji="1" lang="en-US" altLang="ja-JP" sz="1600" dirty="0">
                    <a:solidFill>
                      <a:srgbClr val="92D050"/>
                    </a:solidFill>
                    <a:latin typeface="ＭＳ Ｐゴシック" panose="020B0600070205080204" pitchFamily="50" charset="-128"/>
                    <a:ea typeface="ＭＳ Ｐゴシック" panose="020B0600070205080204" pitchFamily="50" charset="-128"/>
                  </a:rPr>
                  <a:t>eap</a:t>
                </a: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rPr>
                  <a:t>（平均）</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71" name="テキスト ボックス 70">
                <a:extLst>
                  <a:ext uri="{FF2B5EF4-FFF2-40B4-BE49-F238E27FC236}">
                    <a16:creationId xmlns:a16="http://schemas.microsoft.com/office/drawing/2014/main" id="{BD77AB79-BFEE-4D32-B95B-6435BFDCFE5A}"/>
                  </a:ext>
                </a:extLst>
              </p:cNvPr>
              <p:cNvSpPr txBox="1">
                <a:spLocks noRot="1" noChangeAspect="1" noMove="1" noResize="1" noEditPoints="1" noAdjustHandles="1" noChangeArrowheads="1" noChangeShapeType="1" noTextEdit="1"/>
              </p:cNvSpPr>
              <p:nvPr/>
            </p:nvSpPr>
            <p:spPr>
              <a:xfrm>
                <a:off x="3983883" y="4380008"/>
                <a:ext cx="1513372" cy="599395"/>
              </a:xfrm>
              <a:prstGeom prst="rect">
                <a:avLst/>
              </a:prstGeom>
              <a:blipFill>
                <a:blip r:embed="rId3"/>
                <a:stretch>
                  <a:fillRect b="-10204"/>
                </a:stretch>
              </a:blipFill>
              <a:ln>
                <a:noFill/>
              </a:ln>
            </p:spPr>
            <p:txBody>
              <a:bodyPr/>
              <a:lstStyle/>
              <a:p>
                <a:r>
                  <a:rPr lang="ja-JP" altLang="en-US">
                    <a:noFill/>
                  </a:rPr>
                  <a:t> </a:t>
                </a:r>
              </a:p>
            </p:txBody>
          </p:sp>
        </mc:Fallback>
      </mc:AlternateContent>
      <p:cxnSp>
        <p:nvCxnSpPr>
          <p:cNvPr id="75" name="直線矢印コネクタ 74">
            <a:extLst>
              <a:ext uri="{FF2B5EF4-FFF2-40B4-BE49-F238E27FC236}">
                <a16:creationId xmlns:a16="http://schemas.microsoft.com/office/drawing/2014/main" id="{CCACF662-1721-4AA9-98E1-B6AB1A76EF0B}"/>
              </a:ext>
            </a:extLst>
          </p:cNvPr>
          <p:cNvCxnSpPr>
            <a:cxnSpLocks/>
            <a:stCxn id="69" idx="3"/>
          </p:cNvCxnSpPr>
          <p:nvPr/>
        </p:nvCxnSpPr>
        <p:spPr>
          <a:xfrm flipV="1">
            <a:off x="3059834" y="2609665"/>
            <a:ext cx="0" cy="1748486"/>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8E5212B3-04C9-490E-B082-83E061503A69}"/>
              </a:ext>
            </a:extLst>
          </p:cNvPr>
          <p:cNvSpPr txBox="1"/>
          <p:nvPr/>
        </p:nvSpPr>
        <p:spPr>
          <a:xfrm>
            <a:off x="2799990" y="2090996"/>
            <a:ext cx="1524800" cy="553998"/>
          </a:xfrm>
          <a:prstGeom prst="rect">
            <a:avLst/>
          </a:prstGeom>
          <a:noFill/>
          <a:ln>
            <a:noFill/>
          </a:ln>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事後確率密度</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a:p>
            <a:r>
              <a:rPr kumimoji="1" lang="en-US" altLang="ja-JP" sz="1500" i="1" dirty="0">
                <a:solidFill>
                  <a:schemeClr val="bg1"/>
                </a:solidFill>
                <a:ea typeface="ＭＳ Ｐゴシック" panose="020B0600070205080204" pitchFamily="50" charset="-128"/>
                <a:cs typeface="Times New Roman" panose="02020603050405020304" pitchFamily="18" charset="0"/>
              </a:rPr>
              <a:t>f </a:t>
            </a:r>
            <a:r>
              <a:rPr kumimoji="1" lang="en-US" altLang="ja-JP" sz="1500" dirty="0">
                <a:solidFill>
                  <a:schemeClr val="bg1"/>
                </a:solidFill>
                <a:ea typeface="ＭＳ Ｐゴシック" panose="020B0600070205080204" pitchFamily="50" charset="-128"/>
                <a:cs typeface="Times New Roman" panose="02020603050405020304" pitchFamily="18" charset="0"/>
              </a:rPr>
              <a:t>(</a:t>
            </a:r>
            <a:r>
              <a:rPr kumimoji="1" lang="en-US" altLang="ja-JP" sz="1500" i="1" dirty="0">
                <a:solidFill>
                  <a:schemeClr val="bg1"/>
                </a:solidFill>
                <a:ea typeface="ＭＳ Ｐゴシック" panose="020B0600070205080204" pitchFamily="50" charset="-128"/>
                <a:cs typeface="Times New Roman" panose="02020603050405020304" pitchFamily="18" charset="0"/>
              </a:rPr>
              <a:t>θ </a:t>
            </a:r>
            <a:r>
              <a:rPr kumimoji="1" lang="en-US" altLang="ja-JP" sz="1500" dirty="0">
                <a:solidFill>
                  <a:schemeClr val="bg1"/>
                </a:solidFill>
                <a:ea typeface="ＭＳ Ｐゴシック" panose="020B0600070205080204" pitchFamily="50" charset="-128"/>
                <a:cs typeface="Times New Roman" panose="02020603050405020304" pitchFamily="18" charset="0"/>
              </a:rPr>
              <a:t>| </a:t>
            </a:r>
            <a:r>
              <a:rPr kumimoji="1" lang="en-US" altLang="ja-JP" sz="1500" i="1" dirty="0">
                <a:solidFill>
                  <a:schemeClr val="bg1"/>
                </a:solidFill>
                <a:ea typeface="ＭＳ Ｐゴシック" panose="020B0600070205080204" pitchFamily="50" charset="-128"/>
                <a:cs typeface="Times New Roman" panose="02020603050405020304" pitchFamily="18" charset="0"/>
              </a:rPr>
              <a:t>y</a:t>
            </a:r>
            <a:r>
              <a:rPr kumimoji="1" lang="en-US" altLang="ja-JP" sz="1500" dirty="0">
                <a:solidFill>
                  <a:schemeClr val="bg1"/>
                </a:solidFill>
                <a:ea typeface="ＭＳ Ｐゴシック" panose="020B0600070205080204" pitchFamily="50" charset="-128"/>
                <a:cs typeface="Times New Roman" panose="02020603050405020304" pitchFamily="18" charset="0"/>
              </a:rPr>
              <a:t>)</a:t>
            </a:r>
          </a:p>
        </p:txBody>
      </p:sp>
      <p:cxnSp>
        <p:nvCxnSpPr>
          <p:cNvPr id="5" name="直線矢印コネクタ 4">
            <a:extLst>
              <a:ext uri="{FF2B5EF4-FFF2-40B4-BE49-F238E27FC236}">
                <a16:creationId xmlns:a16="http://schemas.microsoft.com/office/drawing/2014/main" id="{25256F84-00EC-4D4E-95AD-B8722B78D69F}"/>
              </a:ext>
            </a:extLst>
          </p:cNvPr>
          <p:cNvCxnSpPr/>
          <p:nvPr/>
        </p:nvCxnSpPr>
        <p:spPr>
          <a:xfrm>
            <a:off x="3923928" y="4149080"/>
            <a:ext cx="720080" cy="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960F3FC3-1E99-49D8-A3FC-20A17F57A56A}"/>
              </a:ext>
            </a:extLst>
          </p:cNvPr>
          <p:cNvCxnSpPr>
            <a:cxnSpLocks/>
          </p:cNvCxnSpPr>
          <p:nvPr/>
        </p:nvCxnSpPr>
        <p:spPr>
          <a:xfrm>
            <a:off x="4644008" y="4149080"/>
            <a:ext cx="969671" cy="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62BF664D-D133-4482-AF26-0A36C30B0ACA}"/>
              </a:ext>
            </a:extLst>
          </p:cNvPr>
          <p:cNvSpPr txBox="1"/>
          <p:nvPr/>
        </p:nvSpPr>
        <p:spPr>
          <a:xfrm>
            <a:off x="5518340" y="2813078"/>
            <a:ext cx="1861971" cy="646331"/>
          </a:xfrm>
          <a:prstGeom prst="rect">
            <a:avLst/>
          </a:prstGeom>
          <a:noFill/>
          <a:ln>
            <a:noFill/>
          </a:ln>
        </p:spPr>
        <p:txBody>
          <a:bodyPr wrap="square" rtlCol="0">
            <a:spAutoFit/>
          </a:bodyPr>
          <a:lstStyle/>
          <a:p>
            <a:r>
              <a:rPr kumimoji="1" lang="ja-JP" altLang="en-US" sz="1800" dirty="0">
                <a:solidFill>
                  <a:srgbClr val="92D050"/>
                </a:solidFill>
                <a:latin typeface="ＭＳ Ｐゴシック" panose="020B0600070205080204" pitchFamily="50" charset="-128"/>
                <a:ea typeface="ＭＳ Ｐゴシック" panose="020B0600070205080204" pitchFamily="50" charset="-128"/>
              </a:rPr>
              <a:t>事後期待値</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周辺のバラツキ</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8" name="コネクタ: 曲線 7">
            <a:extLst>
              <a:ext uri="{FF2B5EF4-FFF2-40B4-BE49-F238E27FC236}">
                <a16:creationId xmlns:a16="http://schemas.microsoft.com/office/drawing/2014/main" id="{72E6BFB8-2DF4-4AF6-8EE9-2ABB8D608ED9}"/>
              </a:ext>
            </a:extLst>
          </p:cNvPr>
          <p:cNvCxnSpPr>
            <a:cxnSpLocks/>
          </p:cNvCxnSpPr>
          <p:nvPr/>
        </p:nvCxnSpPr>
        <p:spPr>
          <a:xfrm rot="5400000">
            <a:off x="5192846" y="3466061"/>
            <a:ext cx="611296" cy="605978"/>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オブジェクト 11">
            <a:extLst>
              <a:ext uri="{FF2B5EF4-FFF2-40B4-BE49-F238E27FC236}">
                <a16:creationId xmlns:a16="http://schemas.microsoft.com/office/drawing/2014/main" id="{462741E3-0CBF-4A0B-9967-EF82397113CD}"/>
              </a:ext>
            </a:extLst>
          </p:cNvPr>
          <p:cNvGraphicFramePr>
            <a:graphicFrameLocks noChangeAspect="1"/>
          </p:cNvGraphicFramePr>
          <p:nvPr>
            <p:extLst>
              <p:ext uri="{D42A27DB-BD31-4B8C-83A1-F6EECF244321}">
                <p14:modId xmlns:p14="http://schemas.microsoft.com/office/powerpoint/2010/main" val="3459495461"/>
              </p:ext>
            </p:extLst>
          </p:nvPr>
        </p:nvGraphicFramePr>
        <p:xfrm>
          <a:off x="3057423" y="5146613"/>
          <a:ext cx="3209745" cy="507965"/>
        </p:xfrm>
        <a:graphic>
          <a:graphicData uri="http://schemas.openxmlformats.org/presentationml/2006/ole">
            <mc:AlternateContent xmlns:mc="http://schemas.openxmlformats.org/markup-compatibility/2006">
              <mc:Choice xmlns:v="urn:schemas-microsoft-com:vml" Requires="v">
                <p:oleObj spid="_x0000_s83004" name="Equation" r:id="rId4" imgW="2082600" imgH="330120" progId="Equation.DSMT4">
                  <p:embed/>
                </p:oleObj>
              </mc:Choice>
              <mc:Fallback>
                <p:oleObj name="Equation" r:id="rId4" imgW="2082600" imgH="330120" progId="Equation.DSMT4">
                  <p:embed/>
                  <p:pic>
                    <p:nvPicPr>
                      <p:cNvPr id="0" name="Object 1"/>
                      <p:cNvPicPr>
                        <a:picLocks noChangeAspect="1" noChangeArrowheads="1"/>
                      </p:cNvPicPr>
                      <p:nvPr/>
                    </p:nvPicPr>
                    <p:blipFill>
                      <a:blip r:embed="rId5"/>
                      <a:srcRect/>
                      <a:stretch>
                        <a:fillRect/>
                      </a:stretch>
                    </p:blipFill>
                    <p:spPr bwMode="auto">
                      <a:xfrm>
                        <a:off x="3057423" y="5146613"/>
                        <a:ext cx="3209745" cy="507965"/>
                      </a:xfrm>
                      <a:prstGeom prst="rect">
                        <a:avLst/>
                      </a:prstGeom>
                      <a:noFill/>
                    </p:spPr>
                  </p:pic>
                </p:oleObj>
              </mc:Fallback>
            </mc:AlternateContent>
          </a:graphicData>
        </a:graphic>
      </p:graphicFrame>
    </p:spTree>
    <p:extLst>
      <p:ext uri="{BB962C8B-B14F-4D97-AF65-F5344CB8AC3E}">
        <p14:creationId xmlns:p14="http://schemas.microsoft.com/office/powerpoint/2010/main" val="33497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1"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6BDC48-08C7-4AEE-A92B-7EA8C783056E}"/>
              </a:ext>
            </a:extLst>
          </p:cNvPr>
          <p:cNvSpPr>
            <a:spLocks noGrp="1"/>
          </p:cNvSpPr>
          <p:nvPr>
            <p:ph type="title"/>
          </p:nvPr>
        </p:nvSpPr>
        <p:spPr/>
        <p:txBody>
          <a:bodyPr/>
          <a:lstStyle/>
          <a:p>
            <a:r>
              <a:rPr kumimoji="1" lang="en-US" altLang="ja-JP" sz="3500" dirty="0"/>
              <a:t>15.3</a:t>
            </a:r>
            <a:r>
              <a:rPr kumimoji="1" lang="ja-JP" altLang="en-US" sz="3500" dirty="0"/>
              <a:t>　活躍場面　その</a:t>
            </a:r>
            <a:r>
              <a:rPr kumimoji="1" lang="en-US" altLang="ja-JP" sz="3500" dirty="0"/>
              <a:t>1</a:t>
            </a:r>
            <a:br>
              <a:rPr kumimoji="1" lang="en-US" altLang="ja-JP" sz="3500" dirty="0"/>
            </a:br>
            <a:r>
              <a:rPr kumimoji="1" lang="ja-JP" altLang="en-US" sz="3500" dirty="0"/>
              <a:t>ベイズ更新</a:t>
            </a:r>
          </a:p>
        </p:txBody>
      </p:sp>
      <p:cxnSp>
        <p:nvCxnSpPr>
          <p:cNvPr id="5" name="直線コネクタ 4">
            <a:extLst>
              <a:ext uri="{FF2B5EF4-FFF2-40B4-BE49-F238E27FC236}">
                <a16:creationId xmlns:a16="http://schemas.microsoft.com/office/drawing/2014/main" id="{4E0EC77E-2981-4D6F-A020-A3F96FA48A90}"/>
              </a:ext>
            </a:extLst>
          </p:cNvPr>
          <p:cNvCxnSpPr>
            <a:cxnSpLocks/>
          </p:cNvCxnSpPr>
          <p:nvPr/>
        </p:nvCxnSpPr>
        <p:spPr>
          <a:xfrm flipH="1">
            <a:off x="783072" y="4416146"/>
            <a:ext cx="2122722" cy="80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フリーフォーム 10">
            <a:extLst>
              <a:ext uri="{FF2B5EF4-FFF2-40B4-BE49-F238E27FC236}">
                <a16:creationId xmlns:a16="http://schemas.microsoft.com/office/drawing/2014/main" id="{B533274A-9B01-4DC1-9F4A-BC429009F990}"/>
              </a:ext>
            </a:extLst>
          </p:cNvPr>
          <p:cNvSpPr/>
          <p:nvPr/>
        </p:nvSpPr>
        <p:spPr>
          <a:xfrm>
            <a:off x="783072" y="3022869"/>
            <a:ext cx="2106647" cy="1339544"/>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オブジェクト 6">
            <a:extLst>
              <a:ext uri="{FF2B5EF4-FFF2-40B4-BE49-F238E27FC236}">
                <a16:creationId xmlns:a16="http://schemas.microsoft.com/office/drawing/2014/main" id="{AA8462DA-E1EA-4DD1-9BA3-5C7A99BC7FEE}"/>
              </a:ext>
            </a:extLst>
          </p:cNvPr>
          <p:cNvGraphicFramePr>
            <a:graphicFrameLocks noChangeAspect="1"/>
          </p:cNvGraphicFramePr>
          <p:nvPr>
            <p:extLst>
              <p:ext uri="{D42A27DB-BD31-4B8C-83A1-F6EECF244321}">
                <p14:modId xmlns:p14="http://schemas.microsoft.com/office/powerpoint/2010/main" val="1865618941"/>
              </p:ext>
            </p:extLst>
          </p:nvPr>
        </p:nvGraphicFramePr>
        <p:xfrm>
          <a:off x="1313518" y="3879504"/>
          <a:ext cx="993456" cy="408937"/>
        </p:xfrm>
        <a:graphic>
          <a:graphicData uri="http://schemas.openxmlformats.org/presentationml/2006/ole">
            <mc:AlternateContent xmlns:mc="http://schemas.openxmlformats.org/markup-compatibility/2006">
              <mc:Choice xmlns:v="urn:schemas-microsoft-com:vml" Requires="v">
                <p:oleObj spid="_x0000_s84153" name="Equation" r:id="rId3" imgW="507960" imgH="203040" progId="Equation.DSMT4">
                  <p:embed/>
                </p:oleObj>
              </mc:Choice>
              <mc:Fallback>
                <p:oleObj name="Equation" r:id="rId3" imgW="507960" imgH="203040" progId="Equation.DSMT4">
                  <p:embed/>
                  <p:pic>
                    <p:nvPicPr>
                      <p:cNvPr id="4" name="オブジェクト 3">
                        <a:extLst>
                          <a:ext uri="{FF2B5EF4-FFF2-40B4-BE49-F238E27FC236}">
                            <a16:creationId xmlns:a16="http://schemas.microsoft.com/office/drawing/2014/main" id="{51B1E0EE-27F1-4BF9-B425-58F3E4105298}"/>
                          </a:ext>
                        </a:extLst>
                      </p:cNvPr>
                      <p:cNvPicPr>
                        <a:picLocks noChangeAspect="1" noChangeArrowheads="1"/>
                      </p:cNvPicPr>
                      <p:nvPr/>
                    </p:nvPicPr>
                    <p:blipFill>
                      <a:blip r:embed="rId4"/>
                      <a:srcRect/>
                      <a:stretch>
                        <a:fillRect/>
                      </a:stretch>
                    </p:blipFill>
                    <p:spPr bwMode="auto">
                      <a:xfrm>
                        <a:off x="1313518" y="3879504"/>
                        <a:ext cx="993456" cy="408937"/>
                      </a:xfrm>
                      <a:prstGeom prst="rect">
                        <a:avLst/>
                      </a:prstGeom>
                      <a:noFill/>
                    </p:spPr>
                  </p:pic>
                </p:oleObj>
              </mc:Fallback>
            </mc:AlternateContent>
          </a:graphicData>
        </a:graphic>
      </p:graphicFrame>
      <p:graphicFrame>
        <p:nvGraphicFramePr>
          <p:cNvPr id="8" name="オブジェクト 7">
            <a:extLst>
              <a:ext uri="{FF2B5EF4-FFF2-40B4-BE49-F238E27FC236}">
                <a16:creationId xmlns:a16="http://schemas.microsoft.com/office/drawing/2014/main" id="{3A7B52AD-785C-4309-A567-7712EE65BAEA}"/>
              </a:ext>
            </a:extLst>
          </p:cNvPr>
          <p:cNvGraphicFramePr>
            <a:graphicFrameLocks noChangeAspect="1"/>
          </p:cNvGraphicFramePr>
          <p:nvPr>
            <p:extLst>
              <p:ext uri="{D42A27DB-BD31-4B8C-83A1-F6EECF244321}">
                <p14:modId xmlns:p14="http://schemas.microsoft.com/office/powerpoint/2010/main" val="541050315"/>
              </p:ext>
            </p:extLst>
          </p:nvPr>
        </p:nvGraphicFramePr>
        <p:xfrm>
          <a:off x="4180578" y="3873845"/>
          <a:ext cx="904551" cy="373307"/>
        </p:xfrm>
        <a:graphic>
          <a:graphicData uri="http://schemas.openxmlformats.org/presentationml/2006/ole">
            <mc:AlternateContent xmlns:mc="http://schemas.openxmlformats.org/markup-compatibility/2006">
              <mc:Choice xmlns:v="urn:schemas-microsoft-com:vml" Requires="v">
                <p:oleObj spid="_x0000_s84154" name="Equation" r:id="rId5" imgW="507960" imgH="203040" progId="Equation.DSMT4">
                  <p:embed/>
                </p:oleObj>
              </mc:Choice>
              <mc:Fallback>
                <p:oleObj name="Equation" r:id="rId5" imgW="507960" imgH="203040" progId="Equation.DSMT4">
                  <p:embed/>
                  <p:pic>
                    <p:nvPicPr>
                      <p:cNvPr id="73" name="オブジェクト 72">
                        <a:extLst>
                          <a:ext uri="{FF2B5EF4-FFF2-40B4-BE49-F238E27FC236}">
                            <a16:creationId xmlns:a16="http://schemas.microsoft.com/office/drawing/2014/main" id="{00C1F19A-5A18-43D6-97E2-9D1CACDC729C}"/>
                          </a:ext>
                        </a:extLst>
                      </p:cNvPr>
                      <p:cNvPicPr>
                        <a:picLocks noChangeAspect="1" noChangeArrowheads="1"/>
                      </p:cNvPicPr>
                      <p:nvPr/>
                    </p:nvPicPr>
                    <p:blipFill>
                      <a:blip r:embed="rId6"/>
                      <a:srcRect/>
                      <a:stretch>
                        <a:fillRect/>
                      </a:stretch>
                    </p:blipFill>
                    <p:spPr bwMode="auto">
                      <a:xfrm>
                        <a:off x="4180578" y="3873845"/>
                        <a:ext cx="904551" cy="373307"/>
                      </a:xfrm>
                      <a:prstGeom prst="rect">
                        <a:avLst/>
                      </a:prstGeom>
                      <a:noFill/>
                    </p:spPr>
                  </p:pic>
                </p:oleObj>
              </mc:Fallback>
            </mc:AlternateContent>
          </a:graphicData>
        </a:graphic>
      </p:graphicFrame>
      <p:graphicFrame>
        <p:nvGraphicFramePr>
          <p:cNvPr id="9" name="オブジェクト 8">
            <a:extLst>
              <a:ext uri="{FF2B5EF4-FFF2-40B4-BE49-F238E27FC236}">
                <a16:creationId xmlns:a16="http://schemas.microsoft.com/office/drawing/2014/main" id="{FA2D3A0C-945A-41AE-839F-707354F74822}"/>
              </a:ext>
            </a:extLst>
          </p:cNvPr>
          <p:cNvGraphicFramePr>
            <a:graphicFrameLocks noChangeAspect="1"/>
          </p:cNvGraphicFramePr>
          <p:nvPr>
            <p:extLst>
              <p:ext uri="{D42A27DB-BD31-4B8C-83A1-F6EECF244321}">
                <p14:modId xmlns:p14="http://schemas.microsoft.com/office/powerpoint/2010/main" val="3999368538"/>
              </p:ext>
            </p:extLst>
          </p:nvPr>
        </p:nvGraphicFramePr>
        <p:xfrm>
          <a:off x="6993862" y="3917242"/>
          <a:ext cx="630210" cy="400110"/>
        </p:xfrm>
        <a:graphic>
          <a:graphicData uri="http://schemas.openxmlformats.org/presentationml/2006/ole">
            <mc:AlternateContent xmlns:mc="http://schemas.openxmlformats.org/markup-compatibility/2006">
              <mc:Choice xmlns:v="urn:schemas-microsoft-com:vml" Requires="v">
                <p:oleObj spid="_x0000_s84155" name="Equation" r:id="rId7" imgW="330120" imgH="203040" progId="Equation.DSMT4">
                  <p:embed/>
                </p:oleObj>
              </mc:Choice>
              <mc:Fallback>
                <p:oleObj name="Equation" r:id="rId7" imgW="330120" imgH="203040" progId="Equation.DSMT4">
                  <p:embed/>
                  <p:pic>
                    <p:nvPicPr>
                      <p:cNvPr id="74" name="オブジェクト 73">
                        <a:extLst>
                          <a:ext uri="{FF2B5EF4-FFF2-40B4-BE49-F238E27FC236}">
                            <a16:creationId xmlns:a16="http://schemas.microsoft.com/office/drawing/2014/main" id="{45147B29-211F-440E-A9A8-78CA6C006F58}"/>
                          </a:ext>
                        </a:extLst>
                      </p:cNvPr>
                      <p:cNvPicPr>
                        <a:picLocks noChangeAspect="1" noChangeArrowheads="1"/>
                      </p:cNvPicPr>
                      <p:nvPr/>
                    </p:nvPicPr>
                    <p:blipFill>
                      <a:blip r:embed="rId8"/>
                      <a:srcRect/>
                      <a:stretch>
                        <a:fillRect/>
                      </a:stretch>
                    </p:blipFill>
                    <p:spPr bwMode="auto">
                      <a:xfrm>
                        <a:off x="6993862" y="3917242"/>
                        <a:ext cx="630210" cy="400110"/>
                      </a:xfrm>
                      <a:prstGeom prst="rect">
                        <a:avLst/>
                      </a:prstGeom>
                      <a:noFill/>
                    </p:spPr>
                  </p:pic>
                </p:oleObj>
              </mc:Fallback>
            </mc:AlternateContent>
          </a:graphicData>
        </a:graphic>
      </p:graphicFrame>
      <p:sp>
        <p:nvSpPr>
          <p:cNvPr id="10" name="テキスト ボックス 9">
            <a:extLst>
              <a:ext uri="{FF2B5EF4-FFF2-40B4-BE49-F238E27FC236}">
                <a16:creationId xmlns:a16="http://schemas.microsoft.com/office/drawing/2014/main" id="{ED277D49-6F69-4CDD-B3B1-823FBEA5A858}"/>
              </a:ext>
            </a:extLst>
          </p:cNvPr>
          <p:cNvSpPr txBox="1"/>
          <p:nvPr/>
        </p:nvSpPr>
        <p:spPr>
          <a:xfrm>
            <a:off x="4284041" y="4474371"/>
            <a:ext cx="69762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尤度</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CB853B6D-EF83-4934-9901-F0318311A1EA}"/>
              </a:ext>
            </a:extLst>
          </p:cNvPr>
          <p:cNvSpPr txBox="1"/>
          <p:nvPr/>
        </p:nvSpPr>
        <p:spPr>
          <a:xfrm>
            <a:off x="3050284" y="3295077"/>
            <a:ext cx="825867" cy="861774"/>
          </a:xfrm>
          <a:prstGeom prst="rect">
            <a:avLst/>
          </a:prstGeom>
          <a:noFill/>
        </p:spPr>
        <p:txBody>
          <a:bodyPr wrap="none" rtlCol="0">
            <a:spAutoFit/>
          </a:bodyPr>
          <a:lstStyle/>
          <a:p>
            <a:pPr algn="ctr"/>
            <a:r>
              <a:rPr kumimoji="1" lang="ja-JP" altLang="en-US" sz="5000" dirty="0">
                <a:solidFill>
                  <a:schemeClr val="bg1"/>
                </a:solidFill>
                <a:latin typeface="ＭＳ Ｐゴシック" panose="020B0600070205080204" pitchFamily="50" charset="-128"/>
                <a:ea typeface="ＭＳ Ｐゴシック" panose="020B0600070205080204" pitchFamily="50" charset="-128"/>
              </a:rPr>
              <a:t>∝</a:t>
            </a:r>
          </a:p>
        </p:txBody>
      </p:sp>
      <p:sp>
        <p:nvSpPr>
          <p:cNvPr id="12" name="テキスト ボックス 11">
            <a:extLst>
              <a:ext uri="{FF2B5EF4-FFF2-40B4-BE49-F238E27FC236}">
                <a16:creationId xmlns:a16="http://schemas.microsoft.com/office/drawing/2014/main" id="{DA317F95-124E-4FE2-9666-9EACE7AE0680}"/>
              </a:ext>
            </a:extLst>
          </p:cNvPr>
          <p:cNvSpPr txBox="1"/>
          <p:nvPr/>
        </p:nvSpPr>
        <p:spPr>
          <a:xfrm>
            <a:off x="1097827" y="4535996"/>
            <a:ext cx="1210589"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事後分布</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13" name="直線コネクタ 12">
            <a:extLst>
              <a:ext uri="{FF2B5EF4-FFF2-40B4-BE49-F238E27FC236}">
                <a16:creationId xmlns:a16="http://schemas.microsoft.com/office/drawing/2014/main" id="{78AC1232-75F9-42B5-A873-A7370A3029FD}"/>
              </a:ext>
            </a:extLst>
          </p:cNvPr>
          <p:cNvCxnSpPr>
            <a:cxnSpLocks/>
          </p:cNvCxnSpPr>
          <p:nvPr/>
        </p:nvCxnSpPr>
        <p:spPr>
          <a:xfrm flipH="1">
            <a:off x="3764540" y="4367639"/>
            <a:ext cx="1778171" cy="17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フリーフォーム 10">
            <a:extLst>
              <a:ext uri="{FF2B5EF4-FFF2-40B4-BE49-F238E27FC236}">
                <a16:creationId xmlns:a16="http://schemas.microsoft.com/office/drawing/2014/main" id="{12FD24B5-ADC5-405A-AAF2-A6AF0DBF2688}"/>
              </a:ext>
            </a:extLst>
          </p:cNvPr>
          <p:cNvSpPr/>
          <p:nvPr/>
        </p:nvSpPr>
        <p:spPr>
          <a:xfrm>
            <a:off x="3872142" y="3019826"/>
            <a:ext cx="1580638" cy="1301220"/>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621292E2-5505-4592-8AA2-D7F05E62B32C}"/>
              </a:ext>
            </a:extLst>
          </p:cNvPr>
          <p:cNvCxnSpPr>
            <a:cxnSpLocks/>
          </p:cNvCxnSpPr>
          <p:nvPr/>
        </p:nvCxnSpPr>
        <p:spPr>
          <a:xfrm flipH="1" flipV="1">
            <a:off x="6368840" y="4385252"/>
            <a:ext cx="1984840"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フリーフォーム 10">
            <a:extLst>
              <a:ext uri="{FF2B5EF4-FFF2-40B4-BE49-F238E27FC236}">
                <a16:creationId xmlns:a16="http://schemas.microsoft.com/office/drawing/2014/main" id="{0A7DA191-2576-423A-9A1F-1205EDDC92DC}"/>
              </a:ext>
            </a:extLst>
          </p:cNvPr>
          <p:cNvSpPr/>
          <p:nvPr/>
        </p:nvSpPr>
        <p:spPr>
          <a:xfrm>
            <a:off x="6378841" y="3655286"/>
            <a:ext cx="1962321" cy="665760"/>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893AD70-FFBB-4EC4-92BB-8F249E1C8C2A}"/>
              </a:ext>
            </a:extLst>
          </p:cNvPr>
          <p:cNvSpPr txBox="1"/>
          <p:nvPr/>
        </p:nvSpPr>
        <p:spPr>
          <a:xfrm>
            <a:off x="5552974" y="3298576"/>
            <a:ext cx="825867" cy="861774"/>
          </a:xfrm>
          <a:prstGeom prst="rect">
            <a:avLst/>
          </a:prstGeom>
          <a:noFill/>
        </p:spPr>
        <p:txBody>
          <a:bodyPr wrap="none" rtlCol="0">
            <a:spAutoFit/>
          </a:bodyPr>
          <a:lstStyle/>
          <a:p>
            <a:pPr algn="ctr"/>
            <a:r>
              <a:rPr kumimoji="1" lang="en-US" altLang="ja-JP" sz="5000"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5000" dirty="0">
              <a:solidFill>
                <a:schemeClr val="bg1"/>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39809712-4C59-4058-A21B-5A91CE434FB5}"/>
              </a:ext>
            </a:extLst>
          </p:cNvPr>
          <p:cNvSpPr txBox="1"/>
          <p:nvPr/>
        </p:nvSpPr>
        <p:spPr>
          <a:xfrm>
            <a:off x="6877671" y="4572825"/>
            <a:ext cx="1210588"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事前分布</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93306DBB-6792-4CB6-BC89-77F1032FDB0C}"/>
              </a:ext>
            </a:extLst>
          </p:cNvPr>
          <p:cNvSpPr txBox="1"/>
          <p:nvPr/>
        </p:nvSpPr>
        <p:spPr>
          <a:xfrm>
            <a:off x="2815975" y="4173286"/>
            <a:ext cx="441146" cy="400110"/>
          </a:xfrm>
          <a:prstGeom prst="rect">
            <a:avLst/>
          </a:prstGeom>
          <a:noFill/>
        </p:spPr>
        <p:txBody>
          <a:bodyPr wrap="non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rPr>
              <a:t>θ</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6A547801-96FB-4143-904E-E27684BAF6A6}"/>
              </a:ext>
            </a:extLst>
          </p:cNvPr>
          <p:cNvSpPr txBox="1"/>
          <p:nvPr/>
        </p:nvSpPr>
        <p:spPr>
          <a:xfrm>
            <a:off x="8247933" y="4172715"/>
            <a:ext cx="441146" cy="400110"/>
          </a:xfrm>
          <a:prstGeom prst="rect">
            <a:avLst/>
          </a:prstGeom>
          <a:noFill/>
        </p:spPr>
        <p:txBody>
          <a:bodyPr wrap="non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rPr>
              <a:t>θ</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450D3BF5-81E1-452B-B3E0-FD16A4153F7A}"/>
              </a:ext>
            </a:extLst>
          </p:cNvPr>
          <p:cNvSpPr txBox="1"/>
          <p:nvPr/>
        </p:nvSpPr>
        <p:spPr>
          <a:xfrm>
            <a:off x="5553714" y="4120991"/>
            <a:ext cx="311303" cy="400110"/>
          </a:xfrm>
          <a:prstGeom prst="rect">
            <a:avLst/>
          </a:prstGeom>
          <a:noFill/>
        </p:spPr>
        <p:txBody>
          <a:bodyPr wrap="none" rtlCol="0">
            <a:spAutoFit/>
          </a:bodyPr>
          <a:lstStyle/>
          <a:p>
            <a:pPr algn="ctr"/>
            <a:r>
              <a:rPr kumimoji="1" lang="en-US" altLang="ja-JP" sz="2000" dirty="0">
                <a:solidFill>
                  <a:srgbClr val="FFC000"/>
                </a:solidFill>
                <a:latin typeface="ＭＳ Ｐゴシック" panose="020B0600070205080204" pitchFamily="50" charset="-128"/>
                <a:ea typeface="ＭＳ Ｐゴシック" panose="020B0600070205080204" pitchFamily="50" charset="-128"/>
              </a:rPr>
              <a:t>y</a:t>
            </a:r>
            <a:endParaRPr kumimoji="1" lang="ja-JP" altLang="en-US" sz="1600" dirty="0">
              <a:solidFill>
                <a:srgbClr val="FFC000"/>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670BA36C-D140-4BE9-AE79-B096AC63B36D}"/>
              </a:ext>
            </a:extLst>
          </p:cNvPr>
          <p:cNvSpPr txBox="1"/>
          <p:nvPr/>
        </p:nvSpPr>
        <p:spPr>
          <a:xfrm>
            <a:off x="726030" y="4850637"/>
            <a:ext cx="1984839" cy="35394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rPr>
              <a:t>（パラメータの分布）</a:t>
            </a:r>
          </a:p>
        </p:txBody>
      </p:sp>
      <p:sp>
        <p:nvSpPr>
          <p:cNvPr id="23" name="テキスト ボックス 22">
            <a:extLst>
              <a:ext uri="{FF2B5EF4-FFF2-40B4-BE49-F238E27FC236}">
                <a16:creationId xmlns:a16="http://schemas.microsoft.com/office/drawing/2014/main" id="{71859B8B-B49C-4834-BB22-A66216777306}"/>
              </a:ext>
            </a:extLst>
          </p:cNvPr>
          <p:cNvSpPr txBox="1"/>
          <p:nvPr/>
        </p:nvSpPr>
        <p:spPr>
          <a:xfrm>
            <a:off x="3895247" y="4819641"/>
            <a:ext cx="1643400" cy="35394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700" dirty="0">
                <a:solidFill>
                  <a:srgbClr val="FFC000"/>
                </a:solidFill>
                <a:latin typeface="ＭＳ Ｐゴシック" panose="020B0600070205080204" pitchFamily="50" charset="-128"/>
                <a:ea typeface="ＭＳ Ｐゴシック" panose="020B0600070205080204" pitchFamily="50" charset="-128"/>
              </a:rPr>
              <a:t>データ</a:t>
            </a:r>
            <a:r>
              <a:rPr kumimoji="1" lang="ja-JP" altLang="en-US" sz="1700" dirty="0">
                <a:solidFill>
                  <a:schemeClr val="bg1"/>
                </a:solidFill>
                <a:latin typeface="ＭＳ Ｐゴシック" panose="020B0600070205080204" pitchFamily="50" charset="-128"/>
                <a:ea typeface="ＭＳ Ｐゴシック" panose="020B0600070205080204" pitchFamily="50" charset="-128"/>
              </a:rPr>
              <a:t>の分布）</a:t>
            </a:r>
          </a:p>
        </p:txBody>
      </p:sp>
      <p:sp>
        <p:nvSpPr>
          <p:cNvPr id="24" name="テキスト ボックス 23">
            <a:extLst>
              <a:ext uri="{FF2B5EF4-FFF2-40B4-BE49-F238E27FC236}">
                <a16:creationId xmlns:a16="http://schemas.microsoft.com/office/drawing/2014/main" id="{23904A0B-7931-43FA-8368-EEE1DB38A02E}"/>
              </a:ext>
            </a:extLst>
          </p:cNvPr>
          <p:cNvSpPr txBox="1"/>
          <p:nvPr/>
        </p:nvSpPr>
        <p:spPr>
          <a:xfrm>
            <a:off x="6542272" y="4897029"/>
            <a:ext cx="1984839" cy="35394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rPr>
              <a:t>（パラメータの分布）</a:t>
            </a:r>
          </a:p>
        </p:txBody>
      </p:sp>
      <p:sp>
        <p:nvSpPr>
          <p:cNvPr id="25" name="矢印: U ターン 24">
            <a:extLst>
              <a:ext uri="{FF2B5EF4-FFF2-40B4-BE49-F238E27FC236}">
                <a16:creationId xmlns:a16="http://schemas.microsoft.com/office/drawing/2014/main" id="{2AAF1D44-0956-4D09-9EA3-EFB7C71277DF}"/>
              </a:ext>
            </a:extLst>
          </p:cNvPr>
          <p:cNvSpPr/>
          <p:nvPr/>
        </p:nvSpPr>
        <p:spPr>
          <a:xfrm flipH="1">
            <a:off x="1579960" y="2155026"/>
            <a:ext cx="5832648" cy="759780"/>
          </a:xfrm>
          <a:prstGeom prst="uturnArrow">
            <a:avLst>
              <a:gd name="adj1" fmla="val 16231"/>
              <a:gd name="adj2" fmla="val 25000"/>
              <a:gd name="adj3" fmla="val 43505"/>
              <a:gd name="adj4" fmla="val 75000"/>
              <a:gd name="adj5"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矢印: 右 25">
            <a:extLst>
              <a:ext uri="{FF2B5EF4-FFF2-40B4-BE49-F238E27FC236}">
                <a16:creationId xmlns:a16="http://schemas.microsoft.com/office/drawing/2014/main" id="{0C88C649-3E79-476C-AFDA-B3A26A73E32F}"/>
              </a:ext>
            </a:extLst>
          </p:cNvPr>
          <p:cNvSpPr/>
          <p:nvPr/>
        </p:nvSpPr>
        <p:spPr>
          <a:xfrm rot="16200000">
            <a:off x="4406549" y="2535272"/>
            <a:ext cx="511824" cy="291902"/>
          </a:xfrm>
          <a:prstGeom prst="rightArrow">
            <a:avLst>
              <a:gd name="adj1" fmla="val 50000"/>
              <a:gd name="adj2" fmla="val 9389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8D79C53-1764-4343-970E-EF42B14638E7}"/>
              </a:ext>
            </a:extLst>
          </p:cNvPr>
          <p:cNvSpPr txBox="1"/>
          <p:nvPr/>
        </p:nvSpPr>
        <p:spPr>
          <a:xfrm>
            <a:off x="3650792" y="1988840"/>
            <a:ext cx="2132314" cy="400110"/>
          </a:xfrm>
          <a:prstGeom prst="rect">
            <a:avLst/>
          </a:prstGeom>
          <a:solidFill>
            <a:srgbClr val="FFC000"/>
          </a:solidFill>
        </p:spPr>
        <p:txBody>
          <a:bodyPr wrap="none" rtlCol="0">
            <a:spAutoFit/>
          </a:bodyPr>
          <a:lstStyle/>
          <a:p>
            <a:pPr algn="ctr"/>
            <a:r>
              <a:rPr kumimoji="1" lang="ja-JP" altLang="en-US" sz="2000" dirty="0">
                <a:latin typeface="ＭＳ Ｐゴシック" panose="020B0600070205080204" pitchFamily="50" charset="-128"/>
                <a:ea typeface="ＭＳ Ｐゴシック" panose="020B0600070205080204" pitchFamily="50" charset="-128"/>
              </a:rPr>
              <a:t>観測データで更新</a:t>
            </a:r>
          </a:p>
        </p:txBody>
      </p:sp>
      <p:sp>
        <p:nvSpPr>
          <p:cNvPr id="28" name="テキスト ボックス 27">
            <a:extLst>
              <a:ext uri="{FF2B5EF4-FFF2-40B4-BE49-F238E27FC236}">
                <a16:creationId xmlns:a16="http://schemas.microsoft.com/office/drawing/2014/main" id="{24268A87-C39A-4C6D-B45B-01D6B5BDB58C}"/>
              </a:ext>
            </a:extLst>
          </p:cNvPr>
          <p:cNvSpPr txBox="1"/>
          <p:nvPr/>
        </p:nvSpPr>
        <p:spPr>
          <a:xfrm>
            <a:off x="1912314" y="2346783"/>
            <a:ext cx="1274708" cy="400110"/>
          </a:xfrm>
          <a:prstGeom prst="rect">
            <a:avLst/>
          </a:prstGeom>
          <a:noFill/>
        </p:spPr>
        <p:txBody>
          <a:bodyPr wrap="none" rtlCol="0">
            <a:spAutoFit/>
          </a:bodyPr>
          <a:lstStyle/>
          <a:p>
            <a:pPr algn="ctr"/>
            <a:r>
              <a:rPr kumimoji="1" lang="ja-JP" altLang="en-US" sz="20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正確さ</a:t>
            </a:r>
            <a:r>
              <a:rPr kumimoji="1" lang="en-US" altLang="ja-JP" sz="20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UP!</a:t>
            </a:r>
            <a:endParaRPr kumimoji="1" lang="ja-JP" altLang="en-US" sz="20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33" name="図 32">
            <a:extLst>
              <a:ext uri="{FF2B5EF4-FFF2-40B4-BE49-F238E27FC236}">
                <a16:creationId xmlns:a16="http://schemas.microsoft.com/office/drawing/2014/main" id="{5F0AE2B5-F6A9-4BEA-B335-7BAB56999A38}"/>
              </a:ext>
            </a:extLst>
          </p:cNvPr>
          <p:cNvPicPr>
            <a:picLocks noChangeAspect="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874799" y="2948331"/>
            <a:ext cx="1580963" cy="1778075"/>
          </a:xfrm>
          <a:prstGeom prst="rect">
            <a:avLst/>
          </a:prstGeom>
        </p:spPr>
      </p:pic>
      <p:sp>
        <p:nvSpPr>
          <p:cNvPr id="34" name="矢印: U ターン 33">
            <a:extLst>
              <a:ext uri="{FF2B5EF4-FFF2-40B4-BE49-F238E27FC236}">
                <a16:creationId xmlns:a16="http://schemas.microsoft.com/office/drawing/2014/main" id="{C20BDD38-DC20-4070-B62C-D6AEC65216C3}"/>
              </a:ext>
            </a:extLst>
          </p:cNvPr>
          <p:cNvSpPr/>
          <p:nvPr/>
        </p:nvSpPr>
        <p:spPr>
          <a:xfrm rot="10800000" flipH="1">
            <a:off x="1630944" y="5229271"/>
            <a:ext cx="5893383" cy="759780"/>
          </a:xfrm>
          <a:prstGeom prst="uturnArrow">
            <a:avLst>
              <a:gd name="adj1" fmla="val 16231"/>
              <a:gd name="adj2" fmla="val 25000"/>
              <a:gd name="adj3" fmla="val 43505"/>
              <a:gd name="adj4" fmla="val 75000"/>
              <a:gd name="adj5"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テキスト ボックス 34">
            <a:extLst>
              <a:ext uri="{FF2B5EF4-FFF2-40B4-BE49-F238E27FC236}">
                <a16:creationId xmlns:a16="http://schemas.microsoft.com/office/drawing/2014/main" id="{E7651C39-EE49-4F01-8FEA-012A9ED65F8E}"/>
              </a:ext>
            </a:extLst>
          </p:cNvPr>
          <p:cNvSpPr txBox="1"/>
          <p:nvPr/>
        </p:nvSpPr>
        <p:spPr>
          <a:xfrm>
            <a:off x="2422074" y="5734401"/>
            <a:ext cx="4107214" cy="400110"/>
          </a:xfrm>
          <a:prstGeom prst="rect">
            <a:avLst/>
          </a:prstGeom>
          <a:solidFill>
            <a:srgbClr val="FFC000"/>
          </a:solidFill>
        </p:spPr>
        <p:txBody>
          <a:bodyPr wrap="none" rtlCol="0">
            <a:spAutoFit/>
          </a:bodyPr>
          <a:lstStyle/>
          <a:p>
            <a:pPr algn="ctr"/>
            <a:r>
              <a:rPr kumimoji="1" lang="ja-JP" altLang="en-US" sz="20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事後分布</a:t>
            </a:r>
            <a:r>
              <a:rPr kumimoji="1" lang="ja-JP" altLang="en-US" sz="2000" dirty="0">
                <a:latin typeface="ＭＳ Ｐゴシック" panose="020B0600070205080204" pitchFamily="50" charset="-128"/>
                <a:ea typeface="ＭＳ Ｐゴシック" panose="020B0600070205080204" pitchFamily="50" charset="-128"/>
              </a:rPr>
              <a:t>を次の</a:t>
            </a:r>
            <a:r>
              <a:rPr kumimoji="1" lang="ja-JP" altLang="en-US" sz="20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事前分布</a:t>
            </a:r>
            <a:r>
              <a:rPr kumimoji="1" lang="ja-JP" altLang="en-US" sz="2000" dirty="0">
                <a:latin typeface="ＭＳ Ｐゴシック" panose="020B0600070205080204" pitchFamily="50" charset="-128"/>
                <a:ea typeface="ＭＳ Ｐゴシック" panose="020B0600070205080204" pitchFamily="50" charset="-128"/>
              </a:rPr>
              <a:t>として利用</a:t>
            </a:r>
          </a:p>
        </p:txBody>
      </p:sp>
      <p:sp>
        <p:nvSpPr>
          <p:cNvPr id="37" name="矢印: 右 36">
            <a:extLst>
              <a:ext uri="{FF2B5EF4-FFF2-40B4-BE49-F238E27FC236}">
                <a16:creationId xmlns:a16="http://schemas.microsoft.com/office/drawing/2014/main" id="{897BB209-0AF0-4F16-A17C-81DB6D2A9C83}"/>
              </a:ext>
            </a:extLst>
          </p:cNvPr>
          <p:cNvSpPr/>
          <p:nvPr/>
        </p:nvSpPr>
        <p:spPr>
          <a:xfrm rot="16200000">
            <a:off x="4057890" y="2617963"/>
            <a:ext cx="511824" cy="291902"/>
          </a:xfrm>
          <a:prstGeom prst="rightArrow">
            <a:avLst>
              <a:gd name="adj1" fmla="val 50000"/>
              <a:gd name="adj2" fmla="val 93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B3CF0138-5EC6-4D74-89BD-C6633988FAC2}"/>
              </a:ext>
            </a:extLst>
          </p:cNvPr>
          <p:cNvSpPr txBox="1"/>
          <p:nvPr/>
        </p:nvSpPr>
        <p:spPr>
          <a:xfrm>
            <a:off x="3269368" y="1995327"/>
            <a:ext cx="2826415" cy="400110"/>
          </a:xfrm>
          <a:prstGeom prst="rect">
            <a:avLst/>
          </a:prstGeom>
          <a:solidFill>
            <a:srgbClr val="FFC000"/>
          </a:solidFill>
          <a:ln w="38100">
            <a:solidFill>
              <a:srgbClr val="FF0000"/>
            </a:solidFill>
          </a:ln>
        </p:spPr>
        <p:txBody>
          <a:bodyPr wrap="none" rtlCol="0">
            <a:spAutoFit/>
          </a:bodyPr>
          <a:lstStyle/>
          <a:p>
            <a:pPr algn="ctr"/>
            <a:r>
              <a:rPr kumimoji="1" lang="ja-JP" altLang="en-US" sz="2000" dirty="0">
                <a:latin typeface="ＭＳ Ｐゴシック" panose="020B0600070205080204" pitchFamily="50" charset="-128"/>
                <a:ea typeface="ＭＳ Ｐゴシック" panose="020B0600070205080204" pitchFamily="50" charset="-128"/>
              </a:rPr>
              <a:t>新データで何度でも更新</a:t>
            </a:r>
          </a:p>
        </p:txBody>
      </p:sp>
      <p:sp>
        <p:nvSpPr>
          <p:cNvPr id="39" name="テキスト ボックス 38">
            <a:extLst>
              <a:ext uri="{FF2B5EF4-FFF2-40B4-BE49-F238E27FC236}">
                <a16:creationId xmlns:a16="http://schemas.microsoft.com/office/drawing/2014/main" id="{F3474530-78BC-4511-BF86-213C550BB972}"/>
              </a:ext>
            </a:extLst>
          </p:cNvPr>
          <p:cNvSpPr txBox="1"/>
          <p:nvPr/>
        </p:nvSpPr>
        <p:spPr>
          <a:xfrm>
            <a:off x="6453116" y="2870456"/>
            <a:ext cx="1979668"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パラメータの分布に関する事前情報</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（期待値や分散など）</a:t>
            </a:r>
          </a:p>
        </p:txBody>
      </p:sp>
      <p:sp>
        <p:nvSpPr>
          <p:cNvPr id="32" name="テキスト ボックス 31">
            <a:extLst>
              <a:ext uri="{FF2B5EF4-FFF2-40B4-BE49-F238E27FC236}">
                <a16:creationId xmlns:a16="http://schemas.microsoft.com/office/drawing/2014/main" id="{5EB163C8-A52F-4740-ADBB-CC1E154B989B}"/>
              </a:ext>
            </a:extLst>
          </p:cNvPr>
          <p:cNvSpPr txBox="1"/>
          <p:nvPr/>
        </p:nvSpPr>
        <p:spPr>
          <a:xfrm>
            <a:off x="6484083" y="2845406"/>
            <a:ext cx="1899729" cy="784830"/>
          </a:xfrm>
          <a:prstGeom prst="rect">
            <a:avLst/>
          </a:prstGeom>
          <a:solidFill>
            <a:srgbClr val="92D05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ベイズの活躍場面①</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正しい事前情報が入手できる場合</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EA1CC02E-7188-494C-AA0F-6D1535E6FC6B}"/>
              </a:ext>
            </a:extLst>
          </p:cNvPr>
          <p:cNvSpPr txBox="1"/>
          <p:nvPr/>
        </p:nvSpPr>
        <p:spPr>
          <a:xfrm>
            <a:off x="2846114" y="5180966"/>
            <a:ext cx="2539478" cy="323165"/>
          </a:xfrm>
          <a:prstGeom prst="rect">
            <a:avLst/>
          </a:prstGeom>
          <a:solidFill>
            <a:schemeClr val="bg1"/>
          </a:solidFill>
        </p:spPr>
        <p:txBody>
          <a:bodyPr wrap="none" rtlCol="0">
            <a:spAutoFit/>
          </a:bodyPr>
          <a:lstStyle/>
          <a:p>
            <a:pPr algn="l"/>
            <a:r>
              <a:rPr kumimoji="1" lang="ja-JP" altLang="en-US" sz="1500" dirty="0">
                <a:latin typeface="ＭＳ Ｐゴシック" panose="020B0600070205080204" pitchFamily="50" charset="-128"/>
                <a:ea typeface="ＭＳ Ｐゴシック" panose="020B0600070205080204" pitchFamily="50" charset="-128"/>
                <a:cs typeface="Meiryo UI" pitchFamily="50" charset="-128"/>
              </a:rPr>
              <a:t>頻度論はこちらだけで点推定</a:t>
            </a:r>
          </a:p>
        </p:txBody>
      </p:sp>
      <p:cxnSp>
        <p:nvCxnSpPr>
          <p:cNvPr id="44" name="コネクタ: 曲線 43">
            <a:extLst>
              <a:ext uri="{FF2B5EF4-FFF2-40B4-BE49-F238E27FC236}">
                <a16:creationId xmlns:a16="http://schemas.microsoft.com/office/drawing/2014/main" id="{08D4EAE8-180D-4CF3-8FB9-B0B1F07662E7}"/>
              </a:ext>
            </a:extLst>
          </p:cNvPr>
          <p:cNvCxnSpPr/>
          <p:nvPr/>
        </p:nvCxnSpPr>
        <p:spPr>
          <a:xfrm rot="5400000" flipH="1" flipV="1">
            <a:off x="3732598" y="4680435"/>
            <a:ext cx="503467" cy="489160"/>
          </a:xfrm>
          <a:prstGeom prst="curvedConnector3">
            <a:avLst>
              <a:gd name="adj1" fmla="val 97842"/>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C260C27-BCA2-4EC7-8213-336D5ABA4949}"/>
              </a:ext>
            </a:extLst>
          </p:cNvPr>
          <p:cNvSpPr txBox="1"/>
          <p:nvPr/>
        </p:nvSpPr>
        <p:spPr>
          <a:xfrm>
            <a:off x="3634510" y="4738598"/>
            <a:ext cx="1943449" cy="784830"/>
          </a:xfrm>
          <a:prstGeom prst="rect">
            <a:avLst/>
          </a:prstGeom>
          <a:solidFill>
            <a:srgbClr val="92D05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ベイズの活躍場面②</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新しいデータが次々と手に入る場合</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sp>
        <p:nvSpPr>
          <p:cNvPr id="50" name="矢印: 右 49">
            <a:extLst>
              <a:ext uri="{FF2B5EF4-FFF2-40B4-BE49-F238E27FC236}">
                <a16:creationId xmlns:a16="http://schemas.microsoft.com/office/drawing/2014/main" id="{53C4F840-43BA-4D32-B10A-EEC56D77FE38}"/>
              </a:ext>
            </a:extLst>
          </p:cNvPr>
          <p:cNvSpPr/>
          <p:nvPr/>
        </p:nvSpPr>
        <p:spPr>
          <a:xfrm rot="16200000">
            <a:off x="4806222" y="2581728"/>
            <a:ext cx="511824" cy="291902"/>
          </a:xfrm>
          <a:prstGeom prst="rightArrow">
            <a:avLst>
              <a:gd name="adj1" fmla="val 50000"/>
              <a:gd name="adj2" fmla="val 93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6B1AAE6B-E1AF-44B4-B599-0651005D4E54}"/>
              </a:ext>
            </a:extLst>
          </p:cNvPr>
          <p:cNvSpPr txBox="1"/>
          <p:nvPr/>
        </p:nvSpPr>
        <p:spPr>
          <a:xfrm>
            <a:off x="2031529" y="2443201"/>
            <a:ext cx="2044149" cy="400110"/>
          </a:xfrm>
          <a:prstGeom prst="rect">
            <a:avLst/>
          </a:prstGeom>
          <a:solidFill>
            <a:schemeClr val="bg1"/>
          </a:solidFill>
        </p:spPr>
        <p:txBody>
          <a:bodyPr wrap="none" rtlCol="0">
            <a:spAutoFit/>
          </a:bodyPr>
          <a:lstStyle/>
          <a:p>
            <a:pPr algn="ctr"/>
            <a:r>
              <a:rPr kumimoji="1" lang="ja-JP" altLang="en-US" sz="2000" dirty="0">
                <a:solidFill>
                  <a:srgbClr val="00B0F0"/>
                </a:solidFill>
                <a:latin typeface="ＭＳ Ｐゴシック" panose="020B0600070205080204" pitchFamily="50" charset="-128"/>
                <a:ea typeface="ＭＳ Ｐゴシック" panose="020B0600070205080204" pitchFamily="50" charset="-128"/>
              </a:rPr>
              <a:t>正確さが毎回</a:t>
            </a:r>
            <a:r>
              <a:rPr kumimoji="1" lang="en-US" altLang="ja-JP" sz="2000" dirty="0">
                <a:solidFill>
                  <a:srgbClr val="00B0F0"/>
                </a:solidFill>
                <a:latin typeface="ＭＳ Ｐゴシック" panose="020B0600070205080204" pitchFamily="50" charset="-128"/>
                <a:ea typeface="ＭＳ Ｐゴシック" panose="020B0600070205080204" pitchFamily="50" charset="-128"/>
              </a:rPr>
              <a:t>UP!</a:t>
            </a:r>
            <a:endParaRPr kumimoji="1" lang="ja-JP" altLang="en-US" sz="2000" dirty="0">
              <a:solidFill>
                <a:srgbClr val="00B0F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417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 presetClass="exit" presetSubtype="0" fill="hold"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4"/>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 presetClass="exit"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21" grpId="0"/>
      <p:bldP spid="23" grpId="0"/>
      <p:bldP spid="28" grpId="0"/>
      <p:bldP spid="34" grpId="0" animBg="1"/>
      <p:bldP spid="35" grpId="0" animBg="1"/>
      <p:bldP spid="37" grpId="0" animBg="1"/>
      <p:bldP spid="38" grpId="0" animBg="1"/>
      <p:bldP spid="39" grpId="0"/>
      <p:bldP spid="32" grpId="0" animBg="1"/>
      <p:bldP spid="42" grpId="0" animBg="1"/>
      <p:bldP spid="36" grpId="0" animBg="1"/>
      <p:bldP spid="50"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4E0EC77E-2981-4D6F-A020-A3F96FA48A90}"/>
              </a:ext>
            </a:extLst>
          </p:cNvPr>
          <p:cNvCxnSpPr>
            <a:cxnSpLocks/>
          </p:cNvCxnSpPr>
          <p:nvPr/>
        </p:nvCxnSpPr>
        <p:spPr>
          <a:xfrm flipH="1">
            <a:off x="750776" y="5124138"/>
            <a:ext cx="2122722" cy="80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フリーフォーム 10">
            <a:extLst>
              <a:ext uri="{FF2B5EF4-FFF2-40B4-BE49-F238E27FC236}">
                <a16:creationId xmlns:a16="http://schemas.microsoft.com/office/drawing/2014/main" id="{B533274A-9B01-4DC1-9F4A-BC429009F990}"/>
              </a:ext>
            </a:extLst>
          </p:cNvPr>
          <p:cNvSpPr/>
          <p:nvPr/>
        </p:nvSpPr>
        <p:spPr>
          <a:xfrm>
            <a:off x="750776" y="3730861"/>
            <a:ext cx="2106647" cy="1339544"/>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オブジェクト 6">
            <a:extLst>
              <a:ext uri="{FF2B5EF4-FFF2-40B4-BE49-F238E27FC236}">
                <a16:creationId xmlns:a16="http://schemas.microsoft.com/office/drawing/2014/main" id="{AA8462DA-E1EA-4DD1-9BA3-5C7A99BC7FEE}"/>
              </a:ext>
            </a:extLst>
          </p:cNvPr>
          <p:cNvGraphicFramePr>
            <a:graphicFrameLocks noChangeAspect="1"/>
          </p:cNvGraphicFramePr>
          <p:nvPr>
            <p:extLst>
              <p:ext uri="{D42A27DB-BD31-4B8C-83A1-F6EECF244321}">
                <p14:modId xmlns:p14="http://schemas.microsoft.com/office/powerpoint/2010/main" val="2916025846"/>
              </p:ext>
            </p:extLst>
          </p:nvPr>
        </p:nvGraphicFramePr>
        <p:xfrm>
          <a:off x="1281222" y="4587496"/>
          <a:ext cx="993456" cy="408937"/>
        </p:xfrm>
        <a:graphic>
          <a:graphicData uri="http://schemas.openxmlformats.org/presentationml/2006/ole">
            <mc:AlternateContent xmlns:mc="http://schemas.openxmlformats.org/markup-compatibility/2006">
              <mc:Choice xmlns:v="urn:schemas-microsoft-com:vml" Requires="v">
                <p:oleObj spid="_x0000_s85159" name="Equation" r:id="rId3" imgW="507960" imgH="203040" progId="Equation.DSMT4">
                  <p:embed/>
                </p:oleObj>
              </mc:Choice>
              <mc:Fallback>
                <p:oleObj name="Equation" r:id="rId3" imgW="507960" imgH="203040" progId="Equation.DSMT4">
                  <p:embed/>
                  <p:pic>
                    <p:nvPicPr>
                      <p:cNvPr id="7" name="オブジェクト 6">
                        <a:extLst>
                          <a:ext uri="{FF2B5EF4-FFF2-40B4-BE49-F238E27FC236}">
                            <a16:creationId xmlns:a16="http://schemas.microsoft.com/office/drawing/2014/main" id="{AA8462DA-E1EA-4DD1-9BA3-5C7A99BC7FEE}"/>
                          </a:ext>
                        </a:extLst>
                      </p:cNvPr>
                      <p:cNvPicPr>
                        <a:picLocks noChangeAspect="1" noChangeArrowheads="1"/>
                      </p:cNvPicPr>
                      <p:nvPr/>
                    </p:nvPicPr>
                    <p:blipFill>
                      <a:blip r:embed="rId4"/>
                      <a:srcRect/>
                      <a:stretch>
                        <a:fillRect/>
                      </a:stretch>
                    </p:blipFill>
                    <p:spPr bwMode="auto">
                      <a:xfrm>
                        <a:off x="1281222" y="4587496"/>
                        <a:ext cx="993456" cy="408937"/>
                      </a:xfrm>
                      <a:prstGeom prst="rect">
                        <a:avLst/>
                      </a:prstGeom>
                      <a:noFill/>
                    </p:spPr>
                  </p:pic>
                </p:oleObj>
              </mc:Fallback>
            </mc:AlternateContent>
          </a:graphicData>
        </a:graphic>
      </p:graphicFrame>
      <p:graphicFrame>
        <p:nvGraphicFramePr>
          <p:cNvPr id="8" name="オブジェクト 7">
            <a:extLst>
              <a:ext uri="{FF2B5EF4-FFF2-40B4-BE49-F238E27FC236}">
                <a16:creationId xmlns:a16="http://schemas.microsoft.com/office/drawing/2014/main" id="{3A7B52AD-785C-4309-A567-7712EE65BAEA}"/>
              </a:ext>
            </a:extLst>
          </p:cNvPr>
          <p:cNvGraphicFramePr>
            <a:graphicFrameLocks noChangeAspect="1"/>
          </p:cNvGraphicFramePr>
          <p:nvPr>
            <p:extLst>
              <p:ext uri="{D42A27DB-BD31-4B8C-83A1-F6EECF244321}">
                <p14:modId xmlns:p14="http://schemas.microsoft.com/office/powerpoint/2010/main" val="1512910614"/>
              </p:ext>
            </p:extLst>
          </p:nvPr>
        </p:nvGraphicFramePr>
        <p:xfrm>
          <a:off x="4148282" y="4581837"/>
          <a:ext cx="904551" cy="373307"/>
        </p:xfrm>
        <a:graphic>
          <a:graphicData uri="http://schemas.openxmlformats.org/presentationml/2006/ole">
            <mc:AlternateContent xmlns:mc="http://schemas.openxmlformats.org/markup-compatibility/2006">
              <mc:Choice xmlns:v="urn:schemas-microsoft-com:vml" Requires="v">
                <p:oleObj spid="_x0000_s85160" name="Equation" r:id="rId5" imgW="507960" imgH="203040" progId="Equation.DSMT4">
                  <p:embed/>
                </p:oleObj>
              </mc:Choice>
              <mc:Fallback>
                <p:oleObj name="Equation" r:id="rId5" imgW="507960" imgH="203040" progId="Equation.DSMT4">
                  <p:embed/>
                  <p:pic>
                    <p:nvPicPr>
                      <p:cNvPr id="8" name="オブジェクト 7">
                        <a:extLst>
                          <a:ext uri="{FF2B5EF4-FFF2-40B4-BE49-F238E27FC236}">
                            <a16:creationId xmlns:a16="http://schemas.microsoft.com/office/drawing/2014/main" id="{3A7B52AD-785C-4309-A567-7712EE65BAEA}"/>
                          </a:ext>
                        </a:extLst>
                      </p:cNvPr>
                      <p:cNvPicPr>
                        <a:picLocks noChangeAspect="1" noChangeArrowheads="1"/>
                      </p:cNvPicPr>
                      <p:nvPr/>
                    </p:nvPicPr>
                    <p:blipFill>
                      <a:blip r:embed="rId6"/>
                      <a:srcRect/>
                      <a:stretch>
                        <a:fillRect/>
                      </a:stretch>
                    </p:blipFill>
                    <p:spPr bwMode="auto">
                      <a:xfrm>
                        <a:off x="4148282" y="4581837"/>
                        <a:ext cx="904551" cy="373307"/>
                      </a:xfrm>
                      <a:prstGeom prst="rect">
                        <a:avLst/>
                      </a:prstGeom>
                      <a:noFill/>
                    </p:spPr>
                  </p:pic>
                </p:oleObj>
              </mc:Fallback>
            </mc:AlternateContent>
          </a:graphicData>
        </a:graphic>
      </p:graphicFrame>
      <p:graphicFrame>
        <p:nvGraphicFramePr>
          <p:cNvPr id="9" name="オブジェクト 8">
            <a:extLst>
              <a:ext uri="{FF2B5EF4-FFF2-40B4-BE49-F238E27FC236}">
                <a16:creationId xmlns:a16="http://schemas.microsoft.com/office/drawing/2014/main" id="{FA2D3A0C-945A-41AE-839F-707354F74822}"/>
              </a:ext>
            </a:extLst>
          </p:cNvPr>
          <p:cNvGraphicFramePr>
            <a:graphicFrameLocks noChangeAspect="1"/>
          </p:cNvGraphicFramePr>
          <p:nvPr>
            <p:extLst>
              <p:ext uri="{D42A27DB-BD31-4B8C-83A1-F6EECF244321}">
                <p14:modId xmlns:p14="http://schemas.microsoft.com/office/powerpoint/2010/main" val="1389949603"/>
              </p:ext>
            </p:extLst>
          </p:nvPr>
        </p:nvGraphicFramePr>
        <p:xfrm>
          <a:off x="6961566" y="4625234"/>
          <a:ext cx="630210" cy="400110"/>
        </p:xfrm>
        <a:graphic>
          <a:graphicData uri="http://schemas.openxmlformats.org/presentationml/2006/ole">
            <mc:AlternateContent xmlns:mc="http://schemas.openxmlformats.org/markup-compatibility/2006">
              <mc:Choice xmlns:v="urn:schemas-microsoft-com:vml" Requires="v">
                <p:oleObj spid="_x0000_s85161" name="Equation" r:id="rId7" imgW="330120" imgH="203040" progId="Equation.DSMT4">
                  <p:embed/>
                </p:oleObj>
              </mc:Choice>
              <mc:Fallback>
                <p:oleObj name="Equation" r:id="rId7" imgW="330120" imgH="203040" progId="Equation.DSMT4">
                  <p:embed/>
                  <p:pic>
                    <p:nvPicPr>
                      <p:cNvPr id="9" name="オブジェクト 8">
                        <a:extLst>
                          <a:ext uri="{FF2B5EF4-FFF2-40B4-BE49-F238E27FC236}">
                            <a16:creationId xmlns:a16="http://schemas.microsoft.com/office/drawing/2014/main" id="{FA2D3A0C-945A-41AE-839F-707354F74822}"/>
                          </a:ext>
                        </a:extLst>
                      </p:cNvPr>
                      <p:cNvPicPr>
                        <a:picLocks noChangeAspect="1" noChangeArrowheads="1"/>
                      </p:cNvPicPr>
                      <p:nvPr/>
                    </p:nvPicPr>
                    <p:blipFill>
                      <a:blip r:embed="rId8"/>
                      <a:srcRect/>
                      <a:stretch>
                        <a:fillRect/>
                      </a:stretch>
                    </p:blipFill>
                    <p:spPr bwMode="auto">
                      <a:xfrm>
                        <a:off x="6961566" y="4625234"/>
                        <a:ext cx="630210" cy="400110"/>
                      </a:xfrm>
                      <a:prstGeom prst="rect">
                        <a:avLst/>
                      </a:prstGeom>
                      <a:noFill/>
                    </p:spPr>
                  </p:pic>
                </p:oleObj>
              </mc:Fallback>
            </mc:AlternateContent>
          </a:graphicData>
        </a:graphic>
      </p:graphicFrame>
      <p:sp>
        <p:nvSpPr>
          <p:cNvPr id="10" name="テキスト ボックス 9">
            <a:extLst>
              <a:ext uri="{FF2B5EF4-FFF2-40B4-BE49-F238E27FC236}">
                <a16:creationId xmlns:a16="http://schemas.microsoft.com/office/drawing/2014/main" id="{ED277D49-6F69-4CDD-B3B1-823FBEA5A858}"/>
              </a:ext>
            </a:extLst>
          </p:cNvPr>
          <p:cNvSpPr txBox="1"/>
          <p:nvPr/>
        </p:nvSpPr>
        <p:spPr>
          <a:xfrm>
            <a:off x="4251745" y="5182363"/>
            <a:ext cx="69762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尤度</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CB853B6D-EF83-4934-9901-F0318311A1EA}"/>
              </a:ext>
            </a:extLst>
          </p:cNvPr>
          <p:cNvSpPr txBox="1"/>
          <p:nvPr/>
        </p:nvSpPr>
        <p:spPr>
          <a:xfrm>
            <a:off x="3017988" y="4003069"/>
            <a:ext cx="825867" cy="861774"/>
          </a:xfrm>
          <a:prstGeom prst="rect">
            <a:avLst/>
          </a:prstGeom>
          <a:noFill/>
        </p:spPr>
        <p:txBody>
          <a:bodyPr wrap="none" rtlCol="0">
            <a:spAutoFit/>
          </a:bodyPr>
          <a:lstStyle/>
          <a:p>
            <a:pPr algn="ctr"/>
            <a:r>
              <a:rPr kumimoji="1" lang="ja-JP" altLang="en-US" sz="5000" dirty="0">
                <a:solidFill>
                  <a:schemeClr val="bg1"/>
                </a:solidFill>
                <a:latin typeface="ＭＳ Ｐゴシック" panose="020B0600070205080204" pitchFamily="50" charset="-128"/>
                <a:ea typeface="ＭＳ Ｐゴシック" panose="020B0600070205080204" pitchFamily="50" charset="-128"/>
              </a:rPr>
              <a:t>∝</a:t>
            </a:r>
          </a:p>
        </p:txBody>
      </p:sp>
      <p:sp>
        <p:nvSpPr>
          <p:cNvPr id="12" name="テキスト ボックス 11">
            <a:extLst>
              <a:ext uri="{FF2B5EF4-FFF2-40B4-BE49-F238E27FC236}">
                <a16:creationId xmlns:a16="http://schemas.microsoft.com/office/drawing/2014/main" id="{DA317F95-124E-4FE2-9666-9EACE7AE0680}"/>
              </a:ext>
            </a:extLst>
          </p:cNvPr>
          <p:cNvSpPr txBox="1"/>
          <p:nvPr/>
        </p:nvSpPr>
        <p:spPr>
          <a:xfrm>
            <a:off x="1065531" y="5243988"/>
            <a:ext cx="1210589"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事後分布</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13" name="直線コネクタ 12">
            <a:extLst>
              <a:ext uri="{FF2B5EF4-FFF2-40B4-BE49-F238E27FC236}">
                <a16:creationId xmlns:a16="http://schemas.microsoft.com/office/drawing/2014/main" id="{78AC1232-75F9-42B5-A873-A7370A3029FD}"/>
              </a:ext>
            </a:extLst>
          </p:cNvPr>
          <p:cNvCxnSpPr>
            <a:cxnSpLocks/>
          </p:cNvCxnSpPr>
          <p:nvPr/>
        </p:nvCxnSpPr>
        <p:spPr>
          <a:xfrm flipH="1">
            <a:off x="3732244" y="5075631"/>
            <a:ext cx="1778171" cy="17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フリーフォーム 10">
            <a:extLst>
              <a:ext uri="{FF2B5EF4-FFF2-40B4-BE49-F238E27FC236}">
                <a16:creationId xmlns:a16="http://schemas.microsoft.com/office/drawing/2014/main" id="{12FD24B5-ADC5-405A-AAF2-A6AF0DBF2688}"/>
              </a:ext>
            </a:extLst>
          </p:cNvPr>
          <p:cNvSpPr/>
          <p:nvPr/>
        </p:nvSpPr>
        <p:spPr>
          <a:xfrm>
            <a:off x="3839846" y="3727818"/>
            <a:ext cx="1580638" cy="1301220"/>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893AD70-FFBB-4EC4-92BB-8F249E1C8C2A}"/>
              </a:ext>
            </a:extLst>
          </p:cNvPr>
          <p:cNvSpPr txBox="1"/>
          <p:nvPr/>
        </p:nvSpPr>
        <p:spPr>
          <a:xfrm>
            <a:off x="5520678" y="4006568"/>
            <a:ext cx="825867" cy="861774"/>
          </a:xfrm>
          <a:prstGeom prst="rect">
            <a:avLst/>
          </a:prstGeom>
          <a:noFill/>
        </p:spPr>
        <p:txBody>
          <a:bodyPr wrap="none" rtlCol="0">
            <a:spAutoFit/>
          </a:bodyPr>
          <a:lstStyle/>
          <a:p>
            <a:pPr algn="ctr"/>
            <a:r>
              <a:rPr kumimoji="1" lang="en-US" altLang="ja-JP" sz="5000"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5000" dirty="0">
              <a:solidFill>
                <a:schemeClr val="bg1"/>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39809712-4C59-4058-A21B-5A91CE434FB5}"/>
              </a:ext>
            </a:extLst>
          </p:cNvPr>
          <p:cNvSpPr txBox="1"/>
          <p:nvPr/>
        </p:nvSpPr>
        <p:spPr>
          <a:xfrm>
            <a:off x="6845375" y="5280817"/>
            <a:ext cx="1210588"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事前分布</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93306DBB-6792-4CB6-BC89-77F1032FDB0C}"/>
              </a:ext>
            </a:extLst>
          </p:cNvPr>
          <p:cNvSpPr txBox="1"/>
          <p:nvPr/>
        </p:nvSpPr>
        <p:spPr>
          <a:xfrm>
            <a:off x="2783679" y="4881278"/>
            <a:ext cx="441146" cy="400110"/>
          </a:xfrm>
          <a:prstGeom prst="rect">
            <a:avLst/>
          </a:prstGeom>
          <a:noFill/>
        </p:spPr>
        <p:txBody>
          <a:bodyPr wrap="non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rPr>
              <a:t>θ</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6A547801-96FB-4143-904E-E27684BAF6A6}"/>
              </a:ext>
            </a:extLst>
          </p:cNvPr>
          <p:cNvSpPr txBox="1"/>
          <p:nvPr/>
        </p:nvSpPr>
        <p:spPr>
          <a:xfrm>
            <a:off x="8215637" y="4880707"/>
            <a:ext cx="441146" cy="400110"/>
          </a:xfrm>
          <a:prstGeom prst="rect">
            <a:avLst/>
          </a:prstGeom>
          <a:noFill/>
        </p:spPr>
        <p:txBody>
          <a:bodyPr wrap="non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rPr>
              <a:t>θ</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450D3BF5-81E1-452B-B3E0-FD16A4153F7A}"/>
              </a:ext>
            </a:extLst>
          </p:cNvPr>
          <p:cNvSpPr txBox="1"/>
          <p:nvPr/>
        </p:nvSpPr>
        <p:spPr>
          <a:xfrm>
            <a:off x="5521418" y="4828983"/>
            <a:ext cx="311303" cy="400110"/>
          </a:xfrm>
          <a:prstGeom prst="rect">
            <a:avLst/>
          </a:prstGeom>
          <a:noFill/>
        </p:spPr>
        <p:txBody>
          <a:bodyPr wrap="none" rtlCol="0">
            <a:spAutoFit/>
          </a:bodyPr>
          <a:lstStyle/>
          <a:p>
            <a:pPr algn="ctr"/>
            <a:r>
              <a:rPr kumimoji="1" lang="en-US" altLang="ja-JP" sz="2000" dirty="0">
                <a:solidFill>
                  <a:srgbClr val="FFC000"/>
                </a:solidFill>
                <a:latin typeface="ＭＳ Ｐゴシック" panose="020B0600070205080204" pitchFamily="50" charset="-128"/>
                <a:ea typeface="ＭＳ Ｐゴシック" panose="020B0600070205080204" pitchFamily="50" charset="-128"/>
              </a:rPr>
              <a:t>y</a:t>
            </a:r>
            <a:endParaRPr kumimoji="1" lang="ja-JP" altLang="en-US" sz="1600" dirty="0">
              <a:solidFill>
                <a:srgbClr val="FFC000"/>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670BA36C-D140-4BE9-AE79-B096AC63B36D}"/>
              </a:ext>
            </a:extLst>
          </p:cNvPr>
          <p:cNvSpPr txBox="1"/>
          <p:nvPr/>
        </p:nvSpPr>
        <p:spPr>
          <a:xfrm>
            <a:off x="693734" y="5558629"/>
            <a:ext cx="1984839" cy="35394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rPr>
              <a:t>（パラメータの分布）</a:t>
            </a:r>
          </a:p>
        </p:txBody>
      </p:sp>
      <p:sp>
        <p:nvSpPr>
          <p:cNvPr id="23" name="テキスト ボックス 22">
            <a:extLst>
              <a:ext uri="{FF2B5EF4-FFF2-40B4-BE49-F238E27FC236}">
                <a16:creationId xmlns:a16="http://schemas.microsoft.com/office/drawing/2014/main" id="{71859B8B-B49C-4834-BB22-A66216777306}"/>
              </a:ext>
            </a:extLst>
          </p:cNvPr>
          <p:cNvSpPr txBox="1"/>
          <p:nvPr/>
        </p:nvSpPr>
        <p:spPr>
          <a:xfrm>
            <a:off x="3862951" y="5527633"/>
            <a:ext cx="1643400" cy="35394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700" dirty="0">
                <a:solidFill>
                  <a:srgbClr val="FFC000"/>
                </a:solidFill>
                <a:latin typeface="ＭＳ Ｐゴシック" panose="020B0600070205080204" pitchFamily="50" charset="-128"/>
                <a:ea typeface="ＭＳ Ｐゴシック" panose="020B0600070205080204" pitchFamily="50" charset="-128"/>
              </a:rPr>
              <a:t>データ</a:t>
            </a:r>
            <a:r>
              <a:rPr kumimoji="1" lang="ja-JP" altLang="en-US" sz="1700" dirty="0">
                <a:solidFill>
                  <a:schemeClr val="bg1"/>
                </a:solidFill>
                <a:latin typeface="ＭＳ Ｐゴシック" panose="020B0600070205080204" pitchFamily="50" charset="-128"/>
                <a:ea typeface="ＭＳ Ｐゴシック" panose="020B0600070205080204" pitchFamily="50" charset="-128"/>
              </a:rPr>
              <a:t>の分布）</a:t>
            </a:r>
          </a:p>
        </p:txBody>
      </p:sp>
      <p:sp>
        <p:nvSpPr>
          <p:cNvPr id="24" name="テキスト ボックス 23">
            <a:extLst>
              <a:ext uri="{FF2B5EF4-FFF2-40B4-BE49-F238E27FC236}">
                <a16:creationId xmlns:a16="http://schemas.microsoft.com/office/drawing/2014/main" id="{23904A0B-7931-43FA-8368-EEE1DB38A02E}"/>
              </a:ext>
            </a:extLst>
          </p:cNvPr>
          <p:cNvSpPr txBox="1"/>
          <p:nvPr/>
        </p:nvSpPr>
        <p:spPr>
          <a:xfrm>
            <a:off x="6509976" y="5605021"/>
            <a:ext cx="1984839" cy="35394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rPr>
              <a:t>（パラメータの分布）</a:t>
            </a:r>
          </a:p>
        </p:txBody>
      </p:sp>
      <p:sp>
        <p:nvSpPr>
          <p:cNvPr id="25" name="矢印: U ターン 24">
            <a:extLst>
              <a:ext uri="{FF2B5EF4-FFF2-40B4-BE49-F238E27FC236}">
                <a16:creationId xmlns:a16="http://schemas.microsoft.com/office/drawing/2014/main" id="{2AAF1D44-0956-4D09-9EA3-EFB7C71277DF}"/>
              </a:ext>
            </a:extLst>
          </p:cNvPr>
          <p:cNvSpPr/>
          <p:nvPr/>
        </p:nvSpPr>
        <p:spPr>
          <a:xfrm flipH="1">
            <a:off x="1547664" y="2863018"/>
            <a:ext cx="5832648" cy="759780"/>
          </a:xfrm>
          <a:prstGeom prst="uturnArrow">
            <a:avLst>
              <a:gd name="adj1" fmla="val 16231"/>
              <a:gd name="adj2" fmla="val 25000"/>
              <a:gd name="adj3" fmla="val 43505"/>
              <a:gd name="adj4" fmla="val 75000"/>
              <a:gd name="adj5"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テキスト ボックス 26">
            <a:extLst>
              <a:ext uri="{FF2B5EF4-FFF2-40B4-BE49-F238E27FC236}">
                <a16:creationId xmlns:a16="http://schemas.microsoft.com/office/drawing/2014/main" id="{E8D79C53-1764-4343-970E-EF42B14638E7}"/>
              </a:ext>
            </a:extLst>
          </p:cNvPr>
          <p:cNvSpPr txBox="1"/>
          <p:nvPr/>
        </p:nvSpPr>
        <p:spPr>
          <a:xfrm>
            <a:off x="5114316" y="2721915"/>
            <a:ext cx="1638590" cy="400110"/>
          </a:xfrm>
          <a:prstGeom prst="rect">
            <a:avLst/>
          </a:prstGeom>
          <a:solidFill>
            <a:schemeClr val="bg1"/>
          </a:solidFill>
        </p:spPr>
        <p:txBody>
          <a:bodyPr wrap="none" rtlCol="0">
            <a:spAutoFit/>
          </a:bodyPr>
          <a:lstStyle/>
          <a:p>
            <a:pPr algn="ctr"/>
            <a:r>
              <a:rPr kumimoji="1" lang="ja-JP" altLang="en-US" sz="2000" dirty="0">
                <a:latin typeface="ＭＳ Ｐゴシック" panose="020B0600070205080204" pitchFamily="50" charset="-128"/>
                <a:ea typeface="ＭＳ Ｐゴシック" panose="020B0600070205080204" pitchFamily="50" charset="-128"/>
              </a:rPr>
              <a:t>ほぼ影響なし</a:t>
            </a:r>
          </a:p>
        </p:txBody>
      </p:sp>
      <p:sp>
        <p:nvSpPr>
          <p:cNvPr id="39" name="テキスト ボックス 38">
            <a:extLst>
              <a:ext uri="{FF2B5EF4-FFF2-40B4-BE49-F238E27FC236}">
                <a16:creationId xmlns:a16="http://schemas.microsoft.com/office/drawing/2014/main" id="{F3474530-78BC-4511-BF86-213C550BB972}"/>
              </a:ext>
            </a:extLst>
          </p:cNvPr>
          <p:cNvSpPr txBox="1"/>
          <p:nvPr/>
        </p:nvSpPr>
        <p:spPr>
          <a:xfrm>
            <a:off x="447179" y="937929"/>
            <a:ext cx="8033618" cy="600164"/>
          </a:xfrm>
          <a:prstGeom prst="rect">
            <a:avLst/>
          </a:prstGeom>
          <a:noFill/>
        </p:spPr>
        <p:txBody>
          <a:bodyPr wrap="square" rtlCol="0">
            <a:spAutoFit/>
          </a:bodyPr>
          <a:lstStyle/>
          <a:p>
            <a:pPr algn="just"/>
            <a:r>
              <a:rPr kumimoji="1" lang="ja-JP" altLang="en-US" sz="33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パラメータに関する事前情報がなかったら？</a:t>
            </a:r>
          </a:p>
        </p:txBody>
      </p:sp>
      <p:sp>
        <p:nvSpPr>
          <p:cNvPr id="40" name="矢印: U ターン 39">
            <a:extLst>
              <a:ext uri="{FF2B5EF4-FFF2-40B4-BE49-F238E27FC236}">
                <a16:creationId xmlns:a16="http://schemas.microsoft.com/office/drawing/2014/main" id="{B82B6D6C-D899-4A5E-91A6-81B5D9B8DE9C}"/>
              </a:ext>
            </a:extLst>
          </p:cNvPr>
          <p:cNvSpPr/>
          <p:nvPr/>
        </p:nvSpPr>
        <p:spPr>
          <a:xfrm flipH="1">
            <a:off x="1547664" y="2852936"/>
            <a:ext cx="3208064" cy="759780"/>
          </a:xfrm>
          <a:prstGeom prst="uturnArrow">
            <a:avLst>
              <a:gd name="adj1" fmla="val 16231"/>
              <a:gd name="adj2" fmla="val 25000"/>
              <a:gd name="adj3" fmla="val 43505"/>
              <a:gd name="adj4" fmla="val 75000"/>
              <a:gd name="adj5"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テキスト ボックス 3">
            <a:extLst>
              <a:ext uri="{FF2B5EF4-FFF2-40B4-BE49-F238E27FC236}">
                <a16:creationId xmlns:a16="http://schemas.microsoft.com/office/drawing/2014/main" id="{B8AEDE60-EFF5-4197-94A7-CCA04BF64A72}"/>
              </a:ext>
            </a:extLst>
          </p:cNvPr>
          <p:cNvSpPr txBox="1"/>
          <p:nvPr/>
        </p:nvSpPr>
        <p:spPr>
          <a:xfrm>
            <a:off x="6808252" y="3343232"/>
            <a:ext cx="1082348" cy="1169551"/>
          </a:xfrm>
          <a:prstGeom prst="rect">
            <a:avLst/>
          </a:prstGeom>
          <a:noFill/>
        </p:spPr>
        <p:txBody>
          <a:bodyPr wrap="none" rtlCol="0">
            <a:spAutoFit/>
          </a:bodyPr>
          <a:lstStyle/>
          <a:p>
            <a:pPr algn="l"/>
            <a:r>
              <a:rPr kumimoji="1" lang="ja-JP" altLang="en-US" sz="7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3" name="正方形/長方形 2">
            <a:extLst>
              <a:ext uri="{FF2B5EF4-FFF2-40B4-BE49-F238E27FC236}">
                <a16:creationId xmlns:a16="http://schemas.microsoft.com/office/drawing/2014/main" id="{1CD0DFF3-547D-402F-8287-A40A60A40FB4}"/>
              </a:ext>
            </a:extLst>
          </p:cNvPr>
          <p:cNvSpPr/>
          <p:nvPr/>
        </p:nvSpPr>
        <p:spPr>
          <a:xfrm>
            <a:off x="6462354" y="4544137"/>
            <a:ext cx="1774144" cy="540797"/>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621292E2-5505-4592-8AA2-D7F05E62B32C}"/>
              </a:ext>
            </a:extLst>
          </p:cNvPr>
          <p:cNvCxnSpPr>
            <a:cxnSpLocks/>
          </p:cNvCxnSpPr>
          <p:nvPr/>
        </p:nvCxnSpPr>
        <p:spPr>
          <a:xfrm flipH="1" flipV="1">
            <a:off x="6336544" y="5093244"/>
            <a:ext cx="1984840"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EB163C8-A52F-4740-ADBB-CC1E154B989B}"/>
              </a:ext>
            </a:extLst>
          </p:cNvPr>
          <p:cNvSpPr txBox="1"/>
          <p:nvPr/>
        </p:nvSpPr>
        <p:spPr>
          <a:xfrm>
            <a:off x="6238242" y="3679248"/>
            <a:ext cx="2242555" cy="646331"/>
          </a:xfrm>
          <a:prstGeom prst="rect">
            <a:avLst/>
          </a:prstGeom>
          <a:solidFill>
            <a:srgbClr val="92D050"/>
          </a:solidFill>
        </p:spPr>
        <p:txBody>
          <a:bodyPr wrap="square" rtlCol="0">
            <a:spAutoFit/>
          </a:body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平べったい</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rPr>
              <a:t>無（弱）情報事前分布</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EAB4C3BB-4D67-480D-ABEA-E95DDB63DC21}"/>
              </a:ext>
            </a:extLst>
          </p:cNvPr>
          <p:cNvSpPr txBox="1"/>
          <p:nvPr/>
        </p:nvSpPr>
        <p:spPr>
          <a:xfrm>
            <a:off x="693115" y="2132363"/>
            <a:ext cx="4726842" cy="615553"/>
          </a:xfrm>
          <a:prstGeom prst="rect">
            <a:avLst/>
          </a:prstGeom>
          <a:noFill/>
        </p:spPr>
        <p:txBody>
          <a:bodyPr wrap="square" rtlCol="0">
            <a:spAutoFit/>
          </a:bodyPr>
          <a:lstStyle/>
          <a:p>
            <a:r>
              <a:rPr kumimoji="1" lang="ja-JP" altLang="en-US" sz="1700" dirty="0">
                <a:solidFill>
                  <a:schemeClr val="bg1"/>
                </a:solidFill>
                <a:latin typeface="ＭＳ Ｐゴシック" panose="020B0600070205080204" pitchFamily="50" charset="-128"/>
                <a:ea typeface="ＭＳ Ｐゴシック" panose="020B0600070205080204" pitchFamily="50" charset="-128"/>
              </a:rPr>
              <a:t>事前情報を利用できなくても，</a:t>
            </a:r>
            <a:r>
              <a:rPr kumimoji="1" lang="ja-JP" altLang="en-US" sz="1700" dirty="0">
                <a:solidFill>
                  <a:srgbClr val="FFFF00"/>
                </a:solidFill>
                <a:latin typeface="ＭＳ Ｐゴシック" panose="020B0600070205080204" pitchFamily="50" charset="-128"/>
                <a:ea typeface="ＭＳ Ｐゴシック" panose="020B0600070205080204" pitchFamily="50" charset="-128"/>
              </a:rPr>
              <a:t>パラメータの分布が得られる</a:t>
            </a:r>
            <a:r>
              <a:rPr kumimoji="1" lang="ja-JP" altLang="en-US" sz="1700" dirty="0">
                <a:solidFill>
                  <a:schemeClr val="bg1"/>
                </a:solidFill>
                <a:latin typeface="ＭＳ Ｐゴシック" panose="020B0600070205080204" pitchFamily="50" charset="-128"/>
                <a:ea typeface="ＭＳ Ｐゴシック" panose="020B0600070205080204" pitchFamily="50" charset="-128"/>
              </a:rPr>
              <a:t>というベイズ統計学の利点は生かせる</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504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40" grpId="0" animBg="1"/>
      <p:bldP spid="4" grpId="0"/>
      <p:bldP spid="3" grpId="0" animBg="1"/>
      <p:bldP spid="32" grpId="0" animBg="1"/>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B56D0-5118-4DA6-8FA3-4FD07D03C55A}"/>
              </a:ext>
            </a:extLst>
          </p:cNvPr>
          <p:cNvSpPr>
            <a:spLocks noGrp="1"/>
          </p:cNvSpPr>
          <p:nvPr>
            <p:ph type="title"/>
          </p:nvPr>
        </p:nvSpPr>
        <p:spPr/>
        <p:txBody>
          <a:bodyPr/>
          <a:lstStyle/>
          <a:p>
            <a:r>
              <a:rPr kumimoji="1" lang="ja-JP" altLang="en-US" sz="4000" dirty="0"/>
              <a:t>回帰モデルのベイズ推定①</a:t>
            </a:r>
            <a:br>
              <a:rPr kumimoji="1" lang="en-US" altLang="ja-JP" dirty="0"/>
            </a:br>
            <a:r>
              <a:rPr kumimoji="1" lang="ja-JP" altLang="en-US" sz="3000" dirty="0"/>
              <a:t>（線形単回帰の事後分布）</a:t>
            </a:r>
          </a:p>
        </p:txBody>
      </p:sp>
      <p:graphicFrame>
        <p:nvGraphicFramePr>
          <p:cNvPr id="5" name="オブジェクト 4">
            <a:extLst>
              <a:ext uri="{FF2B5EF4-FFF2-40B4-BE49-F238E27FC236}">
                <a16:creationId xmlns:a16="http://schemas.microsoft.com/office/drawing/2014/main" id="{D7CD7C05-A103-47F4-B8E5-1079DA895DAA}"/>
              </a:ext>
            </a:extLst>
          </p:cNvPr>
          <p:cNvGraphicFramePr>
            <a:graphicFrameLocks noChangeAspect="1"/>
          </p:cNvGraphicFramePr>
          <p:nvPr>
            <p:extLst>
              <p:ext uri="{D42A27DB-BD31-4B8C-83A1-F6EECF244321}">
                <p14:modId xmlns:p14="http://schemas.microsoft.com/office/powerpoint/2010/main" val="1500616241"/>
              </p:ext>
            </p:extLst>
          </p:nvPr>
        </p:nvGraphicFramePr>
        <p:xfrm>
          <a:off x="3007779" y="2143981"/>
          <a:ext cx="3125262" cy="417733"/>
        </p:xfrm>
        <a:graphic>
          <a:graphicData uri="http://schemas.openxmlformats.org/presentationml/2006/ole">
            <mc:AlternateContent xmlns:mc="http://schemas.openxmlformats.org/markup-compatibility/2006">
              <mc:Choice xmlns:v="urn:schemas-microsoft-com:vml" Requires="v">
                <p:oleObj spid="_x0000_s87222" name="Equation" r:id="rId3" imgW="1917360" imgH="241200" progId="Equation.DSMT4">
                  <p:embed/>
                </p:oleObj>
              </mc:Choice>
              <mc:Fallback>
                <p:oleObj name="Equation" r:id="rId3" imgW="1917360" imgH="241200" progId="Equation.DSMT4">
                  <p:embed/>
                  <p:pic>
                    <p:nvPicPr>
                      <p:cNvPr id="0" name="Object 1"/>
                      <p:cNvPicPr>
                        <a:picLocks noChangeAspect="1" noChangeArrowheads="1"/>
                      </p:cNvPicPr>
                      <p:nvPr/>
                    </p:nvPicPr>
                    <p:blipFill>
                      <a:blip r:embed="rId4"/>
                      <a:srcRect/>
                      <a:stretch>
                        <a:fillRect/>
                      </a:stretch>
                    </p:blipFill>
                    <p:spPr bwMode="auto">
                      <a:xfrm>
                        <a:off x="3007779" y="2143981"/>
                        <a:ext cx="3125262" cy="417733"/>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AB9B45A3-2B30-4DBA-87F3-9FCED48827C4}"/>
              </a:ext>
            </a:extLst>
          </p:cNvPr>
          <p:cNvSpPr txBox="1"/>
          <p:nvPr/>
        </p:nvSpPr>
        <p:spPr>
          <a:xfrm>
            <a:off x="1207579" y="2161604"/>
            <a:ext cx="1688283"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単回帰モデル</a:t>
            </a:r>
          </a:p>
        </p:txBody>
      </p:sp>
      <p:graphicFrame>
        <p:nvGraphicFramePr>
          <p:cNvPr id="8" name="オブジェクト 7">
            <a:extLst>
              <a:ext uri="{FF2B5EF4-FFF2-40B4-BE49-F238E27FC236}">
                <a16:creationId xmlns:a16="http://schemas.microsoft.com/office/drawing/2014/main" id="{1CF68236-15B6-4A75-A26E-5744468E4B74}"/>
              </a:ext>
            </a:extLst>
          </p:cNvPr>
          <p:cNvGraphicFramePr>
            <a:graphicFrameLocks noChangeAspect="1"/>
          </p:cNvGraphicFramePr>
          <p:nvPr>
            <p:extLst>
              <p:ext uri="{D42A27DB-BD31-4B8C-83A1-F6EECF244321}">
                <p14:modId xmlns:p14="http://schemas.microsoft.com/office/powerpoint/2010/main" val="3379051700"/>
              </p:ext>
            </p:extLst>
          </p:nvPr>
        </p:nvGraphicFramePr>
        <p:xfrm>
          <a:off x="3007779" y="3083393"/>
          <a:ext cx="3125262" cy="401704"/>
        </p:xfrm>
        <a:graphic>
          <a:graphicData uri="http://schemas.openxmlformats.org/presentationml/2006/ole">
            <mc:AlternateContent xmlns:mc="http://schemas.openxmlformats.org/markup-compatibility/2006">
              <mc:Choice xmlns:v="urn:schemas-microsoft-com:vml" Requires="v">
                <p:oleObj spid="_x0000_s87223" name="Equation" r:id="rId5" imgW="1841400" imgH="228600" progId="Equation.DSMT4">
                  <p:embed/>
                </p:oleObj>
              </mc:Choice>
              <mc:Fallback>
                <p:oleObj name="Equation" r:id="rId5" imgW="1841400" imgH="228600" progId="Equation.DSMT4">
                  <p:embed/>
                  <p:pic>
                    <p:nvPicPr>
                      <p:cNvPr id="0" name="Object 3"/>
                      <p:cNvPicPr>
                        <a:picLocks noChangeAspect="1" noChangeArrowheads="1"/>
                      </p:cNvPicPr>
                      <p:nvPr/>
                    </p:nvPicPr>
                    <p:blipFill>
                      <a:blip r:embed="rId6"/>
                      <a:srcRect/>
                      <a:stretch>
                        <a:fillRect/>
                      </a:stretch>
                    </p:blipFill>
                    <p:spPr bwMode="auto">
                      <a:xfrm>
                        <a:off x="3007779" y="3083393"/>
                        <a:ext cx="3125262" cy="401704"/>
                      </a:xfrm>
                      <a:prstGeom prst="rect">
                        <a:avLst/>
                      </a:prstGeom>
                      <a:noFill/>
                    </p:spPr>
                  </p:pic>
                </p:oleObj>
              </mc:Fallback>
            </mc:AlternateContent>
          </a:graphicData>
        </a:graphic>
      </p:graphicFrame>
      <p:sp>
        <p:nvSpPr>
          <p:cNvPr id="10" name="矢印: 下 9">
            <a:extLst>
              <a:ext uri="{FF2B5EF4-FFF2-40B4-BE49-F238E27FC236}">
                <a16:creationId xmlns:a16="http://schemas.microsoft.com/office/drawing/2014/main" id="{934CE656-2283-494C-B9F0-A9431DB66112}"/>
              </a:ext>
            </a:extLst>
          </p:cNvPr>
          <p:cNvSpPr/>
          <p:nvPr/>
        </p:nvSpPr>
        <p:spPr>
          <a:xfrm>
            <a:off x="3403822" y="2597683"/>
            <a:ext cx="432048" cy="417733"/>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1433B98-A637-41F3-8087-0D561177B405}"/>
              </a:ext>
            </a:extLst>
          </p:cNvPr>
          <p:cNvSpPr txBox="1"/>
          <p:nvPr/>
        </p:nvSpPr>
        <p:spPr>
          <a:xfrm>
            <a:off x="3835870" y="2629691"/>
            <a:ext cx="3417923"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が従う分布に注目して表現し直すと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4" name="コネクタ: 曲線 13">
            <a:extLst>
              <a:ext uri="{FF2B5EF4-FFF2-40B4-BE49-F238E27FC236}">
                <a16:creationId xmlns:a16="http://schemas.microsoft.com/office/drawing/2014/main" id="{BF0E23CD-ADC3-43C6-830C-6DCC5B6AAF55}"/>
              </a:ext>
            </a:extLst>
          </p:cNvPr>
          <p:cNvCxnSpPr>
            <a:cxnSpLocks/>
          </p:cNvCxnSpPr>
          <p:nvPr/>
        </p:nvCxnSpPr>
        <p:spPr>
          <a:xfrm>
            <a:off x="2626738" y="2914057"/>
            <a:ext cx="525304" cy="309494"/>
          </a:xfrm>
          <a:prstGeom prst="curvedConnector3">
            <a:avLst>
              <a:gd name="adj1" fmla="val 100947"/>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FC89028-4B63-4438-8485-D84766555219}"/>
              </a:ext>
            </a:extLst>
          </p:cNvPr>
          <p:cNvSpPr txBox="1"/>
          <p:nvPr/>
        </p:nvSpPr>
        <p:spPr>
          <a:xfrm>
            <a:off x="1132804" y="2723353"/>
            <a:ext cx="1514935" cy="784830"/>
          </a:xfrm>
          <a:prstGeom prst="rect">
            <a:avLst/>
          </a:prstGeom>
          <a:noFill/>
        </p:spPr>
        <p:txBody>
          <a:bodyPr wrap="square" rtlCol="0">
            <a:spAutoFit/>
          </a:bodyPr>
          <a:lstStyle/>
          <a:p>
            <a:pPr algn="just"/>
            <a:r>
              <a:rPr kumimoji="1" lang="en-US" altLang="ja-JP" sz="1500" i="1" dirty="0">
                <a:solidFill>
                  <a:srgbClr val="FFC000"/>
                </a:solidFill>
                <a:ea typeface="ＭＳ Ｐゴシック" panose="020B0600070205080204" pitchFamily="50" charset="-128"/>
                <a:cs typeface="Times New Roman" panose="02020603050405020304" pitchFamily="18" charset="0"/>
              </a:rPr>
              <a:t>y</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は平均</a:t>
            </a:r>
            <a:r>
              <a:rPr kumimoji="1" lang="en-US" altLang="ja-JP" sz="1500" i="1" dirty="0">
                <a:solidFill>
                  <a:srgbClr val="FFC000"/>
                </a:solidFill>
                <a:ea typeface="ＭＳ Ｐゴシック" panose="020B0600070205080204" pitchFamily="50" charset="-128"/>
                <a:cs typeface="Times New Roman" panose="02020603050405020304" pitchFamily="18" charset="0"/>
              </a:rPr>
              <a:t>α+βx</a:t>
            </a:r>
            <a:r>
              <a:rPr kumimoji="1" lang="ja-JP" altLang="en-US" sz="1500" dirty="0" err="1">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分散</a:t>
            </a:r>
            <a:r>
              <a:rPr kumimoji="1" lang="en-US" altLang="ja-JP" sz="1500" i="1" dirty="0">
                <a:solidFill>
                  <a:srgbClr val="FFC000"/>
                </a:solidFill>
                <a:ea typeface="ＭＳ Ｐゴシック" panose="020B0600070205080204" pitchFamily="50" charset="-128"/>
                <a:cs typeface="Times New Roman" panose="02020603050405020304" pitchFamily="18" charset="0"/>
              </a:rPr>
              <a:t>σ</a:t>
            </a:r>
            <a:r>
              <a:rPr kumimoji="1" lang="en-US" altLang="ja-JP" sz="1500" baseline="30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の正規分布に従っている</a:t>
            </a:r>
          </a:p>
        </p:txBody>
      </p:sp>
      <p:sp>
        <p:nvSpPr>
          <p:cNvPr id="19" name="四角形: 角を丸くする 18">
            <a:extLst>
              <a:ext uri="{FF2B5EF4-FFF2-40B4-BE49-F238E27FC236}">
                <a16:creationId xmlns:a16="http://schemas.microsoft.com/office/drawing/2014/main" id="{2F24B710-925D-41F9-BADB-242A7E5DE1AA}"/>
              </a:ext>
            </a:extLst>
          </p:cNvPr>
          <p:cNvSpPr/>
          <p:nvPr/>
        </p:nvSpPr>
        <p:spPr>
          <a:xfrm>
            <a:off x="2863763" y="3083393"/>
            <a:ext cx="3240360" cy="387744"/>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24FAA59-AEF7-4684-B5B4-296F406FE939}"/>
              </a:ext>
            </a:extLst>
          </p:cNvPr>
          <p:cNvSpPr txBox="1"/>
          <p:nvPr/>
        </p:nvSpPr>
        <p:spPr>
          <a:xfrm>
            <a:off x="3835890" y="3681472"/>
            <a:ext cx="3904461"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をパラメータとした統計モデルから生成（次掲図参照）</a:t>
            </a:r>
          </a:p>
        </p:txBody>
      </p:sp>
      <p:graphicFrame>
        <p:nvGraphicFramePr>
          <p:cNvPr id="62" name="オブジェクト 61">
            <a:extLst>
              <a:ext uri="{FF2B5EF4-FFF2-40B4-BE49-F238E27FC236}">
                <a16:creationId xmlns:a16="http://schemas.microsoft.com/office/drawing/2014/main" id="{2512B289-0C3A-4A15-A3D3-64FD24750E38}"/>
              </a:ext>
            </a:extLst>
          </p:cNvPr>
          <p:cNvGraphicFramePr>
            <a:graphicFrameLocks noChangeAspect="1"/>
          </p:cNvGraphicFramePr>
          <p:nvPr>
            <p:extLst>
              <p:ext uri="{D42A27DB-BD31-4B8C-83A1-F6EECF244321}">
                <p14:modId xmlns:p14="http://schemas.microsoft.com/office/powerpoint/2010/main" val="4075021838"/>
              </p:ext>
            </p:extLst>
          </p:nvPr>
        </p:nvGraphicFramePr>
        <p:xfrm>
          <a:off x="2112463" y="4765101"/>
          <a:ext cx="6467247" cy="424918"/>
        </p:xfrm>
        <a:graphic>
          <a:graphicData uri="http://schemas.openxmlformats.org/presentationml/2006/ole">
            <mc:AlternateContent xmlns:mc="http://schemas.openxmlformats.org/markup-compatibility/2006">
              <mc:Choice xmlns:v="urn:schemas-microsoft-com:vml" Requires="v">
                <p:oleObj spid="_x0000_s87224" name="Equation" r:id="rId7" imgW="3619440" imgH="228600" progId="Equation.DSMT4">
                  <p:embed/>
                </p:oleObj>
              </mc:Choice>
              <mc:Fallback>
                <p:oleObj name="Equation" r:id="rId7" imgW="3619440" imgH="228600" progId="Equation.DSMT4">
                  <p:embed/>
                  <p:pic>
                    <p:nvPicPr>
                      <p:cNvPr id="0" name="Object 15"/>
                      <p:cNvPicPr>
                        <a:picLocks noChangeAspect="1" noChangeArrowheads="1"/>
                      </p:cNvPicPr>
                      <p:nvPr/>
                    </p:nvPicPr>
                    <p:blipFill>
                      <a:blip r:embed="rId8"/>
                      <a:srcRect/>
                      <a:stretch>
                        <a:fillRect/>
                      </a:stretch>
                    </p:blipFill>
                    <p:spPr bwMode="auto">
                      <a:xfrm>
                        <a:off x="2112463" y="4765101"/>
                        <a:ext cx="6467247" cy="424918"/>
                      </a:xfrm>
                      <a:prstGeom prst="rect">
                        <a:avLst/>
                      </a:prstGeom>
                      <a:noFill/>
                    </p:spPr>
                  </p:pic>
                </p:oleObj>
              </mc:Fallback>
            </mc:AlternateContent>
          </a:graphicData>
        </a:graphic>
      </p:graphicFrame>
      <p:sp>
        <p:nvSpPr>
          <p:cNvPr id="63" name="テキスト ボックス 62">
            <a:extLst>
              <a:ext uri="{FF2B5EF4-FFF2-40B4-BE49-F238E27FC236}">
                <a16:creationId xmlns:a16="http://schemas.microsoft.com/office/drawing/2014/main" id="{D195D19F-C752-4940-8CD0-ED883BC09304}"/>
              </a:ext>
            </a:extLst>
          </p:cNvPr>
          <p:cNvSpPr txBox="1"/>
          <p:nvPr/>
        </p:nvSpPr>
        <p:spPr>
          <a:xfrm>
            <a:off x="366645" y="4700561"/>
            <a:ext cx="1847470"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単回帰モデルのパラメータの事後分布</a:t>
            </a:r>
          </a:p>
        </p:txBody>
      </p:sp>
      <p:sp>
        <p:nvSpPr>
          <p:cNvPr id="64" name="矢印: 下 63">
            <a:extLst>
              <a:ext uri="{FF2B5EF4-FFF2-40B4-BE49-F238E27FC236}">
                <a16:creationId xmlns:a16="http://schemas.microsoft.com/office/drawing/2014/main" id="{DAB52011-7FF3-43A1-83B9-F5964E08471A}"/>
              </a:ext>
            </a:extLst>
          </p:cNvPr>
          <p:cNvSpPr/>
          <p:nvPr/>
        </p:nvSpPr>
        <p:spPr>
          <a:xfrm>
            <a:off x="3391039" y="3560756"/>
            <a:ext cx="432048" cy="865377"/>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9443F7A0-D3CD-4FEF-B669-4A2F6B27CE32}"/>
              </a:ext>
            </a:extLst>
          </p:cNvPr>
          <p:cNvSpPr txBox="1"/>
          <p:nvPr/>
        </p:nvSpPr>
        <p:spPr>
          <a:xfrm>
            <a:off x="2691076" y="4499774"/>
            <a:ext cx="1118639"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事後分布</a:t>
            </a:r>
          </a:p>
        </p:txBody>
      </p:sp>
      <p:sp>
        <p:nvSpPr>
          <p:cNvPr id="66" name="テキスト ボックス 65">
            <a:extLst>
              <a:ext uri="{FF2B5EF4-FFF2-40B4-BE49-F238E27FC236}">
                <a16:creationId xmlns:a16="http://schemas.microsoft.com/office/drawing/2014/main" id="{E1E0368A-D559-4ABA-AFE7-146ED849C134}"/>
              </a:ext>
            </a:extLst>
          </p:cNvPr>
          <p:cNvSpPr txBox="1"/>
          <p:nvPr/>
        </p:nvSpPr>
        <p:spPr>
          <a:xfrm>
            <a:off x="4723487" y="4481809"/>
            <a:ext cx="622599"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尤度</a:t>
            </a:r>
          </a:p>
        </p:txBody>
      </p:sp>
      <p:sp>
        <p:nvSpPr>
          <p:cNvPr id="67" name="テキスト ボックス 66">
            <a:extLst>
              <a:ext uri="{FF2B5EF4-FFF2-40B4-BE49-F238E27FC236}">
                <a16:creationId xmlns:a16="http://schemas.microsoft.com/office/drawing/2014/main" id="{C03C2D9F-CE63-4F31-8EB5-D98FF7F62178}"/>
              </a:ext>
            </a:extLst>
          </p:cNvPr>
          <p:cNvSpPr txBox="1"/>
          <p:nvPr/>
        </p:nvSpPr>
        <p:spPr>
          <a:xfrm>
            <a:off x="6891879" y="4421404"/>
            <a:ext cx="1008112" cy="323165"/>
          </a:xfrm>
          <a:prstGeom prst="rect">
            <a:avLst/>
          </a:prstGeom>
          <a:noFill/>
        </p:spPr>
        <p:txBody>
          <a:bodyPr wrap="square" rtlCol="0">
            <a:spAutoFit/>
          </a:bodyPr>
          <a:lstStyle/>
          <a:p>
            <a:pPr algn="just"/>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事前分布</a:t>
            </a:r>
          </a:p>
        </p:txBody>
      </p:sp>
      <p:sp>
        <p:nvSpPr>
          <p:cNvPr id="70" name="四角形: 角を丸くする 69">
            <a:extLst>
              <a:ext uri="{FF2B5EF4-FFF2-40B4-BE49-F238E27FC236}">
                <a16:creationId xmlns:a16="http://schemas.microsoft.com/office/drawing/2014/main" id="{B33769ED-D2D0-4233-80BE-3C86FDFACBB5}"/>
              </a:ext>
            </a:extLst>
          </p:cNvPr>
          <p:cNvSpPr/>
          <p:nvPr/>
        </p:nvSpPr>
        <p:spPr>
          <a:xfrm>
            <a:off x="6236874" y="4751141"/>
            <a:ext cx="628117" cy="43887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BE86A5EC-AC14-46E3-BF5C-4502A304FF32}"/>
              </a:ext>
            </a:extLst>
          </p:cNvPr>
          <p:cNvSpPr/>
          <p:nvPr/>
        </p:nvSpPr>
        <p:spPr>
          <a:xfrm>
            <a:off x="7084093" y="4751141"/>
            <a:ext cx="553031" cy="43887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四角形: 角を丸くする 71">
            <a:extLst>
              <a:ext uri="{FF2B5EF4-FFF2-40B4-BE49-F238E27FC236}">
                <a16:creationId xmlns:a16="http://schemas.microsoft.com/office/drawing/2014/main" id="{1D951725-69B9-4231-A4AB-89AD866F9BB8}"/>
              </a:ext>
            </a:extLst>
          </p:cNvPr>
          <p:cNvSpPr/>
          <p:nvPr/>
        </p:nvSpPr>
        <p:spPr>
          <a:xfrm>
            <a:off x="7828076" y="4751141"/>
            <a:ext cx="765107" cy="43887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矢印コネクタ 73">
            <a:extLst>
              <a:ext uri="{FF2B5EF4-FFF2-40B4-BE49-F238E27FC236}">
                <a16:creationId xmlns:a16="http://schemas.microsoft.com/office/drawing/2014/main" id="{5C99B035-D141-41D4-9567-A548CD93304C}"/>
              </a:ext>
            </a:extLst>
          </p:cNvPr>
          <p:cNvCxnSpPr>
            <a:cxnSpLocks/>
          </p:cNvCxnSpPr>
          <p:nvPr/>
        </p:nvCxnSpPr>
        <p:spPr>
          <a:xfrm flipV="1">
            <a:off x="6444208" y="5229200"/>
            <a:ext cx="216024" cy="286274"/>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75A202A6-77A8-4E6D-9D4D-DF8433383181}"/>
              </a:ext>
            </a:extLst>
          </p:cNvPr>
          <p:cNvCxnSpPr>
            <a:cxnSpLocks/>
          </p:cNvCxnSpPr>
          <p:nvPr/>
        </p:nvCxnSpPr>
        <p:spPr>
          <a:xfrm flipV="1">
            <a:off x="6773380" y="5195024"/>
            <a:ext cx="310713" cy="31149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9FE3ED68-A054-48AF-85E7-6D15A4229641}"/>
              </a:ext>
            </a:extLst>
          </p:cNvPr>
          <p:cNvSpPr txBox="1"/>
          <p:nvPr/>
        </p:nvSpPr>
        <p:spPr>
          <a:xfrm>
            <a:off x="4984085" y="5479611"/>
            <a:ext cx="1955931" cy="553998"/>
          </a:xfrm>
          <a:prstGeom prst="rect">
            <a:avLst/>
          </a:prstGeom>
          <a:noFill/>
        </p:spPr>
        <p:txBody>
          <a:bodyPr wrap="square" rtlCol="0">
            <a:spAutoFit/>
          </a:bodyPr>
          <a:lstStyle/>
          <a:p>
            <a:pPr algn="just"/>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∞～∞なので</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σ=100</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の正規分布など</a:t>
            </a:r>
            <a:endPar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79" name="直線矢印コネクタ 78">
            <a:extLst>
              <a:ext uri="{FF2B5EF4-FFF2-40B4-BE49-F238E27FC236}">
                <a16:creationId xmlns:a16="http://schemas.microsoft.com/office/drawing/2014/main" id="{18E65F1A-9901-4F16-8D47-9FD5D2BF935E}"/>
              </a:ext>
            </a:extLst>
          </p:cNvPr>
          <p:cNvCxnSpPr>
            <a:cxnSpLocks/>
          </p:cNvCxnSpPr>
          <p:nvPr/>
        </p:nvCxnSpPr>
        <p:spPr>
          <a:xfrm flipV="1">
            <a:off x="8153400" y="5216589"/>
            <a:ext cx="0" cy="286274"/>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E75698AB-F43C-4E82-B1DE-2839D6B84D55}"/>
              </a:ext>
            </a:extLst>
          </p:cNvPr>
          <p:cNvSpPr txBox="1"/>
          <p:nvPr/>
        </p:nvSpPr>
        <p:spPr>
          <a:xfrm>
            <a:off x="7182790" y="5460787"/>
            <a:ext cx="1600242" cy="553998"/>
          </a:xfrm>
          <a:prstGeom prst="rect">
            <a:avLst/>
          </a:prstGeom>
          <a:noFill/>
        </p:spPr>
        <p:txBody>
          <a:bodyPr wrap="square" rtlCol="0">
            <a:spAutoFit/>
          </a:bodyPr>
          <a:lstStyle/>
          <a:p>
            <a:pPr algn="just"/>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～∞なので正値の一様分布など</a:t>
            </a:r>
            <a:endPar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82" name="直線矢印コネクタ 81">
            <a:extLst>
              <a:ext uri="{FF2B5EF4-FFF2-40B4-BE49-F238E27FC236}">
                <a16:creationId xmlns:a16="http://schemas.microsoft.com/office/drawing/2014/main" id="{CD6743F1-3D52-44D5-AD72-FF936737C4EA}"/>
              </a:ext>
            </a:extLst>
          </p:cNvPr>
          <p:cNvCxnSpPr>
            <a:cxnSpLocks/>
          </p:cNvCxnSpPr>
          <p:nvPr/>
        </p:nvCxnSpPr>
        <p:spPr>
          <a:xfrm flipV="1">
            <a:off x="2112463" y="5180141"/>
            <a:ext cx="216024" cy="28627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11DFB6A7-8FBE-4957-AAB7-1AA1FE220192}"/>
              </a:ext>
            </a:extLst>
          </p:cNvPr>
          <p:cNvSpPr txBox="1"/>
          <p:nvPr/>
        </p:nvSpPr>
        <p:spPr>
          <a:xfrm>
            <a:off x="1150113" y="5435270"/>
            <a:ext cx="2917831"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多変量の分布だが，周辺化していけば単純になる（例えば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で積分すれば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の事後分布になる）</a:t>
            </a:r>
          </a:p>
        </p:txBody>
      </p:sp>
    </p:spTree>
    <p:extLst>
      <p:ext uri="{BB962C8B-B14F-4D97-AF65-F5344CB8AC3E}">
        <p14:creationId xmlns:p14="http://schemas.microsoft.com/office/powerpoint/2010/main" val="175955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par>
                                <p:cTn id="36" presetID="10" presetClass="entr" presetSubtype="0"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500"/>
                                        <p:tgtEl>
                                          <p:spTgt spid="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500"/>
                                        <p:tgtEl>
                                          <p:spTgt spid="74"/>
                                        </p:tgtEl>
                                      </p:cBhvr>
                                    </p:animEffect>
                                  </p:childTnLst>
                                </p:cTn>
                              </p:par>
                              <p:par>
                                <p:cTn id="74" presetID="10" presetClass="entr" presetSubtype="0" fill="hold"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P spid="19" grpId="0" animBg="1"/>
      <p:bldP spid="26" grpId="0"/>
      <p:bldP spid="63" grpId="0"/>
      <p:bldP spid="64" grpId="0" animBg="1"/>
      <p:bldP spid="65" grpId="0"/>
      <p:bldP spid="66" grpId="0"/>
      <p:bldP spid="67" grpId="0"/>
      <p:bldP spid="70" grpId="0" animBg="1"/>
      <p:bldP spid="71" grpId="0" animBg="1"/>
      <p:bldP spid="72" grpId="0" animBg="1"/>
      <p:bldP spid="78" grpId="0"/>
      <p:bldP spid="80"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矢印: U ターン 11">
            <a:extLst>
              <a:ext uri="{FF2B5EF4-FFF2-40B4-BE49-F238E27FC236}">
                <a16:creationId xmlns:a16="http://schemas.microsoft.com/office/drawing/2014/main" id="{D0273472-2222-4451-959A-631F10A0909A}"/>
              </a:ext>
            </a:extLst>
          </p:cNvPr>
          <p:cNvSpPr/>
          <p:nvPr/>
        </p:nvSpPr>
        <p:spPr>
          <a:xfrm>
            <a:off x="5073958" y="2708920"/>
            <a:ext cx="2469252" cy="421283"/>
          </a:xfrm>
          <a:prstGeom prst="uturnArrow">
            <a:avLst>
              <a:gd name="adj1" fmla="val 25000"/>
              <a:gd name="adj2" fmla="val 24471"/>
              <a:gd name="adj3" fmla="val 25000"/>
              <a:gd name="adj4" fmla="val 43750"/>
              <a:gd name="adj5" fmla="val 70354"/>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a:extLst>
              <a:ext uri="{FF2B5EF4-FFF2-40B4-BE49-F238E27FC236}">
                <a16:creationId xmlns:a16="http://schemas.microsoft.com/office/drawing/2014/main" id="{D9DB56D0-5118-4DA6-8FA3-4FD07D03C55A}"/>
              </a:ext>
            </a:extLst>
          </p:cNvPr>
          <p:cNvSpPr>
            <a:spLocks noGrp="1"/>
          </p:cNvSpPr>
          <p:nvPr>
            <p:ph type="title"/>
          </p:nvPr>
        </p:nvSpPr>
        <p:spPr/>
        <p:txBody>
          <a:bodyPr/>
          <a:lstStyle/>
          <a:p>
            <a:r>
              <a:rPr kumimoji="1" lang="ja-JP" altLang="en-US" sz="4000" dirty="0"/>
              <a:t>回帰モデルのベイズ推定②</a:t>
            </a:r>
            <a:br>
              <a:rPr kumimoji="1" lang="en-US" altLang="ja-JP" dirty="0"/>
            </a:br>
            <a:r>
              <a:rPr kumimoji="1" lang="ja-JP" altLang="en-US" sz="3000" dirty="0"/>
              <a:t>（頻度論との比較）</a:t>
            </a:r>
          </a:p>
        </p:txBody>
      </p:sp>
      <p:sp>
        <p:nvSpPr>
          <p:cNvPr id="27" name="楕円 26">
            <a:extLst>
              <a:ext uri="{FF2B5EF4-FFF2-40B4-BE49-F238E27FC236}">
                <a16:creationId xmlns:a16="http://schemas.microsoft.com/office/drawing/2014/main" id="{C14358E5-06B6-4821-880F-919516CB2116}"/>
              </a:ext>
            </a:extLst>
          </p:cNvPr>
          <p:cNvSpPr/>
          <p:nvPr/>
        </p:nvSpPr>
        <p:spPr>
          <a:xfrm>
            <a:off x="960740" y="3547966"/>
            <a:ext cx="1011912" cy="405758"/>
          </a:xfrm>
          <a:prstGeom prst="ellipse">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a:solidFill>
                  <a:schemeClr val="tx1"/>
                </a:solidFill>
                <a:latin typeface="Times New Roman" panose="02020603050405020304" pitchFamily="18" charset="0"/>
                <a:cs typeface="Times New Roman" panose="02020603050405020304" pitchFamily="18" charset="0"/>
              </a:rPr>
              <a:t>y</a:t>
            </a:r>
            <a:r>
              <a:rPr kumimoji="1" lang="en-US" altLang="ja-JP" sz="2000" baseline="-25000" dirty="0">
                <a:solidFill>
                  <a:schemeClr val="tx1"/>
                </a:solidFill>
                <a:latin typeface="Times New Roman" panose="02020603050405020304" pitchFamily="18" charset="0"/>
                <a:cs typeface="Times New Roman" panose="02020603050405020304" pitchFamily="18" charset="0"/>
              </a:rPr>
              <a:t>1</a:t>
            </a:r>
            <a:r>
              <a:rPr kumimoji="1" lang="en-US" altLang="ja-JP" sz="2000" i="1" dirty="0">
                <a:solidFill>
                  <a:schemeClr val="tx1"/>
                </a:solidFill>
                <a:latin typeface="Times New Roman" panose="02020603050405020304" pitchFamily="18" charset="0"/>
                <a:cs typeface="Times New Roman" panose="02020603050405020304" pitchFamily="18" charset="0"/>
              </a:rPr>
              <a:t>, x</a:t>
            </a:r>
            <a:r>
              <a:rPr kumimoji="1" lang="en-US" altLang="ja-JP" sz="2000" baseline="-25000" dirty="0">
                <a:solidFill>
                  <a:schemeClr val="tx1"/>
                </a:solidFill>
                <a:latin typeface="Times New Roman" panose="02020603050405020304" pitchFamily="18" charset="0"/>
                <a:cs typeface="Times New Roman" panose="02020603050405020304" pitchFamily="18" charset="0"/>
              </a:rPr>
              <a:t>1</a:t>
            </a:r>
            <a:endParaRPr kumimoji="1" lang="ja-JP" altLang="en-US" sz="2000" baseline="-25000" dirty="0">
              <a:solidFill>
                <a:schemeClr val="tx1"/>
              </a:solidFill>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2DA508DE-C797-4ECF-8682-A85C4C5E95AC}"/>
              </a:ext>
            </a:extLst>
          </p:cNvPr>
          <p:cNvSpPr txBox="1"/>
          <p:nvPr/>
        </p:nvSpPr>
        <p:spPr>
          <a:xfrm>
            <a:off x="1162185" y="3242345"/>
            <a:ext cx="979194"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a:t>
            </a:r>
          </a:p>
        </p:txBody>
      </p:sp>
      <p:sp>
        <p:nvSpPr>
          <p:cNvPr id="29" name="楕円 28">
            <a:extLst>
              <a:ext uri="{FF2B5EF4-FFF2-40B4-BE49-F238E27FC236}">
                <a16:creationId xmlns:a16="http://schemas.microsoft.com/office/drawing/2014/main" id="{26829020-4BA7-4A2F-B82C-801658D03E76}"/>
              </a:ext>
            </a:extLst>
          </p:cNvPr>
          <p:cNvSpPr/>
          <p:nvPr/>
        </p:nvSpPr>
        <p:spPr>
          <a:xfrm>
            <a:off x="981742" y="4152042"/>
            <a:ext cx="1011912" cy="366822"/>
          </a:xfrm>
          <a:prstGeom prst="ellipse">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a:solidFill>
                  <a:schemeClr val="tx1"/>
                </a:solidFill>
                <a:latin typeface="Times New Roman" panose="02020603050405020304" pitchFamily="18" charset="0"/>
                <a:cs typeface="Times New Roman" panose="02020603050405020304" pitchFamily="18" charset="0"/>
              </a:rPr>
              <a:t>y</a:t>
            </a:r>
            <a:r>
              <a:rPr kumimoji="1" lang="en-US" altLang="ja-JP" sz="2000" baseline="-25000" dirty="0">
                <a:solidFill>
                  <a:schemeClr val="tx1"/>
                </a:solidFill>
                <a:latin typeface="Times New Roman" panose="02020603050405020304" pitchFamily="18" charset="0"/>
                <a:cs typeface="Times New Roman" panose="02020603050405020304" pitchFamily="18" charset="0"/>
              </a:rPr>
              <a:t>2</a:t>
            </a:r>
            <a:r>
              <a:rPr kumimoji="1" lang="en-US" altLang="ja-JP" sz="2000" i="1" dirty="0">
                <a:solidFill>
                  <a:schemeClr val="tx1"/>
                </a:solidFill>
                <a:latin typeface="Times New Roman" panose="02020603050405020304" pitchFamily="18" charset="0"/>
                <a:cs typeface="Times New Roman" panose="02020603050405020304" pitchFamily="18" charset="0"/>
              </a:rPr>
              <a:t>, x</a:t>
            </a:r>
            <a:r>
              <a:rPr kumimoji="1" lang="en-US" altLang="ja-JP" sz="2000" baseline="-25000" dirty="0">
                <a:solidFill>
                  <a:schemeClr val="tx1"/>
                </a:solidFill>
                <a:latin typeface="Times New Roman" panose="02020603050405020304" pitchFamily="18" charset="0"/>
                <a:cs typeface="Times New Roman" panose="02020603050405020304" pitchFamily="18" charset="0"/>
              </a:rPr>
              <a:t>2</a:t>
            </a:r>
            <a:endParaRPr kumimoji="1" lang="ja-JP" altLang="en-US" sz="2000" baseline="-25000" dirty="0">
              <a:solidFill>
                <a:schemeClr val="tx1"/>
              </a:solidFill>
              <a:latin typeface="Times New Roman" panose="02020603050405020304" pitchFamily="18" charset="0"/>
              <a:cs typeface="Times New Roman" panose="02020603050405020304" pitchFamily="18" charset="0"/>
            </a:endParaRPr>
          </a:p>
        </p:txBody>
      </p:sp>
      <p:sp>
        <p:nvSpPr>
          <p:cNvPr id="31" name="楕円 30">
            <a:extLst>
              <a:ext uri="{FF2B5EF4-FFF2-40B4-BE49-F238E27FC236}">
                <a16:creationId xmlns:a16="http://schemas.microsoft.com/office/drawing/2014/main" id="{9FB590B6-8D60-4D27-A7F3-12BFD9228D4D}"/>
              </a:ext>
            </a:extLst>
          </p:cNvPr>
          <p:cNvSpPr/>
          <p:nvPr/>
        </p:nvSpPr>
        <p:spPr>
          <a:xfrm>
            <a:off x="1018168" y="4988545"/>
            <a:ext cx="1011911" cy="366823"/>
          </a:xfrm>
          <a:prstGeom prst="ellipse">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err="1">
                <a:solidFill>
                  <a:schemeClr val="tx1"/>
                </a:solidFill>
                <a:latin typeface="Times New Roman" panose="02020603050405020304" pitchFamily="18" charset="0"/>
                <a:cs typeface="Times New Roman" panose="02020603050405020304" pitchFamily="18" charset="0"/>
              </a:rPr>
              <a:t>y</a:t>
            </a:r>
            <a:r>
              <a:rPr kumimoji="1" lang="en-US" altLang="ja-JP" sz="2000" baseline="-25000" dirty="0" err="1">
                <a:solidFill>
                  <a:schemeClr val="tx1"/>
                </a:solidFill>
                <a:latin typeface="Times New Roman" panose="02020603050405020304" pitchFamily="18" charset="0"/>
                <a:cs typeface="Times New Roman" panose="02020603050405020304" pitchFamily="18" charset="0"/>
              </a:rPr>
              <a:t>n</a:t>
            </a:r>
            <a:r>
              <a:rPr kumimoji="1" lang="en-US" altLang="ja-JP" sz="2000" i="1" dirty="0">
                <a:solidFill>
                  <a:schemeClr val="tx1"/>
                </a:solidFill>
                <a:latin typeface="Times New Roman" panose="02020603050405020304" pitchFamily="18" charset="0"/>
                <a:cs typeface="Times New Roman" panose="02020603050405020304" pitchFamily="18" charset="0"/>
              </a:rPr>
              <a:t>, </a:t>
            </a:r>
            <a:r>
              <a:rPr kumimoji="1" lang="en-US" altLang="ja-JP" sz="2000" i="1" dirty="0" err="1">
                <a:solidFill>
                  <a:schemeClr val="tx1"/>
                </a:solidFill>
                <a:latin typeface="Times New Roman" panose="02020603050405020304" pitchFamily="18" charset="0"/>
                <a:cs typeface="Times New Roman" panose="02020603050405020304" pitchFamily="18" charset="0"/>
              </a:rPr>
              <a:t>x</a:t>
            </a:r>
            <a:r>
              <a:rPr kumimoji="1" lang="en-US" altLang="ja-JP" sz="2000" baseline="-25000" dirty="0" err="1">
                <a:solidFill>
                  <a:schemeClr val="tx1"/>
                </a:solidFill>
                <a:latin typeface="Times New Roman" panose="02020603050405020304" pitchFamily="18" charset="0"/>
                <a:cs typeface="Times New Roman" panose="02020603050405020304" pitchFamily="18" charset="0"/>
              </a:rPr>
              <a:t>n</a:t>
            </a:r>
            <a:endParaRPr kumimoji="1" lang="ja-JP" altLang="en-US" sz="2000" baseline="-25000" dirty="0">
              <a:solidFill>
                <a:schemeClr val="tx1"/>
              </a:solidFill>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BE8A8703-E45B-4020-B81B-3C9CB18F7BF8}"/>
              </a:ext>
            </a:extLst>
          </p:cNvPr>
          <p:cNvSpPr txBox="1"/>
          <p:nvPr/>
        </p:nvSpPr>
        <p:spPr>
          <a:xfrm rot="5400000">
            <a:off x="1393324" y="4442253"/>
            <a:ext cx="246888"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楕円 32">
            <a:extLst>
              <a:ext uri="{FF2B5EF4-FFF2-40B4-BE49-F238E27FC236}">
                <a16:creationId xmlns:a16="http://schemas.microsoft.com/office/drawing/2014/main" id="{23488412-1724-4A19-9851-660065E5AD63}"/>
              </a:ext>
            </a:extLst>
          </p:cNvPr>
          <p:cNvSpPr/>
          <p:nvPr/>
        </p:nvSpPr>
        <p:spPr>
          <a:xfrm>
            <a:off x="2670251" y="4168593"/>
            <a:ext cx="1336791" cy="432048"/>
          </a:xfrm>
          <a:prstGeom prst="ellipse">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a:solidFill>
                  <a:schemeClr val="tx1"/>
                </a:solidFill>
                <a:latin typeface="Times New Roman" panose="02020603050405020304" pitchFamily="18" charset="0"/>
                <a:cs typeface="Times New Roman" panose="02020603050405020304" pitchFamily="18" charset="0"/>
              </a:rPr>
              <a:t>α, β, σ</a:t>
            </a:r>
            <a:r>
              <a:rPr kumimoji="1" lang="en-US" altLang="ja-JP" sz="2000" baseline="30000" dirty="0">
                <a:solidFill>
                  <a:schemeClr val="tx1"/>
                </a:solidFill>
                <a:latin typeface="Times New Roman" panose="02020603050405020304" pitchFamily="18" charset="0"/>
                <a:cs typeface="Times New Roman" panose="02020603050405020304" pitchFamily="18" charset="0"/>
              </a:rPr>
              <a:t>2</a:t>
            </a:r>
            <a:endParaRPr kumimoji="1" lang="ja-JP" altLang="en-US" sz="2000" baseline="30000" dirty="0">
              <a:solidFill>
                <a:schemeClr val="tx1"/>
              </a:solidFill>
              <a:latin typeface="Times New Roman" panose="02020603050405020304" pitchFamily="18" charset="0"/>
              <a:cs typeface="Times New Roman" panose="02020603050405020304" pitchFamily="18" charset="0"/>
            </a:endParaRPr>
          </a:p>
        </p:txBody>
      </p:sp>
      <p:cxnSp>
        <p:nvCxnSpPr>
          <p:cNvPr id="35" name="直線矢印コネクタ 34">
            <a:extLst>
              <a:ext uri="{FF2B5EF4-FFF2-40B4-BE49-F238E27FC236}">
                <a16:creationId xmlns:a16="http://schemas.microsoft.com/office/drawing/2014/main" id="{7C55671B-31B3-4481-B0B5-7A778D59240E}"/>
              </a:ext>
            </a:extLst>
          </p:cNvPr>
          <p:cNvCxnSpPr>
            <a:cxnSpLocks/>
            <a:stCxn id="33" idx="2"/>
            <a:endCxn id="27" idx="6"/>
          </p:cNvCxnSpPr>
          <p:nvPr/>
        </p:nvCxnSpPr>
        <p:spPr>
          <a:xfrm flipH="1" flipV="1">
            <a:off x="1972652" y="3750845"/>
            <a:ext cx="697599" cy="63377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799EE175-6D10-4827-A28B-42B97CF3A8D8}"/>
              </a:ext>
            </a:extLst>
          </p:cNvPr>
          <p:cNvCxnSpPr>
            <a:cxnSpLocks/>
            <a:stCxn id="33" idx="2"/>
            <a:endCxn id="31" idx="6"/>
          </p:cNvCxnSpPr>
          <p:nvPr/>
        </p:nvCxnSpPr>
        <p:spPr>
          <a:xfrm flipH="1">
            <a:off x="2030079" y="4384617"/>
            <a:ext cx="640172" cy="78734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998C19E9-ACF2-4AC0-ABBF-11718C4C30AE}"/>
              </a:ext>
            </a:extLst>
          </p:cNvPr>
          <p:cNvCxnSpPr>
            <a:cxnSpLocks/>
            <a:stCxn id="33" idx="2"/>
          </p:cNvCxnSpPr>
          <p:nvPr/>
        </p:nvCxnSpPr>
        <p:spPr>
          <a:xfrm flipH="1">
            <a:off x="1972652" y="4384617"/>
            <a:ext cx="697599" cy="33256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EAF25EC-0F08-4266-8838-AF82512AD541}"/>
              </a:ext>
            </a:extLst>
          </p:cNvPr>
          <p:cNvCxnSpPr>
            <a:cxnSpLocks/>
            <a:stCxn id="33" idx="2"/>
            <a:endCxn id="29" idx="6"/>
          </p:cNvCxnSpPr>
          <p:nvPr/>
        </p:nvCxnSpPr>
        <p:spPr>
          <a:xfrm flipH="1" flipV="1">
            <a:off x="1993654" y="4335453"/>
            <a:ext cx="676597" cy="4916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73858A5F-C08D-4B04-946C-F0054493C992}"/>
              </a:ext>
            </a:extLst>
          </p:cNvPr>
          <p:cNvSpPr txBox="1"/>
          <p:nvPr/>
        </p:nvSpPr>
        <p:spPr>
          <a:xfrm>
            <a:off x="2769078" y="3619364"/>
            <a:ext cx="1027401" cy="553998"/>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パラメータ</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定数</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2" name="テキスト ボックス 51">
            <a:extLst>
              <a:ext uri="{FF2B5EF4-FFF2-40B4-BE49-F238E27FC236}">
                <a16:creationId xmlns:a16="http://schemas.microsoft.com/office/drawing/2014/main" id="{4FEA04B4-1369-4EE7-BD97-D0D1DD29B856}"/>
              </a:ext>
            </a:extLst>
          </p:cNvPr>
          <p:cNvSpPr txBox="1"/>
          <p:nvPr/>
        </p:nvSpPr>
        <p:spPr>
          <a:xfrm rot="2574142">
            <a:off x="2114907" y="3786919"/>
            <a:ext cx="757954"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生成</a:t>
            </a:r>
          </a:p>
        </p:txBody>
      </p:sp>
      <p:pic>
        <p:nvPicPr>
          <p:cNvPr id="54" name="図 53">
            <a:extLst>
              <a:ext uri="{FF2B5EF4-FFF2-40B4-BE49-F238E27FC236}">
                <a16:creationId xmlns:a16="http://schemas.microsoft.com/office/drawing/2014/main" id="{CAEE868B-B9D4-4258-A0DC-6D2193D22C3C}"/>
              </a:ext>
            </a:extLst>
          </p:cNvPr>
          <p:cNvPicPr>
            <a:picLocks noChangeAspect="1"/>
          </p:cNvPicPr>
          <p:nvPr/>
        </p:nvPicPr>
        <p:blipFill rotWithShape="1">
          <a:blip r:embed="rId2"/>
          <a:srcRect r="76844" b="39967"/>
          <a:stretch/>
        </p:blipFill>
        <p:spPr>
          <a:xfrm>
            <a:off x="1512339" y="2737207"/>
            <a:ext cx="559041" cy="486764"/>
          </a:xfrm>
          <a:prstGeom prst="rect">
            <a:avLst/>
          </a:prstGeom>
        </p:spPr>
      </p:pic>
      <p:pic>
        <p:nvPicPr>
          <p:cNvPr id="55" name="図 54">
            <a:extLst>
              <a:ext uri="{FF2B5EF4-FFF2-40B4-BE49-F238E27FC236}">
                <a16:creationId xmlns:a16="http://schemas.microsoft.com/office/drawing/2014/main" id="{1B27252B-BC4E-45CF-8BEA-6E0FCD0915D2}"/>
              </a:ext>
            </a:extLst>
          </p:cNvPr>
          <p:cNvPicPr>
            <a:picLocks noChangeAspect="1"/>
          </p:cNvPicPr>
          <p:nvPr/>
        </p:nvPicPr>
        <p:blipFill rotWithShape="1">
          <a:blip r:embed="rId2"/>
          <a:srcRect l="45798"/>
          <a:stretch/>
        </p:blipFill>
        <p:spPr>
          <a:xfrm>
            <a:off x="2030080" y="2734923"/>
            <a:ext cx="1308567" cy="810838"/>
          </a:xfrm>
          <a:prstGeom prst="rect">
            <a:avLst/>
          </a:prstGeom>
        </p:spPr>
      </p:pic>
      <p:sp>
        <p:nvSpPr>
          <p:cNvPr id="56" name="テキスト ボックス 55">
            <a:extLst>
              <a:ext uri="{FF2B5EF4-FFF2-40B4-BE49-F238E27FC236}">
                <a16:creationId xmlns:a16="http://schemas.microsoft.com/office/drawing/2014/main" id="{E51B38C1-9ACA-41DF-928E-45240B08C82B}"/>
              </a:ext>
            </a:extLst>
          </p:cNvPr>
          <p:cNvSpPr txBox="1"/>
          <p:nvPr/>
        </p:nvSpPr>
        <p:spPr>
          <a:xfrm>
            <a:off x="1989983" y="2641443"/>
            <a:ext cx="781532" cy="323165"/>
          </a:xfrm>
          <a:prstGeom prst="rect">
            <a:avLst/>
          </a:prstGeom>
          <a:solidFill>
            <a:srgbClr val="92D050"/>
          </a:solid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点推定</a:t>
            </a:r>
          </a:p>
        </p:txBody>
      </p:sp>
      <p:sp>
        <p:nvSpPr>
          <p:cNvPr id="3" name="テキスト ボックス 2">
            <a:extLst>
              <a:ext uri="{FF2B5EF4-FFF2-40B4-BE49-F238E27FC236}">
                <a16:creationId xmlns:a16="http://schemas.microsoft.com/office/drawing/2014/main" id="{B6423F69-83D2-4268-B130-7B847E618E5C}"/>
              </a:ext>
            </a:extLst>
          </p:cNvPr>
          <p:cNvSpPr txBox="1"/>
          <p:nvPr/>
        </p:nvSpPr>
        <p:spPr>
          <a:xfrm>
            <a:off x="1927381" y="2150099"/>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頻度論</a:t>
            </a:r>
          </a:p>
        </p:txBody>
      </p:sp>
      <p:sp>
        <p:nvSpPr>
          <p:cNvPr id="30" name="楕円 29">
            <a:extLst>
              <a:ext uri="{FF2B5EF4-FFF2-40B4-BE49-F238E27FC236}">
                <a16:creationId xmlns:a16="http://schemas.microsoft.com/office/drawing/2014/main" id="{328869D7-FE8E-4758-BB55-90E540446BFA}"/>
              </a:ext>
            </a:extLst>
          </p:cNvPr>
          <p:cNvSpPr/>
          <p:nvPr/>
        </p:nvSpPr>
        <p:spPr>
          <a:xfrm>
            <a:off x="4663391" y="3525525"/>
            <a:ext cx="1011912" cy="405758"/>
          </a:xfrm>
          <a:prstGeom prst="ellipse">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a:solidFill>
                  <a:schemeClr val="tx1"/>
                </a:solidFill>
                <a:latin typeface="Times New Roman" panose="02020603050405020304" pitchFamily="18" charset="0"/>
                <a:cs typeface="Times New Roman" panose="02020603050405020304" pitchFamily="18" charset="0"/>
              </a:rPr>
              <a:t>y</a:t>
            </a:r>
            <a:r>
              <a:rPr kumimoji="1" lang="en-US" altLang="ja-JP" sz="2000" baseline="-25000" dirty="0">
                <a:solidFill>
                  <a:schemeClr val="tx1"/>
                </a:solidFill>
                <a:latin typeface="Times New Roman" panose="02020603050405020304" pitchFamily="18" charset="0"/>
                <a:cs typeface="Times New Roman" panose="02020603050405020304" pitchFamily="18" charset="0"/>
              </a:rPr>
              <a:t>1</a:t>
            </a:r>
            <a:r>
              <a:rPr kumimoji="1" lang="en-US" altLang="ja-JP" sz="2000" i="1" dirty="0">
                <a:solidFill>
                  <a:schemeClr val="tx1"/>
                </a:solidFill>
                <a:latin typeface="Times New Roman" panose="02020603050405020304" pitchFamily="18" charset="0"/>
                <a:cs typeface="Times New Roman" panose="02020603050405020304" pitchFamily="18" charset="0"/>
              </a:rPr>
              <a:t>, x</a:t>
            </a:r>
            <a:r>
              <a:rPr kumimoji="1" lang="en-US" altLang="ja-JP" sz="2000" baseline="-25000" dirty="0">
                <a:solidFill>
                  <a:schemeClr val="tx1"/>
                </a:solidFill>
                <a:latin typeface="Times New Roman" panose="02020603050405020304" pitchFamily="18" charset="0"/>
                <a:cs typeface="Times New Roman" panose="02020603050405020304" pitchFamily="18" charset="0"/>
              </a:rPr>
              <a:t>1</a:t>
            </a:r>
            <a:endParaRPr kumimoji="1" lang="ja-JP" altLang="en-US" sz="2000" baseline="-25000" dirty="0">
              <a:solidFill>
                <a:schemeClr val="tx1"/>
              </a:solidFill>
              <a:latin typeface="Times New Roman" panose="02020603050405020304" pitchFamily="18" charset="0"/>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B014F768-64E3-4420-B3C6-504AB14CED48}"/>
              </a:ext>
            </a:extLst>
          </p:cNvPr>
          <p:cNvSpPr txBox="1"/>
          <p:nvPr/>
        </p:nvSpPr>
        <p:spPr>
          <a:xfrm>
            <a:off x="4804006" y="3168373"/>
            <a:ext cx="979194"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a:t>
            </a:r>
          </a:p>
        </p:txBody>
      </p:sp>
      <p:sp>
        <p:nvSpPr>
          <p:cNvPr id="36" name="楕円 35">
            <a:extLst>
              <a:ext uri="{FF2B5EF4-FFF2-40B4-BE49-F238E27FC236}">
                <a16:creationId xmlns:a16="http://schemas.microsoft.com/office/drawing/2014/main" id="{D80BD3D2-00AC-46C1-AD1F-F9B9867F0BD5}"/>
              </a:ext>
            </a:extLst>
          </p:cNvPr>
          <p:cNvSpPr/>
          <p:nvPr/>
        </p:nvSpPr>
        <p:spPr>
          <a:xfrm>
            <a:off x="4684393" y="4129601"/>
            <a:ext cx="1011912" cy="366822"/>
          </a:xfrm>
          <a:prstGeom prst="ellipse">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a:solidFill>
                  <a:schemeClr val="tx1"/>
                </a:solidFill>
                <a:latin typeface="Times New Roman" panose="02020603050405020304" pitchFamily="18" charset="0"/>
                <a:cs typeface="Times New Roman" panose="02020603050405020304" pitchFamily="18" charset="0"/>
              </a:rPr>
              <a:t>y</a:t>
            </a:r>
            <a:r>
              <a:rPr kumimoji="1" lang="en-US" altLang="ja-JP" sz="2000" baseline="-25000" dirty="0">
                <a:solidFill>
                  <a:schemeClr val="tx1"/>
                </a:solidFill>
                <a:latin typeface="Times New Roman" panose="02020603050405020304" pitchFamily="18" charset="0"/>
                <a:cs typeface="Times New Roman" panose="02020603050405020304" pitchFamily="18" charset="0"/>
              </a:rPr>
              <a:t>2</a:t>
            </a:r>
            <a:r>
              <a:rPr kumimoji="1" lang="en-US" altLang="ja-JP" sz="2000" i="1" dirty="0">
                <a:solidFill>
                  <a:schemeClr val="tx1"/>
                </a:solidFill>
                <a:latin typeface="Times New Roman" panose="02020603050405020304" pitchFamily="18" charset="0"/>
                <a:cs typeface="Times New Roman" panose="02020603050405020304" pitchFamily="18" charset="0"/>
              </a:rPr>
              <a:t>, x</a:t>
            </a:r>
            <a:r>
              <a:rPr kumimoji="1" lang="en-US" altLang="ja-JP" sz="2000" baseline="-25000" dirty="0">
                <a:solidFill>
                  <a:schemeClr val="tx1"/>
                </a:solidFill>
                <a:latin typeface="Times New Roman" panose="02020603050405020304" pitchFamily="18" charset="0"/>
                <a:cs typeface="Times New Roman" panose="02020603050405020304" pitchFamily="18" charset="0"/>
              </a:rPr>
              <a:t>2</a:t>
            </a:r>
            <a:endParaRPr kumimoji="1" lang="ja-JP" altLang="en-US" sz="2000" baseline="-25000" dirty="0">
              <a:solidFill>
                <a:schemeClr val="tx1"/>
              </a:solidFill>
              <a:latin typeface="Times New Roman" panose="02020603050405020304" pitchFamily="18" charset="0"/>
              <a:cs typeface="Times New Roman" panose="02020603050405020304" pitchFamily="18" charset="0"/>
            </a:endParaRPr>
          </a:p>
        </p:txBody>
      </p:sp>
      <p:sp>
        <p:nvSpPr>
          <p:cNvPr id="37" name="楕円 36">
            <a:extLst>
              <a:ext uri="{FF2B5EF4-FFF2-40B4-BE49-F238E27FC236}">
                <a16:creationId xmlns:a16="http://schemas.microsoft.com/office/drawing/2014/main" id="{77D5A397-C819-4090-9FB9-BF58D8709144}"/>
              </a:ext>
            </a:extLst>
          </p:cNvPr>
          <p:cNvSpPr/>
          <p:nvPr/>
        </p:nvSpPr>
        <p:spPr>
          <a:xfrm>
            <a:off x="4720819" y="4966104"/>
            <a:ext cx="1011911" cy="366823"/>
          </a:xfrm>
          <a:prstGeom prst="ellipse">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err="1">
                <a:solidFill>
                  <a:schemeClr val="tx1"/>
                </a:solidFill>
                <a:latin typeface="Times New Roman" panose="02020603050405020304" pitchFamily="18" charset="0"/>
                <a:cs typeface="Times New Roman" panose="02020603050405020304" pitchFamily="18" charset="0"/>
              </a:rPr>
              <a:t>y</a:t>
            </a:r>
            <a:r>
              <a:rPr kumimoji="1" lang="en-US" altLang="ja-JP" sz="2000" baseline="-25000" dirty="0" err="1">
                <a:solidFill>
                  <a:schemeClr val="tx1"/>
                </a:solidFill>
                <a:latin typeface="Times New Roman" panose="02020603050405020304" pitchFamily="18" charset="0"/>
                <a:cs typeface="Times New Roman" panose="02020603050405020304" pitchFamily="18" charset="0"/>
              </a:rPr>
              <a:t>n</a:t>
            </a:r>
            <a:r>
              <a:rPr kumimoji="1" lang="en-US" altLang="ja-JP" sz="2000" i="1" dirty="0">
                <a:solidFill>
                  <a:schemeClr val="tx1"/>
                </a:solidFill>
                <a:latin typeface="Times New Roman" panose="02020603050405020304" pitchFamily="18" charset="0"/>
                <a:cs typeface="Times New Roman" panose="02020603050405020304" pitchFamily="18" charset="0"/>
              </a:rPr>
              <a:t>, </a:t>
            </a:r>
            <a:r>
              <a:rPr kumimoji="1" lang="en-US" altLang="ja-JP" sz="2000" i="1" dirty="0" err="1">
                <a:solidFill>
                  <a:schemeClr val="tx1"/>
                </a:solidFill>
                <a:latin typeface="Times New Roman" panose="02020603050405020304" pitchFamily="18" charset="0"/>
                <a:cs typeface="Times New Roman" panose="02020603050405020304" pitchFamily="18" charset="0"/>
              </a:rPr>
              <a:t>x</a:t>
            </a:r>
            <a:r>
              <a:rPr kumimoji="1" lang="en-US" altLang="ja-JP" sz="2000" baseline="-25000" dirty="0" err="1">
                <a:solidFill>
                  <a:schemeClr val="tx1"/>
                </a:solidFill>
                <a:latin typeface="Times New Roman" panose="02020603050405020304" pitchFamily="18" charset="0"/>
                <a:cs typeface="Times New Roman" panose="02020603050405020304" pitchFamily="18" charset="0"/>
              </a:rPr>
              <a:t>n</a:t>
            </a:r>
            <a:endParaRPr kumimoji="1" lang="ja-JP" altLang="en-US" sz="2000" baseline="-25000" dirty="0">
              <a:solidFill>
                <a:schemeClr val="tx1"/>
              </a:solidFill>
              <a:latin typeface="Times New Roman" panose="02020603050405020304" pitchFamily="18" charset="0"/>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2D6DC1DF-5F67-4053-B991-D22E3FC80B9E}"/>
              </a:ext>
            </a:extLst>
          </p:cNvPr>
          <p:cNvSpPr txBox="1"/>
          <p:nvPr/>
        </p:nvSpPr>
        <p:spPr>
          <a:xfrm rot="5400000">
            <a:off x="5095975" y="4419812"/>
            <a:ext cx="246888"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41" name="楕円 40">
                <a:extLst>
                  <a:ext uri="{FF2B5EF4-FFF2-40B4-BE49-F238E27FC236}">
                    <a16:creationId xmlns:a16="http://schemas.microsoft.com/office/drawing/2014/main" id="{A6464082-4D76-40FF-9338-BF18E82F94A5}"/>
                  </a:ext>
                </a:extLst>
              </p:cNvPr>
              <p:cNvSpPr/>
              <p:nvPr/>
            </p:nvSpPr>
            <p:spPr>
              <a:xfrm>
                <a:off x="6569662" y="3512380"/>
                <a:ext cx="1602620" cy="432048"/>
              </a:xfrm>
              <a:prstGeom prst="ellipse">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a:solidFill>
                      <a:schemeClr val="tx1"/>
                    </a:solidFill>
                    <a:latin typeface="Times New Roman" panose="02020603050405020304" pitchFamily="18" charset="0"/>
                    <a:cs typeface="Times New Roman" panose="02020603050405020304" pitchFamily="18" charset="0"/>
                  </a:rPr>
                  <a:t>α</a:t>
                </a:r>
                <a:r>
                  <a:rPr kumimoji="1" lang="en-US" altLang="ja-JP" sz="2000" baseline="-25000" dirty="0">
                    <a:solidFill>
                      <a:schemeClr val="tx1"/>
                    </a:solidFill>
                    <a:latin typeface="Times New Roman" panose="02020603050405020304" pitchFamily="18" charset="0"/>
                    <a:cs typeface="Times New Roman" panose="02020603050405020304" pitchFamily="18" charset="0"/>
                  </a:rPr>
                  <a:t>1</a:t>
                </a:r>
                <a:r>
                  <a:rPr kumimoji="1" lang="en-US" altLang="ja-JP" sz="2000" i="1" dirty="0">
                    <a:solidFill>
                      <a:schemeClr val="tx1"/>
                    </a:solidFill>
                    <a:latin typeface="Times New Roman" panose="02020603050405020304" pitchFamily="18" charset="0"/>
                    <a:cs typeface="Times New Roman" panose="02020603050405020304" pitchFamily="18" charset="0"/>
                  </a:rPr>
                  <a:t>, β</a:t>
                </a:r>
                <a:r>
                  <a:rPr kumimoji="1" lang="en-US" altLang="ja-JP" sz="2000" baseline="-25000" dirty="0">
                    <a:solidFill>
                      <a:schemeClr val="tx1"/>
                    </a:solidFill>
                    <a:latin typeface="Times New Roman" panose="02020603050405020304" pitchFamily="18" charset="0"/>
                    <a:cs typeface="Times New Roman" panose="02020603050405020304" pitchFamily="18" charset="0"/>
                  </a:rPr>
                  <a:t>1</a:t>
                </a:r>
                <a:r>
                  <a:rPr kumimoji="1" lang="en-US" altLang="ja-JP" sz="2000"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kumimoji="1" lang="en-US" altLang="ja-JP" sz="2000" i="1" smtClean="0">
                            <a:solidFill>
                              <a:schemeClr val="tx1"/>
                            </a:solidFill>
                            <a:latin typeface="Cambria Math" panose="02040503050406030204" pitchFamily="18" charset="0"/>
                            <a:cs typeface="Times New Roman" panose="02020603050405020304" pitchFamily="18" charset="0"/>
                          </a:rPr>
                        </m:ctrlPr>
                      </m:sSubSupPr>
                      <m:e>
                        <m:r>
                          <m:rPr>
                            <m:nor/>
                          </m:rPr>
                          <a:rPr kumimoji="1" lang="en-US" altLang="ja-JP" sz="2000" i="1" dirty="0">
                            <a:solidFill>
                              <a:schemeClr val="tx1"/>
                            </a:solidFill>
                            <a:latin typeface="Times New Roman" panose="02020603050405020304" pitchFamily="18" charset="0"/>
                            <a:cs typeface="Times New Roman" panose="02020603050405020304" pitchFamily="18" charset="0"/>
                          </a:rPr>
                          <m:t>σ</m:t>
                        </m:r>
                      </m:e>
                      <m:sub>
                        <m:r>
                          <a:rPr kumimoji="1" lang="en-US" altLang="ja-JP" sz="2000" b="0" i="1" smtClean="0">
                            <a:solidFill>
                              <a:schemeClr val="tx1"/>
                            </a:solidFill>
                            <a:latin typeface="Cambria Math" panose="02040503050406030204" pitchFamily="18" charset="0"/>
                            <a:cs typeface="Times New Roman" panose="02020603050405020304" pitchFamily="18" charset="0"/>
                          </a:rPr>
                          <m:t>1</m:t>
                        </m:r>
                      </m:sub>
                      <m:sup>
                        <m:r>
                          <a:rPr kumimoji="1" lang="en-US" altLang="ja-JP" sz="2000" b="0" i="1" smtClean="0">
                            <a:solidFill>
                              <a:schemeClr val="tx1"/>
                            </a:solidFill>
                            <a:latin typeface="Cambria Math" panose="02040503050406030204" pitchFamily="18" charset="0"/>
                            <a:cs typeface="Times New Roman" panose="02020603050405020304" pitchFamily="18" charset="0"/>
                          </a:rPr>
                          <m:t>2</m:t>
                        </m:r>
                      </m:sup>
                    </m:sSubSup>
                  </m:oMath>
                </a14:m>
                <a:endParaRPr kumimoji="1" lang="ja-JP" altLang="en-US" sz="2000" baseline="30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1" name="楕円 40">
                <a:extLst>
                  <a:ext uri="{FF2B5EF4-FFF2-40B4-BE49-F238E27FC236}">
                    <a16:creationId xmlns:a16="http://schemas.microsoft.com/office/drawing/2014/main" id="{A6464082-4D76-40FF-9338-BF18E82F94A5}"/>
                  </a:ext>
                </a:extLst>
              </p:cNvPr>
              <p:cNvSpPr>
                <a:spLocks noRot="1" noChangeAspect="1" noMove="1" noResize="1" noEditPoints="1" noAdjustHandles="1" noChangeArrowheads="1" noChangeShapeType="1" noTextEdit="1"/>
              </p:cNvSpPr>
              <p:nvPr/>
            </p:nvSpPr>
            <p:spPr>
              <a:xfrm>
                <a:off x="6569662" y="3512380"/>
                <a:ext cx="1602620" cy="432048"/>
              </a:xfrm>
              <a:prstGeom prst="ellipse">
                <a:avLst/>
              </a:prstGeom>
              <a:blipFill>
                <a:blip r:embed="rId3"/>
                <a:stretch>
                  <a:fillRect b="-17105"/>
                </a:stretch>
              </a:blipFill>
              <a:ln w="31750">
                <a:solidFill>
                  <a:srgbClr val="FFC000"/>
                </a:solidFill>
              </a:ln>
            </p:spPr>
            <p:txBody>
              <a:bodyPr/>
              <a:lstStyle/>
              <a:p>
                <a:r>
                  <a:rPr lang="ja-JP" altLang="en-US">
                    <a:noFill/>
                  </a:rPr>
                  <a:t> </a:t>
                </a:r>
              </a:p>
            </p:txBody>
          </p:sp>
        </mc:Fallback>
      </mc:AlternateContent>
      <p:cxnSp>
        <p:nvCxnSpPr>
          <p:cNvPr id="43" name="直線矢印コネクタ 42">
            <a:extLst>
              <a:ext uri="{FF2B5EF4-FFF2-40B4-BE49-F238E27FC236}">
                <a16:creationId xmlns:a16="http://schemas.microsoft.com/office/drawing/2014/main" id="{65BFAA88-B218-4EE3-A7C1-C141D60471B9}"/>
              </a:ext>
            </a:extLst>
          </p:cNvPr>
          <p:cNvCxnSpPr>
            <a:cxnSpLocks/>
            <a:stCxn id="41" idx="2"/>
            <a:endCxn id="30" idx="6"/>
          </p:cNvCxnSpPr>
          <p:nvPr/>
        </p:nvCxnSpPr>
        <p:spPr>
          <a:xfrm flipH="1">
            <a:off x="5675303" y="3728404"/>
            <a:ext cx="89435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9ADBCF36-4921-4B9F-8E4D-52393D28755C}"/>
              </a:ext>
            </a:extLst>
          </p:cNvPr>
          <p:cNvSpPr txBox="1"/>
          <p:nvPr/>
        </p:nvSpPr>
        <p:spPr>
          <a:xfrm>
            <a:off x="6764157" y="2948578"/>
            <a:ext cx="1336791" cy="553998"/>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パラメータ</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確率変数</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48" name="テキスト ボックス 47">
            <a:extLst>
              <a:ext uri="{FF2B5EF4-FFF2-40B4-BE49-F238E27FC236}">
                <a16:creationId xmlns:a16="http://schemas.microsoft.com/office/drawing/2014/main" id="{11AAA0AF-FC4A-44D0-8C19-0F9A5E0445EC}"/>
              </a:ext>
            </a:extLst>
          </p:cNvPr>
          <p:cNvSpPr txBox="1"/>
          <p:nvPr/>
        </p:nvSpPr>
        <p:spPr>
          <a:xfrm>
            <a:off x="5862059" y="3425819"/>
            <a:ext cx="757954"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生成</a:t>
            </a:r>
          </a:p>
        </p:txBody>
      </p:sp>
      <p:sp>
        <p:nvSpPr>
          <p:cNvPr id="53" name="テキスト ボックス 52">
            <a:extLst>
              <a:ext uri="{FF2B5EF4-FFF2-40B4-BE49-F238E27FC236}">
                <a16:creationId xmlns:a16="http://schemas.microsoft.com/office/drawing/2014/main" id="{5D6740B2-F756-420F-A11F-E5F2656ACFD1}"/>
              </a:ext>
            </a:extLst>
          </p:cNvPr>
          <p:cNvSpPr txBox="1"/>
          <p:nvPr/>
        </p:nvSpPr>
        <p:spPr>
          <a:xfrm>
            <a:off x="5703410" y="2578903"/>
            <a:ext cx="1130662" cy="323165"/>
          </a:xfrm>
          <a:prstGeom prst="rect">
            <a:avLst/>
          </a:prstGeom>
          <a:solidFill>
            <a:srgbClr val="92D050"/>
          </a:solid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分布を推定</a:t>
            </a:r>
          </a:p>
        </p:txBody>
      </p:sp>
      <p:sp>
        <p:nvSpPr>
          <p:cNvPr id="57" name="テキスト ボックス 56">
            <a:extLst>
              <a:ext uri="{FF2B5EF4-FFF2-40B4-BE49-F238E27FC236}">
                <a16:creationId xmlns:a16="http://schemas.microsoft.com/office/drawing/2014/main" id="{2F4A8BD3-4ECE-43B3-8B54-00FA2A9FEAB0}"/>
              </a:ext>
            </a:extLst>
          </p:cNvPr>
          <p:cNvSpPr txBox="1"/>
          <p:nvPr/>
        </p:nvSpPr>
        <p:spPr>
          <a:xfrm>
            <a:off x="5722893" y="2154713"/>
            <a:ext cx="88517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ベイズ</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9" name="テキスト ボックス 58">
            <a:extLst>
              <a:ext uri="{FF2B5EF4-FFF2-40B4-BE49-F238E27FC236}">
                <a16:creationId xmlns:a16="http://schemas.microsoft.com/office/drawing/2014/main" id="{BEFB9578-197D-4AF1-9DFC-BA6E3B560574}"/>
              </a:ext>
            </a:extLst>
          </p:cNvPr>
          <p:cNvSpPr txBox="1"/>
          <p:nvPr/>
        </p:nvSpPr>
        <p:spPr>
          <a:xfrm>
            <a:off x="5912410" y="3996287"/>
            <a:ext cx="757954"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生成</a:t>
            </a:r>
          </a:p>
        </p:txBody>
      </p:sp>
      <p:cxnSp>
        <p:nvCxnSpPr>
          <p:cNvPr id="60" name="直線矢印コネクタ 59">
            <a:extLst>
              <a:ext uri="{FF2B5EF4-FFF2-40B4-BE49-F238E27FC236}">
                <a16:creationId xmlns:a16="http://schemas.microsoft.com/office/drawing/2014/main" id="{DFA55516-9C80-4048-B4F6-3D9693B48DCC}"/>
              </a:ext>
            </a:extLst>
          </p:cNvPr>
          <p:cNvCxnSpPr>
            <a:cxnSpLocks/>
          </p:cNvCxnSpPr>
          <p:nvPr/>
        </p:nvCxnSpPr>
        <p:spPr>
          <a:xfrm flipH="1">
            <a:off x="5707978" y="4299916"/>
            <a:ext cx="89435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98C5415D-5DDF-482E-87D4-B181ACE96BB9}"/>
              </a:ext>
            </a:extLst>
          </p:cNvPr>
          <p:cNvSpPr txBox="1"/>
          <p:nvPr/>
        </p:nvSpPr>
        <p:spPr>
          <a:xfrm>
            <a:off x="5962761" y="4847945"/>
            <a:ext cx="757954"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生成</a:t>
            </a:r>
          </a:p>
        </p:txBody>
      </p:sp>
      <p:cxnSp>
        <p:nvCxnSpPr>
          <p:cNvPr id="64" name="直線矢印コネクタ 63">
            <a:extLst>
              <a:ext uri="{FF2B5EF4-FFF2-40B4-BE49-F238E27FC236}">
                <a16:creationId xmlns:a16="http://schemas.microsoft.com/office/drawing/2014/main" id="{8CCDCF79-19CC-49FD-8386-9E528F087A78}"/>
              </a:ext>
            </a:extLst>
          </p:cNvPr>
          <p:cNvCxnSpPr>
            <a:cxnSpLocks/>
          </p:cNvCxnSpPr>
          <p:nvPr/>
        </p:nvCxnSpPr>
        <p:spPr>
          <a:xfrm flipH="1">
            <a:off x="5758329" y="5151574"/>
            <a:ext cx="89435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楕円 64">
                <a:extLst>
                  <a:ext uri="{FF2B5EF4-FFF2-40B4-BE49-F238E27FC236}">
                    <a16:creationId xmlns:a16="http://schemas.microsoft.com/office/drawing/2014/main" id="{6EE78D79-1DC7-445E-8C66-556360D7C7B9}"/>
                  </a:ext>
                </a:extLst>
              </p:cNvPr>
              <p:cNvSpPr/>
              <p:nvPr/>
            </p:nvSpPr>
            <p:spPr>
              <a:xfrm>
                <a:off x="6602337" y="4083892"/>
                <a:ext cx="1602620" cy="432048"/>
              </a:xfrm>
              <a:prstGeom prst="ellipse">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a:solidFill>
                      <a:schemeClr val="tx1"/>
                    </a:solidFill>
                    <a:latin typeface="Times New Roman" panose="02020603050405020304" pitchFamily="18" charset="0"/>
                    <a:cs typeface="Times New Roman" panose="02020603050405020304" pitchFamily="18" charset="0"/>
                  </a:rPr>
                  <a:t>α</a:t>
                </a:r>
                <a:r>
                  <a:rPr kumimoji="1" lang="en-US" altLang="ja-JP" sz="2000" baseline="-25000" dirty="0">
                    <a:solidFill>
                      <a:schemeClr val="tx1"/>
                    </a:solidFill>
                    <a:latin typeface="Times New Roman" panose="02020603050405020304" pitchFamily="18" charset="0"/>
                    <a:cs typeface="Times New Roman" panose="02020603050405020304" pitchFamily="18" charset="0"/>
                  </a:rPr>
                  <a:t>2</a:t>
                </a:r>
                <a:r>
                  <a:rPr kumimoji="1" lang="en-US" altLang="ja-JP" sz="2000" i="1" dirty="0">
                    <a:solidFill>
                      <a:schemeClr val="tx1"/>
                    </a:solidFill>
                    <a:latin typeface="Times New Roman" panose="02020603050405020304" pitchFamily="18" charset="0"/>
                    <a:cs typeface="Times New Roman" panose="02020603050405020304" pitchFamily="18" charset="0"/>
                  </a:rPr>
                  <a:t>, β</a:t>
                </a:r>
                <a:r>
                  <a:rPr kumimoji="1" lang="en-US" altLang="ja-JP" sz="2000" baseline="-25000" dirty="0">
                    <a:solidFill>
                      <a:schemeClr val="tx1"/>
                    </a:solidFill>
                    <a:latin typeface="Times New Roman" panose="02020603050405020304" pitchFamily="18" charset="0"/>
                    <a:cs typeface="Times New Roman" panose="02020603050405020304" pitchFamily="18" charset="0"/>
                  </a:rPr>
                  <a:t>2</a:t>
                </a:r>
                <a:r>
                  <a:rPr kumimoji="1" lang="en-US" altLang="ja-JP" sz="2000"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kumimoji="1" lang="en-US" altLang="ja-JP" sz="2000" i="1" smtClean="0">
                            <a:solidFill>
                              <a:schemeClr val="tx1"/>
                            </a:solidFill>
                            <a:latin typeface="Cambria Math" panose="02040503050406030204" pitchFamily="18" charset="0"/>
                            <a:cs typeface="Times New Roman" panose="02020603050405020304" pitchFamily="18" charset="0"/>
                          </a:rPr>
                        </m:ctrlPr>
                      </m:sSubSupPr>
                      <m:e>
                        <m:r>
                          <m:rPr>
                            <m:nor/>
                          </m:rPr>
                          <a:rPr kumimoji="1" lang="en-US" altLang="ja-JP" sz="2000" i="1" dirty="0">
                            <a:solidFill>
                              <a:schemeClr val="tx1"/>
                            </a:solidFill>
                            <a:latin typeface="Times New Roman" panose="02020603050405020304" pitchFamily="18" charset="0"/>
                            <a:cs typeface="Times New Roman" panose="02020603050405020304" pitchFamily="18" charset="0"/>
                          </a:rPr>
                          <m:t>σ</m:t>
                        </m:r>
                      </m:e>
                      <m:sub>
                        <m:r>
                          <a:rPr kumimoji="1" lang="en-US" altLang="ja-JP" sz="2000" b="0" i="1" smtClean="0">
                            <a:solidFill>
                              <a:schemeClr val="tx1"/>
                            </a:solidFill>
                            <a:latin typeface="Cambria Math" panose="02040503050406030204" pitchFamily="18" charset="0"/>
                            <a:cs typeface="Times New Roman" panose="02020603050405020304" pitchFamily="18" charset="0"/>
                          </a:rPr>
                          <m:t>2</m:t>
                        </m:r>
                      </m:sub>
                      <m:sup>
                        <m:r>
                          <a:rPr kumimoji="1" lang="en-US" altLang="ja-JP" sz="2000" b="0" i="1" smtClean="0">
                            <a:solidFill>
                              <a:schemeClr val="tx1"/>
                            </a:solidFill>
                            <a:latin typeface="Cambria Math" panose="02040503050406030204" pitchFamily="18" charset="0"/>
                            <a:cs typeface="Times New Roman" panose="02020603050405020304" pitchFamily="18" charset="0"/>
                          </a:rPr>
                          <m:t>2</m:t>
                        </m:r>
                      </m:sup>
                    </m:sSubSup>
                  </m:oMath>
                </a14:m>
                <a:endParaRPr kumimoji="1" lang="ja-JP" altLang="en-US" sz="2000" baseline="30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5" name="楕円 64">
                <a:extLst>
                  <a:ext uri="{FF2B5EF4-FFF2-40B4-BE49-F238E27FC236}">
                    <a16:creationId xmlns:a16="http://schemas.microsoft.com/office/drawing/2014/main" id="{6EE78D79-1DC7-445E-8C66-556360D7C7B9}"/>
                  </a:ext>
                </a:extLst>
              </p:cNvPr>
              <p:cNvSpPr>
                <a:spLocks noRot="1" noChangeAspect="1" noMove="1" noResize="1" noEditPoints="1" noAdjustHandles="1" noChangeArrowheads="1" noChangeShapeType="1" noTextEdit="1"/>
              </p:cNvSpPr>
              <p:nvPr/>
            </p:nvSpPr>
            <p:spPr>
              <a:xfrm>
                <a:off x="6602337" y="4083892"/>
                <a:ext cx="1602620" cy="432048"/>
              </a:xfrm>
              <a:prstGeom prst="ellipse">
                <a:avLst/>
              </a:prstGeom>
              <a:blipFill>
                <a:blip r:embed="rId4"/>
                <a:stretch>
                  <a:fillRect b="-17105"/>
                </a:stretch>
              </a:blipFill>
              <a:ln w="31750">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楕円 65">
                <a:extLst>
                  <a:ext uri="{FF2B5EF4-FFF2-40B4-BE49-F238E27FC236}">
                    <a16:creationId xmlns:a16="http://schemas.microsoft.com/office/drawing/2014/main" id="{82445379-863E-451B-BAA1-49521D96EF91}"/>
                  </a:ext>
                </a:extLst>
              </p:cNvPr>
              <p:cNvSpPr/>
              <p:nvPr/>
            </p:nvSpPr>
            <p:spPr>
              <a:xfrm>
                <a:off x="6602337" y="4933491"/>
                <a:ext cx="1602620" cy="432048"/>
              </a:xfrm>
              <a:prstGeom prst="ellipse">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i="1" dirty="0">
                    <a:solidFill>
                      <a:schemeClr val="tx1"/>
                    </a:solidFill>
                    <a:latin typeface="Times New Roman" panose="02020603050405020304" pitchFamily="18" charset="0"/>
                    <a:cs typeface="Times New Roman" panose="02020603050405020304" pitchFamily="18" charset="0"/>
                  </a:rPr>
                  <a:t>α</a:t>
                </a:r>
                <a:r>
                  <a:rPr kumimoji="1" lang="en-US" altLang="ja-JP" sz="2000" baseline="-25000" dirty="0">
                    <a:solidFill>
                      <a:schemeClr val="tx1"/>
                    </a:solidFill>
                    <a:latin typeface="Times New Roman" panose="02020603050405020304" pitchFamily="18" charset="0"/>
                    <a:cs typeface="Times New Roman" panose="02020603050405020304" pitchFamily="18" charset="0"/>
                  </a:rPr>
                  <a:t>n</a:t>
                </a:r>
                <a:r>
                  <a:rPr kumimoji="1" lang="en-US" altLang="ja-JP" sz="2000" i="1" dirty="0">
                    <a:solidFill>
                      <a:schemeClr val="tx1"/>
                    </a:solidFill>
                    <a:latin typeface="Times New Roman" panose="02020603050405020304" pitchFamily="18" charset="0"/>
                    <a:cs typeface="Times New Roman" panose="02020603050405020304" pitchFamily="18" charset="0"/>
                  </a:rPr>
                  <a:t>, β</a:t>
                </a:r>
                <a:r>
                  <a:rPr kumimoji="1" lang="en-US" altLang="ja-JP" sz="2000" baseline="-25000" dirty="0">
                    <a:solidFill>
                      <a:schemeClr val="tx1"/>
                    </a:solidFill>
                    <a:latin typeface="Times New Roman" panose="02020603050405020304" pitchFamily="18" charset="0"/>
                    <a:cs typeface="Times New Roman" panose="02020603050405020304" pitchFamily="18" charset="0"/>
                  </a:rPr>
                  <a:t>n</a:t>
                </a:r>
                <a:r>
                  <a:rPr kumimoji="1" lang="en-US" altLang="ja-JP" sz="2000"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kumimoji="1" lang="en-US" altLang="ja-JP" sz="2000" i="1" smtClean="0">
                            <a:solidFill>
                              <a:schemeClr val="tx1"/>
                            </a:solidFill>
                            <a:latin typeface="Cambria Math" panose="02040503050406030204" pitchFamily="18" charset="0"/>
                            <a:cs typeface="Times New Roman" panose="02020603050405020304" pitchFamily="18" charset="0"/>
                          </a:rPr>
                        </m:ctrlPr>
                      </m:sSubSupPr>
                      <m:e>
                        <m:r>
                          <m:rPr>
                            <m:nor/>
                          </m:rPr>
                          <a:rPr kumimoji="1" lang="en-US" altLang="ja-JP" sz="2000" i="1" dirty="0">
                            <a:solidFill>
                              <a:schemeClr val="tx1"/>
                            </a:solidFill>
                            <a:latin typeface="Times New Roman" panose="02020603050405020304" pitchFamily="18" charset="0"/>
                            <a:cs typeface="Times New Roman" panose="02020603050405020304" pitchFamily="18" charset="0"/>
                          </a:rPr>
                          <m:t>σ</m:t>
                        </m:r>
                      </m:e>
                      <m:sub>
                        <m:r>
                          <a:rPr kumimoji="1" lang="en-US" altLang="ja-JP" sz="2000" b="0" i="1" smtClean="0">
                            <a:solidFill>
                              <a:schemeClr val="tx1"/>
                            </a:solidFill>
                            <a:latin typeface="Cambria Math" panose="02040503050406030204" pitchFamily="18" charset="0"/>
                            <a:cs typeface="Times New Roman" panose="02020603050405020304" pitchFamily="18" charset="0"/>
                          </a:rPr>
                          <m:t>𝑛</m:t>
                        </m:r>
                      </m:sub>
                      <m:sup>
                        <m:r>
                          <a:rPr kumimoji="1" lang="en-US" altLang="ja-JP" sz="2000" b="0" i="1" smtClean="0">
                            <a:solidFill>
                              <a:schemeClr val="tx1"/>
                            </a:solidFill>
                            <a:latin typeface="Cambria Math" panose="02040503050406030204" pitchFamily="18" charset="0"/>
                            <a:cs typeface="Times New Roman" panose="02020603050405020304" pitchFamily="18" charset="0"/>
                          </a:rPr>
                          <m:t>2</m:t>
                        </m:r>
                      </m:sup>
                    </m:sSubSup>
                  </m:oMath>
                </a14:m>
                <a:endParaRPr kumimoji="1" lang="ja-JP" altLang="en-US" sz="2000" baseline="30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6" name="楕円 65">
                <a:extLst>
                  <a:ext uri="{FF2B5EF4-FFF2-40B4-BE49-F238E27FC236}">
                    <a16:creationId xmlns:a16="http://schemas.microsoft.com/office/drawing/2014/main" id="{82445379-863E-451B-BAA1-49521D96EF91}"/>
                  </a:ext>
                </a:extLst>
              </p:cNvPr>
              <p:cNvSpPr>
                <a:spLocks noRot="1" noChangeAspect="1" noMove="1" noResize="1" noEditPoints="1" noAdjustHandles="1" noChangeArrowheads="1" noChangeShapeType="1" noTextEdit="1"/>
              </p:cNvSpPr>
              <p:nvPr/>
            </p:nvSpPr>
            <p:spPr>
              <a:xfrm>
                <a:off x="6602337" y="4933491"/>
                <a:ext cx="1602620" cy="432048"/>
              </a:xfrm>
              <a:prstGeom prst="ellipse">
                <a:avLst/>
              </a:prstGeom>
              <a:blipFill>
                <a:blip r:embed="rId5"/>
                <a:stretch>
                  <a:fillRect b="-15789"/>
                </a:stretch>
              </a:blipFill>
              <a:ln w="31750">
                <a:solidFill>
                  <a:srgbClr val="FFC000"/>
                </a:solidFill>
              </a:ln>
            </p:spPr>
            <p:txBody>
              <a:bodyPr/>
              <a:lstStyle/>
              <a:p>
                <a:r>
                  <a:rPr lang="ja-JP" altLang="en-US">
                    <a:noFill/>
                  </a:rPr>
                  <a:t> </a:t>
                </a:r>
              </a:p>
            </p:txBody>
          </p:sp>
        </mc:Fallback>
      </mc:AlternateContent>
      <p:sp>
        <p:nvSpPr>
          <p:cNvPr id="67" name="テキスト ボックス 66">
            <a:extLst>
              <a:ext uri="{FF2B5EF4-FFF2-40B4-BE49-F238E27FC236}">
                <a16:creationId xmlns:a16="http://schemas.microsoft.com/office/drawing/2014/main" id="{5843FE41-7382-4197-8B47-3C1F4CCBE5BC}"/>
              </a:ext>
            </a:extLst>
          </p:cNvPr>
          <p:cNvSpPr txBox="1"/>
          <p:nvPr/>
        </p:nvSpPr>
        <p:spPr>
          <a:xfrm rot="5400000">
            <a:off x="6117592" y="4400586"/>
            <a:ext cx="246888"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8" name="テキスト ボックス 67">
            <a:extLst>
              <a:ext uri="{FF2B5EF4-FFF2-40B4-BE49-F238E27FC236}">
                <a16:creationId xmlns:a16="http://schemas.microsoft.com/office/drawing/2014/main" id="{EE4B8A98-4E3A-4CB6-A10F-057A5D356E6E}"/>
              </a:ext>
            </a:extLst>
          </p:cNvPr>
          <p:cNvSpPr txBox="1"/>
          <p:nvPr/>
        </p:nvSpPr>
        <p:spPr>
          <a:xfrm rot="5400000">
            <a:off x="7280203" y="4416554"/>
            <a:ext cx="246888"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4" name="四角形: 角を丸くする 23">
            <a:extLst>
              <a:ext uri="{FF2B5EF4-FFF2-40B4-BE49-F238E27FC236}">
                <a16:creationId xmlns:a16="http://schemas.microsoft.com/office/drawing/2014/main" id="{87745E56-8E4C-4FE4-9339-0CC91B0A0F90}"/>
              </a:ext>
            </a:extLst>
          </p:cNvPr>
          <p:cNvSpPr/>
          <p:nvPr/>
        </p:nvSpPr>
        <p:spPr>
          <a:xfrm>
            <a:off x="7215490" y="3512380"/>
            <a:ext cx="289601" cy="1853159"/>
          </a:xfrm>
          <a:prstGeom prst="roundRect">
            <a:avLst/>
          </a:prstGeom>
          <a:solidFill>
            <a:srgbClr val="FF0000">
              <a:alpha val="32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コネクタ: 曲線 68">
            <a:extLst>
              <a:ext uri="{FF2B5EF4-FFF2-40B4-BE49-F238E27FC236}">
                <a16:creationId xmlns:a16="http://schemas.microsoft.com/office/drawing/2014/main" id="{5B2647A2-B314-4D42-AC84-FDF4308EE753}"/>
              </a:ext>
            </a:extLst>
          </p:cNvPr>
          <p:cNvCxnSpPr>
            <a:stCxn id="24" idx="2"/>
          </p:cNvCxnSpPr>
          <p:nvPr/>
        </p:nvCxnSpPr>
        <p:spPr>
          <a:xfrm rot="5400000">
            <a:off x="7143875" y="5437155"/>
            <a:ext cx="288032" cy="144801"/>
          </a:xfrm>
          <a:prstGeom prst="curvedConnector3">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B63998AA-5EC9-48B3-8115-3D660EF8E2F7}"/>
              </a:ext>
            </a:extLst>
          </p:cNvPr>
          <p:cNvSpPr txBox="1"/>
          <p:nvPr/>
        </p:nvSpPr>
        <p:spPr>
          <a:xfrm>
            <a:off x="6479774" y="5636004"/>
            <a:ext cx="1782396"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回帰係数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の分布</a:t>
            </a:r>
          </a:p>
        </p:txBody>
      </p:sp>
      <p:sp>
        <p:nvSpPr>
          <p:cNvPr id="44" name="テキスト ボックス 43">
            <a:extLst>
              <a:ext uri="{FF2B5EF4-FFF2-40B4-BE49-F238E27FC236}">
                <a16:creationId xmlns:a16="http://schemas.microsoft.com/office/drawing/2014/main" id="{BA4C96F0-B318-4677-9C44-360C4B78B7D5}"/>
              </a:ext>
            </a:extLst>
          </p:cNvPr>
          <p:cNvSpPr txBox="1"/>
          <p:nvPr/>
        </p:nvSpPr>
        <p:spPr>
          <a:xfrm>
            <a:off x="2687559" y="2754309"/>
            <a:ext cx="3117796" cy="323165"/>
          </a:xfrm>
          <a:prstGeom prst="rect">
            <a:avLst/>
          </a:prstGeom>
          <a:noFill/>
        </p:spPr>
        <p:txBody>
          <a:bodyPr wrap="square" rtlCol="0">
            <a:spAutoFit/>
          </a:bodyPr>
          <a:lstStyle/>
          <a:p>
            <a:pPr algn="ctr"/>
            <a:r>
              <a:rPr kumimoji="1" lang="en-US" altLang="ja-JP" sz="1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を固定してパラメータを推定する</a:t>
            </a:r>
          </a:p>
        </p:txBody>
      </p:sp>
    </p:spTree>
    <p:extLst>
      <p:ext uri="{BB962C8B-B14F-4D97-AF65-F5344CB8AC3E}">
        <p14:creationId xmlns:p14="http://schemas.microsoft.com/office/powerpoint/2010/main" val="25582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500"/>
                                        <p:tgtEl>
                                          <p:spTgt spid="5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3" grpId="0" animBg="1"/>
      <p:bldP spid="51" grpId="0"/>
      <p:bldP spid="52" grpId="0"/>
      <p:bldP spid="56" grpId="0" animBg="1"/>
      <p:bldP spid="41" grpId="0" animBg="1"/>
      <p:bldP spid="47" grpId="0"/>
      <p:bldP spid="48" grpId="0"/>
      <p:bldP spid="53" grpId="0" animBg="1"/>
      <p:bldP spid="59" grpId="0"/>
      <p:bldP spid="63" grpId="0"/>
      <p:bldP spid="65" grpId="0" animBg="1"/>
      <p:bldP spid="66" grpId="0" animBg="1"/>
      <p:bldP spid="67" grpId="0"/>
      <p:bldP spid="68" grpId="0"/>
      <p:bldP spid="24" grpId="0" animBg="1"/>
      <p:bldP spid="70"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BEF47927-BA99-448F-B640-D5AF8DA16994}"/>
              </a:ext>
            </a:extLst>
          </p:cNvPr>
          <p:cNvGraphicFramePr>
            <a:graphicFrameLocks noGrp="1"/>
          </p:cNvGraphicFramePr>
          <p:nvPr>
            <p:ph idx="1"/>
            <p:extLst>
              <p:ext uri="{D42A27DB-BD31-4B8C-83A1-F6EECF244321}">
                <p14:modId xmlns:p14="http://schemas.microsoft.com/office/powerpoint/2010/main" val="3619642503"/>
              </p:ext>
            </p:extLst>
          </p:nvPr>
        </p:nvGraphicFramePr>
        <p:xfrm>
          <a:off x="611560" y="1988840"/>
          <a:ext cx="665480" cy="3520440"/>
        </p:xfrm>
        <a:graphic>
          <a:graphicData uri="http://schemas.openxmlformats.org/drawingml/2006/table">
            <a:tbl>
              <a:tblPr firstRow="1" bandRow="1">
                <a:tableStyleId>{5C22544A-7EE6-4342-B048-85BDC9FD1C3A}</a:tableStyleId>
              </a:tblPr>
              <a:tblGrid>
                <a:gridCol w="665480">
                  <a:extLst>
                    <a:ext uri="{9D8B030D-6E8A-4147-A177-3AD203B41FA5}">
                      <a16:colId xmlns:a16="http://schemas.microsoft.com/office/drawing/2014/main" val="1910369808"/>
                    </a:ext>
                  </a:extLst>
                </a:gridCol>
              </a:tblGrid>
              <a:tr h="294578">
                <a:tc>
                  <a:txBody>
                    <a:bodyPr/>
                    <a:lstStyle/>
                    <a:p>
                      <a:pPr algn="ctr"/>
                      <a:r>
                        <a:rPr kumimoji="1" lang="ja-JP" altLang="en-US" sz="1500" dirty="0">
                          <a:latin typeface="+mn-ea"/>
                          <a:ea typeface="+mn-ea"/>
                        </a:rPr>
                        <a:t>学校</a:t>
                      </a:r>
                      <a:r>
                        <a:rPr kumimoji="1" lang="en-US" altLang="ja-JP" sz="1500" dirty="0">
                          <a:latin typeface="+mn-ea"/>
                          <a:ea typeface="+mn-ea"/>
                        </a:rPr>
                        <a:t>j</a:t>
                      </a:r>
                      <a:endParaRPr kumimoji="1" lang="ja-JP" altLang="en-US" sz="1500" dirty="0">
                        <a:latin typeface="+mn-ea"/>
                        <a:ea typeface="+mn-ea"/>
                      </a:endParaRPr>
                    </a:p>
                  </a:txBody>
                  <a:tcPr/>
                </a:tc>
                <a:extLst>
                  <a:ext uri="{0D108BD9-81ED-4DB2-BD59-A6C34878D82A}">
                    <a16:rowId xmlns:a16="http://schemas.microsoft.com/office/drawing/2014/main" val="840944818"/>
                  </a:ext>
                </a:extLst>
              </a:tr>
              <a:tr h="294578">
                <a:tc>
                  <a:txBody>
                    <a:bodyPr/>
                    <a:lstStyle/>
                    <a:p>
                      <a:pPr algn="ctr"/>
                      <a:r>
                        <a:rPr kumimoji="1" lang="en-US" altLang="ja-JP" sz="1500" dirty="0">
                          <a:latin typeface="+mn-ea"/>
                          <a:ea typeface="+mn-ea"/>
                        </a:rPr>
                        <a:t>1</a:t>
                      </a:r>
                    </a:p>
                  </a:txBody>
                  <a:tcPr/>
                </a:tc>
                <a:extLst>
                  <a:ext uri="{0D108BD9-81ED-4DB2-BD59-A6C34878D82A}">
                    <a16:rowId xmlns:a16="http://schemas.microsoft.com/office/drawing/2014/main" val="393200564"/>
                  </a:ext>
                </a:extLst>
              </a:tr>
              <a:tr h="294578">
                <a:tc>
                  <a:txBody>
                    <a:bodyPr/>
                    <a:lstStyle/>
                    <a:p>
                      <a:pPr algn="ctr"/>
                      <a:r>
                        <a:rPr kumimoji="1" lang="en-US" altLang="ja-JP" sz="1500" dirty="0">
                          <a:latin typeface="+mn-ea"/>
                          <a:ea typeface="+mn-ea"/>
                        </a:rPr>
                        <a:t>1</a:t>
                      </a:r>
                      <a:endParaRPr kumimoji="1" lang="ja-JP" altLang="en-US" sz="1500" dirty="0">
                        <a:latin typeface="+mn-ea"/>
                        <a:ea typeface="+mn-ea"/>
                      </a:endParaRPr>
                    </a:p>
                  </a:txBody>
                  <a:tcPr/>
                </a:tc>
                <a:extLst>
                  <a:ext uri="{0D108BD9-81ED-4DB2-BD59-A6C34878D82A}">
                    <a16:rowId xmlns:a16="http://schemas.microsoft.com/office/drawing/2014/main" val="3477414117"/>
                  </a:ext>
                </a:extLst>
              </a:tr>
              <a:tr h="294578">
                <a:tc>
                  <a:txBody>
                    <a:bodyPr/>
                    <a:lstStyle/>
                    <a:p>
                      <a:pPr algn="ctr"/>
                      <a:r>
                        <a:rPr kumimoji="1" lang="en-US" altLang="ja-JP" sz="1500" dirty="0">
                          <a:latin typeface="+mn-ea"/>
                          <a:ea typeface="+mn-ea"/>
                        </a:rPr>
                        <a:t>1</a:t>
                      </a:r>
                      <a:endParaRPr kumimoji="1" lang="ja-JP" altLang="en-US" sz="1500" dirty="0">
                        <a:latin typeface="+mn-ea"/>
                        <a:ea typeface="+mn-ea"/>
                      </a:endParaRPr>
                    </a:p>
                  </a:txBody>
                  <a:tcPr/>
                </a:tc>
                <a:extLst>
                  <a:ext uri="{0D108BD9-81ED-4DB2-BD59-A6C34878D82A}">
                    <a16:rowId xmlns:a16="http://schemas.microsoft.com/office/drawing/2014/main" val="3107448387"/>
                  </a:ext>
                </a:extLst>
              </a:tr>
              <a:tr h="294578">
                <a:tc>
                  <a:txBody>
                    <a:bodyPr/>
                    <a:lstStyle/>
                    <a:p>
                      <a:pPr algn="ctr"/>
                      <a:r>
                        <a:rPr kumimoji="1" lang="en-US" altLang="ja-JP" sz="1500" dirty="0">
                          <a:latin typeface="+mn-ea"/>
                          <a:ea typeface="+mn-ea"/>
                        </a:rPr>
                        <a:t>2</a:t>
                      </a:r>
                      <a:endParaRPr kumimoji="1" lang="ja-JP" altLang="en-US" sz="1500" dirty="0">
                        <a:latin typeface="+mn-ea"/>
                        <a:ea typeface="+mn-ea"/>
                      </a:endParaRPr>
                    </a:p>
                  </a:txBody>
                  <a:tcPr/>
                </a:tc>
                <a:extLst>
                  <a:ext uri="{0D108BD9-81ED-4DB2-BD59-A6C34878D82A}">
                    <a16:rowId xmlns:a16="http://schemas.microsoft.com/office/drawing/2014/main" val="2395395863"/>
                  </a:ext>
                </a:extLst>
              </a:tr>
              <a:tr h="294578">
                <a:tc>
                  <a:txBody>
                    <a:bodyPr/>
                    <a:lstStyle/>
                    <a:p>
                      <a:pPr algn="ctr"/>
                      <a:r>
                        <a:rPr kumimoji="1" lang="en-US" altLang="ja-JP" sz="1500" dirty="0">
                          <a:latin typeface="+mn-ea"/>
                          <a:ea typeface="+mn-ea"/>
                        </a:rPr>
                        <a:t>2</a:t>
                      </a:r>
                      <a:endParaRPr kumimoji="1" lang="ja-JP" altLang="en-US" sz="1500" dirty="0">
                        <a:latin typeface="+mn-ea"/>
                        <a:ea typeface="+mn-ea"/>
                      </a:endParaRPr>
                    </a:p>
                  </a:txBody>
                  <a:tcPr/>
                </a:tc>
                <a:extLst>
                  <a:ext uri="{0D108BD9-81ED-4DB2-BD59-A6C34878D82A}">
                    <a16:rowId xmlns:a16="http://schemas.microsoft.com/office/drawing/2014/main" val="1012951294"/>
                  </a:ext>
                </a:extLst>
              </a:tr>
              <a:tr h="294578">
                <a:tc>
                  <a:txBody>
                    <a:bodyPr/>
                    <a:lstStyle/>
                    <a:p>
                      <a:pPr algn="ctr"/>
                      <a:r>
                        <a:rPr kumimoji="1" lang="en-US" altLang="ja-JP" sz="1500" dirty="0">
                          <a:latin typeface="+mn-ea"/>
                          <a:ea typeface="+mn-ea"/>
                        </a:rPr>
                        <a:t>2</a:t>
                      </a:r>
                      <a:endParaRPr kumimoji="1" lang="ja-JP" altLang="en-US" sz="1500" dirty="0">
                        <a:latin typeface="+mn-ea"/>
                        <a:ea typeface="+mn-ea"/>
                      </a:endParaRPr>
                    </a:p>
                  </a:txBody>
                  <a:tcPr/>
                </a:tc>
                <a:extLst>
                  <a:ext uri="{0D108BD9-81ED-4DB2-BD59-A6C34878D82A}">
                    <a16:rowId xmlns:a16="http://schemas.microsoft.com/office/drawing/2014/main" val="1393278939"/>
                  </a:ext>
                </a:extLst>
              </a:tr>
              <a:tr h="294578">
                <a:tc>
                  <a:txBody>
                    <a:bodyPr/>
                    <a:lstStyle/>
                    <a:p>
                      <a:pPr algn="ctr"/>
                      <a:r>
                        <a:rPr kumimoji="1" lang="en-US" altLang="ja-JP" sz="1500" dirty="0">
                          <a:latin typeface="+mn-ea"/>
                          <a:ea typeface="+mn-ea"/>
                        </a:rPr>
                        <a:t>3</a:t>
                      </a:r>
                      <a:endParaRPr kumimoji="1" lang="ja-JP" altLang="en-US" sz="1500" dirty="0">
                        <a:latin typeface="+mn-ea"/>
                        <a:ea typeface="+mn-ea"/>
                      </a:endParaRPr>
                    </a:p>
                  </a:txBody>
                  <a:tcPr/>
                </a:tc>
                <a:extLst>
                  <a:ext uri="{0D108BD9-81ED-4DB2-BD59-A6C34878D82A}">
                    <a16:rowId xmlns:a16="http://schemas.microsoft.com/office/drawing/2014/main" val="4084128139"/>
                  </a:ext>
                </a:extLst>
              </a:tr>
              <a:tr h="294578">
                <a:tc>
                  <a:txBody>
                    <a:bodyPr/>
                    <a:lstStyle/>
                    <a:p>
                      <a:pPr algn="ctr"/>
                      <a:r>
                        <a:rPr kumimoji="1" lang="en-US" altLang="ja-JP" sz="1500" dirty="0">
                          <a:latin typeface="+mn-ea"/>
                          <a:ea typeface="+mn-ea"/>
                        </a:rPr>
                        <a:t>3</a:t>
                      </a:r>
                      <a:endParaRPr kumimoji="1" lang="ja-JP" altLang="en-US" sz="1500" dirty="0">
                        <a:latin typeface="+mn-ea"/>
                        <a:ea typeface="+mn-ea"/>
                      </a:endParaRPr>
                    </a:p>
                  </a:txBody>
                  <a:tcPr/>
                </a:tc>
                <a:extLst>
                  <a:ext uri="{0D108BD9-81ED-4DB2-BD59-A6C34878D82A}">
                    <a16:rowId xmlns:a16="http://schemas.microsoft.com/office/drawing/2014/main" val="1583044360"/>
                  </a:ext>
                </a:extLst>
              </a:tr>
              <a:tr h="294578">
                <a:tc>
                  <a:txBody>
                    <a:bodyPr/>
                    <a:lstStyle/>
                    <a:p>
                      <a:pPr algn="ctr"/>
                      <a:r>
                        <a:rPr kumimoji="1" lang="en-US" altLang="ja-JP" sz="1500" dirty="0">
                          <a:latin typeface="+mn-ea"/>
                          <a:ea typeface="+mn-ea"/>
                        </a:rPr>
                        <a:t>3</a:t>
                      </a:r>
                      <a:endParaRPr kumimoji="1" lang="ja-JP" altLang="en-US" sz="1500" dirty="0">
                        <a:latin typeface="+mn-ea"/>
                        <a:ea typeface="+mn-ea"/>
                      </a:endParaRPr>
                    </a:p>
                  </a:txBody>
                  <a:tcPr/>
                </a:tc>
                <a:extLst>
                  <a:ext uri="{0D108BD9-81ED-4DB2-BD59-A6C34878D82A}">
                    <a16:rowId xmlns:a16="http://schemas.microsoft.com/office/drawing/2014/main" val="813304276"/>
                  </a:ext>
                </a:extLst>
              </a:tr>
              <a:tr h="294578">
                <a:tc>
                  <a:txBody>
                    <a:bodyPr/>
                    <a:lstStyle/>
                    <a:p>
                      <a:pPr algn="ctr"/>
                      <a:r>
                        <a:rPr kumimoji="1" lang="en-US" altLang="ja-JP" sz="1500" dirty="0">
                          <a:latin typeface="+mn-ea"/>
                          <a:ea typeface="+mn-ea"/>
                        </a:rPr>
                        <a:t>…</a:t>
                      </a:r>
                      <a:endParaRPr kumimoji="1" lang="ja-JP" altLang="en-US" sz="1500" dirty="0">
                        <a:latin typeface="+mn-ea"/>
                        <a:ea typeface="+mn-ea"/>
                      </a:endParaRPr>
                    </a:p>
                  </a:txBody>
                  <a:tcPr/>
                </a:tc>
                <a:extLst>
                  <a:ext uri="{0D108BD9-81ED-4DB2-BD59-A6C34878D82A}">
                    <a16:rowId xmlns:a16="http://schemas.microsoft.com/office/drawing/2014/main" val="3272419797"/>
                  </a:ext>
                </a:extLst>
              </a:tr>
            </a:tbl>
          </a:graphicData>
        </a:graphic>
      </p:graphicFrame>
      <p:sp>
        <p:nvSpPr>
          <p:cNvPr id="4" name="タイトル 1">
            <a:extLst>
              <a:ext uri="{FF2B5EF4-FFF2-40B4-BE49-F238E27FC236}">
                <a16:creationId xmlns:a16="http://schemas.microsoft.com/office/drawing/2014/main" id="{5B5F8330-BAE7-4C90-96D7-E8675CFDEF9A}"/>
              </a:ext>
            </a:extLst>
          </p:cNvPr>
          <p:cNvSpPr>
            <a:spLocks noGrp="1"/>
          </p:cNvSpPr>
          <p:nvPr>
            <p:ph type="title"/>
          </p:nvPr>
        </p:nvSpPr>
        <p:spPr>
          <a:xfrm>
            <a:off x="990600" y="620713"/>
            <a:ext cx="7162800" cy="1143000"/>
          </a:xfrm>
        </p:spPr>
        <p:txBody>
          <a:bodyPr/>
          <a:lstStyle/>
          <a:p>
            <a:r>
              <a:rPr kumimoji="1" lang="en-US" altLang="ja-JP" sz="3500" dirty="0"/>
              <a:t>15.4</a:t>
            </a:r>
            <a:r>
              <a:rPr kumimoji="1" lang="ja-JP" altLang="en-US" sz="3500" dirty="0"/>
              <a:t>　活躍場面　その</a:t>
            </a:r>
            <a:r>
              <a:rPr kumimoji="1" lang="en-US" altLang="ja-JP" sz="3500" dirty="0"/>
              <a:t>2</a:t>
            </a:r>
            <a:br>
              <a:rPr kumimoji="1" lang="en-US" altLang="ja-JP" sz="3500" dirty="0"/>
            </a:br>
            <a:r>
              <a:rPr kumimoji="1" lang="ja-JP" altLang="en-US" sz="3000" dirty="0"/>
              <a:t>入れ子構造のデータ</a:t>
            </a:r>
            <a:r>
              <a:rPr kumimoji="1" lang="ja-JP" altLang="en-US" sz="2500" dirty="0"/>
              <a:t>（線形単回帰の例）</a:t>
            </a:r>
          </a:p>
        </p:txBody>
      </p:sp>
      <p:sp>
        <p:nvSpPr>
          <p:cNvPr id="6" name="矢印: U ターン 5">
            <a:extLst>
              <a:ext uri="{FF2B5EF4-FFF2-40B4-BE49-F238E27FC236}">
                <a16:creationId xmlns:a16="http://schemas.microsoft.com/office/drawing/2014/main" id="{FD3BBD91-5710-4156-A1ED-3D8C88A31986}"/>
              </a:ext>
            </a:extLst>
          </p:cNvPr>
          <p:cNvSpPr/>
          <p:nvPr/>
        </p:nvSpPr>
        <p:spPr>
          <a:xfrm rot="10800000">
            <a:off x="2339751" y="5806415"/>
            <a:ext cx="864096" cy="245389"/>
          </a:xfrm>
          <a:prstGeom prst="uturnArrow">
            <a:avLst>
              <a:gd name="adj1" fmla="val 25000"/>
              <a:gd name="adj2" fmla="val 25000"/>
              <a:gd name="adj3" fmla="val 25000"/>
              <a:gd name="adj4" fmla="val 43750"/>
              <a:gd name="adj5" fmla="val 100000"/>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3D2D1A7D-2845-412C-AD2C-2BC830EF2106}"/>
              </a:ext>
            </a:extLst>
          </p:cNvPr>
          <p:cNvSpPr txBox="1"/>
          <p:nvPr/>
        </p:nvSpPr>
        <p:spPr>
          <a:xfrm>
            <a:off x="2816805" y="5519614"/>
            <a:ext cx="95410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固定効果</a:t>
            </a:r>
          </a:p>
        </p:txBody>
      </p:sp>
      <p:sp>
        <p:nvSpPr>
          <p:cNvPr id="8" name="テキスト ボックス 7">
            <a:extLst>
              <a:ext uri="{FF2B5EF4-FFF2-40B4-BE49-F238E27FC236}">
                <a16:creationId xmlns:a16="http://schemas.microsoft.com/office/drawing/2014/main" id="{7B5178BA-A445-40B3-879E-1393C0FDC90D}"/>
              </a:ext>
            </a:extLst>
          </p:cNvPr>
          <p:cNvSpPr txBox="1"/>
          <p:nvPr/>
        </p:nvSpPr>
        <p:spPr>
          <a:xfrm>
            <a:off x="2001778" y="5511388"/>
            <a:ext cx="56938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結果</a:t>
            </a:r>
          </a:p>
        </p:txBody>
      </p:sp>
      <p:sp>
        <p:nvSpPr>
          <p:cNvPr id="9" name="テキスト ボックス 8">
            <a:extLst>
              <a:ext uri="{FF2B5EF4-FFF2-40B4-BE49-F238E27FC236}">
                <a16:creationId xmlns:a16="http://schemas.microsoft.com/office/drawing/2014/main" id="{DAC11D74-9854-42CC-96F8-779165112B3F}"/>
              </a:ext>
            </a:extLst>
          </p:cNvPr>
          <p:cNvSpPr txBox="1"/>
          <p:nvPr/>
        </p:nvSpPr>
        <p:spPr>
          <a:xfrm>
            <a:off x="355469" y="5529546"/>
            <a:ext cx="1104790"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グループ差</a:t>
            </a:r>
          </a:p>
        </p:txBody>
      </p:sp>
      <p:sp>
        <p:nvSpPr>
          <p:cNvPr id="10" name="矢印: U ターン 9">
            <a:extLst>
              <a:ext uri="{FF2B5EF4-FFF2-40B4-BE49-F238E27FC236}">
                <a16:creationId xmlns:a16="http://schemas.microsoft.com/office/drawing/2014/main" id="{B5C98595-D89E-4DEC-A6A9-F1735CA6FE75}"/>
              </a:ext>
            </a:extLst>
          </p:cNvPr>
          <p:cNvSpPr/>
          <p:nvPr/>
        </p:nvSpPr>
        <p:spPr>
          <a:xfrm rot="10800000" flipH="1">
            <a:off x="932567" y="5806415"/>
            <a:ext cx="1288559" cy="236010"/>
          </a:xfrm>
          <a:prstGeom prst="uturnArrow">
            <a:avLst>
              <a:gd name="adj1" fmla="val 25000"/>
              <a:gd name="adj2" fmla="val 25000"/>
              <a:gd name="adj3" fmla="val 25000"/>
              <a:gd name="adj4" fmla="val 43750"/>
              <a:gd name="adj5" fmla="val 100000"/>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8FBCC1AE-0098-40AD-95E3-729326C659D5}"/>
              </a:ext>
            </a:extLst>
          </p:cNvPr>
          <p:cNvSpPr txBox="1"/>
          <p:nvPr/>
        </p:nvSpPr>
        <p:spPr>
          <a:xfrm>
            <a:off x="1361431" y="5652656"/>
            <a:ext cx="442750" cy="400110"/>
          </a:xfrm>
          <a:prstGeom prst="rect">
            <a:avLst/>
          </a:prstGeom>
          <a:noFill/>
        </p:spPr>
        <p:txBody>
          <a:bodyPr wrap="none" rtlCol="0">
            <a:spAutoFit/>
          </a:bodyPr>
          <a:lstStyle/>
          <a:p>
            <a:pPr algn="l"/>
            <a:r>
              <a:rPr kumimoji="1" lang="ja-JP" altLang="en-US" sz="2000" b="1"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graphicFrame>
        <p:nvGraphicFramePr>
          <p:cNvPr id="3" name="オブジェクト 2">
            <a:extLst>
              <a:ext uri="{FF2B5EF4-FFF2-40B4-BE49-F238E27FC236}">
                <a16:creationId xmlns:a16="http://schemas.microsoft.com/office/drawing/2014/main" id="{44FFED27-32A4-4749-8EB1-36DAD2551F9E}"/>
              </a:ext>
            </a:extLst>
          </p:cNvPr>
          <p:cNvGraphicFramePr>
            <a:graphicFrameLocks noChangeAspect="1"/>
          </p:cNvGraphicFramePr>
          <p:nvPr>
            <p:extLst>
              <p:ext uri="{D42A27DB-BD31-4B8C-83A1-F6EECF244321}">
                <p14:modId xmlns:p14="http://schemas.microsoft.com/office/powerpoint/2010/main" val="2426501134"/>
              </p:ext>
            </p:extLst>
          </p:nvPr>
        </p:nvGraphicFramePr>
        <p:xfrm>
          <a:off x="4105135" y="3406712"/>
          <a:ext cx="4452938" cy="563562"/>
        </p:xfrm>
        <a:graphic>
          <a:graphicData uri="http://schemas.openxmlformats.org/presentationml/2006/ole">
            <mc:AlternateContent xmlns:mc="http://schemas.openxmlformats.org/markup-compatibility/2006">
              <mc:Choice xmlns:v="urn:schemas-microsoft-com:vml" Requires="v">
                <p:oleObj spid="_x0000_s88121" name="Equation" r:id="rId3" imgW="2031840" imgH="241200" progId="Equation.DSMT4">
                  <p:embed/>
                </p:oleObj>
              </mc:Choice>
              <mc:Fallback>
                <p:oleObj name="Equation" r:id="rId3" imgW="2031840" imgH="241200" progId="Equation.DSMT4">
                  <p:embed/>
                  <p:pic>
                    <p:nvPicPr>
                      <p:cNvPr id="0" name="Object 1"/>
                      <p:cNvPicPr>
                        <a:picLocks noChangeAspect="1" noChangeArrowheads="1"/>
                      </p:cNvPicPr>
                      <p:nvPr/>
                    </p:nvPicPr>
                    <p:blipFill>
                      <a:blip r:embed="rId4"/>
                      <a:srcRect/>
                      <a:stretch>
                        <a:fillRect/>
                      </a:stretch>
                    </p:blipFill>
                    <p:spPr bwMode="auto">
                      <a:xfrm>
                        <a:off x="4105135" y="3406712"/>
                        <a:ext cx="4452938" cy="563562"/>
                      </a:xfrm>
                      <a:prstGeom prst="rect">
                        <a:avLst/>
                      </a:prstGeom>
                      <a:noFill/>
                    </p:spPr>
                  </p:pic>
                </p:oleObj>
              </mc:Fallback>
            </mc:AlternateContent>
          </a:graphicData>
        </a:graphic>
      </p:graphicFrame>
      <p:sp>
        <p:nvSpPr>
          <p:cNvPr id="12" name="矢印: U ターン 11">
            <a:extLst>
              <a:ext uri="{FF2B5EF4-FFF2-40B4-BE49-F238E27FC236}">
                <a16:creationId xmlns:a16="http://schemas.microsoft.com/office/drawing/2014/main" id="{B0FD5129-C56F-4B4E-8B90-2CA1DF6E7D69}"/>
              </a:ext>
            </a:extLst>
          </p:cNvPr>
          <p:cNvSpPr/>
          <p:nvPr/>
        </p:nvSpPr>
        <p:spPr>
          <a:xfrm rot="10800000" flipV="1">
            <a:off x="4165585" y="3118680"/>
            <a:ext cx="1440160" cy="360040"/>
          </a:xfrm>
          <a:prstGeom prst="uturnArrow">
            <a:avLst>
              <a:gd name="adj1" fmla="val 25000"/>
              <a:gd name="adj2" fmla="val 25000"/>
              <a:gd name="adj3" fmla="val 25000"/>
              <a:gd name="adj4" fmla="val 43750"/>
              <a:gd name="adj5" fmla="val 100000"/>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矢印: U ターン 12">
            <a:extLst>
              <a:ext uri="{FF2B5EF4-FFF2-40B4-BE49-F238E27FC236}">
                <a16:creationId xmlns:a16="http://schemas.microsoft.com/office/drawing/2014/main" id="{39CF9188-CF88-480E-AF3D-4D3F7160669E}"/>
              </a:ext>
            </a:extLst>
          </p:cNvPr>
          <p:cNvSpPr/>
          <p:nvPr/>
        </p:nvSpPr>
        <p:spPr>
          <a:xfrm rot="10800000" flipV="1">
            <a:off x="4165585" y="3118680"/>
            <a:ext cx="792088" cy="360040"/>
          </a:xfrm>
          <a:prstGeom prst="uturnArrow">
            <a:avLst>
              <a:gd name="adj1" fmla="val 25000"/>
              <a:gd name="adj2" fmla="val 25000"/>
              <a:gd name="adj3" fmla="val 25000"/>
              <a:gd name="adj4" fmla="val 43750"/>
              <a:gd name="adj5" fmla="val 100000"/>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4152D937-CCCE-40AC-BB34-336E5871B2A9}"/>
              </a:ext>
            </a:extLst>
          </p:cNvPr>
          <p:cNvSpPr txBox="1"/>
          <p:nvPr/>
        </p:nvSpPr>
        <p:spPr>
          <a:xfrm>
            <a:off x="4165585" y="2757308"/>
            <a:ext cx="1327608"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固定効果のみ</a:t>
            </a:r>
          </a:p>
        </p:txBody>
      </p:sp>
      <p:sp>
        <p:nvSpPr>
          <p:cNvPr id="16" name="テキスト ボックス 15">
            <a:extLst>
              <a:ext uri="{FF2B5EF4-FFF2-40B4-BE49-F238E27FC236}">
                <a16:creationId xmlns:a16="http://schemas.microsoft.com/office/drawing/2014/main" id="{811C2597-51CB-48BC-8B25-974ADEC438C4}"/>
              </a:ext>
            </a:extLst>
          </p:cNvPr>
          <p:cNvSpPr txBox="1"/>
          <p:nvPr/>
        </p:nvSpPr>
        <p:spPr>
          <a:xfrm>
            <a:off x="5493193" y="4336665"/>
            <a:ext cx="2050561"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未知のパラメータは</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つ</a:t>
            </a:r>
          </a:p>
        </p:txBody>
      </p:sp>
      <p:sp>
        <p:nvSpPr>
          <p:cNvPr id="17" name="右中かっこ 16">
            <a:extLst>
              <a:ext uri="{FF2B5EF4-FFF2-40B4-BE49-F238E27FC236}">
                <a16:creationId xmlns:a16="http://schemas.microsoft.com/office/drawing/2014/main" id="{440504FC-C61B-4616-BFFC-AF18B64BF142}"/>
              </a:ext>
            </a:extLst>
          </p:cNvPr>
          <p:cNvSpPr/>
          <p:nvPr/>
        </p:nvSpPr>
        <p:spPr>
          <a:xfrm rot="5400000">
            <a:off x="6316439" y="2467787"/>
            <a:ext cx="453585" cy="3293368"/>
          </a:xfrm>
          <a:prstGeom prst="rightBrace">
            <a:avLst>
              <a:gd name="adj1" fmla="val 0"/>
              <a:gd name="adj2" fmla="val 50000"/>
            </a:avLst>
          </a:prstGeom>
          <a:ln w="317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D4089BE6-8237-4CF5-A4B3-34D0EB8A4CB3}"/>
              </a:ext>
            </a:extLst>
          </p:cNvPr>
          <p:cNvCxnSpPr>
            <a:cxnSpLocks/>
          </p:cNvCxnSpPr>
          <p:nvPr/>
        </p:nvCxnSpPr>
        <p:spPr>
          <a:xfrm flipV="1">
            <a:off x="5461730" y="3892877"/>
            <a:ext cx="0" cy="221594"/>
          </a:xfrm>
          <a:prstGeom prst="line">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AEA7C1A-3F54-4BE3-B4CD-965EF1A31558}"/>
              </a:ext>
            </a:extLst>
          </p:cNvPr>
          <p:cNvSpPr txBox="1"/>
          <p:nvPr/>
        </p:nvSpPr>
        <p:spPr>
          <a:xfrm>
            <a:off x="6055814" y="3004647"/>
            <a:ext cx="1726755" cy="323165"/>
          </a:xfrm>
          <a:prstGeom prst="rect">
            <a:avLst/>
          </a:prstGeom>
          <a:noFill/>
        </p:spPr>
        <p:txBody>
          <a:bodyPr wrap="none" rtlCol="0">
            <a:spAutoFit/>
          </a:bodyPr>
          <a:lstStyle/>
          <a:p>
            <a:pPr algn="l"/>
            <a:r>
              <a:rPr kumimoji="1" lang="ja-JP" altLang="en-US" sz="15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生徒</a:t>
            </a:r>
            <a:r>
              <a:rPr kumimoji="1" lang="en-US" altLang="ja-JP" sz="1500" dirty="0" err="1">
                <a:solidFill>
                  <a:srgbClr val="79DCFF"/>
                </a:solidFill>
                <a:latin typeface="ＭＳ Ｐゴシック" panose="020B0600070205080204" pitchFamily="50" charset="-128"/>
                <a:ea typeface="ＭＳ Ｐゴシック" panose="020B0600070205080204" pitchFamily="50" charset="-128"/>
                <a:cs typeface="Meiryo UI" pitchFamily="50" charset="-128"/>
              </a:rPr>
              <a:t>i</a:t>
            </a:r>
            <a:r>
              <a:rPr kumimoji="1" lang="ja-JP" altLang="en-US" sz="15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の学習時間</a:t>
            </a:r>
            <a:r>
              <a:rPr kumimoji="1" lang="en-US" altLang="ja-JP" sz="15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xi</a:t>
            </a:r>
            <a:endParaRPr kumimoji="1" lang="ja-JP" altLang="en-US" sz="1500" dirty="0">
              <a:solidFill>
                <a:srgbClr val="79DCFF"/>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3" name="コネクタ: 曲線 22">
            <a:extLst>
              <a:ext uri="{FF2B5EF4-FFF2-40B4-BE49-F238E27FC236}">
                <a16:creationId xmlns:a16="http://schemas.microsoft.com/office/drawing/2014/main" id="{60693CC6-5F12-4A6D-A009-B1FFC2CEF2C5}"/>
              </a:ext>
            </a:extLst>
          </p:cNvPr>
          <p:cNvCxnSpPr>
            <a:cxnSpLocks/>
          </p:cNvCxnSpPr>
          <p:nvPr/>
        </p:nvCxnSpPr>
        <p:spPr>
          <a:xfrm rot="10800000" flipV="1">
            <a:off x="5664877" y="3212480"/>
            <a:ext cx="444924" cy="380397"/>
          </a:xfrm>
          <a:prstGeom prst="curvedConnector3">
            <a:avLst>
              <a:gd name="adj1" fmla="val 94111"/>
            </a:avLst>
          </a:prstGeom>
          <a:ln w="31750">
            <a:solidFill>
              <a:srgbClr val="65D7FF"/>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89BD98B-1D2F-4203-8950-DAD07FA4CF14}"/>
              </a:ext>
            </a:extLst>
          </p:cNvPr>
          <p:cNvSpPr txBox="1"/>
          <p:nvPr/>
        </p:nvSpPr>
        <p:spPr>
          <a:xfrm>
            <a:off x="4102168" y="4728381"/>
            <a:ext cx="4536504" cy="553998"/>
          </a:xfrm>
          <a:prstGeom prst="rect">
            <a:avLst/>
          </a:prstGeom>
          <a:noFill/>
        </p:spPr>
        <p:txBody>
          <a:bodyPr wrap="square" rtlCol="0">
            <a:spAutoFit/>
          </a:bodyPr>
          <a:lstStyle/>
          <a:p>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固定</a:t>
            </a:r>
            <a:r>
              <a:rPr kumimoji="1" lang="ja-JP" altLang="en-US" sz="1500" dirty="0">
                <a:solidFill>
                  <a:srgbClr val="92D050"/>
                </a:solidFill>
                <a:latin typeface="ＭＳ Ｐゴシック" panose="020B0600070205080204" pitchFamily="50" charset="-128"/>
                <a:cs typeface="Meiryo UI" pitchFamily="50" charset="-128"/>
              </a:rPr>
              <a:t>効果</a:t>
            </a:r>
            <a:r>
              <a:rPr kumimoji="1" lang="en-US" altLang="ja-JP" sz="1500" dirty="0">
                <a:solidFill>
                  <a:schemeClr val="bg1"/>
                </a:solidFill>
                <a:latin typeface="ＭＳ Ｐゴシック" panose="020B0600070205080204" pitchFamily="50" charset="-128"/>
                <a:cs typeface="Meiryo UI" pitchFamily="50" charset="-128"/>
              </a:rPr>
              <a:t>(fixed effect)</a:t>
            </a:r>
            <a:r>
              <a:rPr kumimoji="1" lang="ja-JP" altLang="en-US" sz="1500" dirty="0">
                <a:solidFill>
                  <a:schemeClr val="bg1"/>
                </a:solidFill>
                <a:latin typeface="ＭＳ Ｐゴシック" panose="020B0600070205080204" pitchFamily="50" charset="-128"/>
                <a:cs typeface="Meiryo UI" pitchFamily="50" charset="-128"/>
              </a:rPr>
              <a:t>：変数の</a:t>
            </a:r>
            <a:r>
              <a:rPr kumimoji="1" lang="en-US" altLang="ja-JP" sz="1500" dirty="0">
                <a:solidFill>
                  <a:schemeClr val="bg1"/>
                </a:solidFill>
                <a:latin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cs typeface="Meiryo UI" pitchFamily="50" charset="-128"/>
              </a:rPr>
              <a:t>つ</a:t>
            </a:r>
            <a:r>
              <a:rPr kumimoji="1" lang="en-US" altLang="ja-JP" sz="1500" dirty="0">
                <a:solidFill>
                  <a:schemeClr val="bg1"/>
                </a:solidFill>
                <a:latin typeface="ＭＳ Ｐゴシック" panose="020B0600070205080204" pitchFamily="50" charset="-128"/>
                <a:cs typeface="Meiryo UI" pitchFamily="50" charset="-128"/>
              </a:rPr>
              <a:t>1</a:t>
            </a:r>
            <a:r>
              <a:rPr kumimoji="1" lang="ja-JP" altLang="en-US" sz="1500" dirty="0" err="1">
                <a:solidFill>
                  <a:schemeClr val="bg1"/>
                </a:solidFill>
                <a:latin typeface="ＭＳ Ｐゴシック" panose="020B0600070205080204" pitchFamily="50" charset="-128"/>
                <a:cs typeface="Meiryo UI" pitchFamily="50" charset="-128"/>
              </a:rPr>
              <a:t>つの</a:t>
            </a:r>
            <a:r>
              <a:rPr kumimoji="1" lang="ja-JP" altLang="en-US" sz="1500" dirty="0">
                <a:solidFill>
                  <a:schemeClr val="bg1"/>
                </a:solidFill>
                <a:latin typeface="ＭＳ Ｐゴシック" panose="020B0600070205080204" pitchFamily="50" charset="-128"/>
                <a:cs typeface="Meiryo UI" pitchFamily="50" charset="-128"/>
              </a:rPr>
              <a:t>特定の水準が結果に与える影響（定数項</a:t>
            </a:r>
            <a:r>
              <a:rPr kumimoji="1" lang="en-US" altLang="ja-JP" sz="1500" dirty="0">
                <a:solidFill>
                  <a:schemeClr val="bg1"/>
                </a:solidFill>
                <a:latin typeface="ＭＳ Ｐゴシック" panose="020B0600070205080204" pitchFamily="50" charset="-128"/>
                <a:cs typeface="Meiryo UI" pitchFamily="50" charset="-128"/>
              </a:rPr>
              <a:t>α</a:t>
            </a:r>
            <a:r>
              <a:rPr kumimoji="1" lang="ja-JP" altLang="en-US" sz="1500" dirty="0">
                <a:solidFill>
                  <a:schemeClr val="bg1"/>
                </a:solidFill>
                <a:latin typeface="ＭＳ Ｐゴシック" panose="020B0600070205080204" pitchFamily="50" charset="-128"/>
                <a:cs typeface="Meiryo UI" pitchFamily="50" charset="-128"/>
              </a:rPr>
              <a:t>も固定効果に含める）</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テキスト ボックス 27">
            <a:extLst>
              <a:ext uri="{FF2B5EF4-FFF2-40B4-BE49-F238E27FC236}">
                <a16:creationId xmlns:a16="http://schemas.microsoft.com/office/drawing/2014/main" id="{61783225-E56C-404C-BCBF-5EFEBA37F9CF}"/>
              </a:ext>
            </a:extLst>
          </p:cNvPr>
          <p:cNvSpPr txBox="1"/>
          <p:nvPr/>
        </p:nvSpPr>
        <p:spPr>
          <a:xfrm>
            <a:off x="4206473" y="2030237"/>
            <a:ext cx="4343011"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これまでは</a:t>
            </a:r>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固定効果</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のみのモデルを考えてきた</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4295F146-D9DD-4E8B-8F31-C9942039136F}"/>
              </a:ext>
            </a:extLst>
          </p:cNvPr>
          <p:cNvSpPr txBox="1"/>
          <p:nvPr/>
        </p:nvSpPr>
        <p:spPr>
          <a:xfrm>
            <a:off x="4258049" y="5417937"/>
            <a:ext cx="4202383" cy="707886"/>
          </a:xfrm>
          <a:prstGeom prst="rect">
            <a:avLst/>
          </a:prstGeom>
          <a:solidFill>
            <a:srgbClr val="FFC000"/>
          </a:solid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cs typeface="Meiryo UI" pitchFamily="50" charset="-128"/>
              </a:rPr>
              <a:t>学校差などグループ差がある場合，モデルに取り込まないと，どうなる？</a:t>
            </a:r>
          </a:p>
        </p:txBody>
      </p:sp>
      <p:graphicFrame>
        <p:nvGraphicFramePr>
          <p:cNvPr id="32" name="コンテンツ プレースホルダー 4">
            <a:extLst>
              <a:ext uri="{FF2B5EF4-FFF2-40B4-BE49-F238E27FC236}">
                <a16:creationId xmlns:a16="http://schemas.microsoft.com/office/drawing/2014/main" id="{A2910F15-5498-40CE-BCC3-6C46EDB64F02}"/>
              </a:ext>
            </a:extLst>
          </p:cNvPr>
          <p:cNvGraphicFramePr>
            <a:graphicFrameLocks/>
          </p:cNvGraphicFramePr>
          <p:nvPr>
            <p:extLst>
              <p:ext uri="{D42A27DB-BD31-4B8C-83A1-F6EECF244321}">
                <p14:modId xmlns:p14="http://schemas.microsoft.com/office/powerpoint/2010/main" val="2229081334"/>
              </p:ext>
            </p:extLst>
          </p:nvPr>
        </p:nvGraphicFramePr>
        <p:xfrm>
          <a:off x="1288159" y="1988840"/>
          <a:ext cx="2553652" cy="3520440"/>
        </p:xfrm>
        <a:graphic>
          <a:graphicData uri="http://schemas.openxmlformats.org/drawingml/2006/table">
            <a:tbl>
              <a:tblPr firstRow="1" bandRow="1">
                <a:tableStyleId>{5C22544A-7EE6-4342-B048-85BDC9FD1C3A}</a:tableStyleId>
              </a:tblPr>
              <a:tblGrid>
                <a:gridCol w="663892">
                  <a:extLst>
                    <a:ext uri="{9D8B030D-6E8A-4147-A177-3AD203B41FA5}">
                      <a16:colId xmlns:a16="http://schemas.microsoft.com/office/drawing/2014/main" val="1937216089"/>
                    </a:ext>
                  </a:extLst>
                </a:gridCol>
                <a:gridCol w="755968">
                  <a:extLst>
                    <a:ext uri="{9D8B030D-6E8A-4147-A177-3AD203B41FA5}">
                      <a16:colId xmlns:a16="http://schemas.microsoft.com/office/drawing/2014/main" val="3308181058"/>
                    </a:ext>
                  </a:extLst>
                </a:gridCol>
                <a:gridCol w="1133792">
                  <a:extLst>
                    <a:ext uri="{9D8B030D-6E8A-4147-A177-3AD203B41FA5}">
                      <a16:colId xmlns:a16="http://schemas.microsoft.com/office/drawing/2014/main" val="3078451474"/>
                    </a:ext>
                  </a:extLst>
                </a:gridCol>
              </a:tblGrid>
              <a:tr h="294578">
                <a:tc>
                  <a:txBody>
                    <a:bodyPr/>
                    <a:lstStyle/>
                    <a:p>
                      <a:pPr algn="ctr"/>
                      <a:r>
                        <a:rPr kumimoji="1" lang="ja-JP" altLang="en-US" sz="1500" dirty="0">
                          <a:latin typeface="+mn-ea"/>
                          <a:ea typeface="+mn-ea"/>
                        </a:rPr>
                        <a:t>生徒</a:t>
                      </a:r>
                      <a:r>
                        <a:rPr kumimoji="1" lang="en-US" altLang="ja-JP" sz="1500" dirty="0" err="1">
                          <a:latin typeface="+mn-ea"/>
                          <a:ea typeface="+mn-ea"/>
                        </a:rPr>
                        <a:t>i</a:t>
                      </a:r>
                      <a:endParaRPr kumimoji="1" lang="ja-JP" altLang="en-US" sz="1500" dirty="0">
                        <a:latin typeface="+mn-ea"/>
                        <a:ea typeface="+mn-ea"/>
                      </a:endParaRPr>
                    </a:p>
                  </a:txBody>
                  <a:tcPr/>
                </a:tc>
                <a:tc>
                  <a:txBody>
                    <a:bodyPr/>
                    <a:lstStyle/>
                    <a:p>
                      <a:pPr algn="ctr"/>
                      <a:r>
                        <a:rPr kumimoji="1" lang="ja-JP" altLang="en-US" sz="1500" dirty="0">
                          <a:latin typeface="+mn-ea"/>
                          <a:ea typeface="+mn-ea"/>
                        </a:rPr>
                        <a:t>成績</a:t>
                      </a:r>
                      <a:r>
                        <a:rPr kumimoji="1" lang="en-US" altLang="ja-JP" sz="1500" dirty="0" err="1">
                          <a:latin typeface="+mn-ea"/>
                          <a:ea typeface="+mn-ea"/>
                        </a:rPr>
                        <a:t>yi</a:t>
                      </a:r>
                      <a:endParaRPr kumimoji="1" lang="ja-JP" altLang="en-US" sz="1500" dirty="0">
                        <a:latin typeface="+mn-ea"/>
                        <a:ea typeface="+mn-ea"/>
                      </a:endParaRPr>
                    </a:p>
                  </a:txBody>
                  <a:tcPr/>
                </a:tc>
                <a:tc>
                  <a:txBody>
                    <a:bodyPr/>
                    <a:lstStyle/>
                    <a:p>
                      <a:pPr algn="ctr"/>
                      <a:r>
                        <a:rPr kumimoji="1" lang="ja-JP" altLang="en-US" sz="1500" dirty="0">
                          <a:latin typeface="+mn-ea"/>
                          <a:ea typeface="+mn-ea"/>
                        </a:rPr>
                        <a:t>学習時間</a:t>
                      </a:r>
                      <a:r>
                        <a:rPr kumimoji="1" lang="en-US" altLang="ja-JP" sz="1500" dirty="0">
                          <a:latin typeface="+mn-ea"/>
                          <a:ea typeface="+mn-ea"/>
                        </a:rPr>
                        <a:t>xi</a:t>
                      </a:r>
                      <a:endParaRPr kumimoji="1" lang="ja-JP" altLang="en-US" sz="1500" dirty="0">
                        <a:latin typeface="+mn-ea"/>
                        <a:ea typeface="+mn-ea"/>
                      </a:endParaRPr>
                    </a:p>
                  </a:txBody>
                  <a:tcPr/>
                </a:tc>
                <a:extLst>
                  <a:ext uri="{0D108BD9-81ED-4DB2-BD59-A6C34878D82A}">
                    <a16:rowId xmlns:a16="http://schemas.microsoft.com/office/drawing/2014/main" val="840944818"/>
                  </a:ext>
                </a:extLst>
              </a:tr>
              <a:tr h="294578">
                <a:tc>
                  <a:txBody>
                    <a:bodyPr/>
                    <a:lstStyle/>
                    <a:p>
                      <a:pPr algn="ctr"/>
                      <a:r>
                        <a:rPr kumimoji="1" lang="en-US" altLang="ja-JP" sz="1500" dirty="0">
                          <a:latin typeface="+mn-ea"/>
                          <a:ea typeface="+mn-ea"/>
                        </a:rPr>
                        <a:t>1</a:t>
                      </a:r>
                      <a:endParaRPr kumimoji="1" lang="ja-JP" altLang="en-US" sz="1500" dirty="0">
                        <a:latin typeface="+mn-ea"/>
                        <a:ea typeface="+mn-ea"/>
                      </a:endParaRPr>
                    </a:p>
                  </a:txBody>
                  <a:tcPr/>
                </a:tc>
                <a:tc>
                  <a:txBody>
                    <a:bodyPr/>
                    <a:lstStyle/>
                    <a:p>
                      <a:pPr algn="ctr"/>
                      <a:r>
                        <a:rPr kumimoji="1" lang="en-US" altLang="ja-JP" sz="1500" dirty="0">
                          <a:latin typeface="+mn-ea"/>
                          <a:ea typeface="+mn-ea"/>
                        </a:rPr>
                        <a:t>75</a:t>
                      </a:r>
                      <a:endParaRPr kumimoji="1" lang="ja-JP" altLang="en-US" sz="1500" dirty="0">
                        <a:latin typeface="+mn-ea"/>
                        <a:ea typeface="+mn-ea"/>
                      </a:endParaRPr>
                    </a:p>
                  </a:txBody>
                  <a:tcPr/>
                </a:tc>
                <a:tc>
                  <a:txBody>
                    <a:bodyPr/>
                    <a:lstStyle/>
                    <a:p>
                      <a:pPr algn="ctr"/>
                      <a:r>
                        <a:rPr kumimoji="1" lang="en-US" altLang="ja-JP" sz="1500" dirty="0">
                          <a:latin typeface="+mn-ea"/>
                          <a:ea typeface="+mn-ea"/>
                        </a:rPr>
                        <a:t>4</a:t>
                      </a:r>
                      <a:endParaRPr kumimoji="1" lang="ja-JP" altLang="en-US" sz="1500" dirty="0">
                        <a:latin typeface="+mn-ea"/>
                        <a:ea typeface="+mn-ea"/>
                      </a:endParaRPr>
                    </a:p>
                  </a:txBody>
                  <a:tcPr/>
                </a:tc>
                <a:extLst>
                  <a:ext uri="{0D108BD9-81ED-4DB2-BD59-A6C34878D82A}">
                    <a16:rowId xmlns:a16="http://schemas.microsoft.com/office/drawing/2014/main" val="393200564"/>
                  </a:ext>
                </a:extLst>
              </a:tr>
              <a:tr h="294578">
                <a:tc>
                  <a:txBody>
                    <a:bodyPr/>
                    <a:lstStyle/>
                    <a:p>
                      <a:pPr algn="ctr"/>
                      <a:r>
                        <a:rPr kumimoji="1" lang="en-US" altLang="ja-JP" sz="1500" dirty="0">
                          <a:latin typeface="+mn-ea"/>
                          <a:ea typeface="+mn-ea"/>
                        </a:rPr>
                        <a:t>2</a:t>
                      </a:r>
                      <a:endParaRPr kumimoji="1" lang="ja-JP" altLang="en-US" sz="1500" dirty="0">
                        <a:latin typeface="+mn-ea"/>
                        <a:ea typeface="+mn-ea"/>
                      </a:endParaRPr>
                    </a:p>
                  </a:txBody>
                  <a:tcPr/>
                </a:tc>
                <a:tc>
                  <a:txBody>
                    <a:bodyPr/>
                    <a:lstStyle/>
                    <a:p>
                      <a:pPr algn="ctr"/>
                      <a:r>
                        <a:rPr kumimoji="1" lang="en-US" altLang="ja-JP" sz="1500" dirty="0">
                          <a:latin typeface="+mn-ea"/>
                          <a:ea typeface="+mn-ea"/>
                        </a:rPr>
                        <a:t>81</a:t>
                      </a:r>
                      <a:endParaRPr kumimoji="1" lang="ja-JP" altLang="en-US" sz="1500" dirty="0">
                        <a:latin typeface="+mn-ea"/>
                        <a:ea typeface="+mn-ea"/>
                      </a:endParaRPr>
                    </a:p>
                  </a:txBody>
                  <a:tcPr/>
                </a:tc>
                <a:tc>
                  <a:txBody>
                    <a:bodyPr/>
                    <a:lstStyle/>
                    <a:p>
                      <a:pPr algn="ctr"/>
                      <a:r>
                        <a:rPr kumimoji="1" lang="en-US" altLang="ja-JP" sz="1500" dirty="0">
                          <a:latin typeface="+mn-ea"/>
                          <a:ea typeface="+mn-ea"/>
                        </a:rPr>
                        <a:t>6</a:t>
                      </a:r>
                      <a:endParaRPr kumimoji="1" lang="ja-JP" altLang="en-US" sz="1500" dirty="0">
                        <a:latin typeface="+mn-ea"/>
                        <a:ea typeface="+mn-ea"/>
                      </a:endParaRPr>
                    </a:p>
                  </a:txBody>
                  <a:tcPr/>
                </a:tc>
                <a:extLst>
                  <a:ext uri="{0D108BD9-81ED-4DB2-BD59-A6C34878D82A}">
                    <a16:rowId xmlns:a16="http://schemas.microsoft.com/office/drawing/2014/main" val="3477414117"/>
                  </a:ext>
                </a:extLst>
              </a:tr>
              <a:tr h="294578">
                <a:tc>
                  <a:txBody>
                    <a:bodyPr/>
                    <a:lstStyle/>
                    <a:p>
                      <a:pPr algn="ctr"/>
                      <a:r>
                        <a:rPr kumimoji="1" lang="en-US" altLang="ja-JP" sz="1500" dirty="0">
                          <a:latin typeface="+mn-ea"/>
                          <a:ea typeface="+mn-ea"/>
                        </a:rPr>
                        <a:t>3</a:t>
                      </a:r>
                      <a:endParaRPr kumimoji="1" lang="ja-JP" altLang="en-US" sz="1500" dirty="0">
                        <a:latin typeface="+mn-ea"/>
                        <a:ea typeface="+mn-ea"/>
                      </a:endParaRPr>
                    </a:p>
                  </a:txBody>
                  <a:tcPr/>
                </a:tc>
                <a:tc>
                  <a:txBody>
                    <a:bodyPr/>
                    <a:lstStyle/>
                    <a:p>
                      <a:pPr algn="ctr"/>
                      <a:r>
                        <a:rPr kumimoji="1" lang="en-US" altLang="ja-JP" sz="1500" dirty="0">
                          <a:latin typeface="+mn-ea"/>
                          <a:ea typeface="+mn-ea"/>
                        </a:rPr>
                        <a:t>58</a:t>
                      </a:r>
                      <a:endParaRPr kumimoji="1" lang="ja-JP" altLang="en-US" sz="1500" dirty="0">
                        <a:latin typeface="+mn-ea"/>
                        <a:ea typeface="+mn-ea"/>
                      </a:endParaRPr>
                    </a:p>
                  </a:txBody>
                  <a:tcPr/>
                </a:tc>
                <a:tc>
                  <a:txBody>
                    <a:bodyPr/>
                    <a:lstStyle/>
                    <a:p>
                      <a:pPr algn="ctr"/>
                      <a:r>
                        <a:rPr kumimoji="1" lang="en-US" altLang="ja-JP" sz="1500" dirty="0">
                          <a:latin typeface="+mn-ea"/>
                          <a:ea typeface="+mn-ea"/>
                        </a:rPr>
                        <a:t>1</a:t>
                      </a:r>
                      <a:endParaRPr kumimoji="1" lang="ja-JP" altLang="en-US" sz="1500" dirty="0">
                        <a:latin typeface="+mn-ea"/>
                        <a:ea typeface="+mn-ea"/>
                      </a:endParaRPr>
                    </a:p>
                  </a:txBody>
                  <a:tcPr/>
                </a:tc>
                <a:extLst>
                  <a:ext uri="{0D108BD9-81ED-4DB2-BD59-A6C34878D82A}">
                    <a16:rowId xmlns:a16="http://schemas.microsoft.com/office/drawing/2014/main" val="3107448387"/>
                  </a:ext>
                </a:extLst>
              </a:tr>
              <a:tr h="294578">
                <a:tc>
                  <a:txBody>
                    <a:bodyPr/>
                    <a:lstStyle/>
                    <a:p>
                      <a:pPr algn="ctr"/>
                      <a:r>
                        <a:rPr kumimoji="1" lang="en-US" altLang="ja-JP" sz="1500" dirty="0">
                          <a:latin typeface="+mn-ea"/>
                          <a:ea typeface="+mn-ea"/>
                        </a:rPr>
                        <a:t>4</a:t>
                      </a:r>
                      <a:endParaRPr kumimoji="1" lang="ja-JP" altLang="en-US" sz="1500" dirty="0">
                        <a:latin typeface="+mn-ea"/>
                        <a:ea typeface="+mn-ea"/>
                      </a:endParaRPr>
                    </a:p>
                  </a:txBody>
                  <a:tcPr/>
                </a:tc>
                <a:tc>
                  <a:txBody>
                    <a:bodyPr/>
                    <a:lstStyle/>
                    <a:p>
                      <a:pPr algn="ctr"/>
                      <a:r>
                        <a:rPr kumimoji="1" lang="en-US" altLang="ja-JP" sz="1500" dirty="0">
                          <a:latin typeface="+mn-ea"/>
                          <a:ea typeface="+mn-ea"/>
                        </a:rPr>
                        <a:t>42</a:t>
                      </a:r>
                      <a:endParaRPr kumimoji="1" lang="ja-JP" altLang="en-US" sz="1500" dirty="0">
                        <a:latin typeface="+mn-ea"/>
                        <a:ea typeface="+mn-ea"/>
                      </a:endParaRPr>
                    </a:p>
                  </a:txBody>
                  <a:tcPr/>
                </a:tc>
                <a:tc>
                  <a:txBody>
                    <a:bodyPr/>
                    <a:lstStyle/>
                    <a:p>
                      <a:pPr algn="ctr"/>
                      <a:r>
                        <a:rPr kumimoji="1" lang="en-US" altLang="ja-JP" sz="1500" dirty="0">
                          <a:latin typeface="+mn-ea"/>
                          <a:ea typeface="+mn-ea"/>
                        </a:rPr>
                        <a:t>0</a:t>
                      </a:r>
                      <a:endParaRPr kumimoji="1" lang="ja-JP" altLang="en-US" sz="1500" dirty="0">
                        <a:latin typeface="+mn-ea"/>
                        <a:ea typeface="+mn-ea"/>
                      </a:endParaRPr>
                    </a:p>
                  </a:txBody>
                  <a:tcPr/>
                </a:tc>
                <a:extLst>
                  <a:ext uri="{0D108BD9-81ED-4DB2-BD59-A6C34878D82A}">
                    <a16:rowId xmlns:a16="http://schemas.microsoft.com/office/drawing/2014/main" val="2395395863"/>
                  </a:ext>
                </a:extLst>
              </a:tr>
              <a:tr h="294578">
                <a:tc>
                  <a:txBody>
                    <a:bodyPr/>
                    <a:lstStyle/>
                    <a:p>
                      <a:pPr algn="ctr"/>
                      <a:r>
                        <a:rPr kumimoji="1" lang="en-US" altLang="ja-JP" sz="1500" dirty="0">
                          <a:latin typeface="+mn-ea"/>
                          <a:ea typeface="+mn-ea"/>
                        </a:rPr>
                        <a:t>5</a:t>
                      </a:r>
                      <a:endParaRPr kumimoji="1" lang="ja-JP" altLang="en-US" sz="1500" dirty="0">
                        <a:latin typeface="+mn-ea"/>
                        <a:ea typeface="+mn-ea"/>
                      </a:endParaRPr>
                    </a:p>
                  </a:txBody>
                  <a:tcPr/>
                </a:tc>
                <a:tc>
                  <a:txBody>
                    <a:bodyPr/>
                    <a:lstStyle/>
                    <a:p>
                      <a:pPr algn="ctr"/>
                      <a:r>
                        <a:rPr kumimoji="1" lang="en-US" altLang="ja-JP" sz="1500" dirty="0">
                          <a:latin typeface="+mn-ea"/>
                          <a:ea typeface="+mn-ea"/>
                        </a:rPr>
                        <a:t>91</a:t>
                      </a:r>
                      <a:endParaRPr kumimoji="1" lang="ja-JP" altLang="en-US" sz="1500" dirty="0">
                        <a:latin typeface="+mn-ea"/>
                        <a:ea typeface="+mn-ea"/>
                      </a:endParaRPr>
                    </a:p>
                  </a:txBody>
                  <a:tcPr/>
                </a:tc>
                <a:tc>
                  <a:txBody>
                    <a:bodyPr/>
                    <a:lstStyle/>
                    <a:p>
                      <a:pPr algn="ctr"/>
                      <a:r>
                        <a:rPr kumimoji="1" lang="en-US" altLang="ja-JP" sz="1500" dirty="0">
                          <a:latin typeface="+mn-ea"/>
                          <a:ea typeface="+mn-ea"/>
                        </a:rPr>
                        <a:t>5</a:t>
                      </a:r>
                      <a:endParaRPr kumimoji="1" lang="ja-JP" altLang="en-US" sz="1500" dirty="0">
                        <a:latin typeface="+mn-ea"/>
                        <a:ea typeface="+mn-ea"/>
                      </a:endParaRPr>
                    </a:p>
                  </a:txBody>
                  <a:tcPr/>
                </a:tc>
                <a:extLst>
                  <a:ext uri="{0D108BD9-81ED-4DB2-BD59-A6C34878D82A}">
                    <a16:rowId xmlns:a16="http://schemas.microsoft.com/office/drawing/2014/main" val="1012951294"/>
                  </a:ext>
                </a:extLst>
              </a:tr>
              <a:tr h="294578">
                <a:tc>
                  <a:txBody>
                    <a:bodyPr/>
                    <a:lstStyle/>
                    <a:p>
                      <a:pPr algn="ctr"/>
                      <a:r>
                        <a:rPr kumimoji="1" lang="en-US" altLang="ja-JP" sz="1500" dirty="0">
                          <a:latin typeface="+mn-ea"/>
                          <a:ea typeface="+mn-ea"/>
                        </a:rPr>
                        <a:t>6</a:t>
                      </a:r>
                      <a:endParaRPr kumimoji="1" lang="ja-JP" altLang="en-US" sz="1500" dirty="0">
                        <a:latin typeface="+mn-ea"/>
                        <a:ea typeface="+mn-ea"/>
                      </a:endParaRPr>
                    </a:p>
                  </a:txBody>
                  <a:tcPr/>
                </a:tc>
                <a:tc>
                  <a:txBody>
                    <a:bodyPr/>
                    <a:lstStyle/>
                    <a:p>
                      <a:pPr algn="ctr"/>
                      <a:r>
                        <a:rPr kumimoji="1" lang="en-US" altLang="ja-JP" sz="1500" dirty="0">
                          <a:latin typeface="+mn-ea"/>
                          <a:ea typeface="+mn-ea"/>
                        </a:rPr>
                        <a:t>66</a:t>
                      </a:r>
                      <a:endParaRPr kumimoji="1" lang="ja-JP" altLang="en-US" sz="1500" dirty="0">
                        <a:latin typeface="+mn-ea"/>
                        <a:ea typeface="+mn-ea"/>
                      </a:endParaRPr>
                    </a:p>
                  </a:txBody>
                  <a:tcPr/>
                </a:tc>
                <a:tc>
                  <a:txBody>
                    <a:bodyPr/>
                    <a:lstStyle/>
                    <a:p>
                      <a:pPr algn="ctr"/>
                      <a:r>
                        <a:rPr kumimoji="1" lang="en-US" altLang="ja-JP" sz="1500" dirty="0">
                          <a:latin typeface="+mn-ea"/>
                          <a:ea typeface="+mn-ea"/>
                        </a:rPr>
                        <a:t>3</a:t>
                      </a:r>
                      <a:endParaRPr kumimoji="1" lang="ja-JP" altLang="en-US" sz="1500" dirty="0">
                        <a:latin typeface="+mn-ea"/>
                        <a:ea typeface="+mn-ea"/>
                      </a:endParaRPr>
                    </a:p>
                  </a:txBody>
                  <a:tcPr/>
                </a:tc>
                <a:extLst>
                  <a:ext uri="{0D108BD9-81ED-4DB2-BD59-A6C34878D82A}">
                    <a16:rowId xmlns:a16="http://schemas.microsoft.com/office/drawing/2014/main" val="1393278939"/>
                  </a:ext>
                </a:extLst>
              </a:tr>
              <a:tr h="294578">
                <a:tc>
                  <a:txBody>
                    <a:bodyPr/>
                    <a:lstStyle/>
                    <a:p>
                      <a:pPr algn="ctr"/>
                      <a:r>
                        <a:rPr kumimoji="1" lang="en-US" altLang="ja-JP" sz="1500" dirty="0">
                          <a:latin typeface="+mn-ea"/>
                          <a:ea typeface="+mn-ea"/>
                        </a:rPr>
                        <a:t>7</a:t>
                      </a:r>
                      <a:endParaRPr kumimoji="1" lang="ja-JP" altLang="en-US" sz="1500" dirty="0">
                        <a:latin typeface="+mn-ea"/>
                        <a:ea typeface="+mn-ea"/>
                      </a:endParaRPr>
                    </a:p>
                  </a:txBody>
                  <a:tcPr/>
                </a:tc>
                <a:tc>
                  <a:txBody>
                    <a:bodyPr/>
                    <a:lstStyle/>
                    <a:p>
                      <a:pPr algn="ctr"/>
                      <a:r>
                        <a:rPr kumimoji="1" lang="en-US" altLang="ja-JP" sz="1500" dirty="0">
                          <a:latin typeface="+mn-ea"/>
                          <a:ea typeface="+mn-ea"/>
                        </a:rPr>
                        <a:t>69</a:t>
                      </a:r>
                      <a:endParaRPr kumimoji="1" lang="ja-JP" altLang="en-US" sz="1500" dirty="0">
                        <a:latin typeface="+mn-ea"/>
                        <a:ea typeface="+mn-ea"/>
                      </a:endParaRPr>
                    </a:p>
                  </a:txBody>
                  <a:tcPr/>
                </a:tc>
                <a:tc>
                  <a:txBody>
                    <a:bodyPr/>
                    <a:lstStyle/>
                    <a:p>
                      <a:pPr algn="ctr"/>
                      <a:r>
                        <a:rPr kumimoji="1" lang="en-US" altLang="ja-JP" sz="1500" dirty="0">
                          <a:latin typeface="+mn-ea"/>
                          <a:ea typeface="+mn-ea"/>
                        </a:rPr>
                        <a:t>2</a:t>
                      </a:r>
                      <a:endParaRPr kumimoji="1" lang="ja-JP" altLang="en-US" sz="1500" dirty="0">
                        <a:latin typeface="+mn-ea"/>
                        <a:ea typeface="+mn-ea"/>
                      </a:endParaRPr>
                    </a:p>
                  </a:txBody>
                  <a:tcPr/>
                </a:tc>
                <a:extLst>
                  <a:ext uri="{0D108BD9-81ED-4DB2-BD59-A6C34878D82A}">
                    <a16:rowId xmlns:a16="http://schemas.microsoft.com/office/drawing/2014/main" val="4084128139"/>
                  </a:ext>
                </a:extLst>
              </a:tr>
              <a:tr h="294578">
                <a:tc>
                  <a:txBody>
                    <a:bodyPr/>
                    <a:lstStyle/>
                    <a:p>
                      <a:pPr algn="ctr"/>
                      <a:r>
                        <a:rPr kumimoji="1" lang="en-US" altLang="ja-JP" sz="1500" dirty="0">
                          <a:latin typeface="+mn-ea"/>
                          <a:ea typeface="+mn-ea"/>
                        </a:rPr>
                        <a:t>8</a:t>
                      </a:r>
                      <a:endParaRPr kumimoji="1" lang="ja-JP" altLang="en-US" sz="1500" dirty="0">
                        <a:latin typeface="+mn-ea"/>
                        <a:ea typeface="+mn-ea"/>
                      </a:endParaRPr>
                    </a:p>
                  </a:txBody>
                  <a:tcPr/>
                </a:tc>
                <a:tc>
                  <a:txBody>
                    <a:bodyPr/>
                    <a:lstStyle/>
                    <a:p>
                      <a:pPr algn="ctr"/>
                      <a:r>
                        <a:rPr kumimoji="1" lang="en-US" altLang="ja-JP" sz="1500" dirty="0">
                          <a:latin typeface="+mn-ea"/>
                          <a:ea typeface="+mn-ea"/>
                        </a:rPr>
                        <a:t>73</a:t>
                      </a:r>
                      <a:endParaRPr kumimoji="1" lang="ja-JP" altLang="en-US" sz="1500" dirty="0">
                        <a:latin typeface="+mn-ea"/>
                        <a:ea typeface="+mn-ea"/>
                      </a:endParaRPr>
                    </a:p>
                  </a:txBody>
                  <a:tcPr/>
                </a:tc>
                <a:tc>
                  <a:txBody>
                    <a:bodyPr/>
                    <a:lstStyle/>
                    <a:p>
                      <a:pPr algn="ctr"/>
                      <a:r>
                        <a:rPr kumimoji="1" lang="en-US" altLang="ja-JP" sz="1500" dirty="0">
                          <a:latin typeface="+mn-ea"/>
                          <a:ea typeface="+mn-ea"/>
                        </a:rPr>
                        <a:t>2</a:t>
                      </a:r>
                      <a:endParaRPr kumimoji="1" lang="ja-JP" altLang="en-US" sz="1500" dirty="0">
                        <a:latin typeface="+mn-ea"/>
                        <a:ea typeface="+mn-ea"/>
                      </a:endParaRPr>
                    </a:p>
                  </a:txBody>
                  <a:tcPr/>
                </a:tc>
                <a:extLst>
                  <a:ext uri="{0D108BD9-81ED-4DB2-BD59-A6C34878D82A}">
                    <a16:rowId xmlns:a16="http://schemas.microsoft.com/office/drawing/2014/main" val="1583044360"/>
                  </a:ext>
                </a:extLst>
              </a:tr>
              <a:tr h="294578">
                <a:tc>
                  <a:txBody>
                    <a:bodyPr/>
                    <a:lstStyle/>
                    <a:p>
                      <a:pPr algn="ctr"/>
                      <a:r>
                        <a:rPr kumimoji="1" lang="en-US" altLang="ja-JP" sz="1500" dirty="0">
                          <a:latin typeface="+mn-ea"/>
                          <a:ea typeface="+mn-ea"/>
                        </a:rPr>
                        <a:t>9</a:t>
                      </a:r>
                      <a:endParaRPr kumimoji="1" lang="ja-JP" altLang="en-US" sz="1500" dirty="0">
                        <a:latin typeface="+mn-ea"/>
                        <a:ea typeface="+mn-ea"/>
                      </a:endParaRPr>
                    </a:p>
                  </a:txBody>
                  <a:tcPr/>
                </a:tc>
                <a:tc>
                  <a:txBody>
                    <a:bodyPr/>
                    <a:lstStyle/>
                    <a:p>
                      <a:pPr algn="ctr"/>
                      <a:r>
                        <a:rPr kumimoji="1" lang="en-US" altLang="ja-JP" sz="1500" dirty="0">
                          <a:latin typeface="+mn-ea"/>
                          <a:ea typeface="+mn-ea"/>
                        </a:rPr>
                        <a:t>48</a:t>
                      </a:r>
                      <a:endParaRPr kumimoji="1" lang="ja-JP" altLang="en-US" sz="1500" dirty="0">
                        <a:latin typeface="+mn-ea"/>
                        <a:ea typeface="+mn-ea"/>
                      </a:endParaRPr>
                    </a:p>
                  </a:txBody>
                  <a:tcPr/>
                </a:tc>
                <a:tc>
                  <a:txBody>
                    <a:bodyPr/>
                    <a:lstStyle/>
                    <a:p>
                      <a:pPr algn="ctr"/>
                      <a:r>
                        <a:rPr kumimoji="1" lang="en-US" altLang="ja-JP" sz="1500" dirty="0">
                          <a:latin typeface="+mn-ea"/>
                          <a:ea typeface="+mn-ea"/>
                        </a:rPr>
                        <a:t>0</a:t>
                      </a:r>
                      <a:endParaRPr kumimoji="1" lang="ja-JP" altLang="en-US" sz="1500" dirty="0">
                        <a:latin typeface="+mn-ea"/>
                        <a:ea typeface="+mn-ea"/>
                      </a:endParaRPr>
                    </a:p>
                  </a:txBody>
                  <a:tcPr/>
                </a:tc>
                <a:extLst>
                  <a:ext uri="{0D108BD9-81ED-4DB2-BD59-A6C34878D82A}">
                    <a16:rowId xmlns:a16="http://schemas.microsoft.com/office/drawing/2014/main" val="813304276"/>
                  </a:ext>
                </a:extLst>
              </a:tr>
              <a:tr h="294578">
                <a:tc>
                  <a:txBody>
                    <a:bodyPr/>
                    <a:lstStyle/>
                    <a:p>
                      <a:pPr algn="ctr"/>
                      <a:r>
                        <a:rPr kumimoji="1" lang="en-US" altLang="ja-JP" sz="1500" dirty="0">
                          <a:latin typeface="+mn-ea"/>
                          <a:ea typeface="+mn-ea"/>
                        </a:rPr>
                        <a:t>…</a:t>
                      </a:r>
                      <a:endParaRPr kumimoji="1" lang="ja-JP" altLang="en-US" sz="1500" dirty="0">
                        <a:latin typeface="+mn-ea"/>
                        <a:ea typeface="+mn-ea"/>
                      </a:endParaRPr>
                    </a:p>
                  </a:txBody>
                  <a:tcPr/>
                </a:tc>
                <a:tc>
                  <a:txBody>
                    <a:bodyPr/>
                    <a:lstStyle/>
                    <a:p>
                      <a:pPr algn="ctr"/>
                      <a:r>
                        <a:rPr kumimoji="1" lang="en-US" altLang="ja-JP" sz="1500" dirty="0">
                          <a:latin typeface="+mn-ea"/>
                          <a:ea typeface="+mn-ea"/>
                        </a:rPr>
                        <a:t>…</a:t>
                      </a:r>
                      <a:endParaRPr kumimoji="1" lang="ja-JP" altLang="en-US" sz="1500" dirty="0">
                        <a:latin typeface="+mn-ea"/>
                        <a:ea typeface="+mn-ea"/>
                      </a:endParaRPr>
                    </a:p>
                  </a:txBody>
                  <a:tcPr/>
                </a:tc>
                <a:tc>
                  <a:txBody>
                    <a:bodyPr/>
                    <a:lstStyle/>
                    <a:p>
                      <a:pPr algn="ctr"/>
                      <a:r>
                        <a:rPr kumimoji="1" lang="en-US" altLang="ja-JP" sz="1500" dirty="0">
                          <a:latin typeface="+mn-ea"/>
                          <a:ea typeface="+mn-ea"/>
                        </a:rPr>
                        <a:t>…</a:t>
                      </a:r>
                      <a:endParaRPr kumimoji="1" lang="ja-JP" altLang="en-US" sz="1500" dirty="0">
                        <a:latin typeface="+mn-ea"/>
                        <a:ea typeface="+mn-ea"/>
                      </a:endParaRPr>
                    </a:p>
                  </a:txBody>
                  <a:tcPr/>
                </a:tc>
                <a:extLst>
                  <a:ext uri="{0D108BD9-81ED-4DB2-BD59-A6C34878D82A}">
                    <a16:rowId xmlns:a16="http://schemas.microsoft.com/office/drawing/2014/main" val="3272419797"/>
                  </a:ext>
                </a:extLst>
              </a:tr>
            </a:tbl>
          </a:graphicData>
        </a:graphic>
      </p:graphicFrame>
    </p:spTree>
    <p:extLst>
      <p:ext uri="{BB962C8B-B14F-4D97-AF65-F5344CB8AC3E}">
        <p14:creationId xmlns:p14="http://schemas.microsoft.com/office/powerpoint/2010/main" val="14423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p:bldP spid="12" grpId="0" animBg="1"/>
      <p:bldP spid="13" grpId="0" animBg="1"/>
      <p:bldP spid="15" grpId="0"/>
      <p:bldP spid="16" grpId="0"/>
      <p:bldP spid="17" grpId="0" animBg="1"/>
      <p:bldP spid="21" grpId="0"/>
      <p:bldP spid="27" grpId="0"/>
      <p:bldP spid="28" grpId="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0BAA0B-C5A5-4A16-959D-7948B42647EE}"/>
              </a:ext>
            </a:extLst>
          </p:cNvPr>
          <p:cNvSpPr>
            <a:spLocks noGrp="1"/>
          </p:cNvSpPr>
          <p:nvPr>
            <p:ph type="title"/>
          </p:nvPr>
        </p:nvSpPr>
        <p:spPr>
          <a:xfrm>
            <a:off x="899592" y="620688"/>
            <a:ext cx="7162800" cy="1143000"/>
          </a:xfrm>
        </p:spPr>
        <p:txBody>
          <a:bodyPr/>
          <a:lstStyle/>
          <a:p>
            <a:r>
              <a:rPr lang="ja-JP" altLang="en-US" sz="4000" dirty="0"/>
              <a:t>入れ子構造のデータの課題</a:t>
            </a:r>
          </a:p>
        </p:txBody>
      </p:sp>
      <p:cxnSp>
        <p:nvCxnSpPr>
          <p:cNvPr id="21" name="直線コネクタ 20">
            <a:extLst>
              <a:ext uri="{FF2B5EF4-FFF2-40B4-BE49-F238E27FC236}">
                <a16:creationId xmlns:a16="http://schemas.microsoft.com/office/drawing/2014/main" id="{00510310-6247-4E49-8736-40899EDF11DD}"/>
              </a:ext>
            </a:extLst>
          </p:cNvPr>
          <p:cNvCxnSpPr>
            <a:cxnSpLocks/>
          </p:cNvCxnSpPr>
          <p:nvPr/>
        </p:nvCxnSpPr>
        <p:spPr>
          <a:xfrm flipV="1">
            <a:off x="2511619" y="2928408"/>
            <a:ext cx="2217" cy="3541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3776FF9-A94F-4A66-8A8A-1B2147126E56}"/>
              </a:ext>
            </a:extLst>
          </p:cNvPr>
          <p:cNvCxnSpPr>
            <a:cxnSpLocks/>
          </p:cNvCxnSpPr>
          <p:nvPr/>
        </p:nvCxnSpPr>
        <p:spPr>
          <a:xfrm flipV="1">
            <a:off x="3387580" y="2495883"/>
            <a:ext cx="0" cy="4504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92BA784-4413-4BBC-AACD-5A5E19AD9C8E}"/>
              </a:ext>
            </a:extLst>
          </p:cNvPr>
          <p:cNvCxnSpPr>
            <a:cxnSpLocks/>
          </p:cNvCxnSpPr>
          <p:nvPr/>
        </p:nvCxnSpPr>
        <p:spPr>
          <a:xfrm>
            <a:off x="1307992" y="2922509"/>
            <a:ext cx="4027555" cy="242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95158689-CD82-4F49-BBE9-93D86A839900}"/>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70233" y="4192616"/>
            <a:ext cx="318758" cy="382342"/>
          </a:xfrm>
          <a:prstGeom prst="rect">
            <a:avLst/>
          </a:prstGeom>
          <a:ln>
            <a:noFill/>
          </a:ln>
        </p:spPr>
      </p:pic>
      <p:cxnSp>
        <p:nvCxnSpPr>
          <p:cNvPr id="26" name="直線コネクタ 25">
            <a:extLst>
              <a:ext uri="{FF2B5EF4-FFF2-40B4-BE49-F238E27FC236}">
                <a16:creationId xmlns:a16="http://schemas.microsoft.com/office/drawing/2014/main" id="{43DA9ACF-7DA1-486F-8072-145C93D7B1FE}"/>
              </a:ext>
            </a:extLst>
          </p:cNvPr>
          <p:cNvCxnSpPr>
            <a:cxnSpLocks/>
          </p:cNvCxnSpPr>
          <p:nvPr/>
        </p:nvCxnSpPr>
        <p:spPr>
          <a:xfrm flipV="1">
            <a:off x="929612" y="3986510"/>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D588559-598A-4552-85DD-8123CD5B823A}"/>
              </a:ext>
            </a:extLst>
          </p:cNvPr>
          <p:cNvCxnSpPr>
            <a:cxnSpLocks/>
          </p:cNvCxnSpPr>
          <p:nvPr/>
        </p:nvCxnSpPr>
        <p:spPr>
          <a:xfrm>
            <a:off x="921799" y="3994130"/>
            <a:ext cx="693054" cy="107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ADEB722-4227-4428-A805-23A6651EB495}"/>
              </a:ext>
            </a:extLst>
          </p:cNvPr>
          <p:cNvCxnSpPr>
            <a:cxnSpLocks/>
          </p:cNvCxnSpPr>
          <p:nvPr/>
        </p:nvCxnSpPr>
        <p:spPr>
          <a:xfrm flipV="1">
            <a:off x="1614853" y="3986510"/>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CC460F0-A29D-40BF-9547-01E00906D7BF}"/>
              </a:ext>
            </a:extLst>
          </p:cNvPr>
          <p:cNvCxnSpPr>
            <a:cxnSpLocks/>
          </p:cNvCxnSpPr>
          <p:nvPr/>
        </p:nvCxnSpPr>
        <p:spPr>
          <a:xfrm flipV="1">
            <a:off x="2164327" y="4006903"/>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1D93872-B208-40F3-A056-83761A66B808}"/>
              </a:ext>
            </a:extLst>
          </p:cNvPr>
          <p:cNvCxnSpPr>
            <a:cxnSpLocks/>
          </p:cNvCxnSpPr>
          <p:nvPr/>
        </p:nvCxnSpPr>
        <p:spPr>
          <a:xfrm flipV="1">
            <a:off x="2534505" y="3804971"/>
            <a:ext cx="0" cy="3852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8C0C620-3DBB-4727-91A1-1976A82A8D2C}"/>
              </a:ext>
            </a:extLst>
          </p:cNvPr>
          <p:cNvCxnSpPr>
            <a:cxnSpLocks/>
          </p:cNvCxnSpPr>
          <p:nvPr/>
        </p:nvCxnSpPr>
        <p:spPr>
          <a:xfrm>
            <a:off x="2156514" y="4014523"/>
            <a:ext cx="693054" cy="107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3FF1AD9-C279-4220-B12C-3FC9F42D39BD}"/>
              </a:ext>
            </a:extLst>
          </p:cNvPr>
          <p:cNvCxnSpPr>
            <a:cxnSpLocks/>
          </p:cNvCxnSpPr>
          <p:nvPr/>
        </p:nvCxnSpPr>
        <p:spPr>
          <a:xfrm flipV="1">
            <a:off x="2849568" y="4006903"/>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099A601-104A-4186-8425-C4A4A8214173}"/>
              </a:ext>
            </a:extLst>
          </p:cNvPr>
          <p:cNvCxnSpPr>
            <a:cxnSpLocks/>
          </p:cNvCxnSpPr>
          <p:nvPr/>
        </p:nvCxnSpPr>
        <p:spPr>
          <a:xfrm flipV="1">
            <a:off x="3578676" y="3988992"/>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EB21ABB-C80C-497B-8A17-2D05DCA96245}"/>
              </a:ext>
            </a:extLst>
          </p:cNvPr>
          <p:cNvCxnSpPr>
            <a:cxnSpLocks/>
          </p:cNvCxnSpPr>
          <p:nvPr/>
        </p:nvCxnSpPr>
        <p:spPr>
          <a:xfrm flipV="1">
            <a:off x="4263917" y="3988992"/>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0E1714C-37EE-4616-90AC-BD0E10F59581}"/>
              </a:ext>
            </a:extLst>
          </p:cNvPr>
          <p:cNvCxnSpPr>
            <a:cxnSpLocks/>
          </p:cNvCxnSpPr>
          <p:nvPr/>
        </p:nvCxnSpPr>
        <p:spPr>
          <a:xfrm flipV="1">
            <a:off x="5003698" y="4005242"/>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53DFAB97-31FC-448D-8F38-EDB78017C75F}"/>
              </a:ext>
            </a:extLst>
          </p:cNvPr>
          <p:cNvCxnSpPr>
            <a:cxnSpLocks/>
          </p:cNvCxnSpPr>
          <p:nvPr/>
        </p:nvCxnSpPr>
        <p:spPr>
          <a:xfrm flipV="1">
            <a:off x="5373876" y="3803310"/>
            <a:ext cx="0" cy="3852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E794D877-3247-4C60-8B53-B3AED57EC6B5}"/>
              </a:ext>
            </a:extLst>
          </p:cNvPr>
          <p:cNvCxnSpPr>
            <a:cxnSpLocks/>
          </p:cNvCxnSpPr>
          <p:nvPr/>
        </p:nvCxnSpPr>
        <p:spPr>
          <a:xfrm>
            <a:off x="4995885" y="4012862"/>
            <a:ext cx="693054" cy="107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AD604033-01EA-4BEC-9D2B-EA3F4973990B}"/>
              </a:ext>
            </a:extLst>
          </p:cNvPr>
          <p:cNvCxnSpPr>
            <a:cxnSpLocks/>
          </p:cNvCxnSpPr>
          <p:nvPr/>
        </p:nvCxnSpPr>
        <p:spPr>
          <a:xfrm flipV="1">
            <a:off x="5688939" y="4005242"/>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A9026874-217E-4F98-886C-F304A27B97FB}"/>
              </a:ext>
            </a:extLst>
          </p:cNvPr>
          <p:cNvSpPr txBox="1"/>
          <p:nvPr/>
        </p:nvSpPr>
        <p:spPr>
          <a:xfrm>
            <a:off x="3051325" y="2193932"/>
            <a:ext cx="697627" cy="400110"/>
          </a:xfrm>
          <a:prstGeom prst="rect">
            <a:avLst/>
          </a:prstGeom>
          <a:solidFill>
            <a:schemeClr val="bg1"/>
          </a:solidFill>
          <a:ln w="28575">
            <a:solidFill>
              <a:schemeClr val="tx1"/>
            </a:solidFill>
          </a:ln>
        </p:spPr>
        <p:txBody>
          <a:bodyPr wrap="none" rtlCol="0">
            <a:spAutoFit/>
          </a:bodyPr>
          <a:lstStyle/>
          <a:p>
            <a:pPr algn="ctr"/>
            <a:r>
              <a:rPr kumimoji="1" lang="ja-JP" altLang="en-US" sz="2000" dirty="0">
                <a:latin typeface="ＭＳ Ｐゴシック" panose="020B0600070205080204" pitchFamily="50" charset="-128"/>
                <a:ea typeface="ＭＳ Ｐゴシック" panose="020B0600070205080204" pitchFamily="50" charset="-128"/>
              </a:rPr>
              <a:t>全体</a:t>
            </a:r>
          </a:p>
        </p:txBody>
      </p:sp>
      <p:cxnSp>
        <p:nvCxnSpPr>
          <p:cNvPr id="72" name="直線コネクタ 71">
            <a:extLst>
              <a:ext uri="{FF2B5EF4-FFF2-40B4-BE49-F238E27FC236}">
                <a16:creationId xmlns:a16="http://schemas.microsoft.com/office/drawing/2014/main" id="{D2F6FBA2-B76E-4335-B61D-6F3428D36EA4}"/>
              </a:ext>
            </a:extLst>
          </p:cNvPr>
          <p:cNvCxnSpPr>
            <a:cxnSpLocks/>
          </p:cNvCxnSpPr>
          <p:nvPr/>
        </p:nvCxnSpPr>
        <p:spPr>
          <a:xfrm>
            <a:off x="3570863" y="3996612"/>
            <a:ext cx="693054" cy="107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F1EAC98B-7D82-4D5A-A2D3-C060645E28F3}"/>
              </a:ext>
            </a:extLst>
          </p:cNvPr>
          <p:cNvCxnSpPr>
            <a:cxnSpLocks/>
          </p:cNvCxnSpPr>
          <p:nvPr/>
        </p:nvCxnSpPr>
        <p:spPr>
          <a:xfrm flipV="1">
            <a:off x="3948854" y="3787060"/>
            <a:ext cx="0" cy="3852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4326EE-0476-4879-A303-999D653DCAEC}"/>
              </a:ext>
            </a:extLst>
          </p:cNvPr>
          <p:cNvCxnSpPr>
            <a:cxnSpLocks/>
          </p:cNvCxnSpPr>
          <p:nvPr/>
        </p:nvCxnSpPr>
        <p:spPr>
          <a:xfrm flipV="1">
            <a:off x="1307992" y="2913890"/>
            <a:ext cx="5434" cy="3665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四角形: 角を丸くする 76">
            <a:extLst>
              <a:ext uri="{FF2B5EF4-FFF2-40B4-BE49-F238E27FC236}">
                <a16:creationId xmlns:a16="http://schemas.microsoft.com/office/drawing/2014/main" id="{55EA8C64-FB26-4B08-85C6-076D3390381C}"/>
              </a:ext>
            </a:extLst>
          </p:cNvPr>
          <p:cNvSpPr/>
          <p:nvPr/>
        </p:nvSpPr>
        <p:spPr>
          <a:xfrm>
            <a:off x="6014764" y="3405304"/>
            <a:ext cx="1337442" cy="37927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学校差など</a:t>
            </a:r>
          </a:p>
        </p:txBody>
      </p:sp>
      <p:cxnSp>
        <p:nvCxnSpPr>
          <p:cNvPr id="80" name="直線コネクタ 79">
            <a:extLst>
              <a:ext uri="{FF2B5EF4-FFF2-40B4-BE49-F238E27FC236}">
                <a16:creationId xmlns:a16="http://schemas.microsoft.com/office/drawing/2014/main" id="{775FCBD3-3DC3-414B-BD19-243BB8395A45}"/>
              </a:ext>
            </a:extLst>
          </p:cNvPr>
          <p:cNvCxnSpPr>
            <a:cxnSpLocks/>
          </p:cNvCxnSpPr>
          <p:nvPr/>
        </p:nvCxnSpPr>
        <p:spPr>
          <a:xfrm flipV="1">
            <a:off x="1299790" y="3784578"/>
            <a:ext cx="0" cy="3852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567E31DA-6576-447F-A140-BA54930AAF27}"/>
              </a:ext>
            </a:extLst>
          </p:cNvPr>
          <p:cNvCxnSpPr>
            <a:cxnSpLocks/>
          </p:cNvCxnSpPr>
          <p:nvPr/>
        </p:nvCxnSpPr>
        <p:spPr>
          <a:xfrm flipV="1">
            <a:off x="3949573" y="2950275"/>
            <a:ext cx="2217" cy="3541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852F0B2D-891B-48DE-BE7B-908E68870ED7}"/>
              </a:ext>
            </a:extLst>
          </p:cNvPr>
          <p:cNvCxnSpPr>
            <a:cxnSpLocks/>
          </p:cNvCxnSpPr>
          <p:nvPr/>
        </p:nvCxnSpPr>
        <p:spPr>
          <a:xfrm flipH="1" flipV="1">
            <a:off x="5335547" y="2944041"/>
            <a:ext cx="2819" cy="385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四角形: メモ 85">
            <a:extLst>
              <a:ext uri="{FF2B5EF4-FFF2-40B4-BE49-F238E27FC236}">
                <a16:creationId xmlns:a16="http://schemas.microsoft.com/office/drawing/2014/main" id="{1D3AA49E-EBA0-4144-A98C-3AC3FFCDE1BD}"/>
              </a:ext>
            </a:extLst>
          </p:cNvPr>
          <p:cNvSpPr/>
          <p:nvPr/>
        </p:nvSpPr>
        <p:spPr>
          <a:xfrm rot="874350">
            <a:off x="698716" y="4603971"/>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75</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87" name="四角形: メモ 86">
            <a:extLst>
              <a:ext uri="{FF2B5EF4-FFF2-40B4-BE49-F238E27FC236}">
                <a16:creationId xmlns:a16="http://schemas.microsoft.com/office/drawing/2014/main" id="{FF523DAC-1C6C-4B61-8095-7F2CAC87A95A}"/>
              </a:ext>
            </a:extLst>
          </p:cNvPr>
          <p:cNvSpPr/>
          <p:nvPr/>
        </p:nvSpPr>
        <p:spPr>
          <a:xfrm rot="874350">
            <a:off x="1087050" y="4615496"/>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81</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88" name="四角形: メモ 87">
            <a:extLst>
              <a:ext uri="{FF2B5EF4-FFF2-40B4-BE49-F238E27FC236}">
                <a16:creationId xmlns:a16="http://schemas.microsoft.com/office/drawing/2014/main" id="{A8CE23D1-0A1B-468B-A26C-A2DB974F2068}"/>
              </a:ext>
            </a:extLst>
          </p:cNvPr>
          <p:cNvSpPr/>
          <p:nvPr/>
        </p:nvSpPr>
        <p:spPr>
          <a:xfrm rot="874350">
            <a:off x="1452195" y="4638661"/>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58</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89" name="四角形: メモ 88">
            <a:extLst>
              <a:ext uri="{FF2B5EF4-FFF2-40B4-BE49-F238E27FC236}">
                <a16:creationId xmlns:a16="http://schemas.microsoft.com/office/drawing/2014/main" id="{78DC6D82-ED70-46F0-B610-D5C836290C39}"/>
              </a:ext>
            </a:extLst>
          </p:cNvPr>
          <p:cNvSpPr/>
          <p:nvPr/>
        </p:nvSpPr>
        <p:spPr>
          <a:xfrm rot="874350">
            <a:off x="1980509" y="4688408"/>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42</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四角形: メモ 89">
            <a:extLst>
              <a:ext uri="{FF2B5EF4-FFF2-40B4-BE49-F238E27FC236}">
                <a16:creationId xmlns:a16="http://schemas.microsoft.com/office/drawing/2014/main" id="{3D0BFE70-260B-4A29-B54F-5C205247E132}"/>
              </a:ext>
            </a:extLst>
          </p:cNvPr>
          <p:cNvSpPr/>
          <p:nvPr/>
        </p:nvSpPr>
        <p:spPr>
          <a:xfrm rot="874350">
            <a:off x="2368843" y="4699933"/>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91</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四角形: メモ 90">
            <a:extLst>
              <a:ext uri="{FF2B5EF4-FFF2-40B4-BE49-F238E27FC236}">
                <a16:creationId xmlns:a16="http://schemas.microsoft.com/office/drawing/2014/main" id="{0A707539-DB1A-4F72-A13F-6924908A7C00}"/>
              </a:ext>
            </a:extLst>
          </p:cNvPr>
          <p:cNvSpPr/>
          <p:nvPr/>
        </p:nvSpPr>
        <p:spPr>
          <a:xfrm rot="874350">
            <a:off x="2733988" y="4723098"/>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66</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四角形: メモ 91">
            <a:extLst>
              <a:ext uri="{FF2B5EF4-FFF2-40B4-BE49-F238E27FC236}">
                <a16:creationId xmlns:a16="http://schemas.microsoft.com/office/drawing/2014/main" id="{B05F2821-A9AD-42ED-8DDF-062588DD48C4}"/>
              </a:ext>
            </a:extLst>
          </p:cNvPr>
          <p:cNvSpPr/>
          <p:nvPr/>
        </p:nvSpPr>
        <p:spPr>
          <a:xfrm rot="874350">
            <a:off x="3433917" y="4659044"/>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69</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3" name="四角形: メモ 92">
            <a:extLst>
              <a:ext uri="{FF2B5EF4-FFF2-40B4-BE49-F238E27FC236}">
                <a16:creationId xmlns:a16="http://schemas.microsoft.com/office/drawing/2014/main" id="{5A96CE9C-D335-49B3-85DC-D014582C25CD}"/>
              </a:ext>
            </a:extLst>
          </p:cNvPr>
          <p:cNvSpPr/>
          <p:nvPr/>
        </p:nvSpPr>
        <p:spPr>
          <a:xfrm rot="874350">
            <a:off x="3822251" y="4670569"/>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73</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四角形: メモ 93">
            <a:extLst>
              <a:ext uri="{FF2B5EF4-FFF2-40B4-BE49-F238E27FC236}">
                <a16:creationId xmlns:a16="http://schemas.microsoft.com/office/drawing/2014/main" id="{34241E4E-1756-4E80-911A-A61F2554376E}"/>
              </a:ext>
            </a:extLst>
          </p:cNvPr>
          <p:cNvSpPr/>
          <p:nvPr/>
        </p:nvSpPr>
        <p:spPr>
          <a:xfrm rot="874350">
            <a:off x="4187396" y="4693734"/>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48</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四角形: メモ 94">
            <a:extLst>
              <a:ext uri="{FF2B5EF4-FFF2-40B4-BE49-F238E27FC236}">
                <a16:creationId xmlns:a16="http://schemas.microsoft.com/office/drawing/2014/main" id="{E07A3824-3A5E-4FFC-9978-D174048900BD}"/>
              </a:ext>
            </a:extLst>
          </p:cNvPr>
          <p:cNvSpPr/>
          <p:nvPr/>
        </p:nvSpPr>
        <p:spPr>
          <a:xfrm rot="874350">
            <a:off x="4912956" y="4690686"/>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a:t>
            </a:r>
          </a:p>
        </p:txBody>
      </p:sp>
      <p:sp>
        <p:nvSpPr>
          <p:cNvPr id="96" name="四角形: メモ 95">
            <a:extLst>
              <a:ext uri="{FF2B5EF4-FFF2-40B4-BE49-F238E27FC236}">
                <a16:creationId xmlns:a16="http://schemas.microsoft.com/office/drawing/2014/main" id="{F481176F-C0BD-424B-9948-685A57D1E321}"/>
              </a:ext>
            </a:extLst>
          </p:cNvPr>
          <p:cNvSpPr/>
          <p:nvPr/>
        </p:nvSpPr>
        <p:spPr>
          <a:xfrm rot="874350">
            <a:off x="5301290" y="4702211"/>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a:t>
            </a:r>
          </a:p>
        </p:txBody>
      </p:sp>
      <p:sp>
        <p:nvSpPr>
          <p:cNvPr id="97" name="四角形: メモ 96">
            <a:extLst>
              <a:ext uri="{FF2B5EF4-FFF2-40B4-BE49-F238E27FC236}">
                <a16:creationId xmlns:a16="http://schemas.microsoft.com/office/drawing/2014/main" id="{6A30B868-9DA5-4D2C-9DEB-BAB8D212C5DB}"/>
              </a:ext>
            </a:extLst>
          </p:cNvPr>
          <p:cNvSpPr/>
          <p:nvPr/>
        </p:nvSpPr>
        <p:spPr>
          <a:xfrm rot="874350">
            <a:off x="5666435" y="4725376"/>
            <a:ext cx="387936" cy="443971"/>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a:t>
            </a:r>
          </a:p>
        </p:txBody>
      </p:sp>
      <p:pic>
        <p:nvPicPr>
          <p:cNvPr id="104" name="図 103">
            <a:extLst>
              <a:ext uri="{FF2B5EF4-FFF2-40B4-BE49-F238E27FC236}">
                <a16:creationId xmlns:a16="http://schemas.microsoft.com/office/drawing/2014/main" id="{04D9F97E-F777-460C-99C9-DF78296FB462}"/>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124507" y="4183360"/>
            <a:ext cx="318758" cy="382342"/>
          </a:xfrm>
          <a:prstGeom prst="rect">
            <a:avLst/>
          </a:prstGeom>
          <a:ln>
            <a:noFill/>
          </a:ln>
        </p:spPr>
      </p:pic>
      <p:pic>
        <p:nvPicPr>
          <p:cNvPr id="105" name="図 104">
            <a:extLst>
              <a:ext uri="{FF2B5EF4-FFF2-40B4-BE49-F238E27FC236}">
                <a16:creationId xmlns:a16="http://schemas.microsoft.com/office/drawing/2014/main" id="{D264A9F6-BCBE-43D6-BD35-ABBA5AC4BF73}"/>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460980" y="4191532"/>
            <a:ext cx="318758" cy="382342"/>
          </a:xfrm>
          <a:prstGeom prst="rect">
            <a:avLst/>
          </a:prstGeom>
          <a:ln>
            <a:noFill/>
          </a:ln>
        </p:spPr>
      </p:pic>
      <p:pic>
        <p:nvPicPr>
          <p:cNvPr id="106" name="図 105">
            <a:extLst>
              <a:ext uri="{FF2B5EF4-FFF2-40B4-BE49-F238E27FC236}">
                <a16:creationId xmlns:a16="http://schemas.microsoft.com/office/drawing/2014/main" id="{582056B1-334D-4206-8BFA-BC0683D44F8C}"/>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049904" y="4230836"/>
            <a:ext cx="318758" cy="382342"/>
          </a:xfrm>
          <a:prstGeom prst="rect">
            <a:avLst/>
          </a:prstGeom>
          <a:ln>
            <a:noFill/>
          </a:ln>
        </p:spPr>
      </p:pic>
      <p:pic>
        <p:nvPicPr>
          <p:cNvPr id="107" name="図 106">
            <a:extLst>
              <a:ext uri="{FF2B5EF4-FFF2-40B4-BE49-F238E27FC236}">
                <a16:creationId xmlns:a16="http://schemas.microsoft.com/office/drawing/2014/main" id="{90059132-FBD3-4024-82CE-8588D533DA63}"/>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347156" y="4222609"/>
            <a:ext cx="318758" cy="382342"/>
          </a:xfrm>
          <a:prstGeom prst="rect">
            <a:avLst/>
          </a:prstGeom>
          <a:ln>
            <a:noFill/>
          </a:ln>
        </p:spPr>
      </p:pic>
      <p:pic>
        <p:nvPicPr>
          <p:cNvPr id="108" name="図 107">
            <a:extLst>
              <a:ext uri="{FF2B5EF4-FFF2-40B4-BE49-F238E27FC236}">
                <a16:creationId xmlns:a16="http://schemas.microsoft.com/office/drawing/2014/main" id="{1850C253-8CEB-4141-9F37-750C59670D4A}"/>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686656" y="4240621"/>
            <a:ext cx="318758" cy="382342"/>
          </a:xfrm>
          <a:prstGeom prst="rect">
            <a:avLst/>
          </a:prstGeom>
          <a:ln>
            <a:noFill/>
          </a:ln>
        </p:spPr>
      </p:pic>
      <p:pic>
        <p:nvPicPr>
          <p:cNvPr id="109" name="図 108">
            <a:extLst>
              <a:ext uri="{FF2B5EF4-FFF2-40B4-BE49-F238E27FC236}">
                <a16:creationId xmlns:a16="http://schemas.microsoft.com/office/drawing/2014/main" id="{6FF3F1C1-4062-4640-B7FC-2E74C7F40049}"/>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3455349" y="4204820"/>
            <a:ext cx="318758" cy="382342"/>
          </a:xfrm>
          <a:prstGeom prst="rect">
            <a:avLst/>
          </a:prstGeom>
          <a:ln>
            <a:noFill/>
          </a:ln>
        </p:spPr>
      </p:pic>
      <p:pic>
        <p:nvPicPr>
          <p:cNvPr id="110" name="図 109">
            <a:extLst>
              <a:ext uri="{FF2B5EF4-FFF2-40B4-BE49-F238E27FC236}">
                <a16:creationId xmlns:a16="http://schemas.microsoft.com/office/drawing/2014/main" id="{B8056692-DC41-4BCC-9240-996B3C3DBE9C}"/>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3807270" y="4204820"/>
            <a:ext cx="318758" cy="382342"/>
          </a:xfrm>
          <a:prstGeom prst="rect">
            <a:avLst/>
          </a:prstGeom>
          <a:ln>
            <a:noFill/>
          </a:ln>
        </p:spPr>
      </p:pic>
      <p:pic>
        <p:nvPicPr>
          <p:cNvPr id="111" name="図 110">
            <a:extLst>
              <a:ext uri="{FF2B5EF4-FFF2-40B4-BE49-F238E27FC236}">
                <a16:creationId xmlns:a16="http://schemas.microsoft.com/office/drawing/2014/main" id="{F187CABA-C6FF-4B1E-9777-6A5BB812B1F2}"/>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149890" y="4213170"/>
            <a:ext cx="318758" cy="382342"/>
          </a:xfrm>
          <a:prstGeom prst="rect">
            <a:avLst/>
          </a:prstGeom>
          <a:ln>
            <a:noFill/>
          </a:ln>
        </p:spPr>
      </p:pic>
      <p:pic>
        <p:nvPicPr>
          <p:cNvPr id="112" name="図 111">
            <a:extLst>
              <a:ext uri="{FF2B5EF4-FFF2-40B4-BE49-F238E27FC236}">
                <a16:creationId xmlns:a16="http://schemas.microsoft.com/office/drawing/2014/main" id="{4DC0345E-4995-45CB-B11F-C433F24B1454}"/>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836506" y="4228189"/>
            <a:ext cx="318758" cy="382342"/>
          </a:xfrm>
          <a:prstGeom prst="rect">
            <a:avLst/>
          </a:prstGeom>
          <a:ln>
            <a:noFill/>
          </a:ln>
        </p:spPr>
      </p:pic>
      <p:pic>
        <p:nvPicPr>
          <p:cNvPr id="113" name="図 112">
            <a:extLst>
              <a:ext uri="{FF2B5EF4-FFF2-40B4-BE49-F238E27FC236}">
                <a16:creationId xmlns:a16="http://schemas.microsoft.com/office/drawing/2014/main" id="{3775EBBC-7D88-469C-8145-F2EF57FA53E1}"/>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210883" y="4209835"/>
            <a:ext cx="318758" cy="382342"/>
          </a:xfrm>
          <a:prstGeom prst="rect">
            <a:avLst/>
          </a:prstGeom>
          <a:ln>
            <a:noFill/>
          </a:ln>
        </p:spPr>
      </p:pic>
      <p:pic>
        <p:nvPicPr>
          <p:cNvPr id="114" name="図 113">
            <a:extLst>
              <a:ext uri="{FF2B5EF4-FFF2-40B4-BE49-F238E27FC236}">
                <a16:creationId xmlns:a16="http://schemas.microsoft.com/office/drawing/2014/main" id="{6420E8E1-AF10-4D27-9BC1-625C98B52639}"/>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550162" y="4209835"/>
            <a:ext cx="318758" cy="382342"/>
          </a:xfrm>
          <a:prstGeom prst="rect">
            <a:avLst/>
          </a:prstGeom>
          <a:ln>
            <a:noFill/>
          </a:ln>
        </p:spPr>
      </p:pic>
      <p:sp>
        <p:nvSpPr>
          <p:cNvPr id="118" name="四角形: 角を丸くする 117">
            <a:extLst>
              <a:ext uri="{FF2B5EF4-FFF2-40B4-BE49-F238E27FC236}">
                <a16:creationId xmlns:a16="http://schemas.microsoft.com/office/drawing/2014/main" id="{E02D5476-3921-43E4-8FB2-649E06CCA5AA}"/>
              </a:ext>
            </a:extLst>
          </p:cNvPr>
          <p:cNvSpPr/>
          <p:nvPr/>
        </p:nvSpPr>
        <p:spPr>
          <a:xfrm>
            <a:off x="4084643" y="2320272"/>
            <a:ext cx="1167034" cy="3452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勉強時間</a:t>
            </a:r>
          </a:p>
        </p:txBody>
      </p:sp>
      <p:cxnSp>
        <p:nvCxnSpPr>
          <p:cNvPr id="120" name="直線矢印コネクタ 119">
            <a:extLst>
              <a:ext uri="{FF2B5EF4-FFF2-40B4-BE49-F238E27FC236}">
                <a16:creationId xmlns:a16="http://schemas.microsoft.com/office/drawing/2014/main" id="{3AC3C10F-67ED-471C-BACC-955B1863A981}"/>
              </a:ext>
            </a:extLst>
          </p:cNvPr>
          <p:cNvCxnSpPr>
            <a:cxnSpLocks/>
            <a:stCxn id="118" idx="1"/>
          </p:cNvCxnSpPr>
          <p:nvPr/>
        </p:nvCxnSpPr>
        <p:spPr>
          <a:xfrm flipH="1" flipV="1">
            <a:off x="3769907" y="2446678"/>
            <a:ext cx="314736" cy="46196"/>
          </a:xfrm>
          <a:prstGeom prst="straightConnector1">
            <a:avLst/>
          </a:prstGeom>
          <a:ln w="317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0FD126FE-E622-45FD-9960-61AD5CEE655C}"/>
              </a:ext>
            </a:extLst>
          </p:cNvPr>
          <p:cNvSpPr txBox="1"/>
          <p:nvPr/>
        </p:nvSpPr>
        <p:spPr>
          <a:xfrm>
            <a:off x="5899756" y="2990204"/>
            <a:ext cx="1317180"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グループ差</a:t>
            </a:r>
          </a:p>
        </p:txBody>
      </p:sp>
      <p:sp>
        <p:nvSpPr>
          <p:cNvPr id="122" name="テキスト ボックス 121">
            <a:extLst>
              <a:ext uri="{FF2B5EF4-FFF2-40B4-BE49-F238E27FC236}">
                <a16:creationId xmlns:a16="http://schemas.microsoft.com/office/drawing/2014/main" id="{72FAE38C-1AF1-4541-928A-CF10A0690E1F}"/>
              </a:ext>
            </a:extLst>
          </p:cNvPr>
          <p:cNvSpPr txBox="1"/>
          <p:nvPr/>
        </p:nvSpPr>
        <p:spPr>
          <a:xfrm>
            <a:off x="4072414" y="1949629"/>
            <a:ext cx="1167034"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固定効果</a:t>
            </a:r>
          </a:p>
        </p:txBody>
      </p:sp>
      <p:pic>
        <p:nvPicPr>
          <p:cNvPr id="4" name="図 3">
            <a:extLst>
              <a:ext uri="{FF2B5EF4-FFF2-40B4-BE49-F238E27FC236}">
                <a16:creationId xmlns:a16="http://schemas.microsoft.com/office/drawing/2014/main" id="{5BE822A0-90BF-4A75-947D-408357D8CD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0629" y="3194771"/>
            <a:ext cx="759031" cy="652767"/>
          </a:xfrm>
          <a:prstGeom prst="rect">
            <a:avLst/>
          </a:prstGeom>
        </p:spPr>
      </p:pic>
      <p:pic>
        <p:nvPicPr>
          <p:cNvPr id="7" name="図 6">
            <a:extLst>
              <a:ext uri="{FF2B5EF4-FFF2-40B4-BE49-F238E27FC236}">
                <a16:creationId xmlns:a16="http://schemas.microsoft.com/office/drawing/2014/main" id="{AEB64128-30EB-4268-979D-ABC5C61F52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94295" y="3282513"/>
            <a:ext cx="915010" cy="527294"/>
          </a:xfrm>
          <a:prstGeom prst="rect">
            <a:avLst/>
          </a:prstGeom>
        </p:spPr>
      </p:pic>
      <p:pic>
        <p:nvPicPr>
          <p:cNvPr id="9" name="図 8">
            <a:extLst>
              <a:ext uri="{FF2B5EF4-FFF2-40B4-BE49-F238E27FC236}">
                <a16:creationId xmlns:a16="http://schemas.microsoft.com/office/drawing/2014/main" id="{8CA7BE02-707B-4F2C-892D-755B7E60C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9597" y="3155797"/>
            <a:ext cx="1111826" cy="816080"/>
          </a:xfrm>
          <a:prstGeom prst="rect">
            <a:avLst/>
          </a:prstGeom>
        </p:spPr>
      </p:pic>
      <p:pic>
        <p:nvPicPr>
          <p:cNvPr id="11" name="図 10">
            <a:extLst>
              <a:ext uri="{FF2B5EF4-FFF2-40B4-BE49-F238E27FC236}">
                <a16:creationId xmlns:a16="http://schemas.microsoft.com/office/drawing/2014/main" id="{BAB5D7C7-5328-4E45-B980-72590B5A03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18182" y="3208837"/>
            <a:ext cx="1014997" cy="639448"/>
          </a:xfrm>
          <a:prstGeom prst="rect">
            <a:avLst/>
          </a:prstGeom>
        </p:spPr>
      </p:pic>
      <p:sp>
        <p:nvSpPr>
          <p:cNvPr id="28" name="左中かっこ 27">
            <a:extLst>
              <a:ext uri="{FF2B5EF4-FFF2-40B4-BE49-F238E27FC236}">
                <a16:creationId xmlns:a16="http://schemas.microsoft.com/office/drawing/2014/main" id="{216DA250-1D4F-4333-BBDA-E85F18A753F4}"/>
              </a:ext>
            </a:extLst>
          </p:cNvPr>
          <p:cNvSpPr/>
          <p:nvPr/>
        </p:nvSpPr>
        <p:spPr>
          <a:xfrm rot="16200000">
            <a:off x="1136984" y="4802571"/>
            <a:ext cx="288032" cy="962205"/>
          </a:xfrm>
          <a:prstGeom prst="leftBrace">
            <a:avLst>
              <a:gd name="adj1" fmla="val 33111"/>
              <a:gd name="adj2" fmla="val 50000"/>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左中かっこ 80">
            <a:extLst>
              <a:ext uri="{FF2B5EF4-FFF2-40B4-BE49-F238E27FC236}">
                <a16:creationId xmlns:a16="http://schemas.microsoft.com/office/drawing/2014/main" id="{C387AE8D-2388-400E-8A85-5D772B5D3D9F}"/>
              </a:ext>
            </a:extLst>
          </p:cNvPr>
          <p:cNvSpPr/>
          <p:nvPr/>
        </p:nvSpPr>
        <p:spPr>
          <a:xfrm rot="16200000">
            <a:off x="2404270" y="4840998"/>
            <a:ext cx="288032" cy="962205"/>
          </a:xfrm>
          <a:prstGeom prst="leftBrace">
            <a:avLst>
              <a:gd name="adj1" fmla="val 33111"/>
              <a:gd name="adj2" fmla="val 50000"/>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左中かっこ 81">
            <a:extLst>
              <a:ext uri="{FF2B5EF4-FFF2-40B4-BE49-F238E27FC236}">
                <a16:creationId xmlns:a16="http://schemas.microsoft.com/office/drawing/2014/main" id="{33DE5CCB-25D8-4BDB-973B-462F4759F327}"/>
              </a:ext>
            </a:extLst>
          </p:cNvPr>
          <p:cNvSpPr/>
          <p:nvPr/>
        </p:nvSpPr>
        <p:spPr>
          <a:xfrm rot="16200000">
            <a:off x="3841708" y="4817965"/>
            <a:ext cx="288032" cy="962205"/>
          </a:xfrm>
          <a:prstGeom prst="leftBrace">
            <a:avLst>
              <a:gd name="adj1" fmla="val 33111"/>
              <a:gd name="adj2" fmla="val 50000"/>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5" name="左中かっこ 84">
            <a:extLst>
              <a:ext uri="{FF2B5EF4-FFF2-40B4-BE49-F238E27FC236}">
                <a16:creationId xmlns:a16="http://schemas.microsoft.com/office/drawing/2014/main" id="{FD2462CD-DF61-47A7-A35D-93AB4217B936}"/>
              </a:ext>
            </a:extLst>
          </p:cNvPr>
          <p:cNvSpPr/>
          <p:nvPr/>
        </p:nvSpPr>
        <p:spPr>
          <a:xfrm rot="16200000">
            <a:off x="5265257" y="4836047"/>
            <a:ext cx="288032" cy="962205"/>
          </a:xfrm>
          <a:prstGeom prst="leftBrace">
            <a:avLst>
              <a:gd name="adj1" fmla="val 33111"/>
              <a:gd name="adj2" fmla="val 50000"/>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4384BCD7-E710-4AD6-8645-0EAEACA316DB}"/>
              </a:ext>
            </a:extLst>
          </p:cNvPr>
          <p:cNvSpPr txBox="1"/>
          <p:nvPr/>
        </p:nvSpPr>
        <p:spPr>
          <a:xfrm>
            <a:off x="964387" y="5414829"/>
            <a:ext cx="650466"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類似</a:t>
            </a:r>
          </a:p>
        </p:txBody>
      </p:sp>
      <p:sp>
        <p:nvSpPr>
          <p:cNvPr id="102" name="テキスト ボックス 101">
            <a:extLst>
              <a:ext uri="{FF2B5EF4-FFF2-40B4-BE49-F238E27FC236}">
                <a16:creationId xmlns:a16="http://schemas.microsoft.com/office/drawing/2014/main" id="{EC6F69A5-B28A-4DEC-9194-02BF11416E3D}"/>
              </a:ext>
            </a:extLst>
          </p:cNvPr>
          <p:cNvSpPr txBox="1"/>
          <p:nvPr/>
        </p:nvSpPr>
        <p:spPr>
          <a:xfrm>
            <a:off x="6622777" y="3885190"/>
            <a:ext cx="1981918" cy="400110"/>
          </a:xfrm>
          <a:prstGeom prst="rect">
            <a:avLst/>
          </a:prstGeom>
          <a:noFill/>
        </p:spPr>
        <p:txBody>
          <a:bodyPr wrap="square" rtlCol="0">
            <a:spAutoFit/>
          </a:bodyPr>
          <a:lstStyle/>
          <a:p>
            <a:pPr algn="just"/>
            <a:r>
              <a:rPr kumimoji="1" lang="ja-JP" altLang="en-US" sz="2000" dirty="0">
                <a:solidFill>
                  <a:srgbClr val="FFFF00"/>
                </a:solidFill>
                <a:latin typeface="ＭＳ Ｐゴシック" panose="020B0600070205080204" pitchFamily="50" charset="-128"/>
                <a:ea typeface="ＭＳ Ｐゴシック" panose="020B0600070205080204" pitchFamily="50" charset="-128"/>
              </a:rPr>
              <a:t>級内相関</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が発生</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38" name="矢印: 折線 37">
            <a:extLst>
              <a:ext uri="{FF2B5EF4-FFF2-40B4-BE49-F238E27FC236}">
                <a16:creationId xmlns:a16="http://schemas.microsoft.com/office/drawing/2014/main" id="{7055789C-1F00-4680-B5AB-0A465AABEA6C}"/>
              </a:ext>
            </a:extLst>
          </p:cNvPr>
          <p:cNvSpPr/>
          <p:nvPr/>
        </p:nvSpPr>
        <p:spPr>
          <a:xfrm rot="10800000">
            <a:off x="5906198" y="3784578"/>
            <a:ext cx="514185" cy="1876670"/>
          </a:xfrm>
          <a:prstGeom prst="bentArrow">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3" name="テキスト ボックス 102">
            <a:extLst>
              <a:ext uri="{FF2B5EF4-FFF2-40B4-BE49-F238E27FC236}">
                <a16:creationId xmlns:a16="http://schemas.microsoft.com/office/drawing/2014/main" id="{9EA81229-8DEC-42D0-97B0-C5FBDB3F7CF7}"/>
              </a:ext>
            </a:extLst>
          </p:cNvPr>
          <p:cNvSpPr txBox="1"/>
          <p:nvPr/>
        </p:nvSpPr>
        <p:spPr>
          <a:xfrm>
            <a:off x="2245639" y="5407846"/>
            <a:ext cx="650466"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類似</a:t>
            </a:r>
          </a:p>
        </p:txBody>
      </p:sp>
      <p:sp>
        <p:nvSpPr>
          <p:cNvPr id="115" name="テキスト ボックス 114">
            <a:extLst>
              <a:ext uri="{FF2B5EF4-FFF2-40B4-BE49-F238E27FC236}">
                <a16:creationId xmlns:a16="http://schemas.microsoft.com/office/drawing/2014/main" id="{CABFF3AA-0A5B-40BA-B74E-2A09538459E5}"/>
              </a:ext>
            </a:extLst>
          </p:cNvPr>
          <p:cNvSpPr txBox="1"/>
          <p:nvPr/>
        </p:nvSpPr>
        <p:spPr>
          <a:xfrm>
            <a:off x="3670865" y="5396931"/>
            <a:ext cx="650466"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類似</a:t>
            </a:r>
          </a:p>
        </p:txBody>
      </p:sp>
      <p:sp>
        <p:nvSpPr>
          <p:cNvPr id="116" name="テキスト ボックス 115">
            <a:extLst>
              <a:ext uri="{FF2B5EF4-FFF2-40B4-BE49-F238E27FC236}">
                <a16:creationId xmlns:a16="http://schemas.microsoft.com/office/drawing/2014/main" id="{9C9B8D31-D39D-497A-9E9F-9E9343D2F4FB}"/>
              </a:ext>
            </a:extLst>
          </p:cNvPr>
          <p:cNvSpPr txBox="1"/>
          <p:nvPr/>
        </p:nvSpPr>
        <p:spPr>
          <a:xfrm>
            <a:off x="5123692" y="5414829"/>
            <a:ext cx="650466"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類似</a:t>
            </a:r>
          </a:p>
        </p:txBody>
      </p:sp>
      <p:sp>
        <p:nvSpPr>
          <p:cNvPr id="39" name="矢印: 下 38">
            <a:extLst>
              <a:ext uri="{FF2B5EF4-FFF2-40B4-BE49-F238E27FC236}">
                <a16:creationId xmlns:a16="http://schemas.microsoft.com/office/drawing/2014/main" id="{B0B77BDC-4F85-4A04-B4DC-18A7780FE265}"/>
              </a:ext>
            </a:extLst>
          </p:cNvPr>
          <p:cNvSpPr/>
          <p:nvPr/>
        </p:nvSpPr>
        <p:spPr>
          <a:xfrm>
            <a:off x="7037433" y="4272437"/>
            <a:ext cx="246299" cy="673080"/>
          </a:xfrm>
          <a:prstGeom prst="down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C8806651-9613-4059-9753-5C0D46B595F5}"/>
              </a:ext>
            </a:extLst>
          </p:cNvPr>
          <p:cNvSpPr txBox="1"/>
          <p:nvPr/>
        </p:nvSpPr>
        <p:spPr>
          <a:xfrm>
            <a:off x="6594701" y="4957473"/>
            <a:ext cx="1981918" cy="646331"/>
          </a:xfrm>
          <a:prstGeom prst="rect">
            <a:avLst/>
          </a:prstGeom>
          <a:solidFill>
            <a:srgbClr val="92D050"/>
          </a:solidFill>
          <a:ln>
            <a:solidFill>
              <a:srgbClr val="FF0000"/>
            </a:solidFill>
          </a:ln>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効果がない変数を選択してしまう</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endParaRPr>
          </a:p>
        </p:txBody>
      </p:sp>
      <p:sp>
        <p:nvSpPr>
          <p:cNvPr id="126" name="テキスト ボックス 125">
            <a:extLst>
              <a:ext uri="{FF2B5EF4-FFF2-40B4-BE49-F238E27FC236}">
                <a16:creationId xmlns:a16="http://schemas.microsoft.com/office/drawing/2014/main" id="{BEA10D14-3B03-4031-A8F0-BF768C7815BA}"/>
              </a:ext>
            </a:extLst>
          </p:cNvPr>
          <p:cNvSpPr txBox="1"/>
          <p:nvPr/>
        </p:nvSpPr>
        <p:spPr>
          <a:xfrm>
            <a:off x="7311182" y="4318513"/>
            <a:ext cx="1223448"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係数の誤差を過小評価</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340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500"/>
                                        <p:tgtEl>
                                          <p:spTgt spid="1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500"/>
                                        <p:tgtEl>
                                          <p:spTgt spid="9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500"/>
                                        <p:tgtEl>
                                          <p:spTgt spid="10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500"/>
                                        <p:tgtEl>
                                          <p:spTgt spid="1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1" grpId="0" animBg="1"/>
      <p:bldP spid="82" grpId="0" animBg="1"/>
      <p:bldP spid="85" grpId="0" animBg="1"/>
      <p:bldP spid="98" grpId="0"/>
      <p:bldP spid="102" grpId="0"/>
      <p:bldP spid="38" grpId="0" animBg="1"/>
      <p:bldP spid="103" grpId="0"/>
      <p:bldP spid="115" grpId="0"/>
      <p:bldP spid="116" grpId="0"/>
      <p:bldP spid="39" grpId="0" animBg="1"/>
      <p:bldP spid="125" grpId="0" animBg="1"/>
      <p:bldP spid="1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319980-AA60-4A40-B34B-F6D410FE55B0}"/>
              </a:ext>
            </a:extLst>
          </p:cNvPr>
          <p:cNvSpPr>
            <a:spLocks noGrp="1"/>
          </p:cNvSpPr>
          <p:nvPr>
            <p:ph type="title"/>
          </p:nvPr>
        </p:nvSpPr>
        <p:spPr/>
        <p:txBody>
          <a:bodyPr/>
          <a:lstStyle/>
          <a:p>
            <a:r>
              <a:rPr kumimoji="1" lang="ja-JP" altLang="en-US" dirty="0"/>
              <a:t>グループ差の処理法</a:t>
            </a:r>
          </a:p>
        </p:txBody>
      </p:sp>
      <p:sp>
        <p:nvSpPr>
          <p:cNvPr id="3" name="コンテンツ プレースホルダー 2">
            <a:extLst>
              <a:ext uri="{FF2B5EF4-FFF2-40B4-BE49-F238E27FC236}">
                <a16:creationId xmlns:a16="http://schemas.microsoft.com/office/drawing/2014/main" id="{AAB5A67D-DA9B-40D3-928F-9F857C82B770}"/>
              </a:ext>
            </a:extLst>
          </p:cNvPr>
          <p:cNvSpPr>
            <a:spLocks noGrp="1"/>
          </p:cNvSpPr>
          <p:nvPr>
            <p:ph idx="1"/>
          </p:nvPr>
        </p:nvSpPr>
        <p:spPr>
          <a:xfrm>
            <a:off x="611560" y="1916832"/>
            <a:ext cx="7992888" cy="4114800"/>
          </a:xfrm>
        </p:spPr>
        <p:txBody>
          <a:bodyPr/>
          <a:lstStyle/>
          <a:p>
            <a:pPr algn="just"/>
            <a:r>
              <a:rPr kumimoji="1" lang="ja-JP" altLang="en-US" sz="2700" dirty="0"/>
              <a:t>グループごとに別々のモデルを推定</a:t>
            </a:r>
            <a:endParaRPr kumimoji="1" lang="en-US" altLang="ja-JP" sz="2700" dirty="0"/>
          </a:p>
          <a:p>
            <a:pPr marL="0" indent="0" algn="just">
              <a:buNone/>
            </a:pPr>
            <a:r>
              <a:rPr kumimoji="1" lang="ja-JP" altLang="en-US" sz="2700" dirty="0"/>
              <a:t>　→モデルごとの標本サイズが小さくなる</a:t>
            </a:r>
            <a:endParaRPr kumimoji="1" lang="en-US" altLang="ja-JP" sz="2700" dirty="0"/>
          </a:p>
          <a:p>
            <a:pPr algn="just"/>
            <a:r>
              <a:rPr kumimoji="1" lang="ja-JP" altLang="en-US" sz="2700" dirty="0"/>
              <a:t>グループごとにダミー変数を作成して，固定効果として</a:t>
            </a:r>
            <a:r>
              <a:rPr kumimoji="1" lang="en-US" altLang="ja-JP" sz="2700" dirty="0"/>
              <a:t>1</a:t>
            </a:r>
            <a:r>
              <a:rPr kumimoji="1" lang="ja-JP" altLang="en-US" sz="2700" dirty="0" err="1"/>
              <a:t>つの</a:t>
            </a:r>
            <a:r>
              <a:rPr kumimoji="1" lang="ja-JP" altLang="en-US" sz="2700" dirty="0"/>
              <a:t>モデルを推定</a:t>
            </a:r>
            <a:endParaRPr kumimoji="1" lang="en-US" altLang="ja-JP" sz="2700" dirty="0"/>
          </a:p>
          <a:p>
            <a:pPr marL="0" indent="0" algn="just">
              <a:buNone/>
            </a:pPr>
            <a:r>
              <a:rPr kumimoji="1" lang="ja-JP" altLang="en-US" sz="2700" dirty="0"/>
              <a:t>　→グループ数が多いと煩雑になり，階層間で多重共線性が発生する可能性</a:t>
            </a:r>
            <a:endParaRPr kumimoji="1" lang="en-US" altLang="ja-JP" sz="2700" dirty="0"/>
          </a:p>
          <a:p>
            <a:pPr algn="just"/>
            <a:r>
              <a:rPr kumimoji="1" lang="ja-JP" altLang="en-US" sz="2700" dirty="0">
                <a:solidFill>
                  <a:srgbClr val="FFC000"/>
                </a:solidFill>
              </a:rPr>
              <a:t>変量効果</a:t>
            </a:r>
            <a:r>
              <a:rPr kumimoji="1" lang="ja-JP" altLang="en-US" sz="2700" dirty="0"/>
              <a:t>（</a:t>
            </a:r>
            <a:r>
              <a:rPr kumimoji="1" lang="en-US" altLang="ja-JP" sz="2700" dirty="0" err="1"/>
              <a:t>ramdom</a:t>
            </a:r>
            <a:r>
              <a:rPr kumimoji="1" lang="en-US" altLang="ja-JP" sz="2700" dirty="0"/>
              <a:t> effect)</a:t>
            </a:r>
            <a:r>
              <a:rPr kumimoji="1" lang="ja-JP" altLang="en-US" sz="2700" dirty="0"/>
              <a:t>として</a:t>
            </a:r>
            <a:r>
              <a:rPr kumimoji="1" lang="en-US" altLang="ja-JP" sz="2700" dirty="0"/>
              <a:t>1</a:t>
            </a:r>
            <a:r>
              <a:rPr kumimoji="1" lang="ja-JP" altLang="en-US" sz="2700" dirty="0" err="1"/>
              <a:t>つの</a:t>
            </a:r>
            <a:r>
              <a:rPr kumimoji="1" lang="ja-JP" altLang="en-US" sz="2700" dirty="0"/>
              <a:t>モデルに取り込み推定</a:t>
            </a:r>
            <a:endParaRPr kumimoji="1" lang="en-US" altLang="ja-JP" sz="2700" dirty="0"/>
          </a:p>
          <a:p>
            <a:pPr marL="0" indent="0" algn="just">
              <a:buNone/>
            </a:pPr>
            <a:r>
              <a:rPr kumimoji="1" lang="ja-JP" altLang="en-US" sz="2700" dirty="0"/>
              <a:t>　→</a:t>
            </a:r>
            <a:r>
              <a:rPr kumimoji="1" lang="ja-JP" altLang="en-US" sz="2700" dirty="0">
                <a:solidFill>
                  <a:srgbClr val="FFFF00"/>
                </a:solidFill>
              </a:rPr>
              <a:t>混合モデル</a:t>
            </a:r>
            <a:r>
              <a:rPr kumimoji="1" lang="ja-JP" altLang="en-US" sz="2700" dirty="0"/>
              <a:t>（この後解説）</a:t>
            </a:r>
          </a:p>
        </p:txBody>
      </p:sp>
    </p:spTree>
    <p:extLst>
      <p:ext uri="{BB962C8B-B14F-4D97-AF65-F5344CB8AC3E}">
        <p14:creationId xmlns:p14="http://schemas.microsoft.com/office/powerpoint/2010/main" val="17651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902022" y="4397335"/>
            <a:ext cx="980092" cy="465282"/>
          </a:xfrm>
          <a:prstGeom prst="roundRect">
            <a:avLst/>
          </a:prstGeom>
          <a:solidFill>
            <a:schemeClr val="bg1"/>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ja-JP" altLang="en-US" sz="1846" dirty="0">
                <a:solidFill>
                  <a:schemeClr val="tx1"/>
                </a:solidFill>
                <a:latin typeface="ＭＳ Ｐゴシック" panose="020B0600070205080204" pitchFamily="50" charset="-128"/>
                <a:ea typeface="ＭＳ Ｐゴシック" panose="020B0600070205080204" pitchFamily="50" charset="-128"/>
              </a:rPr>
              <a:t>統計学</a:t>
            </a:r>
          </a:p>
        </p:txBody>
      </p:sp>
      <p:cxnSp>
        <p:nvCxnSpPr>
          <p:cNvPr id="12" name="直線コネクタ 11"/>
          <p:cNvCxnSpPr/>
          <p:nvPr/>
        </p:nvCxnSpPr>
        <p:spPr>
          <a:xfrm>
            <a:off x="2147990" y="3898818"/>
            <a:ext cx="13803" cy="12598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093165" y="4607270"/>
            <a:ext cx="14392" cy="107373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10134" y="4599238"/>
            <a:ext cx="26587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cxnSpLocks/>
          </p:cNvCxnSpPr>
          <p:nvPr/>
        </p:nvCxnSpPr>
        <p:spPr>
          <a:xfrm flipV="1">
            <a:off x="2127235" y="3926492"/>
            <a:ext cx="292941"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p:cNvCxnSpPr>
          <p:nvPr/>
        </p:nvCxnSpPr>
        <p:spPr>
          <a:xfrm>
            <a:off x="2157385" y="5140609"/>
            <a:ext cx="242264" cy="21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cxnSpLocks/>
          </p:cNvCxnSpPr>
          <p:nvPr/>
        </p:nvCxnSpPr>
        <p:spPr>
          <a:xfrm>
            <a:off x="3898335" y="5168529"/>
            <a:ext cx="231041"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cxnSpLocks/>
          </p:cNvCxnSpPr>
          <p:nvPr/>
        </p:nvCxnSpPr>
        <p:spPr>
          <a:xfrm>
            <a:off x="4074792" y="4616857"/>
            <a:ext cx="256877" cy="11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cxnSpLocks/>
          </p:cNvCxnSpPr>
          <p:nvPr/>
        </p:nvCxnSpPr>
        <p:spPr>
          <a:xfrm>
            <a:off x="4102468" y="5666389"/>
            <a:ext cx="29003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353773" y="5368744"/>
            <a:ext cx="1655413" cy="400110"/>
          </a:xfrm>
          <a:prstGeom prst="rect">
            <a:avLst/>
          </a:prstGeom>
          <a:noFill/>
        </p:spPr>
        <p:txBody>
          <a:bodyPr wrap="square" rtlCol="0">
            <a:spAutoFit/>
          </a:bodyPr>
          <a:lstStyle/>
          <a:p>
            <a:r>
              <a:rPr kumimoji="1" lang="ja-JP" altLang="en-US" sz="2000" dirty="0">
                <a:solidFill>
                  <a:schemeClr val="bg1"/>
                </a:solidFill>
              </a:rPr>
              <a:t>母数の推定</a:t>
            </a:r>
          </a:p>
        </p:txBody>
      </p:sp>
      <p:sp>
        <p:nvSpPr>
          <p:cNvPr id="32" name="テキスト ボックス 31"/>
          <p:cNvSpPr txBox="1"/>
          <p:nvPr/>
        </p:nvSpPr>
        <p:spPr>
          <a:xfrm>
            <a:off x="2375399" y="3295567"/>
            <a:ext cx="2034702" cy="400110"/>
          </a:xfrm>
          <a:prstGeom prst="rect">
            <a:avLst/>
          </a:prstGeom>
          <a:noFill/>
        </p:spPr>
        <p:txBody>
          <a:bodyPr wrap="square" rtlCol="0">
            <a:spAutoFit/>
          </a:bodyPr>
          <a:lstStyle/>
          <a:p>
            <a:r>
              <a:rPr kumimoji="1" lang="ja-JP" altLang="en-US" sz="2000" dirty="0">
                <a:solidFill>
                  <a:schemeClr val="bg1"/>
                </a:solidFill>
              </a:rPr>
              <a:t>データの整理</a:t>
            </a:r>
          </a:p>
        </p:txBody>
      </p:sp>
      <p:sp>
        <p:nvSpPr>
          <p:cNvPr id="25" name="テキスト ボックス 24"/>
          <p:cNvSpPr txBox="1"/>
          <p:nvPr/>
        </p:nvSpPr>
        <p:spPr>
          <a:xfrm>
            <a:off x="6324220" y="4586070"/>
            <a:ext cx="2111126" cy="923330"/>
          </a:xfrm>
          <a:prstGeom prst="rect">
            <a:avLst/>
          </a:prstGeom>
          <a:noFill/>
        </p:spPr>
        <p:txBody>
          <a:bodyPr wrap="square" rtlCol="0">
            <a:spAutoFit/>
          </a:bodyPr>
          <a:lstStyle/>
          <a:p>
            <a:pPr algn="just"/>
            <a:r>
              <a:rPr kumimoji="1" lang="ja-JP" altLang="en-US" sz="1800" dirty="0">
                <a:solidFill>
                  <a:srgbClr val="FFFF00"/>
                </a:solidFill>
              </a:rPr>
              <a:t>考え方が異なるだけで，どちらが優れているわけではない</a:t>
            </a:r>
          </a:p>
        </p:txBody>
      </p:sp>
      <p:sp>
        <p:nvSpPr>
          <p:cNvPr id="4" name="右大かっこ 3"/>
          <p:cNvSpPr/>
          <p:nvPr/>
        </p:nvSpPr>
        <p:spPr>
          <a:xfrm>
            <a:off x="5994289" y="4607270"/>
            <a:ext cx="199407" cy="984918"/>
          </a:xfrm>
          <a:prstGeom prst="rightBracket">
            <a:avLst>
              <a:gd name="adj" fmla="val 129952"/>
            </a:avLst>
          </a:prstGeom>
          <a:ln w="666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215"/>
          </a:p>
        </p:txBody>
      </p:sp>
      <p:sp>
        <p:nvSpPr>
          <p:cNvPr id="26" name="タイトル 3">
            <a:extLst>
              <a:ext uri="{FF2B5EF4-FFF2-40B4-BE49-F238E27FC236}">
                <a16:creationId xmlns:a16="http://schemas.microsoft.com/office/drawing/2014/main" id="{406FD1A1-AF65-4FB2-A592-1E0AA6784C8F}"/>
              </a:ext>
            </a:extLst>
          </p:cNvPr>
          <p:cNvSpPr txBox="1">
            <a:spLocks noGrp="1"/>
          </p:cNvSpPr>
          <p:nvPr>
            <p:ph type="title"/>
          </p:nvPr>
        </p:nvSpPr>
        <p:spPr bwMode="auto">
          <a:xfrm>
            <a:off x="811103" y="653382"/>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en-US" altLang="ja-JP" b="1" kern="0" dirty="0">
                <a:effectLst>
                  <a:outerShdw blurRad="38100" dist="38100" dir="2700000" algn="tl">
                    <a:srgbClr val="000000">
                      <a:alpha val="43137"/>
                    </a:srgbClr>
                  </a:outerShdw>
                </a:effectLst>
                <a:latin typeface="+mn-ea"/>
                <a:ea typeface="+mn-ea"/>
              </a:rPr>
              <a:t>15.1</a:t>
            </a:r>
            <a:r>
              <a:rPr lang="ja-JP" altLang="en-US" b="1" kern="0" dirty="0">
                <a:effectLst>
                  <a:outerShdw blurRad="38100" dist="38100" dir="2700000" algn="tl">
                    <a:srgbClr val="000000">
                      <a:alpha val="43137"/>
                    </a:srgbClr>
                  </a:outerShdw>
                </a:effectLst>
                <a:latin typeface="+mn-ea"/>
                <a:ea typeface="+mn-ea"/>
              </a:rPr>
              <a:t>　ベイズ統計学とは</a:t>
            </a:r>
          </a:p>
        </p:txBody>
      </p:sp>
      <p:sp>
        <p:nvSpPr>
          <p:cNvPr id="29" name="角丸四角形 5">
            <a:extLst>
              <a:ext uri="{FF2B5EF4-FFF2-40B4-BE49-F238E27FC236}">
                <a16:creationId xmlns:a16="http://schemas.microsoft.com/office/drawing/2014/main" id="{2BB8A9D2-6CEE-435D-89BD-BC752F29ECB5}"/>
              </a:ext>
            </a:extLst>
          </p:cNvPr>
          <p:cNvSpPr/>
          <p:nvPr/>
        </p:nvSpPr>
        <p:spPr>
          <a:xfrm>
            <a:off x="2450321" y="3743066"/>
            <a:ext cx="1462315" cy="465282"/>
          </a:xfrm>
          <a:prstGeom prst="roundRect">
            <a:avLst/>
          </a:prstGeom>
          <a:solidFill>
            <a:schemeClr val="bg1"/>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ja-JP" altLang="en-US" sz="1846" dirty="0">
                <a:solidFill>
                  <a:schemeClr val="tx1"/>
                </a:solidFill>
                <a:latin typeface="ＭＳ Ｐゴシック" panose="020B0600070205080204" pitchFamily="50" charset="-128"/>
                <a:ea typeface="ＭＳ Ｐゴシック" panose="020B0600070205080204" pitchFamily="50" charset="-128"/>
              </a:rPr>
              <a:t>記述統計学</a:t>
            </a:r>
          </a:p>
        </p:txBody>
      </p:sp>
      <p:sp>
        <p:nvSpPr>
          <p:cNvPr id="33" name="角丸四角形 5">
            <a:extLst>
              <a:ext uri="{FF2B5EF4-FFF2-40B4-BE49-F238E27FC236}">
                <a16:creationId xmlns:a16="http://schemas.microsoft.com/office/drawing/2014/main" id="{18C4AB44-DB52-4136-B75A-39B18A6D9D8E}"/>
              </a:ext>
            </a:extLst>
          </p:cNvPr>
          <p:cNvSpPr/>
          <p:nvPr/>
        </p:nvSpPr>
        <p:spPr>
          <a:xfrm>
            <a:off x="2409503" y="4903462"/>
            <a:ext cx="1462315" cy="465282"/>
          </a:xfrm>
          <a:prstGeom prst="roundRect">
            <a:avLst/>
          </a:prstGeom>
          <a:solidFill>
            <a:schemeClr val="bg1"/>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ja-JP" altLang="en-US" sz="1846" dirty="0">
                <a:solidFill>
                  <a:schemeClr val="tx1"/>
                </a:solidFill>
                <a:latin typeface="ＭＳ Ｐゴシック" panose="020B0600070205080204" pitchFamily="50" charset="-128"/>
                <a:ea typeface="ＭＳ Ｐゴシック" panose="020B0600070205080204" pitchFamily="50" charset="-128"/>
              </a:rPr>
              <a:t>推測統計学</a:t>
            </a:r>
          </a:p>
        </p:txBody>
      </p:sp>
      <p:sp>
        <p:nvSpPr>
          <p:cNvPr id="34" name="テキスト ボックス 33">
            <a:extLst>
              <a:ext uri="{FF2B5EF4-FFF2-40B4-BE49-F238E27FC236}">
                <a16:creationId xmlns:a16="http://schemas.microsoft.com/office/drawing/2014/main" id="{E107C292-8D79-4445-8887-65B293548596}"/>
              </a:ext>
            </a:extLst>
          </p:cNvPr>
          <p:cNvSpPr txBox="1"/>
          <p:nvPr/>
        </p:nvSpPr>
        <p:spPr>
          <a:xfrm>
            <a:off x="4289767" y="3890785"/>
            <a:ext cx="1881369" cy="400110"/>
          </a:xfrm>
          <a:prstGeom prst="rect">
            <a:avLst/>
          </a:prstGeom>
          <a:noFill/>
        </p:spPr>
        <p:txBody>
          <a:bodyPr wrap="square" rtlCol="0">
            <a:spAutoFit/>
          </a:bodyPr>
          <a:lstStyle/>
          <a:p>
            <a:r>
              <a:rPr kumimoji="1" lang="ja-JP" altLang="en-US" sz="2000" dirty="0">
                <a:solidFill>
                  <a:schemeClr val="bg1"/>
                </a:solidFill>
              </a:rPr>
              <a:t>伝統的統計学</a:t>
            </a:r>
          </a:p>
        </p:txBody>
      </p:sp>
      <p:sp>
        <p:nvSpPr>
          <p:cNvPr id="35" name="角丸四角形 5">
            <a:extLst>
              <a:ext uri="{FF2B5EF4-FFF2-40B4-BE49-F238E27FC236}">
                <a16:creationId xmlns:a16="http://schemas.microsoft.com/office/drawing/2014/main" id="{B7948901-9EAB-46AB-929E-4E5F3EA8F10B}"/>
              </a:ext>
            </a:extLst>
          </p:cNvPr>
          <p:cNvSpPr/>
          <p:nvPr/>
        </p:nvSpPr>
        <p:spPr>
          <a:xfrm>
            <a:off x="4356637" y="4308855"/>
            <a:ext cx="1548852" cy="720080"/>
          </a:xfrm>
          <a:prstGeom prst="roundRect">
            <a:avLst/>
          </a:prstGeom>
          <a:solidFill>
            <a:schemeClr val="bg1"/>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ja-JP" altLang="en-US" sz="1846" dirty="0">
                <a:solidFill>
                  <a:schemeClr val="tx1"/>
                </a:solidFill>
                <a:latin typeface="ＭＳ Ｐゴシック" panose="020B0600070205080204" pitchFamily="50" charset="-128"/>
                <a:ea typeface="ＭＳ Ｐゴシック" panose="020B0600070205080204" pitchFamily="50" charset="-128"/>
              </a:rPr>
              <a:t>頻度論</a:t>
            </a:r>
            <a:endParaRPr kumimoji="1" lang="en-US" altLang="ja-JP" sz="1846"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846" dirty="0">
                <a:solidFill>
                  <a:schemeClr val="tx1"/>
                </a:solidFill>
                <a:latin typeface="ＭＳ Ｐゴシック" panose="020B0600070205080204" pitchFamily="50" charset="-128"/>
                <a:ea typeface="ＭＳ Ｐゴシック" panose="020B0600070205080204" pitchFamily="50" charset="-128"/>
              </a:rPr>
              <a:t>（頻度主義）</a:t>
            </a:r>
          </a:p>
        </p:txBody>
      </p:sp>
      <p:sp>
        <p:nvSpPr>
          <p:cNvPr id="36" name="角丸四角形 5">
            <a:extLst>
              <a:ext uri="{FF2B5EF4-FFF2-40B4-BE49-F238E27FC236}">
                <a16:creationId xmlns:a16="http://schemas.microsoft.com/office/drawing/2014/main" id="{E67E6F8E-41A8-40CC-A875-F2832C681EF6}"/>
              </a:ext>
            </a:extLst>
          </p:cNvPr>
          <p:cNvSpPr/>
          <p:nvPr/>
        </p:nvSpPr>
        <p:spPr>
          <a:xfrm>
            <a:off x="4392503" y="5433748"/>
            <a:ext cx="1577636" cy="465282"/>
          </a:xfrm>
          <a:prstGeom prst="roundRect">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ja-JP" altLang="en-US" sz="1846" dirty="0">
                <a:solidFill>
                  <a:schemeClr val="tx1"/>
                </a:solidFill>
                <a:latin typeface="ＭＳ Ｐゴシック" panose="020B0600070205080204" pitchFamily="50" charset="-128"/>
                <a:ea typeface="ＭＳ Ｐゴシック" panose="020B0600070205080204" pitchFamily="50" charset="-128"/>
              </a:rPr>
              <a:t>ベイズ統計学</a:t>
            </a:r>
          </a:p>
        </p:txBody>
      </p:sp>
      <p:sp>
        <p:nvSpPr>
          <p:cNvPr id="37" name="正方形/長方形 36">
            <a:extLst>
              <a:ext uri="{FF2B5EF4-FFF2-40B4-BE49-F238E27FC236}">
                <a16:creationId xmlns:a16="http://schemas.microsoft.com/office/drawing/2014/main" id="{50F2FDC9-F111-442D-8DCB-26364FA11914}"/>
              </a:ext>
            </a:extLst>
          </p:cNvPr>
          <p:cNvSpPr/>
          <p:nvPr/>
        </p:nvSpPr>
        <p:spPr>
          <a:xfrm>
            <a:off x="611560" y="2014234"/>
            <a:ext cx="5916149" cy="1077218"/>
          </a:xfrm>
          <a:prstGeom prst="rect">
            <a:avLst/>
          </a:prstGeom>
        </p:spPr>
        <p:txBody>
          <a:bodyPr wrap="square">
            <a:spAutoFit/>
          </a:bodyPr>
          <a:lstStyle/>
          <a:p>
            <a:r>
              <a:rPr kumimoji="1" lang="ja-JP" altLang="en-US" sz="2800" dirty="0">
                <a:solidFill>
                  <a:srgbClr val="FFFF00"/>
                </a:solidFill>
              </a:rPr>
              <a:t>ベイズの定理</a:t>
            </a:r>
            <a:r>
              <a:rPr kumimoji="1" lang="ja-JP" altLang="en-US" sz="2800" dirty="0">
                <a:solidFill>
                  <a:schemeClr val="bg1"/>
                </a:solidFill>
              </a:rPr>
              <a:t>を土台とした推測統計学</a:t>
            </a:r>
            <a:endParaRPr kumimoji="1" lang="en-US" altLang="ja-JP" sz="2800" dirty="0">
              <a:solidFill>
                <a:schemeClr val="bg1"/>
              </a:solidFill>
            </a:endParaRPr>
          </a:p>
          <a:p>
            <a:r>
              <a:rPr kumimoji="1" lang="ja-JP" altLang="en-US" sz="1700" dirty="0">
                <a:solidFill>
                  <a:schemeClr val="bg1"/>
                </a:solidFill>
              </a:rPr>
              <a:t>（右が定理の生みの親であるトーマズ・ベイズ。ただし，体系的に確率的推論に本定理を使い出したのはラプラス）</a:t>
            </a:r>
            <a:endParaRPr kumimoji="1" lang="en-US" altLang="ja-JP" sz="1700" dirty="0">
              <a:solidFill>
                <a:schemeClr val="bg1"/>
              </a:solidFill>
            </a:endParaRPr>
          </a:p>
        </p:txBody>
      </p:sp>
      <p:pic>
        <p:nvPicPr>
          <p:cNvPr id="2" name="図 1">
            <a:extLst>
              <a:ext uri="{FF2B5EF4-FFF2-40B4-BE49-F238E27FC236}">
                <a16:creationId xmlns:a16="http://schemas.microsoft.com/office/drawing/2014/main" id="{4F5BFBF4-7A67-497C-BEFF-443153421C24}"/>
              </a:ext>
            </a:extLst>
          </p:cNvPr>
          <p:cNvPicPr>
            <a:picLocks noChangeAspect="1"/>
          </p:cNvPicPr>
          <p:nvPr/>
        </p:nvPicPr>
        <p:blipFill>
          <a:blip r:embed="rId3"/>
          <a:stretch>
            <a:fillRect/>
          </a:stretch>
        </p:blipFill>
        <p:spPr>
          <a:xfrm>
            <a:off x="6935597" y="2011383"/>
            <a:ext cx="1645920" cy="1946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6614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617C863-C243-4C4A-8417-0F19F9B151D8}"/>
              </a:ext>
            </a:extLst>
          </p:cNvPr>
          <p:cNvSpPr txBox="1"/>
          <p:nvPr/>
        </p:nvSpPr>
        <p:spPr>
          <a:xfrm>
            <a:off x="4430854" y="4203787"/>
            <a:ext cx="1210588"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変量効果</a:t>
            </a:r>
          </a:p>
        </p:txBody>
      </p:sp>
      <p:sp>
        <p:nvSpPr>
          <p:cNvPr id="16" name="テキスト ボックス 15">
            <a:extLst>
              <a:ext uri="{FF2B5EF4-FFF2-40B4-BE49-F238E27FC236}">
                <a16:creationId xmlns:a16="http://schemas.microsoft.com/office/drawing/2014/main" id="{630641B7-325D-43E3-B31D-4AEA0247AF93}"/>
              </a:ext>
            </a:extLst>
          </p:cNvPr>
          <p:cNvSpPr txBox="1"/>
          <p:nvPr/>
        </p:nvSpPr>
        <p:spPr>
          <a:xfrm>
            <a:off x="3262900" y="4214727"/>
            <a:ext cx="1210588" cy="400110"/>
          </a:xfrm>
          <a:prstGeom prst="rect">
            <a:avLst/>
          </a:prstGeom>
          <a:noFill/>
        </p:spPr>
        <p:txBody>
          <a:bodyPr wrap="none" rtlCol="0">
            <a:spAutoFit/>
          </a:bodyPr>
          <a:lstStyle/>
          <a:p>
            <a:pPr algn="l"/>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固定効果</a:t>
            </a:r>
          </a:p>
        </p:txBody>
      </p:sp>
      <p:graphicFrame>
        <p:nvGraphicFramePr>
          <p:cNvPr id="26" name="オブジェクト 25">
            <a:extLst>
              <a:ext uri="{FF2B5EF4-FFF2-40B4-BE49-F238E27FC236}">
                <a16:creationId xmlns:a16="http://schemas.microsoft.com/office/drawing/2014/main" id="{EE084DA1-1E41-44C3-9F5A-0C4F2B3FA466}"/>
              </a:ext>
            </a:extLst>
          </p:cNvPr>
          <p:cNvGraphicFramePr>
            <a:graphicFrameLocks noChangeAspect="1"/>
          </p:cNvGraphicFramePr>
          <p:nvPr>
            <p:extLst>
              <p:ext uri="{D42A27DB-BD31-4B8C-83A1-F6EECF244321}">
                <p14:modId xmlns:p14="http://schemas.microsoft.com/office/powerpoint/2010/main" val="2060368851"/>
              </p:ext>
            </p:extLst>
          </p:nvPr>
        </p:nvGraphicFramePr>
        <p:xfrm>
          <a:off x="899592" y="2886159"/>
          <a:ext cx="7150100" cy="1389063"/>
        </p:xfrm>
        <a:graphic>
          <a:graphicData uri="http://schemas.openxmlformats.org/presentationml/2006/ole">
            <mc:AlternateContent xmlns:mc="http://schemas.openxmlformats.org/markup-compatibility/2006">
              <mc:Choice xmlns:v="urn:schemas-microsoft-com:vml" Requires="v">
                <p:oleObj spid="_x0000_s89188" name="Equation" r:id="rId3" imgW="2730240" imgH="533160" progId="Equation.DSMT4">
                  <p:embed/>
                </p:oleObj>
              </mc:Choice>
              <mc:Fallback>
                <p:oleObj name="Equation" r:id="rId3" imgW="2730240" imgH="533160" progId="Equation.DSMT4">
                  <p:embed/>
                  <p:pic>
                    <p:nvPicPr>
                      <p:cNvPr id="5" name="オブジェクト 4">
                        <a:extLst>
                          <a:ext uri="{FF2B5EF4-FFF2-40B4-BE49-F238E27FC236}">
                            <a16:creationId xmlns:a16="http://schemas.microsoft.com/office/drawing/2014/main" id="{762601F2-2441-4BB4-B432-1F536C495C01}"/>
                          </a:ext>
                        </a:extLst>
                      </p:cNvPr>
                      <p:cNvPicPr>
                        <a:picLocks noChangeAspect="1" noChangeArrowheads="1"/>
                      </p:cNvPicPr>
                      <p:nvPr/>
                    </p:nvPicPr>
                    <p:blipFill>
                      <a:blip r:embed="rId4"/>
                      <a:srcRect/>
                      <a:stretch>
                        <a:fillRect/>
                      </a:stretch>
                    </p:blipFill>
                    <p:spPr bwMode="auto">
                      <a:xfrm>
                        <a:off x="899592" y="2886159"/>
                        <a:ext cx="7150100" cy="1389063"/>
                      </a:xfrm>
                      <a:prstGeom prst="rect">
                        <a:avLst/>
                      </a:prstGeom>
                      <a:noFill/>
                    </p:spPr>
                  </p:pic>
                </p:oleObj>
              </mc:Fallback>
            </mc:AlternateContent>
          </a:graphicData>
        </a:graphic>
      </p:graphicFrame>
      <p:sp>
        <p:nvSpPr>
          <p:cNvPr id="2" name="タイトル 1">
            <a:extLst>
              <a:ext uri="{FF2B5EF4-FFF2-40B4-BE49-F238E27FC236}">
                <a16:creationId xmlns:a16="http://schemas.microsoft.com/office/drawing/2014/main" id="{44FF1E92-1E77-426F-A741-CB53003AE0EC}"/>
              </a:ext>
            </a:extLst>
          </p:cNvPr>
          <p:cNvSpPr>
            <a:spLocks noGrp="1"/>
          </p:cNvSpPr>
          <p:nvPr>
            <p:ph type="title"/>
          </p:nvPr>
        </p:nvSpPr>
        <p:spPr>
          <a:xfrm>
            <a:off x="1043608" y="620688"/>
            <a:ext cx="7162800" cy="1143000"/>
          </a:xfrm>
        </p:spPr>
        <p:txBody>
          <a:bodyPr/>
          <a:lstStyle/>
          <a:p>
            <a:r>
              <a:rPr kumimoji="1" lang="ja-JP" altLang="en-US" sz="3000" dirty="0"/>
              <a:t>固定効果と混合効果の</a:t>
            </a:r>
            <a:br>
              <a:rPr kumimoji="1" lang="en-US" altLang="ja-JP" sz="3000" dirty="0"/>
            </a:br>
            <a:r>
              <a:rPr kumimoji="1" lang="ja-JP" altLang="en-US" sz="4000" dirty="0"/>
              <a:t>混合（効果）モデル</a:t>
            </a:r>
          </a:p>
        </p:txBody>
      </p:sp>
      <p:graphicFrame>
        <p:nvGraphicFramePr>
          <p:cNvPr id="5" name="オブジェクト 4">
            <a:extLst>
              <a:ext uri="{FF2B5EF4-FFF2-40B4-BE49-F238E27FC236}">
                <a16:creationId xmlns:a16="http://schemas.microsoft.com/office/drawing/2014/main" id="{762601F2-2441-4BB4-B432-1F536C495C01}"/>
              </a:ext>
            </a:extLst>
          </p:cNvPr>
          <p:cNvGraphicFramePr>
            <a:graphicFrameLocks noChangeAspect="1"/>
          </p:cNvGraphicFramePr>
          <p:nvPr>
            <p:extLst>
              <p:ext uri="{D42A27DB-BD31-4B8C-83A1-F6EECF244321}">
                <p14:modId xmlns:p14="http://schemas.microsoft.com/office/powerpoint/2010/main" val="2342003131"/>
              </p:ext>
            </p:extLst>
          </p:nvPr>
        </p:nvGraphicFramePr>
        <p:xfrm>
          <a:off x="942811" y="2199662"/>
          <a:ext cx="6816725" cy="663575"/>
        </p:xfrm>
        <a:graphic>
          <a:graphicData uri="http://schemas.openxmlformats.org/presentationml/2006/ole">
            <mc:AlternateContent xmlns:mc="http://schemas.openxmlformats.org/markup-compatibility/2006">
              <mc:Choice xmlns:v="urn:schemas-microsoft-com:vml" Requires="v">
                <p:oleObj spid="_x0000_s89189" name="Equation" r:id="rId5" imgW="2603160" imgH="253800" progId="Equation.DSMT4">
                  <p:embed/>
                </p:oleObj>
              </mc:Choice>
              <mc:Fallback>
                <p:oleObj name="Equation" r:id="rId5" imgW="2603160" imgH="253800" progId="Equation.DSMT4">
                  <p:embed/>
                  <p:pic>
                    <p:nvPicPr>
                      <p:cNvPr id="0" name="Object 1"/>
                      <p:cNvPicPr>
                        <a:picLocks noChangeAspect="1" noChangeArrowheads="1"/>
                      </p:cNvPicPr>
                      <p:nvPr/>
                    </p:nvPicPr>
                    <p:blipFill>
                      <a:blip r:embed="rId6"/>
                      <a:srcRect/>
                      <a:stretch>
                        <a:fillRect/>
                      </a:stretch>
                    </p:blipFill>
                    <p:spPr bwMode="auto">
                      <a:xfrm>
                        <a:off x="942811" y="2199662"/>
                        <a:ext cx="6816725" cy="663575"/>
                      </a:xfrm>
                      <a:prstGeom prst="rect">
                        <a:avLst/>
                      </a:prstGeom>
                      <a:noFill/>
                    </p:spPr>
                  </p:pic>
                </p:oleObj>
              </mc:Fallback>
            </mc:AlternateContent>
          </a:graphicData>
        </a:graphic>
      </p:graphicFrame>
      <p:sp>
        <p:nvSpPr>
          <p:cNvPr id="6" name="矢印: 折線 5">
            <a:extLst>
              <a:ext uri="{FF2B5EF4-FFF2-40B4-BE49-F238E27FC236}">
                <a16:creationId xmlns:a16="http://schemas.microsoft.com/office/drawing/2014/main" id="{69879631-57BB-4F86-A580-82D981B0A99E}"/>
              </a:ext>
            </a:extLst>
          </p:cNvPr>
          <p:cNvSpPr/>
          <p:nvPr/>
        </p:nvSpPr>
        <p:spPr>
          <a:xfrm rot="16200000">
            <a:off x="2526819" y="2803509"/>
            <a:ext cx="504056" cy="432048"/>
          </a:xfrm>
          <a:prstGeom prst="bentArrow">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矢印: 折線 6">
            <a:extLst>
              <a:ext uri="{FF2B5EF4-FFF2-40B4-BE49-F238E27FC236}">
                <a16:creationId xmlns:a16="http://schemas.microsoft.com/office/drawing/2014/main" id="{3AAF579D-4EE6-4CCF-A8B5-DC71F1F05CAF}"/>
              </a:ext>
            </a:extLst>
          </p:cNvPr>
          <p:cNvSpPr/>
          <p:nvPr/>
        </p:nvSpPr>
        <p:spPr>
          <a:xfrm rot="16200000">
            <a:off x="1770735" y="2839513"/>
            <a:ext cx="1296143" cy="1152128"/>
          </a:xfrm>
          <a:prstGeom prst="bentArrow">
            <a:avLst>
              <a:gd name="adj1" fmla="val 12874"/>
              <a:gd name="adj2" fmla="val 11221"/>
              <a:gd name="adj3" fmla="val 15079"/>
              <a:gd name="adj4" fmla="val 43750"/>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6E389139-DE47-47A7-9AD2-4D70A690AD4D}"/>
              </a:ext>
            </a:extLst>
          </p:cNvPr>
          <p:cNvSpPr txBox="1"/>
          <p:nvPr/>
        </p:nvSpPr>
        <p:spPr>
          <a:xfrm>
            <a:off x="2267819" y="2845609"/>
            <a:ext cx="432047"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係数</a:t>
            </a:r>
          </a:p>
        </p:txBody>
      </p:sp>
      <p:sp>
        <p:nvSpPr>
          <p:cNvPr id="9" name="テキスト ボックス 8">
            <a:extLst>
              <a:ext uri="{FF2B5EF4-FFF2-40B4-BE49-F238E27FC236}">
                <a16:creationId xmlns:a16="http://schemas.microsoft.com/office/drawing/2014/main" id="{6EB21D84-D58A-430A-897F-879E58AA0409}"/>
              </a:ext>
            </a:extLst>
          </p:cNvPr>
          <p:cNvSpPr txBox="1"/>
          <p:nvPr/>
        </p:nvSpPr>
        <p:spPr>
          <a:xfrm>
            <a:off x="1407210" y="2845609"/>
            <a:ext cx="432047" cy="1015663"/>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定数項</a:t>
            </a:r>
          </a:p>
        </p:txBody>
      </p:sp>
      <p:sp>
        <p:nvSpPr>
          <p:cNvPr id="10" name="四角形: 角を丸くする 9">
            <a:extLst>
              <a:ext uri="{FF2B5EF4-FFF2-40B4-BE49-F238E27FC236}">
                <a16:creationId xmlns:a16="http://schemas.microsoft.com/office/drawing/2014/main" id="{F7E82325-32D6-49B7-BDE8-5C610766CF6C}"/>
              </a:ext>
            </a:extLst>
          </p:cNvPr>
          <p:cNvSpPr/>
          <p:nvPr/>
        </p:nvSpPr>
        <p:spPr>
          <a:xfrm>
            <a:off x="3749676" y="3055537"/>
            <a:ext cx="531667" cy="1148252"/>
          </a:xfrm>
          <a:prstGeom prst="roundRect">
            <a:avLst/>
          </a:prstGeom>
          <a:noFill/>
          <a:ln w="5715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68D38F37-6C8F-45D2-8FCF-B72751E54F89}"/>
              </a:ext>
            </a:extLst>
          </p:cNvPr>
          <p:cNvSpPr/>
          <p:nvPr/>
        </p:nvSpPr>
        <p:spPr>
          <a:xfrm>
            <a:off x="4572000" y="3034757"/>
            <a:ext cx="531667" cy="1184257"/>
          </a:xfrm>
          <a:prstGeom prst="roundRect">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7C4C3D9-569D-4030-931B-086F51C07FCE}"/>
              </a:ext>
            </a:extLst>
          </p:cNvPr>
          <p:cNvSpPr txBox="1"/>
          <p:nvPr/>
        </p:nvSpPr>
        <p:spPr>
          <a:xfrm>
            <a:off x="2762388" y="4809346"/>
            <a:ext cx="3136600"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グループ差によるバラツキの効果（確率分布に従う）</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210423AE-7D88-4080-82ED-F464D26A775D}"/>
              </a:ext>
            </a:extLst>
          </p:cNvPr>
          <p:cNvSpPr txBox="1"/>
          <p:nvPr/>
        </p:nvSpPr>
        <p:spPr>
          <a:xfrm>
            <a:off x="410878" y="5578010"/>
            <a:ext cx="8155904"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注：混合モデルは本来，計画行列を使って表記しますが，難しいので，本書では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『Stan</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でベイズ統計モデリング（松浦）</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や</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基礎から学ぶマルチレベルモデル（</a:t>
            </a:r>
            <a:r>
              <a:rPr kumimoji="1" lang="en-US" altLang="ja-JP" sz="1500" dirty="0" err="1">
                <a:solidFill>
                  <a:schemeClr val="bg1"/>
                </a:solidFill>
                <a:latin typeface="ＭＳ Ｐゴシック" panose="020B0600070205080204" pitchFamily="50" charset="-128"/>
                <a:cs typeface="Meiryo UI" pitchFamily="50" charset="-128"/>
              </a:rPr>
              <a:t>Ita</a:t>
            </a:r>
            <a:r>
              <a:rPr kumimoji="1" lang="en-US" altLang="ja-JP" sz="1500" dirty="0">
                <a:solidFill>
                  <a:schemeClr val="bg1"/>
                </a:solidFill>
                <a:latin typeface="ＭＳ Ｐゴシック" panose="020B0600070205080204" pitchFamily="50" charset="-128"/>
                <a:cs typeface="Meiryo UI" pitchFamily="50" charset="-128"/>
              </a:rPr>
              <a:t> </a:t>
            </a:r>
            <a:r>
              <a:rPr kumimoji="1" lang="en-US" altLang="ja-JP" sz="1500" dirty="0" err="1">
                <a:solidFill>
                  <a:schemeClr val="bg1"/>
                </a:solidFill>
                <a:latin typeface="ＭＳ Ｐゴシック" panose="020B0600070205080204" pitchFamily="50" charset="-128"/>
                <a:cs typeface="Meiryo UI" pitchFamily="50" charset="-128"/>
              </a:rPr>
              <a:t>Kreft</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の表記法を採用しています。</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9" name="コネクタ: 曲線 18">
            <a:extLst>
              <a:ext uri="{FF2B5EF4-FFF2-40B4-BE49-F238E27FC236}">
                <a16:creationId xmlns:a16="http://schemas.microsoft.com/office/drawing/2014/main" id="{68A57F18-4386-49BE-8870-CE916AC0C0F1}"/>
              </a:ext>
            </a:extLst>
          </p:cNvPr>
          <p:cNvCxnSpPr>
            <a:cxnSpLocks/>
          </p:cNvCxnSpPr>
          <p:nvPr/>
        </p:nvCxnSpPr>
        <p:spPr>
          <a:xfrm rot="5400000" flipH="1" flipV="1">
            <a:off x="4626794" y="4604016"/>
            <a:ext cx="304568" cy="217129"/>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9945E65-56A6-4FED-9520-5CEEBDEDBEE4}"/>
              </a:ext>
            </a:extLst>
          </p:cNvPr>
          <p:cNvSpPr txBox="1"/>
          <p:nvPr/>
        </p:nvSpPr>
        <p:spPr>
          <a:xfrm>
            <a:off x="6025083" y="4321066"/>
            <a:ext cx="2653813"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の正規分布とする場合が多い</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8" name="コネクタ: 曲線 27">
            <a:extLst>
              <a:ext uri="{FF2B5EF4-FFF2-40B4-BE49-F238E27FC236}">
                <a16:creationId xmlns:a16="http://schemas.microsoft.com/office/drawing/2014/main" id="{DC2A254B-6695-40F8-94B6-D50AEA93F1E8}"/>
              </a:ext>
            </a:extLst>
          </p:cNvPr>
          <p:cNvCxnSpPr>
            <a:cxnSpLocks/>
          </p:cNvCxnSpPr>
          <p:nvPr/>
        </p:nvCxnSpPr>
        <p:spPr>
          <a:xfrm rot="5400000" flipH="1" flipV="1">
            <a:off x="6419948" y="4136084"/>
            <a:ext cx="304568" cy="217129"/>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A77B059C-1553-4534-945C-5A39B1CF08DE}"/>
              </a:ext>
            </a:extLst>
          </p:cNvPr>
          <p:cNvSpPr txBox="1"/>
          <p:nvPr/>
        </p:nvSpPr>
        <p:spPr>
          <a:xfrm>
            <a:off x="4979286" y="1977301"/>
            <a:ext cx="3699610" cy="323165"/>
          </a:xfrm>
          <a:prstGeom prst="rect">
            <a:avLst/>
          </a:prstGeom>
          <a:noFill/>
        </p:spPr>
        <p:txBody>
          <a:bodyPr wrap="square" rtlCol="0">
            <a:spAutoFit/>
          </a:bodyPr>
          <a:lstStyle/>
          <a:p>
            <a:pPr algn="l"/>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ｊ</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はグループ，</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黄色</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は推定すべきパラメータ</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 name="右中かっこ 2">
            <a:extLst>
              <a:ext uri="{FF2B5EF4-FFF2-40B4-BE49-F238E27FC236}">
                <a16:creationId xmlns:a16="http://schemas.microsoft.com/office/drawing/2014/main" id="{BE2A19CA-5E48-46C8-A13B-E68FE74C0399}"/>
              </a:ext>
            </a:extLst>
          </p:cNvPr>
          <p:cNvSpPr/>
          <p:nvPr/>
        </p:nvSpPr>
        <p:spPr>
          <a:xfrm>
            <a:off x="7812361" y="2420888"/>
            <a:ext cx="335844" cy="1728192"/>
          </a:xfrm>
          <a:prstGeom prst="rightBrace">
            <a:avLst>
              <a:gd name="adj1" fmla="val 45181"/>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6677AEB-399B-42BD-9456-30B4E82C7676}"/>
              </a:ext>
            </a:extLst>
          </p:cNvPr>
          <p:cNvSpPr txBox="1"/>
          <p:nvPr/>
        </p:nvSpPr>
        <p:spPr>
          <a:xfrm>
            <a:off x="8106007" y="2835573"/>
            <a:ext cx="492443" cy="1118255"/>
          </a:xfrm>
          <a:prstGeom prst="rect">
            <a:avLst/>
          </a:prstGeom>
          <a:noFill/>
        </p:spPr>
        <p:txBody>
          <a:bodyPr vert="eaVert"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正規分布</a:t>
            </a:r>
          </a:p>
        </p:txBody>
      </p:sp>
    </p:spTree>
    <p:extLst>
      <p:ext uri="{BB962C8B-B14F-4D97-AF65-F5344CB8AC3E}">
        <p14:creationId xmlns:p14="http://schemas.microsoft.com/office/powerpoint/2010/main" val="19067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6" grpId="0" animBg="1"/>
      <p:bldP spid="7" grpId="0" animBg="1"/>
      <p:bldP spid="8" grpId="0"/>
      <p:bldP spid="9" grpId="0"/>
      <p:bldP spid="10" grpId="0" animBg="1"/>
      <p:bldP spid="11" grpId="0" animBg="1"/>
      <p:bldP spid="14" grpId="0"/>
      <p:bldP spid="27" grpId="0"/>
      <p:bldP spid="3"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4A387A5D-9EED-48BB-B4CA-9ADB3C4151A2}"/>
              </a:ext>
            </a:extLst>
          </p:cNvPr>
          <p:cNvSpPr txBox="1"/>
          <p:nvPr/>
        </p:nvSpPr>
        <p:spPr>
          <a:xfrm>
            <a:off x="683568" y="1916832"/>
            <a:ext cx="7920880" cy="4324261"/>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混合モデルに最尤法を用いた場合の問題点：</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cs typeface="Meiryo UI" pitchFamily="50" charset="-128"/>
              </a:rPr>
              <a:t>　①</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各グループが平均よりも正や負にどのぐらい大きいのか（</a:t>
            </a:r>
            <a:r>
              <a:rPr kumimoji="1" lang="en-US" altLang="ja-JP"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r</a:t>
            </a:r>
            <a:r>
              <a:rPr kumimoji="1" lang="en-US" altLang="ja-JP" sz="2000" baseline="-25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j</a:t>
            </a:r>
            <a:r>
              <a:rPr kumimoji="1" lang="ja-JP" altLang="en-US" sz="2000" dirty="0">
                <a:solidFill>
                  <a:schemeClr val="bg1"/>
                </a:solidFill>
                <a:latin typeface="ＭＳ Ｐゴシック" panose="020B0600070205080204" pitchFamily="50" charset="-128"/>
                <a:cs typeface="Meiryo UI" pitchFamily="50" charset="-128"/>
              </a:rPr>
              <a:t>の個別値）は計算</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できない（知りたくない場合は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OK</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dirty="0">
                <a:solidFill>
                  <a:schemeClr val="bg1"/>
                </a:solidFill>
                <a:latin typeface="ＭＳ Ｐゴシック" panose="020B0600070205080204" pitchFamily="50" charset="-128"/>
                <a:cs typeface="Meiryo UI" pitchFamily="50" charset="-128"/>
              </a:rPr>
              <a:t>変量効果の分散</a:t>
            </a:r>
            <a:r>
              <a:rPr kumimoji="1" lang="en-US" altLang="ja-JP" sz="2000" dirty="0">
                <a:solidFill>
                  <a:schemeClr val="bg1"/>
                </a:solidFill>
                <a:latin typeface="ＭＳ Ｐゴシック" panose="020B0600070205080204" pitchFamily="50" charset="-128"/>
                <a:cs typeface="Meiryo UI" pitchFamily="50" charset="-128"/>
              </a:rPr>
              <a:t>σ</a:t>
            </a:r>
            <a:r>
              <a:rPr kumimoji="1" lang="en-US" altLang="ja-JP" sz="2000" baseline="30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を</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積分で求めるときに周辺化されて消えるため</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endParaRPr kumimoji="1" lang="en-US" altLang="ja-JP"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②そもそも最尤法はパラメータの多い複雑なモデルには適さない</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→複雑なモデルでは漸近性（大標本ならば最尤推定量が正規分布に従う性質）が保証されないため，真の値から離れたり検出力が弱くなる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dirty="0">
                <a:solidFill>
                  <a:schemeClr val="bg1"/>
                </a:solidFill>
                <a:latin typeface="ＭＳ Ｐゴシック" panose="020B0600070205080204" pitchFamily="50" charset="-128"/>
                <a:cs typeface="Meiryo UI" pitchFamily="50" charset="-128"/>
              </a:rPr>
              <a:t>パラメータがそれぞれ異なる確率分布に従う場合に確率の積を計算するのは大変なので不安定になる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 name="タイトル 1">
            <a:extLst>
              <a:ext uri="{FF2B5EF4-FFF2-40B4-BE49-F238E27FC236}">
                <a16:creationId xmlns:a16="http://schemas.microsoft.com/office/drawing/2014/main" id="{9FFE3061-DCE3-40BA-AD59-697B61D055D9}"/>
              </a:ext>
            </a:extLst>
          </p:cNvPr>
          <p:cNvSpPr>
            <a:spLocks noGrp="1"/>
          </p:cNvSpPr>
          <p:nvPr>
            <p:ph type="title"/>
          </p:nvPr>
        </p:nvSpPr>
        <p:spPr>
          <a:xfrm>
            <a:off x="990600" y="620688"/>
            <a:ext cx="7469832" cy="1143000"/>
          </a:xfrm>
        </p:spPr>
        <p:txBody>
          <a:bodyPr/>
          <a:lstStyle/>
          <a:p>
            <a:r>
              <a:rPr kumimoji="1" lang="ja-JP" altLang="en-US" sz="3500" dirty="0"/>
              <a:t>複雑な混合モデルに最尤法は適さない</a:t>
            </a:r>
          </a:p>
        </p:txBody>
      </p:sp>
      <p:graphicFrame>
        <p:nvGraphicFramePr>
          <p:cNvPr id="4" name="オブジェクト 3">
            <a:extLst>
              <a:ext uri="{FF2B5EF4-FFF2-40B4-BE49-F238E27FC236}">
                <a16:creationId xmlns:a16="http://schemas.microsoft.com/office/drawing/2014/main" id="{E59459DA-CD13-4F11-9AC1-5DCD3293E880}"/>
              </a:ext>
            </a:extLst>
          </p:cNvPr>
          <p:cNvGraphicFramePr>
            <a:graphicFrameLocks noChangeAspect="1"/>
          </p:cNvGraphicFramePr>
          <p:nvPr>
            <p:extLst>
              <p:ext uri="{D42A27DB-BD31-4B8C-83A1-F6EECF244321}">
                <p14:modId xmlns:p14="http://schemas.microsoft.com/office/powerpoint/2010/main" val="30585427"/>
              </p:ext>
            </p:extLst>
          </p:nvPr>
        </p:nvGraphicFramePr>
        <p:xfrm>
          <a:off x="3059832" y="3527843"/>
          <a:ext cx="2183890" cy="633361"/>
        </p:xfrm>
        <a:graphic>
          <a:graphicData uri="http://schemas.openxmlformats.org/presentationml/2006/ole">
            <mc:AlternateContent xmlns:mc="http://schemas.openxmlformats.org/markup-compatibility/2006">
              <mc:Choice xmlns:v="urn:schemas-microsoft-com:vml" Requires="v">
                <p:oleObj spid="_x0000_s90162" name="Equation" r:id="rId3" imgW="825480" imgH="241200" progId="Equation.DSMT4">
                  <p:embed/>
                </p:oleObj>
              </mc:Choice>
              <mc:Fallback>
                <p:oleObj name="Equation" r:id="rId3" imgW="825480" imgH="241200" progId="Equation.DSMT4">
                  <p:embed/>
                  <p:pic>
                    <p:nvPicPr>
                      <p:cNvPr id="26" name="オブジェクト 25">
                        <a:extLst>
                          <a:ext uri="{FF2B5EF4-FFF2-40B4-BE49-F238E27FC236}">
                            <a16:creationId xmlns:a16="http://schemas.microsoft.com/office/drawing/2014/main" id="{EE084DA1-1E41-44C3-9F5A-0C4F2B3FA466}"/>
                          </a:ext>
                        </a:extLst>
                      </p:cNvPr>
                      <p:cNvPicPr>
                        <a:picLocks noChangeAspect="1" noChangeArrowheads="1"/>
                      </p:cNvPicPr>
                      <p:nvPr/>
                    </p:nvPicPr>
                    <p:blipFill>
                      <a:blip r:embed="rId4"/>
                      <a:srcRect/>
                      <a:stretch>
                        <a:fillRect/>
                      </a:stretch>
                    </p:blipFill>
                    <p:spPr bwMode="auto">
                      <a:xfrm>
                        <a:off x="3059832" y="3527843"/>
                        <a:ext cx="2183890" cy="633361"/>
                      </a:xfrm>
                      <a:prstGeom prst="rect">
                        <a:avLst/>
                      </a:prstGeom>
                      <a:noFill/>
                    </p:spPr>
                  </p:pic>
                </p:oleObj>
              </mc:Fallback>
            </mc:AlternateContent>
          </a:graphicData>
        </a:graphic>
      </p:graphicFrame>
      <p:sp>
        <p:nvSpPr>
          <p:cNvPr id="5" name="テキスト ボックス 4">
            <a:extLst>
              <a:ext uri="{FF2B5EF4-FFF2-40B4-BE49-F238E27FC236}">
                <a16:creationId xmlns:a16="http://schemas.microsoft.com/office/drawing/2014/main" id="{D0EEE82E-2471-4166-8DA3-4737AE08C8F4}"/>
              </a:ext>
            </a:extLst>
          </p:cNvPr>
          <p:cNvSpPr txBox="1"/>
          <p:nvPr/>
        </p:nvSpPr>
        <p:spPr>
          <a:xfrm>
            <a:off x="1403648" y="4211796"/>
            <a:ext cx="6336704" cy="369332"/>
          </a:xfrm>
          <a:prstGeom prst="rect">
            <a:avLst/>
          </a:prstGeom>
          <a:noFill/>
        </p:spPr>
        <p:txBody>
          <a:bodyPr wrap="square" rtlCol="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グループ</a:t>
            </a:r>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ｊ</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ja-JP" altLang="en-US" sz="1800" dirty="0">
                <a:solidFill>
                  <a:schemeClr val="bg1"/>
                </a:solidFill>
                <a:latin typeface="ＭＳ Ｐゴシック" panose="020B0600070205080204" pitchFamily="50" charset="-128"/>
                <a:cs typeface="Meiryo UI" pitchFamily="50" charset="-128"/>
              </a:rPr>
              <a:t>全体平均</a:t>
            </a:r>
            <a:r>
              <a:rPr kumimoji="1" lang="en-US" altLang="ja-JP" sz="1800" i="1" dirty="0">
                <a:solidFill>
                  <a:schemeClr val="bg1"/>
                </a:solidFill>
                <a:cs typeface="Times New Roman" panose="02020603050405020304" pitchFamily="18" charset="0"/>
              </a:rPr>
              <a:t>μ</a:t>
            </a:r>
            <a:r>
              <a:rPr kumimoji="1" lang="en-US" altLang="ja-JP" sz="1800" i="1" baseline="-25000" dirty="0">
                <a:solidFill>
                  <a:schemeClr val="bg1"/>
                </a:solidFill>
                <a:cs typeface="Times New Roman" panose="02020603050405020304" pitchFamily="18" charset="0"/>
              </a:rPr>
              <a:t>β</a:t>
            </a:r>
            <a:r>
              <a:rPr kumimoji="1" lang="ja-JP" altLang="en-US" sz="1800" dirty="0">
                <a:solidFill>
                  <a:schemeClr val="bg1"/>
                </a:solidFill>
                <a:latin typeface="ＭＳ Ｐゴシック" panose="020B0600070205080204" pitchFamily="50" charset="-128"/>
                <a:cs typeface="Meiryo UI" pitchFamily="50" charset="-128"/>
              </a:rPr>
              <a:t>からの</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ズレなので，</a:t>
            </a:r>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パラメータは</a:t>
            </a:r>
            <a:r>
              <a:rPr kumimoji="1" lang="en-US" altLang="ja-JP"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j</a:t>
            </a:r>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個</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ある</a:t>
            </a:r>
          </a:p>
        </p:txBody>
      </p:sp>
      <p:cxnSp>
        <p:nvCxnSpPr>
          <p:cNvPr id="7" name="コネクタ: 曲線 6">
            <a:extLst>
              <a:ext uri="{FF2B5EF4-FFF2-40B4-BE49-F238E27FC236}">
                <a16:creationId xmlns:a16="http://schemas.microsoft.com/office/drawing/2014/main" id="{BC12C6E8-F621-4716-8294-4E0362BB7FFF}"/>
              </a:ext>
            </a:extLst>
          </p:cNvPr>
          <p:cNvCxnSpPr/>
          <p:nvPr/>
        </p:nvCxnSpPr>
        <p:spPr>
          <a:xfrm rot="5400000" flipH="1" flipV="1">
            <a:off x="4608004" y="4031776"/>
            <a:ext cx="216024" cy="144016"/>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DBBE1312-BE05-44A5-9BA3-D7A481B0F6EC}"/>
              </a:ext>
            </a:extLst>
          </p:cNvPr>
          <p:cNvSpPr txBox="1"/>
          <p:nvPr/>
        </p:nvSpPr>
        <p:spPr>
          <a:xfrm>
            <a:off x="3674723" y="3378742"/>
            <a:ext cx="954107" cy="323165"/>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固定効果</a:t>
            </a:r>
          </a:p>
        </p:txBody>
      </p:sp>
      <p:sp>
        <p:nvSpPr>
          <p:cNvPr id="14" name="テキスト ボックス 13">
            <a:extLst>
              <a:ext uri="{FF2B5EF4-FFF2-40B4-BE49-F238E27FC236}">
                <a16:creationId xmlns:a16="http://schemas.microsoft.com/office/drawing/2014/main" id="{56AB1076-50B9-47DC-B1AA-0823A039D9FE}"/>
              </a:ext>
            </a:extLst>
          </p:cNvPr>
          <p:cNvSpPr txBox="1"/>
          <p:nvPr/>
        </p:nvSpPr>
        <p:spPr>
          <a:xfrm>
            <a:off x="4499992" y="3366260"/>
            <a:ext cx="954107" cy="323165"/>
          </a:xfrm>
          <a:prstGeom prst="rect">
            <a:avLst/>
          </a:prstGeom>
          <a:noFill/>
        </p:spPr>
        <p:txBody>
          <a:bodyPr wrap="none" rtlCol="0">
            <a:spAutoFit/>
          </a:bodyPr>
          <a:lstStyle/>
          <a:p>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変量効果</a:t>
            </a:r>
          </a:p>
        </p:txBody>
      </p:sp>
      <p:sp>
        <p:nvSpPr>
          <p:cNvPr id="15" name="テキスト ボックス 14">
            <a:extLst>
              <a:ext uri="{FF2B5EF4-FFF2-40B4-BE49-F238E27FC236}">
                <a16:creationId xmlns:a16="http://schemas.microsoft.com/office/drawing/2014/main" id="{637BD475-1D10-4732-85E4-5F0DA11015CB}"/>
              </a:ext>
            </a:extLst>
          </p:cNvPr>
          <p:cNvSpPr txBox="1"/>
          <p:nvPr/>
        </p:nvSpPr>
        <p:spPr>
          <a:xfrm>
            <a:off x="2656197" y="3378742"/>
            <a:ext cx="954107" cy="323165"/>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混合効果</a:t>
            </a:r>
          </a:p>
        </p:txBody>
      </p:sp>
    </p:spTree>
    <p:extLst>
      <p:ext uri="{BB962C8B-B14F-4D97-AF65-F5344CB8AC3E}">
        <p14:creationId xmlns:p14="http://schemas.microsoft.com/office/powerpoint/2010/main" val="9442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8" end="8"/>
                                            </p:txEl>
                                          </p:spTgt>
                                        </p:tgtEl>
                                        <p:attrNameLst>
                                          <p:attrName>style.visibility</p:attrName>
                                        </p:attrNameLst>
                                      </p:cBhvr>
                                      <p:to>
                                        <p:strVal val="visible"/>
                                      </p:to>
                                    </p:set>
                                    <p:animEffect transition="in" filter="fade">
                                      <p:cBhvr>
                                        <p:cTn id="7" dur="500"/>
                                        <p:tgtEl>
                                          <p:spTgt spid="16">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9" end="9"/>
                                            </p:txEl>
                                          </p:spTgt>
                                        </p:tgtEl>
                                        <p:attrNameLst>
                                          <p:attrName>style.visibility</p:attrName>
                                        </p:attrNameLst>
                                      </p:cBhvr>
                                      <p:to>
                                        <p:strVal val="visible"/>
                                      </p:to>
                                    </p:set>
                                    <p:animEffect transition="in" filter="fade">
                                      <p:cBhvr>
                                        <p:cTn id="10" dur="500"/>
                                        <p:tgtEl>
                                          <p:spTgt spid="16">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10" end="10"/>
                                            </p:txEl>
                                          </p:spTgt>
                                        </p:tgtEl>
                                        <p:attrNameLst>
                                          <p:attrName>style.visibility</p:attrName>
                                        </p:attrNameLst>
                                      </p:cBhvr>
                                      <p:to>
                                        <p:strVal val="visible"/>
                                      </p:to>
                                    </p:set>
                                    <p:animEffect transition="in" filter="fade">
                                      <p:cBhvr>
                                        <p:cTn id="15"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E3061-DCE3-40BA-AD59-697B61D055D9}"/>
              </a:ext>
            </a:extLst>
          </p:cNvPr>
          <p:cNvSpPr>
            <a:spLocks noGrp="1"/>
          </p:cNvSpPr>
          <p:nvPr>
            <p:ph type="title"/>
          </p:nvPr>
        </p:nvSpPr>
        <p:spPr/>
        <p:txBody>
          <a:bodyPr/>
          <a:lstStyle/>
          <a:p>
            <a:r>
              <a:rPr kumimoji="1" lang="ja-JP" altLang="en-US" dirty="0"/>
              <a:t>階層ベイズモデル①</a:t>
            </a:r>
          </a:p>
        </p:txBody>
      </p:sp>
      <p:graphicFrame>
        <p:nvGraphicFramePr>
          <p:cNvPr id="9" name="オブジェクト 8">
            <a:extLst>
              <a:ext uri="{FF2B5EF4-FFF2-40B4-BE49-F238E27FC236}">
                <a16:creationId xmlns:a16="http://schemas.microsoft.com/office/drawing/2014/main" id="{19F8FF44-EE3F-4566-9990-EF01A3D05D01}"/>
              </a:ext>
            </a:extLst>
          </p:cNvPr>
          <p:cNvGraphicFramePr>
            <a:graphicFrameLocks noChangeAspect="1"/>
          </p:cNvGraphicFramePr>
          <p:nvPr>
            <p:extLst>
              <p:ext uri="{D42A27DB-BD31-4B8C-83A1-F6EECF244321}">
                <p14:modId xmlns:p14="http://schemas.microsoft.com/office/powerpoint/2010/main" val="610998300"/>
              </p:ext>
            </p:extLst>
          </p:nvPr>
        </p:nvGraphicFramePr>
        <p:xfrm>
          <a:off x="1943707" y="3789040"/>
          <a:ext cx="5544617" cy="1629210"/>
        </p:xfrm>
        <a:graphic>
          <a:graphicData uri="http://schemas.openxmlformats.org/presentationml/2006/ole">
            <mc:AlternateContent xmlns:mc="http://schemas.openxmlformats.org/markup-compatibility/2006">
              <mc:Choice xmlns:v="urn:schemas-microsoft-com:vml" Requires="v">
                <p:oleObj spid="_x0000_s91192" name="Equation" r:id="rId3" imgW="2666880" imgH="787320" progId="Equation.DSMT4">
                  <p:embed/>
                </p:oleObj>
              </mc:Choice>
              <mc:Fallback>
                <p:oleObj name="Equation" r:id="rId3" imgW="2666880" imgH="787320" progId="Equation.DSMT4">
                  <p:embed/>
                  <p:pic>
                    <p:nvPicPr>
                      <p:cNvPr id="9" name="オブジェクト 8">
                        <a:extLst>
                          <a:ext uri="{FF2B5EF4-FFF2-40B4-BE49-F238E27FC236}">
                            <a16:creationId xmlns:a16="http://schemas.microsoft.com/office/drawing/2014/main" id="{19F8FF44-EE3F-4566-9990-EF01A3D05D01}"/>
                          </a:ext>
                        </a:extLst>
                      </p:cNvPr>
                      <p:cNvPicPr>
                        <a:picLocks noChangeAspect="1" noChangeArrowheads="1"/>
                      </p:cNvPicPr>
                      <p:nvPr/>
                    </p:nvPicPr>
                    <p:blipFill>
                      <a:blip r:embed="rId4"/>
                      <a:srcRect/>
                      <a:stretch>
                        <a:fillRect/>
                      </a:stretch>
                    </p:blipFill>
                    <p:spPr bwMode="auto">
                      <a:xfrm>
                        <a:off x="1943707" y="3789040"/>
                        <a:ext cx="5544617" cy="1629210"/>
                      </a:xfrm>
                      <a:prstGeom prst="rect">
                        <a:avLst/>
                      </a:prstGeom>
                      <a:noFill/>
                    </p:spPr>
                  </p:pic>
                </p:oleObj>
              </mc:Fallback>
            </mc:AlternateContent>
          </a:graphicData>
        </a:graphic>
      </p:graphicFrame>
      <p:sp>
        <p:nvSpPr>
          <p:cNvPr id="10" name="矢印: 折線 9">
            <a:extLst>
              <a:ext uri="{FF2B5EF4-FFF2-40B4-BE49-F238E27FC236}">
                <a16:creationId xmlns:a16="http://schemas.microsoft.com/office/drawing/2014/main" id="{F1438F19-3928-4B34-ABDB-81C6B5B87EC2}"/>
              </a:ext>
            </a:extLst>
          </p:cNvPr>
          <p:cNvSpPr/>
          <p:nvPr/>
        </p:nvSpPr>
        <p:spPr>
          <a:xfrm rot="16200000">
            <a:off x="5178574" y="4298590"/>
            <a:ext cx="406398" cy="395410"/>
          </a:xfrm>
          <a:prstGeom prst="bentArrow">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533E9F97-8AB2-474D-B6D7-BB81B96F6919}"/>
              </a:ext>
            </a:extLst>
          </p:cNvPr>
          <p:cNvSpPr txBox="1"/>
          <p:nvPr/>
        </p:nvSpPr>
        <p:spPr>
          <a:xfrm>
            <a:off x="618124" y="3654435"/>
            <a:ext cx="1207646"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ｙ</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が従う分布に注目した表現</a:t>
            </a:r>
          </a:p>
        </p:txBody>
      </p:sp>
      <p:sp>
        <p:nvSpPr>
          <p:cNvPr id="12" name="矢印: 折線 11">
            <a:extLst>
              <a:ext uri="{FF2B5EF4-FFF2-40B4-BE49-F238E27FC236}">
                <a16:creationId xmlns:a16="http://schemas.microsoft.com/office/drawing/2014/main" id="{C5C653E3-719A-41E2-92F7-3B894870310C}"/>
              </a:ext>
            </a:extLst>
          </p:cNvPr>
          <p:cNvSpPr/>
          <p:nvPr/>
        </p:nvSpPr>
        <p:spPr>
          <a:xfrm rot="16200000">
            <a:off x="3495870" y="4558767"/>
            <a:ext cx="963494" cy="395410"/>
          </a:xfrm>
          <a:prstGeom prst="bentArrow">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 name="直線矢印コネクタ 7">
            <a:extLst>
              <a:ext uri="{FF2B5EF4-FFF2-40B4-BE49-F238E27FC236}">
                <a16:creationId xmlns:a16="http://schemas.microsoft.com/office/drawing/2014/main" id="{11E9EC0F-2849-40ED-BF00-AB40B5105DD8}"/>
              </a:ext>
            </a:extLst>
          </p:cNvPr>
          <p:cNvCxnSpPr>
            <a:cxnSpLocks/>
          </p:cNvCxnSpPr>
          <p:nvPr/>
        </p:nvCxnSpPr>
        <p:spPr>
          <a:xfrm>
            <a:off x="3203848" y="3645024"/>
            <a:ext cx="0" cy="250387"/>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D4D0953A-7397-4160-A2D3-75B0264B7FA6}"/>
              </a:ext>
            </a:extLst>
          </p:cNvPr>
          <p:cNvCxnSpPr>
            <a:cxnSpLocks/>
          </p:cNvCxnSpPr>
          <p:nvPr/>
        </p:nvCxnSpPr>
        <p:spPr>
          <a:xfrm>
            <a:off x="3851920" y="3663846"/>
            <a:ext cx="0" cy="250387"/>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75014CF-36DA-4845-8B6F-6ECB41C98C51}"/>
              </a:ext>
            </a:extLst>
          </p:cNvPr>
          <p:cNvCxnSpPr>
            <a:cxnSpLocks/>
          </p:cNvCxnSpPr>
          <p:nvPr/>
        </p:nvCxnSpPr>
        <p:spPr>
          <a:xfrm>
            <a:off x="4716015" y="3573016"/>
            <a:ext cx="0" cy="32239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E9268FC-BB52-4C21-A9DF-769B05F55867}"/>
              </a:ext>
            </a:extLst>
          </p:cNvPr>
          <p:cNvCxnSpPr>
            <a:cxnSpLocks/>
          </p:cNvCxnSpPr>
          <p:nvPr/>
        </p:nvCxnSpPr>
        <p:spPr>
          <a:xfrm>
            <a:off x="5381773" y="3645023"/>
            <a:ext cx="0" cy="250387"/>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83E38C9-5EA8-4AA9-8D4C-C0DADA1F5890}"/>
              </a:ext>
            </a:extLst>
          </p:cNvPr>
          <p:cNvCxnSpPr>
            <a:cxnSpLocks/>
          </p:cNvCxnSpPr>
          <p:nvPr/>
        </p:nvCxnSpPr>
        <p:spPr>
          <a:xfrm>
            <a:off x="6228184" y="3645023"/>
            <a:ext cx="0" cy="250387"/>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AE15618-C0CB-4488-842C-CBE29266F0DC}"/>
              </a:ext>
            </a:extLst>
          </p:cNvPr>
          <p:cNvCxnSpPr>
            <a:cxnSpLocks/>
          </p:cNvCxnSpPr>
          <p:nvPr/>
        </p:nvCxnSpPr>
        <p:spPr>
          <a:xfrm>
            <a:off x="3203848" y="3645024"/>
            <a:ext cx="3024336" cy="18822"/>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3BD960C-1294-465E-9072-105C7EDD1387}"/>
              </a:ext>
            </a:extLst>
          </p:cNvPr>
          <p:cNvSpPr txBox="1"/>
          <p:nvPr/>
        </p:nvSpPr>
        <p:spPr>
          <a:xfrm>
            <a:off x="2987824" y="3220483"/>
            <a:ext cx="3546164" cy="323165"/>
          </a:xfrm>
          <a:prstGeom prst="rect">
            <a:avLst/>
          </a:prstGeom>
          <a:noFill/>
        </p:spPr>
        <p:txBody>
          <a:bodyPr wrap="none" rtlCol="0">
            <a:spAutoFit/>
          </a:bodyPr>
          <a:lstStyle/>
          <a:p>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データを生成する統計モデルのパラメータ</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4" name="直線矢印コネクタ 23">
            <a:extLst>
              <a:ext uri="{FF2B5EF4-FFF2-40B4-BE49-F238E27FC236}">
                <a16:creationId xmlns:a16="http://schemas.microsoft.com/office/drawing/2014/main" id="{AC9F040C-66E0-4FB6-83D1-611F6AD53AAE}"/>
              </a:ext>
            </a:extLst>
          </p:cNvPr>
          <p:cNvCxnSpPr>
            <a:cxnSpLocks/>
          </p:cNvCxnSpPr>
          <p:nvPr/>
        </p:nvCxnSpPr>
        <p:spPr>
          <a:xfrm flipH="1">
            <a:off x="5797458" y="5148349"/>
            <a:ext cx="358718" cy="0"/>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E0F2DB3-58B6-4BB3-BE5A-3FC59346E2CA}"/>
              </a:ext>
            </a:extLst>
          </p:cNvPr>
          <p:cNvCxnSpPr>
            <a:cxnSpLocks/>
          </p:cNvCxnSpPr>
          <p:nvPr/>
        </p:nvCxnSpPr>
        <p:spPr>
          <a:xfrm flipV="1">
            <a:off x="7092280" y="4745837"/>
            <a:ext cx="0" cy="339347"/>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513B81E-65C5-449A-9791-E73A0F29E182}"/>
              </a:ext>
            </a:extLst>
          </p:cNvPr>
          <p:cNvSpPr txBox="1"/>
          <p:nvPr/>
        </p:nvSpPr>
        <p:spPr>
          <a:xfrm>
            <a:off x="6155034" y="5016069"/>
            <a:ext cx="2413404" cy="553998"/>
          </a:xfrm>
          <a:prstGeom prst="rect">
            <a:avLst/>
          </a:prstGeom>
          <a:noFill/>
        </p:spPr>
        <p:txBody>
          <a:bodyPr wrap="square" rtlCol="0">
            <a:spAutoFit/>
          </a:bodyPr>
          <a:lstStyle/>
          <a:p>
            <a:pPr algn="just"/>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パラメータ</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r</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を生成するパラメータ（ハイパーパラメータ）</a:t>
            </a:r>
            <a:endPar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D0BD9BC5-EF57-4467-8752-C64333844FD2}"/>
              </a:ext>
            </a:extLst>
          </p:cNvPr>
          <p:cNvSpPr txBox="1"/>
          <p:nvPr/>
        </p:nvSpPr>
        <p:spPr>
          <a:xfrm>
            <a:off x="6736355" y="3232284"/>
            <a:ext cx="1678665" cy="353943"/>
          </a:xfrm>
          <a:prstGeom prst="rect">
            <a:avLst/>
          </a:prstGeom>
          <a:noFill/>
        </p:spPr>
        <p:txBody>
          <a:bodyPr wrap="none" rtlCol="0">
            <a:spAutoFit/>
          </a:bodyPr>
          <a:lstStyle/>
          <a:p>
            <a:r>
              <a:rPr kumimoji="1" lang="ja-JP" altLang="en-US" sz="17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事前分布を設定</a:t>
            </a:r>
            <a:endParaRPr kumimoji="1" lang="en-US" altLang="ja-JP" sz="1700" dirty="0">
              <a:solidFill>
                <a:srgbClr val="92D05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0" name="テキスト ボックス 29">
            <a:extLst>
              <a:ext uri="{FF2B5EF4-FFF2-40B4-BE49-F238E27FC236}">
                <a16:creationId xmlns:a16="http://schemas.microsoft.com/office/drawing/2014/main" id="{319CD1F6-DAA7-42FE-967E-307B9E33E73E}"/>
              </a:ext>
            </a:extLst>
          </p:cNvPr>
          <p:cNvSpPr txBox="1"/>
          <p:nvPr/>
        </p:nvSpPr>
        <p:spPr>
          <a:xfrm>
            <a:off x="6432658" y="5810299"/>
            <a:ext cx="1896673" cy="353943"/>
          </a:xfrm>
          <a:prstGeom prst="rect">
            <a:avLst/>
          </a:prstGeom>
          <a:noFill/>
        </p:spPr>
        <p:txBody>
          <a:bodyPr wrap="none" rtlCol="0">
            <a:spAutoFit/>
          </a:bodyPr>
          <a:lstStyle/>
          <a:p>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超</a:t>
            </a:r>
            <a:r>
              <a:rPr kumimoji="1" lang="ja-JP" altLang="en-US" sz="17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事前分布を設定</a:t>
            </a:r>
            <a:endParaRPr kumimoji="1" lang="en-US" altLang="ja-JP" sz="1700" dirty="0">
              <a:solidFill>
                <a:srgbClr val="92D05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1" name="矢印: 右 30">
            <a:extLst>
              <a:ext uri="{FF2B5EF4-FFF2-40B4-BE49-F238E27FC236}">
                <a16:creationId xmlns:a16="http://schemas.microsoft.com/office/drawing/2014/main" id="{F6C1F75B-73D0-4D0F-A54D-FFADDA3F6418}"/>
              </a:ext>
            </a:extLst>
          </p:cNvPr>
          <p:cNvSpPr/>
          <p:nvPr/>
        </p:nvSpPr>
        <p:spPr>
          <a:xfrm rot="10800000">
            <a:off x="6469122" y="3247338"/>
            <a:ext cx="288032" cy="325678"/>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C7FF8263-E577-4222-BB4A-E89F04F2BB1E}"/>
              </a:ext>
            </a:extLst>
          </p:cNvPr>
          <p:cNvSpPr/>
          <p:nvPr/>
        </p:nvSpPr>
        <p:spPr>
          <a:xfrm rot="16200000">
            <a:off x="7181469" y="5503444"/>
            <a:ext cx="288032" cy="325678"/>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C387454-44E2-4B25-A442-BE0AA9D39DD9}"/>
              </a:ext>
            </a:extLst>
          </p:cNvPr>
          <p:cNvSpPr txBox="1"/>
          <p:nvPr/>
        </p:nvSpPr>
        <p:spPr>
          <a:xfrm>
            <a:off x="498897" y="1929145"/>
            <a:ext cx="8146205"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ベイズならば，尤度に対して，データ構造に応じたパラメータの</a:t>
            </a:r>
            <a:r>
              <a:rPr kumimoji="1" lang="ja-JP" altLang="en-US" sz="2000" dirty="0">
                <a:solidFill>
                  <a:schemeClr val="bg1"/>
                </a:solidFill>
                <a:latin typeface="ＭＳ Ｐゴシック" panose="020B0600070205080204" pitchFamily="50" charset="-128"/>
                <a:cs typeface="Meiryo UI" pitchFamily="50" charset="-128"/>
              </a:rPr>
              <a:t>事前分布を</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次々と乗ずることで，幾多のパラメータをも混ぜこぜにした</a:t>
            </a:r>
            <a:r>
              <a:rPr kumimoji="1" lang="en-US" altLang="ja-JP" sz="20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err="1">
                <a:solidFill>
                  <a:srgbClr val="79DCFF"/>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20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事後分布として扱える</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（グループ別の変量効果も計算できるし，漸近性も不要）</a:t>
            </a:r>
          </a:p>
        </p:txBody>
      </p:sp>
      <p:sp>
        <p:nvSpPr>
          <p:cNvPr id="35" name="テキスト ボックス 34">
            <a:extLst>
              <a:ext uri="{FF2B5EF4-FFF2-40B4-BE49-F238E27FC236}">
                <a16:creationId xmlns:a16="http://schemas.microsoft.com/office/drawing/2014/main" id="{7B9B6839-2E0D-4F4E-8BD5-395D7B2F15AE}"/>
              </a:ext>
            </a:extLst>
          </p:cNvPr>
          <p:cNvSpPr txBox="1"/>
          <p:nvPr/>
        </p:nvSpPr>
        <p:spPr>
          <a:xfrm>
            <a:off x="2865442" y="5760004"/>
            <a:ext cx="3413114" cy="400110"/>
          </a:xfrm>
          <a:prstGeom prst="rect">
            <a:avLst/>
          </a:prstGeom>
          <a:solidFill>
            <a:srgbClr val="00B050"/>
          </a:solid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事前分布に階層性を持たせる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14044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p:bldP spid="30" grpId="0"/>
      <p:bldP spid="31" grpId="0" animBg="1"/>
      <p:bldP spid="32" grpId="0" animBg="1"/>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A6FE3735-120C-433F-8016-976F5FF7AE25}"/>
              </a:ext>
            </a:extLst>
          </p:cNvPr>
          <p:cNvGraphicFramePr>
            <a:graphicFrameLocks noChangeAspect="1"/>
          </p:cNvGraphicFramePr>
          <p:nvPr>
            <p:extLst>
              <p:ext uri="{D42A27DB-BD31-4B8C-83A1-F6EECF244321}">
                <p14:modId xmlns:p14="http://schemas.microsoft.com/office/powerpoint/2010/main" val="1876483867"/>
              </p:ext>
            </p:extLst>
          </p:nvPr>
        </p:nvGraphicFramePr>
        <p:xfrm>
          <a:off x="539552" y="3068960"/>
          <a:ext cx="7992543" cy="1079500"/>
        </p:xfrm>
        <a:graphic>
          <a:graphicData uri="http://schemas.openxmlformats.org/presentationml/2006/ole">
            <mc:AlternateContent xmlns:mc="http://schemas.openxmlformats.org/markup-compatibility/2006">
              <mc:Choice xmlns:v="urn:schemas-microsoft-com:vml" Requires="v">
                <p:oleObj spid="_x0000_s92204" name="Equation" r:id="rId3" imgW="4051080" imgH="533160" progId="Equation.DSMT4">
                  <p:embed/>
                </p:oleObj>
              </mc:Choice>
              <mc:Fallback>
                <p:oleObj name="Equation" r:id="rId3" imgW="4051080" imgH="533160" progId="Equation.DSMT4">
                  <p:embed/>
                  <p:pic>
                    <p:nvPicPr>
                      <p:cNvPr id="0" name="Object 1"/>
                      <p:cNvPicPr>
                        <a:picLocks noChangeAspect="1" noChangeArrowheads="1"/>
                      </p:cNvPicPr>
                      <p:nvPr/>
                    </p:nvPicPr>
                    <p:blipFill>
                      <a:blip r:embed="rId4"/>
                      <a:srcRect/>
                      <a:stretch>
                        <a:fillRect/>
                      </a:stretch>
                    </p:blipFill>
                    <p:spPr bwMode="auto">
                      <a:xfrm>
                        <a:off x="539552" y="3068960"/>
                        <a:ext cx="7992543" cy="1079500"/>
                      </a:xfrm>
                      <a:prstGeom prst="rect">
                        <a:avLst/>
                      </a:prstGeom>
                      <a:noFill/>
                    </p:spPr>
                  </p:pic>
                </p:oleObj>
              </mc:Fallback>
            </mc:AlternateContent>
          </a:graphicData>
        </a:graphic>
      </p:graphicFrame>
      <p:sp>
        <p:nvSpPr>
          <p:cNvPr id="2" name="タイトル 1">
            <a:extLst>
              <a:ext uri="{FF2B5EF4-FFF2-40B4-BE49-F238E27FC236}">
                <a16:creationId xmlns:a16="http://schemas.microsoft.com/office/drawing/2014/main" id="{6EDE7E4B-AD3F-4C19-A47A-F5D6C4D54A17}"/>
              </a:ext>
            </a:extLst>
          </p:cNvPr>
          <p:cNvSpPr>
            <a:spLocks noGrp="1"/>
          </p:cNvSpPr>
          <p:nvPr>
            <p:ph type="title"/>
          </p:nvPr>
        </p:nvSpPr>
        <p:spPr/>
        <p:txBody>
          <a:bodyPr/>
          <a:lstStyle/>
          <a:p>
            <a:r>
              <a:rPr kumimoji="1" lang="ja-JP" altLang="en-US" dirty="0"/>
              <a:t>階層ベイズモデル②</a:t>
            </a:r>
          </a:p>
        </p:txBody>
      </p:sp>
      <p:sp>
        <p:nvSpPr>
          <p:cNvPr id="6" name="四角形: 角を丸くする 5">
            <a:extLst>
              <a:ext uri="{FF2B5EF4-FFF2-40B4-BE49-F238E27FC236}">
                <a16:creationId xmlns:a16="http://schemas.microsoft.com/office/drawing/2014/main" id="{D5AD9CE0-DF50-43B8-98E9-D1C3C3B3F734}"/>
              </a:ext>
            </a:extLst>
          </p:cNvPr>
          <p:cNvSpPr/>
          <p:nvPr/>
        </p:nvSpPr>
        <p:spPr>
          <a:xfrm>
            <a:off x="728813" y="3662866"/>
            <a:ext cx="5760640" cy="432048"/>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368A4E9-1B94-4E4B-B403-D14FF6EA0AE7}"/>
              </a:ext>
            </a:extLst>
          </p:cNvPr>
          <p:cNvSpPr/>
          <p:nvPr/>
        </p:nvSpPr>
        <p:spPr>
          <a:xfrm>
            <a:off x="6678714" y="3662866"/>
            <a:ext cx="1853726" cy="43204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0DF9695-3DAC-4DEF-88E8-9E582258F9CB}"/>
              </a:ext>
            </a:extLst>
          </p:cNvPr>
          <p:cNvSpPr txBox="1"/>
          <p:nvPr/>
        </p:nvSpPr>
        <p:spPr>
          <a:xfrm>
            <a:off x="1907704" y="4078945"/>
            <a:ext cx="1210588"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事前分布</a:t>
            </a:r>
          </a:p>
        </p:txBody>
      </p:sp>
      <p:sp>
        <p:nvSpPr>
          <p:cNvPr id="10" name="テキスト ボックス 9">
            <a:extLst>
              <a:ext uri="{FF2B5EF4-FFF2-40B4-BE49-F238E27FC236}">
                <a16:creationId xmlns:a16="http://schemas.microsoft.com/office/drawing/2014/main" id="{BDED9067-C068-43A7-8705-46FA965ABE88}"/>
              </a:ext>
            </a:extLst>
          </p:cNvPr>
          <p:cNvSpPr txBox="1"/>
          <p:nvPr/>
        </p:nvSpPr>
        <p:spPr>
          <a:xfrm>
            <a:off x="6876256" y="4094914"/>
            <a:ext cx="1467068"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超事前分布</a:t>
            </a:r>
          </a:p>
        </p:txBody>
      </p:sp>
      <p:sp>
        <p:nvSpPr>
          <p:cNvPr id="11" name="テキスト ボックス 10">
            <a:extLst>
              <a:ext uri="{FF2B5EF4-FFF2-40B4-BE49-F238E27FC236}">
                <a16:creationId xmlns:a16="http://schemas.microsoft.com/office/drawing/2014/main" id="{8A615114-8850-4C35-A9F3-40B12BA92416}"/>
              </a:ext>
            </a:extLst>
          </p:cNvPr>
          <p:cNvSpPr txBox="1"/>
          <p:nvPr/>
        </p:nvSpPr>
        <p:spPr>
          <a:xfrm>
            <a:off x="1979712" y="2653191"/>
            <a:ext cx="1210588" cy="400110"/>
          </a:xfrm>
          <a:prstGeom prst="rect">
            <a:avLst/>
          </a:prstGeom>
          <a:noFill/>
        </p:spPr>
        <p:txBody>
          <a:bodyPr wrap="none" rtlCol="0">
            <a:spAutoFit/>
          </a:bodyPr>
          <a:lstStyle/>
          <a:p>
            <a:pPr algn="l"/>
            <a:r>
              <a:rPr kumimoji="1" lang="ja-JP" altLang="en-US" sz="20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事後分布</a:t>
            </a:r>
          </a:p>
        </p:txBody>
      </p:sp>
      <p:sp>
        <p:nvSpPr>
          <p:cNvPr id="12" name="テキスト ボックス 11">
            <a:extLst>
              <a:ext uri="{FF2B5EF4-FFF2-40B4-BE49-F238E27FC236}">
                <a16:creationId xmlns:a16="http://schemas.microsoft.com/office/drawing/2014/main" id="{8D1A057D-EC60-4325-B181-6C5080B604E3}"/>
              </a:ext>
            </a:extLst>
          </p:cNvPr>
          <p:cNvSpPr txBox="1"/>
          <p:nvPr/>
        </p:nvSpPr>
        <p:spPr>
          <a:xfrm>
            <a:off x="6527442" y="2674665"/>
            <a:ext cx="697627" cy="400110"/>
          </a:xfrm>
          <a:prstGeom prst="rect">
            <a:avLst/>
          </a:prstGeom>
          <a:noFill/>
        </p:spPr>
        <p:txBody>
          <a:bodyPr wrap="none" rtlCol="0">
            <a:spAutoFit/>
          </a:bodyPr>
          <a:lstStyle/>
          <a:p>
            <a:pPr algn="l"/>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尤度</a:t>
            </a:r>
          </a:p>
        </p:txBody>
      </p:sp>
      <p:sp>
        <p:nvSpPr>
          <p:cNvPr id="13" name="四角形: 角を丸くする 12">
            <a:extLst>
              <a:ext uri="{FF2B5EF4-FFF2-40B4-BE49-F238E27FC236}">
                <a16:creationId xmlns:a16="http://schemas.microsoft.com/office/drawing/2014/main" id="{75A8FD49-5A36-45C9-920D-5946859C4B56}"/>
              </a:ext>
            </a:extLst>
          </p:cNvPr>
          <p:cNvSpPr/>
          <p:nvPr/>
        </p:nvSpPr>
        <p:spPr>
          <a:xfrm>
            <a:off x="541379" y="3109199"/>
            <a:ext cx="4291250" cy="432048"/>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64C1C38-A550-4779-AE5E-C10F48AA857D}"/>
              </a:ext>
            </a:extLst>
          </p:cNvPr>
          <p:cNvSpPr/>
          <p:nvPr/>
        </p:nvSpPr>
        <p:spPr>
          <a:xfrm>
            <a:off x="5088252" y="3100278"/>
            <a:ext cx="3370353" cy="432048"/>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7948FC6B-38F8-47DA-BC9B-2B0E7B4FE9A0}"/>
              </a:ext>
            </a:extLst>
          </p:cNvPr>
          <p:cNvCxnSpPr>
            <a:cxnSpLocks/>
          </p:cNvCxnSpPr>
          <p:nvPr/>
        </p:nvCxnSpPr>
        <p:spPr>
          <a:xfrm flipH="1" flipV="1">
            <a:off x="4853659" y="3990130"/>
            <a:ext cx="854909" cy="29850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37862E9-82E6-49F2-BCA3-C1651FEB6878}"/>
              </a:ext>
            </a:extLst>
          </p:cNvPr>
          <p:cNvSpPr txBox="1"/>
          <p:nvPr/>
        </p:nvSpPr>
        <p:spPr>
          <a:xfrm>
            <a:off x="3804324" y="4255005"/>
            <a:ext cx="1002197"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パラメータ</a:t>
            </a:r>
          </a:p>
        </p:txBody>
      </p:sp>
      <p:cxnSp>
        <p:nvCxnSpPr>
          <p:cNvPr id="32" name="直線矢印コネクタ 31">
            <a:extLst>
              <a:ext uri="{FF2B5EF4-FFF2-40B4-BE49-F238E27FC236}">
                <a16:creationId xmlns:a16="http://schemas.microsoft.com/office/drawing/2014/main" id="{6851CA29-92B8-4703-97C9-40A2E3440247}"/>
              </a:ext>
            </a:extLst>
          </p:cNvPr>
          <p:cNvCxnSpPr>
            <a:cxnSpLocks/>
          </p:cNvCxnSpPr>
          <p:nvPr/>
        </p:nvCxnSpPr>
        <p:spPr>
          <a:xfrm flipV="1">
            <a:off x="4486444" y="3987168"/>
            <a:ext cx="1085918" cy="33457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A0B7FFC1-249A-4DE7-89E9-E47E3B2C582C}"/>
              </a:ext>
            </a:extLst>
          </p:cNvPr>
          <p:cNvCxnSpPr>
            <a:cxnSpLocks/>
          </p:cNvCxnSpPr>
          <p:nvPr/>
        </p:nvCxnSpPr>
        <p:spPr>
          <a:xfrm flipV="1">
            <a:off x="4067944" y="3973301"/>
            <a:ext cx="0" cy="32166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2E20F30B-E0DB-4BBE-A7A9-60BEAD46DFCF}"/>
              </a:ext>
            </a:extLst>
          </p:cNvPr>
          <p:cNvCxnSpPr>
            <a:cxnSpLocks/>
          </p:cNvCxnSpPr>
          <p:nvPr/>
        </p:nvCxnSpPr>
        <p:spPr>
          <a:xfrm flipV="1">
            <a:off x="5906110" y="3999209"/>
            <a:ext cx="203260" cy="28942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0B1D4097-3610-42DF-814C-B42A7E994A52}"/>
              </a:ext>
            </a:extLst>
          </p:cNvPr>
          <p:cNvSpPr txBox="1"/>
          <p:nvPr/>
        </p:nvSpPr>
        <p:spPr>
          <a:xfrm>
            <a:off x="5017597" y="4225454"/>
            <a:ext cx="1729961" cy="323165"/>
          </a:xfrm>
          <a:prstGeom prst="rect">
            <a:avLst/>
          </a:prstGeom>
          <a:noFill/>
        </p:spPr>
        <p:txBody>
          <a:bodyPr wrap="non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ハイパーパラメータ</a:t>
            </a:r>
          </a:p>
        </p:txBody>
      </p:sp>
      <p:sp>
        <p:nvSpPr>
          <p:cNvPr id="52" name="矢印: U ターン 51">
            <a:extLst>
              <a:ext uri="{FF2B5EF4-FFF2-40B4-BE49-F238E27FC236}">
                <a16:creationId xmlns:a16="http://schemas.microsoft.com/office/drawing/2014/main" id="{84F593D4-ACCF-4CD4-8F5C-C49B12F88019}"/>
              </a:ext>
            </a:extLst>
          </p:cNvPr>
          <p:cNvSpPr/>
          <p:nvPr/>
        </p:nvSpPr>
        <p:spPr>
          <a:xfrm rot="10800000">
            <a:off x="4276780" y="4517428"/>
            <a:ext cx="1375340" cy="224938"/>
          </a:xfrm>
          <a:prstGeom prst="uturnArrow">
            <a:avLst>
              <a:gd name="adj1" fmla="val 25000"/>
              <a:gd name="adj2" fmla="val 25000"/>
              <a:gd name="adj3" fmla="val 25000"/>
              <a:gd name="adj4" fmla="val 43750"/>
              <a:gd name="adj5" fmla="val 100000"/>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テキスト ボックス 52">
            <a:extLst>
              <a:ext uri="{FF2B5EF4-FFF2-40B4-BE49-F238E27FC236}">
                <a16:creationId xmlns:a16="http://schemas.microsoft.com/office/drawing/2014/main" id="{79F9EE3E-0339-47F3-A7AD-5D2BF966B5C5}"/>
              </a:ext>
            </a:extLst>
          </p:cNvPr>
          <p:cNvSpPr txBox="1"/>
          <p:nvPr/>
        </p:nvSpPr>
        <p:spPr>
          <a:xfrm>
            <a:off x="4606540" y="4400290"/>
            <a:ext cx="595035"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生成</a:t>
            </a:r>
          </a:p>
        </p:txBody>
      </p:sp>
      <p:sp>
        <p:nvSpPr>
          <p:cNvPr id="55" name="右中かっこ 54">
            <a:extLst>
              <a:ext uri="{FF2B5EF4-FFF2-40B4-BE49-F238E27FC236}">
                <a16:creationId xmlns:a16="http://schemas.microsoft.com/office/drawing/2014/main" id="{0D1872DF-ABC6-43C6-8B96-E44AD32D5452}"/>
              </a:ext>
            </a:extLst>
          </p:cNvPr>
          <p:cNvSpPr/>
          <p:nvPr/>
        </p:nvSpPr>
        <p:spPr>
          <a:xfrm rot="5400000">
            <a:off x="4683626" y="2388520"/>
            <a:ext cx="794496" cy="5030880"/>
          </a:xfrm>
          <a:prstGeom prst="rightBrace">
            <a:avLst>
              <a:gd name="adj1" fmla="val 0"/>
              <a:gd name="adj2" fmla="val 50000"/>
            </a:avLst>
          </a:prstGeom>
          <a:ln w="38100">
            <a:solidFill>
              <a:schemeClr val="accent1">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2D4A86CD-D48A-4EF5-807D-3745664856BE}"/>
              </a:ext>
            </a:extLst>
          </p:cNvPr>
          <p:cNvSpPr txBox="1"/>
          <p:nvPr/>
        </p:nvSpPr>
        <p:spPr>
          <a:xfrm>
            <a:off x="2778810" y="5277234"/>
            <a:ext cx="4431021" cy="615553"/>
          </a:xfrm>
          <a:prstGeom prst="rect">
            <a:avLst/>
          </a:prstGeom>
          <a:noFill/>
        </p:spPr>
        <p:txBody>
          <a:bodyPr wrap="none" rtlCol="0">
            <a:spAutoFit/>
          </a:bodyPr>
          <a:lstStyle/>
          <a:p>
            <a:pPr algn="ctr"/>
            <a:r>
              <a:rPr kumimoji="1" lang="ja-JP" altLang="en-US" sz="2000" dirty="0">
                <a:solidFill>
                  <a:schemeClr val="accent1">
                    <a:lumMod val="60000"/>
                    <a:lumOff val="40000"/>
                  </a:schemeClr>
                </a:solidFill>
                <a:latin typeface="ＭＳ Ｐゴシック" panose="020B0600070205080204" pitchFamily="50" charset="-128"/>
                <a:ea typeface="ＭＳ Ｐゴシック" panose="020B0600070205080204" pitchFamily="50" charset="-128"/>
                <a:cs typeface="Meiryo UI" pitchFamily="50" charset="-128"/>
              </a:rPr>
              <a:t>事前分布が階層構造</a:t>
            </a:r>
            <a:endParaRPr kumimoji="1" lang="en-US" altLang="ja-JP" sz="2000" dirty="0">
              <a:solidFill>
                <a:schemeClr val="accent1">
                  <a:lumMod val="60000"/>
                  <a:lumOff val="40000"/>
                </a:schemeClr>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（階層ベイズは，データが持つ階層構造の事ではない）</a:t>
            </a:r>
          </a:p>
        </p:txBody>
      </p:sp>
      <p:sp>
        <p:nvSpPr>
          <p:cNvPr id="57" name="テキスト ボックス 56">
            <a:extLst>
              <a:ext uri="{FF2B5EF4-FFF2-40B4-BE49-F238E27FC236}">
                <a16:creationId xmlns:a16="http://schemas.microsoft.com/office/drawing/2014/main" id="{BC093866-3430-48A4-AF1A-4B7A8E0A2F93}"/>
              </a:ext>
            </a:extLst>
          </p:cNvPr>
          <p:cNvSpPr txBox="1"/>
          <p:nvPr/>
        </p:nvSpPr>
        <p:spPr>
          <a:xfrm>
            <a:off x="467544" y="1916019"/>
            <a:ext cx="6207231" cy="615553"/>
          </a:xfrm>
          <a:prstGeom prst="rect">
            <a:avLst/>
          </a:prstGeom>
          <a:noFill/>
        </p:spPr>
        <p:txBody>
          <a:bodyPr wrap="squar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多次元の事後分布から，いずれかのパラメータを推定するには多重の積分計算</a:t>
            </a:r>
            <a:r>
              <a:rPr kumimoji="1" lang="ja-JP" altLang="en-US" sz="1700" i="1" dirty="0">
                <a:solidFill>
                  <a:schemeClr val="bg1"/>
                </a:solidFill>
                <a:latin typeface="ＭＳ Ｐ明朝" panose="02020600040205080304" pitchFamily="18" charset="-128"/>
                <a:ea typeface="ＭＳ Ｐ明朝" panose="02020600040205080304" pitchFamily="18" charset="-128"/>
                <a:cs typeface="Times New Roman" panose="02020603050405020304" pitchFamily="18" charset="0"/>
              </a:rPr>
              <a: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が必要</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どうする？</a:t>
            </a:r>
          </a:p>
        </p:txBody>
      </p:sp>
      <p:cxnSp>
        <p:nvCxnSpPr>
          <p:cNvPr id="59" name="コネクタ: 曲線 58">
            <a:extLst>
              <a:ext uri="{FF2B5EF4-FFF2-40B4-BE49-F238E27FC236}">
                <a16:creationId xmlns:a16="http://schemas.microsoft.com/office/drawing/2014/main" id="{022B805A-DC8E-46AE-B4FF-7815B50285D5}"/>
              </a:ext>
            </a:extLst>
          </p:cNvPr>
          <p:cNvCxnSpPr>
            <a:cxnSpLocks/>
          </p:cNvCxnSpPr>
          <p:nvPr/>
        </p:nvCxnSpPr>
        <p:spPr>
          <a:xfrm rot="5400000">
            <a:off x="2395686" y="2529104"/>
            <a:ext cx="221829" cy="156812"/>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3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p:bldP spid="11" grpId="0"/>
      <p:bldP spid="12" grpId="0"/>
      <p:bldP spid="13" grpId="0" animBg="1"/>
      <p:bldP spid="15" grpId="0" animBg="1"/>
      <p:bldP spid="21" grpId="0"/>
      <p:bldP spid="51" grpId="0"/>
      <p:bldP spid="52" grpId="0" animBg="1"/>
      <p:bldP spid="53" grpId="0"/>
      <p:bldP spid="55" grpId="0" animBg="1"/>
      <p:bldP spid="56" grpId="0"/>
      <p:bldP spid="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70D1B-28AF-49F4-8AB2-A7AFA86C7FB6}"/>
              </a:ext>
            </a:extLst>
          </p:cNvPr>
          <p:cNvSpPr>
            <a:spLocks noGrp="1"/>
          </p:cNvSpPr>
          <p:nvPr>
            <p:ph type="title"/>
          </p:nvPr>
        </p:nvSpPr>
        <p:spPr>
          <a:xfrm>
            <a:off x="467544" y="603990"/>
            <a:ext cx="8045896" cy="1143000"/>
          </a:xfrm>
        </p:spPr>
        <p:txBody>
          <a:bodyPr/>
          <a:lstStyle/>
          <a:p>
            <a:r>
              <a:rPr kumimoji="1" lang="en-US" altLang="ja-JP" sz="3500" dirty="0"/>
              <a:t>15.4</a:t>
            </a:r>
            <a:r>
              <a:rPr kumimoji="1" lang="ja-JP" altLang="en-US" sz="3500" dirty="0"/>
              <a:t>　事後分布</a:t>
            </a:r>
            <a:r>
              <a:rPr kumimoji="1" lang="ja-JP" altLang="en-US" sz="3000" dirty="0"/>
              <a:t>（によるパラメータ）</a:t>
            </a:r>
            <a:r>
              <a:rPr kumimoji="1" lang="ja-JP" altLang="en-US" sz="3500" dirty="0"/>
              <a:t>の評価</a:t>
            </a:r>
            <a:br>
              <a:rPr kumimoji="1" lang="en-US" altLang="ja-JP" dirty="0"/>
            </a:br>
            <a:r>
              <a:rPr kumimoji="1" lang="ja-JP" altLang="en-US" sz="3000" dirty="0"/>
              <a:t>マルコフ連鎖モンテカルロ法（</a:t>
            </a:r>
            <a:r>
              <a:rPr kumimoji="1" lang="en-US" altLang="ja-JP" sz="3000" dirty="0"/>
              <a:t>MCMC)</a:t>
            </a:r>
            <a:endParaRPr kumimoji="1" lang="ja-JP" altLang="en-US" sz="3000" dirty="0"/>
          </a:p>
        </p:txBody>
      </p:sp>
      <p:sp>
        <p:nvSpPr>
          <p:cNvPr id="4" name="テキスト ボックス 3">
            <a:extLst>
              <a:ext uri="{FF2B5EF4-FFF2-40B4-BE49-F238E27FC236}">
                <a16:creationId xmlns:a16="http://schemas.microsoft.com/office/drawing/2014/main" id="{5E3F7281-9203-4694-A28E-60BDA42C120D}"/>
              </a:ext>
            </a:extLst>
          </p:cNvPr>
          <p:cNvSpPr txBox="1"/>
          <p:nvPr/>
        </p:nvSpPr>
        <p:spPr>
          <a:xfrm flipH="1">
            <a:off x="1174540" y="2545789"/>
            <a:ext cx="5832647" cy="861774"/>
          </a:xfrm>
          <a:prstGeom prst="rect">
            <a:avLst/>
          </a:prstGeom>
          <a:noFill/>
        </p:spPr>
        <p:txBody>
          <a:bodyPr wrap="squar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手順①：事後分布から</a:t>
            </a:r>
            <a:r>
              <a:rPr kumimoji="1" lang="ja-JP" altLang="en-US" sz="2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マルコフ連鎖</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を用いて</a:t>
            </a:r>
            <a:r>
              <a:rPr kumimoji="1" lang="ja-JP" altLang="en-US" sz="2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サンプリング</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する</a:t>
            </a:r>
          </a:p>
        </p:txBody>
      </p:sp>
      <p:sp>
        <p:nvSpPr>
          <p:cNvPr id="5" name="テキスト ボックス 4">
            <a:extLst>
              <a:ext uri="{FF2B5EF4-FFF2-40B4-BE49-F238E27FC236}">
                <a16:creationId xmlns:a16="http://schemas.microsoft.com/office/drawing/2014/main" id="{6207CF6A-FEFF-48CD-BC4C-47E358C3CA07}"/>
              </a:ext>
            </a:extLst>
          </p:cNvPr>
          <p:cNvSpPr txBox="1"/>
          <p:nvPr/>
        </p:nvSpPr>
        <p:spPr>
          <a:xfrm flipH="1">
            <a:off x="1204207" y="3543042"/>
            <a:ext cx="4968552" cy="861774"/>
          </a:xfrm>
          <a:prstGeom prst="rect">
            <a:avLst/>
          </a:prstGeom>
          <a:noFill/>
        </p:spPr>
        <p:txBody>
          <a:bodyPr wrap="squar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多変数の確率分布から</a:t>
            </a:r>
            <a:r>
              <a:rPr kumimoji="1" lang="ja-JP" altLang="en-US" sz="2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乱数</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（パラメータと見なす）を取り出すこと</a:t>
            </a:r>
          </a:p>
        </p:txBody>
      </p:sp>
      <p:cxnSp>
        <p:nvCxnSpPr>
          <p:cNvPr id="7" name="コネクタ: 曲線 6">
            <a:extLst>
              <a:ext uri="{FF2B5EF4-FFF2-40B4-BE49-F238E27FC236}">
                <a16:creationId xmlns:a16="http://schemas.microsoft.com/office/drawing/2014/main" id="{B5537B28-3F7D-4F8E-AE19-8710E74E3AA1}"/>
              </a:ext>
            </a:extLst>
          </p:cNvPr>
          <p:cNvCxnSpPr>
            <a:cxnSpLocks/>
          </p:cNvCxnSpPr>
          <p:nvPr/>
        </p:nvCxnSpPr>
        <p:spPr>
          <a:xfrm rot="16200000" flipV="1">
            <a:off x="2830448" y="3418416"/>
            <a:ext cx="301670" cy="157098"/>
          </a:xfrm>
          <a:prstGeom prst="curvedConnector3">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96B7922-181B-4CED-99DE-2B72EBC1F698}"/>
              </a:ext>
            </a:extLst>
          </p:cNvPr>
          <p:cNvSpPr txBox="1"/>
          <p:nvPr/>
        </p:nvSpPr>
        <p:spPr>
          <a:xfrm flipH="1">
            <a:off x="1149911" y="5280294"/>
            <a:ext cx="5870361" cy="861774"/>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手順②：サンプル（乱数の集合）に対して平均や分散を計算して</a:t>
            </a:r>
            <a:r>
              <a:rPr kumimoji="1" lang="ja-JP" altLang="en-US" sz="2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積分の代わり</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とする</a:t>
            </a:r>
          </a:p>
        </p:txBody>
      </p:sp>
      <p:sp>
        <p:nvSpPr>
          <p:cNvPr id="9" name="矢印: 右 8">
            <a:extLst>
              <a:ext uri="{FF2B5EF4-FFF2-40B4-BE49-F238E27FC236}">
                <a16:creationId xmlns:a16="http://schemas.microsoft.com/office/drawing/2014/main" id="{B89A5C4F-9A51-45B5-A6A0-56BB70555348}"/>
              </a:ext>
            </a:extLst>
          </p:cNvPr>
          <p:cNvSpPr/>
          <p:nvPr/>
        </p:nvSpPr>
        <p:spPr>
          <a:xfrm rot="16200000">
            <a:off x="3015121" y="4648969"/>
            <a:ext cx="888417" cy="40011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41916CB-A014-459E-927C-0D8636821980}"/>
              </a:ext>
            </a:extLst>
          </p:cNvPr>
          <p:cNvSpPr txBox="1"/>
          <p:nvPr/>
        </p:nvSpPr>
        <p:spPr>
          <a:xfrm flipH="1">
            <a:off x="3590776" y="4610497"/>
            <a:ext cx="2304256" cy="477054"/>
          </a:xfrm>
          <a:prstGeom prst="rect">
            <a:avLst/>
          </a:prstGeom>
          <a:noFill/>
        </p:spPr>
        <p:txBody>
          <a:bodyPr wrap="square" rtlCol="0">
            <a:spAutoFit/>
          </a:bodyPr>
          <a:lstStyle/>
          <a:p>
            <a:pPr algn="just"/>
            <a:r>
              <a:rPr kumimoji="1" lang="ja-JP" altLang="en-US" sz="2500" dirty="0">
                <a:solidFill>
                  <a:srgbClr val="92D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モンテカルロ法</a:t>
            </a:r>
          </a:p>
        </p:txBody>
      </p:sp>
      <p:sp>
        <p:nvSpPr>
          <p:cNvPr id="12" name="正方形/長方形 11">
            <a:extLst>
              <a:ext uri="{FF2B5EF4-FFF2-40B4-BE49-F238E27FC236}">
                <a16:creationId xmlns:a16="http://schemas.microsoft.com/office/drawing/2014/main" id="{DBAFE55D-8A01-4BCF-B588-B2F106E458B4}"/>
              </a:ext>
            </a:extLst>
          </p:cNvPr>
          <p:cNvSpPr/>
          <p:nvPr/>
        </p:nvSpPr>
        <p:spPr>
          <a:xfrm>
            <a:off x="4198877" y="2615413"/>
            <a:ext cx="1800200" cy="393823"/>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CDA740-BF3B-41BB-BCDA-E6974C89DBA8}"/>
              </a:ext>
            </a:extLst>
          </p:cNvPr>
          <p:cNvSpPr/>
          <p:nvPr/>
        </p:nvSpPr>
        <p:spPr>
          <a:xfrm>
            <a:off x="3604817" y="4667429"/>
            <a:ext cx="2191319" cy="393823"/>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9F7786F0-D3CD-41E3-B3A2-9CDCC34CA914}"/>
              </a:ext>
            </a:extLst>
          </p:cNvPr>
          <p:cNvSpPr/>
          <p:nvPr/>
        </p:nvSpPr>
        <p:spPr>
          <a:xfrm>
            <a:off x="5783474" y="3009236"/>
            <a:ext cx="804750" cy="2052015"/>
          </a:xfrm>
          <a:prstGeom prst="rightBrace">
            <a:avLst>
              <a:gd name="adj1" fmla="val 0"/>
              <a:gd name="adj2" fmla="val 50000"/>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00C507E-F5A8-41CD-A61E-CCB004822A8F}"/>
              </a:ext>
            </a:extLst>
          </p:cNvPr>
          <p:cNvSpPr txBox="1"/>
          <p:nvPr/>
        </p:nvSpPr>
        <p:spPr>
          <a:xfrm flipH="1">
            <a:off x="6444208" y="3674100"/>
            <a:ext cx="1413272" cy="707886"/>
          </a:xfrm>
          <a:prstGeom prst="rect">
            <a:avLst/>
          </a:prstGeom>
          <a:noFill/>
        </p:spPr>
        <p:txBody>
          <a:bodyPr wrap="square" rtlCol="0">
            <a:spAutoFit/>
          </a:bodyPr>
          <a:lstStyle/>
          <a:p>
            <a:pPr algn="ctr"/>
            <a:r>
              <a:rPr kumimoji="1" lang="en-US" altLang="ja-JP" sz="2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MCMC</a:t>
            </a:r>
          </a:p>
          <a:p>
            <a:pPr algn="ct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（数種類ある）</a:t>
            </a:r>
          </a:p>
        </p:txBody>
      </p:sp>
      <p:sp>
        <p:nvSpPr>
          <p:cNvPr id="16" name="テキスト ボックス 15">
            <a:extLst>
              <a:ext uri="{FF2B5EF4-FFF2-40B4-BE49-F238E27FC236}">
                <a16:creationId xmlns:a16="http://schemas.microsoft.com/office/drawing/2014/main" id="{C5EF6B33-BD7C-4786-950F-1B3704CA55BD}"/>
              </a:ext>
            </a:extLst>
          </p:cNvPr>
          <p:cNvSpPr txBox="1"/>
          <p:nvPr/>
        </p:nvSpPr>
        <p:spPr>
          <a:xfrm flipH="1">
            <a:off x="755576" y="1993042"/>
            <a:ext cx="7848872"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直接的な積分はあきらめて，事後分布から取ってきた乱数を使って推定</a:t>
            </a:r>
          </a:p>
        </p:txBody>
      </p:sp>
    </p:spTree>
    <p:extLst>
      <p:ext uri="{BB962C8B-B14F-4D97-AF65-F5344CB8AC3E}">
        <p14:creationId xmlns:p14="http://schemas.microsoft.com/office/powerpoint/2010/main" val="2474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animBg="1"/>
      <p:bldP spid="10" grpId="0"/>
      <p:bldP spid="12" grpId="0" animBg="1"/>
      <p:bldP spid="13" grpId="0" animBg="1"/>
      <p:bldP spid="14"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4EFBE-823E-45F2-9B02-B1EAD392E32A}"/>
              </a:ext>
            </a:extLst>
          </p:cNvPr>
          <p:cNvSpPr>
            <a:spLocks noGrp="1"/>
          </p:cNvSpPr>
          <p:nvPr>
            <p:ph type="title"/>
          </p:nvPr>
        </p:nvSpPr>
        <p:spPr/>
        <p:txBody>
          <a:bodyPr/>
          <a:lstStyle/>
          <a:p>
            <a:r>
              <a:rPr kumimoji="1" lang="ja-JP" altLang="en-US" dirty="0"/>
              <a:t>モンテカルロ法</a:t>
            </a:r>
            <a:r>
              <a:rPr kumimoji="1" lang="ja-JP" altLang="en-US" sz="3000" dirty="0"/>
              <a:t>（積分の近似計算）</a:t>
            </a:r>
          </a:p>
        </p:txBody>
      </p:sp>
      <p:sp>
        <p:nvSpPr>
          <p:cNvPr id="4" name="正方形/長方形 3">
            <a:extLst>
              <a:ext uri="{FF2B5EF4-FFF2-40B4-BE49-F238E27FC236}">
                <a16:creationId xmlns:a16="http://schemas.microsoft.com/office/drawing/2014/main" id="{9A8531A4-511C-4617-BAA2-232AAC3EA48A}"/>
              </a:ext>
            </a:extLst>
          </p:cNvPr>
          <p:cNvSpPr/>
          <p:nvPr/>
        </p:nvSpPr>
        <p:spPr>
          <a:xfrm>
            <a:off x="569044" y="2310382"/>
            <a:ext cx="3241629" cy="310949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5" name="楕円 4">
            <a:extLst>
              <a:ext uri="{FF2B5EF4-FFF2-40B4-BE49-F238E27FC236}">
                <a16:creationId xmlns:a16="http://schemas.microsoft.com/office/drawing/2014/main" id="{4D9F462E-E59D-4B75-BA28-C6839AA722D7}"/>
              </a:ext>
            </a:extLst>
          </p:cNvPr>
          <p:cNvSpPr/>
          <p:nvPr/>
        </p:nvSpPr>
        <p:spPr>
          <a:xfrm>
            <a:off x="598095" y="2329933"/>
            <a:ext cx="3201726" cy="3071223"/>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B0F0"/>
              </a:solidFill>
            </a:endParaRPr>
          </a:p>
        </p:txBody>
      </p:sp>
      <p:sp>
        <p:nvSpPr>
          <p:cNvPr id="6" name="テキスト ボックス 5">
            <a:extLst>
              <a:ext uri="{FF2B5EF4-FFF2-40B4-BE49-F238E27FC236}">
                <a16:creationId xmlns:a16="http://schemas.microsoft.com/office/drawing/2014/main" id="{55FC0365-B154-4581-A22E-0D7B293578B0}"/>
              </a:ext>
            </a:extLst>
          </p:cNvPr>
          <p:cNvSpPr txBox="1"/>
          <p:nvPr/>
        </p:nvSpPr>
        <p:spPr>
          <a:xfrm>
            <a:off x="835905" y="2646308"/>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7" name="テキスト ボックス 6">
            <a:extLst>
              <a:ext uri="{FF2B5EF4-FFF2-40B4-BE49-F238E27FC236}">
                <a16:creationId xmlns:a16="http://schemas.microsoft.com/office/drawing/2014/main" id="{96F090A5-1E96-4A25-81C4-44102C7ACFF2}"/>
              </a:ext>
            </a:extLst>
          </p:cNvPr>
          <p:cNvSpPr txBox="1"/>
          <p:nvPr/>
        </p:nvSpPr>
        <p:spPr>
          <a:xfrm>
            <a:off x="2715155" y="3200306"/>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8" name="テキスト ボックス 7">
            <a:extLst>
              <a:ext uri="{FF2B5EF4-FFF2-40B4-BE49-F238E27FC236}">
                <a16:creationId xmlns:a16="http://schemas.microsoft.com/office/drawing/2014/main" id="{4F8F9F5D-7EC1-4998-86C8-BF3C00080099}"/>
              </a:ext>
            </a:extLst>
          </p:cNvPr>
          <p:cNvSpPr txBox="1"/>
          <p:nvPr/>
        </p:nvSpPr>
        <p:spPr>
          <a:xfrm>
            <a:off x="3102288" y="2180919"/>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9" name="テキスト ボックス 8">
            <a:extLst>
              <a:ext uri="{FF2B5EF4-FFF2-40B4-BE49-F238E27FC236}">
                <a16:creationId xmlns:a16="http://schemas.microsoft.com/office/drawing/2014/main" id="{A5049A5A-9DA5-47A8-8D69-64E46CD54758}"/>
              </a:ext>
            </a:extLst>
          </p:cNvPr>
          <p:cNvSpPr txBox="1"/>
          <p:nvPr/>
        </p:nvSpPr>
        <p:spPr>
          <a:xfrm>
            <a:off x="1719688" y="2217941"/>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0" name="テキスト ボックス 9">
            <a:extLst>
              <a:ext uri="{FF2B5EF4-FFF2-40B4-BE49-F238E27FC236}">
                <a16:creationId xmlns:a16="http://schemas.microsoft.com/office/drawing/2014/main" id="{329992F5-2B6B-4F6A-8B73-B30707425BBD}"/>
              </a:ext>
            </a:extLst>
          </p:cNvPr>
          <p:cNvSpPr txBox="1"/>
          <p:nvPr/>
        </p:nvSpPr>
        <p:spPr>
          <a:xfrm>
            <a:off x="1687465" y="3083168"/>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1" name="テキスト ボックス 10">
            <a:extLst>
              <a:ext uri="{FF2B5EF4-FFF2-40B4-BE49-F238E27FC236}">
                <a16:creationId xmlns:a16="http://schemas.microsoft.com/office/drawing/2014/main" id="{570FA0E3-C381-4B37-8BA3-02EB1F181FD3}"/>
              </a:ext>
            </a:extLst>
          </p:cNvPr>
          <p:cNvSpPr txBox="1"/>
          <p:nvPr/>
        </p:nvSpPr>
        <p:spPr>
          <a:xfrm>
            <a:off x="1006395" y="3903443"/>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2" name="テキスト ボックス 11">
            <a:extLst>
              <a:ext uri="{FF2B5EF4-FFF2-40B4-BE49-F238E27FC236}">
                <a16:creationId xmlns:a16="http://schemas.microsoft.com/office/drawing/2014/main" id="{EF126582-C1E2-4B04-9DC8-F8069325D02F}"/>
              </a:ext>
            </a:extLst>
          </p:cNvPr>
          <p:cNvSpPr txBox="1"/>
          <p:nvPr/>
        </p:nvSpPr>
        <p:spPr>
          <a:xfrm>
            <a:off x="1972158" y="4242159"/>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3" name="テキスト ボックス 12">
            <a:extLst>
              <a:ext uri="{FF2B5EF4-FFF2-40B4-BE49-F238E27FC236}">
                <a16:creationId xmlns:a16="http://schemas.microsoft.com/office/drawing/2014/main" id="{F897D90B-7D1F-4634-B79C-50DF5B2B99C2}"/>
              </a:ext>
            </a:extLst>
          </p:cNvPr>
          <p:cNvSpPr txBox="1"/>
          <p:nvPr/>
        </p:nvSpPr>
        <p:spPr>
          <a:xfrm>
            <a:off x="2395888" y="4180442"/>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4" name="テキスト ボックス 13">
            <a:extLst>
              <a:ext uri="{FF2B5EF4-FFF2-40B4-BE49-F238E27FC236}">
                <a16:creationId xmlns:a16="http://schemas.microsoft.com/office/drawing/2014/main" id="{BC0623C0-C495-4D70-BED7-2888E4C1C091}"/>
              </a:ext>
            </a:extLst>
          </p:cNvPr>
          <p:cNvSpPr txBox="1"/>
          <p:nvPr/>
        </p:nvSpPr>
        <p:spPr>
          <a:xfrm>
            <a:off x="2999848" y="4899578"/>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5" name="テキスト ボックス 14">
            <a:extLst>
              <a:ext uri="{FF2B5EF4-FFF2-40B4-BE49-F238E27FC236}">
                <a16:creationId xmlns:a16="http://schemas.microsoft.com/office/drawing/2014/main" id="{A321BB7E-F8ED-4D21-A949-62D14B1A97A0}"/>
              </a:ext>
            </a:extLst>
          </p:cNvPr>
          <p:cNvSpPr txBox="1"/>
          <p:nvPr/>
        </p:nvSpPr>
        <p:spPr>
          <a:xfrm>
            <a:off x="3196391" y="4457441"/>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6" name="テキスト ボックス 15">
            <a:extLst>
              <a:ext uri="{FF2B5EF4-FFF2-40B4-BE49-F238E27FC236}">
                <a16:creationId xmlns:a16="http://schemas.microsoft.com/office/drawing/2014/main" id="{A2AB8F8C-A41A-4A4C-ACE0-0B245715518B}"/>
              </a:ext>
            </a:extLst>
          </p:cNvPr>
          <p:cNvSpPr txBox="1"/>
          <p:nvPr/>
        </p:nvSpPr>
        <p:spPr>
          <a:xfrm>
            <a:off x="1253989" y="4522578"/>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7" name="テキスト ボックス 16">
            <a:extLst>
              <a:ext uri="{FF2B5EF4-FFF2-40B4-BE49-F238E27FC236}">
                <a16:creationId xmlns:a16="http://schemas.microsoft.com/office/drawing/2014/main" id="{A232B400-00F2-44F8-8BE9-3666CEEC6330}"/>
              </a:ext>
            </a:extLst>
          </p:cNvPr>
          <p:cNvSpPr txBox="1"/>
          <p:nvPr/>
        </p:nvSpPr>
        <p:spPr>
          <a:xfrm>
            <a:off x="391826" y="3309491"/>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8" name="テキスト ボックス 17">
            <a:extLst>
              <a:ext uri="{FF2B5EF4-FFF2-40B4-BE49-F238E27FC236}">
                <a16:creationId xmlns:a16="http://schemas.microsoft.com/office/drawing/2014/main" id="{C22DF83E-2C6E-4263-8644-59A157FCB212}"/>
              </a:ext>
            </a:extLst>
          </p:cNvPr>
          <p:cNvSpPr txBox="1"/>
          <p:nvPr/>
        </p:nvSpPr>
        <p:spPr>
          <a:xfrm>
            <a:off x="1419516" y="3332327"/>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19" name="テキスト ボックス 18">
            <a:extLst>
              <a:ext uri="{FF2B5EF4-FFF2-40B4-BE49-F238E27FC236}">
                <a16:creationId xmlns:a16="http://schemas.microsoft.com/office/drawing/2014/main" id="{0D69DE31-8C79-4820-85B2-6747F795FCDA}"/>
              </a:ext>
            </a:extLst>
          </p:cNvPr>
          <p:cNvSpPr txBox="1"/>
          <p:nvPr/>
        </p:nvSpPr>
        <p:spPr>
          <a:xfrm>
            <a:off x="2389432" y="3626438"/>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20" name="テキスト ボックス 19">
            <a:extLst>
              <a:ext uri="{FF2B5EF4-FFF2-40B4-BE49-F238E27FC236}">
                <a16:creationId xmlns:a16="http://schemas.microsoft.com/office/drawing/2014/main" id="{1C5BB4AC-4DD9-4363-871F-8792BBB0950F}"/>
              </a:ext>
            </a:extLst>
          </p:cNvPr>
          <p:cNvSpPr txBox="1"/>
          <p:nvPr/>
        </p:nvSpPr>
        <p:spPr>
          <a:xfrm>
            <a:off x="2428705" y="2433239"/>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21" name="テキスト ボックス 20">
            <a:extLst>
              <a:ext uri="{FF2B5EF4-FFF2-40B4-BE49-F238E27FC236}">
                <a16:creationId xmlns:a16="http://schemas.microsoft.com/office/drawing/2014/main" id="{317AA5D9-A574-4EFD-A753-94C1F0A70A5A}"/>
              </a:ext>
            </a:extLst>
          </p:cNvPr>
          <p:cNvSpPr txBox="1"/>
          <p:nvPr/>
        </p:nvSpPr>
        <p:spPr>
          <a:xfrm>
            <a:off x="651150" y="4206652"/>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22" name="テキスト ボックス 21">
            <a:extLst>
              <a:ext uri="{FF2B5EF4-FFF2-40B4-BE49-F238E27FC236}">
                <a16:creationId xmlns:a16="http://schemas.microsoft.com/office/drawing/2014/main" id="{C5D23337-41A8-4AE8-A2BD-9C2C102160E2}"/>
              </a:ext>
            </a:extLst>
          </p:cNvPr>
          <p:cNvSpPr txBox="1"/>
          <p:nvPr/>
        </p:nvSpPr>
        <p:spPr>
          <a:xfrm>
            <a:off x="3035124" y="2778329"/>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23" name="テキスト ボックス 22">
            <a:extLst>
              <a:ext uri="{FF2B5EF4-FFF2-40B4-BE49-F238E27FC236}">
                <a16:creationId xmlns:a16="http://schemas.microsoft.com/office/drawing/2014/main" id="{C80F2077-B4BA-45FA-9B83-463CD61756C0}"/>
              </a:ext>
            </a:extLst>
          </p:cNvPr>
          <p:cNvSpPr txBox="1"/>
          <p:nvPr/>
        </p:nvSpPr>
        <p:spPr>
          <a:xfrm>
            <a:off x="3070501" y="3788128"/>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24" name="テキスト ボックス 23">
            <a:extLst>
              <a:ext uri="{FF2B5EF4-FFF2-40B4-BE49-F238E27FC236}">
                <a16:creationId xmlns:a16="http://schemas.microsoft.com/office/drawing/2014/main" id="{0A06CC64-C448-4B97-BADD-D6A3FDBFB191}"/>
              </a:ext>
            </a:extLst>
          </p:cNvPr>
          <p:cNvSpPr txBox="1"/>
          <p:nvPr/>
        </p:nvSpPr>
        <p:spPr>
          <a:xfrm>
            <a:off x="1859318" y="4839169"/>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25" name="テキスト ボックス 24">
            <a:extLst>
              <a:ext uri="{FF2B5EF4-FFF2-40B4-BE49-F238E27FC236}">
                <a16:creationId xmlns:a16="http://schemas.microsoft.com/office/drawing/2014/main" id="{CE0CF803-3D36-4AE0-9671-1C8492B4E0DD}"/>
              </a:ext>
            </a:extLst>
          </p:cNvPr>
          <p:cNvSpPr txBox="1"/>
          <p:nvPr/>
        </p:nvSpPr>
        <p:spPr>
          <a:xfrm>
            <a:off x="233676" y="5639668"/>
            <a:ext cx="3532102" cy="400110"/>
          </a:xfrm>
          <a:prstGeom prst="rect">
            <a:avLst/>
          </a:prstGeom>
          <a:noFill/>
          <a:ln>
            <a:noFill/>
          </a:ln>
        </p:spPr>
        <p:txBody>
          <a:bodyPr wrap="square" rtlCol="0">
            <a:spAutoFit/>
          </a:bodyPr>
          <a:lstStyle/>
          <a:p>
            <a:pPr algn="ctr"/>
            <a:r>
              <a:rPr kumimoji="1" lang="ja-JP" altLang="en-US" sz="20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ランダムに点（</a:t>
            </a:r>
            <a:r>
              <a:rPr kumimoji="1" lang="ja-JP" altLang="en-US" sz="20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乱数</a:t>
            </a:r>
            <a:r>
              <a:rPr kumimoji="1" lang="ja-JP" altLang="en-US" sz="20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）をばらまく</a:t>
            </a:r>
          </a:p>
        </p:txBody>
      </p:sp>
      <p:sp>
        <p:nvSpPr>
          <p:cNvPr id="26" name="矢印: 右 25">
            <a:extLst>
              <a:ext uri="{FF2B5EF4-FFF2-40B4-BE49-F238E27FC236}">
                <a16:creationId xmlns:a16="http://schemas.microsoft.com/office/drawing/2014/main" id="{274AE3DE-F573-4552-8CD3-5A20FA7684E8}"/>
              </a:ext>
            </a:extLst>
          </p:cNvPr>
          <p:cNvSpPr/>
          <p:nvPr/>
        </p:nvSpPr>
        <p:spPr>
          <a:xfrm>
            <a:off x="4021139" y="3482666"/>
            <a:ext cx="881696" cy="445362"/>
          </a:xfrm>
          <a:prstGeom prst="rightArrow">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B3EC6502-3114-467D-B48B-0411CA8D525B}"/>
              </a:ext>
            </a:extLst>
          </p:cNvPr>
          <p:cNvSpPr txBox="1"/>
          <p:nvPr/>
        </p:nvSpPr>
        <p:spPr>
          <a:xfrm>
            <a:off x="5024010" y="3400361"/>
            <a:ext cx="2502522" cy="707886"/>
          </a:xfrm>
          <a:prstGeom prst="rect">
            <a:avLst/>
          </a:prstGeom>
          <a:solidFill>
            <a:srgbClr val="00B0F0"/>
          </a:solidFill>
          <a:ln w="38100">
            <a:noFill/>
          </a:ln>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円の中に入った個数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全体の個数</a:t>
            </a:r>
          </a:p>
        </p:txBody>
      </p:sp>
      <p:sp>
        <p:nvSpPr>
          <p:cNvPr id="28" name="テキスト ボックス 27">
            <a:extLst>
              <a:ext uri="{FF2B5EF4-FFF2-40B4-BE49-F238E27FC236}">
                <a16:creationId xmlns:a16="http://schemas.microsoft.com/office/drawing/2014/main" id="{D4262027-E8CB-4FD1-A7FB-85DF62C17340}"/>
              </a:ext>
            </a:extLst>
          </p:cNvPr>
          <p:cNvSpPr txBox="1"/>
          <p:nvPr/>
        </p:nvSpPr>
        <p:spPr>
          <a:xfrm>
            <a:off x="5737015" y="2993745"/>
            <a:ext cx="824264" cy="400110"/>
          </a:xfrm>
          <a:prstGeom prst="rect">
            <a:avLst/>
          </a:prstGeom>
          <a:noFill/>
          <a:ln>
            <a:noFill/>
          </a:ln>
        </p:spPr>
        <p:txBody>
          <a:bodyPr wrap="none" rtlCol="0">
            <a:spAutoFit/>
          </a:bodyPr>
          <a:lstStyle/>
          <a:p>
            <a:pPr algn="ctr"/>
            <a:r>
              <a:rPr kumimoji="1" lang="ja-JP" altLang="en-US" sz="2000" dirty="0">
                <a:solidFill>
                  <a:srgbClr val="00B0F0"/>
                </a:solidFill>
                <a:latin typeface="ＭＳ Ｐゴシック" panose="020B0600070205080204" pitchFamily="50" charset="-128"/>
                <a:ea typeface="ＭＳ Ｐゴシック" panose="020B0600070205080204" pitchFamily="50" charset="-128"/>
              </a:rPr>
              <a:t>確率</a:t>
            </a:r>
            <a:r>
              <a:rPr kumimoji="1" lang="en-US" altLang="ja-JP" sz="2000" dirty="0">
                <a:solidFill>
                  <a:srgbClr val="00B0F0"/>
                </a:solidFill>
                <a:latin typeface="ＭＳ Ｐゴシック" panose="020B0600070205080204" pitchFamily="50" charset="-128"/>
                <a:ea typeface="ＭＳ Ｐゴシック" panose="020B0600070205080204" pitchFamily="50" charset="-128"/>
              </a:rPr>
              <a:t>p</a:t>
            </a:r>
            <a:endParaRPr kumimoji="1" lang="ja-JP" altLang="en-US" sz="2000" dirty="0">
              <a:solidFill>
                <a:srgbClr val="00B0F0"/>
              </a:solidFill>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1CDB4599-5DD5-40C6-B67C-7B64788E2D7B}"/>
              </a:ext>
            </a:extLst>
          </p:cNvPr>
          <p:cNvSpPr txBox="1"/>
          <p:nvPr/>
        </p:nvSpPr>
        <p:spPr>
          <a:xfrm>
            <a:off x="3855532" y="4446308"/>
            <a:ext cx="4927952" cy="400110"/>
          </a:xfrm>
          <a:prstGeom prst="rect">
            <a:avLst/>
          </a:prstGeom>
          <a:noFill/>
          <a:ln>
            <a:noFill/>
          </a:ln>
        </p:spPr>
        <p:txBody>
          <a:bodyPr wrap="none" rtlCol="0">
            <a:spAutoFit/>
          </a:bodyPr>
          <a:lstStyle/>
          <a:p>
            <a:pPr algn="ctr"/>
            <a:r>
              <a:rPr kumimoji="1" lang="ja-JP" altLang="en-US" sz="2000" dirty="0">
                <a:solidFill>
                  <a:srgbClr val="FFFFFF"/>
                </a:solidFill>
                <a:latin typeface="ＭＳ Ｐゴシック" panose="020B0600070205080204" pitchFamily="50" charset="-128"/>
                <a:ea typeface="ＭＳ Ｐゴシック" panose="020B0600070205080204" pitchFamily="50" charset="-128"/>
              </a:rPr>
              <a:t>∴</a:t>
            </a:r>
            <a:r>
              <a:rPr kumimoji="1" lang="ja-JP" altLang="en-US" sz="2000" dirty="0">
                <a:solidFill>
                  <a:srgbClr val="92D050"/>
                </a:solidFill>
                <a:latin typeface="ＭＳ Ｐゴシック" panose="020B0600070205080204" pitchFamily="50" charset="-128"/>
                <a:ea typeface="ＭＳ Ｐゴシック" panose="020B0600070205080204" pitchFamily="50" charset="-128"/>
              </a:rPr>
              <a:t>円の面積</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＝外枠（四角形）の面積</a:t>
            </a:r>
            <a:r>
              <a:rPr kumimoji="1" lang="en-US" altLang="ja-JP" sz="20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2000" dirty="0">
                <a:solidFill>
                  <a:srgbClr val="00B0F0"/>
                </a:solidFill>
                <a:latin typeface="ＭＳ Ｐゴシック" panose="020B0600070205080204" pitchFamily="50" charset="-128"/>
                <a:ea typeface="ＭＳ Ｐゴシック" panose="020B0600070205080204" pitchFamily="50" charset="-128"/>
              </a:rPr>
              <a:t>確率</a:t>
            </a:r>
            <a:r>
              <a:rPr kumimoji="1" lang="en-US" altLang="ja-JP" sz="2000" dirty="0">
                <a:solidFill>
                  <a:srgbClr val="00B0F0"/>
                </a:solidFill>
                <a:latin typeface="ＭＳ Ｐゴシック" panose="020B0600070205080204" pitchFamily="50" charset="-128"/>
                <a:ea typeface="ＭＳ Ｐゴシック" panose="020B0600070205080204" pitchFamily="50" charset="-128"/>
              </a:rPr>
              <a:t>p</a:t>
            </a:r>
            <a:endParaRPr kumimoji="1" lang="ja-JP" altLang="en-US" sz="2000" dirty="0">
              <a:solidFill>
                <a:srgbClr val="00B0F0"/>
              </a:solidFill>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D9212EDD-8AF6-4504-99D5-CE26355177EC}"/>
              </a:ext>
            </a:extLst>
          </p:cNvPr>
          <p:cNvSpPr txBox="1"/>
          <p:nvPr/>
        </p:nvSpPr>
        <p:spPr>
          <a:xfrm>
            <a:off x="651150" y="2256999"/>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31" name="テキスト ボックス 30">
            <a:extLst>
              <a:ext uri="{FF2B5EF4-FFF2-40B4-BE49-F238E27FC236}">
                <a16:creationId xmlns:a16="http://schemas.microsoft.com/office/drawing/2014/main" id="{D2DF893F-5EC8-4193-AD14-6A8ED349FF69}"/>
              </a:ext>
            </a:extLst>
          </p:cNvPr>
          <p:cNvSpPr txBox="1"/>
          <p:nvPr/>
        </p:nvSpPr>
        <p:spPr>
          <a:xfrm>
            <a:off x="1533631" y="2647332"/>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32" name="テキスト ボックス 31">
            <a:extLst>
              <a:ext uri="{FF2B5EF4-FFF2-40B4-BE49-F238E27FC236}">
                <a16:creationId xmlns:a16="http://schemas.microsoft.com/office/drawing/2014/main" id="{74A8FB15-3C40-4FE9-984B-C329A004121C}"/>
              </a:ext>
            </a:extLst>
          </p:cNvPr>
          <p:cNvSpPr txBox="1"/>
          <p:nvPr/>
        </p:nvSpPr>
        <p:spPr>
          <a:xfrm>
            <a:off x="1103854" y="2988444"/>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33" name="テキスト ボックス 32">
            <a:extLst>
              <a:ext uri="{FF2B5EF4-FFF2-40B4-BE49-F238E27FC236}">
                <a16:creationId xmlns:a16="http://schemas.microsoft.com/office/drawing/2014/main" id="{3F2104BE-7AE2-4B9D-9F00-91F5B778A1B7}"/>
              </a:ext>
            </a:extLst>
          </p:cNvPr>
          <p:cNvSpPr txBox="1"/>
          <p:nvPr/>
        </p:nvSpPr>
        <p:spPr>
          <a:xfrm>
            <a:off x="569044" y="4865883"/>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34" name="テキスト ボックス 33">
            <a:extLst>
              <a:ext uri="{FF2B5EF4-FFF2-40B4-BE49-F238E27FC236}">
                <a16:creationId xmlns:a16="http://schemas.microsoft.com/office/drawing/2014/main" id="{4801563D-9B4E-4E23-A71E-008480A25002}"/>
              </a:ext>
            </a:extLst>
          </p:cNvPr>
          <p:cNvSpPr txBox="1"/>
          <p:nvPr/>
        </p:nvSpPr>
        <p:spPr>
          <a:xfrm>
            <a:off x="3092770" y="2518333"/>
            <a:ext cx="569387" cy="553998"/>
          </a:xfrm>
          <a:prstGeom prst="rect">
            <a:avLst/>
          </a:prstGeom>
          <a:noFill/>
          <a:ln>
            <a:noFill/>
          </a:ln>
        </p:spPr>
        <p:txBody>
          <a:bodyPr wrap="none" rtlCol="0">
            <a:spAutoFit/>
          </a:bodyPr>
          <a:lstStyle/>
          <a:p>
            <a:r>
              <a:rPr kumimoji="1" lang="ja-JP" altLang="en-US" sz="3000" b="1" dirty="0">
                <a:solidFill>
                  <a:srgbClr val="00B0F0"/>
                </a:solidFill>
                <a:latin typeface="AR丸ゴシック体M" panose="020F0609000000000000" pitchFamily="49" charset="-128"/>
                <a:ea typeface="AR丸ゴシック体M" panose="020F0609000000000000" pitchFamily="49" charset="-128"/>
              </a:rPr>
              <a:t>・</a:t>
            </a:r>
          </a:p>
        </p:txBody>
      </p:sp>
      <p:sp>
        <p:nvSpPr>
          <p:cNvPr id="35" name="テキスト ボックス 34">
            <a:extLst>
              <a:ext uri="{FF2B5EF4-FFF2-40B4-BE49-F238E27FC236}">
                <a16:creationId xmlns:a16="http://schemas.microsoft.com/office/drawing/2014/main" id="{1BDF2A05-7256-480D-943E-6D955F32BBC8}"/>
              </a:ext>
            </a:extLst>
          </p:cNvPr>
          <p:cNvSpPr txBox="1"/>
          <p:nvPr/>
        </p:nvSpPr>
        <p:spPr>
          <a:xfrm>
            <a:off x="1108856" y="1910272"/>
            <a:ext cx="2236510" cy="400110"/>
          </a:xfrm>
          <a:prstGeom prst="rect">
            <a:avLst/>
          </a:prstGeom>
          <a:noFill/>
          <a:ln>
            <a:noFill/>
          </a:ln>
        </p:spPr>
        <p:txBody>
          <a:bodyPr wrap="none" rtlCol="0">
            <a:spAutoFit/>
          </a:bodyPr>
          <a:lstStyle/>
          <a:p>
            <a:pPr algn="ctr"/>
            <a:r>
              <a:rPr kumimoji="1" lang="ja-JP" altLang="en-US" sz="2000" dirty="0">
                <a:solidFill>
                  <a:srgbClr val="92D050"/>
                </a:solidFill>
                <a:latin typeface="ＭＳ Ｐゴシック" panose="020B0600070205080204" pitchFamily="50" charset="-128"/>
                <a:ea typeface="ＭＳ Ｐゴシック" panose="020B0600070205080204" pitchFamily="50" charset="-128"/>
              </a:rPr>
              <a:t>円の面積</a:t>
            </a:r>
            <a:r>
              <a:rPr kumimoji="1" lang="ja-JP" altLang="en-US" sz="2000" dirty="0">
                <a:solidFill>
                  <a:schemeClr val="bg1"/>
                </a:solidFill>
                <a:latin typeface="ＭＳ Ｐゴシック" panose="020B0600070205080204" pitchFamily="50" charset="-128"/>
                <a:ea typeface="ＭＳ Ｐゴシック" panose="020B0600070205080204" pitchFamily="50" charset="-128"/>
              </a:rPr>
              <a:t>の計算例</a:t>
            </a:r>
          </a:p>
        </p:txBody>
      </p:sp>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D15C2350-23DD-4B23-AC5B-B5B7BF73A934}"/>
                  </a:ext>
                </a:extLst>
              </p:cNvPr>
              <p:cNvSpPr/>
              <p:nvPr/>
            </p:nvSpPr>
            <p:spPr>
              <a:xfrm>
                <a:off x="4742449" y="2130692"/>
                <a:ext cx="3655164" cy="796693"/>
              </a:xfrm>
              <a:prstGeom prst="rect">
                <a:avLst/>
              </a:prstGeom>
            </p:spPr>
            <p:txBody>
              <a:bodyPr wrap="square">
                <a:spAutoFit/>
              </a:bodyPr>
              <a:lstStyle/>
              <a:p>
                <a:r>
                  <a:rPr lang="ja-JP" altLang="ja-JP" sz="2000" dirty="0">
                    <a:solidFill>
                      <a:schemeClr val="bg1"/>
                    </a:solidFill>
                    <a:latin typeface="+mj-ea"/>
                    <a:ea typeface="+mj-ea"/>
                    <a:cs typeface="Times New Roman" panose="02020603050405020304" pitchFamily="18" charset="0"/>
                  </a:rPr>
                  <a:t>本来は</a:t>
                </a:r>
                <a14:m>
                  <m:oMath xmlns:m="http://schemas.openxmlformats.org/officeDocument/2006/math">
                    <m:nary>
                      <m:naryPr>
                        <m:limLoc m:val="subSup"/>
                        <m:ctrlPr>
                          <a:rPr lang="ja-JP" altLang="ja-JP" sz="2000" i="1">
                            <a:solidFill>
                              <a:schemeClr val="bg1"/>
                            </a:solidFill>
                            <a:latin typeface="Cambria Math" panose="02040503050406030204" pitchFamily="18" charset="0"/>
                            <a:ea typeface="+mj-ea"/>
                            <a:cs typeface="Times New Roman" panose="02020603050405020304" pitchFamily="18" charset="0"/>
                          </a:rPr>
                        </m:ctrlPr>
                      </m:naryPr>
                      <m:sub>
                        <m:r>
                          <a:rPr lang="en-US" altLang="ja-JP" sz="2000" i="1">
                            <a:solidFill>
                              <a:schemeClr val="bg1"/>
                            </a:solidFill>
                            <a:latin typeface="Cambria Math" panose="02040503050406030204" pitchFamily="18" charset="0"/>
                            <a:ea typeface="+mj-ea"/>
                            <a:cs typeface="Times New Roman" panose="02020603050405020304" pitchFamily="18" charset="0"/>
                          </a:rPr>
                          <m:t>−</m:t>
                        </m:r>
                        <m:r>
                          <a:rPr lang="en-US" altLang="ja-JP" sz="2000" i="1">
                            <a:solidFill>
                              <a:schemeClr val="bg1"/>
                            </a:solidFill>
                            <a:latin typeface="Cambria Math" panose="02040503050406030204" pitchFamily="18" charset="0"/>
                            <a:ea typeface="+mj-ea"/>
                            <a:cs typeface="Times New Roman" panose="02020603050405020304" pitchFamily="18" charset="0"/>
                          </a:rPr>
                          <m:t>𝑟</m:t>
                        </m:r>
                      </m:sub>
                      <m:sup>
                        <m:r>
                          <a:rPr lang="en-US" altLang="ja-JP" sz="2000" i="1">
                            <a:solidFill>
                              <a:schemeClr val="bg1"/>
                            </a:solidFill>
                            <a:latin typeface="Cambria Math" panose="02040503050406030204" pitchFamily="18" charset="0"/>
                            <a:ea typeface="+mj-ea"/>
                            <a:cs typeface="Times New Roman" panose="02020603050405020304" pitchFamily="18" charset="0"/>
                          </a:rPr>
                          <m:t>𝑟</m:t>
                        </m:r>
                      </m:sup>
                      <m:e>
                        <m:rad>
                          <m:radPr>
                            <m:degHide m:val="on"/>
                            <m:ctrlPr>
                              <a:rPr lang="ja-JP" altLang="ja-JP" sz="2000" i="1">
                                <a:solidFill>
                                  <a:schemeClr val="bg1"/>
                                </a:solidFill>
                                <a:latin typeface="Cambria Math" panose="02040503050406030204" pitchFamily="18" charset="0"/>
                                <a:ea typeface="+mj-ea"/>
                                <a:cs typeface="Times New Roman" panose="02020603050405020304" pitchFamily="18" charset="0"/>
                              </a:rPr>
                            </m:ctrlPr>
                          </m:radPr>
                          <m:deg/>
                          <m:e>
                            <m:sSup>
                              <m:sSupPr>
                                <m:ctrlPr>
                                  <a:rPr lang="ja-JP" altLang="ja-JP" sz="2000" i="1">
                                    <a:solidFill>
                                      <a:schemeClr val="bg1"/>
                                    </a:solidFill>
                                    <a:latin typeface="Cambria Math" panose="02040503050406030204" pitchFamily="18" charset="0"/>
                                    <a:ea typeface="+mj-ea"/>
                                    <a:cs typeface="Times New Roman" panose="02020603050405020304" pitchFamily="18" charset="0"/>
                                  </a:rPr>
                                </m:ctrlPr>
                              </m:sSupPr>
                              <m:e>
                                <m:r>
                                  <a:rPr lang="en-US" altLang="ja-JP" sz="2000" i="1">
                                    <a:solidFill>
                                      <a:schemeClr val="bg1"/>
                                    </a:solidFill>
                                    <a:latin typeface="Cambria Math" panose="02040503050406030204" pitchFamily="18" charset="0"/>
                                    <a:ea typeface="+mj-ea"/>
                                    <a:cs typeface="Times New Roman" panose="02020603050405020304" pitchFamily="18" charset="0"/>
                                  </a:rPr>
                                  <m:t>𝑟</m:t>
                                </m:r>
                              </m:e>
                              <m:sup>
                                <m:r>
                                  <a:rPr lang="en-US" altLang="ja-JP" sz="2000" i="1">
                                    <a:solidFill>
                                      <a:schemeClr val="bg1"/>
                                    </a:solidFill>
                                    <a:latin typeface="Cambria Math" panose="02040503050406030204" pitchFamily="18" charset="0"/>
                                    <a:ea typeface="+mj-ea"/>
                                    <a:cs typeface="Times New Roman" panose="02020603050405020304" pitchFamily="18" charset="0"/>
                                  </a:rPr>
                                  <m:t>2</m:t>
                                </m:r>
                              </m:sup>
                            </m:sSup>
                            <m:r>
                              <a:rPr lang="en-US" altLang="ja-JP" sz="2000" i="1">
                                <a:solidFill>
                                  <a:schemeClr val="bg1"/>
                                </a:solidFill>
                                <a:latin typeface="Cambria Math" panose="02040503050406030204" pitchFamily="18" charset="0"/>
                                <a:ea typeface="+mj-ea"/>
                                <a:cs typeface="Times New Roman" panose="02020603050405020304" pitchFamily="18" charset="0"/>
                              </a:rPr>
                              <m:t>−</m:t>
                            </m:r>
                            <m:sSup>
                              <m:sSupPr>
                                <m:ctrlPr>
                                  <a:rPr lang="ja-JP" altLang="ja-JP" sz="2000" i="1">
                                    <a:solidFill>
                                      <a:schemeClr val="bg1"/>
                                    </a:solidFill>
                                    <a:latin typeface="Cambria Math" panose="02040503050406030204" pitchFamily="18" charset="0"/>
                                    <a:ea typeface="+mj-ea"/>
                                    <a:cs typeface="Times New Roman" panose="02020603050405020304" pitchFamily="18" charset="0"/>
                                  </a:rPr>
                                </m:ctrlPr>
                              </m:sSupPr>
                              <m:e>
                                <m:r>
                                  <a:rPr lang="en-US" altLang="ja-JP" sz="2000" i="1">
                                    <a:solidFill>
                                      <a:schemeClr val="bg1"/>
                                    </a:solidFill>
                                    <a:latin typeface="Cambria Math" panose="02040503050406030204" pitchFamily="18" charset="0"/>
                                    <a:ea typeface="+mj-ea"/>
                                    <a:cs typeface="Times New Roman" panose="02020603050405020304" pitchFamily="18" charset="0"/>
                                  </a:rPr>
                                  <m:t>𝑥</m:t>
                                </m:r>
                              </m:e>
                              <m:sup>
                                <m:r>
                                  <a:rPr lang="en-US" altLang="ja-JP" sz="2000" i="1">
                                    <a:solidFill>
                                      <a:schemeClr val="bg1"/>
                                    </a:solidFill>
                                    <a:latin typeface="Cambria Math" panose="02040503050406030204" pitchFamily="18" charset="0"/>
                                    <a:ea typeface="+mj-ea"/>
                                    <a:cs typeface="Times New Roman" panose="02020603050405020304" pitchFamily="18" charset="0"/>
                                  </a:rPr>
                                  <m:t>2</m:t>
                                </m:r>
                              </m:sup>
                            </m:sSup>
                          </m:e>
                        </m:rad>
                      </m:e>
                    </m:nary>
                  </m:oMath>
                </a14:m>
                <a:r>
                  <a:rPr lang="en-US" altLang="ja-JP" sz="2000" i="1" dirty="0">
                    <a:solidFill>
                      <a:schemeClr val="bg1"/>
                    </a:solidFill>
                    <a:ea typeface="+mj-ea"/>
                    <a:cs typeface="Times New Roman" panose="02020603050405020304" pitchFamily="18" charset="0"/>
                  </a:rPr>
                  <a:t>dx</a:t>
                </a:r>
                <a:r>
                  <a:rPr lang="en-US" altLang="ja-JP" sz="2000" dirty="0">
                    <a:solidFill>
                      <a:schemeClr val="bg1"/>
                    </a:solidFill>
                    <a:latin typeface="+mj-ea"/>
                    <a:ea typeface="+mj-ea"/>
                    <a:cs typeface="Times New Roman" panose="02020603050405020304" pitchFamily="18" charset="0"/>
                  </a:rPr>
                  <a:t>×2</a:t>
                </a:r>
                <a:r>
                  <a:rPr lang="ja-JP" altLang="en-US" sz="2000" dirty="0">
                    <a:solidFill>
                      <a:schemeClr val="bg1"/>
                    </a:solidFill>
                    <a:latin typeface="+mj-ea"/>
                    <a:ea typeface="+mj-ea"/>
                    <a:cs typeface="Times New Roman" panose="02020603050405020304" pitchFamily="18" charset="0"/>
                  </a:rPr>
                  <a:t>という</a:t>
                </a:r>
                <a:r>
                  <a:rPr lang="ja-JP" altLang="ja-JP" sz="2000" dirty="0">
                    <a:solidFill>
                      <a:schemeClr val="bg1"/>
                    </a:solidFill>
                    <a:latin typeface="+mj-ea"/>
                    <a:ea typeface="+mj-ea"/>
                    <a:cs typeface="Times New Roman" panose="02020603050405020304" pitchFamily="18" charset="0"/>
                  </a:rPr>
                  <a:t>積分</a:t>
                </a:r>
                <a:r>
                  <a:rPr lang="ja-JP" altLang="en-US" sz="2000" dirty="0">
                    <a:solidFill>
                      <a:schemeClr val="bg1"/>
                    </a:solidFill>
                    <a:latin typeface="+mj-ea"/>
                    <a:ea typeface="+mj-ea"/>
                    <a:cs typeface="Times New Roman" panose="02020603050405020304" pitchFamily="18" charset="0"/>
                  </a:rPr>
                  <a:t>計算が必要（</a:t>
                </a:r>
                <a:r>
                  <a:rPr lang="en-US" altLang="ja-JP" sz="2000" i="1" dirty="0">
                    <a:solidFill>
                      <a:srgbClr val="FFFFFF"/>
                    </a:solidFill>
                    <a:ea typeface="ＭＳ Ｐ明朝" panose="02020600040205080304" pitchFamily="18" charset="-128"/>
                  </a:rPr>
                  <a:t>x</a:t>
                </a:r>
                <a:r>
                  <a:rPr lang="en-US" altLang="ja-JP" sz="2000" baseline="30000" dirty="0">
                    <a:solidFill>
                      <a:srgbClr val="FFFFFF"/>
                    </a:solidFill>
                    <a:ea typeface="ＭＳ Ｐ明朝" panose="02020600040205080304" pitchFamily="18" charset="-128"/>
                  </a:rPr>
                  <a:t>2</a:t>
                </a:r>
                <a:r>
                  <a:rPr lang="en-US" altLang="ja-JP" sz="2000" i="1" dirty="0">
                    <a:solidFill>
                      <a:srgbClr val="FFFFFF"/>
                    </a:solidFill>
                    <a:ea typeface="ＭＳ Ｐ明朝" panose="02020600040205080304" pitchFamily="18" charset="-128"/>
                  </a:rPr>
                  <a:t>+y</a:t>
                </a:r>
                <a:r>
                  <a:rPr lang="en-US" altLang="ja-JP" sz="2000" baseline="30000" dirty="0">
                    <a:solidFill>
                      <a:srgbClr val="FFFFFF"/>
                    </a:solidFill>
                    <a:ea typeface="ＭＳ Ｐ明朝" panose="02020600040205080304" pitchFamily="18" charset="-128"/>
                  </a:rPr>
                  <a:t>2</a:t>
                </a:r>
                <a:r>
                  <a:rPr lang="en-US" altLang="ja-JP" sz="2000" i="1" dirty="0">
                    <a:solidFill>
                      <a:srgbClr val="FFFFFF"/>
                    </a:solidFill>
                    <a:ea typeface="ＭＳ Ｐ明朝" panose="02020600040205080304" pitchFamily="18" charset="-128"/>
                  </a:rPr>
                  <a:t>=r</a:t>
                </a:r>
                <a:r>
                  <a:rPr lang="en-US" altLang="ja-JP" sz="2000" baseline="30000" dirty="0">
                    <a:solidFill>
                      <a:srgbClr val="FFFFFF"/>
                    </a:solidFill>
                    <a:ea typeface="ＭＳ Ｐ明朝" panose="02020600040205080304" pitchFamily="18" charset="-128"/>
                  </a:rPr>
                  <a:t>2</a:t>
                </a:r>
                <a:r>
                  <a:rPr lang="ja-JP" altLang="en-US" sz="2000" dirty="0">
                    <a:solidFill>
                      <a:schemeClr val="bg1"/>
                    </a:solidFill>
                    <a:latin typeface="+mj-ea"/>
                    <a:ea typeface="+mj-ea"/>
                    <a:cs typeface="Times New Roman" panose="02020603050405020304" pitchFamily="18" charset="0"/>
                  </a:rPr>
                  <a:t>より）</a:t>
                </a:r>
                <a:endParaRPr lang="ja-JP" altLang="en-US" sz="2000" dirty="0">
                  <a:solidFill>
                    <a:schemeClr val="bg1"/>
                  </a:solidFill>
                  <a:latin typeface="+mj-ea"/>
                  <a:ea typeface="+mj-ea"/>
                </a:endParaRPr>
              </a:p>
            </p:txBody>
          </p:sp>
        </mc:Choice>
        <mc:Fallback xmlns="">
          <p:sp>
            <p:nvSpPr>
              <p:cNvPr id="36" name="正方形/長方形 35">
                <a:extLst>
                  <a:ext uri="{FF2B5EF4-FFF2-40B4-BE49-F238E27FC236}">
                    <a16:creationId xmlns:a16="http://schemas.microsoft.com/office/drawing/2014/main" id="{D15C2350-23DD-4B23-AC5B-B5B7BF73A934}"/>
                  </a:ext>
                </a:extLst>
              </p:cNvPr>
              <p:cNvSpPr>
                <a:spLocks noRot="1" noChangeAspect="1" noMove="1" noResize="1" noEditPoints="1" noAdjustHandles="1" noChangeArrowheads="1" noChangeShapeType="1" noTextEdit="1"/>
              </p:cNvSpPr>
              <p:nvPr/>
            </p:nvSpPr>
            <p:spPr>
              <a:xfrm>
                <a:off x="4742449" y="2130692"/>
                <a:ext cx="3655164" cy="796693"/>
              </a:xfrm>
              <a:prstGeom prst="rect">
                <a:avLst/>
              </a:prstGeom>
              <a:blipFill>
                <a:blip r:embed="rId2"/>
                <a:stretch>
                  <a:fillRect l="-1833" t="-74615" b="-73846"/>
                </a:stretch>
              </a:blipFill>
            </p:spPr>
            <p:txBody>
              <a:bodyPr/>
              <a:lstStyle/>
              <a:p>
                <a:r>
                  <a:rPr lang="ja-JP" altLang="en-US">
                    <a:noFill/>
                  </a:rPr>
                  <a:t> </a:t>
                </a:r>
              </a:p>
            </p:txBody>
          </p:sp>
        </mc:Fallback>
      </mc:AlternateContent>
      <p:sp>
        <p:nvSpPr>
          <p:cNvPr id="37" name="テキスト ボックス 36">
            <a:extLst>
              <a:ext uri="{FF2B5EF4-FFF2-40B4-BE49-F238E27FC236}">
                <a16:creationId xmlns:a16="http://schemas.microsoft.com/office/drawing/2014/main" id="{8482BD3C-D4F0-4003-8BC6-D1B61AF77F89}"/>
              </a:ext>
            </a:extLst>
          </p:cNvPr>
          <p:cNvSpPr txBox="1"/>
          <p:nvPr/>
        </p:nvSpPr>
        <p:spPr>
          <a:xfrm>
            <a:off x="3969186" y="5078542"/>
            <a:ext cx="4834747" cy="877163"/>
          </a:xfrm>
          <a:prstGeom prst="rect">
            <a:avLst/>
          </a:prstGeom>
          <a:noFill/>
          <a:ln>
            <a:noFill/>
          </a:ln>
        </p:spPr>
        <p:txBody>
          <a:bodyPr wrap="square" rtlCol="0">
            <a:spAutoFit/>
          </a:bodyPr>
          <a:lstStyle/>
          <a:p>
            <a:pPr algn="just"/>
            <a:r>
              <a:rPr kumimoji="1" lang="ja-JP" altLang="en-US" sz="1700" dirty="0">
                <a:solidFill>
                  <a:srgbClr val="FFFF00"/>
                </a:solidFill>
                <a:latin typeface="ＭＳ Ｐゴシック" panose="020B0600070205080204" pitchFamily="50" charset="-128"/>
              </a:rPr>
              <a:t>球の体積（</a:t>
            </a:r>
            <a:r>
              <a:rPr kumimoji="1" lang="en-US" altLang="ja-JP" sz="1700" dirty="0">
                <a:solidFill>
                  <a:srgbClr val="FFFF00"/>
                </a:solidFill>
                <a:latin typeface="ＭＳ Ｐゴシック" panose="020B0600070205080204" pitchFamily="50" charset="-128"/>
              </a:rPr>
              <a:t>3</a:t>
            </a:r>
            <a:r>
              <a:rPr kumimoji="1" lang="ja-JP" altLang="en-US" sz="1700" dirty="0">
                <a:solidFill>
                  <a:srgbClr val="FFFF00"/>
                </a:solidFill>
                <a:latin typeface="ＭＳ Ｐゴシック" panose="020B0600070205080204" pitchFamily="50" charset="-128"/>
              </a:rPr>
              <a:t>次元）</a:t>
            </a:r>
            <a:r>
              <a:rPr kumimoji="1" lang="ja-JP" altLang="en-US" sz="1700" dirty="0">
                <a:solidFill>
                  <a:srgbClr val="FFFFFF"/>
                </a:solidFill>
                <a:latin typeface="ＭＳ Ｐゴシック" panose="020B0600070205080204" pitchFamily="50" charset="-128"/>
              </a:rPr>
              <a:t>：箱の中でランダムに点をばらまき，球に入った数から求める</a:t>
            </a:r>
            <a:endParaRPr kumimoji="1" lang="en-US" altLang="ja-JP" sz="1700" dirty="0">
              <a:solidFill>
                <a:srgbClr val="FFFFFF"/>
              </a:solidFill>
              <a:latin typeface="ＭＳ Ｐゴシック" panose="020B0600070205080204" pitchFamily="50" charset="-128"/>
            </a:endParaRPr>
          </a:p>
          <a:p>
            <a:pPr algn="just"/>
            <a:r>
              <a:rPr kumimoji="1" lang="ja-JP" altLang="en-US" sz="1700" dirty="0">
                <a:solidFill>
                  <a:srgbClr val="FFFF00"/>
                </a:solidFill>
                <a:latin typeface="ＭＳ Ｐゴシック" panose="020B0600070205080204" pitchFamily="50" charset="-128"/>
              </a:rPr>
              <a:t>↑パラメータ</a:t>
            </a:r>
            <a:r>
              <a:rPr kumimoji="1" lang="ja-JP" altLang="en-US" sz="1700" dirty="0">
                <a:solidFill>
                  <a:srgbClr val="FFFF00"/>
                </a:solidFill>
                <a:latin typeface="ＭＳ Ｐゴシック" panose="020B0600070205080204" pitchFamily="50" charset="-128"/>
                <a:ea typeface="ＭＳ Ｐゴシック" panose="020B0600070205080204" pitchFamily="50" charset="-128"/>
              </a:rPr>
              <a:t>が増えて次元が上がっても容易に対応</a:t>
            </a:r>
          </a:p>
        </p:txBody>
      </p:sp>
      <p:cxnSp>
        <p:nvCxnSpPr>
          <p:cNvPr id="39" name="直線矢印コネクタ 38">
            <a:extLst>
              <a:ext uri="{FF2B5EF4-FFF2-40B4-BE49-F238E27FC236}">
                <a16:creationId xmlns:a16="http://schemas.microsoft.com/office/drawing/2014/main" id="{F79CA064-2F7F-4240-958D-718F4DAB248B}"/>
              </a:ext>
            </a:extLst>
          </p:cNvPr>
          <p:cNvCxnSpPr>
            <a:cxnSpLocks/>
          </p:cNvCxnSpPr>
          <p:nvPr/>
        </p:nvCxnSpPr>
        <p:spPr>
          <a:xfrm flipH="1" flipV="1">
            <a:off x="874361" y="5211611"/>
            <a:ext cx="106362" cy="455642"/>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06F70E35-E47B-4622-B3A0-6A1D35223869}"/>
              </a:ext>
            </a:extLst>
          </p:cNvPr>
          <p:cNvCxnSpPr>
            <a:cxnSpLocks/>
          </p:cNvCxnSpPr>
          <p:nvPr/>
        </p:nvCxnSpPr>
        <p:spPr>
          <a:xfrm flipV="1">
            <a:off x="1309700" y="4888347"/>
            <a:ext cx="241438" cy="792897"/>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F76EAB5-BEA8-4A94-83F3-131EF42C3F39}"/>
              </a:ext>
            </a:extLst>
          </p:cNvPr>
          <p:cNvCxnSpPr/>
          <p:nvPr/>
        </p:nvCxnSpPr>
        <p:spPr>
          <a:xfrm>
            <a:off x="569044" y="3990181"/>
            <a:ext cx="3241629" cy="0"/>
          </a:xfrm>
          <a:prstGeom prst="line">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FA6E0FF-13B3-4D02-950D-98431DEFFFB4}"/>
              </a:ext>
            </a:extLst>
          </p:cNvPr>
          <p:cNvCxnSpPr>
            <a:cxnSpLocks/>
            <a:endCxn id="35" idx="2"/>
          </p:cNvCxnSpPr>
          <p:nvPr/>
        </p:nvCxnSpPr>
        <p:spPr>
          <a:xfrm flipV="1">
            <a:off x="2182425" y="2310382"/>
            <a:ext cx="44686" cy="3112752"/>
          </a:xfrm>
          <a:prstGeom prst="line">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50223556-C50F-405B-8BBA-EE4A0E3FD87D}"/>
              </a:ext>
            </a:extLst>
          </p:cNvPr>
          <p:cNvSpPr txBox="1"/>
          <p:nvPr/>
        </p:nvSpPr>
        <p:spPr>
          <a:xfrm>
            <a:off x="1912002" y="3923958"/>
            <a:ext cx="312907" cy="400110"/>
          </a:xfrm>
          <a:prstGeom prst="rect">
            <a:avLst/>
          </a:prstGeom>
          <a:noFill/>
          <a:ln>
            <a:noFill/>
          </a:ln>
        </p:spPr>
        <p:txBody>
          <a:bodyPr wrap="none" rtlCol="0">
            <a:spAutoFit/>
          </a:bodyPr>
          <a:lstStyle/>
          <a:p>
            <a:pPr algn="ctr"/>
            <a:r>
              <a:rPr kumimoji="1" lang="en-US" altLang="ja-JP" sz="2000" dirty="0">
                <a:latin typeface="ＭＳ Ｐゴシック" panose="020B0600070205080204" pitchFamily="50" charset="-128"/>
                <a:ea typeface="ＭＳ Ｐゴシック" panose="020B0600070205080204" pitchFamily="50" charset="-128"/>
              </a:rPr>
              <a:t>0</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9798E444-7005-4E25-8913-E21D16B9CADE}"/>
              </a:ext>
            </a:extLst>
          </p:cNvPr>
          <p:cNvSpPr txBox="1"/>
          <p:nvPr/>
        </p:nvSpPr>
        <p:spPr>
          <a:xfrm>
            <a:off x="3603406" y="3923958"/>
            <a:ext cx="303288" cy="400110"/>
          </a:xfrm>
          <a:prstGeom prst="rect">
            <a:avLst/>
          </a:prstGeom>
          <a:noFill/>
          <a:ln>
            <a:noFill/>
          </a:ln>
        </p:spPr>
        <p:txBody>
          <a:bodyPr wrap="none" rtlCol="0">
            <a:spAutoFit/>
          </a:bodyPr>
          <a:lstStyle/>
          <a:p>
            <a:pPr algn="ctr"/>
            <a:r>
              <a:rPr kumimoji="1" lang="en-US" altLang="ja-JP" sz="2000" dirty="0">
                <a:latin typeface="ＭＳ Ｐゴシック" panose="020B0600070205080204" pitchFamily="50" charset="-128"/>
                <a:ea typeface="ＭＳ Ｐゴシック" panose="020B0600070205080204" pitchFamily="50" charset="-128"/>
              </a:rPr>
              <a:t>x</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07F6F9CE-92C2-4119-A24F-A06D29DC0276}"/>
              </a:ext>
            </a:extLst>
          </p:cNvPr>
          <p:cNvSpPr txBox="1"/>
          <p:nvPr/>
        </p:nvSpPr>
        <p:spPr>
          <a:xfrm>
            <a:off x="2235026" y="2179097"/>
            <a:ext cx="306494" cy="400110"/>
          </a:xfrm>
          <a:prstGeom prst="rect">
            <a:avLst/>
          </a:prstGeom>
          <a:noFill/>
          <a:ln>
            <a:noFill/>
          </a:ln>
        </p:spPr>
        <p:txBody>
          <a:bodyPr wrap="none" rtlCol="0">
            <a:spAutoFit/>
          </a:bodyPr>
          <a:lstStyle/>
          <a:p>
            <a:pPr algn="ctr"/>
            <a:r>
              <a:rPr kumimoji="1" lang="en-US" altLang="ja-JP" sz="2000" dirty="0">
                <a:latin typeface="ＭＳ Ｐゴシック" panose="020B0600070205080204" pitchFamily="50" charset="-128"/>
                <a:ea typeface="ＭＳ Ｐゴシック" panose="020B0600070205080204" pitchFamily="50" charset="-128"/>
              </a:rPr>
              <a:t>y</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7629E123-1008-4D30-81F8-F50226F8D40B}"/>
              </a:ext>
            </a:extLst>
          </p:cNvPr>
          <p:cNvSpPr txBox="1"/>
          <p:nvPr/>
        </p:nvSpPr>
        <p:spPr>
          <a:xfrm>
            <a:off x="3468159" y="2739506"/>
            <a:ext cx="282450" cy="400110"/>
          </a:xfrm>
          <a:prstGeom prst="rect">
            <a:avLst/>
          </a:prstGeom>
          <a:noFill/>
          <a:ln>
            <a:noFill/>
          </a:ln>
        </p:spPr>
        <p:txBody>
          <a:bodyPr wrap="none" rtlCol="0">
            <a:spAutoFit/>
          </a:bodyPr>
          <a:lstStyle/>
          <a:p>
            <a:pPr algn="ctr"/>
            <a:r>
              <a:rPr kumimoji="1" lang="en-US" altLang="ja-JP" sz="2000" dirty="0">
                <a:latin typeface="ＭＳ Ｐゴシック" panose="020B0600070205080204" pitchFamily="50" charset="-128"/>
                <a:ea typeface="ＭＳ Ｐゴシック" panose="020B0600070205080204" pitchFamily="50" charset="-128"/>
              </a:rPr>
              <a:t>r</a:t>
            </a:r>
            <a:endParaRPr kumimoji="1" lang="ja-JP" altLang="en-US" sz="2000" dirty="0">
              <a:latin typeface="ＭＳ Ｐゴシック" panose="020B0600070205080204" pitchFamily="50" charset="-128"/>
              <a:ea typeface="ＭＳ Ｐゴシック" panose="020B0600070205080204" pitchFamily="50" charset="-128"/>
            </a:endParaRPr>
          </a:p>
        </p:txBody>
      </p:sp>
      <p:cxnSp>
        <p:nvCxnSpPr>
          <p:cNvPr id="52" name="直線コネクタ 51">
            <a:extLst>
              <a:ext uri="{FF2B5EF4-FFF2-40B4-BE49-F238E27FC236}">
                <a16:creationId xmlns:a16="http://schemas.microsoft.com/office/drawing/2014/main" id="{25C3D6F5-DCA8-4B92-8C6D-2F9F8E42E4D6}"/>
              </a:ext>
            </a:extLst>
          </p:cNvPr>
          <p:cNvCxnSpPr>
            <a:cxnSpLocks/>
          </p:cNvCxnSpPr>
          <p:nvPr/>
        </p:nvCxnSpPr>
        <p:spPr>
          <a:xfrm flipV="1">
            <a:off x="2210307" y="3043107"/>
            <a:ext cx="1328581" cy="945171"/>
          </a:xfrm>
          <a:prstGeom prst="line">
            <a:avLst/>
          </a:prstGeom>
          <a:ln w="317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00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 presetClass="exit"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52"/>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44"/>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49"/>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45"/>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5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animBg="1"/>
      <p:bldP spid="27" grpId="0" animBg="1"/>
      <p:bldP spid="28" grpId="0"/>
      <p:bldP spid="29" grpId="0"/>
      <p:bldP spid="30" grpId="0"/>
      <p:bldP spid="31" grpId="0"/>
      <p:bldP spid="32" grpId="0"/>
      <p:bldP spid="33" grpId="0"/>
      <p:bldP spid="34" grpId="0"/>
      <p:bldP spid="37" grpId="0"/>
      <p:bldP spid="48" grpId="0"/>
      <p:bldP spid="49" grpId="0"/>
      <p:bldP spid="50" grpId="0"/>
      <p:bldP spid="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D7D7D-D011-4E70-8A38-389556906A62}"/>
              </a:ext>
            </a:extLst>
          </p:cNvPr>
          <p:cNvSpPr>
            <a:spLocks noGrp="1"/>
          </p:cNvSpPr>
          <p:nvPr>
            <p:ph type="title"/>
          </p:nvPr>
        </p:nvSpPr>
        <p:spPr>
          <a:xfrm>
            <a:off x="990600" y="620688"/>
            <a:ext cx="7397824" cy="1143000"/>
          </a:xfrm>
        </p:spPr>
        <p:txBody>
          <a:bodyPr/>
          <a:lstStyle/>
          <a:p>
            <a:r>
              <a:rPr kumimoji="1" lang="ja-JP" altLang="en-US" dirty="0"/>
              <a:t>マルコフ連鎖</a:t>
            </a:r>
            <a:r>
              <a:rPr kumimoji="1" lang="ja-JP" altLang="en-US" sz="3000" dirty="0"/>
              <a:t>（乱数の生成ルール）</a:t>
            </a:r>
          </a:p>
        </p:txBody>
      </p:sp>
      <p:sp>
        <p:nvSpPr>
          <p:cNvPr id="4" name="テキスト ボックス 3">
            <a:extLst>
              <a:ext uri="{FF2B5EF4-FFF2-40B4-BE49-F238E27FC236}">
                <a16:creationId xmlns:a16="http://schemas.microsoft.com/office/drawing/2014/main" id="{28DAF7F4-9D71-4E28-8913-2C5AB1949FE3}"/>
              </a:ext>
            </a:extLst>
          </p:cNvPr>
          <p:cNvSpPr txBox="1"/>
          <p:nvPr/>
        </p:nvSpPr>
        <p:spPr>
          <a:xfrm>
            <a:off x="792563" y="1946601"/>
            <a:ext cx="694132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高次元空間で完全にランダムに乱数を発生させるのは不効率</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16" name="オブジェクト 15">
            <a:extLst>
              <a:ext uri="{FF2B5EF4-FFF2-40B4-BE49-F238E27FC236}">
                <a16:creationId xmlns:a16="http://schemas.microsoft.com/office/drawing/2014/main" id="{C7F8FA36-A737-43AC-B4C0-168ABB6F181D}"/>
              </a:ext>
            </a:extLst>
          </p:cNvPr>
          <p:cNvGraphicFramePr>
            <a:graphicFrameLocks noChangeAspect="1"/>
          </p:cNvGraphicFramePr>
          <p:nvPr>
            <p:extLst>
              <p:ext uri="{D42A27DB-BD31-4B8C-83A1-F6EECF244321}">
                <p14:modId xmlns:p14="http://schemas.microsoft.com/office/powerpoint/2010/main" val="36883631"/>
              </p:ext>
            </p:extLst>
          </p:nvPr>
        </p:nvGraphicFramePr>
        <p:xfrm>
          <a:off x="544788" y="3989814"/>
          <a:ext cx="6612539" cy="453168"/>
        </p:xfrm>
        <a:graphic>
          <a:graphicData uri="http://schemas.openxmlformats.org/presentationml/2006/ole">
            <mc:AlternateContent xmlns:mc="http://schemas.openxmlformats.org/markup-compatibility/2006">
              <mc:Choice xmlns:v="urn:schemas-microsoft-com:vml" Requires="v">
                <p:oleObj spid="_x0000_s93231" name="Equation" r:id="rId4" imgW="3403440" imgH="228600" progId="Equation.DSMT4">
                  <p:embed/>
                </p:oleObj>
              </mc:Choice>
              <mc:Fallback>
                <p:oleObj name="Equation" r:id="rId4" imgW="3403440" imgH="228600" progId="Equation.DSMT4">
                  <p:embed/>
                  <p:pic>
                    <p:nvPicPr>
                      <p:cNvPr id="0" name="Object 4"/>
                      <p:cNvPicPr>
                        <a:picLocks noChangeAspect="1" noChangeArrowheads="1"/>
                      </p:cNvPicPr>
                      <p:nvPr/>
                    </p:nvPicPr>
                    <p:blipFill>
                      <a:blip r:embed="rId5"/>
                      <a:srcRect/>
                      <a:stretch>
                        <a:fillRect/>
                      </a:stretch>
                    </p:blipFill>
                    <p:spPr bwMode="auto">
                      <a:xfrm>
                        <a:off x="544788" y="3989814"/>
                        <a:ext cx="6612539" cy="453168"/>
                      </a:xfrm>
                      <a:prstGeom prst="rect">
                        <a:avLst/>
                      </a:prstGeom>
                      <a:noFill/>
                    </p:spPr>
                  </p:pic>
                </p:oleObj>
              </mc:Fallback>
            </mc:AlternateContent>
          </a:graphicData>
        </a:graphic>
      </p:graphicFrame>
      <p:sp>
        <p:nvSpPr>
          <p:cNvPr id="18" name="矢印: 右 17">
            <a:extLst>
              <a:ext uri="{FF2B5EF4-FFF2-40B4-BE49-F238E27FC236}">
                <a16:creationId xmlns:a16="http://schemas.microsoft.com/office/drawing/2014/main" id="{BE9D02CB-0BDA-4870-828D-4D59685A58B1}"/>
              </a:ext>
            </a:extLst>
          </p:cNvPr>
          <p:cNvSpPr/>
          <p:nvPr/>
        </p:nvSpPr>
        <p:spPr>
          <a:xfrm rot="5400000">
            <a:off x="2344326" y="2861825"/>
            <a:ext cx="1406986" cy="504056"/>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A52E991-BB68-46A4-904D-D66FE5542B69}"/>
              </a:ext>
            </a:extLst>
          </p:cNvPr>
          <p:cNvSpPr txBox="1"/>
          <p:nvPr/>
        </p:nvSpPr>
        <p:spPr>
          <a:xfrm>
            <a:off x="3288748" y="2498797"/>
            <a:ext cx="2340705" cy="400110"/>
          </a:xfrm>
          <a:prstGeom prst="rect">
            <a:avLst/>
          </a:prstGeom>
          <a:noFill/>
        </p:spPr>
        <p:txBody>
          <a:bodyPr wrap="none" rtlCol="0">
            <a:spAutoFit/>
          </a:bodyPr>
          <a:lstStyle/>
          <a:p>
            <a:pPr algn="l"/>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マルコフ連鎖</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で解決</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0" name="テキスト ボックス 19">
            <a:extLst>
              <a:ext uri="{FF2B5EF4-FFF2-40B4-BE49-F238E27FC236}">
                <a16:creationId xmlns:a16="http://schemas.microsoft.com/office/drawing/2014/main" id="{025C3416-BFEF-43A5-AD6B-3AF88A8B58C3}"/>
              </a:ext>
            </a:extLst>
          </p:cNvPr>
          <p:cNvSpPr txBox="1"/>
          <p:nvPr/>
        </p:nvSpPr>
        <p:spPr>
          <a:xfrm>
            <a:off x="3360368" y="2911578"/>
            <a:ext cx="4241700" cy="553998"/>
          </a:xfrm>
          <a:prstGeom prst="rect">
            <a:avLst/>
          </a:prstGeom>
          <a:noFill/>
          <a:ln w="28575">
            <a:solidFill>
              <a:srgbClr val="92D050"/>
            </a:solidFill>
          </a:ln>
        </p:spPr>
        <p:txBody>
          <a:bodyPr wrap="square" rtlCol="0">
            <a:spAutoFit/>
          </a:bodyPr>
          <a:lstStyle/>
          <a:p>
            <a:r>
              <a:rPr kumimoji="1" lang="ja-JP" altLang="en-US" sz="1500" dirty="0">
                <a:solidFill>
                  <a:schemeClr val="accent3"/>
                </a:solidFill>
                <a:latin typeface="ＭＳ Ｐゴシック" panose="020B0600070205080204" pitchFamily="50" charset="-128"/>
                <a:cs typeface="Meiryo UI" pitchFamily="50" charset="-128"/>
              </a:rPr>
              <a:t>未来の確率変数（乱数）</a:t>
            </a:r>
            <a:r>
              <a:rPr kumimoji="1" lang="en-US" altLang="ja-JP" sz="1500" dirty="0">
                <a:solidFill>
                  <a:schemeClr val="accent3"/>
                </a:solidFill>
                <a:latin typeface="ＭＳ Ｐゴシック" panose="020B0600070205080204" pitchFamily="50" charset="-128"/>
                <a:cs typeface="Meiryo UI" pitchFamily="50" charset="-128"/>
              </a:rPr>
              <a:t>X</a:t>
            </a:r>
            <a:r>
              <a:rPr kumimoji="1" lang="en-US" altLang="ja-JP" sz="1500" baseline="-25000" dirty="0">
                <a:solidFill>
                  <a:schemeClr val="accent3"/>
                </a:solidFill>
                <a:latin typeface="ＭＳ Ｐゴシック" panose="020B0600070205080204" pitchFamily="50" charset="-128"/>
                <a:cs typeface="Meiryo UI" pitchFamily="50" charset="-128"/>
              </a:rPr>
              <a:t>n+1</a:t>
            </a:r>
            <a:r>
              <a:rPr kumimoji="1" lang="ja-JP" altLang="en-US" sz="1500" dirty="0">
                <a:solidFill>
                  <a:schemeClr val="accent3"/>
                </a:solidFill>
                <a:latin typeface="ＭＳ Ｐゴシック" panose="020B0600070205080204" pitchFamily="50" charset="-128"/>
                <a:cs typeface="Meiryo UI" pitchFamily="50" charset="-128"/>
              </a:rPr>
              <a:t>が現在の値</a:t>
            </a:r>
            <a:r>
              <a:rPr kumimoji="1" lang="en-US" altLang="ja-JP" sz="1500" dirty="0" err="1">
                <a:solidFill>
                  <a:schemeClr val="accent3"/>
                </a:solidFill>
                <a:latin typeface="ＭＳ Ｐゴシック" panose="020B0600070205080204" pitchFamily="50" charset="-128"/>
                <a:cs typeface="Meiryo UI" pitchFamily="50" charset="-128"/>
              </a:rPr>
              <a:t>X</a:t>
            </a:r>
            <a:r>
              <a:rPr kumimoji="1" lang="en-US" altLang="ja-JP" sz="1500" baseline="-25000" dirty="0" err="1">
                <a:solidFill>
                  <a:schemeClr val="accent3"/>
                </a:solidFill>
                <a:latin typeface="ＭＳ Ｐゴシック" panose="020B0600070205080204" pitchFamily="50" charset="-128"/>
                <a:cs typeface="Meiryo UI" pitchFamily="50" charset="-128"/>
              </a:rPr>
              <a:t>n</a:t>
            </a:r>
            <a:r>
              <a:rPr kumimoji="1" lang="ja-JP" altLang="en-US" sz="1500" dirty="0" err="1">
                <a:solidFill>
                  <a:schemeClr val="accent3"/>
                </a:solidFill>
                <a:latin typeface="ＭＳ Ｐゴシック" panose="020B0600070205080204" pitchFamily="50" charset="-128"/>
                <a:cs typeface="Meiryo UI" pitchFamily="50" charset="-128"/>
              </a:rPr>
              <a:t>だけ</a:t>
            </a:r>
            <a:r>
              <a:rPr kumimoji="1" lang="ja-JP" altLang="en-US" sz="1500" dirty="0">
                <a:solidFill>
                  <a:schemeClr val="accent3"/>
                </a:solidFill>
                <a:latin typeface="ＭＳ Ｐゴシック" panose="020B0600070205080204" pitchFamily="50" charset="-128"/>
                <a:cs typeface="Meiryo UI" pitchFamily="50" charset="-128"/>
              </a:rPr>
              <a:t>から決定されるという考え方（それより過去は無関係）</a:t>
            </a:r>
            <a:endParaRPr kumimoji="1" lang="en-US" altLang="ja-JP" sz="1500" dirty="0">
              <a:solidFill>
                <a:schemeClr val="accent3"/>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矢印: U ターン 20">
            <a:extLst>
              <a:ext uri="{FF2B5EF4-FFF2-40B4-BE49-F238E27FC236}">
                <a16:creationId xmlns:a16="http://schemas.microsoft.com/office/drawing/2014/main" id="{FC12F3DF-1E94-43A1-9A5C-8BB3460602F1}"/>
              </a:ext>
            </a:extLst>
          </p:cNvPr>
          <p:cNvSpPr/>
          <p:nvPr/>
        </p:nvSpPr>
        <p:spPr>
          <a:xfrm flipH="1">
            <a:off x="5478611" y="3848625"/>
            <a:ext cx="1095849" cy="234439"/>
          </a:xfrm>
          <a:prstGeom prst="uturnArrow">
            <a:avLst>
              <a:gd name="adj1" fmla="val 25000"/>
              <a:gd name="adj2" fmla="val 25000"/>
              <a:gd name="adj3" fmla="val 25000"/>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9CDDF0CE-41B3-41D4-9543-7AFC36588440}"/>
              </a:ext>
            </a:extLst>
          </p:cNvPr>
          <p:cNvSpPr txBox="1"/>
          <p:nvPr/>
        </p:nvSpPr>
        <p:spPr>
          <a:xfrm>
            <a:off x="4990284" y="3539351"/>
            <a:ext cx="1902295" cy="323165"/>
          </a:xfrm>
          <a:prstGeom prst="rect">
            <a:avLst/>
          </a:prstGeom>
          <a:noFill/>
        </p:spPr>
        <p:txBody>
          <a:bodyPr wrap="square" rtlCol="0">
            <a:spAutoFit/>
          </a:bodyPr>
          <a:lstStyle/>
          <a:p>
            <a:r>
              <a:rPr kumimoji="1" lang="en-US" altLang="ja-JP" sz="1500" dirty="0">
                <a:solidFill>
                  <a:srgbClr val="FFFF00"/>
                </a:solidFill>
                <a:latin typeface="ＭＳ Ｐゴシック" panose="020B0600070205080204" pitchFamily="50" charset="-128"/>
                <a:cs typeface="Meiryo UI" pitchFamily="50" charset="-128"/>
              </a:rPr>
              <a:t>1</a:t>
            </a:r>
            <a:r>
              <a:rPr kumimoji="1" lang="ja-JP" altLang="en-US" sz="1500" dirty="0">
                <a:solidFill>
                  <a:srgbClr val="FFFF00"/>
                </a:solidFill>
                <a:latin typeface="ＭＳ Ｐゴシック" panose="020B0600070205080204" pitchFamily="50" charset="-128"/>
                <a:cs typeface="Meiryo UI" pitchFamily="50" charset="-128"/>
              </a:rPr>
              <a:t>期前の状態に依存</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3" name="テキスト ボックス 22">
            <a:extLst>
              <a:ext uri="{FF2B5EF4-FFF2-40B4-BE49-F238E27FC236}">
                <a16:creationId xmlns:a16="http://schemas.microsoft.com/office/drawing/2014/main" id="{B39032C9-F2CF-4213-B568-FA6D9D7B4C08}"/>
              </a:ext>
            </a:extLst>
          </p:cNvPr>
          <p:cNvSpPr txBox="1"/>
          <p:nvPr/>
        </p:nvSpPr>
        <p:spPr>
          <a:xfrm>
            <a:off x="401268" y="4381941"/>
            <a:ext cx="3815927"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cs typeface="Meiryo UI" pitchFamily="50" charset="-128"/>
              </a:rPr>
              <a:t>過去の値が全部わかっているという条件の下での未来の確率</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5" name="テキスト ボックス 24">
            <a:extLst>
              <a:ext uri="{FF2B5EF4-FFF2-40B4-BE49-F238E27FC236}">
                <a16:creationId xmlns:a16="http://schemas.microsoft.com/office/drawing/2014/main" id="{65D99B1D-3AB1-41F4-8C14-550A692CDAE3}"/>
              </a:ext>
            </a:extLst>
          </p:cNvPr>
          <p:cNvSpPr txBox="1"/>
          <p:nvPr/>
        </p:nvSpPr>
        <p:spPr>
          <a:xfrm>
            <a:off x="4577236" y="4382213"/>
            <a:ext cx="3096344" cy="553998"/>
          </a:xfrm>
          <a:prstGeom prst="rect">
            <a:avLst/>
          </a:prstGeom>
          <a:noFill/>
        </p:spPr>
        <p:txBody>
          <a:bodyPr wrap="square" rtlCol="0">
            <a:spAutoFit/>
          </a:bodyPr>
          <a:lstStyle/>
          <a:p>
            <a:pPr algn="just"/>
            <a:r>
              <a:rPr kumimoji="1" lang="ja-JP" altLang="en-US" sz="1500" dirty="0">
                <a:solidFill>
                  <a:srgbClr val="FFFF00"/>
                </a:solidFill>
                <a:latin typeface="ＭＳ Ｐゴシック" panose="020B0600070205080204" pitchFamily="50" charset="-128"/>
                <a:cs typeface="Meiryo UI" pitchFamily="50" charset="-128"/>
              </a:rPr>
              <a:t>現在の値だけがわかっているという条件の下での未来の確率</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6" name="四角形: 角を丸くする 25">
            <a:extLst>
              <a:ext uri="{FF2B5EF4-FFF2-40B4-BE49-F238E27FC236}">
                <a16:creationId xmlns:a16="http://schemas.microsoft.com/office/drawing/2014/main" id="{74663B96-F20C-481E-956B-2BF788DAF896}"/>
              </a:ext>
            </a:extLst>
          </p:cNvPr>
          <p:cNvSpPr/>
          <p:nvPr/>
        </p:nvSpPr>
        <p:spPr>
          <a:xfrm>
            <a:off x="4587542" y="3966965"/>
            <a:ext cx="2653990" cy="453168"/>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E762446-2498-42FF-8222-1D0E5C589378}"/>
              </a:ext>
            </a:extLst>
          </p:cNvPr>
          <p:cNvSpPr txBox="1"/>
          <p:nvPr/>
        </p:nvSpPr>
        <p:spPr>
          <a:xfrm>
            <a:off x="7060108" y="3578280"/>
            <a:ext cx="1746195" cy="800219"/>
          </a:xfrm>
          <a:prstGeom prst="rect">
            <a:avLst/>
          </a:prstGeom>
          <a:noFill/>
        </p:spPr>
        <p:txBody>
          <a:bodyPr wrap="square" rtlCol="0">
            <a:spAutoFit/>
          </a:bodyPr>
          <a:lstStyle/>
          <a:p>
            <a:pPr algn="ctr"/>
            <a:r>
              <a:rPr kumimoji="1" lang="ja-JP" altLang="en-US" sz="13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（マルコフ連鎖を規定する条件付き確率）</a:t>
            </a:r>
            <a:endParaRPr kumimoji="1" lang="en-US" altLang="ja-JP" sz="13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遷移核</a:t>
            </a:r>
          </a:p>
        </p:txBody>
      </p:sp>
      <p:sp>
        <p:nvSpPr>
          <p:cNvPr id="28" name="テキスト ボックス 27">
            <a:extLst>
              <a:ext uri="{FF2B5EF4-FFF2-40B4-BE49-F238E27FC236}">
                <a16:creationId xmlns:a16="http://schemas.microsoft.com/office/drawing/2014/main" id="{8BF268B2-53CC-44DC-8850-7D438FBF0DFD}"/>
              </a:ext>
            </a:extLst>
          </p:cNvPr>
          <p:cNvSpPr txBox="1"/>
          <p:nvPr/>
        </p:nvSpPr>
        <p:spPr>
          <a:xfrm>
            <a:off x="467544" y="5013176"/>
            <a:ext cx="7983111"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メリット①：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期前のみを参考にするため，効率よく乱数を取り出せる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メリット②：</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と次々に求めていくと値は</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収束</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する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（乱数を取ってくる事後分布が</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定常分布</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19425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2" grpId="0"/>
      <p:bldP spid="23" grpId="0"/>
      <p:bldP spid="25" grpId="0"/>
      <p:bldP spid="26" grpId="0" animBg="1"/>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82A29E-DD87-41DC-A0AC-E733986FE4EE}"/>
              </a:ext>
            </a:extLst>
          </p:cNvPr>
          <p:cNvSpPr>
            <a:spLocks noGrp="1"/>
          </p:cNvSpPr>
          <p:nvPr>
            <p:ph type="title"/>
          </p:nvPr>
        </p:nvSpPr>
        <p:spPr/>
        <p:txBody>
          <a:bodyPr/>
          <a:lstStyle/>
          <a:p>
            <a:r>
              <a:rPr kumimoji="1" lang="ja-JP" altLang="en-US" dirty="0"/>
              <a:t>マルコフ連鎖の事例</a:t>
            </a:r>
          </a:p>
        </p:txBody>
      </p:sp>
      <p:sp>
        <p:nvSpPr>
          <p:cNvPr id="6" name="テキスト ボックス 5">
            <a:extLst>
              <a:ext uri="{FF2B5EF4-FFF2-40B4-BE49-F238E27FC236}">
                <a16:creationId xmlns:a16="http://schemas.microsoft.com/office/drawing/2014/main" id="{CA8210D6-C224-434A-8E4D-C258B66B868C}"/>
              </a:ext>
            </a:extLst>
          </p:cNvPr>
          <p:cNvSpPr txBox="1"/>
          <p:nvPr/>
        </p:nvSpPr>
        <p:spPr>
          <a:xfrm>
            <a:off x="1855553" y="4382737"/>
            <a:ext cx="2168604" cy="877163"/>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鼻水の出る確率：</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今日出てたから</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=0.9</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8E3E806A-03F5-4FA9-A69E-81C7B77B8DF0}"/>
              </a:ext>
            </a:extLst>
          </p:cNvPr>
          <p:cNvSpPr txBox="1"/>
          <p:nvPr/>
        </p:nvSpPr>
        <p:spPr>
          <a:xfrm>
            <a:off x="596853" y="2281048"/>
            <a:ext cx="1067163" cy="400110"/>
          </a:xfrm>
          <a:prstGeom prst="rect">
            <a:avLst/>
          </a:prstGeom>
          <a:no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今日</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9" name="テキスト ボックス 8">
            <a:extLst>
              <a:ext uri="{FF2B5EF4-FFF2-40B4-BE49-F238E27FC236}">
                <a16:creationId xmlns:a16="http://schemas.microsoft.com/office/drawing/2014/main" id="{80AC40DF-F880-4473-8A8E-5037DE5476CA}"/>
              </a:ext>
            </a:extLst>
          </p:cNvPr>
          <p:cNvSpPr txBox="1"/>
          <p:nvPr/>
        </p:nvSpPr>
        <p:spPr>
          <a:xfrm>
            <a:off x="2416107" y="2262053"/>
            <a:ext cx="1067163" cy="400110"/>
          </a:xfrm>
          <a:prstGeom prst="rect">
            <a:avLst/>
          </a:prstGeom>
          <a:no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明日</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テキスト ボックス 10">
            <a:extLst>
              <a:ext uri="{FF2B5EF4-FFF2-40B4-BE49-F238E27FC236}">
                <a16:creationId xmlns:a16="http://schemas.microsoft.com/office/drawing/2014/main" id="{7769BC9B-CF07-4DC7-BDB1-775B9654C7E5}"/>
              </a:ext>
            </a:extLst>
          </p:cNvPr>
          <p:cNvSpPr txBox="1"/>
          <p:nvPr/>
        </p:nvSpPr>
        <p:spPr>
          <a:xfrm>
            <a:off x="4024157" y="2237898"/>
            <a:ext cx="1375076" cy="400110"/>
          </a:xfrm>
          <a:prstGeom prst="rect">
            <a:avLst/>
          </a:prstGeom>
          <a:no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あさって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2" name="テキスト ボックス 11">
            <a:extLst>
              <a:ext uri="{FF2B5EF4-FFF2-40B4-BE49-F238E27FC236}">
                <a16:creationId xmlns:a16="http://schemas.microsoft.com/office/drawing/2014/main" id="{3EEF0597-1E95-4E17-A137-32AC97B7E3D2}"/>
              </a:ext>
            </a:extLst>
          </p:cNvPr>
          <p:cNvSpPr txBox="1"/>
          <p:nvPr/>
        </p:nvSpPr>
        <p:spPr>
          <a:xfrm>
            <a:off x="3771673" y="4372218"/>
            <a:ext cx="2260787" cy="892552"/>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鼻水の出る確率：</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前日も少し出てたから</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=0.6</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テキスト ボックス 12">
            <a:extLst>
              <a:ext uri="{FF2B5EF4-FFF2-40B4-BE49-F238E27FC236}">
                <a16:creationId xmlns:a16="http://schemas.microsoft.com/office/drawing/2014/main" id="{F748D228-42F5-4CA1-B947-A265EB12904C}"/>
              </a:ext>
            </a:extLst>
          </p:cNvPr>
          <p:cNvSpPr txBox="1"/>
          <p:nvPr/>
        </p:nvSpPr>
        <p:spPr>
          <a:xfrm>
            <a:off x="261260" y="4411832"/>
            <a:ext cx="2023148"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鼻水は</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かなり出ていた</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461E254C-DE25-4C87-9B20-6A40AC249987}"/>
              </a:ext>
            </a:extLst>
          </p:cNvPr>
          <p:cNvSpPr txBox="1"/>
          <p:nvPr/>
        </p:nvSpPr>
        <p:spPr>
          <a:xfrm>
            <a:off x="6114000" y="2249342"/>
            <a:ext cx="1820683" cy="400110"/>
          </a:xfrm>
          <a:prstGeom prst="rect">
            <a:avLst/>
          </a:prstGeom>
          <a:noFill/>
        </p:spPr>
        <p:txBody>
          <a:bodyPr wrap="squar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日後</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101</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テキスト ボックス 15">
            <a:extLst>
              <a:ext uri="{FF2B5EF4-FFF2-40B4-BE49-F238E27FC236}">
                <a16:creationId xmlns:a16="http://schemas.microsoft.com/office/drawing/2014/main" id="{81B7A954-41C7-4818-B36D-DF9AE4536C80}"/>
              </a:ext>
            </a:extLst>
          </p:cNvPr>
          <p:cNvSpPr txBox="1"/>
          <p:nvPr/>
        </p:nvSpPr>
        <p:spPr>
          <a:xfrm>
            <a:off x="5921966" y="4387677"/>
            <a:ext cx="2231434" cy="892552"/>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鼻水の出る確率</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前日結構出てたから</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101</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=0.8</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矢印: 右 16">
            <a:extLst>
              <a:ext uri="{FF2B5EF4-FFF2-40B4-BE49-F238E27FC236}">
                <a16:creationId xmlns:a16="http://schemas.microsoft.com/office/drawing/2014/main" id="{9806DA82-EB16-4C51-A89F-36F9B166FC5F}"/>
              </a:ext>
            </a:extLst>
          </p:cNvPr>
          <p:cNvSpPr/>
          <p:nvPr/>
        </p:nvSpPr>
        <p:spPr>
          <a:xfrm>
            <a:off x="1855553" y="3443795"/>
            <a:ext cx="360040" cy="345882"/>
          </a:xfrm>
          <a:prstGeom prst="rightArrow">
            <a:avLst/>
          </a:prstGeom>
          <a:solidFill>
            <a:srgbClr val="FFFF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1A0762A8-3A48-4772-B016-7407238668C7}"/>
              </a:ext>
            </a:extLst>
          </p:cNvPr>
          <p:cNvSpPr/>
          <p:nvPr/>
        </p:nvSpPr>
        <p:spPr>
          <a:xfrm>
            <a:off x="3621189" y="3421658"/>
            <a:ext cx="360040" cy="345882"/>
          </a:xfrm>
          <a:prstGeom prst="rightArrow">
            <a:avLst/>
          </a:prstGeom>
          <a:solidFill>
            <a:srgbClr val="FFFF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ストライプ 19">
            <a:extLst>
              <a:ext uri="{FF2B5EF4-FFF2-40B4-BE49-F238E27FC236}">
                <a16:creationId xmlns:a16="http://schemas.microsoft.com/office/drawing/2014/main" id="{E47D5EFB-3589-447A-9CD6-8A5CBF855D0B}"/>
              </a:ext>
            </a:extLst>
          </p:cNvPr>
          <p:cNvSpPr/>
          <p:nvPr/>
        </p:nvSpPr>
        <p:spPr>
          <a:xfrm>
            <a:off x="5476981" y="3370881"/>
            <a:ext cx="780608" cy="345882"/>
          </a:xfrm>
          <a:prstGeom prst="striped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曲線 21">
            <a:extLst>
              <a:ext uri="{FF2B5EF4-FFF2-40B4-BE49-F238E27FC236}">
                <a16:creationId xmlns:a16="http://schemas.microsoft.com/office/drawing/2014/main" id="{9D6D0A37-D8CC-4FA3-A6F8-B2CA4EB8F653}"/>
              </a:ext>
            </a:extLst>
          </p:cNvPr>
          <p:cNvCxnSpPr>
            <a:cxnSpLocks/>
          </p:cNvCxnSpPr>
          <p:nvPr/>
        </p:nvCxnSpPr>
        <p:spPr>
          <a:xfrm rot="5400000" flipH="1" flipV="1">
            <a:off x="6958414" y="5268375"/>
            <a:ext cx="360040" cy="265739"/>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681E79B-5E2C-4B59-ACFE-4C67211FE9CD}"/>
              </a:ext>
            </a:extLst>
          </p:cNvPr>
          <p:cNvSpPr txBox="1"/>
          <p:nvPr/>
        </p:nvSpPr>
        <p:spPr>
          <a:xfrm>
            <a:off x="5941854" y="5562481"/>
            <a:ext cx="2302554"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上がったり下がったりしながら徐々に</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収束</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する</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27" name="図 26">
            <a:extLst>
              <a:ext uri="{FF2B5EF4-FFF2-40B4-BE49-F238E27FC236}">
                <a16:creationId xmlns:a16="http://schemas.microsoft.com/office/drawing/2014/main" id="{2C3DE106-7A63-4696-A8D6-77E753045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06" y="2981793"/>
            <a:ext cx="1194305" cy="1400944"/>
          </a:xfrm>
          <a:prstGeom prst="rect">
            <a:avLst/>
          </a:prstGeom>
        </p:spPr>
      </p:pic>
      <p:pic>
        <p:nvPicPr>
          <p:cNvPr id="28" name="図 27">
            <a:extLst>
              <a:ext uri="{FF2B5EF4-FFF2-40B4-BE49-F238E27FC236}">
                <a16:creationId xmlns:a16="http://schemas.microsoft.com/office/drawing/2014/main" id="{6FDEE589-0AA5-4C2E-94FF-047FA268F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067" y="2981793"/>
            <a:ext cx="1194305" cy="1400944"/>
          </a:xfrm>
          <a:prstGeom prst="rect">
            <a:avLst/>
          </a:prstGeom>
        </p:spPr>
      </p:pic>
      <p:pic>
        <p:nvPicPr>
          <p:cNvPr id="29" name="図 28">
            <a:extLst>
              <a:ext uri="{FF2B5EF4-FFF2-40B4-BE49-F238E27FC236}">
                <a16:creationId xmlns:a16="http://schemas.microsoft.com/office/drawing/2014/main" id="{F10C5D09-633B-4C8D-B529-E6783E22B7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157" y="2916264"/>
            <a:ext cx="1194305" cy="1400944"/>
          </a:xfrm>
          <a:prstGeom prst="rect">
            <a:avLst/>
          </a:prstGeom>
        </p:spPr>
      </p:pic>
      <p:pic>
        <p:nvPicPr>
          <p:cNvPr id="30" name="図 29">
            <a:extLst>
              <a:ext uri="{FF2B5EF4-FFF2-40B4-BE49-F238E27FC236}">
                <a16:creationId xmlns:a16="http://schemas.microsoft.com/office/drawing/2014/main" id="{B2208927-8245-48B5-854F-469FCC5499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000" y="2894127"/>
            <a:ext cx="1194305" cy="1400944"/>
          </a:xfrm>
          <a:prstGeom prst="rect">
            <a:avLst/>
          </a:prstGeom>
        </p:spPr>
      </p:pic>
      <p:sp>
        <p:nvSpPr>
          <p:cNvPr id="32" name="吹き出し: 角を丸めた四角形 31">
            <a:extLst>
              <a:ext uri="{FF2B5EF4-FFF2-40B4-BE49-F238E27FC236}">
                <a16:creationId xmlns:a16="http://schemas.microsoft.com/office/drawing/2014/main" id="{1B828B31-043E-4C74-BB3C-0A7F147A5F35}"/>
              </a:ext>
            </a:extLst>
          </p:cNvPr>
          <p:cNvSpPr/>
          <p:nvPr/>
        </p:nvSpPr>
        <p:spPr>
          <a:xfrm>
            <a:off x="7308304" y="3060984"/>
            <a:ext cx="1209429" cy="655779"/>
          </a:xfrm>
          <a:prstGeom prst="wedgeRoundRectCallout">
            <a:avLst>
              <a:gd name="adj1" fmla="val -69326"/>
              <a:gd name="adj2" fmla="val 36918"/>
              <a:gd name="adj3" fmla="val 16667"/>
            </a:avLst>
          </a:prstGeom>
          <a:solidFill>
            <a:schemeClr val="bg1"/>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500" b="1" dirty="0">
                <a:solidFill>
                  <a:schemeClr val="tx1"/>
                </a:solidFill>
              </a:rPr>
              <a:t>アレルギー決定</a:t>
            </a:r>
            <a:r>
              <a:rPr kumimoji="1" lang="en-US" altLang="ja-JP" sz="1500" b="1" dirty="0">
                <a:solidFill>
                  <a:schemeClr val="tx1"/>
                </a:solidFill>
              </a:rPr>
              <a:t>…</a:t>
            </a:r>
            <a:endParaRPr kumimoji="1" lang="ja-JP" altLang="en-US" sz="1500" b="1" dirty="0">
              <a:solidFill>
                <a:schemeClr val="tx1"/>
              </a:solidFill>
            </a:endParaRPr>
          </a:p>
        </p:txBody>
      </p:sp>
    </p:spTree>
    <p:extLst>
      <p:ext uri="{BB962C8B-B14F-4D97-AF65-F5344CB8AC3E}">
        <p14:creationId xmlns:p14="http://schemas.microsoft.com/office/powerpoint/2010/main" val="328797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8" grpId="0" animBg="1"/>
      <p:bldP spid="20" grpId="0" animBg="1"/>
      <p:bldP spid="25" grpId="0"/>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D7D7D-D011-4E70-8A38-389556906A62}"/>
              </a:ext>
            </a:extLst>
          </p:cNvPr>
          <p:cNvSpPr>
            <a:spLocks noGrp="1"/>
          </p:cNvSpPr>
          <p:nvPr>
            <p:ph type="title"/>
          </p:nvPr>
        </p:nvSpPr>
        <p:spPr>
          <a:xfrm>
            <a:off x="755576" y="620688"/>
            <a:ext cx="8136904" cy="1143000"/>
          </a:xfrm>
        </p:spPr>
        <p:txBody>
          <a:bodyPr/>
          <a:lstStyle/>
          <a:p>
            <a:pPr algn="l"/>
            <a:r>
              <a:rPr lang="ja-JP" altLang="en-US" sz="2500" dirty="0"/>
              <a:t>一番基本的な</a:t>
            </a:r>
            <a:r>
              <a:rPr lang="en-US" altLang="ja-JP" sz="2500" dirty="0"/>
              <a:t>MCMC</a:t>
            </a:r>
            <a:br>
              <a:rPr lang="en-US" altLang="ja-JP" sz="3000" dirty="0"/>
            </a:br>
            <a:r>
              <a:rPr kumimoji="1" lang="ja-JP" altLang="en-US" sz="3000" dirty="0"/>
              <a:t>メトロポリス・ヘイスティング法</a:t>
            </a:r>
            <a:r>
              <a:rPr lang="ja-JP" altLang="en-US" sz="2500" dirty="0"/>
              <a:t>（</a:t>
            </a:r>
            <a:r>
              <a:rPr lang="en-US" altLang="ja-JP" sz="2500" dirty="0"/>
              <a:t>M-H</a:t>
            </a:r>
            <a:r>
              <a:rPr lang="ja-JP" altLang="en-US" sz="2500" dirty="0"/>
              <a:t>アルゴリズム</a:t>
            </a:r>
            <a:r>
              <a:rPr lang="en-US" altLang="ja-JP" sz="2500" dirty="0"/>
              <a:t>)</a:t>
            </a:r>
            <a:r>
              <a:rPr lang="ja-JP" altLang="en-US" sz="3000" dirty="0"/>
              <a:t>①</a:t>
            </a:r>
            <a:endParaRPr kumimoji="1" lang="ja-JP" altLang="en-US" sz="3000" dirty="0"/>
          </a:p>
        </p:txBody>
      </p:sp>
      <p:sp>
        <p:nvSpPr>
          <p:cNvPr id="3" name="テキスト ボックス 2">
            <a:extLst>
              <a:ext uri="{FF2B5EF4-FFF2-40B4-BE49-F238E27FC236}">
                <a16:creationId xmlns:a16="http://schemas.microsoft.com/office/drawing/2014/main" id="{AFB81239-3537-4460-930F-D7CF16BDF918}"/>
              </a:ext>
            </a:extLst>
          </p:cNvPr>
          <p:cNvSpPr txBox="1"/>
          <p:nvPr/>
        </p:nvSpPr>
        <p:spPr>
          <a:xfrm>
            <a:off x="611560" y="1988840"/>
            <a:ext cx="7848872" cy="1569660"/>
          </a:xfrm>
          <a:prstGeom prst="rect">
            <a:avLst/>
          </a:prstGeom>
          <a:noFill/>
        </p:spPr>
        <p:txBody>
          <a:bodyPr wrap="square" rtlCol="0">
            <a:spAutoFit/>
          </a:bodyPr>
          <a:lstStyle/>
          <a:p>
            <a:r>
              <a:rPr lang="en-US" altLang="ja-JP" dirty="0">
                <a:solidFill>
                  <a:schemeClr val="bg1"/>
                </a:solidFill>
                <a:latin typeface="+mn-ea"/>
              </a:rPr>
              <a:t>MCMC</a:t>
            </a:r>
            <a:r>
              <a:rPr lang="ja-JP" altLang="en-US" dirty="0">
                <a:solidFill>
                  <a:schemeClr val="bg1"/>
                </a:solidFill>
                <a:latin typeface="+mn-ea"/>
              </a:rPr>
              <a:t>：</a:t>
            </a:r>
            <a:r>
              <a:rPr lang="ja-JP" altLang="ja-JP" dirty="0">
                <a:solidFill>
                  <a:schemeClr val="bg1"/>
                </a:solidFill>
              </a:rPr>
              <a:t>遷移核を上手く設定して，事後分布が定常分布になるマルコフ連鎖を作り，そこから乱数を生成</a:t>
            </a:r>
            <a:endParaRPr lang="en-US" altLang="ja-JP" dirty="0">
              <a:solidFill>
                <a:schemeClr val="bg1"/>
              </a:solidFill>
            </a:endParaRPr>
          </a:p>
          <a:p>
            <a:r>
              <a:rPr lang="ja-JP" altLang="en-US" dirty="0">
                <a:solidFill>
                  <a:schemeClr val="bg1"/>
                </a:solidFill>
                <a:latin typeface="+mn-ea"/>
              </a:rPr>
              <a:t>　→</a:t>
            </a:r>
            <a:r>
              <a:rPr lang="ja-JP" altLang="ja-JP" dirty="0">
                <a:solidFill>
                  <a:schemeClr val="bg1"/>
                </a:solidFill>
              </a:rPr>
              <a:t>マルコフ連鎖の各要素</a:t>
            </a:r>
            <a:r>
              <a:rPr lang="en-US" altLang="ja-JP" i="1" dirty="0">
                <a:solidFill>
                  <a:schemeClr val="bg1"/>
                </a:solidFill>
              </a:rPr>
              <a:t>X</a:t>
            </a:r>
            <a:r>
              <a:rPr lang="en-US" altLang="ja-JP" i="1" baseline="-25000" dirty="0">
                <a:solidFill>
                  <a:schemeClr val="bg1"/>
                </a:solidFill>
              </a:rPr>
              <a:t>n</a:t>
            </a:r>
            <a:r>
              <a:rPr lang="en-US" altLang="ja-JP" baseline="-25000" dirty="0">
                <a:solidFill>
                  <a:schemeClr val="bg1"/>
                </a:solidFill>
              </a:rPr>
              <a:t>+1</a:t>
            </a:r>
            <a:r>
              <a:rPr lang="ja-JP" altLang="ja-JP" dirty="0">
                <a:solidFill>
                  <a:schemeClr val="bg1"/>
                </a:solidFill>
              </a:rPr>
              <a:t>を，事後分布から取ってきた乱数（パラメータ）</a:t>
            </a:r>
            <a:r>
              <a:rPr lang="en-US" altLang="ja-JP" i="1" dirty="0">
                <a:solidFill>
                  <a:schemeClr val="bg1"/>
                </a:solidFill>
              </a:rPr>
              <a:t>θ</a:t>
            </a:r>
            <a:r>
              <a:rPr lang="en-US" altLang="ja-JP" i="1" baseline="-25000" dirty="0">
                <a:solidFill>
                  <a:schemeClr val="bg1"/>
                </a:solidFill>
              </a:rPr>
              <a:t>n</a:t>
            </a:r>
            <a:r>
              <a:rPr lang="en-US" altLang="ja-JP" baseline="-25000" dirty="0">
                <a:solidFill>
                  <a:schemeClr val="bg1"/>
                </a:solidFill>
              </a:rPr>
              <a:t>+1</a:t>
            </a:r>
            <a:r>
              <a:rPr lang="ja-JP" altLang="ja-JP" dirty="0">
                <a:solidFill>
                  <a:schemeClr val="bg1"/>
                </a:solidFill>
              </a:rPr>
              <a:t>とみなす</a:t>
            </a:r>
          </a:p>
        </p:txBody>
      </p:sp>
      <p:graphicFrame>
        <p:nvGraphicFramePr>
          <p:cNvPr id="8" name="オブジェクト 7">
            <a:extLst>
              <a:ext uri="{FF2B5EF4-FFF2-40B4-BE49-F238E27FC236}">
                <a16:creationId xmlns:a16="http://schemas.microsoft.com/office/drawing/2014/main" id="{15DCFE29-F29A-4B9E-9343-89EA5131EEAA}"/>
              </a:ext>
            </a:extLst>
          </p:cNvPr>
          <p:cNvGraphicFramePr>
            <a:graphicFrameLocks noChangeAspect="1"/>
          </p:cNvGraphicFramePr>
          <p:nvPr>
            <p:extLst>
              <p:ext uri="{D42A27DB-BD31-4B8C-83A1-F6EECF244321}">
                <p14:modId xmlns:p14="http://schemas.microsoft.com/office/powerpoint/2010/main" val="3481744330"/>
              </p:ext>
            </p:extLst>
          </p:nvPr>
        </p:nvGraphicFramePr>
        <p:xfrm>
          <a:off x="2339752" y="4184214"/>
          <a:ext cx="4833854" cy="1296144"/>
        </p:xfrm>
        <a:graphic>
          <a:graphicData uri="http://schemas.openxmlformats.org/presentationml/2006/ole">
            <mc:AlternateContent xmlns:mc="http://schemas.openxmlformats.org/markup-compatibility/2006">
              <mc:Choice xmlns:v="urn:schemas-microsoft-com:vml" Requires="v">
                <p:oleObj spid="_x0000_s94245" name="Equation" r:id="rId3" imgW="3009600" imgH="812520" progId="Equation.DSMT4">
                  <p:embed/>
                </p:oleObj>
              </mc:Choice>
              <mc:Fallback>
                <p:oleObj name="Equation" r:id="rId3" imgW="3009600" imgH="812520" progId="Equation.DSMT4">
                  <p:embed/>
                  <p:pic>
                    <p:nvPicPr>
                      <p:cNvPr id="0" name="Object 7"/>
                      <p:cNvPicPr>
                        <a:picLocks noChangeAspect="1" noChangeArrowheads="1"/>
                      </p:cNvPicPr>
                      <p:nvPr/>
                    </p:nvPicPr>
                    <p:blipFill>
                      <a:blip r:embed="rId4"/>
                      <a:srcRect/>
                      <a:stretch>
                        <a:fillRect/>
                      </a:stretch>
                    </p:blipFill>
                    <p:spPr bwMode="auto">
                      <a:xfrm>
                        <a:off x="2339752" y="4184214"/>
                        <a:ext cx="4833854" cy="1296144"/>
                      </a:xfrm>
                      <a:prstGeom prst="rect">
                        <a:avLst/>
                      </a:prstGeom>
                      <a:noFill/>
                    </p:spPr>
                  </p:pic>
                </p:oleObj>
              </mc:Fallback>
            </mc:AlternateContent>
          </a:graphicData>
        </a:graphic>
      </p:graphicFrame>
      <p:sp>
        <p:nvSpPr>
          <p:cNvPr id="9" name="テキスト ボックス 8">
            <a:extLst>
              <a:ext uri="{FF2B5EF4-FFF2-40B4-BE49-F238E27FC236}">
                <a16:creationId xmlns:a16="http://schemas.microsoft.com/office/drawing/2014/main" id="{1BAAE619-89B6-443C-8E2F-4DE5B7FE7B2D}"/>
              </a:ext>
            </a:extLst>
          </p:cNvPr>
          <p:cNvSpPr txBox="1"/>
          <p:nvPr/>
        </p:nvSpPr>
        <p:spPr>
          <a:xfrm>
            <a:off x="516748" y="4403572"/>
            <a:ext cx="1800200" cy="707886"/>
          </a:xfrm>
          <a:prstGeom prst="rect">
            <a:avLst/>
          </a:prstGeom>
          <a:noFill/>
        </p:spPr>
        <p:txBody>
          <a:bodyPr wrap="square" rtlCol="0">
            <a:spAutoFit/>
          </a:bodyPr>
          <a:lstStyle/>
          <a:p>
            <a:pPr algn="just"/>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M-H</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アルゴリズムの遷移核</a:t>
            </a:r>
          </a:p>
        </p:txBody>
      </p:sp>
      <p:cxnSp>
        <p:nvCxnSpPr>
          <p:cNvPr id="13" name="直線コネクタ 12">
            <a:extLst>
              <a:ext uri="{FF2B5EF4-FFF2-40B4-BE49-F238E27FC236}">
                <a16:creationId xmlns:a16="http://schemas.microsoft.com/office/drawing/2014/main" id="{CD370ECA-4327-4FD9-BE0E-031DFC21BE07}"/>
              </a:ext>
            </a:extLst>
          </p:cNvPr>
          <p:cNvCxnSpPr>
            <a:cxnSpLocks/>
          </p:cNvCxnSpPr>
          <p:nvPr/>
        </p:nvCxnSpPr>
        <p:spPr>
          <a:xfrm>
            <a:off x="5940152" y="4544254"/>
            <a:ext cx="648072" cy="209927"/>
          </a:xfrm>
          <a:prstGeom prst="line">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AC1359C-8EF9-452B-8DA3-C95F712C9A81}"/>
              </a:ext>
            </a:extLst>
          </p:cNvPr>
          <p:cNvCxnSpPr>
            <a:cxnSpLocks/>
          </p:cNvCxnSpPr>
          <p:nvPr/>
        </p:nvCxnSpPr>
        <p:spPr>
          <a:xfrm>
            <a:off x="5940152" y="5206842"/>
            <a:ext cx="648072" cy="209927"/>
          </a:xfrm>
          <a:prstGeom prst="line">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17B8BC5C-6B83-43E3-8359-94455138105A}"/>
              </a:ext>
            </a:extLst>
          </p:cNvPr>
          <p:cNvSpPr txBox="1"/>
          <p:nvPr/>
        </p:nvSpPr>
        <p:spPr>
          <a:xfrm>
            <a:off x="2915816" y="3933056"/>
            <a:ext cx="2592288" cy="323165"/>
          </a:xfrm>
          <a:prstGeom prst="rect">
            <a:avLst/>
          </a:prstGeom>
          <a:noFill/>
        </p:spPr>
        <p:txBody>
          <a:bodyPr wrap="square" rtlCol="0">
            <a:spAutoFit/>
          </a:bodyPr>
          <a:lstStyle/>
          <a:p>
            <a:r>
              <a:rPr lang="ja-JP" altLang="en-US" sz="1500" dirty="0">
                <a:solidFill>
                  <a:srgbClr val="FFFF00"/>
                </a:solidFill>
                <a:latin typeface="+mn-ea"/>
              </a:rPr>
              <a:t>次の乱数として提案された</a:t>
            </a:r>
            <a:r>
              <a:rPr lang="en-US" altLang="ja-JP" sz="1500" dirty="0">
                <a:solidFill>
                  <a:srgbClr val="FFFF00"/>
                </a:solidFill>
                <a:latin typeface="+mn-ea"/>
              </a:rPr>
              <a:t>θ</a:t>
            </a:r>
            <a:endParaRPr lang="ja-JP" altLang="ja-JP" sz="1500" dirty="0">
              <a:solidFill>
                <a:srgbClr val="FFFF00"/>
              </a:solidFill>
            </a:endParaRPr>
          </a:p>
        </p:txBody>
      </p:sp>
      <p:cxnSp>
        <p:nvCxnSpPr>
          <p:cNvPr id="17" name="コネクタ: 曲線 16">
            <a:extLst>
              <a:ext uri="{FF2B5EF4-FFF2-40B4-BE49-F238E27FC236}">
                <a16:creationId xmlns:a16="http://schemas.microsoft.com/office/drawing/2014/main" id="{B5BAE0C6-2349-43B5-B283-9AABF6F8DC08}"/>
              </a:ext>
            </a:extLst>
          </p:cNvPr>
          <p:cNvCxnSpPr>
            <a:cxnSpLocks/>
          </p:cNvCxnSpPr>
          <p:nvPr/>
        </p:nvCxnSpPr>
        <p:spPr>
          <a:xfrm rot="16200000" flipH="1">
            <a:off x="4604669" y="4295561"/>
            <a:ext cx="294702" cy="21602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右中かっこ 27">
            <a:extLst>
              <a:ext uri="{FF2B5EF4-FFF2-40B4-BE49-F238E27FC236}">
                <a16:creationId xmlns:a16="http://schemas.microsoft.com/office/drawing/2014/main" id="{29F55626-330D-4A24-8864-6DBB8DFFE8D0}"/>
              </a:ext>
            </a:extLst>
          </p:cNvPr>
          <p:cNvSpPr/>
          <p:nvPr/>
        </p:nvSpPr>
        <p:spPr>
          <a:xfrm>
            <a:off x="7016390" y="4649217"/>
            <a:ext cx="360040" cy="767552"/>
          </a:xfrm>
          <a:prstGeom prst="rightBrace">
            <a:avLst>
              <a:gd name="adj1" fmla="val 0"/>
              <a:gd name="adj2" fmla="val 50000"/>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403CA0F-1661-4302-9B2E-578327506BD6}"/>
              </a:ext>
            </a:extLst>
          </p:cNvPr>
          <p:cNvSpPr txBox="1"/>
          <p:nvPr/>
        </p:nvSpPr>
        <p:spPr>
          <a:xfrm>
            <a:off x="7376430" y="4525161"/>
            <a:ext cx="1457403" cy="1015663"/>
          </a:xfrm>
          <a:prstGeom prst="rect">
            <a:avLst/>
          </a:prstGeom>
          <a:noFill/>
        </p:spPr>
        <p:txBody>
          <a:bodyPr wrap="square" rtlCol="0">
            <a:spAutoFit/>
          </a:bodyPr>
          <a:lstStyle/>
          <a:p>
            <a:r>
              <a:rPr lang="ja-JP" altLang="en-US" sz="1500" dirty="0">
                <a:solidFill>
                  <a:srgbClr val="FFC000"/>
                </a:solidFill>
                <a:latin typeface="+mn-ea"/>
              </a:rPr>
              <a:t>積分が面倒な正規化定数が消えるというメリット</a:t>
            </a:r>
            <a:endParaRPr lang="ja-JP" altLang="ja-JP" sz="1500" dirty="0">
              <a:solidFill>
                <a:srgbClr val="FFC000"/>
              </a:solidFill>
            </a:endParaRPr>
          </a:p>
        </p:txBody>
      </p:sp>
      <p:cxnSp>
        <p:nvCxnSpPr>
          <p:cNvPr id="30" name="コネクタ: 曲線 29">
            <a:extLst>
              <a:ext uri="{FF2B5EF4-FFF2-40B4-BE49-F238E27FC236}">
                <a16:creationId xmlns:a16="http://schemas.microsoft.com/office/drawing/2014/main" id="{DBE7D104-24EB-4E84-B308-0377CA746677}"/>
              </a:ext>
            </a:extLst>
          </p:cNvPr>
          <p:cNvCxnSpPr>
            <a:cxnSpLocks/>
          </p:cNvCxnSpPr>
          <p:nvPr/>
        </p:nvCxnSpPr>
        <p:spPr>
          <a:xfrm rot="5400000" flipH="1" flipV="1">
            <a:off x="2117729" y="5018700"/>
            <a:ext cx="391839" cy="20942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CED0BD0E-7BEB-4694-9FB7-0353150C1013}"/>
              </a:ext>
            </a:extLst>
          </p:cNvPr>
          <p:cNvSpPr txBox="1"/>
          <p:nvPr/>
        </p:nvSpPr>
        <p:spPr>
          <a:xfrm>
            <a:off x="971620" y="5319332"/>
            <a:ext cx="3675589" cy="553998"/>
          </a:xfrm>
          <a:prstGeom prst="rect">
            <a:avLst/>
          </a:prstGeom>
          <a:noFill/>
        </p:spPr>
        <p:txBody>
          <a:bodyPr wrap="square" rtlCol="0">
            <a:spAutoFit/>
          </a:bodyPr>
          <a:lstStyle/>
          <a:p>
            <a:r>
              <a:rPr lang="en-US" altLang="ja-JP" sz="1500" dirty="0">
                <a:solidFill>
                  <a:srgbClr val="FFFF00"/>
                </a:solidFill>
                <a:latin typeface="+mn-ea"/>
              </a:rPr>
              <a:t>1</a:t>
            </a:r>
            <a:r>
              <a:rPr lang="ja-JP" altLang="en-US" sz="1500" dirty="0">
                <a:solidFill>
                  <a:srgbClr val="FFFF00"/>
                </a:solidFill>
                <a:latin typeface="+mn-ea"/>
              </a:rPr>
              <a:t>より大きければ</a:t>
            </a:r>
            <a:r>
              <a:rPr lang="en-US" altLang="ja-JP" sz="1500" dirty="0" err="1">
                <a:solidFill>
                  <a:srgbClr val="FFFF00"/>
                </a:solidFill>
                <a:latin typeface="+mn-ea"/>
              </a:rPr>
              <a:t>θ</a:t>
            </a:r>
            <a:r>
              <a:rPr lang="en-US" altLang="ja-JP" sz="1500" baseline="-25000" dirty="0" err="1">
                <a:solidFill>
                  <a:srgbClr val="FFFF00"/>
                </a:solidFill>
                <a:latin typeface="+mn-ea"/>
              </a:rPr>
              <a:t>n</a:t>
            </a:r>
            <a:r>
              <a:rPr lang="ja-JP" altLang="en-US" sz="1500" dirty="0">
                <a:solidFill>
                  <a:srgbClr val="FFFF00"/>
                </a:solidFill>
                <a:latin typeface="+mn-ea"/>
              </a:rPr>
              <a:t>よりも</a:t>
            </a:r>
            <a:r>
              <a:rPr lang="en-US" altLang="ja-JP" sz="1500" dirty="0">
                <a:solidFill>
                  <a:srgbClr val="FFFF00"/>
                </a:solidFill>
                <a:latin typeface="+mn-ea"/>
              </a:rPr>
              <a:t>θ</a:t>
            </a:r>
            <a:r>
              <a:rPr lang="en-US" altLang="ja-JP" sz="1500" baseline="-25000" dirty="0">
                <a:solidFill>
                  <a:srgbClr val="FFFF00"/>
                </a:solidFill>
                <a:latin typeface="+mn-ea"/>
              </a:rPr>
              <a:t>n+1</a:t>
            </a:r>
            <a:r>
              <a:rPr lang="ja-JP" altLang="en-US" sz="1500" dirty="0">
                <a:solidFill>
                  <a:srgbClr val="FFFF00"/>
                </a:solidFill>
                <a:latin typeface="+mn-ea"/>
              </a:rPr>
              <a:t>の方が確率密度が大きい（パラメータとして適している）</a:t>
            </a:r>
            <a:endParaRPr lang="en-US" altLang="ja-JP" sz="1500" dirty="0">
              <a:solidFill>
                <a:srgbClr val="FFFF00"/>
              </a:solidFill>
              <a:latin typeface="+mn-ea"/>
            </a:endParaRPr>
          </a:p>
        </p:txBody>
      </p:sp>
    </p:spTree>
    <p:extLst>
      <p:ext uri="{BB962C8B-B14F-4D97-AF65-F5344CB8AC3E}">
        <p14:creationId xmlns:p14="http://schemas.microsoft.com/office/powerpoint/2010/main" val="33454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56051-86BC-453E-BBA9-860A3D1FA422}"/>
              </a:ext>
            </a:extLst>
          </p:cNvPr>
          <p:cNvSpPr>
            <a:spLocks noGrp="1"/>
          </p:cNvSpPr>
          <p:nvPr>
            <p:ph type="title"/>
          </p:nvPr>
        </p:nvSpPr>
        <p:spPr/>
        <p:txBody>
          <a:bodyPr/>
          <a:lstStyle/>
          <a:p>
            <a:r>
              <a:rPr lang="ja-JP" altLang="en-US" sz="3500" dirty="0"/>
              <a:t>メトロポリス・ヘイスティング法②</a:t>
            </a:r>
            <a:endParaRPr kumimoji="1" lang="ja-JP" altLang="en-US" sz="3500" dirty="0"/>
          </a:p>
        </p:txBody>
      </p:sp>
      <p:cxnSp>
        <p:nvCxnSpPr>
          <p:cNvPr id="4" name="直線コネクタ 3">
            <a:extLst>
              <a:ext uri="{FF2B5EF4-FFF2-40B4-BE49-F238E27FC236}">
                <a16:creationId xmlns:a16="http://schemas.microsoft.com/office/drawing/2014/main" id="{EFB287A1-E371-4A4F-AC6D-E8079311A2C2}"/>
              </a:ext>
            </a:extLst>
          </p:cNvPr>
          <p:cNvCxnSpPr>
            <a:cxnSpLocks/>
          </p:cNvCxnSpPr>
          <p:nvPr/>
        </p:nvCxnSpPr>
        <p:spPr>
          <a:xfrm flipV="1">
            <a:off x="2115570" y="5168102"/>
            <a:ext cx="4653972" cy="3292"/>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フリーフォーム: 図形 4">
            <a:extLst>
              <a:ext uri="{FF2B5EF4-FFF2-40B4-BE49-F238E27FC236}">
                <a16:creationId xmlns:a16="http://schemas.microsoft.com/office/drawing/2014/main" id="{2F1268C0-4BB3-4CFF-99F3-AC8A5568220D}"/>
              </a:ext>
            </a:extLst>
          </p:cNvPr>
          <p:cNvSpPr/>
          <p:nvPr/>
        </p:nvSpPr>
        <p:spPr>
          <a:xfrm flipH="1">
            <a:off x="2574776" y="2770943"/>
            <a:ext cx="3948545" cy="2319840"/>
          </a:xfrm>
          <a:custGeom>
            <a:avLst/>
            <a:gdLst>
              <a:gd name="connsiteX0" fmla="*/ 0 w 7468881"/>
              <a:gd name="connsiteY0" fmla="*/ 3658744 h 3658744"/>
              <a:gd name="connsiteX1" fmla="*/ 507147 w 7468881"/>
              <a:gd name="connsiteY1" fmla="*/ 2905709 h 3658744"/>
              <a:gd name="connsiteX2" fmla="*/ 1260182 w 7468881"/>
              <a:gd name="connsiteY2" fmla="*/ 1144 h 3658744"/>
              <a:gd name="connsiteX3" fmla="*/ 3012142 w 7468881"/>
              <a:gd name="connsiteY3" fmla="*/ 2567611 h 3658744"/>
              <a:gd name="connsiteX4" fmla="*/ 4856310 w 7468881"/>
              <a:gd name="connsiteY4" fmla="*/ 3489695 h 3658744"/>
              <a:gd name="connsiteX5" fmla="*/ 7468881 w 7468881"/>
              <a:gd name="connsiteY5" fmla="*/ 3628008 h 3658744"/>
              <a:gd name="connsiteX0" fmla="*/ 0 w 7468881"/>
              <a:gd name="connsiteY0" fmla="*/ 3659213 h 3659213"/>
              <a:gd name="connsiteX1" fmla="*/ 507147 w 7468881"/>
              <a:gd name="connsiteY1" fmla="*/ 2906178 h 3659213"/>
              <a:gd name="connsiteX2" fmla="*/ 1260182 w 7468881"/>
              <a:gd name="connsiteY2" fmla="*/ 1613 h 3659213"/>
              <a:gd name="connsiteX3" fmla="*/ 3067570 w 7468881"/>
              <a:gd name="connsiteY3" fmla="*/ 2508784 h 3659213"/>
              <a:gd name="connsiteX4" fmla="*/ 4856310 w 7468881"/>
              <a:gd name="connsiteY4" fmla="*/ 3490164 h 3659213"/>
              <a:gd name="connsiteX5" fmla="*/ 7468881 w 7468881"/>
              <a:gd name="connsiteY5" fmla="*/ 3628477 h 3659213"/>
              <a:gd name="connsiteX0" fmla="*/ 0 w 7468881"/>
              <a:gd name="connsiteY0" fmla="*/ 3659331 h 3659331"/>
              <a:gd name="connsiteX1" fmla="*/ 424006 w 7468881"/>
              <a:gd name="connsiteY1" fmla="*/ 2921121 h 3659331"/>
              <a:gd name="connsiteX2" fmla="*/ 1260182 w 7468881"/>
              <a:gd name="connsiteY2" fmla="*/ 1731 h 3659331"/>
              <a:gd name="connsiteX3" fmla="*/ 3067570 w 7468881"/>
              <a:gd name="connsiteY3" fmla="*/ 2508902 h 3659331"/>
              <a:gd name="connsiteX4" fmla="*/ 4856310 w 7468881"/>
              <a:gd name="connsiteY4" fmla="*/ 3490282 h 3659331"/>
              <a:gd name="connsiteX5" fmla="*/ 7468881 w 7468881"/>
              <a:gd name="connsiteY5" fmla="*/ 3628595 h 3659331"/>
              <a:gd name="connsiteX0" fmla="*/ 0 w 7468881"/>
              <a:gd name="connsiteY0" fmla="*/ 3348275 h 3348275"/>
              <a:gd name="connsiteX1" fmla="*/ 424006 w 7468881"/>
              <a:gd name="connsiteY1" fmla="*/ 2610065 h 3348275"/>
              <a:gd name="connsiteX2" fmla="*/ 1260181 w 7468881"/>
              <a:gd name="connsiteY2" fmla="*/ 1984 h 3348275"/>
              <a:gd name="connsiteX3" fmla="*/ 3067570 w 7468881"/>
              <a:gd name="connsiteY3" fmla="*/ 2197846 h 3348275"/>
              <a:gd name="connsiteX4" fmla="*/ 4856310 w 7468881"/>
              <a:gd name="connsiteY4" fmla="*/ 3179226 h 3348275"/>
              <a:gd name="connsiteX5" fmla="*/ 7468881 w 7468881"/>
              <a:gd name="connsiteY5" fmla="*/ 3317539 h 3348275"/>
              <a:gd name="connsiteX0" fmla="*/ 0 w 7468881"/>
              <a:gd name="connsiteY0" fmla="*/ 3349137 h 3349137"/>
              <a:gd name="connsiteX1" fmla="*/ 424006 w 7468881"/>
              <a:gd name="connsiteY1" fmla="*/ 2610927 h 3349137"/>
              <a:gd name="connsiteX2" fmla="*/ 1260181 w 7468881"/>
              <a:gd name="connsiteY2" fmla="*/ 2846 h 3349137"/>
              <a:gd name="connsiteX3" fmla="*/ 3359325 w 7468881"/>
              <a:gd name="connsiteY3" fmla="*/ 2124586 h 3349137"/>
              <a:gd name="connsiteX4" fmla="*/ 4856310 w 7468881"/>
              <a:gd name="connsiteY4" fmla="*/ 3180088 h 3349137"/>
              <a:gd name="connsiteX5" fmla="*/ 7468881 w 7468881"/>
              <a:gd name="connsiteY5" fmla="*/ 3318401 h 3349137"/>
              <a:gd name="connsiteX0" fmla="*/ 0 w 7468881"/>
              <a:gd name="connsiteY0" fmla="*/ 3349126 h 3349126"/>
              <a:gd name="connsiteX1" fmla="*/ 424006 w 7468881"/>
              <a:gd name="connsiteY1" fmla="*/ 2610916 h 3349126"/>
              <a:gd name="connsiteX2" fmla="*/ 1260181 w 7468881"/>
              <a:gd name="connsiteY2" fmla="*/ 2835 h 3349126"/>
              <a:gd name="connsiteX3" fmla="*/ 3359325 w 7468881"/>
              <a:gd name="connsiteY3" fmla="*/ 2124575 h 3349126"/>
              <a:gd name="connsiteX4" fmla="*/ 5031363 w 7468881"/>
              <a:gd name="connsiteY4" fmla="*/ 3135604 h 3349126"/>
              <a:gd name="connsiteX5" fmla="*/ 7468881 w 7468881"/>
              <a:gd name="connsiteY5" fmla="*/ 3318390 h 3349126"/>
              <a:gd name="connsiteX0" fmla="*/ 0 w 7468881"/>
              <a:gd name="connsiteY0" fmla="*/ 3289911 h 3289911"/>
              <a:gd name="connsiteX1" fmla="*/ 424006 w 7468881"/>
              <a:gd name="connsiteY1" fmla="*/ 2551701 h 3289911"/>
              <a:gd name="connsiteX2" fmla="*/ 1960389 w 7468881"/>
              <a:gd name="connsiteY2" fmla="*/ 2917 h 3289911"/>
              <a:gd name="connsiteX3" fmla="*/ 3359325 w 7468881"/>
              <a:gd name="connsiteY3" fmla="*/ 2065360 h 3289911"/>
              <a:gd name="connsiteX4" fmla="*/ 5031363 w 7468881"/>
              <a:gd name="connsiteY4" fmla="*/ 3076389 h 3289911"/>
              <a:gd name="connsiteX5" fmla="*/ 7468881 w 7468881"/>
              <a:gd name="connsiteY5" fmla="*/ 3259175 h 3289911"/>
              <a:gd name="connsiteX0" fmla="*/ 0 w 7468881"/>
              <a:gd name="connsiteY0" fmla="*/ 3291483 h 3291483"/>
              <a:gd name="connsiteX1" fmla="*/ 424006 w 7468881"/>
              <a:gd name="connsiteY1" fmla="*/ 2553273 h 3291483"/>
              <a:gd name="connsiteX2" fmla="*/ 1960389 w 7468881"/>
              <a:gd name="connsiteY2" fmla="*/ 4489 h 3291483"/>
              <a:gd name="connsiteX3" fmla="*/ 3767781 w 7468881"/>
              <a:gd name="connsiteY3" fmla="*/ 1963162 h 3291483"/>
              <a:gd name="connsiteX4" fmla="*/ 5031363 w 7468881"/>
              <a:gd name="connsiteY4" fmla="*/ 3077961 h 3291483"/>
              <a:gd name="connsiteX5" fmla="*/ 7468881 w 7468881"/>
              <a:gd name="connsiteY5" fmla="*/ 3260747 h 3291483"/>
              <a:gd name="connsiteX0" fmla="*/ 0 w 7468881"/>
              <a:gd name="connsiteY0" fmla="*/ 3291444 h 3291444"/>
              <a:gd name="connsiteX1" fmla="*/ 424006 w 7468881"/>
              <a:gd name="connsiteY1" fmla="*/ 2553234 h 3291444"/>
              <a:gd name="connsiteX2" fmla="*/ 1960389 w 7468881"/>
              <a:gd name="connsiteY2" fmla="*/ 4450 h 3291444"/>
              <a:gd name="connsiteX3" fmla="*/ 3767781 w 7468881"/>
              <a:gd name="connsiteY3" fmla="*/ 1963123 h 3291444"/>
              <a:gd name="connsiteX4" fmla="*/ 5303667 w 7468881"/>
              <a:gd name="connsiteY4" fmla="*/ 2988977 h 3291444"/>
              <a:gd name="connsiteX5" fmla="*/ 7468881 w 7468881"/>
              <a:gd name="connsiteY5" fmla="*/ 3260708 h 3291444"/>
              <a:gd name="connsiteX0" fmla="*/ 0 w 7468881"/>
              <a:gd name="connsiteY0" fmla="*/ 3294302 h 3294302"/>
              <a:gd name="connsiteX1" fmla="*/ 482357 w 7468881"/>
              <a:gd name="connsiteY1" fmla="*/ 2733983 h 3294302"/>
              <a:gd name="connsiteX2" fmla="*/ 1960389 w 7468881"/>
              <a:gd name="connsiteY2" fmla="*/ 7308 h 3294302"/>
              <a:gd name="connsiteX3" fmla="*/ 3767781 w 7468881"/>
              <a:gd name="connsiteY3" fmla="*/ 1965981 h 3294302"/>
              <a:gd name="connsiteX4" fmla="*/ 5303667 w 7468881"/>
              <a:gd name="connsiteY4" fmla="*/ 2991835 h 3294302"/>
              <a:gd name="connsiteX5" fmla="*/ 7468881 w 7468881"/>
              <a:gd name="connsiteY5" fmla="*/ 3263566 h 3294302"/>
              <a:gd name="connsiteX0" fmla="*/ 0 w 7391079"/>
              <a:gd name="connsiteY0" fmla="*/ 3294302 h 3309620"/>
              <a:gd name="connsiteX1" fmla="*/ 482357 w 7391079"/>
              <a:gd name="connsiteY1" fmla="*/ 2733983 h 3309620"/>
              <a:gd name="connsiteX2" fmla="*/ 1960389 w 7391079"/>
              <a:gd name="connsiteY2" fmla="*/ 7308 h 3309620"/>
              <a:gd name="connsiteX3" fmla="*/ 3767781 w 7391079"/>
              <a:gd name="connsiteY3" fmla="*/ 1965981 h 3309620"/>
              <a:gd name="connsiteX4" fmla="*/ 5303667 w 7391079"/>
              <a:gd name="connsiteY4" fmla="*/ 2991835 h 3309620"/>
              <a:gd name="connsiteX5" fmla="*/ 7391079 w 7391079"/>
              <a:gd name="connsiteY5" fmla="*/ 3308039 h 330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1079" h="3309620">
                <a:moveTo>
                  <a:pt x="0" y="3294302"/>
                </a:moveTo>
                <a:cubicBezTo>
                  <a:pt x="148558" y="3222584"/>
                  <a:pt x="155626" y="3281815"/>
                  <a:pt x="482357" y="2733983"/>
                </a:cubicBezTo>
                <a:cubicBezTo>
                  <a:pt x="809088" y="2186151"/>
                  <a:pt x="1412818" y="135308"/>
                  <a:pt x="1960389" y="7308"/>
                </a:cubicBezTo>
                <a:cubicBezTo>
                  <a:pt x="2507960" y="-120692"/>
                  <a:pt x="3210568" y="1468560"/>
                  <a:pt x="3767781" y="1965981"/>
                </a:cubicBezTo>
                <a:cubicBezTo>
                  <a:pt x="4324994" y="2463402"/>
                  <a:pt x="4560877" y="2815102"/>
                  <a:pt x="5303667" y="2991835"/>
                </a:cubicBezTo>
                <a:cubicBezTo>
                  <a:pt x="6046457" y="3168568"/>
                  <a:pt x="6456188" y="3327249"/>
                  <a:pt x="7391079" y="3308039"/>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 name="正方形/長方形 5">
            <a:extLst>
              <a:ext uri="{FF2B5EF4-FFF2-40B4-BE49-F238E27FC236}">
                <a16:creationId xmlns:a16="http://schemas.microsoft.com/office/drawing/2014/main" id="{DFA0FFE9-FD5D-45DC-9A22-46BD5F098012}"/>
              </a:ext>
            </a:extLst>
          </p:cNvPr>
          <p:cNvSpPr/>
          <p:nvPr/>
        </p:nvSpPr>
        <p:spPr>
          <a:xfrm>
            <a:off x="6639135" y="4925009"/>
            <a:ext cx="492443" cy="461665"/>
          </a:xfrm>
          <a:prstGeom prst="rect">
            <a:avLst/>
          </a:prstGeom>
        </p:spPr>
        <p:txBody>
          <a:bodyPr wrap="none">
            <a:spAutoFit/>
          </a:bodyPr>
          <a:lstStyle/>
          <a:p>
            <a:r>
              <a:rPr lang="en-US" altLang="ja-JP" dirty="0">
                <a:solidFill>
                  <a:schemeClr val="bg1"/>
                </a:solidFill>
                <a:latin typeface="ＭＳ Ｐゴシック" panose="020B0600070205080204" pitchFamily="50" charset="-128"/>
                <a:ea typeface="ＭＳ Ｐゴシック" panose="020B0600070205080204" pitchFamily="50" charset="-128"/>
              </a:rPr>
              <a:t>θ</a:t>
            </a:r>
          </a:p>
        </p:txBody>
      </p:sp>
      <p:cxnSp>
        <p:nvCxnSpPr>
          <p:cNvPr id="7" name="直線コネクタ 6">
            <a:extLst>
              <a:ext uri="{FF2B5EF4-FFF2-40B4-BE49-F238E27FC236}">
                <a16:creationId xmlns:a16="http://schemas.microsoft.com/office/drawing/2014/main" id="{DD4CEE45-69A4-40BB-95CE-C37B96158F3D}"/>
              </a:ext>
            </a:extLst>
          </p:cNvPr>
          <p:cNvCxnSpPr>
            <a:cxnSpLocks/>
          </p:cNvCxnSpPr>
          <p:nvPr/>
        </p:nvCxnSpPr>
        <p:spPr>
          <a:xfrm flipV="1">
            <a:off x="3834674" y="4812315"/>
            <a:ext cx="0" cy="359078"/>
          </a:xfrm>
          <a:prstGeom prst="line">
            <a:avLst/>
          </a:prstGeom>
          <a:ln w="12700">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1125BE33-F423-4A9D-9125-FAA5FDE4A0FA}"/>
              </a:ext>
            </a:extLst>
          </p:cNvPr>
          <p:cNvSpPr/>
          <p:nvPr/>
        </p:nvSpPr>
        <p:spPr>
          <a:xfrm>
            <a:off x="1230883" y="2098690"/>
            <a:ext cx="1050288" cy="323165"/>
          </a:xfrm>
          <a:prstGeom prst="rect">
            <a:avLst/>
          </a:prstGeom>
        </p:spPr>
        <p:txBody>
          <a:bodyPr wrap="none">
            <a:spAutoFit/>
          </a:bodyPr>
          <a:lstStyle/>
          <a:p>
            <a:pPr algn="ctr"/>
            <a:r>
              <a:rPr lang="ja-JP" altLang="en-US" sz="1500" dirty="0">
                <a:solidFill>
                  <a:schemeClr val="bg1"/>
                </a:solidFill>
                <a:latin typeface="ＭＳ Ｐゴシック" panose="020B0600070205080204" pitchFamily="50" charset="-128"/>
                <a:ea typeface="ＭＳ Ｐゴシック" panose="020B0600070205080204" pitchFamily="50" charset="-128"/>
              </a:rPr>
              <a:t>確率密度</a:t>
            </a:r>
            <a:r>
              <a:rPr lang="en-US" altLang="ja-JP" sz="1500" dirty="0">
                <a:solidFill>
                  <a:schemeClr val="bg1"/>
                </a:solidFill>
                <a:latin typeface="ＭＳ Ｐゴシック" panose="020B0600070205080204" pitchFamily="50" charset="-128"/>
                <a:ea typeface="ＭＳ Ｐゴシック" panose="020B0600070205080204" pitchFamily="50" charset="-128"/>
              </a:rPr>
              <a:t>=</a:t>
            </a:r>
          </a:p>
        </p:txBody>
      </p:sp>
      <p:cxnSp>
        <p:nvCxnSpPr>
          <p:cNvPr id="9" name="直線矢印コネクタ 8">
            <a:extLst>
              <a:ext uri="{FF2B5EF4-FFF2-40B4-BE49-F238E27FC236}">
                <a16:creationId xmlns:a16="http://schemas.microsoft.com/office/drawing/2014/main" id="{B29AEF71-CF32-4D51-B629-661760E21D89}"/>
              </a:ext>
            </a:extLst>
          </p:cNvPr>
          <p:cNvCxnSpPr>
            <a:cxnSpLocks/>
          </p:cNvCxnSpPr>
          <p:nvPr/>
        </p:nvCxnSpPr>
        <p:spPr>
          <a:xfrm flipH="1" flipV="1">
            <a:off x="5867843" y="3221947"/>
            <a:ext cx="153824" cy="428444"/>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C677B8E8-5410-4E8F-9635-6CDFFE933209}"/>
              </a:ext>
            </a:extLst>
          </p:cNvPr>
          <p:cNvCxnSpPr>
            <a:cxnSpLocks/>
          </p:cNvCxnSpPr>
          <p:nvPr/>
        </p:nvCxnSpPr>
        <p:spPr>
          <a:xfrm>
            <a:off x="5269499" y="2676250"/>
            <a:ext cx="346350" cy="0"/>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A38A6625-EDC0-4E17-A624-7B4B9E2BD4C1}"/>
              </a:ext>
            </a:extLst>
          </p:cNvPr>
          <p:cNvCxnSpPr>
            <a:cxnSpLocks/>
          </p:cNvCxnSpPr>
          <p:nvPr/>
        </p:nvCxnSpPr>
        <p:spPr>
          <a:xfrm flipH="1" flipV="1">
            <a:off x="5677216" y="2764131"/>
            <a:ext cx="190396" cy="381689"/>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B2B0E6C-F90A-4919-96D6-B2896ECCF6C8}"/>
              </a:ext>
            </a:extLst>
          </p:cNvPr>
          <p:cNvCxnSpPr>
            <a:cxnSpLocks/>
            <a:endCxn id="76" idx="1"/>
          </p:cNvCxnSpPr>
          <p:nvPr/>
        </p:nvCxnSpPr>
        <p:spPr>
          <a:xfrm flipV="1">
            <a:off x="4239450" y="4059507"/>
            <a:ext cx="205505" cy="253048"/>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D5D8D60-E9DB-4921-9796-DDD300F82840}"/>
              </a:ext>
            </a:extLst>
          </p:cNvPr>
          <p:cNvCxnSpPr>
            <a:cxnSpLocks/>
          </p:cNvCxnSpPr>
          <p:nvPr/>
        </p:nvCxnSpPr>
        <p:spPr>
          <a:xfrm flipV="1">
            <a:off x="4895486" y="2758970"/>
            <a:ext cx="335514" cy="504203"/>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ED14402-DB98-45B3-8916-004E945253A2}"/>
              </a:ext>
            </a:extLst>
          </p:cNvPr>
          <p:cNvCxnSpPr>
            <a:cxnSpLocks/>
          </p:cNvCxnSpPr>
          <p:nvPr/>
        </p:nvCxnSpPr>
        <p:spPr>
          <a:xfrm flipH="1">
            <a:off x="5044816" y="2547643"/>
            <a:ext cx="267549" cy="246764"/>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CF9A58B-052B-4280-87C3-1365B6D2F706}"/>
              </a:ext>
            </a:extLst>
          </p:cNvPr>
          <p:cNvCxnSpPr>
            <a:cxnSpLocks/>
          </p:cNvCxnSpPr>
          <p:nvPr/>
        </p:nvCxnSpPr>
        <p:spPr>
          <a:xfrm flipV="1">
            <a:off x="3813542" y="4335921"/>
            <a:ext cx="425908" cy="36481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552F8BA8-C303-415C-A3D7-FD0EF10AD271}"/>
              </a:ext>
            </a:extLst>
          </p:cNvPr>
          <p:cNvCxnSpPr>
            <a:cxnSpLocks/>
          </p:cNvCxnSpPr>
          <p:nvPr/>
        </p:nvCxnSpPr>
        <p:spPr>
          <a:xfrm flipH="1">
            <a:off x="4511319" y="3354287"/>
            <a:ext cx="337231" cy="63113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5F30E8C8-0D2F-4017-87C0-DE4C932FBBAB}"/>
              </a:ext>
            </a:extLst>
          </p:cNvPr>
          <p:cNvSpPr/>
          <p:nvPr/>
        </p:nvSpPr>
        <p:spPr>
          <a:xfrm>
            <a:off x="3750683" y="5162729"/>
            <a:ext cx="694421" cy="323165"/>
          </a:xfrm>
          <a:prstGeom prst="rect">
            <a:avLst/>
          </a:prstGeom>
        </p:spPr>
        <p:txBody>
          <a:bodyPr wrap="none">
            <a:spAutoFit/>
          </a:bodyPr>
          <a:lstStyle/>
          <a:p>
            <a: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a:t>
            </a:r>
            <a:r>
              <a:rPr lang="ja-JP" altLang="en-US"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18" name="直線コネクタ 17">
            <a:extLst>
              <a:ext uri="{FF2B5EF4-FFF2-40B4-BE49-F238E27FC236}">
                <a16:creationId xmlns:a16="http://schemas.microsoft.com/office/drawing/2014/main" id="{F6B67203-9C00-48DC-8B8F-CE3F8E6F219C}"/>
              </a:ext>
            </a:extLst>
          </p:cNvPr>
          <p:cNvCxnSpPr>
            <a:cxnSpLocks/>
          </p:cNvCxnSpPr>
          <p:nvPr/>
        </p:nvCxnSpPr>
        <p:spPr>
          <a:xfrm flipV="1">
            <a:off x="4292670" y="4442293"/>
            <a:ext cx="9525" cy="729101"/>
          </a:xfrm>
          <a:prstGeom prst="line">
            <a:avLst/>
          </a:prstGeom>
          <a:ln w="12700">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7FECCFD1-BD68-411D-B020-C0438D05E306}"/>
              </a:ext>
            </a:extLst>
          </p:cNvPr>
          <p:cNvSpPr/>
          <p:nvPr/>
        </p:nvSpPr>
        <p:spPr>
          <a:xfrm>
            <a:off x="2296310" y="4306759"/>
            <a:ext cx="1709122" cy="338554"/>
          </a:xfrm>
          <a:prstGeom prst="rect">
            <a:avLst/>
          </a:prstGeom>
        </p:spPr>
        <p:txBody>
          <a:bodyPr wrap="none">
            <a:spAutoFit/>
          </a:bodyPr>
          <a:lstStyle/>
          <a:p>
            <a:r>
              <a:rPr lang="en-US" altLang="ja-JP" sz="1600" dirty="0">
                <a:solidFill>
                  <a:srgbClr val="FFC000"/>
                </a:solidFill>
                <a:latin typeface="ＭＳ Ｐゴシック" panose="020B0600070205080204" pitchFamily="50" charset="-128"/>
                <a:ea typeface="ＭＳ Ｐゴシック" panose="020B0600070205080204" pitchFamily="50" charset="-128"/>
                <a:cs typeface="Times New Roman" panose="02020603050405020304" pitchFamily="18" charset="0"/>
              </a:rPr>
              <a:t>r</a:t>
            </a:r>
            <a:r>
              <a:rPr lang="ja-JP" altLang="en-US" sz="1500" dirty="0">
                <a:solidFill>
                  <a:srgbClr val="FFC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500" dirty="0">
                <a:solidFill>
                  <a:srgbClr val="FFC000"/>
                </a:solidFill>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15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なら</a:t>
            </a:r>
            <a:r>
              <a:rPr lang="en-US" altLang="ja-JP" sz="1500" i="1"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lang="en-US" altLang="ja-JP" sz="1500" baseline="-250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n+1</a:t>
            </a:r>
            <a:r>
              <a:rPr lang="ja-JP" altLang="en-US" sz="15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に移る</a:t>
            </a:r>
            <a:endParaRPr lang="en-US" altLang="ja-JP" sz="1500" baseline="-250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0" name="直線コネクタ 19">
            <a:extLst>
              <a:ext uri="{FF2B5EF4-FFF2-40B4-BE49-F238E27FC236}">
                <a16:creationId xmlns:a16="http://schemas.microsoft.com/office/drawing/2014/main" id="{B3D00666-E407-4B4A-AEB2-4F2AB9FB2B3A}"/>
              </a:ext>
            </a:extLst>
          </p:cNvPr>
          <p:cNvCxnSpPr>
            <a:cxnSpLocks/>
          </p:cNvCxnSpPr>
          <p:nvPr/>
        </p:nvCxnSpPr>
        <p:spPr>
          <a:xfrm flipV="1">
            <a:off x="4567397" y="4069798"/>
            <a:ext cx="10227" cy="1071454"/>
          </a:xfrm>
          <a:prstGeom prst="line">
            <a:avLst/>
          </a:prstGeom>
          <a:ln w="12700">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96B4EB5-202B-4216-BEDC-72C627F8DD1F}"/>
              </a:ext>
            </a:extLst>
          </p:cNvPr>
          <p:cNvCxnSpPr>
            <a:cxnSpLocks/>
            <a:endCxn id="79" idx="2"/>
          </p:cNvCxnSpPr>
          <p:nvPr/>
        </p:nvCxnSpPr>
        <p:spPr>
          <a:xfrm flipV="1">
            <a:off x="4946371" y="3503093"/>
            <a:ext cx="16513" cy="1619690"/>
          </a:xfrm>
          <a:prstGeom prst="line">
            <a:avLst/>
          </a:prstGeom>
          <a:ln w="12700">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C9DF7812-6BEC-4269-B880-FB3DCB9CAAFC}"/>
              </a:ext>
            </a:extLst>
          </p:cNvPr>
          <p:cNvSpPr/>
          <p:nvPr/>
        </p:nvSpPr>
        <p:spPr>
          <a:xfrm>
            <a:off x="2298863" y="3283327"/>
            <a:ext cx="2454518" cy="553998"/>
          </a:xfrm>
          <a:prstGeom prst="rect">
            <a:avLst/>
          </a:prstGeom>
        </p:spPr>
        <p:txBody>
          <a:bodyPr wrap="none">
            <a:spAutoFit/>
          </a:bodyPr>
          <a:lstStyle/>
          <a:p>
            <a:r>
              <a:rPr lang="en-US" altLang="ja-JP" sz="1500" dirty="0">
                <a:solidFill>
                  <a:srgbClr val="FFFF00"/>
                </a:solidFill>
                <a:latin typeface="ＭＳ Ｐゴシック" panose="020B0600070205080204" pitchFamily="50" charset="-128"/>
                <a:ea typeface="ＭＳ Ｐゴシック" panose="020B0600070205080204" pitchFamily="50" charset="-128"/>
                <a:cs typeface="Times New Roman" panose="02020603050405020304" pitchFamily="18" charset="0"/>
              </a:rPr>
              <a:t>r&lt;1</a:t>
            </a:r>
            <a:r>
              <a:rPr lang="ja-JP" altLang="en-US"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でも</a:t>
            </a:r>
            <a:r>
              <a:rPr lang="en-US" altLang="ja-JP" sz="1500"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r</a:t>
            </a:r>
            <a:r>
              <a:rPr lang="ja-JP" altLang="en-US"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の確率で</a:t>
            </a:r>
            <a:r>
              <a:rPr lang="en-US" altLang="ja-JP" sz="1500"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lang="en-US" altLang="ja-JP" sz="1500" baseline="-250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n+1</a:t>
            </a:r>
            <a:r>
              <a:rPr lang="ja-JP" altLang="en-US"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に移る</a:t>
            </a:r>
            <a:endParaRPr lang="en-US" altLang="ja-JP"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endParaRPr>
          </a:p>
          <a:p>
            <a:r>
              <a:rPr lang="ja-JP" altLang="en-US"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1-r</a:t>
            </a:r>
            <a:r>
              <a:rPr lang="ja-JP" altLang="en-US"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の確率で</a:t>
            </a:r>
            <a:r>
              <a:rPr lang="en-US" altLang="ja-JP" sz="1500" i="1" dirty="0" err="1">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lang="en-US" altLang="ja-JP" sz="1500" baseline="-25000" dirty="0" err="1">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n</a:t>
            </a:r>
            <a:r>
              <a:rPr lang="ja-JP" altLang="en-US"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にとどまる）</a:t>
            </a:r>
            <a:endParaRPr lang="en-US" altLang="ja-JP" sz="1500"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D75FC86A-9B77-4577-AEE4-FA0BD0F43B42}"/>
              </a:ext>
            </a:extLst>
          </p:cNvPr>
          <p:cNvCxnSpPr>
            <a:cxnSpLocks/>
          </p:cNvCxnSpPr>
          <p:nvPr/>
        </p:nvCxnSpPr>
        <p:spPr>
          <a:xfrm>
            <a:off x="6205136" y="4216242"/>
            <a:ext cx="149783" cy="376047"/>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E5C5859F-56F3-4112-AC64-DCE44040DB63}"/>
              </a:ext>
            </a:extLst>
          </p:cNvPr>
          <p:cNvCxnSpPr>
            <a:cxnSpLocks/>
          </p:cNvCxnSpPr>
          <p:nvPr/>
        </p:nvCxnSpPr>
        <p:spPr>
          <a:xfrm flipH="1" flipV="1">
            <a:off x="6051312" y="3698457"/>
            <a:ext cx="153824" cy="428444"/>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37FBB7D7-09DF-4C88-BEFE-1C762DB961FE}"/>
              </a:ext>
            </a:extLst>
          </p:cNvPr>
          <p:cNvCxnSpPr>
            <a:cxnSpLocks/>
          </p:cNvCxnSpPr>
          <p:nvPr/>
        </p:nvCxnSpPr>
        <p:spPr>
          <a:xfrm flipH="1" flipV="1">
            <a:off x="5551195" y="2554912"/>
            <a:ext cx="312100" cy="236384"/>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325B8A4-F495-4AB1-8804-63A6A1798E3F}"/>
              </a:ext>
            </a:extLst>
          </p:cNvPr>
          <p:cNvCxnSpPr>
            <a:cxnSpLocks/>
          </p:cNvCxnSpPr>
          <p:nvPr/>
        </p:nvCxnSpPr>
        <p:spPr>
          <a:xfrm>
            <a:off x="5931759" y="2994233"/>
            <a:ext cx="172556" cy="360737"/>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9F1204AF-6B6D-490A-83E3-333CC5939B25}"/>
              </a:ext>
            </a:extLst>
          </p:cNvPr>
          <p:cNvCxnSpPr>
            <a:cxnSpLocks/>
          </p:cNvCxnSpPr>
          <p:nvPr/>
        </p:nvCxnSpPr>
        <p:spPr>
          <a:xfrm flipH="1" flipV="1">
            <a:off x="6339659" y="4002020"/>
            <a:ext cx="153824" cy="428444"/>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82B64BA-2501-4E53-AB98-64CBF214B4DE}"/>
              </a:ext>
            </a:extLst>
          </p:cNvPr>
          <p:cNvCxnSpPr>
            <a:cxnSpLocks/>
          </p:cNvCxnSpPr>
          <p:nvPr/>
        </p:nvCxnSpPr>
        <p:spPr>
          <a:xfrm flipH="1" flipV="1">
            <a:off x="2123728" y="2492896"/>
            <a:ext cx="11961" cy="2678498"/>
          </a:xfrm>
          <a:prstGeom prst="line">
            <a:avLst/>
          </a:prstGeom>
          <a:ln w="38100">
            <a:solidFill>
              <a:schemeClr val="bg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6031299D-8C79-435D-A448-3FB97AF595E4}"/>
              </a:ext>
            </a:extLst>
          </p:cNvPr>
          <p:cNvSpPr/>
          <p:nvPr/>
        </p:nvSpPr>
        <p:spPr>
          <a:xfrm>
            <a:off x="4385263" y="5162729"/>
            <a:ext cx="861133" cy="323165"/>
          </a:xfrm>
          <a:prstGeom prst="rect">
            <a:avLst/>
          </a:prstGeom>
        </p:spPr>
        <p:txBody>
          <a:bodyPr wrap="none">
            <a:spAutoFit/>
          </a:bodyPr>
          <a:lstStyle/>
          <a:p>
            <a: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100</a:t>
            </a:r>
            <a:r>
              <a:rPr lang="ja-JP" altLang="en-US" sz="13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θ</a:t>
            </a:r>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99</a:t>
            </a:r>
          </a:p>
        </p:txBody>
      </p:sp>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BA0BC860-D491-4AFE-9718-91CDA3BD70BD}"/>
                  </a:ext>
                </a:extLst>
              </p:cNvPr>
              <p:cNvSpPr/>
              <p:nvPr/>
            </p:nvSpPr>
            <p:spPr>
              <a:xfrm>
                <a:off x="606065" y="4262138"/>
                <a:ext cx="1472519" cy="512384"/>
              </a:xfrm>
              <a:prstGeom prst="rect">
                <a:avLst/>
              </a:prstGeom>
              <a:solidFill>
                <a:srgbClr val="92D050"/>
              </a:solidFill>
            </p:spPr>
            <p:txBody>
              <a:bodyPr wrap="none">
                <a:spAutoFit/>
              </a:bodyPr>
              <a:lstStyle/>
              <a:p>
                <a:r>
                  <a:rPr lang="en-US" altLang="ja-JP" sz="16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r=</a:t>
                </a:r>
                <a14:m>
                  <m:oMath xmlns:m="http://schemas.openxmlformats.org/officeDocument/2006/math">
                    <m:f>
                      <m:fPr>
                        <m:ctrlPr>
                          <a:rPr lang="en-US" altLang="ja-JP" sz="140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ja-JP" altLang="en-US" sz="1400" i="1">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t>確率密度</m:t>
                        </m:r>
                        <m:sSub>
                          <m:sSubPr>
                            <m:ctrlPr>
                              <a:rPr lang="en-US" altLang="ja-JP" sz="140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sSubPr>
                          <m:e>
                            <m:r>
                              <m:rPr>
                                <m:sty m:val="p"/>
                              </m:rPr>
                              <a:rPr lang="en-US" altLang="ja-JP" sz="1400" i="1">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t>θ</m:t>
                            </m:r>
                          </m:e>
                          <m:sub>
                            <m:r>
                              <a:rPr lang="en-US" altLang="ja-JP" sz="1400" b="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t>𝑛</m:t>
                            </m:r>
                            <m:r>
                              <a:rPr lang="en-US" altLang="ja-JP" sz="1400" i="1">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t>+1</m:t>
                            </m:r>
                          </m:sub>
                        </m:sSub>
                      </m:num>
                      <m:den>
                        <m:r>
                          <a:rPr lang="ja-JP" altLang="en-US" sz="1400" i="1">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t>確率密度</m:t>
                        </m:r>
                        <m:sSub>
                          <m:sSubPr>
                            <m:ctrlPr>
                              <a:rPr lang="en-US" altLang="ja-JP" sz="1400" i="1">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sSubPr>
                          <m:e>
                            <m:r>
                              <m:rPr>
                                <m:sty m:val="p"/>
                              </m:rPr>
                              <a:rPr lang="en-US" altLang="ja-JP" sz="1400" i="1">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t>θ</m:t>
                            </m:r>
                          </m:e>
                          <m:sub>
                            <m:r>
                              <a:rPr lang="en-US" altLang="ja-JP" sz="1400" b="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t>𝑛</m:t>
                            </m:r>
                          </m:sub>
                        </m:sSub>
                      </m:den>
                    </m:f>
                  </m:oMath>
                </a14:m>
                <a:endParaRPr lang="en-US" altLang="ja-JP" sz="14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30" name="正方形/長方形 29">
                <a:extLst>
                  <a:ext uri="{FF2B5EF4-FFF2-40B4-BE49-F238E27FC236}">
                    <a16:creationId xmlns:a16="http://schemas.microsoft.com/office/drawing/2014/main" id="{BA0BC860-D491-4AFE-9718-91CDA3BD70BD}"/>
                  </a:ext>
                </a:extLst>
              </p:cNvPr>
              <p:cNvSpPr>
                <a:spLocks noRot="1" noChangeAspect="1" noMove="1" noResize="1" noEditPoints="1" noAdjustHandles="1" noChangeArrowheads="1" noChangeShapeType="1" noTextEdit="1"/>
              </p:cNvSpPr>
              <p:nvPr/>
            </p:nvSpPr>
            <p:spPr>
              <a:xfrm>
                <a:off x="606065" y="4262138"/>
                <a:ext cx="1472519" cy="512384"/>
              </a:xfrm>
              <a:prstGeom prst="rect">
                <a:avLst/>
              </a:prstGeom>
              <a:blipFill>
                <a:blip r:embed="rId2"/>
                <a:stretch>
                  <a:fillRect l="-2066" b="-5952"/>
                </a:stretch>
              </a:blipFill>
            </p:spPr>
            <p:txBody>
              <a:bodyPr/>
              <a:lstStyle/>
              <a:p>
                <a:r>
                  <a:rPr lang="ja-JP" altLang="en-US">
                    <a:noFill/>
                  </a:rPr>
                  <a:t> </a:t>
                </a:r>
              </a:p>
            </p:txBody>
          </p:sp>
        </mc:Fallback>
      </mc:AlternateContent>
      <p:cxnSp>
        <p:nvCxnSpPr>
          <p:cNvPr id="31" name="直線矢印コネクタ 30">
            <a:extLst>
              <a:ext uri="{FF2B5EF4-FFF2-40B4-BE49-F238E27FC236}">
                <a16:creationId xmlns:a16="http://schemas.microsoft.com/office/drawing/2014/main" id="{71573C8D-2208-49CA-A667-D85418EA3999}"/>
              </a:ext>
            </a:extLst>
          </p:cNvPr>
          <p:cNvCxnSpPr>
            <a:cxnSpLocks/>
          </p:cNvCxnSpPr>
          <p:nvPr/>
        </p:nvCxnSpPr>
        <p:spPr>
          <a:xfrm flipV="1">
            <a:off x="4733786" y="2838964"/>
            <a:ext cx="244856" cy="440829"/>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919B818-51E5-43BC-9DB2-CA5E06AAE17B}"/>
              </a:ext>
            </a:extLst>
          </p:cNvPr>
          <p:cNvCxnSpPr>
            <a:cxnSpLocks/>
          </p:cNvCxnSpPr>
          <p:nvPr/>
        </p:nvCxnSpPr>
        <p:spPr>
          <a:xfrm flipV="1">
            <a:off x="3977734" y="3985215"/>
            <a:ext cx="324461" cy="368656"/>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53FA9BA0-82B5-48C8-885E-8BA52162444F}"/>
                  </a:ext>
                </a:extLst>
              </p:cNvPr>
              <p:cNvSpPr/>
              <p:nvPr/>
            </p:nvSpPr>
            <p:spPr>
              <a:xfrm>
                <a:off x="2422289" y="1969626"/>
                <a:ext cx="954509" cy="57176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ja-JP" sz="1500" i="1" smtClean="0">
                              <a:solidFill>
                                <a:schemeClr val="bg1"/>
                              </a:solidFill>
                              <a:latin typeface="Cambria Math" panose="02040503050406030204" pitchFamily="18" charset="0"/>
                              <a:ea typeface="ＭＳ Ｐゴシック" panose="020B0600070205080204" pitchFamily="50" charset="-128"/>
                            </a:rPr>
                          </m:ctrlPr>
                        </m:fPr>
                        <m:num>
                          <m:r>
                            <m:rPr>
                              <m:nor/>
                            </m:rPr>
                            <a:rPr lang="ja-JP" altLang="en-US" sz="1500" dirty="0">
                              <a:solidFill>
                                <a:schemeClr val="bg1"/>
                              </a:solidFill>
                              <a:latin typeface="ＭＳ Ｐゴシック" panose="020B0600070205080204" pitchFamily="50" charset="-128"/>
                              <a:ea typeface="ＭＳ Ｐゴシック" panose="020B0600070205080204" pitchFamily="50" charset="-128"/>
                            </a:rPr>
                            <m:t>尤度</m:t>
                          </m:r>
                          <m:r>
                            <m:rPr>
                              <m:nor/>
                            </m:rPr>
                            <a:rPr lang="en-US" altLang="ja-JP" sz="1500" dirty="0">
                              <a:solidFill>
                                <a:schemeClr val="bg1"/>
                              </a:solidFill>
                              <a:latin typeface="ＭＳ Ｐゴシック" panose="020B0600070205080204" pitchFamily="50" charset="-128"/>
                              <a:ea typeface="ＭＳ Ｐゴシック" panose="020B0600070205080204" pitchFamily="50" charset="-128"/>
                            </a:rPr>
                            <m:t>×</m:t>
                          </m:r>
                          <m:r>
                            <m:rPr>
                              <m:nor/>
                            </m:rPr>
                            <a:rPr lang="ja-JP" altLang="en-US" sz="1500" dirty="0">
                              <a:solidFill>
                                <a:schemeClr val="bg1"/>
                              </a:solidFill>
                              <a:latin typeface="ＭＳ Ｐゴシック" panose="020B0600070205080204" pitchFamily="50" charset="-128"/>
                              <a:ea typeface="ＭＳ Ｐゴシック" panose="020B0600070205080204" pitchFamily="50" charset="-128"/>
                            </a:rPr>
                            <m:t>事前分布</m:t>
                          </m:r>
                        </m:num>
                        <m:den>
                          <m:r>
                            <a:rPr lang="ja-JP" altLang="en-US" sz="1500" i="1">
                              <a:solidFill>
                                <a:schemeClr val="bg1"/>
                              </a:solidFill>
                              <a:latin typeface="Cambria Math" panose="02040503050406030204" pitchFamily="18" charset="0"/>
                              <a:ea typeface="ＭＳ Ｐゴシック" panose="020B0600070205080204" pitchFamily="50" charset="-128"/>
                            </a:rPr>
                            <m:t>正規</m:t>
                          </m:r>
                          <m:r>
                            <a:rPr lang="ja-JP" altLang="en-US" sz="1500" i="1" smtClean="0">
                              <a:solidFill>
                                <a:schemeClr val="bg1"/>
                              </a:solidFill>
                              <a:latin typeface="Cambria Math" panose="02040503050406030204" pitchFamily="18" charset="0"/>
                              <a:ea typeface="ＭＳ Ｐゴシック" panose="020B0600070205080204" pitchFamily="50" charset="-128"/>
                            </a:rPr>
                            <m:t>化定数</m:t>
                          </m:r>
                        </m:den>
                      </m:f>
                    </m:oMath>
                  </m:oMathPara>
                </a14:m>
                <a:endParaRPr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33" name="正方形/長方形 32">
                <a:extLst>
                  <a:ext uri="{FF2B5EF4-FFF2-40B4-BE49-F238E27FC236}">
                    <a16:creationId xmlns:a16="http://schemas.microsoft.com/office/drawing/2014/main" id="{53FA9BA0-82B5-48C8-885E-8BA52162444F}"/>
                  </a:ext>
                </a:extLst>
              </p:cNvPr>
              <p:cNvSpPr>
                <a:spLocks noRot="1" noChangeAspect="1" noMove="1" noResize="1" noEditPoints="1" noAdjustHandles="1" noChangeArrowheads="1" noChangeShapeType="1" noTextEdit="1"/>
              </p:cNvSpPr>
              <p:nvPr/>
            </p:nvSpPr>
            <p:spPr>
              <a:xfrm>
                <a:off x="2422289" y="1969626"/>
                <a:ext cx="954509" cy="571760"/>
              </a:xfrm>
              <a:prstGeom prst="rect">
                <a:avLst/>
              </a:prstGeom>
              <a:blipFill>
                <a:blip r:embed="rId3"/>
                <a:stretch>
                  <a:fillRect l="-22930" r="-17197"/>
                </a:stretch>
              </a:blipFill>
            </p:spPr>
            <p:txBody>
              <a:bodyPr/>
              <a:lstStyle/>
              <a:p>
                <a:r>
                  <a:rPr lang="ja-JP" altLang="en-US">
                    <a:noFill/>
                  </a:rPr>
                  <a:t> </a:t>
                </a:r>
              </a:p>
            </p:txBody>
          </p:sp>
        </mc:Fallback>
      </mc:AlternateContent>
      <p:sp>
        <p:nvSpPr>
          <p:cNvPr id="34" name="正方形/長方形 33">
            <a:extLst>
              <a:ext uri="{FF2B5EF4-FFF2-40B4-BE49-F238E27FC236}">
                <a16:creationId xmlns:a16="http://schemas.microsoft.com/office/drawing/2014/main" id="{00574041-7EDF-43CA-9E5F-76B1F8098333}"/>
              </a:ext>
            </a:extLst>
          </p:cNvPr>
          <p:cNvSpPr/>
          <p:nvPr/>
        </p:nvSpPr>
        <p:spPr>
          <a:xfrm>
            <a:off x="5623947" y="5162729"/>
            <a:ext cx="569387" cy="246221"/>
          </a:xfrm>
          <a:prstGeom prst="rect">
            <a:avLst/>
          </a:prstGeom>
        </p:spPr>
        <p:txBody>
          <a:bodyPr wrap="none">
            <a:spAutoFit/>
          </a:bodyPr>
          <a:lstStyle/>
          <a:p>
            <a:r>
              <a:rPr lang="ja-JP" altLang="en-US"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endPar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5" name="右中かっこ 34">
            <a:extLst>
              <a:ext uri="{FF2B5EF4-FFF2-40B4-BE49-F238E27FC236}">
                <a16:creationId xmlns:a16="http://schemas.microsoft.com/office/drawing/2014/main" id="{2BC52DE8-FDAC-4C20-9293-02785EE31E34}"/>
              </a:ext>
            </a:extLst>
          </p:cNvPr>
          <p:cNvSpPr/>
          <p:nvPr/>
        </p:nvSpPr>
        <p:spPr>
          <a:xfrm rot="5400000">
            <a:off x="5048621" y="4244479"/>
            <a:ext cx="126521" cy="2554417"/>
          </a:xfrm>
          <a:prstGeom prst="rightBrace">
            <a:avLst>
              <a:gd name="adj1" fmla="val 77242"/>
              <a:gd name="adj2" fmla="val 50000"/>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36" name="正方形/長方形 35">
            <a:extLst>
              <a:ext uri="{FF2B5EF4-FFF2-40B4-BE49-F238E27FC236}">
                <a16:creationId xmlns:a16="http://schemas.microsoft.com/office/drawing/2014/main" id="{1DBED68C-94C8-4802-AE04-272A8969551A}"/>
              </a:ext>
            </a:extLst>
          </p:cNvPr>
          <p:cNvSpPr/>
          <p:nvPr/>
        </p:nvSpPr>
        <p:spPr>
          <a:xfrm>
            <a:off x="3210159" y="5617282"/>
            <a:ext cx="2735044" cy="307777"/>
          </a:xfrm>
          <a:prstGeom prst="rect">
            <a:avLst/>
          </a:prstGeom>
        </p:spPr>
        <p:txBody>
          <a:bodyPr wrap="none">
            <a:spAutoFit/>
          </a:bodyPr>
          <a:lstStyle/>
          <a:p>
            <a:r>
              <a:rPr lang="ja-JP" altLang="en-US" sz="1400" dirty="0">
                <a:solidFill>
                  <a:srgbClr val="92D050"/>
                </a:solidFill>
                <a:latin typeface="ＭＳ Ｐゴシック" panose="020B0600070205080204" pitchFamily="50" charset="-128"/>
                <a:ea typeface="ＭＳ Ｐゴシック" panose="020B0600070205080204" pitchFamily="50" charset="-128"/>
              </a:rPr>
              <a:t>起きやすさに比例した密度の乱数</a:t>
            </a:r>
            <a:endParaRPr lang="en-US" altLang="ja-JP" sz="1400" dirty="0">
              <a:solidFill>
                <a:srgbClr val="92D050"/>
              </a:solidFill>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10015463-5ABA-4A40-9667-2F4E87CD9816}"/>
              </a:ext>
            </a:extLst>
          </p:cNvPr>
          <p:cNvSpPr txBox="1"/>
          <p:nvPr/>
        </p:nvSpPr>
        <p:spPr>
          <a:xfrm>
            <a:off x="3685063" y="5033028"/>
            <a:ext cx="312906" cy="246221"/>
          </a:xfrm>
          <a:prstGeom prst="rect">
            <a:avLst/>
          </a:prstGeom>
          <a:noFill/>
        </p:spPr>
        <p:txBody>
          <a:bodyPr wrap="none" rtlCol="0">
            <a:spAutoFit/>
          </a:bodyPr>
          <a:lstStyle/>
          <a:p>
            <a:r>
              <a:rPr kumimoji="1" lang="ja-JP" altLang="en-US" sz="1000" dirty="0">
                <a:solidFill>
                  <a:srgbClr val="00B0F0"/>
                </a:solidFill>
                <a:latin typeface="ＭＳ Ｐ明朝" panose="02020600040205080304" pitchFamily="18" charset="-128"/>
                <a:ea typeface="ＭＳ Ｐ明朝" panose="02020600040205080304" pitchFamily="18" charset="-128"/>
              </a:rPr>
              <a:t>●</a:t>
            </a:r>
          </a:p>
        </p:txBody>
      </p:sp>
      <p:sp>
        <p:nvSpPr>
          <p:cNvPr id="38" name="テキスト ボックス 37">
            <a:extLst>
              <a:ext uri="{FF2B5EF4-FFF2-40B4-BE49-F238E27FC236}">
                <a16:creationId xmlns:a16="http://schemas.microsoft.com/office/drawing/2014/main" id="{91EA3DE0-1094-4702-8C08-D7A278FAB133}"/>
              </a:ext>
            </a:extLst>
          </p:cNvPr>
          <p:cNvSpPr txBox="1"/>
          <p:nvPr/>
        </p:nvSpPr>
        <p:spPr>
          <a:xfrm>
            <a:off x="4132049" y="5032733"/>
            <a:ext cx="312906" cy="246221"/>
          </a:xfrm>
          <a:prstGeom prst="rect">
            <a:avLst/>
          </a:prstGeom>
          <a:noFill/>
        </p:spPr>
        <p:txBody>
          <a:bodyPr wrap="none" rtlCol="0">
            <a:spAutoFit/>
          </a:bodyPr>
          <a:lstStyle/>
          <a:p>
            <a:r>
              <a:rPr kumimoji="1" lang="ja-JP" altLang="en-US" sz="1000" dirty="0">
                <a:solidFill>
                  <a:srgbClr val="00B0F0"/>
                </a:solidFill>
                <a:latin typeface="ＭＳ Ｐ明朝" panose="02020600040205080304" pitchFamily="18" charset="-128"/>
                <a:ea typeface="ＭＳ Ｐ明朝" panose="02020600040205080304" pitchFamily="18" charset="-128"/>
              </a:rPr>
              <a:t>●</a:t>
            </a:r>
          </a:p>
        </p:txBody>
      </p:sp>
      <p:sp>
        <p:nvSpPr>
          <p:cNvPr id="39" name="テキスト ボックス 38">
            <a:extLst>
              <a:ext uri="{FF2B5EF4-FFF2-40B4-BE49-F238E27FC236}">
                <a16:creationId xmlns:a16="http://schemas.microsoft.com/office/drawing/2014/main" id="{0887B6E6-BC68-442B-B75B-B8FA764D9BEC}"/>
              </a:ext>
            </a:extLst>
          </p:cNvPr>
          <p:cNvSpPr txBox="1"/>
          <p:nvPr/>
        </p:nvSpPr>
        <p:spPr>
          <a:xfrm>
            <a:off x="4421277" y="5032732"/>
            <a:ext cx="312906" cy="246221"/>
          </a:xfrm>
          <a:prstGeom prst="rect">
            <a:avLst/>
          </a:prstGeom>
          <a:noFill/>
        </p:spPr>
        <p:txBody>
          <a:bodyPr wrap="none" rtlCol="0">
            <a:spAutoFit/>
          </a:bodyPr>
          <a:lstStyle/>
          <a:p>
            <a:r>
              <a:rPr kumimoji="1" lang="ja-JP" altLang="en-US" sz="1000" dirty="0">
                <a:solidFill>
                  <a:srgbClr val="00B0F0"/>
                </a:solidFill>
                <a:latin typeface="ＭＳ Ｐ明朝" panose="02020600040205080304" pitchFamily="18" charset="-128"/>
                <a:ea typeface="ＭＳ Ｐ明朝" panose="02020600040205080304" pitchFamily="18" charset="-128"/>
              </a:rPr>
              <a:t>●</a:t>
            </a:r>
          </a:p>
        </p:txBody>
      </p:sp>
      <p:sp>
        <p:nvSpPr>
          <p:cNvPr id="40" name="テキスト ボックス 39">
            <a:extLst>
              <a:ext uri="{FF2B5EF4-FFF2-40B4-BE49-F238E27FC236}">
                <a16:creationId xmlns:a16="http://schemas.microsoft.com/office/drawing/2014/main" id="{983DF8AE-E7D0-4D08-8FF4-EF6450AC88D7}"/>
              </a:ext>
            </a:extLst>
          </p:cNvPr>
          <p:cNvSpPr txBox="1"/>
          <p:nvPr/>
        </p:nvSpPr>
        <p:spPr>
          <a:xfrm>
            <a:off x="4795350" y="5032732"/>
            <a:ext cx="312906" cy="246221"/>
          </a:xfrm>
          <a:prstGeom prst="rect">
            <a:avLst/>
          </a:prstGeom>
          <a:noFill/>
        </p:spPr>
        <p:txBody>
          <a:bodyPr wrap="none" rtlCol="0">
            <a:spAutoFit/>
          </a:bodyPr>
          <a:lstStyle/>
          <a:p>
            <a:r>
              <a:rPr kumimoji="1" lang="ja-JP" altLang="en-US" sz="1000" dirty="0">
                <a:solidFill>
                  <a:srgbClr val="00B0F0"/>
                </a:solidFill>
                <a:latin typeface="ＭＳ Ｐ明朝" panose="02020600040205080304" pitchFamily="18" charset="-128"/>
                <a:ea typeface="ＭＳ Ｐ明朝" panose="02020600040205080304" pitchFamily="18" charset="-128"/>
              </a:rPr>
              <a:t>●</a:t>
            </a:r>
          </a:p>
        </p:txBody>
      </p:sp>
      <p:sp>
        <p:nvSpPr>
          <p:cNvPr id="41" name="テキスト ボックス 40">
            <a:extLst>
              <a:ext uri="{FF2B5EF4-FFF2-40B4-BE49-F238E27FC236}">
                <a16:creationId xmlns:a16="http://schemas.microsoft.com/office/drawing/2014/main" id="{BD9BD6F1-8463-43ED-A719-75105F5C77D1}"/>
              </a:ext>
            </a:extLst>
          </p:cNvPr>
          <p:cNvSpPr txBox="1"/>
          <p:nvPr/>
        </p:nvSpPr>
        <p:spPr>
          <a:xfrm>
            <a:off x="6027022" y="5032732"/>
            <a:ext cx="312906" cy="246221"/>
          </a:xfrm>
          <a:prstGeom prst="rect">
            <a:avLst/>
          </a:prstGeom>
          <a:noFill/>
        </p:spPr>
        <p:txBody>
          <a:bodyPr wrap="non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42" name="テキスト ボックス 41">
            <a:extLst>
              <a:ext uri="{FF2B5EF4-FFF2-40B4-BE49-F238E27FC236}">
                <a16:creationId xmlns:a16="http://schemas.microsoft.com/office/drawing/2014/main" id="{CF48C7E7-A589-49ED-B856-A0D8F283EFEB}"/>
              </a:ext>
            </a:extLst>
          </p:cNvPr>
          <p:cNvSpPr txBox="1"/>
          <p:nvPr/>
        </p:nvSpPr>
        <p:spPr>
          <a:xfrm>
            <a:off x="5880428" y="5032732"/>
            <a:ext cx="312906" cy="246221"/>
          </a:xfrm>
          <a:prstGeom prst="rect">
            <a:avLst/>
          </a:prstGeom>
          <a:noFill/>
        </p:spPr>
        <p:txBody>
          <a:bodyPr wrap="non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43" name="テキスト ボックス 42">
            <a:extLst>
              <a:ext uri="{FF2B5EF4-FFF2-40B4-BE49-F238E27FC236}">
                <a16:creationId xmlns:a16="http://schemas.microsoft.com/office/drawing/2014/main" id="{42B3114D-8A9D-4378-AEA5-1E9752908496}"/>
              </a:ext>
            </a:extLst>
          </p:cNvPr>
          <p:cNvSpPr txBox="1"/>
          <p:nvPr/>
        </p:nvSpPr>
        <p:spPr>
          <a:xfrm>
            <a:off x="5348951" y="5042150"/>
            <a:ext cx="312906" cy="246221"/>
          </a:xfrm>
          <a:prstGeom prst="rect">
            <a:avLst/>
          </a:prstGeom>
          <a:noFill/>
        </p:spPr>
        <p:txBody>
          <a:bodyPr wrap="non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44" name="テキスト ボックス 43">
            <a:extLst>
              <a:ext uri="{FF2B5EF4-FFF2-40B4-BE49-F238E27FC236}">
                <a16:creationId xmlns:a16="http://schemas.microsoft.com/office/drawing/2014/main" id="{9F679B27-BC9B-4E9B-A9C5-AB63BE4B021C}"/>
              </a:ext>
            </a:extLst>
          </p:cNvPr>
          <p:cNvSpPr txBox="1"/>
          <p:nvPr/>
        </p:nvSpPr>
        <p:spPr>
          <a:xfrm>
            <a:off x="5401156" y="5042150"/>
            <a:ext cx="312906" cy="246221"/>
          </a:xfrm>
          <a:prstGeom prst="rect">
            <a:avLst/>
          </a:prstGeom>
          <a:noFill/>
        </p:spPr>
        <p:txBody>
          <a:bodyPr wrap="non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45" name="テキスト ボックス 44">
            <a:extLst>
              <a:ext uri="{FF2B5EF4-FFF2-40B4-BE49-F238E27FC236}">
                <a16:creationId xmlns:a16="http://schemas.microsoft.com/office/drawing/2014/main" id="{9617CA2A-10F6-46DF-87EA-E9F037E01D85}"/>
              </a:ext>
            </a:extLst>
          </p:cNvPr>
          <p:cNvSpPr txBox="1"/>
          <p:nvPr/>
        </p:nvSpPr>
        <p:spPr>
          <a:xfrm>
            <a:off x="5463021" y="5042150"/>
            <a:ext cx="312906" cy="246221"/>
          </a:xfrm>
          <a:prstGeom prst="rect">
            <a:avLst/>
          </a:prstGeom>
          <a:noFill/>
        </p:spPr>
        <p:txBody>
          <a:bodyPr wrap="non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46" name="テキスト ボックス 45">
            <a:extLst>
              <a:ext uri="{FF2B5EF4-FFF2-40B4-BE49-F238E27FC236}">
                <a16:creationId xmlns:a16="http://schemas.microsoft.com/office/drawing/2014/main" id="{E543A6EF-F250-4A41-B73F-C9312CD64CFF}"/>
              </a:ext>
            </a:extLst>
          </p:cNvPr>
          <p:cNvSpPr txBox="1"/>
          <p:nvPr/>
        </p:nvSpPr>
        <p:spPr>
          <a:xfrm>
            <a:off x="5524886" y="5042150"/>
            <a:ext cx="312906" cy="246221"/>
          </a:xfrm>
          <a:prstGeom prst="rect">
            <a:avLst/>
          </a:prstGeom>
          <a:noFill/>
        </p:spPr>
        <p:txBody>
          <a:bodyPr wrap="squar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47" name="テキスト ボックス 46">
            <a:extLst>
              <a:ext uri="{FF2B5EF4-FFF2-40B4-BE49-F238E27FC236}">
                <a16:creationId xmlns:a16="http://schemas.microsoft.com/office/drawing/2014/main" id="{4C7954BC-43D6-4CED-A311-689AD624E8EF}"/>
              </a:ext>
            </a:extLst>
          </p:cNvPr>
          <p:cNvSpPr txBox="1"/>
          <p:nvPr/>
        </p:nvSpPr>
        <p:spPr>
          <a:xfrm>
            <a:off x="5162450" y="5032732"/>
            <a:ext cx="312906" cy="246221"/>
          </a:xfrm>
          <a:prstGeom prst="rect">
            <a:avLst/>
          </a:prstGeom>
          <a:noFill/>
        </p:spPr>
        <p:txBody>
          <a:bodyPr wrap="squar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48" name="テキスト ボックス 47">
            <a:extLst>
              <a:ext uri="{FF2B5EF4-FFF2-40B4-BE49-F238E27FC236}">
                <a16:creationId xmlns:a16="http://schemas.microsoft.com/office/drawing/2014/main" id="{D3037503-0DF1-4532-8F71-390FB278FC72}"/>
              </a:ext>
            </a:extLst>
          </p:cNvPr>
          <p:cNvSpPr txBox="1"/>
          <p:nvPr/>
        </p:nvSpPr>
        <p:spPr>
          <a:xfrm>
            <a:off x="6350150" y="5032732"/>
            <a:ext cx="312906" cy="246221"/>
          </a:xfrm>
          <a:prstGeom prst="rect">
            <a:avLst/>
          </a:prstGeom>
          <a:noFill/>
        </p:spPr>
        <p:txBody>
          <a:bodyPr wrap="squar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49" name="テキスト ボックス 48">
            <a:extLst>
              <a:ext uri="{FF2B5EF4-FFF2-40B4-BE49-F238E27FC236}">
                <a16:creationId xmlns:a16="http://schemas.microsoft.com/office/drawing/2014/main" id="{D7EC134E-DFD9-4C3C-9724-2615C88FE2E7}"/>
              </a:ext>
            </a:extLst>
          </p:cNvPr>
          <p:cNvSpPr txBox="1"/>
          <p:nvPr/>
        </p:nvSpPr>
        <p:spPr>
          <a:xfrm>
            <a:off x="2910534" y="5042682"/>
            <a:ext cx="312906" cy="246221"/>
          </a:xfrm>
          <a:prstGeom prst="rect">
            <a:avLst/>
          </a:prstGeom>
          <a:noFill/>
        </p:spPr>
        <p:txBody>
          <a:bodyPr wrap="squar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50" name="テキスト ボックス 49">
            <a:extLst>
              <a:ext uri="{FF2B5EF4-FFF2-40B4-BE49-F238E27FC236}">
                <a16:creationId xmlns:a16="http://schemas.microsoft.com/office/drawing/2014/main" id="{0DAA5817-DFAC-4384-BDD3-23B0F821CB0D}"/>
              </a:ext>
            </a:extLst>
          </p:cNvPr>
          <p:cNvSpPr txBox="1"/>
          <p:nvPr/>
        </p:nvSpPr>
        <p:spPr>
          <a:xfrm>
            <a:off x="5278264" y="5042761"/>
            <a:ext cx="312906" cy="246221"/>
          </a:xfrm>
          <a:prstGeom prst="rect">
            <a:avLst/>
          </a:prstGeom>
          <a:noFill/>
        </p:spPr>
        <p:txBody>
          <a:bodyPr wrap="squar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51" name="テキスト ボックス 50">
            <a:extLst>
              <a:ext uri="{FF2B5EF4-FFF2-40B4-BE49-F238E27FC236}">
                <a16:creationId xmlns:a16="http://schemas.microsoft.com/office/drawing/2014/main" id="{E7FE659D-5B46-4ACD-BB6A-BD47B9D97605}"/>
              </a:ext>
            </a:extLst>
          </p:cNvPr>
          <p:cNvSpPr txBox="1"/>
          <p:nvPr/>
        </p:nvSpPr>
        <p:spPr>
          <a:xfrm>
            <a:off x="5029938" y="5042150"/>
            <a:ext cx="312906" cy="246221"/>
          </a:xfrm>
          <a:prstGeom prst="rect">
            <a:avLst/>
          </a:prstGeom>
          <a:noFill/>
        </p:spPr>
        <p:txBody>
          <a:bodyPr wrap="squar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52" name="テキスト ボックス 51">
            <a:extLst>
              <a:ext uri="{FF2B5EF4-FFF2-40B4-BE49-F238E27FC236}">
                <a16:creationId xmlns:a16="http://schemas.microsoft.com/office/drawing/2014/main" id="{75278F3F-E557-4A7D-AD34-BBCE6AED02F0}"/>
              </a:ext>
            </a:extLst>
          </p:cNvPr>
          <p:cNvSpPr txBox="1"/>
          <p:nvPr/>
        </p:nvSpPr>
        <p:spPr>
          <a:xfrm>
            <a:off x="5713753" y="5032732"/>
            <a:ext cx="312906" cy="246221"/>
          </a:xfrm>
          <a:prstGeom prst="rect">
            <a:avLst/>
          </a:prstGeom>
          <a:noFill/>
        </p:spPr>
        <p:txBody>
          <a:bodyPr wrap="none" rtlCol="0">
            <a:spAutoFit/>
          </a:bodyPr>
          <a:lstStyle/>
          <a:p>
            <a:r>
              <a:rPr kumimoji="1" lang="ja-JP" altLang="en-US" sz="1000" dirty="0">
                <a:solidFill>
                  <a:srgbClr val="00B0F0">
                    <a:alpha val="60000"/>
                  </a:srgbClr>
                </a:solidFill>
                <a:latin typeface="ＭＳ Ｐ明朝" panose="02020600040205080304" pitchFamily="18" charset="-128"/>
                <a:ea typeface="ＭＳ Ｐ明朝" panose="02020600040205080304" pitchFamily="18" charset="-128"/>
              </a:rPr>
              <a:t>●</a:t>
            </a:r>
          </a:p>
        </p:txBody>
      </p:sp>
      <p:sp>
        <p:nvSpPr>
          <p:cNvPr id="53" name="矢印: 下 52">
            <a:extLst>
              <a:ext uri="{FF2B5EF4-FFF2-40B4-BE49-F238E27FC236}">
                <a16:creationId xmlns:a16="http://schemas.microsoft.com/office/drawing/2014/main" id="{FF7F23D9-D36F-4ADD-9003-12D0DA6A24AF}"/>
              </a:ext>
            </a:extLst>
          </p:cNvPr>
          <p:cNvSpPr/>
          <p:nvPr/>
        </p:nvSpPr>
        <p:spPr>
          <a:xfrm rot="5400000">
            <a:off x="6070385" y="5560081"/>
            <a:ext cx="226180" cy="473150"/>
          </a:xfrm>
          <a:prstGeom prst="downArrow">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4" name="正方形/長方形 53">
            <a:extLst>
              <a:ext uri="{FF2B5EF4-FFF2-40B4-BE49-F238E27FC236}">
                <a16:creationId xmlns:a16="http://schemas.microsoft.com/office/drawing/2014/main" id="{C6CF4BD8-7BA4-48A7-A9BE-A8767FB05AAF}"/>
              </a:ext>
            </a:extLst>
          </p:cNvPr>
          <p:cNvSpPr/>
          <p:nvPr/>
        </p:nvSpPr>
        <p:spPr>
          <a:xfrm>
            <a:off x="6416571" y="5642767"/>
            <a:ext cx="1620957" cy="307777"/>
          </a:xfrm>
          <a:prstGeom prst="rect">
            <a:avLst/>
          </a:prstGeom>
          <a:solidFill>
            <a:srgbClr val="00B0F0"/>
          </a:solidFill>
        </p:spPr>
        <p:txBody>
          <a:bodyPr wrap="none">
            <a:spAutoFit/>
          </a:bodyPr>
          <a:lstStyle/>
          <a:p>
            <a:r>
              <a:rPr lang="ja-JP" altLang="en-US" sz="1400" dirty="0">
                <a:solidFill>
                  <a:schemeClr val="bg1"/>
                </a:solidFill>
                <a:latin typeface="ＭＳ Ｐゴシック" panose="020B0600070205080204" pitchFamily="50" charset="-128"/>
                <a:ea typeface="ＭＳ Ｐゴシック" panose="020B0600070205080204" pitchFamily="50" charset="-128"/>
              </a:rPr>
              <a:t>事後分布の実現値</a:t>
            </a:r>
            <a:endParaRPr lang="en-US" altLang="ja-JP" sz="14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59" name="直線矢印コネクタ 58">
            <a:extLst>
              <a:ext uri="{FF2B5EF4-FFF2-40B4-BE49-F238E27FC236}">
                <a16:creationId xmlns:a16="http://schemas.microsoft.com/office/drawing/2014/main" id="{3AF858F6-BB84-439E-880F-7F1E6D511E62}"/>
              </a:ext>
            </a:extLst>
          </p:cNvPr>
          <p:cNvCxnSpPr>
            <a:cxnSpLocks/>
          </p:cNvCxnSpPr>
          <p:nvPr/>
        </p:nvCxnSpPr>
        <p:spPr>
          <a:xfrm flipH="1">
            <a:off x="3080006" y="4730440"/>
            <a:ext cx="562249" cy="246765"/>
          </a:xfrm>
          <a:prstGeom prst="straightConnector1">
            <a:avLst/>
          </a:prstGeom>
          <a:ln w="57150">
            <a:solidFill>
              <a:srgbClr val="FFFF00">
                <a:alpha val="26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コネクタ: 曲線 61">
            <a:extLst>
              <a:ext uri="{FF2B5EF4-FFF2-40B4-BE49-F238E27FC236}">
                <a16:creationId xmlns:a16="http://schemas.microsoft.com/office/drawing/2014/main" id="{92B480EC-E9A5-49B2-A406-0EFDEAF41618}"/>
              </a:ext>
            </a:extLst>
          </p:cNvPr>
          <p:cNvCxnSpPr>
            <a:cxnSpLocks/>
          </p:cNvCxnSpPr>
          <p:nvPr/>
        </p:nvCxnSpPr>
        <p:spPr>
          <a:xfrm flipV="1">
            <a:off x="1884868" y="3425409"/>
            <a:ext cx="431787" cy="134917"/>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4" name="楕円 63">
            <a:extLst>
              <a:ext uri="{FF2B5EF4-FFF2-40B4-BE49-F238E27FC236}">
                <a16:creationId xmlns:a16="http://schemas.microsoft.com/office/drawing/2014/main" id="{7DD5A427-3D42-4BD0-B229-445060F16D30}"/>
              </a:ext>
            </a:extLst>
          </p:cNvPr>
          <p:cNvSpPr/>
          <p:nvPr/>
        </p:nvSpPr>
        <p:spPr>
          <a:xfrm>
            <a:off x="4694872" y="2471110"/>
            <a:ext cx="1510264" cy="625463"/>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EF8157E4-D7B4-4596-BE2D-E8E758AC5751}"/>
              </a:ext>
            </a:extLst>
          </p:cNvPr>
          <p:cNvSpPr/>
          <p:nvPr/>
        </p:nvSpPr>
        <p:spPr>
          <a:xfrm>
            <a:off x="580848" y="3192801"/>
            <a:ext cx="1397508" cy="954107"/>
          </a:xfrm>
          <a:prstGeom prst="rect">
            <a:avLst/>
          </a:prstGeom>
        </p:spPr>
        <p:txBody>
          <a:bodyPr wrap="square">
            <a:spAutoFit/>
          </a:bodyPr>
          <a:lstStyle/>
          <a:p>
            <a:pPr algn="just"/>
            <a:r>
              <a:rPr lang="ja-JP" altLang="en-US" sz="1400" dirty="0">
                <a:solidFill>
                  <a:schemeClr val="bg1"/>
                </a:solidFill>
                <a:latin typeface="ＭＳ Ｐゴシック" panose="020B0600070205080204" pitchFamily="50" charset="-128"/>
                <a:ea typeface="ＭＳ Ｐゴシック" panose="020B0600070205080204" pitchFamily="50" charset="-128"/>
              </a:rPr>
              <a:t>たまに悪い方に移るようにすることで乱数をたくさん生成できる</a:t>
            </a:r>
            <a:endParaRPr lang="en-US" altLang="ja-JP"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69" name="正方形/長方形 68">
            <a:extLst>
              <a:ext uri="{FF2B5EF4-FFF2-40B4-BE49-F238E27FC236}">
                <a16:creationId xmlns:a16="http://schemas.microsoft.com/office/drawing/2014/main" id="{FC27B62C-D290-45FE-8D91-3520AB492DFA}"/>
              </a:ext>
            </a:extLst>
          </p:cNvPr>
          <p:cNvSpPr/>
          <p:nvPr/>
        </p:nvSpPr>
        <p:spPr>
          <a:xfrm>
            <a:off x="3804872" y="2131850"/>
            <a:ext cx="3572595" cy="307777"/>
          </a:xfrm>
          <a:prstGeom prst="rect">
            <a:avLst/>
          </a:prstGeom>
        </p:spPr>
        <p:txBody>
          <a:bodyPr wrap="square">
            <a:spAutoFit/>
          </a:bodyPr>
          <a:lstStyle/>
          <a:p>
            <a:r>
              <a:rPr lang="ja-JP" altLang="en-US" sz="1400" dirty="0">
                <a:solidFill>
                  <a:srgbClr val="FFFF00"/>
                </a:solidFill>
                <a:latin typeface="ＭＳ Ｐゴシック" panose="020B0600070205080204" pitchFamily="50" charset="-128"/>
                <a:ea typeface="ＭＳ Ｐゴシック" panose="020B0600070205080204" pitchFamily="50" charset="-128"/>
              </a:rPr>
              <a:t>確率密度の高いところで乱数が多くウロつく</a:t>
            </a:r>
            <a:endParaRPr lang="en-US" altLang="ja-JP" sz="1400" dirty="0">
              <a:solidFill>
                <a:srgbClr val="FFFF00"/>
              </a:solidFill>
              <a:latin typeface="ＭＳ Ｐゴシック" panose="020B0600070205080204" pitchFamily="50" charset="-128"/>
              <a:ea typeface="ＭＳ Ｐゴシック" panose="020B0600070205080204" pitchFamily="50" charset="-128"/>
            </a:endParaRPr>
          </a:p>
        </p:txBody>
      </p:sp>
      <p:cxnSp>
        <p:nvCxnSpPr>
          <p:cNvPr id="71" name="直線矢印コネクタ 70">
            <a:extLst>
              <a:ext uri="{FF2B5EF4-FFF2-40B4-BE49-F238E27FC236}">
                <a16:creationId xmlns:a16="http://schemas.microsoft.com/office/drawing/2014/main" id="{C9F672A8-9731-49A0-8B03-358127E9FB0E}"/>
              </a:ext>
            </a:extLst>
          </p:cNvPr>
          <p:cNvCxnSpPr>
            <a:cxnSpLocks/>
          </p:cNvCxnSpPr>
          <p:nvPr/>
        </p:nvCxnSpPr>
        <p:spPr>
          <a:xfrm flipV="1">
            <a:off x="2480094" y="5223429"/>
            <a:ext cx="1312584" cy="41077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0BA684E6-F1D3-4F46-9D56-81A287C160D3}"/>
              </a:ext>
            </a:extLst>
          </p:cNvPr>
          <p:cNvSpPr txBox="1"/>
          <p:nvPr/>
        </p:nvSpPr>
        <p:spPr>
          <a:xfrm>
            <a:off x="976982" y="5528957"/>
            <a:ext cx="1590535"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乱数（パラメータ）</a:t>
            </a:r>
          </a:p>
        </p:txBody>
      </p:sp>
      <p:sp>
        <p:nvSpPr>
          <p:cNvPr id="74" name="テキスト ボックス 73">
            <a:extLst>
              <a:ext uri="{FF2B5EF4-FFF2-40B4-BE49-F238E27FC236}">
                <a16:creationId xmlns:a16="http://schemas.microsoft.com/office/drawing/2014/main" id="{9175E8DB-E112-49BC-B224-2E14A5960F8B}"/>
              </a:ext>
            </a:extLst>
          </p:cNvPr>
          <p:cNvSpPr txBox="1"/>
          <p:nvPr/>
        </p:nvSpPr>
        <p:spPr>
          <a:xfrm>
            <a:off x="3693537" y="4694790"/>
            <a:ext cx="312906" cy="246221"/>
          </a:xfrm>
          <a:prstGeom prst="rect">
            <a:avLst/>
          </a:prstGeom>
          <a:noFill/>
        </p:spPr>
        <p:txBody>
          <a:bodyPr wrap="none" rtlCol="0">
            <a:spAutoFit/>
          </a:bodyPr>
          <a:lstStyle/>
          <a:p>
            <a:r>
              <a:rPr kumimoji="1" lang="ja-JP" altLang="en-US" sz="1000" dirty="0">
                <a:solidFill>
                  <a:srgbClr val="00B0F0"/>
                </a:solidFill>
                <a:latin typeface="ＭＳ Ｐ明朝" panose="02020600040205080304" pitchFamily="18" charset="-128"/>
                <a:ea typeface="ＭＳ Ｐ明朝" panose="02020600040205080304" pitchFamily="18" charset="-128"/>
              </a:rPr>
              <a:t>●</a:t>
            </a:r>
          </a:p>
        </p:txBody>
      </p:sp>
      <p:sp>
        <p:nvSpPr>
          <p:cNvPr id="75" name="テキスト ボックス 74">
            <a:extLst>
              <a:ext uri="{FF2B5EF4-FFF2-40B4-BE49-F238E27FC236}">
                <a16:creationId xmlns:a16="http://schemas.microsoft.com/office/drawing/2014/main" id="{2FB29F91-11BB-4100-B051-11B22780ACE5}"/>
              </a:ext>
            </a:extLst>
          </p:cNvPr>
          <p:cNvSpPr txBox="1"/>
          <p:nvPr/>
        </p:nvSpPr>
        <p:spPr>
          <a:xfrm>
            <a:off x="4156635" y="4277095"/>
            <a:ext cx="312906" cy="246221"/>
          </a:xfrm>
          <a:prstGeom prst="rect">
            <a:avLst/>
          </a:prstGeom>
          <a:noFill/>
        </p:spPr>
        <p:txBody>
          <a:bodyPr wrap="none" rtlCol="0">
            <a:spAutoFit/>
          </a:bodyPr>
          <a:lstStyle/>
          <a:p>
            <a:r>
              <a:rPr kumimoji="1" lang="ja-JP" altLang="en-US" sz="1000" dirty="0">
                <a:solidFill>
                  <a:srgbClr val="00B0F0"/>
                </a:solidFill>
                <a:latin typeface="ＭＳ Ｐ明朝" panose="02020600040205080304" pitchFamily="18" charset="-128"/>
                <a:ea typeface="ＭＳ Ｐ明朝" panose="02020600040205080304" pitchFamily="18" charset="-128"/>
              </a:rPr>
              <a:t>●</a:t>
            </a:r>
          </a:p>
        </p:txBody>
      </p:sp>
      <p:sp>
        <p:nvSpPr>
          <p:cNvPr id="76" name="テキスト ボックス 75">
            <a:extLst>
              <a:ext uri="{FF2B5EF4-FFF2-40B4-BE49-F238E27FC236}">
                <a16:creationId xmlns:a16="http://schemas.microsoft.com/office/drawing/2014/main" id="{6D20E391-40DE-4356-95B1-6D6833C061BD}"/>
              </a:ext>
            </a:extLst>
          </p:cNvPr>
          <p:cNvSpPr txBox="1"/>
          <p:nvPr/>
        </p:nvSpPr>
        <p:spPr>
          <a:xfrm>
            <a:off x="4444955" y="3936396"/>
            <a:ext cx="312906" cy="246221"/>
          </a:xfrm>
          <a:prstGeom prst="rect">
            <a:avLst/>
          </a:prstGeom>
          <a:noFill/>
        </p:spPr>
        <p:txBody>
          <a:bodyPr wrap="none" rtlCol="0">
            <a:spAutoFit/>
          </a:bodyPr>
          <a:lstStyle/>
          <a:p>
            <a:r>
              <a:rPr kumimoji="1" lang="ja-JP" altLang="en-US" sz="1000" dirty="0">
                <a:solidFill>
                  <a:srgbClr val="00B0F0"/>
                </a:solidFill>
                <a:latin typeface="ＭＳ Ｐ明朝" panose="02020600040205080304" pitchFamily="18" charset="-128"/>
                <a:ea typeface="ＭＳ Ｐ明朝" panose="02020600040205080304" pitchFamily="18" charset="-128"/>
              </a:rPr>
              <a:t>●</a:t>
            </a:r>
          </a:p>
        </p:txBody>
      </p:sp>
      <p:sp>
        <p:nvSpPr>
          <p:cNvPr id="79" name="テキスト ボックス 78">
            <a:extLst>
              <a:ext uri="{FF2B5EF4-FFF2-40B4-BE49-F238E27FC236}">
                <a16:creationId xmlns:a16="http://schemas.microsoft.com/office/drawing/2014/main" id="{1A6C8CF1-D576-4B0F-A3CC-AF3FBB5FDA66}"/>
              </a:ext>
            </a:extLst>
          </p:cNvPr>
          <p:cNvSpPr txBox="1"/>
          <p:nvPr/>
        </p:nvSpPr>
        <p:spPr>
          <a:xfrm>
            <a:off x="4806431" y="3256872"/>
            <a:ext cx="312906" cy="246221"/>
          </a:xfrm>
          <a:prstGeom prst="rect">
            <a:avLst/>
          </a:prstGeom>
          <a:noFill/>
        </p:spPr>
        <p:txBody>
          <a:bodyPr wrap="none" rtlCol="0">
            <a:spAutoFit/>
          </a:bodyPr>
          <a:lstStyle/>
          <a:p>
            <a:r>
              <a:rPr kumimoji="1" lang="ja-JP" altLang="en-US" sz="1000" dirty="0">
                <a:solidFill>
                  <a:srgbClr val="00B0F0"/>
                </a:solidFill>
                <a:latin typeface="ＭＳ Ｐ明朝" panose="02020600040205080304" pitchFamily="18" charset="-128"/>
                <a:ea typeface="ＭＳ Ｐ明朝" panose="02020600040205080304" pitchFamily="18" charset="-128"/>
              </a:rPr>
              <a:t>●</a:t>
            </a:r>
          </a:p>
        </p:txBody>
      </p:sp>
      <p:cxnSp>
        <p:nvCxnSpPr>
          <p:cNvPr id="85" name="コネクタ: 曲線 84">
            <a:extLst>
              <a:ext uri="{FF2B5EF4-FFF2-40B4-BE49-F238E27FC236}">
                <a16:creationId xmlns:a16="http://schemas.microsoft.com/office/drawing/2014/main" id="{3CF7FB51-8608-4CD0-87C5-9120EC0067AC}"/>
              </a:ext>
            </a:extLst>
          </p:cNvPr>
          <p:cNvCxnSpPr>
            <a:cxnSpLocks/>
          </p:cNvCxnSpPr>
          <p:nvPr/>
        </p:nvCxnSpPr>
        <p:spPr>
          <a:xfrm rot="5400000">
            <a:off x="7451434" y="5042453"/>
            <a:ext cx="651340" cy="520848"/>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FAEF292B-C897-4605-824A-188E66957E5D}"/>
              </a:ext>
            </a:extLst>
          </p:cNvPr>
          <p:cNvSpPr txBox="1"/>
          <p:nvPr/>
        </p:nvSpPr>
        <p:spPr>
          <a:xfrm>
            <a:off x="7020272" y="4245411"/>
            <a:ext cx="1672326" cy="784830"/>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モンテカルロ法で信用区間などを求めることができる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3876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par>
                                <p:cTn id="78" presetID="10" presetClass="entr" presetSubtype="0" fill="hold"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500"/>
                                        <p:tgtEl>
                                          <p:spTgt spid="12"/>
                                        </p:tgtEl>
                                      </p:cBhvr>
                                    </p:animEffect>
                                  </p:childTnLst>
                                </p:cTn>
                              </p:par>
                              <p:par>
                                <p:cTn id="120" presetID="10" presetClass="entr" presetSubtype="0" fill="hold"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fade">
                                      <p:cBhvr>
                                        <p:cTn id="122" dur="500"/>
                                        <p:tgtEl>
                                          <p:spTgt spid="13"/>
                                        </p:tgtEl>
                                      </p:cBhvr>
                                    </p:animEffect>
                                  </p:childTnLst>
                                </p:cTn>
                              </p:par>
                              <p:par>
                                <p:cTn id="123" presetID="10" presetClass="entr" presetSubtype="0" fill="hold" nodeType="with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par>
                                <p:cTn id="126" presetID="10" presetClass="entr" presetSubtype="0" fill="hold" nodeType="with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fade">
                                      <p:cBhvr>
                                        <p:cTn id="128" dur="500"/>
                                        <p:tgtEl>
                                          <p:spTgt spid="14"/>
                                        </p:tgtEl>
                                      </p:cBhvr>
                                    </p:animEffect>
                                  </p:childTnLst>
                                </p:cTn>
                              </p:par>
                              <p:par>
                                <p:cTn id="129" presetID="10" presetClass="entr" presetSubtype="0" fill="hold" nodeType="with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fade">
                                      <p:cBhvr>
                                        <p:cTn id="131" dur="500"/>
                                        <p:tgtEl>
                                          <p:spTgt spid="10"/>
                                        </p:tgtEl>
                                      </p:cBhvr>
                                    </p:animEffect>
                                  </p:childTnLst>
                                </p:cTn>
                              </p:par>
                              <p:par>
                                <p:cTn id="132" presetID="10" presetClass="entr" presetSubtype="0" fill="hold" nodeType="with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500"/>
                                        <p:tgtEl>
                                          <p:spTgt spid="25"/>
                                        </p:tgtEl>
                                      </p:cBhvr>
                                    </p:animEffect>
                                  </p:childTnLst>
                                </p:cTn>
                              </p:par>
                              <p:par>
                                <p:cTn id="135" presetID="10" presetClass="entr" presetSubtype="0" fill="hold" nodeType="with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fade">
                                      <p:cBhvr>
                                        <p:cTn id="137" dur="500"/>
                                        <p:tgtEl>
                                          <p:spTgt spid="11"/>
                                        </p:tgtEl>
                                      </p:cBhvr>
                                    </p:animEffect>
                                  </p:childTnLst>
                                </p:cTn>
                              </p:par>
                              <p:par>
                                <p:cTn id="138" presetID="10" presetClass="entr" presetSubtype="0" fill="hold" nodeType="with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fade">
                                      <p:cBhvr>
                                        <p:cTn id="140" dur="500"/>
                                        <p:tgtEl>
                                          <p:spTgt spid="26"/>
                                        </p:tgtEl>
                                      </p:cBhvr>
                                    </p:animEffect>
                                  </p:childTnLst>
                                </p:cTn>
                              </p:par>
                              <p:par>
                                <p:cTn id="141" presetID="10" presetClass="entr" presetSubtype="0" fill="hold" nodeType="with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par>
                                <p:cTn id="144" presetID="10" presetClass="entr" presetSubtype="0" fill="hold"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500"/>
                                        <p:tgtEl>
                                          <p:spTgt spid="24"/>
                                        </p:tgtEl>
                                      </p:cBhvr>
                                    </p:animEffect>
                                  </p:childTnLst>
                                </p:cTn>
                              </p:par>
                              <p:par>
                                <p:cTn id="147" presetID="10" presetClass="entr" presetSubtype="0" fill="hold" nodeType="with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fade">
                                      <p:cBhvr>
                                        <p:cTn id="149" dur="500"/>
                                        <p:tgtEl>
                                          <p:spTgt spid="23"/>
                                        </p:tgtEl>
                                      </p:cBhvr>
                                    </p:animEffect>
                                  </p:childTnLst>
                                </p:cTn>
                              </p:par>
                              <p:par>
                                <p:cTn id="150" presetID="10" presetClass="entr" presetSubtype="0" fill="hold"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500"/>
                                        <p:tgtEl>
                                          <p:spTgt spid="2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childTnLst>
                                </p:cTn>
                              </p:par>
                              <p:par>
                                <p:cTn id="156" presetID="10" presetClass="entr" presetSubtype="0" fill="hold" nodeType="with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500"/>
                                        <p:tgtEl>
                                          <p:spTgt spid="5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5"/>
                                        </p:tgtEl>
                                        <p:attrNameLst>
                                          <p:attrName>style.visibility</p:attrName>
                                        </p:attrNameLst>
                                      </p:cBhvr>
                                      <p:to>
                                        <p:strVal val="visible"/>
                                      </p:to>
                                    </p:set>
                                    <p:animEffect transition="in" filter="fade">
                                      <p:cBhvr>
                                        <p:cTn id="161" dur="500"/>
                                        <p:tgtEl>
                                          <p:spTgt spid="5"/>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fade">
                                      <p:cBhvr>
                                        <p:cTn id="166" dur="500"/>
                                        <p:tgtEl>
                                          <p:spTgt spid="3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6"/>
                                        </p:tgtEl>
                                        <p:attrNameLst>
                                          <p:attrName>style.visibility</p:attrName>
                                        </p:attrNameLst>
                                      </p:cBhvr>
                                      <p:to>
                                        <p:strVal val="visible"/>
                                      </p:to>
                                    </p:set>
                                    <p:animEffect transition="in" filter="fade">
                                      <p:cBhvr>
                                        <p:cTn id="169" dur="500"/>
                                        <p:tgtEl>
                                          <p:spTgt spid="3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fade">
                                      <p:cBhvr>
                                        <p:cTn id="172" dur="500"/>
                                        <p:tgtEl>
                                          <p:spTgt spid="5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4"/>
                                        </p:tgtEl>
                                        <p:attrNameLst>
                                          <p:attrName>style.visibility</p:attrName>
                                        </p:attrNameLst>
                                      </p:cBhvr>
                                      <p:to>
                                        <p:strVal val="visible"/>
                                      </p:to>
                                    </p:set>
                                    <p:animEffect transition="in" filter="fade">
                                      <p:cBhvr>
                                        <p:cTn id="175" dur="500"/>
                                        <p:tgtEl>
                                          <p:spTgt spid="5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69"/>
                                        </p:tgtEl>
                                        <p:attrNameLst>
                                          <p:attrName>style.visibility</p:attrName>
                                        </p:attrNameLst>
                                      </p:cBhvr>
                                      <p:to>
                                        <p:strVal val="visible"/>
                                      </p:to>
                                    </p:set>
                                    <p:animEffect transition="in" filter="fade">
                                      <p:cBhvr>
                                        <p:cTn id="178" dur="500"/>
                                        <p:tgtEl>
                                          <p:spTgt spid="69"/>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fade">
                                      <p:cBhvr>
                                        <p:cTn id="181" dur="500"/>
                                        <p:tgtEl>
                                          <p:spTgt spid="6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85"/>
                                        </p:tgtEl>
                                        <p:attrNameLst>
                                          <p:attrName>style.visibility</p:attrName>
                                        </p:attrNameLst>
                                      </p:cBhvr>
                                      <p:to>
                                        <p:strVal val="visible"/>
                                      </p:to>
                                    </p:set>
                                    <p:animEffect transition="in" filter="fade">
                                      <p:cBhvr>
                                        <p:cTn id="186" dur="500"/>
                                        <p:tgtEl>
                                          <p:spTgt spid="8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6"/>
                                        </p:tgtEl>
                                        <p:attrNameLst>
                                          <p:attrName>style.visibility</p:attrName>
                                        </p:attrNameLst>
                                      </p:cBhvr>
                                      <p:to>
                                        <p:strVal val="visible"/>
                                      </p:to>
                                    </p:set>
                                    <p:animEffect transition="in" filter="fade">
                                      <p:cBhvr>
                                        <p:cTn id="18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9" grpId="0"/>
      <p:bldP spid="22" grpId="0"/>
      <p:bldP spid="29" grpId="0"/>
      <p:bldP spid="30" grpId="0" animBg="1"/>
      <p:bldP spid="34" grpId="0"/>
      <p:bldP spid="35" grpId="0" animBg="1"/>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animBg="1"/>
      <p:bldP spid="54" grpId="0" animBg="1"/>
      <p:bldP spid="64" grpId="0" animBg="1"/>
      <p:bldP spid="66" grpId="0"/>
      <p:bldP spid="69" grpId="0"/>
      <p:bldP spid="73" grpId="0"/>
      <p:bldP spid="74" grpId="0"/>
      <p:bldP spid="75" grpId="0"/>
      <p:bldP spid="76" grpId="0"/>
      <p:bldP spid="79"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053476-2E06-4A2E-A4FF-B4005058B359}"/>
              </a:ext>
            </a:extLst>
          </p:cNvPr>
          <p:cNvSpPr>
            <a:spLocks noGrp="1"/>
          </p:cNvSpPr>
          <p:nvPr>
            <p:ph idx="1"/>
          </p:nvPr>
        </p:nvSpPr>
        <p:spPr>
          <a:xfrm>
            <a:off x="611560" y="1916832"/>
            <a:ext cx="7990656" cy="4114800"/>
          </a:xfrm>
        </p:spPr>
        <p:txBody>
          <a:bodyPr/>
          <a:lstStyle/>
          <a:p>
            <a:pPr algn="just"/>
            <a:r>
              <a:rPr lang="ja-JP" altLang="en-US" sz="3000" dirty="0"/>
              <a:t>理由①：情報分野の発達</a:t>
            </a:r>
            <a:endParaRPr lang="en-US" altLang="ja-JP" sz="3000" dirty="0"/>
          </a:p>
          <a:p>
            <a:pPr algn="just"/>
            <a:endParaRPr lang="en-US" altLang="ja-JP" sz="3000" dirty="0"/>
          </a:p>
          <a:p>
            <a:pPr algn="just"/>
            <a:r>
              <a:rPr lang="ja-JP" altLang="en-US" sz="3000" dirty="0"/>
              <a:t>理由②：パソコン能力と計算アルゴリズムの飛躍的な向上</a:t>
            </a:r>
            <a:endParaRPr lang="en-US" altLang="ja-JP" sz="3000" dirty="0"/>
          </a:p>
          <a:p>
            <a:pPr algn="just"/>
            <a:endParaRPr lang="en-US" altLang="ja-JP" sz="3000" dirty="0"/>
          </a:p>
          <a:p>
            <a:pPr algn="just"/>
            <a:r>
              <a:rPr lang="ja-JP" altLang="en-US" sz="3000" dirty="0"/>
              <a:t>理由③：使いやすい無料ソフト（</a:t>
            </a:r>
            <a:r>
              <a:rPr lang="en-US" altLang="ja-JP" sz="3000" dirty="0"/>
              <a:t>Stan</a:t>
            </a:r>
            <a:r>
              <a:rPr lang="ja-JP" altLang="en-US" sz="3000" dirty="0"/>
              <a:t>）が現れ，メジャーなソフト（</a:t>
            </a:r>
            <a:r>
              <a:rPr lang="en-US" altLang="ja-JP" sz="3000" dirty="0"/>
              <a:t>SPSS</a:t>
            </a:r>
            <a:r>
              <a:rPr lang="ja-JP" altLang="en-US" sz="3000" dirty="0" err="1"/>
              <a:t>，</a:t>
            </a:r>
            <a:r>
              <a:rPr lang="en-US" altLang="ja-JP" sz="3000" dirty="0"/>
              <a:t>STATA</a:t>
            </a:r>
            <a:r>
              <a:rPr lang="ja-JP" altLang="en-US" sz="3000" dirty="0"/>
              <a:t>）にも実装</a:t>
            </a:r>
            <a:endParaRPr lang="en-US" altLang="ja-JP" sz="3000" dirty="0"/>
          </a:p>
          <a:p>
            <a:pPr marL="0" indent="0" algn="just">
              <a:buNone/>
            </a:pPr>
            <a:r>
              <a:rPr lang="ja-JP" altLang="en-US" sz="3000" dirty="0"/>
              <a:t>　</a:t>
            </a:r>
            <a:endParaRPr kumimoji="1" lang="en-US" altLang="ja-JP" sz="3000" dirty="0"/>
          </a:p>
        </p:txBody>
      </p:sp>
      <p:sp>
        <p:nvSpPr>
          <p:cNvPr id="4" name="タイトル 3">
            <a:extLst>
              <a:ext uri="{FF2B5EF4-FFF2-40B4-BE49-F238E27FC236}">
                <a16:creationId xmlns:a16="http://schemas.microsoft.com/office/drawing/2014/main" id="{BD11B86F-9C97-4B72-B24A-34EDE0BA15DF}"/>
              </a:ext>
            </a:extLst>
          </p:cNvPr>
          <p:cNvSpPr txBox="1">
            <a:spLocks/>
          </p:cNvSpPr>
          <p:nvPr/>
        </p:nvSpPr>
        <p:spPr bwMode="auto">
          <a:xfrm>
            <a:off x="851035" y="684738"/>
            <a:ext cx="7162800" cy="901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3500" b="1" kern="0" dirty="0">
                <a:effectLst>
                  <a:outerShdw blurRad="38100" dist="38100" dir="2700000" algn="tl">
                    <a:srgbClr val="000000">
                      <a:alpha val="43137"/>
                    </a:srgbClr>
                  </a:outerShdw>
                </a:effectLst>
                <a:latin typeface="+mn-ea"/>
                <a:ea typeface="+mn-ea"/>
              </a:rPr>
              <a:t>ブームの到来！</a:t>
            </a:r>
            <a:endParaRPr lang="en-US" altLang="ja-JP" sz="3500" b="1" kern="0" dirty="0">
              <a:effectLst>
                <a:outerShdw blurRad="38100" dist="38100" dir="2700000" algn="tl">
                  <a:srgbClr val="000000">
                    <a:alpha val="43137"/>
                  </a:srgbClr>
                </a:outerShdw>
              </a:effectLst>
              <a:latin typeface="+mn-ea"/>
              <a:ea typeface="+mn-ea"/>
            </a:endParaRPr>
          </a:p>
          <a:p>
            <a:r>
              <a:rPr lang="ja-JP" altLang="en-US" sz="3000" b="1" kern="0" dirty="0">
                <a:effectLst>
                  <a:outerShdw blurRad="38100" dist="38100" dir="2700000" algn="tl">
                    <a:srgbClr val="000000">
                      <a:alpha val="43137"/>
                    </a:srgbClr>
                  </a:outerShdw>
                </a:effectLst>
                <a:latin typeface="+mn-ea"/>
                <a:ea typeface="+mn-ea"/>
              </a:rPr>
              <a:t>なぜ今，ベイズ統計学なのか？</a:t>
            </a:r>
          </a:p>
        </p:txBody>
      </p:sp>
      <p:sp>
        <p:nvSpPr>
          <p:cNvPr id="5" name="コンテンツ プレースホルダー 2">
            <a:extLst>
              <a:ext uri="{FF2B5EF4-FFF2-40B4-BE49-F238E27FC236}">
                <a16:creationId xmlns:a16="http://schemas.microsoft.com/office/drawing/2014/main" id="{C8F6045E-B70B-487F-8042-7A5735B6DE18}"/>
              </a:ext>
            </a:extLst>
          </p:cNvPr>
          <p:cNvSpPr txBox="1">
            <a:spLocks/>
          </p:cNvSpPr>
          <p:nvPr/>
        </p:nvSpPr>
        <p:spPr bwMode="auto">
          <a:xfrm>
            <a:off x="611560" y="1916832"/>
            <a:ext cx="7990656"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lgn="just">
              <a:buFontTx/>
              <a:buNone/>
            </a:pPr>
            <a:endParaRPr lang="en-US" altLang="ja-JP" sz="3000" kern="0" dirty="0"/>
          </a:p>
          <a:p>
            <a:pPr marL="0" indent="0" algn="just">
              <a:buFontTx/>
              <a:buNone/>
            </a:pPr>
            <a:r>
              <a:rPr lang="ja-JP" altLang="en-US" sz="3000" kern="0" dirty="0"/>
              <a:t>　→ビッグデータや機械学習との相性がよい</a:t>
            </a:r>
          </a:p>
          <a:p>
            <a:pPr marL="0" indent="0" algn="just">
              <a:buFontTx/>
              <a:buNone/>
            </a:pPr>
            <a:endParaRPr lang="en-US" altLang="ja-JP" sz="3000" kern="0" dirty="0"/>
          </a:p>
          <a:p>
            <a:pPr marL="0" indent="0" algn="just">
              <a:buFontTx/>
              <a:buNone/>
            </a:pPr>
            <a:endParaRPr lang="en-US" altLang="ja-JP" sz="3000" kern="0" dirty="0"/>
          </a:p>
          <a:p>
            <a:pPr marL="0" indent="0" algn="just">
              <a:buFontTx/>
              <a:buNone/>
            </a:pPr>
            <a:r>
              <a:rPr lang="ja-JP" altLang="en-US" sz="3000" kern="0" dirty="0"/>
              <a:t>　→課題であった複雑な積分が可能になった</a:t>
            </a:r>
            <a:endParaRPr lang="en-US" altLang="ja-JP" sz="3000" kern="0" dirty="0"/>
          </a:p>
          <a:p>
            <a:pPr marL="0" indent="0" algn="just">
              <a:buFontTx/>
              <a:buNone/>
            </a:pPr>
            <a:endParaRPr lang="en-US" altLang="ja-JP" sz="3000" kern="0" dirty="0"/>
          </a:p>
          <a:p>
            <a:pPr marL="0" indent="0" algn="just">
              <a:buFontTx/>
              <a:buNone/>
            </a:pPr>
            <a:endParaRPr lang="en-US" altLang="ja-JP" sz="1300" kern="0" dirty="0"/>
          </a:p>
          <a:p>
            <a:pPr marL="0" indent="0" algn="just">
              <a:buFontTx/>
              <a:buNone/>
            </a:pPr>
            <a:r>
              <a:rPr lang="ja-JP" altLang="en-US" sz="3000" kern="0" dirty="0"/>
              <a:t>　→いよいよ実践での利用が始まった</a:t>
            </a:r>
            <a:endParaRPr lang="en-US" altLang="ja-JP" sz="3000" kern="0" dirty="0"/>
          </a:p>
        </p:txBody>
      </p:sp>
    </p:spTree>
    <p:extLst>
      <p:ext uri="{BB962C8B-B14F-4D97-AF65-F5344CB8AC3E}">
        <p14:creationId xmlns:p14="http://schemas.microsoft.com/office/powerpoint/2010/main" val="28897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651DE-9BF3-458C-8DED-94E2A67F89EC}"/>
              </a:ext>
            </a:extLst>
          </p:cNvPr>
          <p:cNvSpPr>
            <a:spLocks noGrp="1"/>
          </p:cNvSpPr>
          <p:nvPr>
            <p:ph type="title"/>
          </p:nvPr>
        </p:nvSpPr>
        <p:spPr/>
        <p:txBody>
          <a:bodyPr/>
          <a:lstStyle/>
          <a:p>
            <a:r>
              <a:rPr lang="en-US" altLang="ja-JP" dirty="0"/>
              <a:t>15.5</a:t>
            </a:r>
            <a:r>
              <a:rPr lang="ja-JP" altLang="en-US" dirty="0"/>
              <a:t>　まとめ</a:t>
            </a:r>
            <a:br>
              <a:rPr lang="en-US" altLang="ja-JP" dirty="0"/>
            </a:br>
            <a:r>
              <a:rPr lang="ja-JP" altLang="en-US" sz="3000" dirty="0"/>
              <a:t>ベイズの注意点とソフトウェア</a:t>
            </a:r>
            <a:endParaRPr kumimoji="1" lang="ja-JP" altLang="en-US" sz="3000" dirty="0"/>
          </a:p>
        </p:txBody>
      </p:sp>
      <p:sp>
        <p:nvSpPr>
          <p:cNvPr id="3" name="コンテンツ プレースホルダー 2">
            <a:extLst>
              <a:ext uri="{FF2B5EF4-FFF2-40B4-BE49-F238E27FC236}">
                <a16:creationId xmlns:a16="http://schemas.microsoft.com/office/drawing/2014/main" id="{A7F80D0E-D180-4138-8075-68FD177FCA6A}"/>
              </a:ext>
            </a:extLst>
          </p:cNvPr>
          <p:cNvSpPr>
            <a:spLocks noGrp="1"/>
          </p:cNvSpPr>
          <p:nvPr>
            <p:ph idx="1"/>
          </p:nvPr>
        </p:nvSpPr>
        <p:spPr/>
        <p:txBody>
          <a:bodyPr/>
          <a:lstStyle/>
          <a:p>
            <a:pPr algn="just"/>
            <a:r>
              <a:rPr kumimoji="1" lang="ja-JP" altLang="en-US" dirty="0"/>
              <a:t>あまり複雑なモデル（多階層の入れ子構造など）を想定しない</a:t>
            </a:r>
            <a:endParaRPr kumimoji="1" lang="en-US" altLang="ja-JP" dirty="0"/>
          </a:p>
          <a:p>
            <a:pPr marL="0" indent="0" algn="just">
              <a:buNone/>
            </a:pPr>
            <a:r>
              <a:rPr kumimoji="1" lang="ja-JP" altLang="en-US" dirty="0"/>
              <a:t>　→</a:t>
            </a:r>
            <a:r>
              <a:rPr kumimoji="1" lang="en-US" altLang="ja-JP" dirty="0"/>
              <a:t>MCMC</a:t>
            </a:r>
            <a:r>
              <a:rPr kumimoji="1" lang="ja-JP" altLang="en-US" dirty="0"/>
              <a:t>でパラメータの推定値が収束し難くなる</a:t>
            </a:r>
            <a:endParaRPr kumimoji="1" lang="en-US" altLang="ja-JP" dirty="0"/>
          </a:p>
          <a:p>
            <a:pPr algn="just"/>
            <a:r>
              <a:rPr kumimoji="1" lang="ja-JP" altLang="en-US" dirty="0"/>
              <a:t>恣意的な事前分布を設定しない</a:t>
            </a:r>
            <a:endParaRPr kumimoji="1" lang="en-US" altLang="ja-JP" dirty="0"/>
          </a:p>
          <a:p>
            <a:pPr marL="0" indent="0" algn="just">
              <a:buNone/>
            </a:pPr>
            <a:r>
              <a:rPr kumimoji="1" lang="ja-JP" altLang="en-US" dirty="0"/>
              <a:t>　→データ取得が</a:t>
            </a:r>
            <a:r>
              <a:rPr kumimoji="1" lang="en-US" altLang="ja-JP" dirty="0"/>
              <a:t>1</a:t>
            </a:r>
            <a:r>
              <a:rPr kumimoji="1" lang="ja-JP" altLang="en-US" dirty="0"/>
              <a:t>回きりで，客観性や公平性が重視される分野なら頻度論にしておく</a:t>
            </a:r>
          </a:p>
        </p:txBody>
      </p:sp>
    </p:spTree>
    <p:extLst>
      <p:ext uri="{BB962C8B-B14F-4D97-AF65-F5344CB8AC3E}">
        <p14:creationId xmlns:p14="http://schemas.microsoft.com/office/powerpoint/2010/main" val="1810728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9296D315-C280-4775-8F86-B1986AC087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84439" y="2648764"/>
            <a:ext cx="2679824" cy="3966140"/>
          </a:xfrm>
          <a:prstGeom prst="rect">
            <a:avLst/>
          </a:prstGeom>
          <a:ln>
            <a:noFill/>
          </a:ln>
          <a:effectLst>
            <a:outerShdw blurRad="292100" dist="139700" dir="2700000" algn="tl" rotWithShape="0">
              <a:srgbClr val="333333">
                <a:alpha val="65000"/>
              </a:srgbClr>
            </a:outerShdw>
          </a:effectLst>
        </p:spPr>
      </p:pic>
      <p:sp>
        <p:nvSpPr>
          <p:cNvPr id="2" name="タイトル 1">
            <a:extLst>
              <a:ext uri="{FF2B5EF4-FFF2-40B4-BE49-F238E27FC236}">
                <a16:creationId xmlns:a16="http://schemas.microsoft.com/office/drawing/2014/main" id="{E5FBFBD9-81B0-4886-AA96-C9A2A376F727}"/>
              </a:ext>
            </a:extLst>
          </p:cNvPr>
          <p:cNvSpPr>
            <a:spLocks noGrp="1"/>
          </p:cNvSpPr>
          <p:nvPr>
            <p:ph type="title"/>
          </p:nvPr>
        </p:nvSpPr>
        <p:spPr>
          <a:xfrm>
            <a:off x="1639889" y="634072"/>
            <a:ext cx="5896178" cy="1143000"/>
          </a:xfrm>
        </p:spPr>
        <p:txBody>
          <a:bodyPr/>
          <a:lstStyle/>
          <a:p>
            <a:r>
              <a:rPr kumimoji="1" lang="en-US" altLang="ja-JP" sz="3500" dirty="0"/>
              <a:t>SPSS</a:t>
            </a:r>
            <a:r>
              <a:rPr kumimoji="1" lang="ja-JP" altLang="en-US" sz="3500" dirty="0"/>
              <a:t>によるベイズ統計学</a:t>
            </a:r>
            <a:br>
              <a:rPr kumimoji="1" lang="en-US" altLang="ja-JP" sz="3500" dirty="0"/>
            </a:br>
            <a:r>
              <a:rPr kumimoji="1" lang="ja-JP" altLang="en-US" sz="3000" dirty="0"/>
              <a:t>独立した</a:t>
            </a:r>
            <a:r>
              <a:rPr kumimoji="1" lang="en-US" altLang="ja-JP" sz="3000" dirty="0"/>
              <a:t>2</a:t>
            </a:r>
            <a:r>
              <a:rPr kumimoji="1" lang="ja-JP" altLang="en-US" sz="3000" dirty="0"/>
              <a:t>群の平均の差の推定①</a:t>
            </a:r>
          </a:p>
        </p:txBody>
      </p:sp>
      <p:pic>
        <p:nvPicPr>
          <p:cNvPr id="5" name="図 4">
            <a:extLst>
              <a:ext uri="{FF2B5EF4-FFF2-40B4-BE49-F238E27FC236}">
                <a16:creationId xmlns:a16="http://schemas.microsoft.com/office/drawing/2014/main" id="{ADFDA9C1-273C-408A-BDFD-5021386E4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444" y="2212344"/>
            <a:ext cx="5547749" cy="1706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id="{F5AB8BAA-C63E-4966-9F85-BD49E6207F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9466" y="4126464"/>
            <a:ext cx="3173686" cy="2520280"/>
          </a:xfrm>
          <a:prstGeom prst="rect">
            <a:avLst/>
          </a:prstGeom>
          <a:ln>
            <a:noFill/>
          </a:ln>
          <a:effectLst>
            <a:outerShdw blurRad="292100" dist="139700" dir="2700000" algn="tl" rotWithShape="0">
              <a:srgbClr val="333333">
                <a:alpha val="65000"/>
              </a:srgbClr>
            </a:outerShdw>
          </a:effectLst>
        </p:spPr>
      </p:pic>
      <p:pic>
        <p:nvPicPr>
          <p:cNvPr id="11" name="図 10">
            <a:extLst>
              <a:ext uri="{FF2B5EF4-FFF2-40B4-BE49-F238E27FC236}">
                <a16:creationId xmlns:a16="http://schemas.microsoft.com/office/drawing/2014/main" id="{9C3D3001-5E5A-4B07-9F4A-FB85A2A70F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2139" y="5271990"/>
            <a:ext cx="1530170" cy="1440160"/>
          </a:xfrm>
          <a:prstGeom prst="rect">
            <a:avLst/>
          </a:prstGeom>
          <a:ln>
            <a:noFill/>
          </a:ln>
          <a:effectLst>
            <a:outerShdw blurRad="292100" dist="139700" dir="2700000" algn="tl" rotWithShape="0">
              <a:srgbClr val="333333">
                <a:alpha val="65000"/>
              </a:srgbClr>
            </a:outerShdw>
          </a:effectLst>
        </p:spPr>
      </p:pic>
      <p:sp>
        <p:nvSpPr>
          <p:cNvPr id="12" name="テキスト ボックス 11">
            <a:extLst>
              <a:ext uri="{FF2B5EF4-FFF2-40B4-BE49-F238E27FC236}">
                <a16:creationId xmlns:a16="http://schemas.microsoft.com/office/drawing/2014/main" id="{F56A5AEB-7757-4CC3-8F02-1AA7262B2802}"/>
              </a:ext>
            </a:extLst>
          </p:cNvPr>
          <p:cNvSpPr txBox="1"/>
          <p:nvPr/>
        </p:nvSpPr>
        <p:spPr>
          <a:xfrm>
            <a:off x="329466" y="1857627"/>
            <a:ext cx="8130965" cy="323165"/>
          </a:xfrm>
          <a:prstGeom prst="rect">
            <a:avLst/>
          </a:prstGeom>
          <a:noFill/>
        </p:spPr>
        <p:txBody>
          <a:bodyPr wrap="square" rtlCol="0">
            <a:spAutoFit/>
          </a:bodyPr>
          <a:lstStyle/>
          <a:p>
            <a:pPr algn="r"/>
            <a:r>
              <a:rPr lang="ja-JP" altLang="en-US" sz="1500" dirty="0">
                <a:solidFill>
                  <a:schemeClr val="bg1"/>
                </a:solidFill>
              </a:rPr>
              <a:t>新しい販売促進がクレジットカード使用額に与えた影響分析（</a:t>
            </a:r>
            <a:r>
              <a:rPr kumimoji="1" lang="ja-JP" altLang="en-US" sz="1500" dirty="0">
                <a:solidFill>
                  <a:schemeClr val="bg1"/>
                </a:solidFill>
              </a:rPr>
              <a:t>サンプルファイル：</a:t>
            </a:r>
            <a:r>
              <a:rPr kumimoji="1" lang="en-US" altLang="ja-JP" sz="1500" dirty="0" err="1">
                <a:solidFill>
                  <a:schemeClr val="bg1"/>
                </a:solidFill>
              </a:rPr>
              <a:t>creditpromo.sav</a:t>
            </a:r>
            <a:r>
              <a:rPr kumimoji="1" lang="ja-JP" altLang="en-US" sz="1500" dirty="0">
                <a:solidFill>
                  <a:schemeClr val="bg1"/>
                </a:solidFill>
              </a:rPr>
              <a:t>）</a:t>
            </a:r>
            <a:endParaRPr lang="en-US" altLang="ja-JP" sz="1500" dirty="0">
              <a:solidFill>
                <a:schemeClr val="bg1"/>
              </a:solidFill>
            </a:endParaRPr>
          </a:p>
        </p:txBody>
      </p:sp>
      <p:sp>
        <p:nvSpPr>
          <p:cNvPr id="13" name="角丸四角形吹き出し 12">
            <a:extLst>
              <a:ext uri="{FF2B5EF4-FFF2-40B4-BE49-F238E27FC236}">
                <a16:creationId xmlns:a16="http://schemas.microsoft.com/office/drawing/2014/main" id="{F6E2D45E-7CCE-4B38-AC2A-B6E55D4D250D}"/>
              </a:ext>
            </a:extLst>
          </p:cNvPr>
          <p:cNvSpPr/>
          <p:nvPr/>
        </p:nvSpPr>
        <p:spPr>
          <a:xfrm>
            <a:off x="4924460" y="2256326"/>
            <a:ext cx="4032448" cy="365407"/>
          </a:xfrm>
          <a:prstGeom prst="wedgeRoundRectCallout">
            <a:avLst>
              <a:gd name="adj1" fmla="val -5547"/>
              <a:gd name="adj2" fmla="val -804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300" dirty="0">
                <a:latin typeface="ＭＳ Ｐゴシック" panose="020B0600070205080204" pitchFamily="50" charset="-128"/>
                <a:ea typeface="ＭＳ Ｐゴシック" panose="020B0600070205080204" pitchFamily="50" charset="-128"/>
              </a:rPr>
              <a:t>C:\Program Files\IBM\SPSS\27\Samples\Japanese</a:t>
            </a:r>
            <a:endParaRPr kumimoji="1" lang="ja-JP" altLang="en-US" sz="1300" dirty="0">
              <a:latin typeface="ＭＳ Ｐゴシック" panose="020B0600070205080204" pitchFamily="50" charset="-128"/>
              <a:ea typeface="ＭＳ Ｐゴシック" panose="020B0600070205080204" pitchFamily="50" charset="-128"/>
            </a:endParaRPr>
          </a:p>
        </p:txBody>
      </p:sp>
      <p:sp>
        <p:nvSpPr>
          <p:cNvPr id="14" name="矢印: 下 13">
            <a:extLst>
              <a:ext uri="{FF2B5EF4-FFF2-40B4-BE49-F238E27FC236}">
                <a16:creationId xmlns:a16="http://schemas.microsoft.com/office/drawing/2014/main" id="{09344BE2-264E-4D62-8551-2EB3028F74E2}"/>
              </a:ext>
            </a:extLst>
          </p:cNvPr>
          <p:cNvSpPr/>
          <p:nvPr/>
        </p:nvSpPr>
        <p:spPr>
          <a:xfrm rot="2998574">
            <a:off x="3601672" y="3795228"/>
            <a:ext cx="360040" cy="572670"/>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F3F0D5EE-D391-405E-AC99-69AA06B02E89}"/>
              </a:ext>
            </a:extLst>
          </p:cNvPr>
          <p:cNvCxnSpPr>
            <a:cxnSpLocks/>
          </p:cNvCxnSpPr>
          <p:nvPr/>
        </p:nvCxnSpPr>
        <p:spPr>
          <a:xfrm flipV="1">
            <a:off x="3477118" y="3987836"/>
            <a:ext cx="2629151" cy="64399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6A10636-134D-443F-BED0-D70AA0E8CD19}"/>
              </a:ext>
            </a:extLst>
          </p:cNvPr>
          <p:cNvSpPr/>
          <p:nvPr/>
        </p:nvSpPr>
        <p:spPr>
          <a:xfrm>
            <a:off x="2780278" y="4560266"/>
            <a:ext cx="670082" cy="1648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E03089B-DD93-408D-A949-58D5E9433595}"/>
              </a:ext>
            </a:extLst>
          </p:cNvPr>
          <p:cNvSpPr/>
          <p:nvPr/>
        </p:nvSpPr>
        <p:spPr>
          <a:xfrm>
            <a:off x="1619672" y="5589240"/>
            <a:ext cx="864096" cy="144016"/>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F5A5CCA2-4E02-4740-903E-2DB486F1D09D}"/>
              </a:ext>
            </a:extLst>
          </p:cNvPr>
          <p:cNvCxnSpPr>
            <a:cxnSpLocks/>
          </p:cNvCxnSpPr>
          <p:nvPr/>
        </p:nvCxnSpPr>
        <p:spPr>
          <a:xfrm flipV="1">
            <a:off x="2483768" y="5589240"/>
            <a:ext cx="1199138" cy="8426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A48EAFC-8262-4474-9EEA-36EDFB7AD11E}"/>
              </a:ext>
            </a:extLst>
          </p:cNvPr>
          <p:cNvSpPr/>
          <p:nvPr/>
        </p:nvSpPr>
        <p:spPr>
          <a:xfrm rot="20763396">
            <a:off x="3745456" y="4250289"/>
            <a:ext cx="2358008" cy="784830"/>
          </a:xfrm>
          <a:prstGeom prst="rect">
            <a:avLst/>
          </a:prstGeom>
        </p:spPr>
        <p:txBody>
          <a:bodyPr wrap="square">
            <a:spAutoFit/>
          </a:bodyPr>
          <a:lstStyle/>
          <a:p>
            <a:pPr algn="just"/>
            <a:r>
              <a:rPr kumimoji="1" lang="ja-JP" altLang="en-US" sz="1500" dirty="0">
                <a:solidFill>
                  <a:schemeClr val="bg1"/>
                </a:solidFill>
              </a:rPr>
              <a:t>何の事前情報もないので，とりあえず不等分散とする（分布形は正規分布）</a:t>
            </a:r>
          </a:p>
        </p:txBody>
      </p:sp>
      <p:sp>
        <p:nvSpPr>
          <p:cNvPr id="26" name="正方形/長方形 25">
            <a:extLst>
              <a:ext uri="{FF2B5EF4-FFF2-40B4-BE49-F238E27FC236}">
                <a16:creationId xmlns:a16="http://schemas.microsoft.com/office/drawing/2014/main" id="{AD18A907-C1E6-4F22-A1DF-6EFFF8489ABD}"/>
              </a:ext>
            </a:extLst>
          </p:cNvPr>
          <p:cNvSpPr/>
          <p:nvPr/>
        </p:nvSpPr>
        <p:spPr>
          <a:xfrm>
            <a:off x="6135190" y="3759564"/>
            <a:ext cx="1173113" cy="22755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868EC51-1428-4893-A71F-1D9BC4BE31DC}"/>
              </a:ext>
            </a:extLst>
          </p:cNvPr>
          <p:cNvSpPr txBox="1"/>
          <p:nvPr/>
        </p:nvSpPr>
        <p:spPr>
          <a:xfrm>
            <a:off x="395536" y="684736"/>
            <a:ext cx="1069524" cy="446276"/>
          </a:xfrm>
          <a:prstGeom prst="rect">
            <a:avLst/>
          </a:prstGeom>
          <a:noFill/>
        </p:spPr>
        <p:txBody>
          <a:bodyPr wrap="non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（参考）</a:t>
            </a:r>
          </a:p>
        </p:txBody>
      </p:sp>
    </p:spTree>
    <p:extLst>
      <p:ext uri="{BB962C8B-B14F-4D97-AF65-F5344CB8AC3E}">
        <p14:creationId xmlns:p14="http://schemas.microsoft.com/office/powerpoint/2010/main" val="2378814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C6BBCD03-03B8-44C5-A8D8-8497DC68E7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060848"/>
            <a:ext cx="6762974" cy="3984757"/>
          </a:xfrm>
          <a:prstGeom prst="rect">
            <a:avLst/>
          </a:prstGeom>
          <a:ln>
            <a:noFill/>
          </a:ln>
          <a:effectLst>
            <a:outerShdw blurRad="292100" dist="139700" dir="2700000" algn="tl" rotWithShape="0">
              <a:srgbClr val="333333">
                <a:alpha val="65000"/>
              </a:srgbClr>
            </a:outerShdw>
          </a:effectLst>
        </p:spPr>
      </p:pic>
      <p:sp>
        <p:nvSpPr>
          <p:cNvPr id="5" name="タイトル 1">
            <a:extLst>
              <a:ext uri="{FF2B5EF4-FFF2-40B4-BE49-F238E27FC236}">
                <a16:creationId xmlns:a16="http://schemas.microsoft.com/office/drawing/2014/main" id="{5DDBE473-5C6C-4423-A3EB-F16966592CD3}"/>
              </a:ext>
            </a:extLst>
          </p:cNvPr>
          <p:cNvSpPr>
            <a:spLocks noGrp="1"/>
          </p:cNvSpPr>
          <p:nvPr>
            <p:ph type="title"/>
          </p:nvPr>
        </p:nvSpPr>
        <p:spPr>
          <a:xfrm>
            <a:off x="990600" y="620713"/>
            <a:ext cx="7162800" cy="1143000"/>
          </a:xfrm>
        </p:spPr>
        <p:txBody>
          <a:bodyPr/>
          <a:lstStyle/>
          <a:p>
            <a:r>
              <a:rPr kumimoji="1" lang="en-US" altLang="ja-JP" sz="3500" dirty="0"/>
              <a:t>SPSS</a:t>
            </a:r>
            <a:r>
              <a:rPr kumimoji="1" lang="ja-JP" altLang="en-US" sz="3500" dirty="0"/>
              <a:t>によるベイズ統計学</a:t>
            </a:r>
            <a:br>
              <a:rPr kumimoji="1" lang="en-US" altLang="ja-JP" sz="3500" dirty="0"/>
            </a:br>
            <a:r>
              <a:rPr kumimoji="1" lang="ja-JP" altLang="en-US" sz="3000" dirty="0"/>
              <a:t>独立した</a:t>
            </a:r>
            <a:r>
              <a:rPr kumimoji="1" lang="en-US" altLang="ja-JP" sz="3000" dirty="0"/>
              <a:t>2</a:t>
            </a:r>
            <a:r>
              <a:rPr kumimoji="1" lang="ja-JP" altLang="en-US" sz="3000" dirty="0"/>
              <a:t>群の平均の差の推定②</a:t>
            </a:r>
          </a:p>
        </p:txBody>
      </p:sp>
      <p:sp>
        <p:nvSpPr>
          <p:cNvPr id="12" name="角丸四角形吹き出し 20">
            <a:extLst>
              <a:ext uri="{FF2B5EF4-FFF2-40B4-BE49-F238E27FC236}">
                <a16:creationId xmlns:a16="http://schemas.microsoft.com/office/drawing/2014/main" id="{C797F1EA-9D40-477B-B094-632E152400C5}"/>
              </a:ext>
            </a:extLst>
          </p:cNvPr>
          <p:cNvSpPr/>
          <p:nvPr/>
        </p:nvSpPr>
        <p:spPr>
          <a:xfrm>
            <a:off x="6489076" y="5163017"/>
            <a:ext cx="2253610" cy="443746"/>
          </a:xfrm>
          <a:prstGeom prst="wedgeRoundRectCallout">
            <a:avLst>
              <a:gd name="adj1" fmla="val -92778"/>
              <a:gd name="adj2" fmla="val 12249"/>
              <a:gd name="adj3" fmla="val 16667"/>
            </a:avLst>
          </a:prstGeom>
          <a:solidFill>
            <a:srgbClr val="C00000"/>
          </a:solidFill>
          <a:ln w="412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500" b="0" i="0" u="none" strike="noStrike" kern="0" cap="none" spc="0" normalizeH="0" baseline="0" noProof="0" dirty="0">
                <a:ln>
                  <a:noFill/>
                </a:ln>
                <a:solidFill>
                  <a:schemeClr val="bg1"/>
                </a:solidFill>
                <a:effectLst/>
                <a:uLnTx/>
                <a:uFillTx/>
                <a:latin typeface="+mn-ea"/>
                <a:cs typeface="+mn-cs"/>
              </a:rPr>
              <a:t>母平均の差の確率分布</a:t>
            </a:r>
          </a:p>
        </p:txBody>
      </p:sp>
      <p:sp>
        <p:nvSpPr>
          <p:cNvPr id="13" name="角丸四角形吹き出し 21">
            <a:extLst>
              <a:ext uri="{FF2B5EF4-FFF2-40B4-BE49-F238E27FC236}">
                <a16:creationId xmlns:a16="http://schemas.microsoft.com/office/drawing/2014/main" id="{2C28B6C7-D18C-4978-B70A-55961FEBE763}"/>
              </a:ext>
            </a:extLst>
          </p:cNvPr>
          <p:cNvSpPr/>
          <p:nvPr/>
        </p:nvSpPr>
        <p:spPr>
          <a:xfrm>
            <a:off x="6750269" y="3507060"/>
            <a:ext cx="1930485" cy="930052"/>
          </a:xfrm>
          <a:prstGeom prst="wedgeRoundRectCallout">
            <a:avLst>
              <a:gd name="adj1" fmla="val -111246"/>
              <a:gd name="adj2" fmla="val 8857"/>
              <a:gd name="adj3" fmla="val 16667"/>
            </a:avLst>
          </a:prstGeom>
          <a:solidFill>
            <a:srgbClr val="00B050"/>
          </a:solidFill>
          <a:ln w="412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en-US" altLang="ja-JP" sz="1500" i="0" u="none" strike="noStrike" kern="0" cap="none" spc="0" normalizeH="0" baseline="0" noProof="0" dirty="0">
                <a:ln>
                  <a:noFill/>
                </a:ln>
                <a:solidFill>
                  <a:schemeClr val="bg1"/>
                </a:solidFill>
                <a:effectLst/>
                <a:uLnTx/>
                <a:uFillTx/>
                <a:latin typeface="+mj-ea"/>
                <a:ea typeface="+mj-ea"/>
                <a:cs typeface="+mn-cs"/>
              </a:rPr>
              <a:t>2</a:t>
            </a:r>
            <a:r>
              <a:rPr kumimoji="1" lang="ja-JP" altLang="en-US" sz="1500" i="0" u="none" strike="noStrike" kern="0" cap="none" spc="0" normalizeH="0" baseline="0" noProof="0" dirty="0">
                <a:ln>
                  <a:noFill/>
                </a:ln>
                <a:solidFill>
                  <a:schemeClr val="bg1"/>
                </a:solidFill>
                <a:effectLst/>
                <a:uLnTx/>
                <a:uFillTx/>
                <a:latin typeface="+mj-ea"/>
                <a:ea typeface="+mj-ea"/>
                <a:cs typeface="+mn-cs"/>
              </a:rPr>
              <a:t>群の事前分布</a:t>
            </a:r>
            <a:endParaRPr kumimoji="1" lang="en-US" altLang="ja-JP" sz="1500" i="0" u="none" strike="noStrike" kern="0" cap="none" spc="0" normalizeH="0" baseline="0" noProof="0" dirty="0">
              <a:ln>
                <a:noFill/>
              </a:ln>
              <a:solidFill>
                <a:schemeClr val="bg1"/>
              </a:solidFill>
              <a:effectLst/>
              <a:uLnTx/>
              <a:uFillTx/>
              <a:latin typeface="+mj-ea"/>
              <a:ea typeface="+mj-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500" i="0" u="none" strike="noStrike" kern="0" cap="none" spc="0" normalizeH="0" baseline="0" noProof="0" dirty="0">
                <a:ln>
                  <a:noFill/>
                </a:ln>
                <a:solidFill>
                  <a:schemeClr val="bg1"/>
                </a:solidFill>
                <a:effectLst/>
                <a:uLnTx/>
                <a:uFillTx/>
                <a:latin typeface="+mj-ea"/>
                <a:ea typeface="+mj-ea"/>
                <a:cs typeface="+mn-cs"/>
              </a:rPr>
              <a:t>（今回は事前情報はないので一様分布）</a:t>
            </a:r>
          </a:p>
        </p:txBody>
      </p:sp>
      <p:sp>
        <p:nvSpPr>
          <p:cNvPr id="15" name="角丸四角形吹き出し 25">
            <a:extLst>
              <a:ext uri="{FF2B5EF4-FFF2-40B4-BE49-F238E27FC236}">
                <a16:creationId xmlns:a16="http://schemas.microsoft.com/office/drawing/2014/main" id="{27E6E109-76ED-446E-884C-8A86BE1F465E}"/>
              </a:ext>
            </a:extLst>
          </p:cNvPr>
          <p:cNvSpPr/>
          <p:nvPr/>
        </p:nvSpPr>
        <p:spPr>
          <a:xfrm>
            <a:off x="6745970" y="2193748"/>
            <a:ext cx="1930486" cy="742054"/>
          </a:xfrm>
          <a:prstGeom prst="wedgeRoundRectCallout">
            <a:avLst>
              <a:gd name="adj1" fmla="val -76167"/>
              <a:gd name="adj2" fmla="val 33520"/>
              <a:gd name="adj3" fmla="val 16667"/>
            </a:avLst>
          </a:prstGeom>
          <a:solidFill>
            <a:srgbClr val="00B0F0"/>
          </a:solidFill>
          <a:ln w="412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500" b="0" i="0" u="none" strike="noStrike" kern="0" cap="none" spc="0" normalizeH="0" baseline="0" noProof="0" dirty="0">
                <a:ln>
                  <a:noFill/>
                </a:ln>
                <a:solidFill>
                  <a:schemeClr val="bg1"/>
                </a:solidFill>
                <a:effectLst/>
                <a:uLnTx/>
                <a:uFillTx/>
                <a:latin typeface="+mj-ea"/>
                <a:ea typeface="+mj-ea"/>
                <a:cs typeface="+mn-cs"/>
              </a:rPr>
              <a:t>観測された</a:t>
            </a:r>
            <a:r>
              <a:rPr kumimoji="1" lang="en-US" altLang="ja-JP" sz="1500" kern="0" dirty="0">
                <a:solidFill>
                  <a:schemeClr val="bg1"/>
                </a:solidFill>
                <a:latin typeface="+mj-ea"/>
                <a:ea typeface="+mj-ea"/>
              </a:rPr>
              <a:t>2</a:t>
            </a:r>
            <a:r>
              <a:rPr kumimoji="1" lang="ja-JP" altLang="en-US" sz="1500" kern="0" dirty="0">
                <a:solidFill>
                  <a:schemeClr val="bg1"/>
                </a:solidFill>
                <a:latin typeface="+mj-ea"/>
                <a:ea typeface="+mj-ea"/>
              </a:rPr>
              <a:t>群のデータ</a:t>
            </a:r>
            <a:r>
              <a:rPr kumimoji="1" lang="ja-JP" altLang="en-US" sz="1500" b="0" i="0" u="none" strike="noStrike" kern="0" cap="none" spc="0" normalizeH="0" baseline="0" noProof="0" dirty="0">
                <a:ln>
                  <a:noFill/>
                </a:ln>
                <a:solidFill>
                  <a:schemeClr val="bg1"/>
                </a:solidFill>
                <a:effectLst/>
                <a:uLnTx/>
                <a:uFillTx/>
                <a:latin typeface="+mj-ea"/>
                <a:ea typeface="+mj-ea"/>
                <a:cs typeface="+mn-cs"/>
              </a:rPr>
              <a:t>の分布</a:t>
            </a:r>
            <a:endParaRPr kumimoji="1" lang="en-US" altLang="ja-JP" sz="1500" b="0" i="0" u="none" strike="noStrike" kern="0" cap="none" spc="0" normalizeH="0" baseline="0" noProof="0" dirty="0">
              <a:ln>
                <a:noFill/>
              </a:ln>
              <a:solidFill>
                <a:schemeClr val="bg1"/>
              </a:solidFill>
              <a:effectLst/>
              <a:uLnTx/>
              <a:uFillTx/>
              <a:latin typeface="+mj-ea"/>
              <a:ea typeface="+mj-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500" b="0" i="0" u="none" strike="noStrike" kern="0" cap="none" spc="0" normalizeH="0" baseline="0" noProof="0" dirty="0">
                <a:ln>
                  <a:noFill/>
                </a:ln>
                <a:solidFill>
                  <a:schemeClr val="bg1"/>
                </a:solidFill>
                <a:effectLst/>
                <a:uLnTx/>
                <a:uFillTx/>
                <a:latin typeface="+mj-ea"/>
                <a:ea typeface="+mj-ea"/>
                <a:cs typeface="+mn-cs"/>
              </a:rPr>
              <a:t>（対数尤度）</a:t>
            </a:r>
          </a:p>
        </p:txBody>
      </p:sp>
      <p:sp>
        <p:nvSpPr>
          <p:cNvPr id="16" name="テキスト ボックス 15">
            <a:extLst>
              <a:ext uri="{FF2B5EF4-FFF2-40B4-BE49-F238E27FC236}">
                <a16:creationId xmlns:a16="http://schemas.microsoft.com/office/drawing/2014/main" id="{AC93A277-E5D9-4B64-9E33-963FAE160EFB}"/>
              </a:ext>
            </a:extLst>
          </p:cNvPr>
          <p:cNvSpPr txBox="1"/>
          <p:nvPr/>
        </p:nvSpPr>
        <p:spPr>
          <a:xfrm>
            <a:off x="7331188" y="2944432"/>
            <a:ext cx="569387" cy="553998"/>
          </a:xfrm>
          <a:prstGeom prst="rect">
            <a:avLst/>
          </a:prstGeom>
          <a:noFill/>
        </p:spPr>
        <p:txBody>
          <a:bodyPr wrap="none" rtlCol="0">
            <a:spAutoFit/>
          </a:bodyPr>
          <a:lstStyle/>
          <a:p>
            <a:pPr fontAlgn="auto">
              <a:spcBef>
                <a:spcPts val="0"/>
              </a:spcBef>
              <a:spcAft>
                <a:spcPts val="0"/>
              </a:spcAft>
            </a:pPr>
            <a:r>
              <a:rPr kumimoji="1" lang="en-US" altLang="ja-JP" sz="3000" dirty="0">
                <a:solidFill>
                  <a:schemeClr val="bg1"/>
                </a:solidFill>
                <a:latin typeface="Tw Cen MT"/>
                <a:ea typeface="HGPｺﾞｼｯｸE" panose="020B0900000000000000" pitchFamily="50" charset="-128"/>
              </a:rPr>
              <a:t>×</a:t>
            </a:r>
            <a:endParaRPr kumimoji="1" lang="ja-JP" altLang="en-US" sz="3000" dirty="0">
              <a:solidFill>
                <a:schemeClr val="bg1"/>
              </a:solidFill>
              <a:latin typeface="Tw Cen MT"/>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01C24C85-C012-4A7B-87F5-42E7B6B7B949}"/>
              </a:ext>
            </a:extLst>
          </p:cNvPr>
          <p:cNvSpPr txBox="1"/>
          <p:nvPr/>
        </p:nvSpPr>
        <p:spPr>
          <a:xfrm rot="5400000">
            <a:off x="7368894" y="4579484"/>
            <a:ext cx="569387" cy="553998"/>
          </a:xfrm>
          <a:prstGeom prst="rect">
            <a:avLst/>
          </a:prstGeom>
          <a:noFill/>
        </p:spPr>
        <p:txBody>
          <a:bodyPr wrap="none" rtlCol="0">
            <a:spAutoFit/>
          </a:bodyPr>
          <a:lstStyle/>
          <a:p>
            <a:pPr fontAlgn="auto">
              <a:spcBef>
                <a:spcPts val="0"/>
              </a:spcBef>
              <a:spcAft>
                <a:spcPts val="0"/>
              </a:spcAft>
            </a:pPr>
            <a:r>
              <a:rPr kumimoji="1" lang="ja-JP" altLang="en-US" sz="3000" dirty="0">
                <a:solidFill>
                  <a:schemeClr val="bg1"/>
                </a:solidFill>
                <a:latin typeface="Tw Cen MT"/>
                <a:ea typeface="HGPｺﾞｼｯｸE" panose="020B0900000000000000" pitchFamily="50" charset="-128"/>
              </a:rPr>
              <a:t>＝</a:t>
            </a:r>
          </a:p>
        </p:txBody>
      </p:sp>
      <p:sp>
        <p:nvSpPr>
          <p:cNvPr id="9" name="テキスト ボックス 8">
            <a:extLst>
              <a:ext uri="{FF2B5EF4-FFF2-40B4-BE49-F238E27FC236}">
                <a16:creationId xmlns:a16="http://schemas.microsoft.com/office/drawing/2014/main" id="{4F8D26C6-BB03-463E-B7DF-F8C89663DDC9}"/>
              </a:ext>
            </a:extLst>
          </p:cNvPr>
          <p:cNvSpPr txBox="1"/>
          <p:nvPr/>
        </p:nvSpPr>
        <p:spPr>
          <a:xfrm>
            <a:off x="395536" y="684736"/>
            <a:ext cx="1069524" cy="446276"/>
          </a:xfrm>
          <a:prstGeom prst="rect">
            <a:avLst/>
          </a:prstGeom>
          <a:noFill/>
        </p:spPr>
        <p:txBody>
          <a:bodyPr wrap="non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（参考）</a:t>
            </a:r>
          </a:p>
        </p:txBody>
      </p:sp>
    </p:spTree>
    <p:extLst>
      <p:ext uri="{BB962C8B-B14F-4D97-AF65-F5344CB8AC3E}">
        <p14:creationId xmlns:p14="http://schemas.microsoft.com/office/powerpoint/2010/main" val="2800575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8B631A23-17E8-49CF-AC53-245FD83CCD51}"/>
              </a:ext>
            </a:extLst>
          </p:cNvPr>
          <p:cNvSpPr>
            <a:spLocks noGrp="1"/>
          </p:cNvSpPr>
          <p:nvPr>
            <p:ph type="title"/>
          </p:nvPr>
        </p:nvSpPr>
        <p:spPr>
          <a:xfrm>
            <a:off x="990600" y="620713"/>
            <a:ext cx="7162800" cy="1143000"/>
          </a:xfrm>
        </p:spPr>
        <p:txBody>
          <a:bodyPr/>
          <a:lstStyle/>
          <a:p>
            <a:r>
              <a:rPr kumimoji="1" lang="en-US" altLang="ja-JP" sz="3500" dirty="0"/>
              <a:t>SPSS</a:t>
            </a:r>
            <a:r>
              <a:rPr kumimoji="1" lang="ja-JP" altLang="en-US" sz="3500" dirty="0"/>
              <a:t>によるベイズ統計学</a:t>
            </a:r>
            <a:br>
              <a:rPr kumimoji="1" lang="en-US" altLang="ja-JP" sz="3500" dirty="0"/>
            </a:br>
            <a:r>
              <a:rPr kumimoji="1" lang="ja-JP" altLang="en-US" sz="3000" dirty="0"/>
              <a:t>独立した</a:t>
            </a:r>
            <a:r>
              <a:rPr kumimoji="1" lang="en-US" altLang="ja-JP" sz="3000" dirty="0"/>
              <a:t>2</a:t>
            </a:r>
            <a:r>
              <a:rPr kumimoji="1" lang="ja-JP" altLang="en-US" sz="3000" dirty="0"/>
              <a:t>群の平均の差の推定③</a:t>
            </a:r>
          </a:p>
        </p:txBody>
      </p:sp>
      <p:pic>
        <p:nvPicPr>
          <p:cNvPr id="8" name="図 7">
            <a:extLst>
              <a:ext uri="{FF2B5EF4-FFF2-40B4-BE49-F238E27FC236}">
                <a16:creationId xmlns:a16="http://schemas.microsoft.com/office/drawing/2014/main" id="{A9256E53-57A7-4925-96E7-FFD6A537F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300450"/>
            <a:ext cx="6315075" cy="1524000"/>
          </a:xfrm>
          <a:prstGeom prst="rect">
            <a:avLst/>
          </a:prstGeom>
          <a:ln>
            <a:noFill/>
          </a:ln>
          <a:effectLst>
            <a:outerShdw blurRad="292100" dist="139700" dir="2700000" algn="tl" rotWithShape="0">
              <a:srgbClr val="333333">
                <a:alpha val="65000"/>
              </a:srgbClr>
            </a:outerShdw>
          </a:effectLst>
        </p:spPr>
      </p:pic>
      <p:pic>
        <p:nvPicPr>
          <p:cNvPr id="9" name="図 8">
            <a:extLst>
              <a:ext uri="{FF2B5EF4-FFF2-40B4-BE49-F238E27FC236}">
                <a16:creationId xmlns:a16="http://schemas.microsoft.com/office/drawing/2014/main" id="{2DC41EE4-0261-4C23-AC38-FC4DD4F04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988840"/>
            <a:ext cx="4876800" cy="1371600"/>
          </a:xfrm>
          <a:prstGeom prst="rect">
            <a:avLst/>
          </a:prstGeom>
          <a:ln>
            <a:noFill/>
          </a:ln>
          <a:effectLst>
            <a:outerShdw blurRad="292100" dist="139700" dir="2700000" algn="tl" rotWithShape="0">
              <a:srgbClr val="333333">
                <a:alpha val="65000"/>
              </a:srgbClr>
            </a:outerShdw>
          </a:effectLst>
        </p:spPr>
      </p:pic>
      <p:sp>
        <p:nvSpPr>
          <p:cNvPr id="10" name="角丸四角形吹き出し 2">
            <a:extLst>
              <a:ext uri="{FF2B5EF4-FFF2-40B4-BE49-F238E27FC236}">
                <a16:creationId xmlns:a16="http://schemas.microsoft.com/office/drawing/2014/main" id="{38AC9AE2-4FBD-426D-9830-5874E7185157}"/>
              </a:ext>
            </a:extLst>
          </p:cNvPr>
          <p:cNvSpPr/>
          <p:nvPr/>
        </p:nvSpPr>
        <p:spPr>
          <a:xfrm>
            <a:off x="4222441" y="5712276"/>
            <a:ext cx="3930960" cy="508248"/>
          </a:xfrm>
          <a:prstGeom prst="wedgeRoundRectCallout">
            <a:avLst>
              <a:gd name="adj1" fmla="val -29801"/>
              <a:gd name="adj2" fmla="val -123754"/>
              <a:gd name="adj3" fmla="val 16667"/>
            </a:avLst>
          </a:prstGeom>
          <a:solidFill>
            <a:srgbClr val="92D050"/>
          </a:solidFill>
          <a:ln w="412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500" b="0" i="0" u="none" strike="noStrike" kern="0" cap="none" spc="0" normalizeH="0" baseline="0" noProof="0" dirty="0">
                <a:ln>
                  <a:noFill/>
                </a:ln>
                <a:solidFill>
                  <a:schemeClr val="bg1"/>
                </a:solidFill>
                <a:effectLst/>
                <a:uLnTx/>
                <a:uFillTx/>
                <a:latin typeface="+mn-ea"/>
                <a:cs typeface="+mn-cs"/>
              </a:rPr>
              <a:t>グループ</a:t>
            </a:r>
            <a:r>
              <a:rPr kumimoji="1" lang="en-US" altLang="ja-JP" sz="1500" b="0" i="0" u="none" strike="noStrike" kern="0" cap="none" spc="0" normalizeH="0" baseline="0" noProof="0" dirty="0">
                <a:ln>
                  <a:noFill/>
                </a:ln>
                <a:solidFill>
                  <a:schemeClr val="bg1"/>
                </a:solidFill>
                <a:effectLst/>
                <a:uLnTx/>
                <a:uFillTx/>
                <a:latin typeface="+mn-ea"/>
                <a:cs typeface="+mn-cs"/>
              </a:rPr>
              <a:t>2</a:t>
            </a:r>
            <a:r>
              <a:rPr kumimoji="1" lang="ja-JP" altLang="en-US" sz="1500" b="0" i="0" u="none" strike="noStrike" kern="0" cap="none" spc="0" normalizeH="0" baseline="0" noProof="0" dirty="0">
                <a:ln>
                  <a:noFill/>
                </a:ln>
                <a:solidFill>
                  <a:schemeClr val="bg1"/>
                </a:solidFill>
                <a:effectLst/>
                <a:uLnTx/>
                <a:uFillTx/>
                <a:latin typeface="+mn-ea"/>
                <a:cs typeface="+mn-cs"/>
              </a:rPr>
              <a:t>（新しい販売促進）のモデルの方がグループ</a:t>
            </a:r>
            <a:r>
              <a:rPr kumimoji="1" lang="en-US" altLang="ja-JP" sz="1500" b="0" i="0" u="none" strike="noStrike" kern="0" cap="none" spc="0" normalizeH="0" baseline="0" noProof="0" dirty="0">
                <a:ln>
                  <a:noFill/>
                </a:ln>
                <a:solidFill>
                  <a:schemeClr val="bg1"/>
                </a:solidFill>
                <a:effectLst/>
                <a:uLnTx/>
                <a:uFillTx/>
                <a:latin typeface="+mn-ea"/>
                <a:cs typeface="+mn-cs"/>
              </a:rPr>
              <a:t>1</a:t>
            </a:r>
            <a:r>
              <a:rPr kumimoji="1" lang="ja-JP" altLang="en-US" sz="1500" b="0" i="0" u="none" strike="noStrike" kern="0" cap="none" spc="0" normalizeH="0" baseline="0" noProof="0" dirty="0">
                <a:ln>
                  <a:noFill/>
                </a:ln>
                <a:solidFill>
                  <a:schemeClr val="bg1"/>
                </a:solidFill>
                <a:effectLst/>
                <a:uLnTx/>
                <a:uFillTx/>
                <a:latin typeface="+mn-ea"/>
                <a:cs typeface="+mn-cs"/>
              </a:rPr>
              <a:t>（標準）のモデルよりも尤もらしい。</a:t>
            </a:r>
          </a:p>
        </p:txBody>
      </p:sp>
      <p:sp>
        <p:nvSpPr>
          <p:cNvPr id="11" name="角丸四角形吹き出し 9">
            <a:extLst>
              <a:ext uri="{FF2B5EF4-FFF2-40B4-BE49-F238E27FC236}">
                <a16:creationId xmlns:a16="http://schemas.microsoft.com/office/drawing/2014/main" id="{B526A3BF-2383-4C9F-87DF-057A9E095059}"/>
              </a:ext>
            </a:extLst>
          </p:cNvPr>
          <p:cNvSpPr/>
          <p:nvPr/>
        </p:nvSpPr>
        <p:spPr>
          <a:xfrm>
            <a:off x="3204458" y="3465723"/>
            <a:ext cx="5184576" cy="324036"/>
          </a:xfrm>
          <a:prstGeom prst="wedgeRoundRectCallout">
            <a:avLst>
              <a:gd name="adj1" fmla="val -6645"/>
              <a:gd name="adj2" fmla="val -184690"/>
              <a:gd name="adj3" fmla="val 16667"/>
            </a:avLst>
          </a:prstGeom>
          <a:solidFill>
            <a:srgbClr val="92D050"/>
          </a:solidFill>
          <a:ln w="412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500" b="0" i="0" u="none" strike="noStrike" kern="0" cap="none" spc="0" normalizeH="0" baseline="0" noProof="0" dirty="0">
                <a:ln>
                  <a:noFill/>
                </a:ln>
                <a:solidFill>
                  <a:schemeClr val="bg1"/>
                </a:solidFill>
                <a:effectLst/>
                <a:uLnTx/>
                <a:uFillTx/>
                <a:latin typeface="+mn-ea"/>
                <a:cs typeface="+mn-cs"/>
              </a:rPr>
              <a:t>真値（母平均の差）が</a:t>
            </a:r>
            <a:r>
              <a:rPr kumimoji="1" lang="en-US" altLang="ja-JP" sz="1500" b="0" i="0" u="none" strike="noStrike" kern="0" cap="none" spc="0" normalizeH="0" baseline="0" noProof="0" dirty="0">
                <a:ln>
                  <a:noFill/>
                </a:ln>
                <a:solidFill>
                  <a:schemeClr val="bg1"/>
                </a:solidFill>
                <a:effectLst/>
                <a:uLnTx/>
                <a:uFillTx/>
                <a:latin typeface="+mn-ea"/>
                <a:cs typeface="+mn-cs"/>
              </a:rPr>
              <a:t>95</a:t>
            </a:r>
            <a:r>
              <a:rPr kumimoji="1" lang="ja-JP" altLang="en-US" sz="1500" b="0" i="0" u="none" strike="noStrike" kern="0" cap="none" spc="0" normalizeH="0" baseline="0" noProof="0" dirty="0">
                <a:ln>
                  <a:noFill/>
                </a:ln>
                <a:solidFill>
                  <a:schemeClr val="bg1"/>
                </a:solidFill>
                <a:effectLst/>
                <a:uLnTx/>
                <a:uFillTx/>
                <a:latin typeface="+mn-ea"/>
                <a:cs typeface="+mn-cs"/>
              </a:rPr>
              <a:t>％の確率で含まれると信用できる区間</a:t>
            </a:r>
          </a:p>
        </p:txBody>
      </p:sp>
      <p:sp>
        <p:nvSpPr>
          <p:cNvPr id="12" name="正方形/長方形 11">
            <a:extLst>
              <a:ext uri="{FF2B5EF4-FFF2-40B4-BE49-F238E27FC236}">
                <a16:creationId xmlns:a16="http://schemas.microsoft.com/office/drawing/2014/main" id="{67A29CC5-82A7-423C-8DC2-F5EA6DF4B9CC}"/>
              </a:ext>
            </a:extLst>
          </p:cNvPr>
          <p:cNvSpPr/>
          <p:nvPr/>
        </p:nvSpPr>
        <p:spPr>
          <a:xfrm>
            <a:off x="4644008" y="4676514"/>
            <a:ext cx="792088" cy="648072"/>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655CD82-9384-4BF2-806A-50B3156534F7}"/>
              </a:ext>
            </a:extLst>
          </p:cNvPr>
          <p:cNvSpPr/>
          <p:nvPr/>
        </p:nvSpPr>
        <p:spPr>
          <a:xfrm>
            <a:off x="4860641" y="2312876"/>
            <a:ext cx="1368152" cy="756084"/>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98673B6-0176-48BE-A66C-8ECE0A87EB88}"/>
              </a:ext>
            </a:extLst>
          </p:cNvPr>
          <p:cNvSpPr txBox="1"/>
          <p:nvPr/>
        </p:nvSpPr>
        <p:spPr>
          <a:xfrm>
            <a:off x="467544" y="3871131"/>
            <a:ext cx="7124066"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検定のようなこともできる</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（パラメータの分布が求まるので必要性は低い）</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5" name="テキスト ボックス 14">
            <a:extLst>
              <a:ext uri="{FF2B5EF4-FFF2-40B4-BE49-F238E27FC236}">
                <a16:creationId xmlns:a16="http://schemas.microsoft.com/office/drawing/2014/main" id="{BE12A9CD-CB11-439B-A0BB-3B91B865BF4E}"/>
              </a:ext>
            </a:extLst>
          </p:cNvPr>
          <p:cNvSpPr txBox="1"/>
          <p:nvPr/>
        </p:nvSpPr>
        <p:spPr>
          <a:xfrm>
            <a:off x="395536" y="684736"/>
            <a:ext cx="1069524" cy="446276"/>
          </a:xfrm>
          <a:prstGeom prst="rect">
            <a:avLst/>
          </a:prstGeom>
          <a:noFill/>
        </p:spPr>
        <p:txBody>
          <a:bodyPr wrap="non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（参考）</a:t>
            </a:r>
          </a:p>
        </p:txBody>
      </p:sp>
    </p:spTree>
    <p:extLst>
      <p:ext uri="{BB962C8B-B14F-4D97-AF65-F5344CB8AC3E}">
        <p14:creationId xmlns:p14="http://schemas.microsoft.com/office/powerpoint/2010/main" val="3701114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0A47491-675F-4156-9B31-F070424FB5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5" t="2751" r="67155" b="61450"/>
          <a:stretch/>
        </p:blipFill>
        <p:spPr>
          <a:xfrm>
            <a:off x="7115068" y="2441647"/>
            <a:ext cx="1642755" cy="1936152"/>
          </a:xfrm>
          <a:prstGeom prst="rect">
            <a:avLst/>
          </a:prstGeom>
        </p:spPr>
      </p:pic>
      <p:pic>
        <p:nvPicPr>
          <p:cNvPr id="15" name="図 14">
            <a:extLst>
              <a:ext uri="{FF2B5EF4-FFF2-40B4-BE49-F238E27FC236}">
                <a16:creationId xmlns:a16="http://schemas.microsoft.com/office/drawing/2014/main" id="{3CBD72B6-D674-41C0-B9AF-7601C5AE4074}"/>
              </a:ext>
            </a:extLst>
          </p:cNvPr>
          <p:cNvPicPr>
            <a:picLocks noChangeAspect="1"/>
          </p:cNvPicPr>
          <p:nvPr/>
        </p:nvPicPr>
        <p:blipFill rotWithShape="1">
          <a:blip r:embed="rId3">
            <a:extLst>
              <a:ext uri="{28A0092B-C50C-407E-A947-70E740481C1C}">
                <a14:useLocalDpi xmlns:a14="http://schemas.microsoft.com/office/drawing/2010/main" val="0"/>
              </a:ext>
            </a:extLst>
          </a:blip>
          <a:srcRect l="1329" t="4851" r="54515" b="42650"/>
          <a:stretch/>
        </p:blipFill>
        <p:spPr>
          <a:xfrm>
            <a:off x="4250948" y="2480213"/>
            <a:ext cx="2441112" cy="3363340"/>
          </a:xfrm>
          <a:prstGeom prst="rect">
            <a:avLst/>
          </a:prstGeom>
        </p:spPr>
      </p:pic>
      <p:pic>
        <p:nvPicPr>
          <p:cNvPr id="4" name="図 3">
            <a:extLst>
              <a:ext uri="{FF2B5EF4-FFF2-40B4-BE49-F238E27FC236}">
                <a16:creationId xmlns:a16="http://schemas.microsoft.com/office/drawing/2014/main" id="{44BFEEEB-A623-4F38-A9A5-6C5C3A01B5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275" t="3801" r="28294" b="18500"/>
          <a:stretch/>
        </p:blipFill>
        <p:spPr>
          <a:xfrm>
            <a:off x="386177" y="2306518"/>
            <a:ext cx="3609458" cy="4527117"/>
          </a:xfrm>
          <a:prstGeom prst="rect">
            <a:avLst/>
          </a:prstGeom>
        </p:spPr>
      </p:pic>
      <p:sp>
        <p:nvSpPr>
          <p:cNvPr id="2" name="タイトル 1">
            <a:extLst>
              <a:ext uri="{FF2B5EF4-FFF2-40B4-BE49-F238E27FC236}">
                <a16:creationId xmlns:a16="http://schemas.microsoft.com/office/drawing/2014/main" id="{3BA49138-FBD1-497C-ABA6-F54E15B19D22}"/>
              </a:ext>
            </a:extLst>
          </p:cNvPr>
          <p:cNvSpPr>
            <a:spLocks noGrp="1"/>
          </p:cNvSpPr>
          <p:nvPr>
            <p:ph type="title"/>
          </p:nvPr>
        </p:nvSpPr>
        <p:spPr/>
        <p:txBody>
          <a:bodyPr/>
          <a:lstStyle/>
          <a:p>
            <a:r>
              <a:rPr kumimoji="1" lang="en-US" altLang="ja-JP" sz="3500" dirty="0"/>
              <a:t>STATA</a:t>
            </a:r>
            <a:r>
              <a:rPr kumimoji="1" lang="ja-JP" altLang="en-US" sz="3500" dirty="0"/>
              <a:t>によるベイズ統計学</a:t>
            </a:r>
            <a:br>
              <a:rPr kumimoji="1" lang="en-US" altLang="ja-JP" sz="3500" dirty="0"/>
            </a:br>
            <a:r>
              <a:rPr kumimoji="1" lang="ja-JP" altLang="en-US" sz="3500" dirty="0"/>
              <a:t>線形混合モデル①</a:t>
            </a:r>
          </a:p>
        </p:txBody>
      </p:sp>
      <p:sp>
        <p:nvSpPr>
          <p:cNvPr id="23" name="テキスト ボックス 22">
            <a:extLst>
              <a:ext uri="{FF2B5EF4-FFF2-40B4-BE49-F238E27FC236}">
                <a16:creationId xmlns:a16="http://schemas.microsoft.com/office/drawing/2014/main" id="{E541AB98-A47C-4A59-BB11-0673FFED7274}"/>
              </a:ext>
            </a:extLst>
          </p:cNvPr>
          <p:cNvSpPr txBox="1"/>
          <p:nvPr/>
        </p:nvSpPr>
        <p:spPr>
          <a:xfrm>
            <a:off x="371121" y="1943657"/>
            <a:ext cx="3501280"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15.1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の成績のデータ（線形混合モデル）</a:t>
            </a:r>
          </a:p>
        </p:txBody>
      </p:sp>
      <p:sp>
        <p:nvSpPr>
          <p:cNvPr id="24" name="矢印: 右 23">
            <a:extLst>
              <a:ext uri="{FF2B5EF4-FFF2-40B4-BE49-F238E27FC236}">
                <a16:creationId xmlns:a16="http://schemas.microsoft.com/office/drawing/2014/main" id="{450EFDFD-B8C7-4850-B0A0-5FBAC468842E}"/>
              </a:ext>
            </a:extLst>
          </p:cNvPr>
          <p:cNvSpPr/>
          <p:nvPr/>
        </p:nvSpPr>
        <p:spPr>
          <a:xfrm>
            <a:off x="3926117" y="3323110"/>
            <a:ext cx="331372" cy="375826"/>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081914DB-6083-4285-B785-0F0EC128A6CA}"/>
              </a:ext>
            </a:extLst>
          </p:cNvPr>
          <p:cNvSpPr/>
          <p:nvPr/>
        </p:nvSpPr>
        <p:spPr>
          <a:xfrm>
            <a:off x="6790685" y="3235316"/>
            <a:ext cx="331372" cy="375826"/>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3F18CBA-FE08-4086-84D2-A83E41D076FB}"/>
              </a:ext>
            </a:extLst>
          </p:cNvPr>
          <p:cNvSpPr txBox="1"/>
          <p:nvPr/>
        </p:nvSpPr>
        <p:spPr>
          <a:xfrm>
            <a:off x="4485395" y="1887649"/>
            <a:ext cx="2175722"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固定効果に学習時間，変量効果に学校を設定</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7" name="テキスト ボックス 26">
            <a:extLst>
              <a:ext uri="{FF2B5EF4-FFF2-40B4-BE49-F238E27FC236}">
                <a16:creationId xmlns:a16="http://schemas.microsoft.com/office/drawing/2014/main" id="{26D96BDC-CE2C-40D3-A74F-5A4C415EA00D}"/>
              </a:ext>
            </a:extLst>
          </p:cNvPr>
          <p:cNvSpPr txBox="1"/>
          <p:nvPr/>
        </p:nvSpPr>
        <p:spPr>
          <a:xfrm>
            <a:off x="6994762" y="1911288"/>
            <a:ext cx="1763061" cy="784830"/>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学校別の変量効果の値を表示する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正方形/長方形 27">
            <a:extLst>
              <a:ext uri="{FF2B5EF4-FFF2-40B4-BE49-F238E27FC236}">
                <a16:creationId xmlns:a16="http://schemas.microsoft.com/office/drawing/2014/main" id="{5271318D-86A8-45B1-AE3E-2BEBAE84823D}"/>
              </a:ext>
            </a:extLst>
          </p:cNvPr>
          <p:cNvSpPr/>
          <p:nvPr/>
        </p:nvSpPr>
        <p:spPr>
          <a:xfrm>
            <a:off x="3213189" y="6309320"/>
            <a:ext cx="576064"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9C1CB91-73C3-46CD-B308-07BB1576FCD7}"/>
              </a:ext>
            </a:extLst>
          </p:cNvPr>
          <p:cNvSpPr/>
          <p:nvPr/>
        </p:nvSpPr>
        <p:spPr>
          <a:xfrm>
            <a:off x="1979712" y="6689620"/>
            <a:ext cx="576064"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0B94AFDB-EA95-4ABE-838B-18D7DA03F313}"/>
              </a:ext>
            </a:extLst>
          </p:cNvPr>
          <p:cNvSpPr/>
          <p:nvPr/>
        </p:nvSpPr>
        <p:spPr>
          <a:xfrm>
            <a:off x="611560" y="4406212"/>
            <a:ext cx="1008112" cy="17491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FABB52F5-44F1-469C-9A20-6A3456A9E4E4}"/>
              </a:ext>
            </a:extLst>
          </p:cNvPr>
          <p:cNvSpPr/>
          <p:nvPr/>
        </p:nvSpPr>
        <p:spPr>
          <a:xfrm>
            <a:off x="4348819" y="3107509"/>
            <a:ext cx="576064"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FA28FF4-1C8C-4806-A495-AC53A42C86C8}"/>
              </a:ext>
            </a:extLst>
          </p:cNvPr>
          <p:cNvSpPr/>
          <p:nvPr/>
        </p:nvSpPr>
        <p:spPr>
          <a:xfrm>
            <a:off x="5428939" y="3107509"/>
            <a:ext cx="576064"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A3177444-6ACC-4603-B364-80B06A0DEEB0}"/>
              </a:ext>
            </a:extLst>
          </p:cNvPr>
          <p:cNvSpPr/>
          <p:nvPr/>
        </p:nvSpPr>
        <p:spPr>
          <a:xfrm>
            <a:off x="5212915" y="5242003"/>
            <a:ext cx="576064"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D8D919C5-51BE-446F-8CBA-1A1E636A3107}"/>
              </a:ext>
            </a:extLst>
          </p:cNvPr>
          <p:cNvSpPr/>
          <p:nvPr/>
        </p:nvSpPr>
        <p:spPr>
          <a:xfrm>
            <a:off x="7236296" y="3861048"/>
            <a:ext cx="1080120"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64BDF77-CADC-4D38-B12E-D89F73FE305E}"/>
              </a:ext>
            </a:extLst>
          </p:cNvPr>
          <p:cNvSpPr txBox="1"/>
          <p:nvPr/>
        </p:nvSpPr>
        <p:spPr>
          <a:xfrm>
            <a:off x="395536" y="684736"/>
            <a:ext cx="1069524" cy="446276"/>
          </a:xfrm>
          <a:prstGeom prst="rect">
            <a:avLst/>
          </a:prstGeom>
          <a:noFill/>
        </p:spPr>
        <p:txBody>
          <a:bodyPr wrap="non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（参考）</a:t>
            </a:r>
          </a:p>
        </p:txBody>
      </p:sp>
    </p:spTree>
    <p:extLst>
      <p:ext uri="{BB962C8B-B14F-4D97-AF65-F5344CB8AC3E}">
        <p14:creationId xmlns:p14="http://schemas.microsoft.com/office/powerpoint/2010/main" val="473184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BF44ACA-A03E-4F29-A3CF-6AC6FFB10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600" r="46987" b="18500"/>
          <a:stretch/>
        </p:blipFill>
        <p:spPr>
          <a:xfrm>
            <a:off x="2318651" y="1911882"/>
            <a:ext cx="4656672" cy="4551259"/>
          </a:xfrm>
          <a:prstGeom prst="rect">
            <a:avLst/>
          </a:prstGeom>
        </p:spPr>
      </p:pic>
      <p:sp>
        <p:nvSpPr>
          <p:cNvPr id="2" name="タイトル 1">
            <a:extLst>
              <a:ext uri="{FF2B5EF4-FFF2-40B4-BE49-F238E27FC236}">
                <a16:creationId xmlns:a16="http://schemas.microsoft.com/office/drawing/2014/main" id="{3BA49138-FBD1-497C-ABA6-F54E15B19D22}"/>
              </a:ext>
            </a:extLst>
          </p:cNvPr>
          <p:cNvSpPr>
            <a:spLocks noGrp="1"/>
          </p:cNvSpPr>
          <p:nvPr>
            <p:ph type="title"/>
          </p:nvPr>
        </p:nvSpPr>
        <p:spPr/>
        <p:txBody>
          <a:bodyPr/>
          <a:lstStyle/>
          <a:p>
            <a:r>
              <a:rPr kumimoji="1" lang="en-US" altLang="ja-JP" sz="3500" dirty="0"/>
              <a:t>STATA</a:t>
            </a:r>
            <a:r>
              <a:rPr kumimoji="1" lang="ja-JP" altLang="en-US" sz="3500" dirty="0"/>
              <a:t>によるベイズ統計学</a:t>
            </a:r>
            <a:br>
              <a:rPr kumimoji="1" lang="en-US" altLang="ja-JP" sz="3500" dirty="0"/>
            </a:br>
            <a:r>
              <a:rPr kumimoji="1" lang="ja-JP" altLang="en-US" sz="3500" dirty="0"/>
              <a:t>線形混合モデル②</a:t>
            </a:r>
          </a:p>
        </p:txBody>
      </p:sp>
      <p:sp>
        <p:nvSpPr>
          <p:cNvPr id="7" name="吹き出し: 折線 6">
            <a:extLst>
              <a:ext uri="{FF2B5EF4-FFF2-40B4-BE49-F238E27FC236}">
                <a16:creationId xmlns:a16="http://schemas.microsoft.com/office/drawing/2014/main" id="{318AC6C9-839F-4D22-8BF6-9095E8C66A23}"/>
              </a:ext>
            </a:extLst>
          </p:cNvPr>
          <p:cNvSpPr/>
          <p:nvPr/>
        </p:nvSpPr>
        <p:spPr>
          <a:xfrm>
            <a:off x="952972" y="3963253"/>
            <a:ext cx="989112" cy="288032"/>
          </a:xfrm>
          <a:prstGeom prst="borderCallout2">
            <a:avLst>
              <a:gd name="adj1" fmla="val 35285"/>
              <a:gd name="adj2" fmla="val 98785"/>
              <a:gd name="adj3" fmla="val 48512"/>
              <a:gd name="adj4" fmla="val 146475"/>
              <a:gd name="adj5" fmla="val 239817"/>
              <a:gd name="adj6" fmla="val 230606"/>
            </a:avLst>
          </a:prstGeom>
          <a:solidFill>
            <a:schemeClr val="bg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rPr>
              <a:t>回帰係数</a:t>
            </a:r>
          </a:p>
        </p:txBody>
      </p:sp>
      <p:sp>
        <p:nvSpPr>
          <p:cNvPr id="15" name="吹き出し: 折線 14">
            <a:extLst>
              <a:ext uri="{FF2B5EF4-FFF2-40B4-BE49-F238E27FC236}">
                <a16:creationId xmlns:a16="http://schemas.microsoft.com/office/drawing/2014/main" id="{1F05AE77-EA25-46C4-AF18-DA181C6778CC}"/>
              </a:ext>
            </a:extLst>
          </p:cNvPr>
          <p:cNvSpPr/>
          <p:nvPr/>
        </p:nvSpPr>
        <p:spPr>
          <a:xfrm>
            <a:off x="971600" y="4437112"/>
            <a:ext cx="989112" cy="576064"/>
          </a:xfrm>
          <a:prstGeom prst="borderCallout2">
            <a:avLst>
              <a:gd name="adj1" fmla="val 35285"/>
              <a:gd name="adj2" fmla="val 98785"/>
              <a:gd name="adj3" fmla="val 48512"/>
              <a:gd name="adj4" fmla="val 146475"/>
              <a:gd name="adj5" fmla="val 127382"/>
              <a:gd name="adj6" fmla="val 231569"/>
            </a:avLst>
          </a:prstGeom>
          <a:solidFill>
            <a:schemeClr val="bg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rPr>
              <a:t>学校別の変量効果</a:t>
            </a:r>
          </a:p>
        </p:txBody>
      </p:sp>
      <p:sp>
        <p:nvSpPr>
          <p:cNvPr id="16" name="吹き出し: 折線 15">
            <a:extLst>
              <a:ext uri="{FF2B5EF4-FFF2-40B4-BE49-F238E27FC236}">
                <a16:creationId xmlns:a16="http://schemas.microsoft.com/office/drawing/2014/main" id="{7FDA666F-B7CE-494D-BCEA-4A70CC651439}"/>
              </a:ext>
            </a:extLst>
          </p:cNvPr>
          <p:cNvSpPr/>
          <p:nvPr/>
        </p:nvSpPr>
        <p:spPr>
          <a:xfrm>
            <a:off x="453047" y="5085184"/>
            <a:ext cx="1728192" cy="576064"/>
          </a:xfrm>
          <a:prstGeom prst="borderCallout2">
            <a:avLst>
              <a:gd name="adj1" fmla="val 35285"/>
              <a:gd name="adj2" fmla="val 98785"/>
              <a:gd name="adj3" fmla="val 48512"/>
              <a:gd name="adj4" fmla="val 146475"/>
              <a:gd name="adj5" fmla="val 122422"/>
              <a:gd name="adj6" fmla="val 169840"/>
            </a:avLst>
          </a:prstGeom>
          <a:solidFill>
            <a:schemeClr val="bg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rPr>
              <a:t>学校差の大きさ</a:t>
            </a:r>
            <a:endParaRPr kumimoji="1" lang="en-US" altLang="ja-JP" sz="1500" dirty="0">
              <a:solidFill>
                <a:schemeClr val="tx1"/>
              </a:solidFill>
            </a:endParaRPr>
          </a:p>
          <a:p>
            <a:pPr algn="ctr"/>
            <a:r>
              <a:rPr kumimoji="1" lang="ja-JP" altLang="en-US" sz="1500" dirty="0">
                <a:solidFill>
                  <a:schemeClr val="tx1"/>
                </a:solidFill>
              </a:rPr>
              <a:t>（変量効果の分散）</a:t>
            </a:r>
          </a:p>
        </p:txBody>
      </p:sp>
      <p:sp>
        <p:nvSpPr>
          <p:cNvPr id="17" name="吹き出し: 折線 16">
            <a:extLst>
              <a:ext uri="{FF2B5EF4-FFF2-40B4-BE49-F238E27FC236}">
                <a16:creationId xmlns:a16="http://schemas.microsoft.com/office/drawing/2014/main" id="{4F9E059B-5E8A-4400-99E0-23EF149822EA}"/>
              </a:ext>
            </a:extLst>
          </p:cNvPr>
          <p:cNvSpPr/>
          <p:nvPr/>
        </p:nvSpPr>
        <p:spPr>
          <a:xfrm>
            <a:off x="453047" y="5733255"/>
            <a:ext cx="1728192" cy="478879"/>
          </a:xfrm>
          <a:prstGeom prst="borderCallout2">
            <a:avLst>
              <a:gd name="adj1" fmla="val 35285"/>
              <a:gd name="adj2" fmla="val 98785"/>
              <a:gd name="adj3" fmla="val 48512"/>
              <a:gd name="adj4" fmla="val 146475"/>
              <a:gd name="adj5" fmla="val 88609"/>
              <a:gd name="adj6" fmla="val 168187"/>
            </a:avLst>
          </a:prstGeom>
          <a:solidFill>
            <a:schemeClr val="bg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rPr>
              <a:t>成績（残差）の分散</a:t>
            </a:r>
            <a:endParaRPr kumimoji="1" lang="en-US" altLang="ja-JP" sz="1500" dirty="0">
              <a:solidFill>
                <a:schemeClr val="tx1"/>
              </a:solidFill>
            </a:endParaRPr>
          </a:p>
        </p:txBody>
      </p:sp>
      <p:sp>
        <p:nvSpPr>
          <p:cNvPr id="10" name="テキスト ボックス 9">
            <a:extLst>
              <a:ext uri="{FF2B5EF4-FFF2-40B4-BE49-F238E27FC236}">
                <a16:creationId xmlns:a16="http://schemas.microsoft.com/office/drawing/2014/main" id="{FCA2BA1A-4050-40B8-848E-1AD9D668AD15}"/>
              </a:ext>
            </a:extLst>
          </p:cNvPr>
          <p:cNvSpPr txBox="1"/>
          <p:nvPr/>
        </p:nvSpPr>
        <p:spPr>
          <a:xfrm>
            <a:off x="3309875" y="4025660"/>
            <a:ext cx="441146" cy="246221"/>
          </a:xfrm>
          <a:prstGeom prst="rect">
            <a:avLst/>
          </a:prstGeom>
          <a:noFill/>
        </p:spPr>
        <p:txBody>
          <a:bodyPr wrap="none" rtlCol="0">
            <a:spAutoFit/>
          </a:bodyPr>
          <a:lstStyle/>
          <a:p>
            <a:pPr algn="l"/>
            <a:r>
              <a:rPr kumimoji="1" lang="ja-JP" altLang="en-US" sz="1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平均</a:t>
            </a:r>
          </a:p>
        </p:txBody>
      </p:sp>
      <p:sp>
        <p:nvSpPr>
          <p:cNvPr id="21" name="テキスト ボックス 20">
            <a:extLst>
              <a:ext uri="{FF2B5EF4-FFF2-40B4-BE49-F238E27FC236}">
                <a16:creationId xmlns:a16="http://schemas.microsoft.com/office/drawing/2014/main" id="{1E03A9D2-AD8B-472B-88B6-D88D55CF0475}"/>
              </a:ext>
            </a:extLst>
          </p:cNvPr>
          <p:cNvSpPr txBox="1"/>
          <p:nvPr/>
        </p:nvSpPr>
        <p:spPr>
          <a:xfrm>
            <a:off x="3729885" y="4025660"/>
            <a:ext cx="697627" cy="246221"/>
          </a:xfrm>
          <a:prstGeom prst="rect">
            <a:avLst/>
          </a:prstGeom>
          <a:noFill/>
        </p:spPr>
        <p:txBody>
          <a:bodyPr wrap="none" rtlCol="0">
            <a:spAutoFit/>
          </a:bodyPr>
          <a:lstStyle/>
          <a:p>
            <a:pPr algn="l"/>
            <a:r>
              <a:rPr kumimoji="1" lang="ja-JP" altLang="en-US" sz="1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標準偏差</a:t>
            </a:r>
          </a:p>
        </p:txBody>
      </p:sp>
      <p:sp>
        <p:nvSpPr>
          <p:cNvPr id="22" name="テキスト ボックス 21">
            <a:extLst>
              <a:ext uri="{FF2B5EF4-FFF2-40B4-BE49-F238E27FC236}">
                <a16:creationId xmlns:a16="http://schemas.microsoft.com/office/drawing/2014/main" id="{F1E14D5D-6FA3-405D-B956-1F7F563A041A}"/>
              </a:ext>
            </a:extLst>
          </p:cNvPr>
          <p:cNvSpPr txBox="1"/>
          <p:nvPr/>
        </p:nvSpPr>
        <p:spPr>
          <a:xfrm>
            <a:off x="4395371" y="4025660"/>
            <a:ext cx="697627" cy="246221"/>
          </a:xfrm>
          <a:prstGeom prst="rect">
            <a:avLst/>
          </a:prstGeom>
          <a:noFill/>
        </p:spPr>
        <p:txBody>
          <a:bodyPr wrap="none" rtlCol="0">
            <a:spAutoFit/>
          </a:bodyPr>
          <a:lstStyle/>
          <a:p>
            <a:pPr algn="l"/>
            <a:r>
              <a:rPr kumimoji="1" lang="ja-JP" altLang="en-US" sz="1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標準誤差</a:t>
            </a:r>
          </a:p>
        </p:txBody>
      </p:sp>
      <p:sp>
        <p:nvSpPr>
          <p:cNvPr id="28" name="テキスト ボックス 27">
            <a:extLst>
              <a:ext uri="{FF2B5EF4-FFF2-40B4-BE49-F238E27FC236}">
                <a16:creationId xmlns:a16="http://schemas.microsoft.com/office/drawing/2014/main" id="{EA625160-A8AE-43A0-AF29-0EEBDE1EDA72}"/>
              </a:ext>
            </a:extLst>
          </p:cNvPr>
          <p:cNvSpPr txBox="1"/>
          <p:nvPr/>
        </p:nvSpPr>
        <p:spPr>
          <a:xfrm>
            <a:off x="5087866" y="4025660"/>
            <a:ext cx="569387" cy="246221"/>
          </a:xfrm>
          <a:prstGeom prst="rect">
            <a:avLst/>
          </a:prstGeom>
          <a:noFill/>
        </p:spPr>
        <p:txBody>
          <a:bodyPr wrap="none" rtlCol="0">
            <a:spAutoFit/>
          </a:bodyPr>
          <a:lstStyle/>
          <a:p>
            <a:pPr algn="l"/>
            <a:r>
              <a:rPr kumimoji="1" lang="ja-JP" altLang="en-US" sz="1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中央値</a:t>
            </a:r>
          </a:p>
        </p:txBody>
      </p:sp>
      <p:sp>
        <p:nvSpPr>
          <p:cNvPr id="29" name="テキスト ボックス 28">
            <a:extLst>
              <a:ext uri="{FF2B5EF4-FFF2-40B4-BE49-F238E27FC236}">
                <a16:creationId xmlns:a16="http://schemas.microsoft.com/office/drawing/2014/main" id="{5935CC47-45A0-4143-A017-7DC43140C617}"/>
              </a:ext>
            </a:extLst>
          </p:cNvPr>
          <p:cNvSpPr txBox="1"/>
          <p:nvPr/>
        </p:nvSpPr>
        <p:spPr>
          <a:xfrm>
            <a:off x="5833648" y="3861048"/>
            <a:ext cx="697627" cy="246221"/>
          </a:xfrm>
          <a:prstGeom prst="rect">
            <a:avLst/>
          </a:prstGeom>
          <a:noFill/>
        </p:spPr>
        <p:txBody>
          <a:bodyPr wrap="none" rtlCol="0">
            <a:spAutoFit/>
          </a:bodyPr>
          <a:lstStyle/>
          <a:p>
            <a:pPr algn="l"/>
            <a:r>
              <a:rPr kumimoji="1" lang="ja-JP" altLang="en-US" sz="1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信用区間</a:t>
            </a:r>
          </a:p>
        </p:txBody>
      </p:sp>
      <p:sp>
        <p:nvSpPr>
          <p:cNvPr id="30" name="吹き出し: 折線 29">
            <a:extLst>
              <a:ext uri="{FF2B5EF4-FFF2-40B4-BE49-F238E27FC236}">
                <a16:creationId xmlns:a16="http://schemas.microsoft.com/office/drawing/2014/main" id="{5FF6FFCA-5105-4EFE-8AF3-2224DF1B7292}"/>
              </a:ext>
            </a:extLst>
          </p:cNvPr>
          <p:cNvSpPr/>
          <p:nvPr/>
        </p:nvSpPr>
        <p:spPr>
          <a:xfrm>
            <a:off x="7524328" y="1911882"/>
            <a:ext cx="989112" cy="288032"/>
          </a:xfrm>
          <a:prstGeom prst="borderCallout2">
            <a:avLst>
              <a:gd name="adj1" fmla="val 51819"/>
              <a:gd name="adj2" fmla="val -2329"/>
              <a:gd name="adj3" fmla="val 51819"/>
              <a:gd name="adj4" fmla="val -35529"/>
              <a:gd name="adj5" fmla="val 127382"/>
              <a:gd name="adj6" fmla="val -64067"/>
            </a:avLst>
          </a:prstGeom>
          <a:solidFill>
            <a:schemeClr val="bg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rPr>
              <a:t>乱数の数</a:t>
            </a:r>
          </a:p>
        </p:txBody>
      </p:sp>
      <p:sp>
        <p:nvSpPr>
          <p:cNvPr id="11" name="右中かっこ 10">
            <a:extLst>
              <a:ext uri="{FF2B5EF4-FFF2-40B4-BE49-F238E27FC236}">
                <a16:creationId xmlns:a16="http://schemas.microsoft.com/office/drawing/2014/main" id="{8FDA68FA-33CF-4D0F-9C8F-4849D159AAE6}"/>
              </a:ext>
            </a:extLst>
          </p:cNvPr>
          <p:cNvSpPr/>
          <p:nvPr/>
        </p:nvSpPr>
        <p:spPr>
          <a:xfrm rot="16200000">
            <a:off x="4891027" y="2163851"/>
            <a:ext cx="370414" cy="3456028"/>
          </a:xfrm>
          <a:prstGeom prst="rightBrace">
            <a:avLst>
              <a:gd name="adj1" fmla="val 46905"/>
              <a:gd name="adj2" fmla="val 33464"/>
            </a:avLst>
          </a:prstGeom>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8B4E4B8-70A2-497D-988A-F7122F60384D}"/>
              </a:ext>
            </a:extLst>
          </p:cNvPr>
          <p:cNvSpPr txBox="1"/>
          <p:nvPr/>
        </p:nvSpPr>
        <p:spPr>
          <a:xfrm>
            <a:off x="3661918" y="3411304"/>
            <a:ext cx="1531188" cy="323165"/>
          </a:xfrm>
          <a:prstGeom prst="rect">
            <a:avLst/>
          </a:prstGeom>
          <a:noFill/>
        </p:spPr>
        <p:txBody>
          <a:bodyPr wrap="non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事後分布の評価</a:t>
            </a:r>
          </a:p>
        </p:txBody>
      </p:sp>
      <p:sp>
        <p:nvSpPr>
          <p:cNvPr id="32" name="吹き出し: 折線 31">
            <a:extLst>
              <a:ext uri="{FF2B5EF4-FFF2-40B4-BE49-F238E27FC236}">
                <a16:creationId xmlns:a16="http://schemas.microsoft.com/office/drawing/2014/main" id="{71E9A854-5E87-4229-BE50-9D7314B91036}"/>
              </a:ext>
            </a:extLst>
          </p:cNvPr>
          <p:cNvSpPr/>
          <p:nvPr/>
        </p:nvSpPr>
        <p:spPr>
          <a:xfrm>
            <a:off x="7236296" y="3072239"/>
            <a:ext cx="1724687" cy="894293"/>
          </a:xfrm>
          <a:prstGeom prst="borderCallout2">
            <a:avLst>
              <a:gd name="adj1" fmla="val 52884"/>
              <a:gd name="adj2" fmla="val 985"/>
              <a:gd name="adj3" fmla="val 52884"/>
              <a:gd name="adj4" fmla="val -12886"/>
              <a:gd name="adj5" fmla="val 42175"/>
              <a:gd name="adj6" fmla="val -20437"/>
            </a:avLst>
          </a:prstGeom>
          <a:solidFill>
            <a:schemeClr val="bg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dirty="0">
                <a:solidFill>
                  <a:schemeClr val="tx1"/>
                </a:solidFill>
              </a:rPr>
              <a:t>M-H</a:t>
            </a:r>
            <a:r>
              <a:rPr kumimoji="1" lang="ja-JP" altLang="en-US" sz="1300" dirty="0">
                <a:solidFill>
                  <a:schemeClr val="tx1"/>
                </a:solidFill>
              </a:rPr>
              <a:t>法で提案した</a:t>
            </a:r>
            <a:r>
              <a:rPr kumimoji="1" lang="en-US" altLang="ja-JP" sz="1300" dirty="0">
                <a:solidFill>
                  <a:schemeClr val="tx1"/>
                </a:solidFill>
              </a:rPr>
              <a:t>θ</a:t>
            </a:r>
            <a:r>
              <a:rPr kumimoji="1" lang="en-US" altLang="ja-JP" sz="1300" baseline="-25000" dirty="0">
                <a:solidFill>
                  <a:schemeClr val="tx1"/>
                </a:solidFill>
              </a:rPr>
              <a:t>n+1</a:t>
            </a:r>
            <a:r>
              <a:rPr kumimoji="1" lang="ja-JP" altLang="en-US" sz="1300" dirty="0">
                <a:solidFill>
                  <a:schemeClr val="tx1"/>
                </a:solidFill>
              </a:rPr>
              <a:t>が受容された比率</a:t>
            </a:r>
            <a:endParaRPr kumimoji="1" lang="en-US" altLang="ja-JP" sz="1300" dirty="0">
              <a:solidFill>
                <a:schemeClr val="tx1"/>
              </a:solidFill>
            </a:endParaRPr>
          </a:p>
          <a:p>
            <a:pPr algn="ctr"/>
            <a:r>
              <a:rPr kumimoji="1" lang="ja-JP" altLang="en-US" sz="1300" dirty="0">
                <a:solidFill>
                  <a:schemeClr val="tx1"/>
                </a:solidFill>
              </a:rPr>
              <a:t>（</a:t>
            </a:r>
            <a:r>
              <a:rPr kumimoji="1" lang="en-US" altLang="ja-JP" sz="1300" dirty="0">
                <a:solidFill>
                  <a:schemeClr val="tx1"/>
                </a:solidFill>
              </a:rPr>
              <a:t>0.1</a:t>
            </a:r>
            <a:r>
              <a:rPr kumimoji="1" lang="ja-JP" altLang="en-US" sz="1300" dirty="0">
                <a:solidFill>
                  <a:schemeClr val="tx1"/>
                </a:solidFill>
              </a:rPr>
              <a:t>以下は問題あり）</a:t>
            </a:r>
          </a:p>
        </p:txBody>
      </p:sp>
      <p:sp>
        <p:nvSpPr>
          <p:cNvPr id="18" name="テキスト ボックス 17">
            <a:extLst>
              <a:ext uri="{FF2B5EF4-FFF2-40B4-BE49-F238E27FC236}">
                <a16:creationId xmlns:a16="http://schemas.microsoft.com/office/drawing/2014/main" id="{BA28EE50-3E3E-4CBF-B200-3D28AF5A177A}"/>
              </a:ext>
            </a:extLst>
          </p:cNvPr>
          <p:cNvSpPr txBox="1"/>
          <p:nvPr/>
        </p:nvSpPr>
        <p:spPr>
          <a:xfrm>
            <a:off x="395536" y="684736"/>
            <a:ext cx="1069524" cy="446276"/>
          </a:xfrm>
          <a:prstGeom prst="rect">
            <a:avLst/>
          </a:prstGeom>
          <a:noFill/>
        </p:spPr>
        <p:txBody>
          <a:bodyPr wrap="non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（参考）</a:t>
            </a:r>
          </a:p>
        </p:txBody>
      </p:sp>
    </p:spTree>
    <p:extLst>
      <p:ext uri="{BB962C8B-B14F-4D97-AF65-F5344CB8AC3E}">
        <p14:creationId xmlns:p14="http://schemas.microsoft.com/office/powerpoint/2010/main" val="1124374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a:t>
            </a:r>
            <a:r>
              <a:rPr kumimoji="1" lang="en-US" altLang="ja-JP">
                <a:latin typeface="+mn-ea"/>
                <a:ea typeface="+mn-ea"/>
              </a:rPr>
              <a:t>15</a:t>
            </a:r>
            <a:r>
              <a:rPr kumimoji="1" lang="ja-JP" altLang="en-US">
                <a:latin typeface="+mn-ea"/>
                <a:ea typeface="+mn-ea"/>
              </a:rPr>
              <a:t>章</a:t>
            </a:r>
            <a:r>
              <a:rPr kumimoji="1" lang="ja-JP" altLang="en-US" dirty="0">
                <a:latin typeface="+mn-ea"/>
                <a:ea typeface="+mn-ea"/>
              </a:rPr>
              <a:t>は終了です。</a:t>
            </a:r>
          </a:p>
        </p:txBody>
      </p:sp>
    </p:spTree>
    <p:extLst>
      <p:ext uri="{BB962C8B-B14F-4D97-AF65-F5344CB8AC3E}">
        <p14:creationId xmlns:p14="http://schemas.microsoft.com/office/powerpoint/2010/main" val="228097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053476-2E06-4A2E-A4FF-B4005058B359}"/>
              </a:ext>
            </a:extLst>
          </p:cNvPr>
          <p:cNvSpPr>
            <a:spLocks noGrp="1"/>
          </p:cNvSpPr>
          <p:nvPr>
            <p:ph idx="1"/>
          </p:nvPr>
        </p:nvSpPr>
        <p:spPr>
          <a:xfrm>
            <a:off x="685800" y="2057400"/>
            <a:ext cx="7990656" cy="4114800"/>
          </a:xfrm>
        </p:spPr>
        <p:txBody>
          <a:bodyPr/>
          <a:lstStyle/>
          <a:p>
            <a:r>
              <a:rPr kumimoji="1" lang="ja-JP" altLang="en-US" dirty="0"/>
              <a:t>特徴</a:t>
            </a:r>
            <a:r>
              <a:rPr lang="ja-JP" altLang="en-US" dirty="0"/>
              <a:t>①：</a:t>
            </a:r>
            <a:r>
              <a:rPr lang="ja-JP" altLang="en-US" dirty="0">
                <a:solidFill>
                  <a:srgbClr val="FFFF00"/>
                </a:solidFill>
              </a:rPr>
              <a:t>パラメータ自体の分布</a:t>
            </a:r>
            <a:r>
              <a:rPr lang="ja-JP" altLang="en-US" dirty="0"/>
              <a:t>を推定できる</a:t>
            </a:r>
            <a:endParaRPr lang="en-US" altLang="ja-JP" dirty="0"/>
          </a:p>
          <a:p>
            <a:r>
              <a:rPr kumimoji="1" lang="ja-JP" altLang="en-US" dirty="0"/>
              <a:t>特徴</a:t>
            </a:r>
            <a:r>
              <a:rPr lang="ja-JP" altLang="en-US" dirty="0"/>
              <a:t>②：事前情報や</a:t>
            </a:r>
            <a:r>
              <a:rPr lang="ja-JP" altLang="en-US" dirty="0">
                <a:solidFill>
                  <a:srgbClr val="FFFF00"/>
                </a:solidFill>
              </a:rPr>
              <a:t>新しいデータ</a:t>
            </a:r>
            <a:r>
              <a:rPr lang="ja-JP" altLang="en-US" dirty="0"/>
              <a:t>を柔軟に取り込んで分析の正確さを向上できる</a:t>
            </a:r>
            <a:endParaRPr lang="en-US" altLang="ja-JP" dirty="0"/>
          </a:p>
          <a:p>
            <a:r>
              <a:rPr kumimoji="1" lang="ja-JP" altLang="en-US" dirty="0"/>
              <a:t>特徴③：</a:t>
            </a:r>
            <a:r>
              <a:rPr kumimoji="1" lang="ja-JP" altLang="en-US" dirty="0">
                <a:solidFill>
                  <a:srgbClr val="FFFF00"/>
                </a:solidFill>
              </a:rPr>
              <a:t>複雑な統計モデル</a:t>
            </a:r>
            <a:r>
              <a:rPr kumimoji="1" lang="ja-JP" altLang="en-US" dirty="0"/>
              <a:t>を推定できる</a:t>
            </a:r>
            <a:endParaRPr kumimoji="1" lang="en-US" altLang="ja-JP" dirty="0"/>
          </a:p>
          <a:p>
            <a:pPr marL="0" indent="0">
              <a:buNone/>
            </a:pPr>
            <a:endParaRPr kumimoji="1" lang="en-US" altLang="ja-JP" sz="1000" dirty="0"/>
          </a:p>
          <a:p>
            <a:pPr marL="0" indent="0">
              <a:buNone/>
            </a:pPr>
            <a:r>
              <a:rPr kumimoji="1" lang="ja-JP" altLang="en-US" dirty="0"/>
              <a:t>　</a:t>
            </a:r>
            <a:r>
              <a:rPr kumimoji="1" lang="ja-JP" altLang="en-US" sz="3000" dirty="0"/>
              <a:t>それぞれ簡単に解説しておきましょう</a:t>
            </a:r>
            <a:r>
              <a:rPr kumimoji="1" lang="en-US" altLang="ja-JP" sz="3000" dirty="0"/>
              <a:t>…</a:t>
            </a:r>
          </a:p>
          <a:p>
            <a:endParaRPr kumimoji="1" lang="en-US" altLang="ja-JP" sz="2800" dirty="0"/>
          </a:p>
        </p:txBody>
      </p:sp>
      <p:sp>
        <p:nvSpPr>
          <p:cNvPr id="4" name="タイトル 3">
            <a:extLst>
              <a:ext uri="{FF2B5EF4-FFF2-40B4-BE49-F238E27FC236}">
                <a16:creationId xmlns:a16="http://schemas.microsoft.com/office/drawing/2014/main" id="{BD11B86F-9C97-4B72-B24A-34EDE0BA15DF}"/>
              </a:ext>
            </a:extLst>
          </p:cNvPr>
          <p:cNvSpPr txBox="1">
            <a:spLocks/>
          </p:cNvSpPr>
          <p:nvPr/>
        </p:nvSpPr>
        <p:spPr bwMode="auto">
          <a:xfrm>
            <a:off x="899592" y="716806"/>
            <a:ext cx="7162800" cy="901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3500" b="1" kern="0" dirty="0">
                <a:effectLst>
                  <a:outerShdw blurRad="38100" dist="38100" dir="2700000" algn="tl">
                    <a:srgbClr val="000000">
                      <a:alpha val="43137"/>
                    </a:srgbClr>
                  </a:outerShdw>
                </a:effectLst>
                <a:latin typeface="+mn-ea"/>
                <a:ea typeface="+mn-ea"/>
              </a:rPr>
              <a:t>ベイズ統計学の特徴</a:t>
            </a:r>
            <a:endParaRPr lang="en-US" altLang="ja-JP" sz="3500" b="1" kern="0" dirty="0">
              <a:effectLst>
                <a:outerShdw blurRad="38100" dist="38100" dir="2700000" algn="tl">
                  <a:srgbClr val="000000">
                    <a:alpha val="43137"/>
                  </a:srgbClr>
                </a:outerShdw>
              </a:effectLst>
              <a:latin typeface="+mn-ea"/>
              <a:ea typeface="+mn-ea"/>
            </a:endParaRPr>
          </a:p>
          <a:p>
            <a:r>
              <a:rPr lang="ja-JP" altLang="en-US" sz="3000" b="1" kern="0" dirty="0">
                <a:effectLst>
                  <a:outerShdw blurRad="38100" dist="38100" dir="2700000" algn="tl">
                    <a:srgbClr val="000000">
                      <a:alpha val="43137"/>
                    </a:srgbClr>
                  </a:outerShdw>
                </a:effectLst>
                <a:latin typeface="+mn-ea"/>
                <a:ea typeface="+mn-ea"/>
              </a:rPr>
              <a:t>伝統的統計学との違い</a:t>
            </a:r>
          </a:p>
        </p:txBody>
      </p:sp>
    </p:spTree>
    <p:extLst>
      <p:ext uri="{BB962C8B-B14F-4D97-AF65-F5344CB8AC3E}">
        <p14:creationId xmlns:p14="http://schemas.microsoft.com/office/powerpoint/2010/main" val="336869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0BAA0B-C5A5-4A16-959D-7948B42647EE}"/>
              </a:ext>
            </a:extLst>
          </p:cNvPr>
          <p:cNvSpPr>
            <a:spLocks noGrp="1"/>
          </p:cNvSpPr>
          <p:nvPr>
            <p:ph type="title"/>
          </p:nvPr>
        </p:nvSpPr>
        <p:spPr>
          <a:xfrm>
            <a:off x="899592" y="620688"/>
            <a:ext cx="7162800" cy="1143000"/>
          </a:xfrm>
        </p:spPr>
        <p:txBody>
          <a:bodyPr/>
          <a:lstStyle/>
          <a:p>
            <a:r>
              <a:rPr lang="ja-JP" altLang="en-US" sz="3000" dirty="0"/>
              <a:t>特徴①：パラメータ自体の分布を推定できる</a:t>
            </a:r>
            <a:br>
              <a:rPr lang="en-US" altLang="ja-JP" sz="3000" dirty="0"/>
            </a:br>
            <a:r>
              <a:rPr lang="ja-JP" altLang="en-US" sz="3000" dirty="0"/>
              <a:t>（母平均の区間推定の例）</a:t>
            </a:r>
          </a:p>
        </p:txBody>
      </p:sp>
      <p:pic>
        <p:nvPicPr>
          <p:cNvPr id="4" name="図 3">
            <a:extLst>
              <a:ext uri="{FF2B5EF4-FFF2-40B4-BE49-F238E27FC236}">
                <a16:creationId xmlns:a16="http://schemas.microsoft.com/office/drawing/2014/main" id="{1EB40B7E-4F89-4A2D-B76C-0C4DE93E82E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1645127" y="3374191"/>
            <a:ext cx="1541269" cy="1848752"/>
          </a:xfrm>
          <a:prstGeom prst="rect">
            <a:avLst/>
          </a:prstGeom>
          <a:ln>
            <a:noFill/>
          </a:ln>
        </p:spPr>
      </p:pic>
      <p:pic>
        <p:nvPicPr>
          <p:cNvPr id="5" name="図 4">
            <a:extLst>
              <a:ext uri="{FF2B5EF4-FFF2-40B4-BE49-F238E27FC236}">
                <a16:creationId xmlns:a16="http://schemas.microsoft.com/office/drawing/2014/main" id="{0FACC234-AD98-4EFF-AE53-6249E0CBC6F5}"/>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23751" r="23294"/>
          <a:stretch/>
        </p:blipFill>
        <p:spPr>
          <a:xfrm>
            <a:off x="5975601" y="3441270"/>
            <a:ext cx="1520632" cy="1848752"/>
          </a:xfrm>
          <a:prstGeom prst="rect">
            <a:avLst/>
          </a:prstGeom>
          <a:ln>
            <a:noFill/>
          </a:ln>
        </p:spPr>
      </p:pic>
      <p:cxnSp>
        <p:nvCxnSpPr>
          <p:cNvPr id="7" name="直線コネクタ 6">
            <a:extLst>
              <a:ext uri="{FF2B5EF4-FFF2-40B4-BE49-F238E27FC236}">
                <a16:creationId xmlns:a16="http://schemas.microsoft.com/office/drawing/2014/main" id="{EB5CCFDB-391F-4A9C-9160-0183C9ED22F7}"/>
              </a:ext>
            </a:extLst>
          </p:cNvPr>
          <p:cNvCxnSpPr>
            <a:cxnSpLocks/>
          </p:cNvCxnSpPr>
          <p:nvPr/>
        </p:nvCxnSpPr>
        <p:spPr>
          <a:xfrm flipH="1">
            <a:off x="1001239" y="2813192"/>
            <a:ext cx="2" cy="24167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EAD175F-98C4-4F92-B442-0C73ED5EAA6F}"/>
              </a:ext>
            </a:extLst>
          </p:cNvPr>
          <p:cNvCxnSpPr>
            <a:cxnSpLocks/>
          </p:cNvCxnSpPr>
          <p:nvPr/>
        </p:nvCxnSpPr>
        <p:spPr>
          <a:xfrm flipH="1">
            <a:off x="1001241" y="5229944"/>
            <a:ext cx="28755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BA91C62A-74B5-4260-9DD6-D591AC8D53E6}"/>
                  </a:ext>
                </a:extLst>
              </p:cNvPr>
              <p:cNvSpPr txBox="1"/>
              <p:nvPr/>
            </p:nvSpPr>
            <p:spPr>
              <a:xfrm>
                <a:off x="3356590" y="5014245"/>
                <a:ext cx="1485433" cy="553998"/>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kumimoji="1" lang="ja-JP" altLang="en-US" sz="1500" i="1" smtClean="0">
                              <a:solidFill>
                                <a:schemeClr val="bg1"/>
                              </a:solidFill>
                              <a:latin typeface="Cambria Math" panose="02040503050406030204" pitchFamily="18" charset="0"/>
                              <a:ea typeface="ＭＳ Ｐゴシック" panose="020B0600070205080204" pitchFamily="50" charset="-128"/>
                            </a:rPr>
                          </m:ctrlPr>
                        </m:accPr>
                        <m:e>
                          <m:r>
                            <a:rPr lang="en-US" altLang="ja-JP" sz="1500" i="1">
                              <a:solidFill>
                                <a:schemeClr val="bg1"/>
                              </a:solidFill>
                              <a:latin typeface="Cambria Math" panose="02040503050406030204" pitchFamily="18" charset="0"/>
                              <a:ea typeface="ＭＳ Ｐゴシック" panose="020B0600070205080204" pitchFamily="50" charset="-128"/>
                            </a:rPr>
                            <m:t>𝑥</m:t>
                          </m:r>
                        </m:e>
                      </m:acc>
                    </m:oMath>
                  </m:oMathPara>
                </a14:m>
                <a:endParaRPr lang="en-US" altLang="ja-JP" sz="15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1500" dirty="0">
                    <a:solidFill>
                      <a:schemeClr val="bg1"/>
                    </a:solidFill>
                    <a:latin typeface="ＭＳ Ｐゴシック" panose="020B0600070205080204" pitchFamily="50" charset="-128"/>
                    <a:ea typeface="ＭＳ Ｐゴシック" panose="020B0600070205080204" pitchFamily="50" charset="-128"/>
                  </a:rPr>
                  <a:t>（標本平均）</a:t>
                </a:r>
                <a:endParaRPr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9" name="テキスト ボックス 8">
                <a:extLst>
                  <a:ext uri="{FF2B5EF4-FFF2-40B4-BE49-F238E27FC236}">
                    <a16:creationId xmlns:a16="http://schemas.microsoft.com/office/drawing/2014/main" id="{BA91C62A-74B5-4260-9DD6-D591AC8D53E6}"/>
                  </a:ext>
                </a:extLst>
              </p:cNvPr>
              <p:cNvSpPr txBox="1">
                <a:spLocks noRot="1" noChangeAspect="1" noMove="1" noResize="1" noEditPoints="1" noAdjustHandles="1" noChangeArrowheads="1" noChangeShapeType="1" noTextEdit="1"/>
              </p:cNvSpPr>
              <p:nvPr/>
            </p:nvSpPr>
            <p:spPr>
              <a:xfrm>
                <a:off x="3356590" y="5014245"/>
                <a:ext cx="1485433" cy="553998"/>
              </a:xfrm>
              <a:prstGeom prst="rect">
                <a:avLst/>
              </a:prstGeom>
              <a:blipFill>
                <a:blip r:embed="rId6"/>
                <a:stretch>
                  <a:fillRect b="-12222"/>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4186633B-AED6-4716-904C-A9B87F8A579F}"/>
                  </a:ext>
                </a:extLst>
              </p:cNvPr>
              <p:cNvSpPr txBox="1"/>
              <p:nvPr/>
            </p:nvSpPr>
            <p:spPr>
              <a:xfrm>
                <a:off x="411122" y="2499996"/>
                <a:ext cx="976939" cy="32316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1500" i="1" smtClean="0">
                          <a:solidFill>
                            <a:schemeClr val="bg1"/>
                          </a:solidFill>
                          <a:latin typeface="Cambria Math" panose="02040503050406030204" pitchFamily="18" charset="0"/>
                          <a:ea typeface="ＭＳ Ｐゴシック" panose="020B0600070205080204" pitchFamily="50" charset="-128"/>
                        </a:rPr>
                        <m:t>確率密度</m:t>
                      </m:r>
                    </m:oMath>
                  </m:oMathPara>
                </a14:m>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10" name="テキスト ボックス 9">
                <a:extLst>
                  <a:ext uri="{FF2B5EF4-FFF2-40B4-BE49-F238E27FC236}">
                    <a16:creationId xmlns:a16="http://schemas.microsoft.com/office/drawing/2014/main" id="{4186633B-AED6-4716-904C-A9B87F8A579F}"/>
                  </a:ext>
                </a:extLst>
              </p:cNvPr>
              <p:cNvSpPr txBox="1">
                <a:spLocks noRot="1" noChangeAspect="1" noMove="1" noResize="1" noEditPoints="1" noAdjustHandles="1" noChangeArrowheads="1" noChangeShapeType="1" noTextEdit="1"/>
              </p:cNvSpPr>
              <p:nvPr/>
            </p:nvSpPr>
            <p:spPr>
              <a:xfrm>
                <a:off x="411122" y="2499996"/>
                <a:ext cx="976939" cy="323165"/>
              </a:xfrm>
              <a:prstGeom prst="rect">
                <a:avLst/>
              </a:prstGeom>
              <a:blipFill>
                <a:blip r:embed="rId7"/>
                <a:stretch>
                  <a:fillRect b="-7547"/>
                </a:stretch>
              </a:blipFill>
              <a:ln>
                <a:noFill/>
              </a:ln>
            </p:spPr>
            <p:txBody>
              <a:bodyPr/>
              <a:lstStyle/>
              <a:p>
                <a:r>
                  <a:rPr lang="ja-JP" altLang="en-US">
                    <a:noFill/>
                  </a:rPr>
                  <a:t> </a:t>
                </a:r>
              </a:p>
            </p:txBody>
          </p:sp>
        </mc:Fallback>
      </mc:AlternateContent>
      <p:cxnSp>
        <p:nvCxnSpPr>
          <p:cNvPr id="11" name="直線コネクタ 10">
            <a:extLst>
              <a:ext uri="{FF2B5EF4-FFF2-40B4-BE49-F238E27FC236}">
                <a16:creationId xmlns:a16="http://schemas.microsoft.com/office/drawing/2014/main" id="{D62E70D7-AC17-4E48-98AD-04885D3411AD}"/>
              </a:ext>
            </a:extLst>
          </p:cNvPr>
          <p:cNvCxnSpPr>
            <a:cxnSpLocks/>
            <a:stCxn id="17" idx="2"/>
          </p:cNvCxnSpPr>
          <p:nvPr/>
        </p:nvCxnSpPr>
        <p:spPr>
          <a:xfrm flipH="1">
            <a:off x="5311078" y="2908539"/>
            <a:ext cx="26088" cy="23729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176258C-04B1-4B2E-9910-8D6F17124435}"/>
              </a:ext>
            </a:extLst>
          </p:cNvPr>
          <p:cNvCxnSpPr>
            <a:cxnSpLocks/>
          </p:cNvCxnSpPr>
          <p:nvPr/>
        </p:nvCxnSpPr>
        <p:spPr>
          <a:xfrm flipH="1">
            <a:off x="5311079" y="5281527"/>
            <a:ext cx="28755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BD9C3ED-DDA5-4E1B-B228-A2FA7096D38B}"/>
              </a:ext>
            </a:extLst>
          </p:cNvPr>
          <p:cNvSpPr txBox="1"/>
          <p:nvPr/>
        </p:nvSpPr>
        <p:spPr>
          <a:xfrm>
            <a:off x="7838510" y="5080531"/>
            <a:ext cx="954107" cy="553998"/>
          </a:xfrm>
          <a:prstGeom prst="rect">
            <a:avLst/>
          </a:prstGeom>
          <a:noFill/>
          <a:ln>
            <a:noFill/>
          </a:ln>
        </p:spPr>
        <p:txBody>
          <a:bodyPr wrap="none" rtlCol="0">
            <a:spAutoFit/>
          </a:bodyPr>
          <a:lstStyle/>
          <a:p>
            <a:pPr algn="ctr"/>
            <a:r>
              <a:rPr kumimoji="1"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μ</a:t>
            </a:r>
          </a:p>
          <a:p>
            <a:pPr algn="ctr"/>
            <a:r>
              <a:rPr kumimoji="1" lang="ja-JP" altLang="en-US"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（母平均）</a:t>
            </a:r>
            <a:endParaRPr kumimoji="1" lang="en-US" altLang="ja-JP"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A94337B-6A9E-4776-A51C-7F5191CDDC61}"/>
                  </a:ext>
                </a:extLst>
              </p:cNvPr>
              <p:cNvSpPr txBox="1"/>
              <p:nvPr/>
            </p:nvSpPr>
            <p:spPr>
              <a:xfrm>
                <a:off x="1308976" y="2060724"/>
                <a:ext cx="1948143" cy="400110"/>
              </a:xfrm>
              <a:prstGeom prst="rect">
                <a:avLst/>
              </a:prstGeom>
              <a:solidFill>
                <a:schemeClr val="bg1"/>
              </a:solidFill>
              <a:ln w="38100">
                <a:solidFill>
                  <a:srgbClr val="92D050"/>
                </a:solidFill>
              </a:ln>
            </p:spPr>
            <p:txBody>
              <a:bodyPr wrap="square" rtlCol="0">
                <a:spAutoFit/>
              </a:bodyPr>
              <a:lstStyle/>
              <a:p>
                <a:pPr algn="ctr"/>
                <a14:m>
                  <m:oMath xmlns:m="http://schemas.openxmlformats.org/officeDocument/2006/math">
                    <m:r>
                      <a:rPr lang="ja-JP" altLang="en-US" sz="2000" i="1" smtClean="0">
                        <a:latin typeface="Cambria Math" panose="02040503050406030204" pitchFamily="18" charset="0"/>
                        <a:ea typeface="ＭＳ Ｐゴシック" panose="020B0600070205080204" pitchFamily="50" charset="-128"/>
                      </a:rPr>
                      <m:t>頻度論</m:t>
                    </m:r>
                  </m:oMath>
                </a14:m>
                <a:r>
                  <a:rPr kumimoji="1" lang="ja-JP" altLang="en-US" sz="2000" dirty="0">
                    <a:latin typeface="ＭＳ Ｐゴシック" panose="020B0600070205080204" pitchFamily="50" charset="-128"/>
                    <a:ea typeface="ＭＳ Ｐゴシック" panose="020B0600070205080204" pitchFamily="50" charset="-128"/>
                  </a:rPr>
                  <a:t>（第</a:t>
                </a:r>
                <a:r>
                  <a:rPr kumimoji="1" lang="en-US" altLang="ja-JP" sz="2000" dirty="0">
                    <a:latin typeface="ＭＳ Ｐゴシック" panose="020B0600070205080204" pitchFamily="50" charset="-128"/>
                    <a:ea typeface="ＭＳ Ｐゴシック" panose="020B0600070205080204" pitchFamily="50" charset="-128"/>
                  </a:rPr>
                  <a:t>4</a:t>
                </a:r>
                <a:r>
                  <a:rPr kumimoji="1" lang="ja-JP" altLang="en-US" sz="2000" dirty="0">
                    <a:latin typeface="ＭＳ Ｐゴシック" panose="020B0600070205080204" pitchFamily="50" charset="-128"/>
                    <a:ea typeface="ＭＳ Ｐゴシック" panose="020B0600070205080204" pitchFamily="50" charset="-128"/>
                  </a:rPr>
                  <a:t>章）</a:t>
                </a:r>
                <a:endParaRPr kumimoji="1" lang="en-US" altLang="ja-JP" sz="2000" dirty="0">
                  <a:latin typeface="ＭＳ Ｐゴシック" panose="020B0600070205080204" pitchFamily="50" charset="-128"/>
                  <a:ea typeface="ＭＳ Ｐゴシック" panose="020B0600070205080204" pitchFamily="50" charset="-128"/>
                </a:endParaRPr>
              </a:p>
            </p:txBody>
          </p:sp>
        </mc:Choice>
        <mc:Fallback xmlns="">
          <p:sp>
            <p:nvSpPr>
              <p:cNvPr id="14" name="テキスト ボックス 13">
                <a:extLst>
                  <a:ext uri="{FF2B5EF4-FFF2-40B4-BE49-F238E27FC236}">
                    <a16:creationId xmlns:a16="http://schemas.microsoft.com/office/drawing/2014/main" id="{EA94337B-6A9E-4776-A51C-7F5191CDDC61}"/>
                  </a:ext>
                </a:extLst>
              </p:cNvPr>
              <p:cNvSpPr txBox="1">
                <a:spLocks noRot="1" noChangeAspect="1" noMove="1" noResize="1" noEditPoints="1" noAdjustHandles="1" noChangeArrowheads="1" noChangeShapeType="1" noTextEdit="1"/>
              </p:cNvSpPr>
              <p:nvPr/>
            </p:nvSpPr>
            <p:spPr>
              <a:xfrm>
                <a:off x="1308976" y="2060724"/>
                <a:ext cx="1948143" cy="400110"/>
              </a:xfrm>
              <a:prstGeom prst="rect">
                <a:avLst/>
              </a:prstGeom>
              <a:blipFill>
                <a:blip r:embed="rId8"/>
                <a:stretch>
                  <a:fillRect t="-5556" b="-16667"/>
                </a:stretch>
              </a:blipFill>
              <a:ln w="38100">
                <a:solidFill>
                  <a:srgbClr val="92D050"/>
                </a:solidFill>
              </a:ln>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C5F1CCEC-8BEE-476F-BD71-F555F66316F9}"/>
              </a:ext>
            </a:extLst>
          </p:cNvPr>
          <p:cNvSpPr txBox="1"/>
          <p:nvPr/>
        </p:nvSpPr>
        <p:spPr>
          <a:xfrm>
            <a:off x="5621222" y="2004976"/>
            <a:ext cx="2251341" cy="400110"/>
          </a:xfrm>
          <a:prstGeom prst="rect">
            <a:avLst/>
          </a:prstGeom>
          <a:solidFill>
            <a:schemeClr val="bg1"/>
          </a:solidFill>
          <a:ln w="38100">
            <a:solidFill>
              <a:srgbClr val="00B0F0"/>
            </a:solidFill>
          </a:ln>
        </p:spPr>
        <p:txBody>
          <a:bodyPr wrap="square" rtlCol="0">
            <a:spAutoFit/>
          </a:bodyPr>
          <a:lstStyle/>
          <a:p>
            <a:pPr algn="ctr"/>
            <a:r>
              <a:rPr kumimoji="1" lang="ja-JP" altLang="en-US" sz="2000" dirty="0">
                <a:latin typeface="ＭＳ Ｐゴシック" panose="020B0600070205080204" pitchFamily="50" charset="-128"/>
                <a:ea typeface="ＭＳ Ｐゴシック" panose="020B0600070205080204" pitchFamily="50" charset="-128"/>
              </a:rPr>
              <a:t>ベイズ統計学</a:t>
            </a:r>
            <a:endParaRPr kumimoji="1" lang="en-US" altLang="ja-JP" sz="2000" dirty="0">
              <a:latin typeface="ＭＳ Ｐゴシック" panose="020B0600070205080204" pitchFamily="50" charset="-128"/>
              <a:ea typeface="ＭＳ Ｐゴシック" panose="020B0600070205080204" pitchFamily="50" charset="-128"/>
            </a:endParaRPr>
          </a:p>
        </p:txBody>
      </p:sp>
      <p:sp>
        <p:nvSpPr>
          <p:cNvPr id="16" name="フリーフォーム 10">
            <a:extLst>
              <a:ext uri="{FF2B5EF4-FFF2-40B4-BE49-F238E27FC236}">
                <a16:creationId xmlns:a16="http://schemas.microsoft.com/office/drawing/2014/main" id="{DBD4B218-5186-4D5E-84A5-34F9BC4FF61C}"/>
              </a:ext>
            </a:extLst>
          </p:cNvPr>
          <p:cNvSpPr/>
          <p:nvPr/>
        </p:nvSpPr>
        <p:spPr>
          <a:xfrm>
            <a:off x="1038348" y="3374191"/>
            <a:ext cx="2765611" cy="1809876"/>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0C29EF13-F577-40C1-ADE5-9795BEAF6C98}"/>
                  </a:ext>
                </a:extLst>
              </p:cNvPr>
              <p:cNvSpPr txBox="1"/>
              <p:nvPr/>
            </p:nvSpPr>
            <p:spPr>
              <a:xfrm>
                <a:off x="4848696" y="2585374"/>
                <a:ext cx="976939" cy="32316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1500" i="1" smtClean="0">
                          <a:solidFill>
                            <a:schemeClr val="bg1"/>
                          </a:solidFill>
                          <a:latin typeface="Cambria Math" panose="02040503050406030204" pitchFamily="18" charset="0"/>
                          <a:ea typeface="ＭＳ Ｐゴシック" panose="020B0600070205080204" pitchFamily="50" charset="-128"/>
                        </a:rPr>
                        <m:t>確率密度</m:t>
                      </m:r>
                    </m:oMath>
                  </m:oMathPara>
                </a14:m>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17" name="テキスト ボックス 16">
                <a:extLst>
                  <a:ext uri="{FF2B5EF4-FFF2-40B4-BE49-F238E27FC236}">
                    <a16:creationId xmlns:a16="http://schemas.microsoft.com/office/drawing/2014/main" id="{0C29EF13-F577-40C1-ADE5-9795BEAF6C98}"/>
                  </a:ext>
                </a:extLst>
              </p:cNvPr>
              <p:cNvSpPr txBox="1">
                <a:spLocks noRot="1" noChangeAspect="1" noMove="1" noResize="1" noEditPoints="1" noAdjustHandles="1" noChangeArrowheads="1" noChangeShapeType="1" noTextEdit="1"/>
              </p:cNvSpPr>
              <p:nvPr/>
            </p:nvSpPr>
            <p:spPr>
              <a:xfrm>
                <a:off x="4848696" y="2585374"/>
                <a:ext cx="976939" cy="323165"/>
              </a:xfrm>
              <a:prstGeom prst="rect">
                <a:avLst/>
              </a:prstGeom>
              <a:blipFill>
                <a:blip r:embed="rId9"/>
                <a:stretch>
                  <a:fillRect b="-7547"/>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9262F4C3-7DA1-45DB-B288-47570168FD8D}"/>
                  </a:ext>
                </a:extLst>
              </p:cNvPr>
              <p:cNvSpPr txBox="1"/>
              <p:nvPr/>
            </p:nvSpPr>
            <p:spPr>
              <a:xfrm>
                <a:off x="5722306" y="2840446"/>
                <a:ext cx="1992020" cy="553998"/>
              </a:xfrm>
              <a:prstGeom prst="rect">
                <a:avLst/>
              </a:prstGeom>
              <a:solidFill>
                <a:srgbClr val="00B0F0"/>
              </a:solidFill>
              <a:ln>
                <a:noFill/>
              </a:ln>
            </p:spPr>
            <p:txBody>
              <a:bodyPr wrap="square" rtlCol="0">
                <a:spAutoFit/>
              </a:bodyPr>
              <a:lstStyle/>
              <a:p>
                <a:pPr algn="ctr"/>
                <a14:m>
                  <m:oMath xmlns:m="http://schemas.openxmlformats.org/officeDocument/2006/math">
                    <m:r>
                      <a:rPr lang="ja-JP" altLang="en-US" sz="1500" i="1" smtClean="0">
                        <a:solidFill>
                          <a:schemeClr val="bg1"/>
                        </a:solidFill>
                        <a:latin typeface="Cambria Math" panose="02040503050406030204" pitchFamily="18" charset="0"/>
                        <a:ea typeface="ＭＳ Ｐゴシック" panose="020B0600070205080204" pitchFamily="50" charset="-128"/>
                      </a:rPr>
                      <m:t>パラメータの</m:t>
                    </m:r>
                  </m:oMath>
                </a14:m>
                <a:r>
                  <a:rPr kumimoji="1" lang="ja-JP" altLang="en-US" sz="1500" dirty="0">
                    <a:solidFill>
                      <a:schemeClr val="bg1"/>
                    </a:solidFill>
                    <a:latin typeface="ＭＳ Ｐゴシック" panose="020B0600070205080204" pitchFamily="50" charset="-128"/>
                    <a:ea typeface="ＭＳ Ｐゴシック" panose="020B0600070205080204" pitchFamily="50" charset="-128"/>
                  </a:rPr>
                  <a:t>確率分布（事後分布）</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22" name="テキスト ボックス 21">
                <a:extLst>
                  <a:ext uri="{FF2B5EF4-FFF2-40B4-BE49-F238E27FC236}">
                    <a16:creationId xmlns:a16="http://schemas.microsoft.com/office/drawing/2014/main" id="{9262F4C3-7DA1-45DB-B288-47570168FD8D}"/>
                  </a:ext>
                </a:extLst>
              </p:cNvPr>
              <p:cNvSpPr txBox="1">
                <a:spLocks noRot="1" noChangeAspect="1" noMove="1" noResize="1" noEditPoints="1" noAdjustHandles="1" noChangeArrowheads="1" noChangeShapeType="1" noTextEdit="1"/>
              </p:cNvSpPr>
              <p:nvPr/>
            </p:nvSpPr>
            <p:spPr>
              <a:xfrm>
                <a:off x="5722306" y="2840446"/>
                <a:ext cx="1992020" cy="553998"/>
              </a:xfrm>
              <a:prstGeom prst="rect">
                <a:avLst/>
              </a:prstGeom>
              <a:blipFill>
                <a:blip r:embed="rId10"/>
                <a:stretch>
                  <a:fillRect t="-3297" b="-10989"/>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7A58B068-7B05-4387-8101-BB492847E29B}"/>
                  </a:ext>
                </a:extLst>
              </p:cNvPr>
              <p:cNvSpPr txBox="1"/>
              <p:nvPr/>
            </p:nvSpPr>
            <p:spPr>
              <a:xfrm>
                <a:off x="1308381" y="2956014"/>
                <a:ext cx="2071649" cy="323165"/>
              </a:xfrm>
              <a:prstGeom prst="rect">
                <a:avLst/>
              </a:prstGeom>
              <a:noFill/>
              <a:ln>
                <a:noFill/>
              </a:ln>
            </p:spPr>
            <p:txBody>
              <a:bodyPr wrap="square" rtlCol="0">
                <a:spAutoFit/>
              </a:bodyPr>
              <a:lstStyle/>
              <a:p>
                <a:pPr algn="ctr"/>
                <a14:m>
                  <m:oMath xmlns:m="http://schemas.openxmlformats.org/officeDocument/2006/math">
                    <m:r>
                      <a:rPr lang="ja-JP" altLang="en-US" sz="1500" i="1" smtClean="0">
                        <a:solidFill>
                          <a:schemeClr val="bg1"/>
                        </a:solidFill>
                        <a:latin typeface="Cambria Math" panose="02040503050406030204" pitchFamily="18" charset="0"/>
                        <a:ea typeface="ＭＳ Ｐゴシック" panose="020B0600070205080204" pitchFamily="50" charset="-128"/>
                      </a:rPr>
                      <m:t>標本</m:t>
                    </m:r>
                    <m:r>
                      <a:rPr lang="ja-JP" altLang="en-US" sz="1500" i="1">
                        <a:solidFill>
                          <a:schemeClr val="bg1"/>
                        </a:solidFill>
                        <a:latin typeface="Cambria Math" panose="02040503050406030204" pitchFamily="18" charset="0"/>
                        <a:ea typeface="ＭＳ Ｐゴシック" panose="020B0600070205080204" pitchFamily="50" charset="-128"/>
                      </a:rPr>
                      <m:t>平均</m:t>
                    </m:r>
                    <m:r>
                      <a:rPr lang="ja-JP" altLang="en-US" sz="1500" i="1" smtClean="0">
                        <a:solidFill>
                          <a:schemeClr val="bg1"/>
                        </a:solidFill>
                        <a:latin typeface="Cambria Math" panose="02040503050406030204" pitchFamily="18" charset="0"/>
                        <a:ea typeface="ＭＳ Ｐゴシック" panose="020B0600070205080204" pitchFamily="50" charset="-128"/>
                      </a:rPr>
                      <m:t>の</m:t>
                    </m:r>
                  </m:oMath>
                </a14:m>
                <a:r>
                  <a:rPr kumimoji="1" lang="ja-JP" altLang="en-US" sz="1500" dirty="0">
                    <a:solidFill>
                      <a:schemeClr val="bg1"/>
                    </a:solidFill>
                    <a:latin typeface="ＭＳ Ｐゴシック" panose="020B0600070205080204" pitchFamily="50" charset="-128"/>
                    <a:ea typeface="ＭＳ Ｐゴシック" panose="020B0600070205080204" pitchFamily="50" charset="-128"/>
                  </a:rPr>
                  <a:t>確率分布</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23" name="テキスト ボックス 22">
                <a:extLst>
                  <a:ext uri="{FF2B5EF4-FFF2-40B4-BE49-F238E27FC236}">
                    <a16:creationId xmlns:a16="http://schemas.microsoft.com/office/drawing/2014/main" id="{7A58B068-7B05-4387-8101-BB492847E29B}"/>
                  </a:ext>
                </a:extLst>
              </p:cNvPr>
              <p:cNvSpPr txBox="1">
                <a:spLocks noRot="1" noChangeAspect="1" noMove="1" noResize="1" noEditPoints="1" noAdjustHandles="1" noChangeArrowheads="1" noChangeShapeType="1" noTextEdit="1"/>
              </p:cNvSpPr>
              <p:nvPr/>
            </p:nvSpPr>
            <p:spPr>
              <a:xfrm>
                <a:off x="1308381" y="2956014"/>
                <a:ext cx="2071649" cy="323165"/>
              </a:xfrm>
              <a:prstGeom prst="rect">
                <a:avLst/>
              </a:prstGeom>
              <a:blipFill>
                <a:blip r:embed="rId11"/>
                <a:stretch>
                  <a:fillRect t="-5660" b="-16981"/>
                </a:stretch>
              </a:blipFill>
              <a:ln>
                <a:noFill/>
              </a:ln>
            </p:spPr>
            <p:txBody>
              <a:bodyPr/>
              <a:lstStyle/>
              <a:p>
                <a:r>
                  <a:rPr lang="ja-JP" altLang="en-US">
                    <a:noFill/>
                  </a:rPr>
                  <a:t> </a:t>
                </a:r>
              </a:p>
            </p:txBody>
          </p:sp>
        </mc:Fallback>
      </mc:AlternateContent>
      <p:sp>
        <p:nvSpPr>
          <p:cNvPr id="24" name="右中かっこ 23">
            <a:extLst>
              <a:ext uri="{FF2B5EF4-FFF2-40B4-BE49-F238E27FC236}">
                <a16:creationId xmlns:a16="http://schemas.microsoft.com/office/drawing/2014/main" id="{D1FB5888-C916-499C-B58C-993CA678ED01}"/>
              </a:ext>
            </a:extLst>
          </p:cNvPr>
          <p:cNvSpPr/>
          <p:nvPr/>
        </p:nvSpPr>
        <p:spPr>
          <a:xfrm rot="5400000">
            <a:off x="2290307" y="4609554"/>
            <a:ext cx="228597" cy="1536700"/>
          </a:xfrm>
          <a:prstGeom prst="rightBrace">
            <a:avLst>
              <a:gd name="adj1" fmla="val 69444"/>
              <a:gd name="adj2"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EDE1E8CC-CFD2-4E52-84F5-61B64B89CA91}"/>
                  </a:ext>
                </a:extLst>
              </p:cNvPr>
              <p:cNvSpPr txBox="1"/>
              <p:nvPr/>
            </p:nvSpPr>
            <p:spPr>
              <a:xfrm>
                <a:off x="1673044" y="5476612"/>
                <a:ext cx="1485433" cy="323165"/>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ja-JP" altLang="en-US" sz="1500" i="1" smtClean="0">
                          <a:solidFill>
                            <a:schemeClr val="bg1"/>
                          </a:solidFill>
                          <a:latin typeface="Cambria Math" panose="02040503050406030204" pitchFamily="18" charset="0"/>
                          <a:ea typeface="ＭＳ Ｐゴシック" panose="020B0600070205080204" pitchFamily="50" charset="-128"/>
                        </a:rPr>
                        <m:t>信頼区間</m:t>
                      </m:r>
                    </m:oMath>
                  </m:oMathPara>
                </a14:m>
                <a:endParaRPr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25" name="テキスト ボックス 24">
                <a:extLst>
                  <a:ext uri="{FF2B5EF4-FFF2-40B4-BE49-F238E27FC236}">
                    <a16:creationId xmlns:a16="http://schemas.microsoft.com/office/drawing/2014/main" id="{EDE1E8CC-CFD2-4E52-84F5-61B64B89CA91}"/>
                  </a:ext>
                </a:extLst>
              </p:cNvPr>
              <p:cNvSpPr txBox="1">
                <a:spLocks noRot="1" noChangeAspect="1" noMove="1" noResize="1" noEditPoints="1" noAdjustHandles="1" noChangeArrowheads="1" noChangeShapeType="1" noTextEdit="1"/>
              </p:cNvSpPr>
              <p:nvPr/>
            </p:nvSpPr>
            <p:spPr>
              <a:xfrm>
                <a:off x="1673044" y="5476612"/>
                <a:ext cx="1485433" cy="323165"/>
              </a:xfrm>
              <a:prstGeom prst="rect">
                <a:avLst/>
              </a:prstGeom>
              <a:blipFill>
                <a:blip r:embed="rId12"/>
                <a:stretch>
                  <a:fillRect b="-5660"/>
                </a:stretch>
              </a:blipFill>
              <a:ln>
                <a:noFill/>
              </a:ln>
            </p:spPr>
            <p:txBody>
              <a:bodyPr/>
              <a:lstStyle/>
              <a:p>
                <a:r>
                  <a:rPr lang="ja-JP" altLang="en-US">
                    <a:noFill/>
                  </a:rPr>
                  <a:t> </a:t>
                </a:r>
              </a:p>
            </p:txBody>
          </p:sp>
        </mc:Fallback>
      </mc:AlternateContent>
      <p:sp>
        <p:nvSpPr>
          <p:cNvPr id="26" name="右中かっこ 25">
            <a:extLst>
              <a:ext uri="{FF2B5EF4-FFF2-40B4-BE49-F238E27FC236}">
                <a16:creationId xmlns:a16="http://schemas.microsoft.com/office/drawing/2014/main" id="{791C6C61-D750-4316-8CD5-5C6D1B18DED2}"/>
              </a:ext>
            </a:extLst>
          </p:cNvPr>
          <p:cNvSpPr/>
          <p:nvPr/>
        </p:nvSpPr>
        <p:spPr>
          <a:xfrm rot="5400000">
            <a:off x="6584828" y="4746598"/>
            <a:ext cx="277182" cy="1460148"/>
          </a:xfrm>
          <a:prstGeom prst="rightBrace">
            <a:avLst>
              <a:gd name="adj1" fmla="val 69444"/>
              <a:gd name="adj2"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13EEE9C7-4B94-4B7C-AB0E-ABD15715A9EE}"/>
                  </a:ext>
                </a:extLst>
              </p:cNvPr>
              <p:cNvSpPr txBox="1"/>
              <p:nvPr/>
            </p:nvSpPr>
            <p:spPr>
              <a:xfrm>
                <a:off x="6073554" y="5567871"/>
                <a:ext cx="1485433" cy="323165"/>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ja-JP" altLang="en-US" sz="1500" i="1" smtClean="0">
                          <a:solidFill>
                            <a:schemeClr val="bg1"/>
                          </a:solidFill>
                          <a:latin typeface="Cambria Math" panose="02040503050406030204" pitchFamily="18" charset="0"/>
                          <a:ea typeface="ＭＳ Ｐゴシック" panose="020B0600070205080204" pitchFamily="50" charset="-128"/>
                        </a:rPr>
                        <m:t>信用（</m:t>
                      </m:r>
                      <m:r>
                        <a:rPr lang="ja-JP" altLang="en-US" sz="1500" i="1">
                          <a:solidFill>
                            <a:schemeClr val="bg1"/>
                          </a:solidFill>
                          <a:latin typeface="Cambria Math" panose="02040503050406030204" pitchFamily="18" charset="0"/>
                          <a:ea typeface="ＭＳ Ｐゴシック" panose="020B0600070205080204" pitchFamily="50" charset="-128"/>
                        </a:rPr>
                        <m:t>確信</m:t>
                      </m:r>
                      <m:r>
                        <a:rPr lang="ja-JP" altLang="en-US" sz="1500" i="1" smtClean="0">
                          <a:solidFill>
                            <a:schemeClr val="bg1"/>
                          </a:solidFill>
                          <a:latin typeface="Cambria Math" panose="02040503050406030204" pitchFamily="18" charset="0"/>
                          <a:ea typeface="ＭＳ Ｐゴシック" panose="020B0600070205080204" pitchFamily="50" charset="-128"/>
                        </a:rPr>
                        <m:t>）</m:t>
                      </m:r>
                      <m:r>
                        <a:rPr kumimoji="1" lang="ja-JP" altLang="en-US" sz="1500" i="1" smtClean="0">
                          <a:solidFill>
                            <a:schemeClr val="bg1"/>
                          </a:solidFill>
                          <a:latin typeface="Cambria Math" panose="02040503050406030204" pitchFamily="18" charset="0"/>
                          <a:ea typeface="ＭＳ Ｐゴシック" panose="020B0600070205080204" pitchFamily="50" charset="-128"/>
                        </a:rPr>
                        <m:t>区間</m:t>
                      </m:r>
                    </m:oMath>
                  </m:oMathPara>
                </a14:m>
                <a:endParaRPr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27" name="テキスト ボックス 26">
                <a:extLst>
                  <a:ext uri="{FF2B5EF4-FFF2-40B4-BE49-F238E27FC236}">
                    <a16:creationId xmlns:a16="http://schemas.microsoft.com/office/drawing/2014/main" id="{13EEE9C7-4B94-4B7C-AB0E-ABD15715A9EE}"/>
                  </a:ext>
                </a:extLst>
              </p:cNvPr>
              <p:cNvSpPr txBox="1">
                <a:spLocks noRot="1" noChangeAspect="1" noMove="1" noResize="1" noEditPoints="1" noAdjustHandles="1" noChangeArrowheads="1" noChangeShapeType="1" noTextEdit="1"/>
              </p:cNvSpPr>
              <p:nvPr/>
            </p:nvSpPr>
            <p:spPr>
              <a:xfrm>
                <a:off x="6073554" y="5567871"/>
                <a:ext cx="1485433" cy="323165"/>
              </a:xfrm>
              <a:prstGeom prst="rect">
                <a:avLst/>
              </a:prstGeom>
              <a:blipFill>
                <a:blip r:embed="rId13"/>
                <a:stretch>
                  <a:fillRect l="-2869" b="-7547"/>
                </a:stretch>
              </a:blipFill>
              <a:ln>
                <a:noFill/>
              </a:ln>
            </p:spPr>
            <p:txBody>
              <a:bodyPr/>
              <a:lstStyle/>
              <a:p>
                <a:r>
                  <a:rPr lang="ja-JP" altLang="en-US">
                    <a:noFill/>
                  </a:rPr>
                  <a:t> </a:t>
                </a:r>
              </a:p>
            </p:txBody>
          </p:sp>
        </mc:Fallback>
      </mc:AlternateContent>
      <p:sp>
        <p:nvSpPr>
          <p:cNvPr id="28" name="テキスト ボックス 27">
            <a:extLst>
              <a:ext uri="{FF2B5EF4-FFF2-40B4-BE49-F238E27FC236}">
                <a16:creationId xmlns:a16="http://schemas.microsoft.com/office/drawing/2014/main" id="{BACD3049-BC65-4633-95FA-34A7E8C8AB61}"/>
              </a:ext>
            </a:extLst>
          </p:cNvPr>
          <p:cNvSpPr txBox="1"/>
          <p:nvPr/>
        </p:nvSpPr>
        <p:spPr>
          <a:xfrm>
            <a:off x="1611377" y="4649532"/>
            <a:ext cx="1518112" cy="523220"/>
          </a:xfrm>
          <a:prstGeom prst="rect">
            <a:avLst/>
          </a:prstGeom>
          <a:noFill/>
          <a:ln>
            <a:noFill/>
          </a:ln>
        </p:spPr>
        <p:txBody>
          <a:bodyPr wrap="square" rtlCol="0">
            <a:spAutoFit/>
          </a:bodyPr>
          <a:lstStyle/>
          <a:p>
            <a:pPr algn="ctr"/>
            <a:r>
              <a:rPr lang="en-US" altLang="ja-JP" sz="1400" dirty="0">
                <a:latin typeface="ＭＳ Ｐゴシック" panose="020B0600070205080204" pitchFamily="50" charset="-128"/>
                <a:ea typeface="ＭＳ Ｐゴシック" panose="020B0600070205080204" pitchFamily="50" charset="-128"/>
              </a:rPr>
              <a:t>100</a:t>
            </a:r>
            <a:r>
              <a:rPr lang="ja-JP" altLang="en-US" sz="1400" dirty="0">
                <a:latin typeface="ＭＳ Ｐゴシック" panose="020B0600070205080204" pitchFamily="50" charset="-128"/>
                <a:ea typeface="ＭＳ Ｐゴシック" panose="020B0600070205080204" pitchFamily="50" charset="-128"/>
              </a:rPr>
              <a:t>回のうち</a:t>
            </a:r>
            <a:r>
              <a:rPr lang="en-US" altLang="ja-JP" sz="1400" dirty="0">
                <a:latin typeface="ＭＳ Ｐゴシック" panose="020B0600070205080204" pitchFamily="50" charset="-128"/>
                <a:ea typeface="ＭＳ Ｐゴシック" panose="020B0600070205080204" pitchFamily="50" charset="-128"/>
              </a:rPr>
              <a:t>95</a:t>
            </a:r>
            <a:r>
              <a:rPr lang="ja-JP" altLang="en-US" sz="1400" dirty="0">
                <a:latin typeface="ＭＳ Ｐゴシック" panose="020B0600070205080204" pitchFamily="50" charset="-128"/>
                <a:ea typeface="ＭＳ Ｐゴシック" panose="020B0600070205080204" pitchFamily="50" charset="-128"/>
              </a:rPr>
              <a:t>回は</a:t>
            </a:r>
            <a:r>
              <a:rPr lang="en-US" altLang="ja-JP" sz="1400" dirty="0">
                <a:latin typeface="ＭＳ Ｐゴシック" panose="020B0600070205080204" pitchFamily="50" charset="-128"/>
                <a:ea typeface="ＭＳ Ｐゴシック" panose="020B0600070205080204" pitchFamily="50" charset="-128"/>
              </a:rPr>
              <a:t>μ</a:t>
            </a:r>
            <a:r>
              <a:rPr lang="ja-JP" altLang="en-US" sz="1400" dirty="0">
                <a:latin typeface="ＭＳ Ｐゴシック" panose="020B0600070205080204" pitchFamily="50" charset="-128"/>
                <a:ea typeface="ＭＳ Ｐゴシック" panose="020B0600070205080204" pitchFamily="50" charset="-128"/>
              </a:rPr>
              <a:t>を含む</a:t>
            </a:r>
            <a:endParaRPr lang="en-US" altLang="ja-JP" sz="1400" dirty="0">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EDBD9567-9A47-4577-AE37-937BF7E9F07D}"/>
              </a:ext>
            </a:extLst>
          </p:cNvPr>
          <p:cNvSpPr txBox="1"/>
          <p:nvPr/>
        </p:nvSpPr>
        <p:spPr>
          <a:xfrm>
            <a:off x="6187823" y="4659273"/>
            <a:ext cx="1237561" cy="523220"/>
          </a:xfrm>
          <a:prstGeom prst="rect">
            <a:avLst/>
          </a:prstGeom>
          <a:noFill/>
          <a:ln>
            <a:noFill/>
          </a:ln>
        </p:spPr>
        <p:txBody>
          <a:bodyPr wrap="square" rtlCol="0">
            <a:spAutoFit/>
          </a:bodyPr>
          <a:lstStyle/>
          <a:p>
            <a:pPr algn="ctr"/>
            <a:r>
              <a:rPr lang="en-US" altLang="ja-JP" sz="1400" dirty="0">
                <a:latin typeface="ＭＳ Ｐゴシック" panose="020B0600070205080204" pitchFamily="50" charset="-128"/>
                <a:ea typeface="ＭＳ Ｐゴシック" panose="020B0600070205080204" pitchFamily="50" charset="-128"/>
              </a:rPr>
              <a:t>95</a:t>
            </a:r>
            <a:r>
              <a:rPr lang="ja-JP" altLang="en-US" sz="1400" dirty="0">
                <a:latin typeface="ＭＳ Ｐゴシック" panose="020B0600070205080204" pitchFamily="50" charset="-128"/>
                <a:ea typeface="ＭＳ Ｐゴシック" panose="020B0600070205080204" pitchFamily="50" charset="-128"/>
              </a:rPr>
              <a:t>％の</a:t>
            </a:r>
            <a:r>
              <a:rPr lang="en-US" altLang="ja-JP" sz="1400" dirty="0">
                <a:latin typeface="ＭＳ Ｐゴシック" panose="020B0600070205080204" pitchFamily="50" charset="-128"/>
                <a:ea typeface="ＭＳ Ｐゴシック" panose="020B0600070205080204" pitchFamily="50" charset="-128"/>
              </a:rPr>
              <a:t>μ</a:t>
            </a:r>
            <a:r>
              <a:rPr lang="ja-JP" altLang="en-US" sz="1400" dirty="0">
                <a:latin typeface="ＭＳ Ｐゴシック" panose="020B0600070205080204" pitchFamily="50" charset="-128"/>
                <a:ea typeface="ＭＳ Ｐゴシック" panose="020B0600070205080204" pitchFamily="50" charset="-128"/>
              </a:rPr>
              <a:t>が含まれる</a:t>
            </a:r>
            <a:endParaRPr lang="en-US" altLang="ja-JP" sz="1400" dirty="0">
              <a:latin typeface="ＭＳ Ｐゴシック" panose="020B0600070205080204" pitchFamily="50" charset="-128"/>
              <a:ea typeface="ＭＳ Ｐゴシック" panose="020B0600070205080204" pitchFamily="50" charset="-128"/>
            </a:endParaRPr>
          </a:p>
        </p:txBody>
      </p:sp>
      <p:sp>
        <p:nvSpPr>
          <p:cNvPr id="30" name="フリーフォーム 10">
            <a:extLst>
              <a:ext uri="{FF2B5EF4-FFF2-40B4-BE49-F238E27FC236}">
                <a16:creationId xmlns:a16="http://schemas.microsoft.com/office/drawing/2014/main" id="{1D54409B-D986-42D6-99F8-6BF2EF58024D}"/>
              </a:ext>
            </a:extLst>
          </p:cNvPr>
          <p:cNvSpPr/>
          <p:nvPr/>
        </p:nvSpPr>
        <p:spPr>
          <a:xfrm>
            <a:off x="5337731" y="3429471"/>
            <a:ext cx="2765611" cy="1809876"/>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9567BEA1-C32C-4D4A-8ECD-953B6E56DEDC}"/>
              </a:ext>
            </a:extLst>
          </p:cNvPr>
          <p:cNvCxnSpPr>
            <a:cxnSpLocks/>
          </p:cNvCxnSpPr>
          <p:nvPr/>
        </p:nvCxnSpPr>
        <p:spPr>
          <a:xfrm>
            <a:off x="5975600" y="5274374"/>
            <a:ext cx="1531772" cy="8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F9B8291-7BDB-4FDF-B999-3592DBBF1EEA}"/>
              </a:ext>
            </a:extLst>
          </p:cNvPr>
          <p:cNvCxnSpPr>
            <a:cxnSpLocks/>
          </p:cNvCxnSpPr>
          <p:nvPr/>
        </p:nvCxnSpPr>
        <p:spPr>
          <a:xfrm>
            <a:off x="1636255" y="5236140"/>
            <a:ext cx="1531772" cy="8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AF8ADD82-B06B-484E-9FF1-0B1A537A9143}"/>
                  </a:ext>
                </a:extLst>
              </p:cNvPr>
              <p:cNvSpPr txBox="1"/>
              <p:nvPr/>
            </p:nvSpPr>
            <p:spPr>
              <a:xfrm>
                <a:off x="1665762" y="3955964"/>
                <a:ext cx="1485433" cy="323165"/>
              </a:xfrm>
              <a:prstGeom prst="rect">
                <a:avLst/>
              </a:prstGeom>
              <a:noFill/>
              <a:ln>
                <a:noFill/>
              </a:ln>
            </p:spPr>
            <p:txBody>
              <a:bodyPr wrap="square" rtlCol="0">
                <a:spAutoFit/>
              </a:bodyPr>
              <a:lstStyle/>
              <a:p>
                <a:pPr algn="ctr"/>
                <a14:m>
                  <m:oMath xmlns:m="http://schemas.openxmlformats.org/officeDocument/2006/math">
                    <m:r>
                      <a:rPr kumimoji="1" lang="en-US" altLang="ja-JP" sz="1500" b="0" i="1" smtClean="0">
                        <a:solidFill>
                          <a:schemeClr val="tx1"/>
                        </a:solidFill>
                        <a:latin typeface="Cambria Math" panose="02040503050406030204" pitchFamily="18" charset="0"/>
                        <a:ea typeface="ＭＳ Ｐゴシック" panose="020B0600070205080204" pitchFamily="50" charset="-128"/>
                      </a:rPr>
                      <m:t>95</m:t>
                    </m:r>
                  </m:oMath>
                </a14:m>
                <a:r>
                  <a:rPr lang="ja-JP" altLang="en-US" sz="1500" dirty="0">
                    <a:solidFill>
                      <a:schemeClr val="tx1"/>
                    </a:solidFill>
                    <a:latin typeface="ＭＳ Ｐゴシック" panose="020B0600070205080204" pitchFamily="50" charset="-128"/>
                    <a:ea typeface="ＭＳ Ｐゴシック" panose="020B0600070205080204" pitchFamily="50" charset="-128"/>
                  </a:rPr>
                  <a:t>％</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33" name="テキスト ボックス 32">
                <a:extLst>
                  <a:ext uri="{FF2B5EF4-FFF2-40B4-BE49-F238E27FC236}">
                    <a16:creationId xmlns:a16="http://schemas.microsoft.com/office/drawing/2014/main" id="{AF8ADD82-B06B-484E-9FF1-0B1A537A9143}"/>
                  </a:ext>
                </a:extLst>
              </p:cNvPr>
              <p:cNvSpPr txBox="1">
                <a:spLocks noRot="1" noChangeAspect="1" noMove="1" noResize="1" noEditPoints="1" noAdjustHandles="1" noChangeArrowheads="1" noChangeShapeType="1" noTextEdit="1"/>
              </p:cNvSpPr>
              <p:nvPr/>
            </p:nvSpPr>
            <p:spPr>
              <a:xfrm>
                <a:off x="1665762" y="3955964"/>
                <a:ext cx="1485433" cy="323165"/>
              </a:xfrm>
              <a:prstGeom prst="rect">
                <a:avLst/>
              </a:prstGeom>
              <a:blipFill>
                <a:blip r:embed="rId14"/>
                <a:stretch>
                  <a:fillRect t="-5660" b="-16981"/>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3473390-7BE9-43FE-8C40-F985241AC031}"/>
                  </a:ext>
                </a:extLst>
              </p:cNvPr>
              <p:cNvSpPr txBox="1"/>
              <p:nvPr/>
            </p:nvSpPr>
            <p:spPr>
              <a:xfrm>
                <a:off x="2952986" y="3464170"/>
                <a:ext cx="1443760" cy="553998"/>
              </a:xfrm>
              <a:prstGeom prst="rect">
                <a:avLst/>
              </a:prstGeom>
              <a:noFill/>
              <a:ln>
                <a:noFill/>
              </a:ln>
            </p:spPr>
            <p:txBody>
              <a:bodyPr wrap="square" rtlCol="0">
                <a:spAutoFit/>
              </a:bodyPr>
              <a:lstStyle/>
              <a:p>
                <a:pPr algn="ctr"/>
                <a14:m>
                  <m:oMath xmlns:m="http://schemas.openxmlformats.org/officeDocument/2006/math">
                    <m:r>
                      <a:rPr lang="ja-JP" altLang="en-US" sz="1500" i="1" smtClean="0">
                        <a:solidFill>
                          <a:schemeClr val="bg1"/>
                        </a:solidFill>
                        <a:latin typeface="Cambria Math" panose="02040503050406030204" pitchFamily="18" charset="0"/>
                        <a:ea typeface="ＭＳ Ｐゴシック" panose="020B0600070205080204" pitchFamily="50" charset="-128"/>
                      </a:rPr>
                      <m:t>区間が</m:t>
                    </m:r>
                    <m:r>
                      <m:rPr>
                        <m:sty m:val="p"/>
                      </m:rPr>
                      <a:rPr lang="en-US" altLang="ja-JP" sz="1500" i="1" smtClean="0">
                        <a:solidFill>
                          <a:schemeClr val="bg1"/>
                        </a:solidFill>
                        <a:latin typeface="Cambria Math" panose="02040503050406030204" pitchFamily="18" charset="0"/>
                        <a:ea typeface="ＭＳ Ｐゴシック" panose="020B0600070205080204" pitchFamily="50" charset="-128"/>
                      </a:rPr>
                      <m:t>μ</m:t>
                    </m:r>
                  </m:oMath>
                </a14:m>
                <a:r>
                  <a:rPr kumimoji="1" lang="ja-JP" altLang="en-US" sz="1500" dirty="0">
                    <a:solidFill>
                      <a:schemeClr val="bg1"/>
                    </a:solidFill>
                    <a:latin typeface="ＭＳ Ｐゴシック" panose="020B0600070205080204" pitchFamily="50" charset="-128"/>
                    <a:ea typeface="ＭＳ Ｐゴシック" panose="020B0600070205080204" pitchFamily="50" charset="-128"/>
                  </a:rPr>
                  <a:t>を含む“</a:t>
                </a:r>
                <a:r>
                  <a:rPr kumimoji="1" lang="ja-JP" altLang="en-US" sz="1500" dirty="0">
                    <a:solidFill>
                      <a:srgbClr val="FF0000"/>
                    </a:solidFill>
                    <a:latin typeface="ＭＳ Ｐゴシック" panose="020B0600070205080204" pitchFamily="50" charset="-128"/>
                    <a:ea typeface="ＭＳ Ｐゴシック" panose="020B0600070205080204" pitchFamily="50" charset="-128"/>
                  </a:rPr>
                  <a:t>頻度</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34" name="テキスト ボックス 33">
                <a:extLst>
                  <a:ext uri="{FF2B5EF4-FFF2-40B4-BE49-F238E27FC236}">
                    <a16:creationId xmlns:a16="http://schemas.microsoft.com/office/drawing/2014/main" id="{13473390-7BE9-43FE-8C40-F985241AC031}"/>
                  </a:ext>
                </a:extLst>
              </p:cNvPr>
              <p:cNvSpPr txBox="1">
                <a:spLocks noRot="1" noChangeAspect="1" noMove="1" noResize="1" noEditPoints="1" noAdjustHandles="1" noChangeArrowheads="1" noChangeShapeType="1" noTextEdit="1"/>
              </p:cNvSpPr>
              <p:nvPr/>
            </p:nvSpPr>
            <p:spPr>
              <a:xfrm>
                <a:off x="2952986" y="3464170"/>
                <a:ext cx="1443760" cy="553998"/>
              </a:xfrm>
              <a:prstGeom prst="rect">
                <a:avLst/>
              </a:prstGeom>
              <a:blipFill>
                <a:blip r:embed="rId15"/>
                <a:stretch>
                  <a:fillRect t="-3297" b="-12088"/>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5EA9C69A-3E4E-49F9-A5EA-7DABAAE81815}"/>
                  </a:ext>
                </a:extLst>
              </p:cNvPr>
              <p:cNvSpPr txBox="1"/>
              <p:nvPr/>
            </p:nvSpPr>
            <p:spPr>
              <a:xfrm>
                <a:off x="7182025" y="3424004"/>
                <a:ext cx="1652307" cy="553998"/>
              </a:xfrm>
              <a:prstGeom prst="rect">
                <a:avLst/>
              </a:prstGeom>
              <a:noFill/>
              <a:ln>
                <a:noFill/>
              </a:ln>
            </p:spPr>
            <p:txBody>
              <a:bodyPr wrap="square" rtlCol="0">
                <a:spAutoFit/>
              </a:bodyPr>
              <a:lstStyle/>
              <a:p>
                <a14:m>
                  <m:oMath xmlns:m="http://schemas.openxmlformats.org/officeDocument/2006/math">
                    <m:r>
                      <a:rPr lang="ja-JP" altLang="en-US" sz="1500" i="1" smtClean="0">
                        <a:solidFill>
                          <a:schemeClr val="bg1"/>
                        </a:solidFill>
                        <a:latin typeface="Cambria Math" panose="02040503050406030204" pitchFamily="18" charset="0"/>
                        <a:ea typeface="ＭＳ Ｐゴシック" panose="020B0600070205080204" pitchFamily="50" charset="-128"/>
                      </a:rPr>
                      <m:t>区間に</m:t>
                    </m:r>
                    <m:r>
                      <m:rPr>
                        <m:sty m:val="p"/>
                      </m:rPr>
                      <a:rPr lang="en-US" altLang="ja-JP" sz="1500" i="1" smtClean="0">
                        <a:solidFill>
                          <a:schemeClr val="bg1"/>
                        </a:solidFill>
                        <a:latin typeface="Cambria Math" panose="02040503050406030204" pitchFamily="18" charset="0"/>
                        <a:ea typeface="ＭＳ Ｐゴシック" panose="020B0600070205080204" pitchFamily="50" charset="-128"/>
                      </a:rPr>
                      <m:t>μ</m:t>
                    </m:r>
                  </m:oMath>
                </a14:m>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が含まれる“</a:t>
                </a:r>
                <a:r>
                  <a:rPr kumimoji="1" lang="ja-JP" altLang="en-US" sz="1500" dirty="0">
                    <a:solidFill>
                      <a:srgbClr val="FF0000"/>
                    </a:solidFill>
                    <a:latin typeface="ＭＳ Ｐゴシック" panose="020B0600070205080204" pitchFamily="50" charset="-128"/>
                    <a:ea typeface="ＭＳ Ｐゴシック" panose="020B0600070205080204" pitchFamily="50" charset="-128"/>
                  </a:rPr>
                  <a:t>確率</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”そのもの</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35" name="テキスト ボックス 34">
                <a:extLst>
                  <a:ext uri="{FF2B5EF4-FFF2-40B4-BE49-F238E27FC236}">
                    <a16:creationId xmlns:a16="http://schemas.microsoft.com/office/drawing/2014/main" id="{5EA9C69A-3E4E-49F9-A5EA-7DABAAE81815}"/>
                  </a:ext>
                </a:extLst>
              </p:cNvPr>
              <p:cNvSpPr txBox="1">
                <a:spLocks noRot="1" noChangeAspect="1" noMove="1" noResize="1" noEditPoints="1" noAdjustHandles="1" noChangeArrowheads="1" noChangeShapeType="1" noTextEdit="1"/>
              </p:cNvSpPr>
              <p:nvPr/>
            </p:nvSpPr>
            <p:spPr>
              <a:xfrm>
                <a:off x="7182025" y="3424004"/>
                <a:ext cx="1652307" cy="553998"/>
              </a:xfrm>
              <a:prstGeom prst="rect">
                <a:avLst/>
              </a:prstGeom>
              <a:blipFill>
                <a:blip r:embed="rId16"/>
                <a:stretch>
                  <a:fillRect l="-1476" t="-4396" b="-10989"/>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8DE808A0-47F8-4950-87F1-6103383BF968}"/>
                  </a:ext>
                </a:extLst>
              </p:cNvPr>
              <p:cNvSpPr txBox="1"/>
              <p:nvPr/>
            </p:nvSpPr>
            <p:spPr>
              <a:xfrm>
                <a:off x="5993200" y="3997085"/>
                <a:ext cx="1485433" cy="323165"/>
              </a:xfrm>
              <a:prstGeom prst="rect">
                <a:avLst/>
              </a:prstGeom>
              <a:noFill/>
              <a:ln>
                <a:noFill/>
              </a:ln>
            </p:spPr>
            <p:txBody>
              <a:bodyPr wrap="square" rtlCol="0">
                <a:spAutoFit/>
              </a:bodyPr>
              <a:lstStyle/>
              <a:p>
                <a:pPr algn="ctr"/>
                <a14:m>
                  <m:oMath xmlns:m="http://schemas.openxmlformats.org/officeDocument/2006/math">
                    <m:r>
                      <a:rPr kumimoji="1" lang="en-US" altLang="ja-JP" sz="1500" b="0" i="1" smtClean="0">
                        <a:solidFill>
                          <a:schemeClr val="tx1"/>
                        </a:solidFill>
                        <a:latin typeface="Cambria Math" panose="02040503050406030204" pitchFamily="18" charset="0"/>
                        <a:ea typeface="ＭＳ Ｐゴシック" panose="020B0600070205080204" pitchFamily="50" charset="-128"/>
                      </a:rPr>
                      <m:t>95</m:t>
                    </m:r>
                  </m:oMath>
                </a14:m>
                <a:r>
                  <a:rPr lang="ja-JP" altLang="en-US" sz="1500" dirty="0">
                    <a:solidFill>
                      <a:schemeClr val="tx1"/>
                    </a:solidFill>
                    <a:latin typeface="ＭＳ Ｐゴシック" panose="020B0600070205080204" pitchFamily="50" charset="-128"/>
                    <a:ea typeface="ＭＳ Ｐゴシック" panose="020B0600070205080204" pitchFamily="50" charset="-128"/>
                  </a:rPr>
                  <a:t>％</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36" name="テキスト ボックス 35">
                <a:extLst>
                  <a:ext uri="{FF2B5EF4-FFF2-40B4-BE49-F238E27FC236}">
                    <a16:creationId xmlns:a16="http://schemas.microsoft.com/office/drawing/2014/main" id="{8DE808A0-47F8-4950-87F1-6103383BF968}"/>
                  </a:ext>
                </a:extLst>
              </p:cNvPr>
              <p:cNvSpPr txBox="1">
                <a:spLocks noRot="1" noChangeAspect="1" noMove="1" noResize="1" noEditPoints="1" noAdjustHandles="1" noChangeArrowheads="1" noChangeShapeType="1" noTextEdit="1"/>
              </p:cNvSpPr>
              <p:nvPr/>
            </p:nvSpPr>
            <p:spPr>
              <a:xfrm>
                <a:off x="5993200" y="3997085"/>
                <a:ext cx="1485433" cy="323165"/>
              </a:xfrm>
              <a:prstGeom prst="rect">
                <a:avLst/>
              </a:prstGeom>
              <a:blipFill>
                <a:blip r:embed="rId17"/>
                <a:stretch>
                  <a:fillRect t="-7547" b="-16981"/>
                </a:stretch>
              </a:blipFill>
              <a:ln>
                <a:noFill/>
              </a:ln>
            </p:spPr>
            <p:txBody>
              <a:bodyPr/>
              <a:lstStyle/>
              <a:p>
                <a:r>
                  <a:rPr lang="ja-JP" altLang="en-US">
                    <a:noFill/>
                  </a:rPr>
                  <a:t> </a:t>
                </a:r>
              </a:p>
            </p:txBody>
          </p:sp>
        </mc:Fallback>
      </mc:AlternateContent>
      <p:cxnSp>
        <p:nvCxnSpPr>
          <p:cNvPr id="37" name="コネクタ: 曲線 36">
            <a:extLst>
              <a:ext uri="{FF2B5EF4-FFF2-40B4-BE49-F238E27FC236}">
                <a16:creationId xmlns:a16="http://schemas.microsoft.com/office/drawing/2014/main" id="{3259FC48-382B-421C-BD7A-0542936B949D}"/>
              </a:ext>
            </a:extLst>
          </p:cNvPr>
          <p:cNvCxnSpPr>
            <a:cxnSpLocks/>
          </p:cNvCxnSpPr>
          <p:nvPr/>
        </p:nvCxnSpPr>
        <p:spPr>
          <a:xfrm rot="10800000" flipV="1">
            <a:off x="2439034" y="3641642"/>
            <a:ext cx="561622" cy="402445"/>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曲線 37">
            <a:extLst>
              <a:ext uri="{FF2B5EF4-FFF2-40B4-BE49-F238E27FC236}">
                <a16:creationId xmlns:a16="http://schemas.microsoft.com/office/drawing/2014/main" id="{FBE3B717-901B-477C-988C-A2A9854BAC75}"/>
              </a:ext>
            </a:extLst>
          </p:cNvPr>
          <p:cNvCxnSpPr>
            <a:cxnSpLocks/>
          </p:cNvCxnSpPr>
          <p:nvPr/>
        </p:nvCxnSpPr>
        <p:spPr>
          <a:xfrm rot="10800000" flipV="1">
            <a:off x="6706592" y="3677316"/>
            <a:ext cx="561622" cy="402445"/>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矢印: U ターン 46">
            <a:extLst>
              <a:ext uri="{FF2B5EF4-FFF2-40B4-BE49-F238E27FC236}">
                <a16:creationId xmlns:a16="http://schemas.microsoft.com/office/drawing/2014/main" id="{29C983CC-A400-4B3C-8FFF-56794C2DBA4A}"/>
              </a:ext>
            </a:extLst>
          </p:cNvPr>
          <p:cNvSpPr/>
          <p:nvPr/>
        </p:nvSpPr>
        <p:spPr>
          <a:xfrm flipV="1">
            <a:off x="3984288" y="5599998"/>
            <a:ext cx="4407069" cy="525869"/>
          </a:xfrm>
          <a:prstGeom prst="uturnArrow">
            <a:avLst>
              <a:gd name="adj1" fmla="val 20358"/>
              <a:gd name="adj2" fmla="val 25000"/>
              <a:gd name="adj3" fmla="val 0"/>
              <a:gd name="adj4" fmla="val 43750"/>
              <a:gd name="adj5" fmla="val 100000"/>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正方形/長方形 47">
            <a:extLst>
              <a:ext uri="{FF2B5EF4-FFF2-40B4-BE49-F238E27FC236}">
                <a16:creationId xmlns:a16="http://schemas.microsoft.com/office/drawing/2014/main" id="{21E81E83-5282-48C8-9B28-DF45F14624FD}"/>
              </a:ext>
            </a:extLst>
          </p:cNvPr>
          <p:cNvSpPr/>
          <p:nvPr/>
        </p:nvSpPr>
        <p:spPr>
          <a:xfrm>
            <a:off x="4865327" y="5881385"/>
            <a:ext cx="2255746" cy="323165"/>
          </a:xfrm>
          <a:prstGeom prst="rect">
            <a:avLst/>
          </a:prstGeom>
          <a:solidFill>
            <a:srgbClr val="FFC000"/>
          </a:solidFill>
        </p:spPr>
        <p:txBody>
          <a:bodyPr wrap="none">
            <a:spAutoFit/>
          </a:bodyPr>
          <a:lstStyle/>
          <a:p>
            <a:pPr algn="ctr"/>
            <a:r>
              <a:rPr kumimoji="1" lang="ja-JP" altLang="en-US" sz="1500" dirty="0">
                <a:latin typeface="ＭＳ Ｐゴシック" panose="020B0600070205080204" pitchFamily="50" charset="-128"/>
              </a:rPr>
              <a:t>確率変数の対象が異なる</a:t>
            </a:r>
            <a:endParaRPr kumimoji="1" lang="ja-JP" altLang="en-US" sz="1500" dirty="0"/>
          </a:p>
        </p:txBody>
      </p:sp>
      <p:sp>
        <p:nvSpPr>
          <p:cNvPr id="3" name="正方形/長方形 2">
            <a:extLst>
              <a:ext uri="{FF2B5EF4-FFF2-40B4-BE49-F238E27FC236}">
                <a16:creationId xmlns:a16="http://schemas.microsoft.com/office/drawing/2014/main" id="{3AEC640F-12CE-475F-B2D5-4E0FCF009B10}"/>
              </a:ext>
            </a:extLst>
          </p:cNvPr>
          <p:cNvSpPr/>
          <p:nvPr/>
        </p:nvSpPr>
        <p:spPr>
          <a:xfrm>
            <a:off x="3603088" y="5071401"/>
            <a:ext cx="993357" cy="52586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9D04B0B7-6926-4658-94CB-B8F14F243B9C}"/>
              </a:ext>
            </a:extLst>
          </p:cNvPr>
          <p:cNvSpPr/>
          <p:nvPr/>
        </p:nvSpPr>
        <p:spPr>
          <a:xfrm>
            <a:off x="7890125" y="5074263"/>
            <a:ext cx="817558" cy="52586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69FA62F0-7C9B-4AB5-AEE9-3AE5C9247E54}"/>
                  </a:ext>
                </a:extLst>
              </p:cNvPr>
              <p:cNvSpPr txBox="1"/>
              <p:nvPr/>
            </p:nvSpPr>
            <p:spPr>
              <a:xfrm>
                <a:off x="2961786" y="4008888"/>
                <a:ext cx="1443760" cy="323165"/>
              </a:xfrm>
              <a:prstGeom prst="rect">
                <a:avLst/>
              </a:prstGeom>
              <a:solidFill>
                <a:srgbClr val="FFFF00"/>
              </a:solidFill>
              <a:ln>
                <a:noFill/>
              </a:ln>
            </p:spPr>
            <p:txBody>
              <a:bodyPr wrap="square" rtlCol="0">
                <a:spAutoFit/>
              </a:bodyPr>
              <a:lstStyle/>
              <a:p>
                <a:pPr algn="ctr"/>
                <a14:m>
                  <m:oMath xmlns:m="http://schemas.openxmlformats.org/officeDocument/2006/math">
                    <m:r>
                      <a:rPr lang="ja-JP" altLang="en-US" sz="1500" i="1" smtClean="0">
                        <a:solidFill>
                          <a:schemeClr val="tx1"/>
                        </a:solidFill>
                        <a:latin typeface="Cambria Math" panose="02040503050406030204" pitchFamily="18" charset="0"/>
                        <a:ea typeface="ＭＳ Ｐゴシック" panose="020B0600070205080204" pitchFamily="50" charset="-128"/>
                      </a:rPr>
                      <m:t>分かり難い</m:t>
                    </m:r>
                  </m:oMath>
                </a14:m>
                <a:r>
                  <a:rPr kumimoji="1" lang="ja-JP" altLang="en-US" sz="15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500" dirty="0">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40" name="テキスト ボックス 39">
                <a:extLst>
                  <a:ext uri="{FF2B5EF4-FFF2-40B4-BE49-F238E27FC236}">
                    <a16:creationId xmlns:a16="http://schemas.microsoft.com/office/drawing/2014/main" id="{69FA62F0-7C9B-4AB5-AEE9-3AE5C9247E54}"/>
                  </a:ext>
                </a:extLst>
              </p:cNvPr>
              <p:cNvSpPr txBox="1">
                <a:spLocks noRot="1" noChangeAspect="1" noMove="1" noResize="1" noEditPoints="1" noAdjustHandles="1" noChangeArrowheads="1" noChangeShapeType="1" noTextEdit="1"/>
              </p:cNvSpPr>
              <p:nvPr/>
            </p:nvSpPr>
            <p:spPr>
              <a:xfrm>
                <a:off x="2961786" y="4008888"/>
                <a:ext cx="1443760" cy="323165"/>
              </a:xfrm>
              <a:prstGeom prst="rect">
                <a:avLst/>
              </a:prstGeom>
              <a:blipFill>
                <a:blip r:embed="rId18"/>
                <a:stretch>
                  <a:fillRect t="-7547" b="-16981"/>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EA83F738-2C14-4F94-B1B5-FA833152FB5D}"/>
                  </a:ext>
                </a:extLst>
              </p:cNvPr>
              <p:cNvSpPr txBox="1"/>
              <p:nvPr/>
            </p:nvSpPr>
            <p:spPr>
              <a:xfrm>
                <a:off x="7244562" y="3991897"/>
                <a:ext cx="1474086" cy="323165"/>
              </a:xfrm>
              <a:prstGeom prst="rect">
                <a:avLst/>
              </a:prstGeom>
              <a:solidFill>
                <a:srgbClr val="92D050"/>
              </a:solidFill>
              <a:ln>
                <a:noFill/>
              </a:ln>
            </p:spPr>
            <p:txBody>
              <a:bodyPr wrap="square" rtlCol="0">
                <a:spAutoFit/>
              </a:bodyPr>
              <a:lstStyle/>
              <a:p>
                <a:pPr algn="ctr"/>
                <a14:m>
                  <m:oMath xmlns:m="http://schemas.openxmlformats.org/officeDocument/2006/math">
                    <m:r>
                      <a:rPr lang="ja-JP" altLang="en-US" sz="1500" i="1" smtClean="0">
                        <a:solidFill>
                          <a:schemeClr val="tx1"/>
                        </a:solidFill>
                        <a:latin typeface="Cambria Math" panose="02040503050406030204" pitchFamily="18" charset="0"/>
                        <a:ea typeface="ＭＳ Ｐゴシック" panose="020B0600070205080204" pitchFamily="50" charset="-128"/>
                      </a:rPr>
                      <m:t>分かり</m:t>
                    </m:r>
                    <m:r>
                      <a:rPr lang="ja-JP" altLang="en-US" sz="1500" i="1">
                        <a:latin typeface="Cambria Math" panose="02040503050406030204" pitchFamily="18" charset="0"/>
                        <a:ea typeface="ＭＳ Ｐゴシック" panose="020B0600070205080204" pitchFamily="50" charset="-128"/>
                      </a:rPr>
                      <m:t>やすい</m:t>
                    </m:r>
                  </m:oMath>
                </a14:m>
                <a:r>
                  <a:rPr kumimoji="1" lang="ja-JP" altLang="en-US" sz="15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500" dirty="0">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41" name="テキスト ボックス 40">
                <a:extLst>
                  <a:ext uri="{FF2B5EF4-FFF2-40B4-BE49-F238E27FC236}">
                    <a16:creationId xmlns:a16="http://schemas.microsoft.com/office/drawing/2014/main" id="{EA83F738-2C14-4F94-B1B5-FA833152FB5D}"/>
                  </a:ext>
                </a:extLst>
              </p:cNvPr>
              <p:cNvSpPr txBox="1">
                <a:spLocks noRot="1" noChangeAspect="1" noMove="1" noResize="1" noEditPoints="1" noAdjustHandles="1" noChangeArrowheads="1" noChangeShapeType="1" noTextEdit="1"/>
              </p:cNvSpPr>
              <p:nvPr/>
            </p:nvSpPr>
            <p:spPr>
              <a:xfrm>
                <a:off x="7244562" y="3991897"/>
                <a:ext cx="1474086" cy="323165"/>
              </a:xfrm>
              <a:prstGeom prst="rect">
                <a:avLst/>
              </a:prstGeom>
              <a:blipFill>
                <a:blip r:embed="rId19"/>
                <a:stretch>
                  <a:fillRect t="-5660" r="-826" b="-16981"/>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14963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animBg="1"/>
      <p:bldP spid="22" grpId="0" animBg="1"/>
      <p:bldP spid="23" grpId="0"/>
      <p:bldP spid="24" grpId="0" animBg="1"/>
      <p:bldP spid="25" grpId="0"/>
      <p:bldP spid="26" grpId="0" animBg="1"/>
      <p:bldP spid="27" grpId="0"/>
      <p:bldP spid="28" grpId="0"/>
      <p:bldP spid="29" grpId="0"/>
      <p:bldP spid="30" grpId="0" animBg="1"/>
      <p:bldP spid="33" grpId="0"/>
      <p:bldP spid="34" grpId="0"/>
      <p:bldP spid="35" grpId="0"/>
      <p:bldP spid="36" grpId="0"/>
      <p:bldP spid="47" grpId="0" animBg="1"/>
      <p:bldP spid="48" grpId="0" animBg="1"/>
      <p:bldP spid="3" grpId="0" animBg="1"/>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0BAA0B-C5A5-4A16-959D-7948B42647EE}"/>
              </a:ext>
            </a:extLst>
          </p:cNvPr>
          <p:cNvSpPr>
            <a:spLocks noGrp="1"/>
          </p:cNvSpPr>
          <p:nvPr>
            <p:ph type="title"/>
          </p:nvPr>
        </p:nvSpPr>
        <p:spPr>
          <a:xfrm>
            <a:off x="899592" y="620688"/>
            <a:ext cx="7162800" cy="1143000"/>
          </a:xfrm>
        </p:spPr>
        <p:txBody>
          <a:bodyPr/>
          <a:lstStyle/>
          <a:p>
            <a:r>
              <a:rPr lang="ja-JP" altLang="en-US" sz="3000" dirty="0"/>
              <a:t>特徴②：事前情報や新しいデータを</a:t>
            </a:r>
            <a:br>
              <a:rPr lang="en-US" altLang="ja-JP" sz="3000" dirty="0"/>
            </a:br>
            <a:r>
              <a:rPr lang="ja-JP" altLang="en-US" sz="3000" dirty="0"/>
              <a:t>柔軟に取り込んで精度向上</a:t>
            </a:r>
          </a:p>
        </p:txBody>
      </p:sp>
      <p:sp>
        <p:nvSpPr>
          <p:cNvPr id="40" name="角丸四角形 3">
            <a:extLst>
              <a:ext uri="{FF2B5EF4-FFF2-40B4-BE49-F238E27FC236}">
                <a16:creationId xmlns:a16="http://schemas.microsoft.com/office/drawing/2014/main" id="{441C63D9-0D96-48AE-9F8C-067BBE9B33F9}"/>
              </a:ext>
            </a:extLst>
          </p:cNvPr>
          <p:cNvSpPr/>
          <p:nvPr/>
        </p:nvSpPr>
        <p:spPr>
          <a:xfrm>
            <a:off x="2502365" y="2375395"/>
            <a:ext cx="1584176" cy="504056"/>
          </a:xfrm>
          <a:prstGeom prst="roundRect">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観測データ</a:t>
            </a:r>
          </a:p>
        </p:txBody>
      </p:sp>
      <p:sp>
        <p:nvSpPr>
          <p:cNvPr id="41" name="角丸四角形 4">
            <a:extLst>
              <a:ext uri="{FF2B5EF4-FFF2-40B4-BE49-F238E27FC236}">
                <a16:creationId xmlns:a16="http://schemas.microsoft.com/office/drawing/2014/main" id="{32F26421-4DC1-400D-9898-266B9660CCEA}"/>
              </a:ext>
            </a:extLst>
          </p:cNvPr>
          <p:cNvSpPr/>
          <p:nvPr/>
        </p:nvSpPr>
        <p:spPr>
          <a:xfrm>
            <a:off x="5371162" y="2375395"/>
            <a:ext cx="1531741" cy="504056"/>
          </a:xfrm>
          <a:prstGeom prst="roundRect">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パラメータ</a:t>
            </a:r>
          </a:p>
        </p:txBody>
      </p:sp>
      <p:sp>
        <p:nvSpPr>
          <p:cNvPr id="42" name="右矢印 5">
            <a:extLst>
              <a:ext uri="{FF2B5EF4-FFF2-40B4-BE49-F238E27FC236}">
                <a16:creationId xmlns:a16="http://schemas.microsoft.com/office/drawing/2014/main" id="{B3671EFE-2C73-4DBC-B6C9-06ABA3FF36B0}"/>
              </a:ext>
            </a:extLst>
          </p:cNvPr>
          <p:cNvSpPr/>
          <p:nvPr/>
        </p:nvSpPr>
        <p:spPr>
          <a:xfrm>
            <a:off x="4224795" y="2268990"/>
            <a:ext cx="1008112" cy="777159"/>
          </a:xfrm>
          <a:prstGeom prst="rightArrow">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推定</a:t>
            </a:r>
          </a:p>
        </p:txBody>
      </p:sp>
      <p:sp>
        <p:nvSpPr>
          <p:cNvPr id="44" name="テキスト ボックス 43">
            <a:extLst>
              <a:ext uri="{FF2B5EF4-FFF2-40B4-BE49-F238E27FC236}">
                <a16:creationId xmlns:a16="http://schemas.microsoft.com/office/drawing/2014/main" id="{F65876F0-ADA1-4002-9818-AF2EBBB2ADFF}"/>
              </a:ext>
            </a:extLst>
          </p:cNvPr>
          <p:cNvSpPr txBox="1"/>
          <p:nvPr/>
        </p:nvSpPr>
        <p:spPr>
          <a:xfrm>
            <a:off x="854232" y="2378644"/>
            <a:ext cx="1410308" cy="430887"/>
          </a:xfrm>
          <a:prstGeom prst="rect">
            <a:avLst/>
          </a:prstGeom>
          <a:noFill/>
        </p:spPr>
        <p:txBody>
          <a:bodyPr wrap="square" rtlCol="0">
            <a:spAutoFit/>
          </a:bodyPr>
          <a:lstStyle/>
          <a:p>
            <a:pPr algn="just"/>
            <a:r>
              <a:rPr kumimoji="1" lang="ja-JP" altLang="en-US" sz="2200" dirty="0">
                <a:solidFill>
                  <a:schemeClr val="bg1"/>
                </a:solidFill>
              </a:rPr>
              <a:t>頻度論</a:t>
            </a:r>
          </a:p>
        </p:txBody>
      </p:sp>
      <p:sp>
        <p:nvSpPr>
          <p:cNvPr id="45" name="角丸四角形 11">
            <a:extLst>
              <a:ext uri="{FF2B5EF4-FFF2-40B4-BE49-F238E27FC236}">
                <a16:creationId xmlns:a16="http://schemas.microsoft.com/office/drawing/2014/main" id="{70D14C37-AD79-4605-AE10-0E643859E5C4}"/>
              </a:ext>
            </a:extLst>
          </p:cNvPr>
          <p:cNvSpPr/>
          <p:nvPr/>
        </p:nvSpPr>
        <p:spPr>
          <a:xfrm>
            <a:off x="2497172" y="3780252"/>
            <a:ext cx="1584176" cy="504056"/>
          </a:xfrm>
          <a:prstGeom prst="roundRect">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観測データ</a:t>
            </a:r>
          </a:p>
        </p:txBody>
      </p:sp>
      <p:sp>
        <p:nvSpPr>
          <p:cNvPr id="46" name="角丸四角形 12">
            <a:extLst>
              <a:ext uri="{FF2B5EF4-FFF2-40B4-BE49-F238E27FC236}">
                <a16:creationId xmlns:a16="http://schemas.microsoft.com/office/drawing/2014/main" id="{A2C8D8BE-3BED-4260-B7F7-6AC0BB82191B}"/>
              </a:ext>
            </a:extLst>
          </p:cNvPr>
          <p:cNvSpPr/>
          <p:nvPr/>
        </p:nvSpPr>
        <p:spPr>
          <a:xfrm>
            <a:off x="5371162" y="4384676"/>
            <a:ext cx="1467068" cy="504056"/>
          </a:xfrm>
          <a:prstGeom prst="roundRect">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パラメータ</a:t>
            </a:r>
          </a:p>
        </p:txBody>
      </p:sp>
      <p:sp>
        <p:nvSpPr>
          <p:cNvPr id="48" name="テキスト ボックス 47">
            <a:extLst>
              <a:ext uri="{FF2B5EF4-FFF2-40B4-BE49-F238E27FC236}">
                <a16:creationId xmlns:a16="http://schemas.microsoft.com/office/drawing/2014/main" id="{C8E116B0-8430-41EB-8AFD-C71B702E3256}"/>
              </a:ext>
            </a:extLst>
          </p:cNvPr>
          <p:cNvSpPr txBox="1"/>
          <p:nvPr/>
        </p:nvSpPr>
        <p:spPr>
          <a:xfrm>
            <a:off x="645690" y="4469302"/>
            <a:ext cx="1811164" cy="430887"/>
          </a:xfrm>
          <a:prstGeom prst="rect">
            <a:avLst/>
          </a:prstGeom>
          <a:noFill/>
        </p:spPr>
        <p:txBody>
          <a:bodyPr wrap="square" rtlCol="0">
            <a:spAutoFit/>
          </a:bodyPr>
          <a:lstStyle/>
          <a:p>
            <a:pPr algn="just"/>
            <a:r>
              <a:rPr kumimoji="1" lang="ja-JP" altLang="en-US" sz="2200" dirty="0">
                <a:solidFill>
                  <a:schemeClr val="bg1"/>
                </a:solidFill>
              </a:rPr>
              <a:t>ベイズ統計学</a:t>
            </a:r>
          </a:p>
        </p:txBody>
      </p:sp>
      <p:sp>
        <p:nvSpPr>
          <p:cNvPr id="49" name="角丸四角形 16">
            <a:extLst>
              <a:ext uri="{FF2B5EF4-FFF2-40B4-BE49-F238E27FC236}">
                <a16:creationId xmlns:a16="http://schemas.microsoft.com/office/drawing/2014/main" id="{8A80F008-71C2-4CC6-B6A4-DDE8B429FC31}"/>
              </a:ext>
            </a:extLst>
          </p:cNvPr>
          <p:cNvSpPr/>
          <p:nvPr/>
        </p:nvSpPr>
        <p:spPr>
          <a:xfrm>
            <a:off x="2509780" y="5051444"/>
            <a:ext cx="1584176" cy="733396"/>
          </a:xfrm>
          <a:prstGeom prst="roundRect">
            <a:avLst/>
          </a:prstGeom>
          <a:solidFill>
            <a:schemeClr val="bg1"/>
          </a:solid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パラメータの事前情報</a:t>
            </a:r>
          </a:p>
        </p:txBody>
      </p:sp>
      <p:sp>
        <p:nvSpPr>
          <p:cNvPr id="50" name="十字形 49">
            <a:extLst>
              <a:ext uri="{FF2B5EF4-FFF2-40B4-BE49-F238E27FC236}">
                <a16:creationId xmlns:a16="http://schemas.microsoft.com/office/drawing/2014/main" id="{D47C6033-5540-4A1A-9F19-240CEF78131D}"/>
              </a:ext>
            </a:extLst>
          </p:cNvPr>
          <p:cNvSpPr/>
          <p:nvPr/>
        </p:nvSpPr>
        <p:spPr>
          <a:xfrm rot="18935918">
            <a:off x="3020757" y="4426595"/>
            <a:ext cx="520982" cy="516302"/>
          </a:xfrm>
          <a:prstGeom prst="plus">
            <a:avLst>
              <a:gd name="adj" fmla="val 39365"/>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55" name="テキスト ボックス 54">
            <a:extLst>
              <a:ext uri="{FF2B5EF4-FFF2-40B4-BE49-F238E27FC236}">
                <a16:creationId xmlns:a16="http://schemas.microsoft.com/office/drawing/2014/main" id="{28E18969-AA64-403E-81AC-500D5C01999A}"/>
              </a:ext>
            </a:extLst>
          </p:cNvPr>
          <p:cNvSpPr txBox="1"/>
          <p:nvPr/>
        </p:nvSpPr>
        <p:spPr>
          <a:xfrm>
            <a:off x="7046816" y="4313538"/>
            <a:ext cx="1479485" cy="646331"/>
          </a:xfrm>
          <a:prstGeom prst="rect">
            <a:avLst/>
          </a:prstGeom>
          <a:noFill/>
        </p:spPr>
        <p:txBody>
          <a:bodyPr wrap="square" rtlCol="0">
            <a:spAutoFit/>
          </a:bodyPr>
          <a:lstStyle/>
          <a:p>
            <a:pPr algn="just"/>
            <a:r>
              <a:rPr kumimoji="1" lang="ja-JP" altLang="en-US" sz="1800" dirty="0">
                <a:solidFill>
                  <a:schemeClr val="bg1"/>
                </a:solidFill>
              </a:rPr>
              <a:t>精度の向上が期待</a:t>
            </a:r>
          </a:p>
        </p:txBody>
      </p:sp>
      <p:sp>
        <p:nvSpPr>
          <p:cNvPr id="56" name="右矢印 5">
            <a:extLst>
              <a:ext uri="{FF2B5EF4-FFF2-40B4-BE49-F238E27FC236}">
                <a16:creationId xmlns:a16="http://schemas.microsoft.com/office/drawing/2014/main" id="{91F70965-0707-448A-9B66-A597BD9EDE01}"/>
              </a:ext>
            </a:extLst>
          </p:cNvPr>
          <p:cNvSpPr/>
          <p:nvPr/>
        </p:nvSpPr>
        <p:spPr>
          <a:xfrm>
            <a:off x="4227023" y="4293690"/>
            <a:ext cx="1008112" cy="777159"/>
          </a:xfrm>
          <a:prstGeom prst="rightArrow">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推定</a:t>
            </a:r>
          </a:p>
        </p:txBody>
      </p:sp>
      <p:sp>
        <p:nvSpPr>
          <p:cNvPr id="3" name="矢印: 折線 2">
            <a:extLst>
              <a:ext uri="{FF2B5EF4-FFF2-40B4-BE49-F238E27FC236}">
                <a16:creationId xmlns:a16="http://schemas.microsoft.com/office/drawing/2014/main" id="{07E857BC-AB83-4978-9A4B-EDC723CB8059}"/>
              </a:ext>
            </a:extLst>
          </p:cNvPr>
          <p:cNvSpPr/>
          <p:nvPr/>
        </p:nvSpPr>
        <p:spPr>
          <a:xfrm rot="10800000">
            <a:off x="4233307" y="4905253"/>
            <a:ext cx="1952203" cy="734364"/>
          </a:xfrm>
          <a:prstGeom prst="bentArrow">
            <a:avLst>
              <a:gd name="adj1" fmla="val 17646"/>
              <a:gd name="adj2" fmla="val 25000"/>
              <a:gd name="adj3" fmla="val 25000"/>
              <a:gd name="adj4" fmla="val 4375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テキスト ボックス 56">
            <a:extLst>
              <a:ext uri="{FF2B5EF4-FFF2-40B4-BE49-F238E27FC236}">
                <a16:creationId xmlns:a16="http://schemas.microsoft.com/office/drawing/2014/main" id="{C2727F01-4F4E-4939-96DD-A3FFACFAD55C}"/>
              </a:ext>
            </a:extLst>
          </p:cNvPr>
          <p:cNvSpPr txBox="1"/>
          <p:nvPr/>
        </p:nvSpPr>
        <p:spPr>
          <a:xfrm>
            <a:off x="4558206" y="5522417"/>
            <a:ext cx="1952204" cy="338554"/>
          </a:xfrm>
          <a:prstGeom prst="rect">
            <a:avLst/>
          </a:prstGeom>
          <a:noFill/>
        </p:spPr>
        <p:txBody>
          <a:bodyPr wrap="square" rtlCol="0">
            <a:spAutoFit/>
          </a:bodyPr>
          <a:lstStyle/>
          <a:p>
            <a:pPr algn="just"/>
            <a:r>
              <a:rPr kumimoji="1" lang="ja-JP" altLang="en-US" sz="1600" dirty="0">
                <a:solidFill>
                  <a:schemeClr val="bg1"/>
                </a:solidFill>
              </a:rPr>
              <a:t>フィードバックも容易</a:t>
            </a:r>
          </a:p>
        </p:txBody>
      </p:sp>
      <p:sp>
        <p:nvSpPr>
          <p:cNvPr id="58" name="テキスト ボックス 57">
            <a:extLst>
              <a:ext uri="{FF2B5EF4-FFF2-40B4-BE49-F238E27FC236}">
                <a16:creationId xmlns:a16="http://schemas.microsoft.com/office/drawing/2014/main" id="{524CBB0B-08C3-4BEA-910C-2C32F61F5EAF}"/>
              </a:ext>
            </a:extLst>
          </p:cNvPr>
          <p:cNvSpPr txBox="1"/>
          <p:nvPr/>
        </p:nvSpPr>
        <p:spPr>
          <a:xfrm>
            <a:off x="7092286" y="2397706"/>
            <a:ext cx="1175322" cy="477054"/>
          </a:xfrm>
          <a:prstGeom prst="rect">
            <a:avLst/>
          </a:prstGeom>
          <a:noFill/>
        </p:spPr>
        <p:txBody>
          <a:bodyPr wrap="none" rtlCol="0">
            <a:spAutoFit/>
          </a:bodyPr>
          <a:lstStyle/>
          <a:p>
            <a:r>
              <a:rPr kumimoji="1" lang="en-US" altLang="ja-JP" sz="2500" dirty="0">
                <a:solidFill>
                  <a:schemeClr val="bg1"/>
                </a:solidFill>
                <a:latin typeface="+mj-ea"/>
                <a:ea typeface="+mj-ea"/>
              </a:rPr>
              <a:t>1</a:t>
            </a:r>
            <a:r>
              <a:rPr kumimoji="1" lang="ja-JP" altLang="en-US" sz="2500" dirty="0">
                <a:solidFill>
                  <a:schemeClr val="bg1"/>
                </a:solidFill>
                <a:latin typeface="+mj-ea"/>
                <a:ea typeface="+mj-ea"/>
              </a:rPr>
              <a:t>度きり</a:t>
            </a:r>
          </a:p>
        </p:txBody>
      </p:sp>
      <p:sp>
        <p:nvSpPr>
          <p:cNvPr id="59" name="テキスト ボックス 58">
            <a:extLst>
              <a:ext uri="{FF2B5EF4-FFF2-40B4-BE49-F238E27FC236}">
                <a16:creationId xmlns:a16="http://schemas.microsoft.com/office/drawing/2014/main" id="{A88A9278-9776-47C3-A491-9710CE82F3F5}"/>
              </a:ext>
            </a:extLst>
          </p:cNvPr>
          <p:cNvSpPr txBox="1"/>
          <p:nvPr/>
        </p:nvSpPr>
        <p:spPr>
          <a:xfrm>
            <a:off x="4558206" y="3556223"/>
            <a:ext cx="2520280" cy="584775"/>
          </a:xfrm>
          <a:prstGeom prst="rect">
            <a:avLst/>
          </a:prstGeom>
          <a:noFill/>
        </p:spPr>
        <p:txBody>
          <a:bodyPr wrap="square" rtlCol="0">
            <a:spAutoFit/>
          </a:bodyPr>
          <a:lstStyle/>
          <a:p>
            <a:pPr algn="just"/>
            <a:r>
              <a:rPr kumimoji="1" lang="ja-JP" altLang="en-US" sz="1600" dirty="0">
                <a:solidFill>
                  <a:schemeClr val="bg1"/>
                </a:solidFill>
              </a:rPr>
              <a:t>次々とデータが観測される状況下で力を発揮</a:t>
            </a:r>
          </a:p>
        </p:txBody>
      </p:sp>
      <p:cxnSp>
        <p:nvCxnSpPr>
          <p:cNvPr id="60" name="コネクタ: 曲線 59">
            <a:extLst>
              <a:ext uri="{FF2B5EF4-FFF2-40B4-BE49-F238E27FC236}">
                <a16:creationId xmlns:a16="http://schemas.microsoft.com/office/drawing/2014/main" id="{090111C9-2A49-4149-B670-B5FDA2538EBA}"/>
              </a:ext>
            </a:extLst>
          </p:cNvPr>
          <p:cNvCxnSpPr>
            <a:cxnSpLocks/>
          </p:cNvCxnSpPr>
          <p:nvPr/>
        </p:nvCxnSpPr>
        <p:spPr>
          <a:xfrm rot="10800000" flipV="1">
            <a:off x="4148800" y="3848611"/>
            <a:ext cx="409406" cy="223725"/>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2" name="角丸四角形 11">
            <a:extLst>
              <a:ext uri="{FF2B5EF4-FFF2-40B4-BE49-F238E27FC236}">
                <a16:creationId xmlns:a16="http://schemas.microsoft.com/office/drawing/2014/main" id="{8F5D1467-91C8-415B-978D-E631F332716B}"/>
              </a:ext>
            </a:extLst>
          </p:cNvPr>
          <p:cNvSpPr/>
          <p:nvPr/>
        </p:nvSpPr>
        <p:spPr>
          <a:xfrm>
            <a:off x="2384304" y="3780252"/>
            <a:ext cx="1715357" cy="504056"/>
          </a:xfrm>
          <a:prstGeom prst="roundRect">
            <a:avLst/>
          </a:prstGeom>
          <a:solidFill>
            <a:schemeClr val="bg1"/>
          </a:solid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新しいデータ</a:t>
            </a:r>
          </a:p>
        </p:txBody>
      </p:sp>
    </p:spTree>
    <p:extLst>
      <p:ext uri="{BB962C8B-B14F-4D97-AF65-F5344CB8AC3E}">
        <p14:creationId xmlns:p14="http://schemas.microsoft.com/office/powerpoint/2010/main" val="35660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50" grpId="0" animBg="1"/>
      <p:bldP spid="55" grpId="0"/>
      <p:bldP spid="3" grpId="0" animBg="1"/>
      <p:bldP spid="57" grpId="0"/>
      <p:bldP spid="59" grpId="0"/>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0BAA0B-C5A5-4A16-959D-7948B42647EE}"/>
              </a:ext>
            </a:extLst>
          </p:cNvPr>
          <p:cNvSpPr>
            <a:spLocks noGrp="1"/>
          </p:cNvSpPr>
          <p:nvPr>
            <p:ph type="title"/>
          </p:nvPr>
        </p:nvSpPr>
        <p:spPr>
          <a:xfrm>
            <a:off x="899592" y="620688"/>
            <a:ext cx="7162800" cy="1143000"/>
          </a:xfrm>
        </p:spPr>
        <p:txBody>
          <a:bodyPr/>
          <a:lstStyle/>
          <a:p>
            <a:r>
              <a:rPr lang="ja-JP" altLang="en-US" sz="3000" dirty="0"/>
              <a:t>特徴③：複雑な統計モデルを扱える</a:t>
            </a:r>
            <a:br>
              <a:rPr lang="en-US" altLang="ja-JP" sz="3000" dirty="0"/>
            </a:br>
            <a:r>
              <a:rPr lang="ja-JP" altLang="en-US" sz="3000" dirty="0"/>
              <a:t>（一般化線形混合モデル）</a:t>
            </a:r>
          </a:p>
        </p:txBody>
      </p:sp>
      <p:sp>
        <p:nvSpPr>
          <p:cNvPr id="20" name="テキスト ボックス 19">
            <a:extLst>
              <a:ext uri="{FF2B5EF4-FFF2-40B4-BE49-F238E27FC236}">
                <a16:creationId xmlns:a16="http://schemas.microsoft.com/office/drawing/2014/main" id="{BDCE0A59-113A-493C-B534-A88D62F9ED4B}"/>
              </a:ext>
            </a:extLst>
          </p:cNvPr>
          <p:cNvSpPr txBox="1"/>
          <p:nvPr/>
        </p:nvSpPr>
        <p:spPr>
          <a:xfrm>
            <a:off x="1741953" y="5739538"/>
            <a:ext cx="420980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観測データ（成績）が入れ子構造の例</a:t>
            </a:r>
          </a:p>
        </p:txBody>
      </p:sp>
      <p:cxnSp>
        <p:nvCxnSpPr>
          <p:cNvPr id="21" name="直線コネクタ 20">
            <a:extLst>
              <a:ext uri="{FF2B5EF4-FFF2-40B4-BE49-F238E27FC236}">
                <a16:creationId xmlns:a16="http://schemas.microsoft.com/office/drawing/2014/main" id="{00510310-6247-4E49-8736-40899EDF11DD}"/>
              </a:ext>
            </a:extLst>
          </p:cNvPr>
          <p:cNvCxnSpPr>
            <a:cxnSpLocks/>
          </p:cNvCxnSpPr>
          <p:nvPr/>
        </p:nvCxnSpPr>
        <p:spPr>
          <a:xfrm flipV="1">
            <a:off x="2758395" y="3088963"/>
            <a:ext cx="2217" cy="3541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3776FF9-A94F-4A66-8A8A-1B2147126E56}"/>
              </a:ext>
            </a:extLst>
          </p:cNvPr>
          <p:cNvCxnSpPr>
            <a:cxnSpLocks/>
          </p:cNvCxnSpPr>
          <p:nvPr/>
        </p:nvCxnSpPr>
        <p:spPr>
          <a:xfrm flipV="1">
            <a:off x="3634356" y="2656438"/>
            <a:ext cx="0" cy="4504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92BA784-4413-4BBC-AACD-5A5E19AD9C8E}"/>
              </a:ext>
            </a:extLst>
          </p:cNvPr>
          <p:cNvCxnSpPr>
            <a:cxnSpLocks/>
          </p:cNvCxnSpPr>
          <p:nvPr/>
        </p:nvCxnSpPr>
        <p:spPr>
          <a:xfrm>
            <a:off x="1351623" y="3084316"/>
            <a:ext cx="4552098" cy="3230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95158689-CD82-4F49-BBE9-93D86A839900}"/>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37322" y="4531908"/>
            <a:ext cx="318758" cy="562917"/>
          </a:xfrm>
          <a:prstGeom prst="rect">
            <a:avLst/>
          </a:prstGeom>
          <a:ln>
            <a:noFill/>
          </a:ln>
        </p:spPr>
      </p:pic>
      <p:cxnSp>
        <p:nvCxnSpPr>
          <p:cNvPr id="26" name="直線コネクタ 25">
            <a:extLst>
              <a:ext uri="{FF2B5EF4-FFF2-40B4-BE49-F238E27FC236}">
                <a16:creationId xmlns:a16="http://schemas.microsoft.com/office/drawing/2014/main" id="{43DA9ACF-7DA1-486F-8072-145C93D7B1FE}"/>
              </a:ext>
            </a:extLst>
          </p:cNvPr>
          <p:cNvCxnSpPr>
            <a:cxnSpLocks/>
          </p:cNvCxnSpPr>
          <p:nvPr/>
        </p:nvCxnSpPr>
        <p:spPr>
          <a:xfrm flipV="1">
            <a:off x="996701" y="4325803"/>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D588559-598A-4552-85DD-8123CD5B823A}"/>
              </a:ext>
            </a:extLst>
          </p:cNvPr>
          <p:cNvCxnSpPr>
            <a:cxnSpLocks/>
          </p:cNvCxnSpPr>
          <p:nvPr/>
        </p:nvCxnSpPr>
        <p:spPr>
          <a:xfrm>
            <a:off x="988888" y="4333423"/>
            <a:ext cx="693054" cy="107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ADEB722-4227-4428-A805-23A6651EB495}"/>
              </a:ext>
            </a:extLst>
          </p:cNvPr>
          <p:cNvCxnSpPr>
            <a:cxnSpLocks/>
          </p:cNvCxnSpPr>
          <p:nvPr/>
        </p:nvCxnSpPr>
        <p:spPr>
          <a:xfrm flipV="1">
            <a:off x="1681942" y="4325803"/>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CC460F0-A29D-40BF-9547-01E00906D7BF}"/>
              </a:ext>
            </a:extLst>
          </p:cNvPr>
          <p:cNvCxnSpPr>
            <a:cxnSpLocks/>
          </p:cNvCxnSpPr>
          <p:nvPr/>
        </p:nvCxnSpPr>
        <p:spPr>
          <a:xfrm flipV="1">
            <a:off x="2427964" y="4344132"/>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1D93872-B208-40F3-A056-83761A66B808}"/>
              </a:ext>
            </a:extLst>
          </p:cNvPr>
          <p:cNvCxnSpPr>
            <a:cxnSpLocks/>
          </p:cNvCxnSpPr>
          <p:nvPr/>
        </p:nvCxnSpPr>
        <p:spPr>
          <a:xfrm flipV="1">
            <a:off x="2766678" y="4151507"/>
            <a:ext cx="0" cy="3852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8C0C620-3DBB-4727-91A1-1976A82A8D2C}"/>
              </a:ext>
            </a:extLst>
          </p:cNvPr>
          <p:cNvCxnSpPr>
            <a:cxnSpLocks/>
          </p:cNvCxnSpPr>
          <p:nvPr/>
        </p:nvCxnSpPr>
        <p:spPr>
          <a:xfrm>
            <a:off x="2420151" y="4351752"/>
            <a:ext cx="693054" cy="107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3FF1AD9-C279-4220-B12C-3FC9F42D39BD}"/>
              </a:ext>
            </a:extLst>
          </p:cNvPr>
          <p:cNvCxnSpPr>
            <a:cxnSpLocks/>
          </p:cNvCxnSpPr>
          <p:nvPr/>
        </p:nvCxnSpPr>
        <p:spPr>
          <a:xfrm flipV="1">
            <a:off x="3113205" y="4344132"/>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099A601-104A-4186-8425-C4A4A8214173}"/>
              </a:ext>
            </a:extLst>
          </p:cNvPr>
          <p:cNvCxnSpPr>
            <a:cxnSpLocks/>
          </p:cNvCxnSpPr>
          <p:nvPr/>
        </p:nvCxnSpPr>
        <p:spPr>
          <a:xfrm flipV="1">
            <a:off x="4064528" y="4332419"/>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EB21ABB-C80C-497B-8A17-2D05DCA96245}"/>
              </a:ext>
            </a:extLst>
          </p:cNvPr>
          <p:cNvCxnSpPr>
            <a:cxnSpLocks/>
          </p:cNvCxnSpPr>
          <p:nvPr/>
        </p:nvCxnSpPr>
        <p:spPr>
          <a:xfrm flipV="1">
            <a:off x="4749769" y="4332419"/>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0E1714C-37EE-4616-90AC-BD0E10F59581}"/>
              </a:ext>
            </a:extLst>
          </p:cNvPr>
          <p:cNvCxnSpPr>
            <a:cxnSpLocks/>
          </p:cNvCxnSpPr>
          <p:nvPr/>
        </p:nvCxnSpPr>
        <p:spPr>
          <a:xfrm flipV="1">
            <a:off x="5565007" y="4354903"/>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53DFAB97-31FC-448D-8F38-EDB78017C75F}"/>
              </a:ext>
            </a:extLst>
          </p:cNvPr>
          <p:cNvCxnSpPr>
            <a:cxnSpLocks/>
          </p:cNvCxnSpPr>
          <p:nvPr/>
        </p:nvCxnSpPr>
        <p:spPr>
          <a:xfrm flipV="1">
            <a:off x="5903721" y="4162278"/>
            <a:ext cx="0" cy="3852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E794D877-3247-4C60-8B53-B3AED57EC6B5}"/>
              </a:ext>
            </a:extLst>
          </p:cNvPr>
          <p:cNvCxnSpPr>
            <a:cxnSpLocks/>
          </p:cNvCxnSpPr>
          <p:nvPr/>
        </p:nvCxnSpPr>
        <p:spPr>
          <a:xfrm>
            <a:off x="5557194" y="4362523"/>
            <a:ext cx="693054" cy="107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AD604033-01EA-4BEC-9D2B-EA3F4973990B}"/>
              </a:ext>
            </a:extLst>
          </p:cNvPr>
          <p:cNvCxnSpPr>
            <a:cxnSpLocks/>
          </p:cNvCxnSpPr>
          <p:nvPr/>
        </p:nvCxnSpPr>
        <p:spPr>
          <a:xfrm flipV="1">
            <a:off x="6250248" y="4354903"/>
            <a:ext cx="0" cy="1907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A9026874-217E-4F98-886C-F304A27B97FB}"/>
              </a:ext>
            </a:extLst>
          </p:cNvPr>
          <p:cNvSpPr txBox="1"/>
          <p:nvPr/>
        </p:nvSpPr>
        <p:spPr>
          <a:xfrm>
            <a:off x="3233981" y="2354487"/>
            <a:ext cx="825867" cy="477054"/>
          </a:xfrm>
          <a:prstGeom prst="rect">
            <a:avLst/>
          </a:prstGeom>
          <a:solidFill>
            <a:schemeClr val="bg1"/>
          </a:solidFill>
          <a:ln w="28575">
            <a:solidFill>
              <a:srgbClr val="FF0000"/>
            </a:solidFill>
          </a:ln>
        </p:spPr>
        <p:txBody>
          <a:bodyPr wrap="none" rtlCol="0">
            <a:spAutoFit/>
          </a:bodyPr>
          <a:lstStyle/>
          <a:p>
            <a:pPr algn="ctr"/>
            <a:r>
              <a:rPr kumimoji="1" lang="ja-JP" altLang="en-US" sz="2500" dirty="0">
                <a:latin typeface="ＭＳ Ｐゴシック" panose="020B0600070205080204" pitchFamily="50" charset="-128"/>
                <a:ea typeface="ＭＳ Ｐゴシック" panose="020B0600070205080204" pitchFamily="50" charset="-128"/>
              </a:rPr>
              <a:t>全体</a:t>
            </a:r>
          </a:p>
        </p:txBody>
      </p:sp>
      <p:cxnSp>
        <p:nvCxnSpPr>
          <p:cNvPr id="72" name="直線コネクタ 71">
            <a:extLst>
              <a:ext uri="{FF2B5EF4-FFF2-40B4-BE49-F238E27FC236}">
                <a16:creationId xmlns:a16="http://schemas.microsoft.com/office/drawing/2014/main" id="{D2F6FBA2-B76E-4335-B61D-6F3428D36EA4}"/>
              </a:ext>
            </a:extLst>
          </p:cNvPr>
          <p:cNvCxnSpPr>
            <a:cxnSpLocks/>
          </p:cNvCxnSpPr>
          <p:nvPr/>
        </p:nvCxnSpPr>
        <p:spPr>
          <a:xfrm>
            <a:off x="4056715" y="4340039"/>
            <a:ext cx="693054" cy="107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F1EAC98B-7D82-4D5A-A2D3-C060645E28F3}"/>
              </a:ext>
            </a:extLst>
          </p:cNvPr>
          <p:cNvCxnSpPr>
            <a:cxnSpLocks/>
          </p:cNvCxnSpPr>
          <p:nvPr/>
        </p:nvCxnSpPr>
        <p:spPr>
          <a:xfrm flipV="1">
            <a:off x="4403242" y="4139794"/>
            <a:ext cx="0" cy="3852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4326EE-0476-4879-A303-999D653DCAEC}"/>
              </a:ext>
            </a:extLst>
          </p:cNvPr>
          <p:cNvCxnSpPr>
            <a:cxnSpLocks/>
          </p:cNvCxnSpPr>
          <p:nvPr/>
        </p:nvCxnSpPr>
        <p:spPr>
          <a:xfrm flipV="1">
            <a:off x="1358220" y="3076509"/>
            <a:ext cx="5434" cy="3665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四角形: 角を丸くする 76">
            <a:extLst>
              <a:ext uri="{FF2B5EF4-FFF2-40B4-BE49-F238E27FC236}">
                <a16:creationId xmlns:a16="http://schemas.microsoft.com/office/drawing/2014/main" id="{55EA8C64-FB26-4B08-85C6-076D3390381C}"/>
              </a:ext>
            </a:extLst>
          </p:cNvPr>
          <p:cNvSpPr/>
          <p:nvPr/>
        </p:nvSpPr>
        <p:spPr>
          <a:xfrm>
            <a:off x="6624284" y="3731359"/>
            <a:ext cx="1324992" cy="43347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学校差</a:t>
            </a:r>
          </a:p>
        </p:txBody>
      </p:sp>
      <p:cxnSp>
        <p:nvCxnSpPr>
          <p:cNvPr id="80" name="直線コネクタ 79">
            <a:extLst>
              <a:ext uri="{FF2B5EF4-FFF2-40B4-BE49-F238E27FC236}">
                <a16:creationId xmlns:a16="http://schemas.microsoft.com/office/drawing/2014/main" id="{775FCBD3-3DC3-414B-BD19-243BB8395A45}"/>
              </a:ext>
            </a:extLst>
          </p:cNvPr>
          <p:cNvCxnSpPr>
            <a:cxnSpLocks/>
          </p:cNvCxnSpPr>
          <p:nvPr/>
        </p:nvCxnSpPr>
        <p:spPr>
          <a:xfrm flipV="1">
            <a:off x="1335415" y="4133178"/>
            <a:ext cx="0" cy="3852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567E31DA-6576-447F-A140-BA54930AAF27}"/>
              </a:ext>
            </a:extLst>
          </p:cNvPr>
          <p:cNvCxnSpPr>
            <a:cxnSpLocks/>
          </p:cNvCxnSpPr>
          <p:nvPr/>
        </p:nvCxnSpPr>
        <p:spPr>
          <a:xfrm flipV="1">
            <a:off x="4418564" y="3117028"/>
            <a:ext cx="2217" cy="3541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852F0B2D-891B-48DE-BE7B-908E68870ED7}"/>
              </a:ext>
            </a:extLst>
          </p:cNvPr>
          <p:cNvCxnSpPr>
            <a:cxnSpLocks/>
          </p:cNvCxnSpPr>
          <p:nvPr/>
        </p:nvCxnSpPr>
        <p:spPr>
          <a:xfrm flipH="1" flipV="1">
            <a:off x="5879995" y="3117028"/>
            <a:ext cx="2819" cy="385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四角形: メモ 85">
            <a:extLst>
              <a:ext uri="{FF2B5EF4-FFF2-40B4-BE49-F238E27FC236}">
                <a16:creationId xmlns:a16="http://schemas.microsoft.com/office/drawing/2014/main" id="{1D3AA49E-EBA0-4144-A98C-3AC3FFCDE1BD}"/>
              </a:ext>
            </a:extLst>
          </p:cNvPr>
          <p:cNvSpPr/>
          <p:nvPr/>
        </p:nvSpPr>
        <p:spPr>
          <a:xfrm rot="874350">
            <a:off x="747605" y="5113700"/>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75</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87" name="四角形: メモ 86">
            <a:extLst>
              <a:ext uri="{FF2B5EF4-FFF2-40B4-BE49-F238E27FC236}">
                <a16:creationId xmlns:a16="http://schemas.microsoft.com/office/drawing/2014/main" id="{FF523DAC-1C6C-4B61-8095-7F2CAC87A95A}"/>
              </a:ext>
            </a:extLst>
          </p:cNvPr>
          <p:cNvSpPr/>
          <p:nvPr/>
        </p:nvSpPr>
        <p:spPr>
          <a:xfrm rot="874350">
            <a:off x="1135939" y="5125225"/>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81</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88" name="四角形: メモ 87">
            <a:extLst>
              <a:ext uri="{FF2B5EF4-FFF2-40B4-BE49-F238E27FC236}">
                <a16:creationId xmlns:a16="http://schemas.microsoft.com/office/drawing/2014/main" id="{A8CE23D1-0A1B-468B-A26C-A2DB974F2068}"/>
              </a:ext>
            </a:extLst>
          </p:cNvPr>
          <p:cNvSpPr/>
          <p:nvPr/>
        </p:nvSpPr>
        <p:spPr>
          <a:xfrm rot="874350">
            <a:off x="1501084" y="5148390"/>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58</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89" name="四角形: メモ 88">
            <a:extLst>
              <a:ext uri="{FF2B5EF4-FFF2-40B4-BE49-F238E27FC236}">
                <a16:creationId xmlns:a16="http://schemas.microsoft.com/office/drawing/2014/main" id="{78DC6D82-ED70-46F0-B610-D5C836290C39}"/>
              </a:ext>
            </a:extLst>
          </p:cNvPr>
          <p:cNvSpPr/>
          <p:nvPr/>
        </p:nvSpPr>
        <p:spPr>
          <a:xfrm rot="874350">
            <a:off x="2225946" y="5196073"/>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42</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四角形: メモ 89">
            <a:extLst>
              <a:ext uri="{FF2B5EF4-FFF2-40B4-BE49-F238E27FC236}">
                <a16:creationId xmlns:a16="http://schemas.microsoft.com/office/drawing/2014/main" id="{3D0BFE70-260B-4A29-B54F-5C205247E132}"/>
              </a:ext>
            </a:extLst>
          </p:cNvPr>
          <p:cNvSpPr/>
          <p:nvPr/>
        </p:nvSpPr>
        <p:spPr>
          <a:xfrm rot="874350">
            <a:off x="2614280" y="5207598"/>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91</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四角形: メモ 90">
            <a:extLst>
              <a:ext uri="{FF2B5EF4-FFF2-40B4-BE49-F238E27FC236}">
                <a16:creationId xmlns:a16="http://schemas.microsoft.com/office/drawing/2014/main" id="{0A707539-DB1A-4F72-A13F-6924908A7C00}"/>
              </a:ext>
            </a:extLst>
          </p:cNvPr>
          <p:cNvSpPr/>
          <p:nvPr/>
        </p:nvSpPr>
        <p:spPr>
          <a:xfrm rot="874350">
            <a:off x="2979425" y="5230763"/>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66</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四角形: メモ 91">
            <a:extLst>
              <a:ext uri="{FF2B5EF4-FFF2-40B4-BE49-F238E27FC236}">
                <a16:creationId xmlns:a16="http://schemas.microsoft.com/office/drawing/2014/main" id="{B05F2821-A9AD-42ED-8DDF-062588DD48C4}"/>
              </a:ext>
            </a:extLst>
          </p:cNvPr>
          <p:cNvSpPr/>
          <p:nvPr/>
        </p:nvSpPr>
        <p:spPr>
          <a:xfrm rot="874350">
            <a:off x="3901569" y="5172907"/>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69</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3" name="四角形: メモ 92">
            <a:extLst>
              <a:ext uri="{FF2B5EF4-FFF2-40B4-BE49-F238E27FC236}">
                <a16:creationId xmlns:a16="http://schemas.microsoft.com/office/drawing/2014/main" id="{5A96CE9C-D335-49B3-85DC-D014582C25CD}"/>
              </a:ext>
            </a:extLst>
          </p:cNvPr>
          <p:cNvSpPr/>
          <p:nvPr/>
        </p:nvSpPr>
        <p:spPr>
          <a:xfrm rot="874350">
            <a:off x="4289903" y="5184432"/>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73</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四角形: メモ 93">
            <a:extLst>
              <a:ext uri="{FF2B5EF4-FFF2-40B4-BE49-F238E27FC236}">
                <a16:creationId xmlns:a16="http://schemas.microsoft.com/office/drawing/2014/main" id="{34241E4E-1756-4E80-911A-A61F2554376E}"/>
              </a:ext>
            </a:extLst>
          </p:cNvPr>
          <p:cNvSpPr/>
          <p:nvPr/>
        </p:nvSpPr>
        <p:spPr>
          <a:xfrm rot="874350">
            <a:off x="4655048" y="5207597"/>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ＭＳ Ｐゴシック" panose="020B0600070205080204" pitchFamily="50" charset="-128"/>
                <a:ea typeface="ＭＳ Ｐゴシック" panose="020B0600070205080204" pitchFamily="50" charset="-128"/>
              </a:rPr>
              <a:t>48</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四角形: メモ 94">
            <a:extLst>
              <a:ext uri="{FF2B5EF4-FFF2-40B4-BE49-F238E27FC236}">
                <a16:creationId xmlns:a16="http://schemas.microsoft.com/office/drawing/2014/main" id="{E07A3824-3A5E-4FFC-9978-D174048900BD}"/>
              </a:ext>
            </a:extLst>
          </p:cNvPr>
          <p:cNvSpPr/>
          <p:nvPr/>
        </p:nvSpPr>
        <p:spPr>
          <a:xfrm rot="874350">
            <a:off x="5456065" y="5210783"/>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a:t>
            </a:r>
          </a:p>
        </p:txBody>
      </p:sp>
      <p:sp>
        <p:nvSpPr>
          <p:cNvPr id="96" name="四角形: メモ 95">
            <a:extLst>
              <a:ext uri="{FF2B5EF4-FFF2-40B4-BE49-F238E27FC236}">
                <a16:creationId xmlns:a16="http://schemas.microsoft.com/office/drawing/2014/main" id="{F481176F-C0BD-424B-9948-685A57D1E321}"/>
              </a:ext>
            </a:extLst>
          </p:cNvPr>
          <p:cNvSpPr/>
          <p:nvPr/>
        </p:nvSpPr>
        <p:spPr>
          <a:xfrm rot="874350">
            <a:off x="5844399" y="5222308"/>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a:t>
            </a:r>
          </a:p>
        </p:txBody>
      </p:sp>
      <p:sp>
        <p:nvSpPr>
          <p:cNvPr id="97" name="四角形: メモ 96">
            <a:extLst>
              <a:ext uri="{FF2B5EF4-FFF2-40B4-BE49-F238E27FC236}">
                <a16:creationId xmlns:a16="http://schemas.microsoft.com/office/drawing/2014/main" id="{6A30B868-9DA5-4D2C-9DEB-BAB8D212C5DB}"/>
              </a:ext>
            </a:extLst>
          </p:cNvPr>
          <p:cNvSpPr/>
          <p:nvPr/>
        </p:nvSpPr>
        <p:spPr>
          <a:xfrm rot="874350">
            <a:off x="6209544" y="5245473"/>
            <a:ext cx="393944" cy="474587"/>
          </a:xfrm>
          <a:prstGeom prst="foldedCorner">
            <a:avLst>
              <a:gd name="adj" fmla="val 46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a:t>
            </a:r>
          </a:p>
        </p:txBody>
      </p:sp>
      <p:pic>
        <p:nvPicPr>
          <p:cNvPr id="104" name="図 103">
            <a:extLst>
              <a:ext uri="{FF2B5EF4-FFF2-40B4-BE49-F238E27FC236}">
                <a16:creationId xmlns:a16="http://schemas.microsoft.com/office/drawing/2014/main" id="{04D9F97E-F777-460C-99C9-DF78296FB462}"/>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191862" y="4540677"/>
            <a:ext cx="318758" cy="562917"/>
          </a:xfrm>
          <a:prstGeom prst="rect">
            <a:avLst/>
          </a:prstGeom>
          <a:ln>
            <a:noFill/>
          </a:ln>
        </p:spPr>
      </p:pic>
      <p:pic>
        <p:nvPicPr>
          <p:cNvPr id="105" name="図 104">
            <a:extLst>
              <a:ext uri="{FF2B5EF4-FFF2-40B4-BE49-F238E27FC236}">
                <a16:creationId xmlns:a16="http://schemas.microsoft.com/office/drawing/2014/main" id="{D264A9F6-BCBE-43D6-BD35-ABBA5AC4BF73}"/>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528324" y="4504622"/>
            <a:ext cx="318758" cy="562917"/>
          </a:xfrm>
          <a:prstGeom prst="rect">
            <a:avLst/>
          </a:prstGeom>
          <a:ln>
            <a:noFill/>
          </a:ln>
        </p:spPr>
      </p:pic>
      <p:pic>
        <p:nvPicPr>
          <p:cNvPr id="106" name="図 105">
            <a:extLst>
              <a:ext uri="{FF2B5EF4-FFF2-40B4-BE49-F238E27FC236}">
                <a16:creationId xmlns:a16="http://schemas.microsoft.com/office/drawing/2014/main" id="{582056B1-334D-4206-8BFA-BC0683D44F8C}"/>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313541" y="4568064"/>
            <a:ext cx="318758" cy="562917"/>
          </a:xfrm>
          <a:prstGeom prst="rect">
            <a:avLst/>
          </a:prstGeom>
          <a:ln>
            <a:noFill/>
          </a:ln>
        </p:spPr>
      </p:pic>
      <p:pic>
        <p:nvPicPr>
          <p:cNvPr id="107" name="図 106">
            <a:extLst>
              <a:ext uri="{FF2B5EF4-FFF2-40B4-BE49-F238E27FC236}">
                <a16:creationId xmlns:a16="http://schemas.microsoft.com/office/drawing/2014/main" id="{90059132-FBD3-4024-82CE-8588D533DA63}"/>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610793" y="4559837"/>
            <a:ext cx="318758" cy="562917"/>
          </a:xfrm>
          <a:prstGeom prst="rect">
            <a:avLst/>
          </a:prstGeom>
          <a:ln>
            <a:noFill/>
          </a:ln>
        </p:spPr>
      </p:pic>
      <p:pic>
        <p:nvPicPr>
          <p:cNvPr id="108" name="図 107">
            <a:extLst>
              <a:ext uri="{FF2B5EF4-FFF2-40B4-BE49-F238E27FC236}">
                <a16:creationId xmlns:a16="http://schemas.microsoft.com/office/drawing/2014/main" id="{1850C253-8CEB-4141-9F37-750C59670D4A}"/>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932084" y="4540677"/>
            <a:ext cx="318758" cy="562917"/>
          </a:xfrm>
          <a:prstGeom prst="rect">
            <a:avLst/>
          </a:prstGeom>
          <a:ln>
            <a:noFill/>
          </a:ln>
        </p:spPr>
      </p:pic>
      <p:pic>
        <p:nvPicPr>
          <p:cNvPr id="109" name="図 108">
            <a:extLst>
              <a:ext uri="{FF2B5EF4-FFF2-40B4-BE49-F238E27FC236}">
                <a16:creationId xmlns:a16="http://schemas.microsoft.com/office/drawing/2014/main" id="{6FF3F1C1-4062-4640-B7FC-2E74C7F40049}"/>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3941201" y="4548246"/>
            <a:ext cx="318758" cy="562917"/>
          </a:xfrm>
          <a:prstGeom prst="rect">
            <a:avLst/>
          </a:prstGeom>
          <a:ln>
            <a:noFill/>
          </a:ln>
        </p:spPr>
      </p:pic>
      <p:pic>
        <p:nvPicPr>
          <p:cNvPr id="110" name="図 109">
            <a:extLst>
              <a:ext uri="{FF2B5EF4-FFF2-40B4-BE49-F238E27FC236}">
                <a16:creationId xmlns:a16="http://schemas.microsoft.com/office/drawing/2014/main" id="{B8056692-DC41-4BCC-9240-996B3C3DBE9C}"/>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293122" y="4548246"/>
            <a:ext cx="318758" cy="562917"/>
          </a:xfrm>
          <a:prstGeom prst="rect">
            <a:avLst/>
          </a:prstGeom>
          <a:ln>
            <a:noFill/>
          </a:ln>
        </p:spPr>
      </p:pic>
      <p:pic>
        <p:nvPicPr>
          <p:cNvPr id="111" name="図 110">
            <a:extLst>
              <a:ext uri="{FF2B5EF4-FFF2-40B4-BE49-F238E27FC236}">
                <a16:creationId xmlns:a16="http://schemas.microsoft.com/office/drawing/2014/main" id="{F187CABA-C6FF-4B1E-9777-6A5BB812B1F2}"/>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654857" y="4530824"/>
            <a:ext cx="318758" cy="562917"/>
          </a:xfrm>
          <a:prstGeom prst="rect">
            <a:avLst/>
          </a:prstGeom>
          <a:ln>
            <a:noFill/>
          </a:ln>
        </p:spPr>
      </p:pic>
      <p:pic>
        <p:nvPicPr>
          <p:cNvPr id="112" name="図 111">
            <a:extLst>
              <a:ext uri="{FF2B5EF4-FFF2-40B4-BE49-F238E27FC236}">
                <a16:creationId xmlns:a16="http://schemas.microsoft.com/office/drawing/2014/main" id="{4DC0345E-4995-45CB-B11F-C433F24B1454}"/>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397815" y="4577849"/>
            <a:ext cx="318758" cy="562917"/>
          </a:xfrm>
          <a:prstGeom prst="rect">
            <a:avLst/>
          </a:prstGeom>
          <a:ln>
            <a:noFill/>
          </a:ln>
        </p:spPr>
      </p:pic>
      <p:pic>
        <p:nvPicPr>
          <p:cNvPr id="113" name="図 112">
            <a:extLst>
              <a:ext uri="{FF2B5EF4-FFF2-40B4-BE49-F238E27FC236}">
                <a16:creationId xmlns:a16="http://schemas.microsoft.com/office/drawing/2014/main" id="{3775EBBC-7D88-469C-8145-F2EF57FA53E1}"/>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772192" y="4559495"/>
            <a:ext cx="318758" cy="562917"/>
          </a:xfrm>
          <a:prstGeom prst="rect">
            <a:avLst/>
          </a:prstGeom>
          <a:ln>
            <a:noFill/>
          </a:ln>
        </p:spPr>
      </p:pic>
      <p:pic>
        <p:nvPicPr>
          <p:cNvPr id="114" name="図 113">
            <a:extLst>
              <a:ext uri="{FF2B5EF4-FFF2-40B4-BE49-F238E27FC236}">
                <a16:creationId xmlns:a16="http://schemas.microsoft.com/office/drawing/2014/main" id="{6420E8E1-AF10-4D27-9BC1-625C98B52639}"/>
              </a:ext>
            </a:extLst>
          </p:cNvPr>
          <p:cNvPicPr>
            <a:picLocks noChangeAspect="1"/>
          </p:cNvPicPr>
          <p:nvPr/>
        </p:nvPicPr>
        <p:blipFill rotWithShape="1">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111471" y="4559495"/>
            <a:ext cx="318758" cy="562917"/>
          </a:xfrm>
          <a:prstGeom prst="rect">
            <a:avLst/>
          </a:prstGeom>
          <a:ln>
            <a:noFill/>
          </a:ln>
        </p:spPr>
      </p:pic>
      <p:sp>
        <p:nvSpPr>
          <p:cNvPr id="117" name="テキスト ボックス 116">
            <a:extLst>
              <a:ext uri="{FF2B5EF4-FFF2-40B4-BE49-F238E27FC236}">
                <a16:creationId xmlns:a16="http://schemas.microsoft.com/office/drawing/2014/main" id="{A47E2369-D416-4869-B4B1-4C618F1C2512}"/>
              </a:ext>
            </a:extLst>
          </p:cNvPr>
          <p:cNvSpPr txBox="1"/>
          <p:nvPr/>
        </p:nvSpPr>
        <p:spPr>
          <a:xfrm>
            <a:off x="6302985" y="2183586"/>
            <a:ext cx="1990953" cy="923330"/>
          </a:xfrm>
          <a:prstGeom prst="rect">
            <a:avLst/>
          </a:prstGeom>
          <a:solidFill>
            <a:srgbClr val="92D050"/>
          </a:solid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固定効果に併せて地域差などを</a:t>
            </a:r>
            <a:r>
              <a:rPr kumimoji="1" lang="ja-JP" altLang="en-US" sz="1800" dirty="0">
                <a:solidFill>
                  <a:srgbClr val="FFFF00"/>
                </a:solidFill>
                <a:latin typeface="ＭＳ Ｐゴシック" panose="020B0600070205080204" pitchFamily="50" charset="-128"/>
                <a:ea typeface="ＭＳ Ｐゴシック" panose="020B0600070205080204" pitchFamily="50" charset="-128"/>
              </a:rPr>
              <a:t>変量効果</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として扱える</a:t>
            </a:r>
          </a:p>
        </p:txBody>
      </p:sp>
      <p:cxnSp>
        <p:nvCxnSpPr>
          <p:cNvPr id="5" name="コネクタ: 曲線 4">
            <a:extLst>
              <a:ext uri="{FF2B5EF4-FFF2-40B4-BE49-F238E27FC236}">
                <a16:creationId xmlns:a16="http://schemas.microsoft.com/office/drawing/2014/main" id="{711AA19D-55E9-485B-97DB-B4AE572E168E}"/>
              </a:ext>
            </a:extLst>
          </p:cNvPr>
          <p:cNvCxnSpPr>
            <a:cxnSpLocks/>
          </p:cNvCxnSpPr>
          <p:nvPr/>
        </p:nvCxnSpPr>
        <p:spPr>
          <a:xfrm rot="5400000">
            <a:off x="7191727" y="3187130"/>
            <a:ext cx="292298" cy="188511"/>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8" name="四角形: 角を丸くする 117">
            <a:extLst>
              <a:ext uri="{FF2B5EF4-FFF2-40B4-BE49-F238E27FC236}">
                <a16:creationId xmlns:a16="http://schemas.microsoft.com/office/drawing/2014/main" id="{E02D5476-3921-43E4-8FB2-649E06CCA5AA}"/>
              </a:ext>
            </a:extLst>
          </p:cNvPr>
          <p:cNvSpPr/>
          <p:nvPr/>
        </p:nvSpPr>
        <p:spPr>
          <a:xfrm>
            <a:off x="4305680" y="2401384"/>
            <a:ext cx="1327896" cy="433478"/>
          </a:xfrm>
          <a:prstGeom prst="round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勉強時間</a:t>
            </a:r>
          </a:p>
        </p:txBody>
      </p:sp>
      <p:sp>
        <p:nvSpPr>
          <p:cNvPr id="119" name="四角形: 角を丸くする 118">
            <a:extLst>
              <a:ext uri="{FF2B5EF4-FFF2-40B4-BE49-F238E27FC236}">
                <a16:creationId xmlns:a16="http://schemas.microsoft.com/office/drawing/2014/main" id="{FE55160D-4D8C-4139-B754-15A492A8B193}"/>
              </a:ext>
            </a:extLst>
          </p:cNvPr>
          <p:cNvSpPr/>
          <p:nvPr/>
        </p:nvSpPr>
        <p:spPr>
          <a:xfrm>
            <a:off x="1523178" y="2371173"/>
            <a:ext cx="1383489" cy="433478"/>
          </a:xfrm>
          <a:prstGeom prst="round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塾通ダミー</a:t>
            </a:r>
          </a:p>
        </p:txBody>
      </p:sp>
      <p:cxnSp>
        <p:nvCxnSpPr>
          <p:cNvPr id="12" name="直線矢印コネクタ 11">
            <a:extLst>
              <a:ext uri="{FF2B5EF4-FFF2-40B4-BE49-F238E27FC236}">
                <a16:creationId xmlns:a16="http://schemas.microsoft.com/office/drawing/2014/main" id="{558E954D-9F11-44DE-BCFB-892E85797835}"/>
              </a:ext>
            </a:extLst>
          </p:cNvPr>
          <p:cNvCxnSpPr>
            <a:cxnSpLocks/>
            <a:stCxn id="119" idx="3"/>
            <a:endCxn id="67" idx="1"/>
          </p:cNvCxnSpPr>
          <p:nvPr/>
        </p:nvCxnSpPr>
        <p:spPr>
          <a:xfrm>
            <a:off x="2906667" y="2587912"/>
            <a:ext cx="327314" cy="510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3AC3C10F-67ED-471C-BACC-955B1863A981}"/>
              </a:ext>
            </a:extLst>
          </p:cNvPr>
          <p:cNvCxnSpPr>
            <a:cxnSpLocks/>
          </p:cNvCxnSpPr>
          <p:nvPr/>
        </p:nvCxnSpPr>
        <p:spPr>
          <a:xfrm flipH="1" flipV="1">
            <a:off x="4016682" y="2607232"/>
            <a:ext cx="288998" cy="1089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0FD126FE-E622-45FD-9960-61AD5CEE655C}"/>
              </a:ext>
            </a:extLst>
          </p:cNvPr>
          <p:cNvSpPr txBox="1"/>
          <p:nvPr/>
        </p:nvSpPr>
        <p:spPr>
          <a:xfrm>
            <a:off x="6728818" y="3355326"/>
            <a:ext cx="1167034"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変量効果</a:t>
            </a:r>
          </a:p>
        </p:txBody>
      </p:sp>
      <p:sp>
        <p:nvSpPr>
          <p:cNvPr id="122" name="テキスト ボックス 121">
            <a:extLst>
              <a:ext uri="{FF2B5EF4-FFF2-40B4-BE49-F238E27FC236}">
                <a16:creationId xmlns:a16="http://schemas.microsoft.com/office/drawing/2014/main" id="{72FAE38C-1AF1-4541-928A-CF10A0690E1F}"/>
              </a:ext>
            </a:extLst>
          </p:cNvPr>
          <p:cNvSpPr txBox="1"/>
          <p:nvPr/>
        </p:nvSpPr>
        <p:spPr>
          <a:xfrm>
            <a:off x="4460259" y="1996087"/>
            <a:ext cx="1167034"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固定効果</a:t>
            </a:r>
          </a:p>
        </p:txBody>
      </p:sp>
      <p:sp>
        <p:nvSpPr>
          <p:cNvPr id="123" name="テキスト ボックス 122">
            <a:extLst>
              <a:ext uri="{FF2B5EF4-FFF2-40B4-BE49-F238E27FC236}">
                <a16:creationId xmlns:a16="http://schemas.microsoft.com/office/drawing/2014/main" id="{1EC2FCD9-147E-407D-BE41-EF8CF832DB6D}"/>
              </a:ext>
            </a:extLst>
          </p:cNvPr>
          <p:cNvSpPr txBox="1"/>
          <p:nvPr/>
        </p:nvSpPr>
        <p:spPr>
          <a:xfrm>
            <a:off x="1681942" y="1948501"/>
            <a:ext cx="1167034"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固定効果</a:t>
            </a:r>
          </a:p>
        </p:txBody>
      </p:sp>
      <p:sp>
        <p:nvSpPr>
          <p:cNvPr id="124" name="テキスト ボックス 123">
            <a:extLst>
              <a:ext uri="{FF2B5EF4-FFF2-40B4-BE49-F238E27FC236}">
                <a16:creationId xmlns:a16="http://schemas.microsoft.com/office/drawing/2014/main" id="{E46131FB-6913-4E83-BDEC-3162232AFAA1}"/>
              </a:ext>
            </a:extLst>
          </p:cNvPr>
          <p:cNvSpPr txBox="1"/>
          <p:nvPr/>
        </p:nvSpPr>
        <p:spPr>
          <a:xfrm>
            <a:off x="6637947" y="4280217"/>
            <a:ext cx="1990953" cy="923330"/>
          </a:xfrm>
          <a:prstGeom prst="rect">
            <a:avLst/>
          </a:prstGeom>
          <a:solidFill>
            <a:srgbClr val="00B0F0"/>
          </a:solid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複雑な統計モデルを推定するのが最尤法よりも得意</a:t>
            </a:r>
          </a:p>
        </p:txBody>
      </p:sp>
      <p:pic>
        <p:nvPicPr>
          <p:cNvPr id="4" name="図 3">
            <a:extLst>
              <a:ext uri="{FF2B5EF4-FFF2-40B4-BE49-F238E27FC236}">
                <a16:creationId xmlns:a16="http://schemas.microsoft.com/office/drawing/2014/main" id="{5BE822A0-90BF-4A75-947D-408357D8CD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697" y="3443029"/>
            <a:ext cx="897144" cy="771544"/>
          </a:xfrm>
          <a:prstGeom prst="rect">
            <a:avLst/>
          </a:prstGeom>
        </p:spPr>
      </p:pic>
      <p:pic>
        <p:nvPicPr>
          <p:cNvPr id="7" name="図 6">
            <a:extLst>
              <a:ext uri="{FF2B5EF4-FFF2-40B4-BE49-F238E27FC236}">
                <a16:creationId xmlns:a16="http://schemas.microsoft.com/office/drawing/2014/main" id="{AEB64128-30EB-4268-979D-ABC5C61F52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89702" y="3607862"/>
            <a:ext cx="951776" cy="548481"/>
          </a:xfrm>
          <a:prstGeom prst="rect">
            <a:avLst/>
          </a:prstGeom>
        </p:spPr>
      </p:pic>
      <p:pic>
        <p:nvPicPr>
          <p:cNvPr id="9" name="図 8">
            <a:extLst>
              <a:ext uri="{FF2B5EF4-FFF2-40B4-BE49-F238E27FC236}">
                <a16:creationId xmlns:a16="http://schemas.microsoft.com/office/drawing/2014/main" id="{8CA7BE02-707B-4F2C-892D-755B7E60C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3985" y="3508531"/>
            <a:ext cx="1111826" cy="816080"/>
          </a:xfrm>
          <a:prstGeom prst="rect">
            <a:avLst/>
          </a:prstGeom>
        </p:spPr>
      </p:pic>
      <p:pic>
        <p:nvPicPr>
          <p:cNvPr id="11" name="図 10">
            <a:extLst>
              <a:ext uri="{FF2B5EF4-FFF2-40B4-BE49-F238E27FC236}">
                <a16:creationId xmlns:a16="http://schemas.microsoft.com/office/drawing/2014/main" id="{BAB5D7C7-5328-4E45-B980-72590B5A03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48027" y="3555373"/>
            <a:ext cx="1034730" cy="651880"/>
          </a:xfrm>
          <a:prstGeom prst="rect">
            <a:avLst/>
          </a:prstGeom>
        </p:spPr>
      </p:pic>
    </p:spTree>
    <p:extLst>
      <p:ext uri="{BB962C8B-B14F-4D97-AF65-F5344CB8AC3E}">
        <p14:creationId xmlns:p14="http://schemas.microsoft.com/office/powerpoint/2010/main" val="24876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500"/>
                                        <p:tgtEl>
                                          <p:spTgt spid="66"/>
                                        </p:tgtEl>
                                      </p:cBhvr>
                                    </p:animEffect>
                                  </p:childTnLst>
                                </p:cTn>
                              </p:par>
                              <p:par>
                                <p:cTn id="50" presetID="10"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par>
                                <p:cTn id="53" presetID="10"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par>
                                <p:cTn id="56" presetID="10" presetClass="entr" presetSubtype="0" fill="hold"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par>
                                <p:cTn id="62" presetID="10" presetClass="entr" presetSubtype="0" fill="hold"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par>
                                <p:cTn id="65" presetID="10" presetClass="entr" presetSubtype="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par>
                                <p:cTn id="71" presetID="10"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1"/>
                                        </p:tgtEl>
                                        <p:attrNameLst>
                                          <p:attrName>style.visibility</p:attrName>
                                        </p:attrNameLst>
                                      </p:cBhvr>
                                      <p:to>
                                        <p:strVal val="visible"/>
                                      </p:to>
                                    </p:set>
                                    <p:animEffect transition="in" filter="fade">
                                      <p:cBhvr>
                                        <p:cTn id="76" dur="500"/>
                                        <p:tgtEl>
                                          <p:spTgt spid="1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500"/>
                                        <p:tgtEl>
                                          <p:spTgt spid="117"/>
                                        </p:tgtEl>
                                      </p:cBhvr>
                                    </p:animEffect>
                                  </p:childTnLst>
                                </p:cTn>
                              </p:par>
                              <p:par>
                                <p:cTn id="80" presetID="10"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par>
                                <p:cTn id="86" presetID="10"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par>
                                <p:cTn id="92" presetID="10"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24"/>
                                        </p:tgtEl>
                                        <p:attrNameLst>
                                          <p:attrName>style.visibility</p:attrName>
                                        </p:attrNameLst>
                                      </p:cBhvr>
                                      <p:to>
                                        <p:strVal val="visible"/>
                                      </p:to>
                                    </p:set>
                                    <p:animEffect transition="in" filter="fade">
                                      <p:cBhvr>
                                        <p:cTn id="99" dur="500"/>
                                        <p:tgtEl>
                                          <p:spTgt spid="12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7" grpId="0" animBg="1"/>
      <p:bldP spid="117" grpId="0" animBg="1"/>
      <p:bldP spid="121" grpId="0"/>
      <p:bldP spid="1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D892B7-153D-48AC-989F-E8F0EC7E3287}"/>
              </a:ext>
            </a:extLst>
          </p:cNvPr>
          <p:cNvSpPr>
            <a:spLocks noGrp="1"/>
          </p:cNvSpPr>
          <p:nvPr>
            <p:ph type="title"/>
          </p:nvPr>
        </p:nvSpPr>
        <p:spPr>
          <a:xfrm>
            <a:off x="395536" y="620688"/>
            <a:ext cx="8424936" cy="1143000"/>
          </a:xfrm>
        </p:spPr>
        <p:txBody>
          <a:bodyPr/>
          <a:lstStyle/>
          <a:p>
            <a:r>
              <a:rPr kumimoji="1" lang="ja-JP" altLang="en-US" sz="3000" dirty="0"/>
              <a:t>ベイズの定理は確率に関する式なので</a:t>
            </a:r>
            <a:r>
              <a:rPr kumimoji="1" lang="en-US" altLang="ja-JP" sz="3000" dirty="0"/>
              <a:t>…</a:t>
            </a:r>
            <a:br>
              <a:rPr kumimoji="1" lang="en-US" altLang="ja-JP" sz="3000" dirty="0"/>
            </a:br>
            <a:r>
              <a:rPr kumimoji="1" lang="ja-JP" altLang="en-US" sz="3000" dirty="0"/>
              <a:t>まずは確率の計算（表現法）を復習</a:t>
            </a:r>
          </a:p>
        </p:txBody>
      </p:sp>
      <p:pic>
        <p:nvPicPr>
          <p:cNvPr id="4" name="図 3">
            <a:extLst>
              <a:ext uri="{FF2B5EF4-FFF2-40B4-BE49-F238E27FC236}">
                <a16:creationId xmlns:a16="http://schemas.microsoft.com/office/drawing/2014/main" id="{FFE3821E-A487-4C78-B87A-C8C72C2AF3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580" y="1903890"/>
            <a:ext cx="3580224" cy="2419601"/>
          </a:xfrm>
          <a:prstGeom prst="rect">
            <a:avLst/>
          </a:prstGeom>
        </p:spPr>
      </p:pic>
      <p:sp>
        <p:nvSpPr>
          <p:cNvPr id="5" name="テキスト ボックス 4">
            <a:extLst>
              <a:ext uri="{FF2B5EF4-FFF2-40B4-BE49-F238E27FC236}">
                <a16:creationId xmlns:a16="http://schemas.microsoft.com/office/drawing/2014/main" id="{6E1B8EF1-CD7F-439A-9B42-17F08D232B3E}"/>
              </a:ext>
            </a:extLst>
          </p:cNvPr>
          <p:cNvSpPr txBox="1"/>
          <p:nvPr/>
        </p:nvSpPr>
        <p:spPr>
          <a:xfrm>
            <a:off x="4048992" y="2153382"/>
            <a:ext cx="1768433" cy="369332"/>
          </a:xfrm>
          <a:prstGeom prst="rect">
            <a:avLst/>
          </a:prstGeom>
          <a:noFill/>
        </p:spPr>
        <p:txBody>
          <a:bodyPr wrap="none" rtlCol="0">
            <a:spAutoFit/>
          </a:bodyPr>
          <a:lstStyle/>
          <a:p>
            <a:pPr algn="l"/>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赤玉</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が出る</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確率</a:t>
            </a:r>
          </a:p>
        </p:txBody>
      </p:sp>
      <p:graphicFrame>
        <p:nvGraphicFramePr>
          <p:cNvPr id="3" name="オブジェクト 2">
            <a:extLst>
              <a:ext uri="{FF2B5EF4-FFF2-40B4-BE49-F238E27FC236}">
                <a16:creationId xmlns:a16="http://schemas.microsoft.com/office/drawing/2014/main" id="{96CFEB71-CEE0-4217-AE00-28B5A4A986C8}"/>
              </a:ext>
            </a:extLst>
          </p:cNvPr>
          <p:cNvGraphicFramePr>
            <a:graphicFrameLocks noChangeAspect="1"/>
          </p:cNvGraphicFramePr>
          <p:nvPr>
            <p:extLst>
              <p:ext uri="{D42A27DB-BD31-4B8C-83A1-F6EECF244321}">
                <p14:modId xmlns:p14="http://schemas.microsoft.com/office/powerpoint/2010/main" val="2166754359"/>
              </p:ext>
            </p:extLst>
          </p:nvPr>
        </p:nvGraphicFramePr>
        <p:xfrm>
          <a:off x="5993755" y="1994817"/>
          <a:ext cx="1142003" cy="753236"/>
        </p:xfrm>
        <a:graphic>
          <a:graphicData uri="http://schemas.openxmlformats.org/presentationml/2006/ole">
            <mc:AlternateContent xmlns:mc="http://schemas.openxmlformats.org/markup-compatibility/2006">
              <mc:Choice xmlns:v="urn:schemas-microsoft-com:vml" Requires="v">
                <p:oleObj spid="_x0000_s71014" name="Equation" r:id="rId4" imgW="596880" imgH="393480" progId="Equation.DSMT4">
                  <p:embed/>
                </p:oleObj>
              </mc:Choice>
              <mc:Fallback>
                <p:oleObj name="Equation" r:id="rId4" imgW="596880" imgH="393480" progId="Equation.DSMT4">
                  <p:embed/>
                  <p:pic>
                    <p:nvPicPr>
                      <p:cNvPr id="0" name=""/>
                      <p:cNvPicPr/>
                      <p:nvPr/>
                    </p:nvPicPr>
                    <p:blipFill>
                      <a:blip r:embed="rId5"/>
                      <a:stretch>
                        <a:fillRect/>
                      </a:stretch>
                    </p:blipFill>
                    <p:spPr>
                      <a:xfrm>
                        <a:off x="5993755" y="1994817"/>
                        <a:ext cx="1142003" cy="753236"/>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EE391CC9-50A4-477B-B01D-1A7337A20D32}"/>
              </a:ext>
            </a:extLst>
          </p:cNvPr>
          <p:cNvSpPr txBox="1"/>
          <p:nvPr/>
        </p:nvSpPr>
        <p:spPr>
          <a:xfrm>
            <a:off x="463278" y="4509120"/>
            <a:ext cx="3168351" cy="1477328"/>
          </a:xfrm>
          <a:prstGeom prst="rect">
            <a:avLst/>
          </a:prstGeom>
          <a:noFill/>
        </p:spPr>
        <p:txBody>
          <a:bodyPr wrap="square" rtlCol="0">
            <a:spAutoFit/>
          </a:bodyPr>
          <a:lstStyle/>
          <a:p>
            <a:pPr algn="just"/>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赤玉</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個と白玉</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個に①～⑥の番号を振って袋に入れた状態で，</a:t>
            </a:r>
            <a:r>
              <a:rPr kumimoji="1" lang="ja-JP" altLang="en-US" sz="1800" dirty="0">
                <a:solidFill>
                  <a:srgbClr val="FF0000"/>
                </a:solidFill>
                <a:latin typeface="ＭＳ Ｐゴシック" panose="020B0600070205080204" pitchFamily="50" charset="-128"/>
                <a:cs typeface="Meiryo UI" pitchFamily="50" charset="-128"/>
              </a:rPr>
              <a:t>赤玉</a:t>
            </a:r>
            <a:r>
              <a:rPr kumimoji="1" lang="ja-JP" altLang="en-US" sz="1800" dirty="0">
                <a:solidFill>
                  <a:schemeClr val="bg1"/>
                </a:solidFill>
                <a:latin typeface="ＭＳ Ｐゴシック" panose="020B0600070205080204" pitchFamily="50" charset="-128"/>
                <a:cs typeface="Meiryo UI" pitchFamily="50" charset="-128"/>
              </a:rPr>
              <a:t>が出る事象を</a:t>
            </a:r>
            <a:r>
              <a:rPr kumimoji="1" lang="en-US" altLang="ja-JP" sz="1800" dirty="0">
                <a:solidFill>
                  <a:srgbClr val="FF0000"/>
                </a:solidFill>
                <a:latin typeface="ＭＳ Ｐゴシック" panose="020B0600070205080204" pitchFamily="50" charset="-128"/>
                <a:cs typeface="Meiryo UI" pitchFamily="50" charset="-128"/>
              </a:rPr>
              <a:t>Y</a:t>
            </a:r>
            <a:r>
              <a:rPr kumimoji="1" lang="ja-JP" altLang="en-US" sz="1800" dirty="0" err="1">
                <a:solidFill>
                  <a:schemeClr val="bg1"/>
                </a:solidFill>
                <a:latin typeface="ＭＳ Ｐゴシック" panose="020B0600070205080204" pitchFamily="50" charset="-128"/>
                <a:cs typeface="Meiryo UI" pitchFamily="50" charset="-128"/>
              </a:rPr>
              <a:t>，</a:t>
            </a:r>
            <a:r>
              <a:rPr kumimoji="1" lang="ja-JP" altLang="en-US" sz="1800" dirty="0">
                <a:solidFill>
                  <a:schemeClr val="bg1"/>
                </a:solidFill>
                <a:latin typeface="ＭＳ Ｐゴシック" panose="020B0600070205080204" pitchFamily="50" charset="-128"/>
                <a:cs typeface="Meiryo UI" pitchFamily="50" charset="-128"/>
              </a:rPr>
              <a:t>偶数が出る事象を</a:t>
            </a:r>
            <a:r>
              <a:rPr kumimoji="1" lang="en-US" altLang="ja-JP" sz="1800" dirty="0">
                <a:solidFill>
                  <a:schemeClr val="bg1"/>
                </a:solidFill>
                <a:latin typeface="ＭＳ Ｐゴシック" panose="020B0600070205080204" pitchFamily="50" charset="-128"/>
                <a:cs typeface="Meiryo UI" pitchFamily="50" charset="-128"/>
              </a:rPr>
              <a:t>X</a:t>
            </a:r>
            <a:r>
              <a:rPr kumimoji="1" lang="ja-JP" altLang="en-US" sz="1800" dirty="0">
                <a:solidFill>
                  <a:schemeClr val="bg1"/>
                </a:solidFill>
                <a:latin typeface="ＭＳ Ｐゴシック" panose="020B0600070205080204" pitchFamily="50" charset="-128"/>
                <a:cs typeface="Meiryo UI" pitchFamily="50" charset="-128"/>
              </a:rPr>
              <a:t>とします。</a:t>
            </a:r>
          </a:p>
          <a:p>
            <a:pPr algn="just"/>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F2893102-CBFD-4D4A-A063-A2D84FC49F9A}"/>
              </a:ext>
            </a:extLst>
          </p:cNvPr>
          <p:cNvSpPr txBox="1"/>
          <p:nvPr/>
        </p:nvSpPr>
        <p:spPr>
          <a:xfrm>
            <a:off x="4039201" y="2923647"/>
            <a:ext cx="1999265"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偶数玉が出る確率</a:t>
            </a:r>
          </a:p>
        </p:txBody>
      </p:sp>
      <p:graphicFrame>
        <p:nvGraphicFramePr>
          <p:cNvPr id="8" name="オブジェクト 7">
            <a:extLst>
              <a:ext uri="{FF2B5EF4-FFF2-40B4-BE49-F238E27FC236}">
                <a16:creationId xmlns:a16="http://schemas.microsoft.com/office/drawing/2014/main" id="{B605274D-CB0C-4D0A-9FE5-DFFA14370A3F}"/>
              </a:ext>
            </a:extLst>
          </p:cNvPr>
          <p:cNvGraphicFramePr>
            <a:graphicFrameLocks noChangeAspect="1"/>
          </p:cNvGraphicFramePr>
          <p:nvPr>
            <p:extLst>
              <p:ext uri="{D42A27DB-BD31-4B8C-83A1-F6EECF244321}">
                <p14:modId xmlns:p14="http://schemas.microsoft.com/office/powerpoint/2010/main" val="3397752621"/>
              </p:ext>
            </p:extLst>
          </p:nvPr>
        </p:nvGraphicFramePr>
        <p:xfrm>
          <a:off x="5940152" y="2780181"/>
          <a:ext cx="1216025" cy="754063"/>
        </p:xfrm>
        <a:graphic>
          <a:graphicData uri="http://schemas.openxmlformats.org/presentationml/2006/ole">
            <mc:AlternateContent xmlns:mc="http://schemas.openxmlformats.org/markup-compatibility/2006">
              <mc:Choice xmlns:v="urn:schemas-microsoft-com:vml" Requires="v">
                <p:oleObj spid="_x0000_s71015" name="Equation" r:id="rId6" imgW="634680" imgH="393480" progId="Equation.DSMT4">
                  <p:embed/>
                </p:oleObj>
              </mc:Choice>
              <mc:Fallback>
                <p:oleObj name="Equation" r:id="rId6" imgW="634680" imgH="393480" progId="Equation.DSMT4">
                  <p:embed/>
                  <p:pic>
                    <p:nvPicPr>
                      <p:cNvPr id="3" name="オブジェクト 2">
                        <a:extLst>
                          <a:ext uri="{FF2B5EF4-FFF2-40B4-BE49-F238E27FC236}">
                            <a16:creationId xmlns:a16="http://schemas.microsoft.com/office/drawing/2014/main" id="{96CFEB71-CEE0-4217-AE00-28B5A4A986C8}"/>
                          </a:ext>
                        </a:extLst>
                      </p:cNvPr>
                      <p:cNvPicPr/>
                      <p:nvPr/>
                    </p:nvPicPr>
                    <p:blipFill>
                      <a:blip r:embed="rId7"/>
                      <a:stretch>
                        <a:fillRect/>
                      </a:stretch>
                    </p:blipFill>
                    <p:spPr>
                      <a:xfrm>
                        <a:off x="5940152" y="2780181"/>
                        <a:ext cx="1216025" cy="754063"/>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7743DB65-8FD6-48C7-AFA6-AA0462A22976}"/>
              </a:ext>
            </a:extLst>
          </p:cNvPr>
          <p:cNvSpPr txBox="1"/>
          <p:nvPr/>
        </p:nvSpPr>
        <p:spPr>
          <a:xfrm>
            <a:off x="4068641" y="3612047"/>
            <a:ext cx="1569660" cy="646331"/>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偶数の</a:t>
            </a:r>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赤玉</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出る</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同時確率</a:t>
            </a:r>
          </a:p>
        </p:txBody>
      </p:sp>
      <p:graphicFrame>
        <p:nvGraphicFramePr>
          <p:cNvPr id="10" name="オブジェクト 9">
            <a:extLst>
              <a:ext uri="{FF2B5EF4-FFF2-40B4-BE49-F238E27FC236}">
                <a16:creationId xmlns:a16="http://schemas.microsoft.com/office/drawing/2014/main" id="{657207AA-2CD5-4787-B04D-EDD23CAD65FF}"/>
              </a:ext>
            </a:extLst>
          </p:cNvPr>
          <p:cNvGraphicFramePr>
            <a:graphicFrameLocks noChangeAspect="1"/>
          </p:cNvGraphicFramePr>
          <p:nvPr>
            <p:extLst>
              <p:ext uri="{D42A27DB-BD31-4B8C-83A1-F6EECF244321}">
                <p14:modId xmlns:p14="http://schemas.microsoft.com/office/powerpoint/2010/main" val="140648990"/>
              </p:ext>
            </p:extLst>
          </p:nvPr>
        </p:nvGraphicFramePr>
        <p:xfrm>
          <a:off x="5940152" y="3612047"/>
          <a:ext cx="1628775" cy="754063"/>
        </p:xfrm>
        <a:graphic>
          <a:graphicData uri="http://schemas.openxmlformats.org/presentationml/2006/ole">
            <mc:AlternateContent xmlns:mc="http://schemas.openxmlformats.org/markup-compatibility/2006">
              <mc:Choice xmlns:v="urn:schemas-microsoft-com:vml" Requires="v">
                <p:oleObj spid="_x0000_s71016" name="Equation" r:id="rId8" imgW="850680" imgH="393480" progId="Equation.DSMT4">
                  <p:embed/>
                </p:oleObj>
              </mc:Choice>
              <mc:Fallback>
                <p:oleObj name="Equation" r:id="rId8" imgW="850680" imgH="393480" progId="Equation.DSMT4">
                  <p:embed/>
                  <p:pic>
                    <p:nvPicPr>
                      <p:cNvPr id="8" name="オブジェクト 7">
                        <a:extLst>
                          <a:ext uri="{FF2B5EF4-FFF2-40B4-BE49-F238E27FC236}">
                            <a16:creationId xmlns:a16="http://schemas.microsoft.com/office/drawing/2014/main" id="{B605274D-CB0C-4D0A-9FE5-DFFA14370A3F}"/>
                          </a:ext>
                        </a:extLst>
                      </p:cNvPr>
                      <p:cNvPicPr/>
                      <p:nvPr/>
                    </p:nvPicPr>
                    <p:blipFill>
                      <a:blip r:embed="rId9"/>
                      <a:stretch>
                        <a:fillRect/>
                      </a:stretch>
                    </p:blipFill>
                    <p:spPr>
                      <a:xfrm>
                        <a:off x="5940152" y="3612047"/>
                        <a:ext cx="1628775" cy="754063"/>
                      </a:xfrm>
                      <a:prstGeom prst="rect">
                        <a:avLst/>
                      </a:prstGeom>
                    </p:spPr>
                  </p:pic>
                </p:oleObj>
              </mc:Fallback>
            </mc:AlternateContent>
          </a:graphicData>
        </a:graphic>
      </p:graphicFrame>
      <p:sp>
        <p:nvSpPr>
          <p:cNvPr id="11" name="テキスト ボックス 10">
            <a:extLst>
              <a:ext uri="{FF2B5EF4-FFF2-40B4-BE49-F238E27FC236}">
                <a16:creationId xmlns:a16="http://schemas.microsoft.com/office/drawing/2014/main" id="{4653D0B2-89EA-411C-93C0-E6EA0D3FA73A}"/>
              </a:ext>
            </a:extLst>
          </p:cNvPr>
          <p:cNvSpPr txBox="1"/>
          <p:nvPr/>
        </p:nvSpPr>
        <p:spPr>
          <a:xfrm>
            <a:off x="4037069" y="4807797"/>
            <a:ext cx="1634222" cy="923330"/>
          </a:xfrm>
          <a:prstGeom prst="rect">
            <a:avLst/>
          </a:prstGeom>
          <a:noFill/>
        </p:spPr>
        <p:txBody>
          <a:bodyPr wrap="square" rtlCol="0">
            <a:spAutoFit/>
          </a:bodyPr>
          <a:lstStyle/>
          <a:p>
            <a:pPr algn="just"/>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赤玉</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であるときに偶数である</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条件付き確率</a:t>
            </a:r>
          </a:p>
        </p:txBody>
      </p:sp>
      <p:graphicFrame>
        <p:nvGraphicFramePr>
          <p:cNvPr id="12" name="オブジェクト 11">
            <a:extLst>
              <a:ext uri="{FF2B5EF4-FFF2-40B4-BE49-F238E27FC236}">
                <a16:creationId xmlns:a16="http://schemas.microsoft.com/office/drawing/2014/main" id="{B69EF63E-885C-4D19-B411-ECBB00D0ECB5}"/>
              </a:ext>
            </a:extLst>
          </p:cNvPr>
          <p:cNvGraphicFramePr>
            <a:graphicFrameLocks noChangeAspect="1"/>
          </p:cNvGraphicFramePr>
          <p:nvPr>
            <p:extLst>
              <p:ext uri="{D42A27DB-BD31-4B8C-83A1-F6EECF244321}">
                <p14:modId xmlns:p14="http://schemas.microsoft.com/office/powerpoint/2010/main" val="4132885085"/>
              </p:ext>
            </p:extLst>
          </p:nvPr>
        </p:nvGraphicFramePr>
        <p:xfrm>
          <a:off x="5678488" y="4908550"/>
          <a:ext cx="2990850" cy="803275"/>
        </p:xfrm>
        <a:graphic>
          <a:graphicData uri="http://schemas.openxmlformats.org/presentationml/2006/ole">
            <mc:AlternateContent xmlns:mc="http://schemas.openxmlformats.org/markup-compatibility/2006">
              <mc:Choice xmlns:v="urn:schemas-microsoft-com:vml" Requires="v">
                <p:oleObj spid="_x0000_s71017" name="Equation" r:id="rId10" imgW="1562040" imgH="419040" progId="Equation.DSMT4">
                  <p:embed/>
                </p:oleObj>
              </mc:Choice>
              <mc:Fallback>
                <p:oleObj name="Equation" r:id="rId10" imgW="1562040" imgH="419040" progId="Equation.DSMT4">
                  <p:embed/>
                  <p:pic>
                    <p:nvPicPr>
                      <p:cNvPr id="10" name="オブジェクト 9">
                        <a:extLst>
                          <a:ext uri="{FF2B5EF4-FFF2-40B4-BE49-F238E27FC236}">
                            <a16:creationId xmlns:a16="http://schemas.microsoft.com/office/drawing/2014/main" id="{657207AA-2CD5-4787-B04D-EDD23CAD65FF}"/>
                          </a:ext>
                        </a:extLst>
                      </p:cNvPr>
                      <p:cNvPicPr/>
                      <p:nvPr/>
                    </p:nvPicPr>
                    <p:blipFill>
                      <a:blip r:embed="rId11"/>
                      <a:stretch>
                        <a:fillRect/>
                      </a:stretch>
                    </p:blipFill>
                    <p:spPr>
                      <a:xfrm>
                        <a:off x="5678488" y="4908550"/>
                        <a:ext cx="2990850" cy="803275"/>
                      </a:xfrm>
                      <a:prstGeom prst="rect">
                        <a:avLst/>
                      </a:prstGeom>
                    </p:spPr>
                  </p:pic>
                </p:oleObj>
              </mc:Fallback>
            </mc:AlternateContent>
          </a:graphicData>
        </a:graphic>
      </p:graphicFrame>
      <p:cxnSp>
        <p:nvCxnSpPr>
          <p:cNvPr id="13" name="コネクタ: 曲線 12">
            <a:extLst>
              <a:ext uri="{FF2B5EF4-FFF2-40B4-BE49-F238E27FC236}">
                <a16:creationId xmlns:a16="http://schemas.microsoft.com/office/drawing/2014/main" id="{805B2912-0E67-48C3-B0B3-94125D717606}"/>
              </a:ext>
            </a:extLst>
          </p:cNvPr>
          <p:cNvCxnSpPr>
            <a:cxnSpLocks/>
            <a:stCxn id="14" idx="0"/>
          </p:cNvCxnSpPr>
          <p:nvPr/>
        </p:nvCxnSpPr>
        <p:spPr>
          <a:xfrm rot="16200000" flipV="1">
            <a:off x="6436985" y="5512514"/>
            <a:ext cx="356275" cy="212686"/>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499AD58-DE05-43EC-BE3A-46966A64EAAF}"/>
              </a:ext>
            </a:extLst>
          </p:cNvPr>
          <p:cNvSpPr txBox="1"/>
          <p:nvPr/>
        </p:nvSpPr>
        <p:spPr>
          <a:xfrm>
            <a:off x="6436771" y="5796994"/>
            <a:ext cx="56938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条件</a:t>
            </a:r>
          </a:p>
        </p:txBody>
      </p:sp>
      <p:cxnSp>
        <p:nvCxnSpPr>
          <p:cNvPr id="15" name="コネクタ: 曲線 14">
            <a:extLst>
              <a:ext uri="{FF2B5EF4-FFF2-40B4-BE49-F238E27FC236}">
                <a16:creationId xmlns:a16="http://schemas.microsoft.com/office/drawing/2014/main" id="{916418BE-C107-4843-85D7-864490D8ABB1}"/>
              </a:ext>
            </a:extLst>
          </p:cNvPr>
          <p:cNvCxnSpPr>
            <a:cxnSpLocks/>
          </p:cNvCxnSpPr>
          <p:nvPr/>
        </p:nvCxnSpPr>
        <p:spPr>
          <a:xfrm rot="5400000" flipH="1" flipV="1">
            <a:off x="6029670" y="5487781"/>
            <a:ext cx="382155" cy="288032"/>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36FFB73-9432-4B2E-A3B8-26E89EB34878}"/>
              </a:ext>
            </a:extLst>
          </p:cNvPr>
          <p:cNvSpPr txBox="1"/>
          <p:nvPr/>
        </p:nvSpPr>
        <p:spPr>
          <a:xfrm>
            <a:off x="4304730" y="5808339"/>
            <a:ext cx="2238113"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条件を表す記号（ギブン）</a:t>
            </a:r>
          </a:p>
        </p:txBody>
      </p:sp>
      <p:cxnSp>
        <p:nvCxnSpPr>
          <p:cNvPr id="20" name="コネクタ: 曲線 19">
            <a:extLst>
              <a:ext uri="{FF2B5EF4-FFF2-40B4-BE49-F238E27FC236}">
                <a16:creationId xmlns:a16="http://schemas.microsoft.com/office/drawing/2014/main" id="{D490E5D1-42FE-451F-9F7E-6250C63C1EB3}"/>
              </a:ext>
            </a:extLst>
          </p:cNvPr>
          <p:cNvCxnSpPr>
            <a:cxnSpLocks/>
          </p:cNvCxnSpPr>
          <p:nvPr/>
        </p:nvCxnSpPr>
        <p:spPr>
          <a:xfrm rot="5400000" flipH="1" flipV="1">
            <a:off x="6264792" y="4138323"/>
            <a:ext cx="286829" cy="216022"/>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C9E6951-9720-4B03-8E81-B3005479AD84}"/>
              </a:ext>
            </a:extLst>
          </p:cNvPr>
          <p:cNvSpPr txBox="1"/>
          <p:nvPr/>
        </p:nvSpPr>
        <p:spPr>
          <a:xfrm>
            <a:off x="5130642" y="4323491"/>
            <a:ext cx="2339102"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同時を表す記号（キャップ）</a:t>
            </a:r>
          </a:p>
        </p:txBody>
      </p:sp>
    </p:spTree>
    <p:extLst>
      <p:ext uri="{BB962C8B-B14F-4D97-AF65-F5344CB8AC3E}">
        <p14:creationId xmlns:p14="http://schemas.microsoft.com/office/powerpoint/2010/main" val="24599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6" grpId="0"/>
      <p:bldP spid="21" grpId="0"/>
    </p:bldLst>
  </p:timing>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13146</TotalTime>
  <Words>4208</Words>
  <Application>Microsoft Office PowerPoint</Application>
  <PresentationFormat>画面に合わせる (4:3)</PresentationFormat>
  <Paragraphs>674</Paragraphs>
  <Slides>46</Slides>
  <Notes>11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46</vt:i4>
      </vt:variant>
    </vt:vector>
  </HeadingPairs>
  <TitlesOfParts>
    <vt:vector size="58" baseType="lpstr">
      <vt:lpstr>AR丸ゴシック体M</vt:lpstr>
      <vt:lpstr>HGPｺﾞｼｯｸE</vt:lpstr>
      <vt:lpstr>Mead Bold</vt:lpstr>
      <vt:lpstr>Meiryo UI</vt:lpstr>
      <vt:lpstr>ＭＳ Ｐゴシック</vt:lpstr>
      <vt:lpstr>ＭＳ Ｐ明朝</vt:lpstr>
      <vt:lpstr>Calibri</vt:lpstr>
      <vt:lpstr>Cambria Math</vt:lpstr>
      <vt:lpstr>Times New Roman</vt:lpstr>
      <vt:lpstr>Tw Cen MT</vt:lpstr>
      <vt:lpstr>TS010336811</vt:lpstr>
      <vt:lpstr>Equation</vt:lpstr>
      <vt:lpstr>入門 統計学　第15章</vt:lpstr>
      <vt:lpstr>ベイズ統計学を使うべき人</vt:lpstr>
      <vt:lpstr>15.1　ベイズ統計学とは</vt:lpstr>
      <vt:lpstr>PowerPoint プレゼンテーション</vt:lpstr>
      <vt:lpstr>PowerPoint プレゼンテーション</vt:lpstr>
      <vt:lpstr>特徴①：パラメータ自体の分布を推定できる （母平均の区間推定の例）</vt:lpstr>
      <vt:lpstr>特徴②：事前情報や新しいデータを 柔軟に取り込んで精度向上</vt:lpstr>
      <vt:lpstr>特徴③：複雑な統計モデルを扱える （一般化線形混合モデル）</vt:lpstr>
      <vt:lpstr>ベイズの定理は確率に関する式なので… まずは確率の計算（表現法）を復習</vt:lpstr>
      <vt:lpstr>15.2　ベイズの定理</vt:lpstr>
      <vt:lpstr>結果から原因の確率を知る</vt:lpstr>
      <vt:lpstr>定理を構成する確率</vt:lpstr>
      <vt:lpstr>ベイズの定理を使った例題　</vt:lpstr>
      <vt:lpstr>例題の解答</vt:lpstr>
      <vt:lpstr>個々の事象についての確率から分布に一般化 　　　　離散型確率分布の場合</vt:lpstr>
      <vt:lpstr>離散型分布にベイズの定理を用いた事例① （1個のサイコロ振りにおける事後分布）</vt:lpstr>
      <vt:lpstr>離散型分布にベイズの定理を用いた事例② （1個のサイコロ振りにおける事後分布）</vt:lpstr>
      <vt:lpstr>離散型分布にベイズの定理を用いた事例③ 事後分布の評価（パラメータの推定）</vt:lpstr>
      <vt:lpstr>連続型確率分布のベイズの定理</vt:lpstr>
      <vt:lpstr>連続型事後分布によるパラメータ評価① （区間推定）</vt:lpstr>
      <vt:lpstr>連続型事後分布によるパラメータ評価② （3種類の点推定）</vt:lpstr>
      <vt:lpstr>連続型事後分布によるパラメータ評価③ （事後分散）</vt:lpstr>
      <vt:lpstr>15.3　活躍場面　その1 ベイズ更新</vt:lpstr>
      <vt:lpstr>PowerPoint プレゼンテーション</vt:lpstr>
      <vt:lpstr>回帰モデルのベイズ推定① （線形単回帰の事後分布）</vt:lpstr>
      <vt:lpstr>回帰モデルのベイズ推定② （頻度論との比較）</vt:lpstr>
      <vt:lpstr>15.4　活躍場面　その2 入れ子構造のデータ（線形単回帰の例）</vt:lpstr>
      <vt:lpstr>入れ子構造のデータの課題</vt:lpstr>
      <vt:lpstr>グループ差の処理法</vt:lpstr>
      <vt:lpstr>固定効果と混合効果の 混合（効果）モデル</vt:lpstr>
      <vt:lpstr>複雑な混合モデルに最尤法は適さない</vt:lpstr>
      <vt:lpstr>階層ベイズモデル①</vt:lpstr>
      <vt:lpstr>階層ベイズモデル②</vt:lpstr>
      <vt:lpstr>15.4　事後分布（によるパラメータ）の評価 マルコフ連鎖モンテカルロ法（MCMC)</vt:lpstr>
      <vt:lpstr>モンテカルロ法（積分の近似計算）</vt:lpstr>
      <vt:lpstr>マルコフ連鎖（乱数の生成ルール）</vt:lpstr>
      <vt:lpstr>マルコフ連鎖の事例</vt:lpstr>
      <vt:lpstr>一番基本的なMCMC メトロポリス・ヘイスティング法（M-Hアルゴリズム)①</vt:lpstr>
      <vt:lpstr>メトロポリス・ヘイスティング法②</vt:lpstr>
      <vt:lpstr>15.5　まとめ ベイズの注意点とソフトウェア</vt:lpstr>
      <vt:lpstr>SPSSによるベイズ統計学 独立した2群の平均の差の推定①</vt:lpstr>
      <vt:lpstr>SPSSによるベイズ統計学 独立した2群の平均の差の推定②</vt:lpstr>
      <vt:lpstr>SPSSによるベイズ統計学 独立した2群の平均の差の推定③</vt:lpstr>
      <vt:lpstr>STATAによるベイズ統計学 線形混合モデル①</vt:lpstr>
      <vt:lpstr>STATAによるベイズ統計学 線形混合モデル②</vt:lpstr>
      <vt:lpstr>以上で第15章は終了です。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1065</cp:revision>
  <dcterms:created xsi:type="dcterms:W3CDTF">2012-01-27T05:21:34Z</dcterms:created>
  <dcterms:modified xsi:type="dcterms:W3CDTF">2021-06-06T11:10:25Z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2266201</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