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3"/>
  </p:notesMasterIdLst>
  <p:sldIdLst>
    <p:sldId id="256" r:id="rId3"/>
    <p:sldId id="384" r:id="rId4"/>
    <p:sldId id="383" r:id="rId5"/>
    <p:sldId id="382"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403" r:id="rId21"/>
    <p:sldId id="400" r:id="rId22"/>
    <p:sldId id="401" r:id="rId23"/>
    <p:sldId id="402" r:id="rId24"/>
    <p:sldId id="404" r:id="rId25"/>
    <p:sldId id="399" r:id="rId26"/>
    <p:sldId id="405" r:id="rId27"/>
    <p:sldId id="406" r:id="rId28"/>
    <p:sldId id="407" r:id="rId29"/>
    <p:sldId id="408" r:id="rId30"/>
    <p:sldId id="409" r:id="rId31"/>
    <p:sldId id="410" r:id="rId32"/>
    <p:sldId id="411" r:id="rId33"/>
    <p:sldId id="413" r:id="rId34"/>
    <p:sldId id="412" r:id="rId35"/>
    <p:sldId id="414" r:id="rId36"/>
    <p:sldId id="415" r:id="rId37"/>
    <p:sldId id="416" r:id="rId38"/>
    <p:sldId id="417" r:id="rId39"/>
    <p:sldId id="418" r:id="rId40"/>
    <p:sldId id="419" r:id="rId41"/>
    <p:sldId id="380"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1"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D7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8" autoAdjust="0"/>
    <p:restoredTop sz="90509" autoAdjust="0"/>
  </p:normalViewPr>
  <p:slideViewPr>
    <p:cSldViewPr>
      <p:cViewPr varScale="1">
        <p:scale>
          <a:sx n="107" d="100"/>
          <a:sy n="107" d="100"/>
        </p:scale>
        <p:origin x="1317"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8.wmf"/><Relationship Id="rId1" Type="http://schemas.openxmlformats.org/officeDocument/2006/relationships/image" Target="../media/image16.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2021/6/27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8</a:t>
            </a:fld>
            <a:endParaRPr kumimoji="1" lang="ja-JP" altLang="en-US"/>
          </a:p>
        </p:txBody>
      </p:sp>
    </p:spTree>
    <p:extLst>
      <p:ext uri="{BB962C8B-B14F-4D97-AF65-F5344CB8AC3E}">
        <p14:creationId xmlns:p14="http://schemas.microsoft.com/office/powerpoint/2010/main" val="256457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21</a:t>
            </a:fld>
            <a:endParaRPr kumimoji="1" lang="ja-JP" altLang="en-US"/>
          </a:p>
        </p:txBody>
      </p:sp>
    </p:spTree>
    <p:extLst>
      <p:ext uri="{BB962C8B-B14F-4D97-AF65-F5344CB8AC3E}">
        <p14:creationId xmlns:p14="http://schemas.microsoft.com/office/powerpoint/2010/main" val="374374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37</a:t>
            </a:fld>
            <a:endParaRPr kumimoji="1" lang="ja-JP" altLang="en-US"/>
          </a:p>
        </p:txBody>
      </p:sp>
    </p:spTree>
    <p:extLst>
      <p:ext uri="{BB962C8B-B14F-4D97-AF65-F5344CB8AC3E}">
        <p14:creationId xmlns:p14="http://schemas.microsoft.com/office/powerpoint/2010/main" val="2487435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image" Target="../media/image36.wmf"/><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0.bin"/><Relationship Id="rId14" Type="http://schemas.openxmlformats.org/officeDocument/2006/relationships/image" Target="../media/image3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8.wmf"/><Relationship Id="rId5" Type="http://schemas.openxmlformats.org/officeDocument/2006/relationships/oleObject" Target="../embeddings/oleObject35.bin"/><Relationship Id="rId4" Type="http://schemas.openxmlformats.org/officeDocument/2006/relationships/image" Target="../media/image3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9.wmf"/></Relationships>
</file>

<file path=ppt/slides/_rels/slide1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wmf"/><Relationship Id="rId11" Type="http://schemas.openxmlformats.org/officeDocument/2006/relationships/image" Target="../media/image43.wmf"/><Relationship Id="rId5" Type="http://schemas.openxmlformats.org/officeDocument/2006/relationships/oleObject" Target="../embeddings/oleObject38.bin"/><Relationship Id="rId10" Type="http://schemas.openxmlformats.org/officeDocument/2006/relationships/oleObject" Target="../embeddings/oleObject40.bin"/><Relationship Id="rId4" Type="http://schemas.openxmlformats.org/officeDocument/2006/relationships/image" Target="../media/image40.wmf"/><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gif"/><Relationship Id="rId5" Type="http://schemas.openxmlformats.org/officeDocument/2006/relationships/image" Target="../media/image54.wmf"/><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5.wmf"/></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6.wmf"/><Relationship Id="rId4"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61.wmf"/><Relationship Id="rId3" Type="http://schemas.openxmlformats.org/officeDocument/2006/relationships/oleObject" Target="../embeddings/oleObject44.bin"/><Relationship Id="rId7" Type="http://schemas.openxmlformats.org/officeDocument/2006/relationships/image" Target="../media/image65.png"/><Relationship Id="rId12"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8.wmf"/><Relationship Id="rId11" Type="http://schemas.openxmlformats.org/officeDocument/2006/relationships/image" Target="../media/image60.wmf"/><Relationship Id="rId5" Type="http://schemas.openxmlformats.org/officeDocument/2006/relationships/oleObject" Target="../embeddings/oleObject45.bin"/><Relationship Id="rId15" Type="http://schemas.openxmlformats.org/officeDocument/2006/relationships/image" Target="../media/image62.wmf"/><Relationship Id="rId10" Type="http://schemas.openxmlformats.org/officeDocument/2006/relationships/oleObject" Target="../embeddings/oleObject47.bin"/><Relationship Id="rId4" Type="http://schemas.openxmlformats.org/officeDocument/2006/relationships/image" Target="../media/image57.wmf"/><Relationship Id="rId9" Type="http://schemas.openxmlformats.org/officeDocument/2006/relationships/image" Target="../media/image59.wmf"/><Relationship Id="rId14"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4.wmf"/><Relationship Id="rId5" Type="http://schemas.openxmlformats.org/officeDocument/2006/relationships/oleObject" Target="../embeddings/oleObject51.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8.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9.bin"/><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0.bin"/><Relationship Id="rId5" Type="http://schemas.openxmlformats.org/officeDocument/2006/relationships/image" Target="../media/image76.png"/><Relationship Id="rId4" Type="http://schemas.openxmlformats.org/officeDocument/2006/relationships/image" Target="../media/image7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5.wmf"/><Relationship Id="rId5" Type="http://schemas.openxmlformats.org/officeDocument/2006/relationships/oleObject" Target="../embeddings/oleObject62.bin"/><Relationship Id="rId4" Type="http://schemas.openxmlformats.org/officeDocument/2006/relationships/image" Target="../media/image7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7.wmf"/></Relationships>
</file>

<file path=ppt/slides/_rels/slide34.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9.wmf"/><Relationship Id="rId5" Type="http://schemas.openxmlformats.org/officeDocument/2006/relationships/oleObject" Target="../embeddings/oleObject66.bin"/><Relationship Id="rId10" Type="http://schemas.openxmlformats.org/officeDocument/2006/relationships/image" Target="../media/image82.png"/><Relationship Id="rId4" Type="http://schemas.openxmlformats.org/officeDocument/2006/relationships/image" Target="../media/image78.wmf"/><Relationship Id="rId9" Type="http://schemas.openxmlformats.org/officeDocument/2006/relationships/image" Target="../media/image81.png"/></Relationships>
</file>

<file path=ppt/slides/_rels/slide35.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2.w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71.bin"/></Relationships>
</file>

<file path=ppt/slides/_rels/slide36.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7.wmf"/><Relationship Id="rId5" Type="http://schemas.openxmlformats.org/officeDocument/2006/relationships/oleObject" Target="../embeddings/oleObject74.bin"/><Relationship Id="rId4" Type="http://schemas.openxmlformats.org/officeDocument/2006/relationships/image" Target="../media/image86.wmf"/><Relationship Id="rId9" Type="http://schemas.openxmlformats.org/officeDocument/2006/relationships/image" Target="../media/image91.png"/></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6.wmf"/><Relationship Id="rId18" Type="http://schemas.openxmlformats.org/officeDocument/2006/relationships/oleObject" Target="../embeddings/oleObject14.bin"/><Relationship Id="rId3" Type="http://schemas.openxmlformats.org/officeDocument/2006/relationships/notesSlide" Target="../notesSlides/notesSlide2.xml"/><Relationship Id="rId21" Type="http://schemas.openxmlformats.org/officeDocument/2006/relationships/image" Target="../media/image20.wmf"/><Relationship Id="rId7" Type="http://schemas.openxmlformats.org/officeDocument/2006/relationships/image" Target="../media/image13.wmf"/><Relationship Id="rId12" Type="http://schemas.openxmlformats.org/officeDocument/2006/relationships/oleObject" Target="../embeddings/oleObject11.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0.bin"/><Relationship Id="rId19" Type="http://schemas.openxmlformats.org/officeDocument/2006/relationships/image" Target="../media/image19.wmf"/><Relationship Id="rId4" Type="http://schemas.openxmlformats.org/officeDocument/2006/relationships/oleObject" Target="../embeddings/oleObject7.bin"/><Relationship Id="rId9" Type="http://schemas.openxmlformats.org/officeDocument/2006/relationships/image" Target="../media/image14.wmf"/><Relationship Id="rId1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oleObject" Target="../embeddings/oleObject19.bin"/><Relationship Id="rId1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609600"/>
            <a:ext cx="7939608"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a:t>
            </a:r>
            <a:r>
              <a:rPr lang="en-US" altLang="ja-JP"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14</a:t>
            </a:r>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419100" y="2852936"/>
            <a:ext cx="8305800" cy="1368152"/>
          </a:xfrm>
        </p:spPr>
        <p:txBody>
          <a:bodyPr/>
          <a:lstStyle/>
          <a:p>
            <a:pPr>
              <a:buNone/>
            </a:pPr>
            <a:r>
              <a:rPr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主成分分析と因子分析</a:t>
            </a:r>
            <a:endParaRPr lang="en-US" altLang="ja-JP"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　</a:t>
            </a:r>
            <a:r>
              <a:rPr lang="en-US" altLang="ja-JP"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 </a:t>
            </a:r>
            <a:r>
              <a:rPr lang="ja-JP" alt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多変量解析③ </a:t>
            </a:r>
            <a:r>
              <a:rPr lang="en-US" altLang="ja-JP"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endParaRPr lang="en-US"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4" name="正方形/長方形 3">
            <a:extLst>
              <a:ext uri="{FF2B5EF4-FFF2-40B4-BE49-F238E27FC236}">
                <a16:creationId xmlns:a16="http://schemas.microsoft.com/office/drawing/2014/main" id="{6E55F1A3-0AF3-4C9C-A3BD-5B8130AC01ED}"/>
              </a:ext>
            </a:extLst>
          </p:cNvPr>
          <p:cNvSpPr/>
          <p:nvPr/>
        </p:nvSpPr>
        <p:spPr>
          <a:xfrm>
            <a:off x="419100" y="4077072"/>
            <a:ext cx="4824536" cy="1717393"/>
          </a:xfrm>
          <a:prstGeom prst="rect">
            <a:avLst/>
          </a:prstGeom>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入門 統計学 第</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2</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版　</a:t>
            </a:r>
            <a:r>
              <a:rPr kumimoji="1" lang="ja-JP" altLang="en-US" sz="1800" kern="0" dirty="0" err="1">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ー</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検定から多変量解析・実験計画法・ベイズ統計学までー</a:t>
            </a: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（オーム社）</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endParaRPr kumimoji="1" lang="en-US" altLang="ja-JP" sz="10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a:p>
            <a:pPr lvl="0" algn="just">
              <a:spcBef>
                <a:spcPct val="20000"/>
              </a:spcBef>
            </a:pPr>
            <a:r>
              <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a:t>
            </a:r>
            <a:r>
              <a:rPr kumimoji="1" lang="ja-JP" altLang="en-US"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kumimoji="1" lang="en-US" altLang="ja-JP" sz="1800" kern="0" dirty="0">
              <a:solidFill>
                <a:srgbClr val="FFFFFF"/>
              </a:solidFill>
              <a:effectLst>
                <a:outerShdw blurRad="38100" dist="38100" dir="2700000" algn="tl">
                  <a:srgbClr val="000000">
                    <a:alpha val="43137"/>
                  </a:srgbClr>
                </a:outerShdw>
              </a:effectLst>
              <a:latin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4C92A-B4A1-4C7B-8BC8-E3178CF6E60F}"/>
              </a:ext>
            </a:extLst>
          </p:cNvPr>
          <p:cNvSpPr>
            <a:spLocks noGrp="1"/>
          </p:cNvSpPr>
          <p:nvPr>
            <p:ph type="title"/>
          </p:nvPr>
        </p:nvSpPr>
        <p:spPr>
          <a:xfrm>
            <a:off x="990600" y="620688"/>
            <a:ext cx="7162800" cy="1143000"/>
          </a:xfrm>
        </p:spPr>
        <p:txBody>
          <a:bodyPr/>
          <a:lstStyle/>
          <a:p>
            <a:r>
              <a:rPr kumimoji="1" lang="ja-JP" altLang="en-US" sz="3500" b="1" dirty="0">
                <a:effectLst>
                  <a:outerShdw blurRad="38100" dist="38100" dir="2700000" algn="tl">
                    <a:srgbClr val="000000">
                      <a:alpha val="43137"/>
                    </a:srgbClr>
                  </a:outerShdw>
                </a:effectLst>
              </a:rPr>
              <a:t>固有値問題を解く①</a:t>
            </a:r>
            <a:br>
              <a:rPr kumimoji="1" lang="en-US" altLang="ja-JP" sz="3500" b="1" dirty="0">
                <a:effectLst>
                  <a:outerShdw blurRad="38100" dist="38100" dir="2700000" algn="tl">
                    <a:srgbClr val="000000">
                      <a:alpha val="43137"/>
                    </a:srgbClr>
                  </a:outerShdw>
                </a:effectLst>
              </a:rPr>
            </a:br>
            <a:r>
              <a:rPr lang="ja-JP" altLang="en-US" sz="3000" b="1" dirty="0">
                <a:effectLst>
                  <a:outerShdw blurRad="38100" dist="38100" dir="2700000" algn="tl">
                    <a:srgbClr val="000000">
                      <a:alpha val="43137"/>
                    </a:srgbClr>
                  </a:outerShdw>
                </a:effectLst>
                <a:latin typeface="ＭＳ Ｐゴシック" panose="020B0600070205080204" pitchFamily="50" charset="-128"/>
                <a:cs typeface="Meiryo UI" pitchFamily="50" charset="-128"/>
              </a:rPr>
              <a:t>相関行列の固有値を求める</a:t>
            </a:r>
            <a:endParaRPr kumimoji="1" lang="ja-JP" altLang="en-US" sz="3000" b="1" dirty="0">
              <a:effectLst>
                <a:outerShdw blurRad="38100" dist="38100" dir="2700000" algn="tl">
                  <a:srgbClr val="000000">
                    <a:alpha val="43137"/>
                  </a:srgbClr>
                </a:outerShdw>
              </a:effectLst>
            </a:endParaRPr>
          </a:p>
        </p:txBody>
      </p:sp>
      <p:graphicFrame>
        <p:nvGraphicFramePr>
          <p:cNvPr id="13" name="オブジェクト 12">
            <a:extLst>
              <a:ext uri="{FF2B5EF4-FFF2-40B4-BE49-F238E27FC236}">
                <a16:creationId xmlns:a16="http://schemas.microsoft.com/office/drawing/2014/main" id="{A2E040C2-E2F2-40E5-99FD-03CB0460E688}"/>
              </a:ext>
            </a:extLst>
          </p:cNvPr>
          <p:cNvGraphicFramePr>
            <a:graphicFrameLocks noChangeAspect="1"/>
          </p:cNvGraphicFramePr>
          <p:nvPr>
            <p:extLst>
              <p:ext uri="{D42A27DB-BD31-4B8C-83A1-F6EECF244321}">
                <p14:modId xmlns:p14="http://schemas.microsoft.com/office/powerpoint/2010/main" val="568949607"/>
              </p:ext>
            </p:extLst>
          </p:nvPr>
        </p:nvGraphicFramePr>
        <p:xfrm>
          <a:off x="664568" y="2632166"/>
          <a:ext cx="2736304" cy="880919"/>
        </p:xfrm>
        <a:graphic>
          <a:graphicData uri="http://schemas.openxmlformats.org/presentationml/2006/ole">
            <mc:AlternateContent xmlns:mc="http://schemas.openxmlformats.org/markup-compatibility/2006">
              <mc:Choice xmlns:v="urn:schemas-microsoft-com:vml" Requires="v">
                <p:oleObj spid="_x0000_s48682" name="Equation" r:id="rId3" imgW="1650960" imgH="533160" progId="Equation.DSMT4">
                  <p:embed/>
                </p:oleObj>
              </mc:Choice>
              <mc:Fallback>
                <p:oleObj name="Equation" r:id="rId3" imgW="1650960" imgH="533160" progId="Equation.DSMT4">
                  <p:embed/>
                  <p:pic>
                    <p:nvPicPr>
                      <p:cNvPr id="0" name="Object 1"/>
                      <p:cNvPicPr>
                        <a:picLocks noChangeAspect="1" noChangeArrowheads="1"/>
                      </p:cNvPicPr>
                      <p:nvPr/>
                    </p:nvPicPr>
                    <p:blipFill>
                      <a:blip r:embed="rId4"/>
                      <a:srcRect/>
                      <a:stretch>
                        <a:fillRect/>
                      </a:stretch>
                    </p:blipFill>
                    <p:spPr bwMode="auto">
                      <a:xfrm>
                        <a:off x="664568" y="2632166"/>
                        <a:ext cx="2736304" cy="880919"/>
                      </a:xfrm>
                      <a:prstGeom prst="rect">
                        <a:avLst/>
                      </a:prstGeom>
                      <a:noFill/>
                    </p:spPr>
                  </p:pic>
                </p:oleObj>
              </mc:Fallback>
            </mc:AlternateContent>
          </a:graphicData>
        </a:graphic>
      </p:graphicFrame>
      <p:sp>
        <p:nvSpPr>
          <p:cNvPr id="43" name="テキスト ボックス 42">
            <a:extLst>
              <a:ext uri="{FF2B5EF4-FFF2-40B4-BE49-F238E27FC236}">
                <a16:creationId xmlns:a16="http://schemas.microsoft.com/office/drawing/2014/main" id="{D470F834-6E43-41E0-966E-84CE37C1FB26}"/>
              </a:ext>
            </a:extLst>
          </p:cNvPr>
          <p:cNvSpPr txBox="1"/>
          <p:nvPr/>
        </p:nvSpPr>
        <p:spPr>
          <a:xfrm>
            <a:off x="3400872" y="2378560"/>
            <a:ext cx="1944216" cy="615553"/>
          </a:xfrm>
          <a:prstGeom prst="rect">
            <a:avLst/>
          </a:prstGeom>
          <a:noFill/>
        </p:spPr>
        <p:txBody>
          <a:bodyPr wrap="squar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単位行列を使って</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の形にする</a:t>
            </a:r>
          </a:p>
        </p:txBody>
      </p:sp>
      <p:graphicFrame>
        <p:nvGraphicFramePr>
          <p:cNvPr id="45" name="オブジェクト 44">
            <a:extLst>
              <a:ext uri="{FF2B5EF4-FFF2-40B4-BE49-F238E27FC236}">
                <a16:creationId xmlns:a16="http://schemas.microsoft.com/office/drawing/2014/main" id="{6479A7A1-AC8D-45ED-9E30-69218EDC0994}"/>
              </a:ext>
            </a:extLst>
          </p:cNvPr>
          <p:cNvGraphicFramePr>
            <a:graphicFrameLocks noChangeAspect="1"/>
          </p:cNvGraphicFramePr>
          <p:nvPr>
            <p:extLst>
              <p:ext uri="{D42A27DB-BD31-4B8C-83A1-F6EECF244321}">
                <p14:modId xmlns:p14="http://schemas.microsoft.com/office/powerpoint/2010/main" val="1791158457"/>
              </p:ext>
            </p:extLst>
          </p:nvPr>
        </p:nvGraphicFramePr>
        <p:xfrm>
          <a:off x="5326532" y="2659505"/>
          <a:ext cx="3338343" cy="816963"/>
        </p:xfrm>
        <a:graphic>
          <a:graphicData uri="http://schemas.openxmlformats.org/presentationml/2006/ole">
            <mc:AlternateContent xmlns:mc="http://schemas.openxmlformats.org/markup-compatibility/2006">
              <mc:Choice xmlns:v="urn:schemas-microsoft-com:vml" Requires="v">
                <p:oleObj spid="_x0000_s48683" name="Equation" r:id="rId5" imgW="2171520" imgH="533160" progId="Equation.DSMT4">
                  <p:embed/>
                </p:oleObj>
              </mc:Choice>
              <mc:Fallback>
                <p:oleObj name="Equation" r:id="rId5" imgW="2171520" imgH="533160" progId="Equation.DSMT4">
                  <p:embed/>
                  <p:pic>
                    <p:nvPicPr>
                      <p:cNvPr id="13" name="オブジェクト 12">
                        <a:extLst>
                          <a:ext uri="{FF2B5EF4-FFF2-40B4-BE49-F238E27FC236}">
                            <a16:creationId xmlns:a16="http://schemas.microsoft.com/office/drawing/2014/main" id="{A2E040C2-E2F2-40E5-99FD-03CB0460E688}"/>
                          </a:ext>
                        </a:extLst>
                      </p:cNvPr>
                      <p:cNvPicPr>
                        <a:picLocks noChangeAspect="1" noChangeArrowheads="1"/>
                      </p:cNvPicPr>
                      <p:nvPr/>
                    </p:nvPicPr>
                    <p:blipFill>
                      <a:blip r:embed="rId6"/>
                      <a:srcRect/>
                      <a:stretch>
                        <a:fillRect/>
                      </a:stretch>
                    </p:blipFill>
                    <p:spPr bwMode="auto">
                      <a:xfrm>
                        <a:off x="5326532" y="2659505"/>
                        <a:ext cx="3338343" cy="816963"/>
                      </a:xfrm>
                      <a:prstGeom prst="rect">
                        <a:avLst/>
                      </a:prstGeom>
                      <a:noFill/>
                    </p:spPr>
                  </p:pic>
                </p:oleObj>
              </mc:Fallback>
            </mc:AlternateContent>
          </a:graphicData>
        </a:graphic>
      </p:graphicFrame>
      <p:sp>
        <p:nvSpPr>
          <p:cNvPr id="46" name="矢印: 右 45">
            <a:extLst>
              <a:ext uri="{FF2B5EF4-FFF2-40B4-BE49-F238E27FC236}">
                <a16:creationId xmlns:a16="http://schemas.microsoft.com/office/drawing/2014/main" id="{CF4E954A-FB95-44E7-8656-994E855814A8}"/>
              </a:ext>
            </a:extLst>
          </p:cNvPr>
          <p:cNvSpPr/>
          <p:nvPr/>
        </p:nvSpPr>
        <p:spPr>
          <a:xfrm>
            <a:off x="3472880" y="2994113"/>
            <a:ext cx="1800200" cy="227844"/>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オブジェクト 15">
            <a:extLst>
              <a:ext uri="{FF2B5EF4-FFF2-40B4-BE49-F238E27FC236}">
                <a16:creationId xmlns:a16="http://schemas.microsoft.com/office/drawing/2014/main" id="{C1FA9DCE-2A2D-45B9-A3A8-796640FD0448}"/>
              </a:ext>
            </a:extLst>
          </p:cNvPr>
          <p:cNvGraphicFramePr>
            <a:graphicFrameLocks noChangeAspect="1"/>
          </p:cNvGraphicFramePr>
          <p:nvPr>
            <p:extLst>
              <p:ext uri="{D42A27DB-BD31-4B8C-83A1-F6EECF244321}">
                <p14:modId xmlns:p14="http://schemas.microsoft.com/office/powerpoint/2010/main" val="3374601605"/>
              </p:ext>
            </p:extLst>
          </p:nvPr>
        </p:nvGraphicFramePr>
        <p:xfrm>
          <a:off x="1568427" y="4286994"/>
          <a:ext cx="2823661" cy="880919"/>
        </p:xfrm>
        <a:graphic>
          <a:graphicData uri="http://schemas.openxmlformats.org/presentationml/2006/ole">
            <mc:AlternateContent xmlns:mc="http://schemas.openxmlformats.org/markup-compatibility/2006">
              <mc:Choice xmlns:v="urn:schemas-microsoft-com:vml" Requires="v">
                <p:oleObj spid="_x0000_s48684" name="Equation" r:id="rId7" imgW="1726920" imgH="533160" progId="Equation.DSMT4">
                  <p:embed/>
                </p:oleObj>
              </mc:Choice>
              <mc:Fallback>
                <p:oleObj name="Equation" r:id="rId7" imgW="1726920" imgH="533160" progId="Equation.DSMT4">
                  <p:embed/>
                  <p:pic>
                    <p:nvPicPr>
                      <p:cNvPr id="0" name="Object 4"/>
                      <p:cNvPicPr>
                        <a:picLocks noChangeAspect="1" noChangeArrowheads="1"/>
                      </p:cNvPicPr>
                      <p:nvPr/>
                    </p:nvPicPr>
                    <p:blipFill>
                      <a:blip r:embed="rId8"/>
                      <a:srcRect/>
                      <a:stretch>
                        <a:fillRect/>
                      </a:stretch>
                    </p:blipFill>
                    <p:spPr bwMode="auto">
                      <a:xfrm>
                        <a:off x="1568427" y="4286994"/>
                        <a:ext cx="2823661" cy="880919"/>
                      </a:xfrm>
                      <a:prstGeom prst="rect">
                        <a:avLst/>
                      </a:prstGeom>
                      <a:noFill/>
                    </p:spPr>
                  </p:pic>
                </p:oleObj>
              </mc:Fallback>
            </mc:AlternateContent>
          </a:graphicData>
        </a:graphic>
      </p:graphicFrame>
      <p:sp>
        <p:nvSpPr>
          <p:cNvPr id="18" name="四角形: 角を丸くする 17">
            <a:extLst>
              <a:ext uri="{FF2B5EF4-FFF2-40B4-BE49-F238E27FC236}">
                <a16:creationId xmlns:a16="http://schemas.microsoft.com/office/drawing/2014/main" id="{05B70173-5B3B-4E17-A513-E02FDDA0DACE}"/>
              </a:ext>
            </a:extLst>
          </p:cNvPr>
          <p:cNvSpPr/>
          <p:nvPr/>
        </p:nvSpPr>
        <p:spPr>
          <a:xfrm>
            <a:off x="5489104" y="2627526"/>
            <a:ext cx="2232248" cy="88091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FF3AD7E6-1449-4992-885E-D7132D93653D}"/>
              </a:ext>
            </a:extLst>
          </p:cNvPr>
          <p:cNvSpPr txBox="1"/>
          <p:nvPr/>
        </p:nvSpPr>
        <p:spPr>
          <a:xfrm>
            <a:off x="5076056" y="3501008"/>
            <a:ext cx="3168352" cy="353943"/>
          </a:xfrm>
          <a:prstGeom prst="rect">
            <a:avLst/>
          </a:prstGeom>
          <a:noFill/>
        </p:spPr>
        <p:txBody>
          <a:bodyPr wrap="square" rtlCol="0">
            <a:spAutoFit/>
          </a:bodyPr>
          <a:lstStyle/>
          <a:p>
            <a:pPr algn="ct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逆行列を持たないようにする</a:t>
            </a:r>
          </a:p>
        </p:txBody>
      </p:sp>
      <p:sp>
        <p:nvSpPr>
          <p:cNvPr id="48" name="テキスト ボックス 47">
            <a:extLst>
              <a:ext uri="{FF2B5EF4-FFF2-40B4-BE49-F238E27FC236}">
                <a16:creationId xmlns:a16="http://schemas.microsoft.com/office/drawing/2014/main" id="{8C30ED7C-89F5-419B-8C4C-CC382F1E7D74}"/>
              </a:ext>
            </a:extLst>
          </p:cNvPr>
          <p:cNvSpPr txBox="1"/>
          <p:nvPr/>
        </p:nvSpPr>
        <p:spPr>
          <a:xfrm>
            <a:off x="5148064" y="1914105"/>
            <a:ext cx="3474940" cy="615553"/>
          </a:xfrm>
          <a:prstGeom prst="rect">
            <a:avLst/>
          </a:prstGeom>
          <a:noFill/>
        </p:spPr>
        <p:txBody>
          <a:bodyPr wrap="square" rtlCol="0">
            <a:spAutoFit/>
          </a:bodyPr>
          <a:lstStyle/>
          <a:p>
            <a:pPr algn="ctr"/>
            <a:r>
              <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逆行列を持つと固有ベクトルが</a:t>
            </a:r>
            <a:r>
              <a:rPr kumimoji="1" lang="en-US" altLang="ja-JP"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7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になって制約条件を満たさなくなる</a:t>
            </a:r>
          </a:p>
        </p:txBody>
      </p:sp>
      <p:sp>
        <p:nvSpPr>
          <p:cNvPr id="49" name="四角形: 角を丸くする 48">
            <a:extLst>
              <a:ext uri="{FF2B5EF4-FFF2-40B4-BE49-F238E27FC236}">
                <a16:creationId xmlns:a16="http://schemas.microsoft.com/office/drawing/2014/main" id="{37BF7316-F985-4AE6-9505-5AB341C637EB}"/>
              </a:ext>
            </a:extLst>
          </p:cNvPr>
          <p:cNvSpPr/>
          <p:nvPr/>
        </p:nvSpPr>
        <p:spPr>
          <a:xfrm>
            <a:off x="7908237" y="2627525"/>
            <a:ext cx="298171" cy="880919"/>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コネクタ: 曲線 32">
            <a:extLst>
              <a:ext uri="{FF2B5EF4-FFF2-40B4-BE49-F238E27FC236}">
                <a16:creationId xmlns:a16="http://schemas.microsoft.com/office/drawing/2014/main" id="{26A960AB-CA53-45BD-8C00-CA52B5409C9D}"/>
              </a:ext>
            </a:extLst>
          </p:cNvPr>
          <p:cNvCxnSpPr>
            <a:cxnSpLocks/>
          </p:cNvCxnSpPr>
          <p:nvPr/>
        </p:nvCxnSpPr>
        <p:spPr>
          <a:xfrm rot="16200000" flipH="1">
            <a:off x="7901300" y="2479817"/>
            <a:ext cx="165437" cy="146607"/>
          </a:xfrm>
          <a:prstGeom prst="curvedConnector3">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8" name="矢印: 折線 57">
            <a:extLst>
              <a:ext uri="{FF2B5EF4-FFF2-40B4-BE49-F238E27FC236}">
                <a16:creationId xmlns:a16="http://schemas.microsoft.com/office/drawing/2014/main" id="{79747844-E432-4A27-B70B-4D8F8F7DFA51}"/>
              </a:ext>
            </a:extLst>
          </p:cNvPr>
          <p:cNvSpPr/>
          <p:nvPr/>
        </p:nvSpPr>
        <p:spPr>
          <a:xfrm rot="16200000" flipH="1">
            <a:off x="2937208" y="1958597"/>
            <a:ext cx="638619" cy="3943829"/>
          </a:xfrm>
          <a:prstGeom prst="bentArrow">
            <a:avLst>
              <a:gd name="adj1" fmla="val 19301"/>
              <a:gd name="adj2" fmla="val 25000"/>
              <a:gd name="adj3" fmla="val 25000"/>
              <a:gd name="adj4" fmla="val 43750"/>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テキスト ボックス 58">
            <a:extLst>
              <a:ext uri="{FF2B5EF4-FFF2-40B4-BE49-F238E27FC236}">
                <a16:creationId xmlns:a16="http://schemas.microsoft.com/office/drawing/2014/main" id="{4583C4F7-17F5-41D8-A37D-BE43D36B7024}"/>
              </a:ext>
            </a:extLst>
          </p:cNvPr>
          <p:cNvSpPr txBox="1"/>
          <p:nvPr/>
        </p:nvSpPr>
        <p:spPr>
          <a:xfrm>
            <a:off x="1619672" y="3677980"/>
            <a:ext cx="3600400" cy="353943"/>
          </a:xfrm>
          <a:prstGeom prst="rect">
            <a:avLst/>
          </a:prstGeom>
          <a:noFill/>
        </p:spPr>
        <p:txBody>
          <a:bodyPr wrap="squar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行列式が</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ならば逆行列を持たない</a:t>
            </a:r>
          </a:p>
        </p:txBody>
      </p:sp>
      <p:sp>
        <p:nvSpPr>
          <p:cNvPr id="60" name="テキスト ボックス 59">
            <a:extLst>
              <a:ext uri="{FF2B5EF4-FFF2-40B4-BE49-F238E27FC236}">
                <a16:creationId xmlns:a16="http://schemas.microsoft.com/office/drawing/2014/main" id="{455DC930-CCCA-493C-BF6F-70A41BCAF08D}"/>
              </a:ext>
            </a:extLst>
          </p:cNvPr>
          <p:cNvSpPr txBox="1"/>
          <p:nvPr/>
        </p:nvSpPr>
        <p:spPr>
          <a:xfrm>
            <a:off x="306524" y="4528072"/>
            <a:ext cx="1368152" cy="353943"/>
          </a:xfrm>
          <a:prstGeom prst="rect">
            <a:avLst/>
          </a:prstGeom>
          <a:noFill/>
        </p:spPr>
        <p:txBody>
          <a:bodyPr wrap="square" rtlCol="0">
            <a:spAutoFit/>
          </a:bodyPr>
          <a:lstStyle/>
          <a:p>
            <a:pPr algn="ct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固有方程式</a:t>
            </a:r>
          </a:p>
        </p:txBody>
      </p:sp>
      <p:graphicFrame>
        <p:nvGraphicFramePr>
          <p:cNvPr id="62" name="オブジェクト 61">
            <a:extLst>
              <a:ext uri="{FF2B5EF4-FFF2-40B4-BE49-F238E27FC236}">
                <a16:creationId xmlns:a16="http://schemas.microsoft.com/office/drawing/2014/main" id="{0C29B9E0-8C17-4AF6-9453-D3911AEB928B}"/>
              </a:ext>
            </a:extLst>
          </p:cNvPr>
          <p:cNvGraphicFramePr>
            <a:graphicFrameLocks noChangeAspect="1"/>
          </p:cNvGraphicFramePr>
          <p:nvPr>
            <p:extLst>
              <p:ext uri="{D42A27DB-BD31-4B8C-83A1-F6EECF244321}">
                <p14:modId xmlns:p14="http://schemas.microsoft.com/office/powerpoint/2010/main" val="838419422"/>
              </p:ext>
            </p:extLst>
          </p:nvPr>
        </p:nvGraphicFramePr>
        <p:xfrm>
          <a:off x="4993223" y="4222488"/>
          <a:ext cx="3402997" cy="928090"/>
        </p:xfrm>
        <a:graphic>
          <a:graphicData uri="http://schemas.openxmlformats.org/presentationml/2006/ole">
            <mc:AlternateContent xmlns:mc="http://schemas.openxmlformats.org/markup-compatibility/2006">
              <mc:Choice xmlns:v="urn:schemas-microsoft-com:vml" Requires="v">
                <p:oleObj spid="_x0000_s48685" name="Equation" r:id="rId9" imgW="1955520" imgH="533160" progId="Equation.DSMT4">
                  <p:embed/>
                </p:oleObj>
              </mc:Choice>
              <mc:Fallback>
                <p:oleObj name="Equation" r:id="rId9" imgW="1955520" imgH="533160" progId="Equation.DSMT4">
                  <p:embed/>
                  <p:pic>
                    <p:nvPicPr>
                      <p:cNvPr id="0" name="Object 12"/>
                      <p:cNvPicPr>
                        <a:picLocks noChangeAspect="1" noChangeArrowheads="1"/>
                      </p:cNvPicPr>
                      <p:nvPr/>
                    </p:nvPicPr>
                    <p:blipFill>
                      <a:blip r:embed="rId10"/>
                      <a:srcRect/>
                      <a:stretch>
                        <a:fillRect/>
                      </a:stretch>
                    </p:blipFill>
                    <p:spPr bwMode="auto">
                      <a:xfrm>
                        <a:off x="4993223" y="4222488"/>
                        <a:ext cx="3402997" cy="928090"/>
                      </a:xfrm>
                      <a:prstGeom prst="rect">
                        <a:avLst/>
                      </a:prstGeom>
                      <a:noFill/>
                    </p:spPr>
                  </p:pic>
                </p:oleObj>
              </mc:Fallback>
            </mc:AlternateContent>
          </a:graphicData>
        </a:graphic>
      </p:graphicFrame>
      <p:graphicFrame>
        <p:nvGraphicFramePr>
          <p:cNvPr id="63" name="オブジェクト 62">
            <a:extLst>
              <a:ext uri="{FF2B5EF4-FFF2-40B4-BE49-F238E27FC236}">
                <a16:creationId xmlns:a16="http://schemas.microsoft.com/office/drawing/2014/main" id="{7F236197-D757-4659-99BB-2BCB2B5B5AAA}"/>
              </a:ext>
            </a:extLst>
          </p:cNvPr>
          <p:cNvGraphicFramePr>
            <a:graphicFrameLocks noChangeAspect="1"/>
          </p:cNvGraphicFramePr>
          <p:nvPr>
            <p:extLst>
              <p:ext uri="{D42A27DB-BD31-4B8C-83A1-F6EECF244321}">
                <p14:modId xmlns:p14="http://schemas.microsoft.com/office/powerpoint/2010/main" val="1540779409"/>
              </p:ext>
            </p:extLst>
          </p:nvPr>
        </p:nvGraphicFramePr>
        <p:xfrm>
          <a:off x="5849144" y="5293799"/>
          <a:ext cx="1512168" cy="992360"/>
        </p:xfrm>
        <a:graphic>
          <a:graphicData uri="http://schemas.openxmlformats.org/presentationml/2006/ole">
            <mc:AlternateContent xmlns:mc="http://schemas.openxmlformats.org/markup-compatibility/2006">
              <mc:Choice xmlns:v="urn:schemas-microsoft-com:vml" Requires="v">
                <p:oleObj spid="_x0000_s48686" name="Equation" r:id="rId11" imgW="812520" imgH="533160" progId="Equation.DSMT4">
                  <p:embed/>
                </p:oleObj>
              </mc:Choice>
              <mc:Fallback>
                <p:oleObj name="Equation" r:id="rId11" imgW="812520" imgH="533160" progId="Equation.DSMT4">
                  <p:embed/>
                  <p:pic>
                    <p:nvPicPr>
                      <p:cNvPr id="62" name="オブジェクト 61">
                        <a:extLst>
                          <a:ext uri="{FF2B5EF4-FFF2-40B4-BE49-F238E27FC236}">
                            <a16:creationId xmlns:a16="http://schemas.microsoft.com/office/drawing/2014/main" id="{0C29B9E0-8C17-4AF6-9453-D3911AEB928B}"/>
                          </a:ext>
                        </a:extLst>
                      </p:cNvPr>
                      <p:cNvPicPr>
                        <a:picLocks noChangeAspect="1" noChangeArrowheads="1"/>
                      </p:cNvPicPr>
                      <p:nvPr/>
                    </p:nvPicPr>
                    <p:blipFill>
                      <a:blip r:embed="rId12"/>
                      <a:srcRect/>
                      <a:stretch>
                        <a:fillRect/>
                      </a:stretch>
                    </p:blipFill>
                    <p:spPr bwMode="auto">
                      <a:xfrm>
                        <a:off x="5849144" y="5293799"/>
                        <a:ext cx="1512168" cy="992360"/>
                      </a:xfrm>
                      <a:prstGeom prst="rect">
                        <a:avLst/>
                      </a:prstGeom>
                      <a:noFill/>
                    </p:spPr>
                  </p:pic>
                </p:oleObj>
              </mc:Fallback>
            </mc:AlternateContent>
          </a:graphicData>
        </a:graphic>
      </p:graphicFrame>
      <p:sp>
        <p:nvSpPr>
          <p:cNvPr id="64" name="矢印: 右 63">
            <a:extLst>
              <a:ext uri="{FF2B5EF4-FFF2-40B4-BE49-F238E27FC236}">
                <a16:creationId xmlns:a16="http://schemas.microsoft.com/office/drawing/2014/main" id="{201C7179-4652-4F92-B83E-FA36B60E843E}"/>
              </a:ext>
            </a:extLst>
          </p:cNvPr>
          <p:cNvSpPr/>
          <p:nvPr/>
        </p:nvSpPr>
        <p:spPr>
          <a:xfrm>
            <a:off x="4444988" y="4619461"/>
            <a:ext cx="415044" cy="227844"/>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右 64">
            <a:extLst>
              <a:ext uri="{FF2B5EF4-FFF2-40B4-BE49-F238E27FC236}">
                <a16:creationId xmlns:a16="http://schemas.microsoft.com/office/drawing/2014/main" id="{A17E4148-54B5-4A4D-BAA7-2FA75F42B6E8}"/>
              </a:ext>
            </a:extLst>
          </p:cNvPr>
          <p:cNvSpPr/>
          <p:nvPr/>
        </p:nvSpPr>
        <p:spPr>
          <a:xfrm rot="8272254">
            <a:off x="6502306" y="5043085"/>
            <a:ext cx="521051" cy="191487"/>
          </a:xfrm>
          <a:prstGeom prst="rightArrow">
            <a:avLst>
              <a:gd name="adj1" fmla="val 50000"/>
              <a:gd name="adj2" fmla="val 50000"/>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2D2694A4-8CC6-44BD-8759-A9EA072CE320}"/>
              </a:ext>
            </a:extLst>
          </p:cNvPr>
          <p:cNvSpPr txBox="1"/>
          <p:nvPr/>
        </p:nvSpPr>
        <p:spPr>
          <a:xfrm>
            <a:off x="6804248" y="4991888"/>
            <a:ext cx="2135061" cy="353943"/>
          </a:xfrm>
          <a:prstGeom prst="rect">
            <a:avLst/>
          </a:prstGeom>
          <a:noFill/>
        </p:spPr>
        <p:txBody>
          <a:bodyPr wrap="square" rtlCol="0">
            <a:spAutoFit/>
          </a:bodyPr>
          <a:lstStyle/>
          <a:p>
            <a:pPr algn="ct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が求まる</a:t>
            </a:r>
          </a:p>
        </p:txBody>
      </p:sp>
      <p:sp>
        <p:nvSpPr>
          <p:cNvPr id="67" name="テキスト ボックス 66">
            <a:extLst>
              <a:ext uri="{FF2B5EF4-FFF2-40B4-BE49-F238E27FC236}">
                <a16:creationId xmlns:a16="http://schemas.microsoft.com/office/drawing/2014/main" id="{1E6E9172-80E7-49A0-8C40-C00A7A4D4F82}"/>
              </a:ext>
            </a:extLst>
          </p:cNvPr>
          <p:cNvSpPr txBox="1"/>
          <p:nvPr/>
        </p:nvSpPr>
        <p:spPr>
          <a:xfrm>
            <a:off x="2147255" y="5482202"/>
            <a:ext cx="3721155" cy="615553"/>
          </a:xfrm>
          <a:prstGeom prst="rect">
            <a:avLst/>
          </a:prstGeom>
          <a:noFill/>
        </p:spPr>
        <p:txBody>
          <a:bodyPr wrap="squar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r</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が正なら）大きい方の</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λ</a:t>
            </a:r>
            <a:r>
              <a:rPr kumimoji="1" lang="en-US" altLang="ja-JP" sz="17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が第</a:t>
            </a:r>
            <a:r>
              <a:rPr kumimoji="1" lang="en-US" altLang="ja-JP"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7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主成分の固有値</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（小さい方は第</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a:t>
            </a:r>
          </a:p>
        </p:txBody>
      </p:sp>
    </p:spTree>
    <p:extLst>
      <p:ext uri="{BB962C8B-B14F-4D97-AF65-F5344CB8AC3E}">
        <p14:creationId xmlns:p14="http://schemas.microsoft.com/office/powerpoint/2010/main" val="215234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P spid="18" grpId="0" animBg="1"/>
      <p:bldP spid="47" grpId="0"/>
      <p:bldP spid="48" grpId="0"/>
      <p:bldP spid="49" grpId="0" animBg="1"/>
      <p:bldP spid="58" grpId="0" animBg="1"/>
      <p:bldP spid="59" grpId="0"/>
      <p:bldP spid="60" grpId="0"/>
      <p:bldP spid="64" grpId="0" animBg="1"/>
      <p:bldP spid="65" grpId="0" animBg="1"/>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4C92A-B4A1-4C7B-8BC8-E3178CF6E60F}"/>
              </a:ext>
            </a:extLst>
          </p:cNvPr>
          <p:cNvSpPr>
            <a:spLocks noGrp="1"/>
          </p:cNvSpPr>
          <p:nvPr>
            <p:ph type="title"/>
          </p:nvPr>
        </p:nvSpPr>
        <p:spPr>
          <a:xfrm>
            <a:off x="990600" y="620688"/>
            <a:ext cx="7757864" cy="1143000"/>
          </a:xfrm>
        </p:spPr>
        <p:txBody>
          <a:bodyPr/>
          <a:lstStyle/>
          <a:p>
            <a:r>
              <a:rPr kumimoji="1" lang="ja-JP" altLang="en-US" sz="3500" b="1" dirty="0">
                <a:effectLst>
                  <a:outerShdw blurRad="38100" dist="38100" dir="2700000" algn="tl">
                    <a:srgbClr val="000000">
                      <a:alpha val="43137"/>
                    </a:srgbClr>
                  </a:outerShdw>
                </a:effectLst>
              </a:rPr>
              <a:t>固有値問題を解く②</a:t>
            </a:r>
            <a:br>
              <a:rPr kumimoji="1" lang="en-US" altLang="ja-JP" sz="3500" b="1" dirty="0">
                <a:effectLst>
                  <a:outerShdw blurRad="38100" dist="38100" dir="2700000" algn="tl">
                    <a:srgbClr val="000000">
                      <a:alpha val="43137"/>
                    </a:srgbClr>
                  </a:outerShdw>
                </a:effectLst>
              </a:rPr>
            </a:br>
            <a:r>
              <a:rPr lang="ja-JP" altLang="en-US" sz="3000" b="1" dirty="0">
                <a:effectLst>
                  <a:outerShdw blurRad="38100" dist="38100" dir="2700000" algn="tl">
                    <a:srgbClr val="000000">
                      <a:alpha val="43137"/>
                    </a:srgbClr>
                  </a:outerShdw>
                </a:effectLst>
                <a:latin typeface="ＭＳ Ｐゴシック" panose="020B0600070205080204" pitchFamily="50" charset="-128"/>
                <a:cs typeface="Meiryo UI" pitchFamily="50" charset="-128"/>
              </a:rPr>
              <a:t>固有値から固有ベクトルを求める（第</a:t>
            </a:r>
            <a:r>
              <a:rPr lang="en-US" altLang="ja-JP" sz="3000" b="1" dirty="0">
                <a:effectLst>
                  <a:outerShdw blurRad="38100" dist="38100" dir="2700000" algn="tl">
                    <a:srgbClr val="000000">
                      <a:alpha val="43137"/>
                    </a:srgbClr>
                  </a:outerShdw>
                </a:effectLst>
                <a:latin typeface="ＭＳ Ｐゴシック" panose="020B0600070205080204" pitchFamily="50" charset="-128"/>
                <a:cs typeface="Meiryo UI" pitchFamily="50" charset="-128"/>
              </a:rPr>
              <a:t>1</a:t>
            </a:r>
            <a:r>
              <a:rPr lang="ja-JP" altLang="en-US" sz="3000" b="1" dirty="0">
                <a:effectLst>
                  <a:outerShdw blurRad="38100" dist="38100" dir="2700000" algn="tl">
                    <a:srgbClr val="000000">
                      <a:alpha val="43137"/>
                    </a:srgbClr>
                  </a:outerShdw>
                </a:effectLst>
                <a:latin typeface="ＭＳ Ｐゴシック" panose="020B0600070205080204" pitchFamily="50" charset="-128"/>
                <a:cs typeface="Meiryo UI" pitchFamily="50" charset="-128"/>
              </a:rPr>
              <a:t>主成分）</a:t>
            </a:r>
            <a:endParaRPr kumimoji="1" lang="ja-JP" altLang="en-US" sz="3000" b="1" dirty="0">
              <a:effectLst>
                <a:outerShdw blurRad="38100" dist="38100" dir="2700000" algn="tl">
                  <a:srgbClr val="000000">
                    <a:alpha val="43137"/>
                  </a:srgbClr>
                </a:outerShdw>
              </a:effectLst>
            </a:endParaRPr>
          </a:p>
        </p:txBody>
      </p:sp>
      <p:graphicFrame>
        <p:nvGraphicFramePr>
          <p:cNvPr id="4" name="オブジェクト 3">
            <a:extLst>
              <a:ext uri="{FF2B5EF4-FFF2-40B4-BE49-F238E27FC236}">
                <a16:creationId xmlns:a16="http://schemas.microsoft.com/office/drawing/2014/main" id="{C4E278CB-FAEF-4B33-B553-0A0FA8DFA295}"/>
              </a:ext>
            </a:extLst>
          </p:cNvPr>
          <p:cNvGraphicFramePr>
            <a:graphicFrameLocks noChangeAspect="1"/>
          </p:cNvGraphicFramePr>
          <p:nvPr>
            <p:extLst>
              <p:ext uri="{D42A27DB-BD31-4B8C-83A1-F6EECF244321}">
                <p14:modId xmlns:p14="http://schemas.microsoft.com/office/powerpoint/2010/main" val="2660275258"/>
              </p:ext>
            </p:extLst>
          </p:nvPr>
        </p:nvGraphicFramePr>
        <p:xfrm>
          <a:off x="697633" y="3519421"/>
          <a:ext cx="1984375" cy="850900"/>
        </p:xfrm>
        <a:graphic>
          <a:graphicData uri="http://schemas.openxmlformats.org/presentationml/2006/ole">
            <mc:AlternateContent xmlns:mc="http://schemas.openxmlformats.org/markup-compatibility/2006">
              <mc:Choice xmlns:v="urn:schemas-microsoft-com:vml" Requires="v">
                <p:oleObj spid="_x0000_s49898" name="Equation" r:id="rId3" imgW="1244520" imgH="533160" progId="Equation.DSMT4">
                  <p:embed/>
                </p:oleObj>
              </mc:Choice>
              <mc:Fallback>
                <p:oleObj name="Equation" r:id="rId3" imgW="1244520" imgH="533160" progId="Equation.DSMT4">
                  <p:embed/>
                  <p:pic>
                    <p:nvPicPr>
                      <p:cNvPr id="0" name="Object 1"/>
                      <p:cNvPicPr>
                        <a:picLocks noChangeAspect="1" noChangeArrowheads="1"/>
                      </p:cNvPicPr>
                      <p:nvPr/>
                    </p:nvPicPr>
                    <p:blipFill>
                      <a:blip r:embed="rId4"/>
                      <a:srcRect/>
                      <a:stretch>
                        <a:fillRect/>
                      </a:stretch>
                    </p:blipFill>
                    <p:spPr bwMode="auto">
                      <a:xfrm>
                        <a:off x="697633" y="3519421"/>
                        <a:ext cx="1984375" cy="850900"/>
                      </a:xfrm>
                      <a:prstGeom prst="rect">
                        <a:avLst/>
                      </a:prstGeom>
                      <a:noFill/>
                    </p:spPr>
                  </p:pic>
                </p:oleObj>
              </mc:Fallback>
            </mc:AlternateContent>
          </a:graphicData>
        </a:graphic>
      </p:graphicFrame>
      <p:graphicFrame>
        <p:nvGraphicFramePr>
          <p:cNvPr id="24" name="オブジェクト 23">
            <a:extLst>
              <a:ext uri="{FF2B5EF4-FFF2-40B4-BE49-F238E27FC236}">
                <a16:creationId xmlns:a16="http://schemas.microsoft.com/office/drawing/2014/main" id="{7CA09DE2-C1B9-4826-8031-ECDCD4752288}"/>
              </a:ext>
            </a:extLst>
          </p:cNvPr>
          <p:cNvGraphicFramePr>
            <a:graphicFrameLocks noChangeAspect="1"/>
          </p:cNvGraphicFramePr>
          <p:nvPr>
            <p:extLst>
              <p:ext uri="{D42A27DB-BD31-4B8C-83A1-F6EECF244321}">
                <p14:modId xmlns:p14="http://schemas.microsoft.com/office/powerpoint/2010/main" val="3496148826"/>
              </p:ext>
            </p:extLst>
          </p:nvPr>
        </p:nvGraphicFramePr>
        <p:xfrm>
          <a:off x="703636" y="2359843"/>
          <a:ext cx="3338343" cy="816963"/>
        </p:xfrm>
        <a:graphic>
          <a:graphicData uri="http://schemas.openxmlformats.org/presentationml/2006/ole">
            <mc:AlternateContent xmlns:mc="http://schemas.openxmlformats.org/markup-compatibility/2006">
              <mc:Choice xmlns:v="urn:schemas-microsoft-com:vml" Requires="v">
                <p:oleObj spid="_x0000_s49899" name="Equation" r:id="rId5" imgW="2171520" imgH="533160" progId="Equation.DSMT4">
                  <p:embed/>
                </p:oleObj>
              </mc:Choice>
              <mc:Fallback>
                <p:oleObj name="Equation" r:id="rId5" imgW="2171520" imgH="533160" progId="Equation.DSMT4">
                  <p:embed/>
                  <p:pic>
                    <p:nvPicPr>
                      <p:cNvPr id="45" name="オブジェクト 44">
                        <a:extLst>
                          <a:ext uri="{FF2B5EF4-FFF2-40B4-BE49-F238E27FC236}">
                            <a16:creationId xmlns:a16="http://schemas.microsoft.com/office/drawing/2014/main" id="{6479A7A1-AC8D-45ED-9E30-69218EDC0994}"/>
                          </a:ext>
                        </a:extLst>
                      </p:cNvPr>
                      <p:cNvPicPr>
                        <a:picLocks noChangeAspect="1" noChangeArrowheads="1"/>
                      </p:cNvPicPr>
                      <p:nvPr/>
                    </p:nvPicPr>
                    <p:blipFill>
                      <a:blip r:embed="rId6"/>
                      <a:srcRect/>
                      <a:stretch>
                        <a:fillRect/>
                      </a:stretch>
                    </p:blipFill>
                    <p:spPr bwMode="auto">
                      <a:xfrm>
                        <a:off x="703636" y="2359843"/>
                        <a:ext cx="3338343" cy="816963"/>
                      </a:xfrm>
                      <a:prstGeom prst="rect">
                        <a:avLst/>
                      </a:prstGeom>
                      <a:noFill/>
                    </p:spPr>
                  </p:pic>
                </p:oleObj>
              </mc:Fallback>
            </mc:AlternateContent>
          </a:graphicData>
        </a:graphic>
      </p:graphicFrame>
      <p:sp>
        <p:nvSpPr>
          <p:cNvPr id="5" name="テキスト ボックス 4">
            <a:extLst>
              <a:ext uri="{FF2B5EF4-FFF2-40B4-BE49-F238E27FC236}">
                <a16:creationId xmlns:a16="http://schemas.microsoft.com/office/drawing/2014/main" id="{53A431B3-A3F5-40B6-9C13-0A5658D2374F}"/>
              </a:ext>
            </a:extLst>
          </p:cNvPr>
          <p:cNvSpPr txBox="1"/>
          <p:nvPr/>
        </p:nvSpPr>
        <p:spPr>
          <a:xfrm>
            <a:off x="539552" y="1924140"/>
            <a:ext cx="3940502"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の大きな方の</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ｒ</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を固有値問題の式に代入</a:t>
            </a:r>
          </a:p>
        </p:txBody>
      </p:sp>
      <p:cxnSp>
        <p:nvCxnSpPr>
          <p:cNvPr id="7" name="直線矢印コネクタ 6">
            <a:extLst>
              <a:ext uri="{FF2B5EF4-FFF2-40B4-BE49-F238E27FC236}">
                <a16:creationId xmlns:a16="http://schemas.microsoft.com/office/drawing/2014/main" id="{771B6769-A2F5-4D40-889B-909352B1CA29}"/>
              </a:ext>
            </a:extLst>
          </p:cNvPr>
          <p:cNvCxnSpPr>
            <a:cxnSpLocks/>
          </p:cNvCxnSpPr>
          <p:nvPr/>
        </p:nvCxnSpPr>
        <p:spPr>
          <a:xfrm>
            <a:off x="2123728" y="2217866"/>
            <a:ext cx="144016" cy="38872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矢印: 右 28">
            <a:extLst>
              <a:ext uri="{FF2B5EF4-FFF2-40B4-BE49-F238E27FC236}">
                <a16:creationId xmlns:a16="http://schemas.microsoft.com/office/drawing/2014/main" id="{97DB9FE4-A371-427D-A416-37450A11DC15}"/>
              </a:ext>
            </a:extLst>
          </p:cNvPr>
          <p:cNvSpPr/>
          <p:nvPr/>
        </p:nvSpPr>
        <p:spPr>
          <a:xfrm>
            <a:off x="4139952" y="2610308"/>
            <a:ext cx="648072" cy="227844"/>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0" name="オブジェクト 29">
            <a:extLst>
              <a:ext uri="{FF2B5EF4-FFF2-40B4-BE49-F238E27FC236}">
                <a16:creationId xmlns:a16="http://schemas.microsoft.com/office/drawing/2014/main" id="{9DCD1BAA-509C-4E8A-8679-491B871B051F}"/>
              </a:ext>
            </a:extLst>
          </p:cNvPr>
          <p:cNvGraphicFramePr>
            <a:graphicFrameLocks noChangeAspect="1"/>
          </p:cNvGraphicFramePr>
          <p:nvPr>
            <p:extLst>
              <p:ext uri="{D42A27DB-BD31-4B8C-83A1-F6EECF244321}">
                <p14:modId xmlns:p14="http://schemas.microsoft.com/office/powerpoint/2010/main" val="1312095837"/>
              </p:ext>
            </p:extLst>
          </p:nvPr>
        </p:nvGraphicFramePr>
        <p:xfrm>
          <a:off x="4860032" y="2320578"/>
          <a:ext cx="2592288" cy="849902"/>
        </p:xfrm>
        <a:graphic>
          <a:graphicData uri="http://schemas.openxmlformats.org/presentationml/2006/ole">
            <mc:AlternateContent xmlns:mc="http://schemas.openxmlformats.org/markup-compatibility/2006">
              <mc:Choice xmlns:v="urn:schemas-microsoft-com:vml" Requires="v">
                <p:oleObj spid="_x0000_s49900" name="Equation" r:id="rId7" imgW="1625400" imgH="533160" progId="Equation.DSMT4">
                  <p:embed/>
                </p:oleObj>
              </mc:Choice>
              <mc:Fallback>
                <p:oleObj name="Equation" r:id="rId7" imgW="1625400" imgH="533160" progId="Equation.DSMT4">
                  <p:embed/>
                  <p:pic>
                    <p:nvPicPr>
                      <p:cNvPr id="4" name="オブジェクト 3">
                        <a:extLst>
                          <a:ext uri="{FF2B5EF4-FFF2-40B4-BE49-F238E27FC236}">
                            <a16:creationId xmlns:a16="http://schemas.microsoft.com/office/drawing/2014/main" id="{C4E278CB-FAEF-4B33-B553-0A0FA8DFA295}"/>
                          </a:ext>
                        </a:extLst>
                      </p:cNvPr>
                      <p:cNvPicPr>
                        <a:picLocks noChangeAspect="1" noChangeArrowheads="1"/>
                      </p:cNvPicPr>
                      <p:nvPr/>
                    </p:nvPicPr>
                    <p:blipFill>
                      <a:blip r:embed="rId8"/>
                      <a:srcRect/>
                      <a:stretch>
                        <a:fillRect/>
                      </a:stretch>
                    </p:blipFill>
                    <p:spPr bwMode="auto">
                      <a:xfrm>
                        <a:off x="4860032" y="2320578"/>
                        <a:ext cx="2592288" cy="849902"/>
                      </a:xfrm>
                      <a:prstGeom prst="rect">
                        <a:avLst/>
                      </a:prstGeom>
                      <a:noFill/>
                    </p:spPr>
                  </p:pic>
                </p:oleObj>
              </mc:Fallback>
            </mc:AlternateContent>
          </a:graphicData>
        </a:graphic>
      </p:graphicFrame>
      <p:sp>
        <p:nvSpPr>
          <p:cNvPr id="31" name="矢印: 右 30">
            <a:extLst>
              <a:ext uri="{FF2B5EF4-FFF2-40B4-BE49-F238E27FC236}">
                <a16:creationId xmlns:a16="http://schemas.microsoft.com/office/drawing/2014/main" id="{8EE479F5-7EBB-4EB6-8D2D-FE3DF314A4DC}"/>
              </a:ext>
            </a:extLst>
          </p:cNvPr>
          <p:cNvSpPr/>
          <p:nvPr/>
        </p:nvSpPr>
        <p:spPr>
          <a:xfrm rot="9538952">
            <a:off x="2907934" y="3190460"/>
            <a:ext cx="1212346" cy="189791"/>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2" name="オブジェクト 31">
            <a:extLst>
              <a:ext uri="{FF2B5EF4-FFF2-40B4-BE49-F238E27FC236}">
                <a16:creationId xmlns:a16="http://schemas.microsoft.com/office/drawing/2014/main" id="{225335D0-35C6-4032-A899-B95944797D68}"/>
              </a:ext>
            </a:extLst>
          </p:cNvPr>
          <p:cNvGraphicFramePr>
            <a:graphicFrameLocks noChangeAspect="1"/>
          </p:cNvGraphicFramePr>
          <p:nvPr>
            <p:extLst>
              <p:ext uri="{D42A27DB-BD31-4B8C-83A1-F6EECF244321}">
                <p14:modId xmlns:p14="http://schemas.microsoft.com/office/powerpoint/2010/main" val="1231875843"/>
              </p:ext>
            </p:extLst>
          </p:nvPr>
        </p:nvGraphicFramePr>
        <p:xfrm>
          <a:off x="3770442" y="3747629"/>
          <a:ext cx="709612" cy="365125"/>
        </p:xfrm>
        <a:graphic>
          <a:graphicData uri="http://schemas.openxmlformats.org/presentationml/2006/ole">
            <mc:AlternateContent xmlns:mc="http://schemas.openxmlformats.org/markup-compatibility/2006">
              <mc:Choice xmlns:v="urn:schemas-microsoft-com:vml" Requires="v">
                <p:oleObj spid="_x0000_s49901" name="Equation" r:id="rId9" imgW="444240" imgH="228600" progId="Equation.DSMT4">
                  <p:embed/>
                </p:oleObj>
              </mc:Choice>
              <mc:Fallback>
                <p:oleObj name="Equation" r:id="rId9" imgW="444240" imgH="228600" progId="Equation.DSMT4">
                  <p:embed/>
                  <p:pic>
                    <p:nvPicPr>
                      <p:cNvPr id="4" name="オブジェクト 3">
                        <a:extLst>
                          <a:ext uri="{FF2B5EF4-FFF2-40B4-BE49-F238E27FC236}">
                            <a16:creationId xmlns:a16="http://schemas.microsoft.com/office/drawing/2014/main" id="{C4E278CB-FAEF-4B33-B553-0A0FA8DFA295}"/>
                          </a:ext>
                        </a:extLst>
                      </p:cNvPr>
                      <p:cNvPicPr>
                        <a:picLocks noChangeAspect="1" noChangeArrowheads="1"/>
                      </p:cNvPicPr>
                      <p:nvPr/>
                    </p:nvPicPr>
                    <p:blipFill>
                      <a:blip r:embed="rId10"/>
                      <a:srcRect/>
                      <a:stretch>
                        <a:fillRect/>
                      </a:stretch>
                    </p:blipFill>
                    <p:spPr bwMode="auto">
                      <a:xfrm>
                        <a:off x="3770442" y="3747629"/>
                        <a:ext cx="709612" cy="365125"/>
                      </a:xfrm>
                      <a:prstGeom prst="rect">
                        <a:avLst/>
                      </a:prstGeom>
                      <a:noFill/>
                    </p:spPr>
                  </p:pic>
                </p:oleObj>
              </mc:Fallback>
            </mc:AlternateContent>
          </a:graphicData>
        </a:graphic>
      </p:graphicFrame>
      <p:sp>
        <p:nvSpPr>
          <p:cNvPr id="34" name="矢印: 右 33">
            <a:extLst>
              <a:ext uri="{FF2B5EF4-FFF2-40B4-BE49-F238E27FC236}">
                <a16:creationId xmlns:a16="http://schemas.microsoft.com/office/drawing/2014/main" id="{BB0309BE-BA33-4C0C-9D2F-7830164F2A4D}"/>
              </a:ext>
            </a:extLst>
          </p:cNvPr>
          <p:cNvSpPr/>
          <p:nvPr/>
        </p:nvSpPr>
        <p:spPr>
          <a:xfrm>
            <a:off x="3026296" y="3843058"/>
            <a:ext cx="648072" cy="227844"/>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D3D86B0-D889-4D9D-82B6-73676FF51681}"/>
              </a:ext>
            </a:extLst>
          </p:cNvPr>
          <p:cNvSpPr txBox="1"/>
          <p:nvPr/>
        </p:nvSpPr>
        <p:spPr>
          <a:xfrm>
            <a:off x="3513790" y="3248663"/>
            <a:ext cx="1202567"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不定方程式</a:t>
            </a:r>
          </a:p>
        </p:txBody>
      </p:sp>
      <p:sp>
        <p:nvSpPr>
          <p:cNvPr id="36" name="テキスト ボックス 35">
            <a:extLst>
              <a:ext uri="{FF2B5EF4-FFF2-40B4-BE49-F238E27FC236}">
                <a16:creationId xmlns:a16="http://schemas.microsoft.com/office/drawing/2014/main" id="{CBCADA8E-74C1-4AD0-937C-3BC7697B8056}"/>
              </a:ext>
            </a:extLst>
          </p:cNvPr>
          <p:cNvSpPr txBox="1"/>
          <p:nvPr/>
        </p:nvSpPr>
        <p:spPr>
          <a:xfrm>
            <a:off x="6372200" y="3171006"/>
            <a:ext cx="1902729" cy="553998"/>
          </a:xfrm>
          <a:prstGeom prst="rect">
            <a:avLst/>
          </a:prstGeom>
          <a:noFill/>
        </p:spPr>
        <p:txBody>
          <a:bodyPr wrap="square" rtlCol="0">
            <a:spAutoFit/>
          </a:bodyPr>
          <a:lstStyle/>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固有ベクトルの成分</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（主成分係数）</a:t>
            </a:r>
          </a:p>
        </p:txBody>
      </p:sp>
      <p:graphicFrame>
        <p:nvGraphicFramePr>
          <p:cNvPr id="37" name="オブジェクト 36">
            <a:extLst>
              <a:ext uri="{FF2B5EF4-FFF2-40B4-BE49-F238E27FC236}">
                <a16:creationId xmlns:a16="http://schemas.microsoft.com/office/drawing/2014/main" id="{7F649050-0BB9-46F2-9F73-590E8CAF3C8E}"/>
              </a:ext>
            </a:extLst>
          </p:cNvPr>
          <p:cNvGraphicFramePr>
            <a:graphicFrameLocks noChangeAspect="1"/>
          </p:cNvGraphicFramePr>
          <p:nvPr>
            <p:extLst>
              <p:ext uri="{D42A27DB-BD31-4B8C-83A1-F6EECF244321}">
                <p14:modId xmlns:p14="http://schemas.microsoft.com/office/powerpoint/2010/main" val="691265800"/>
              </p:ext>
            </p:extLst>
          </p:nvPr>
        </p:nvGraphicFramePr>
        <p:xfrm>
          <a:off x="4929188" y="4027488"/>
          <a:ext cx="1074737" cy="387350"/>
        </p:xfrm>
        <a:graphic>
          <a:graphicData uri="http://schemas.openxmlformats.org/presentationml/2006/ole">
            <mc:AlternateContent xmlns:mc="http://schemas.openxmlformats.org/markup-compatibility/2006">
              <mc:Choice xmlns:v="urn:schemas-microsoft-com:vml" Requires="v">
                <p:oleObj spid="_x0000_s49902" name="Equation" r:id="rId11" imgW="672840" imgH="241200" progId="Equation.DSMT4">
                  <p:embed/>
                </p:oleObj>
              </mc:Choice>
              <mc:Fallback>
                <p:oleObj name="Equation" r:id="rId11" imgW="672840" imgH="241200" progId="Equation.DSMT4">
                  <p:embed/>
                  <p:pic>
                    <p:nvPicPr>
                      <p:cNvPr id="32" name="オブジェクト 31">
                        <a:extLst>
                          <a:ext uri="{FF2B5EF4-FFF2-40B4-BE49-F238E27FC236}">
                            <a16:creationId xmlns:a16="http://schemas.microsoft.com/office/drawing/2014/main" id="{225335D0-35C6-4032-A899-B95944797D68}"/>
                          </a:ext>
                        </a:extLst>
                      </p:cNvPr>
                      <p:cNvPicPr>
                        <a:picLocks noChangeAspect="1" noChangeArrowheads="1"/>
                      </p:cNvPicPr>
                      <p:nvPr/>
                    </p:nvPicPr>
                    <p:blipFill>
                      <a:blip r:embed="rId12"/>
                      <a:srcRect/>
                      <a:stretch>
                        <a:fillRect/>
                      </a:stretch>
                    </p:blipFill>
                    <p:spPr bwMode="auto">
                      <a:xfrm>
                        <a:off x="4929188" y="4027488"/>
                        <a:ext cx="1074737" cy="387350"/>
                      </a:xfrm>
                      <a:prstGeom prst="rect">
                        <a:avLst/>
                      </a:prstGeom>
                      <a:noFill/>
                    </p:spPr>
                  </p:pic>
                </p:oleObj>
              </mc:Fallback>
            </mc:AlternateContent>
          </a:graphicData>
        </a:graphic>
      </p:graphicFrame>
      <p:graphicFrame>
        <p:nvGraphicFramePr>
          <p:cNvPr id="10" name="オブジェクト 9">
            <a:extLst>
              <a:ext uri="{FF2B5EF4-FFF2-40B4-BE49-F238E27FC236}">
                <a16:creationId xmlns:a16="http://schemas.microsoft.com/office/drawing/2014/main" id="{BC3BB205-CB6C-4089-A63B-D3BC7CB9D619}"/>
              </a:ext>
            </a:extLst>
          </p:cNvPr>
          <p:cNvGraphicFramePr>
            <a:graphicFrameLocks noChangeAspect="1"/>
          </p:cNvGraphicFramePr>
          <p:nvPr>
            <p:extLst>
              <p:ext uri="{D42A27DB-BD31-4B8C-83A1-F6EECF244321}">
                <p14:modId xmlns:p14="http://schemas.microsoft.com/office/powerpoint/2010/main" val="1976441507"/>
              </p:ext>
            </p:extLst>
          </p:nvPr>
        </p:nvGraphicFramePr>
        <p:xfrm>
          <a:off x="6747050" y="3740013"/>
          <a:ext cx="1182795" cy="622164"/>
        </p:xfrm>
        <a:graphic>
          <a:graphicData uri="http://schemas.openxmlformats.org/presentationml/2006/ole">
            <mc:AlternateContent xmlns:mc="http://schemas.openxmlformats.org/markup-compatibility/2006">
              <mc:Choice xmlns:v="urn:schemas-microsoft-com:vml" Requires="v">
                <p:oleObj spid="_x0000_s49903" name="Equation" r:id="rId13" imgW="825480" imgH="431640" progId="Equation.DSMT4">
                  <p:embed/>
                </p:oleObj>
              </mc:Choice>
              <mc:Fallback>
                <p:oleObj name="Equation" r:id="rId13" imgW="825480" imgH="431640" progId="Equation.DSMT4">
                  <p:embed/>
                  <p:pic>
                    <p:nvPicPr>
                      <p:cNvPr id="0" name="Object 7"/>
                      <p:cNvPicPr>
                        <a:picLocks noChangeAspect="1" noChangeArrowheads="1"/>
                      </p:cNvPicPr>
                      <p:nvPr/>
                    </p:nvPicPr>
                    <p:blipFill>
                      <a:blip r:embed="rId14"/>
                      <a:srcRect/>
                      <a:stretch>
                        <a:fillRect/>
                      </a:stretch>
                    </p:blipFill>
                    <p:spPr bwMode="auto">
                      <a:xfrm>
                        <a:off x="6747050" y="3740013"/>
                        <a:ext cx="1182795" cy="622164"/>
                      </a:xfrm>
                      <a:prstGeom prst="rect">
                        <a:avLst/>
                      </a:prstGeom>
                      <a:noFill/>
                    </p:spPr>
                  </p:pic>
                </p:oleObj>
              </mc:Fallback>
            </mc:AlternateContent>
          </a:graphicData>
        </a:graphic>
      </p:graphicFrame>
      <p:sp>
        <p:nvSpPr>
          <p:cNvPr id="41" name="矢印: 右 40">
            <a:extLst>
              <a:ext uri="{FF2B5EF4-FFF2-40B4-BE49-F238E27FC236}">
                <a16:creationId xmlns:a16="http://schemas.microsoft.com/office/drawing/2014/main" id="{71A0E7B4-93FD-4959-B142-EC0B66A2032D}"/>
              </a:ext>
            </a:extLst>
          </p:cNvPr>
          <p:cNvSpPr/>
          <p:nvPr/>
        </p:nvSpPr>
        <p:spPr>
          <a:xfrm>
            <a:off x="4582757" y="3821476"/>
            <a:ext cx="1766374" cy="227844"/>
          </a:xfrm>
          <a:prstGeom prst="rightArrow">
            <a:avLst/>
          </a:prstGeom>
          <a:solidFill>
            <a:srgbClr val="65D7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C121A6E1-85E5-419D-AEEF-6010348022DE}"/>
              </a:ext>
            </a:extLst>
          </p:cNvPr>
          <p:cNvSpPr/>
          <p:nvPr/>
        </p:nvSpPr>
        <p:spPr>
          <a:xfrm>
            <a:off x="6594001" y="3739352"/>
            <a:ext cx="1506391" cy="622825"/>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オブジェクト 11">
            <a:extLst>
              <a:ext uri="{FF2B5EF4-FFF2-40B4-BE49-F238E27FC236}">
                <a16:creationId xmlns:a16="http://schemas.microsoft.com/office/drawing/2014/main" id="{1C25AF11-48CC-44EC-96C8-A03D720AF348}"/>
              </a:ext>
            </a:extLst>
          </p:cNvPr>
          <p:cNvGraphicFramePr>
            <a:graphicFrameLocks noChangeAspect="1"/>
          </p:cNvGraphicFramePr>
          <p:nvPr>
            <p:extLst>
              <p:ext uri="{D42A27DB-BD31-4B8C-83A1-F6EECF244321}">
                <p14:modId xmlns:p14="http://schemas.microsoft.com/office/powerpoint/2010/main" val="3301511837"/>
              </p:ext>
            </p:extLst>
          </p:nvPr>
        </p:nvGraphicFramePr>
        <p:xfrm>
          <a:off x="2471156" y="4682892"/>
          <a:ext cx="1969730" cy="740685"/>
        </p:xfrm>
        <a:graphic>
          <a:graphicData uri="http://schemas.openxmlformats.org/presentationml/2006/ole">
            <mc:AlternateContent xmlns:mc="http://schemas.openxmlformats.org/markup-compatibility/2006">
              <mc:Choice xmlns:v="urn:schemas-microsoft-com:vml" Requires="v">
                <p:oleObj spid="_x0000_s49904" name="Equation" r:id="rId15" imgW="1155600" imgH="431640" progId="Equation.DSMT4">
                  <p:embed/>
                </p:oleObj>
              </mc:Choice>
              <mc:Fallback>
                <p:oleObj name="Equation" r:id="rId15" imgW="1155600" imgH="431640" progId="Equation.DSMT4">
                  <p:embed/>
                  <p:pic>
                    <p:nvPicPr>
                      <p:cNvPr id="0" name="Object 9"/>
                      <p:cNvPicPr>
                        <a:picLocks noChangeAspect="1" noChangeArrowheads="1"/>
                      </p:cNvPicPr>
                      <p:nvPr/>
                    </p:nvPicPr>
                    <p:blipFill>
                      <a:blip r:embed="rId16"/>
                      <a:srcRect/>
                      <a:stretch>
                        <a:fillRect/>
                      </a:stretch>
                    </p:blipFill>
                    <p:spPr bwMode="auto">
                      <a:xfrm>
                        <a:off x="2471156" y="4682892"/>
                        <a:ext cx="1969730" cy="740685"/>
                      </a:xfrm>
                      <a:prstGeom prst="rect">
                        <a:avLst/>
                      </a:prstGeom>
                      <a:solidFill>
                        <a:srgbClr val="00B050"/>
                      </a:solidFill>
                    </p:spPr>
                  </p:pic>
                </p:oleObj>
              </mc:Fallback>
            </mc:AlternateContent>
          </a:graphicData>
        </a:graphic>
      </p:graphicFrame>
      <p:sp>
        <p:nvSpPr>
          <p:cNvPr id="50" name="テキスト ボックス 49">
            <a:extLst>
              <a:ext uri="{FF2B5EF4-FFF2-40B4-BE49-F238E27FC236}">
                <a16:creationId xmlns:a16="http://schemas.microsoft.com/office/drawing/2014/main" id="{19E39C74-100D-45D7-BD9F-0581CECDCB53}"/>
              </a:ext>
            </a:extLst>
          </p:cNvPr>
          <p:cNvSpPr txBox="1"/>
          <p:nvPr/>
        </p:nvSpPr>
        <p:spPr>
          <a:xfrm>
            <a:off x="1295781" y="4891651"/>
            <a:ext cx="1534954"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a:t>
            </a:r>
          </a:p>
        </p:txBody>
      </p:sp>
      <p:sp>
        <p:nvSpPr>
          <p:cNvPr id="51" name="テキスト ボックス 50">
            <a:extLst>
              <a:ext uri="{FF2B5EF4-FFF2-40B4-BE49-F238E27FC236}">
                <a16:creationId xmlns:a16="http://schemas.microsoft.com/office/drawing/2014/main" id="{096AAAEE-3BE5-47AC-B37B-8230D4D57C17}"/>
              </a:ext>
            </a:extLst>
          </p:cNvPr>
          <p:cNvSpPr txBox="1"/>
          <p:nvPr/>
        </p:nvSpPr>
        <p:spPr>
          <a:xfrm>
            <a:off x="1224469" y="5644923"/>
            <a:ext cx="3601793"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注：データにかかわらず傾きは</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45°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になる</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（変数が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主成分は面白くない）</a:t>
            </a:r>
          </a:p>
        </p:txBody>
      </p:sp>
      <p:cxnSp>
        <p:nvCxnSpPr>
          <p:cNvPr id="15" name="コネクタ: 曲線 14">
            <a:extLst>
              <a:ext uri="{FF2B5EF4-FFF2-40B4-BE49-F238E27FC236}">
                <a16:creationId xmlns:a16="http://schemas.microsoft.com/office/drawing/2014/main" id="{7DD39F93-7DD6-4095-BA4C-44413D1684D0}"/>
              </a:ext>
            </a:extLst>
          </p:cNvPr>
          <p:cNvCxnSpPr>
            <a:cxnSpLocks/>
          </p:cNvCxnSpPr>
          <p:nvPr/>
        </p:nvCxnSpPr>
        <p:spPr>
          <a:xfrm rot="5400000" flipH="1" flipV="1">
            <a:off x="3104603" y="5553960"/>
            <a:ext cx="201595" cy="1"/>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曲線 52">
            <a:extLst>
              <a:ext uri="{FF2B5EF4-FFF2-40B4-BE49-F238E27FC236}">
                <a16:creationId xmlns:a16="http://schemas.microsoft.com/office/drawing/2014/main" id="{FD623A55-146F-4DD1-BEDE-B05B84F976B2}"/>
              </a:ext>
            </a:extLst>
          </p:cNvPr>
          <p:cNvCxnSpPr>
            <a:cxnSpLocks/>
          </p:cNvCxnSpPr>
          <p:nvPr/>
        </p:nvCxnSpPr>
        <p:spPr>
          <a:xfrm rot="5400000" flipH="1" flipV="1">
            <a:off x="3887308" y="5524540"/>
            <a:ext cx="201594" cy="58843"/>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B7E5662F-B42B-409A-A39F-A43BCBA6951E}"/>
              </a:ext>
            </a:extLst>
          </p:cNvPr>
          <p:cNvSpPr txBox="1"/>
          <p:nvPr/>
        </p:nvSpPr>
        <p:spPr>
          <a:xfrm>
            <a:off x="5288696" y="4800543"/>
            <a:ext cx="2739685" cy="553998"/>
          </a:xfrm>
          <a:prstGeom prst="rect">
            <a:avLst/>
          </a:prstGeom>
          <a:no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に標準化した値を代入すれば</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主成分得点</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が得られる</a:t>
            </a:r>
          </a:p>
        </p:txBody>
      </p:sp>
      <p:sp>
        <p:nvSpPr>
          <p:cNvPr id="28" name="矢印: 右 27">
            <a:extLst>
              <a:ext uri="{FF2B5EF4-FFF2-40B4-BE49-F238E27FC236}">
                <a16:creationId xmlns:a16="http://schemas.microsoft.com/office/drawing/2014/main" id="{F8C41F3F-47F8-4F27-88FF-180ECEC0A93D}"/>
              </a:ext>
            </a:extLst>
          </p:cNvPr>
          <p:cNvSpPr/>
          <p:nvPr/>
        </p:nvSpPr>
        <p:spPr>
          <a:xfrm rot="10800000">
            <a:off x="4680194" y="4825657"/>
            <a:ext cx="494566" cy="360040"/>
          </a:xfrm>
          <a:prstGeom prst="right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4C8FF5E1-702D-43E2-93FD-FEA8CAA70F43}"/>
              </a:ext>
            </a:extLst>
          </p:cNvPr>
          <p:cNvSpPr txBox="1"/>
          <p:nvPr/>
        </p:nvSpPr>
        <p:spPr>
          <a:xfrm>
            <a:off x="4625876" y="3498311"/>
            <a:ext cx="1922943" cy="323165"/>
          </a:xfrm>
          <a:prstGeom prst="rect">
            <a:avLst/>
          </a:prstGeom>
          <a:noFill/>
        </p:spPr>
        <p:txBody>
          <a:bodyPr wrap="square" rtlCol="0">
            <a:spAutoFit/>
          </a:bodyPr>
          <a:lstStyle/>
          <a:p>
            <a:pPr algn="just"/>
            <a:r>
              <a:rPr kumimoji="1" lang="en-US" altLang="ja-JP" sz="15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rgbClr val="65D7FF"/>
                </a:solidFill>
                <a:latin typeface="ＭＳ Ｐゴシック" panose="020B0600070205080204" pitchFamily="50" charset="-128"/>
                <a:ea typeface="ＭＳ Ｐゴシック" panose="020B0600070205080204" pitchFamily="50" charset="-128"/>
                <a:cs typeface="Meiryo UI" pitchFamily="50" charset="-128"/>
              </a:rPr>
              <a:t>本目の式（制約式）</a:t>
            </a:r>
          </a:p>
        </p:txBody>
      </p:sp>
      <p:sp>
        <p:nvSpPr>
          <p:cNvPr id="33" name="テキスト ボックス 32">
            <a:extLst>
              <a:ext uri="{FF2B5EF4-FFF2-40B4-BE49-F238E27FC236}">
                <a16:creationId xmlns:a16="http://schemas.microsoft.com/office/drawing/2014/main" id="{1160B2C7-CBF6-4DB6-BA85-DA12F5960123}"/>
              </a:ext>
            </a:extLst>
          </p:cNvPr>
          <p:cNvSpPr txBox="1"/>
          <p:nvPr/>
        </p:nvSpPr>
        <p:spPr>
          <a:xfrm>
            <a:off x="3164994" y="3525190"/>
            <a:ext cx="477713"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解</a:t>
            </a:r>
          </a:p>
        </p:txBody>
      </p:sp>
    </p:spTree>
    <p:extLst>
      <p:ext uri="{BB962C8B-B14F-4D97-AF65-F5344CB8AC3E}">
        <p14:creationId xmlns:p14="http://schemas.microsoft.com/office/powerpoint/2010/main" val="2050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p:bldP spid="36" grpId="0"/>
      <p:bldP spid="41" grpId="0" animBg="1"/>
      <p:bldP spid="42" grpId="0" animBg="1"/>
      <p:bldP spid="50" grpId="0"/>
      <p:bldP spid="51" grpId="0"/>
      <p:bldP spid="61" grpId="0"/>
      <p:bldP spid="28" grpId="0" animBg="1"/>
      <p:bldP spid="26"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4C92A-B4A1-4C7B-8BC8-E3178CF6E60F}"/>
              </a:ext>
            </a:extLst>
          </p:cNvPr>
          <p:cNvSpPr>
            <a:spLocks noGrp="1"/>
          </p:cNvSpPr>
          <p:nvPr>
            <p:ph type="title"/>
          </p:nvPr>
        </p:nvSpPr>
        <p:spPr>
          <a:xfrm>
            <a:off x="990600" y="620688"/>
            <a:ext cx="7757864" cy="1143000"/>
          </a:xfrm>
        </p:spPr>
        <p:txBody>
          <a:bodyPr/>
          <a:lstStyle/>
          <a:p>
            <a:r>
              <a:rPr kumimoji="1" lang="ja-JP" altLang="en-US" sz="3500" b="1" dirty="0">
                <a:effectLst>
                  <a:outerShdw blurRad="38100" dist="38100" dir="2700000" algn="tl">
                    <a:srgbClr val="000000">
                      <a:alpha val="43137"/>
                    </a:srgbClr>
                  </a:outerShdw>
                </a:effectLst>
              </a:rPr>
              <a:t>固有値問題を解く③</a:t>
            </a:r>
            <a:br>
              <a:rPr kumimoji="1" lang="en-US" altLang="ja-JP" sz="3500" b="1" dirty="0">
                <a:effectLst>
                  <a:outerShdw blurRad="38100" dist="38100" dir="2700000" algn="tl">
                    <a:srgbClr val="000000">
                      <a:alpha val="43137"/>
                    </a:srgbClr>
                  </a:outerShdw>
                </a:effectLst>
              </a:rPr>
            </a:br>
            <a:r>
              <a:rPr lang="ja-JP" altLang="en-US" sz="3000" b="1" dirty="0">
                <a:effectLst>
                  <a:outerShdw blurRad="38100" dist="38100" dir="2700000" algn="tl">
                    <a:srgbClr val="000000">
                      <a:alpha val="43137"/>
                    </a:srgbClr>
                  </a:outerShdw>
                </a:effectLst>
                <a:latin typeface="ＭＳ Ｐゴシック" panose="020B0600070205080204" pitchFamily="50" charset="-128"/>
                <a:cs typeface="Meiryo UI" pitchFamily="50" charset="-128"/>
              </a:rPr>
              <a:t>固有値から固有ベクトルを求める（第</a:t>
            </a:r>
            <a:r>
              <a:rPr lang="en-US" altLang="ja-JP" sz="3000" b="1" dirty="0">
                <a:effectLst>
                  <a:outerShdw blurRad="38100" dist="38100" dir="2700000" algn="tl">
                    <a:srgbClr val="000000">
                      <a:alpha val="43137"/>
                    </a:srgbClr>
                  </a:outerShdw>
                </a:effectLst>
                <a:latin typeface="ＭＳ Ｐゴシック" panose="020B0600070205080204" pitchFamily="50" charset="-128"/>
                <a:cs typeface="Meiryo UI" pitchFamily="50" charset="-128"/>
              </a:rPr>
              <a:t>2</a:t>
            </a:r>
            <a:r>
              <a:rPr lang="ja-JP" altLang="en-US" sz="3000" b="1" dirty="0">
                <a:effectLst>
                  <a:outerShdw blurRad="38100" dist="38100" dir="2700000" algn="tl">
                    <a:srgbClr val="000000">
                      <a:alpha val="43137"/>
                    </a:srgbClr>
                  </a:outerShdw>
                </a:effectLst>
                <a:latin typeface="ＭＳ Ｐゴシック" panose="020B0600070205080204" pitchFamily="50" charset="-128"/>
                <a:cs typeface="Meiryo UI" pitchFamily="50" charset="-128"/>
              </a:rPr>
              <a:t>主成分）</a:t>
            </a:r>
            <a:endParaRPr kumimoji="1" lang="ja-JP" altLang="en-US" sz="3000" b="1" dirty="0">
              <a:effectLst>
                <a:outerShdw blurRad="38100" dist="38100" dir="2700000" algn="tl">
                  <a:srgbClr val="000000">
                    <a:alpha val="43137"/>
                  </a:srgbClr>
                </a:outerShdw>
              </a:effectLst>
            </a:endParaRPr>
          </a:p>
        </p:txBody>
      </p:sp>
      <p:sp>
        <p:nvSpPr>
          <p:cNvPr id="5" name="テキスト ボックス 4">
            <a:extLst>
              <a:ext uri="{FF2B5EF4-FFF2-40B4-BE49-F238E27FC236}">
                <a16:creationId xmlns:a16="http://schemas.microsoft.com/office/drawing/2014/main" id="{53A431B3-A3F5-40B6-9C13-0A5658D2374F}"/>
              </a:ext>
            </a:extLst>
          </p:cNvPr>
          <p:cNvSpPr txBox="1"/>
          <p:nvPr/>
        </p:nvSpPr>
        <p:spPr>
          <a:xfrm>
            <a:off x="611560" y="2046957"/>
            <a:ext cx="8352928" cy="2400657"/>
          </a:xfrm>
          <a:prstGeom prst="rect">
            <a:avLst/>
          </a:prstGeom>
          <a:noFill/>
        </p:spPr>
        <p:txBody>
          <a:bodyPr wrap="squar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主成分の係数の求め方：</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番目に</a:t>
            </a:r>
            <a:r>
              <a:rPr kumimoji="1" lang="ja-JP" altLang="en-US" sz="2000" dirty="0">
                <a:solidFill>
                  <a:schemeClr val="bg1"/>
                </a:solidFill>
                <a:latin typeface="ＭＳ Ｐゴシック" panose="020B0600070205080204" pitchFamily="50" charset="-128"/>
                <a:cs typeface="Meiryo UI" pitchFamily="50" charset="-128"/>
              </a:rPr>
              <a:t>大きな固有値（変数が</a:t>
            </a:r>
            <a:r>
              <a:rPr kumimoji="1" lang="en-US" altLang="ja-JP" sz="2000" dirty="0">
                <a:solidFill>
                  <a:schemeClr val="bg1"/>
                </a:solidFill>
                <a:latin typeface="ＭＳ Ｐゴシック" panose="020B0600070205080204" pitchFamily="50" charset="-128"/>
                <a:cs typeface="Meiryo UI" pitchFamily="50" charset="-128"/>
              </a:rPr>
              <a:t>2</a:t>
            </a:r>
            <a:r>
              <a:rPr kumimoji="1" lang="ja-JP" altLang="en-US" sz="2000" dirty="0" err="1">
                <a:solidFill>
                  <a:schemeClr val="bg1"/>
                </a:solidFill>
                <a:latin typeface="ＭＳ Ｐゴシック" panose="020B0600070205080204" pitchFamily="50" charset="-128"/>
                <a:cs typeface="Meiryo UI" pitchFamily="50" charset="-128"/>
              </a:rPr>
              <a:t>つの</a:t>
            </a:r>
            <a:r>
              <a:rPr kumimoji="1" lang="ja-JP" altLang="en-US" sz="2000" dirty="0">
                <a:solidFill>
                  <a:schemeClr val="bg1"/>
                </a:solidFill>
                <a:latin typeface="ＭＳ Ｐゴシック" panose="020B0600070205080204" pitchFamily="50" charset="-128"/>
                <a:cs typeface="Meiryo UI" pitchFamily="50" charset="-128"/>
              </a:rPr>
              <a:t>場合は</a:t>
            </a:r>
            <a:r>
              <a:rPr kumimoji="1" lang="en-US" altLang="ja-JP" sz="2000" dirty="0">
                <a:solidFill>
                  <a:schemeClr val="bg1"/>
                </a:solidFill>
                <a:latin typeface="ＭＳ Ｐゴシック" panose="020B0600070205080204" pitchFamily="50" charset="-128"/>
                <a:cs typeface="Meiryo UI" pitchFamily="50" charset="-128"/>
              </a:rPr>
              <a:t>λ</a:t>
            </a:r>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1-r</a:t>
            </a:r>
            <a:r>
              <a:rPr kumimoji="1" lang="ja-JP" altLang="en-US" sz="2000" dirty="0">
                <a:solidFill>
                  <a:schemeClr val="bg1"/>
                </a:solidFill>
                <a:latin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を使って固有</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値問題の式を解く　→</a:t>
            </a:r>
            <a:r>
              <a:rPr kumimoji="1" lang="en-US" altLang="ja-JP" sz="2000" i="1" dirty="0">
                <a:solidFill>
                  <a:schemeClr val="bg1"/>
                </a:solidFill>
                <a:ea typeface="ＭＳ Ｐゴシック" panose="020B0600070205080204" pitchFamily="50" charset="-128"/>
                <a:cs typeface="Times New Roman" panose="02020603050405020304" pitchFamily="18" charset="0"/>
              </a:rPr>
              <a:t>a</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i="1" dirty="0">
                <a:solidFill>
                  <a:schemeClr val="bg1"/>
                </a:solidFill>
                <a:ea typeface="ＭＳ Ｐゴシック" panose="020B0600070205080204" pitchFamily="50" charset="-128"/>
                <a:cs typeface="Times New Roman" panose="02020603050405020304" pitchFamily="18" charset="0"/>
              </a:rPr>
              <a:t>a</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・もとの制約条件　　　　　　　に加えて</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主成分と直交する条件</a:t>
            </a:r>
            <a:endPar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dirty="0">
                <a:solidFill>
                  <a:schemeClr val="bg1"/>
                </a:solidFill>
                <a:latin typeface="ＭＳ Ｐゴシック" panose="020B0600070205080204" pitchFamily="50" charset="-128"/>
                <a:cs typeface="Meiryo UI" pitchFamily="50" charset="-128"/>
              </a:rPr>
              <a:t>（第</a:t>
            </a:r>
            <a:r>
              <a:rPr kumimoji="1" lang="en-US" altLang="ja-JP" sz="2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cs typeface="Meiryo UI" pitchFamily="50" charset="-128"/>
              </a:rPr>
              <a:t>主成分</a:t>
            </a:r>
            <a:r>
              <a:rPr kumimoji="1" lang="en-US" altLang="ja-JP" sz="2000" i="1" dirty="0">
                <a:solidFill>
                  <a:schemeClr val="bg1"/>
                </a:solidFill>
                <a:cs typeface="Times New Roman" panose="02020603050405020304" pitchFamily="18" charset="0"/>
              </a:rPr>
              <a:t>a</a:t>
            </a:r>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cs typeface="Meiryo UI" pitchFamily="50" charset="-128"/>
              </a:rPr>
              <a:t>（第</a:t>
            </a:r>
            <a:r>
              <a:rPr kumimoji="1" lang="en-US" altLang="ja-JP" sz="2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主成分</a:t>
            </a:r>
            <a:r>
              <a:rPr kumimoji="1" lang="en-US" altLang="ja-JP" sz="2000" i="1" dirty="0">
                <a:solidFill>
                  <a:schemeClr val="bg1"/>
                </a:solidFill>
                <a:cs typeface="Times New Roman" panose="02020603050405020304" pitchFamily="18" charset="0"/>
              </a:rPr>
              <a:t>a</a:t>
            </a:r>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cs typeface="Meiryo UI" pitchFamily="50" charset="-128"/>
              </a:rPr>
              <a:t>（第</a:t>
            </a:r>
            <a:r>
              <a:rPr kumimoji="1" lang="en-US" altLang="ja-JP" sz="2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cs typeface="Meiryo UI" pitchFamily="50" charset="-128"/>
              </a:rPr>
              <a:t>主成分</a:t>
            </a:r>
            <a:r>
              <a:rPr kumimoji="1" lang="en-US" altLang="ja-JP" sz="2000" i="1" dirty="0">
                <a:solidFill>
                  <a:schemeClr val="bg1"/>
                </a:solidFill>
                <a:cs typeface="Times New Roman" panose="02020603050405020304" pitchFamily="18" charset="0"/>
              </a:rPr>
              <a:t>a</a:t>
            </a:r>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cs typeface="Meiryo UI" pitchFamily="50" charset="-128"/>
              </a:rPr>
              <a:t>（第</a:t>
            </a:r>
            <a:r>
              <a:rPr kumimoji="1" lang="en-US" altLang="ja-JP" sz="2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主成分</a:t>
            </a:r>
            <a:r>
              <a:rPr kumimoji="1" lang="en-US" altLang="ja-JP" sz="2000" i="1" dirty="0">
                <a:solidFill>
                  <a:schemeClr val="bg1"/>
                </a:solidFill>
                <a:cs typeface="Times New Roman" panose="02020603050405020304" pitchFamily="18" charset="0"/>
              </a:rPr>
              <a:t>a</a:t>
            </a:r>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0</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2000" dirty="0">
                <a:solidFill>
                  <a:schemeClr val="bg1"/>
                </a:solidFill>
                <a:latin typeface="ＭＳ Ｐゴシック" panose="020B0600070205080204" pitchFamily="50" charset="-128"/>
                <a:cs typeface="Meiryo UI" pitchFamily="50" charset="-128"/>
              </a:rPr>
              <a:t>　　を加えて求める。</a:t>
            </a:r>
            <a:endParaRPr kumimoji="1" lang="en-US" altLang="ja-JP" sz="2000" dirty="0">
              <a:solidFill>
                <a:schemeClr val="bg1"/>
              </a:solidFill>
              <a:latin typeface="ＭＳ Ｐゴシック" panose="020B0600070205080204" pitchFamily="50" charset="-128"/>
              <a:cs typeface="Meiryo UI" pitchFamily="50" charset="-128"/>
            </a:endParaRPr>
          </a:p>
        </p:txBody>
      </p:sp>
      <p:graphicFrame>
        <p:nvGraphicFramePr>
          <p:cNvPr id="12" name="オブジェクト 11">
            <a:extLst>
              <a:ext uri="{FF2B5EF4-FFF2-40B4-BE49-F238E27FC236}">
                <a16:creationId xmlns:a16="http://schemas.microsoft.com/office/drawing/2014/main" id="{1C25AF11-48CC-44EC-96C8-A03D720AF348}"/>
              </a:ext>
            </a:extLst>
          </p:cNvPr>
          <p:cNvGraphicFramePr>
            <a:graphicFrameLocks noChangeAspect="1"/>
          </p:cNvGraphicFramePr>
          <p:nvPr>
            <p:extLst>
              <p:ext uri="{D42A27DB-BD31-4B8C-83A1-F6EECF244321}">
                <p14:modId xmlns:p14="http://schemas.microsoft.com/office/powerpoint/2010/main" val="2049676698"/>
              </p:ext>
            </p:extLst>
          </p:nvPr>
        </p:nvGraphicFramePr>
        <p:xfrm>
          <a:off x="3635896" y="4797152"/>
          <a:ext cx="1990725" cy="741363"/>
        </p:xfrm>
        <a:graphic>
          <a:graphicData uri="http://schemas.openxmlformats.org/presentationml/2006/ole">
            <mc:AlternateContent xmlns:mc="http://schemas.openxmlformats.org/markup-compatibility/2006">
              <mc:Choice xmlns:v="urn:schemas-microsoft-com:vml" Requires="v">
                <p:oleObj spid="_x0000_s50381" name="Equation" r:id="rId3" imgW="1168200" imgH="431640" progId="Equation.DSMT4">
                  <p:embed/>
                </p:oleObj>
              </mc:Choice>
              <mc:Fallback>
                <p:oleObj name="Equation" r:id="rId3" imgW="1168200" imgH="431640" progId="Equation.DSMT4">
                  <p:embed/>
                  <p:pic>
                    <p:nvPicPr>
                      <p:cNvPr id="12" name="オブジェクト 11">
                        <a:extLst>
                          <a:ext uri="{FF2B5EF4-FFF2-40B4-BE49-F238E27FC236}">
                            <a16:creationId xmlns:a16="http://schemas.microsoft.com/office/drawing/2014/main" id="{1C25AF11-48CC-44EC-96C8-A03D720AF348}"/>
                          </a:ext>
                        </a:extLst>
                      </p:cNvPr>
                      <p:cNvPicPr>
                        <a:picLocks noChangeAspect="1" noChangeArrowheads="1"/>
                      </p:cNvPicPr>
                      <p:nvPr/>
                    </p:nvPicPr>
                    <p:blipFill>
                      <a:blip r:embed="rId4"/>
                      <a:srcRect/>
                      <a:stretch>
                        <a:fillRect/>
                      </a:stretch>
                    </p:blipFill>
                    <p:spPr bwMode="auto">
                      <a:xfrm>
                        <a:off x="3635896" y="4797152"/>
                        <a:ext cx="1990725" cy="741363"/>
                      </a:xfrm>
                      <a:prstGeom prst="rect">
                        <a:avLst/>
                      </a:prstGeom>
                      <a:solidFill>
                        <a:srgbClr val="00B050"/>
                      </a:solidFill>
                    </p:spPr>
                  </p:pic>
                </p:oleObj>
              </mc:Fallback>
            </mc:AlternateContent>
          </a:graphicData>
        </a:graphic>
      </p:graphicFrame>
      <p:sp>
        <p:nvSpPr>
          <p:cNvPr id="50" name="テキスト ボックス 49">
            <a:extLst>
              <a:ext uri="{FF2B5EF4-FFF2-40B4-BE49-F238E27FC236}">
                <a16:creationId xmlns:a16="http://schemas.microsoft.com/office/drawing/2014/main" id="{19E39C74-100D-45D7-BD9F-0581CECDCB53}"/>
              </a:ext>
            </a:extLst>
          </p:cNvPr>
          <p:cNvSpPr txBox="1"/>
          <p:nvPr/>
        </p:nvSpPr>
        <p:spPr>
          <a:xfrm>
            <a:off x="2470770" y="5006698"/>
            <a:ext cx="1534954"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a:t>
            </a:r>
          </a:p>
        </p:txBody>
      </p:sp>
      <p:sp>
        <p:nvSpPr>
          <p:cNvPr id="51" name="テキスト ボックス 50">
            <a:extLst>
              <a:ext uri="{FF2B5EF4-FFF2-40B4-BE49-F238E27FC236}">
                <a16:creationId xmlns:a16="http://schemas.microsoft.com/office/drawing/2014/main" id="{096AAAEE-3BE5-47AC-B37B-8230D4D57C17}"/>
              </a:ext>
            </a:extLst>
          </p:cNvPr>
          <p:cNvSpPr txBox="1"/>
          <p:nvPr/>
        </p:nvSpPr>
        <p:spPr>
          <a:xfrm>
            <a:off x="5508104" y="5654186"/>
            <a:ext cx="3024336" cy="323165"/>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主成分と直交している</a:t>
            </a:r>
          </a:p>
        </p:txBody>
      </p:sp>
      <p:cxnSp>
        <p:nvCxnSpPr>
          <p:cNvPr id="15" name="コネクタ: 曲線 14">
            <a:extLst>
              <a:ext uri="{FF2B5EF4-FFF2-40B4-BE49-F238E27FC236}">
                <a16:creationId xmlns:a16="http://schemas.microsoft.com/office/drawing/2014/main" id="{7DD39F93-7DD6-4095-BA4C-44413D1684D0}"/>
              </a:ext>
            </a:extLst>
          </p:cNvPr>
          <p:cNvCxnSpPr>
            <a:cxnSpLocks/>
          </p:cNvCxnSpPr>
          <p:nvPr/>
        </p:nvCxnSpPr>
        <p:spPr>
          <a:xfrm rot="10800000">
            <a:off x="4380391" y="5568210"/>
            <a:ext cx="1041315" cy="202837"/>
          </a:xfrm>
          <a:prstGeom prst="curvedConnector3">
            <a:avLst>
              <a:gd name="adj1" fmla="val 10140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曲線 52">
            <a:extLst>
              <a:ext uri="{FF2B5EF4-FFF2-40B4-BE49-F238E27FC236}">
                <a16:creationId xmlns:a16="http://schemas.microsoft.com/office/drawing/2014/main" id="{FD623A55-146F-4DD1-BEDE-B05B84F976B2}"/>
              </a:ext>
            </a:extLst>
          </p:cNvPr>
          <p:cNvCxnSpPr>
            <a:cxnSpLocks/>
          </p:cNvCxnSpPr>
          <p:nvPr/>
        </p:nvCxnSpPr>
        <p:spPr>
          <a:xfrm rot="10800000">
            <a:off x="5207075" y="5596496"/>
            <a:ext cx="214630" cy="174551"/>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オブジェクト 24">
            <a:extLst>
              <a:ext uri="{FF2B5EF4-FFF2-40B4-BE49-F238E27FC236}">
                <a16:creationId xmlns:a16="http://schemas.microsoft.com/office/drawing/2014/main" id="{7F9D23B9-288E-4A7F-93B6-4CD1F1379E60}"/>
              </a:ext>
            </a:extLst>
          </p:cNvPr>
          <p:cNvGraphicFramePr>
            <a:graphicFrameLocks noChangeAspect="1"/>
          </p:cNvGraphicFramePr>
          <p:nvPr>
            <p:extLst>
              <p:ext uri="{D42A27DB-BD31-4B8C-83A1-F6EECF244321}">
                <p14:modId xmlns:p14="http://schemas.microsoft.com/office/powerpoint/2010/main" val="664295895"/>
              </p:ext>
            </p:extLst>
          </p:nvPr>
        </p:nvGraphicFramePr>
        <p:xfrm>
          <a:off x="2814594" y="3437446"/>
          <a:ext cx="1074738" cy="406400"/>
        </p:xfrm>
        <a:graphic>
          <a:graphicData uri="http://schemas.openxmlformats.org/presentationml/2006/ole">
            <mc:AlternateContent xmlns:mc="http://schemas.openxmlformats.org/markup-compatibility/2006">
              <mc:Choice xmlns:v="urn:schemas-microsoft-com:vml" Requires="v">
                <p:oleObj spid="_x0000_s50382" name="Equation" r:id="rId5" imgW="672840" imgH="253800" progId="Equation.DSMT4">
                  <p:embed/>
                </p:oleObj>
              </mc:Choice>
              <mc:Fallback>
                <p:oleObj name="Equation" r:id="rId5" imgW="672840" imgH="253800" progId="Equation.DSMT4">
                  <p:embed/>
                  <p:pic>
                    <p:nvPicPr>
                      <p:cNvPr id="37" name="オブジェクト 36">
                        <a:extLst>
                          <a:ext uri="{FF2B5EF4-FFF2-40B4-BE49-F238E27FC236}">
                            <a16:creationId xmlns:a16="http://schemas.microsoft.com/office/drawing/2014/main" id="{7F649050-0BB9-46F2-9F73-590E8CAF3C8E}"/>
                          </a:ext>
                        </a:extLst>
                      </p:cNvPr>
                      <p:cNvPicPr>
                        <a:picLocks noChangeAspect="1" noChangeArrowheads="1"/>
                      </p:cNvPicPr>
                      <p:nvPr/>
                    </p:nvPicPr>
                    <p:blipFill>
                      <a:blip r:embed="rId6"/>
                      <a:srcRect/>
                      <a:stretch>
                        <a:fillRect/>
                      </a:stretch>
                    </p:blipFill>
                    <p:spPr bwMode="auto">
                      <a:xfrm>
                        <a:off x="2814594" y="3437446"/>
                        <a:ext cx="1074738" cy="406400"/>
                      </a:xfrm>
                      <a:prstGeom prst="rect">
                        <a:avLst/>
                      </a:prstGeom>
                      <a:noFill/>
                    </p:spPr>
                  </p:pic>
                </p:oleObj>
              </mc:Fallback>
            </mc:AlternateContent>
          </a:graphicData>
        </a:graphic>
      </p:graphicFrame>
    </p:spTree>
    <p:extLst>
      <p:ext uri="{BB962C8B-B14F-4D97-AF65-F5344CB8AC3E}">
        <p14:creationId xmlns:p14="http://schemas.microsoft.com/office/powerpoint/2010/main" val="293957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CB094E-2504-42FB-B54E-36334502A4F0}"/>
              </a:ext>
            </a:extLst>
          </p:cNvPr>
          <p:cNvSpPr>
            <a:spLocks noGrp="1"/>
          </p:cNvSpPr>
          <p:nvPr>
            <p:ph type="title"/>
          </p:nvPr>
        </p:nvSpPr>
        <p:spPr>
          <a:xfrm>
            <a:off x="990600" y="620688"/>
            <a:ext cx="7162800" cy="1143000"/>
          </a:xfrm>
        </p:spPr>
        <p:txBody>
          <a:bodyPr/>
          <a:lstStyle/>
          <a:p>
            <a:r>
              <a:rPr kumimoji="1" lang="ja-JP" altLang="en-US" b="1" dirty="0">
                <a:effectLst>
                  <a:outerShdw blurRad="38100" dist="38100" dir="2700000" algn="tl">
                    <a:srgbClr val="000000">
                      <a:alpha val="43137"/>
                    </a:srgbClr>
                  </a:outerShdw>
                </a:effectLst>
              </a:rPr>
              <a:t>主成分の数の決め方</a:t>
            </a:r>
          </a:p>
        </p:txBody>
      </p:sp>
      <p:sp>
        <p:nvSpPr>
          <p:cNvPr id="3" name="コンテンツ プレースホルダー 2">
            <a:extLst>
              <a:ext uri="{FF2B5EF4-FFF2-40B4-BE49-F238E27FC236}">
                <a16:creationId xmlns:a16="http://schemas.microsoft.com/office/drawing/2014/main" id="{21B5FDCC-2977-41CA-8111-2A37F2323FA0}"/>
              </a:ext>
            </a:extLst>
          </p:cNvPr>
          <p:cNvSpPr>
            <a:spLocks noGrp="1"/>
          </p:cNvSpPr>
          <p:nvPr>
            <p:ph idx="1"/>
          </p:nvPr>
        </p:nvSpPr>
        <p:spPr>
          <a:xfrm>
            <a:off x="685800" y="1988840"/>
            <a:ext cx="7772400" cy="4114800"/>
          </a:xfrm>
        </p:spPr>
        <p:txBody>
          <a:bodyPr/>
          <a:lstStyle/>
          <a:p>
            <a:r>
              <a:rPr kumimoji="1" lang="ja-JP" altLang="en-US" sz="2500" dirty="0"/>
              <a:t>データを上手く代表できなければ観測変数の数まで合成できる→何個まで（</a:t>
            </a:r>
            <a:r>
              <a:rPr kumimoji="1" lang="ja-JP" altLang="en-US" sz="2500" dirty="0">
                <a:solidFill>
                  <a:srgbClr val="FFFF00"/>
                </a:solidFill>
              </a:rPr>
              <a:t>明確な基準はない</a:t>
            </a:r>
            <a:r>
              <a:rPr kumimoji="1" lang="ja-JP" altLang="en-US" sz="2500" dirty="0"/>
              <a:t>）？</a:t>
            </a:r>
            <a:endParaRPr kumimoji="1" lang="en-US" altLang="ja-JP" sz="2500" dirty="0"/>
          </a:p>
          <a:p>
            <a:pPr marL="0" indent="0">
              <a:buNone/>
            </a:pPr>
            <a:r>
              <a:rPr kumimoji="1" lang="ja-JP" altLang="en-US" sz="2500" dirty="0"/>
              <a:t>決め方①：</a:t>
            </a:r>
            <a:r>
              <a:rPr kumimoji="1" lang="ja-JP" altLang="en-US" sz="2500" dirty="0">
                <a:solidFill>
                  <a:srgbClr val="FFC000"/>
                </a:solidFill>
              </a:rPr>
              <a:t>固有値</a:t>
            </a:r>
            <a:r>
              <a:rPr kumimoji="1" lang="ja-JP" altLang="en-US" sz="2500" dirty="0"/>
              <a:t>を使う（固有値が</a:t>
            </a:r>
            <a:r>
              <a:rPr kumimoji="1" lang="en-US" altLang="ja-JP" sz="2500" dirty="0"/>
              <a:t>1</a:t>
            </a:r>
            <a:r>
              <a:rPr kumimoji="1" lang="ja-JP" altLang="en-US" sz="2500" dirty="0"/>
              <a:t>以上の主成分まで，</a:t>
            </a:r>
            <a:endParaRPr kumimoji="1" lang="en-US" altLang="ja-JP" sz="2500" dirty="0"/>
          </a:p>
          <a:p>
            <a:pPr marL="0" indent="0">
              <a:buNone/>
            </a:pPr>
            <a:r>
              <a:rPr kumimoji="1" lang="ja-JP" altLang="en-US" sz="2500" dirty="0"/>
              <a:t>　　　　　　あるいはガクンと下がる手前の主成分まで）</a:t>
            </a:r>
            <a:endParaRPr kumimoji="1" lang="en-US" altLang="ja-JP" sz="2500" dirty="0"/>
          </a:p>
          <a:p>
            <a:pPr marL="0" indent="0">
              <a:buNone/>
            </a:pPr>
            <a:endParaRPr kumimoji="1" lang="en-US" altLang="ja-JP" sz="3000" dirty="0"/>
          </a:p>
          <a:p>
            <a:pPr marL="0" indent="0">
              <a:buNone/>
            </a:pPr>
            <a:r>
              <a:rPr kumimoji="1" lang="ja-JP" altLang="en-US" sz="2500" dirty="0"/>
              <a:t>決め方②：</a:t>
            </a:r>
            <a:r>
              <a:rPr kumimoji="1" lang="ja-JP" altLang="en-US" sz="2500" dirty="0">
                <a:solidFill>
                  <a:srgbClr val="FFC000"/>
                </a:solidFill>
              </a:rPr>
              <a:t>寄与率</a:t>
            </a:r>
            <a:r>
              <a:rPr kumimoji="1" lang="ja-JP" altLang="en-US" sz="2500" dirty="0"/>
              <a:t>を使う（累積寄与率が</a:t>
            </a:r>
            <a:r>
              <a:rPr kumimoji="1" lang="en-US" altLang="ja-JP" sz="2500" dirty="0"/>
              <a:t>0.7</a:t>
            </a:r>
            <a:r>
              <a:rPr kumimoji="1" lang="ja-JP" altLang="en-US" sz="2500" dirty="0"/>
              <a:t>～</a:t>
            </a:r>
            <a:r>
              <a:rPr kumimoji="1" lang="en-US" altLang="ja-JP" sz="2500" dirty="0"/>
              <a:t>0.8</a:t>
            </a:r>
            <a:r>
              <a:rPr kumimoji="1" lang="ja-JP" altLang="en-US" sz="2500" dirty="0"/>
              <a:t>まで）</a:t>
            </a:r>
          </a:p>
        </p:txBody>
      </p:sp>
      <p:graphicFrame>
        <p:nvGraphicFramePr>
          <p:cNvPr id="5" name="オブジェクト 4">
            <a:extLst>
              <a:ext uri="{FF2B5EF4-FFF2-40B4-BE49-F238E27FC236}">
                <a16:creationId xmlns:a16="http://schemas.microsoft.com/office/drawing/2014/main" id="{5DE1A4F3-18EB-4CA7-AB6A-76DA57535411}"/>
              </a:ext>
            </a:extLst>
          </p:cNvPr>
          <p:cNvGraphicFramePr>
            <a:graphicFrameLocks noChangeAspect="1"/>
          </p:cNvGraphicFramePr>
          <p:nvPr>
            <p:extLst>
              <p:ext uri="{D42A27DB-BD31-4B8C-83A1-F6EECF244321}">
                <p14:modId xmlns:p14="http://schemas.microsoft.com/office/powerpoint/2010/main" val="4140830118"/>
              </p:ext>
            </p:extLst>
          </p:nvPr>
        </p:nvGraphicFramePr>
        <p:xfrm>
          <a:off x="2468563" y="4992688"/>
          <a:ext cx="5151437" cy="1004887"/>
        </p:xfrm>
        <a:graphic>
          <a:graphicData uri="http://schemas.openxmlformats.org/presentationml/2006/ole">
            <mc:AlternateContent xmlns:mc="http://schemas.openxmlformats.org/markup-compatibility/2006">
              <mc:Choice xmlns:v="urn:schemas-microsoft-com:vml" Requires="v">
                <p:oleObj spid="_x0000_s51300" name="Equation" r:id="rId3" imgW="3200400" imgH="622080" progId="Equation.DSMT4">
                  <p:embed/>
                </p:oleObj>
              </mc:Choice>
              <mc:Fallback>
                <p:oleObj name="Equation" r:id="rId3" imgW="3200400" imgH="622080" progId="Equation.DSMT4">
                  <p:embed/>
                  <p:pic>
                    <p:nvPicPr>
                      <p:cNvPr id="0" name="Object 1"/>
                      <p:cNvPicPr>
                        <a:picLocks noChangeAspect="1" noChangeArrowheads="1"/>
                      </p:cNvPicPr>
                      <p:nvPr/>
                    </p:nvPicPr>
                    <p:blipFill>
                      <a:blip r:embed="rId4"/>
                      <a:srcRect/>
                      <a:stretch>
                        <a:fillRect/>
                      </a:stretch>
                    </p:blipFill>
                    <p:spPr bwMode="auto">
                      <a:xfrm>
                        <a:off x="2468563" y="4992688"/>
                        <a:ext cx="5151437" cy="1004887"/>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D8888E62-2E3E-472E-89A3-FCF25A3CC2A0}"/>
              </a:ext>
            </a:extLst>
          </p:cNvPr>
          <p:cNvSpPr txBox="1"/>
          <p:nvPr/>
        </p:nvSpPr>
        <p:spPr>
          <a:xfrm>
            <a:off x="827584" y="5050018"/>
            <a:ext cx="1585690" cy="707886"/>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寄与率</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k</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a:t>
            </a:r>
          </a:p>
        </p:txBody>
      </p:sp>
      <p:sp>
        <p:nvSpPr>
          <p:cNvPr id="7" name="テキスト ボックス 6">
            <a:extLst>
              <a:ext uri="{FF2B5EF4-FFF2-40B4-BE49-F238E27FC236}">
                <a16:creationId xmlns:a16="http://schemas.microsoft.com/office/drawing/2014/main" id="{575F9FA4-A904-4193-855D-A7556CD275C1}"/>
              </a:ext>
            </a:extLst>
          </p:cNvPr>
          <p:cNvSpPr txBox="1"/>
          <p:nvPr/>
        </p:nvSpPr>
        <p:spPr>
          <a:xfrm>
            <a:off x="2987824" y="4021837"/>
            <a:ext cx="4503156" cy="323165"/>
          </a:xfrm>
          <a:prstGeom prst="rect">
            <a:avLst/>
          </a:prstGeom>
          <a:noFill/>
        </p:spPr>
        <p:txBody>
          <a:bodyPr wrap="non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観測データの情報を第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k</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主成分が代表できている程度</a:t>
            </a:r>
          </a:p>
        </p:txBody>
      </p:sp>
      <p:cxnSp>
        <p:nvCxnSpPr>
          <p:cNvPr id="9" name="コネクタ: 曲線 8">
            <a:extLst>
              <a:ext uri="{FF2B5EF4-FFF2-40B4-BE49-F238E27FC236}">
                <a16:creationId xmlns:a16="http://schemas.microsoft.com/office/drawing/2014/main" id="{93B60D20-3783-40BE-B299-D60A218C0962}"/>
              </a:ext>
            </a:extLst>
          </p:cNvPr>
          <p:cNvCxnSpPr>
            <a:cxnSpLocks/>
          </p:cNvCxnSpPr>
          <p:nvPr/>
        </p:nvCxnSpPr>
        <p:spPr>
          <a:xfrm rot="10800000" flipV="1">
            <a:off x="2771803" y="4229104"/>
            <a:ext cx="216021" cy="169276"/>
          </a:xfrm>
          <a:prstGeom prst="curvedConnector3">
            <a:avLst>
              <a:gd name="adj1" fmla="val 92119"/>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CE60E9AE-F184-4207-AD36-4E2B3CDD892B}"/>
              </a:ext>
            </a:extLst>
          </p:cNvPr>
          <p:cNvSpPr txBox="1"/>
          <p:nvPr/>
        </p:nvSpPr>
        <p:spPr>
          <a:xfrm>
            <a:off x="3995936" y="3694946"/>
            <a:ext cx="3047629" cy="323165"/>
          </a:xfrm>
          <a:prstGeom prst="rect">
            <a:avLst/>
          </a:prstGeom>
          <a:noFill/>
        </p:spPr>
        <p:txBody>
          <a:bodyPr wrap="none" rtlCol="0">
            <a:spAutoFit/>
          </a:bodyPr>
          <a:lstStyle/>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スクリープロット</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（後掲）を使うと便利</a:t>
            </a:r>
          </a:p>
        </p:txBody>
      </p:sp>
      <p:cxnSp>
        <p:nvCxnSpPr>
          <p:cNvPr id="13" name="コネクタ: 曲線 12">
            <a:extLst>
              <a:ext uri="{FF2B5EF4-FFF2-40B4-BE49-F238E27FC236}">
                <a16:creationId xmlns:a16="http://schemas.microsoft.com/office/drawing/2014/main" id="{1285095B-8CE3-434D-A3A4-A2E4AF048D2B}"/>
              </a:ext>
            </a:extLst>
          </p:cNvPr>
          <p:cNvCxnSpPr>
            <a:cxnSpLocks/>
          </p:cNvCxnSpPr>
          <p:nvPr/>
        </p:nvCxnSpPr>
        <p:spPr>
          <a:xfrm rot="10800000">
            <a:off x="3707905" y="3645025"/>
            <a:ext cx="360041" cy="211503"/>
          </a:xfrm>
          <a:prstGeom prst="curvedConnector3">
            <a:avLst>
              <a:gd name="adj1" fmla="val 95487"/>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48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82D3AB-82C0-466A-B9B7-8C20C8DD3E74}"/>
              </a:ext>
            </a:extLst>
          </p:cNvPr>
          <p:cNvSpPr>
            <a:spLocks noGrp="1"/>
          </p:cNvSpPr>
          <p:nvPr>
            <p:ph type="title"/>
          </p:nvPr>
        </p:nvSpPr>
        <p:spPr>
          <a:xfrm>
            <a:off x="899592" y="620688"/>
            <a:ext cx="7162800" cy="1143000"/>
          </a:xfrm>
        </p:spPr>
        <p:txBody>
          <a:bodyPr/>
          <a:lstStyle/>
          <a:p>
            <a:r>
              <a:rPr kumimoji="1" lang="ja-JP" altLang="en-US" sz="4000" b="1" dirty="0">
                <a:effectLst>
                  <a:outerShdw blurRad="38100" dist="38100" dir="2700000" algn="tl">
                    <a:srgbClr val="000000">
                      <a:alpha val="43137"/>
                    </a:srgbClr>
                  </a:outerShdw>
                </a:effectLst>
              </a:rPr>
              <a:t>主成分負荷量</a:t>
            </a:r>
            <a:br>
              <a:rPr kumimoji="1" lang="en-US" altLang="ja-JP" b="1" dirty="0">
                <a:effectLst>
                  <a:outerShdw blurRad="38100" dist="38100" dir="2700000" algn="tl">
                    <a:srgbClr val="000000">
                      <a:alpha val="43137"/>
                    </a:srgbClr>
                  </a:outerShdw>
                </a:effectLst>
              </a:rPr>
            </a:br>
            <a:r>
              <a:rPr kumimoji="1" lang="ja-JP" altLang="en-US" sz="2500" b="1" dirty="0">
                <a:effectLst>
                  <a:outerShdw blurRad="38100" dist="38100" dir="2700000" algn="tl">
                    <a:srgbClr val="000000">
                      <a:alpha val="43137"/>
                    </a:srgbClr>
                  </a:outerShdw>
                </a:effectLst>
              </a:rPr>
              <a:t>（因子分析でも因子負荷量として出てきます）</a:t>
            </a:r>
          </a:p>
        </p:txBody>
      </p:sp>
      <p:graphicFrame>
        <p:nvGraphicFramePr>
          <p:cNvPr id="4" name="オブジェクト 3">
            <a:extLst>
              <a:ext uri="{FF2B5EF4-FFF2-40B4-BE49-F238E27FC236}">
                <a16:creationId xmlns:a16="http://schemas.microsoft.com/office/drawing/2014/main" id="{FACF87A1-9FD8-4FDE-9BE7-4B9CB940892A}"/>
              </a:ext>
            </a:extLst>
          </p:cNvPr>
          <p:cNvGraphicFramePr>
            <a:graphicFrameLocks noChangeAspect="1"/>
          </p:cNvGraphicFramePr>
          <p:nvPr>
            <p:extLst>
              <p:ext uri="{D42A27DB-BD31-4B8C-83A1-F6EECF244321}">
                <p14:modId xmlns:p14="http://schemas.microsoft.com/office/powerpoint/2010/main" val="150676849"/>
              </p:ext>
            </p:extLst>
          </p:nvPr>
        </p:nvGraphicFramePr>
        <p:xfrm>
          <a:off x="683568" y="2273861"/>
          <a:ext cx="3643053" cy="557788"/>
        </p:xfrm>
        <a:graphic>
          <a:graphicData uri="http://schemas.openxmlformats.org/presentationml/2006/ole">
            <mc:AlternateContent xmlns:mc="http://schemas.openxmlformats.org/markup-compatibility/2006">
              <mc:Choice xmlns:v="urn:schemas-microsoft-com:vml" Requires="v">
                <p:oleObj spid="_x0000_s52607" name="Equation" r:id="rId3" imgW="1574640" imgH="241200" progId="Equation.DSMT4">
                  <p:embed/>
                </p:oleObj>
              </mc:Choice>
              <mc:Fallback>
                <p:oleObj name="Equation" r:id="rId3" imgW="1574640" imgH="241200" progId="Equation.DSMT4">
                  <p:embed/>
                  <p:pic>
                    <p:nvPicPr>
                      <p:cNvPr id="4" name="オブジェクト 3">
                        <a:extLst>
                          <a:ext uri="{FF2B5EF4-FFF2-40B4-BE49-F238E27FC236}">
                            <a16:creationId xmlns:a16="http://schemas.microsoft.com/office/drawing/2014/main" id="{30D489D2-9186-4A96-9D6D-ABEBBEDBD312}"/>
                          </a:ext>
                        </a:extLst>
                      </p:cNvPr>
                      <p:cNvPicPr/>
                      <p:nvPr/>
                    </p:nvPicPr>
                    <p:blipFill>
                      <a:blip r:embed="rId4"/>
                      <a:stretch>
                        <a:fillRect/>
                      </a:stretch>
                    </p:blipFill>
                    <p:spPr>
                      <a:xfrm>
                        <a:off x="683568" y="2273861"/>
                        <a:ext cx="3643053" cy="557788"/>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A55000B2-50D2-4CBC-8941-1BE49929E46E}"/>
              </a:ext>
            </a:extLst>
          </p:cNvPr>
          <p:cNvSpPr txBox="1"/>
          <p:nvPr/>
        </p:nvSpPr>
        <p:spPr>
          <a:xfrm>
            <a:off x="1331640" y="2934657"/>
            <a:ext cx="7021474" cy="338554"/>
          </a:xfrm>
          <a:prstGeom prst="rect">
            <a:avLst/>
          </a:prstGeom>
          <a:noFill/>
        </p:spPr>
        <p:txBody>
          <a:bodyPr wrap="none" rtlCol="0">
            <a:spAutoFit/>
          </a:bodyPr>
          <a:lstStyle/>
          <a:p>
            <a:pPr algn="l"/>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固有ベクトル（主成分係数）</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は観測変数が増えると</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値が小さくなって分かり難い</a:t>
            </a:r>
          </a:p>
        </p:txBody>
      </p:sp>
      <p:graphicFrame>
        <p:nvGraphicFramePr>
          <p:cNvPr id="6" name="オブジェクト 5">
            <a:extLst>
              <a:ext uri="{FF2B5EF4-FFF2-40B4-BE49-F238E27FC236}">
                <a16:creationId xmlns:a16="http://schemas.microsoft.com/office/drawing/2014/main" id="{7D832268-ABDF-4FB2-AAAE-B0EE750E2D6A}"/>
              </a:ext>
            </a:extLst>
          </p:cNvPr>
          <p:cNvGraphicFramePr>
            <a:graphicFrameLocks noChangeAspect="1"/>
          </p:cNvGraphicFramePr>
          <p:nvPr>
            <p:extLst>
              <p:ext uri="{D42A27DB-BD31-4B8C-83A1-F6EECF244321}">
                <p14:modId xmlns:p14="http://schemas.microsoft.com/office/powerpoint/2010/main" val="2713154392"/>
              </p:ext>
            </p:extLst>
          </p:nvPr>
        </p:nvGraphicFramePr>
        <p:xfrm>
          <a:off x="5293186" y="2065150"/>
          <a:ext cx="2087126" cy="434980"/>
        </p:xfrm>
        <a:graphic>
          <a:graphicData uri="http://schemas.openxmlformats.org/presentationml/2006/ole">
            <mc:AlternateContent xmlns:mc="http://schemas.openxmlformats.org/markup-compatibility/2006">
              <mc:Choice xmlns:v="urn:schemas-microsoft-com:vml" Requires="v">
                <p:oleObj spid="_x0000_s52608" name="Equation" r:id="rId5" imgW="1218960" imgH="253800" progId="Equation.DSMT4">
                  <p:embed/>
                </p:oleObj>
              </mc:Choice>
              <mc:Fallback>
                <p:oleObj name="Equation" r:id="rId5" imgW="1218960" imgH="253800" progId="Equation.DSMT4">
                  <p:embed/>
                  <p:pic>
                    <p:nvPicPr>
                      <p:cNvPr id="4" name="オブジェクト 3">
                        <a:extLst>
                          <a:ext uri="{FF2B5EF4-FFF2-40B4-BE49-F238E27FC236}">
                            <a16:creationId xmlns:a16="http://schemas.microsoft.com/office/drawing/2014/main" id="{FACF87A1-9FD8-4FDE-9BE7-4B9CB940892A}"/>
                          </a:ext>
                        </a:extLst>
                      </p:cNvPr>
                      <p:cNvPicPr/>
                      <p:nvPr/>
                    </p:nvPicPr>
                    <p:blipFill>
                      <a:blip r:embed="rId6"/>
                      <a:stretch>
                        <a:fillRect/>
                      </a:stretch>
                    </p:blipFill>
                    <p:spPr>
                      <a:xfrm>
                        <a:off x="5293186" y="2065150"/>
                        <a:ext cx="2087126" cy="434980"/>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E5E828F0-E2D0-4EBC-818D-10E2FDE26D46}"/>
              </a:ext>
            </a:extLst>
          </p:cNvPr>
          <p:cNvSpPr txBox="1"/>
          <p:nvPr/>
        </p:nvSpPr>
        <p:spPr>
          <a:xfrm>
            <a:off x="4042606" y="1882588"/>
            <a:ext cx="95410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制約条件</a:t>
            </a:r>
          </a:p>
        </p:txBody>
      </p:sp>
      <p:cxnSp>
        <p:nvCxnSpPr>
          <p:cNvPr id="10" name="直線矢印コネクタ 9">
            <a:extLst>
              <a:ext uri="{FF2B5EF4-FFF2-40B4-BE49-F238E27FC236}">
                <a16:creationId xmlns:a16="http://schemas.microsoft.com/office/drawing/2014/main" id="{02750277-A1B7-4B0F-B258-3A7BAF483598}"/>
              </a:ext>
            </a:extLst>
          </p:cNvPr>
          <p:cNvCxnSpPr/>
          <p:nvPr/>
        </p:nvCxnSpPr>
        <p:spPr>
          <a:xfrm flipH="1" flipV="1">
            <a:off x="1371890" y="2733162"/>
            <a:ext cx="72008" cy="21640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E3B59AA4-CF23-4BFF-9006-70975F2F98DB}"/>
              </a:ext>
            </a:extLst>
          </p:cNvPr>
          <p:cNvCxnSpPr/>
          <p:nvPr/>
        </p:nvCxnSpPr>
        <p:spPr>
          <a:xfrm flipH="1" flipV="1">
            <a:off x="2195736" y="2723449"/>
            <a:ext cx="72008" cy="21640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BC44D49F-C7A8-4E4F-8CB1-D2AAB0C1FCE1}"/>
              </a:ext>
            </a:extLst>
          </p:cNvPr>
          <p:cNvCxnSpPr>
            <a:cxnSpLocks/>
          </p:cNvCxnSpPr>
          <p:nvPr/>
        </p:nvCxnSpPr>
        <p:spPr>
          <a:xfrm flipV="1">
            <a:off x="3628114" y="2708544"/>
            <a:ext cx="93234" cy="226113"/>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矢印: 下 13">
            <a:extLst>
              <a:ext uri="{FF2B5EF4-FFF2-40B4-BE49-F238E27FC236}">
                <a16:creationId xmlns:a16="http://schemas.microsoft.com/office/drawing/2014/main" id="{D516C826-5CFB-4ED7-9E92-0FB539555D9A}"/>
              </a:ext>
            </a:extLst>
          </p:cNvPr>
          <p:cNvSpPr/>
          <p:nvPr/>
        </p:nvSpPr>
        <p:spPr>
          <a:xfrm>
            <a:off x="2611160" y="3429000"/>
            <a:ext cx="432048" cy="432048"/>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B9DF6A9-B8F0-4505-86F1-46D992D52184}"/>
              </a:ext>
            </a:extLst>
          </p:cNvPr>
          <p:cNvSpPr txBox="1"/>
          <p:nvPr/>
        </p:nvSpPr>
        <p:spPr>
          <a:xfrm>
            <a:off x="3721348" y="4095913"/>
            <a:ext cx="3950120" cy="584775"/>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←観測変数と主成分との</a:t>
            </a: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相関係数</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になる</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（変数の数に左右されず</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の値をとる）</a:t>
            </a:r>
          </a:p>
        </p:txBody>
      </p:sp>
      <p:sp>
        <p:nvSpPr>
          <p:cNvPr id="16" name="テキスト ボックス 15">
            <a:extLst>
              <a:ext uri="{FF2B5EF4-FFF2-40B4-BE49-F238E27FC236}">
                <a16:creationId xmlns:a16="http://schemas.microsoft.com/office/drawing/2014/main" id="{97559596-71B4-4B71-BD12-46ECFC76EA86}"/>
              </a:ext>
            </a:extLst>
          </p:cNvPr>
          <p:cNvSpPr txBox="1"/>
          <p:nvPr/>
        </p:nvSpPr>
        <p:spPr>
          <a:xfrm>
            <a:off x="936588" y="4110280"/>
            <a:ext cx="1415772" cy="338554"/>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主成分負荷量</a:t>
            </a:r>
          </a:p>
        </p:txBody>
      </p:sp>
      <p:graphicFrame>
        <p:nvGraphicFramePr>
          <p:cNvPr id="18" name="オブジェクト 17">
            <a:extLst>
              <a:ext uri="{FF2B5EF4-FFF2-40B4-BE49-F238E27FC236}">
                <a16:creationId xmlns:a16="http://schemas.microsoft.com/office/drawing/2014/main" id="{5B9E9190-96BD-46A7-BEED-A0061EDA6767}"/>
              </a:ext>
            </a:extLst>
          </p:cNvPr>
          <p:cNvGraphicFramePr>
            <a:graphicFrameLocks noChangeAspect="1"/>
          </p:cNvGraphicFramePr>
          <p:nvPr>
            <p:extLst>
              <p:ext uri="{D42A27DB-BD31-4B8C-83A1-F6EECF244321}">
                <p14:modId xmlns:p14="http://schemas.microsoft.com/office/powerpoint/2010/main" val="1922055626"/>
              </p:ext>
            </p:extLst>
          </p:nvPr>
        </p:nvGraphicFramePr>
        <p:xfrm>
          <a:off x="2336800" y="4051156"/>
          <a:ext cx="1358038" cy="442333"/>
        </p:xfrm>
        <a:graphic>
          <a:graphicData uri="http://schemas.openxmlformats.org/presentationml/2006/ole">
            <mc:AlternateContent xmlns:mc="http://schemas.openxmlformats.org/markup-compatibility/2006">
              <mc:Choice xmlns:v="urn:schemas-microsoft-com:vml" Requires="v">
                <p:oleObj spid="_x0000_s52609" name="Equation" r:id="rId7" imgW="838080" imgH="266400" progId="Equation.DSMT4">
                  <p:embed/>
                </p:oleObj>
              </mc:Choice>
              <mc:Fallback>
                <p:oleObj name="Equation" r:id="rId7" imgW="838080" imgH="266400" progId="Equation.DSMT4">
                  <p:embed/>
                  <p:pic>
                    <p:nvPicPr>
                      <p:cNvPr id="0" name="Object 4"/>
                      <p:cNvPicPr>
                        <a:picLocks noChangeAspect="1" noChangeArrowheads="1"/>
                      </p:cNvPicPr>
                      <p:nvPr/>
                    </p:nvPicPr>
                    <p:blipFill>
                      <a:blip r:embed="rId8"/>
                      <a:srcRect/>
                      <a:stretch>
                        <a:fillRect/>
                      </a:stretch>
                    </p:blipFill>
                    <p:spPr bwMode="auto">
                      <a:xfrm>
                        <a:off x="2336800" y="4051156"/>
                        <a:ext cx="1358038" cy="44233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D556E07A-6BC9-4EA0-951D-A6EA9DCBE76E}"/>
                  </a:ext>
                </a:extLst>
              </p:cNvPr>
              <p:cNvSpPr txBox="1"/>
              <p:nvPr/>
            </p:nvSpPr>
            <p:spPr>
              <a:xfrm>
                <a:off x="3015819" y="3429000"/>
                <a:ext cx="3623236" cy="396583"/>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固有ベクトルの成分に</a:t>
                </a:r>
                <a14:m>
                  <m:oMath xmlns:m="http://schemas.openxmlformats.org/officeDocument/2006/math">
                    <m:rad>
                      <m:radPr>
                        <m:degHide m:val="on"/>
                        <m:ctrlPr>
                          <a:rPr kumimoji="1" lang="ja-JP" altLang="en-US" sz="1600" i="1" smtClean="0">
                            <a:solidFill>
                              <a:schemeClr val="bg1"/>
                            </a:solidFill>
                            <a:latin typeface="Cambria Math" panose="02040503050406030204" pitchFamily="18" charset="0"/>
                            <a:ea typeface="ＭＳ Ｐゴシック" panose="020B0600070205080204" pitchFamily="50" charset="-128"/>
                          </a:rPr>
                        </m:ctrlPr>
                      </m:radPr>
                      <m:deg/>
                      <m:e>
                        <m:r>
                          <a:rPr kumimoji="1" lang="ja-JP" altLang="en-US" sz="1600" i="1">
                            <a:solidFill>
                              <a:schemeClr val="bg1"/>
                            </a:solidFill>
                            <a:latin typeface="Cambria Math" panose="02040503050406030204" pitchFamily="18" charset="0"/>
                            <a:ea typeface="ＭＳ Ｐゴシック" panose="020B0600070205080204" pitchFamily="50" charset="-128"/>
                          </a:rPr>
                          <m:t>固有値</m:t>
                        </m:r>
                      </m:e>
                    </m:rad>
                  </m:oMath>
                </a14:m>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をかける</a:t>
                </a:r>
              </a:p>
            </p:txBody>
          </p:sp>
        </mc:Choice>
        <mc:Fallback xmlns="">
          <p:sp>
            <p:nvSpPr>
              <p:cNvPr id="19" name="テキスト ボックス 18">
                <a:extLst>
                  <a:ext uri="{FF2B5EF4-FFF2-40B4-BE49-F238E27FC236}">
                    <a16:creationId xmlns:a16="http://schemas.microsoft.com/office/drawing/2014/main" id="{D556E07A-6BC9-4EA0-951D-A6EA9DCBE76E}"/>
                  </a:ext>
                </a:extLst>
              </p:cNvPr>
              <p:cNvSpPr txBox="1">
                <a:spLocks noRot="1" noChangeAspect="1" noMove="1" noResize="1" noEditPoints="1" noAdjustHandles="1" noChangeArrowheads="1" noChangeShapeType="1" noTextEdit="1"/>
              </p:cNvSpPr>
              <p:nvPr/>
            </p:nvSpPr>
            <p:spPr>
              <a:xfrm>
                <a:off x="3015819" y="3429000"/>
                <a:ext cx="3623236" cy="396583"/>
              </a:xfrm>
              <a:prstGeom prst="rect">
                <a:avLst/>
              </a:prstGeom>
              <a:blipFill>
                <a:blip r:embed="rId9"/>
                <a:stretch>
                  <a:fillRect l="-1010" b="-15385"/>
                </a:stretch>
              </a:blipFill>
            </p:spPr>
            <p:txBody>
              <a:bodyPr/>
              <a:lstStyle/>
              <a:p>
                <a:r>
                  <a:rPr lang="ja-JP" altLang="en-US">
                    <a:noFill/>
                  </a:rPr>
                  <a:t> </a:t>
                </a:r>
              </a:p>
            </p:txBody>
          </p:sp>
        </mc:Fallback>
      </mc:AlternateContent>
      <p:sp>
        <p:nvSpPr>
          <p:cNvPr id="20" name="矢印: 折線 19">
            <a:extLst>
              <a:ext uri="{FF2B5EF4-FFF2-40B4-BE49-F238E27FC236}">
                <a16:creationId xmlns:a16="http://schemas.microsoft.com/office/drawing/2014/main" id="{27E0B6D5-7F6D-4C96-BB29-59F7E3A296ED}"/>
              </a:ext>
            </a:extLst>
          </p:cNvPr>
          <p:cNvSpPr/>
          <p:nvPr/>
        </p:nvSpPr>
        <p:spPr>
          <a:xfrm rot="5400000" flipV="1">
            <a:off x="4378914" y="1557651"/>
            <a:ext cx="180020" cy="1548172"/>
          </a:xfrm>
          <a:prstGeom prst="ben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22" name="オブジェクト 21">
            <a:extLst>
              <a:ext uri="{FF2B5EF4-FFF2-40B4-BE49-F238E27FC236}">
                <a16:creationId xmlns:a16="http://schemas.microsoft.com/office/drawing/2014/main" id="{85F078C1-D1CE-4F5A-A8B4-1573F60606BD}"/>
              </a:ext>
            </a:extLst>
          </p:cNvPr>
          <p:cNvGraphicFramePr>
            <a:graphicFrameLocks noChangeAspect="1"/>
          </p:cNvGraphicFramePr>
          <p:nvPr>
            <p:extLst>
              <p:ext uri="{D42A27DB-BD31-4B8C-83A1-F6EECF244321}">
                <p14:modId xmlns:p14="http://schemas.microsoft.com/office/powerpoint/2010/main" val="3846124967"/>
              </p:ext>
            </p:extLst>
          </p:nvPr>
        </p:nvGraphicFramePr>
        <p:xfrm>
          <a:off x="3523658" y="5052040"/>
          <a:ext cx="4218646" cy="720080"/>
        </p:xfrm>
        <a:graphic>
          <a:graphicData uri="http://schemas.openxmlformats.org/presentationml/2006/ole">
            <mc:AlternateContent xmlns:mc="http://schemas.openxmlformats.org/markup-compatibility/2006">
              <mc:Choice xmlns:v="urn:schemas-microsoft-com:vml" Requires="v">
                <p:oleObj spid="_x0000_s52610" name="Equation" r:id="rId10" imgW="2755800" imgH="469800" progId="Equation.DSMT4">
                  <p:embed/>
                </p:oleObj>
              </mc:Choice>
              <mc:Fallback>
                <p:oleObj name="Equation" r:id="rId10" imgW="2755800" imgH="469800" progId="Equation.DSMT4">
                  <p:embed/>
                  <p:pic>
                    <p:nvPicPr>
                      <p:cNvPr id="0" name="Object 9"/>
                      <p:cNvPicPr>
                        <a:picLocks noChangeAspect="1" noChangeArrowheads="1"/>
                      </p:cNvPicPr>
                      <p:nvPr/>
                    </p:nvPicPr>
                    <p:blipFill>
                      <a:blip r:embed="rId11"/>
                      <a:srcRect/>
                      <a:stretch>
                        <a:fillRect/>
                      </a:stretch>
                    </p:blipFill>
                    <p:spPr bwMode="auto">
                      <a:xfrm>
                        <a:off x="3523658" y="5052040"/>
                        <a:ext cx="4218646" cy="720080"/>
                      </a:xfrm>
                      <a:prstGeom prst="rect">
                        <a:avLst/>
                      </a:prstGeom>
                      <a:noFill/>
                    </p:spPr>
                  </p:pic>
                </p:oleObj>
              </mc:Fallback>
            </mc:AlternateContent>
          </a:graphicData>
        </a:graphic>
      </p:graphicFrame>
      <p:sp>
        <p:nvSpPr>
          <p:cNvPr id="23" name="テキスト ボックス 22">
            <a:extLst>
              <a:ext uri="{FF2B5EF4-FFF2-40B4-BE49-F238E27FC236}">
                <a16:creationId xmlns:a16="http://schemas.microsoft.com/office/drawing/2014/main" id="{7F0CF824-67CA-4AFD-B3A1-AC4A2F63DD6F}"/>
              </a:ext>
            </a:extLst>
          </p:cNvPr>
          <p:cNvSpPr txBox="1"/>
          <p:nvPr/>
        </p:nvSpPr>
        <p:spPr>
          <a:xfrm>
            <a:off x="901544" y="5052040"/>
            <a:ext cx="2447583"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事例：（</a:t>
            </a:r>
            <a:r>
              <a:rPr kumimoji="1" lang="ja-JP" altLang="en-US" sz="1600" dirty="0">
                <a:solidFill>
                  <a:schemeClr val="bg1"/>
                </a:solidFill>
                <a:latin typeface="ＭＳ Ｐゴシック" panose="020B0600070205080204" pitchFamily="50" charset="-128"/>
                <a:cs typeface="Meiryo UI" pitchFamily="50" charset="-128"/>
              </a:rPr>
              <a:t>観測変数が</a:t>
            </a:r>
            <a:r>
              <a:rPr kumimoji="1" lang="en-US" altLang="ja-JP" sz="1600" dirty="0">
                <a:solidFill>
                  <a:schemeClr val="bg1"/>
                </a:solidFill>
                <a:latin typeface="ＭＳ Ｐゴシック" panose="020B0600070205080204" pitchFamily="50" charset="-128"/>
                <a:cs typeface="Meiryo UI" pitchFamily="50" charset="-128"/>
              </a:rPr>
              <a:t>2</a:t>
            </a:r>
            <a:r>
              <a:rPr kumimoji="1" lang="ja-JP" altLang="en-US" sz="1600" dirty="0" err="1">
                <a:solidFill>
                  <a:schemeClr val="bg1"/>
                </a:solidFill>
                <a:latin typeface="ＭＳ Ｐゴシック" panose="020B0600070205080204" pitchFamily="50" charset="-128"/>
                <a:cs typeface="Meiryo UI" pitchFamily="50" charset="-128"/>
              </a:rPr>
              <a:t>つの</a:t>
            </a:r>
            <a:r>
              <a:rPr kumimoji="1" lang="ja-JP" altLang="en-US" sz="1600" dirty="0">
                <a:solidFill>
                  <a:schemeClr val="bg1"/>
                </a:solidFill>
                <a:latin typeface="ＭＳ Ｐゴシック" panose="020B0600070205080204" pitchFamily="50" charset="-128"/>
                <a:cs typeface="Meiryo UI" pitchFamily="50" charset="-128"/>
              </a:rPr>
              <a:t>場合）第</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主成分の第</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観測変数の主成分負荷量</a:t>
            </a:r>
          </a:p>
        </p:txBody>
      </p:sp>
    </p:spTree>
    <p:extLst>
      <p:ext uri="{BB962C8B-B14F-4D97-AF65-F5344CB8AC3E}">
        <p14:creationId xmlns:p14="http://schemas.microsoft.com/office/powerpoint/2010/main" val="236527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animBg="1"/>
      <p:bldP spid="15" grpId="0"/>
      <p:bldP spid="16" grpId="0"/>
      <p:bldP spid="19" grpId="0"/>
      <p:bldP spid="20"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39542-2EBF-4246-B018-7E5C9275C89E}"/>
              </a:ext>
            </a:extLst>
          </p:cNvPr>
          <p:cNvSpPr>
            <a:spLocks noGrp="1"/>
          </p:cNvSpPr>
          <p:nvPr>
            <p:ph type="title"/>
          </p:nvPr>
        </p:nvSpPr>
        <p:spPr>
          <a:xfrm>
            <a:off x="685800" y="620688"/>
            <a:ext cx="7918648" cy="1143000"/>
          </a:xfrm>
        </p:spPr>
        <p:txBody>
          <a:bodyPr/>
          <a:lstStyle/>
          <a:p>
            <a:r>
              <a:rPr kumimoji="1" lang="en-US" altLang="ja-JP" b="1" dirty="0">
                <a:effectLst>
                  <a:outerShdw blurRad="38100" dist="38100" dir="2700000" algn="tl">
                    <a:srgbClr val="000000">
                      <a:alpha val="43137"/>
                    </a:srgbClr>
                  </a:outerShdw>
                </a:effectLst>
                <a:latin typeface="+mn-ea"/>
                <a:ea typeface="+mn-ea"/>
              </a:rPr>
              <a:t>R</a:t>
            </a:r>
            <a:r>
              <a:rPr kumimoji="1" lang="ja-JP" altLang="en-US" b="1" dirty="0">
                <a:effectLst>
                  <a:outerShdw blurRad="38100" dist="38100" dir="2700000" algn="tl">
                    <a:srgbClr val="000000">
                      <a:alpha val="43137"/>
                    </a:srgbClr>
                  </a:outerShdw>
                </a:effectLst>
                <a:latin typeface="+mn-ea"/>
                <a:ea typeface="+mn-ea"/>
              </a:rPr>
              <a:t>コマンダーによる主成分分析</a:t>
            </a:r>
          </a:p>
        </p:txBody>
      </p:sp>
      <p:pic>
        <p:nvPicPr>
          <p:cNvPr id="4" name="図 3">
            <a:extLst>
              <a:ext uri="{FF2B5EF4-FFF2-40B4-BE49-F238E27FC236}">
                <a16:creationId xmlns:a16="http://schemas.microsoft.com/office/drawing/2014/main" id="{E1C553F6-47C6-4BC4-865A-FE9211B25F15}"/>
              </a:ext>
            </a:extLst>
          </p:cNvPr>
          <p:cNvPicPr>
            <a:picLocks noChangeAspect="1"/>
          </p:cNvPicPr>
          <p:nvPr/>
        </p:nvPicPr>
        <p:blipFill>
          <a:blip r:embed="rId2"/>
          <a:stretch>
            <a:fillRect/>
          </a:stretch>
        </p:blipFill>
        <p:spPr>
          <a:xfrm>
            <a:off x="413529" y="2334383"/>
            <a:ext cx="4670630" cy="2894817"/>
          </a:xfrm>
          <a:prstGeom prst="rect">
            <a:avLst/>
          </a:prstGeom>
          <a:solidFill>
            <a:schemeClr val="bg1"/>
          </a:solidFill>
        </p:spPr>
      </p:pic>
      <p:sp>
        <p:nvSpPr>
          <p:cNvPr id="5" name="テキスト ボックス 4">
            <a:extLst>
              <a:ext uri="{FF2B5EF4-FFF2-40B4-BE49-F238E27FC236}">
                <a16:creationId xmlns:a16="http://schemas.microsoft.com/office/drawing/2014/main" id="{9F75E2BD-B55B-47C8-A7C2-12A60854EE1B}"/>
              </a:ext>
            </a:extLst>
          </p:cNvPr>
          <p:cNvSpPr txBox="1"/>
          <p:nvPr/>
        </p:nvSpPr>
        <p:spPr>
          <a:xfrm>
            <a:off x="395536" y="2011218"/>
            <a:ext cx="1680268"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ヶ国の社会指標</a:t>
            </a:r>
          </a:p>
        </p:txBody>
      </p:sp>
      <p:pic>
        <p:nvPicPr>
          <p:cNvPr id="7" name="図 6">
            <a:extLst>
              <a:ext uri="{FF2B5EF4-FFF2-40B4-BE49-F238E27FC236}">
                <a16:creationId xmlns:a16="http://schemas.microsoft.com/office/drawing/2014/main" id="{8622CD5B-8C2B-4954-8C4B-BA97D8DFF402}"/>
              </a:ext>
            </a:extLst>
          </p:cNvPr>
          <p:cNvPicPr>
            <a:picLocks noChangeAspect="1"/>
          </p:cNvPicPr>
          <p:nvPr/>
        </p:nvPicPr>
        <p:blipFill rotWithShape="1">
          <a:blip r:embed="rId3">
            <a:extLst>
              <a:ext uri="{28A0092B-C50C-407E-A947-70E740481C1C}">
                <a14:useLocalDpi xmlns:a14="http://schemas.microsoft.com/office/drawing/2010/main" val="0"/>
              </a:ext>
            </a:extLst>
          </a:blip>
          <a:srcRect r="62131" b="41531"/>
          <a:stretch/>
        </p:blipFill>
        <p:spPr>
          <a:xfrm>
            <a:off x="5211151" y="2119458"/>
            <a:ext cx="1448346" cy="1554540"/>
          </a:xfrm>
          <a:prstGeom prst="rect">
            <a:avLst/>
          </a:prstGeom>
        </p:spPr>
      </p:pic>
      <p:pic>
        <p:nvPicPr>
          <p:cNvPr id="9" name="図 8">
            <a:extLst>
              <a:ext uri="{FF2B5EF4-FFF2-40B4-BE49-F238E27FC236}">
                <a16:creationId xmlns:a16="http://schemas.microsoft.com/office/drawing/2014/main" id="{129CFA9B-2477-4AFE-A204-3FFA66033B74}"/>
              </a:ext>
            </a:extLst>
          </p:cNvPr>
          <p:cNvPicPr>
            <a:picLocks noChangeAspect="1"/>
          </p:cNvPicPr>
          <p:nvPr/>
        </p:nvPicPr>
        <p:blipFill rotWithShape="1">
          <a:blip r:embed="rId4">
            <a:extLst>
              <a:ext uri="{28A0092B-C50C-407E-A947-70E740481C1C}">
                <a14:useLocalDpi xmlns:a14="http://schemas.microsoft.com/office/drawing/2010/main" val="0"/>
              </a:ext>
            </a:extLst>
          </a:blip>
          <a:srcRect r="50264" b="57635"/>
          <a:stretch/>
        </p:blipFill>
        <p:spPr>
          <a:xfrm>
            <a:off x="5211151" y="3947159"/>
            <a:ext cx="1944216" cy="1151276"/>
          </a:xfrm>
          <a:prstGeom prst="rect">
            <a:avLst/>
          </a:prstGeom>
        </p:spPr>
      </p:pic>
      <p:pic>
        <p:nvPicPr>
          <p:cNvPr id="11" name="図 10">
            <a:extLst>
              <a:ext uri="{FF2B5EF4-FFF2-40B4-BE49-F238E27FC236}">
                <a16:creationId xmlns:a16="http://schemas.microsoft.com/office/drawing/2014/main" id="{DB0E5054-0C97-46DC-A0B7-C1492544AF01}"/>
              </a:ext>
            </a:extLst>
          </p:cNvPr>
          <p:cNvPicPr>
            <a:picLocks noChangeAspect="1"/>
          </p:cNvPicPr>
          <p:nvPr/>
        </p:nvPicPr>
        <p:blipFill rotWithShape="1">
          <a:blip r:embed="rId5">
            <a:extLst>
              <a:ext uri="{28A0092B-C50C-407E-A947-70E740481C1C}">
                <a14:useLocalDpi xmlns:a14="http://schemas.microsoft.com/office/drawing/2010/main" val="0"/>
              </a:ext>
            </a:extLst>
          </a:blip>
          <a:srcRect r="28002" b="38401"/>
          <a:stretch/>
        </p:blipFill>
        <p:spPr>
          <a:xfrm>
            <a:off x="5213134" y="5371597"/>
            <a:ext cx="1296144" cy="768619"/>
          </a:xfrm>
          <a:prstGeom prst="rect">
            <a:avLst/>
          </a:prstGeom>
        </p:spPr>
      </p:pic>
      <p:sp>
        <p:nvSpPr>
          <p:cNvPr id="12" name="テキスト ボックス 11">
            <a:extLst>
              <a:ext uri="{FF2B5EF4-FFF2-40B4-BE49-F238E27FC236}">
                <a16:creationId xmlns:a16="http://schemas.microsoft.com/office/drawing/2014/main" id="{89F30152-56E4-400A-859D-6CB91580C89A}"/>
              </a:ext>
            </a:extLst>
          </p:cNvPr>
          <p:cNvSpPr txBox="1"/>
          <p:nvPr/>
        </p:nvSpPr>
        <p:spPr>
          <a:xfrm>
            <a:off x="4812045" y="1832423"/>
            <a:ext cx="3916457" cy="323165"/>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cs typeface="Meiryo UI" pitchFamily="50" charset="-128"/>
              </a:rPr>
              <a:t>メニュー</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統計量</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次元解析</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主成分分析</a:t>
            </a:r>
            <a:r>
              <a:rPr kumimoji="1" lang="en-US" altLang="ja-JP" sz="1500" dirty="0">
                <a:solidFill>
                  <a:schemeClr val="bg1"/>
                </a:solidFill>
                <a:latin typeface="ＭＳ Ｐゴシック" panose="020B0600070205080204" pitchFamily="50" charset="-128"/>
                <a:cs typeface="Meiryo UI" pitchFamily="50" charset="-128"/>
              </a:rPr>
              <a:t>]</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矢印: 下 12">
            <a:extLst>
              <a:ext uri="{FF2B5EF4-FFF2-40B4-BE49-F238E27FC236}">
                <a16:creationId xmlns:a16="http://schemas.microsoft.com/office/drawing/2014/main" id="{1728B76E-0B0E-41B4-8C10-0EB9603DF8F7}"/>
              </a:ext>
            </a:extLst>
          </p:cNvPr>
          <p:cNvSpPr/>
          <p:nvPr/>
        </p:nvSpPr>
        <p:spPr>
          <a:xfrm>
            <a:off x="5645182" y="3684695"/>
            <a:ext cx="432048" cy="273162"/>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7DE79CD-7F62-47BD-82B5-3E062E3C066A}"/>
              </a:ext>
            </a:extLst>
          </p:cNvPr>
          <p:cNvSpPr txBox="1"/>
          <p:nvPr/>
        </p:nvSpPr>
        <p:spPr>
          <a:xfrm>
            <a:off x="6701274" y="2572027"/>
            <a:ext cx="1708230"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cs typeface="Meiryo UI" pitchFamily="50" charset="-128"/>
              </a:rPr>
              <a:t>主成分の合成に使用する観測変数を選択</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 name="テキスト ボックス 15">
            <a:extLst>
              <a:ext uri="{FF2B5EF4-FFF2-40B4-BE49-F238E27FC236}">
                <a16:creationId xmlns:a16="http://schemas.microsoft.com/office/drawing/2014/main" id="{D9EC8735-911B-4130-A005-2811A585726A}"/>
              </a:ext>
            </a:extLst>
          </p:cNvPr>
          <p:cNvSpPr txBox="1"/>
          <p:nvPr/>
        </p:nvSpPr>
        <p:spPr>
          <a:xfrm>
            <a:off x="6671925" y="4012764"/>
            <a:ext cx="2054048" cy="323165"/>
          </a:xfrm>
          <a:prstGeom prst="rect">
            <a:avLst/>
          </a:prstGeom>
          <a:solidFill>
            <a:srgbClr val="92D050"/>
          </a:solid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標準化する場合に選択</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DF2C8698-1CE0-4463-A742-EDBCD6EFF908}"/>
              </a:ext>
            </a:extLst>
          </p:cNvPr>
          <p:cNvSpPr txBox="1"/>
          <p:nvPr/>
        </p:nvSpPr>
        <p:spPr>
          <a:xfrm>
            <a:off x="6701274" y="4407936"/>
            <a:ext cx="2054048" cy="553998"/>
          </a:xfrm>
          <a:prstGeom prst="rect">
            <a:avLst/>
          </a:prstGeom>
          <a:solidFill>
            <a:srgbClr val="92D050"/>
          </a:solid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主成分の数を決める参考にする場合に選択</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8" name="テキスト ボックス 17">
            <a:extLst>
              <a:ext uri="{FF2B5EF4-FFF2-40B4-BE49-F238E27FC236}">
                <a16:creationId xmlns:a16="http://schemas.microsoft.com/office/drawing/2014/main" id="{F4BE8D61-9841-42E5-90C2-90B4F16304D1}"/>
              </a:ext>
            </a:extLst>
          </p:cNvPr>
          <p:cNvSpPr txBox="1"/>
          <p:nvPr/>
        </p:nvSpPr>
        <p:spPr>
          <a:xfrm>
            <a:off x="6706500" y="5022454"/>
            <a:ext cx="1815846" cy="553998"/>
          </a:xfrm>
          <a:prstGeom prst="rect">
            <a:avLst/>
          </a:prstGeom>
          <a:solidFill>
            <a:srgbClr val="92D050"/>
          </a:solid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主成分得点を</a:t>
            </a:r>
            <a:r>
              <a:rPr kumimoji="1" lang="en-US" altLang="ja-JP" sz="1500" dirty="0">
                <a:solidFill>
                  <a:schemeClr val="bg1"/>
                </a:solidFill>
                <a:latin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cs typeface="Meiryo UI" pitchFamily="50" charset="-128"/>
              </a:rPr>
              <a:t>次利用する場合に選択</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0" name="直線矢印コネクタ 19">
            <a:extLst>
              <a:ext uri="{FF2B5EF4-FFF2-40B4-BE49-F238E27FC236}">
                <a16:creationId xmlns:a16="http://schemas.microsoft.com/office/drawing/2014/main" id="{2044AB68-5E9B-4E64-A017-DEF11033B4E1}"/>
              </a:ext>
            </a:extLst>
          </p:cNvPr>
          <p:cNvCxnSpPr>
            <a:cxnSpLocks/>
            <a:stCxn id="16" idx="1"/>
          </p:cNvCxnSpPr>
          <p:nvPr/>
        </p:nvCxnSpPr>
        <p:spPr>
          <a:xfrm flipH="1">
            <a:off x="6194587" y="4174347"/>
            <a:ext cx="477338" cy="37788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72003B3F-AF8E-4A47-A90D-A5B75E9798CD}"/>
              </a:ext>
            </a:extLst>
          </p:cNvPr>
          <p:cNvCxnSpPr>
            <a:cxnSpLocks/>
            <a:stCxn id="17" idx="1"/>
          </p:cNvCxnSpPr>
          <p:nvPr/>
        </p:nvCxnSpPr>
        <p:spPr>
          <a:xfrm flipH="1">
            <a:off x="6175436" y="4684935"/>
            <a:ext cx="525838" cy="98952"/>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82FEC440-8563-4269-8302-5187B6A67AAB}"/>
              </a:ext>
            </a:extLst>
          </p:cNvPr>
          <p:cNvCxnSpPr>
            <a:cxnSpLocks/>
          </p:cNvCxnSpPr>
          <p:nvPr/>
        </p:nvCxnSpPr>
        <p:spPr>
          <a:xfrm flipH="1" flipV="1">
            <a:off x="6337967" y="5009889"/>
            <a:ext cx="355467" cy="122215"/>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矢印: 折線 28">
            <a:extLst>
              <a:ext uri="{FF2B5EF4-FFF2-40B4-BE49-F238E27FC236}">
                <a16:creationId xmlns:a16="http://schemas.microsoft.com/office/drawing/2014/main" id="{942BF027-0ACF-48C6-80DF-8A7DE3109992}"/>
              </a:ext>
            </a:extLst>
          </p:cNvPr>
          <p:cNvSpPr/>
          <p:nvPr/>
        </p:nvSpPr>
        <p:spPr>
          <a:xfrm rot="10800000">
            <a:off x="6503084" y="5475496"/>
            <a:ext cx="406374" cy="592712"/>
          </a:xfrm>
          <a:prstGeom prst="ben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a:extLst>
              <a:ext uri="{FF2B5EF4-FFF2-40B4-BE49-F238E27FC236}">
                <a16:creationId xmlns:a16="http://schemas.microsoft.com/office/drawing/2014/main" id="{A0C79CE1-8BB9-4673-8C9C-536DC3291188}"/>
              </a:ext>
            </a:extLst>
          </p:cNvPr>
          <p:cNvSpPr txBox="1"/>
          <p:nvPr/>
        </p:nvSpPr>
        <p:spPr>
          <a:xfrm>
            <a:off x="6888514" y="5678551"/>
            <a:ext cx="1584176" cy="553998"/>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保存する主成分の数を指定</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2" name="テキスト ボックス 31">
            <a:extLst>
              <a:ext uri="{FF2B5EF4-FFF2-40B4-BE49-F238E27FC236}">
                <a16:creationId xmlns:a16="http://schemas.microsoft.com/office/drawing/2014/main" id="{8D563A14-EE84-4F05-9622-1268154BC142}"/>
              </a:ext>
            </a:extLst>
          </p:cNvPr>
          <p:cNvSpPr txBox="1"/>
          <p:nvPr/>
        </p:nvSpPr>
        <p:spPr>
          <a:xfrm>
            <a:off x="387436" y="5254478"/>
            <a:ext cx="4424609"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出所：国連</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1998</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R</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コマンダーのパッケージ内に収納）</a:t>
            </a:r>
          </a:p>
        </p:txBody>
      </p:sp>
      <p:sp>
        <p:nvSpPr>
          <p:cNvPr id="21" name="テキスト ボックス 20">
            <a:extLst>
              <a:ext uri="{FF2B5EF4-FFF2-40B4-BE49-F238E27FC236}">
                <a16:creationId xmlns:a16="http://schemas.microsoft.com/office/drawing/2014/main" id="{86D105FF-50F3-4BFB-B7FC-74208ACD8072}"/>
              </a:ext>
            </a:extLst>
          </p:cNvPr>
          <p:cNvSpPr txBox="1"/>
          <p:nvPr/>
        </p:nvSpPr>
        <p:spPr>
          <a:xfrm>
            <a:off x="395536" y="5586224"/>
            <a:ext cx="3967753"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ファイル名：主成分分析（国連社会指標）</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RData</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212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animBg="1"/>
      <p:bldP spid="17" grpId="0" animBg="1"/>
      <p:bldP spid="18" grpId="0" animBg="1"/>
      <p:bldP spid="29"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0B716E4-1029-489B-A8C8-F8EC8D434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253" y="2354938"/>
            <a:ext cx="2575599" cy="2559323"/>
          </a:xfrm>
          <a:prstGeom prst="rect">
            <a:avLst/>
          </a:prstGeom>
        </p:spPr>
      </p:pic>
      <p:pic>
        <p:nvPicPr>
          <p:cNvPr id="6" name="図 5">
            <a:extLst>
              <a:ext uri="{FF2B5EF4-FFF2-40B4-BE49-F238E27FC236}">
                <a16:creationId xmlns:a16="http://schemas.microsoft.com/office/drawing/2014/main" id="{0D5D0F79-2E5C-43B3-83E0-CE0886B619F6}"/>
              </a:ext>
            </a:extLst>
          </p:cNvPr>
          <p:cNvPicPr>
            <a:picLocks noChangeAspect="1"/>
          </p:cNvPicPr>
          <p:nvPr/>
        </p:nvPicPr>
        <p:blipFill rotWithShape="1">
          <a:blip r:embed="rId3"/>
          <a:srcRect r="19776" b="5486"/>
          <a:stretch/>
        </p:blipFill>
        <p:spPr>
          <a:xfrm>
            <a:off x="3635896" y="2348880"/>
            <a:ext cx="4867402" cy="3528885"/>
          </a:xfrm>
          <a:prstGeom prst="rect">
            <a:avLst/>
          </a:prstGeom>
        </p:spPr>
      </p:pic>
      <p:sp>
        <p:nvSpPr>
          <p:cNvPr id="2" name="タイトル 1">
            <a:extLst>
              <a:ext uri="{FF2B5EF4-FFF2-40B4-BE49-F238E27FC236}">
                <a16:creationId xmlns:a16="http://schemas.microsoft.com/office/drawing/2014/main" id="{472D7CAC-0019-417F-9553-F70B0660A55D}"/>
              </a:ext>
            </a:extLst>
          </p:cNvPr>
          <p:cNvSpPr>
            <a:spLocks noGrp="1"/>
          </p:cNvSpPr>
          <p:nvPr>
            <p:ph type="title"/>
          </p:nvPr>
        </p:nvSpPr>
        <p:spPr>
          <a:xfrm>
            <a:off x="323528" y="611147"/>
            <a:ext cx="8549952" cy="1143000"/>
          </a:xfrm>
        </p:spPr>
        <p:txBody>
          <a:bodyPr/>
          <a:lstStyle/>
          <a:p>
            <a:r>
              <a:rPr kumimoji="1" lang="en-US" altLang="ja-JP" sz="3000" b="1" dirty="0">
                <a:effectLst>
                  <a:outerShdw blurRad="38100" dist="38100" dir="2700000" algn="tl">
                    <a:srgbClr val="000000">
                      <a:alpha val="43137"/>
                    </a:srgbClr>
                  </a:outerShdw>
                </a:effectLst>
                <a:latin typeface="+mn-ea"/>
                <a:ea typeface="+mn-ea"/>
              </a:rPr>
              <a:t>R</a:t>
            </a:r>
            <a:r>
              <a:rPr kumimoji="1" lang="ja-JP" altLang="en-US" sz="3000" b="1" dirty="0">
                <a:effectLst>
                  <a:outerShdw blurRad="38100" dist="38100" dir="2700000" algn="tl">
                    <a:srgbClr val="000000">
                      <a:alpha val="43137"/>
                    </a:srgbClr>
                  </a:outerShdw>
                </a:effectLst>
                <a:latin typeface="+mn-ea"/>
                <a:ea typeface="+mn-ea"/>
              </a:rPr>
              <a:t>コマンダーによる主成分分析　出力①</a:t>
            </a:r>
            <a:br>
              <a:rPr lang="en-US" altLang="ja-JP" sz="3000" b="1" dirty="0">
                <a:effectLst>
                  <a:outerShdw blurRad="38100" dist="38100" dir="2700000" algn="tl">
                    <a:srgbClr val="000000">
                      <a:alpha val="43137"/>
                    </a:srgbClr>
                  </a:outerShdw>
                </a:effectLst>
                <a:latin typeface="+mn-ea"/>
                <a:ea typeface="+mn-ea"/>
              </a:rPr>
            </a:br>
            <a:r>
              <a:rPr kumimoji="1" lang="ja-JP" altLang="en-US" sz="3000" b="1" dirty="0">
                <a:effectLst>
                  <a:outerShdw blurRad="38100" dist="38100" dir="2700000" algn="tl">
                    <a:srgbClr val="000000">
                      <a:alpha val="43137"/>
                    </a:srgbClr>
                  </a:outerShdw>
                </a:effectLst>
                <a:latin typeface="+mn-ea"/>
                <a:ea typeface="+mn-ea"/>
              </a:rPr>
              <a:t>固有値の確認と主成分の解釈</a:t>
            </a:r>
            <a:r>
              <a:rPr kumimoji="1" lang="ja-JP" altLang="en-US" sz="2000" b="1" dirty="0">
                <a:effectLst>
                  <a:outerShdw blurRad="38100" dist="38100" dir="2700000" algn="tl">
                    <a:srgbClr val="000000">
                      <a:alpha val="43137"/>
                    </a:srgbClr>
                  </a:outerShdw>
                </a:effectLst>
                <a:latin typeface="+mn-ea"/>
                <a:ea typeface="+mn-ea"/>
              </a:rPr>
              <a:t>（ネーミング）</a:t>
            </a:r>
          </a:p>
        </p:txBody>
      </p:sp>
      <p:sp>
        <p:nvSpPr>
          <p:cNvPr id="7" name="テキスト ボックス 6">
            <a:extLst>
              <a:ext uri="{FF2B5EF4-FFF2-40B4-BE49-F238E27FC236}">
                <a16:creationId xmlns:a16="http://schemas.microsoft.com/office/drawing/2014/main" id="{52A8F1DF-E2CC-46B3-9F2C-39515FFAE06A}"/>
              </a:ext>
            </a:extLst>
          </p:cNvPr>
          <p:cNvSpPr txBox="1"/>
          <p:nvPr/>
        </p:nvSpPr>
        <p:spPr>
          <a:xfrm>
            <a:off x="500879" y="1952848"/>
            <a:ext cx="2468946" cy="323165"/>
          </a:xfrm>
          <a:prstGeom prst="rect">
            <a:avLst/>
          </a:prstGeom>
          <a:noFill/>
        </p:spPr>
        <p:txBody>
          <a:bodyPr wrap="none" rtlCol="0">
            <a:spAutoFit/>
          </a:bodyPr>
          <a:lstStyle/>
          <a:p>
            <a:pPr algn="l"/>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スクリープロット</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R </a:t>
            </a:r>
            <a:r>
              <a:rPr kumimoji="1" lang="en-US" altLang="ja-JP"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Gui</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の中）</a:t>
            </a:r>
          </a:p>
        </p:txBody>
      </p:sp>
      <p:sp>
        <p:nvSpPr>
          <p:cNvPr id="8" name="テキスト ボックス 7">
            <a:extLst>
              <a:ext uri="{FF2B5EF4-FFF2-40B4-BE49-F238E27FC236}">
                <a16:creationId xmlns:a16="http://schemas.microsoft.com/office/drawing/2014/main" id="{3ACDA9C7-962F-4F72-BB37-816C964F47A5}"/>
              </a:ext>
            </a:extLst>
          </p:cNvPr>
          <p:cNvSpPr txBox="1"/>
          <p:nvPr/>
        </p:nvSpPr>
        <p:spPr>
          <a:xfrm>
            <a:off x="504783" y="2459273"/>
            <a:ext cx="1184940" cy="292388"/>
          </a:xfrm>
          <a:prstGeom prst="rect">
            <a:avLst/>
          </a:prstGeom>
          <a:noFill/>
        </p:spPr>
        <p:txBody>
          <a:bodyPr wrap="none" rtlCol="0">
            <a:spAutoFit/>
          </a:bodyPr>
          <a:lstStyle/>
          <a:p>
            <a:pPr algn="l"/>
            <a:r>
              <a:rPr kumimoji="1" lang="ja-JP" altLang="en-US" sz="13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分散（固有値）</a:t>
            </a:r>
          </a:p>
        </p:txBody>
      </p:sp>
      <p:cxnSp>
        <p:nvCxnSpPr>
          <p:cNvPr id="10" name="コネクタ: 曲線 9">
            <a:extLst>
              <a:ext uri="{FF2B5EF4-FFF2-40B4-BE49-F238E27FC236}">
                <a16:creationId xmlns:a16="http://schemas.microsoft.com/office/drawing/2014/main" id="{924EF955-005F-4815-BD32-22755F62203D}"/>
              </a:ext>
            </a:extLst>
          </p:cNvPr>
          <p:cNvCxnSpPr>
            <a:cxnSpLocks/>
          </p:cNvCxnSpPr>
          <p:nvPr/>
        </p:nvCxnSpPr>
        <p:spPr>
          <a:xfrm rot="16200000" flipH="1">
            <a:off x="696208" y="2734012"/>
            <a:ext cx="193214" cy="144016"/>
          </a:xfrm>
          <a:prstGeom prst="curvedConnector3">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DBD8EEC-B7CE-45FD-AAEB-3F1814FF1734}"/>
              </a:ext>
            </a:extLst>
          </p:cNvPr>
          <p:cNvSpPr txBox="1"/>
          <p:nvPr/>
        </p:nvSpPr>
        <p:spPr>
          <a:xfrm>
            <a:off x="1440887" y="4597126"/>
            <a:ext cx="684803" cy="292388"/>
          </a:xfrm>
          <a:prstGeom prst="rect">
            <a:avLst/>
          </a:prstGeom>
          <a:noFill/>
        </p:spPr>
        <p:txBody>
          <a:bodyPr wrap="none" rtlCol="0">
            <a:spAutoFit/>
          </a:bodyPr>
          <a:lstStyle/>
          <a:p>
            <a:pPr algn="l"/>
            <a:r>
              <a:rPr kumimoji="1" lang="ja-JP" altLang="en-US" sz="13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主成分</a:t>
            </a:r>
          </a:p>
        </p:txBody>
      </p:sp>
      <p:sp>
        <p:nvSpPr>
          <p:cNvPr id="16" name="テキスト ボックス 15">
            <a:extLst>
              <a:ext uri="{FF2B5EF4-FFF2-40B4-BE49-F238E27FC236}">
                <a16:creationId xmlns:a16="http://schemas.microsoft.com/office/drawing/2014/main" id="{B0ED75B0-B2CA-4837-B029-21F9B9260EFE}"/>
              </a:ext>
            </a:extLst>
          </p:cNvPr>
          <p:cNvSpPr txBox="1"/>
          <p:nvPr/>
        </p:nvSpPr>
        <p:spPr>
          <a:xfrm>
            <a:off x="432775" y="5169562"/>
            <a:ext cx="3195105" cy="692497"/>
          </a:xfrm>
          <a:prstGeom prst="rect">
            <a:avLst/>
          </a:prstGeom>
          <a:noFill/>
        </p:spPr>
        <p:txBody>
          <a:bodyPr wrap="none" rtlCol="0">
            <a:spAutoFit/>
          </a:bodyPr>
          <a:lstStyle/>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固有値が</a:t>
            </a:r>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以上か，ガクッと下がる手前まで</a:t>
            </a:r>
            <a:endPar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の主成分分析を合成する</a:t>
            </a:r>
            <a:endPar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（今回は第</a:t>
            </a:r>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主成分までを使う）</a:t>
            </a:r>
          </a:p>
        </p:txBody>
      </p:sp>
      <p:cxnSp>
        <p:nvCxnSpPr>
          <p:cNvPr id="18" name="コネクタ: 曲線 17">
            <a:extLst>
              <a:ext uri="{FF2B5EF4-FFF2-40B4-BE49-F238E27FC236}">
                <a16:creationId xmlns:a16="http://schemas.microsoft.com/office/drawing/2014/main" id="{1AEDE4A8-54F4-4A85-A8DF-0F9C826EA41E}"/>
              </a:ext>
            </a:extLst>
          </p:cNvPr>
          <p:cNvCxnSpPr>
            <a:cxnSpLocks/>
          </p:cNvCxnSpPr>
          <p:nvPr/>
        </p:nvCxnSpPr>
        <p:spPr>
          <a:xfrm rot="16200000" flipV="1">
            <a:off x="963400" y="4732058"/>
            <a:ext cx="553266" cy="353378"/>
          </a:xfrm>
          <a:prstGeom prst="curvedConnector3">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A9082C8-4D20-491C-81D8-E63F96E520BF}"/>
              </a:ext>
            </a:extLst>
          </p:cNvPr>
          <p:cNvSpPr txBox="1"/>
          <p:nvPr/>
        </p:nvSpPr>
        <p:spPr>
          <a:xfrm>
            <a:off x="3529119" y="1971537"/>
            <a:ext cx="4091185"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R</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コマンダーの出力欄（実際には第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7</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主成分まで）</a:t>
            </a:r>
          </a:p>
        </p:txBody>
      </p:sp>
      <p:sp>
        <p:nvSpPr>
          <p:cNvPr id="21" name="四角形: 角を丸くする 20">
            <a:extLst>
              <a:ext uri="{FF2B5EF4-FFF2-40B4-BE49-F238E27FC236}">
                <a16:creationId xmlns:a16="http://schemas.microsoft.com/office/drawing/2014/main" id="{E105245B-C053-473D-BBF2-89D07B4E296B}"/>
              </a:ext>
            </a:extLst>
          </p:cNvPr>
          <p:cNvSpPr/>
          <p:nvPr/>
        </p:nvSpPr>
        <p:spPr>
          <a:xfrm>
            <a:off x="6193415" y="5662005"/>
            <a:ext cx="1080120" cy="206942"/>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15F1D93E-F1FF-494B-9004-775A03FF1318}"/>
              </a:ext>
            </a:extLst>
          </p:cNvPr>
          <p:cNvSpPr/>
          <p:nvPr/>
        </p:nvSpPr>
        <p:spPr>
          <a:xfrm>
            <a:off x="4831504" y="2579937"/>
            <a:ext cx="497815" cy="1497628"/>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5DAAFC37-DD36-42F4-A307-4B7F828B1C8B}"/>
              </a:ext>
            </a:extLst>
          </p:cNvPr>
          <p:cNvSpPr/>
          <p:nvPr/>
        </p:nvSpPr>
        <p:spPr>
          <a:xfrm>
            <a:off x="5401327" y="2579937"/>
            <a:ext cx="497815" cy="149762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55CDD74-06CC-4BA5-B721-B5CEA7ED0852}"/>
              </a:ext>
            </a:extLst>
          </p:cNvPr>
          <p:cNvSpPr/>
          <p:nvPr/>
        </p:nvSpPr>
        <p:spPr>
          <a:xfrm>
            <a:off x="3717647" y="4159933"/>
            <a:ext cx="2547776" cy="637712"/>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DCF94C98-DEE5-41D6-9501-6C26CDF495F6}"/>
              </a:ext>
            </a:extLst>
          </p:cNvPr>
          <p:cNvCxnSpPr>
            <a:cxnSpLocks/>
          </p:cNvCxnSpPr>
          <p:nvPr/>
        </p:nvCxnSpPr>
        <p:spPr>
          <a:xfrm flipH="1">
            <a:off x="3152390" y="4453617"/>
            <a:ext cx="565257" cy="0"/>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3AFA9654-675A-47CB-8A73-9507F44F7608}"/>
              </a:ext>
            </a:extLst>
          </p:cNvPr>
          <p:cNvSpPr txBox="1"/>
          <p:nvPr/>
        </p:nvSpPr>
        <p:spPr>
          <a:xfrm>
            <a:off x="5436096" y="5925036"/>
            <a:ext cx="3119765" cy="292388"/>
          </a:xfrm>
          <a:prstGeom prst="rect">
            <a:avLst/>
          </a:prstGeom>
          <a:noFill/>
        </p:spPr>
        <p:txBody>
          <a:bodyPr wrap="none" rtlCol="0">
            <a:spAutoFit/>
          </a:bodyPr>
          <a:lstStyle/>
          <a:p>
            <a:pPr algn="l"/>
            <a:r>
              <a:rPr kumimoji="1" lang="ja-JP" altLang="en-US" sz="13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3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3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主成分までで</a:t>
            </a:r>
            <a:r>
              <a:rPr kumimoji="1" lang="en-US" altLang="ja-JP" sz="13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9</a:t>
            </a:r>
            <a:r>
              <a:rPr kumimoji="1" lang="ja-JP" altLang="en-US" sz="13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割近くを代表できている</a:t>
            </a:r>
          </a:p>
        </p:txBody>
      </p:sp>
      <p:sp>
        <p:nvSpPr>
          <p:cNvPr id="30" name="テキスト ボックス 29">
            <a:extLst>
              <a:ext uri="{FF2B5EF4-FFF2-40B4-BE49-F238E27FC236}">
                <a16:creationId xmlns:a16="http://schemas.microsoft.com/office/drawing/2014/main" id="{166ADD4A-7746-4FAB-8F0D-798304CA2D01}"/>
              </a:ext>
            </a:extLst>
          </p:cNvPr>
          <p:cNvSpPr txBox="1"/>
          <p:nvPr/>
        </p:nvSpPr>
        <p:spPr>
          <a:xfrm>
            <a:off x="3686098" y="2276013"/>
            <a:ext cx="1621999" cy="276999"/>
          </a:xfrm>
          <a:prstGeom prst="rect">
            <a:avLst/>
          </a:prstGeom>
          <a:solidFill>
            <a:srgbClr val="92D050"/>
          </a:solidFill>
        </p:spPr>
        <p:txBody>
          <a:bodyPr wrap="square" rtlCol="0">
            <a:spAutoFit/>
          </a:bodyPr>
          <a:lstStyle/>
          <a:p>
            <a:r>
              <a:rPr kumimoji="1" lang="ja-JP" altLang="en-US" sz="1200" dirty="0">
                <a:solidFill>
                  <a:schemeClr val="bg1"/>
                </a:solidFill>
                <a:latin typeface="ＭＳ Ｐゴシック" panose="020B0600070205080204" pitchFamily="50" charset="-128"/>
                <a:cs typeface="Meiryo UI" pitchFamily="50" charset="-128"/>
              </a:rPr>
              <a:t>福祉水準（総合指標）</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2" name="テキスト ボックス 31">
            <a:extLst>
              <a:ext uri="{FF2B5EF4-FFF2-40B4-BE49-F238E27FC236}">
                <a16:creationId xmlns:a16="http://schemas.microsoft.com/office/drawing/2014/main" id="{1C19487C-3DEA-4EEC-9339-339D12102FF5}"/>
              </a:ext>
            </a:extLst>
          </p:cNvPr>
          <p:cNvSpPr txBox="1"/>
          <p:nvPr/>
        </p:nvSpPr>
        <p:spPr>
          <a:xfrm>
            <a:off x="5379288" y="2276013"/>
            <a:ext cx="833098" cy="276999"/>
          </a:xfrm>
          <a:prstGeom prst="rect">
            <a:avLst/>
          </a:prstGeom>
          <a:solidFill>
            <a:srgbClr val="FF0000"/>
          </a:solidFill>
        </p:spPr>
        <p:txBody>
          <a:bodyPr wrap="square" rtlCol="0">
            <a:spAutoFit/>
          </a:bodyPr>
          <a:lstStyle/>
          <a:p>
            <a:r>
              <a:rPr kumimoji="1" lang="ja-JP" altLang="en-US" sz="1200" dirty="0">
                <a:solidFill>
                  <a:schemeClr val="bg1"/>
                </a:solidFill>
                <a:latin typeface="ＭＳ Ｐゴシック" panose="020B0600070205080204" pitchFamily="50" charset="-128"/>
                <a:cs typeface="Meiryo UI" pitchFamily="50" charset="-128"/>
              </a:rPr>
              <a:t>経済水準</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3" name="四角形: 角を丸くする 32">
            <a:extLst>
              <a:ext uri="{FF2B5EF4-FFF2-40B4-BE49-F238E27FC236}">
                <a16:creationId xmlns:a16="http://schemas.microsoft.com/office/drawing/2014/main" id="{5EFF9522-6A80-4283-B210-58882A0BDDB0}"/>
              </a:ext>
            </a:extLst>
          </p:cNvPr>
          <p:cNvSpPr/>
          <p:nvPr/>
        </p:nvSpPr>
        <p:spPr>
          <a:xfrm>
            <a:off x="5451864" y="2806020"/>
            <a:ext cx="396740" cy="118924"/>
          </a:xfrm>
          <a:prstGeom prst="roundRect">
            <a:avLst/>
          </a:prstGeom>
          <a:solidFill>
            <a:srgbClr val="FF0000">
              <a:alpha val="4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7F2C865D-85C8-428F-B674-F84A6B1218FB}"/>
              </a:ext>
            </a:extLst>
          </p:cNvPr>
          <p:cNvSpPr/>
          <p:nvPr/>
        </p:nvSpPr>
        <p:spPr>
          <a:xfrm>
            <a:off x="1070517" y="2787805"/>
            <a:ext cx="1587934" cy="1645100"/>
          </a:xfrm>
          <a:custGeom>
            <a:avLst/>
            <a:gdLst>
              <a:gd name="connsiteX0" fmla="*/ 0 w 1587934"/>
              <a:gd name="connsiteY0" fmla="*/ 0 h 1645100"/>
              <a:gd name="connsiteX1" fmla="*/ 285471 w 1587934"/>
              <a:gd name="connsiteY1" fmla="*/ 1418435 h 1645100"/>
              <a:gd name="connsiteX2" fmla="*/ 1587934 w 1587934"/>
              <a:gd name="connsiteY2" fmla="*/ 1623617 h 1645100"/>
            </a:gdLst>
            <a:ahLst/>
            <a:cxnLst>
              <a:cxn ang="0">
                <a:pos x="connsiteX0" y="connsiteY0"/>
              </a:cxn>
              <a:cxn ang="0">
                <a:pos x="connsiteX1" y="connsiteY1"/>
              </a:cxn>
              <a:cxn ang="0">
                <a:pos x="connsiteX2" y="connsiteY2"/>
              </a:cxn>
            </a:cxnLst>
            <a:rect l="l" t="t" r="r" b="b"/>
            <a:pathLst>
              <a:path w="1587934" h="1645100">
                <a:moveTo>
                  <a:pt x="0" y="0"/>
                </a:moveTo>
                <a:cubicBezTo>
                  <a:pt x="10407" y="573916"/>
                  <a:pt x="20815" y="1147832"/>
                  <a:pt x="285471" y="1418435"/>
                </a:cubicBezTo>
                <a:cubicBezTo>
                  <a:pt x="550127" y="1689038"/>
                  <a:pt x="1069030" y="1656327"/>
                  <a:pt x="1587934" y="1623617"/>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FC75BEB-B49D-46B3-8427-B01EAFCB7C86}"/>
              </a:ext>
            </a:extLst>
          </p:cNvPr>
          <p:cNvSpPr txBox="1"/>
          <p:nvPr/>
        </p:nvSpPr>
        <p:spPr>
          <a:xfrm>
            <a:off x="6422672" y="2936336"/>
            <a:ext cx="1749728" cy="784830"/>
          </a:xfrm>
          <a:prstGeom prst="rect">
            <a:avLst/>
          </a:prstGeom>
          <a:solidFill>
            <a:srgbClr val="00B050"/>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固有ベクトル値から主成分を解釈（ネーミング）する</a:t>
            </a:r>
          </a:p>
        </p:txBody>
      </p:sp>
      <p:sp>
        <p:nvSpPr>
          <p:cNvPr id="11" name="矢印: 右 10">
            <a:extLst>
              <a:ext uri="{FF2B5EF4-FFF2-40B4-BE49-F238E27FC236}">
                <a16:creationId xmlns:a16="http://schemas.microsoft.com/office/drawing/2014/main" id="{D878C8B9-ACFC-4430-BE20-96F37736D801}"/>
              </a:ext>
            </a:extLst>
          </p:cNvPr>
          <p:cNvSpPr/>
          <p:nvPr/>
        </p:nvSpPr>
        <p:spPr>
          <a:xfrm rot="10800000">
            <a:off x="5984378" y="3121560"/>
            <a:ext cx="456016" cy="384393"/>
          </a:xfrm>
          <a:prstGeom prs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A89418C7-3531-4141-A5F6-EF77163682B3}"/>
              </a:ext>
            </a:extLst>
          </p:cNvPr>
          <p:cNvSpPr/>
          <p:nvPr/>
        </p:nvSpPr>
        <p:spPr>
          <a:xfrm>
            <a:off x="4861031" y="2953788"/>
            <a:ext cx="447066" cy="1051276"/>
          </a:xfrm>
          <a:prstGeom prst="roundRect">
            <a:avLst/>
          </a:prstGeom>
          <a:solidFill>
            <a:srgbClr val="00B050">
              <a:alpha val="4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709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P spid="21" grpId="0" animBg="1"/>
      <p:bldP spid="23" grpId="0" animBg="1"/>
      <p:bldP spid="24" grpId="0" animBg="1"/>
      <p:bldP spid="25" grpId="0" animBg="1"/>
      <p:bldP spid="29" grpId="0"/>
      <p:bldP spid="30" grpId="0" animBg="1"/>
      <p:bldP spid="32" grpId="0" animBg="1"/>
      <p:bldP spid="33" grpId="0" animBg="1"/>
      <p:bldP spid="4" grpId="0" animBg="1"/>
      <p:bldP spid="9" grpId="0" animBg="1"/>
      <p:bldP spid="11"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D7CAC-0019-417F-9553-F70B0660A55D}"/>
              </a:ext>
            </a:extLst>
          </p:cNvPr>
          <p:cNvSpPr>
            <a:spLocks noGrp="1"/>
          </p:cNvSpPr>
          <p:nvPr>
            <p:ph type="title"/>
          </p:nvPr>
        </p:nvSpPr>
        <p:spPr>
          <a:xfrm>
            <a:off x="323528" y="611147"/>
            <a:ext cx="8549952" cy="1143000"/>
          </a:xfrm>
        </p:spPr>
        <p:txBody>
          <a:bodyPr/>
          <a:lstStyle/>
          <a:p>
            <a:r>
              <a:rPr kumimoji="1" lang="en-US" altLang="ja-JP" sz="3000" b="1" dirty="0">
                <a:effectLst>
                  <a:outerShdw blurRad="38100" dist="38100" dir="2700000" algn="tl">
                    <a:srgbClr val="000000">
                      <a:alpha val="43137"/>
                    </a:srgbClr>
                  </a:outerShdw>
                </a:effectLst>
                <a:latin typeface="+mn-ea"/>
                <a:ea typeface="+mn-ea"/>
              </a:rPr>
              <a:t>R</a:t>
            </a:r>
            <a:r>
              <a:rPr kumimoji="1" lang="ja-JP" altLang="en-US" sz="3000" b="1" dirty="0">
                <a:effectLst>
                  <a:outerShdw blurRad="38100" dist="38100" dir="2700000" algn="tl">
                    <a:srgbClr val="000000">
                      <a:alpha val="43137"/>
                    </a:srgbClr>
                  </a:outerShdw>
                </a:effectLst>
                <a:latin typeface="+mn-ea"/>
                <a:ea typeface="+mn-ea"/>
              </a:rPr>
              <a:t>コマンダーによる主成分分析　出力②</a:t>
            </a:r>
            <a:br>
              <a:rPr lang="en-US" altLang="ja-JP" sz="3000" b="1" dirty="0">
                <a:effectLst>
                  <a:outerShdw blurRad="38100" dist="38100" dir="2700000" algn="tl">
                    <a:srgbClr val="000000">
                      <a:alpha val="43137"/>
                    </a:srgbClr>
                  </a:outerShdw>
                </a:effectLst>
                <a:latin typeface="+mn-ea"/>
                <a:ea typeface="+mn-ea"/>
              </a:rPr>
            </a:br>
            <a:r>
              <a:rPr lang="ja-JP" altLang="en-US" sz="3000" b="1" dirty="0">
                <a:effectLst>
                  <a:outerShdw blurRad="38100" dist="38100" dir="2700000" algn="tl">
                    <a:srgbClr val="000000">
                      <a:alpha val="43137"/>
                    </a:srgbClr>
                  </a:outerShdw>
                </a:effectLst>
                <a:latin typeface="+mn-ea"/>
                <a:ea typeface="+mn-ea"/>
              </a:rPr>
              <a:t>主成分得点による分類</a:t>
            </a:r>
            <a:endParaRPr kumimoji="1" lang="ja-JP" altLang="en-US" sz="2000" b="1" dirty="0">
              <a:effectLst>
                <a:outerShdw blurRad="38100" dist="38100" dir="2700000" algn="tl">
                  <a:srgbClr val="000000">
                    <a:alpha val="43137"/>
                  </a:srgbClr>
                </a:outerShdw>
              </a:effectLst>
              <a:latin typeface="+mn-ea"/>
              <a:ea typeface="+mn-ea"/>
            </a:endParaRPr>
          </a:p>
        </p:txBody>
      </p:sp>
      <p:pic>
        <p:nvPicPr>
          <p:cNvPr id="4" name="図 3">
            <a:extLst>
              <a:ext uri="{FF2B5EF4-FFF2-40B4-BE49-F238E27FC236}">
                <a16:creationId xmlns:a16="http://schemas.microsoft.com/office/drawing/2014/main" id="{3100CBBD-26DE-49B3-9455-A528820082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350"/>
          <a:stretch/>
        </p:blipFill>
        <p:spPr>
          <a:xfrm>
            <a:off x="467544" y="1916833"/>
            <a:ext cx="1235479" cy="2016223"/>
          </a:xfrm>
          <a:prstGeom prst="rect">
            <a:avLst/>
          </a:prstGeom>
        </p:spPr>
      </p:pic>
      <p:pic>
        <p:nvPicPr>
          <p:cNvPr id="5" name="図 4">
            <a:extLst>
              <a:ext uri="{FF2B5EF4-FFF2-40B4-BE49-F238E27FC236}">
                <a16:creationId xmlns:a16="http://schemas.microsoft.com/office/drawing/2014/main" id="{85FEE3B4-1560-40F6-A5D8-0C5D4A6B4A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566"/>
          <a:stretch/>
        </p:blipFill>
        <p:spPr>
          <a:xfrm>
            <a:off x="1823978" y="1916833"/>
            <a:ext cx="1220302" cy="2016223"/>
          </a:xfrm>
          <a:prstGeom prst="rect">
            <a:avLst/>
          </a:prstGeom>
        </p:spPr>
      </p:pic>
      <p:pic>
        <p:nvPicPr>
          <p:cNvPr id="7" name="図 6">
            <a:extLst>
              <a:ext uri="{FF2B5EF4-FFF2-40B4-BE49-F238E27FC236}">
                <a16:creationId xmlns:a16="http://schemas.microsoft.com/office/drawing/2014/main" id="{B5631576-A297-4028-9540-6DC9AFCB7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600" y="1911642"/>
            <a:ext cx="4394362" cy="4541694"/>
          </a:xfrm>
          <a:prstGeom prst="rect">
            <a:avLst/>
          </a:prstGeom>
        </p:spPr>
      </p:pic>
      <p:pic>
        <p:nvPicPr>
          <p:cNvPr id="11" name="図 10">
            <a:extLst>
              <a:ext uri="{FF2B5EF4-FFF2-40B4-BE49-F238E27FC236}">
                <a16:creationId xmlns:a16="http://schemas.microsoft.com/office/drawing/2014/main" id="{DCA27725-46DA-4C59-A308-955B18D40A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3" t="6950" r="48922" b="62778"/>
          <a:stretch/>
        </p:blipFill>
        <p:spPr>
          <a:xfrm>
            <a:off x="445621" y="4250166"/>
            <a:ext cx="2088232" cy="1731734"/>
          </a:xfrm>
          <a:prstGeom prst="rect">
            <a:avLst/>
          </a:prstGeom>
        </p:spPr>
      </p:pic>
      <p:sp>
        <p:nvSpPr>
          <p:cNvPr id="12" name="矢印: 下 11">
            <a:extLst>
              <a:ext uri="{FF2B5EF4-FFF2-40B4-BE49-F238E27FC236}">
                <a16:creationId xmlns:a16="http://schemas.microsoft.com/office/drawing/2014/main" id="{2568C984-4BBD-4495-BA22-75BE20CE5656}"/>
              </a:ext>
            </a:extLst>
          </p:cNvPr>
          <p:cNvSpPr/>
          <p:nvPr/>
        </p:nvSpPr>
        <p:spPr>
          <a:xfrm>
            <a:off x="708569" y="3977004"/>
            <a:ext cx="432048" cy="273162"/>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43AFC47B-C197-4530-B72A-B5EBF379A603}"/>
              </a:ext>
            </a:extLst>
          </p:cNvPr>
          <p:cNvSpPr/>
          <p:nvPr/>
        </p:nvSpPr>
        <p:spPr>
          <a:xfrm>
            <a:off x="755576" y="5733256"/>
            <a:ext cx="648072" cy="216024"/>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36AA3F5E-C740-453E-9D1D-912B6F4BE051}"/>
              </a:ext>
            </a:extLst>
          </p:cNvPr>
          <p:cNvSpPr/>
          <p:nvPr/>
        </p:nvSpPr>
        <p:spPr>
          <a:xfrm rot="16200000">
            <a:off x="3219208" y="4308454"/>
            <a:ext cx="432048" cy="1265427"/>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15E64066-B691-46B4-8201-C0AE8C0517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396" y="5445224"/>
            <a:ext cx="1265429" cy="1238505"/>
          </a:xfrm>
          <a:prstGeom prst="rect">
            <a:avLst/>
          </a:prstGeom>
        </p:spPr>
      </p:pic>
      <p:cxnSp>
        <p:nvCxnSpPr>
          <p:cNvPr id="16" name="直線矢印コネクタ 15">
            <a:extLst>
              <a:ext uri="{FF2B5EF4-FFF2-40B4-BE49-F238E27FC236}">
                <a16:creationId xmlns:a16="http://schemas.microsoft.com/office/drawing/2014/main" id="{BE87CFEE-B820-427D-A79B-00E86D928619}"/>
              </a:ext>
            </a:extLst>
          </p:cNvPr>
          <p:cNvCxnSpPr>
            <a:cxnSpLocks/>
          </p:cNvCxnSpPr>
          <p:nvPr/>
        </p:nvCxnSpPr>
        <p:spPr>
          <a:xfrm flipH="1">
            <a:off x="1455410" y="5841268"/>
            <a:ext cx="363684" cy="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9159E973-C1C4-4389-84ED-E3590BE9C058}"/>
              </a:ext>
            </a:extLst>
          </p:cNvPr>
          <p:cNvSpPr txBox="1"/>
          <p:nvPr/>
        </p:nvSpPr>
        <p:spPr>
          <a:xfrm>
            <a:off x="1031104" y="3925158"/>
            <a:ext cx="2664296" cy="292388"/>
          </a:xfrm>
          <a:prstGeom prst="rect">
            <a:avLst/>
          </a:prstGeom>
          <a:noFill/>
        </p:spPr>
        <p:txBody>
          <a:bodyPr wrap="square" rtlCol="0">
            <a:spAutoFit/>
          </a:bodyPr>
          <a:lstStyle/>
          <a:p>
            <a:r>
              <a:rPr kumimoji="1" lang="ja-JP" altLang="en-US" sz="1300" dirty="0">
                <a:solidFill>
                  <a:schemeClr val="bg1"/>
                </a:solidFill>
                <a:latin typeface="ＭＳ Ｐゴシック" panose="020B0600070205080204" pitchFamily="50" charset="-128"/>
                <a:cs typeface="Meiryo UI" pitchFamily="50" charset="-128"/>
              </a:rPr>
              <a:t>メニュー［グラフ］→［散布図］を選択</a:t>
            </a:r>
            <a:endPar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0" name="四角形: 角を丸くする 19">
            <a:extLst>
              <a:ext uri="{FF2B5EF4-FFF2-40B4-BE49-F238E27FC236}">
                <a16:creationId xmlns:a16="http://schemas.microsoft.com/office/drawing/2014/main" id="{6087930D-4D15-49C1-A133-7AD219B74014}"/>
              </a:ext>
            </a:extLst>
          </p:cNvPr>
          <p:cNvSpPr/>
          <p:nvPr/>
        </p:nvSpPr>
        <p:spPr>
          <a:xfrm>
            <a:off x="1811818" y="2138338"/>
            <a:ext cx="1248014" cy="1650701"/>
          </a:xfrm>
          <a:prstGeom prst="roundRect">
            <a:avLst>
              <a:gd name="adj" fmla="val 10234"/>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0CDB60C-2138-4DEF-94B5-65793AAB5C2B}"/>
              </a:ext>
            </a:extLst>
          </p:cNvPr>
          <p:cNvSpPr txBox="1"/>
          <p:nvPr/>
        </p:nvSpPr>
        <p:spPr>
          <a:xfrm>
            <a:off x="3037825" y="2212229"/>
            <a:ext cx="1030119" cy="692497"/>
          </a:xfrm>
          <a:prstGeom prst="rect">
            <a:avLst/>
          </a:prstGeom>
          <a:noFill/>
        </p:spPr>
        <p:txBody>
          <a:bodyPr wrap="square" rtlCol="0">
            <a:spAutoFit/>
          </a:bodyPr>
          <a:lstStyle/>
          <a:p>
            <a:pPr algn="just"/>
            <a:r>
              <a:rPr kumimoji="1" lang="ja-JP" altLang="en-US" sz="1300" dirty="0">
                <a:solidFill>
                  <a:schemeClr val="bg1"/>
                </a:solidFill>
                <a:latin typeface="ＭＳ Ｐゴシック" panose="020B0600070205080204" pitchFamily="50" charset="-128"/>
                <a:cs typeface="Meiryo UI" pitchFamily="50" charset="-128"/>
              </a:rPr>
              <a:t>←主成分得点が保存されている</a:t>
            </a:r>
            <a:endPar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3" name="四角形: 角を丸くする 22">
            <a:extLst>
              <a:ext uri="{FF2B5EF4-FFF2-40B4-BE49-F238E27FC236}">
                <a16:creationId xmlns:a16="http://schemas.microsoft.com/office/drawing/2014/main" id="{60FECCB3-196B-4923-86A3-5FD785E09589}"/>
              </a:ext>
            </a:extLst>
          </p:cNvPr>
          <p:cNvSpPr/>
          <p:nvPr/>
        </p:nvSpPr>
        <p:spPr>
          <a:xfrm>
            <a:off x="7236296" y="3068960"/>
            <a:ext cx="1199135" cy="1627105"/>
          </a:xfrm>
          <a:prstGeom prst="roundRect">
            <a:avLst>
              <a:gd name="adj" fmla="val 10234"/>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C6295B5-E1A4-4F72-9E81-09127327F773}"/>
              </a:ext>
            </a:extLst>
          </p:cNvPr>
          <p:cNvSpPr txBox="1"/>
          <p:nvPr/>
        </p:nvSpPr>
        <p:spPr>
          <a:xfrm>
            <a:off x="6023879" y="3140968"/>
            <a:ext cx="1296143" cy="492443"/>
          </a:xfrm>
          <a:prstGeom prst="rect">
            <a:avLst/>
          </a:prstGeom>
          <a:noFill/>
        </p:spPr>
        <p:txBody>
          <a:bodyPr wrap="square" rtlCol="0">
            <a:spAutoFit/>
          </a:bodyPr>
          <a:lstStyle/>
          <a:p>
            <a:r>
              <a:rPr kumimoji="1" lang="ja-JP" altLang="en-US" sz="1300" dirty="0">
                <a:solidFill>
                  <a:srgbClr val="FF0000"/>
                </a:solidFill>
                <a:latin typeface="ＭＳ Ｐゴシック" panose="020B0600070205080204" pitchFamily="50" charset="-128"/>
                <a:cs typeface="Meiryo UI" pitchFamily="50" charset="-128"/>
              </a:rPr>
              <a:t>福祉・経済水準がともに高い国</a:t>
            </a:r>
            <a:endParaRPr kumimoji="1" lang="ja-JP" altLang="en-US" sz="13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5756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9" grpId="0"/>
      <p:bldP spid="20" grpId="0" animBg="1"/>
      <p:bldP spid="21" grpId="0"/>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AB97C7-C1D9-47CE-92C2-865C63B0A5E8}"/>
              </a:ext>
            </a:extLst>
          </p:cNvPr>
          <p:cNvSpPr>
            <a:spLocks noGrp="1"/>
          </p:cNvSpPr>
          <p:nvPr>
            <p:ph type="title"/>
          </p:nvPr>
        </p:nvSpPr>
        <p:spPr>
          <a:xfrm>
            <a:off x="990600" y="620688"/>
            <a:ext cx="7162800" cy="1143000"/>
          </a:xfrm>
        </p:spPr>
        <p:txBody>
          <a:bodyPr/>
          <a:lstStyle/>
          <a:p>
            <a:r>
              <a:rPr kumimoji="1" lang="ja-JP" altLang="en-US" b="1" dirty="0">
                <a:effectLst>
                  <a:outerShdw blurRad="38100" dist="38100" dir="2700000" algn="tl">
                    <a:srgbClr val="000000">
                      <a:alpha val="43137"/>
                    </a:srgbClr>
                  </a:outerShdw>
                </a:effectLst>
              </a:rPr>
              <a:t>主成分得点の使い方のコツ</a:t>
            </a:r>
          </a:p>
        </p:txBody>
      </p:sp>
      <p:sp>
        <p:nvSpPr>
          <p:cNvPr id="3" name="コンテンツ プレースホルダー 2">
            <a:extLst>
              <a:ext uri="{FF2B5EF4-FFF2-40B4-BE49-F238E27FC236}">
                <a16:creationId xmlns:a16="http://schemas.microsoft.com/office/drawing/2014/main" id="{71F7BADE-A67C-4323-B16A-1654FB637366}"/>
              </a:ext>
            </a:extLst>
          </p:cNvPr>
          <p:cNvSpPr>
            <a:spLocks noGrp="1"/>
          </p:cNvSpPr>
          <p:nvPr>
            <p:ph idx="1"/>
          </p:nvPr>
        </p:nvSpPr>
        <p:spPr/>
        <p:txBody>
          <a:bodyPr/>
          <a:lstStyle/>
          <a:p>
            <a:pPr algn="just"/>
            <a:r>
              <a:rPr kumimoji="1" lang="ja-JP" altLang="en-US" sz="2500" dirty="0"/>
              <a:t>第</a:t>
            </a:r>
            <a:r>
              <a:rPr kumimoji="1" lang="en-US" altLang="ja-JP" sz="2500" dirty="0"/>
              <a:t>1</a:t>
            </a:r>
            <a:r>
              <a:rPr kumimoji="1" lang="ja-JP" altLang="en-US" sz="2500" dirty="0"/>
              <a:t>主成分は総合的な指標となる</a:t>
            </a:r>
            <a:endParaRPr lang="en-US" altLang="ja-JP" sz="2500" dirty="0"/>
          </a:p>
          <a:p>
            <a:pPr marL="0" indent="0" algn="just">
              <a:buNone/>
            </a:pPr>
            <a:r>
              <a:rPr kumimoji="1" lang="ja-JP" altLang="en-US" sz="2500" dirty="0"/>
              <a:t>　→分類し難くなる場合には第</a:t>
            </a:r>
            <a:r>
              <a:rPr kumimoji="1" lang="en-US" altLang="ja-JP" sz="2500" dirty="0"/>
              <a:t>1</a:t>
            </a:r>
            <a:r>
              <a:rPr kumimoji="1" lang="ja-JP" altLang="en-US" sz="2500" dirty="0"/>
              <a:t>主成分を利用しなくて</a:t>
            </a:r>
            <a:endParaRPr kumimoji="1" lang="en-US" altLang="ja-JP" sz="2500" dirty="0"/>
          </a:p>
          <a:p>
            <a:pPr marL="0" indent="0" algn="just">
              <a:buNone/>
            </a:pPr>
            <a:r>
              <a:rPr kumimoji="1" lang="ja-JP" altLang="en-US" sz="2500" dirty="0"/>
              <a:t>　　も</a:t>
            </a:r>
            <a:r>
              <a:rPr kumimoji="1" lang="en-US" altLang="ja-JP" sz="2500" dirty="0"/>
              <a:t>OK</a:t>
            </a:r>
            <a:r>
              <a:rPr kumimoji="1" lang="ja-JP" altLang="en-US" sz="2500" dirty="0"/>
              <a:t>（第</a:t>
            </a:r>
            <a:r>
              <a:rPr kumimoji="1" lang="en-US" altLang="ja-JP" sz="2500" dirty="0"/>
              <a:t>2</a:t>
            </a:r>
            <a:r>
              <a:rPr kumimoji="1" lang="ja-JP" altLang="en-US" sz="2500" dirty="0"/>
              <a:t>と</a:t>
            </a:r>
            <a:r>
              <a:rPr kumimoji="1" lang="en-US" altLang="ja-JP" sz="2500" dirty="0"/>
              <a:t>3</a:t>
            </a:r>
            <a:r>
              <a:rPr kumimoji="1" lang="ja-JP" altLang="en-US" sz="2500" dirty="0"/>
              <a:t>を用いるなど）</a:t>
            </a:r>
            <a:endParaRPr kumimoji="1" lang="en-US" altLang="ja-JP" sz="2500" dirty="0"/>
          </a:p>
          <a:p>
            <a:pPr algn="just"/>
            <a:r>
              <a:rPr kumimoji="1" lang="ja-JP" altLang="en-US" sz="2500" dirty="0"/>
              <a:t>主成分は互いに直交しているので</a:t>
            </a:r>
            <a:r>
              <a:rPr kumimoji="1" lang="ja-JP" altLang="en-US" sz="2500" dirty="0">
                <a:solidFill>
                  <a:srgbClr val="FFC000"/>
                </a:solidFill>
              </a:rPr>
              <a:t>多重共線性</a:t>
            </a:r>
            <a:r>
              <a:rPr kumimoji="1" lang="ja-JP" altLang="en-US" sz="2500" dirty="0"/>
              <a:t>が心配される重回帰モデルにおいて，説明変数とすることも可能（</a:t>
            </a:r>
            <a:r>
              <a:rPr kumimoji="1" lang="ja-JP" altLang="en-US" sz="2500" dirty="0">
                <a:solidFill>
                  <a:srgbClr val="FFFF00"/>
                </a:solidFill>
              </a:rPr>
              <a:t>主成分回帰分析</a:t>
            </a:r>
            <a:r>
              <a:rPr kumimoji="1" lang="ja-JP" altLang="en-US" sz="2500" dirty="0"/>
              <a:t>）</a:t>
            </a:r>
            <a:endParaRPr kumimoji="1" lang="en-US" altLang="ja-JP" sz="2500" dirty="0"/>
          </a:p>
          <a:p>
            <a:pPr algn="just"/>
            <a:endParaRPr kumimoji="1" lang="en-US" altLang="ja-JP" sz="2500" dirty="0"/>
          </a:p>
          <a:p>
            <a:pPr marL="0" indent="0" algn="just">
              <a:buNone/>
            </a:pPr>
            <a:r>
              <a:rPr kumimoji="1" lang="ja-JP" altLang="en-US" dirty="0"/>
              <a:t>　</a:t>
            </a:r>
            <a:r>
              <a:rPr kumimoji="1" lang="ja-JP" altLang="en-US" sz="2500" dirty="0"/>
              <a:t>→</a:t>
            </a:r>
            <a:r>
              <a:rPr kumimoji="1" lang="en-US" altLang="ja-JP" i="1" dirty="0">
                <a:latin typeface="Times New Roman" panose="02020603050405020304" pitchFamily="18" charset="0"/>
                <a:cs typeface="Times New Roman" panose="02020603050405020304" pitchFamily="18" charset="0"/>
              </a:rPr>
              <a:t>y=α+β</a:t>
            </a:r>
            <a:r>
              <a:rPr kumimoji="1" lang="en-US" altLang="ja-JP" baseline="-25000" dirty="0">
                <a:latin typeface="Times New Roman" panose="02020603050405020304" pitchFamily="18" charset="0"/>
                <a:cs typeface="Times New Roman" panose="02020603050405020304" pitchFamily="18" charset="0"/>
              </a:rPr>
              <a:t>1</a:t>
            </a:r>
            <a:r>
              <a:rPr kumimoji="1" lang="en-US" altLang="ja-JP" i="1" dirty="0">
                <a:solidFill>
                  <a:srgbClr val="FFFF00"/>
                </a:solidFill>
                <a:latin typeface="Times New Roman" panose="02020603050405020304" pitchFamily="18" charset="0"/>
                <a:cs typeface="Times New Roman" panose="02020603050405020304" pitchFamily="18" charset="0"/>
              </a:rPr>
              <a:t>x</a:t>
            </a:r>
            <a:r>
              <a:rPr kumimoji="1" lang="en-US" altLang="ja-JP" baseline="-25000" dirty="0">
                <a:solidFill>
                  <a:srgbClr val="FFFF00"/>
                </a:solidFill>
                <a:latin typeface="Times New Roman" panose="02020603050405020304" pitchFamily="18" charset="0"/>
                <a:cs typeface="Times New Roman" panose="02020603050405020304" pitchFamily="18" charset="0"/>
              </a:rPr>
              <a:t>1</a:t>
            </a:r>
            <a:r>
              <a:rPr kumimoji="1" lang="en-US" altLang="ja-JP" i="1" dirty="0">
                <a:latin typeface="Times New Roman" panose="02020603050405020304" pitchFamily="18" charset="0"/>
                <a:cs typeface="Times New Roman" panose="02020603050405020304" pitchFamily="18" charset="0"/>
              </a:rPr>
              <a:t>+</a:t>
            </a:r>
            <a:r>
              <a:rPr lang="en-US" altLang="ja-JP" i="1" dirty="0">
                <a:latin typeface="Times New Roman" panose="02020603050405020304" pitchFamily="18" charset="0"/>
                <a:cs typeface="Times New Roman" panose="02020603050405020304" pitchFamily="18" charset="0"/>
              </a:rPr>
              <a:t>β</a:t>
            </a:r>
            <a:r>
              <a:rPr lang="en-US" altLang="ja-JP" baseline="-25000" dirty="0">
                <a:latin typeface="Times New Roman" panose="02020603050405020304" pitchFamily="18" charset="0"/>
                <a:cs typeface="Times New Roman" panose="02020603050405020304" pitchFamily="18" charset="0"/>
              </a:rPr>
              <a:t>2</a:t>
            </a:r>
            <a:r>
              <a:rPr lang="en-US" altLang="ja-JP" i="1" dirty="0">
                <a:solidFill>
                  <a:srgbClr val="FFFF00"/>
                </a:solidFill>
                <a:latin typeface="Times New Roman" panose="02020603050405020304" pitchFamily="18" charset="0"/>
                <a:cs typeface="Times New Roman" panose="02020603050405020304" pitchFamily="18" charset="0"/>
              </a:rPr>
              <a:t>x</a:t>
            </a:r>
            <a:r>
              <a:rPr lang="en-US" altLang="ja-JP" baseline="-25000" dirty="0">
                <a:solidFill>
                  <a:srgbClr val="FFFF00"/>
                </a:solidFill>
                <a:latin typeface="Times New Roman" panose="02020603050405020304" pitchFamily="18" charset="0"/>
                <a:cs typeface="Times New Roman" panose="02020603050405020304" pitchFamily="18" charset="0"/>
              </a:rPr>
              <a:t>2</a:t>
            </a:r>
            <a:r>
              <a:rPr lang="en-US" altLang="ja-JP" i="1" dirty="0">
                <a:latin typeface="Times New Roman" panose="02020603050405020304" pitchFamily="18" charset="0"/>
                <a:cs typeface="Times New Roman" panose="02020603050405020304" pitchFamily="18" charset="0"/>
              </a:rPr>
              <a:t>+β</a:t>
            </a:r>
            <a:r>
              <a:rPr lang="en-US" altLang="ja-JP" baseline="-25000" dirty="0">
                <a:latin typeface="Times New Roman" panose="02020603050405020304" pitchFamily="18" charset="0"/>
                <a:cs typeface="Times New Roman" panose="02020603050405020304" pitchFamily="18" charset="0"/>
              </a:rPr>
              <a:t>3</a:t>
            </a:r>
            <a:r>
              <a:rPr lang="en-US" altLang="ja-JP" i="1" dirty="0">
                <a:solidFill>
                  <a:srgbClr val="FFFF00"/>
                </a:solidFill>
                <a:latin typeface="Times New Roman" panose="02020603050405020304" pitchFamily="18" charset="0"/>
                <a:cs typeface="Times New Roman" panose="02020603050405020304" pitchFamily="18" charset="0"/>
              </a:rPr>
              <a:t>x</a:t>
            </a:r>
            <a:r>
              <a:rPr lang="en-US" altLang="ja-JP" baseline="-25000" dirty="0">
                <a:solidFill>
                  <a:srgbClr val="FFFF00"/>
                </a:solidFill>
                <a:latin typeface="Times New Roman" panose="02020603050405020304" pitchFamily="18" charset="0"/>
                <a:cs typeface="Times New Roman" panose="02020603050405020304" pitchFamily="18" charset="0"/>
              </a:rPr>
              <a:t>3</a:t>
            </a:r>
            <a:endParaRPr kumimoji="1" lang="en-US" altLang="ja-JP" baseline="-25000" dirty="0">
              <a:solidFill>
                <a:srgbClr val="FFFF00"/>
              </a:solidFill>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230CA704-E42B-464C-9C9A-87C8EADC5D3E}"/>
              </a:ext>
            </a:extLst>
          </p:cNvPr>
          <p:cNvSpPr txBox="1"/>
          <p:nvPr/>
        </p:nvSpPr>
        <p:spPr>
          <a:xfrm>
            <a:off x="1786024" y="5805264"/>
            <a:ext cx="1435008"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主成分得点</a:t>
            </a:r>
          </a:p>
        </p:txBody>
      </p:sp>
      <p:cxnSp>
        <p:nvCxnSpPr>
          <p:cNvPr id="6" name="直線矢印コネクタ 5">
            <a:extLst>
              <a:ext uri="{FF2B5EF4-FFF2-40B4-BE49-F238E27FC236}">
                <a16:creationId xmlns:a16="http://schemas.microsoft.com/office/drawing/2014/main" id="{0A384036-250C-4823-BC37-3CB125A6EF93}"/>
              </a:ext>
            </a:extLst>
          </p:cNvPr>
          <p:cNvCxnSpPr>
            <a:cxnSpLocks/>
          </p:cNvCxnSpPr>
          <p:nvPr/>
        </p:nvCxnSpPr>
        <p:spPr>
          <a:xfrm flipV="1">
            <a:off x="2697118" y="5653481"/>
            <a:ext cx="72008" cy="21602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3A3D9A7B-4E70-4A10-BFC7-260C76781B09}"/>
              </a:ext>
            </a:extLst>
          </p:cNvPr>
          <p:cNvCxnSpPr>
            <a:cxnSpLocks/>
          </p:cNvCxnSpPr>
          <p:nvPr/>
        </p:nvCxnSpPr>
        <p:spPr>
          <a:xfrm flipV="1">
            <a:off x="3599892" y="5619112"/>
            <a:ext cx="72008" cy="21602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AE681D86-1A1C-4239-B05E-099CAC8E7DB7}"/>
              </a:ext>
            </a:extLst>
          </p:cNvPr>
          <p:cNvSpPr txBox="1"/>
          <p:nvPr/>
        </p:nvSpPr>
        <p:spPr>
          <a:xfrm>
            <a:off x="3179012" y="5805263"/>
            <a:ext cx="1435008"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主成分得点</a:t>
            </a:r>
          </a:p>
        </p:txBody>
      </p:sp>
      <p:cxnSp>
        <p:nvCxnSpPr>
          <p:cNvPr id="10" name="直線矢印コネクタ 9">
            <a:extLst>
              <a:ext uri="{FF2B5EF4-FFF2-40B4-BE49-F238E27FC236}">
                <a16:creationId xmlns:a16="http://schemas.microsoft.com/office/drawing/2014/main" id="{0661A0D2-0A6B-4C75-B350-52C393AF4231}"/>
              </a:ext>
            </a:extLst>
          </p:cNvPr>
          <p:cNvCxnSpPr>
            <a:cxnSpLocks/>
          </p:cNvCxnSpPr>
          <p:nvPr/>
        </p:nvCxnSpPr>
        <p:spPr>
          <a:xfrm flipH="1" flipV="1">
            <a:off x="4572000" y="5618693"/>
            <a:ext cx="105780" cy="21602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5671CA49-D468-4789-BD8B-2CA6CBF03837}"/>
              </a:ext>
            </a:extLst>
          </p:cNvPr>
          <p:cNvSpPr txBox="1"/>
          <p:nvPr/>
        </p:nvSpPr>
        <p:spPr>
          <a:xfrm>
            <a:off x="4572000" y="5805264"/>
            <a:ext cx="1435008"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主成分得点</a:t>
            </a:r>
          </a:p>
        </p:txBody>
      </p:sp>
      <p:sp>
        <p:nvSpPr>
          <p:cNvPr id="13" name="左中かっこ 12">
            <a:extLst>
              <a:ext uri="{FF2B5EF4-FFF2-40B4-BE49-F238E27FC236}">
                <a16:creationId xmlns:a16="http://schemas.microsoft.com/office/drawing/2014/main" id="{C025249E-43F1-4BE8-AA70-0A0DC81A798E}"/>
              </a:ext>
            </a:extLst>
          </p:cNvPr>
          <p:cNvSpPr/>
          <p:nvPr/>
        </p:nvSpPr>
        <p:spPr>
          <a:xfrm rot="5400000">
            <a:off x="3477162" y="4230563"/>
            <a:ext cx="323165" cy="1866510"/>
          </a:xfrm>
          <a:prstGeom prst="leftBrace">
            <a:avLst>
              <a:gd name="adj1" fmla="val 0"/>
              <a:gd name="adj2" fmla="val 50000"/>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CE501E58-864A-4AF2-AB22-284E781106D4}"/>
              </a:ext>
            </a:extLst>
          </p:cNvPr>
          <p:cNvCxnSpPr>
            <a:cxnSpLocks/>
          </p:cNvCxnSpPr>
          <p:nvPr/>
        </p:nvCxnSpPr>
        <p:spPr>
          <a:xfrm>
            <a:off x="3645179" y="5157192"/>
            <a:ext cx="0" cy="168209"/>
          </a:xfrm>
          <a:prstGeom prst="line">
            <a:avLst/>
          </a:prstGeom>
          <a:ln w="3175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92BE533-1EC9-458E-9729-A9DB30910F96}"/>
              </a:ext>
            </a:extLst>
          </p:cNvPr>
          <p:cNvSpPr txBox="1"/>
          <p:nvPr/>
        </p:nvSpPr>
        <p:spPr>
          <a:xfrm>
            <a:off x="2051633" y="4668456"/>
            <a:ext cx="3187091" cy="323165"/>
          </a:xfrm>
          <a:prstGeom prst="rect">
            <a:avLst/>
          </a:prstGeom>
          <a:noFill/>
        </p:spPr>
        <p:txBody>
          <a:bodyPr wrap="non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これらは独立していなければならない</a:t>
            </a:r>
          </a:p>
        </p:txBody>
      </p:sp>
    </p:spTree>
    <p:extLst>
      <p:ext uri="{BB962C8B-B14F-4D97-AF65-F5344CB8AC3E}">
        <p14:creationId xmlns:p14="http://schemas.microsoft.com/office/powerpoint/2010/main" val="9933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3"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053476-2E06-4A2E-A4FF-B4005058B359}"/>
              </a:ext>
            </a:extLst>
          </p:cNvPr>
          <p:cNvSpPr>
            <a:spLocks noGrp="1"/>
          </p:cNvSpPr>
          <p:nvPr>
            <p:ph idx="1"/>
          </p:nvPr>
        </p:nvSpPr>
        <p:spPr>
          <a:xfrm>
            <a:off x="468660" y="1916832"/>
            <a:ext cx="8206680" cy="4042792"/>
          </a:xfrm>
        </p:spPr>
        <p:txBody>
          <a:bodyPr/>
          <a:lstStyle/>
          <a:p>
            <a:r>
              <a:rPr kumimoji="1" lang="ja-JP" altLang="en-US" sz="3000" dirty="0"/>
              <a:t>複数の観測変数の背後に</a:t>
            </a:r>
            <a:r>
              <a:rPr kumimoji="1" lang="ja-JP" altLang="en-US" sz="3000" dirty="0">
                <a:solidFill>
                  <a:srgbClr val="FFFF00"/>
                </a:solidFill>
              </a:rPr>
              <a:t>共通因子が潜在</a:t>
            </a:r>
            <a:r>
              <a:rPr kumimoji="1" lang="ja-JP" altLang="en-US" sz="3000" dirty="0"/>
              <a:t>していると仮定し，それを抽出する</a:t>
            </a:r>
            <a:endParaRPr kumimoji="1" lang="en-US" altLang="ja-JP" sz="3000" dirty="0"/>
          </a:p>
          <a:p>
            <a:pPr marL="0" indent="0">
              <a:buNone/>
            </a:pPr>
            <a:r>
              <a:rPr kumimoji="1" lang="ja-JP" altLang="en-US" sz="2800" dirty="0"/>
              <a:t>　</a:t>
            </a:r>
            <a:r>
              <a:rPr kumimoji="1" lang="ja-JP" altLang="en-US" sz="3000" dirty="0"/>
              <a:t>用途①：複雑な社会現象を</a:t>
            </a:r>
            <a:r>
              <a:rPr kumimoji="1" lang="ja-JP" altLang="en-US" sz="3000" dirty="0">
                <a:solidFill>
                  <a:srgbClr val="FFFF00"/>
                </a:solidFill>
              </a:rPr>
              <a:t>単純化</a:t>
            </a:r>
            <a:r>
              <a:rPr kumimoji="1" lang="ja-JP" altLang="en-US" sz="3000" dirty="0"/>
              <a:t>する</a:t>
            </a:r>
            <a:endParaRPr kumimoji="1" lang="en-US" altLang="ja-JP" sz="3000" dirty="0"/>
          </a:p>
          <a:p>
            <a:pPr marL="0" indent="0">
              <a:buNone/>
            </a:pPr>
            <a:r>
              <a:rPr kumimoji="1" lang="ja-JP" altLang="en-US" sz="3000" dirty="0"/>
              <a:t>　用途②：個体を分類する</a:t>
            </a:r>
            <a:r>
              <a:rPr kumimoji="1" lang="ja-JP" altLang="en-US" sz="2500" dirty="0"/>
              <a:t>（←主成分分析よりも得意）</a:t>
            </a:r>
            <a:endParaRPr kumimoji="1" lang="en-US" altLang="ja-JP" sz="2500" dirty="0"/>
          </a:p>
          <a:p>
            <a:pPr marL="0" indent="0">
              <a:buNone/>
            </a:pPr>
            <a:r>
              <a:rPr kumimoji="1" lang="ja-JP" altLang="en-US" sz="1000" dirty="0"/>
              <a:t>　</a:t>
            </a:r>
            <a:endParaRPr kumimoji="1" lang="en-US" altLang="ja-JP" sz="1000" dirty="0"/>
          </a:p>
          <a:p>
            <a:pPr marL="0" indent="0">
              <a:buNone/>
            </a:pPr>
            <a:r>
              <a:rPr kumimoji="1" lang="ja-JP" altLang="en-US" sz="3000" dirty="0"/>
              <a:t>　特徴：事前に共通因子の数（仮説）を決めておく</a:t>
            </a:r>
            <a:endParaRPr kumimoji="1" lang="en-US" altLang="ja-JP" sz="3000" dirty="0"/>
          </a:p>
          <a:p>
            <a:pPr marL="0" indent="0">
              <a:buNone/>
            </a:pPr>
            <a:r>
              <a:rPr kumimoji="1" lang="ja-JP" altLang="en-US" sz="3000" dirty="0"/>
              <a:t>　　　　　ため主成分分析よりも</a:t>
            </a:r>
            <a:r>
              <a:rPr kumimoji="1" lang="ja-JP" altLang="en-US" sz="3000" dirty="0">
                <a:solidFill>
                  <a:srgbClr val="FFFF00"/>
                </a:solidFill>
              </a:rPr>
              <a:t>複雑</a:t>
            </a:r>
            <a:endParaRPr kumimoji="1" lang="en-US" altLang="ja-JP" sz="3000" dirty="0">
              <a:solidFill>
                <a:srgbClr val="FFFF00"/>
              </a:solidFill>
            </a:endParaRPr>
          </a:p>
          <a:p>
            <a:pPr marL="0" indent="0">
              <a:buNone/>
            </a:pPr>
            <a:r>
              <a:rPr kumimoji="1" lang="ja-JP" altLang="en-US" sz="3000" dirty="0"/>
              <a:t>　</a:t>
            </a:r>
            <a:r>
              <a:rPr kumimoji="1" lang="en-US" altLang="ja-JP" sz="2500" dirty="0"/>
              <a:t>※</a:t>
            </a:r>
            <a:r>
              <a:rPr kumimoji="1" lang="ja-JP" altLang="en-US" sz="2500" dirty="0"/>
              <a:t>注意：</a:t>
            </a:r>
            <a:r>
              <a:rPr kumimoji="1" lang="en-US" altLang="ja-JP" sz="2500" dirty="0"/>
              <a:t>SPSS</a:t>
            </a:r>
            <a:r>
              <a:rPr kumimoji="1" lang="ja-JP" altLang="en-US" sz="2500" dirty="0"/>
              <a:t>では因子分析の中に主成分分析を含めて</a:t>
            </a:r>
            <a:r>
              <a:rPr kumimoji="1" lang="ja-JP" altLang="en-US" sz="2500" dirty="0" err="1"/>
              <a:t>い</a:t>
            </a:r>
            <a:endParaRPr kumimoji="1" lang="en-US" altLang="ja-JP" sz="2500" dirty="0"/>
          </a:p>
          <a:p>
            <a:pPr marL="0" indent="0">
              <a:buNone/>
            </a:pPr>
            <a:r>
              <a:rPr kumimoji="1" lang="ja-JP" altLang="en-US" sz="2500" dirty="0"/>
              <a:t>　　　　　　</a:t>
            </a:r>
            <a:r>
              <a:rPr kumimoji="1" lang="ja-JP" altLang="en-US" sz="2500" dirty="0" err="1"/>
              <a:t>るが</a:t>
            </a:r>
            <a:r>
              <a:rPr kumimoji="1" lang="ja-JP" altLang="en-US" sz="2500" dirty="0"/>
              <a:t>両者は区別されるべき</a:t>
            </a:r>
            <a:endParaRPr kumimoji="1" lang="en-US" altLang="ja-JP" sz="2500" dirty="0"/>
          </a:p>
        </p:txBody>
      </p:sp>
      <p:sp>
        <p:nvSpPr>
          <p:cNvPr id="4" name="タイトル 3">
            <a:extLst>
              <a:ext uri="{FF2B5EF4-FFF2-40B4-BE49-F238E27FC236}">
                <a16:creationId xmlns:a16="http://schemas.microsoft.com/office/drawing/2014/main" id="{BD11B86F-9C97-4B72-B24A-34EDE0BA15DF}"/>
              </a:ext>
            </a:extLst>
          </p:cNvPr>
          <p:cNvSpPr txBox="1">
            <a:spLocks/>
          </p:cNvSpPr>
          <p:nvPr/>
        </p:nvSpPr>
        <p:spPr bwMode="auto">
          <a:xfrm>
            <a:off x="851035" y="684738"/>
            <a:ext cx="7162800" cy="901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en-US" altLang="ja-JP" b="1" kern="0" dirty="0">
                <a:effectLst>
                  <a:outerShdw blurRad="38100" dist="38100" dir="2700000" algn="tl">
                    <a:srgbClr val="000000">
                      <a:alpha val="43137"/>
                    </a:srgbClr>
                  </a:outerShdw>
                </a:effectLst>
                <a:latin typeface="+mn-ea"/>
                <a:ea typeface="+mn-ea"/>
              </a:rPr>
              <a:t>14.3</a:t>
            </a:r>
            <a:r>
              <a:rPr lang="ja-JP" altLang="en-US" b="1" kern="0" dirty="0">
                <a:effectLst>
                  <a:outerShdw blurRad="38100" dist="38100" dir="2700000" algn="tl">
                    <a:srgbClr val="000000">
                      <a:alpha val="43137"/>
                    </a:srgbClr>
                  </a:outerShdw>
                </a:effectLst>
                <a:latin typeface="+mn-ea"/>
                <a:ea typeface="+mn-ea"/>
              </a:rPr>
              <a:t>　因子分析</a:t>
            </a:r>
          </a:p>
        </p:txBody>
      </p:sp>
    </p:spTree>
    <p:extLst>
      <p:ext uri="{BB962C8B-B14F-4D97-AF65-F5344CB8AC3E}">
        <p14:creationId xmlns:p14="http://schemas.microsoft.com/office/powerpoint/2010/main" val="90121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9053476-2E06-4A2E-A4FF-B4005058B359}"/>
              </a:ext>
            </a:extLst>
          </p:cNvPr>
          <p:cNvSpPr>
            <a:spLocks noGrp="1"/>
          </p:cNvSpPr>
          <p:nvPr>
            <p:ph idx="1"/>
          </p:nvPr>
        </p:nvSpPr>
        <p:spPr>
          <a:xfrm>
            <a:off x="685800" y="2057400"/>
            <a:ext cx="7990656" cy="4114800"/>
          </a:xfrm>
        </p:spPr>
        <p:txBody>
          <a:bodyPr/>
          <a:lstStyle/>
          <a:p>
            <a:r>
              <a:rPr kumimoji="1" lang="ja-JP" altLang="en-US" sz="3000" dirty="0"/>
              <a:t>複数の観測変数の情報を，互いに直交する</a:t>
            </a:r>
            <a:r>
              <a:rPr kumimoji="1" lang="ja-JP" altLang="en-US" sz="3000" dirty="0">
                <a:solidFill>
                  <a:srgbClr val="FFFF00"/>
                </a:solidFill>
              </a:rPr>
              <a:t>主成分という新しい変数</a:t>
            </a:r>
            <a:r>
              <a:rPr kumimoji="1" lang="ja-JP" altLang="en-US" sz="3000" dirty="0"/>
              <a:t>で代表させる</a:t>
            </a:r>
            <a:endParaRPr kumimoji="1" lang="en-US" altLang="ja-JP" sz="3000" dirty="0"/>
          </a:p>
          <a:p>
            <a:pPr marL="0" indent="0">
              <a:buNone/>
            </a:pPr>
            <a:r>
              <a:rPr kumimoji="1" lang="ja-JP" altLang="en-US" sz="2800" dirty="0"/>
              <a:t>　用途①：総合指標を作成する</a:t>
            </a:r>
            <a:endParaRPr kumimoji="1" lang="en-US" altLang="ja-JP" sz="2800" dirty="0"/>
          </a:p>
          <a:p>
            <a:pPr marL="0" indent="0">
              <a:buNone/>
            </a:pPr>
            <a:r>
              <a:rPr kumimoji="1" lang="ja-JP" altLang="en-US" sz="2800" dirty="0"/>
              <a:t>　用途②：個体を分類する</a:t>
            </a:r>
            <a:r>
              <a:rPr kumimoji="1" lang="ja-JP" altLang="en-US" sz="2500" dirty="0"/>
              <a:t>（←因子分析の方が得意）</a:t>
            </a:r>
            <a:endParaRPr kumimoji="1" lang="en-US" altLang="ja-JP" sz="2500" dirty="0"/>
          </a:p>
          <a:p>
            <a:pPr marL="0" indent="0">
              <a:buNone/>
            </a:pPr>
            <a:r>
              <a:rPr kumimoji="1" lang="ja-JP" altLang="en-US" sz="2800" dirty="0"/>
              <a:t>　用途③：重回帰用の新しい変数とする</a:t>
            </a:r>
            <a:r>
              <a:rPr kumimoji="1" lang="ja-JP" altLang="en-US" sz="2500" dirty="0"/>
              <a:t>（←主成分</a:t>
            </a:r>
            <a:endParaRPr kumimoji="1" lang="en-US" altLang="ja-JP" sz="2500" dirty="0"/>
          </a:p>
          <a:p>
            <a:pPr marL="0" indent="0">
              <a:buNone/>
            </a:pPr>
            <a:r>
              <a:rPr kumimoji="1" lang="ja-JP" altLang="en-US" sz="2500" dirty="0"/>
              <a:t>　　　　　　　が直交していることを活かす）</a:t>
            </a:r>
            <a:endParaRPr kumimoji="1" lang="en-US" altLang="ja-JP" sz="2500" dirty="0"/>
          </a:p>
          <a:p>
            <a:pPr marL="0" indent="0" algn="just">
              <a:buNone/>
            </a:pPr>
            <a:r>
              <a:rPr kumimoji="1" lang="ja-JP" altLang="en-US" sz="2800" dirty="0"/>
              <a:t>　特徴：仮説がない</a:t>
            </a:r>
            <a:r>
              <a:rPr kumimoji="1" lang="ja-JP" altLang="en-US" sz="2500" dirty="0"/>
              <a:t>（主成分の数を後から決められる）</a:t>
            </a:r>
            <a:endParaRPr kumimoji="1" lang="en-US" altLang="ja-JP" sz="2500" dirty="0"/>
          </a:p>
          <a:p>
            <a:pPr marL="0" indent="0" algn="just">
              <a:buNone/>
            </a:pPr>
            <a:r>
              <a:rPr kumimoji="1" lang="ja-JP" altLang="en-US" sz="2800" dirty="0"/>
              <a:t>　　　　　ので因子分析より単純</a:t>
            </a:r>
            <a:endParaRPr kumimoji="1" lang="en-US" altLang="ja-JP" sz="2800" dirty="0"/>
          </a:p>
        </p:txBody>
      </p:sp>
      <p:sp>
        <p:nvSpPr>
          <p:cNvPr id="4" name="タイトル 3">
            <a:extLst>
              <a:ext uri="{FF2B5EF4-FFF2-40B4-BE49-F238E27FC236}">
                <a16:creationId xmlns:a16="http://schemas.microsoft.com/office/drawing/2014/main" id="{BD11B86F-9C97-4B72-B24A-34EDE0BA15DF}"/>
              </a:ext>
            </a:extLst>
          </p:cNvPr>
          <p:cNvSpPr txBox="1">
            <a:spLocks/>
          </p:cNvSpPr>
          <p:nvPr/>
        </p:nvSpPr>
        <p:spPr bwMode="auto">
          <a:xfrm>
            <a:off x="851035" y="684738"/>
            <a:ext cx="7162800" cy="901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en-US" altLang="ja-JP" b="1" kern="0">
                <a:effectLst>
                  <a:outerShdw blurRad="38100" dist="38100" dir="2700000" algn="tl">
                    <a:srgbClr val="000000">
                      <a:alpha val="43137"/>
                    </a:srgbClr>
                  </a:outerShdw>
                </a:effectLst>
                <a:latin typeface="+mn-ea"/>
                <a:ea typeface="+mn-ea"/>
              </a:rPr>
              <a:t>14.1</a:t>
            </a:r>
            <a:r>
              <a:rPr lang="ja-JP" altLang="en-US" b="1" kern="0">
                <a:effectLst>
                  <a:outerShdw blurRad="38100" dist="38100" dir="2700000" algn="tl">
                    <a:srgbClr val="000000">
                      <a:alpha val="43137"/>
                    </a:srgbClr>
                  </a:outerShdw>
                </a:effectLst>
                <a:latin typeface="+mn-ea"/>
                <a:ea typeface="+mn-ea"/>
              </a:rPr>
              <a:t>　主成分分析</a:t>
            </a:r>
            <a:endParaRPr lang="ja-JP" altLang="en-US" b="1" kern="0" dirty="0">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3368691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ED156-D8C8-40AB-8C45-CB87E5C6E264}"/>
              </a:ext>
            </a:extLst>
          </p:cNvPr>
          <p:cNvSpPr>
            <a:spLocks noGrp="1"/>
          </p:cNvSpPr>
          <p:nvPr>
            <p:ph type="title"/>
          </p:nvPr>
        </p:nvSpPr>
        <p:spPr>
          <a:xfrm>
            <a:off x="833678" y="608030"/>
            <a:ext cx="7162800" cy="1143000"/>
          </a:xfrm>
        </p:spPr>
        <p:txBody>
          <a:bodyPr/>
          <a:lstStyle/>
          <a:p>
            <a:r>
              <a:rPr kumimoji="1" lang="ja-JP" altLang="en-US" sz="3500" b="1" dirty="0">
                <a:effectLst>
                  <a:outerShdw blurRad="38100" dist="38100" dir="2700000" algn="tl">
                    <a:srgbClr val="000000">
                      <a:alpha val="43137"/>
                    </a:srgbClr>
                  </a:outerShdw>
                </a:effectLst>
                <a:latin typeface="+mn-ea"/>
                <a:ea typeface="+mn-ea"/>
              </a:rPr>
              <a:t>事例：スピアマンによる</a:t>
            </a:r>
            <a:r>
              <a:rPr kumimoji="1" lang="en-US" altLang="ja-JP" sz="3500" b="1" dirty="0">
                <a:effectLst>
                  <a:outerShdw blurRad="38100" dist="38100" dir="2700000" algn="tl">
                    <a:srgbClr val="000000">
                      <a:alpha val="43137"/>
                    </a:srgbClr>
                  </a:outerShdw>
                </a:effectLst>
                <a:latin typeface="+mn-ea"/>
                <a:ea typeface="+mn-ea"/>
              </a:rPr>
              <a:t>2</a:t>
            </a:r>
            <a:r>
              <a:rPr kumimoji="1" lang="ja-JP" altLang="en-US" sz="3500" b="1" dirty="0">
                <a:effectLst>
                  <a:outerShdw blurRad="38100" dist="38100" dir="2700000" algn="tl">
                    <a:srgbClr val="000000">
                      <a:alpha val="43137"/>
                    </a:srgbClr>
                  </a:outerShdw>
                </a:effectLst>
                <a:latin typeface="+mn-ea"/>
                <a:ea typeface="+mn-ea"/>
              </a:rPr>
              <a:t>因子モデル</a:t>
            </a:r>
          </a:p>
        </p:txBody>
      </p:sp>
      <p:sp>
        <p:nvSpPr>
          <p:cNvPr id="6" name="正方形/長方形 5">
            <a:extLst>
              <a:ext uri="{FF2B5EF4-FFF2-40B4-BE49-F238E27FC236}">
                <a16:creationId xmlns:a16="http://schemas.microsoft.com/office/drawing/2014/main" id="{FE2B3307-CC79-490D-A86C-5E0D74DB4217}"/>
              </a:ext>
            </a:extLst>
          </p:cNvPr>
          <p:cNvSpPr/>
          <p:nvPr/>
        </p:nvSpPr>
        <p:spPr>
          <a:xfrm>
            <a:off x="4492009" y="2900226"/>
            <a:ext cx="1121175" cy="3216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古典成績</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DC594CC9-C7CD-4E44-9F08-2864C16631E6}"/>
              </a:ext>
            </a:extLst>
          </p:cNvPr>
          <p:cNvSpPr/>
          <p:nvPr/>
        </p:nvSpPr>
        <p:spPr>
          <a:xfrm>
            <a:off x="4512296" y="3346576"/>
            <a:ext cx="1121175" cy="3216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仏語成績</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EF092C95-9762-4E0F-A998-A0931E6A3774}"/>
              </a:ext>
            </a:extLst>
          </p:cNvPr>
          <p:cNvSpPr/>
          <p:nvPr/>
        </p:nvSpPr>
        <p:spPr>
          <a:xfrm>
            <a:off x="4512296" y="3833643"/>
            <a:ext cx="1121175" cy="3216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国語成績</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0" name="直線矢印コネクタ 9">
            <a:extLst>
              <a:ext uri="{FF2B5EF4-FFF2-40B4-BE49-F238E27FC236}">
                <a16:creationId xmlns:a16="http://schemas.microsoft.com/office/drawing/2014/main" id="{E5CD69B6-157E-41AC-80B7-8061B1592809}"/>
              </a:ext>
            </a:extLst>
          </p:cNvPr>
          <p:cNvCxnSpPr>
            <a:cxnSpLocks/>
            <a:stCxn id="7" idx="6"/>
            <a:endCxn id="6" idx="1"/>
          </p:cNvCxnSpPr>
          <p:nvPr/>
        </p:nvCxnSpPr>
        <p:spPr>
          <a:xfrm flipV="1">
            <a:off x="3661147" y="3061050"/>
            <a:ext cx="830862" cy="1233062"/>
          </a:xfrm>
          <a:prstGeom prst="straightConnector1">
            <a:avLst/>
          </a:prstGeom>
          <a:ln w="508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2A277D4-B4DC-4949-853F-816BF9CADDB6}"/>
              </a:ext>
            </a:extLst>
          </p:cNvPr>
          <p:cNvCxnSpPr>
            <a:cxnSpLocks/>
            <a:stCxn id="7" idx="6"/>
            <a:endCxn id="8" idx="1"/>
          </p:cNvCxnSpPr>
          <p:nvPr/>
        </p:nvCxnSpPr>
        <p:spPr>
          <a:xfrm flipV="1">
            <a:off x="3661147" y="3507400"/>
            <a:ext cx="851149" cy="786712"/>
          </a:xfrm>
          <a:prstGeom prst="straightConnector1">
            <a:avLst/>
          </a:prstGeom>
          <a:ln w="222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7795D973-9231-4629-AD1D-B7666A5D2592}"/>
              </a:ext>
            </a:extLst>
          </p:cNvPr>
          <p:cNvCxnSpPr>
            <a:cxnSpLocks/>
            <a:stCxn id="7" idx="6"/>
            <a:endCxn id="9" idx="1"/>
          </p:cNvCxnSpPr>
          <p:nvPr/>
        </p:nvCxnSpPr>
        <p:spPr>
          <a:xfrm flipV="1">
            <a:off x="3661147" y="3994467"/>
            <a:ext cx="851149" cy="299645"/>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29C4F092-851E-47E0-BB53-97A80BB93991}"/>
              </a:ext>
            </a:extLst>
          </p:cNvPr>
          <p:cNvSpPr/>
          <p:nvPr/>
        </p:nvSpPr>
        <p:spPr>
          <a:xfrm>
            <a:off x="6080996" y="2874462"/>
            <a:ext cx="1440160" cy="36983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古典の能力</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4" name="直線矢印コネクタ 13">
            <a:extLst>
              <a:ext uri="{FF2B5EF4-FFF2-40B4-BE49-F238E27FC236}">
                <a16:creationId xmlns:a16="http://schemas.microsoft.com/office/drawing/2014/main" id="{229612B0-B522-4E23-AE4D-BB74BA23DE38}"/>
              </a:ext>
            </a:extLst>
          </p:cNvPr>
          <p:cNvCxnSpPr>
            <a:cxnSpLocks/>
          </p:cNvCxnSpPr>
          <p:nvPr/>
        </p:nvCxnSpPr>
        <p:spPr>
          <a:xfrm flipH="1">
            <a:off x="5646913" y="3054485"/>
            <a:ext cx="434083" cy="0"/>
          </a:xfrm>
          <a:prstGeom prst="straightConnector1">
            <a:avLst/>
          </a:prstGeom>
          <a:ln w="190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楕円 16">
            <a:extLst>
              <a:ext uri="{FF2B5EF4-FFF2-40B4-BE49-F238E27FC236}">
                <a16:creationId xmlns:a16="http://schemas.microsoft.com/office/drawing/2014/main" id="{F3549738-2A78-4111-924F-8E1783E7A86C}"/>
              </a:ext>
            </a:extLst>
          </p:cNvPr>
          <p:cNvSpPr/>
          <p:nvPr/>
        </p:nvSpPr>
        <p:spPr>
          <a:xfrm>
            <a:off x="6080996" y="3344919"/>
            <a:ext cx="1440160" cy="36983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仏語の能力</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8" name="直線矢印コネクタ 17">
            <a:extLst>
              <a:ext uri="{FF2B5EF4-FFF2-40B4-BE49-F238E27FC236}">
                <a16:creationId xmlns:a16="http://schemas.microsoft.com/office/drawing/2014/main" id="{DA27F3F7-7EE6-43E6-A426-FC48EE2D0D44}"/>
              </a:ext>
            </a:extLst>
          </p:cNvPr>
          <p:cNvCxnSpPr>
            <a:cxnSpLocks/>
          </p:cNvCxnSpPr>
          <p:nvPr/>
        </p:nvCxnSpPr>
        <p:spPr>
          <a:xfrm flipH="1">
            <a:off x="5646913" y="3524942"/>
            <a:ext cx="434083" cy="0"/>
          </a:xfrm>
          <a:prstGeom prst="straightConnector1">
            <a:avLst/>
          </a:prstGeom>
          <a:ln w="508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6733C6ED-5F0B-486A-B448-40961FF8F371}"/>
              </a:ext>
            </a:extLst>
          </p:cNvPr>
          <p:cNvSpPr/>
          <p:nvPr/>
        </p:nvSpPr>
        <p:spPr>
          <a:xfrm>
            <a:off x="6080996" y="3809550"/>
            <a:ext cx="1440160" cy="36983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国語の能力</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0" name="直線矢印コネクタ 19">
            <a:extLst>
              <a:ext uri="{FF2B5EF4-FFF2-40B4-BE49-F238E27FC236}">
                <a16:creationId xmlns:a16="http://schemas.microsoft.com/office/drawing/2014/main" id="{E4F4619B-1145-411A-A86E-A3AB067ACD57}"/>
              </a:ext>
            </a:extLst>
          </p:cNvPr>
          <p:cNvCxnSpPr>
            <a:cxnSpLocks/>
          </p:cNvCxnSpPr>
          <p:nvPr/>
        </p:nvCxnSpPr>
        <p:spPr>
          <a:xfrm flipH="1">
            <a:off x="5646913" y="3989573"/>
            <a:ext cx="434083" cy="0"/>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EA0584B2-7168-4D65-B0AA-1611AFB0D23E}"/>
              </a:ext>
            </a:extLst>
          </p:cNvPr>
          <p:cNvSpPr/>
          <p:nvPr/>
        </p:nvSpPr>
        <p:spPr>
          <a:xfrm>
            <a:off x="4515469" y="4318205"/>
            <a:ext cx="1121175" cy="3216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数学成績</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3BAD0EC0-4418-4763-9543-50DAB1257A0B}"/>
              </a:ext>
            </a:extLst>
          </p:cNvPr>
          <p:cNvSpPr/>
          <p:nvPr/>
        </p:nvSpPr>
        <p:spPr>
          <a:xfrm>
            <a:off x="4515468" y="4766226"/>
            <a:ext cx="1121175" cy="3216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音程成績</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066A1D09-F9FB-459D-B188-14379BC128EC}"/>
              </a:ext>
            </a:extLst>
          </p:cNvPr>
          <p:cNvSpPr/>
          <p:nvPr/>
        </p:nvSpPr>
        <p:spPr>
          <a:xfrm>
            <a:off x="4515468" y="5253293"/>
            <a:ext cx="1121175" cy="3216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音才成績</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3" name="楕円 22">
            <a:extLst>
              <a:ext uri="{FF2B5EF4-FFF2-40B4-BE49-F238E27FC236}">
                <a16:creationId xmlns:a16="http://schemas.microsoft.com/office/drawing/2014/main" id="{955E78D2-0BA3-4B5F-9065-69D358B62435}"/>
              </a:ext>
            </a:extLst>
          </p:cNvPr>
          <p:cNvSpPr/>
          <p:nvPr/>
        </p:nvSpPr>
        <p:spPr>
          <a:xfrm>
            <a:off x="6084168" y="4294112"/>
            <a:ext cx="1440160" cy="36983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数学の能力</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F7D7DB0D-83C2-478B-BA9C-802F5F6CE808}"/>
              </a:ext>
            </a:extLst>
          </p:cNvPr>
          <p:cNvCxnSpPr>
            <a:cxnSpLocks/>
          </p:cNvCxnSpPr>
          <p:nvPr/>
        </p:nvCxnSpPr>
        <p:spPr>
          <a:xfrm flipH="1">
            <a:off x="5650085" y="4474135"/>
            <a:ext cx="434083" cy="0"/>
          </a:xfrm>
          <a:prstGeom prst="straightConnector1">
            <a:avLst/>
          </a:prstGeom>
          <a:ln w="190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楕円 24">
            <a:extLst>
              <a:ext uri="{FF2B5EF4-FFF2-40B4-BE49-F238E27FC236}">
                <a16:creationId xmlns:a16="http://schemas.microsoft.com/office/drawing/2014/main" id="{AF5D101E-369E-4C44-B6B2-0AE55821C85F}"/>
              </a:ext>
            </a:extLst>
          </p:cNvPr>
          <p:cNvSpPr/>
          <p:nvPr/>
        </p:nvSpPr>
        <p:spPr>
          <a:xfrm>
            <a:off x="6084168" y="4764569"/>
            <a:ext cx="1440160" cy="36983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音程の能力</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6" name="直線矢印コネクタ 25">
            <a:extLst>
              <a:ext uri="{FF2B5EF4-FFF2-40B4-BE49-F238E27FC236}">
                <a16:creationId xmlns:a16="http://schemas.microsoft.com/office/drawing/2014/main" id="{639C26EB-63A1-4087-9B6D-435FF5980E06}"/>
              </a:ext>
            </a:extLst>
          </p:cNvPr>
          <p:cNvCxnSpPr>
            <a:cxnSpLocks/>
          </p:cNvCxnSpPr>
          <p:nvPr/>
        </p:nvCxnSpPr>
        <p:spPr>
          <a:xfrm flipH="1">
            <a:off x="5650085" y="4944592"/>
            <a:ext cx="434083" cy="0"/>
          </a:xfrm>
          <a:prstGeom prst="straightConnector1">
            <a:avLst/>
          </a:prstGeom>
          <a:ln w="571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301B8472-6745-4D74-B470-2476A91DB7D0}"/>
              </a:ext>
            </a:extLst>
          </p:cNvPr>
          <p:cNvSpPr/>
          <p:nvPr/>
        </p:nvSpPr>
        <p:spPr>
          <a:xfrm>
            <a:off x="6084168" y="5229200"/>
            <a:ext cx="1440160" cy="36983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音才の能力</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28" name="直線矢印コネクタ 27">
            <a:extLst>
              <a:ext uri="{FF2B5EF4-FFF2-40B4-BE49-F238E27FC236}">
                <a16:creationId xmlns:a16="http://schemas.microsoft.com/office/drawing/2014/main" id="{3B800000-7437-4B4C-820C-C04D9FFE0B56}"/>
              </a:ext>
            </a:extLst>
          </p:cNvPr>
          <p:cNvCxnSpPr>
            <a:cxnSpLocks/>
          </p:cNvCxnSpPr>
          <p:nvPr/>
        </p:nvCxnSpPr>
        <p:spPr>
          <a:xfrm flipH="1">
            <a:off x="5650085" y="5409223"/>
            <a:ext cx="434083" cy="0"/>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27D694BE-4C80-4024-A841-08C7FB53FC34}"/>
              </a:ext>
            </a:extLst>
          </p:cNvPr>
          <p:cNvCxnSpPr>
            <a:cxnSpLocks/>
            <a:stCxn id="7" idx="6"/>
            <a:endCxn id="22" idx="1"/>
          </p:cNvCxnSpPr>
          <p:nvPr/>
        </p:nvCxnSpPr>
        <p:spPr>
          <a:xfrm>
            <a:off x="3661147" y="4294112"/>
            <a:ext cx="854321" cy="1120005"/>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12DC7716-1B27-4B37-834D-340EB4304D45}"/>
              </a:ext>
            </a:extLst>
          </p:cNvPr>
          <p:cNvCxnSpPr>
            <a:cxnSpLocks/>
            <a:stCxn id="7" idx="6"/>
            <a:endCxn id="21" idx="1"/>
          </p:cNvCxnSpPr>
          <p:nvPr/>
        </p:nvCxnSpPr>
        <p:spPr>
          <a:xfrm>
            <a:off x="3661147" y="4294112"/>
            <a:ext cx="854321" cy="632938"/>
          </a:xfrm>
          <a:prstGeom prst="straightConnector1">
            <a:avLst/>
          </a:prstGeom>
          <a:ln w="1587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1114D0BA-CD2C-473B-B9B2-6F8CC98C0F29}"/>
              </a:ext>
            </a:extLst>
          </p:cNvPr>
          <p:cNvCxnSpPr>
            <a:cxnSpLocks/>
            <a:stCxn id="7" idx="6"/>
            <a:endCxn id="16" idx="1"/>
          </p:cNvCxnSpPr>
          <p:nvPr/>
        </p:nvCxnSpPr>
        <p:spPr>
          <a:xfrm>
            <a:off x="3661147" y="4294112"/>
            <a:ext cx="854322" cy="184917"/>
          </a:xfrm>
          <a:prstGeom prst="straightConnector1">
            <a:avLst/>
          </a:prstGeom>
          <a:ln w="508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楕円 6">
            <a:extLst>
              <a:ext uri="{FF2B5EF4-FFF2-40B4-BE49-F238E27FC236}">
                <a16:creationId xmlns:a16="http://schemas.microsoft.com/office/drawing/2014/main" id="{70D7FBE8-C601-4383-9C3D-2B87C7A0423F}"/>
              </a:ext>
            </a:extLst>
          </p:cNvPr>
          <p:cNvSpPr/>
          <p:nvPr/>
        </p:nvSpPr>
        <p:spPr>
          <a:xfrm>
            <a:off x="2392932" y="4078722"/>
            <a:ext cx="1268215" cy="43077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知能</a:t>
            </a:r>
            <a:endParaRPr kumimoji="1" lang="ja-JP" altLang="en-US"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F0886549-DDD2-40A5-88D4-4625F3CF2090}"/>
              </a:ext>
            </a:extLst>
          </p:cNvPr>
          <p:cNvSpPr txBox="1"/>
          <p:nvPr/>
        </p:nvSpPr>
        <p:spPr>
          <a:xfrm>
            <a:off x="2489998" y="3713429"/>
            <a:ext cx="95410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共通因子</a:t>
            </a:r>
          </a:p>
        </p:txBody>
      </p:sp>
      <p:sp>
        <p:nvSpPr>
          <p:cNvPr id="46" name="テキスト ボックス 45">
            <a:extLst>
              <a:ext uri="{FF2B5EF4-FFF2-40B4-BE49-F238E27FC236}">
                <a16:creationId xmlns:a16="http://schemas.microsoft.com/office/drawing/2014/main" id="{C00045CD-006F-4D1F-B538-B218914C765D}"/>
              </a:ext>
            </a:extLst>
          </p:cNvPr>
          <p:cNvSpPr txBox="1"/>
          <p:nvPr/>
        </p:nvSpPr>
        <p:spPr>
          <a:xfrm>
            <a:off x="4010005" y="2236045"/>
            <a:ext cx="2252540" cy="323165"/>
          </a:xfrm>
          <a:prstGeom prst="rect">
            <a:avLst/>
          </a:prstGeom>
          <a:noFill/>
        </p:spPr>
        <p:txBody>
          <a:bodyPr wrap="none" rtlCol="0">
            <a:spAutoFit/>
          </a:bodyPr>
          <a:lstStyle/>
          <a:p>
            <a:pPr algn="l"/>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成績には正の相関がある</a:t>
            </a:r>
          </a:p>
        </p:txBody>
      </p:sp>
      <p:sp>
        <p:nvSpPr>
          <p:cNvPr id="47" name="四角形: 角を丸くする 46">
            <a:extLst>
              <a:ext uri="{FF2B5EF4-FFF2-40B4-BE49-F238E27FC236}">
                <a16:creationId xmlns:a16="http://schemas.microsoft.com/office/drawing/2014/main" id="{7B554D83-D2A2-4C1F-8597-FD442B8EEC4E}"/>
              </a:ext>
            </a:extLst>
          </p:cNvPr>
          <p:cNvSpPr/>
          <p:nvPr/>
        </p:nvSpPr>
        <p:spPr>
          <a:xfrm>
            <a:off x="4387229" y="2823260"/>
            <a:ext cx="1340747" cy="2865939"/>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C6DE71CC-BA56-4B6B-AFAE-FAC8C6709B06}"/>
              </a:ext>
            </a:extLst>
          </p:cNvPr>
          <p:cNvSpPr txBox="1"/>
          <p:nvPr/>
        </p:nvSpPr>
        <p:spPr>
          <a:xfrm>
            <a:off x="1205610" y="2414433"/>
            <a:ext cx="2806277" cy="784830"/>
          </a:xfrm>
          <a:prstGeom prst="rect">
            <a:avLst/>
          </a:prstGeom>
          <a:solidFill>
            <a:srgbClr val="00B050"/>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古典の成績は古典独自の能力と，全科目に共通する能力（知能）の両方によって規定される</a:t>
            </a:r>
          </a:p>
        </p:txBody>
      </p:sp>
      <p:cxnSp>
        <p:nvCxnSpPr>
          <p:cNvPr id="50" name="コネクタ: 曲線 49">
            <a:extLst>
              <a:ext uri="{FF2B5EF4-FFF2-40B4-BE49-F238E27FC236}">
                <a16:creationId xmlns:a16="http://schemas.microsoft.com/office/drawing/2014/main" id="{F2A1B076-A887-46DE-BE1F-479F5069C8A9}"/>
              </a:ext>
            </a:extLst>
          </p:cNvPr>
          <p:cNvCxnSpPr>
            <a:cxnSpLocks/>
          </p:cNvCxnSpPr>
          <p:nvPr/>
        </p:nvCxnSpPr>
        <p:spPr>
          <a:xfrm>
            <a:off x="3942386" y="2670184"/>
            <a:ext cx="647725" cy="263991"/>
          </a:xfrm>
          <a:prstGeom prst="curvedConnector2">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1BF74532-EB91-4774-93F7-B6157CBE3506}"/>
              </a:ext>
            </a:extLst>
          </p:cNvPr>
          <p:cNvSpPr/>
          <p:nvPr/>
        </p:nvSpPr>
        <p:spPr>
          <a:xfrm>
            <a:off x="4493134" y="2893960"/>
            <a:ext cx="1121174" cy="327284"/>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5C247191-DAC1-4FB6-9473-E06D915BA360}"/>
              </a:ext>
            </a:extLst>
          </p:cNvPr>
          <p:cNvSpPr txBox="1"/>
          <p:nvPr/>
        </p:nvSpPr>
        <p:spPr>
          <a:xfrm>
            <a:off x="6314568" y="2517959"/>
            <a:ext cx="95410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独自因子</a:t>
            </a:r>
          </a:p>
        </p:txBody>
      </p:sp>
      <p:sp>
        <p:nvSpPr>
          <p:cNvPr id="56" name="テキスト ボックス 55">
            <a:extLst>
              <a:ext uri="{FF2B5EF4-FFF2-40B4-BE49-F238E27FC236}">
                <a16:creationId xmlns:a16="http://schemas.microsoft.com/office/drawing/2014/main" id="{4316F27F-599A-4FBE-A3F5-F0E2F0BD62E1}"/>
              </a:ext>
            </a:extLst>
          </p:cNvPr>
          <p:cNvSpPr txBox="1"/>
          <p:nvPr/>
        </p:nvSpPr>
        <p:spPr>
          <a:xfrm>
            <a:off x="1234103" y="4982392"/>
            <a:ext cx="2806277" cy="784830"/>
          </a:xfrm>
          <a:prstGeom prst="rect">
            <a:avLst/>
          </a:prstGeom>
          <a:solidFill>
            <a:srgbClr val="00B0F0"/>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因子分析の目的：</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因子負荷量（影響の大きさ）</a:t>
            </a:r>
            <a:r>
              <a:rPr kumimoji="1" lang="ja-JP" altLang="en-US" sz="1500" dirty="0">
                <a:solidFill>
                  <a:schemeClr val="bg1"/>
                </a:solidFill>
                <a:latin typeface="ＭＳ Ｐゴシック" panose="020B0600070205080204" pitchFamily="50" charset="-128"/>
                <a:cs typeface="Meiryo UI" pitchFamily="50" charset="-128"/>
              </a:rPr>
              <a:t>や共通因子の得点（知能）を求める</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58" name="直線矢印コネクタ 57">
            <a:extLst>
              <a:ext uri="{FF2B5EF4-FFF2-40B4-BE49-F238E27FC236}">
                <a16:creationId xmlns:a16="http://schemas.microsoft.com/office/drawing/2014/main" id="{00A41D04-8BFA-44EF-8395-6E7AC14EA949}"/>
              </a:ext>
            </a:extLst>
          </p:cNvPr>
          <p:cNvCxnSpPr>
            <a:cxnSpLocks/>
            <a:endCxn id="7" idx="4"/>
          </p:cNvCxnSpPr>
          <p:nvPr/>
        </p:nvCxnSpPr>
        <p:spPr>
          <a:xfrm flipH="1" flipV="1">
            <a:off x="3027040" y="4509501"/>
            <a:ext cx="115332" cy="495144"/>
          </a:xfrm>
          <a:prstGeom prst="straightConnector1">
            <a:avLst/>
          </a:prstGeom>
          <a:ln w="12700">
            <a:solidFill>
              <a:srgbClr val="00B0F0"/>
            </a:solidFill>
            <a:prstDash val="sysDash"/>
            <a:tailEnd type="stealth" w="lg"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6EB43549-FBDC-45F9-A296-787C0DD7B222}"/>
              </a:ext>
            </a:extLst>
          </p:cNvPr>
          <p:cNvCxnSpPr>
            <a:cxnSpLocks/>
          </p:cNvCxnSpPr>
          <p:nvPr/>
        </p:nvCxnSpPr>
        <p:spPr>
          <a:xfrm flipV="1">
            <a:off x="3438482" y="4639259"/>
            <a:ext cx="435621" cy="365386"/>
          </a:xfrm>
          <a:prstGeom prst="straightConnector1">
            <a:avLst/>
          </a:prstGeom>
          <a:ln w="12700">
            <a:solidFill>
              <a:srgbClr val="00B0F0"/>
            </a:solidFill>
            <a:prstDash val="sysDash"/>
            <a:tailEnd type="stealth" w="lg" len="med"/>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E5222191-B14A-4EC8-81B9-E4754E2FD98B}"/>
              </a:ext>
            </a:extLst>
          </p:cNvPr>
          <p:cNvSpPr txBox="1"/>
          <p:nvPr/>
        </p:nvSpPr>
        <p:spPr>
          <a:xfrm>
            <a:off x="4590112" y="2501040"/>
            <a:ext cx="95410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a:t>
            </a:r>
          </a:p>
        </p:txBody>
      </p:sp>
      <p:sp>
        <p:nvSpPr>
          <p:cNvPr id="45" name="テキスト ボックス 44">
            <a:extLst>
              <a:ext uri="{FF2B5EF4-FFF2-40B4-BE49-F238E27FC236}">
                <a16:creationId xmlns:a16="http://schemas.microsoft.com/office/drawing/2014/main" id="{0AF7C2E2-0703-449A-9B62-27C262888E19}"/>
              </a:ext>
            </a:extLst>
          </p:cNvPr>
          <p:cNvSpPr txBox="1"/>
          <p:nvPr/>
        </p:nvSpPr>
        <p:spPr>
          <a:xfrm rot="18312538">
            <a:off x="3338101" y="3384863"/>
            <a:ext cx="1242648"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a:t>
            </a:r>
            <a:r>
              <a:rPr kumimoji="1" lang="en-US" altLang="ja-JP" sz="1500" i="1" dirty="0">
                <a:solidFill>
                  <a:srgbClr val="FFFF00"/>
                </a:solidFill>
                <a:ea typeface="ＭＳ Ｐゴシック" panose="020B0600070205080204" pitchFamily="50" charset="-128"/>
                <a:cs typeface="Times New Roman" panose="02020603050405020304" pitchFamily="18" charset="0"/>
              </a:rPr>
              <a:t>b</a:t>
            </a:r>
            <a:endParaRPr kumimoji="1" lang="ja-JP" altLang="en-US" sz="1500" i="1" dirty="0">
              <a:solidFill>
                <a:srgbClr val="FFFF00"/>
              </a:solidFill>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7106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9" grpId="0" animBg="1"/>
      <p:bldP spid="23" grpId="0" animBg="1"/>
      <p:bldP spid="25" grpId="0" animBg="1"/>
      <p:bldP spid="27" grpId="0" animBg="1"/>
      <p:bldP spid="7" grpId="0" animBg="1"/>
      <p:bldP spid="43" grpId="0"/>
      <p:bldP spid="46" grpId="0"/>
      <p:bldP spid="47" grpId="0" animBg="1"/>
      <p:bldP spid="48" grpId="0" animBg="1"/>
      <p:bldP spid="52" grpId="0" animBg="1"/>
      <p:bldP spid="55" grpId="0"/>
      <p:bldP spid="56"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1B9178-C607-4B5B-A1C5-77F3DA563B32}"/>
              </a:ext>
            </a:extLst>
          </p:cNvPr>
          <p:cNvSpPr>
            <a:spLocks noGrp="1"/>
          </p:cNvSpPr>
          <p:nvPr>
            <p:ph type="title"/>
          </p:nvPr>
        </p:nvSpPr>
        <p:spPr>
          <a:xfrm>
            <a:off x="1187624" y="685800"/>
            <a:ext cx="7162800" cy="1143000"/>
          </a:xfrm>
        </p:spPr>
        <p:txBody>
          <a:bodyPr/>
          <a:lstStyle/>
          <a:p>
            <a:r>
              <a:rPr kumimoji="1" lang="ja-JP" altLang="en-US" b="1" dirty="0">
                <a:effectLst>
                  <a:outerShdw blurRad="38100" dist="38100" dir="2700000" algn="tl">
                    <a:srgbClr val="000000">
                      <a:alpha val="43137"/>
                    </a:srgbClr>
                  </a:outerShdw>
                </a:effectLst>
              </a:rPr>
              <a:t>因子分析の手順</a:t>
            </a:r>
          </a:p>
        </p:txBody>
      </p:sp>
      <p:sp>
        <p:nvSpPr>
          <p:cNvPr id="3" name="コンテンツ プレースホルダー 2">
            <a:extLst>
              <a:ext uri="{FF2B5EF4-FFF2-40B4-BE49-F238E27FC236}">
                <a16:creationId xmlns:a16="http://schemas.microsoft.com/office/drawing/2014/main" id="{8FD9D626-7B22-452C-94C8-F7F5BE29DE50}"/>
              </a:ext>
            </a:extLst>
          </p:cNvPr>
          <p:cNvSpPr>
            <a:spLocks noGrp="1"/>
          </p:cNvSpPr>
          <p:nvPr>
            <p:ph idx="1"/>
          </p:nvPr>
        </p:nvSpPr>
        <p:spPr>
          <a:xfrm>
            <a:off x="4932041" y="3666604"/>
            <a:ext cx="3744416" cy="1872208"/>
          </a:xfrm>
          <a:solidFill>
            <a:schemeClr val="accent1">
              <a:lumMod val="75000"/>
            </a:schemeClr>
          </a:solidFill>
        </p:spPr>
        <p:txBody>
          <a:bodyPr/>
          <a:lstStyle/>
          <a:p>
            <a:pPr marL="0" indent="0">
              <a:buNone/>
            </a:pPr>
            <a:r>
              <a:rPr lang="ja-JP" altLang="en-US" sz="2000" b="1" dirty="0">
                <a:effectLst>
                  <a:outerShdw blurRad="38100" dist="38100" dir="2700000" algn="tl">
                    <a:srgbClr val="000000">
                      <a:alpha val="43137"/>
                    </a:srgbClr>
                  </a:outerShdw>
                </a:effectLst>
              </a:rPr>
              <a:t>因子分析の手順</a:t>
            </a:r>
            <a:endParaRPr lang="en-US" altLang="ja-JP" sz="2000" b="1" dirty="0">
              <a:effectLst>
                <a:outerShdw blurRad="38100" dist="38100" dir="2700000" algn="tl">
                  <a:srgbClr val="000000">
                    <a:alpha val="43137"/>
                  </a:srgbClr>
                </a:outerShdw>
              </a:effectLst>
            </a:endParaRPr>
          </a:p>
          <a:p>
            <a:pPr marL="0" indent="0">
              <a:buNone/>
            </a:pPr>
            <a:r>
              <a:rPr lang="ja-JP" altLang="en-US" sz="2000" dirty="0"/>
              <a:t>　手順①：共通因子数の決定</a:t>
            </a:r>
            <a:endParaRPr lang="en-US" altLang="ja-JP" sz="2000" dirty="0"/>
          </a:p>
          <a:p>
            <a:pPr marL="0" indent="0">
              <a:buNone/>
            </a:pPr>
            <a:r>
              <a:rPr lang="ja-JP" altLang="en-US" sz="2000" dirty="0"/>
              <a:t>　手順②：</a:t>
            </a:r>
            <a:r>
              <a:rPr lang="ja-JP" altLang="en-US" sz="2000" dirty="0">
                <a:solidFill>
                  <a:srgbClr val="FFFF00"/>
                </a:solidFill>
                <a:effectLst>
                  <a:outerShdw blurRad="38100" dist="38100" dir="2700000" algn="tl">
                    <a:srgbClr val="000000">
                      <a:alpha val="43137"/>
                    </a:srgbClr>
                  </a:outerShdw>
                </a:effectLst>
              </a:rPr>
              <a:t>因子負荷量</a:t>
            </a:r>
            <a:r>
              <a:rPr lang="ja-JP" altLang="en-US" sz="2000" dirty="0"/>
              <a:t>の推定</a:t>
            </a:r>
          </a:p>
          <a:p>
            <a:pPr marL="0" indent="0">
              <a:buNone/>
            </a:pPr>
            <a:r>
              <a:rPr lang="ja-JP" altLang="en-US" sz="2000" dirty="0"/>
              <a:t>　手順③：因子軸を回転して解釈</a:t>
            </a:r>
          </a:p>
          <a:p>
            <a:pPr marL="0" indent="0">
              <a:buNone/>
            </a:pPr>
            <a:r>
              <a:rPr lang="ja-JP" altLang="en-US" sz="2000" dirty="0"/>
              <a:t>　手順④：</a:t>
            </a:r>
            <a:r>
              <a:rPr lang="ja-JP" altLang="en-US" sz="2000" dirty="0">
                <a:solidFill>
                  <a:srgbClr val="00B0F0"/>
                </a:solidFill>
                <a:effectLst>
                  <a:outerShdw blurRad="38100" dist="38100" dir="2700000" algn="tl">
                    <a:srgbClr val="000000">
                      <a:alpha val="43137"/>
                    </a:srgbClr>
                  </a:outerShdw>
                </a:effectLst>
              </a:rPr>
              <a:t>因子得点</a:t>
            </a:r>
            <a:r>
              <a:rPr lang="ja-JP" altLang="en-US" sz="2000" dirty="0"/>
              <a:t>の推定</a:t>
            </a:r>
            <a:endParaRPr kumimoji="1" lang="ja-JP" altLang="en-US" sz="2000" dirty="0"/>
          </a:p>
        </p:txBody>
      </p:sp>
      <p:graphicFrame>
        <p:nvGraphicFramePr>
          <p:cNvPr id="5" name="オブジェクト 4">
            <a:extLst>
              <a:ext uri="{FF2B5EF4-FFF2-40B4-BE49-F238E27FC236}">
                <a16:creationId xmlns:a16="http://schemas.microsoft.com/office/drawing/2014/main" id="{0B259E47-3731-4F2D-9389-CD3CA91ECA3C}"/>
              </a:ext>
            </a:extLst>
          </p:cNvPr>
          <p:cNvGraphicFramePr>
            <a:graphicFrameLocks noChangeAspect="1"/>
          </p:cNvGraphicFramePr>
          <p:nvPr>
            <p:extLst>
              <p:ext uri="{D42A27DB-BD31-4B8C-83A1-F6EECF244321}">
                <p14:modId xmlns:p14="http://schemas.microsoft.com/office/powerpoint/2010/main" val="2811718354"/>
              </p:ext>
            </p:extLst>
          </p:nvPr>
        </p:nvGraphicFramePr>
        <p:xfrm>
          <a:off x="1285969" y="2564904"/>
          <a:ext cx="3286031" cy="1711834"/>
        </p:xfrm>
        <a:graphic>
          <a:graphicData uri="http://schemas.openxmlformats.org/presentationml/2006/ole">
            <mc:AlternateContent xmlns:mc="http://schemas.openxmlformats.org/markup-compatibility/2006">
              <mc:Choice xmlns:v="urn:schemas-microsoft-com:vml" Requires="v">
                <p:oleObj spid="_x0000_s53335" name="Equation" r:id="rId4" imgW="1815840" imgH="939600" progId="Equation.DSMT4">
                  <p:embed/>
                </p:oleObj>
              </mc:Choice>
              <mc:Fallback>
                <p:oleObj name="Equation" r:id="rId4" imgW="1815840" imgH="939600" progId="Equation.DSMT4">
                  <p:embed/>
                  <p:pic>
                    <p:nvPicPr>
                      <p:cNvPr id="0" name="Object 1"/>
                      <p:cNvPicPr>
                        <a:picLocks noChangeAspect="1" noChangeArrowheads="1"/>
                      </p:cNvPicPr>
                      <p:nvPr/>
                    </p:nvPicPr>
                    <p:blipFill>
                      <a:blip r:embed="rId5"/>
                      <a:srcRect/>
                      <a:stretch>
                        <a:fillRect/>
                      </a:stretch>
                    </p:blipFill>
                    <p:spPr bwMode="auto">
                      <a:xfrm>
                        <a:off x="1285969" y="2564904"/>
                        <a:ext cx="3286031" cy="1711834"/>
                      </a:xfrm>
                      <a:prstGeom prst="rect">
                        <a:avLst/>
                      </a:prstGeom>
                      <a:noFill/>
                    </p:spPr>
                  </p:pic>
                </p:oleObj>
              </mc:Fallback>
            </mc:AlternateContent>
          </a:graphicData>
        </a:graphic>
      </p:graphicFrame>
      <p:sp>
        <p:nvSpPr>
          <p:cNvPr id="6" name="四角形: 角を丸くする 5">
            <a:extLst>
              <a:ext uri="{FF2B5EF4-FFF2-40B4-BE49-F238E27FC236}">
                <a16:creationId xmlns:a16="http://schemas.microsoft.com/office/drawing/2014/main" id="{E0C70E5D-1A4B-41E2-939C-D9A45F2FA3C8}"/>
              </a:ext>
            </a:extLst>
          </p:cNvPr>
          <p:cNvSpPr/>
          <p:nvPr/>
        </p:nvSpPr>
        <p:spPr>
          <a:xfrm>
            <a:off x="1646009" y="2636912"/>
            <a:ext cx="360040" cy="1656184"/>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B81AE5A-A4A2-4CE7-8BC1-8F678A3F1B91}"/>
              </a:ext>
            </a:extLst>
          </p:cNvPr>
          <p:cNvSpPr txBox="1"/>
          <p:nvPr/>
        </p:nvSpPr>
        <p:spPr>
          <a:xfrm>
            <a:off x="1618280" y="4295418"/>
            <a:ext cx="415498" cy="861774"/>
          </a:xfrm>
          <a:prstGeom prst="rect">
            <a:avLst/>
          </a:prstGeom>
          <a:noFill/>
        </p:spPr>
        <p:txBody>
          <a:bodyPr vert="eaVert" wrap="none" rtlCol="0">
            <a:spAutoFit/>
          </a:bodyPr>
          <a:lstStyle/>
          <a:p>
            <a:pPr algn="l"/>
            <a:r>
              <a:rPr kumimoji="1" lang="ja-JP" altLang="en-US" sz="15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観測変数</a:t>
            </a:r>
          </a:p>
        </p:txBody>
      </p:sp>
      <p:sp>
        <p:nvSpPr>
          <p:cNvPr id="9" name="四角形: 角を丸くする 8">
            <a:extLst>
              <a:ext uri="{FF2B5EF4-FFF2-40B4-BE49-F238E27FC236}">
                <a16:creationId xmlns:a16="http://schemas.microsoft.com/office/drawing/2014/main" id="{67883971-FF8E-4A90-9D94-85A331F8EB64}"/>
              </a:ext>
            </a:extLst>
          </p:cNvPr>
          <p:cNvSpPr/>
          <p:nvPr/>
        </p:nvSpPr>
        <p:spPr>
          <a:xfrm>
            <a:off x="4166289" y="2628733"/>
            <a:ext cx="360040" cy="1656184"/>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F26B1A5-26E4-47F7-BEE0-C1E4AA62DA5B}"/>
              </a:ext>
            </a:extLst>
          </p:cNvPr>
          <p:cNvSpPr txBox="1"/>
          <p:nvPr/>
        </p:nvSpPr>
        <p:spPr>
          <a:xfrm>
            <a:off x="4156502" y="4303597"/>
            <a:ext cx="415498" cy="861774"/>
          </a:xfrm>
          <a:prstGeom prst="rect">
            <a:avLst/>
          </a:prstGeom>
          <a:noFill/>
        </p:spPr>
        <p:txBody>
          <a:bodyPr vert="eaVert" wrap="non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独自因子</a:t>
            </a:r>
          </a:p>
        </p:txBody>
      </p:sp>
      <p:sp>
        <p:nvSpPr>
          <p:cNvPr id="11" name="四角形: 角を丸くする 10">
            <a:extLst>
              <a:ext uri="{FF2B5EF4-FFF2-40B4-BE49-F238E27FC236}">
                <a16:creationId xmlns:a16="http://schemas.microsoft.com/office/drawing/2014/main" id="{C0A3FEC3-BBBB-4FE8-81E3-ACEF9E146BD1}"/>
              </a:ext>
            </a:extLst>
          </p:cNvPr>
          <p:cNvSpPr/>
          <p:nvPr/>
        </p:nvSpPr>
        <p:spPr>
          <a:xfrm>
            <a:off x="3158178" y="2620554"/>
            <a:ext cx="360040" cy="1656184"/>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ACEFDA9-63D2-490E-8DB9-B2369C15F0B6}"/>
              </a:ext>
            </a:extLst>
          </p:cNvPr>
          <p:cNvSpPr txBox="1"/>
          <p:nvPr/>
        </p:nvSpPr>
        <p:spPr>
          <a:xfrm>
            <a:off x="3130449" y="4284917"/>
            <a:ext cx="415498" cy="861774"/>
          </a:xfrm>
          <a:prstGeom prst="rect">
            <a:avLst/>
          </a:prstGeom>
          <a:noFill/>
        </p:spPr>
        <p:txBody>
          <a:bodyPr vert="eaVert" wrap="none" rtlCol="0">
            <a:spAutoFit/>
          </a:bodyPr>
          <a:lstStyle/>
          <a:p>
            <a:pPr algn="l"/>
            <a:r>
              <a:rPr kumimoji="1" lang="ja-JP" altLang="en-US" sz="15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共通因子</a:t>
            </a:r>
          </a:p>
        </p:txBody>
      </p:sp>
      <p:sp>
        <p:nvSpPr>
          <p:cNvPr id="13" name="四角形: 角を丸くする 12">
            <a:extLst>
              <a:ext uri="{FF2B5EF4-FFF2-40B4-BE49-F238E27FC236}">
                <a16:creationId xmlns:a16="http://schemas.microsoft.com/office/drawing/2014/main" id="{3C56E8D8-BB06-4DD6-BCC2-EDB1F82B132A}"/>
              </a:ext>
            </a:extLst>
          </p:cNvPr>
          <p:cNvSpPr/>
          <p:nvPr/>
        </p:nvSpPr>
        <p:spPr>
          <a:xfrm>
            <a:off x="2726129" y="2620554"/>
            <a:ext cx="360040" cy="1656184"/>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4D72245-A4A7-48E2-8BBA-F98D84ADE239}"/>
              </a:ext>
            </a:extLst>
          </p:cNvPr>
          <p:cNvSpPr txBox="1"/>
          <p:nvPr/>
        </p:nvSpPr>
        <p:spPr>
          <a:xfrm>
            <a:off x="2703684" y="4276738"/>
            <a:ext cx="415498" cy="1054135"/>
          </a:xfrm>
          <a:prstGeom prst="rect">
            <a:avLst/>
          </a:prstGeom>
          <a:noFill/>
        </p:spPr>
        <p:txBody>
          <a:bodyPr vert="eaVert"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a:t>
            </a:r>
          </a:p>
        </p:txBody>
      </p:sp>
      <p:sp>
        <p:nvSpPr>
          <p:cNvPr id="15" name="コンテンツ プレースホルダー 2">
            <a:extLst>
              <a:ext uri="{FF2B5EF4-FFF2-40B4-BE49-F238E27FC236}">
                <a16:creationId xmlns:a16="http://schemas.microsoft.com/office/drawing/2014/main" id="{35C5298C-B6F7-4B97-BD1F-E6070D83B59F}"/>
              </a:ext>
            </a:extLst>
          </p:cNvPr>
          <p:cNvSpPr txBox="1">
            <a:spLocks/>
          </p:cNvSpPr>
          <p:nvPr/>
        </p:nvSpPr>
        <p:spPr bwMode="auto">
          <a:xfrm>
            <a:off x="349865" y="2038245"/>
            <a:ext cx="4752528" cy="45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ja-JP" altLang="en-US" sz="1800" kern="0" dirty="0"/>
              <a:t>スピアマンの</a:t>
            </a:r>
            <a:r>
              <a:rPr lang="en-US" altLang="ja-JP" sz="1800" kern="0" dirty="0"/>
              <a:t>2</a:t>
            </a:r>
            <a:r>
              <a:rPr lang="ja-JP" altLang="en-US" sz="1800" kern="0" dirty="0"/>
              <a:t>因子モデルの構造を式で表すと</a:t>
            </a:r>
            <a:r>
              <a:rPr lang="en-US" altLang="ja-JP" sz="1800" kern="0" dirty="0"/>
              <a:t>…</a:t>
            </a:r>
            <a:endParaRPr lang="ja-JP" altLang="en-US" sz="1800" kern="0" dirty="0"/>
          </a:p>
          <a:p>
            <a:endParaRPr lang="ja-JP" altLang="en-US" kern="0" dirty="0"/>
          </a:p>
        </p:txBody>
      </p:sp>
      <p:sp>
        <p:nvSpPr>
          <p:cNvPr id="16" name="矢印: U ターン 15">
            <a:extLst>
              <a:ext uri="{FF2B5EF4-FFF2-40B4-BE49-F238E27FC236}">
                <a16:creationId xmlns:a16="http://schemas.microsoft.com/office/drawing/2014/main" id="{8AA1F07A-A194-415A-96F9-1779F9D68719}"/>
              </a:ext>
            </a:extLst>
          </p:cNvPr>
          <p:cNvSpPr/>
          <p:nvPr/>
        </p:nvSpPr>
        <p:spPr>
          <a:xfrm rot="10800000">
            <a:off x="1711888" y="5301208"/>
            <a:ext cx="1635975" cy="288032"/>
          </a:xfrm>
          <a:prstGeom prst="uturnArrow">
            <a:avLst>
              <a:gd name="adj1" fmla="val 25000"/>
              <a:gd name="adj2" fmla="val 25000"/>
              <a:gd name="adj3" fmla="val 25000"/>
              <a:gd name="adj4" fmla="val 43750"/>
              <a:gd name="adj5" fmla="val 100000"/>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矢印: U ターン 16">
            <a:extLst>
              <a:ext uri="{FF2B5EF4-FFF2-40B4-BE49-F238E27FC236}">
                <a16:creationId xmlns:a16="http://schemas.microsoft.com/office/drawing/2014/main" id="{32C5F959-0003-43BA-89BF-70721D42A927}"/>
              </a:ext>
            </a:extLst>
          </p:cNvPr>
          <p:cNvSpPr/>
          <p:nvPr/>
        </p:nvSpPr>
        <p:spPr>
          <a:xfrm rot="10800000">
            <a:off x="1711888" y="5301208"/>
            <a:ext cx="2678901" cy="288032"/>
          </a:xfrm>
          <a:prstGeom prst="uturnArrow">
            <a:avLst>
              <a:gd name="adj1" fmla="val 25000"/>
              <a:gd name="adj2" fmla="val 25000"/>
              <a:gd name="adj3" fmla="val 25000"/>
              <a:gd name="adj4" fmla="val 43750"/>
              <a:gd name="adj5" fmla="val 100000"/>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コンテンツ プレースホルダー 2">
            <a:extLst>
              <a:ext uri="{FF2B5EF4-FFF2-40B4-BE49-F238E27FC236}">
                <a16:creationId xmlns:a16="http://schemas.microsoft.com/office/drawing/2014/main" id="{DFB39C60-D92F-4BB8-88C2-CC15517332EF}"/>
              </a:ext>
            </a:extLst>
          </p:cNvPr>
          <p:cNvSpPr txBox="1">
            <a:spLocks/>
          </p:cNvSpPr>
          <p:nvPr/>
        </p:nvSpPr>
        <p:spPr bwMode="auto">
          <a:xfrm>
            <a:off x="1331640" y="5610775"/>
            <a:ext cx="3862332" cy="5953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ja-JP" altLang="en-US" sz="1800" kern="0" dirty="0"/>
              <a:t>共通因子（知能）と独自因子（科目特有の能力）で観測変数（成績）を説明</a:t>
            </a:r>
          </a:p>
        </p:txBody>
      </p:sp>
      <p:sp>
        <p:nvSpPr>
          <p:cNvPr id="19" name="矢印: 折線 18">
            <a:extLst>
              <a:ext uri="{FF2B5EF4-FFF2-40B4-BE49-F238E27FC236}">
                <a16:creationId xmlns:a16="http://schemas.microsoft.com/office/drawing/2014/main" id="{F43A0F1A-A6D5-4B87-9166-6C096F759F2D}"/>
              </a:ext>
            </a:extLst>
          </p:cNvPr>
          <p:cNvSpPr/>
          <p:nvPr/>
        </p:nvSpPr>
        <p:spPr>
          <a:xfrm flipH="1">
            <a:off x="4642770" y="2962094"/>
            <a:ext cx="663953" cy="720080"/>
          </a:xfrm>
          <a:prstGeom prst="bentArrow">
            <a:avLst/>
          </a:prstGeom>
          <a:solidFill>
            <a:schemeClr val="accent1">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コンテンツ プレースホルダー 2">
            <a:extLst>
              <a:ext uri="{FF2B5EF4-FFF2-40B4-BE49-F238E27FC236}">
                <a16:creationId xmlns:a16="http://schemas.microsoft.com/office/drawing/2014/main" id="{312E1CCE-9691-4863-8EEB-88F440BB8C25}"/>
              </a:ext>
            </a:extLst>
          </p:cNvPr>
          <p:cNvSpPr txBox="1">
            <a:spLocks/>
          </p:cNvSpPr>
          <p:nvPr/>
        </p:nvSpPr>
        <p:spPr bwMode="auto">
          <a:xfrm>
            <a:off x="5377493" y="2780928"/>
            <a:ext cx="3024336" cy="48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Blip>
                <a:blip r:embed="rId6"/>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ja-JP" altLang="en-US" sz="2000" kern="0" dirty="0"/>
              <a:t>変数別の</a:t>
            </a:r>
            <a:r>
              <a:rPr lang="ja-JP" altLang="en-US" sz="2000" kern="0" dirty="0">
                <a:solidFill>
                  <a:srgbClr val="FFFF00"/>
                </a:solidFill>
              </a:rPr>
              <a:t>因子負荷量</a:t>
            </a:r>
            <a:r>
              <a:rPr lang="ja-JP" altLang="en-US" sz="2000" kern="0" dirty="0"/>
              <a:t>と個体別の</a:t>
            </a:r>
            <a:r>
              <a:rPr lang="ja-JP" altLang="en-US" sz="2000" kern="0" dirty="0">
                <a:solidFill>
                  <a:srgbClr val="00B0F0"/>
                </a:solidFill>
              </a:rPr>
              <a:t>因子得点</a:t>
            </a:r>
            <a:r>
              <a:rPr lang="ja-JP" altLang="en-US" sz="2000" kern="0" dirty="0"/>
              <a:t>を求める</a:t>
            </a:r>
          </a:p>
        </p:txBody>
      </p:sp>
    </p:spTree>
    <p:extLst>
      <p:ext uri="{BB962C8B-B14F-4D97-AF65-F5344CB8AC3E}">
        <p14:creationId xmlns:p14="http://schemas.microsoft.com/office/powerpoint/2010/main" val="310981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bg/>
                                          </p:spTgt>
                                        </p:tgtEl>
                                        <p:attrNameLst>
                                          <p:attrName>style.visibility</p:attrName>
                                        </p:attrNameLst>
                                      </p:cBhvr>
                                      <p:to>
                                        <p:strVal val="visible"/>
                                      </p:to>
                                    </p:set>
                                    <p:animEffect transition="in" filter="fade">
                                      <p:cBhvr>
                                        <p:cTn id="50" dur="500"/>
                                        <p:tgtEl>
                                          <p:spTgt spid="3">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500"/>
                                        <p:tgtEl>
                                          <p:spTgt spid="3">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500"/>
                                        <p:tgtEl>
                                          <p:spTgt spid="3">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500"/>
                                        <p:tgtEl>
                                          <p:spTgt spid="3">
                                            <p:txEl>
                                              <p:pRg st="2" end="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fade">
                                      <p:cBhvr>
                                        <p:cTn id="6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8" grpId="0"/>
      <p:bldP spid="9" grpId="0" animBg="1"/>
      <p:bldP spid="10" grpId="0"/>
      <p:bldP spid="11" grpId="0" animBg="1"/>
      <p:bldP spid="12" grpId="0"/>
      <p:bldP spid="13" grpId="0" animBg="1"/>
      <p:bldP spid="14" grpId="0"/>
      <p:bldP spid="16" grpId="0" animBg="1"/>
      <p:bldP spid="17" grpId="0" animBg="1"/>
      <p:bldP spid="18" grpId="0"/>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537D38-04D9-489B-AF39-49EF4F9DED61}"/>
              </a:ext>
            </a:extLst>
          </p:cNvPr>
          <p:cNvSpPr>
            <a:spLocks noGrp="1"/>
          </p:cNvSpPr>
          <p:nvPr>
            <p:ph type="title"/>
          </p:nvPr>
        </p:nvSpPr>
        <p:spPr>
          <a:xfrm>
            <a:off x="1043608" y="656537"/>
            <a:ext cx="7162800" cy="1143000"/>
          </a:xfrm>
        </p:spPr>
        <p:txBody>
          <a:bodyPr/>
          <a:lstStyle/>
          <a:p>
            <a:r>
              <a:rPr kumimoji="1" lang="ja-JP" altLang="en-US" b="1" dirty="0">
                <a:effectLst>
                  <a:outerShdw blurRad="38100" dist="38100" dir="2700000" algn="tl">
                    <a:srgbClr val="000000">
                      <a:alpha val="43137"/>
                    </a:srgbClr>
                  </a:outerShdw>
                </a:effectLst>
              </a:rPr>
              <a:t>共通因子の数</a:t>
            </a:r>
          </a:p>
        </p:txBody>
      </p:sp>
      <p:sp>
        <p:nvSpPr>
          <p:cNvPr id="3" name="コンテンツ プレースホルダー 2">
            <a:extLst>
              <a:ext uri="{FF2B5EF4-FFF2-40B4-BE49-F238E27FC236}">
                <a16:creationId xmlns:a16="http://schemas.microsoft.com/office/drawing/2014/main" id="{4ACDD1C9-C931-4C79-8E1A-0F7BA26F4070}"/>
              </a:ext>
            </a:extLst>
          </p:cNvPr>
          <p:cNvSpPr>
            <a:spLocks noGrp="1"/>
          </p:cNvSpPr>
          <p:nvPr>
            <p:ph idx="1"/>
          </p:nvPr>
        </p:nvSpPr>
        <p:spPr>
          <a:xfrm>
            <a:off x="683568" y="1988840"/>
            <a:ext cx="7990656" cy="4114800"/>
          </a:xfrm>
        </p:spPr>
        <p:txBody>
          <a:bodyPr/>
          <a:lstStyle/>
          <a:p>
            <a:pPr algn="just"/>
            <a:r>
              <a:rPr kumimoji="1" lang="ja-JP" altLang="en-US" sz="3000" dirty="0">
                <a:solidFill>
                  <a:srgbClr val="FFFF00"/>
                </a:solidFill>
              </a:rPr>
              <a:t>共通因子の数は事前に決める必要</a:t>
            </a:r>
            <a:endParaRPr kumimoji="1" lang="en-US" altLang="ja-JP" sz="3000" dirty="0">
              <a:solidFill>
                <a:srgbClr val="FFFF00"/>
              </a:solidFill>
            </a:endParaRPr>
          </a:p>
          <a:p>
            <a:pPr marL="0" indent="0" algn="just">
              <a:buNone/>
            </a:pPr>
            <a:r>
              <a:rPr kumimoji="1" lang="ja-JP" altLang="en-US" sz="2500" dirty="0"/>
              <a:t>　→仮説（モデル）を検証する分析</a:t>
            </a:r>
            <a:endParaRPr kumimoji="1" lang="en-US" altLang="ja-JP" sz="2500" dirty="0"/>
          </a:p>
          <a:p>
            <a:pPr algn="just"/>
            <a:r>
              <a:rPr kumimoji="1" lang="ja-JP" altLang="en-US" sz="3000" dirty="0"/>
              <a:t>確固たる仮説がない場合は？</a:t>
            </a:r>
            <a:endParaRPr kumimoji="1" lang="en-US" altLang="ja-JP" sz="3000" dirty="0"/>
          </a:p>
          <a:p>
            <a:pPr marL="0" indent="0" algn="just">
              <a:buNone/>
            </a:pPr>
            <a:r>
              <a:rPr kumimoji="1" lang="ja-JP" altLang="en-US" sz="2500" dirty="0"/>
              <a:t>　・</a:t>
            </a:r>
            <a:r>
              <a:rPr kumimoji="1" lang="ja-JP" altLang="en-US" sz="2300" dirty="0"/>
              <a:t>観測データを</a:t>
            </a:r>
            <a:r>
              <a:rPr kumimoji="1" lang="en-US" altLang="ja-JP" sz="2300" dirty="0"/>
              <a:t>1</a:t>
            </a:r>
            <a:r>
              <a:rPr kumimoji="1" lang="ja-JP" altLang="en-US" sz="2300" dirty="0" err="1"/>
              <a:t>つの</a:t>
            </a:r>
            <a:r>
              <a:rPr kumimoji="1" lang="ja-JP" altLang="en-US" sz="2300" dirty="0"/>
              <a:t>共通因子で説明し尽くせることはない</a:t>
            </a:r>
            <a:endParaRPr kumimoji="1" lang="en-US" altLang="ja-JP" sz="2300" dirty="0"/>
          </a:p>
          <a:p>
            <a:pPr marL="0" indent="0" algn="just">
              <a:buNone/>
            </a:pPr>
            <a:r>
              <a:rPr kumimoji="1" lang="ja-JP" altLang="en-US" sz="2300" dirty="0"/>
              <a:t>　・観測変数が</a:t>
            </a:r>
            <a:r>
              <a:rPr kumimoji="1" lang="en-US" altLang="ja-JP" sz="2300" dirty="0"/>
              <a:t>10</a:t>
            </a:r>
            <a:r>
              <a:rPr kumimoji="1" lang="ja-JP" altLang="en-US" sz="2300" dirty="0"/>
              <a:t>個ならば</a:t>
            </a:r>
            <a:r>
              <a:rPr kumimoji="1" lang="en-US" altLang="ja-JP" sz="2300" dirty="0"/>
              <a:t>6</a:t>
            </a:r>
            <a:r>
              <a:rPr kumimoji="1" lang="ja-JP" altLang="en-US" sz="2300" dirty="0"/>
              <a:t>個程度まで設定可能だが，複雑な</a:t>
            </a:r>
            <a:endParaRPr kumimoji="1" lang="en-US" altLang="ja-JP" sz="2300" dirty="0"/>
          </a:p>
          <a:p>
            <a:pPr marL="0" indent="0" algn="just">
              <a:buNone/>
            </a:pPr>
            <a:r>
              <a:rPr kumimoji="1" lang="ja-JP" altLang="en-US" sz="2300" dirty="0"/>
              <a:t>　　現象を単純化するためには少ない方が良い</a:t>
            </a:r>
            <a:endParaRPr kumimoji="1" lang="en-US" altLang="ja-JP" sz="2300" dirty="0"/>
          </a:p>
          <a:p>
            <a:pPr marL="0" indent="0" algn="just">
              <a:buNone/>
            </a:pPr>
            <a:r>
              <a:rPr kumimoji="1" lang="ja-JP" altLang="en-US" sz="2300" dirty="0"/>
              <a:t>　→結論：共通因子を</a:t>
            </a:r>
            <a:r>
              <a:rPr lang="en-US" altLang="ja-JP" sz="2300" dirty="0"/>
              <a:t>1</a:t>
            </a:r>
            <a:r>
              <a:rPr lang="ja-JP" altLang="en-US" sz="2300" dirty="0" err="1"/>
              <a:t>つずつ</a:t>
            </a:r>
            <a:r>
              <a:rPr lang="ja-JP" altLang="en-US" sz="2300" dirty="0"/>
              <a:t>増やして</a:t>
            </a:r>
            <a:r>
              <a:rPr lang="ja-JP" altLang="en-US" sz="2300" dirty="0">
                <a:solidFill>
                  <a:srgbClr val="FFFF00"/>
                </a:solidFill>
              </a:rPr>
              <a:t>繰り返し推定し</a:t>
            </a:r>
            <a:r>
              <a:rPr lang="ja-JP" altLang="en-US" sz="2300" dirty="0"/>
              <a:t>，固有値</a:t>
            </a:r>
            <a:endParaRPr lang="en-US" altLang="ja-JP" sz="2300" dirty="0"/>
          </a:p>
          <a:p>
            <a:pPr marL="0" indent="0" algn="just">
              <a:buNone/>
            </a:pPr>
            <a:r>
              <a:rPr lang="ja-JP" altLang="en-US" sz="2300" dirty="0"/>
              <a:t>　　　　　や寄与率を参考に</a:t>
            </a:r>
            <a:r>
              <a:rPr lang="ja-JP" altLang="en-US" sz="2300" dirty="0">
                <a:solidFill>
                  <a:srgbClr val="FFFF00"/>
                </a:solidFill>
              </a:rPr>
              <a:t>一番良さそうなモデルを探索</a:t>
            </a:r>
            <a:r>
              <a:rPr lang="ja-JP" altLang="en-US" sz="2300" dirty="0"/>
              <a:t>する</a:t>
            </a:r>
            <a:endParaRPr kumimoji="1" lang="en-US" altLang="ja-JP" sz="2300" dirty="0"/>
          </a:p>
          <a:p>
            <a:pPr algn="just"/>
            <a:endParaRPr kumimoji="1" lang="en-US" altLang="ja-JP" sz="2500" dirty="0"/>
          </a:p>
        </p:txBody>
      </p:sp>
    </p:spTree>
    <p:extLst>
      <p:ext uri="{BB962C8B-B14F-4D97-AF65-F5344CB8AC3E}">
        <p14:creationId xmlns:p14="http://schemas.microsoft.com/office/powerpoint/2010/main" val="330120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ローチャート: 端子 9">
            <a:extLst>
              <a:ext uri="{FF2B5EF4-FFF2-40B4-BE49-F238E27FC236}">
                <a16:creationId xmlns:a16="http://schemas.microsoft.com/office/drawing/2014/main" id="{C512C80A-93B0-4D85-B0D9-3C300237D0B5}"/>
              </a:ext>
            </a:extLst>
          </p:cNvPr>
          <p:cNvSpPr/>
          <p:nvPr/>
        </p:nvSpPr>
        <p:spPr>
          <a:xfrm>
            <a:off x="2636922" y="4342947"/>
            <a:ext cx="4167326" cy="1271096"/>
          </a:xfrm>
          <a:prstGeom prst="flowChartTerminator">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cs typeface="Meiryo UI" pitchFamily="50" charset="-128"/>
              </a:rPr>
              <a:t>観測データの分散</a:t>
            </a:r>
            <a:endParaRPr kumimoji="1" lang="en-US" altLang="ja-JP" dirty="0">
              <a:solidFill>
                <a:schemeClr val="tx1"/>
              </a:solidFill>
              <a:latin typeface="ＭＳ Ｐゴシック" panose="020B0600070205080204" pitchFamily="50" charset="-128"/>
              <a:cs typeface="Meiryo UI" pitchFamily="50" charset="-128"/>
            </a:endParaRPr>
          </a:p>
        </p:txBody>
      </p:sp>
      <p:sp>
        <p:nvSpPr>
          <p:cNvPr id="2" name="タイトル 1">
            <a:extLst>
              <a:ext uri="{FF2B5EF4-FFF2-40B4-BE49-F238E27FC236}">
                <a16:creationId xmlns:a16="http://schemas.microsoft.com/office/drawing/2014/main" id="{CB6F1636-2D0C-4366-B4D2-E1ACEC66CEE8}"/>
              </a:ext>
            </a:extLst>
          </p:cNvPr>
          <p:cNvSpPr>
            <a:spLocks noGrp="1"/>
          </p:cNvSpPr>
          <p:nvPr>
            <p:ph type="title"/>
          </p:nvPr>
        </p:nvSpPr>
        <p:spPr>
          <a:xfrm>
            <a:off x="990600" y="620688"/>
            <a:ext cx="7162800" cy="1143000"/>
          </a:xfrm>
        </p:spPr>
        <p:txBody>
          <a:bodyPr/>
          <a:lstStyle/>
          <a:p>
            <a:r>
              <a:rPr kumimoji="1" lang="ja-JP" altLang="en-US" b="1" dirty="0">
                <a:effectLst>
                  <a:outerShdw blurRad="38100" dist="38100" dir="2700000" algn="tl">
                    <a:srgbClr val="000000">
                      <a:alpha val="43137"/>
                    </a:srgbClr>
                  </a:outerShdw>
                </a:effectLst>
              </a:rPr>
              <a:t>共通性と独自性</a:t>
            </a:r>
          </a:p>
        </p:txBody>
      </p:sp>
      <p:sp>
        <p:nvSpPr>
          <p:cNvPr id="8" name="フローチャート: 論理積ゲート 7">
            <a:extLst>
              <a:ext uri="{FF2B5EF4-FFF2-40B4-BE49-F238E27FC236}">
                <a16:creationId xmlns:a16="http://schemas.microsoft.com/office/drawing/2014/main" id="{880345DC-06BD-4030-89D2-644FE11B440F}"/>
              </a:ext>
            </a:extLst>
          </p:cNvPr>
          <p:cNvSpPr/>
          <p:nvPr/>
        </p:nvSpPr>
        <p:spPr>
          <a:xfrm>
            <a:off x="5067663" y="4293096"/>
            <a:ext cx="1728191" cy="1296144"/>
          </a:xfrm>
          <a:prstGeom prst="flowChartDelay">
            <a:avLst/>
          </a:prstGeom>
          <a:solidFill>
            <a:schemeClr val="bg1"/>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C000"/>
                </a:solidFill>
                <a:effectLst>
                  <a:outerShdw blurRad="38100" dist="38100" dir="2700000" algn="tl">
                    <a:srgbClr val="000000">
                      <a:alpha val="43137"/>
                    </a:srgbClr>
                  </a:outerShdw>
                </a:effectLst>
              </a:rPr>
              <a:t>独自性</a:t>
            </a:r>
            <a:endParaRPr kumimoji="1" lang="en-US" altLang="ja-JP" b="1" dirty="0">
              <a:solidFill>
                <a:srgbClr val="FFC000"/>
              </a:solidFill>
              <a:effectLst>
                <a:outerShdw blurRad="38100" dist="38100" dir="2700000" algn="tl">
                  <a:srgbClr val="000000">
                    <a:alpha val="43137"/>
                  </a:srgbClr>
                </a:outerShdw>
              </a:effectLst>
            </a:endParaRPr>
          </a:p>
          <a:p>
            <a:pPr algn="ctr"/>
            <a:r>
              <a:rPr kumimoji="1" lang="ja-JP" altLang="en-US" b="1" dirty="0">
                <a:solidFill>
                  <a:srgbClr val="FFC000"/>
                </a:solidFill>
                <a:effectLst>
                  <a:outerShdw blurRad="38100" dist="38100" dir="2700000" algn="tl">
                    <a:srgbClr val="000000">
                      <a:alpha val="43137"/>
                    </a:srgbClr>
                  </a:outerShdw>
                </a:effectLst>
              </a:rPr>
              <a:t>（</a:t>
            </a:r>
            <a:r>
              <a:rPr kumimoji="1" lang="en-US" altLang="ja-JP" b="1" dirty="0">
                <a:solidFill>
                  <a:srgbClr val="FFC000"/>
                </a:solidFill>
                <a:effectLst>
                  <a:outerShdw blurRad="38100" dist="38100" dir="2700000" algn="tl">
                    <a:srgbClr val="000000">
                      <a:alpha val="43137"/>
                    </a:srgbClr>
                  </a:outerShdw>
                </a:effectLst>
              </a:rPr>
              <a:t>d</a:t>
            </a:r>
            <a:r>
              <a:rPr kumimoji="1" lang="en-US" altLang="ja-JP" b="1" baseline="30000" dirty="0">
                <a:solidFill>
                  <a:srgbClr val="FFC000"/>
                </a:solidFill>
                <a:effectLst>
                  <a:outerShdw blurRad="38100" dist="38100" dir="2700000" algn="tl">
                    <a:srgbClr val="000000">
                      <a:alpha val="43137"/>
                    </a:srgbClr>
                  </a:outerShdw>
                </a:effectLst>
              </a:rPr>
              <a:t>2</a:t>
            </a:r>
            <a:r>
              <a:rPr kumimoji="1" lang="ja-JP" altLang="en-US" b="1" dirty="0">
                <a:solidFill>
                  <a:srgbClr val="FFC000"/>
                </a:solidFill>
                <a:effectLst>
                  <a:outerShdw blurRad="38100" dist="38100" dir="2700000" algn="tl">
                    <a:srgbClr val="000000">
                      <a:alpha val="43137"/>
                    </a:srgbClr>
                  </a:outerShdw>
                </a:effectLst>
              </a:rPr>
              <a:t>）</a:t>
            </a:r>
          </a:p>
        </p:txBody>
      </p:sp>
      <p:sp>
        <p:nvSpPr>
          <p:cNvPr id="9" name="フローチャート: 論理積ゲート 8">
            <a:extLst>
              <a:ext uri="{FF2B5EF4-FFF2-40B4-BE49-F238E27FC236}">
                <a16:creationId xmlns:a16="http://schemas.microsoft.com/office/drawing/2014/main" id="{2083AAFB-69EB-4FA8-B1C1-C792309EF7C4}"/>
              </a:ext>
            </a:extLst>
          </p:cNvPr>
          <p:cNvSpPr/>
          <p:nvPr/>
        </p:nvSpPr>
        <p:spPr>
          <a:xfrm flipH="1">
            <a:off x="2593483" y="4293967"/>
            <a:ext cx="2441850" cy="1296144"/>
          </a:xfrm>
          <a:prstGeom prst="flowChartDelay">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B0F0"/>
                </a:solidFill>
                <a:effectLst>
                  <a:outerShdw blurRad="38100" dist="38100" dir="2700000" algn="tl">
                    <a:srgbClr val="000000">
                      <a:alpha val="43137"/>
                    </a:srgbClr>
                  </a:outerShdw>
                </a:effectLst>
              </a:rPr>
              <a:t>共通性</a:t>
            </a:r>
            <a:endParaRPr kumimoji="1" lang="en-US" altLang="ja-JP" b="1" dirty="0">
              <a:solidFill>
                <a:srgbClr val="00B0F0"/>
              </a:solidFill>
              <a:effectLst>
                <a:outerShdw blurRad="38100" dist="38100" dir="2700000" algn="tl">
                  <a:srgbClr val="000000">
                    <a:alpha val="43137"/>
                  </a:srgbClr>
                </a:outerShdw>
              </a:effectLst>
            </a:endParaRPr>
          </a:p>
          <a:p>
            <a:pPr algn="ctr"/>
            <a:r>
              <a:rPr kumimoji="1" lang="ja-JP" altLang="en-US" b="1" dirty="0">
                <a:solidFill>
                  <a:srgbClr val="00B0F0"/>
                </a:solidFill>
                <a:effectLst>
                  <a:outerShdw blurRad="38100" dist="38100" dir="2700000" algn="tl">
                    <a:srgbClr val="000000">
                      <a:alpha val="43137"/>
                    </a:srgbClr>
                  </a:outerShdw>
                </a:effectLst>
              </a:rPr>
              <a:t>（</a:t>
            </a:r>
            <a:r>
              <a:rPr kumimoji="1" lang="en-US" altLang="ja-JP" b="1" dirty="0">
                <a:solidFill>
                  <a:srgbClr val="00B0F0"/>
                </a:solidFill>
                <a:effectLst>
                  <a:outerShdw blurRad="38100" dist="38100" dir="2700000" algn="tl">
                    <a:srgbClr val="000000">
                      <a:alpha val="43137"/>
                    </a:srgbClr>
                  </a:outerShdw>
                </a:effectLst>
              </a:rPr>
              <a:t>1-d</a:t>
            </a:r>
            <a:r>
              <a:rPr kumimoji="1" lang="en-US" altLang="ja-JP" b="1" baseline="30000" dirty="0">
                <a:solidFill>
                  <a:srgbClr val="00B0F0"/>
                </a:solidFill>
                <a:effectLst>
                  <a:outerShdw blurRad="38100" dist="38100" dir="2700000" algn="tl">
                    <a:srgbClr val="000000">
                      <a:alpha val="43137"/>
                    </a:srgbClr>
                  </a:outerShdw>
                </a:effectLst>
              </a:rPr>
              <a:t>2</a:t>
            </a:r>
            <a:r>
              <a:rPr kumimoji="1" lang="en-US" altLang="ja-JP" b="1" dirty="0">
                <a:solidFill>
                  <a:srgbClr val="00B0F0"/>
                </a:solidFill>
                <a:effectLst>
                  <a:outerShdw blurRad="38100" dist="38100" dir="2700000" algn="tl">
                    <a:srgbClr val="000000">
                      <a:alpha val="43137"/>
                    </a:srgbClr>
                  </a:outerShdw>
                </a:effectLst>
              </a:rPr>
              <a:t>)</a:t>
            </a:r>
            <a:endParaRPr kumimoji="1" lang="ja-JP" altLang="en-US" b="1" dirty="0">
              <a:solidFill>
                <a:srgbClr val="00B0F0"/>
              </a:solidFill>
              <a:effectLst>
                <a:outerShdw blurRad="38100" dist="38100" dir="2700000" algn="tl">
                  <a:srgbClr val="000000">
                    <a:alpha val="43137"/>
                  </a:srgbClr>
                </a:outerShdw>
              </a:effectLst>
            </a:endParaRPr>
          </a:p>
        </p:txBody>
      </p:sp>
      <p:sp>
        <p:nvSpPr>
          <p:cNvPr id="14" name="テキスト ボックス 13">
            <a:extLst>
              <a:ext uri="{FF2B5EF4-FFF2-40B4-BE49-F238E27FC236}">
                <a16:creationId xmlns:a16="http://schemas.microsoft.com/office/drawing/2014/main" id="{2976F7B2-EA6B-4650-9E5C-F4D38657F87F}"/>
              </a:ext>
            </a:extLst>
          </p:cNvPr>
          <p:cNvSpPr txBox="1"/>
          <p:nvPr/>
        </p:nvSpPr>
        <p:spPr>
          <a:xfrm>
            <a:off x="690762" y="1940450"/>
            <a:ext cx="7913686" cy="800219"/>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・主成分分析：データを代表する新変数（主成分）を分散の大き</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な順に次々に取り出すだけ</a:t>
            </a:r>
          </a:p>
        </p:txBody>
      </p:sp>
      <p:sp>
        <p:nvSpPr>
          <p:cNvPr id="15" name="テキスト ボックス 14">
            <a:extLst>
              <a:ext uri="{FF2B5EF4-FFF2-40B4-BE49-F238E27FC236}">
                <a16:creationId xmlns:a16="http://schemas.microsoft.com/office/drawing/2014/main" id="{719068B5-7EC2-427C-B2A3-B03B1FE2B739}"/>
              </a:ext>
            </a:extLst>
          </p:cNvPr>
          <p:cNvSpPr txBox="1"/>
          <p:nvPr/>
        </p:nvSpPr>
        <p:spPr>
          <a:xfrm>
            <a:off x="589820" y="5589240"/>
            <a:ext cx="2462534" cy="553998"/>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共通因子で説明できる部分</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から独自性を引いた部分</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7" name="コネクタ: 曲線 16">
            <a:extLst>
              <a:ext uri="{FF2B5EF4-FFF2-40B4-BE49-F238E27FC236}">
                <a16:creationId xmlns:a16="http://schemas.microsoft.com/office/drawing/2014/main" id="{48FEB22B-6E18-49A8-A3FE-46F5557E9F9C}"/>
              </a:ext>
            </a:extLst>
          </p:cNvPr>
          <p:cNvCxnSpPr/>
          <p:nvPr/>
        </p:nvCxnSpPr>
        <p:spPr>
          <a:xfrm flipV="1">
            <a:off x="2636921" y="5250498"/>
            <a:ext cx="360040" cy="338742"/>
          </a:xfrm>
          <a:prstGeom prst="curvedConnector3">
            <a:avLst>
              <a:gd name="adj1" fmla="val 1986"/>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46BB5AC-A66C-4362-A8AF-E78C2BC64D5A}"/>
              </a:ext>
            </a:extLst>
          </p:cNvPr>
          <p:cNvSpPr txBox="1"/>
          <p:nvPr/>
        </p:nvSpPr>
        <p:spPr>
          <a:xfrm>
            <a:off x="6156176" y="5589240"/>
            <a:ext cx="2585964" cy="553998"/>
          </a:xfrm>
          <a:prstGeom prst="rect">
            <a:avLst/>
          </a:prstGeom>
          <a:noFill/>
        </p:spPr>
        <p:txBody>
          <a:bodyPr wrap="non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共通因子で説明できない部分</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（独自因子の分散</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ｄ</a:t>
            </a:r>
            <a:r>
              <a:rPr kumimoji="1" lang="en-US" altLang="ja-JP"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21" name="コネクタ: 曲線 20">
            <a:extLst>
              <a:ext uri="{FF2B5EF4-FFF2-40B4-BE49-F238E27FC236}">
                <a16:creationId xmlns:a16="http://schemas.microsoft.com/office/drawing/2014/main" id="{2FFF74DD-D363-4B46-A3D6-0C4D63E9486B}"/>
              </a:ext>
            </a:extLst>
          </p:cNvPr>
          <p:cNvCxnSpPr>
            <a:cxnSpLocks/>
          </p:cNvCxnSpPr>
          <p:nvPr/>
        </p:nvCxnSpPr>
        <p:spPr>
          <a:xfrm rot="10800000">
            <a:off x="6334495" y="5163186"/>
            <a:ext cx="469753" cy="454773"/>
          </a:xfrm>
          <a:prstGeom prst="curvedConnector3">
            <a:avLst>
              <a:gd name="adj1" fmla="val 3515"/>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06D1BD15-C7B2-400D-BEBE-A3BF8225B498}"/>
              </a:ext>
            </a:extLst>
          </p:cNvPr>
          <p:cNvSpPr txBox="1"/>
          <p:nvPr/>
        </p:nvSpPr>
        <p:spPr>
          <a:xfrm>
            <a:off x="690762" y="2851002"/>
            <a:ext cx="8051378" cy="1154162"/>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・因子分析　 ：データの分散（</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と仮定）のうち，共通因子で説明</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できる部分（共通性）とできない部分（独自性）が，どれ</a:t>
            </a:r>
            <a:endPar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3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ぐらいかを</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考慮しながら新変数（共通因子）を取り出す</a:t>
            </a:r>
          </a:p>
        </p:txBody>
      </p:sp>
    </p:spTree>
    <p:extLst>
      <p:ext uri="{BB962C8B-B14F-4D97-AF65-F5344CB8AC3E}">
        <p14:creationId xmlns:p14="http://schemas.microsoft.com/office/powerpoint/2010/main" val="228408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15" grpId="0"/>
      <p:bldP spid="19"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ED156-D8C8-40AB-8C45-CB87E5C6E264}"/>
              </a:ext>
            </a:extLst>
          </p:cNvPr>
          <p:cNvSpPr>
            <a:spLocks noGrp="1"/>
          </p:cNvSpPr>
          <p:nvPr>
            <p:ph type="title"/>
          </p:nvPr>
        </p:nvSpPr>
        <p:spPr>
          <a:xfrm>
            <a:off x="827583" y="624650"/>
            <a:ext cx="7883519" cy="1143000"/>
          </a:xfrm>
        </p:spPr>
        <p:txBody>
          <a:bodyPr/>
          <a:lstStyle/>
          <a:p>
            <a:r>
              <a:rPr kumimoji="1" lang="ja-JP" altLang="en-US" sz="4000" b="1" dirty="0">
                <a:effectLst>
                  <a:outerShdw blurRad="38100" dist="38100" dir="2700000" algn="tl">
                    <a:srgbClr val="000000">
                      <a:alpha val="43137"/>
                    </a:srgbClr>
                  </a:outerShdw>
                </a:effectLst>
                <a:latin typeface="+mn-ea"/>
                <a:ea typeface="+mn-ea"/>
              </a:rPr>
              <a:t>因子負荷量の求め方①</a:t>
            </a:r>
            <a:br>
              <a:rPr kumimoji="1" lang="en-US" altLang="ja-JP" sz="4000" b="1" dirty="0">
                <a:effectLst>
                  <a:outerShdw blurRad="38100" dist="38100" dir="2700000" algn="tl">
                    <a:srgbClr val="000000">
                      <a:alpha val="43137"/>
                    </a:srgbClr>
                  </a:outerShdw>
                </a:effectLst>
                <a:latin typeface="+mn-ea"/>
                <a:ea typeface="+mn-ea"/>
              </a:rPr>
            </a:br>
            <a:r>
              <a:rPr kumimoji="1" lang="ja-JP" altLang="en-US" sz="2500" b="1" dirty="0">
                <a:effectLst>
                  <a:outerShdw blurRad="38100" dist="38100" dir="2700000" algn="tl">
                    <a:srgbClr val="000000">
                      <a:alpha val="43137"/>
                    </a:srgbClr>
                  </a:outerShdw>
                </a:effectLst>
                <a:latin typeface="+mn-ea"/>
                <a:ea typeface="+mn-ea"/>
              </a:rPr>
              <a:t>個別に</a:t>
            </a:r>
            <a:r>
              <a:rPr kumimoji="1" lang="en-US" altLang="ja-JP" sz="2500" b="1" dirty="0">
                <a:effectLst>
                  <a:outerShdw blurRad="38100" dist="38100" dir="2700000" algn="tl">
                    <a:srgbClr val="000000">
                      <a:alpha val="43137"/>
                    </a:srgbClr>
                  </a:outerShdw>
                </a:effectLst>
                <a:latin typeface="+mn-ea"/>
                <a:ea typeface="+mn-ea"/>
              </a:rPr>
              <a:t>OLS</a:t>
            </a:r>
            <a:r>
              <a:rPr kumimoji="1" lang="ja-JP" altLang="en-US" sz="2500" b="1" dirty="0">
                <a:effectLst>
                  <a:outerShdw blurRad="38100" dist="38100" dir="2700000" algn="tl">
                    <a:srgbClr val="000000">
                      <a:alpha val="43137"/>
                    </a:srgbClr>
                  </a:outerShdw>
                </a:effectLst>
                <a:latin typeface="+mn-ea"/>
                <a:ea typeface="+mn-ea"/>
              </a:rPr>
              <a:t>では求められない</a:t>
            </a:r>
          </a:p>
        </p:txBody>
      </p:sp>
      <p:sp>
        <p:nvSpPr>
          <p:cNvPr id="6" name="正方形/長方形 5">
            <a:extLst>
              <a:ext uri="{FF2B5EF4-FFF2-40B4-BE49-F238E27FC236}">
                <a16:creationId xmlns:a16="http://schemas.microsoft.com/office/drawing/2014/main" id="{FE2B3307-CC79-490D-A86C-5E0D74DB4217}"/>
              </a:ext>
            </a:extLst>
          </p:cNvPr>
          <p:cNvSpPr/>
          <p:nvPr/>
        </p:nvSpPr>
        <p:spPr>
          <a:xfrm>
            <a:off x="2422099" y="2916840"/>
            <a:ext cx="852127" cy="44867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 name="楕円 6">
            <a:extLst>
              <a:ext uri="{FF2B5EF4-FFF2-40B4-BE49-F238E27FC236}">
                <a16:creationId xmlns:a16="http://schemas.microsoft.com/office/drawing/2014/main" id="{70D7FBE8-C601-4383-9C3D-2B87C7A0423F}"/>
              </a:ext>
            </a:extLst>
          </p:cNvPr>
          <p:cNvSpPr/>
          <p:nvPr/>
        </p:nvSpPr>
        <p:spPr>
          <a:xfrm>
            <a:off x="470050" y="3110584"/>
            <a:ext cx="1260571" cy="497358"/>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共通因子</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f</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DC594CC9-C7CD-4E44-9F08-2864C16631E6}"/>
              </a:ext>
            </a:extLst>
          </p:cNvPr>
          <p:cNvSpPr/>
          <p:nvPr/>
        </p:nvSpPr>
        <p:spPr>
          <a:xfrm>
            <a:off x="2422098" y="3430171"/>
            <a:ext cx="846701" cy="46447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0" name="直線矢印コネクタ 9">
            <a:extLst>
              <a:ext uri="{FF2B5EF4-FFF2-40B4-BE49-F238E27FC236}">
                <a16:creationId xmlns:a16="http://schemas.microsoft.com/office/drawing/2014/main" id="{E5CD69B6-157E-41AC-80B7-8061B1592809}"/>
              </a:ext>
            </a:extLst>
          </p:cNvPr>
          <p:cNvCxnSpPr>
            <a:cxnSpLocks/>
            <a:stCxn id="7" idx="6"/>
            <a:endCxn id="6" idx="1"/>
          </p:cNvCxnSpPr>
          <p:nvPr/>
        </p:nvCxnSpPr>
        <p:spPr>
          <a:xfrm flipV="1">
            <a:off x="1730621" y="3141179"/>
            <a:ext cx="691478" cy="218084"/>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92A277D4-B4DC-4949-853F-816BF9CADDB6}"/>
              </a:ext>
            </a:extLst>
          </p:cNvPr>
          <p:cNvCxnSpPr>
            <a:cxnSpLocks/>
            <a:stCxn id="7" idx="6"/>
            <a:endCxn id="8" idx="1"/>
          </p:cNvCxnSpPr>
          <p:nvPr/>
        </p:nvCxnSpPr>
        <p:spPr>
          <a:xfrm>
            <a:off x="1730621" y="3359263"/>
            <a:ext cx="691477" cy="303145"/>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29C4F092-851E-47E0-BB53-97A80BB93991}"/>
              </a:ext>
            </a:extLst>
          </p:cNvPr>
          <p:cNvSpPr/>
          <p:nvPr/>
        </p:nvSpPr>
        <p:spPr>
          <a:xfrm>
            <a:off x="2122098" y="2208454"/>
            <a:ext cx="1342966" cy="410864"/>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独自因子</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u</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4" name="直線矢印コネクタ 13">
            <a:extLst>
              <a:ext uri="{FF2B5EF4-FFF2-40B4-BE49-F238E27FC236}">
                <a16:creationId xmlns:a16="http://schemas.microsoft.com/office/drawing/2014/main" id="{229612B0-B522-4E23-AE4D-BB74BA23DE38}"/>
              </a:ext>
            </a:extLst>
          </p:cNvPr>
          <p:cNvCxnSpPr>
            <a:cxnSpLocks/>
          </p:cNvCxnSpPr>
          <p:nvPr/>
        </p:nvCxnSpPr>
        <p:spPr>
          <a:xfrm>
            <a:off x="2827854" y="2639084"/>
            <a:ext cx="1" cy="289048"/>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楕円 16">
            <a:extLst>
              <a:ext uri="{FF2B5EF4-FFF2-40B4-BE49-F238E27FC236}">
                <a16:creationId xmlns:a16="http://schemas.microsoft.com/office/drawing/2014/main" id="{F3549738-2A78-4111-924F-8E1783E7A86C}"/>
              </a:ext>
            </a:extLst>
          </p:cNvPr>
          <p:cNvSpPr/>
          <p:nvPr/>
        </p:nvSpPr>
        <p:spPr>
          <a:xfrm>
            <a:off x="2209965" y="4218361"/>
            <a:ext cx="1270965" cy="445102"/>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独自因子</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u</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8" name="直線矢印コネクタ 17">
            <a:extLst>
              <a:ext uri="{FF2B5EF4-FFF2-40B4-BE49-F238E27FC236}">
                <a16:creationId xmlns:a16="http://schemas.microsoft.com/office/drawing/2014/main" id="{DA27F3F7-7EE6-43E6-A426-FC48EE2D0D44}"/>
              </a:ext>
            </a:extLst>
          </p:cNvPr>
          <p:cNvCxnSpPr>
            <a:cxnSpLocks/>
          </p:cNvCxnSpPr>
          <p:nvPr/>
        </p:nvCxnSpPr>
        <p:spPr>
          <a:xfrm flipV="1">
            <a:off x="2854618" y="3911071"/>
            <a:ext cx="1" cy="302613"/>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8562D477-1D80-4909-9754-F705FF9F8FDA}"/>
              </a:ext>
            </a:extLst>
          </p:cNvPr>
          <p:cNvSpPr txBox="1"/>
          <p:nvPr/>
        </p:nvSpPr>
        <p:spPr>
          <a:xfrm>
            <a:off x="1874189" y="2835748"/>
            <a:ext cx="404341" cy="323165"/>
          </a:xfrm>
          <a:prstGeom prst="rect">
            <a:avLst/>
          </a:prstGeom>
          <a:noFill/>
        </p:spPr>
        <p:txBody>
          <a:bodyPr wrap="none" rtlCol="0">
            <a:spAutoFit/>
          </a:bodyPr>
          <a:lstStyle/>
          <a:p>
            <a:pPr algn="l"/>
            <a:r>
              <a:rPr kumimoji="1" lang="en-US" altLang="ja-JP" sz="1500" i="1" dirty="0">
                <a:solidFill>
                  <a:srgbClr val="FFFF00"/>
                </a:solidFill>
                <a:ea typeface="ＭＳ Ｐゴシック" panose="020B0600070205080204" pitchFamily="50" charset="-128"/>
                <a:cs typeface="Times New Roman" panose="02020603050405020304" pitchFamily="18" charset="0"/>
              </a:rPr>
              <a:t>b</a:t>
            </a:r>
            <a:r>
              <a:rPr kumimoji="1" lang="en-US" altLang="ja-JP" sz="1500" baseline="-25000" dirty="0">
                <a:solidFill>
                  <a:srgbClr val="FFFF00"/>
                </a:solidFill>
                <a:ea typeface="ＭＳ Ｐゴシック" panose="020B0600070205080204" pitchFamily="50" charset="-128"/>
                <a:cs typeface="Times New Roman" panose="02020603050405020304" pitchFamily="18" charset="0"/>
              </a:rPr>
              <a:t>11</a:t>
            </a:r>
            <a:endParaRPr kumimoji="1" lang="ja-JP" altLang="en-US" sz="1500" baseline="-25000" dirty="0">
              <a:solidFill>
                <a:srgbClr val="FFFF00"/>
              </a:solidFill>
              <a:ea typeface="ＭＳ Ｐゴシック" panose="020B060007020508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B64C2733-A14A-4B4C-86C9-6022E7F00FBE}"/>
              </a:ext>
            </a:extLst>
          </p:cNvPr>
          <p:cNvSpPr txBox="1"/>
          <p:nvPr/>
        </p:nvSpPr>
        <p:spPr>
          <a:xfrm>
            <a:off x="1841537" y="3401916"/>
            <a:ext cx="409086" cy="323165"/>
          </a:xfrm>
          <a:prstGeom prst="rect">
            <a:avLst/>
          </a:prstGeom>
          <a:noFill/>
        </p:spPr>
        <p:txBody>
          <a:bodyPr wrap="none" rtlCol="0">
            <a:spAutoFit/>
          </a:bodyPr>
          <a:lstStyle/>
          <a:p>
            <a:pPr algn="l"/>
            <a:r>
              <a:rPr kumimoji="1" lang="en-US" altLang="ja-JP" sz="1500" i="1" dirty="0">
                <a:solidFill>
                  <a:srgbClr val="FFFF00"/>
                </a:solidFill>
                <a:ea typeface="ＭＳ Ｐゴシック" panose="020B0600070205080204" pitchFamily="50" charset="-128"/>
                <a:cs typeface="Times New Roman" panose="02020603050405020304" pitchFamily="18" charset="0"/>
              </a:rPr>
              <a:t>b</a:t>
            </a:r>
            <a:r>
              <a:rPr kumimoji="1" lang="en-US" altLang="ja-JP" sz="1500" baseline="-25000" dirty="0">
                <a:solidFill>
                  <a:srgbClr val="FFFF00"/>
                </a:solidFill>
                <a:ea typeface="ＭＳ Ｐゴシック" panose="020B0600070205080204" pitchFamily="50" charset="-128"/>
                <a:cs typeface="Times New Roman" panose="02020603050405020304" pitchFamily="18" charset="0"/>
              </a:rPr>
              <a:t>21</a:t>
            </a:r>
            <a:endParaRPr kumimoji="1" lang="ja-JP" altLang="en-US" sz="1500" baseline="-25000" dirty="0">
              <a:solidFill>
                <a:srgbClr val="FFFF00"/>
              </a:solidFill>
              <a:ea typeface="ＭＳ Ｐゴシック" panose="020B0600070205080204" pitchFamily="50" charset="-128"/>
              <a:cs typeface="Times New Roman" panose="02020603050405020304" pitchFamily="18" charset="0"/>
            </a:endParaRPr>
          </a:p>
        </p:txBody>
      </p:sp>
      <p:sp>
        <p:nvSpPr>
          <p:cNvPr id="32" name="楕円 31">
            <a:extLst>
              <a:ext uri="{FF2B5EF4-FFF2-40B4-BE49-F238E27FC236}">
                <a16:creationId xmlns:a16="http://schemas.microsoft.com/office/drawing/2014/main" id="{73614370-FA34-407E-8F1C-5C48CC123E3B}"/>
              </a:ext>
            </a:extLst>
          </p:cNvPr>
          <p:cNvSpPr/>
          <p:nvPr/>
        </p:nvSpPr>
        <p:spPr>
          <a:xfrm>
            <a:off x="3866981" y="3149888"/>
            <a:ext cx="1224135" cy="504056"/>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共通因子</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f</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33" name="直線矢印コネクタ 32">
            <a:extLst>
              <a:ext uri="{FF2B5EF4-FFF2-40B4-BE49-F238E27FC236}">
                <a16:creationId xmlns:a16="http://schemas.microsoft.com/office/drawing/2014/main" id="{E5ECEB7E-9590-4D32-B274-A5AD4C8AF131}"/>
              </a:ext>
            </a:extLst>
          </p:cNvPr>
          <p:cNvCxnSpPr>
            <a:cxnSpLocks/>
            <a:stCxn id="32" idx="2"/>
          </p:cNvCxnSpPr>
          <p:nvPr/>
        </p:nvCxnSpPr>
        <p:spPr>
          <a:xfrm flipH="1" flipV="1">
            <a:off x="3281199" y="3142588"/>
            <a:ext cx="585782" cy="259328"/>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A857042-5EEF-439D-827F-570B5F7E0796}"/>
              </a:ext>
            </a:extLst>
          </p:cNvPr>
          <p:cNvCxnSpPr>
            <a:cxnSpLocks/>
            <a:stCxn id="32" idx="2"/>
          </p:cNvCxnSpPr>
          <p:nvPr/>
        </p:nvCxnSpPr>
        <p:spPr>
          <a:xfrm flipH="1">
            <a:off x="3270199" y="3401916"/>
            <a:ext cx="596782" cy="232162"/>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A13A75F3-82DE-4C5F-8C2B-FA7841D4CC81}"/>
              </a:ext>
            </a:extLst>
          </p:cNvPr>
          <p:cNvSpPr txBox="1"/>
          <p:nvPr/>
        </p:nvSpPr>
        <p:spPr>
          <a:xfrm>
            <a:off x="3462639" y="2943091"/>
            <a:ext cx="409086" cy="323165"/>
          </a:xfrm>
          <a:prstGeom prst="rect">
            <a:avLst/>
          </a:prstGeom>
          <a:noFill/>
        </p:spPr>
        <p:txBody>
          <a:bodyPr wrap="none" rtlCol="0">
            <a:spAutoFit/>
          </a:bodyPr>
          <a:lstStyle/>
          <a:p>
            <a:pPr algn="l"/>
            <a:r>
              <a:rPr kumimoji="1" lang="en-US" altLang="ja-JP" sz="1500" i="1" dirty="0">
                <a:solidFill>
                  <a:srgbClr val="FFFF00"/>
                </a:solidFill>
                <a:ea typeface="ＭＳ Ｐゴシック" panose="020B0600070205080204" pitchFamily="50" charset="-128"/>
                <a:cs typeface="Times New Roman" panose="02020603050405020304" pitchFamily="18" charset="0"/>
              </a:rPr>
              <a:t>b</a:t>
            </a:r>
            <a:r>
              <a:rPr kumimoji="1" lang="en-US" altLang="ja-JP" sz="1500" baseline="-25000" dirty="0">
                <a:solidFill>
                  <a:srgbClr val="FFFF00"/>
                </a:solidFill>
                <a:ea typeface="ＭＳ Ｐゴシック" panose="020B0600070205080204" pitchFamily="50" charset="-128"/>
                <a:cs typeface="Times New Roman" panose="02020603050405020304" pitchFamily="18" charset="0"/>
              </a:rPr>
              <a:t>12</a:t>
            </a:r>
            <a:endParaRPr kumimoji="1" lang="ja-JP" altLang="en-US" sz="1500" baseline="-25000" dirty="0">
              <a:solidFill>
                <a:srgbClr val="FFFF00"/>
              </a:solidFill>
              <a:ea typeface="ＭＳ Ｐゴシック" panose="020B0600070205080204"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C71CDCAD-52F7-4676-B41E-A8652C119E44}"/>
              </a:ext>
            </a:extLst>
          </p:cNvPr>
          <p:cNvSpPr txBox="1"/>
          <p:nvPr/>
        </p:nvSpPr>
        <p:spPr>
          <a:xfrm>
            <a:off x="3448630" y="3472495"/>
            <a:ext cx="409086" cy="323165"/>
          </a:xfrm>
          <a:prstGeom prst="rect">
            <a:avLst/>
          </a:prstGeom>
          <a:noFill/>
        </p:spPr>
        <p:txBody>
          <a:bodyPr wrap="none" rtlCol="0">
            <a:spAutoFit/>
          </a:bodyPr>
          <a:lstStyle/>
          <a:p>
            <a:pPr algn="l"/>
            <a:r>
              <a:rPr kumimoji="1" lang="en-US" altLang="ja-JP" sz="1500" i="1" dirty="0">
                <a:solidFill>
                  <a:srgbClr val="FFFF00"/>
                </a:solidFill>
                <a:ea typeface="ＭＳ Ｐゴシック" panose="020B0600070205080204" pitchFamily="50" charset="-128"/>
                <a:cs typeface="Times New Roman" panose="02020603050405020304" pitchFamily="18" charset="0"/>
              </a:rPr>
              <a:t>b</a:t>
            </a:r>
            <a:r>
              <a:rPr kumimoji="1" lang="en-US" altLang="ja-JP" sz="1500" baseline="-25000" dirty="0">
                <a:solidFill>
                  <a:srgbClr val="FFFF00"/>
                </a:solidFill>
                <a:ea typeface="ＭＳ Ｐゴシック" panose="020B0600070205080204" pitchFamily="50" charset="-128"/>
                <a:cs typeface="Times New Roman" panose="02020603050405020304" pitchFamily="18" charset="0"/>
              </a:rPr>
              <a:t>22</a:t>
            </a:r>
            <a:endParaRPr kumimoji="1" lang="ja-JP" altLang="en-US" sz="1500" baseline="-25000" dirty="0">
              <a:solidFill>
                <a:srgbClr val="FFFF00"/>
              </a:solidFill>
              <a:ea typeface="ＭＳ Ｐゴシック" panose="020B0600070205080204" pitchFamily="50" charset="-128"/>
              <a:cs typeface="Times New Roman" panose="02020603050405020304" pitchFamily="18" charset="0"/>
            </a:endParaRPr>
          </a:p>
        </p:txBody>
      </p:sp>
      <p:graphicFrame>
        <p:nvGraphicFramePr>
          <p:cNvPr id="43" name="オブジェクト 42">
            <a:extLst>
              <a:ext uri="{FF2B5EF4-FFF2-40B4-BE49-F238E27FC236}">
                <a16:creationId xmlns:a16="http://schemas.microsoft.com/office/drawing/2014/main" id="{48492A47-54BF-4B31-B0BD-6C6C2CC53B5E}"/>
              </a:ext>
            </a:extLst>
          </p:cNvPr>
          <p:cNvGraphicFramePr>
            <a:graphicFrameLocks noChangeAspect="1"/>
          </p:cNvGraphicFramePr>
          <p:nvPr>
            <p:extLst>
              <p:ext uri="{D42A27DB-BD31-4B8C-83A1-F6EECF244321}">
                <p14:modId xmlns:p14="http://schemas.microsoft.com/office/powerpoint/2010/main" val="2178832065"/>
              </p:ext>
            </p:extLst>
          </p:nvPr>
        </p:nvGraphicFramePr>
        <p:xfrm>
          <a:off x="5807782" y="3429000"/>
          <a:ext cx="2512634" cy="864096"/>
        </p:xfrm>
        <a:graphic>
          <a:graphicData uri="http://schemas.openxmlformats.org/presentationml/2006/ole">
            <mc:AlternateContent xmlns:mc="http://schemas.openxmlformats.org/markup-compatibility/2006">
              <mc:Choice xmlns:v="urn:schemas-microsoft-com:vml" Requires="v">
                <p:oleObj spid="_x0000_s54349" name="Equation" r:id="rId3" imgW="1396800" imgH="482400" progId="Equation.DSMT4">
                  <p:embed/>
                </p:oleObj>
              </mc:Choice>
              <mc:Fallback>
                <p:oleObj name="Equation" r:id="rId3" imgW="1396800" imgH="482400" progId="Equation.DSMT4">
                  <p:embed/>
                  <p:pic>
                    <p:nvPicPr>
                      <p:cNvPr id="0" name="Object 1"/>
                      <p:cNvPicPr>
                        <a:picLocks noChangeAspect="1" noChangeArrowheads="1"/>
                      </p:cNvPicPr>
                      <p:nvPr/>
                    </p:nvPicPr>
                    <p:blipFill>
                      <a:blip r:embed="rId4"/>
                      <a:srcRect/>
                      <a:stretch>
                        <a:fillRect/>
                      </a:stretch>
                    </p:blipFill>
                    <p:spPr bwMode="auto">
                      <a:xfrm>
                        <a:off x="5807782" y="3429000"/>
                        <a:ext cx="2512634" cy="864096"/>
                      </a:xfrm>
                      <a:prstGeom prst="rect">
                        <a:avLst/>
                      </a:prstGeom>
                      <a:noFill/>
                    </p:spPr>
                  </p:pic>
                </p:oleObj>
              </mc:Fallback>
            </mc:AlternateContent>
          </a:graphicData>
        </a:graphic>
      </p:graphicFrame>
      <p:sp>
        <p:nvSpPr>
          <p:cNvPr id="44" name="テキスト ボックス 43">
            <a:extLst>
              <a:ext uri="{FF2B5EF4-FFF2-40B4-BE49-F238E27FC236}">
                <a16:creationId xmlns:a16="http://schemas.microsoft.com/office/drawing/2014/main" id="{AE756A24-1A45-4376-B4DA-F526955B003D}"/>
              </a:ext>
            </a:extLst>
          </p:cNvPr>
          <p:cNvSpPr txBox="1"/>
          <p:nvPr/>
        </p:nvSpPr>
        <p:spPr>
          <a:xfrm>
            <a:off x="1104190" y="4848966"/>
            <a:ext cx="3571812" cy="615553"/>
          </a:xfrm>
          <a:prstGeom prst="rect">
            <a:avLst/>
          </a:prstGeom>
          <a:noFill/>
        </p:spPr>
        <p:txBody>
          <a:bodyPr wrap="none" rtlCol="0">
            <a:spAutoFit/>
          </a:bodyPr>
          <a:lstStyle/>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つと共通因子</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7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モデル</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（注：本当は良くない事例）</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5" name="矢印: 下 64">
            <a:extLst>
              <a:ext uri="{FF2B5EF4-FFF2-40B4-BE49-F238E27FC236}">
                <a16:creationId xmlns:a16="http://schemas.microsoft.com/office/drawing/2014/main" id="{8C2B9B74-5BDB-41D6-9D06-002893E0FEBC}"/>
              </a:ext>
            </a:extLst>
          </p:cNvPr>
          <p:cNvSpPr/>
          <p:nvPr/>
        </p:nvSpPr>
        <p:spPr>
          <a:xfrm rot="16200000">
            <a:off x="5190157" y="3645621"/>
            <a:ext cx="504056" cy="449989"/>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343DB945-04E3-4899-BFE5-F4C5C19EBE12}"/>
              </a:ext>
            </a:extLst>
          </p:cNvPr>
          <p:cNvSpPr txBox="1"/>
          <p:nvPr/>
        </p:nvSpPr>
        <p:spPr>
          <a:xfrm>
            <a:off x="5435260" y="2306825"/>
            <a:ext cx="3173284" cy="923330"/>
          </a:xfrm>
          <a:prstGeom prst="rect">
            <a:avLst/>
          </a:prstGeom>
          <a:no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本の重回帰モデルっぽいので，それぞれ</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OLS</a:t>
            </a:r>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で簡</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単に</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a:t>
            </a:r>
            <a:r>
              <a:rPr kumimoji="1" lang="en-US" altLang="ja-JP" sz="1800" i="1" dirty="0">
                <a:solidFill>
                  <a:srgbClr val="FFFF00"/>
                </a:solidFill>
                <a:ea typeface="ＭＳ Ｐゴシック" panose="020B0600070205080204" pitchFamily="50" charset="-128"/>
                <a:cs typeface="Times New Roman" panose="02020603050405020304" pitchFamily="18" charset="0"/>
              </a:rPr>
              <a:t>b</a:t>
            </a:r>
            <a:r>
              <a:rPr kumimoji="1" lang="ja-JP" altLang="en-US" sz="1800" baseline="-25000" dirty="0">
                <a:solidFill>
                  <a:srgbClr val="FFFF00"/>
                </a:solidFill>
                <a:ea typeface="ＭＳ Ｐゴシック" panose="020B0600070205080204" pitchFamily="50" charset="-128"/>
                <a:cs typeface="Times New Roman" panose="02020603050405020304" pitchFamily="18" charset="0"/>
              </a:rPr>
              <a:t>**</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を求められそう</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7" name="四角形: 角を丸くする 66">
            <a:extLst>
              <a:ext uri="{FF2B5EF4-FFF2-40B4-BE49-F238E27FC236}">
                <a16:creationId xmlns:a16="http://schemas.microsoft.com/office/drawing/2014/main" id="{BFDE86FE-A5EA-49AC-B733-978D891035C1}"/>
              </a:ext>
            </a:extLst>
          </p:cNvPr>
          <p:cNvSpPr/>
          <p:nvPr/>
        </p:nvSpPr>
        <p:spPr>
          <a:xfrm>
            <a:off x="6743885" y="3479904"/>
            <a:ext cx="283287" cy="780954"/>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角を丸くする 68">
            <a:extLst>
              <a:ext uri="{FF2B5EF4-FFF2-40B4-BE49-F238E27FC236}">
                <a16:creationId xmlns:a16="http://schemas.microsoft.com/office/drawing/2014/main" id="{C169E780-A33F-45F5-B1B1-66ACC57D721D}"/>
              </a:ext>
            </a:extLst>
          </p:cNvPr>
          <p:cNvSpPr/>
          <p:nvPr/>
        </p:nvSpPr>
        <p:spPr>
          <a:xfrm>
            <a:off x="7483028" y="3479904"/>
            <a:ext cx="283287" cy="780954"/>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6D00E621-C367-416C-844E-27CA833AA4A8}"/>
              </a:ext>
            </a:extLst>
          </p:cNvPr>
          <p:cNvSpPr txBox="1"/>
          <p:nvPr/>
        </p:nvSpPr>
        <p:spPr>
          <a:xfrm>
            <a:off x="5477553" y="4618345"/>
            <a:ext cx="3130991" cy="646331"/>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因子得点</a:t>
            </a:r>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ｆ</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が観測できていないため，</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OLS</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は使えない</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1" name="十字形 70">
            <a:extLst>
              <a:ext uri="{FF2B5EF4-FFF2-40B4-BE49-F238E27FC236}">
                <a16:creationId xmlns:a16="http://schemas.microsoft.com/office/drawing/2014/main" id="{39358BBF-407B-4CE8-BA36-BD7D1A44895D}"/>
              </a:ext>
            </a:extLst>
          </p:cNvPr>
          <p:cNvSpPr/>
          <p:nvPr/>
        </p:nvSpPr>
        <p:spPr>
          <a:xfrm rot="18954477">
            <a:off x="6413107" y="2252697"/>
            <a:ext cx="1059852" cy="1061821"/>
          </a:xfrm>
          <a:prstGeom prst="plus">
            <a:avLst>
              <a:gd name="adj" fmla="val 46004"/>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EB913452-B3F7-4DCA-86FA-BBD3728834CC}"/>
              </a:ext>
            </a:extLst>
          </p:cNvPr>
          <p:cNvSpPr txBox="1"/>
          <p:nvPr/>
        </p:nvSpPr>
        <p:spPr>
          <a:xfrm>
            <a:off x="6703931" y="4220742"/>
            <a:ext cx="449991" cy="369332"/>
          </a:xfrm>
          <a:prstGeom prst="rect">
            <a:avLst/>
          </a:prstGeom>
          <a:noFill/>
        </p:spPr>
        <p:txBody>
          <a:bodyPr wrap="square" rtlCol="0">
            <a:spAutoFit/>
          </a:bodyPr>
          <a:lstStyle/>
          <a:p>
            <a:pPr algn="just"/>
            <a:r>
              <a:rPr kumimoji="1" lang="ja-JP" altLang="en-US"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0" name="テキスト ボックス 29">
            <a:extLst>
              <a:ext uri="{FF2B5EF4-FFF2-40B4-BE49-F238E27FC236}">
                <a16:creationId xmlns:a16="http://schemas.microsoft.com/office/drawing/2014/main" id="{81504845-25B3-46C9-BDF1-43F5D6EAF3CE}"/>
              </a:ext>
            </a:extLst>
          </p:cNvPr>
          <p:cNvSpPr txBox="1"/>
          <p:nvPr/>
        </p:nvSpPr>
        <p:spPr>
          <a:xfrm>
            <a:off x="7458042" y="4220742"/>
            <a:ext cx="449991" cy="369332"/>
          </a:xfrm>
          <a:prstGeom prst="rect">
            <a:avLst/>
          </a:prstGeom>
          <a:noFill/>
        </p:spPr>
        <p:txBody>
          <a:bodyPr wrap="square" rtlCol="0">
            <a:spAutoFit/>
          </a:bodyPr>
          <a:lstStyle/>
          <a:p>
            <a:pPr algn="just"/>
            <a:r>
              <a:rPr kumimoji="1" lang="ja-JP" altLang="en-US"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a:t>
            </a:r>
            <a:endParaRPr kumimoji="1" lang="en-US" altLang="ja-JP"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29194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P spid="67" grpId="0" animBg="1"/>
      <p:bldP spid="69" grpId="0" animBg="1"/>
      <p:bldP spid="70" grpId="0"/>
      <p:bldP spid="71" grpId="0" animBg="1"/>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72171A2-FCDF-4CCD-9C30-B23D3BF4F007}"/>
                  </a:ext>
                </a:extLst>
              </p:cNvPr>
              <p:cNvSpPr>
                <a:spLocks noGrp="1"/>
              </p:cNvSpPr>
              <p:nvPr>
                <p:ph idx="1"/>
              </p:nvPr>
            </p:nvSpPr>
            <p:spPr>
              <a:xfrm>
                <a:off x="773418" y="4050197"/>
                <a:ext cx="7772400" cy="2088232"/>
              </a:xfrm>
              <a:ln w="28575">
                <a:solidFill>
                  <a:schemeClr val="bg1"/>
                </a:solidFill>
              </a:ln>
            </p:spPr>
            <p:txBody>
              <a:bodyPr/>
              <a:lstStyle/>
              <a:p>
                <a:r>
                  <a:rPr lang="ja-JP" altLang="en-US" sz="2000" dirty="0">
                    <a:solidFill>
                      <a:srgbClr val="FF0000"/>
                    </a:solidFill>
                  </a:rPr>
                  <a:t>観測変数（</a:t>
                </a:r>
                <a:r>
                  <a:rPr lang="en-US" altLang="ja-JP" sz="2000" i="1" dirty="0">
                    <a:solidFill>
                      <a:srgbClr val="FF0000"/>
                    </a:solidFill>
                    <a:latin typeface="Times New Roman" panose="02020603050405020304" pitchFamily="18" charset="0"/>
                    <a:cs typeface="Times New Roman" panose="02020603050405020304" pitchFamily="18" charset="0"/>
                  </a:rPr>
                  <a:t>x</a:t>
                </a:r>
                <a:r>
                  <a:rPr lang="en-US" altLang="ja-JP" sz="2000" baseline="-25000" dirty="0">
                    <a:solidFill>
                      <a:srgbClr val="FF0000"/>
                    </a:solidFill>
                    <a:latin typeface="Times New Roman" panose="02020603050405020304" pitchFamily="18" charset="0"/>
                    <a:cs typeface="Times New Roman" panose="02020603050405020304" pitchFamily="18" charset="0"/>
                  </a:rPr>
                  <a:t>1</a:t>
                </a:r>
                <a:r>
                  <a:rPr lang="ja-JP" altLang="en-US" sz="2000" dirty="0">
                    <a:solidFill>
                      <a:srgbClr val="FF0000"/>
                    </a:solidFill>
                  </a:rPr>
                  <a:t>と</a:t>
                </a:r>
                <a:r>
                  <a:rPr lang="en-US" altLang="ja-JP" sz="2000" i="1" dirty="0">
                    <a:solidFill>
                      <a:srgbClr val="FF0000"/>
                    </a:solidFill>
                    <a:latin typeface="Times New Roman" panose="02020603050405020304" pitchFamily="18" charset="0"/>
                    <a:cs typeface="Times New Roman" panose="02020603050405020304" pitchFamily="18" charset="0"/>
                  </a:rPr>
                  <a:t>x</a:t>
                </a:r>
                <a:r>
                  <a:rPr lang="en-US" altLang="ja-JP" sz="2000" baseline="-25000" dirty="0">
                    <a:solidFill>
                      <a:srgbClr val="FF0000"/>
                    </a:solidFill>
                    <a:latin typeface="Times New Roman" panose="02020603050405020304" pitchFamily="18" charset="0"/>
                    <a:cs typeface="Times New Roman" panose="02020603050405020304" pitchFamily="18" charset="0"/>
                  </a:rPr>
                  <a:t>2</a:t>
                </a:r>
                <a:r>
                  <a:rPr lang="ja-JP" altLang="en-US" sz="2000" dirty="0">
                    <a:solidFill>
                      <a:srgbClr val="FF0000"/>
                    </a:solidFill>
                  </a:rPr>
                  <a:t>）の仮定</a:t>
                </a:r>
                <a:r>
                  <a:rPr lang="ja-JP" altLang="en-US" sz="2000" dirty="0"/>
                  <a:t>：変数ごとに標準化されている</a:t>
                </a:r>
                <a:r>
                  <a:rPr lang="ja-JP" altLang="en-US" sz="1500" dirty="0"/>
                  <a:t>（主成分と同じ）</a:t>
                </a:r>
                <a:r>
                  <a:rPr lang="ja-JP" altLang="en-US" sz="2000" dirty="0"/>
                  <a:t>。</a:t>
                </a:r>
              </a:p>
              <a:p>
                <a:r>
                  <a:rPr lang="ja-JP" altLang="en-US" sz="2000" dirty="0">
                    <a:solidFill>
                      <a:srgbClr val="00B0F0"/>
                    </a:solidFill>
                  </a:rPr>
                  <a:t>共通因子（</a:t>
                </a:r>
                <a:r>
                  <a:rPr lang="en-US" altLang="ja-JP" sz="2000" i="1" dirty="0">
                    <a:solidFill>
                      <a:srgbClr val="00B0F0"/>
                    </a:solidFill>
                    <a:latin typeface="Times New Roman" panose="02020603050405020304" pitchFamily="18" charset="0"/>
                    <a:cs typeface="Times New Roman" panose="02020603050405020304" pitchFamily="18" charset="0"/>
                  </a:rPr>
                  <a:t>f</a:t>
                </a:r>
                <a:r>
                  <a:rPr lang="en-US" altLang="ja-JP" sz="2000" baseline="-25000" dirty="0">
                    <a:solidFill>
                      <a:srgbClr val="00B0F0"/>
                    </a:solidFill>
                    <a:latin typeface="Times New Roman" panose="02020603050405020304" pitchFamily="18" charset="0"/>
                    <a:cs typeface="Times New Roman" panose="02020603050405020304" pitchFamily="18" charset="0"/>
                  </a:rPr>
                  <a:t>1</a:t>
                </a:r>
                <a:r>
                  <a:rPr lang="ja-JP" altLang="en-US" sz="2000" dirty="0">
                    <a:solidFill>
                      <a:srgbClr val="00B0F0"/>
                    </a:solidFill>
                  </a:rPr>
                  <a:t>と</a:t>
                </a:r>
                <a:r>
                  <a:rPr lang="en-US" altLang="ja-JP" sz="2000" i="1" dirty="0">
                    <a:solidFill>
                      <a:srgbClr val="00B0F0"/>
                    </a:solidFill>
                    <a:latin typeface="Times New Roman" panose="02020603050405020304" pitchFamily="18" charset="0"/>
                    <a:cs typeface="Times New Roman" panose="02020603050405020304" pitchFamily="18" charset="0"/>
                  </a:rPr>
                  <a:t>f</a:t>
                </a:r>
                <a:r>
                  <a:rPr lang="en-US" altLang="ja-JP" sz="2000" baseline="-25000" dirty="0">
                    <a:solidFill>
                      <a:srgbClr val="00B0F0"/>
                    </a:solidFill>
                    <a:latin typeface="Times New Roman" panose="02020603050405020304" pitchFamily="18" charset="0"/>
                    <a:cs typeface="Times New Roman" panose="02020603050405020304" pitchFamily="18" charset="0"/>
                  </a:rPr>
                  <a:t>2</a:t>
                </a:r>
                <a:r>
                  <a:rPr lang="ja-JP" altLang="en-US" sz="2000" dirty="0">
                    <a:solidFill>
                      <a:srgbClr val="00B0F0"/>
                    </a:solidFill>
                  </a:rPr>
                  <a:t>）の仮定</a:t>
                </a:r>
                <a:r>
                  <a:rPr lang="ja-JP" altLang="en-US" sz="2000" dirty="0"/>
                  <a:t>：共通因子ごとに因子得点は標準化されている。また，</a:t>
                </a:r>
                <a:r>
                  <a:rPr lang="en-US" altLang="ja-JP" sz="2000" i="1" dirty="0">
                    <a:latin typeface="Times New Roman" panose="02020603050405020304" pitchFamily="18" charset="0"/>
                    <a:cs typeface="Times New Roman" panose="02020603050405020304" pitchFamily="18" charset="0"/>
                  </a:rPr>
                  <a:t>f</a:t>
                </a:r>
                <a:r>
                  <a:rPr lang="en-US" altLang="ja-JP" sz="2000" baseline="-25000" dirty="0">
                    <a:latin typeface="Times New Roman" panose="02020603050405020304" pitchFamily="18" charset="0"/>
                    <a:cs typeface="Times New Roman" panose="02020603050405020304" pitchFamily="18" charset="0"/>
                  </a:rPr>
                  <a:t>1</a:t>
                </a:r>
                <a:r>
                  <a:rPr lang="ja-JP" altLang="en-US" sz="2000" dirty="0"/>
                  <a:t>と</a:t>
                </a:r>
                <a:r>
                  <a:rPr lang="en-US" altLang="ja-JP" sz="2000" i="1" dirty="0">
                    <a:latin typeface="Times New Roman" panose="02020603050405020304" pitchFamily="18" charset="0"/>
                    <a:cs typeface="Times New Roman" panose="02020603050405020304" pitchFamily="18" charset="0"/>
                  </a:rPr>
                  <a:t>f</a:t>
                </a:r>
                <a:r>
                  <a:rPr lang="en-US" altLang="ja-JP" sz="2000" baseline="-25000" dirty="0">
                    <a:latin typeface="Times New Roman" panose="02020603050405020304" pitchFamily="18" charset="0"/>
                    <a:cs typeface="Times New Roman" panose="02020603050405020304" pitchFamily="18" charset="0"/>
                  </a:rPr>
                  <a:t>2</a:t>
                </a:r>
                <a:r>
                  <a:rPr lang="ja-JP" altLang="en-US" sz="2000" dirty="0"/>
                  <a:t>は互いに無相関である。</a:t>
                </a:r>
              </a:p>
              <a:p>
                <a:r>
                  <a:rPr lang="ja-JP" altLang="en-US" sz="2000" dirty="0">
                    <a:solidFill>
                      <a:srgbClr val="FFC000"/>
                    </a:solidFill>
                  </a:rPr>
                  <a:t>独自因子（</a:t>
                </a:r>
                <a:r>
                  <a:rPr lang="en-US" altLang="ja-JP" sz="2000" i="1" dirty="0">
                    <a:solidFill>
                      <a:srgbClr val="FFC000"/>
                    </a:solidFill>
                    <a:latin typeface="Times New Roman" panose="02020603050405020304" pitchFamily="18" charset="0"/>
                    <a:cs typeface="Times New Roman" panose="02020603050405020304" pitchFamily="18" charset="0"/>
                  </a:rPr>
                  <a:t>u</a:t>
                </a:r>
                <a:r>
                  <a:rPr lang="en-US" altLang="ja-JP" sz="2000" baseline="-25000" dirty="0">
                    <a:solidFill>
                      <a:srgbClr val="FFC000"/>
                    </a:solidFill>
                    <a:latin typeface="Times New Roman" panose="02020603050405020304" pitchFamily="18" charset="0"/>
                    <a:cs typeface="Times New Roman" panose="02020603050405020304" pitchFamily="18" charset="0"/>
                  </a:rPr>
                  <a:t>1</a:t>
                </a:r>
                <a:r>
                  <a:rPr lang="ja-JP" altLang="en-US" sz="2000" dirty="0">
                    <a:solidFill>
                      <a:srgbClr val="FFC000"/>
                    </a:solidFill>
                  </a:rPr>
                  <a:t>と</a:t>
                </a:r>
                <a:r>
                  <a:rPr lang="en-US" altLang="ja-JP" sz="2000" i="1" dirty="0">
                    <a:solidFill>
                      <a:srgbClr val="FFC000"/>
                    </a:solidFill>
                    <a:latin typeface="Times New Roman" panose="02020603050405020304" pitchFamily="18" charset="0"/>
                    <a:cs typeface="Times New Roman" panose="02020603050405020304" pitchFamily="18" charset="0"/>
                  </a:rPr>
                  <a:t>u</a:t>
                </a:r>
                <a:r>
                  <a:rPr lang="en-US" altLang="ja-JP" sz="2000" baseline="-25000" dirty="0">
                    <a:solidFill>
                      <a:srgbClr val="FFC000"/>
                    </a:solidFill>
                    <a:latin typeface="Times New Roman" panose="02020603050405020304" pitchFamily="18" charset="0"/>
                    <a:cs typeface="Times New Roman" panose="02020603050405020304" pitchFamily="18" charset="0"/>
                  </a:rPr>
                  <a:t>2</a:t>
                </a:r>
                <a:r>
                  <a:rPr lang="ja-JP" altLang="en-US" sz="2000" dirty="0">
                    <a:solidFill>
                      <a:srgbClr val="FFC000"/>
                    </a:solidFill>
                  </a:rPr>
                  <a:t>）の仮定</a:t>
                </a:r>
                <a:r>
                  <a:rPr lang="ja-JP" altLang="en-US" sz="2000" dirty="0"/>
                  <a:t>：平均はそれぞれ</a:t>
                </a:r>
                <a:r>
                  <a:rPr lang="en-US" altLang="ja-JP" sz="2000" dirty="0"/>
                  <a:t>0</a:t>
                </a:r>
                <a:r>
                  <a:rPr lang="ja-JP" altLang="en-US" sz="2000" dirty="0"/>
                  <a:t>で，分散（独自性）は</a:t>
                </a:r>
                <a14:m>
                  <m:oMath xmlns:m="http://schemas.openxmlformats.org/officeDocument/2006/math">
                    <m:sSubSup>
                      <m:sSubSupPr>
                        <m:ctrlPr>
                          <a:rPr lang="en-US" altLang="ja-JP" sz="2000" i="1" smtClean="0">
                            <a:latin typeface="Cambria Math" panose="02040503050406030204" pitchFamily="18" charset="0"/>
                          </a:rPr>
                        </m:ctrlPr>
                      </m:sSubSupPr>
                      <m:e>
                        <m:r>
                          <a:rPr lang="en-US" altLang="ja-JP" sz="2000" b="0" i="1" smtClean="0">
                            <a:latin typeface="Cambria Math" panose="02040503050406030204" pitchFamily="18" charset="0"/>
                          </a:rPr>
                          <m:t>𝑑</m:t>
                        </m:r>
                      </m:e>
                      <m:sub>
                        <m:r>
                          <a:rPr lang="en-US" altLang="ja-JP" sz="2000" b="0" i="1" smtClean="0">
                            <a:latin typeface="Cambria Math" panose="02040503050406030204" pitchFamily="18" charset="0"/>
                          </a:rPr>
                          <m:t>1</m:t>
                        </m:r>
                      </m:sub>
                      <m:sup>
                        <m:r>
                          <a:rPr lang="en-US" altLang="ja-JP" sz="2000" b="0" i="1" smtClean="0">
                            <a:latin typeface="Cambria Math" panose="02040503050406030204" pitchFamily="18" charset="0"/>
                          </a:rPr>
                          <m:t>2</m:t>
                        </m:r>
                      </m:sup>
                    </m:sSubSup>
                    <m:r>
                      <m:rPr>
                        <m:nor/>
                      </m:rPr>
                      <a:rPr lang="ja-JP" altLang="en-US" sz="2000" dirty="0"/>
                      <m:t>と</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𝑑</m:t>
                        </m:r>
                      </m:e>
                      <m:sub>
                        <m:r>
                          <a:rPr lang="en-US" altLang="ja-JP" sz="2000" i="1">
                            <a:latin typeface="Cambria Math" panose="02040503050406030204" pitchFamily="18" charset="0"/>
                          </a:rPr>
                          <m:t>1</m:t>
                        </m:r>
                      </m:sub>
                      <m:sup>
                        <m:r>
                          <a:rPr lang="en-US" altLang="ja-JP" sz="2000" i="1">
                            <a:latin typeface="Cambria Math" panose="02040503050406030204" pitchFamily="18" charset="0"/>
                          </a:rPr>
                          <m:t>2</m:t>
                        </m:r>
                      </m:sup>
                    </m:sSubSup>
                  </m:oMath>
                </a14:m>
                <a:r>
                  <a:rPr lang="ja-JP" altLang="en-US" sz="2000" dirty="0"/>
                  <a:t>である。また，独立因子と</a:t>
                </a:r>
                <a:r>
                  <a:rPr lang="ja-JP" altLang="en-US" sz="2000" dirty="0">
                    <a:solidFill>
                      <a:srgbClr val="00B0F0"/>
                    </a:solidFill>
                  </a:rPr>
                  <a:t>共通因子</a:t>
                </a:r>
                <a:r>
                  <a:rPr lang="ja-JP" altLang="en-US" sz="2000" dirty="0"/>
                  <a:t>は互いに無相関で，独自因子同士も互いに無相関である。</a:t>
                </a:r>
                <a:endParaRPr kumimoji="1" lang="ja-JP" altLang="en-US" sz="2000" dirty="0"/>
              </a:p>
            </p:txBody>
          </p:sp>
        </mc:Choice>
        <mc:Fallback xmlns="">
          <p:sp>
            <p:nvSpPr>
              <p:cNvPr id="3" name="コンテンツ プレースホルダー 2">
                <a:extLst>
                  <a:ext uri="{FF2B5EF4-FFF2-40B4-BE49-F238E27FC236}">
                    <a16:creationId xmlns:a16="http://schemas.microsoft.com/office/drawing/2014/main" id="{572171A2-FCDF-4CCD-9C30-B23D3BF4F007}"/>
                  </a:ext>
                </a:extLst>
              </p:cNvPr>
              <p:cNvSpPr>
                <a:spLocks noGrp="1" noRot="1" noChangeAspect="1" noMove="1" noResize="1" noEditPoints="1" noAdjustHandles="1" noChangeArrowheads="1" noChangeShapeType="1" noTextEdit="1"/>
              </p:cNvSpPr>
              <p:nvPr>
                <p:ph idx="1"/>
              </p:nvPr>
            </p:nvSpPr>
            <p:spPr>
              <a:xfrm>
                <a:off x="773418" y="4050197"/>
                <a:ext cx="7772400" cy="2088232"/>
              </a:xfrm>
              <a:blipFill>
                <a:blip r:embed="rId3"/>
                <a:stretch>
                  <a:fillRect t="-1724" r="-547" b="-1437"/>
                </a:stretch>
              </a:blipFill>
              <a:ln w="28575">
                <a:solidFill>
                  <a:schemeClr val="bg1"/>
                </a:solidFill>
              </a:ln>
            </p:spPr>
            <p:txBody>
              <a:bodyPr/>
              <a:lstStyle/>
              <a:p>
                <a:r>
                  <a:rPr lang="ja-JP" altLang="en-US">
                    <a:noFill/>
                  </a:rPr>
                  <a:t> </a:t>
                </a:r>
              </a:p>
            </p:txBody>
          </p:sp>
        </mc:Fallback>
      </mc:AlternateContent>
      <p:sp>
        <p:nvSpPr>
          <p:cNvPr id="4" name="タイトル 1">
            <a:extLst>
              <a:ext uri="{FF2B5EF4-FFF2-40B4-BE49-F238E27FC236}">
                <a16:creationId xmlns:a16="http://schemas.microsoft.com/office/drawing/2014/main" id="{8077390E-6002-4544-A898-4B7880A187D9}"/>
              </a:ext>
            </a:extLst>
          </p:cNvPr>
          <p:cNvSpPr>
            <a:spLocks noGrp="1"/>
          </p:cNvSpPr>
          <p:nvPr>
            <p:ph type="title"/>
          </p:nvPr>
        </p:nvSpPr>
        <p:spPr>
          <a:xfrm>
            <a:off x="899592" y="620688"/>
            <a:ext cx="7162800" cy="1143000"/>
          </a:xfrm>
        </p:spPr>
        <p:txBody>
          <a:bodyPr/>
          <a:lstStyle/>
          <a:p>
            <a:r>
              <a:rPr kumimoji="1" lang="ja-JP" altLang="en-US" sz="4000" b="1" dirty="0">
                <a:effectLst>
                  <a:outerShdw blurRad="38100" dist="38100" dir="2700000" algn="tl">
                    <a:srgbClr val="000000">
                      <a:alpha val="43137"/>
                    </a:srgbClr>
                  </a:outerShdw>
                </a:effectLst>
                <a:latin typeface="+mn-ea"/>
                <a:ea typeface="+mn-ea"/>
              </a:rPr>
              <a:t>因子負荷量の求め方②</a:t>
            </a:r>
            <a:br>
              <a:rPr kumimoji="1" lang="en-US" altLang="ja-JP" sz="4000" b="1" dirty="0">
                <a:effectLst>
                  <a:outerShdw blurRad="38100" dist="38100" dir="2700000" algn="tl">
                    <a:srgbClr val="000000">
                      <a:alpha val="43137"/>
                    </a:srgbClr>
                  </a:outerShdw>
                </a:effectLst>
                <a:latin typeface="+mn-ea"/>
                <a:ea typeface="+mn-ea"/>
              </a:rPr>
            </a:br>
            <a:r>
              <a:rPr kumimoji="1" lang="ja-JP" altLang="en-US" sz="2500" b="1" dirty="0">
                <a:effectLst>
                  <a:outerShdw blurRad="38100" dist="38100" dir="2700000" algn="tl">
                    <a:srgbClr val="000000">
                      <a:alpha val="43137"/>
                    </a:srgbClr>
                  </a:outerShdw>
                </a:effectLst>
                <a:latin typeface="+mn-ea"/>
                <a:ea typeface="+mn-ea"/>
              </a:rPr>
              <a:t>行列としてまとめて考えるための仮定</a:t>
            </a:r>
          </a:p>
        </p:txBody>
      </p:sp>
      <p:graphicFrame>
        <p:nvGraphicFramePr>
          <p:cNvPr id="5" name="オブジェクト 4">
            <a:extLst>
              <a:ext uri="{FF2B5EF4-FFF2-40B4-BE49-F238E27FC236}">
                <a16:creationId xmlns:a16="http://schemas.microsoft.com/office/drawing/2014/main" id="{CC6D2504-5191-4CAE-BBFC-2676C9D3E8FC}"/>
              </a:ext>
            </a:extLst>
          </p:cNvPr>
          <p:cNvGraphicFramePr>
            <a:graphicFrameLocks noChangeAspect="1"/>
          </p:cNvGraphicFramePr>
          <p:nvPr>
            <p:extLst>
              <p:ext uri="{D42A27DB-BD31-4B8C-83A1-F6EECF244321}">
                <p14:modId xmlns:p14="http://schemas.microsoft.com/office/powerpoint/2010/main" val="803793051"/>
              </p:ext>
            </p:extLst>
          </p:nvPr>
        </p:nvGraphicFramePr>
        <p:xfrm>
          <a:off x="755577" y="2384885"/>
          <a:ext cx="2748268" cy="945131"/>
        </p:xfrm>
        <a:graphic>
          <a:graphicData uri="http://schemas.openxmlformats.org/presentationml/2006/ole">
            <mc:AlternateContent xmlns:mc="http://schemas.openxmlformats.org/markup-compatibility/2006">
              <mc:Choice xmlns:v="urn:schemas-microsoft-com:vml" Requires="v">
                <p:oleObj spid="_x0000_s55371" name="Equation" r:id="rId4" imgW="1396800" imgH="482400" progId="Equation.DSMT4">
                  <p:embed/>
                </p:oleObj>
              </mc:Choice>
              <mc:Fallback>
                <p:oleObj name="Equation" r:id="rId4" imgW="1396800" imgH="482400" progId="Equation.DSMT4">
                  <p:embed/>
                  <p:pic>
                    <p:nvPicPr>
                      <p:cNvPr id="43" name="オブジェクト 42">
                        <a:extLst>
                          <a:ext uri="{FF2B5EF4-FFF2-40B4-BE49-F238E27FC236}">
                            <a16:creationId xmlns:a16="http://schemas.microsoft.com/office/drawing/2014/main" id="{48492A47-54BF-4B31-B0BD-6C6C2CC53B5E}"/>
                          </a:ext>
                        </a:extLst>
                      </p:cNvPr>
                      <p:cNvPicPr>
                        <a:picLocks noChangeAspect="1" noChangeArrowheads="1"/>
                      </p:cNvPicPr>
                      <p:nvPr/>
                    </p:nvPicPr>
                    <p:blipFill>
                      <a:blip r:embed="rId5"/>
                      <a:srcRect/>
                      <a:stretch>
                        <a:fillRect/>
                      </a:stretch>
                    </p:blipFill>
                    <p:spPr bwMode="auto">
                      <a:xfrm>
                        <a:off x="755577" y="2384885"/>
                        <a:ext cx="2748268" cy="945131"/>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7131D3D3-7D05-47BE-AEEA-35251CF0973A}"/>
              </a:ext>
            </a:extLst>
          </p:cNvPr>
          <p:cNvSpPr txBox="1"/>
          <p:nvPr/>
        </p:nvSpPr>
        <p:spPr>
          <a:xfrm>
            <a:off x="4384648" y="2091334"/>
            <a:ext cx="4248472" cy="1631216"/>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どちらの方程式にも同じ</a:t>
            </a:r>
            <a:r>
              <a:rPr kumimoji="1" lang="en-US" altLang="ja-JP" sz="2000" i="1" dirty="0">
                <a:solidFill>
                  <a:schemeClr val="bg1"/>
                </a:solidFill>
                <a:ea typeface="ＭＳ Ｐゴシック" panose="020B0600070205080204" pitchFamily="50" charset="-128"/>
                <a:cs typeface="Times New Roman" panose="02020603050405020304" pitchFamily="18" charset="0"/>
              </a:rPr>
              <a:t>f</a:t>
            </a:r>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2000" i="1" dirty="0">
                <a:solidFill>
                  <a:schemeClr val="bg1"/>
                </a:solidFill>
                <a:ea typeface="ＭＳ Ｐゴシック" panose="020B0600070205080204" pitchFamily="50" charset="-128"/>
                <a:cs typeface="Times New Roman" panose="02020603050405020304" pitchFamily="18" charset="0"/>
              </a:rPr>
              <a:t>f</a:t>
            </a:r>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が使われている</a:t>
            </a:r>
            <a:r>
              <a:rPr kumimoji="1" lang="ja-JP" altLang="en-US" sz="2000" dirty="0">
                <a:solidFill>
                  <a:schemeClr val="bg1"/>
                </a:solidFill>
                <a:latin typeface="ＭＳ Ｐゴシック" panose="020B0600070205080204" pitchFamily="50" charset="-128"/>
                <a:cs typeface="Meiryo UI" pitchFamily="50" charset="-128"/>
              </a:rPr>
              <a:t>ので（</a:t>
            </a:r>
            <a:r>
              <a:rPr kumimoji="1" lang="en-US" altLang="ja-JP" sz="2000" dirty="0">
                <a:solidFill>
                  <a:schemeClr val="bg1"/>
                </a:solidFill>
                <a:latin typeface="ＭＳ Ｐゴシック" panose="020B0600070205080204" pitchFamily="50" charset="-128"/>
                <a:cs typeface="Meiryo UI" pitchFamily="50" charset="-128"/>
              </a:rPr>
              <a:t>f</a:t>
            </a:r>
            <a:r>
              <a:rPr kumimoji="1" lang="ja-JP" altLang="en-US" sz="2000" dirty="0">
                <a:solidFill>
                  <a:schemeClr val="bg1"/>
                </a:solidFill>
                <a:latin typeface="ＭＳ Ｐゴシック" panose="020B0600070205080204" pitchFamily="50" charset="-128"/>
                <a:cs typeface="Meiryo UI" pitchFamily="50" charset="-128"/>
              </a:rPr>
              <a:t>の分散が共通），</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別々でなく</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分散共分散行列としてまとめて扱う</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ことで</a:t>
            </a:r>
            <a:r>
              <a:rPr kumimoji="1" lang="en-US" altLang="ja-JP" sz="2000" i="1" dirty="0">
                <a:solidFill>
                  <a:srgbClr val="FFFF00"/>
                </a:solidFill>
                <a:ea typeface="ＭＳ Ｐゴシック" panose="020B0600070205080204" pitchFamily="50" charset="-128"/>
                <a:cs typeface="Times New Roman" panose="02020603050405020304" pitchFamily="18" charset="0"/>
              </a:rPr>
              <a:t>b</a:t>
            </a:r>
            <a:r>
              <a:rPr kumimoji="1" lang="ja-JP" altLang="en-US" sz="20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を推定</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→ただし，変数に複数の仮定が必要</a:t>
            </a:r>
          </a:p>
        </p:txBody>
      </p:sp>
      <p:sp>
        <p:nvSpPr>
          <p:cNvPr id="7" name="テキスト ボックス 6">
            <a:extLst>
              <a:ext uri="{FF2B5EF4-FFF2-40B4-BE49-F238E27FC236}">
                <a16:creationId xmlns:a16="http://schemas.microsoft.com/office/drawing/2014/main" id="{6210475B-CCDB-400E-9A85-A9600B01929B}"/>
              </a:ext>
            </a:extLst>
          </p:cNvPr>
          <p:cNvSpPr txBox="1"/>
          <p:nvPr/>
        </p:nvSpPr>
        <p:spPr>
          <a:xfrm>
            <a:off x="755577" y="3657439"/>
            <a:ext cx="1512165" cy="400110"/>
          </a:xfrm>
          <a:prstGeom prst="rect">
            <a:avLst/>
          </a:prstGeom>
          <a:solidFill>
            <a:schemeClr val="bg1"/>
          </a:solidFill>
        </p:spPr>
        <p:txBody>
          <a:bodyPr wrap="square" rtlCol="0">
            <a:spAutoFit/>
          </a:bodyPr>
          <a:lstStyle/>
          <a:p>
            <a:pPr algn="l"/>
            <a:r>
              <a:rPr kumimoji="1" lang="ja-JP" altLang="en-US" sz="2000" b="1" dirty="0">
                <a:solidFill>
                  <a:schemeClr val="accent1">
                    <a:lumMod val="75000"/>
                  </a:schemeClr>
                </a:solidFill>
                <a:latin typeface="ＭＳ Ｐゴシック" panose="020B0600070205080204" pitchFamily="50" charset="-128"/>
                <a:ea typeface="ＭＳ Ｐゴシック" panose="020B0600070205080204" pitchFamily="50" charset="-128"/>
                <a:cs typeface="Meiryo UI" pitchFamily="50" charset="-128"/>
              </a:rPr>
              <a:t>変数の仮定</a:t>
            </a:r>
          </a:p>
        </p:txBody>
      </p:sp>
      <p:cxnSp>
        <p:nvCxnSpPr>
          <p:cNvPr id="9" name="直線矢印コネクタ 8">
            <a:extLst>
              <a:ext uri="{FF2B5EF4-FFF2-40B4-BE49-F238E27FC236}">
                <a16:creationId xmlns:a16="http://schemas.microsoft.com/office/drawing/2014/main" id="{40493374-14CC-400A-8276-C4DF8F82FA24}"/>
              </a:ext>
            </a:extLst>
          </p:cNvPr>
          <p:cNvCxnSpPr>
            <a:cxnSpLocks/>
          </p:cNvCxnSpPr>
          <p:nvPr/>
        </p:nvCxnSpPr>
        <p:spPr>
          <a:xfrm>
            <a:off x="1030288" y="3253216"/>
            <a:ext cx="85328" cy="41512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324FDED3-3839-4039-B7B7-967B03556E46}"/>
              </a:ext>
            </a:extLst>
          </p:cNvPr>
          <p:cNvCxnSpPr>
            <a:cxnSpLocks/>
          </p:cNvCxnSpPr>
          <p:nvPr/>
        </p:nvCxnSpPr>
        <p:spPr>
          <a:xfrm flipH="1">
            <a:off x="1840659" y="3243331"/>
            <a:ext cx="64562" cy="401074"/>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856E89E0-47CF-435F-B369-B7BBB7B2AE3A}"/>
              </a:ext>
            </a:extLst>
          </p:cNvPr>
          <p:cNvCxnSpPr>
            <a:cxnSpLocks/>
            <a:endCxn id="7" idx="3"/>
          </p:cNvCxnSpPr>
          <p:nvPr/>
        </p:nvCxnSpPr>
        <p:spPr>
          <a:xfrm flipH="1">
            <a:off x="2267742" y="3212976"/>
            <a:ext cx="952856" cy="644518"/>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FDB91F50-40C4-45D3-B347-1A079C92AA2B}"/>
              </a:ext>
            </a:extLst>
          </p:cNvPr>
          <p:cNvCxnSpPr>
            <a:cxnSpLocks/>
          </p:cNvCxnSpPr>
          <p:nvPr/>
        </p:nvCxnSpPr>
        <p:spPr>
          <a:xfrm flipH="1">
            <a:off x="2258741" y="3249519"/>
            <a:ext cx="461251" cy="407419"/>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0299DE48-CDCD-4C49-BB3A-4A3D59170749}"/>
              </a:ext>
            </a:extLst>
          </p:cNvPr>
          <p:cNvSpPr txBox="1"/>
          <p:nvPr/>
        </p:nvSpPr>
        <p:spPr>
          <a:xfrm>
            <a:off x="1403648" y="1920371"/>
            <a:ext cx="1944216"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定数（因子負荷量）</a:t>
            </a:r>
          </a:p>
        </p:txBody>
      </p:sp>
      <p:cxnSp>
        <p:nvCxnSpPr>
          <p:cNvPr id="35" name="直線矢印コネクタ 34">
            <a:extLst>
              <a:ext uri="{FF2B5EF4-FFF2-40B4-BE49-F238E27FC236}">
                <a16:creationId xmlns:a16="http://schemas.microsoft.com/office/drawing/2014/main" id="{A3CD4B9F-CC62-4774-890A-C9040BFCAA2B}"/>
              </a:ext>
            </a:extLst>
          </p:cNvPr>
          <p:cNvCxnSpPr>
            <a:cxnSpLocks/>
          </p:cNvCxnSpPr>
          <p:nvPr/>
        </p:nvCxnSpPr>
        <p:spPr>
          <a:xfrm flipH="1">
            <a:off x="1619672" y="2210618"/>
            <a:ext cx="144016" cy="305136"/>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F05420C8-B3D9-496E-8BDB-1ACE88D17EBA}"/>
              </a:ext>
            </a:extLst>
          </p:cNvPr>
          <p:cNvCxnSpPr>
            <a:cxnSpLocks/>
          </p:cNvCxnSpPr>
          <p:nvPr/>
        </p:nvCxnSpPr>
        <p:spPr>
          <a:xfrm>
            <a:off x="2209492" y="2207808"/>
            <a:ext cx="116500" cy="27221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0" name="矢印: 下 39">
            <a:extLst>
              <a:ext uri="{FF2B5EF4-FFF2-40B4-BE49-F238E27FC236}">
                <a16:creationId xmlns:a16="http://schemas.microsoft.com/office/drawing/2014/main" id="{66F2B9D1-D027-4241-B49F-434F596E6C32}"/>
              </a:ext>
            </a:extLst>
          </p:cNvPr>
          <p:cNvSpPr/>
          <p:nvPr/>
        </p:nvSpPr>
        <p:spPr>
          <a:xfrm rot="5400000">
            <a:off x="3697620" y="2693595"/>
            <a:ext cx="504056" cy="449989"/>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39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500"/>
                                        <p:tgtEl>
                                          <p:spTgt spid="3">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077390E-6002-4544-A898-4B7880A187D9}"/>
              </a:ext>
            </a:extLst>
          </p:cNvPr>
          <p:cNvSpPr>
            <a:spLocks noGrp="1"/>
          </p:cNvSpPr>
          <p:nvPr>
            <p:ph type="title"/>
          </p:nvPr>
        </p:nvSpPr>
        <p:spPr>
          <a:xfrm>
            <a:off x="899592" y="620688"/>
            <a:ext cx="7162800" cy="1143000"/>
          </a:xfrm>
        </p:spPr>
        <p:txBody>
          <a:bodyPr/>
          <a:lstStyle/>
          <a:p>
            <a:r>
              <a:rPr kumimoji="1" lang="ja-JP" altLang="en-US" sz="4000" b="1" dirty="0">
                <a:effectLst>
                  <a:outerShdw blurRad="38100" dist="38100" dir="2700000" algn="tl">
                    <a:srgbClr val="000000">
                      <a:alpha val="43137"/>
                    </a:srgbClr>
                  </a:outerShdw>
                </a:effectLst>
                <a:latin typeface="+mn-ea"/>
                <a:ea typeface="+mn-ea"/>
              </a:rPr>
              <a:t>因子負荷量の求め方③</a:t>
            </a:r>
            <a:br>
              <a:rPr kumimoji="1" lang="en-US" altLang="ja-JP" sz="4000" b="1" dirty="0">
                <a:effectLst>
                  <a:outerShdw blurRad="38100" dist="38100" dir="2700000" algn="tl">
                    <a:srgbClr val="000000">
                      <a:alpha val="43137"/>
                    </a:srgbClr>
                  </a:outerShdw>
                </a:effectLst>
                <a:latin typeface="+mn-ea"/>
                <a:ea typeface="+mn-ea"/>
              </a:rPr>
            </a:br>
            <a:r>
              <a:rPr kumimoji="1" lang="ja-JP" altLang="en-US" sz="2500" b="1" dirty="0">
                <a:effectLst>
                  <a:outerShdw blurRad="38100" dist="38100" dir="2700000" algn="tl">
                    <a:srgbClr val="000000">
                      <a:alpha val="43137"/>
                    </a:srgbClr>
                  </a:outerShdw>
                </a:effectLst>
                <a:latin typeface="+mn-ea"/>
                <a:ea typeface="+mn-ea"/>
              </a:rPr>
              <a:t>行列成分（分散と共分散）</a:t>
            </a:r>
          </a:p>
        </p:txBody>
      </p:sp>
      <p:graphicFrame>
        <p:nvGraphicFramePr>
          <p:cNvPr id="14" name="オブジェクト 13">
            <a:extLst>
              <a:ext uri="{FF2B5EF4-FFF2-40B4-BE49-F238E27FC236}">
                <a16:creationId xmlns:a16="http://schemas.microsoft.com/office/drawing/2014/main" id="{7F9FFFD7-C8C1-4597-AE77-A49D2AC3A3CA}"/>
              </a:ext>
            </a:extLst>
          </p:cNvPr>
          <p:cNvGraphicFramePr>
            <a:graphicFrameLocks noChangeAspect="1"/>
          </p:cNvGraphicFramePr>
          <p:nvPr>
            <p:extLst>
              <p:ext uri="{D42A27DB-BD31-4B8C-83A1-F6EECF244321}">
                <p14:modId xmlns:p14="http://schemas.microsoft.com/office/powerpoint/2010/main" val="3941739998"/>
              </p:ext>
            </p:extLst>
          </p:nvPr>
        </p:nvGraphicFramePr>
        <p:xfrm>
          <a:off x="440773" y="3222779"/>
          <a:ext cx="2295447" cy="429364"/>
        </p:xfrm>
        <a:graphic>
          <a:graphicData uri="http://schemas.openxmlformats.org/presentationml/2006/ole">
            <mc:AlternateContent xmlns:mc="http://schemas.openxmlformats.org/markup-compatibility/2006">
              <mc:Choice xmlns:v="urn:schemas-microsoft-com:vml" Requires="v">
                <p:oleObj spid="_x0000_s56714" name="Equation" r:id="rId3" imgW="1193760" imgH="228600" progId="Equation.DSMT4">
                  <p:embed/>
                </p:oleObj>
              </mc:Choice>
              <mc:Fallback>
                <p:oleObj name="Equation" r:id="rId3" imgW="1193760" imgH="228600" progId="Equation.DSMT4">
                  <p:embed/>
                  <p:pic>
                    <p:nvPicPr>
                      <p:cNvPr id="0" name="Object 1"/>
                      <p:cNvPicPr>
                        <a:picLocks noChangeAspect="1" noChangeArrowheads="1"/>
                      </p:cNvPicPr>
                      <p:nvPr/>
                    </p:nvPicPr>
                    <p:blipFill>
                      <a:blip r:embed="rId4"/>
                      <a:srcRect/>
                      <a:stretch>
                        <a:fillRect/>
                      </a:stretch>
                    </p:blipFill>
                    <p:spPr bwMode="auto">
                      <a:xfrm>
                        <a:off x="440773" y="3222779"/>
                        <a:ext cx="2295447" cy="429364"/>
                      </a:xfrm>
                      <a:prstGeom prst="rect">
                        <a:avLst/>
                      </a:prstGeom>
                      <a:noFill/>
                    </p:spPr>
                  </p:pic>
                </p:oleObj>
              </mc:Fallback>
            </mc:AlternateContent>
          </a:graphicData>
        </a:graphic>
      </p:graphicFrame>
      <p:sp>
        <p:nvSpPr>
          <p:cNvPr id="15" name="テキスト ボックス 14">
            <a:extLst>
              <a:ext uri="{FF2B5EF4-FFF2-40B4-BE49-F238E27FC236}">
                <a16:creationId xmlns:a16="http://schemas.microsoft.com/office/drawing/2014/main" id="{E863EEA3-DBA0-4F52-82CB-7DB9F74F028F}"/>
              </a:ext>
            </a:extLst>
          </p:cNvPr>
          <p:cNvSpPr txBox="1"/>
          <p:nvPr/>
        </p:nvSpPr>
        <p:spPr>
          <a:xfrm>
            <a:off x="369151" y="2525579"/>
            <a:ext cx="4599318" cy="400110"/>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分散</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V</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2000" dirty="0">
                <a:solidFill>
                  <a:schemeClr val="bg1"/>
                </a:solidFill>
                <a:latin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ja-JP" altLang="en-US" sz="2000" dirty="0">
                <a:solidFill>
                  <a:schemeClr val="bg1"/>
                </a:solidFill>
                <a:latin typeface="ＭＳ Ｐゴシック" panose="020B0600070205080204" pitchFamily="50" charset="-128"/>
                <a:cs typeface="Meiryo UI" pitchFamily="50" charset="-128"/>
              </a:rPr>
              <a:t>の分散も同じ）</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20" name="オブジェクト 19">
            <a:extLst>
              <a:ext uri="{FF2B5EF4-FFF2-40B4-BE49-F238E27FC236}">
                <a16:creationId xmlns:a16="http://schemas.microsoft.com/office/drawing/2014/main" id="{8C48CD3D-9606-4F15-BFC4-30698CE7B89B}"/>
              </a:ext>
            </a:extLst>
          </p:cNvPr>
          <p:cNvGraphicFramePr>
            <a:graphicFrameLocks noChangeAspect="1"/>
          </p:cNvGraphicFramePr>
          <p:nvPr>
            <p:extLst>
              <p:ext uri="{D42A27DB-BD31-4B8C-83A1-F6EECF244321}">
                <p14:modId xmlns:p14="http://schemas.microsoft.com/office/powerpoint/2010/main" val="1616238229"/>
              </p:ext>
            </p:extLst>
          </p:nvPr>
        </p:nvGraphicFramePr>
        <p:xfrm>
          <a:off x="6537381" y="3236568"/>
          <a:ext cx="1697037" cy="449263"/>
        </p:xfrm>
        <a:graphic>
          <a:graphicData uri="http://schemas.openxmlformats.org/presentationml/2006/ole">
            <mc:AlternateContent xmlns:mc="http://schemas.openxmlformats.org/markup-compatibility/2006">
              <mc:Choice xmlns:v="urn:schemas-microsoft-com:vml" Requires="v">
                <p:oleObj spid="_x0000_s56715" name="Equation" r:id="rId5" imgW="888840" imgH="241200" progId="Equation.DSMT4">
                  <p:embed/>
                </p:oleObj>
              </mc:Choice>
              <mc:Fallback>
                <p:oleObj name="Equation" r:id="rId5" imgW="888840" imgH="241200" progId="Equation.DSMT4">
                  <p:embed/>
                  <p:pic>
                    <p:nvPicPr>
                      <p:cNvPr id="14" name="オブジェクト 13">
                        <a:extLst>
                          <a:ext uri="{FF2B5EF4-FFF2-40B4-BE49-F238E27FC236}">
                            <a16:creationId xmlns:a16="http://schemas.microsoft.com/office/drawing/2014/main" id="{7F9FFFD7-C8C1-4597-AE77-A49D2AC3A3CA}"/>
                          </a:ext>
                        </a:extLst>
                      </p:cNvPr>
                      <p:cNvPicPr>
                        <a:picLocks noChangeAspect="1" noChangeArrowheads="1"/>
                      </p:cNvPicPr>
                      <p:nvPr/>
                    </p:nvPicPr>
                    <p:blipFill>
                      <a:blip r:embed="rId6"/>
                      <a:srcRect/>
                      <a:stretch>
                        <a:fillRect/>
                      </a:stretch>
                    </p:blipFill>
                    <p:spPr bwMode="auto">
                      <a:xfrm>
                        <a:off x="6537381" y="3236568"/>
                        <a:ext cx="1697037" cy="449263"/>
                      </a:xfrm>
                      <a:prstGeom prst="rect">
                        <a:avLst/>
                      </a:prstGeom>
                      <a:noFill/>
                    </p:spPr>
                  </p:pic>
                </p:oleObj>
              </mc:Fallback>
            </mc:AlternateContent>
          </a:graphicData>
        </a:graphic>
      </p:graphicFrame>
      <p:sp>
        <p:nvSpPr>
          <p:cNvPr id="16" name="矢印: 右 15">
            <a:extLst>
              <a:ext uri="{FF2B5EF4-FFF2-40B4-BE49-F238E27FC236}">
                <a16:creationId xmlns:a16="http://schemas.microsoft.com/office/drawing/2014/main" id="{62F73961-4E33-499E-B0F2-21C0A92C8CC9}"/>
              </a:ext>
            </a:extLst>
          </p:cNvPr>
          <p:cNvSpPr/>
          <p:nvPr/>
        </p:nvSpPr>
        <p:spPr>
          <a:xfrm>
            <a:off x="2744991" y="3360634"/>
            <a:ext cx="720080" cy="185738"/>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F1D1FEB-F15B-462C-B893-9B3DD2F5F5E1}"/>
              </a:ext>
            </a:extLst>
          </p:cNvPr>
          <p:cNvSpPr txBox="1"/>
          <p:nvPr/>
        </p:nvSpPr>
        <p:spPr>
          <a:xfrm>
            <a:off x="2486229" y="3591572"/>
            <a:ext cx="1188132" cy="784830"/>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変数の和の分散は変数の分散の和</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8" name="直線矢印コネクタ 17">
            <a:extLst>
              <a:ext uri="{FF2B5EF4-FFF2-40B4-BE49-F238E27FC236}">
                <a16:creationId xmlns:a16="http://schemas.microsoft.com/office/drawing/2014/main" id="{1BDFDC50-E306-48F1-9BA7-5367579AE29D}"/>
              </a:ext>
            </a:extLst>
          </p:cNvPr>
          <p:cNvCxnSpPr>
            <a:cxnSpLocks/>
          </p:cNvCxnSpPr>
          <p:nvPr/>
        </p:nvCxnSpPr>
        <p:spPr>
          <a:xfrm flipH="1" flipV="1">
            <a:off x="4145028" y="3640605"/>
            <a:ext cx="144016" cy="22456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C0B0294-278F-4CAF-9DA8-A8904D1B35F8}"/>
              </a:ext>
            </a:extLst>
          </p:cNvPr>
          <p:cNvSpPr txBox="1"/>
          <p:nvPr/>
        </p:nvSpPr>
        <p:spPr>
          <a:xfrm>
            <a:off x="4094398" y="3843023"/>
            <a:ext cx="1074377" cy="553998"/>
          </a:xfrm>
          <a:prstGeom prst="rect">
            <a:avLst/>
          </a:prstGeom>
          <a:noFill/>
        </p:spPr>
        <p:txBody>
          <a:bodyPr wrap="square" rtlCol="0">
            <a:spAutoFit/>
          </a:bodyPr>
          <a:lstStyle/>
          <a:p>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ｆ</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は標準化済なので</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7" name="直線矢印コネクタ 26">
            <a:extLst>
              <a:ext uri="{FF2B5EF4-FFF2-40B4-BE49-F238E27FC236}">
                <a16:creationId xmlns:a16="http://schemas.microsoft.com/office/drawing/2014/main" id="{848AE116-785E-45D7-87F3-6DD97E55930B}"/>
              </a:ext>
            </a:extLst>
          </p:cNvPr>
          <p:cNvCxnSpPr>
            <a:cxnSpLocks/>
          </p:cNvCxnSpPr>
          <p:nvPr/>
        </p:nvCxnSpPr>
        <p:spPr>
          <a:xfrm flipV="1">
            <a:off x="5068686" y="3611383"/>
            <a:ext cx="197221" cy="237161"/>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A52784CA-A63A-4D49-A87F-9DB0BB1A67CF}"/>
              </a:ext>
            </a:extLst>
          </p:cNvPr>
          <p:cNvCxnSpPr>
            <a:cxnSpLocks/>
          </p:cNvCxnSpPr>
          <p:nvPr/>
        </p:nvCxnSpPr>
        <p:spPr>
          <a:xfrm flipV="1">
            <a:off x="5985350" y="3578761"/>
            <a:ext cx="144016" cy="26426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5113DEE4-5B74-4083-B64E-35D31739A7ED}"/>
                  </a:ext>
                </a:extLst>
              </p:cNvPr>
              <p:cNvSpPr txBox="1"/>
              <p:nvPr/>
            </p:nvSpPr>
            <p:spPr>
              <a:xfrm>
                <a:off x="5505697" y="3865169"/>
                <a:ext cx="959306" cy="55310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kumimoji="1" lang="ja-JP" altLang="en-US" sz="1500" i="1">
                          <a:solidFill>
                            <a:schemeClr val="bg1"/>
                          </a:solidFill>
                          <a:latin typeface="Cambria Math" panose="02040503050406030204" pitchFamily="18" charset="0"/>
                          <a:ea typeface="ＭＳ Ｐゴシック" panose="020B0600070205080204" pitchFamily="50" charset="-128"/>
                        </a:rPr>
                        <m:t>仮定</m:t>
                      </m:r>
                      <m:r>
                        <a:rPr kumimoji="1" lang="ja-JP" altLang="en-US" sz="1500" i="1" smtClean="0">
                          <a:solidFill>
                            <a:schemeClr val="bg1"/>
                          </a:solidFill>
                          <a:latin typeface="Cambria Math" panose="02040503050406030204" pitchFamily="18" charset="0"/>
                          <a:ea typeface="ＭＳ Ｐゴシック" panose="020B0600070205080204" pitchFamily="50" charset="-128"/>
                        </a:rPr>
                        <m:t>から</m:t>
                      </m:r>
                      <m:sSubSup>
                        <m:sSubSupPr>
                          <m:ctrlPr>
                            <a:rPr kumimoji="1" lang="en-US" altLang="ja-JP" sz="1500" i="1" smtClean="0">
                              <a:solidFill>
                                <a:schemeClr val="bg1"/>
                              </a:solidFill>
                              <a:latin typeface="Cambria Math" panose="02040503050406030204" pitchFamily="18" charset="0"/>
                              <a:ea typeface="ＭＳ Ｐゴシック" panose="020B0600070205080204" pitchFamily="50" charset="-128"/>
                            </a:rPr>
                          </m:ctrlPr>
                        </m:sSubSupPr>
                        <m:e>
                          <m:r>
                            <a:rPr kumimoji="1" lang="en-US" altLang="ja-JP" sz="1500" b="0" i="1" smtClean="0">
                              <a:solidFill>
                                <a:schemeClr val="bg1"/>
                              </a:solidFill>
                              <a:latin typeface="Cambria Math" panose="02040503050406030204" pitchFamily="18" charset="0"/>
                              <a:ea typeface="ＭＳ Ｐゴシック" panose="020B0600070205080204" pitchFamily="50" charset="-128"/>
                            </a:rPr>
                            <m:t>𝑑</m:t>
                          </m:r>
                        </m:e>
                        <m:sub>
                          <m:r>
                            <a:rPr kumimoji="1" lang="en-US" altLang="ja-JP" sz="1500" b="0" i="1" smtClean="0">
                              <a:solidFill>
                                <a:schemeClr val="bg1"/>
                              </a:solidFill>
                              <a:latin typeface="Cambria Math" panose="02040503050406030204" pitchFamily="18" charset="0"/>
                              <a:ea typeface="ＭＳ Ｐゴシック" panose="020B0600070205080204" pitchFamily="50" charset="-128"/>
                            </a:rPr>
                            <m:t>1</m:t>
                          </m:r>
                        </m:sub>
                        <m:sup>
                          <m:r>
                            <a:rPr kumimoji="1" lang="en-US" altLang="ja-JP" sz="1500" b="0" i="1" smtClean="0">
                              <a:solidFill>
                                <a:schemeClr val="bg1"/>
                              </a:solidFill>
                              <a:latin typeface="Cambria Math" panose="02040503050406030204" pitchFamily="18" charset="0"/>
                              <a:ea typeface="ＭＳ Ｐゴシック" panose="020B0600070205080204" pitchFamily="50" charset="-128"/>
                            </a:rPr>
                            <m:t>2</m:t>
                          </m:r>
                        </m:sup>
                      </m:sSubSup>
                    </m:oMath>
                  </m:oMathPara>
                </a14:m>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0" name="テキスト ボックス 29">
                <a:extLst>
                  <a:ext uri="{FF2B5EF4-FFF2-40B4-BE49-F238E27FC236}">
                    <a16:creationId xmlns:a16="http://schemas.microsoft.com/office/drawing/2014/main" id="{5113DEE4-5B74-4083-B64E-35D31739A7ED}"/>
                  </a:ext>
                </a:extLst>
              </p:cNvPr>
              <p:cNvSpPr txBox="1">
                <a:spLocks noRot="1" noChangeAspect="1" noMove="1" noResize="1" noEditPoints="1" noAdjustHandles="1" noChangeArrowheads="1" noChangeShapeType="1" noTextEdit="1"/>
              </p:cNvSpPr>
              <p:nvPr/>
            </p:nvSpPr>
            <p:spPr>
              <a:xfrm>
                <a:off x="5505697" y="3865169"/>
                <a:ext cx="959306" cy="553100"/>
              </a:xfrm>
              <a:prstGeom prst="rect">
                <a:avLst/>
              </a:prstGeom>
              <a:blipFill>
                <a:blip r:embed="rId7"/>
                <a:stretch>
                  <a:fillRect/>
                </a:stretch>
              </a:blipFill>
            </p:spPr>
            <p:txBody>
              <a:bodyPr/>
              <a:lstStyle/>
              <a:p>
                <a:r>
                  <a:rPr lang="ja-JP" altLang="en-US">
                    <a:noFill/>
                  </a:rPr>
                  <a:t> </a:t>
                </a:r>
              </a:p>
            </p:txBody>
          </p:sp>
        </mc:Fallback>
      </mc:AlternateContent>
      <p:sp>
        <p:nvSpPr>
          <p:cNvPr id="23" name="四角形: 角を丸くする 22">
            <a:extLst>
              <a:ext uri="{FF2B5EF4-FFF2-40B4-BE49-F238E27FC236}">
                <a16:creationId xmlns:a16="http://schemas.microsoft.com/office/drawing/2014/main" id="{A6A50373-F182-438C-B229-9168FB521600}"/>
              </a:ext>
            </a:extLst>
          </p:cNvPr>
          <p:cNvSpPr/>
          <p:nvPr/>
        </p:nvSpPr>
        <p:spPr>
          <a:xfrm>
            <a:off x="6759398" y="3270258"/>
            <a:ext cx="937517" cy="381885"/>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AF626427-E628-4C48-9463-9612DF569197}"/>
              </a:ext>
            </a:extLst>
          </p:cNvPr>
          <p:cNvSpPr/>
          <p:nvPr/>
        </p:nvSpPr>
        <p:spPr>
          <a:xfrm>
            <a:off x="7857558" y="3282232"/>
            <a:ext cx="362800" cy="349007"/>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9AB2DBC-4CB3-4FD9-9B83-0C7DD0712995}"/>
              </a:ext>
            </a:extLst>
          </p:cNvPr>
          <p:cNvSpPr txBox="1"/>
          <p:nvPr/>
        </p:nvSpPr>
        <p:spPr>
          <a:xfrm>
            <a:off x="6660232" y="3789040"/>
            <a:ext cx="1977355" cy="553998"/>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因子負荷量の</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乗和と独自性の和（＝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6" name="テキスト ボックス 35">
            <a:extLst>
              <a:ext uri="{FF2B5EF4-FFF2-40B4-BE49-F238E27FC236}">
                <a16:creationId xmlns:a16="http://schemas.microsoft.com/office/drawing/2014/main" id="{DD4B6F3C-1BF1-4BA8-A239-514872D1B79F}"/>
              </a:ext>
            </a:extLst>
          </p:cNvPr>
          <p:cNvSpPr txBox="1"/>
          <p:nvPr/>
        </p:nvSpPr>
        <p:spPr>
          <a:xfrm>
            <a:off x="6839227" y="2699853"/>
            <a:ext cx="800919" cy="553998"/>
          </a:xfrm>
          <a:prstGeom prst="rect">
            <a:avLst/>
          </a:prstGeom>
          <a:noFill/>
        </p:spPr>
        <p:txBody>
          <a:bodyPr wrap="square" rtlCol="0">
            <a:spAutoFit/>
          </a:bodyPr>
          <a:lstStyle/>
          <a:p>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共通性</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1-d</a:t>
            </a:r>
            <a:r>
              <a:rPr kumimoji="1" lang="en-US" altLang="ja-JP" sz="1500" baseline="30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7" name="テキスト ボックス 36">
            <a:extLst>
              <a:ext uri="{FF2B5EF4-FFF2-40B4-BE49-F238E27FC236}">
                <a16:creationId xmlns:a16="http://schemas.microsoft.com/office/drawing/2014/main" id="{4D1C91E2-2525-4BF0-9968-A91ECB0D4CBD}"/>
              </a:ext>
            </a:extLst>
          </p:cNvPr>
          <p:cNvSpPr txBox="1"/>
          <p:nvPr/>
        </p:nvSpPr>
        <p:spPr>
          <a:xfrm>
            <a:off x="7696915" y="2946443"/>
            <a:ext cx="768728" cy="323165"/>
          </a:xfrm>
          <a:prstGeom prst="rect">
            <a:avLst/>
          </a:prstGeom>
          <a:noFill/>
        </p:spPr>
        <p:txBody>
          <a:bodyPr wrap="square" rtlCol="0">
            <a:spAutoFit/>
          </a:bodyPr>
          <a:lstStyle/>
          <a:p>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独自性</a:t>
            </a:r>
            <a:endParaRPr kumimoji="1" lang="ja-JP" altLang="en-US" sz="1500" baseline="-250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42" name="オブジェクト 41">
            <a:extLst>
              <a:ext uri="{FF2B5EF4-FFF2-40B4-BE49-F238E27FC236}">
                <a16:creationId xmlns:a16="http://schemas.microsoft.com/office/drawing/2014/main" id="{C30BC44C-B3C9-491F-B1B2-54B2891052ED}"/>
              </a:ext>
            </a:extLst>
          </p:cNvPr>
          <p:cNvGraphicFramePr>
            <a:graphicFrameLocks noChangeAspect="1"/>
          </p:cNvGraphicFramePr>
          <p:nvPr>
            <p:extLst>
              <p:ext uri="{D42A27DB-BD31-4B8C-83A1-F6EECF244321}">
                <p14:modId xmlns:p14="http://schemas.microsoft.com/office/powerpoint/2010/main" val="3607440886"/>
              </p:ext>
            </p:extLst>
          </p:nvPr>
        </p:nvGraphicFramePr>
        <p:xfrm>
          <a:off x="3480229" y="3228078"/>
          <a:ext cx="3101975" cy="450850"/>
        </p:xfrm>
        <a:graphic>
          <a:graphicData uri="http://schemas.openxmlformats.org/presentationml/2006/ole">
            <mc:AlternateContent xmlns:mc="http://schemas.openxmlformats.org/markup-compatibility/2006">
              <mc:Choice xmlns:v="urn:schemas-microsoft-com:vml" Requires="v">
                <p:oleObj spid="_x0000_s56716" name="Equation" r:id="rId8" imgW="1625400" imgH="241200" progId="Equation.DSMT4">
                  <p:embed/>
                </p:oleObj>
              </mc:Choice>
              <mc:Fallback>
                <p:oleObj name="Equation" r:id="rId8" imgW="1625400" imgH="241200" progId="Equation.DSMT4">
                  <p:embed/>
                  <p:pic>
                    <p:nvPicPr>
                      <p:cNvPr id="20" name="オブジェクト 19">
                        <a:extLst>
                          <a:ext uri="{FF2B5EF4-FFF2-40B4-BE49-F238E27FC236}">
                            <a16:creationId xmlns:a16="http://schemas.microsoft.com/office/drawing/2014/main" id="{8C48CD3D-9606-4F15-BFC4-30698CE7B89B}"/>
                          </a:ext>
                        </a:extLst>
                      </p:cNvPr>
                      <p:cNvPicPr>
                        <a:picLocks noChangeAspect="1" noChangeArrowheads="1"/>
                      </p:cNvPicPr>
                      <p:nvPr/>
                    </p:nvPicPr>
                    <p:blipFill>
                      <a:blip r:embed="rId9"/>
                      <a:srcRect/>
                      <a:stretch>
                        <a:fillRect/>
                      </a:stretch>
                    </p:blipFill>
                    <p:spPr bwMode="auto">
                      <a:xfrm>
                        <a:off x="3480229" y="3228078"/>
                        <a:ext cx="3101975" cy="450850"/>
                      </a:xfrm>
                      <a:prstGeom prst="rect">
                        <a:avLst/>
                      </a:prstGeom>
                      <a:noFill/>
                    </p:spPr>
                  </p:pic>
                </p:oleObj>
              </mc:Fallback>
            </mc:AlternateContent>
          </a:graphicData>
        </a:graphic>
      </p:graphicFrame>
      <p:cxnSp>
        <p:nvCxnSpPr>
          <p:cNvPr id="28" name="コネクタ: 曲線 27">
            <a:extLst>
              <a:ext uri="{FF2B5EF4-FFF2-40B4-BE49-F238E27FC236}">
                <a16:creationId xmlns:a16="http://schemas.microsoft.com/office/drawing/2014/main" id="{2AAFA19B-5E9D-4696-9C01-5A784D51D51D}"/>
              </a:ext>
            </a:extLst>
          </p:cNvPr>
          <p:cNvCxnSpPr>
            <a:cxnSpLocks/>
          </p:cNvCxnSpPr>
          <p:nvPr/>
        </p:nvCxnSpPr>
        <p:spPr>
          <a:xfrm rot="5400000">
            <a:off x="3589668" y="3093240"/>
            <a:ext cx="210005" cy="171168"/>
          </a:xfrm>
          <a:prstGeom prst="curvedConnector3">
            <a:avLst>
              <a:gd name="adj1" fmla="val 327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E0A16C3A-9759-413C-A3A0-8CB6DE86E47C}"/>
              </a:ext>
            </a:extLst>
          </p:cNvPr>
          <p:cNvSpPr txBox="1"/>
          <p:nvPr/>
        </p:nvSpPr>
        <p:spPr>
          <a:xfrm>
            <a:off x="3694670" y="2875802"/>
            <a:ext cx="2502149" cy="323165"/>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定数は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乗にして外に出す</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47" name="直線矢印コネクタ 46">
            <a:extLst>
              <a:ext uri="{FF2B5EF4-FFF2-40B4-BE49-F238E27FC236}">
                <a16:creationId xmlns:a16="http://schemas.microsoft.com/office/drawing/2014/main" id="{91AF9ECA-BADE-4818-924D-68644AB505B3}"/>
              </a:ext>
            </a:extLst>
          </p:cNvPr>
          <p:cNvCxnSpPr>
            <a:cxnSpLocks/>
          </p:cNvCxnSpPr>
          <p:nvPr/>
        </p:nvCxnSpPr>
        <p:spPr>
          <a:xfrm>
            <a:off x="4774255" y="3147765"/>
            <a:ext cx="36004" cy="19951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1CC283D-4188-4FF2-9835-A153F1B8D648}"/>
              </a:ext>
            </a:extLst>
          </p:cNvPr>
          <p:cNvSpPr txBox="1"/>
          <p:nvPr/>
        </p:nvSpPr>
        <p:spPr>
          <a:xfrm>
            <a:off x="363438" y="1931140"/>
            <a:ext cx="8595762" cy="400110"/>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分散共分散行列とは対角成分が</a:t>
            </a:r>
            <a:r>
              <a:rPr kumimoji="1" lang="ja-JP" altLang="en-US" sz="2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分散</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で他が</a:t>
            </a:r>
            <a:r>
              <a:rPr kumimoji="1" lang="ja-JP" altLang="en-US" sz="20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共分散</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なので，それぞれを定義</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4" name="テキスト ボックス 53">
            <a:extLst>
              <a:ext uri="{FF2B5EF4-FFF2-40B4-BE49-F238E27FC236}">
                <a16:creationId xmlns:a16="http://schemas.microsoft.com/office/drawing/2014/main" id="{E01FE583-1B2F-4F64-B3AE-2AD29FB43B7F}"/>
              </a:ext>
            </a:extLst>
          </p:cNvPr>
          <p:cNvSpPr txBox="1"/>
          <p:nvPr/>
        </p:nvSpPr>
        <p:spPr>
          <a:xfrm>
            <a:off x="382456" y="4397021"/>
            <a:ext cx="3039456" cy="400110"/>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2000" dirty="0">
                <a:solidFill>
                  <a:schemeClr val="bg1"/>
                </a:solidFill>
                <a:latin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ja-JP" altLang="en-US" sz="2000" dirty="0" err="1">
                <a:solidFill>
                  <a:schemeClr val="bg1"/>
                </a:solidFill>
                <a:latin typeface="ＭＳ Ｐゴシック" panose="020B0600070205080204" pitchFamily="50" charset="-128"/>
                <a:cs typeface="Meiryo UI" pitchFamily="50" charset="-128"/>
              </a:rPr>
              <a:t>の</a:t>
            </a:r>
            <a:r>
              <a:rPr kumimoji="1" lang="ja-JP" altLang="en-US" sz="2000" dirty="0" err="1">
                <a:solidFill>
                  <a:srgbClr val="00B0F0"/>
                </a:solidFill>
                <a:latin typeface="ＭＳ Ｐゴシック" panose="020B0600070205080204" pitchFamily="50" charset="-128"/>
                <a:cs typeface="Meiryo UI" pitchFamily="50" charset="-128"/>
              </a:rPr>
              <a:t>共</a:t>
            </a:r>
            <a:r>
              <a:rPr kumimoji="1" lang="ja-JP" altLang="en-US" sz="2000" dirty="0">
                <a:solidFill>
                  <a:srgbClr val="00B0F0"/>
                </a:solidFill>
                <a:latin typeface="ＭＳ Ｐゴシック" panose="020B0600070205080204" pitchFamily="50" charset="-128"/>
                <a:cs typeface="Meiryo UI" pitchFamily="50" charset="-128"/>
              </a:rPr>
              <a:t>分散</a:t>
            </a:r>
            <a:r>
              <a:rPr kumimoji="1" lang="en-US" altLang="ja-JP" sz="2000" dirty="0" err="1">
                <a:solidFill>
                  <a:schemeClr val="bg1"/>
                </a:solidFill>
                <a:latin typeface="ＭＳ Ｐゴシック" panose="020B0600070205080204" pitchFamily="50" charset="-128"/>
                <a:cs typeface="Meiryo UI" pitchFamily="50" charset="-128"/>
              </a:rPr>
              <a:t>Cov</a:t>
            </a:r>
            <a:r>
              <a:rPr kumimoji="1" lang="en-US" altLang="ja-JP" sz="2000" dirty="0">
                <a:solidFill>
                  <a:schemeClr val="bg1"/>
                </a:solidFill>
                <a:latin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en-US" altLang="ja-JP" sz="2000" dirty="0">
                <a:solidFill>
                  <a:schemeClr val="bg1"/>
                </a:solidFill>
                <a:latin typeface="ＭＳ Ｐゴシック" panose="020B0600070205080204" pitchFamily="50" charset="-128"/>
                <a:cs typeface="Meiryo UI" pitchFamily="50" charset="-128"/>
              </a:rPr>
              <a:t>,x</a:t>
            </a:r>
            <a:r>
              <a:rPr kumimoji="1" lang="en-US" altLang="ja-JP" sz="2000" baseline="-25000" dirty="0">
                <a:solidFill>
                  <a:schemeClr val="bg1"/>
                </a:solidFill>
                <a:latin typeface="ＭＳ Ｐゴシック" panose="020B0600070205080204" pitchFamily="50" charset="-128"/>
                <a:cs typeface="Meiryo UI" pitchFamily="50" charset="-128"/>
              </a:rPr>
              <a:t>2</a:t>
            </a:r>
            <a:r>
              <a:rPr kumimoji="1" lang="en-US" altLang="ja-JP" sz="2000" dirty="0">
                <a:solidFill>
                  <a:schemeClr val="bg1"/>
                </a:solidFill>
                <a:latin typeface="ＭＳ Ｐゴシック" panose="020B0600070205080204" pitchFamily="50" charset="-128"/>
                <a:cs typeface="Meiryo UI" pitchFamily="50" charset="-128"/>
              </a:rPr>
              <a:t>)</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56" name="オブジェクト 55">
            <a:extLst>
              <a:ext uri="{FF2B5EF4-FFF2-40B4-BE49-F238E27FC236}">
                <a16:creationId xmlns:a16="http://schemas.microsoft.com/office/drawing/2014/main" id="{EEFE94DA-D9C2-4DBB-B2CB-4F8E1BF32C19}"/>
              </a:ext>
            </a:extLst>
          </p:cNvPr>
          <p:cNvGraphicFramePr>
            <a:graphicFrameLocks noChangeAspect="1"/>
          </p:cNvGraphicFramePr>
          <p:nvPr>
            <p:extLst>
              <p:ext uri="{D42A27DB-BD31-4B8C-83A1-F6EECF244321}">
                <p14:modId xmlns:p14="http://schemas.microsoft.com/office/powerpoint/2010/main" val="2713670740"/>
              </p:ext>
            </p:extLst>
          </p:nvPr>
        </p:nvGraphicFramePr>
        <p:xfrm>
          <a:off x="589391" y="5283401"/>
          <a:ext cx="5781675" cy="414338"/>
        </p:xfrm>
        <a:graphic>
          <a:graphicData uri="http://schemas.openxmlformats.org/presentationml/2006/ole">
            <mc:AlternateContent xmlns:mc="http://schemas.openxmlformats.org/markup-compatibility/2006">
              <mc:Choice xmlns:v="urn:schemas-microsoft-com:vml" Requires="v">
                <p:oleObj spid="_x0000_s56717" name="Equation" r:id="rId10" imgW="2400120" imgH="228600" progId="Equation.DSMT4">
                  <p:embed/>
                </p:oleObj>
              </mc:Choice>
              <mc:Fallback>
                <p:oleObj name="Equation" r:id="rId10" imgW="2400120" imgH="228600" progId="Equation.DSMT4">
                  <p:embed/>
                  <p:pic>
                    <p:nvPicPr>
                      <p:cNvPr id="0" name="Object 16"/>
                      <p:cNvPicPr>
                        <a:picLocks noChangeAspect="1" noChangeArrowheads="1"/>
                      </p:cNvPicPr>
                      <p:nvPr/>
                    </p:nvPicPr>
                    <p:blipFill>
                      <a:blip r:embed="rId11"/>
                      <a:srcRect/>
                      <a:stretch>
                        <a:fillRect/>
                      </a:stretch>
                    </p:blipFill>
                    <p:spPr bwMode="auto">
                      <a:xfrm>
                        <a:off x="589391" y="5283401"/>
                        <a:ext cx="5781675" cy="414338"/>
                      </a:xfrm>
                      <a:prstGeom prst="rect">
                        <a:avLst/>
                      </a:prstGeom>
                      <a:noFill/>
                    </p:spPr>
                  </p:pic>
                </p:oleObj>
              </mc:Fallback>
            </mc:AlternateContent>
          </a:graphicData>
        </a:graphic>
      </p:graphicFrame>
      <p:cxnSp>
        <p:nvCxnSpPr>
          <p:cNvPr id="57" name="直線矢印コネクタ 56">
            <a:extLst>
              <a:ext uri="{FF2B5EF4-FFF2-40B4-BE49-F238E27FC236}">
                <a16:creationId xmlns:a16="http://schemas.microsoft.com/office/drawing/2014/main" id="{69E66F3B-6876-4D80-8FEC-017A4B6772D3}"/>
              </a:ext>
            </a:extLst>
          </p:cNvPr>
          <p:cNvCxnSpPr>
            <a:cxnSpLocks/>
          </p:cNvCxnSpPr>
          <p:nvPr/>
        </p:nvCxnSpPr>
        <p:spPr>
          <a:xfrm flipH="1" flipV="1">
            <a:off x="2342213" y="5647951"/>
            <a:ext cx="144016" cy="22456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64D4F679-E6E8-44ED-947B-33E8AF5A438B}"/>
              </a:ext>
            </a:extLst>
          </p:cNvPr>
          <p:cNvSpPr txBox="1"/>
          <p:nvPr/>
        </p:nvSpPr>
        <p:spPr>
          <a:xfrm>
            <a:off x="2270412" y="5817275"/>
            <a:ext cx="1823986" cy="323165"/>
          </a:xfrm>
          <a:prstGeom prst="rect">
            <a:avLst/>
          </a:prstGeom>
          <a:noFill/>
        </p:spPr>
        <p:txBody>
          <a:bodyPr wrap="square" rtlCol="0">
            <a:spAutoFit/>
          </a:bodyPr>
          <a:lstStyle/>
          <a:p>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ｆ</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は標準化済なので</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59" name="直線矢印コネクタ 58">
            <a:extLst>
              <a:ext uri="{FF2B5EF4-FFF2-40B4-BE49-F238E27FC236}">
                <a16:creationId xmlns:a16="http://schemas.microsoft.com/office/drawing/2014/main" id="{DF03AE29-53A3-48B3-A7AE-BD81AE6C8E16}"/>
              </a:ext>
            </a:extLst>
          </p:cNvPr>
          <p:cNvCxnSpPr>
            <a:cxnSpLocks/>
          </p:cNvCxnSpPr>
          <p:nvPr/>
        </p:nvCxnSpPr>
        <p:spPr>
          <a:xfrm flipV="1">
            <a:off x="3674361" y="5652365"/>
            <a:ext cx="197221" cy="237161"/>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60597CA7-DBF1-426D-89B6-CFE1F28C6D34}"/>
              </a:ext>
            </a:extLst>
          </p:cNvPr>
          <p:cNvCxnSpPr>
            <a:cxnSpLocks/>
          </p:cNvCxnSpPr>
          <p:nvPr/>
        </p:nvCxnSpPr>
        <p:spPr>
          <a:xfrm flipV="1">
            <a:off x="5167296" y="5563726"/>
            <a:ext cx="127377" cy="207219"/>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C5BABBEB-D278-4487-98DD-F7CE1ADF6BBE}"/>
              </a:ext>
            </a:extLst>
          </p:cNvPr>
          <p:cNvSpPr txBox="1"/>
          <p:nvPr/>
        </p:nvSpPr>
        <p:spPr>
          <a:xfrm>
            <a:off x="4187263" y="5720173"/>
            <a:ext cx="1605737" cy="553998"/>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仮定から</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u</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u</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は無相関なので</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0" name="テキスト ボックス 69">
            <a:extLst>
              <a:ext uri="{FF2B5EF4-FFF2-40B4-BE49-F238E27FC236}">
                <a16:creationId xmlns:a16="http://schemas.microsoft.com/office/drawing/2014/main" id="{1882E8F0-E670-460E-BE30-6C5C54D6AE87}"/>
              </a:ext>
            </a:extLst>
          </p:cNvPr>
          <p:cNvSpPr txBox="1"/>
          <p:nvPr/>
        </p:nvSpPr>
        <p:spPr>
          <a:xfrm>
            <a:off x="6394816" y="5692678"/>
            <a:ext cx="2468189" cy="553998"/>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両観測変数の因子負荷量の乗算の和（＝相関係数ｒ）</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71" name="オブジェクト 70">
            <a:extLst>
              <a:ext uri="{FF2B5EF4-FFF2-40B4-BE49-F238E27FC236}">
                <a16:creationId xmlns:a16="http://schemas.microsoft.com/office/drawing/2014/main" id="{CC7E8BBD-C3F9-47CD-9993-6B95211ED4E3}"/>
              </a:ext>
            </a:extLst>
          </p:cNvPr>
          <p:cNvGraphicFramePr>
            <a:graphicFrameLocks noChangeAspect="1"/>
          </p:cNvGraphicFramePr>
          <p:nvPr>
            <p:extLst>
              <p:ext uri="{D42A27DB-BD31-4B8C-83A1-F6EECF244321}">
                <p14:modId xmlns:p14="http://schemas.microsoft.com/office/powerpoint/2010/main" val="2830697972"/>
              </p:ext>
            </p:extLst>
          </p:nvPr>
        </p:nvGraphicFramePr>
        <p:xfrm>
          <a:off x="467544" y="4900678"/>
          <a:ext cx="5783263" cy="412750"/>
        </p:xfrm>
        <a:graphic>
          <a:graphicData uri="http://schemas.openxmlformats.org/presentationml/2006/ole">
            <mc:AlternateContent xmlns:mc="http://schemas.openxmlformats.org/markup-compatibility/2006">
              <mc:Choice xmlns:v="urn:schemas-microsoft-com:vml" Requires="v">
                <p:oleObj spid="_x0000_s56718" name="Equation" r:id="rId12" imgW="2400120" imgH="228600" progId="Equation.DSMT4">
                  <p:embed/>
                </p:oleObj>
              </mc:Choice>
              <mc:Fallback>
                <p:oleObj name="Equation" r:id="rId12" imgW="2400120" imgH="228600" progId="Equation.DSMT4">
                  <p:embed/>
                  <p:pic>
                    <p:nvPicPr>
                      <p:cNvPr id="56" name="オブジェクト 55">
                        <a:extLst>
                          <a:ext uri="{FF2B5EF4-FFF2-40B4-BE49-F238E27FC236}">
                            <a16:creationId xmlns:a16="http://schemas.microsoft.com/office/drawing/2014/main" id="{EEFE94DA-D9C2-4DBB-B2CB-4F8E1BF32C19}"/>
                          </a:ext>
                        </a:extLst>
                      </p:cNvPr>
                      <p:cNvPicPr>
                        <a:picLocks noChangeAspect="1" noChangeArrowheads="1"/>
                      </p:cNvPicPr>
                      <p:nvPr/>
                    </p:nvPicPr>
                    <p:blipFill>
                      <a:blip r:embed="rId13"/>
                      <a:srcRect/>
                      <a:stretch>
                        <a:fillRect/>
                      </a:stretch>
                    </p:blipFill>
                    <p:spPr bwMode="auto">
                      <a:xfrm>
                        <a:off x="467544" y="4900678"/>
                        <a:ext cx="5783263" cy="412750"/>
                      </a:xfrm>
                      <a:prstGeom prst="rect">
                        <a:avLst/>
                      </a:prstGeom>
                      <a:noFill/>
                    </p:spPr>
                  </p:pic>
                </p:oleObj>
              </mc:Fallback>
            </mc:AlternateContent>
          </a:graphicData>
        </a:graphic>
      </p:graphicFrame>
      <p:graphicFrame>
        <p:nvGraphicFramePr>
          <p:cNvPr id="73" name="オブジェクト 72">
            <a:extLst>
              <a:ext uri="{FF2B5EF4-FFF2-40B4-BE49-F238E27FC236}">
                <a16:creationId xmlns:a16="http://schemas.microsoft.com/office/drawing/2014/main" id="{FB141BE6-7E0E-43AD-A6F1-16927F784FF7}"/>
              </a:ext>
            </a:extLst>
          </p:cNvPr>
          <p:cNvGraphicFramePr>
            <a:graphicFrameLocks noChangeAspect="1"/>
          </p:cNvGraphicFramePr>
          <p:nvPr>
            <p:extLst>
              <p:ext uri="{D42A27DB-BD31-4B8C-83A1-F6EECF244321}">
                <p14:modId xmlns:p14="http://schemas.microsoft.com/office/powerpoint/2010/main" val="447311491"/>
              </p:ext>
            </p:extLst>
          </p:nvPr>
        </p:nvGraphicFramePr>
        <p:xfrm>
          <a:off x="6322608" y="5279928"/>
          <a:ext cx="2201863" cy="412750"/>
        </p:xfrm>
        <a:graphic>
          <a:graphicData uri="http://schemas.openxmlformats.org/presentationml/2006/ole">
            <mc:AlternateContent xmlns:mc="http://schemas.openxmlformats.org/markup-compatibility/2006">
              <mc:Choice xmlns:v="urn:schemas-microsoft-com:vml" Requires="v">
                <p:oleObj spid="_x0000_s56719" name="Equation" r:id="rId14" imgW="914400" imgH="228600" progId="Equation.DSMT4">
                  <p:embed/>
                </p:oleObj>
              </mc:Choice>
              <mc:Fallback>
                <p:oleObj name="Equation" r:id="rId14" imgW="914400" imgH="228600" progId="Equation.DSMT4">
                  <p:embed/>
                  <p:pic>
                    <p:nvPicPr>
                      <p:cNvPr id="72" name="オブジェクト 71">
                        <a:extLst>
                          <a:ext uri="{FF2B5EF4-FFF2-40B4-BE49-F238E27FC236}">
                            <a16:creationId xmlns:a16="http://schemas.microsoft.com/office/drawing/2014/main" id="{4CA8D461-A760-4945-A14F-3C8875D3D173}"/>
                          </a:ext>
                        </a:extLst>
                      </p:cNvPr>
                      <p:cNvPicPr>
                        <a:picLocks noChangeAspect="1" noChangeArrowheads="1"/>
                      </p:cNvPicPr>
                      <p:nvPr/>
                    </p:nvPicPr>
                    <p:blipFill>
                      <a:blip r:embed="rId15"/>
                      <a:srcRect/>
                      <a:stretch>
                        <a:fillRect/>
                      </a:stretch>
                    </p:blipFill>
                    <p:spPr bwMode="auto">
                      <a:xfrm>
                        <a:off x="6322608" y="5279928"/>
                        <a:ext cx="2201863" cy="412750"/>
                      </a:xfrm>
                      <a:prstGeom prst="rect">
                        <a:avLst/>
                      </a:prstGeom>
                      <a:noFill/>
                    </p:spPr>
                  </p:pic>
                </p:oleObj>
              </mc:Fallback>
            </mc:AlternateContent>
          </a:graphicData>
        </a:graphic>
      </p:graphicFrame>
      <p:cxnSp>
        <p:nvCxnSpPr>
          <p:cNvPr id="74" name="直線矢印コネクタ 73">
            <a:extLst>
              <a:ext uri="{FF2B5EF4-FFF2-40B4-BE49-F238E27FC236}">
                <a16:creationId xmlns:a16="http://schemas.microsoft.com/office/drawing/2014/main" id="{818F9908-26CD-42BF-813B-D7E3293D4F23}"/>
              </a:ext>
            </a:extLst>
          </p:cNvPr>
          <p:cNvCxnSpPr>
            <a:cxnSpLocks/>
          </p:cNvCxnSpPr>
          <p:nvPr/>
        </p:nvCxnSpPr>
        <p:spPr>
          <a:xfrm flipH="1">
            <a:off x="3439356" y="4792726"/>
            <a:ext cx="297294" cy="187548"/>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FECF5E20-5633-494A-9592-48565C022B48}"/>
              </a:ext>
            </a:extLst>
          </p:cNvPr>
          <p:cNvCxnSpPr>
            <a:cxnSpLocks/>
          </p:cNvCxnSpPr>
          <p:nvPr/>
        </p:nvCxnSpPr>
        <p:spPr>
          <a:xfrm>
            <a:off x="3950725" y="4828853"/>
            <a:ext cx="143673" cy="154879"/>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6D5509E2-48E1-4234-9DCC-EDD27BFE6DC4}"/>
              </a:ext>
            </a:extLst>
          </p:cNvPr>
          <p:cNvSpPr txBox="1"/>
          <p:nvPr/>
        </p:nvSpPr>
        <p:spPr>
          <a:xfrm>
            <a:off x="3283152" y="4493306"/>
            <a:ext cx="3881136" cy="323165"/>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ぞれぞれの変数の分散をかけた和が共分散</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5" name="四角形: 角を丸くする 84">
            <a:extLst>
              <a:ext uri="{FF2B5EF4-FFF2-40B4-BE49-F238E27FC236}">
                <a16:creationId xmlns:a16="http://schemas.microsoft.com/office/drawing/2014/main" id="{1B3DE753-B093-4C6B-A942-A1167DD223E9}"/>
              </a:ext>
            </a:extLst>
          </p:cNvPr>
          <p:cNvSpPr/>
          <p:nvPr/>
        </p:nvSpPr>
        <p:spPr>
          <a:xfrm>
            <a:off x="6600063" y="5254858"/>
            <a:ext cx="1865580" cy="412750"/>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67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10"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3"/>
                                        </p:tgtEl>
                                        <p:attrNameLst>
                                          <p:attrName>style.visibility</p:attrName>
                                        </p:attrNameLst>
                                      </p:cBhvr>
                                      <p:to>
                                        <p:strVal val="visible"/>
                                      </p:to>
                                    </p:set>
                                    <p:animEffect transition="in" filter="fade">
                                      <p:cBhvr>
                                        <p:cTn id="72" dur="500"/>
                                        <p:tgtEl>
                                          <p:spTgt spid="83"/>
                                        </p:tgtEl>
                                      </p:cBhvr>
                                    </p:animEffect>
                                  </p:childTnLst>
                                </p:cTn>
                              </p:par>
                              <p:par>
                                <p:cTn id="73" presetID="10" presetClass="entr" presetSubtype="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500"/>
                                        <p:tgtEl>
                                          <p:spTgt spid="74"/>
                                        </p:tgtEl>
                                      </p:cBhvr>
                                    </p:animEffect>
                                  </p:childTnLst>
                                </p:cTn>
                              </p:par>
                              <p:par>
                                <p:cTn id="76" presetID="10" presetClass="entr" presetSubtype="0" fill="hold"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500"/>
                                        <p:tgtEl>
                                          <p:spTgt spid="7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500"/>
                                        <p:tgtEl>
                                          <p:spTgt spid="7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par>
                                <p:cTn id="102" presetID="10" presetClass="entr" presetSubtype="0" fill="hold"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5" grpId="0"/>
      <p:bldP spid="30" grpId="0"/>
      <p:bldP spid="23" grpId="0" animBg="1"/>
      <p:bldP spid="32" grpId="0" animBg="1"/>
      <p:bldP spid="33" grpId="0"/>
      <p:bldP spid="36" grpId="0"/>
      <p:bldP spid="37" grpId="0"/>
      <p:bldP spid="44" grpId="0"/>
      <p:bldP spid="54" grpId="0"/>
      <p:bldP spid="58" grpId="0"/>
      <p:bldP spid="61" grpId="0"/>
      <p:bldP spid="70" grpId="0"/>
      <p:bldP spid="83" grpId="0"/>
      <p:bldP spid="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8B671AA-178F-4344-AE6E-7C7CA6464097}"/>
              </a:ext>
            </a:extLst>
          </p:cNvPr>
          <p:cNvSpPr/>
          <p:nvPr/>
        </p:nvSpPr>
        <p:spPr>
          <a:xfrm>
            <a:off x="1274684" y="2457469"/>
            <a:ext cx="5143164" cy="960749"/>
          </a:xfrm>
          <a:prstGeom prst="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8" name="オブジェクト 47">
            <a:extLst>
              <a:ext uri="{FF2B5EF4-FFF2-40B4-BE49-F238E27FC236}">
                <a16:creationId xmlns:a16="http://schemas.microsoft.com/office/drawing/2014/main" id="{F41A90F0-D90A-4F4D-B7FF-EFCCB349DBC3}"/>
              </a:ext>
            </a:extLst>
          </p:cNvPr>
          <p:cNvGraphicFramePr>
            <a:graphicFrameLocks noChangeAspect="1"/>
          </p:cNvGraphicFramePr>
          <p:nvPr>
            <p:extLst>
              <p:ext uri="{D42A27DB-BD31-4B8C-83A1-F6EECF244321}">
                <p14:modId xmlns:p14="http://schemas.microsoft.com/office/powerpoint/2010/main" val="1224102123"/>
              </p:ext>
            </p:extLst>
          </p:nvPr>
        </p:nvGraphicFramePr>
        <p:xfrm>
          <a:off x="5143095" y="4371629"/>
          <a:ext cx="3556000" cy="795338"/>
        </p:xfrm>
        <a:graphic>
          <a:graphicData uri="http://schemas.openxmlformats.org/presentationml/2006/ole">
            <mc:AlternateContent xmlns:mc="http://schemas.openxmlformats.org/markup-compatibility/2006">
              <mc:Choice xmlns:v="urn:schemas-microsoft-com:vml" Requires="v">
                <p:oleObj spid="_x0000_s57615" name="Equation" r:id="rId3" imgW="2171520" imgH="482400" progId="Equation.DSMT4">
                  <p:embed/>
                </p:oleObj>
              </mc:Choice>
              <mc:Fallback>
                <p:oleObj name="Equation" r:id="rId3" imgW="2171520" imgH="482400" progId="Equation.DSMT4">
                  <p:embed/>
                  <p:pic>
                    <p:nvPicPr>
                      <p:cNvPr id="17" name="オブジェクト 16">
                        <a:extLst>
                          <a:ext uri="{FF2B5EF4-FFF2-40B4-BE49-F238E27FC236}">
                            <a16:creationId xmlns:a16="http://schemas.microsoft.com/office/drawing/2014/main" id="{CED40FA0-05BE-49CF-8571-B879E6AA5D2A}"/>
                          </a:ext>
                        </a:extLst>
                      </p:cNvPr>
                      <p:cNvPicPr>
                        <a:picLocks noChangeAspect="1" noChangeArrowheads="1"/>
                      </p:cNvPicPr>
                      <p:nvPr/>
                    </p:nvPicPr>
                    <p:blipFill>
                      <a:blip r:embed="rId4"/>
                      <a:srcRect/>
                      <a:stretch>
                        <a:fillRect/>
                      </a:stretch>
                    </p:blipFill>
                    <p:spPr bwMode="auto">
                      <a:xfrm>
                        <a:off x="5143095" y="4371629"/>
                        <a:ext cx="3556000" cy="795338"/>
                      </a:xfrm>
                      <a:prstGeom prst="rect">
                        <a:avLst/>
                      </a:prstGeom>
                      <a:noFill/>
                    </p:spPr>
                  </p:pic>
                </p:oleObj>
              </mc:Fallback>
            </mc:AlternateContent>
          </a:graphicData>
        </a:graphic>
      </p:graphicFrame>
      <p:graphicFrame>
        <p:nvGraphicFramePr>
          <p:cNvPr id="8" name="オブジェクト 7">
            <a:extLst>
              <a:ext uri="{FF2B5EF4-FFF2-40B4-BE49-F238E27FC236}">
                <a16:creationId xmlns:a16="http://schemas.microsoft.com/office/drawing/2014/main" id="{A6D431BE-B80B-4F18-ABB9-478E9A243F42}"/>
              </a:ext>
            </a:extLst>
          </p:cNvPr>
          <p:cNvGraphicFramePr>
            <a:graphicFrameLocks noChangeAspect="1"/>
          </p:cNvGraphicFramePr>
          <p:nvPr>
            <p:extLst>
              <p:ext uri="{D42A27DB-BD31-4B8C-83A1-F6EECF244321}">
                <p14:modId xmlns:p14="http://schemas.microsoft.com/office/powerpoint/2010/main" val="333863854"/>
              </p:ext>
            </p:extLst>
          </p:nvPr>
        </p:nvGraphicFramePr>
        <p:xfrm>
          <a:off x="1369109" y="2492896"/>
          <a:ext cx="3307254" cy="869679"/>
        </p:xfrm>
        <a:graphic>
          <a:graphicData uri="http://schemas.openxmlformats.org/presentationml/2006/ole">
            <mc:AlternateContent xmlns:mc="http://schemas.openxmlformats.org/markup-compatibility/2006">
              <mc:Choice xmlns:v="urn:schemas-microsoft-com:vml" Requires="v">
                <p:oleObj spid="_x0000_s57616" name="Equation" r:id="rId5" imgW="1854000" imgH="482400" progId="Equation.DSMT4">
                  <p:embed/>
                </p:oleObj>
              </mc:Choice>
              <mc:Fallback>
                <p:oleObj name="Equation" r:id="rId5" imgW="1854000" imgH="482400" progId="Equation.DSMT4">
                  <p:embed/>
                  <p:pic>
                    <p:nvPicPr>
                      <p:cNvPr id="6" name="オブジェクト 5">
                        <a:extLst>
                          <a:ext uri="{FF2B5EF4-FFF2-40B4-BE49-F238E27FC236}">
                            <a16:creationId xmlns:a16="http://schemas.microsoft.com/office/drawing/2014/main" id="{D0D4BD96-1D01-4229-8359-18B6073866F1}"/>
                          </a:ext>
                        </a:extLst>
                      </p:cNvPr>
                      <p:cNvPicPr>
                        <a:picLocks noChangeAspect="1" noChangeArrowheads="1"/>
                      </p:cNvPicPr>
                      <p:nvPr/>
                    </p:nvPicPr>
                    <p:blipFill>
                      <a:blip r:embed="rId6"/>
                      <a:srcRect/>
                      <a:stretch>
                        <a:fillRect/>
                      </a:stretch>
                    </p:blipFill>
                    <p:spPr bwMode="auto">
                      <a:xfrm>
                        <a:off x="1369109" y="2492896"/>
                        <a:ext cx="3307254" cy="869679"/>
                      </a:xfrm>
                      <a:prstGeom prst="rect">
                        <a:avLst/>
                      </a:prstGeom>
                      <a:noFill/>
                    </p:spPr>
                  </p:pic>
                </p:oleObj>
              </mc:Fallback>
            </mc:AlternateContent>
          </a:graphicData>
        </a:graphic>
      </p:graphicFrame>
      <p:sp>
        <p:nvSpPr>
          <p:cNvPr id="4" name="タイトル 1">
            <a:extLst>
              <a:ext uri="{FF2B5EF4-FFF2-40B4-BE49-F238E27FC236}">
                <a16:creationId xmlns:a16="http://schemas.microsoft.com/office/drawing/2014/main" id="{C3163659-4D7A-42C8-9CF7-D4B4A8B4E8C2}"/>
              </a:ext>
            </a:extLst>
          </p:cNvPr>
          <p:cNvSpPr>
            <a:spLocks noGrp="1"/>
          </p:cNvSpPr>
          <p:nvPr>
            <p:ph type="title"/>
          </p:nvPr>
        </p:nvSpPr>
        <p:spPr>
          <a:xfrm>
            <a:off x="852269" y="630462"/>
            <a:ext cx="7162800" cy="1143000"/>
          </a:xfrm>
        </p:spPr>
        <p:txBody>
          <a:bodyPr/>
          <a:lstStyle/>
          <a:p>
            <a:r>
              <a:rPr kumimoji="1" lang="ja-JP" altLang="en-US" sz="4000" b="1" dirty="0">
                <a:effectLst>
                  <a:outerShdw blurRad="38100" dist="38100" dir="2700000" algn="tl">
                    <a:srgbClr val="000000">
                      <a:alpha val="43137"/>
                    </a:srgbClr>
                  </a:outerShdw>
                </a:effectLst>
                <a:latin typeface="+mn-ea"/>
                <a:ea typeface="+mn-ea"/>
              </a:rPr>
              <a:t>因子負荷量の求め方④</a:t>
            </a:r>
            <a:br>
              <a:rPr kumimoji="1" lang="en-US" altLang="ja-JP" sz="4000" b="1" dirty="0">
                <a:effectLst>
                  <a:outerShdw blurRad="38100" dist="38100" dir="2700000" algn="tl">
                    <a:srgbClr val="000000">
                      <a:alpha val="43137"/>
                    </a:srgbClr>
                  </a:outerShdw>
                </a:effectLst>
                <a:latin typeface="+mn-ea"/>
                <a:ea typeface="+mn-ea"/>
              </a:rPr>
            </a:br>
            <a:r>
              <a:rPr kumimoji="1" lang="ja-JP" altLang="en-US" sz="2500" b="1" dirty="0">
                <a:effectLst>
                  <a:outerShdw blurRad="38100" dist="38100" dir="2700000" algn="tl">
                    <a:srgbClr val="000000">
                      <a:alpha val="43137"/>
                    </a:srgbClr>
                  </a:outerShdw>
                </a:effectLst>
                <a:latin typeface="+mn-ea"/>
                <a:ea typeface="+mn-ea"/>
              </a:rPr>
              <a:t>分散共分散行列</a:t>
            </a:r>
          </a:p>
        </p:txBody>
      </p:sp>
      <p:graphicFrame>
        <p:nvGraphicFramePr>
          <p:cNvPr id="6" name="オブジェクト 5">
            <a:extLst>
              <a:ext uri="{FF2B5EF4-FFF2-40B4-BE49-F238E27FC236}">
                <a16:creationId xmlns:a16="http://schemas.microsoft.com/office/drawing/2014/main" id="{D0D4BD96-1D01-4229-8359-18B6073866F1}"/>
              </a:ext>
            </a:extLst>
          </p:cNvPr>
          <p:cNvGraphicFramePr>
            <a:graphicFrameLocks noChangeAspect="1"/>
          </p:cNvGraphicFramePr>
          <p:nvPr>
            <p:extLst>
              <p:ext uri="{D42A27DB-BD31-4B8C-83A1-F6EECF244321}">
                <p14:modId xmlns:p14="http://schemas.microsoft.com/office/powerpoint/2010/main" val="598063802"/>
              </p:ext>
            </p:extLst>
          </p:nvPr>
        </p:nvGraphicFramePr>
        <p:xfrm>
          <a:off x="4781847" y="2483680"/>
          <a:ext cx="1584176" cy="960749"/>
        </p:xfrm>
        <a:graphic>
          <a:graphicData uri="http://schemas.openxmlformats.org/presentationml/2006/ole">
            <mc:AlternateContent xmlns:mc="http://schemas.openxmlformats.org/markup-compatibility/2006">
              <mc:Choice xmlns:v="urn:schemas-microsoft-com:vml" Requires="v">
                <p:oleObj spid="_x0000_s57617" name="Equation" r:id="rId7" imgW="888840" imgH="533160" progId="Equation.DSMT4">
                  <p:embed/>
                </p:oleObj>
              </mc:Choice>
              <mc:Fallback>
                <p:oleObj name="Equation" r:id="rId7" imgW="888840" imgH="533160" progId="Equation.DSMT4">
                  <p:embed/>
                  <p:pic>
                    <p:nvPicPr>
                      <p:cNvPr id="0" name="Object 1"/>
                      <p:cNvPicPr>
                        <a:picLocks noChangeAspect="1" noChangeArrowheads="1"/>
                      </p:cNvPicPr>
                      <p:nvPr/>
                    </p:nvPicPr>
                    <p:blipFill>
                      <a:blip r:embed="rId8"/>
                      <a:srcRect/>
                      <a:stretch>
                        <a:fillRect/>
                      </a:stretch>
                    </p:blipFill>
                    <p:spPr bwMode="auto">
                      <a:xfrm>
                        <a:off x="4781847" y="2483680"/>
                        <a:ext cx="1584176" cy="960749"/>
                      </a:xfrm>
                      <a:prstGeom prst="rect">
                        <a:avLst/>
                      </a:prstGeom>
                      <a:noFill/>
                    </p:spPr>
                  </p:pic>
                </p:oleObj>
              </mc:Fallback>
            </mc:AlternateContent>
          </a:graphicData>
        </a:graphic>
      </p:graphicFrame>
      <p:sp>
        <p:nvSpPr>
          <p:cNvPr id="7" name="テキスト ボックス 6">
            <a:extLst>
              <a:ext uri="{FF2B5EF4-FFF2-40B4-BE49-F238E27FC236}">
                <a16:creationId xmlns:a16="http://schemas.microsoft.com/office/drawing/2014/main" id="{5DDDA9ED-CDF8-470E-AA28-C0F2174342F9}"/>
              </a:ext>
            </a:extLst>
          </p:cNvPr>
          <p:cNvSpPr txBox="1"/>
          <p:nvPr/>
        </p:nvSpPr>
        <p:spPr>
          <a:xfrm>
            <a:off x="5436096" y="1882264"/>
            <a:ext cx="2654150"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は標準化済なので，共分散は相関係数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r</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となる</a:t>
            </a:r>
          </a:p>
        </p:txBody>
      </p:sp>
      <p:sp>
        <p:nvSpPr>
          <p:cNvPr id="9" name="四角形: 角を丸くする 8">
            <a:extLst>
              <a:ext uri="{FF2B5EF4-FFF2-40B4-BE49-F238E27FC236}">
                <a16:creationId xmlns:a16="http://schemas.microsoft.com/office/drawing/2014/main" id="{367879C8-AAAA-4D02-B392-3DD5A775DAEE}"/>
              </a:ext>
            </a:extLst>
          </p:cNvPr>
          <p:cNvSpPr/>
          <p:nvPr/>
        </p:nvSpPr>
        <p:spPr>
          <a:xfrm>
            <a:off x="1515309" y="2529229"/>
            <a:ext cx="1403064" cy="390704"/>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ECA6FD7-84BD-4E3B-A7E2-D19F9D3AD0F1}"/>
              </a:ext>
            </a:extLst>
          </p:cNvPr>
          <p:cNvSpPr txBox="1"/>
          <p:nvPr/>
        </p:nvSpPr>
        <p:spPr>
          <a:xfrm>
            <a:off x="3581542" y="3337191"/>
            <a:ext cx="646331" cy="369332"/>
          </a:xfrm>
          <a:prstGeom prst="rect">
            <a:avLst/>
          </a:prstGeom>
          <a:noFill/>
        </p:spPr>
        <p:txBody>
          <a:bodyPr wrap="none" rtlCol="0">
            <a:spAutoFit/>
          </a:bodyPr>
          <a:lstStyle/>
          <a:p>
            <a:pPr algn="l"/>
            <a:r>
              <a:rPr kumimoji="1" lang="ja-JP" altLang="en-US" sz="18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分散</a:t>
            </a:r>
          </a:p>
        </p:txBody>
      </p:sp>
      <p:sp>
        <p:nvSpPr>
          <p:cNvPr id="12" name="四角形: 角を丸くする 11">
            <a:extLst>
              <a:ext uri="{FF2B5EF4-FFF2-40B4-BE49-F238E27FC236}">
                <a16:creationId xmlns:a16="http://schemas.microsoft.com/office/drawing/2014/main" id="{7ED64C12-88FE-45F9-8E71-0B64492DF02E}"/>
              </a:ext>
            </a:extLst>
          </p:cNvPr>
          <p:cNvSpPr/>
          <p:nvPr/>
        </p:nvSpPr>
        <p:spPr>
          <a:xfrm>
            <a:off x="3110595" y="2537031"/>
            <a:ext cx="1403064" cy="390704"/>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03FE627-4D2C-4DD9-9621-3F8E3F592705}"/>
              </a:ext>
            </a:extLst>
          </p:cNvPr>
          <p:cNvSpPr txBox="1"/>
          <p:nvPr/>
        </p:nvSpPr>
        <p:spPr>
          <a:xfrm>
            <a:off x="1864041" y="3362575"/>
            <a:ext cx="877163" cy="369332"/>
          </a:xfrm>
          <a:prstGeom prst="rect">
            <a:avLst/>
          </a:prstGeom>
          <a:noFill/>
        </p:spPr>
        <p:txBody>
          <a:bodyPr wrap="none" rtlCol="0">
            <a:spAutoFit/>
          </a:bodyPr>
          <a:lstStyle/>
          <a:p>
            <a:pPr algn="l"/>
            <a:r>
              <a:rPr kumimoji="1" lang="ja-JP" altLang="en-US" sz="18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共分散</a:t>
            </a:r>
          </a:p>
        </p:txBody>
      </p:sp>
      <p:sp>
        <p:nvSpPr>
          <p:cNvPr id="15" name="テキスト ボックス 14">
            <a:extLst>
              <a:ext uri="{FF2B5EF4-FFF2-40B4-BE49-F238E27FC236}">
                <a16:creationId xmlns:a16="http://schemas.microsoft.com/office/drawing/2014/main" id="{753827A8-670F-4CBC-B64C-B24840D9565E}"/>
              </a:ext>
            </a:extLst>
          </p:cNvPr>
          <p:cNvSpPr txBox="1"/>
          <p:nvPr/>
        </p:nvSpPr>
        <p:spPr>
          <a:xfrm>
            <a:off x="1606016" y="2155549"/>
            <a:ext cx="300915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の分散共</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分散行列</a:t>
            </a:r>
          </a:p>
        </p:txBody>
      </p:sp>
      <p:graphicFrame>
        <p:nvGraphicFramePr>
          <p:cNvPr id="17" name="オブジェクト 16">
            <a:extLst>
              <a:ext uri="{FF2B5EF4-FFF2-40B4-BE49-F238E27FC236}">
                <a16:creationId xmlns:a16="http://schemas.microsoft.com/office/drawing/2014/main" id="{CED40FA0-05BE-49CF-8571-B879E6AA5D2A}"/>
              </a:ext>
            </a:extLst>
          </p:cNvPr>
          <p:cNvGraphicFramePr>
            <a:graphicFrameLocks noChangeAspect="1"/>
          </p:cNvGraphicFramePr>
          <p:nvPr>
            <p:extLst>
              <p:ext uri="{D42A27DB-BD31-4B8C-83A1-F6EECF244321}">
                <p14:modId xmlns:p14="http://schemas.microsoft.com/office/powerpoint/2010/main" val="597391599"/>
              </p:ext>
            </p:extLst>
          </p:nvPr>
        </p:nvGraphicFramePr>
        <p:xfrm>
          <a:off x="852269" y="4373217"/>
          <a:ext cx="4264025" cy="793750"/>
        </p:xfrm>
        <a:graphic>
          <a:graphicData uri="http://schemas.openxmlformats.org/presentationml/2006/ole">
            <mc:AlternateContent xmlns:mc="http://schemas.openxmlformats.org/markup-compatibility/2006">
              <mc:Choice xmlns:v="urn:schemas-microsoft-com:vml" Requires="v">
                <p:oleObj spid="_x0000_s57618" name="Equation" r:id="rId9" imgW="2603160" imgH="482400" progId="Equation.DSMT4">
                  <p:embed/>
                </p:oleObj>
              </mc:Choice>
              <mc:Fallback>
                <p:oleObj name="Equation" r:id="rId9" imgW="2603160" imgH="482400" progId="Equation.DSMT4">
                  <p:embed/>
                  <p:pic>
                    <p:nvPicPr>
                      <p:cNvPr id="0" name="Object 3"/>
                      <p:cNvPicPr>
                        <a:picLocks noChangeAspect="1" noChangeArrowheads="1"/>
                      </p:cNvPicPr>
                      <p:nvPr/>
                    </p:nvPicPr>
                    <p:blipFill>
                      <a:blip r:embed="rId10"/>
                      <a:srcRect/>
                      <a:stretch>
                        <a:fillRect/>
                      </a:stretch>
                    </p:blipFill>
                    <p:spPr bwMode="auto">
                      <a:xfrm>
                        <a:off x="852269" y="4373217"/>
                        <a:ext cx="4264025" cy="793750"/>
                      </a:xfrm>
                      <a:prstGeom prst="rect">
                        <a:avLst/>
                      </a:prstGeom>
                      <a:noFill/>
                    </p:spPr>
                  </p:pic>
                </p:oleObj>
              </mc:Fallback>
            </mc:AlternateContent>
          </a:graphicData>
        </a:graphic>
      </p:graphicFrame>
      <p:sp>
        <p:nvSpPr>
          <p:cNvPr id="18" name="四角形: 角を丸くする 17">
            <a:extLst>
              <a:ext uri="{FF2B5EF4-FFF2-40B4-BE49-F238E27FC236}">
                <a16:creationId xmlns:a16="http://schemas.microsoft.com/office/drawing/2014/main" id="{D3AD4757-5CC1-4B0F-9E4C-5106593C9346}"/>
              </a:ext>
            </a:extLst>
          </p:cNvPr>
          <p:cNvSpPr/>
          <p:nvPr/>
        </p:nvSpPr>
        <p:spPr>
          <a:xfrm>
            <a:off x="1515310" y="2948297"/>
            <a:ext cx="1403064" cy="390704"/>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AD3FECA1-E52A-4579-AB70-91FB5DD5DF30}"/>
              </a:ext>
            </a:extLst>
          </p:cNvPr>
          <p:cNvSpPr/>
          <p:nvPr/>
        </p:nvSpPr>
        <p:spPr>
          <a:xfrm>
            <a:off x="3110595" y="2948221"/>
            <a:ext cx="1403064" cy="390704"/>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9EE6EF6-2904-47A6-B686-F38EEA384C14}"/>
              </a:ext>
            </a:extLst>
          </p:cNvPr>
          <p:cNvSpPr txBox="1"/>
          <p:nvPr/>
        </p:nvSpPr>
        <p:spPr>
          <a:xfrm>
            <a:off x="5652120" y="3446576"/>
            <a:ext cx="2654150"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共通性と独自性の和は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3" name="コネクタ: 曲線 22">
            <a:extLst>
              <a:ext uri="{FF2B5EF4-FFF2-40B4-BE49-F238E27FC236}">
                <a16:creationId xmlns:a16="http://schemas.microsoft.com/office/drawing/2014/main" id="{2D76102E-802B-4E02-A44F-AC1798D6A734}"/>
              </a:ext>
            </a:extLst>
          </p:cNvPr>
          <p:cNvCxnSpPr>
            <a:cxnSpLocks/>
          </p:cNvCxnSpPr>
          <p:nvPr/>
        </p:nvCxnSpPr>
        <p:spPr>
          <a:xfrm rot="5400000">
            <a:off x="5863043" y="2381302"/>
            <a:ext cx="226227" cy="216024"/>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コネクタ: 曲線 26">
            <a:extLst>
              <a:ext uri="{FF2B5EF4-FFF2-40B4-BE49-F238E27FC236}">
                <a16:creationId xmlns:a16="http://schemas.microsoft.com/office/drawing/2014/main" id="{141BC71B-C0EF-40B0-B192-02708FA3D309}"/>
              </a:ext>
            </a:extLst>
          </p:cNvPr>
          <p:cNvCxnSpPr>
            <a:cxnSpLocks/>
          </p:cNvCxnSpPr>
          <p:nvPr/>
        </p:nvCxnSpPr>
        <p:spPr>
          <a:xfrm rot="16200000" flipV="1">
            <a:off x="5951236" y="3316914"/>
            <a:ext cx="247633" cy="162253"/>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4" name="矢印: U ターン 33">
            <a:extLst>
              <a:ext uri="{FF2B5EF4-FFF2-40B4-BE49-F238E27FC236}">
                <a16:creationId xmlns:a16="http://schemas.microsoft.com/office/drawing/2014/main" id="{20907709-9A5C-42AF-BA78-BEC2A9A97817}"/>
              </a:ext>
            </a:extLst>
          </p:cNvPr>
          <p:cNvSpPr/>
          <p:nvPr/>
        </p:nvSpPr>
        <p:spPr>
          <a:xfrm rot="5400000" flipV="1">
            <a:off x="-156419" y="3525116"/>
            <a:ext cx="2017377" cy="814728"/>
          </a:xfrm>
          <a:prstGeom prst="uturnArrow">
            <a:avLst>
              <a:gd name="adj1" fmla="val 15145"/>
              <a:gd name="adj2" fmla="val 25000"/>
              <a:gd name="adj3" fmla="val 25000"/>
              <a:gd name="adj4" fmla="val 43750"/>
              <a:gd name="adj5" fmla="val 56385"/>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a:extLst>
              <a:ext uri="{FF2B5EF4-FFF2-40B4-BE49-F238E27FC236}">
                <a16:creationId xmlns:a16="http://schemas.microsoft.com/office/drawing/2014/main" id="{9E8F8C9C-BFCE-41D9-8BBF-9A8AF5C0CF63}"/>
              </a:ext>
            </a:extLst>
          </p:cNvPr>
          <p:cNvSpPr txBox="1"/>
          <p:nvPr/>
        </p:nvSpPr>
        <p:spPr>
          <a:xfrm>
            <a:off x="589179" y="3263345"/>
            <a:ext cx="415498" cy="1232069"/>
          </a:xfrm>
          <a:prstGeom prst="rect">
            <a:avLst/>
          </a:prstGeom>
          <a:noFill/>
        </p:spPr>
        <p:txBody>
          <a:bodyPr vert="eaVert"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もう少し展開</a:t>
            </a:r>
          </a:p>
        </p:txBody>
      </p:sp>
      <p:sp>
        <p:nvSpPr>
          <p:cNvPr id="36" name="矢印: 右 35">
            <a:extLst>
              <a:ext uri="{FF2B5EF4-FFF2-40B4-BE49-F238E27FC236}">
                <a16:creationId xmlns:a16="http://schemas.microsoft.com/office/drawing/2014/main" id="{3D30B733-0D19-4216-8E89-9056870D1A2C}"/>
              </a:ext>
            </a:extLst>
          </p:cNvPr>
          <p:cNvSpPr/>
          <p:nvPr/>
        </p:nvSpPr>
        <p:spPr>
          <a:xfrm rot="10800000">
            <a:off x="6417848" y="2761399"/>
            <a:ext cx="601127" cy="364686"/>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D42E0698-0D95-493A-8085-025A02DA2369}"/>
              </a:ext>
            </a:extLst>
          </p:cNvPr>
          <p:cNvSpPr txBox="1"/>
          <p:nvPr/>
        </p:nvSpPr>
        <p:spPr>
          <a:xfrm>
            <a:off x="6948264" y="2701994"/>
            <a:ext cx="1695594" cy="553998"/>
          </a:xfrm>
          <a:prstGeom prst="rect">
            <a:avLst/>
          </a:prstGeom>
          <a:solidFill>
            <a:srgbClr val="92D050"/>
          </a:solid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この関係式を使って</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を推定</a:t>
            </a:r>
          </a:p>
        </p:txBody>
      </p:sp>
      <p:cxnSp>
        <p:nvCxnSpPr>
          <p:cNvPr id="38" name="コネクタ: 曲線 37">
            <a:extLst>
              <a:ext uri="{FF2B5EF4-FFF2-40B4-BE49-F238E27FC236}">
                <a16:creationId xmlns:a16="http://schemas.microsoft.com/office/drawing/2014/main" id="{9D09BDEC-DBD7-448F-9A2A-C07CDDCEACB8}"/>
              </a:ext>
            </a:extLst>
          </p:cNvPr>
          <p:cNvCxnSpPr>
            <a:cxnSpLocks/>
          </p:cNvCxnSpPr>
          <p:nvPr/>
        </p:nvCxnSpPr>
        <p:spPr>
          <a:xfrm rot="5400000" flipH="1" flipV="1">
            <a:off x="4386804" y="5187224"/>
            <a:ext cx="255670" cy="201068"/>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F65628F8-1EA9-46A2-83F3-75E24D06D40C}"/>
              </a:ext>
            </a:extLst>
          </p:cNvPr>
          <p:cNvSpPr txBox="1"/>
          <p:nvPr/>
        </p:nvSpPr>
        <p:spPr>
          <a:xfrm>
            <a:off x="3682414" y="5407556"/>
            <a:ext cx="1662490"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独自性（独自因子の分散）の行列</a:t>
            </a:r>
          </a:p>
        </p:txBody>
      </p:sp>
      <p:cxnSp>
        <p:nvCxnSpPr>
          <p:cNvPr id="41" name="コネクタ: 曲線 40">
            <a:extLst>
              <a:ext uri="{FF2B5EF4-FFF2-40B4-BE49-F238E27FC236}">
                <a16:creationId xmlns:a16="http://schemas.microsoft.com/office/drawing/2014/main" id="{5C520C29-A199-49C6-90D1-7CD1F2699ABC}"/>
              </a:ext>
            </a:extLst>
          </p:cNvPr>
          <p:cNvCxnSpPr>
            <a:cxnSpLocks/>
          </p:cNvCxnSpPr>
          <p:nvPr/>
        </p:nvCxnSpPr>
        <p:spPr>
          <a:xfrm rot="5400000" flipH="1" flipV="1">
            <a:off x="5687129" y="5179498"/>
            <a:ext cx="255670" cy="201068"/>
          </a:xfrm>
          <a:prstGeom prst="curvedConnector3">
            <a:avLst>
              <a:gd name="adj1" fmla="val 32554"/>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4458E967-49E5-4F9A-9BEF-D452065D8971}"/>
              </a:ext>
            </a:extLst>
          </p:cNvPr>
          <p:cNvSpPr txBox="1"/>
          <p:nvPr/>
        </p:nvSpPr>
        <p:spPr>
          <a:xfrm>
            <a:off x="5452968" y="5380236"/>
            <a:ext cx="1083273" cy="553998"/>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因子負荷量行列</a:t>
            </a:r>
          </a:p>
        </p:txBody>
      </p:sp>
      <p:cxnSp>
        <p:nvCxnSpPr>
          <p:cNvPr id="44" name="コネクタ: 曲線 43">
            <a:extLst>
              <a:ext uri="{FF2B5EF4-FFF2-40B4-BE49-F238E27FC236}">
                <a16:creationId xmlns:a16="http://schemas.microsoft.com/office/drawing/2014/main" id="{D70A24DC-67B7-4D94-BFCF-38183198853C}"/>
              </a:ext>
            </a:extLst>
          </p:cNvPr>
          <p:cNvCxnSpPr>
            <a:cxnSpLocks/>
          </p:cNvCxnSpPr>
          <p:nvPr/>
        </p:nvCxnSpPr>
        <p:spPr>
          <a:xfrm rot="5400000" flipH="1" flipV="1">
            <a:off x="6790606" y="5168057"/>
            <a:ext cx="255670" cy="201068"/>
          </a:xfrm>
          <a:prstGeom prst="curvedConnector3">
            <a:avLst>
              <a:gd name="adj1" fmla="val 32554"/>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2238094E-28B3-4C1F-A14D-641907E983FE}"/>
              </a:ext>
            </a:extLst>
          </p:cNvPr>
          <p:cNvSpPr txBox="1"/>
          <p:nvPr/>
        </p:nvSpPr>
        <p:spPr>
          <a:xfrm>
            <a:off x="6376804" y="5380236"/>
            <a:ext cx="1083273"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転置行列</a:t>
            </a:r>
          </a:p>
        </p:txBody>
      </p:sp>
      <p:sp>
        <p:nvSpPr>
          <p:cNvPr id="46" name="四角形: 角を丸くする 45">
            <a:extLst>
              <a:ext uri="{FF2B5EF4-FFF2-40B4-BE49-F238E27FC236}">
                <a16:creationId xmlns:a16="http://schemas.microsoft.com/office/drawing/2014/main" id="{92DE4FC4-759F-4A9C-82E9-26EB3073A233}"/>
              </a:ext>
            </a:extLst>
          </p:cNvPr>
          <p:cNvSpPr/>
          <p:nvPr/>
        </p:nvSpPr>
        <p:spPr>
          <a:xfrm>
            <a:off x="5471416" y="4397065"/>
            <a:ext cx="793456" cy="743691"/>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F827C208-807C-4DA6-A577-D174040A7107}"/>
              </a:ext>
            </a:extLst>
          </p:cNvPr>
          <p:cNvSpPr txBox="1"/>
          <p:nvPr/>
        </p:nvSpPr>
        <p:spPr>
          <a:xfrm>
            <a:off x="5199740" y="3836377"/>
            <a:ext cx="1369729" cy="553998"/>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この行列を求めるのが目的</a:t>
            </a:r>
          </a:p>
        </p:txBody>
      </p:sp>
      <p:sp>
        <p:nvSpPr>
          <p:cNvPr id="49" name="左中かっこ 48">
            <a:extLst>
              <a:ext uri="{FF2B5EF4-FFF2-40B4-BE49-F238E27FC236}">
                <a16:creationId xmlns:a16="http://schemas.microsoft.com/office/drawing/2014/main" id="{F1337151-4D7A-41C8-B6A1-1F772B9849BD}"/>
              </a:ext>
            </a:extLst>
          </p:cNvPr>
          <p:cNvSpPr/>
          <p:nvPr/>
        </p:nvSpPr>
        <p:spPr>
          <a:xfrm rot="5400000">
            <a:off x="2698285" y="2588543"/>
            <a:ext cx="869679" cy="2427171"/>
          </a:xfrm>
          <a:prstGeom prst="leftBrace">
            <a:avLst>
              <a:gd name="adj1" fmla="val 0"/>
              <a:gd name="adj2" fmla="val 54411"/>
            </a:avLst>
          </a:prstGeom>
          <a:ln w="317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D2A0FD73-9C9D-46EC-8B4C-6B099AA7F13B}"/>
              </a:ext>
            </a:extLst>
          </p:cNvPr>
          <p:cNvSpPr txBox="1"/>
          <p:nvPr/>
        </p:nvSpPr>
        <p:spPr>
          <a:xfrm>
            <a:off x="2984281" y="3875653"/>
            <a:ext cx="1662490"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独自性を分離</a:t>
            </a:r>
          </a:p>
        </p:txBody>
      </p:sp>
      <p:sp>
        <p:nvSpPr>
          <p:cNvPr id="51" name="矢印: 下 50">
            <a:extLst>
              <a:ext uri="{FF2B5EF4-FFF2-40B4-BE49-F238E27FC236}">
                <a16:creationId xmlns:a16="http://schemas.microsoft.com/office/drawing/2014/main" id="{B2C6FD36-47DD-4456-9F6B-C432D077E282}"/>
              </a:ext>
            </a:extLst>
          </p:cNvPr>
          <p:cNvSpPr/>
          <p:nvPr/>
        </p:nvSpPr>
        <p:spPr>
          <a:xfrm rot="10800000">
            <a:off x="7929304" y="5135400"/>
            <a:ext cx="370186" cy="553998"/>
          </a:xfrm>
          <a:prstGeom prst="down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B07949F-7A94-4539-B704-338B802CC5C7}"/>
              </a:ext>
            </a:extLst>
          </p:cNvPr>
          <p:cNvSpPr txBox="1"/>
          <p:nvPr/>
        </p:nvSpPr>
        <p:spPr>
          <a:xfrm>
            <a:off x="7156984" y="5698811"/>
            <a:ext cx="1738649"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次に独自性を相関行列側に移します</a:t>
            </a:r>
          </a:p>
        </p:txBody>
      </p:sp>
    </p:spTree>
    <p:extLst>
      <p:ext uri="{BB962C8B-B14F-4D97-AF65-F5344CB8AC3E}">
        <p14:creationId xmlns:p14="http://schemas.microsoft.com/office/powerpoint/2010/main" val="24267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500"/>
                                        <p:tgtEl>
                                          <p:spTgt spid="41"/>
                                        </p:tgtEl>
                                      </p:cBhvr>
                                    </p:animEffect>
                                  </p:childTnLst>
                                </p:cTn>
                              </p:par>
                              <p:par>
                                <p:cTn id="87" presetID="10"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animBg="1"/>
      <p:bldP spid="11" grpId="0"/>
      <p:bldP spid="12" grpId="0" animBg="1"/>
      <p:bldP spid="14" grpId="0"/>
      <p:bldP spid="15" grpId="0"/>
      <p:bldP spid="18" grpId="0" animBg="1"/>
      <p:bldP spid="20" grpId="0" animBg="1"/>
      <p:bldP spid="21" grpId="0"/>
      <p:bldP spid="34" grpId="0" animBg="1"/>
      <p:bldP spid="35" grpId="0"/>
      <p:bldP spid="36" grpId="0" animBg="1"/>
      <p:bldP spid="37" grpId="0" animBg="1"/>
      <p:bldP spid="39" grpId="0"/>
      <p:bldP spid="42" grpId="0"/>
      <p:bldP spid="45" grpId="0"/>
      <p:bldP spid="46" grpId="0" animBg="1"/>
      <p:bldP spid="47" grpId="0"/>
      <p:bldP spid="49" grpId="0" animBg="1"/>
      <p:bldP spid="50" grpId="0"/>
      <p:bldP spid="51" grpId="0" animBg="1"/>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a:extLst>
              <a:ext uri="{FF2B5EF4-FFF2-40B4-BE49-F238E27FC236}">
                <a16:creationId xmlns:a16="http://schemas.microsoft.com/office/drawing/2014/main" id="{7D1FF838-A1A0-4945-9893-E8E0773B704B}"/>
              </a:ext>
            </a:extLst>
          </p:cNvPr>
          <p:cNvGraphicFramePr>
            <a:graphicFrameLocks noChangeAspect="1"/>
          </p:cNvGraphicFramePr>
          <p:nvPr>
            <p:extLst>
              <p:ext uri="{D42A27DB-BD31-4B8C-83A1-F6EECF244321}">
                <p14:modId xmlns:p14="http://schemas.microsoft.com/office/powerpoint/2010/main" val="3264427871"/>
              </p:ext>
            </p:extLst>
          </p:nvPr>
        </p:nvGraphicFramePr>
        <p:xfrm>
          <a:off x="517716" y="4485873"/>
          <a:ext cx="3198039" cy="912949"/>
        </p:xfrm>
        <a:graphic>
          <a:graphicData uri="http://schemas.openxmlformats.org/presentationml/2006/ole">
            <mc:AlternateContent xmlns:mc="http://schemas.openxmlformats.org/markup-compatibility/2006">
              <mc:Choice xmlns:v="urn:schemas-microsoft-com:vml" Requires="v">
                <p:oleObj spid="_x0000_s58698" name="Equation" r:id="rId3" imgW="1866600" imgH="533160" progId="Equation.DSMT4">
                  <p:embed/>
                </p:oleObj>
              </mc:Choice>
              <mc:Fallback>
                <p:oleObj name="Equation" r:id="rId3" imgW="1866600" imgH="533160" progId="Equation.DSMT4">
                  <p:embed/>
                  <p:pic>
                    <p:nvPicPr>
                      <p:cNvPr id="0" name="Object 3"/>
                      <p:cNvPicPr>
                        <a:picLocks noChangeAspect="1" noChangeArrowheads="1"/>
                      </p:cNvPicPr>
                      <p:nvPr/>
                    </p:nvPicPr>
                    <p:blipFill>
                      <a:blip r:embed="rId4"/>
                      <a:srcRect/>
                      <a:stretch>
                        <a:fillRect/>
                      </a:stretch>
                    </p:blipFill>
                    <p:spPr bwMode="auto">
                      <a:xfrm>
                        <a:off x="517716" y="4485873"/>
                        <a:ext cx="3198039" cy="912949"/>
                      </a:xfrm>
                      <a:prstGeom prst="rect">
                        <a:avLst/>
                      </a:prstGeom>
                      <a:noFill/>
                    </p:spPr>
                  </p:pic>
                </p:oleObj>
              </mc:Fallback>
            </mc:AlternateContent>
          </a:graphicData>
        </a:graphic>
      </p:graphicFrame>
      <p:sp>
        <p:nvSpPr>
          <p:cNvPr id="4" name="タイトル 1">
            <a:extLst>
              <a:ext uri="{FF2B5EF4-FFF2-40B4-BE49-F238E27FC236}">
                <a16:creationId xmlns:a16="http://schemas.microsoft.com/office/drawing/2014/main" id="{C3E01BF0-EE7B-4BCF-A493-F9BE67BA5152}"/>
              </a:ext>
            </a:extLst>
          </p:cNvPr>
          <p:cNvSpPr>
            <a:spLocks noGrp="1"/>
          </p:cNvSpPr>
          <p:nvPr>
            <p:ph type="title"/>
          </p:nvPr>
        </p:nvSpPr>
        <p:spPr>
          <a:xfrm>
            <a:off x="900113" y="620713"/>
            <a:ext cx="7162800" cy="1143000"/>
          </a:xfrm>
        </p:spPr>
        <p:txBody>
          <a:bodyPr/>
          <a:lstStyle/>
          <a:p>
            <a:r>
              <a:rPr kumimoji="1" lang="ja-JP" altLang="en-US" sz="4000" b="1" dirty="0">
                <a:effectLst>
                  <a:outerShdw blurRad="38100" dist="38100" dir="2700000" algn="tl">
                    <a:srgbClr val="000000">
                      <a:alpha val="43137"/>
                    </a:srgbClr>
                  </a:outerShdw>
                </a:effectLst>
                <a:latin typeface="+mn-ea"/>
                <a:ea typeface="+mn-ea"/>
              </a:rPr>
              <a:t>因子負荷量の求め方⑤</a:t>
            </a:r>
            <a:br>
              <a:rPr kumimoji="1" lang="en-US" altLang="ja-JP" sz="4000" b="1" dirty="0">
                <a:effectLst>
                  <a:outerShdw blurRad="38100" dist="38100" dir="2700000" algn="tl">
                    <a:srgbClr val="000000">
                      <a:alpha val="43137"/>
                    </a:srgbClr>
                  </a:outerShdw>
                </a:effectLst>
                <a:latin typeface="+mn-ea"/>
                <a:ea typeface="+mn-ea"/>
              </a:rPr>
            </a:br>
            <a:r>
              <a:rPr kumimoji="1" lang="ja-JP" altLang="en-US" sz="2500" b="1" dirty="0">
                <a:effectLst>
                  <a:outerShdw blurRad="38100" dist="38100" dir="2700000" algn="tl">
                    <a:srgbClr val="000000">
                      <a:alpha val="43137"/>
                    </a:srgbClr>
                  </a:outerShdw>
                </a:effectLst>
                <a:latin typeface="+mn-ea"/>
                <a:ea typeface="+mn-ea"/>
              </a:rPr>
              <a:t>因子決定行列の固有値問題</a:t>
            </a:r>
          </a:p>
        </p:txBody>
      </p:sp>
      <p:graphicFrame>
        <p:nvGraphicFramePr>
          <p:cNvPr id="6" name="オブジェクト 5">
            <a:extLst>
              <a:ext uri="{FF2B5EF4-FFF2-40B4-BE49-F238E27FC236}">
                <a16:creationId xmlns:a16="http://schemas.microsoft.com/office/drawing/2014/main" id="{D406BBD3-ECAB-48FE-A387-3D40F32CB638}"/>
              </a:ext>
            </a:extLst>
          </p:cNvPr>
          <p:cNvGraphicFramePr>
            <a:graphicFrameLocks noChangeAspect="1"/>
          </p:cNvGraphicFramePr>
          <p:nvPr>
            <p:extLst>
              <p:ext uri="{D42A27DB-BD31-4B8C-83A1-F6EECF244321}">
                <p14:modId xmlns:p14="http://schemas.microsoft.com/office/powerpoint/2010/main" val="4228574228"/>
              </p:ext>
            </p:extLst>
          </p:nvPr>
        </p:nvGraphicFramePr>
        <p:xfrm>
          <a:off x="3405157" y="2209537"/>
          <a:ext cx="4267200" cy="935038"/>
        </p:xfrm>
        <a:graphic>
          <a:graphicData uri="http://schemas.openxmlformats.org/presentationml/2006/ole">
            <mc:AlternateContent xmlns:mc="http://schemas.openxmlformats.org/markup-compatibility/2006">
              <mc:Choice xmlns:v="urn:schemas-microsoft-com:vml" Requires="v">
                <p:oleObj spid="_x0000_s58699" name="Equation" r:id="rId5" imgW="2438280" imgH="533160" progId="Equation.DSMT4">
                  <p:embed/>
                </p:oleObj>
              </mc:Choice>
              <mc:Fallback>
                <p:oleObj name="Equation" r:id="rId5" imgW="2438280" imgH="533160" progId="Equation.DSMT4">
                  <p:embed/>
                  <p:pic>
                    <p:nvPicPr>
                      <p:cNvPr id="0" name="Object 1"/>
                      <p:cNvPicPr>
                        <a:picLocks noChangeAspect="1" noChangeArrowheads="1"/>
                      </p:cNvPicPr>
                      <p:nvPr/>
                    </p:nvPicPr>
                    <p:blipFill>
                      <a:blip r:embed="rId6"/>
                      <a:srcRect/>
                      <a:stretch>
                        <a:fillRect/>
                      </a:stretch>
                    </p:blipFill>
                    <p:spPr bwMode="auto">
                      <a:xfrm>
                        <a:off x="3405157" y="2209537"/>
                        <a:ext cx="4267200" cy="935038"/>
                      </a:xfrm>
                      <a:prstGeom prst="rect">
                        <a:avLst/>
                      </a:prstGeom>
                      <a:noFill/>
                    </p:spPr>
                  </p:pic>
                </p:oleObj>
              </mc:Fallback>
            </mc:AlternateContent>
          </a:graphicData>
        </a:graphic>
      </p:graphicFrame>
      <p:sp>
        <p:nvSpPr>
          <p:cNvPr id="7" name="四角形: 角を丸くする 6">
            <a:extLst>
              <a:ext uri="{FF2B5EF4-FFF2-40B4-BE49-F238E27FC236}">
                <a16:creationId xmlns:a16="http://schemas.microsoft.com/office/drawing/2014/main" id="{309E584E-9C66-4F32-93A5-251C2066846E}"/>
              </a:ext>
            </a:extLst>
          </p:cNvPr>
          <p:cNvSpPr/>
          <p:nvPr/>
        </p:nvSpPr>
        <p:spPr>
          <a:xfrm>
            <a:off x="629724" y="4508595"/>
            <a:ext cx="1486192" cy="867503"/>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F611073-3995-4F87-BB10-95934F081FDB}"/>
              </a:ext>
            </a:extLst>
          </p:cNvPr>
          <p:cNvSpPr/>
          <p:nvPr/>
        </p:nvSpPr>
        <p:spPr>
          <a:xfrm>
            <a:off x="5459062" y="2218927"/>
            <a:ext cx="936104" cy="840884"/>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05B95C3-E4AA-4CC0-A29B-60E6ABBB0D46}"/>
              </a:ext>
            </a:extLst>
          </p:cNvPr>
          <p:cNvSpPr txBox="1"/>
          <p:nvPr/>
        </p:nvSpPr>
        <p:spPr>
          <a:xfrm>
            <a:off x="5228483" y="1864665"/>
            <a:ext cx="1584176"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因子負荷量行列</a:t>
            </a:r>
          </a:p>
        </p:txBody>
      </p:sp>
      <p:sp>
        <p:nvSpPr>
          <p:cNvPr id="12" name="テキスト ボックス 11">
            <a:extLst>
              <a:ext uri="{FF2B5EF4-FFF2-40B4-BE49-F238E27FC236}">
                <a16:creationId xmlns:a16="http://schemas.microsoft.com/office/drawing/2014/main" id="{6A8E2F54-3F7C-4706-9FD0-279C5D2915C3}"/>
              </a:ext>
            </a:extLst>
          </p:cNvPr>
          <p:cNvSpPr txBox="1"/>
          <p:nvPr/>
        </p:nvSpPr>
        <p:spPr>
          <a:xfrm>
            <a:off x="596084" y="5376098"/>
            <a:ext cx="1530182" cy="323165"/>
          </a:xfrm>
          <a:prstGeom prst="rect">
            <a:avLst/>
          </a:prstGeom>
          <a:noFill/>
        </p:spPr>
        <p:txBody>
          <a:bodyPr wrap="squar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因子（決定）行列</a:t>
            </a:r>
          </a:p>
        </p:txBody>
      </p:sp>
      <p:sp>
        <p:nvSpPr>
          <p:cNvPr id="19" name="テキスト ボックス 18">
            <a:extLst>
              <a:ext uri="{FF2B5EF4-FFF2-40B4-BE49-F238E27FC236}">
                <a16:creationId xmlns:a16="http://schemas.microsoft.com/office/drawing/2014/main" id="{70E5A8C5-6A86-499F-BB27-E077AB1B0184}"/>
              </a:ext>
            </a:extLst>
          </p:cNvPr>
          <p:cNvSpPr txBox="1"/>
          <p:nvPr/>
        </p:nvSpPr>
        <p:spPr>
          <a:xfrm>
            <a:off x="3390602" y="3789342"/>
            <a:ext cx="4023375" cy="553998"/>
          </a:xfrm>
          <a:prstGeom prst="rect">
            <a:avLst/>
          </a:prstGeom>
          <a:noFill/>
        </p:spPr>
        <p:txBody>
          <a:bodyPr wrap="square" rtlCol="0">
            <a:spAutoFit/>
          </a:bodyPr>
          <a:lstStyle/>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√固有値</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固有ベクトル成分</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a:t>
            </a: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（主成分負荷量と同じ）</a:t>
            </a:r>
          </a:p>
        </p:txBody>
      </p:sp>
      <p:sp>
        <p:nvSpPr>
          <p:cNvPr id="20" name="四角形: 角を丸くする 19">
            <a:extLst>
              <a:ext uri="{FF2B5EF4-FFF2-40B4-BE49-F238E27FC236}">
                <a16:creationId xmlns:a16="http://schemas.microsoft.com/office/drawing/2014/main" id="{9C016A8D-988A-49FF-BAEA-F1D28CE07265}"/>
              </a:ext>
            </a:extLst>
          </p:cNvPr>
          <p:cNvSpPr/>
          <p:nvPr/>
        </p:nvSpPr>
        <p:spPr>
          <a:xfrm>
            <a:off x="2964235" y="4521904"/>
            <a:ext cx="751520" cy="876917"/>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D4612E4B-EDDA-48A0-AF36-48A45525EE77}"/>
              </a:ext>
            </a:extLst>
          </p:cNvPr>
          <p:cNvCxnSpPr>
            <a:cxnSpLocks/>
            <a:stCxn id="8" idx="2"/>
            <a:endCxn id="20" idx="0"/>
          </p:cNvCxnSpPr>
          <p:nvPr/>
        </p:nvCxnSpPr>
        <p:spPr>
          <a:xfrm rot="5400000">
            <a:off x="3902509" y="2497298"/>
            <a:ext cx="1462093" cy="2587119"/>
          </a:xfrm>
          <a:prstGeom prst="bentConnector3">
            <a:avLst>
              <a:gd name="adj1" fmla="val 50000"/>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E0B6A5E-04EE-4BBE-9CD9-9151D6652771}"/>
              </a:ext>
            </a:extLst>
          </p:cNvPr>
          <p:cNvSpPr txBox="1"/>
          <p:nvPr/>
        </p:nvSpPr>
        <p:spPr>
          <a:xfrm>
            <a:off x="709855" y="3761223"/>
            <a:ext cx="2205836" cy="553998"/>
          </a:xfrm>
          <a:prstGeom prst="rect">
            <a:avLst/>
          </a:prstGeom>
          <a:noFill/>
        </p:spPr>
        <p:txBody>
          <a:bodyPr wrap="square" rtlCol="0">
            <a:spAutoFit/>
          </a:bodyPr>
          <a:lstStyle/>
          <a:p>
            <a:pPr algn="l"/>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固有値問題にする</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ために固有ベクトルをかける</a:t>
            </a:r>
          </a:p>
        </p:txBody>
      </p:sp>
      <p:cxnSp>
        <p:nvCxnSpPr>
          <p:cNvPr id="28" name="直線矢印コネクタ 27">
            <a:extLst>
              <a:ext uri="{FF2B5EF4-FFF2-40B4-BE49-F238E27FC236}">
                <a16:creationId xmlns:a16="http://schemas.microsoft.com/office/drawing/2014/main" id="{CEC1C531-7CF6-499C-AAF2-34EDE7AA3384}"/>
              </a:ext>
            </a:extLst>
          </p:cNvPr>
          <p:cNvCxnSpPr/>
          <p:nvPr/>
        </p:nvCxnSpPr>
        <p:spPr>
          <a:xfrm>
            <a:off x="2397571" y="4290919"/>
            <a:ext cx="93815" cy="269346"/>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オブジェクト 34">
            <a:extLst>
              <a:ext uri="{FF2B5EF4-FFF2-40B4-BE49-F238E27FC236}">
                <a16:creationId xmlns:a16="http://schemas.microsoft.com/office/drawing/2014/main" id="{BE2DF2D2-47F4-4643-8DBC-42CF5E3F42F9}"/>
              </a:ext>
            </a:extLst>
          </p:cNvPr>
          <p:cNvGraphicFramePr>
            <a:graphicFrameLocks noChangeAspect="1"/>
          </p:cNvGraphicFramePr>
          <p:nvPr>
            <p:extLst>
              <p:ext uri="{D42A27DB-BD31-4B8C-83A1-F6EECF244321}">
                <p14:modId xmlns:p14="http://schemas.microsoft.com/office/powerpoint/2010/main" val="2966497603"/>
              </p:ext>
            </p:extLst>
          </p:nvPr>
        </p:nvGraphicFramePr>
        <p:xfrm>
          <a:off x="260441" y="2213785"/>
          <a:ext cx="4911725" cy="935038"/>
        </p:xfrm>
        <a:graphic>
          <a:graphicData uri="http://schemas.openxmlformats.org/presentationml/2006/ole">
            <mc:AlternateContent xmlns:mc="http://schemas.openxmlformats.org/markup-compatibility/2006">
              <mc:Choice xmlns:v="urn:schemas-microsoft-com:vml" Requires="v">
                <p:oleObj spid="_x0000_s58700" name="Equation" r:id="rId7" imgW="2806560" imgH="533160" progId="Equation.DSMT4">
                  <p:embed/>
                </p:oleObj>
              </mc:Choice>
              <mc:Fallback>
                <p:oleObj name="Equation" r:id="rId7" imgW="2806560" imgH="533160" progId="Equation.DSMT4">
                  <p:embed/>
                  <p:pic>
                    <p:nvPicPr>
                      <p:cNvPr id="6" name="オブジェクト 5">
                        <a:extLst>
                          <a:ext uri="{FF2B5EF4-FFF2-40B4-BE49-F238E27FC236}">
                            <a16:creationId xmlns:a16="http://schemas.microsoft.com/office/drawing/2014/main" id="{D406BBD3-ECAB-48FE-A387-3D40F32CB638}"/>
                          </a:ext>
                        </a:extLst>
                      </p:cNvPr>
                      <p:cNvPicPr>
                        <a:picLocks noChangeAspect="1" noChangeArrowheads="1"/>
                      </p:cNvPicPr>
                      <p:nvPr/>
                    </p:nvPicPr>
                    <p:blipFill>
                      <a:blip r:embed="rId8"/>
                      <a:srcRect/>
                      <a:stretch>
                        <a:fillRect/>
                      </a:stretch>
                    </p:blipFill>
                    <p:spPr bwMode="auto">
                      <a:xfrm>
                        <a:off x="260441" y="2213785"/>
                        <a:ext cx="4911725" cy="935038"/>
                      </a:xfrm>
                      <a:prstGeom prst="rect">
                        <a:avLst/>
                      </a:prstGeom>
                      <a:noFill/>
                    </p:spPr>
                  </p:pic>
                </p:oleObj>
              </mc:Fallback>
            </mc:AlternateContent>
          </a:graphicData>
        </a:graphic>
      </p:graphicFrame>
      <p:graphicFrame>
        <p:nvGraphicFramePr>
          <p:cNvPr id="41" name="オブジェクト 40">
            <a:extLst>
              <a:ext uri="{FF2B5EF4-FFF2-40B4-BE49-F238E27FC236}">
                <a16:creationId xmlns:a16="http://schemas.microsoft.com/office/drawing/2014/main" id="{F60DE1F6-C1CD-4427-96DB-26F308600D28}"/>
              </a:ext>
            </a:extLst>
          </p:cNvPr>
          <p:cNvGraphicFramePr>
            <a:graphicFrameLocks noChangeAspect="1"/>
          </p:cNvGraphicFramePr>
          <p:nvPr>
            <p:extLst>
              <p:ext uri="{D42A27DB-BD31-4B8C-83A1-F6EECF244321}">
                <p14:modId xmlns:p14="http://schemas.microsoft.com/office/powerpoint/2010/main" val="4223275699"/>
              </p:ext>
            </p:extLst>
          </p:nvPr>
        </p:nvGraphicFramePr>
        <p:xfrm>
          <a:off x="4684680" y="4513211"/>
          <a:ext cx="1821859" cy="868848"/>
        </p:xfrm>
        <a:graphic>
          <a:graphicData uri="http://schemas.openxmlformats.org/presentationml/2006/ole">
            <mc:AlternateContent xmlns:mc="http://schemas.openxmlformats.org/markup-compatibility/2006">
              <mc:Choice xmlns:v="urn:schemas-microsoft-com:vml" Requires="v">
                <p:oleObj spid="_x0000_s58701" name="Equation" r:id="rId9" imgW="1168200" imgH="558720" progId="Equation.DSMT4">
                  <p:embed/>
                </p:oleObj>
              </mc:Choice>
              <mc:Fallback>
                <p:oleObj name="Equation" r:id="rId9" imgW="1168200" imgH="558720" progId="Equation.DSMT4">
                  <p:embed/>
                  <p:pic>
                    <p:nvPicPr>
                      <p:cNvPr id="12" name="オブジェクト 11">
                        <a:extLst>
                          <a:ext uri="{FF2B5EF4-FFF2-40B4-BE49-F238E27FC236}">
                            <a16:creationId xmlns:a16="http://schemas.microsoft.com/office/drawing/2014/main" id="{1D25012A-D609-4166-AD13-AB574FF26CE8}"/>
                          </a:ext>
                        </a:extLst>
                      </p:cNvPr>
                      <p:cNvPicPr>
                        <a:picLocks noChangeAspect="1" noChangeArrowheads="1"/>
                      </p:cNvPicPr>
                      <p:nvPr/>
                    </p:nvPicPr>
                    <p:blipFill>
                      <a:blip r:embed="rId10"/>
                      <a:srcRect/>
                      <a:stretch>
                        <a:fillRect/>
                      </a:stretch>
                    </p:blipFill>
                    <p:spPr bwMode="auto">
                      <a:xfrm>
                        <a:off x="4684680" y="4513211"/>
                        <a:ext cx="1821859" cy="868848"/>
                      </a:xfrm>
                      <a:prstGeom prst="rect">
                        <a:avLst/>
                      </a:prstGeom>
                      <a:noFill/>
                    </p:spPr>
                  </p:pic>
                </p:oleObj>
              </mc:Fallback>
            </mc:AlternateContent>
          </a:graphicData>
        </a:graphic>
      </p:graphicFrame>
      <p:graphicFrame>
        <p:nvGraphicFramePr>
          <p:cNvPr id="43" name="オブジェクト 42">
            <a:extLst>
              <a:ext uri="{FF2B5EF4-FFF2-40B4-BE49-F238E27FC236}">
                <a16:creationId xmlns:a16="http://schemas.microsoft.com/office/drawing/2014/main" id="{6159CE72-92FC-4142-A1F6-672528A142CB}"/>
              </a:ext>
            </a:extLst>
          </p:cNvPr>
          <p:cNvGraphicFramePr>
            <a:graphicFrameLocks noChangeAspect="1"/>
          </p:cNvGraphicFramePr>
          <p:nvPr>
            <p:extLst>
              <p:ext uri="{D42A27DB-BD31-4B8C-83A1-F6EECF244321}">
                <p14:modId xmlns:p14="http://schemas.microsoft.com/office/powerpoint/2010/main" val="3229888104"/>
              </p:ext>
            </p:extLst>
          </p:nvPr>
        </p:nvGraphicFramePr>
        <p:xfrm>
          <a:off x="6812659" y="4527617"/>
          <a:ext cx="1187313" cy="848481"/>
        </p:xfrm>
        <a:graphic>
          <a:graphicData uri="http://schemas.openxmlformats.org/presentationml/2006/ole">
            <mc:AlternateContent xmlns:mc="http://schemas.openxmlformats.org/markup-compatibility/2006">
              <mc:Choice xmlns:v="urn:schemas-microsoft-com:vml" Requires="v">
                <p:oleObj spid="_x0000_s58702" name="Equation" r:id="rId11" imgW="672840" imgH="482400" progId="Equation.DSMT4">
                  <p:embed/>
                </p:oleObj>
              </mc:Choice>
              <mc:Fallback>
                <p:oleObj name="Equation" r:id="rId11" imgW="672840" imgH="482400" progId="Equation.DSMT4">
                  <p:embed/>
                  <p:pic>
                    <p:nvPicPr>
                      <p:cNvPr id="16" name="オブジェクト 15">
                        <a:extLst>
                          <a:ext uri="{FF2B5EF4-FFF2-40B4-BE49-F238E27FC236}">
                            <a16:creationId xmlns:a16="http://schemas.microsoft.com/office/drawing/2014/main" id="{AC145679-77C1-41C0-AC65-A59A773B1332}"/>
                          </a:ext>
                        </a:extLst>
                      </p:cNvPr>
                      <p:cNvPicPr>
                        <a:picLocks noChangeAspect="1" noChangeArrowheads="1"/>
                      </p:cNvPicPr>
                      <p:nvPr/>
                    </p:nvPicPr>
                    <p:blipFill>
                      <a:blip r:embed="rId12"/>
                      <a:srcRect/>
                      <a:stretch>
                        <a:fillRect/>
                      </a:stretch>
                    </p:blipFill>
                    <p:spPr bwMode="auto">
                      <a:xfrm>
                        <a:off x="6812659" y="4527617"/>
                        <a:ext cx="1187313" cy="848481"/>
                      </a:xfrm>
                      <a:prstGeom prst="rect">
                        <a:avLst/>
                      </a:prstGeom>
                      <a:noFill/>
                    </p:spPr>
                  </p:pic>
                </p:oleObj>
              </mc:Fallback>
            </mc:AlternateContent>
          </a:graphicData>
        </a:graphic>
      </p:graphicFrame>
      <p:sp>
        <p:nvSpPr>
          <p:cNvPr id="44" name="テキスト ボックス 43">
            <a:extLst>
              <a:ext uri="{FF2B5EF4-FFF2-40B4-BE49-F238E27FC236}">
                <a16:creationId xmlns:a16="http://schemas.microsoft.com/office/drawing/2014/main" id="{041970FA-D4B9-465A-8898-5F02ADEA20D8}"/>
              </a:ext>
            </a:extLst>
          </p:cNvPr>
          <p:cNvSpPr txBox="1"/>
          <p:nvPr/>
        </p:nvSpPr>
        <p:spPr>
          <a:xfrm>
            <a:off x="6487920" y="4774685"/>
            <a:ext cx="357967"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a:t>
            </a:r>
          </a:p>
        </p:txBody>
      </p:sp>
      <p:sp>
        <p:nvSpPr>
          <p:cNvPr id="45" name="テキスト ボックス 44">
            <a:extLst>
              <a:ext uri="{FF2B5EF4-FFF2-40B4-BE49-F238E27FC236}">
                <a16:creationId xmlns:a16="http://schemas.microsoft.com/office/drawing/2014/main" id="{3D7435A3-19D2-487F-9176-B6363291E2E1}"/>
              </a:ext>
            </a:extLst>
          </p:cNvPr>
          <p:cNvSpPr txBox="1"/>
          <p:nvPr/>
        </p:nvSpPr>
        <p:spPr>
          <a:xfrm>
            <a:off x="7906204" y="4780763"/>
            <a:ext cx="720080"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と解釈</a:t>
            </a:r>
          </a:p>
        </p:txBody>
      </p:sp>
      <p:sp>
        <p:nvSpPr>
          <p:cNvPr id="46" name="テキスト ボックス 45">
            <a:extLst>
              <a:ext uri="{FF2B5EF4-FFF2-40B4-BE49-F238E27FC236}">
                <a16:creationId xmlns:a16="http://schemas.microsoft.com/office/drawing/2014/main" id="{9382596C-EA4A-452E-B71B-5108E9562985}"/>
              </a:ext>
            </a:extLst>
          </p:cNvPr>
          <p:cNvSpPr txBox="1"/>
          <p:nvPr/>
        </p:nvSpPr>
        <p:spPr>
          <a:xfrm>
            <a:off x="6666903" y="5307177"/>
            <a:ext cx="1633632"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因子負荷量行列</a:t>
            </a:r>
          </a:p>
        </p:txBody>
      </p:sp>
      <p:sp>
        <p:nvSpPr>
          <p:cNvPr id="5" name="矢印: U ターン 4">
            <a:extLst>
              <a:ext uri="{FF2B5EF4-FFF2-40B4-BE49-F238E27FC236}">
                <a16:creationId xmlns:a16="http://schemas.microsoft.com/office/drawing/2014/main" id="{BFE614DF-8A56-4933-B9D7-D584749DAF2F}"/>
              </a:ext>
            </a:extLst>
          </p:cNvPr>
          <p:cNvSpPr/>
          <p:nvPr/>
        </p:nvSpPr>
        <p:spPr>
          <a:xfrm flipV="1">
            <a:off x="3254669" y="5407959"/>
            <a:ext cx="2672446" cy="512890"/>
          </a:xfrm>
          <a:prstGeom prst="uturnArrow">
            <a:avLst>
              <a:gd name="adj1" fmla="val 25000"/>
              <a:gd name="adj2" fmla="val 25000"/>
              <a:gd name="adj3" fmla="val 25000"/>
              <a:gd name="adj4" fmla="val 43750"/>
              <a:gd name="adj5" fmla="val 100000"/>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テキスト ボックス 41">
            <a:extLst>
              <a:ext uri="{FF2B5EF4-FFF2-40B4-BE49-F238E27FC236}">
                <a16:creationId xmlns:a16="http://schemas.microsoft.com/office/drawing/2014/main" id="{0D0E72AD-F3E0-4E6C-82C5-F39882E3FC9E}"/>
              </a:ext>
            </a:extLst>
          </p:cNvPr>
          <p:cNvSpPr txBox="1"/>
          <p:nvPr/>
        </p:nvSpPr>
        <p:spPr>
          <a:xfrm>
            <a:off x="3635896" y="5434852"/>
            <a:ext cx="1872208" cy="784830"/>
          </a:xfrm>
          <a:prstGeom prst="rect">
            <a:avLst/>
          </a:prstGeom>
          <a:solidFill>
            <a:srgbClr val="00B050"/>
          </a:solid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組の固有値（</a:t>
            </a:r>
            <a:r>
              <a:rPr kumimoji="1" lang="en-US" altLang="ja-JP" sz="1500" i="1" dirty="0">
                <a:solidFill>
                  <a:schemeClr val="bg1"/>
                </a:solidFill>
                <a:ea typeface="ＭＳ Ｐゴシック" panose="020B0600070205080204" pitchFamily="50" charset="-128"/>
                <a:cs typeface="Times New Roman" panose="02020603050405020304" pitchFamily="18" charset="0"/>
              </a:rPr>
              <a:t>λ</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i="1" dirty="0">
                <a:solidFill>
                  <a:schemeClr val="bg1"/>
                </a:solidFill>
                <a:ea typeface="ＭＳ Ｐゴシック" panose="020B0600070205080204" pitchFamily="50" charset="-128"/>
                <a:cs typeface="Times New Roman" panose="02020603050405020304" pitchFamily="18" charset="0"/>
              </a:rPr>
              <a:t>λ</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）と固有ベクトル（</a:t>
            </a:r>
            <a:r>
              <a:rPr kumimoji="1" lang="en-US" altLang="ja-JP" sz="1500" i="1" dirty="0">
                <a:solidFill>
                  <a:schemeClr val="bg1"/>
                </a:solidFill>
                <a:ea typeface="ＭＳ Ｐゴシック" panose="020B0600070205080204" pitchFamily="50" charset="-128"/>
                <a:cs typeface="Times New Roman" panose="02020603050405020304" pitchFamily="18" charset="0"/>
              </a:rPr>
              <a:t>a</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i="1" dirty="0">
                <a:solidFill>
                  <a:schemeClr val="bg1"/>
                </a:solidFill>
                <a:ea typeface="ＭＳ Ｐゴシック" panose="020B0600070205080204" pitchFamily="50" charset="-128"/>
                <a:cs typeface="Times New Roman" panose="02020603050405020304" pitchFamily="18" charset="0"/>
              </a:rPr>
              <a:t>a</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）’が求まれば</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42697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xit" presetSubtype="0" fill="hold" nodeType="withEffect">
                                  <p:stCondLst>
                                    <p:cond delay="0"/>
                                  </p:stCondLst>
                                  <p:childTnLst>
                                    <p:set>
                                      <p:cBhvr>
                                        <p:cTn id="9" dur="1" fill="hold">
                                          <p:stCondLst>
                                            <p:cond delay="0"/>
                                          </p:stCondLst>
                                        </p:cTn>
                                        <p:tgtEl>
                                          <p:spTgt spid="3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2" grpId="0"/>
      <p:bldP spid="19" grpId="0"/>
      <p:bldP spid="20" grpId="0" animBg="1"/>
      <p:bldP spid="26" grpId="0"/>
      <p:bldP spid="44" grpId="0"/>
      <p:bldP spid="45" grpId="0"/>
      <p:bldP spid="46" grpId="0"/>
      <p:bldP spid="5"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86E2F90E-71BA-4588-AF06-B164F34CF0B5}"/>
              </a:ext>
            </a:extLst>
          </p:cNvPr>
          <p:cNvSpPr/>
          <p:nvPr/>
        </p:nvSpPr>
        <p:spPr>
          <a:xfrm>
            <a:off x="1253598" y="2669033"/>
            <a:ext cx="622673" cy="325095"/>
          </a:xfrm>
          <a:prstGeom prst="roundRect">
            <a:avLst/>
          </a:prstGeom>
          <a:solidFill>
            <a:srgbClr val="00B0F0">
              <a:alpha val="46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2807CE89-1568-4DB9-BF65-8D445DA27DE9}"/>
              </a:ext>
            </a:extLst>
          </p:cNvPr>
          <p:cNvSpPr/>
          <p:nvPr/>
        </p:nvSpPr>
        <p:spPr>
          <a:xfrm>
            <a:off x="2095686" y="3131701"/>
            <a:ext cx="622673" cy="325095"/>
          </a:xfrm>
          <a:prstGeom prst="roundRect">
            <a:avLst/>
          </a:prstGeom>
          <a:solidFill>
            <a:srgbClr val="00B0F0">
              <a:alpha val="46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a:extLst>
              <a:ext uri="{FF2B5EF4-FFF2-40B4-BE49-F238E27FC236}">
                <a16:creationId xmlns:a16="http://schemas.microsoft.com/office/drawing/2014/main" id="{9DF7662A-3305-46F4-A7EE-CE45B712CD7D}"/>
              </a:ext>
            </a:extLst>
          </p:cNvPr>
          <p:cNvGraphicFramePr>
            <a:graphicFrameLocks noChangeAspect="1"/>
          </p:cNvGraphicFramePr>
          <p:nvPr>
            <p:extLst>
              <p:ext uri="{D42A27DB-BD31-4B8C-83A1-F6EECF244321}">
                <p14:modId xmlns:p14="http://schemas.microsoft.com/office/powerpoint/2010/main" val="2548602347"/>
              </p:ext>
            </p:extLst>
          </p:nvPr>
        </p:nvGraphicFramePr>
        <p:xfrm>
          <a:off x="1103970" y="2627300"/>
          <a:ext cx="3327584" cy="949930"/>
        </p:xfrm>
        <a:graphic>
          <a:graphicData uri="http://schemas.openxmlformats.org/presentationml/2006/ole">
            <mc:AlternateContent xmlns:mc="http://schemas.openxmlformats.org/markup-compatibility/2006">
              <mc:Choice xmlns:v="urn:schemas-microsoft-com:vml" Requires="v">
                <p:oleObj spid="_x0000_s59542" name="Equation" r:id="rId3" imgW="1866600" imgH="533160" progId="Equation.DSMT4">
                  <p:embed/>
                </p:oleObj>
              </mc:Choice>
              <mc:Fallback>
                <p:oleObj name="Equation" r:id="rId3" imgW="1866600" imgH="533160" progId="Equation.DSMT4">
                  <p:embed/>
                  <p:pic>
                    <p:nvPicPr>
                      <p:cNvPr id="17" name="オブジェクト 16">
                        <a:extLst>
                          <a:ext uri="{FF2B5EF4-FFF2-40B4-BE49-F238E27FC236}">
                            <a16:creationId xmlns:a16="http://schemas.microsoft.com/office/drawing/2014/main" id="{7D1FF838-A1A0-4945-9893-E8E0773B704B}"/>
                          </a:ext>
                        </a:extLst>
                      </p:cNvPr>
                      <p:cNvPicPr>
                        <a:picLocks noChangeAspect="1" noChangeArrowheads="1"/>
                      </p:cNvPicPr>
                      <p:nvPr/>
                    </p:nvPicPr>
                    <p:blipFill>
                      <a:blip r:embed="rId4"/>
                      <a:srcRect/>
                      <a:stretch>
                        <a:fillRect/>
                      </a:stretch>
                    </p:blipFill>
                    <p:spPr bwMode="auto">
                      <a:xfrm>
                        <a:off x="1103970" y="2627300"/>
                        <a:ext cx="3327584" cy="949930"/>
                      </a:xfrm>
                      <a:prstGeom prst="rect">
                        <a:avLst/>
                      </a:prstGeom>
                      <a:noFill/>
                    </p:spPr>
                  </p:pic>
                </p:oleObj>
              </mc:Fallback>
            </mc:AlternateContent>
          </a:graphicData>
        </a:graphic>
      </p:graphicFrame>
      <p:sp>
        <p:nvSpPr>
          <p:cNvPr id="5" name="タイトル 1">
            <a:extLst>
              <a:ext uri="{FF2B5EF4-FFF2-40B4-BE49-F238E27FC236}">
                <a16:creationId xmlns:a16="http://schemas.microsoft.com/office/drawing/2014/main" id="{77FEA26F-159A-481B-A217-42AF6D316A2B}"/>
              </a:ext>
            </a:extLst>
          </p:cNvPr>
          <p:cNvSpPr>
            <a:spLocks noGrp="1"/>
          </p:cNvSpPr>
          <p:nvPr>
            <p:ph type="title"/>
          </p:nvPr>
        </p:nvSpPr>
        <p:spPr>
          <a:xfrm>
            <a:off x="899592" y="620688"/>
            <a:ext cx="7162800" cy="1143000"/>
          </a:xfrm>
        </p:spPr>
        <p:txBody>
          <a:bodyPr/>
          <a:lstStyle/>
          <a:p>
            <a:r>
              <a:rPr kumimoji="1" lang="ja-JP" altLang="en-US" sz="4000" b="1" dirty="0">
                <a:effectLst>
                  <a:outerShdw blurRad="38100" dist="38100" dir="2700000" algn="tl">
                    <a:srgbClr val="000000">
                      <a:alpha val="43137"/>
                    </a:srgbClr>
                  </a:outerShdw>
                </a:effectLst>
                <a:latin typeface="+mn-ea"/>
                <a:ea typeface="+mn-ea"/>
              </a:rPr>
              <a:t>因子負荷量の求め方⑥</a:t>
            </a:r>
            <a:br>
              <a:rPr kumimoji="1" lang="en-US" altLang="ja-JP" sz="4000" b="1" dirty="0">
                <a:effectLst>
                  <a:outerShdw blurRad="38100" dist="38100" dir="2700000" algn="tl">
                    <a:srgbClr val="000000">
                      <a:alpha val="43137"/>
                    </a:srgbClr>
                  </a:outerShdw>
                </a:effectLst>
                <a:latin typeface="+mn-ea"/>
                <a:ea typeface="+mn-ea"/>
              </a:rPr>
            </a:br>
            <a:r>
              <a:rPr kumimoji="1" lang="ja-JP" altLang="en-US" sz="3000" b="1" dirty="0">
                <a:effectLst>
                  <a:outerShdw blurRad="38100" dist="38100" dir="2700000" algn="tl">
                    <a:srgbClr val="000000">
                      <a:alpha val="43137"/>
                    </a:srgbClr>
                  </a:outerShdw>
                </a:effectLst>
                <a:latin typeface="+mn-ea"/>
                <a:ea typeface="+mn-ea"/>
              </a:rPr>
              <a:t>（反復）主因子法</a:t>
            </a:r>
          </a:p>
        </p:txBody>
      </p:sp>
      <p:sp>
        <p:nvSpPr>
          <p:cNvPr id="2" name="テキスト ボックス 1">
            <a:extLst>
              <a:ext uri="{FF2B5EF4-FFF2-40B4-BE49-F238E27FC236}">
                <a16:creationId xmlns:a16="http://schemas.microsoft.com/office/drawing/2014/main" id="{6770C27E-A730-42D2-82C2-4089E5003A04}"/>
              </a:ext>
            </a:extLst>
          </p:cNvPr>
          <p:cNvSpPr txBox="1"/>
          <p:nvPr/>
        </p:nvSpPr>
        <p:spPr>
          <a:xfrm>
            <a:off x="4554242" y="2823838"/>
            <a:ext cx="4167281"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とりあえず共通性に</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適当な初期値</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を入れて何度か推定を反復して精度を高めていく（</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主因子法</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6" name="矢印: U ターン 5">
            <a:extLst>
              <a:ext uri="{FF2B5EF4-FFF2-40B4-BE49-F238E27FC236}">
                <a16:creationId xmlns:a16="http://schemas.microsoft.com/office/drawing/2014/main" id="{2E37241E-BBD0-4D53-BC37-A64C320FC11B}"/>
              </a:ext>
            </a:extLst>
          </p:cNvPr>
          <p:cNvSpPr/>
          <p:nvPr/>
        </p:nvSpPr>
        <p:spPr>
          <a:xfrm rot="10800000">
            <a:off x="2306078" y="3428999"/>
            <a:ext cx="4066121" cy="376739"/>
          </a:xfrm>
          <a:prstGeom prst="uturn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4B7332F4-026D-41A2-845B-25B975AA8461}"/>
              </a:ext>
            </a:extLst>
          </p:cNvPr>
          <p:cNvSpPr txBox="1"/>
          <p:nvPr/>
        </p:nvSpPr>
        <p:spPr>
          <a:xfrm>
            <a:off x="2610710" y="3779872"/>
            <a:ext cx="3960440"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よく使われるのが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SMC</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（重相関係数の</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乗）</a:t>
            </a:r>
          </a:p>
        </p:txBody>
      </p:sp>
      <p:sp>
        <p:nvSpPr>
          <p:cNvPr id="23" name="テキスト ボックス 22">
            <a:extLst>
              <a:ext uri="{FF2B5EF4-FFF2-40B4-BE49-F238E27FC236}">
                <a16:creationId xmlns:a16="http://schemas.microsoft.com/office/drawing/2014/main" id="{C0A85729-7F2D-46DD-B2A6-87EA1BBF7D5D}"/>
              </a:ext>
            </a:extLst>
          </p:cNvPr>
          <p:cNvSpPr txBox="1"/>
          <p:nvPr/>
        </p:nvSpPr>
        <p:spPr>
          <a:xfrm>
            <a:off x="683568" y="2016764"/>
            <a:ext cx="3642520" cy="553998"/>
          </a:xfrm>
          <a:prstGeom prst="rect">
            <a:avLst/>
          </a:prstGeom>
          <a:solidFill>
            <a:srgbClr val="00B0F0"/>
          </a:solid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主成分分析と異なるのは対角成分が共通性になっている点だけ（主成分分析では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4" name="テキスト ボックス 23">
            <a:extLst>
              <a:ext uri="{FF2B5EF4-FFF2-40B4-BE49-F238E27FC236}">
                <a16:creationId xmlns:a16="http://schemas.microsoft.com/office/drawing/2014/main" id="{4AF18CB3-C3EC-4CC5-9A17-ED176FDBFAB7}"/>
              </a:ext>
            </a:extLst>
          </p:cNvPr>
          <p:cNvSpPr txBox="1"/>
          <p:nvPr/>
        </p:nvSpPr>
        <p:spPr>
          <a:xfrm>
            <a:off x="4554242" y="2016764"/>
            <a:ext cx="3762174" cy="553998"/>
          </a:xfrm>
          <a:prstGeom prst="rect">
            <a:avLst/>
          </a:prstGeom>
          <a:solidFill>
            <a:srgbClr val="00B050"/>
          </a:solidFill>
          <a:ln w="60325">
            <a:solidFill>
              <a:srgbClr val="FF0000"/>
            </a:solidFill>
          </a:ln>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しかし！　</a:t>
            </a:r>
            <a:r>
              <a:rPr kumimoji="1" lang="ja-JP" altLang="en-US" sz="1500" dirty="0">
                <a:solidFill>
                  <a:srgbClr val="FFFF00"/>
                </a:solidFill>
                <a:latin typeface="ＭＳ Ｐゴシック" panose="020B0600070205080204" pitchFamily="50" charset="-128"/>
                <a:cs typeface="Meiryo UI" pitchFamily="50" charset="-128"/>
              </a:rPr>
              <a:t>共通性</a:t>
            </a:r>
            <a:r>
              <a:rPr kumimoji="1" lang="ja-JP" altLang="en-US" sz="1500" dirty="0">
                <a:solidFill>
                  <a:schemeClr val="bg1"/>
                </a:solidFill>
                <a:latin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cs typeface="Meiryo UI" pitchFamily="50" charset="-128"/>
              </a:rPr>
              <a:t>1-d</a:t>
            </a:r>
            <a:r>
              <a:rPr kumimoji="1" lang="en-US" altLang="ja-JP" sz="1500" baseline="30000" dirty="0">
                <a:solidFill>
                  <a:schemeClr val="bg1"/>
                </a:solidFill>
                <a:latin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cs typeface="Meiryo UI" pitchFamily="50" charset="-128"/>
              </a:rPr>
              <a:t>）がわからなければ固有値</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と固有ベクトル</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を求められない</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26" name="正方形/長方形 25">
                <a:extLst>
                  <a:ext uri="{FF2B5EF4-FFF2-40B4-BE49-F238E27FC236}">
                    <a16:creationId xmlns:a16="http://schemas.microsoft.com/office/drawing/2014/main" id="{688BC9D5-D38F-4D50-9D60-1F03E1D72276}"/>
                  </a:ext>
                </a:extLst>
              </p:cNvPr>
              <p:cNvSpPr/>
              <p:nvPr/>
            </p:nvSpPr>
            <p:spPr>
              <a:xfrm>
                <a:off x="2630598" y="4010514"/>
                <a:ext cx="5808875" cy="338041"/>
              </a:xfrm>
              <a:prstGeom prst="rect">
                <a:avLst/>
              </a:prstGeom>
            </p:spPr>
            <p:txBody>
              <a:bodyPr wrap="square">
                <a:spAutoFit/>
              </a:bodyPr>
              <a:lstStyle/>
              <a:p>
                <a:r>
                  <a:rPr lang="en-US" altLang="ja-JP" sz="1500" dirty="0" err="1">
                    <a:solidFill>
                      <a:schemeClr val="bg1"/>
                    </a:solidFill>
                    <a:effectLst/>
                    <a:ea typeface="+mj-ea"/>
                  </a:rPr>
                  <a:t>SMC</a:t>
                </a:r>
                <a14:m>
                  <m:oMath xmlns:m="http://schemas.openxmlformats.org/officeDocument/2006/math">
                    <m:r>
                      <a:rPr lang="ja-JP" altLang="en-US" sz="1500" i="1" dirty="0" err="1">
                        <a:solidFill>
                          <a:schemeClr val="bg1"/>
                        </a:solidFill>
                        <a:latin typeface="Cambria Math" panose="02040503050406030204" pitchFamily="18" charset="0"/>
                        <a:ea typeface="+mj-ea"/>
                      </a:rPr>
                      <m:t>（</m:t>
                    </m:r>
                    <m:sSubSup>
                      <m:sSubSupPr>
                        <m:ctrlPr>
                          <a:rPr lang="ja-JP" altLang="ja-JP" sz="1500" i="1">
                            <a:solidFill>
                              <a:schemeClr val="bg1"/>
                            </a:solidFill>
                            <a:effectLst/>
                            <a:latin typeface="Cambria Math" panose="02040503050406030204" pitchFamily="18" charset="0"/>
                            <a:ea typeface="+mj-ea"/>
                          </a:rPr>
                        </m:ctrlPr>
                      </m:sSubSupPr>
                      <m:e>
                        <m:r>
                          <a:rPr lang="en-US" altLang="ja-JP" sz="1500" i="1">
                            <a:solidFill>
                              <a:schemeClr val="bg1"/>
                            </a:solidFill>
                            <a:latin typeface="Cambria Math" panose="02040503050406030204" pitchFamily="18" charset="0"/>
                            <a:ea typeface="+mj-ea"/>
                            <a:cs typeface="Times New Roman" panose="02020603050405020304" pitchFamily="18" charset="0"/>
                          </a:rPr>
                          <m:t>1−</m:t>
                        </m:r>
                        <m:r>
                          <a:rPr lang="en-US" altLang="ja-JP" sz="1500" i="1">
                            <a:solidFill>
                              <a:schemeClr val="bg1"/>
                            </a:solidFill>
                            <a:latin typeface="Cambria Math" panose="02040503050406030204" pitchFamily="18" charset="0"/>
                            <a:ea typeface="+mj-ea"/>
                            <a:cs typeface="Times New Roman" panose="02020603050405020304" pitchFamily="18" charset="0"/>
                          </a:rPr>
                          <m:t>𝑑</m:t>
                        </m:r>
                      </m:e>
                      <m:sub>
                        <m:r>
                          <a:rPr lang="en-US" altLang="ja-JP" sz="1500" i="1">
                            <a:solidFill>
                              <a:schemeClr val="bg1"/>
                            </a:solidFill>
                            <a:latin typeface="Cambria Math" panose="02040503050406030204" pitchFamily="18" charset="0"/>
                            <a:ea typeface="+mj-ea"/>
                            <a:cs typeface="Times New Roman" panose="02020603050405020304" pitchFamily="18" charset="0"/>
                          </a:rPr>
                          <m:t>1</m:t>
                        </m:r>
                      </m:sub>
                      <m:sup>
                        <m:r>
                          <a:rPr lang="en-US" altLang="ja-JP" sz="1500" i="1">
                            <a:solidFill>
                              <a:schemeClr val="bg1"/>
                            </a:solidFill>
                            <a:latin typeface="Cambria Math" panose="02040503050406030204" pitchFamily="18" charset="0"/>
                            <a:ea typeface="+mj-ea"/>
                            <a:cs typeface="Times New Roman" panose="02020603050405020304" pitchFamily="18" charset="0"/>
                          </a:rPr>
                          <m:t>2</m:t>
                        </m:r>
                      </m:sup>
                    </m:sSubSup>
                  </m:oMath>
                </a14:m>
                <a:r>
                  <a:rPr lang="ja-JP" altLang="ja-JP" sz="1500" dirty="0">
                    <a:solidFill>
                      <a:schemeClr val="bg1"/>
                    </a:solidFill>
                    <a:latin typeface="+mj-ea"/>
                    <a:ea typeface="+mj-ea"/>
                    <a:cs typeface="Times New Roman" panose="02020603050405020304" pitchFamily="18" charset="0"/>
                  </a:rPr>
                  <a:t>の</a:t>
                </a:r>
                <a:r>
                  <a:rPr lang="ja-JP" altLang="en-US" sz="1500" dirty="0">
                    <a:solidFill>
                      <a:schemeClr val="bg1"/>
                    </a:solidFill>
                    <a:latin typeface="+mj-ea"/>
                    <a:ea typeface="+mj-ea"/>
                    <a:cs typeface="Times New Roman" panose="02020603050405020304" pitchFamily="18" charset="0"/>
                  </a:rPr>
                  <a:t>場合</a:t>
                </a:r>
                <a14:m>
                  <m:oMath xmlns:m="http://schemas.openxmlformats.org/officeDocument/2006/math">
                    <m:r>
                      <a:rPr lang="ja-JP" altLang="en-US" sz="1500" i="1" dirty="0">
                        <a:solidFill>
                          <a:schemeClr val="bg1"/>
                        </a:solidFill>
                        <a:effectLst/>
                        <a:latin typeface="Cambria Math" panose="02040503050406030204" pitchFamily="18" charset="0"/>
                        <a:ea typeface="+mj-ea"/>
                      </a:rPr>
                      <m:t>）</m:t>
                    </m:r>
                    <m:r>
                      <a:rPr lang="ja-JP" altLang="en-US" sz="1500" i="1">
                        <a:solidFill>
                          <a:schemeClr val="bg1"/>
                        </a:solidFill>
                        <a:effectLst/>
                        <a:latin typeface="Cambria Math" panose="02040503050406030204" pitchFamily="18" charset="0"/>
                        <a:ea typeface="+mj-ea"/>
                      </a:rPr>
                      <m:t>：</m:t>
                    </m:r>
                    <m:sSub>
                      <m:sSubPr>
                        <m:ctrlPr>
                          <a:rPr lang="ja-JP" altLang="ja-JP" sz="1500" i="1">
                            <a:solidFill>
                              <a:schemeClr val="bg1"/>
                            </a:solidFill>
                            <a:effectLst/>
                            <a:latin typeface="Cambria Math" panose="02040503050406030204" pitchFamily="18" charset="0"/>
                            <a:ea typeface="+mj-ea"/>
                          </a:rPr>
                        </m:ctrlPr>
                      </m:sSubPr>
                      <m:e>
                        <m:r>
                          <a:rPr lang="en-US" altLang="ja-JP" sz="1500" i="1">
                            <a:solidFill>
                              <a:schemeClr val="bg1"/>
                            </a:solidFill>
                            <a:latin typeface="Cambria Math" panose="02040503050406030204" pitchFamily="18" charset="0"/>
                            <a:ea typeface="+mj-ea"/>
                            <a:cs typeface="Times New Roman" panose="02020603050405020304" pitchFamily="18" charset="0"/>
                          </a:rPr>
                          <m:t>𝑥</m:t>
                        </m:r>
                      </m:e>
                      <m:sub>
                        <m:r>
                          <a:rPr lang="en-US" altLang="ja-JP" sz="1500" i="1">
                            <a:solidFill>
                              <a:schemeClr val="bg1"/>
                            </a:solidFill>
                            <a:latin typeface="Cambria Math" panose="02040503050406030204" pitchFamily="18" charset="0"/>
                            <a:ea typeface="+mj-ea"/>
                            <a:cs typeface="Times New Roman" panose="02020603050405020304" pitchFamily="18" charset="0"/>
                          </a:rPr>
                          <m:t>1</m:t>
                        </m:r>
                      </m:sub>
                    </m:sSub>
                    <m:r>
                      <a:rPr lang="en-US" altLang="ja-JP" sz="1500" i="1">
                        <a:solidFill>
                          <a:schemeClr val="bg1"/>
                        </a:solidFill>
                        <a:latin typeface="Cambria Math" panose="02040503050406030204" pitchFamily="18" charset="0"/>
                        <a:ea typeface="+mj-ea"/>
                        <a:cs typeface="Times New Roman" panose="02020603050405020304" pitchFamily="18" charset="0"/>
                      </a:rPr>
                      <m:t>=</m:t>
                    </m:r>
                    <m:r>
                      <a:rPr lang="en-US" altLang="ja-JP" sz="1500" i="1">
                        <a:solidFill>
                          <a:schemeClr val="bg1"/>
                        </a:solidFill>
                        <a:latin typeface="Cambria Math" panose="02040503050406030204" pitchFamily="18" charset="0"/>
                        <a:ea typeface="+mj-ea"/>
                        <a:cs typeface="Times New Roman" panose="02020603050405020304" pitchFamily="18" charset="0"/>
                      </a:rPr>
                      <m:t>𝛼</m:t>
                    </m:r>
                    <m:r>
                      <a:rPr lang="en-US" altLang="ja-JP" sz="1500" i="1">
                        <a:solidFill>
                          <a:schemeClr val="bg1"/>
                        </a:solidFill>
                        <a:latin typeface="Cambria Math" panose="02040503050406030204" pitchFamily="18" charset="0"/>
                        <a:ea typeface="+mj-ea"/>
                        <a:cs typeface="Times New Roman" panose="02020603050405020304" pitchFamily="18" charset="0"/>
                      </a:rPr>
                      <m:t>+</m:t>
                    </m:r>
                    <m:r>
                      <a:rPr lang="en-US" altLang="ja-JP" sz="1500" i="1">
                        <a:solidFill>
                          <a:schemeClr val="bg1"/>
                        </a:solidFill>
                        <a:latin typeface="Cambria Math" panose="02040503050406030204" pitchFamily="18" charset="0"/>
                        <a:ea typeface="+mj-ea"/>
                        <a:cs typeface="Times New Roman" panose="02020603050405020304" pitchFamily="18" charset="0"/>
                      </a:rPr>
                      <m:t>𝛽</m:t>
                    </m:r>
                    <m:sSub>
                      <m:sSubPr>
                        <m:ctrlPr>
                          <a:rPr lang="ja-JP" altLang="ja-JP" sz="1500" i="1">
                            <a:solidFill>
                              <a:schemeClr val="bg1"/>
                            </a:solidFill>
                            <a:effectLst/>
                            <a:latin typeface="Cambria Math" panose="02040503050406030204" pitchFamily="18" charset="0"/>
                            <a:ea typeface="+mj-ea"/>
                          </a:rPr>
                        </m:ctrlPr>
                      </m:sSubPr>
                      <m:e>
                        <m:r>
                          <a:rPr lang="en-US" altLang="ja-JP" sz="1500" i="1">
                            <a:solidFill>
                              <a:schemeClr val="bg1"/>
                            </a:solidFill>
                            <a:latin typeface="Cambria Math" panose="02040503050406030204" pitchFamily="18" charset="0"/>
                            <a:ea typeface="+mj-ea"/>
                            <a:cs typeface="Times New Roman" panose="02020603050405020304" pitchFamily="18" charset="0"/>
                          </a:rPr>
                          <m:t>𝑥</m:t>
                        </m:r>
                      </m:e>
                      <m:sub>
                        <m:r>
                          <a:rPr lang="en-US" altLang="ja-JP" sz="1500" i="1">
                            <a:solidFill>
                              <a:schemeClr val="bg1"/>
                            </a:solidFill>
                            <a:latin typeface="Cambria Math" panose="02040503050406030204" pitchFamily="18" charset="0"/>
                            <a:ea typeface="+mj-ea"/>
                            <a:cs typeface="Times New Roman" panose="02020603050405020304" pitchFamily="18" charset="0"/>
                          </a:rPr>
                          <m:t>2</m:t>
                        </m:r>
                      </m:sub>
                    </m:sSub>
                    <m:r>
                      <a:rPr lang="en-US" altLang="ja-JP" sz="1500">
                        <a:solidFill>
                          <a:schemeClr val="bg1"/>
                        </a:solidFill>
                        <a:latin typeface="Cambria Math" panose="02040503050406030204" pitchFamily="18" charset="0"/>
                        <a:ea typeface="+mj-ea"/>
                        <a:cs typeface="Times New Roman" panose="02020603050405020304" pitchFamily="18" charset="0"/>
                      </a:rPr>
                      <m:t>+</m:t>
                    </m:r>
                    <m:r>
                      <a:rPr lang="en-US" altLang="ja-JP" sz="1500" i="1">
                        <a:solidFill>
                          <a:schemeClr val="bg1"/>
                        </a:solidFill>
                        <a:latin typeface="Cambria Math" panose="02040503050406030204" pitchFamily="18" charset="0"/>
                        <a:ea typeface="+mj-ea"/>
                        <a:cs typeface="Times New Roman" panose="02020603050405020304" pitchFamily="18" charset="0"/>
                      </a:rPr>
                      <m:t>𝑢</m:t>
                    </m:r>
                  </m:oMath>
                </a14:m>
                <a:r>
                  <a:rPr lang="ja-JP" altLang="ja-JP" sz="1500" dirty="0">
                    <a:solidFill>
                      <a:schemeClr val="bg1"/>
                    </a:solidFill>
                    <a:latin typeface="+mj-ea"/>
                    <a:ea typeface="+mj-ea"/>
                    <a:cs typeface="Times New Roman" panose="02020603050405020304" pitchFamily="18" charset="0"/>
                  </a:rPr>
                  <a:t>を推定したときの決定係数</a:t>
                </a:r>
                <a:r>
                  <a:rPr lang="en-US" altLang="ja-JP" sz="1500" i="1" dirty="0">
                    <a:solidFill>
                      <a:schemeClr val="bg1"/>
                    </a:solidFill>
                    <a:ea typeface="+mj-ea"/>
                    <a:cs typeface="Times New Roman" panose="02020603050405020304" pitchFamily="18" charset="0"/>
                  </a:rPr>
                  <a:t>R</a:t>
                </a:r>
                <a:r>
                  <a:rPr lang="en-US" altLang="ja-JP" sz="1500" baseline="30000" dirty="0">
                    <a:solidFill>
                      <a:schemeClr val="bg1"/>
                    </a:solidFill>
                    <a:latin typeface="+mj-ea"/>
                    <a:ea typeface="+mj-ea"/>
                  </a:rPr>
                  <a:t>2</a:t>
                </a:r>
                <a:endParaRPr lang="ja-JP" altLang="en-US" sz="1500" dirty="0">
                  <a:solidFill>
                    <a:schemeClr val="bg1"/>
                  </a:solidFill>
                  <a:latin typeface="+mj-ea"/>
                  <a:ea typeface="+mj-ea"/>
                </a:endParaRPr>
              </a:p>
            </p:txBody>
          </p:sp>
        </mc:Choice>
        <mc:Fallback xmlns="">
          <p:sp>
            <p:nvSpPr>
              <p:cNvPr id="26" name="正方形/長方形 25">
                <a:extLst>
                  <a:ext uri="{FF2B5EF4-FFF2-40B4-BE49-F238E27FC236}">
                    <a16:creationId xmlns:a16="http://schemas.microsoft.com/office/drawing/2014/main" id="{688BC9D5-D38F-4D50-9D60-1F03E1D72276}"/>
                  </a:ext>
                </a:extLst>
              </p:cNvPr>
              <p:cNvSpPr>
                <a:spLocks noRot="1" noChangeAspect="1" noMove="1" noResize="1" noEditPoints="1" noAdjustHandles="1" noChangeArrowheads="1" noChangeShapeType="1" noTextEdit="1"/>
              </p:cNvSpPr>
              <p:nvPr/>
            </p:nvSpPr>
            <p:spPr>
              <a:xfrm>
                <a:off x="2630598" y="4010514"/>
                <a:ext cx="5808875" cy="338041"/>
              </a:xfrm>
              <a:prstGeom prst="rect">
                <a:avLst/>
              </a:prstGeom>
              <a:blipFill>
                <a:blip r:embed="rId5"/>
                <a:stretch>
                  <a:fillRect l="-420" t="-3636" b="-18182"/>
                </a:stretch>
              </a:blipFill>
            </p:spPr>
            <p:txBody>
              <a:bodyPr/>
              <a:lstStyle/>
              <a:p>
                <a:r>
                  <a:rPr lang="ja-JP" altLang="en-US">
                    <a:noFill/>
                  </a:rPr>
                  <a:t> </a:t>
                </a:r>
              </a:p>
            </p:txBody>
          </p:sp>
        </mc:Fallback>
      </mc:AlternateContent>
      <p:graphicFrame>
        <p:nvGraphicFramePr>
          <p:cNvPr id="27" name="オブジェクト 26">
            <a:extLst>
              <a:ext uri="{FF2B5EF4-FFF2-40B4-BE49-F238E27FC236}">
                <a16:creationId xmlns:a16="http://schemas.microsoft.com/office/drawing/2014/main" id="{0EB39725-EF79-4F0A-B7A9-750318515C33}"/>
              </a:ext>
            </a:extLst>
          </p:cNvPr>
          <p:cNvGraphicFramePr>
            <a:graphicFrameLocks noChangeAspect="1"/>
          </p:cNvGraphicFramePr>
          <p:nvPr>
            <p:extLst>
              <p:ext uri="{D42A27DB-BD31-4B8C-83A1-F6EECF244321}">
                <p14:modId xmlns:p14="http://schemas.microsoft.com/office/powerpoint/2010/main" val="2367754382"/>
              </p:ext>
            </p:extLst>
          </p:nvPr>
        </p:nvGraphicFramePr>
        <p:xfrm>
          <a:off x="559583" y="5055516"/>
          <a:ext cx="4456271" cy="1109788"/>
        </p:xfrm>
        <a:graphic>
          <a:graphicData uri="http://schemas.openxmlformats.org/presentationml/2006/ole">
            <mc:AlternateContent xmlns:mc="http://schemas.openxmlformats.org/markup-compatibility/2006">
              <mc:Choice xmlns:v="urn:schemas-microsoft-com:vml" Requires="v">
                <p:oleObj spid="_x0000_s59543" name="Equation" r:id="rId6" imgW="2958840" imgH="736560" progId="Equation.DSMT4">
                  <p:embed/>
                </p:oleObj>
              </mc:Choice>
              <mc:Fallback>
                <p:oleObj name="Equation" r:id="rId6" imgW="2958840" imgH="736560" progId="Equation.DSMT4">
                  <p:embed/>
                  <p:pic>
                    <p:nvPicPr>
                      <p:cNvPr id="4" name="オブジェクト 3">
                        <a:extLst>
                          <a:ext uri="{FF2B5EF4-FFF2-40B4-BE49-F238E27FC236}">
                            <a16:creationId xmlns:a16="http://schemas.microsoft.com/office/drawing/2014/main" id="{9DF7662A-3305-46F4-A7EE-CE45B712CD7D}"/>
                          </a:ext>
                        </a:extLst>
                      </p:cNvPr>
                      <p:cNvPicPr>
                        <a:picLocks noChangeAspect="1" noChangeArrowheads="1"/>
                      </p:cNvPicPr>
                      <p:nvPr/>
                    </p:nvPicPr>
                    <p:blipFill>
                      <a:blip r:embed="rId7"/>
                      <a:srcRect/>
                      <a:stretch>
                        <a:fillRect/>
                      </a:stretch>
                    </p:blipFill>
                    <p:spPr bwMode="auto">
                      <a:xfrm>
                        <a:off x="559583" y="5055516"/>
                        <a:ext cx="4456271" cy="1109788"/>
                      </a:xfrm>
                      <a:prstGeom prst="rect">
                        <a:avLst/>
                      </a:prstGeom>
                      <a:noFill/>
                    </p:spPr>
                  </p:pic>
                </p:oleObj>
              </mc:Fallback>
            </mc:AlternateContent>
          </a:graphicData>
        </a:graphic>
      </p:graphicFrame>
      <p:sp>
        <p:nvSpPr>
          <p:cNvPr id="30" name="矢印: 右 29">
            <a:extLst>
              <a:ext uri="{FF2B5EF4-FFF2-40B4-BE49-F238E27FC236}">
                <a16:creationId xmlns:a16="http://schemas.microsoft.com/office/drawing/2014/main" id="{3CD5A003-D2B5-4D5B-8195-FB2B414E8363}"/>
              </a:ext>
            </a:extLst>
          </p:cNvPr>
          <p:cNvSpPr/>
          <p:nvPr/>
        </p:nvSpPr>
        <p:spPr>
          <a:xfrm rot="6982847">
            <a:off x="438015" y="4144160"/>
            <a:ext cx="1480090" cy="439827"/>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dirty="0"/>
          </a:p>
        </p:txBody>
      </p:sp>
      <p:sp>
        <p:nvSpPr>
          <p:cNvPr id="36" name="矢印: 右 35">
            <a:extLst>
              <a:ext uri="{FF2B5EF4-FFF2-40B4-BE49-F238E27FC236}">
                <a16:creationId xmlns:a16="http://schemas.microsoft.com/office/drawing/2014/main" id="{B5D441AB-228D-4F10-8931-DA3CC178366C}"/>
              </a:ext>
            </a:extLst>
          </p:cNvPr>
          <p:cNvSpPr/>
          <p:nvPr/>
        </p:nvSpPr>
        <p:spPr>
          <a:xfrm>
            <a:off x="5104595" y="5368897"/>
            <a:ext cx="979573" cy="481233"/>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再推定</a:t>
            </a:r>
          </a:p>
        </p:txBody>
      </p:sp>
      <p:sp>
        <p:nvSpPr>
          <p:cNvPr id="37" name="正方形/長方形 36">
            <a:extLst>
              <a:ext uri="{FF2B5EF4-FFF2-40B4-BE49-F238E27FC236}">
                <a16:creationId xmlns:a16="http://schemas.microsoft.com/office/drawing/2014/main" id="{CE647159-A30E-4BB2-A0E4-966F114E1D4E}"/>
              </a:ext>
            </a:extLst>
          </p:cNvPr>
          <p:cNvSpPr/>
          <p:nvPr/>
        </p:nvSpPr>
        <p:spPr>
          <a:xfrm>
            <a:off x="6435329" y="5385860"/>
            <a:ext cx="2016224" cy="707886"/>
          </a:xfrm>
          <a:prstGeom prst="rect">
            <a:avLst/>
          </a:prstGeom>
        </p:spPr>
        <p:txBody>
          <a:bodyPr wrap="square">
            <a:spAutoFit/>
          </a:bodyPr>
          <a:lstStyle/>
          <a:p>
            <a:r>
              <a:rPr lang="ja-JP" altLang="en-US" sz="2000" dirty="0">
                <a:solidFill>
                  <a:schemeClr val="bg1"/>
                </a:solidFill>
                <a:effectLst/>
                <a:ea typeface="+mj-ea"/>
              </a:rPr>
              <a:t>共通性が</a:t>
            </a:r>
            <a:r>
              <a:rPr lang="en-US" altLang="ja-JP" sz="2000" dirty="0">
                <a:solidFill>
                  <a:schemeClr val="bg1"/>
                </a:solidFill>
                <a:effectLst/>
                <a:latin typeface="+mj-ea"/>
                <a:ea typeface="+mj-ea"/>
              </a:rPr>
              <a:t>1</a:t>
            </a:r>
            <a:r>
              <a:rPr lang="ja-JP" altLang="en-US" sz="2000" dirty="0">
                <a:solidFill>
                  <a:schemeClr val="bg1"/>
                </a:solidFill>
                <a:effectLst/>
                <a:ea typeface="+mj-ea"/>
              </a:rPr>
              <a:t>になる手前で終了</a:t>
            </a:r>
            <a:endParaRPr lang="ja-JP" altLang="en-US" sz="2000" dirty="0">
              <a:solidFill>
                <a:schemeClr val="bg1"/>
              </a:solidFill>
              <a:latin typeface="+mj-ea"/>
              <a:ea typeface="+mj-ea"/>
            </a:endParaRPr>
          </a:p>
        </p:txBody>
      </p:sp>
      <p:sp>
        <p:nvSpPr>
          <p:cNvPr id="39" name="正方形/長方形 38">
            <a:extLst>
              <a:ext uri="{FF2B5EF4-FFF2-40B4-BE49-F238E27FC236}">
                <a16:creationId xmlns:a16="http://schemas.microsoft.com/office/drawing/2014/main" id="{867C4CD6-3C63-44B6-AE1D-955FDBA5C507}"/>
              </a:ext>
            </a:extLst>
          </p:cNvPr>
          <p:cNvSpPr/>
          <p:nvPr/>
        </p:nvSpPr>
        <p:spPr>
          <a:xfrm>
            <a:off x="6372199" y="4720204"/>
            <a:ext cx="2268252" cy="553998"/>
          </a:xfrm>
          <a:prstGeom prst="rect">
            <a:avLst/>
          </a:prstGeom>
          <a:ln>
            <a:solidFill>
              <a:srgbClr val="FFFF00"/>
            </a:solidFill>
          </a:ln>
        </p:spPr>
        <p:txBody>
          <a:bodyPr wrap="square">
            <a:spAutoFit/>
          </a:bodyPr>
          <a:lstStyle/>
          <a:p>
            <a:r>
              <a:rPr lang="ja-JP" altLang="en-US" sz="1500" dirty="0">
                <a:solidFill>
                  <a:schemeClr val="bg1"/>
                </a:solidFill>
                <a:effectLst/>
                <a:ea typeface="+mj-ea"/>
              </a:rPr>
              <a:t>独自性が小さいということは仮説が正しいと言うこと</a:t>
            </a:r>
            <a:endParaRPr lang="ja-JP" altLang="en-US" sz="1500" dirty="0">
              <a:solidFill>
                <a:schemeClr val="bg1"/>
              </a:solidFill>
              <a:latin typeface="+mj-ea"/>
              <a:ea typeface="+mj-ea"/>
            </a:endParaRPr>
          </a:p>
        </p:txBody>
      </p:sp>
      <p:cxnSp>
        <p:nvCxnSpPr>
          <p:cNvPr id="41" name="コネクタ: 曲線 40">
            <a:extLst>
              <a:ext uri="{FF2B5EF4-FFF2-40B4-BE49-F238E27FC236}">
                <a16:creationId xmlns:a16="http://schemas.microsoft.com/office/drawing/2014/main" id="{7AE07416-E71A-49C0-99FF-12E90D4C68AC}"/>
              </a:ext>
            </a:extLst>
          </p:cNvPr>
          <p:cNvCxnSpPr>
            <a:cxnSpLocks/>
          </p:cNvCxnSpPr>
          <p:nvPr/>
        </p:nvCxnSpPr>
        <p:spPr>
          <a:xfrm rot="5400000">
            <a:off x="7516828" y="5342528"/>
            <a:ext cx="245680" cy="86664"/>
          </a:xfrm>
          <a:prstGeom prst="curvedConnector3">
            <a:avLst>
              <a:gd name="adj1" fmla="val 50000"/>
            </a:avLst>
          </a:prstGeom>
          <a:ln w="31750">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B2F4EE97-4D20-4172-874D-FC3026A6541F}"/>
              </a:ext>
            </a:extLst>
          </p:cNvPr>
          <p:cNvSpPr txBox="1"/>
          <p:nvPr/>
        </p:nvSpPr>
        <p:spPr>
          <a:xfrm>
            <a:off x="1251785" y="4505073"/>
            <a:ext cx="3960440" cy="553998"/>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推定された因子負荷量行列</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転置行列の対角成分を（初期値に代わる）新たな共通性とする</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5" name="テキスト ボックス 34">
            <a:extLst>
              <a:ext uri="{FF2B5EF4-FFF2-40B4-BE49-F238E27FC236}">
                <a16:creationId xmlns:a16="http://schemas.microsoft.com/office/drawing/2014/main" id="{359EEDBC-E1AD-4C0D-83D9-F62CAC3B7EB1}"/>
              </a:ext>
            </a:extLst>
          </p:cNvPr>
          <p:cNvSpPr txBox="1"/>
          <p:nvPr/>
        </p:nvSpPr>
        <p:spPr>
          <a:xfrm rot="17755252">
            <a:off x="902019" y="4153216"/>
            <a:ext cx="589061" cy="323165"/>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推定</a:t>
            </a:r>
          </a:p>
        </p:txBody>
      </p:sp>
    </p:spTree>
    <p:extLst>
      <p:ext uri="{BB962C8B-B14F-4D97-AF65-F5344CB8AC3E}">
        <p14:creationId xmlns:p14="http://schemas.microsoft.com/office/powerpoint/2010/main" val="2691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24" grpId="0" animBg="1"/>
      <p:bldP spid="26" grpId="0"/>
      <p:bldP spid="30" grpId="0" animBg="1"/>
      <p:bldP spid="36" grpId="0" animBg="1"/>
      <p:bldP spid="37" grpId="0"/>
      <p:bldP spid="39" grpId="0" animBg="1"/>
      <p:bldP spid="31"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B3ED3C7-3FB8-4096-B4C6-9F11A1E254ED}"/>
              </a:ext>
            </a:extLst>
          </p:cNvPr>
          <p:cNvSpPr>
            <a:spLocks noGrp="1"/>
          </p:cNvSpPr>
          <p:nvPr>
            <p:ph type="title"/>
          </p:nvPr>
        </p:nvSpPr>
        <p:spPr>
          <a:xfrm>
            <a:off x="851035" y="684738"/>
            <a:ext cx="7162800" cy="901054"/>
          </a:xfrm>
        </p:spPr>
        <p:txBody>
          <a:bodyPr/>
          <a:lstStyle/>
          <a:p>
            <a:r>
              <a:rPr lang="ja-JP" altLang="en-US" sz="4000" b="1" dirty="0">
                <a:effectLst>
                  <a:outerShdw blurRad="38100" dist="38100" dir="2700000" algn="tl">
                    <a:srgbClr val="000000">
                      <a:alpha val="43137"/>
                    </a:srgbClr>
                  </a:outerShdw>
                </a:effectLst>
                <a:latin typeface="ＭＳ Ｐゴシック" panose="020B0600070205080204" pitchFamily="50" charset="-128"/>
              </a:rPr>
              <a:t>主成分分析と因子分析の違い</a:t>
            </a:r>
            <a:endParaRPr kumimoji="1" lang="ja-JP" altLang="en-US" sz="4000" b="1" dirty="0">
              <a:effectLst>
                <a:outerShdw blurRad="38100" dist="38100" dir="2700000" algn="tl">
                  <a:srgbClr val="000000">
                    <a:alpha val="43137"/>
                  </a:srgbClr>
                </a:outerShdw>
              </a:effectLst>
              <a:latin typeface="+mn-ea"/>
              <a:ea typeface="+mn-ea"/>
            </a:endParaRPr>
          </a:p>
        </p:txBody>
      </p:sp>
      <p:sp>
        <p:nvSpPr>
          <p:cNvPr id="7" name="テキスト ボックス 6">
            <a:extLst>
              <a:ext uri="{FF2B5EF4-FFF2-40B4-BE49-F238E27FC236}">
                <a16:creationId xmlns:a16="http://schemas.microsoft.com/office/drawing/2014/main" id="{DDA6402D-50B1-4A9C-B5FB-DDBB1AAFC830}"/>
              </a:ext>
            </a:extLst>
          </p:cNvPr>
          <p:cNvSpPr txBox="1"/>
          <p:nvPr/>
        </p:nvSpPr>
        <p:spPr>
          <a:xfrm>
            <a:off x="1670870" y="2054559"/>
            <a:ext cx="1795684" cy="477054"/>
          </a:xfrm>
          <a:prstGeom prst="rect">
            <a:avLst/>
          </a:prstGeom>
          <a:noFill/>
          <a:ln>
            <a:noFill/>
          </a:ln>
        </p:spPr>
        <p:txBody>
          <a:bodyPr wrap="none" rtlCol="0">
            <a:spAutoFit/>
          </a:bodyPr>
          <a:lstStyle/>
          <a:p>
            <a:r>
              <a:rPr lang="ja-JP" altLang="en-US" sz="2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主成分分析</a:t>
            </a:r>
            <a:endParaRPr lang="en-US" altLang="ja-JP" sz="2500" dirty="0">
              <a:solidFill>
                <a:srgbClr val="FFC000"/>
              </a:solidFill>
              <a:latin typeface="ＭＳ Ｐ明朝" panose="02020600040205080304" pitchFamily="18" charset="-128"/>
              <a:ea typeface="ＭＳ Ｐ明朝" panose="02020600040205080304" pitchFamily="18" charset="-128"/>
            </a:endParaRPr>
          </a:p>
        </p:txBody>
      </p:sp>
      <p:sp>
        <p:nvSpPr>
          <p:cNvPr id="8" name="正方形/長方形 7">
            <a:extLst>
              <a:ext uri="{FF2B5EF4-FFF2-40B4-BE49-F238E27FC236}">
                <a16:creationId xmlns:a16="http://schemas.microsoft.com/office/drawing/2014/main" id="{DC0C450F-F2F4-41B4-A80B-B74765A65468}"/>
              </a:ext>
            </a:extLst>
          </p:cNvPr>
          <p:cNvSpPr/>
          <p:nvPr/>
        </p:nvSpPr>
        <p:spPr>
          <a:xfrm>
            <a:off x="2808232" y="2753689"/>
            <a:ext cx="1121175" cy="32164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 name="楕円 8">
            <a:extLst>
              <a:ext uri="{FF2B5EF4-FFF2-40B4-BE49-F238E27FC236}">
                <a16:creationId xmlns:a16="http://schemas.microsoft.com/office/drawing/2014/main" id="{8A3459E4-5781-4921-9ED5-2FE39579D5DE}"/>
              </a:ext>
            </a:extLst>
          </p:cNvPr>
          <p:cNvSpPr/>
          <p:nvPr/>
        </p:nvSpPr>
        <p:spPr>
          <a:xfrm>
            <a:off x="1024161" y="3147144"/>
            <a:ext cx="1081042" cy="43077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主成分</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z</a:t>
            </a:r>
            <a:endParaRPr kumimoji="1" lang="ja-JP" altLang="en-US"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F750316E-B7CD-4B67-B249-542D95F63C59}"/>
              </a:ext>
            </a:extLst>
          </p:cNvPr>
          <p:cNvSpPr/>
          <p:nvPr/>
        </p:nvSpPr>
        <p:spPr>
          <a:xfrm>
            <a:off x="2808231" y="3201710"/>
            <a:ext cx="1121175" cy="32164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369C158B-08AB-4600-A00F-92EE4AC13A9C}"/>
              </a:ext>
            </a:extLst>
          </p:cNvPr>
          <p:cNvSpPr/>
          <p:nvPr/>
        </p:nvSpPr>
        <p:spPr>
          <a:xfrm>
            <a:off x="2808231" y="3688777"/>
            <a:ext cx="1121175" cy="32164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3</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2" name="直線矢印コネクタ 11">
            <a:extLst>
              <a:ext uri="{FF2B5EF4-FFF2-40B4-BE49-F238E27FC236}">
                <a16:creationId xmlns:a16="http://schemas.microsoft.com/office/drawing/2014/main" id="{B8FB435A-D64C-4300-9263-68D72106E379}"/>
              </a:ext>
            </a:extLst>
          </p:cNvPr>
          <p:cNvCxnSpPr>
            <a:cxnSpLocks/>
            <a:stCxn id="8" idx="1"/>
          </p:cNvCxnSpPr>
          <p:nvPr/>
        </p:nvCxnSpPr>
        <p:spPr>
          <a:xfrm flipH="1">
            <a:off x="2070138" y="2914513"/>
            <a:ext cx="738094" cy="364571"/>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8D1F2B5C-B6FD-47B6-BFE0-B4A6B175BC35}"/>
              </a:ext>
            </a:extLst>
          </p:cNvPr>
          <p:cNvCxnSpPr>
            <a:cxnSpLocks/>
            <a:stCxn id="10" idx="1"/>
          </p:cNvCxnSpPr>
          <p:nvPr/>
        </p:nvCxnSpPr>
        <p:spPr>
          <a:xfrm flipH="1" flipV="1">
            <a:off x="2105203" y="3361722"/>
            <a:ext cx="703028" cy="812"/>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BD75B3D7-A018-4BC1-8031-D0C4CFE5089A}"/>
              </a:ext>
            </a:extLst>
          </p:cNvPr>
          <p:cNvCxnSpPr>
            <a:cxnSpLocks/>
            <a:stCxn id="11" idx="1"/>
          </p:cNvCxnSpPr>
          <p:nvPr/>
        </p:nvCxnSpPr>
        <p:spPr>
          <a:xfrm flipH="1" flipV="1">
            <a:off x="2074711" y="3439909"/>
            <a:ext cx="733520" cy="409692"/>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10402589-3572-474F-A6C5-27FFDE0446A3}"/>
              </a:ext>
            </a:extLst>
          </p:cNvPr>
          <p:cNvSpPr/>
          <p:nvPr/>
        </p:nvSpPr>
        <p:spPr>
          <a:xfrm>
            <a:off x="7020273" y="2758460"/>
            <a:ext cx="1121175" cy="3216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6" name="楕円 15">
            <a:extLst>
              <a:ext uri="{FF2B5EF4-FFF2-40B4-BE49-F238E27FC236}">
                <a16:creationId xmlns:a16="http://schemas.microsoft.com/office/drawing/2014/main" id="{D57031D8-2FA8-45CE-87F0-8D9F54328250}"/>
              </a:ext>
            </a:extLst>
          </p:cNvPr>
          <p:cNvSpPr/>
          <p:nvPr/>
        </p:nvSpPr>
        <p:spPr>
          <a:xfrm>
            <a:off x="5049029" y="3151915"/>
            <a:ext cx="1268215" cy="430779"/>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共通因子</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f</a:t>
            </a:r>
            <a:endParaRPr kumimoji="1" lang="ja-JP" altLang="en-US"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EC5EA534-C03E-4E44-8244-297860E090D1}"/>
              </a:ext>
            </a:extLst>
          </p:cNvPr>
          <p:cNvSpPr/>
          <p:nvPr/>
        </p:nvSpPr>
        <p:spPr>
          <a:xfrm>
            <a:off x="7020272" y="3206481"/>
            <a:ext cx="1121175" cy="3216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2B628814-C0B5-41F7-A742-4EF973D7A086}"/>
              </a:ext>
            </a:extLst>
          </p:cNvPr>
          <p:cNvSpPr/>
          <p:nvPr/>
        </p:nvSpPr>
        <p:spPr>
          <a:xfrm>
            <a:off x="7020272" y="3693548"/>
            <a:ext cx="1121175" cy="32164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3</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9" name="直線矢印コネクタ 18">
            <a:extLst>
              <a:ext uri="{FF2B5EF4-FFF2-40B4-BE49-F238E27FC236}">
                <a16:creationId xmlns:a16="http://schemas.microsoft.com/office/drawing/2014/main" id="{04396395-5F58-4A85-B7DF-9B920EC33842}"/>
              </a:ext>
            </a:extLst>
          </p:cNvPr>
          <p:cNvCxnSpPr>
            <a:cxnSpLocks/>
            <a:endCxn id="15" idx="1"/>
          </p:cNvCxnSpPr>
          <p:nvPr/>
        </p:nvCxnSpPr>
        <p:spPr>
          <a:xfrm flipV="1">
            <a:off x="6286752" y="2919284"/>
            <a:ext cx="733521" cy="369834"/>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7AC3F8A9-D23B-4994-A36B-BA5FB94A8138}"/>
              </a:ext>
            </a:extLst>
          </p:cNvPr>
          <p:cNvCxnSpPr>
            <a:cxnSpLocks/>
            <a:endCxn id="17" idx="1"/>
          </p:cNvCxnSpPr>
          <p:nvPr/>
        </p:nvCxnSpPr>
        <p:spPr>
          <a:xfrm flipV="1">
            <a:off x="6317244" y="3367305"/>
            <a:ext cx="703028" cy="2342"/>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09BC31EF-F39A-4A77-A92E-F4031C47BA5F}"/>
              </a:ext>
            </a:extLst>
          </p:cNvPr>
          <p:cNvCxnSpPr>
            <a:cxnSpLocks/>
            <a:endCxn id="18" idx="1"/>
          </p:cNvCxnSpPr>
          <p:nvPr/>
        </p:nvCxnSpPr>
        <p:spPr>
          <a:xfrm>
            <a:off x="6286752" y="3458384"/>
            <a:ext cx="733520" cy="395988"/>
          </a:xfrm>
          <a:prstGeom prst="straightConnector1">
            <a:avLst/>
          </a:prstGeom>
          <a:ln w="3492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B08E8F55-3708-4BE0-B032-E939F4763CEA}"/>
              </a:ext>
            </a:extLst>
          </p:cNvPr>
          <p:cNvSpPr txBox="1"/>
          <p:nvPr/>
        </p:nvSpPr>
        <p:spPr>
          <a:xfrm>
            <a:off x="5868144" y="2024323"/>
            <a:ext cx="1473480" cy="477054"/>
          </a:xfrm>
          <a:prstGeom prst="rect">
            <a:avLst/>
          </a:prstGeom>
          <a:noFill/>
          <a:ln>
            <a:noFill/>
          </a:ln>
        </p:spPr>
        <p:txBody>
          <a:bodyPr wrap="none" rtlCol="0">
            <a:spAutoFit/>
          </a:bodyPr>
          <a:lstStyle/>
          <a:p>
            <a:r>
              <a:rPr lang="ja-JP" altLang="en-US" sz="25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因子分析</a:t>
            </a:r>
            <a:endParaRPr lang="en-US" altLang="ja-JP" sz="2500" dirty="0">
              <a:solidFill>
                <a:srgbClr val="FFC000"/>
              </a:solidFill>
              <a:latin typeface="ＭＳ Ｐゴシック" panose="020B0600070205080204" pitchFamily="50" charset="-128"/>
              <a:ea typeface="ＭＳ Ｐゴシック" panose="020B0600070205080204" pitchFamily="50" charset="-128"/>
            </a:endParaRPr>
          </a:p>
        </p:txBody>
      </p:sp>
      <p:sp>
        <p:nvSpPr>
          <p:cNvPr id="23" name="矢印: 右 22">
            <a:extLst>
              <a:ext uri="{FF2B5EF4-FFF2-40B4-BE49-F238E27FC236}">
                <a16:creationId xmlns:a16="http://schemas.microsoft.com/office/drawing/2014/main" id="{2EF62332-42B3-4D52-96D8-2B7E4B7E6882}"/>
              </a:ext>
            </a:extLst>
          </p:cNvPr>
          <p:cNvSpPr/>
          <p:nvPr/>
        </p:nvSpPr>
        <p:spPr>
          <a:xfrm>
            <a:off x="5933143" y="4162433"/>
            <a:ext cx="1471229" cy="664423"/>
          </a:xfrm>
          <a:prstGeom prs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bg1"/>
                </a:solidFill>
                <a:latin typeface="ＭＳ Ｐゴシック" panose="020B0600070205080204" pitchFamily="50" charset="-128"/>
                <a:ea typeface="ＭＳ Ｐゴシック" panose="020B0600070205080204" pitchFamily="50" charset="-128"/>
              </a:rPr>
              <a:t>分解（説明）</a:t>
            </a:r>
          </a:p>
        </p:txBody>
      </p:sp>
      <p:sp>
        <p:nvSpPr>
          <p:cNvPr id="24" name="矢印: 右 23">
            <a:extLst>
              <a:ext uri="{FF2B5EF4-FFF2-40B4-BE49-F238E27FC236}">
                <a16:creationId xmlns:a16="http://schemas.microsoft.com/office/drawing/2014/main" id="{7DF53CE4-D7B8-422D-9FC4-50B5D4AC4B59}"/>
              </a:ext>
            </a:extLst>
          </p:cNvPr>
          <p:cNvSpPr/>
          <p:nvPr/>
        </p:nvSpPr>
        <p:spPr>
          <a:xfrm flipH="1">
            <a:off x="1739628" y="4227684"/>
            <a:ext cx="1552265" cy="605088"/>
          </a:xfrm>
          <a:prstGeom prs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bg1"/>
                </a:solidFill>
                <a:latin typeface="ＭＳ Ｐゴシック" panose="020B0600070205080204" pitchFamily="50" charset="-128"/>
                <a:ea typeface="ＭＳ Ｐゴシック" panose="020B0600070205080204" pitchFamily="50" charset="-128"/>
              </a:rPr>
              <a:t>合成（要約）</a:t>
            </a:r>
          </a:p>
        </p:txBody>
      </p:sp>
      <p:sp>
        <p:nvSpPr>
          <p:cNvPr id="31" name="テキスト ボックス 30">
            <a:extLst>
              <a:ext uri="{FF2B5EF4-FFF2-40B4-BE49-F238E27FC236}">
                <a16:creationId xmlns:a16="http://schemas.microsoft.com/office/drawing/2014/main" id="{532F94F2-3592-498A-B414-3035F1F19A8B}"/>
              </a:ext>
            </a:extLst>
          </p:cNvPr>
          <p:cNvSpPr txBox="1"/>
          <p:nvPr/>
        </p:nvSpPr>
        <p:spPr>
          <a:xfrm flipH="1">
            <a:off x="1028504" y="5085124"/>
            <a:ext cx="3390105" cy="1015663"/>
          </a:xfrm>
          <a:prstGeom prst="rect">
            <a:avLst/>
          </a:prstGeom>
          <a:noFill/>
        </p:spPr>
        <p:txBody>
          <a:bodyPr wrap="square" rtlCol="0">
            <a:spAutoFit/>
          </a:bodyPr>
          <a:lstStyle/>
          <a:p>
            <a:pPr algn="r"/>
            <a:r>
              <a:rPr lang="ja-JP" altLang="ja-JP" sz="2000" dirty="0">
                <a:solidFill>
                  <a:schemeClr val="bg1"/>
                </a:solidFill>
              </a:rPr>
              <a:t>たくさんの観測変数から総合的な指標を作りたい場合</a:t>
            </a:r>
            <a:r>
              <a:rPr lang="ja-JP" altLang="en-US" sz="2000" dirty="0">
                <a:solidFill>
                  <a:schemeClr val="bg1"/>
                </a:solidFill>
              </a:rPr>
              <a:t>など</a:t>
            </a:r>
            <a:endParaRPr lang="en-US" altLang="ja-JP" sz="2000" dirty="0">
              <a:solidFill>
                <a:schemeClr val="bg1"/>
              </a:solidFill>
            </a:endParaRPr>
          </a:p>
          <a:p>
            <a:pPr algn="ctr"/>
            <a:r>
              <a:rPr lang="ja-JP" altLang="en-US" sz="2000" dirty="0">
                <a:solidFill>
                  <a:schemeClr val="bg1"/>
                </a:solidFill>
              </a:rPr>
              <a:t>（仮説なし）</a:t>
            </a:r>
            <a:endParaRPr lang="en-US" altLang="ja-JP" sz="2000" dirty="0">
              <a:solidFill>
                <a:schemeClr val="bg1"/>
              </a:solidFill>
            </a:endParaRPr>
          </a:p>
        </p:txBody>
      </p:sp>
      <p:sp>
        <p:nvSpPr>
          <p:cNvPr id="32" name="テキスト ボックス 31">
            <a:extLst>
              <a:ext uri="{FF2B5EF4-FFF2-40B4-BE49-F238E27FC236}">
                <a16:creationId xmlns:a16="http://schemas.microsoft.com/office/drawing/2014/main" id="{0C408CBD-26DC-4973-BBB9-67C7D4777B3D}"/>
              </a:ext>
            </a:extLst>
          </p:cNvPr>
          <p:cNvSpPr txBox="1"/>
          <p:nvPr/>
        </p:nvSpPr>
        <p:spPr>
          <a:xfrm flipH="1">
            <a:off x="5220072" y="5043627"/>
            <a:ext cx="3096344" cy="1015663"/>
          </a:xfrm>
          <a:prstGeom prst="rect">
            <a:avLst/>
          </a:prstGeom>
          <a:noFill/>
        </p:spPr>
        <p:txBody>
          <a:bodyPr wrap="square" rtlCol="0">
            <a:spAutoFit/>
          </a:bodyPr>
          <a:lstStyle/>
          <a:p>
            <a:pPr algn="ctr"/>
            <a:r>
              <a:rPr lang="ja-JP" altLang="en-US" sz="2000" dirty="0">
                <a:solidFill>
                  <a:schemeClr val="bg1"/>
                </a:solidFill>
              </a:rPr>
              <a:t>複雑な現象を少数の因子で単純化したい場合など</a:t>
            </a:r>
            <a:endParaRPr lang="en-US" altLang="ja-JP" sz="2000" dirty="0">
              <a:solidFill>
                <a:schemeClr val="bg1"/>
              </a:solidFill>
            </a:endParaRPr>
          </a:p>
          <a:p>
            <a:pPr algn="ctr"/>
            <a:r>
              <a:rPr lang="ja-JP" altLang="en-US" sz="2000" dirty="0">
                <a:solidFill>
                  <a:schemeClr val="bg1"/>
                </a:solidFill>
              </a:rPr>
              <a:t>（仮説検証）</a:t>
            </a:r>
            <a:endParaRPr lang="en-US" altLang="ja-JP" sz="2000" dirty="0">
              <a:solidFill>
                <a:schemeClr val="bg1"/>
              </a:solidFill>
            </a:endParaRPr>
          </a:p>
        </p:txBody>
      </p:sp>
      <p:sp>
        <p:nvSpPr>
          <p:cNvPr id="33" name="四角形: 角を丸くする 32">
            <a:extLst>
              <a:ext uri="{FF2B5EF4-FFF2-40B4-BE49-F238E27FC236}">
                <a16:creationId xmlns:a16="http://schemas.microsoft.com/office/drawing/2014/main" id="{82618777-2E69-4712-8784-1950C5357D16}"/>
              </a:ext>
            </a:extLst>
          </p:cNvPr>
          <p:cNvSpPr/>
          <p:nvPr/>
        </p:nvSpPr>
        <p:spPr>
          <a:xfrm>
            <a:off x="4940565" y="2614223"/>
            <a:ext cx="3456384" cy="1512168"/>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C68CF1D1-291B-47C5-9CEF-12CCA6C30F62}"/>
              </a:ext>
            </a:extLst>
          </p:cNvPr>
          <p:cNvSpPr/>
          <p:nvPr/>
        </p:nvSpPr>
        <p:spPr>
          <a:xfrm>
            <a:off x="840520" y="2605638"/>
            <a:ext cx="3456384" cy="1512168"/>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1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F0CD0DC2-80C9-4F67-BB45-C71219D8EDE3}"/>
              </a:ext>
            </a:extLst>
          </p:cNvPr>
          <p:cNvCxnSpPr/>
          <p:nvPr/>
        </p:nvCxnSpPr>
        <p:spPr>
          <a:xfrm flipV="1">
            <a:off x="891767" y="3023645"/>
            <a:ext cx="0" cy="2232248"/>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ED2554B-2FEB-4350-A823-5790E28063E5}"/>
              </a:ext>
            </a:extLst>
          </p:cNvPr>
          <p:cNvCxnSpPr>
            <a:cxnSpLocks/>
          </p:cNvCxnSpPr>
          <p:nvPr/>
        </p:nvCxnSpPr>
        <p:spPr>
          <a:xfrm>
            <a:off x="891767" y="5255893"/>
            <a:ext cx="2592288"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DB8A54F-986B-430E-A488-D60840016770}"/>
              </a:ext>
            </a:extLst>
          </p:cNvPr>
          <p:cNvSpPr txBox="1"/>
          <p:nvPr/>
        </p:nvSpPr>
        <p:spPr>
          <a:xfrm>
            <a:off x="477733" y="2687107"/>
            <a:ext cx="737702" cy="353943"/>
          </a:xfrm>
          <a:prstGeom prst="rect">
            <a:avLst/>
          </a:prstGeom>
          <a:noFill/>
        </p:spPr>
        <p:txBody>
          <a:bodyPr wrap="none" rtlCol="0">
            <a:spAutoFit/>
          </a:bodyPr>
          <a:lstStyle/>
          <a:p>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尤度</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L</a:t>
            </a:r>
          </a:p>
        </p:txBody>
      </p:sp>
      <p:sp>
        <p:nvSpPr>
          <p:cNvPr id="11" name="タイトル 1">
            <a:extLst>
              <a:ext uri="{FF2B5EF4-FFF2-40B4-BE49-F238E27FC236}">
                <a16:creationId xmlns:a16="http://schemas.microsoft.com/office/drawing/2014/main" id="{3BFA0582-4B7C-405F-A4D3-AB71DC4AFAC6}"/>
              </a:ext>
            </a:extLst>
          </p:cNvPr>
          <p:cNvSpPr>
            <a:spLocks noGrp="1"/>
          </p:cNvSpPr>
          <p:nvPr>
            <p:ph type="title"/>
          </p:nvPr>
        </p:nvSpPr>
        <p:spPr>
          <a:xfrm>
            <a:off x="846584" y="548680"/>
            <a:ext cx="7162800" cy="1143000"/>
          </a:xfrm>
        </p:spPr>
        <p:txBody>
          <a:bodyPr/>
          <a:lstStyle/>
          <a:p>
            <a:r>
              <a:rPr kumimoji="1" lang="ja-JP" altLang="en-US" sz="4000" b="1" dirty="0">
                <a:effectLst>
                  <a:outerShdw blurRad="38100" dist="38100" dir="2700000" algn="tl">
                    <a:srgbClr val="000000">
                      <a:alpha val="43137"/>
                    </a:srgbClr>
                  </a:outerShdw>
                </a:effectLst>
                <a:latin typeface="+mn-ea"/>
                <a:ea typeface="+mn-ea"/>
              </a:rPr>
              <a:t>因子負荷量の求め方⑦</a:t>
            </a:r>
            <a:br>
              <a:rPr kumimoji="1" lang="en-US" altLang="ja-JP" sz="4000" b="1" dirty="0">
                <a:effectLst>
                  <a:outerShdw blurRad="38100" dist="38100" dir="2700000" algn="tl">
                    <a:srgbClr val="000000">
                      <a:alpha val="43137"/>
                    </a:srgbClr>
                  </a:outerShdw>
                </a:effectLst>
                <a:latin typeface="+mn-ea"/>
                <a:ea typeface="+mn-ea"/>
              </a:rPr>
            </a:br>
            <a:r>
              <a:rPr kumimoji="1" lang="ja-JP" altLang="en-US" sz="3000" b="1" dirty="0">
                <a:effectLst>
                  <a:outerShdw blurRad="38100" dist="38100" dir="2700000" algn="tl">
                    <a:srgbClr val="000000">
                      <a:alpha val="43137"/>
                    </a:srgbClr>
                  </a:outerShdw>
                </a:effectLst>
                <a:latin typeface="+mn-ea"/>
                <a:ea typeface="+mn-ea"/>
              </a:rPr>
              <a:t>最尤法</a:t>
            </a:r>
            <a:endParaRPr kumimoji="1" lang="ja-JP" altLang="en-US" sz="2500" b="1" dirty="0">
              <a:effectLst>
                <a:outerShdw blurRad="38100" dist="38100" dir="2700000" algn="tl">
                  <a:srgbClr val="000000">
                    <a:alpha val="43137"/>
                  </a:srgbClr>
                </a:outerShdw>
              </a:effectLst>
              <a:latin typeface="+mn-ea"/>
              <a:ea typeface="+mn-ea"/>
            </a:endParaRPr>
          </a:p>
        </p:txBody>
      </p:sp>
      <p:sp>
        <p:nvSpPr>
          <p:cNvPr id="12" name="テキスト ボックス 11">
            <a:extLst>
              <a:ext uri="{FF2B5EF4-FFF2-40B4-BE49-F238E27FC236}">
                <a16:creationId xmlns:a16="http://schemas.microsoft.com/office/drawing/2014/main" id="{F00F2BD1-15DA-449E-88D6-55A76133407F}"/>
              </a:ext>
            </a:extLst>
          </p:cNvPr>
          <p:cNvSpPr txBox="1"/>
          <p:nvPr/>
        </p:nvSpPr>
        <p:spPr>
          <a:xfrm>
            <a:off x="3483743" y="5111877"/>
            <a:ext cx="1261885" cy="553998"/>
          </a:xfrm>
          <a:prstGeom prst="rect">
            <a:avLst/>
          </a:prstGeom>
          <a:noFill/>
        </p:spPr>
        <p:txBody>
          <a:bodyPr wrap="non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因子負荷量</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と独自性</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d</a:t>
            </a:r>
            <a:r>
              <a:rPr kumimoji="1" lang="en-US" altLang="ja-JP"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p>
        </p:txBody>
      </p:sp>
      <p:sp>
        <p:nvSpPr>
          <p:cNvPr id="13" name="フリーフォーム: 図形 12">
            <a:extLst>
              <a:ext uri="{FF2B5EF4-FFF2-40B4-BE49-F238E27FC236}">
                <a16:creationId xmlns:a16="http://schemas.microsoft.com/office/drawing/2014/main" id="{5606CE30-2BA5-4D38-B907-A0B47FF15D2A}"/>
              </a:ext>
            </a:extLst>
          </p:cNvPr>
          <p:cNvSpPr/>
          <p:nvPr/>
        </p:nvSpPr>
        <p:spPr>
          <a:xfrm>
            <a:off x="1175723" y="3217440"/>
            <a:ext cx="1891247" cy="1633136"/>
          </a:xfrm>
          <a:custGeom>
            <a:avLst/>
            <a:gdLst>
              <a:gd name="connsiteX0" fmla="*/ 0 w 1891247"/>
              <a:gd name="connsiteY0" fmla="*/ 1633136 h 1633136"/>
              <a:gd name="connsiteX1" fmla="*/ 160578 w 1891247"/>
              <a:gd name="connsiteY1" fmla="*/ 1329823 h 1633136"/>
              <a:gd name="connsiteX2" fmla="*/ 811809 w 1891247"/>
              <a:gd name="connsiteY2" fmla="*/ 598 h 1633136"/>
              <a:gd name="connsiteX3" fmla="*/ 1891247 w 1891247"/>
              <a:gd name="connsiteY3" fmla="*/ 1508243 h 1633136"/>
            </a:gdLst>
            <a:ahLst/>
            <a:cxnLst>
              <a:cxn ang="0">
                <a:pos x="connsiteX0" y="connsiteY0"/>
              </a:cxn>
              <a:cxn ang="0">
                <a:pos x="connsiteX1" y="connsiteY1"/>
              </a:cxn>
              <a:cxn ang="0">
                <a:pos x="connsiteX2" y="connsiteY2"/>
              </a:cxn>
              <a:cxn ang="0">
                <a:pos x="connsiteX3" y="connsiteY3"/>
              </a:cxn>
            </a:cxnLst>
            <a:rect l="l" t="t" r="r" b="b"/>
            <a:pathLst>
              <a:path w="1891247" h="1633136">
                <a:moveTo>
                  <a:pt x="0" y="1633136"/>
                </a:moveTo>
                <a:cubicBezTo>
                  <a:pt x="12638" y="1617524"/>
                  <a:pt x="25277" y="1601913"/>
                  <a:pt x="160578" y="1329823"/>
                </a:cubicBezTo>
                <a:cubicBezTo>
                  <a:pt x="295880" y="1057733"/>
                  <a:pt x="523364" y="-29139"/>
                  <a:pt x="811809" y="598"/>
                </a:cubicBezTo>
                <a:cubicBezTo>
                  <a:pt x="1100254" y="30335"/>
                  <a:pt x="1495750" y="769289"/>
                  <a:pt x="1891247" y="1508243"/>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E3BA1BD-331E-49AD-A858-280128C79AF1}"/>
              </a:ext>
            </a:extLst>
          </p:cNvPr>
          <p:cNvSpPr txBox="1"/>
          <p:nvPr/>
        </p:nvSpPr>
        <p:spPr>
          <a:xfrm>
            <a:off x="2485721" y="4627129"/>
            <a:ext cx="1162498" cy="323165"/>
          </a:xfrm>
          <a:prstGeom prst="rect">
            <a:avLst/>
          </a:prstGeom>
          <a:noFill/>
        </p:spPr>
        <p:txBody>
          <a:bodyPr wrap="none" rtlCol="0">
            <a:spAutoFit/>
          </a:bodyPr>
          <a:lstStyle/>
          <a:p>
            <a:pPr algn="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Wishart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C9D332E-B3D5-4F27-9302-17E91F01969C}"/>
                  </a:ext>
                </a:extLst>
              </p:cNvPr>
              <p:cNvSpPr txBox="1"/>
              <p:nvPr/>
            </p:nvSpPr>
            <p:spPr>
              <a:xfrm>
                <a:off x="1442106" y="5245384"/>
                <a:ext cx="1146468" cy="565539"/>
              </a:xfrm>
              <a:prstGeom prst="rect">
                <a:avLst/>
              </a:prstGeom>
              <a:noFill/>
            </p:spPr>
            <p:txBody>
              <a:bodyPr wrap="none" rtlCol="0">
                <a:spAutoFit/>
              </a:bodyPr>
              <a:lstStyle/>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最尤推定量</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ctr"/>
                <a14:m>
                  <m:oMath xmlns:m="http://schemas.openxmlformats.org/officeDocument/2006/math">
                    <m:acc>
                      <m:accPr>
                        <m:chr m:val="̂"/>
                        <m:ctrlPr>
                          <a:rPr kumimoji="1" lang="en-US" altLang="ja-JP" sz="1500" i="1" smtClean="0">
                            <a:solidFill>
                              <a:srgbClr val="FFFF00"/>
                            </a:solidFill>
                            <a:latin typeface="Cambria Math" panose="02040503050406030204" pitchFamily="18" charset="0"/>
                            <a:ea typeface="ＭＳ Ｐゴシック" panose="020B0600070205080204" pitchFamily="50" charset="-128"/>
                          </a:rPr>
                        </m:ctrlPr>
                      </m:accPr>
                      <m:e>
                        <m:r>
                          <a:rPr kumimoji="1" lang="en-US" altLang="ja-JP" sz="1500" i="1" smtClean="0">
                            <a:solidFill>
                              <a:srgbClr val="FFFF00"/>
                            </a:solidFill>
                            <a:latin typeface="Cambria Math" panose="02040503050406030204" pitchFamily="18" charset="0"/>
                            <a:ea typeface="ＭＳ Ｐゴシック" panose="020B0600070205080204" pitchFamily="50" charset="-128"/>
                          </a:rPr>
                          <m:t>𝑏</m:t>
                        </m:r>
                      </m:e>
                    </m:acc>
                  </m:oMath>
                </a14:m>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と</a:t>
                </a:r>
                <a14:m>
                  <m:oMath xmlns:m="http://schemas.openxmlformats.org/officeDocument/2006/math">
                    <m:acc>
                      <m:accPr>
                        <m:chr m:val="̂"/>
                        <m:ctrlPr>
                          <a:rPr kumimoji="1" lang="ja-JP" altLang="en-US" sz="1500" i="1" dirty="0" smtClean="0">
                            <a:solidFill>
                              <a:srgbClr val="FFFF00"/>
                            </a:solidFill>
                            <a:latin typeface="Cambria Math" panose="02040503050406030204" pitchFamily="18" charset="0"/>
                            <a:ea typeface="ＭＳ Ｐゴシック" panose="020B0600070205080204" pitchFamily="50" charset="-128"/>
                          </a:rPr>
                        </m:ctrlPr>
                      </m:accPr>
                      <m:e>
                        <m:r>
                          <m:rPr>
                            <m:nor/>
                          </m:rPr>
                          <a:rPr kumimoji="1" lang="en-US" altLang="ja-JP" sz="1500" i="1" dirty="0">
                            <a:solidFill>
                              <a:srgbClr val="FFFF00"/>
                            </a:solidFill>
                            <a:cs typeface="Times New Roman" panose="02020603050405020304" pitchFamily="18" charset="0"/>
                          </a:rPr>
                          <m:t>d</m:t>
                        </m:r>
                        <m:r>
                          <a:rPr kumimoji="1" lang="en-US" altLang="ja-JP" sz="1500" b="0" i="1" dirty="0" smtClean="0">
                            <a:solidFill>
                              <a:srgbClr val="FFFF00"/>
                            </a:solidFill>
                            <a:latin typeface="Cambria Math" panose="02040503050406030204" pitchFamily="18" charset="0"/>
                            <a:cs typeface="Times New Roman" panose="02020603050405020304" pitchFamily="18" charset="0"/>
                          </a:rPr>
                          <m:t> </m:t>
                        </m:r>
                      </m:e>
                    </m:acc>
                    <m:r>
                      <a:rPr kumimoji="1" lang="en-US" altLang="ja-JP" sz="1500" b="0" i="1" baseline="30000" dirty="0" smtClean="0">
                        <a:solidFill>
                          <a:srgbClr val="FFFF00"/>
                        </a:solidFill>
                        <a:latin typeface="Cambria Math" panose="02040503050406030204" pitchFamily="18" charset="0"/>
                        <a:ea typeface="ＭＳ Ｐゴシック" panose="020B0600070205080204" pitchFamily="50" charset="-128"/>
                      </a:rPr>
                      <m:t>2</m:t>
                    </m:r>
                  </m:oMath>
                </a14:m>
                <a:endParaRPr kumimoji="1" lang="en-US" altLang="ja-JP" sz="1500" baseline="30000" dirty="0">
                  <a:solidFill>
                    <a:srgbClr val="FFFF00"/>
                  </a:solidFill>
                  <a:ea typeface="ＭＳ Ｐゴシック" panose="020B0600070205080204" pitchFamily="50" charset="-128"/>
                  <a:cs typeface="Times New Roman" panose="02020603050405020304" pitchFamily="18" charset="0"/>
                </a:endParaRPr>
              </a:p>
            </p:txBody>
          </p:sp>
        </mc:Choice>
        <mc:Fallback xmlns="">
          <p:sp>
            <p:nvSpPr>
              <p:cNvPr id="16" name="テキスト ボックス 15">
                <a:extLst>
                  <a:ext uri="{FF2B5EF4-FFF2-40B4-BE49-F238E27FC236}">
                    <a16:creationId xmlns:a16="http://schemas.microsoft.com/office/drawing/2014/main" id="{EC9D332E-B3D5-4F27-9302-17E91F01969C}"/>
                  </a:ext>
                </a:extLst>
              </p:cNvPr>
              <p:cNvSpPr txBox="1">
                <a:spLocks noRot="1" noChangeAspect="1" noMove="1" noResize="1" noEditPoints="1" noAdjustHandles="1" noChangeArrowheads="1" noChangeShapeType="1" noTextEdit="1"/>
              </p:cNvSpPr>
              <p:nvPr/>
            </p:nvSpPr>
            <p:spPr>
              <a:xfrm>
                <a:off x="1442106" y="5245384"/>
                <a:ext cx="1146468" cy="565539"/>
              </a:xfrm>
              <a:prstGeom prst="rect">
                <a:avLst/>
              </a:prstGeom>
              <a:blipFill>
                <a:blip r:embed="rId2"/>
                <a:stretch>
                  <a:fillRect l="-1596" t="-2151" r="-1064" b="-9677"/>
                </a:stretch>
              </a:blipFill>
            </p:spPr>
            <p:txBody>
              <a:bodyPr/>
              <a:lstStyle/>
              <a:p>
                <a:r>
                  <a:rPr lang="ja-JP" altLang="en-US">
                    <a:noFill/>
                  </a:rPr>
                  <a:t> </a:t>
                </a:r>
              </a:p>
            </p:txBody>
          </p:sp>
        </mc:Fallback>
      </mc:AlternateContent>
      <p:cxnSp>
        <p:nvCxnSpPr>
          <p:cNvPr id="18" name="直線コネクタ 17">
            <a:extLst>
              <a:ext uri="{FF2B5EF4-FFF2-40B4-BE49-F238E27FC236}">
                <a16:creationId xmlns:a16="http://schemas.microsoft.com/office/drawing/2014/main" id="{36445946-C414-4B7D-AEE0-361878D397CD}"/>
              </a:ext>
            </a:extLst>
          </p:cNvPr>
          <p:cNvCxnSpPr>
            <a:stCxn id="13" idx="2"/>
            <a:endCxn id="16" idx="0"/>
          </p:cNvCxnSpPr>
          <p:nvPr/>
        </p:nvCxnSpPr>
        <p:spPr>
          <a:xfrm>
            <a:off x="1987532" y="3218038"/>
            <a:ext cx="27808" cy="2027346"/>
          </a:xfrm>
          <a:prstGeom prst="line">
            <a:avLst/>
          </a:prstGeom>
          <a:ln w="31750">
            <a:solidFill>
              <a:srgbClr val="FFFF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E7309B86-8FB7-4622-AE61-774CFBF8B030}"/>
              </a:ext>
            </a:extLst>
          </p:cNvPr>
          <p:cNvSpPr txBox="1"/>
          <p:nvPr/>
        </p:nvSpPr>
        <p:spPr>
          <a:xfrm>
            <a:off x="1019125" y="3968686"/>
            <a:ext cx="2304256" cy="553998"/>
          </a:xfrm>
          <a:prstGeom prst="rect">
            <a:avLst/>
          </a:prstGeom>
          <a:solidFill>
            <a:schemeClr val="accent5">
              <a:lumMod val="50000"/>
            </a:schemeClr>
          </a:solidFill>
        </p:spPr>
        <p:txBody>
          <a:bodyPr wrap="square" rtlCol="0">
            <a:spAutoFit/>
          </a:bodyPr>
          <a:lstStyle/>
          <a:p>
            <a:pPr algn="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χ</a:t>
            </a:r>
            <a:r>
              <a:rPr kumimoji="1" lang="en-US" altLang="ja-JP"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分布の多変量版なので，実際には図示は困難</a:t>
            </a:r>
            <a:endParaRPr kumimoji="1" lang="en-US" altLang="ja-JP"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0" name="コネクタ: 曲線 19">
            <a:extLst>
              <a:ext uri="{FF2B5EF4-FFF2-40B4-BE49-F238E27FC236}">
                <a16:creationId xmlns:a16="http://schemas.microsoft.com/office/drawing/2014/main" id="{9347CDDD-5E64-4089-9CA6-A052E158108D}"/>
              </a:ext>
            </a:extLst>
          </p:cNvPr>
          <p:cNvCxnSpPr>
            <a:cxnSpLocks/>
          </p:cNvCxnSpPr>
          <p:nvPr/>
        </p:nvCxnSpPr>
        <p:spPr>
          <a:xfrm rot="5400000">
            <a:off x="2513078" y="3318860"/>
            <a:ext cx="379042" cy="356569"/>
          </a:xfrm>
          <a:prstGeom prst="curvedConnector3">
            <a:avLst>
              <a:gd name="adj1" fmla="val 50000"/>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DF749EB-B9BA-40FD-92FB-0C75180AA045}"/>
              </a:ext>
            </a:extLst>
          </p:cNvPr>
          <p:cNvSpPr txBox="1"/>
          <p:nvPr/>
        </p:nvSpPr>
        <p:spPr>
          <a:xfrm>
            <a:off x="2369914" y="2991467"/>
            <a:ext cx="1859803" cy="323165"/>
          </a:xfrm>
          <a:prstGeom prst="rect">
            <a:avLst/>
          </a:prstGeom>
          <a:noFill/>
        </p:spPr>
        <p:txBody>
          <a:bodyPr wrap="none" rtlCol="0">
            <a:spAutoFit/>
          </a:bodyPr>
          <a:lstStyle/>
          <a:p>
            <a:pPr algn="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標本相関行列が従う</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テキスト ボックス 27">
            <a:extLst>
              <a:ext uri="{FF2B5EF4-FFF2-40B4-BE49-F238E27FC236}">
                <a16:creationId xmlns:a16="http://schemas.microsoft.com/office/drawing/2014/main" id="{38A3B845-1591-417C-B376-B6637BA110A9}"/>
              </a:ext>
            </a:extLst>
          </p:cNvPr>
          <p:cNvSpPr txBox="1"/>
          <p:nvPr/>
        </p:nvSpPr>
        <p:spPr>
          <a:xfrm>
            <a:off x="683568" y="1890081"/>
            <a:ext cx="7560840" cy="707886"/>
          </a:xfrm>
          <a:prstGeom prst="rect">
            <a:avLst/>
          </a:prstGeom>
          <a:noFill/>
        </p:spPr>
        <p:txBody>
          <a:bodyPr wrap="square" rtlCol="0">
            <a:spAutoFit/>
          </a:bodyPr>
          <a:lstStyle/>
          <a:p>
            <a:pPr algn="just"/>
            <a:r>
              <a:rPr kumimoji="1" lang="ja-JP" altLang="en-US" sz="2000" dirty="0">
                <a:solidFill>
                  <a:schemeClr val="bg1"/>
                </a:solidFill>
                <a:latin typeface="ＭＳ Ｐゴシック" panose="020B0600070205080204" pitchFamily="50" charset="-128"/>
                <a:cs typeface="Meiryo UI" pitchFamily="50" charset="-128"/>
              </a:rPr>
              <a:t>「手元にある標本相関行列が観測されるためには，どのような値の因子負荷量であるべきか」を考える</a:t>
            </a:r>
            <a:r>
              <a:rPr kumimoji="1" lang="ja-JP" altLang="en-US" sz="2000" dirty="0">
                <a:solidFill>
                  <a:srgbClr val="FFFF00"/>
                </a:solidFill>
                <a:latin typeface="ＭＳ Ｐゴシック" panose="020B0600070205080204" pitchFamily="50" charset="-128"/>
                <a:cs typeface="Meiryo UI" pitchFamily="50" charset="-128"/>
              </a:rPr>
              <a:t>最尤法</a:t>
            </a:r>
            <a:r>
              <a:rPr kumimoji="1" lang="ja-JP" altLang="en-US" sz="2000" dirty="0">
                <a:solidFill>
                  <a:srgbClr val="FF0000"/>
                </a:solidFill>
                <a:latin typeface="ＭＳ Ｐゴシック" panose="020B0600070205080204" pitchFamily="50" charset="-128"/>
                <a:cs typeface="Meiryo UI" pitchFamily="50" charset="-128"/>
              </a:rPr>
              <a:t>←固有値問題を解く必要なし</a:t>
            </a:r>
            <a:endParaRPr kumimoji="1" lang="en-US" altLang="ja-JP" sz="20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9" name="テキスト ボックス 28">
            <a:extLst>
              <a:ext uri="{FF2B5EF4-FFF2-40B4-BE49-F238E27FC236}">
                <a16:creationId xmlns:a16="http://schemas.microsoft.com/office/drawing/2014/main" id="{2E19E5C2-EE8C-48F7-99C3-D9252E250040}"/>
              </a:ext>
            </a:extLst>
          </p:cNvPr>
          <p:cNvSpPr txBox="1"/>
          <p:nvPr/>
        </p:nvSpPr>
        <p:spPr>
          <a:xfrm>
            <a:off x="2121346" y="5804861"/>
            <a:ext cx="2731838" cy="323165"/>
          </a:xfrm>
          <a:prstGeom prst="rect">
            <a:avLst/>
          </a:prstGeom>
          <a:noFill/>
        </p:spPr>
        <p:txBody>
          <a:bodyPr wrap="none" rtlCol="0">
            <a:spAutoFit/>
          </a:bodyPr>
          <a:lstStyle/>
          <a:p>
            <a:pPr algn="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実際には総当たり戦で探し出す</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0" name="コネクタ: 曲線 29">
            <a:extLst>
              <a:ext uri="{FF2B5EF4-FFF2-40B4-BE49-F238E27FC236}">
                <a16:creationId xmlns:a16="http://schemas.microsoft.com/office/drawing/2014/main" id="{E90A0F1E-5384-4103-9294-EF1A97F66FE6}"/>
              </a:ext>
            </a:extLst>
          </p:cNvPr>
          <p:cNvCxnSpPr>
            <a:cxnSpLocks/>
          </p:cNvCxnSpPr>
          <p:nvPr/>
        </p:nvCxnSpPr>
        <p:spPr>
          <a:xfrm rot="16200000" flipV="1">
            <a:off x="1981535" y="5751271"/>
            <a:ext cx="236082" cy="219232"/>
          </a:xfrm>
          <a:prstGeom prst="curvedConnector3">
            <a:avLst>
              <a:gd name="adj1" fmla="val -668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15D344CE-D01C-4188-A7A0-D063C3E8C59F}"/>
              </a:ext>
            </a:extLst>
          </p:cNvPr>
          <p:cNvSpPr txBox="1"/>
          <p:nvPr/>
        </p:nvSpPr>
        <p:spPr>
          <a:xfrm>
            <a:off x="4525978" y="2849490"/>
            <a:ext cx="4032448" cy="2231380"/>
          </a:xfrm>
          <a:prstGeom prst="rect">
            <a:avLst/>
          </a:prstGeom>
          <a:noFill/>
          <a:ln w="57150">
            <a:solidFill>
              <a:srgbClr val="FFFF00"/>
            </a:solidFill>
          </a:ln>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・長所：設定した共通因子の個数が正しかったか否かを検定できる</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適合度検定</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a:p>
            <a:pPr algn="just"/>
            <a:endParaRPr kumimoji="1" lang="en-US" altLang="ja-JP" sz="500" dirty="0">
              <a:solidFill>
                <a:schemeClr val="bg1"/>
              </a:solidFill>
              <a:latin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cs typeface="Meiryo UI" pitchFamily="50" charset="-128"/>
              </a:rPr>
              <a:t>・短所①：大標本が必要</a:t>
            </a:r>
            <a:endParaRPr kumimoji="1" lang="en-US" altLang="ja-JP" sz="1800" dirty="0">
              <a:solidFill>
                <a:schemeClr val="bg1"/>
              </a:solidFill>
              <a:latin typeface="ＭＳ Ｐゴシック" panose="020B0600070205080204" pitchFamily="50" charset="-128"/>
              <a:cs typeface="Meiryo UI" pitchFamily="50" charset="-128"/>
            </a:endParaRPr>
          </a:p>
          <a:p>
            <a:pPr algn="just"/>
            <a:endParaRPr kumimoji="1" lang="en-US" altLang="ja-JP" sz="500" dirty="0">
              <a:solidFill>
                <a:schemeClr val="bg1"/>
              </a:solidFill>
              <a:latin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cs typeface="Meiryo UI" pitchFamily="50" charset="-128"/>
              </a:rPr>
              <a:t>・短所②：因子数が多すぎると不適解（共通性が</a:t>
            </a:r>
            <a:r>
              <a:rPr kumimoji="1" lang="en-US" altLang="ja-JP" sz="1800" dirty="0">
                <a:solidFill>
                  <a:schemeClr val="bg1"/>
                </a:solidFill>
                <a:latin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cs typeface="Meiryo UI" pitchFamily="50" charset="-128"/>
              </a:rPr>
              <a:t>を超えてしまう</a:t>
            </a:r>
            <a:r>
              <a:rPr kumimoji="1" lang="en-US" altLang="ja-JP" sz="1800" dirty="0">
                <a:solidFill>
                  <a:schemeClr val="bg1"/>
                </a:solidFill>
                <a:latin typeface="ＭＳ Ｐゴシック" panose="020B0600070205080204" pitchFamily="50" charset="-128"/>
                <a:cs typeface="Meiryo UI" pitchFamily="50" charset="-128"/>
              </a:rPr>
              <a:t>)</a:t>
            </a:r>
            <a:r>
              <a:rPr kumimoji="1" lang="ja-JP" altLang="en-US" sz="1800" dirty="0">
                <a:solidFill>
                  <a:schemeClr val="bg1"/>
                </a:solidFill>
                <a:latin typeface="ＭＳ Ｐゴシック" panose="020B0600070205080204" pitchFamily="50" charset="-128"/>
                <a:cs typeface="Meiryo UI" pitchFamily="50" charset="-128"/>
              </a:rPr>
              <a:t>となる</a:t>
            </a:r>
          </a:p>
          <a:p>
            <a:pPr algn="just"/>
            <a:endParaRPr kumimoji="1" lang="en-US" altLang="ja-JP" sz="500" dirty="0">
              <a:solidFill>
                <a:schemeClr val="bg1"/>
              </a:solidFill>
              <a:latin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cs typeface="Meiryo UI" pitchFamily="50" charset="-128"/>
              </a:rPr>
              <a:t>・短所③：どの変数も正規分布に従っている必要</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4092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P spid="27" grpId="0"/>
      <p:bldP spid="29" grpId="0"/>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07423-7025-4FE7-ABCE-4E4C575CBF2A}"/>
              </a:ext>
            </a:extLst>
          </p:cNvPr>
          <p:cNvSpPr>
            <a:spLocks noGrp="1"/>
          </p:cNvSpPr>
          <p:nvPr>
            <p:ph type="title"/>
          </p:nvPr>
        </p:nvSpPr>
        <p:spPr>
          <a:xfrm>
            <a:off x="990600" y="685800"/>
            <a:ext cx="7162800" cy="1143000"/>
          </a:xfrm>
        </p:spPr>
        <p:txBody>
          <a:bodyPr/>
          <a:lstStyle/>
          <a:p>
            <a:r>
              <a:rPr kumimoji="1" lang="en-US" altLang="ja-JP" b="1" dirty="0">
                <a:effectLst>
                  <a:outerShdw blurRad="38100" dist="38100" dir="2700000" algn="tl">
                    <a:srgbClr val="000000">
                      <a:alpha val="43137"/>
                    </a:srgbClr>
                  </a:outerShdw>
                </a:effectLst>
                <a:latin typeface="+mn-ea"/>
                <a:ea typeface="+mn-ea"/>
              </a:rPr>
              <a:t>14.4</a:t>
            </a:r>
            <a:r>
              <a:rPr kumimoji="1" lang="ja-JP" altLang="en-US" b="1" dirty="0">
                <a:effectLst>
                  <a:outerShdw blurRad="38100" dist="38100" dir="2700000" algn="tl">
                    <a:srgbClr val="000000">
                      <a:alpha val="43137"/>
                    </a:srgbClr>
                  </a:outerShdw>
                </a:effectLst>
                <a:latin typeface="+mn-ea"/>
                <a:ea typeface="+mn-ea"/>
              </a:rPr>
              <a:t>　因子軸の回転</a:t>
            </a:r>
          </a:p>
        </p:txBody>
      </p:sp>
      <p:cxnSp>
        <p:nvCxnSpPr>
          <p:cNvPr id="5" name="直線矢印コネクタ 4">
            <a:extLst>
              <a:ext uri="{FF2B5EF4-FFF2-40B4-BE49-F238E27FC236}">
                <a16:creationId xmlns:a16="http://schemas.microsoft.com/office/drawing/2014/main" id="{1E337CCF-B872-4171-AB78-6DB337A126C9}"/>
              </a:ext>
            </a:extLst>
          </p:cNvPr>
          <p:cNvCxnSpPr/>
          <p:nvPr/>
        </p:nvCxnSpPr>
        <p:spPr>
          <a:xfrm flipV="1">
            <a:off x="1949380" y="2668167"/>
            <a:ext cx="0" cy="31683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0877B448-8733-4B5B-B556-4ED93643627A}"/>
              </a:ext>
            </a:extLst>
          </p:cNvPr>
          <p:cNvSpPr txBox="1"/>
          <p:nvPr/>
        </p:nvSpPr>
        <p:spPr>
          <a:xfrm>
            <a:off x="1273173" y="2059840"/>
            <a:ext cx="1370888" cy="553998"/>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因子負荷量</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7" name="直線矢印コネクタ 6">
            <a:extLst>
              <a:ext uri="{FF2B5EF4-FFF2-40B4-BE49-F238E27FC236}">
                <a16:creationId xmlns:a16="http://schemas.microsoft.com/office/drawing/2014/main" id="{C009B7E2-83BC-4D03-9288-9139BC3F6FA5}"/>
              </a:ext>
            </a:extLst>
          </p:cNvPr>
          <p:cNvCxnSpPr>
            <a:cxnSpLocks/>
          </p:cNvCxnSpPr>
          <p:nvPr/>
        </p:nvCxnSpPr>
        <p:spPr>
          <a:xfrm flipV="1">
            <a:off x="566837" y="4268134"/>
            <a:ext cx="3062431" cy="40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2AC3EAA-40F5-4120-97DA-22E2660123C2}"/>
              </a:ext>
            </a:extLst>
          </p:cNvPr>
          <p:cNvSpPr txBox="1"/>
          <p:nvPr/>
        </p:nvSpPr>
        <p:spPr>
          <a:xfrm>
            <a:off x="3619372" y="3993029"/>
            <a:ext cx="1370888" cy="553998"/>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因子負荷量</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b</a:t>
            </a:r>
            <a:r>
              <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1" name="テキスト ボックス 10">
            <a:extLst>
              <a:ext uri="{FF2B5EF4-FFF2-40B4-BE49-F238E27FC236}">
                <a16:creationId xmlns:a16="http://schemas.microsoft.com/office/drawing/2014/main" id="{CDEBFAE3-BB35-46B9-8CA5-7A95EC2FCF49}"/>
              </a:ext>
            </a:extLst>
          </p:cNvPr>
          <p:cNvSpPr txBox="1"/>
          <p:nvPr/>
        </p:nvSpPr>
        <p:spPr>
          <a:xfrm>
            <a:off x="2431746" y="3604942"/>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2" name="テキスト ボックス 11">
            <a:extLst>
              <a:ext uri="{FF2B5EF4-FFF2-40B4-BE49-F238E27FC236}">
                <a16:creationId xmlns:a16="http://schemas.microsoft.com/office/drawing/2014/main" id="{B6046E8D-283A-4197-9493-3B3F19E9179B}"/>
              </a:ext>
            </a:extLst>
          </p:cNvPr>
          <p:cNvSpPr txBox="1"/>
          <p:nvPr/>
        </p:nvSpPr>
        <p:spPr>
          <a:xfrm>
            <a:off x="2885484" y="2979872"/>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テキスト ボックス 12">
            <a:extLst>
              <a:ext uri="{FF2B5EF4-FFF2-40B4-BE49-F238E27FC236}">
                <a16:creationId xmlns:a16="http://schemas.microsoft.com/office/drawing/2014/main" id="{8C1C5B50-8373-4F6A-928A-E25817EB3497}"/>
              </a:ext>
            </a:extLst>
          </p:cNvPr>
          <p:cNvSpPr txBox="1"/>
          <p:nvPr/>
        </p:nvSpPr>
        <p:spPr>
          <a:xfrm>
            <a:off x="2699792" y="2564904"/>
            <a:ext cx="954107" cy="600164"/>
          </a:xfrm>
          <a:prstGeom prst="rect">
            <a:avLst/>
          </a:prstGeom>
          <a:noFill/>
        </p:spPr>
        <p:txBody>
          <a:bodyPr wrap="non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en-US" altLang="ja-JP" sz="1800" i="1" dirty="0">
                <a:solidFill>
                  <a:schemeClr val="bg1"/>
                </a:solidFill>
                <a:ea typeface="ＭＳ Ｐゴシック" panose="020B0600070205080204" pitchFamily="50" charset="-128"/>
                <a:cs typeface="Times New Roman" panose="02020603050405020304" pitchFamily="18" charset="0"/>
              </a:rPr>
              <a:t>x</a:t>
            </a:r>
            <a:r>
              <a:rPr kumimoji="1" lang="en-US" altLang="ja-JP" sz="1800" baseline="-25000" dirty="0">
                <a:solidFill>
                  <a:schemeClr val="bg1"/>
                </a:solidFill>
                <a:ea typeface="ＭＳ Ｐゴシック" panose="020B0600070205080204" pitchFamily="50" charset="-128"/>
                <a:cs typeface="Times New Roman" panose="02020603050405020304" pitchFamily="18" charset="0"/>
              </a:rPr>
              <a:t>1</a:t>
            </a:r>
            <a:endParaRPr kumimoji="1" lang="ja-JP" altLang="en-US" sz="1800" baseline="-25000" dirty="0">
              <a:solidFill>
                <a:schemeClr val="bg1"/>
              </a:solidFill>
              <a:ea typeface="ＭＳ Ｐゴシック" panose="020B060007020508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78E12C7C-5017-407D-A4F0-AE12BDE654BA}"/>
              </a:ext>
            </a:extLst>
          </p:cNvPr>
          <p:cNvSpPr txBox="1"/>
          <p:nvPr/>
        </p:nvSpPr>
        <p:spPr>
          <a:xfrm>
            <a:off x="2581256" y="3848246"/>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5</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ADF569B4-CC1E-4E9B-9473-5E40DA7820DC}"/>
              </a:ext>
            </a:extLst>
          </p:cNvPr>
          <p:cNvSpPr txBox="1"/>
          <p:nvPr/>
        </p:nvSpPr>
        <p:spPr>
          <a:xfrm>
            <a:off x="2871934" y="3315081"/>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 name="テキスト ボックス 15">
            <a:extLst>
              <a:ext uri="{FF2B5EF4-FFF2-40B4-BE49-F238E27FC236}">
                <a16:creationId xmlns:a16="http://schemas.microsoft.com/office/drawing/2014/main" id="{EF0084A7-F45C-47E0-B085-51008981EFBC}"/>
              </a:ext>
            </a:extLst>
          </p:cNvPr>
          <p:cNvSpPr txBox="1"/>
          <p:nvPr/>
        </p:nvSpPr>
        <p:spPr>
          <a:xfrm>
            <a:off x="2643549" y="4533931"/>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66575A26-B632-42C0-ACFD-452006F8B455}"/>
              </a:ext>
            </a:extLst>
          </p:cNvPr>
          <p:cNvSpPr txBox="1"/>
          <p:nvPr/>
        </p:nvSpPr>
        <p:spPr>
          <a:xfrm>
            <a:off x="2885484" y="4679614"/>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8" name="テキスト ボックス 17">
            <a:extLst>
              <a:ext uri="{FF2B5EF4-FFF2-40B4-BE49-F238E27FC236}">
                <a16:creationId xmlns:a16="http://schemas.microsoft.com/office/drawing/2014/main" id="{F8DD772A-616C-451B-991B-259C3102B95E}"/>
              </a:ext>
            </a:extLst>
          </p:cNvPr>
          <p:cNvSpPr txBox="1"/>
          <p:nvPr/>
        </p:nvSpPr>
        <p:spPr>
          <a:xfrm>
            <a:off x="2985232" y="4954152"/>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9" name="テキスト ボックス 18">
            <a:extLst>
              <a:ext uri="{FF2B5EF4-FFF2-40B4-BE49-F238E27FC236}">
                <a16:creationId xmlns:a16="http://schemas.microsoft.com/office/drawing/2014/main" id="{886C45DB-ECA7-4853-902F-1DAE63551774}"/>
              </a:ext>
            </a:extLst>
          </p:cNvPr>
          <p:cNvSpPr txBox="1"/>
          <p:nvPr/>
        </p:nvSpPr>
        <p:spPr>
          <a:xfrm>
            <a:off x="3177587" y="3391019"/>
            <a:ext cx="451681" cy="353943"/>
          </a:xfrm>
          <a:prstGeom prst="rect">
            <a:avLst/>
          </a:prstGeom>
          <a:noFill/>
        </p:spPr>
        <p:txBody>
          <a:bodyPr wrap="squar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2</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6A01600D-95F5-44AF-BC9B-F796D12734AC}"/>
              </a:ext>
            </a:extLst>
          </p:cNvPr>
          <p:cNvSpPr txBox="1"/>
          <p:nvPr/>
        </p:nvSpPr>
        <p:spPr>
          <a:xfrm>
            <a:off x="2775628" y="4422651"/>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4</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BF8BCF8F-CB1A-42F1-A2AC-24E5180052A0}"/>
              </a:ext>
            </a:extLst>
          </p:cNvPr>
          <p:cNvSpPr txBox="1"/>
          <p:nvPr/>
        </p:nvSpPr>
        <p:spPr>
          <a:xfrm>
            <a:off x="3176846" y="4634588"/>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3</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CB963A38-59F4-4235-9173-CBE6F9690D2E}"/>
              </a:ext>
            </a:extLst>
          </p:cNvPr>
          <p:cNvSpPr txBox="1"/>
          <p:nvPr/>
        </p:nvSpPr>
        <p:spPr>
          <a:xfrm>
            <a:off x="2885188" y="5006907"/>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6</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7B282FF4-601A-4AC3-8319-25D578206A30}"/>
              </a:ext>
            </a:extLst>
          </p:cNvPr>
          <p:cNvCxnSpPr>
            <a:cxnSpLocks/>
          </p:cNvCxnSpPr>
          <p:nvPr/>
        </p:nvCxnSpPr>
        <p:spPr>
          <a:xfrm flipV="1">
            <a:off x="660591" y="3127596"/>
            <a:ext cx="2769796" cy="214918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978909FA-919D-4746-AC91-FE2C413A999A}"/>
              </a:ext>
            </a:extLst>
          </p:cNvPr>
          <p:cNvCxnSpPr>
            <a:cxnSpLocks/>
          </p:cNvCxnSpPr>
          <p:nvPr/>
        </p:nvCxnSpPr>
        <p:spPr>
          <a:xfrm>
            <a:off x="580239" y="3427992"/>
            <a:ext cx="2960631" cy="188502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1" name="円弧 30">
            <a:extLst>
              <a:ext uri="{FF2B5EF4-FFF2-40B4-BE49-F238E27FC236}">
                <a16:creationId xmlns:a16="http://schemas.microsoft.com/office/drawing/2014/main" id="{853B0F37-87B9-41D4-A803-17C8EEA1B3C5}"/>
              </a:ext>
            </a:extLst>
          </p:cNvPr>
          <p:cNvSpPr/>
          <p:nvPr/>
        </p:nvSpPr>
        <p:spPr>
          <a:xfrm rot="20049458">
            <a:off x="1616113" y="3328530"/>
            <a:ext cx="1062868" cy="1017527"/>
          </a:xfrm>
          <a:prstGeom prst="arc">
            <a:avLst>
              <a:gd name="adj1" fmla="val 16945042"/>
              <a:gd name="adj2" fmla="val 0"/>
            </a:avLst>
          </a:prstGeom>
          <a:noFill/>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32" name="テキスト ボックス 31">
            <a:extLst>
              <a:ext uri="{FF2B5EF4-FFF2-40B4-BE49-F238E27FC236}">
                <a16:creationId xmlns:a16="http://schemas.microsoft.com/office/drawing/2014/main" id="{60C4F7CE-8A23-440B-AC7B-607DC1B703CB}"/>
              </a:ext>
            </a:extLst>
          </p:cNvPr>
          <p:cNvSpPr txBox="1"/>
          <p:nvPr/>
        </p:nvSpPr>
        <p:spPr>
          <a:xfrm rot="1348671">
            <a:off x="2200315" y="3030448"/>
            <a:ext cx="569387" cy="323165"/>
          </a:xfrm>
          <a:prstGeom prst="rect">
            <a:avLst/>
          </a:prstGeom>
          <a:noFill/>
        </p:spPr>
        <p:txBody>
          <a:bodyPr wrap="none" rtlCol="0">
            <a:spAutoFit/>
          </a:bodyPr>
          <a:lstStyle/>
          <a:p>
            <a:pPr algn="ctr"/>
            <a:r>
              <a:rPr kumimoji="1" lang="ja-JP" altLang="en-US" sz="1500" dirty="0">
                <a:solidFill>
                  <a:srgbClr val="FFC000"/>
                </a:solidFill>
                <a:ea typeface="ＭＳ Ｐゴシック" panose="020B0600070205080204" pitchFamily="50" charset="-128"/>
                <a:cs typeface="Times New Roman" panose="02020603050405020304" pitchFamily="18" charset="0"/>
              </a:rPr>
              <a:t>回転</a:t>
            </a:r>
          </a:p>
        </p:txBody>
      </p:sp>
      <p:sp>
        <p:nvSpPr>
          <p:cNvPr id="33" name="円弧 32">
            <a:extLst>
              <a:ext uri="{FF2B5EF4-FFF2-40B4-BE49-F238E27FC236}">
                <a16:creationId xmlns:a16="http://schemas.microsoft.com/office/drawing/2014/main" id="{98BC857E-C4D7-4067-810F-AAB35113C895}"/>
              </a:ext>
            </a:extLst>
          </p:cNvPr>
          <p:cNvSpPr/>
          <p:nvPr/>
        </p:nvSpPr>
        <p:spPr>
          <a:xfrm rot="5682508">
            <a:off x="1769853" y="3651653"/>
            <a:ext cx="1062868" cy="1017527"/>
          </a:xfrm>
          <a:prstGeom prst="arc">
            <a:avLst>
              <a:gd name="adj1" fmla="val 17246234"/>
              <a:gd name="adj2" fmla="val 19766974"/>
            </a:avLst>
          </a:prstGeom>
          <a:noFill/>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35" name="テキスト ボックス 34">
            <a:extLst>
              <a:ext uri="{FF2B5EF4-FFF2-40B4-BE49-F238E27FC236}">
                <a16:creationId xmlns:a16="http://schemas.microsoft.com/office/drawing/2014/main" id="{A693EB2E-6A23-456F-984F-61CD82BBA914}"/>
              </a:ext>
            </a:extLst>
          </p:cNvPr>
          <p:cNvSpPr txBox="1"/>
          <p:nvPr/>
        </p:nvSpPr>
        <p:spPr>
          <a:xfrm>
            <a:off x="5148064" y="1964209"/>
            <a:ext cx="3263337" cy="923330"/>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そのままだと，第</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因子の負荷量ばかりが中途半端に大きくなる（因子が解釈し難い</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6" name="テキスト ボックス 35">
            <a:extLst>
              <a:ext uri="{FF2B5EF4-FFF2-40B4-BE49-F238E27FC236}">
                <a16:creationId xmlns:a16="http://schemas.microsoft.com/office/drawing/2014/main" id="{4F11BC6A-01FA-417A-8E11-24E37C3E95DC}"/>
              </a:ext>
            </a:extLst>
          </p:cNvPr>
          <p:cNvSpPr txBox="1"/>
          <p:nvPr/>
        </p:nvSpPr>
        <p:spPr>
          <a:xfrm>
            <a:off x="2064247" y="5498489"/>
            <a:ext cx="2513294"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因子軸に各観測変数の負荷量がメリハリを持って近づく</a:t>
            </a:r>
          </a:p>
        </p:txBody>
      </p:sp>
      <p:sp>
        <p:nvSpPr>
          <p:cNvPr id="37" name="矢印: 下 36">
            <a:extLst>
              <a:ext uri="{FF2B5EF4-FFF2-40B4-BE49-F238E27FC236}">
                <a16:creationId xmlns:a16="http://schemas.microsoft.com/office/drawing/2014/main" id="{B8F71FD0-A585-4E19-9CE4-2373D0D39FE8}"/>
              </a:ext>
            </a:extLst>
          </p:cNvPr>
          <p:cNvSpPr/>
          <p:nvPr/>
        </p:nvSpPr>
        <p:spPr>
          <a:xfrm>
            <a:off x="5561407" y="3001643"/>
            <a:ext cx="2137165" cy="551965"/>
          </a:xfrm>
          <a:prstGeom prst="down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rgbClr val="FF0000"/>
                </a:solidFill>
              </a:rPr>
              <a:t>軸を回転</a:t>
            </a:r>
          </a:p>
        </p:txBody>
      </p:sp>
      <p:sp>
        <p:nvSpPr>
          <p:cNvPr id="38" name="テキスト ボックス 37">
            <a:extLst>
              <a:ext uri="{FF2B5EF4-FFF2-40B4-BE49-F238E27FC236}">
                <a16:creationId xmlns:a16="http://schemas.microsoft.com/office/drawing/2014/main" id="{7679EB45-BCB4-4357-8C4F-A14D39C8A0BF}"/>
              </a:ext>
            </a:extLst>
          </p:cNvPr>
          <p:cNvSpPr txBox="1"/>
          <p:nvPr/>
        </p:nvSpPr>
        <p:spPr>
          <a:xfrm>
            <a:off x="5231560" y="3604942"/>
            <a:ext cx="3096344" cy="646331"/>
          </a:xfrm>
          <a:prstGeom prst="rect">
            <a:avLst/>
          </a:prstGeom>
          <a:solidFill>
            <a:srgbClr val="92D050"/>
          </a:solidFill>
        </p:spPr>
        <p:txBody>
          <a:bodyPr wrap="square" rtlCol="0">
            <a:spAutoFit/>
          </a:bodyPr>
          <a:lstStyle/>
          <a:p>
            <a:pPr algn="just"/>
            <a:r>
              <a:rPr kumimoji="1" lang="ja-JP" altLang="en-US" sz="1800" dirty="0">
                <a:solidFill>
                  <a:srgbClr val="0070C0"/>
                </a:solidFill>
                <a:latin typeface="ＭＳ Ｐゴシック" panose="020B0600070205080204" pitchFamily="50" charset="-128"/>
                <a:ea typeface="ＭＳ Ｐゴシック" panose="020B0600070205080204" pitchFamily="50" charset="-128"/>
                <a:cs typeface="Meiryo UI" pitchFamily="50" charset="-128"/>
              </a:rPr>
              <a:t>単純構造</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になって，因子の特徴を捉えやすくなる</a:t>
            </a:r>
          </a:p>
        </p:txBody>
      </p:sp>
      <p:sp>
        <p:nvSpPr>
          <p:cNvPr id="39" name="楕円 38">
            <a:extLst>
              <a:ext uri="{FF2B5EF4-FFF2-40B4-BE49-F238E27FC236}">
                <a16:creationId xmlns:a16="http://schemas.microsoft.com/office/drawing/2014/main" id="{0E4D4DC6-F080-4731-96E7-7F3F9DFEA22E}"/>
              </a:ext>
            </a:extLst>
          </p:cNvPr>
          <p:cNvSpPr/>
          <p:nvPr/>
        </p:nvSpPr>
        <p:spPr>
          <a:xfrm rot="7539461">
            <a:off x="2769243" y="4470243"/>
            <a:ext cx="577031" cy="995832"/>
          </a:xfrm>
          <a:prstGeom prst="ellipse">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FCDAF8B0-4EDA-4D15-9E71-A09D43EC48CB}"/>
              </a:ext>
            </a:extLst>
          </p:cNvPr>
          <p:cNvSpPr/>
          <p:nvPr/>
        </p:nvSpPr>
        <p:spPr>
          <a:xfrm rot="2852011">
            <a:off x="2635895" y="2955801"/>
            <a:ext cx="600967" cy="1202001"/>
          </a:xfrm>
          <a:prstGeom prst="ellipse">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コネクタ: 曲線 41">
            <a:extLst>
              <a:ext uri="{FF2B5EF4-FFF2-40B4-BE49-F238E27FC236}">
                <a16:creationId xmlns:a16="http://schemas.microsoft.com/office/drawing/2014/main" id="{BD4A40CE-AB02-444B-BDD4-167FE5FA4AD9}"/>
              </a:ext>
            </a:extLst>
          </p:cNvPr>
          <p:cNvCxnSpPr/>
          <p:nvPr/>
        </p:nvCxnSpPr>
        <p:spPr>
          <a:xfrm rot="5400000" flipH="1" flipV="1">
            <a:off x="2525967" y="5267158"/>
            <a:ext cx="405362" cy="114198"/>
          </a:xfrm>
          <a:prstGeom prst="curvedConnector3">
            <a:avLst>
              <a:gd name="adj1" fmla="val 80810"/>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67D25A14-16EE-4515-A1AA-4769540C3FBD}"/>
              </a:ext>
            </a:extLst>
          </p:cNvPr>
          <p:cNvSpPr txBox="1"/>
          <p:nvPr/>
        </p:nvSpPr>
        <p:spPr>
          <a:xfrm>
            <a:off x="5148064" y="4385538"/>
            <a:ext cx="3263337" cy="1877437"/>
          </a:xfrm>
          <a:prstGeom prst="rect">
            <a:avLst/>
          </a:prstGeom>
          <a:noFill/>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回転後の軸が直交する場合としない場合の</a:t>
            </a:r>
            <a:r>
              <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種類</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ある</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（社会科学などでは直交の仮定は難しい）</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endParaRPr kumimoji="1" lang="en-US" altLang="ja-JP" sz="1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注：設定した因子が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場合には回転に意味はない</a:t>
            </a:r>
          </a:p>
        </p:txBody>
      </p:sp>
      <p:sp>
        <p:nvSpPr>
          <p:cNvPr id="34" name="テキスト ボックス 33">
            <a:extLst>
              <a:ext uri="{FF2B5EF4-FFF2-40B4-BE49-F238E27FC236}">
                <a16:creationId xmlns:a16="http://schemas.microsoft.com/office/drawing/2014/main" id="{F8FE152A-10DF-43D2-A240-AAC903DE038A}"/>
              </a:ext>
            </a:extLst>
          </p:cNvPr>
          <p:cNvSpPr txBox="1"/>
          <p:nvPr/>
        </p:nvSpPr>
        <p:spPr>
          <a:xfrm>
            <a:off x="3405622" y="2904777"/>
            <a:ext cx="404278" cy="323165"/>
          </a:xfrm>
          <a:prstGeom prst="rect">
            <a:avLst/>
          </a:prstGeom>
          <a:noFill/>
        </p:spPr>
        <p:txBody>
          <a:bodyPr wrap="none" rtlCol="0">
            <a:spAutoFit/>
          </a:bodyPr>
          <a:lstStyle/>
          <a:p>
            <a:pPr algn="l"/>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1" name="テキスト ボックス 40">
            <a:extLst>
              <a:ext uri="{FF2B5EF4-FFF2-40B4-BE49-F238E27FC236}">
                <a16:creationId xmlns:a16="http://schemas.microsoft.com/office/drawing/2014/main" id="{3310C027-BE5B-48DF-8EA0-F380781E84D9}"/>
              </a:ext>
            </a:extLst>
          </p:cNvPr>
          <p:cNvSpPr txBox="1"/>
          <p:nvPr/>
        </p:nvSpPr>
        <p:spPr>
          <a:xfrm>
            <a:off x="3505463" y="5178861"/>
            <a:ext cx="404278" cy="323165"/>
          </a:xfrm>
          <a:prstGeom prst="rect">
            <a:avLst/>
          </a:prstGeom>
          <a:noFill/>
        </p:spPr>
        <p:txBody>
          <a:bodyPr wrap="none" rtlCol="0">
            <a:spAutoFit/>
          </a:bodyPr>
          <a:lstStyle/>
          <a:p>
            <a:pPr algn="l"/>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6328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 presetClass="exit" presetSubtype="0" fill="hold" nodeType="with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7"/>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31" grpId="0" animBg="1"/>
      <p:bldP spid="32" grpId="0"/>
      <p:bldP spid="33" grpId="0" animBg="1"/>
      <p:bldP spid="36" grpId="0"/>
      <p:bldP spid="37" grpId="0" animBg="1"/>
      <p:bldP spid="38" grpId="0" animBg="1"/>
      <p:bldP spid="39" grpId="0" animBg="1"/>
      <p:bldP spid="40" grpId="0" animBg="1"/>
      <p:bldP spid="48" grpId="0"/>
      <p:bldP spid="34"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0BB2D9-318A-4E7C-87F6-8D680CDB0676}"/>
              </a:ext>
            </a:extLst>
          </p:cNvPr>
          <p:cNvSpPr>
            <a:spLocks noGrp="1"/>
          </p:cNvSpPr>
          <p:nvPr>
            <p:ph type="title"/>
          </p:nvPr>
        </p:nvSpPr>
        <p:spPr>
          <a:xfrm>
            <a:off x="899592" y="656537"/>
            <a:ext cx="7162800" cy="767757"/>
          </a:xfrm>
        </p:spPr>
        <p:txBody>
          <a:bodyPr/>
          <a:lstStyle/>
          <a:p>
            <a:r>
              <a:rPr kumimoji="1" lang="ja-JP" altLang="en-US" sz="4000" b="1" dirty="0">
                <a:effectLst>
                  <a:outerShdw blurRad="38100" dist="38100" dir="2700000" algn="tl">
                    <a:srgbClr val="000000">
                      <a:alpha val="43137"/>
                    </a:srgbClr>
                  </a:outerShdw>
                </a:effectLst>
              </a:rPr>
              <a:t>バリマックス法</a:t>
            </a:r>
            <a:r>
              <a:rPr kumimoji="1" lang="ja-JP" altLang="en-US" sz="3500" b="1" dirty="0">
                <a:effectLst>
                  <a:outerShdw blurRad="38100" dist="38100" dir="2700000" algn="tl">
                    <a:srgbClr val="000000">
                      <a:alpha val="43137"/>
                    </a:srgbClr>
                  </a:outerShdw>
                </a:effectLst>
              </a:rPr>
              <a:t>（直交回転）</a:t>
            </a:r>
          </a:p>
        </p:txBody>
      </p:sp>
      <p:cxnSp>
        <p:nvCxnSpPr>
          <p:cNvPr id="4" name="直線矢印コネクタ 3">
            <a:extLst>
              <a:ext uri="{FF2B5EF4-FFF2-40B4-BE49-F238E27FC236}">
                <a16:creationId xmlns:a16="http://schemas.microsoft.com/office/drawing/2014/main" id="{8C2790A1-DA27-4D70-A65F-6D21D274338C}"/>
              </a:ext>
            </a:extLst>
          </p:cNvPr>
          <p:cNvCxnSpPr/>
          <p:nvPr/>
        </p:nvCxnSpPr>
        <p:spPr>
          <a:xfrm flipV="1">
            <a:off x="1445324" y="2668167"/>
            <a:ext cx="0" cy="31683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08AC30B-0BA2-49B9-AE6E-806C6B87DE00}"/>
              </a:ext>
            </a:extLst>
          </p:cNvPr>
          <p:cNvSpPr txBox="1"/>
          <p:nvPr/>
        </p:nvSpPr>
        <p:spPr>
          <a:xfrm>
            <a:off x="1282698" y="2309336"/>
            <a:ext cx="308098"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6" name="直線矢印コネクタ 5">
            <a:extLst>
              <a:ext uri="{FF2B5EF4-FFF2-40B4-BE49-F238E27FC236}">
                <a16:creationId xmlns:a16="http://schemas.microsoft.com/office/drawing/2014/main" id="{49F0D76B-0864-406D-A4D4-32BBAF4AFC6E}"/>
              </a:ext>
            </a:extLst>
          </p:cNvPr>
          <p:cNvCxnSpPr>
            <a:cxnSpLocks/>
            <a:endCxn id="7" idx="1"/>
          </p:cNvCxnSpPr>
          <p:nvPr/>
        </p:nvCxnSpPr>
        <p:spPr>
          <a:xfrm>
            <a:off x="539552" y="4253873"/>
            <a:ext cx="2181016" cy="1704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97BF12B-0213-45B7-B7A2-5F698B6E734D}"/>
              </a:ext>
            </a:extLst>
          </p:cNvPr>
          <p:cNvSpPr txBox="1"/>
          <p:nvPr/>
        </p:nvSpPr>
        <p:spPr>
          <a:xfrm>
            <a:off x="2720568" y="4109335"/>
            <a:ext cx="308098"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7">
            <a:extLst>
              <a:ext uri="{FF2B5EF4-FFF2-40B4-BE49-F238E27FC236}">
                <a16:creationId xmlns:a16="http://schemas.microsoft.com/office/drawing/2014/main" id="{4107F7A7-56A6-4B5F-9C2B-FFAED663ABF9}"/>
              </a:ext>
            </a:extLst>
          </p:cNvPr>
          <p:cNvSpPr txBox="1"/>
          <p:nvPr/>
        </p:nvSpPr>
        <p:spPr>
          <a:xfrm>
            <a:off x="1927690" y="3604942"/>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9" name="テキスト ボックス 8">
            <a:extLst>
              <a:ext uri="{FF2B5EF4-FFF2-40B4-BE49-F238E27FC236}">
                <a16:creationId xmlns:a16="http://schemas.microsoft.com/office/drawing/2014/main" id="{443B12E6-CFDB-48A5-A132-CB0EC05DA336}"/>
              </a:ext>
            </a:extLst>
          </p:cNvPr>
          <p:cNvSpPr txBox="1"/>
          <p:nvPr/>
        </p:nvSpPr>
        <p:spPr>
          <a:xfrm>
            <a:off x="2381428" y="2979872"/>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0" name="テキスト ボックス 9">
            <a:extLst>
              <a:ext uri="{FF2B5EF4-FFF2-40B4-BE49-F238E27FC236}">
                <a16:creationId xmlns:a16="http://schemas.microsoft.com/office/drawing/2014/main" id="{534324DA-209E-499F-873C-72E60C8226DA}"/>
              </a:ext>
            </a:extLst>
          </p:cNvPr>
          <p:cNvSpPr txBox="1"/>
          <p:nvPr/>
        </p:nvSpPr>
        <p:spPr>
          <a:xfrm>
            <a:off x="2448097" y="2781066"/>
            <a:ext cx="364202" cy="369332"/>
          </a:xfrm>
          <a:prstGeom prst="rect">
            <a:avLst/>
          </a:prstGeom>
          <a:noFill/>
        </p:spPr>
        <p:txBody>
          <a:bodyPr wrap="none" rtlCol="0">
            <a:spAutoFit/>
          </a:bodyPr>
          <a:lstStyle/>
          <a:p>
            <a:pPr algn="ctr"/>
            <a:r>
              <a:rPr kumimoji="1" lang="en-US" altLang="ja-JP" sz="1800" i="1" dirty="0">
                <a:solidFill>
                  <a:schemeClr val="bg1"/>
                </a:solidFill>
                <a:ea typeface="ＭＳ Ｐゴシック" panose="020B0600070205080204" pitchFamily="50" charset="-128"/>
                <a:cs typeface="Times New Roman" panose="02020603050405020304" pitchFamily="18" charset="0"/>
              </a:rPr>
              <a:t>x</a:t>
            </a:r>
            <a:r>
              <a:rPr kumimoji="1" lang="en-US" altLang="ja-JP" sz="1800" baseline="-25000" dirty="0">
                <a:solidFill>
                  <a:schemeClr val="bg1"/>
                </a:solidFill>
                <a:ea typeface="ＭＳ Ｐゴシック" panose="020B0600070205080204" pitchFamily="50" charset="-128"/>
                <a:cs typeface="Times New Roman" panose="02020603050405020304" pitchFamily="18" charset="0"/>
              </a:rPr>
              <a:t>1</a:t>
            </a:r>
            <a:endParaRPr kumimoji="1" lang="ja-JP" altLang="en-US" sz="1800" baseline="-25000" dirty="0">
              <a:solidFill>
                <a:schemeClr val="bg1"/>
              </a:solidFill>
              <a:ea typeface="ＭＳ Ｐゴシック" panose="020B060007020508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8FB58054-95EB-4D41-B0CC-4F8697C4AAD9}"/>
              </a:ext>
            </a:extLst>
          </p:cNvPr>
          <p:cNvSpPr txBox="1"/>
          <p:nvPr/>
        </p:nvSpPr>
        <p:spPr>
          <a:xfrm>
            <a:off x="2077200" y="3848246"/>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5</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11F4B31D-F00E-45D1-97D3-7240493ED7DA}"/>
              </a:ext>
            </a:extLst>
          </p:cNvPr>
          <p:cNvSpPr txBox="1"/>
          <p:nvPr/>
        </p:nvSpPr>
        <p:spPr>
          <a:xfrm>
            <a:off x="2367878" y="3315081"/>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テキスト ボックス 12">
            <a:extLst>
              <a:ext uri="{FF2B5EF4-FFF2-40B4-BE49-F238E27FC236}">
                <a16:creationId xmlns:a16="http://schemas.microsoft.com/office/drawing/2014/main" id="{E7423C0A-978D-478D-81AC-A839A9D1C8C5}"/>
              </a:ext>
            </a:extLst>
          </p:cNvPr>
          <p:cNvSpPr txBox="1"/>
          <p:nvPr/>
        </p:nvSpPr>
        <p:spPr>
          <a:xfrm>
            <a:off x="1772760" y="4693972"/>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4" name="テキスト ボックス 13">
            <a:extLst>
              <a:ext uri="{FF2B5EF4-FFF2-40B4-BE49-F238E27FC236}">
                <a16:creationId xmlns:a16="http://schemas.microsoft.com/office/drawing/2014/main" id="{B92F5698-F21A-47EE-A399-BC5CAF77F565}"/>
              </a:ext>
            </a:extLst>
          </p:cNvPr>
          <p:cNvSpPr txBox="1"/>
          <p:nvPr/>
        </p:nvSpPr>
        <p:spPr>
          <a:xfrm>
            <a:off x="2014695" y="4839655"/>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5" name="テキスト ボックス 14">
            <a:extLst>
              <a:ext uri="{FF2B5EF4-FFF2-40B4-BE49-F238E27FC236}">
                <a16:creationId xmlns:a16="http://schemas.microsoft.com/office/drawing/2014/main" id="{B1D2ECC9-8EB3-44D2-9635-43E7B15D52C2}"/>
              </a:ext>
            </a:extLst>
          </p:cNvPr>
          <p:cNvSpPr txBox="1"/>
          <p:nvPr/>
        </p:nvSpPr>
        <p:spPr>
          <a:xfrm>
            <a:off x="2114443" y="5114193"/>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 name="テキスト ボックス 15">
            <a:extLst>
              <a:ext uri="{FF2B5EF4-FFF2-40B4-BE49-F238E27FC236}">
                <a16:creationId xmlns:a16="http://schemas.microsoft.com/office/drawing/2014/main" id="{BD1FCB1B-A587-4FAF-A7AC-B97F8578441E}"/>
              </a:ext>
            </a:extLst>
          </p:cNvPr>
          <p:cNvSpPr txBox="1"/>
          <p:nvPr/>
        </p:nvSpPr>
        <p:spPr>
          <a:xfrm>
            <a:off x="2673531" y="3391019"/>
            <a:ext cx="451681" cy="353943"/>
          </a:xfrm>
          <a:prstGeom prst="rect">
            <a:avLst/>
          </a:prstGeom>
          <a:noFill/>
        </p:spPr>
        <p:txBody>
          <a:bodyPr wrap="squar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2</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98A5A054-1BAA-4126-AD77-4D7049DF2C65}"/>
              </a:ext>
            </a:extLst>
          </p:cNvPr>
          <p:cNvSpPr txBox="1"/>
          <p:nvPr/>
        </p:nvSpPr>
        <p:spPr>
          <a:xfrm>
            <a:off x="1904839" y="4582692"/>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4</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5BABA742-AF0E-4069-B490-DF4217AF8A59}"/>
              </a:ext>
            </a:extLst>
          </p:cNvPr>
          <p:cNvSpPr txBox="1"/>
          <p:nvPr/>
        </p:nvSpPr>
        <p:spPr>
          <a:xfrm>
            <a:off x="2306057" y="4794629"/>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3</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CFFC79DE-A4AC-4B2F-9042-3AAC597DC04A}"/>
              </a:ext>
            </a:extLst>
          </p:cNvPr>
          <p:cNvSpPr txBox="1"/>
          <p:nvPr/>
        </p:nvSpPr>
        <p:spPr>
          <a:xfrm>
            <a:off x="2014399" y="5166948"/>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6</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cxnSp>
        <p:nvCxnSpPr>
          <p:cNvPr id="20" name="直線矢印コネクタ 19">
            <a:extLst>
              <a:ext uri="{FF2B5EF4-FFF2-40B4-BE49-F238E27FC236}">
                <a16:creationId xmlns:a16="http://schemas.microsoft.com/office/drawing/2014/main" id="{94BF9E00-C996-4542-A232-CB931A246490}"/>
              </a:ext>
            </a:extLst>
          </p:cNvPr>
          <p:cNvCxnSpPr>
            <a:cxnSpLocks/>
          </p:cNvCxnSpPr>
          <p:nvPr/>
        </p:nvCxnSpPr>
        <p:spPr>
          <a:xfrm flipV="1">
            <a:off x="683568" y="3127597"/>
            <a:ext cx="2242763" cy="171955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E095A8E4-73C8-455C-91B1-77FB4720E8EB}"/>
              </a:ext>
            </a:extLst>
          </p:cNvPr>
          <p:cNvCxnSpPr>
            <a:cxnSpLocks/>
          </p:cNvCxnSpPr>
          <p:nvPr/>
        </p:nvCxnSpPr>
        <p:spPr>
          <a:xfrm>
            <a:off x="755576" y="3429000"/>
            <a:ext cx="1823463" cy="217912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円弧 21">
            <a:extLst>
              <a:ext uri="{FF2B5EF4-FFF2-40B4-BE49-F238E27FC236}">
                <a16:creationId xmlns:a16="http://schemas.microsoft.com/office/drawing/2014/main" id="{1A6091CF-98CA-4AAB-AD11-F489B10B6A74}"/>
              </a:ext>
            </a:extLst>
          </p:cNvPr>
          <p:cNvSpPr/>
          <p:nvPr/>
        </p:nvSpPr>
        <p:spPr>
          <a:xfrm rot="20049458">
            <a:off x="1086884" y="3418274"/>
            <a:ext cx="1062868" cy="1017527"/>
          </a:xfrm>
          <a:prstGeom prst="arc">
            <a:avLst>
              <a:gd name="adj1" fmla="val 16945042"/>
              <a:gd name="adj2" fmla="val 0"/>
            </a:avLst>
          </a:prstGeom>
          <a:noFill/>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23" name="テキスト ボックス 22">
            <a:extLst>
              <a:ext uri="{FF2B5EF4-FFF2-40B4-BE49-F238E27FC236}">
                <a16:creationId xmlns:a16="http://schemas.microsoft.com/office/drawing/2014/main" id="{C7EB8F63-D8A2-4B26-8930-DFF9C7660969}"/>
              </a:ext>
            </a:extLst>
          </p:cNvPr>
          <p:cNvSpPr txBox="1"/>
          <p:nvPr/>
        </p:nvSpPr>
        <p:spPr>
          <a:xfrm rot="1652440">
            <a:off x="1427752" y="2860726"/>
            <a:ext cx="1107997" cy="646331"/>
          </a:xfrm>
          <a:prstGeom prst="rect">
            <a:avLst/>
          </a:prstGeom>
          <a:noFill/>
        </p:spPr>
        <p:txBody>
          <a:bodyPr wrap="none" rtlCol="0">
            <a:spAutoFit/>
          </a:bodyPr>
          <a:lstStyle/>
          <a:p>
            <a:pPr algn="ctr"/>
            <a:r>
              <a:rPr kumimoji="1" lang="ja-JP" altLang="en-US" sz="1800" dirty="0">
                <a:solidFill>
                  <a:srgbClr val="FFC000"/>
                </a:solidFill>
                <a:ea typeface="ＭＳ Ｐゴシック" panose="020B0600070205080204" pitchFamily="50" charset="-128"/>
                <a:cs typeface="Times New Roman" panose="02020603050405020304" pitchFamily="18" charset="0"/>
              </a:rPr>
              <a:t>回転角度</a:t>
            </a:r>
            <a:endParaRPr kumimoji="1" lang="en-US" altLang="ja-JP" sz="1800" dirty="0">
              <a:solidFill>
                <a:srgbClr val="FFC000"/>
              </a:solidFill>
              <a:ea typeface="ＭＳ Ｐゴシック" panose="020B0600070205080204" pitchFamily="50" charset="-128"/>
              <a:cs typeface="Times New Roman" panose="02020603050405020304" pitchFamily="18" charset="0"/>
            </a:endParaRPr>
          </a:p>
          <a:p>
            <a:pPr algn="ctr"/>
            <a:r>
              <a:rPr kumimoji="1" lang="ja-JP" altLang="en-US" sz="1800" dirty="0">
                <a:solidFill>
                  <a:srgbClr val="FFC000"/>
                </a:solidFill>
                <a:ea typeface="ＭＳ Ｐゴシック" panose="020B0600070205080204" pitchFamily="50" charset="-128"/>
                <a:cs typeface="Times New Roman" panose="02020603050405020304" pitchFamily="18" charset="0"/>
              </a:rPr>
              <a:t>？</a:t>
            </a:r>
          </a:p>
        </p:txBody>
      </p:sp>
      <p:sp>
        <p:nvSpPr>
          <p:cNvPr id="31" name="円弧 30">
            <a:extLst>
              <a:ext uri="{FF2B5EF4-FFF2-40B4-BE49-F238E27FC236}">
                <a16:creationId xmlns:a16="http://schemas.microsoft.com/office/drawing/2014/main" id="{6D6C5D42-A85F-4C20-8704-C5D47CA7A023}"/>
              </a:ext>
            </a:extLst>
          </p:cNvPr>
          <p:cNvSpPr/>
          <p:nvPr/>
        </p:nvSpPr>
        <p:spPr>
          <a:xfrm rot="4779825">
            <a:off x="1183111" y="3742672"/>
            <a:ext cx="1062868" cy="1017527"/>
          </a:xfrm>
          <a:prstGeom prst="arc">
            <a:avLst>
              <a:gd name="adj1" fmla="val 17363317"/>
              <a:gd name="adj2" fmla="val 21217816"/>
            </a:avLst>
          </a:prstGeom>
          <a:noFill/>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33" name="正方形/長方形 32">
            <a:extLst>
              <a:ext uri="{FF2B5EF4-FFF2-40B4-BE49-F238E27FC236}">
                <a16:creationId xmlns:a16="http://schemas.microsoft.com/office/drawing/2014/main" id="{C50B0F9E-962F-4403-A2E0-3AEE991F9206}"/>
              </a:ext>
            </a:extLst>
          </p:cNvPr>
          <p:cNvSpPr/>
          <p:nvPr/>
        </p:nvSpPr>
        <p:spPr>
          <a:xfrm rot="3048106">
            <a:off x="1515516" y="4148364"/>
            <a:ext cx="288032" cy="294085"/>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コネクタ: 曲線 35">
            <a:extLst>
              <a:ext uri="{FF2B5EF4-FFF2-40B4-BE49-F238E27FC236}">
                <a16:creationId xmlns:a16="http://schemas.microsoft.com/office/drawing/2014/main" id="{0BB2EFF3-E8A9-466B-BA29-FA9C06B71A4B}"/>
              </a:ext>
            </a:extLst>
          </p:cNvPr>
          <p:cNvCxnSpPr>
            <a:cxnSpLocks/>
          </p:cNvCxnSpPr>
          <p:nvPr/>
        </p:nvCxnSpPr>
        <p:spPr>
          <a:xfrm rot="5400000" flipH="1" flipV="1">
            <a:off x="896153" y="4383018"/>
            <a:ext cx="773090" cy="689261"/>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D78FC86B-2610-49D7-B904-B92C61BEE014}"/>
              </a:ext>
            </a:extLst>
          </p:cNvPr>
          <p:cNvSpPr txBox="1"/>
          <p:nvPr/>
        </p:nvSpPr>
        <p:spPr>
          <a:xfrm>
            <a:off x="442931" y="5113560"/>
            <a:ext cx="1602590" cy="553998"/>
          </a:xfrm>
          <a:prstGeom prst="rect">
            <a:avLst/>
          </a:prstGeom>
          <a:solidFill>
            <a:srgbClr val="92D050"/>
          </a:solid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回転後の因子軸が直交（無相関）</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45" name="オブジェクト 44">
            <a:extLst>
              <a:ext uri="{FF2B5EF4-FFF2-40B4-BE49-F238E27FC236}">
                <a16:creationId xmlns:a16="http://schemas.microsoft.com/office/drawing/2014/main" id="{5B385A38-2BF9-4804-A828-040D6A065CB2}"/>
              </a:ext>
            </a:extLst>
          </p:cNvPr>
          <p:cNvGraphicFramePr>
            <a:graphicFrameLocks noChangeAspect="1"/>
          </p:cNvGraphicFramePr>
          <p:nvPr/>
        </p:nvGraphicFramePr>
        <p:xfrm>
          <a:off x="5695554" y="3862463"/>
          <a:ext cx="1199856" cy="859471"/>
        </p:xfrm>
        <a:graphic>
          <a:graphicData uri="http://schemas.openxmlformats.org/presentationml/2006/ole">
            <mc:AlternateContent xmlns:mc="http://schemas.openxmlformats.org/markup-compatibility/2006">
              <mc:Choice xmlns:v="urn:schemas-microsoft-com:vml" Requires="v">
                <p:oleObj spid="_x0000_s63613" name="Equation" r:id="rId3" imgW="672840" imgH="482400" progId="Equation.DSMT4">
                  <p:embed/>
                </p:oleObj>
              </mc:Choice>
              <mc:Fallback>
                <p:oleObj name="Equation" r:id="rId3" imgW="672840" imgH="482400" progId="Equation.DSMT4">
                  <p:embed/>
                  <p:pic>
                    <p:nvPicPr>
                      <p:cNvPr id="45" name="オブジェクト 44">
                        <a:extLst>
                          <a:ext uri="{FF2B5EF4-FFF2-40B4-BE49-F238E27FC236}">
                            <a16:creationId xmlns:a16="http://schemas.microsoft.com/office/drawing/2014/main" id="{5B385A38-2BF9-4804-A828-040D6A065CB2}"/>
                          </a:ext>
                        </a:extLst>
                      </p:cNvPr>
                      <p:cNvPicPr>
                        <a:picLocks noChangeAspect="1" noChangeArrowheads="1"/>
                      </p:cNvPicPr>
                      <p:nvPr/>
                    </p:nvPicPr>
                    <p:blipFill>
                      <a:blip r:embed="rId4"/>
                      <a:srcRect/>
                      <a:stretch>
                        <a:fillRect/>
                      </a:stretch>
                    </p:blipFill>
                    <p:spPr bwMode="auto">
                      <a:xfrm>
                        <a:off x="5695554" y="3862463"/>
                        <a:ext cx="1199856" cy="859471"/>
                      </a:xfrm>
                      <a:prstGeom prst="rect">
                        <a:avLst/>
                      </a:prstGeom>
                      <a:noFill/>
                    </p:spPr>
                  </p:pic>
                </p:oleObj>
              </mc:Fallback>
            </mc:AlternateContent>
          </a:graphicData>
        </a:graphic>
      </p:graphicFrame>
      <p:graphicFrame>
        <p:nvGraphicFramePr>
          <p:cNvPr id="47" name="オブジェクト 46">
            <a:extLst>
              <a:ext uri="{FF2B5EF4-FFF2-40B4-BE49-F238E27FC236}">
                <a16:creationId xmlns:a16="http://schemas.microsoft.com/office/drawing/2014/main" id="{ECECEADF-E08A-43FF-85F2-92F9D8D49FB9}"/>
              </a:ext>
            </a:extLst>
          </p:cNvPr>
          <p:cNvGraphicFramePr>
            <a:graphicFrameLocks noChangeAspect="1"/>
          </p:cNvGraphicFramePr>
          <p:nvPr>
            <p:extLst>
              <p:ext uri="{D42A27DB-BD31-4B8C-83A1-F6EECF244321}">
                <p14:modId xmlns:p14="http://schemas.microsoft.com/office/powerpoint/2010/main" val="1288131010"/>
              </p:ext>
            </p:extLst>
          </p:nvPr>
        </p:nvGraphicFramePr>
        <p:xfrm>
          <a:off x="3755964" y="5111315"/>
          <a:ext cx="4808680" cy="386210"/>
        </p:xfrm>
        <a:graphic>
          <a:graphicData uri="http://schemas.openxmlformats.org/presentationml/2006/ole">
            <mc:AlternateContent xmlns:mc="http://schemas.openxmlformats.org/markup-compatibility/2006">
              <mc:Choice xmlns:v="urn:schemas-microsoft-com:vml" Requires="v">
                <p:oleObj spid="_x0000_s63614" name="Equation" r:id="rId5" imgW="3022560" imgH="241200" progId="Equation.DSMT4">
                  <p:embed/>
                </p:oleObj>
              </mc:Choice>
              <mc:Fallback>
                <p:oleObj name="Equation" r:id="rId5" imgW="3022560" imgH="241200" progId="Equation.DSMT4">
                  <p:embed/>
                  <p:pic>
                    <p:nvPicPr>
                      <p:cNvPr id="47" name="オブジェクト 46">
                        <a:extLst>
                          <a:ext uri="{FF2B5EF4-FFF2-40B4-BE49-F238E27FC236}">
                            <a16:creationId xmlns:a16="http://schemas.microsoft.com/office/drawing/2014/main" id="{ECECEADF-E08A-43FF-85F2-92F9D8D49FB9}"/>
                          </a:ext>
                        </a:extLst>
                      </p:cNvPr>
                      <p:cNvPicPr>
                        <a:picLocks noChangeAspect="1" noChangeArrowheads="1"/>
                      </p:cNvPicPr>
                      <p:nvPr/>
                    </p:nvPicPr>
                    <p:blipFill>
                      <a:blip r:embed="rId6"/>
                      <a:srcRect/>
                      <a:stretch>
                        <a:fillRect/>
                      </a:stretch>
                    </p:blipFill>
                    <p:spPr bwMode="auto">
                      <a:xfrm>
                        <a:off x="3755964" y="5111315"/>
                        <a:ext cx="4808680" cy="386210"/>
                      </a:xfrm>
                      <a:prstGeom prst="rect">
                        <a:avLst/>
                      </a:prstGeom>
                      <a:noFill/>
                    </p:spPr>
                  </p:pic>
                </p:oleObj>
              </mc:Fallback>
            </mc:AlternateContent>
          </a:graphicData>
        </a:graphic>
      </p:graphicFrame>
      <p:sp>
        <p:nvSpPr>
          <p:cNvPr id="53" name="テキスト ボックス 52">
            <a:extLst>
              <a:ext uri="{FF2B5EF4-FFF2-40B4-BE49-F238E27FC236}">
                <a16:creationId xmlns:a16="http://schemas.microsoft.com/office/drawing/2014/main" id="{945776A6-CD79-4A90-A060-BB5D23F688A0}"/>
              </a:ext>
            </a:extLst>
          </p:cNvPr>
          <p:cNvSpPr txBox="1"/>
          <p:nvPr/>
        </p:nvSpPr>
        <p:spPr>
          <a:xfrm>
            <a:off x="6366325" y="3276300"/>
            <a:ext cx="2183610" cy="553998"/>
          </a:xfrm>
          <a:prstGeom prst="rect">
            <a:avLst/>
          </a:prstGeom>
          <a:noFill/>
        </p:spPr>
        <p:txBody>
          <a:bodyPr wrap="non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因子負荷量行列</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つに簡</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略）</a:t>
            </a:r>
            <a:endParaRPr kumimoji="1" lang="ja-JP" altLang="en-US" sz="1800" baseline="-25000" dirty="0">
              <a:solidFill>
                <a:schemeClr val="bg1"/>
              </a:solidFill>
              <a:ea typeface="ＭＳ Ｐゴシック" panose="020B0600070205080204" pitchFamily="50" charset="-128"/>
              <a:cs typeface="Times New Roman" panose="02020603050405020304" pitchFamily="18" charset="0"/>
            </a:endParaRPr>
          </a:p>
        </p:txBody>
      </p:sp>
      <p:sp>
        <p:nvSpPr>
          <p:cNvPr id="54" name="四角形: 角を丸くする 53">
            <a:extLst>
              <a:ext uri="{FF2B5EF4-FFF2-40B4-BE49-F238E27FC236}">
                <a16:creationId xmlns:a16="http://schemas.microsoft.com/office/drawing/2014/main" id="{00D452F3-88C6-4B14-8C0C-6D0B9B729DC0}"/>
              </a:ext>
            </a:extLst>
          </p:cNvPr>
          <p:cNvSpPr/>
          <p:nvPr/>
        </p:nvSpPr>
        <p:spPr>
          <a:xfrm>
            <a:off x="5830537" y="3938633"/>
            <a:ext cx="366629" cy="783301"/>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5" name="オブジェクト 54">
            <a:extLst>
              <a:ext uri="{FF2B5EF4-FFF2-40B4-BE49-F238E27FC236}">
                <a16:creationId xmlns:a16="http://schemas.microsoft.com/office/drawing/2014/main" id="{0510E76C-19A9-4DED-AEF2-B0DCEF7B9A3D}"/>
              </a:ext>
            </a:extLst>
          </p:cNvPr>
          <p:cNvGraphicFramePr>
            <a:graphicFrameLocks noChangeAspect="1"/>
          </p:cNvGraphicFramePr>
          <p:nvPr>
            <p:extLst>
              <p:ext uri="{D42A27DB-BD31-4B8C-83A1-F6EECF244321}">
                <p14:modId xmlns:p14="http://schemas.microsoft.com/office/powerpoint/2010/main" val="3350876419"/>
              </p:ext>
            </p:extLst>
          </p:nvPr>
        </p:nvGraphicFramePr>
        <p:xfrm>
          <a:off x="5053013" y="1987550"/>
          <a:ext cx="1843087" cy="1163638"/>
        </p:xfrm>
        <a:graphic>
          <a:graphicData uri="http://schemas.openxmlformats.org/presentationml/2006/ole">
            <mc:AlternateContent xmlns:mc="http://schemas.openxmlformats.org/markup-compatibility/2006">
              <mc:Choice xmlns:v="urn:schemas-microsoft-com:vml" Requires="v">
                <p:oleObj spid="_x0000_s63615" name="Equation" r:id="rId7" imgW="1117440" imgH="711000" progId="Equation.DSMT4">
                  <p:embed/>
                </p:oleObj>
              </mc:Choice>
              <mc:Fallback>
                <p:oleObj name="Equation" r:id="rId7" imgW="1117440" imgH="711000" progId="Equation.DSMT4">
                  <p:embed/>
                  <p:pic>
                    <p:nvPicPr>
                      <p:cNvPr id="55" name="オブジェクト 54">
                        <a:extLst>
                          <a:ext uri="{FF2B5EF4-FFF2-40B4-BE49-F238E27FC236}">
                            <a16:creationId xmlns:a16="http://schemas.microsoft.com/office/drawing/2014/main" id="{0510E76C-19A9-4DED-AEF2-B0DCEF7B9A3D}"/>
                          </a:ext>
                        </a:extLst>
                      </p:cNvPr>
                      <p:cNvPicPr>
                        <a:picLocks noChangeAspect="1" noChangeArrowheads="1"/>
                      </p:cNvPicPr>
                      <p:nvPr/>
                    </p:nvPicPr>
                    <p:blipFill>
                      <a:blip r:embed="rId8"/>
                      <a:srcRect/>
                      <a:stretch>
                        <a:fillRect/>
                      </a:stretch>
                    </p:blipFill>
                    <p:spPr bwMode="auto">
                      <a:xfrm>
                        <a:off x="5053013" y="1987550"/>
                        <a:ext cx="1843087" cy="1163638"/>
                      </a:xfrm>
                      <a:prstGeom prst="rect">
                        <a:avLst/>
                      </a:prstGeom>
                      <a:noFill/>
                    </p:spPr>
                  </p:pic>
                </p:oleObj>
              </mc:Fallback>
            </mc:AlternateContent>
          </a:graphicData>
        </a:graphic>
      </p:graphicFrame>
      <p:sp>
        <p:nvSpPr>
          <p:cNvPr id="56" name="矢印: 右 55">
            <a:extLst>
              <a:ext uri="{FF2B5EF4-FFF2-40B4-BE49-F238E27FC236}">
                <a16:creationId xmlns:a16="http://schemas.microsoft.com/office/drawing/2014/main" id="{611D363F-1EE2-46D3-8801-9C5FDBC648BA}"/>
              </a:ext>
            </a:extLst>
          </p:cNvPr>
          <p:cNvSpPr/>
          <p:nvPr/>
        </p:nvSpPr>
        <p:spPr>
          <a:xfrm rot="5400000">
            <a:off x="5968428" y="3421198"/>
            <a:ext cx="557904" cy="294462"/>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61EC311D-C621-44EC-90CC-9CC02510D586}"/>
              </a:ext>
            </a:extLst>
          </p:cNvPr>
          <p:cNvSpPr txBox="1"/>
          <p:nvPr/>
        </p:nvSpPr>
        <p:spPr>
          <a:xfrm>
            <a:off x="3947354" y="2309336"/>
            <a:ext cx="1180386" cy="553998"/>
          </a:xfrm>
          <a:prstGeom prst="rect">
            <a:avLst/>
          </a:prstGeom>
          <a:no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因子分析の推定モデル</a:t>
            </a:r>
            <a:endParaRPr kumimoji="1" lang="ja-JP" altLang="en-US" sz="1800" baseline="-25000" dirty="0">
              <a:solidFill>
                <a:schemeClr val="bg1"/>
              </a:solidFill>
              <a:ea typeface="ＭＳ Ｐゴシック" panose="020B0600070205080204" pitchFamily="50" charset="-128"/>
              <a:cs typeface="Times New Roman" panose="02020603050405020304" pitchFamily="18" charset="0"/>
            </a:endParaRPr>
          </a:p>
        </p:txBody>
      </p:sp>
      <p:sp>
        <p:nvSpPr>
          <p:cNvPr id="58" name="矢印: 右 57">
            <a:extLst>
              <a:ext uri="{FF2B5EF4-FFF2-40B4-BE49-F238E27FC236}">
                <a16:creationId xmlns:a16="http://schemas.microsoft.com/office/drawing/2014/main" id="{A87B271E-8F74-430E-8766-6ABB1681BFF6}"/>
              </a:ext>
            </a:extLst>
          </p:cNvPr>
          <p:cNvSpPr/>
          <p:nvPr/>
        </p:nvSpPr>
        <p:spPr>
          <a:xfrm rot="19772745">
            <a:off x="3395971" y="2854432"/>
            <a:ext cx="557904" cy="294462"/>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3E56B871-DC94-40E5-84AA-AB11E8E1C3D3}"/>
              </a:ext>
            </a:extLst>
          </p:cNvPr>
          <p:cNvSpPr/>
          <p:nvPr/>
        </p:nvSpPr>
        <p:spPr>
          <a:xfrm>
            <a:off x="6370621" y="3926300"/>
            <a:ext cx="371901" cy="783301"/>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EBE864DC-A1D6-4FA0-A359-4671A1D7AF48}"/>
              </a:ext>
            </a:extLst>
          </p:cNvPr>
          <p:cNvSpPr/>
          <p:nvPr/>
        </p:nvSpPr>
        <p:spPr>
          <a:xfrm>
            <a:off x="4182972" y="5105875"/>
            <a:ext cx="2100895" cy="370008"/>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A37DA81C-68B9-4177-8B48-94ACEE440D2E}"/>
              </a:ext>
            </a:extLst>
          </p:cNvPr>
          <p:cNvSpPr/>
          <p:nvPr/>
        </p:nvSpPr>
        <p:spPr>
          <a:xfrm>
            <a:off x="6420260" y="5105686"/>
            <a:ext cx="2164237" cy="37000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22BB4DDF-2B41-4C11-AEAB-0B7D2A396DE8}"/>
              </a:ext>
            </a:extLst>
          </p:cNvPr>
          <p:cNvSpPr txBox="1"/>
          <p:nvPr/>
        </p:nvSpPr>
        <p:spPr>
          <a:xfrm>
            <a:off x="3924165" y="4765132"/>
            <a:ext cx="2302100" cy="323165"/>
          </a:xfrm>
          <a:prstGeom prst="rect">
            <a:avLst/>
          </a:prstGeom>
          <a:noFill/>
        </p:spPr>
        <p:txBody>
          <a:bodyPr wrap="square" rtlCol="0">
            <a:spAutoFit/>
          </a:bodyPr>
          <a:lstStyle/>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a:t>
            </a:r>
            <a:r>
              <a:rPr kumimoji="1" lang="en-US" altLang="ja-JP" sz="1500" baseline="30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の変動</a:t>
            </a:r>
            <a:endParaRPr kumimoji="1" lang="ja-JP" altLang="en-US" sz="1800" baseline="-25000" dirty="0">
              <a:solidFill>
                <a:srgbClr val="FFFF00"/>
              </a:solidFill>
              <a:ea typeface="ＭＳ Ｐゴシック" panose="020B0600070205080204" pitchFamily="50" charset="-128"/>
              <a:cs typeface="Times New Roman" panose="02020603050405020304" pitchFamily="18" charset="0"/>
            </a:endParaRPr>
          </a:p>
        </p:txBody>
      </p:sp>
      <p:sp>
        <p:nvSpPr>
          <p:cNvPr id="66" name="テキスト ボックス 65">
            <a:extLst>
              <a:ext uri="{FF2B5EF4-FFF2-40B4-BE49-F238E27FC236}">
                <a16:creationId xmlns:a16="http://schemas.microsoft.com/office/drawing/2014/main" id="{18D817C3-7BCD-4C95-A8A1-E84D05C2ABC1}"/>
              </a:ext>
            </a:extLst>
          </p:cNvPr>
          <p:cNvSpPr txBox="1"/>
          <p:nvPr/>
        </p:nvSpPr>
        <p:spPr>
          <a:xfrm>
            <a:off x="6545053" y="4765132"/>
            <a:ext cx="2302100" cy="323165"/>
          </a:xfrm>
          <a:prstGeom prst="rect">
            <a:avLst/>
          </a:prstGeom>
          <a:noFill/>
        </p:spPr>
        <p:txBody>
          <a:bodyPr wrap="square" rtlCol="0">
            <a:spAutoFit/>
          </a:bodyPr>
          <a:lstStyle/>
          <a:p>
            <a:pPr algn="ct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因子負荷量</a:t>
            </a:r>
            <a:r>
              <a:rPr kumimoji="1" lang="en-US" altLang="ja-JP" sz="1500" baseline="30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の変動</a:t>
            </a:r>
            <a:endParaRPr kumimoji="1" lang="ja-JP" altLang="en-US" sz="1800" baseline="-25000" dirty="0">
              <a:solidFill>
                <a:srgbClr val="FFFF00"/>
              </a:solidFill>
              <a:ea typeface="ＭＳ Ｐゴシック" panose="020B0600070205080204" pitchFamily="50" charset="-128"/>
              <a:cs typeface="Times New Roman" panose="02020603050405020304" pitchFamily="18" charset="0"/>
            </a:endParaRPr>
          </a:p>
        </p:txBody>
      </p:sp>
      <p:cxnSp>
        <p:nvCxnSpPr>
          <p:cNvPr id="68" name="直線矢印コネクタ 67">
            <a:extLst>
              <a:ext uri="{FF2B5EF4-FFF2-40B4-BE49-F238E27FC236}">
                <a16:creationId xmlns:a16="http://schemas.microsoft.com/office/drawing/2014/main" id="{64AC37F9-10FD-46E4-BF32-4E86B08EA5FA}"/>
              </a:ext>
            </a:extLst>
          </p:cNvPr>
          <p:cNvCxnSpPr>
            <a:cxnSpLocks/>
            <a:stCxn id="54" idx="2"/>
          </p:cNvCxnSpPr>
          <p:nvPr/>
        </p:nvCxnSpPr>
        <p:spPr>
          <a:xfrm>
            <a:off x="6013852" y="4721934"/>
            <a:ext cx="92841" cy="341106"/>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65F2D51C-A536-4045-B78C-61F175320104}"/>
              </a:ext>
            </a:extLst>
          </p:cNvPr>
          <p:cNvCxnSpPr>
            <a:cxnSpLocks/>
            <a:stCxn id="59" idx="2"/>
          </p:cNvCxnSpPr>
          <p:nvPr/>
        </p:nvCxnSpPr>
        <p:spPr>
          <a:xfrm>
            <a:off x="6556572" y="4709601"/>
            <a:ext cx="110806" cy="31646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91498548-A011-47DB-A475-547DF7AC4263}"/>
              </a:ext>
            </a:extLst>
          </p:cNvPr>
          <p:cNvSpPr txBox="1"/>
          <p:nvPr/>
        </p:nvSpPr>
        <p:spPr>
          <a:xfrm>
            <a:off x="3040810" y="5719154"/>
            <a:ext cx="5677055" cy="323165"/>
          </a:xfrm>
          <a:prstGeom prst="rect">
            <a:avLst/>
          </a:prstGeom>
          <a:solidFill>
            <a:srgbClr val="00B0F0"/>
          </a:solid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因子負荷量が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の絶対値やゼロに近いものに寄る（</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単純構造になる</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800" baseline="-25000" dirty="0">
              <a:solidFill>
                <a:schemeClr val="bg1"/>
              </a:solidFill>
              <a:ea typeface="ＭＳ Ｐゴシック" panose="020B0600070205080204" pitchFamily="50" charset="-128"/>
              <a:cs typeface="Times New Roman" panose="02020603050405020304" pitchFamily="18" charset="0"/>
            </a:endParaRPr>
          </a:p>
        </p:txBody>
      </p:sp>
      <p:sp>
        <p:nvSpPr>
          <p:cNvPr id="74" name="テキスト ボックス 73">
            <a:extLst>
              <a:ext uri="{FF2B5EF4-FFF2-40B4-BE49-F238E27FC236}">
                <a16:creationId xmlns:a16="http://schemas.microsoft.com/office/drawing/2014/main" id="{5E0CF1B3-F7AC-4809-9D79-BDDFC36F3DF8}"/>
              </a:ext>
            </a:extLst>
          </p:cNvPr>
          <p:cNvSpPr txBox="1"/>
          <p:nvPr/>
        </p:nvSpPr>
        <p:spPr>
          <a:xfrm>
            <a:off x="2474715" y="1316062"/>
            <a:ext cx="346441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variance</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max</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にする手法）</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3" name="テキスト ボックス 62">
            <a:extLst>
              <a:ext uri="{FF2B5EF4-FFF2-40B4-BE49-F238E27FC236}">
                <a16:creationId xmlns:a16="http://schemas.microsoft.com/office/drawing/2014/main" id="{A08E2D8C-47B7-4DC6-8D74-0E06A050F017}"/>
              </a:ext>
            </a:extLst>
          </p:cNvPr>
          <p:cNvSpPr txBox="1"/>
          <p:nvPr/>
        </p:nvSpPr>
        <p:spPr>
          <a:xfrm>
            <a:off x="6877480" y="4002012"/>
            <a:ext cx="1726968" cy="553998"/>
          </a:xfrm>
          <a:prstGeom prst="rect">
            <a:avLst/>
          </a:prstGeom>
          <a:no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注：共通性で除して規準化しておく</a:t>
            </a:r>
            <a:endParaRPr kumimoji="1" lang="ja-JP" altLang="en-US" sz="1800" baseline="-25000" dirty="0">
              <a:solidFill>
                <a:schemeClr val="bg1"/>
              </a:solidFill>
              <a:ea typeface="ＭＳ Ｐゴシック" panose="020B0600070205080204" pitchFamily="50" charset="-128"/>
              <a:cs typeface="Times New Roman" panose="02020603050405020304" pitchFamily="18" charset="0"/>
            </a:endParaRPr>
          </a:p>
        </p:txBody>
      </p:sp>
      <p:sp>
        <p:nvSpPr>
          <p:cNvPr id="38" name="矢印: 折線 37">
            <a:extLst>
              <a:ext uri="{FF2B5EF4-FFF2-40B4-BE49-F238E27FC236}">
                <a16:creationId xmlns:a16="http://schemas.microsoft.com/office/drawing/2014/main" id="{05DAAA00-DE36-428F-B983-2F0A285BBC2F}"/>
              </a:ext>
            </a:extLst>
          </p:cNvPr>
          <p:cNvSpPr/>
          <p:nvPr/>
        </p:nvSpPr>
        <p:spPr>
          <a:xfrm flipH="1">
            <a:off x="3067927" y="4165357"/>
            <a:ext cx="890105" cy="990157"/>
          </a:xfrm>
          <a:prstGeom prst="bentArrow">
            <a:avLst>
              <a:gd name="adj1" fmla="val 11970"/>
              <a:gd name="adj2" fmla="val 13474"/>
              <a:gd name="adj3" fmla="val 27004"/>
              <a:gd name="adj4" fmla="val 44752"/>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4" name="テキスト ボックス 63">
            <a:extLst>
              <a:ext uri="{FF2B5EF4-FFF2-40B4-BE49-F238E27FC236}">
                <a16:creationId xmlns:a16="http://schemas.microsoft.com/office/drawing/2014/main" id="{154A1C8E-848A-4A47-8BB7-34940A6B0719}"/>
              </a:ext>
            </a:extLst>
          </p:cNvPr>
          <p:cNvSpPr txBox="1"/>
          <p:nvPr/>
        </p:nvSpPr>
        <p:spPr>
          <a:xfrm>
            <a:off x="2877940" y="3639357"/>
            <a:ext cx="2302099" cy="553998"/>
          </a:xfrm>
          <a:prstGeom prst="rect">
            <a:avLst/>
          </a:prstGeom>
          <a:noFill/>
        </p:spPr>
        <p:txBody>
          <a:bodyPr wrap="square" rtlCol="0">
            <a:spAutoFit/>
          </a:bodyPr>
          <a:lstStyle/>
          <a:p>
            <a:pPr algn="ctr"/>
            <a:r>
              <a:rPr kumimoji="1" lang="en-US" altLang="ja-JP" sz="1500" dirty="0">
                <a:solidFill>
                  <a:srgbClr val="FFC000"/>
                </a:solidFill>
                <a:latin typeface="ＭＳ Ｐゴシック" panose="020B0600070205080204" pitchFamily="50" charset="-128"/>
                <a:cs typeface="Meiryo UI" pitchFamily="50" charset="-128"/>
              </a:rPr>
              <a:t>Q</a:t>
            </a:r>
            <a:r>
              <a:rPr kumimoji="1" lang="ja-JP" altLang="en-US" sz="1500" dirty="0">
                <a:solidFill>
                  <a:srgbClr val="FFC000"/>
                </a:solidFill>
                <a:latin typeface="ＭＳ Ｐゴシック" panose="020B0600070205080204" pitchFamily="50" charset="-128"/>
                <a:cs typeface="Meiryo UI" pitchFamily="50" charset="-128"/>
              </a:rPr>
              <a:t>が最大になる負荷量の解を選べば角度が決まる</a:t>
            </a:r>
          </a:p>
        </p:txBody>
      </p:sp>
      <p:sp>
        <p:nvSpPr>
          <p:cNvPr id="67" name="テキスト ボックス 66">
            <a:extLst>
              <a:ext uri="{FF2B5EF4-FFF2-40B4-BE49-F238E27FC236}">
                <a16:creationId xmlns:a16="http://schemas.microsoft.com/office/drawing/2014/main" id="{B804B1D7-0568-4CFE-A996-39EC9297B2C6}"/>
              </a:ext>
            </a:extLst>
          </p:cNvPr>
          <p:cNvSpPr txBox="1"/>
          <p:nvPr/>
        </p:nvSpPr>
        <p:spPr>
          <a:xfrm>
            <a:off x="6985414" y="2309336"/>
            <a:ext cx="1697100" cy="553998"/>
          </a:xfrm>
          <a:prstGeom prst="rect">
            <a:avLst/>
          </a:prstGeom>
          <a:noFill/>
        </p:spPr>
        <p:txBody>
          <a:bodyPr wrap="squar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因子負荷量行列の解は無数にある</a:t>
            </a:r>
            <a:endParaRPr kumimoji="1" lang="ja-JP" altLang="en-US" sz="1800" baseline="-25000" dirty="0">
              <a:solidFill>
                <a:schemeClr val="bg1"/>
              </a:solidFill>
              <a:ea typeface="ＭＳ Ｐゴシック" panose="020B0600070205080204" pitchFamily="50" charset="-128"/>
              <a:cs typeface="Times New Roman" panose="02020603050405020304" pitchFamily="18" charset="0"/>
            </a:endParaRPr>
          </a:p>
        </p:txBody>
      </p:sp>
      <p:cxnSp>
        <p:nvCxnSpPr>
          <p:cNvPr id="69" name="直線矢印コネクタ 68">
            <a:extLst>
              <a:ext uri="{FF2B5EF4-FFF2-40B4-BE49-F238E27FC236}">
                <a16:creationId xmlns:a16="http://schemas.microsoft.com/office/drawing/2014/main" id="{E14AD6B3-40D3-4013-B28D-9D374E7E7967}"/>
              </a:ext>
            </a:extLst>
          </p:cNvPr>
          <p:cNvCxnSpPr>
            <a:cxnSpLocks/>
            <a:stCxn id="67" idx="1"/>
          </p:cNvCxnSpPr>
          <p:nvPr/>
        </p:nvCxnSpPr>
        <p:spPr>
          <a:xfrm flipH="1" flipV="1">
            <a:off x="6501650" y="2396365"/>
            <a:ext cx="483764" cy="18997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F384D146-F855-4669-87FF-29C6E30CEF0A}"/>
              </a:ext>
            </a:extLst>
          </p:cNvPr>
          <p:cNvCxnSpPr>
            <a:cxnSpLocks/>
            <a:stCxn id="67" idx="1"/>
          </p:cNvCxnSpPr>
          <p:nvPr/>
        </p:nvCxnSpPr>
        <p:spPr>
          <a:xfrm flipH="1">
            <a:off x="6501650" y="2586335"/>
            <a:ext cx="483764" cy="205131"/>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2DF9A2FF-E63B-4600-998D-3C117296661A}"/>
              </a:ext>
            </a:extLst>
          </p:cNvPr>
          <p:cNvSpPr txBox="1"/>
          <p:nvPr/>
        </p:nvSpPr>
        <p:spPr>
          <a:xfrm>
            <a:off x="2878124" y="2914336"/>
            <a:ext cx="404278" cy="323165"/>
          </a:xfrm>
          <a:prstGeom prst="rect">
            <a:avLst/>
          </a:prstGeom>
          <a:noFill/>
        </p:spPr>
        <p:txBody>
          <a:bodyPr wrap="none" rtlCol="0">
            <a:spAutoFit/>
          </a:bodyPr>
          <a:lstStyle/>
          <a:p>
            <a:pPr algn="l"/>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1" name="テキスト ボックス 50">
            <a:extLst>
              <a:ext uri="{FF2B5EF4-FFF2-40B4-BE49-F238E27FC236}">
                <a16:creationId xmlns:a16="http://schemas.microsoft.com/office/drawing/2014/main" id="{9FA106A4-AB2A-4DD7-8C6E-9FE7909F6BB2}"/>
              </a:ext>
            </a:extLst>
          </p:cNvPr>
          <p:cNvSpPr txBox="1"/>
          <p:nvPr/>
        </p:nvSpPr>
        <p:spPr>
          <a:xfrm>
            <a:off x="2500835" y="5544694"/>
            <a:ext cx="404278" cy="323165"/>
          </a:xfrm>
          <a:prstGeom prst="rect">
            <a:avLst/>
          </a:prstGeom>
          <a:noFill/>
        </p:spPr>
        <p:txBody>
          <a:bodyPr wrap="none" rtlCol="0">
            <a:spAutoFit/>
          </a:bodyPr>
          <a:lstStyle/>
          <a:p>
            <a:pPr algn="l"/>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4295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500"/>
                                        <p:tgtEl>
                                          <p:spTgt spid="67"/>
                                        </p:tgtEl>
                                      </p:cBhvr>
                                    </p:animEffect>
                                  </p:childTnLst>
                                </p:cTn>
                              </p:par>
                              <p:par>
                                <p:cTn id="63" presetID="10" presetClass="entr" presetSubtype="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par>
                                <p:cTn id="66" presetID="10" presetClass="entr" presetSubtype="0" fill="hold" nodeType="with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fade">
                                      <p:cBhvr>
                                        <p:cTn id="68" dur="500"/>
                                        <p:tgtEl>
                                          <p:spTgt spid="7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500"/>
                                        <p:tgtEl>
                                          <p:spTgt spid="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500"/>
                                        <p:tgtEl>
                                          <p:spTgt spid="6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10" presetClass="entr" presetSubtype="0"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par>
                                <p:cTn id="92" presetID="10" presetClass="entr" presetSubtype="0" fill="hold" nodeType="with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fade">
                                      <p:cBhvr>
                                        <p:cTn id="94" dur="500"/>
                                        <p:tgtEl>
                                          <p:spTgt spid="6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500"/>
                                        <p:tgtEl>
                                          <p:spTgt spid="6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500"/>
                                        <p:tgtEl>
                                          <p:spTgt spid="7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500"/>
                                        <p:tgtEl>
                                          <p:spTgt spid="6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31" grpId="0" animBg="1"/>
      <p:bldP spid="33" grpId="0" animBg="1"/>
      <p:bldP spid="39" grpId="0" animBg="1"/>
      <p:bldP spid="53" grpId="0"/>
      <p:bldP spid="54" grpId="0" animBg="1"/>
      <p:bldP spid="56" grpId="0" animBg="1"/>
      <p:bldP spid="57" grpId="0"/>
      <p:bldP spid="58" grpId="0" animBg="1"/>
      <p:bldP spid="59" grpId="0" animBg="1"/>
      <p:bldP spid="60" grpId="0" animBg="1"/>
      <p:bldP spid="61" grpId="0" animBg="1"/>
      <p:bldP spid="65" grpId="0"/>
      <p:bldP spid="66" grpId="0"/>
      <p:bldP spid="73" grpId="0" animBg="1"/>
      <p:bldP spid="63" grpId="0"/>
      <p:bldP spid="38" grpId="0" animBg="1"/>
      <p:bldP spid="64" grpId="0"/>
      <p:bldP spid="67"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0BB2D9-318A-4E7C-87F6-8D680CDB0676}"/>
              </a:ext>
            </a:extLst>
          </p:cNvPr>
          <p:cNvSpPr>
            <a:spLocks noGrp="1"/>
          </p:cNvSpPr>
          <p:nvPr>
            <p:ph type="title"/>
          </p:nvPr>
        </p:nvSpPr>
        <p:spPr>
          <a:xfrm>
            <a:off x="1111817" y="588150"/>
            <a:ext cx="7162800" cy="767382"/>
          </a:xfrm>
        </p:spPr>
        <p:txBody>
          <a:bodyPr/>
          <a:lstStyle/>
          <a:p>
            <a:r>
              <a:rPr kumimoji="1" lang="ja-JP" altLang="en-US" sz="4000" b="1" dirty="0">
                <a:effectLst>
                  <a:outerShdw blurRad="38100" dist="38100" dir="2700000" algn="tl">
                    <a:srgbClr val="000000">
                      <a:alpha val="43137"/>
                    </a:srgbClr>
                  </a:outerShdw>
                </a:effectLst>
              </a:rPr>
              <a:t>プロマックス法</a:t>
            </a:r>
            <a:r>
              <a:rPr kumimoji="1" lang="ja-JP" altLang="en-US" sz="3500" b="1" dirty="0">
                <a:effectLst>
                  <a:outerShdw blurRad="38100" dist="38100" dir="2700000" algn="tl">
                    <a:srgbClr val="000000">
                      <a:alpha val="43137"/>
                    </a:srgbClr>
                  </a:outerShdw>
                </a:effectLst>
              </a:rPr>
              <a:t>（斜交回転）</a:t>
            </a:r>
          </a:p>
        </p:txBody>
      </p:sp>
      <p:sp>
        <p:nvSpPr>
          <p:cNvPr id="4" name="テキスト ボックス 3">
            <a:extLst>
              <a:ext uri="{FF2B5EF4-FFF2-40B4-BE49-F238E27FC236}">
                <a16:creationId xmlns:a16="http://schemas.microsoft.com/office/drawing/2014/main" id="{20F4ED7F-29DF-4B51-93A9-FB05F27F8B41}"/>
              </a:ext>
            </a:extLst>
          </p:cNvPr>
          <p:cNvSpPr txBox="1"/>
          <p:nvPr/>
        </p:nvSpPr>
        <p:spPr>
          <a:xfrm>
            <a:off x="1767432" y="1278888"/>
            <a:ext cx="6489277" cy="400110"/>
          </a:xfrm>
          <a:prstGeom prst="rect">
            <a:avLst/>
          </a:prstGeom>
          <a:no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cs typeface="Meiryo UI" pitchFamily="50" charset="-128"/>
              </a:rPr>
              <a:t>プロクラステスとバリマックスという</a:t>
            </a:r>
            <a:r>
              <a:rPr kumimoji="1" lang="en-US" altLang="ja-JP" sz="2000" dirty="0">
                <a:solidFill>
                  <a:schemeClr val="bg1"/>
                </a:solidFill>
                <a:latin typeface="ＭＳ Ｐゴシック" panose="020B0600070205080204" pitchFamily="50" charset="-128"/>
                <a:cs typeface="Meiryo UI" pitchFamily="50" charset="-128"/>
              </a:rPr>
              <a:t>2</a:t>
            </a:r>
            <a:r>
              <a:rPr kumimoji="1" lang="ja-JP" altLang="en-US" sz="2000" dirty="0" err="1">
                <a:solidFill>
                  <a:schemeClr val="bg1"/>
                </a:solidFill>
                <a:latin typeface="ＭＳ Ｐゴシック" panose="020B0600070205080204" pitchFamily="50" charset="-128"/>
                <a:cs typeface="Meiryo UI" pitchFamily="50" charset="-128"/>
              </a:rPr>
              <a:t>つの</a:t>
            </a:r>
            <a:r>
              <a:rPr kumimoji="1" lang="ja-JP" altLang="en-US" sz="2000" dirty="0">
                <a:solidFill>
                  <a:schemeClr val="bg1"/>
                </a:solidFill>
                <a:latin typeface="ＭＳ Ｐゴシック" panose="020B0600070205080204" pitchFamily="50" charset="-128"/>
                <a:cs typeface="Meiryo UI" pitchFamily="50" charset="-128"/>
              </a:rPr>
              <a:t>回転法に由来</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5" name="直線矢印コネクタ 4">
            <a:extLst>
              <a:ext uri="{FF2B5EF4-FFF2-40B4-BE49-F238E27FC236}">
                <a16:creationId xmlns:a16="http://schemas.microsoft.com/office/drawing/2014/main" id="{108DE6DF-64FD-436D-AA97-133D32CE118D}"/>
              </a:ext>
            </a:extLst>
          </p:cNvPr>
          <p:cNvCxnSpPr/>
          <p:nvPr/>
        </p:nvCxnSpPr>
        <p:spPr>
          <a:xfrm flipV="1">
            <a:off x="1294762" y="2668167"/>
            <a:ext cx="0" cy="31683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811B64F9-67A7-4DE9-A561-92468059279D}"/>
              </a:ext>
            </a:extLst>
          </p:cNvPr>
          <p:cNvSpPr txBox="1"/>
          <p:nvPr/>
        </p:nvSpPr>
        <p:spPr>
          <a:xfrm>
            <a:off x="1132136" y="2309336"/>
            <a:ext cx="308098"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7" name="直線矢印コネクタ 6">
            <a:extLst>
              <a:ext uri="{FF2B5EF4-FFF2-40B4-BE49-F238E27FC236}">
                <a16:creationId xmlns:a16="http://schemas.microsoft.com/office/drawing/2014/main" id="{E702AC38-C3DB-4547-80D2-096FFADFBFBA}"/>
              </a:ext>
            </a:extLst>
          </p:cNvPr>
          <p:cNvCxnSpPr>
            <a:cxnSpLocks/>
            <a:endCxn id="8" idx="1"/>
          </p:cNvCxnSpPr>
          <p:nvPr/>
        </p:nvCxnSpPr>
        <p:spPr>
          <a:xfrm>
            <a:off x="388990" y="4253873"/>
            <a:ext cx="2181016" cy="1704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7D3FA4D-7AB8-4741-9433-EC12208E9157}"/>
              </a:ext>
            </a:extLst>
          </p:cNvPr>
          <p:cNvSpPr txBox="1"/>
          <p:nvPr/>
        </p:nvSpPr>
        <p:spPr>
          <a:xfrm>
            <a:off x="2570006" y="4109335"/>
            <a:ext cx="308098" cy="323165"/>
          </a:xfrm>
          <a:prstGeom prst="rect">
            <a:avLst/>
          </a:prstGeom>
          <a:noFill/>
        </p:spPr>
        <p:txBody>
          <a:bodyPr wrap="non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9" name="テキスト ボックス 8">
            <a:extLst>
              <a:ext uri="{FF2B5EF4-FFF2-40B4-BE49-F238E27FC236}">
                <a16:creationId xmlns:a16="http://schemas.microsoft.com/office/drawing/2014/main" id="{4E35836B-5CC9-489C-B74A-D6C7DA7834D4}"/>
              </a:ext>
            </a:extLst>
          </p:cNvPr>
          <p:cNvSpPr txBox="1"/>
          <p:nvPr/>
        </p:nvSpPr>
        <p:spPr>
          <a:xfrm>
            <a:off x="1777128" y="3604942"/>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0" name="テキスト ボックス 9">
            <a:extLst>
              <a:ext uri="{FF2B5EF4-FFF2-40B4-BE49-F238E27FC236}">
                <a16:creationId xmlns:a16="http://schemas.microsoft.com/office/drawing/2014/main" id="{65A776FD-157B-4481-859D-35C90C63353C}"/>
              </a:ext>
            </a:extLst>
          </p:cNvPr>
          <p:cNvSpPr txBox="1"/>
          <p:nvPr/>
        </p:nvSpPr>
        <p:spPr>
          <a:xfrm>
            <a:off x="2230866" y="2979872"/>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1" name="テキスト ボックス 10">
            <a:extLst>
              <a:ext uri="{FF2B5EF4-FFF2-40B4-BE49-F238E27FC236}">
                <a16:creationId xmlns:a16="http://schemas.microsoft.com/office/drawing/2014/main" id="{9E7A44DC-CA03-4A94-81C9-265D5C129DE2}"/>
              </a:ext>
            </a:extLst>
          </p:cNvPr>
          <p:cNvSpPr txBox="1"/>
          <p:nvPr/>
        </p:nvSpPr>
        <p:spPr>
          <a:xfrm>
            <a:off x="2297535" y="2781066"/>
            <a:ext cx="364202" cy="369332"/>
          </a:xfrm>
          <a:prstGeom prst="rect">
            <a:avLst/>
          </a:prstGeom>
          <a:noFill/>
        </p:spPr>
        <p:txBody>
          <a:bodyPr wrap="none" rtlCol="0">
            <a:spAutoFit/>
          </a:bodyPr>
          <a:lstStyle/>
          <a:p>
            <a:pPr algn="ctr"/>
            <a:r>
              <a:rPr kumimoji="1" lang="en-US" altLang="ja-JP" sz="1800" i="1" dirty="0">
                <a:solidFill>
                  <a:schemeClr val="bg1"/>
                </a:solidFill>
                <a:ea typeface="ＭＳ Ｐゴシック" panose="020B0600070205080204" pitchFamily="50" charset="-128"/>
                <a:cs typeface="Times New Roman" panose="02020603050405020304" pitchFamily="18" charset="0"/>
              </a:rPr>
              <a:t>x</a:t>
            </a:r>
            <a:r>
              <a:rPr kumimoji="1" lang="en-US" altLang="ja-JP" sz="1800" baseline="-25000" dirty="0">
                <a:solidFill>
                  <a:schemeClr val="bg1"/>
                </a:solidFill>
                <a:ea typeface="ＭＳ Ｐゴシック" panose="020B0600070205080204" pitchFamily="50" charset="-128"/>
                <a:cs typeface="Times New Roman" panose="02020603050405020304" pitchFamily="18" charset="0"/>
              </a:rPr>
              <a:t>1</a:t>
            </a:r>
            <a:endParaRPr kumimoji="1" lang="ja-JP" altLang="en-US" sz="1800" baseline="-25000" dirty="0">
              <a:solidFill>
                <a:schemeClr val="bg1"/>
              </a:solidFill>
              <a:ea typeface="ＭＳ Ｐゴシック" panose="020B060007020508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E7E8CE9A-C1D7-46C8-9DDD-6FED3A980F1B}"/>
              </a:ext>
            </a:extLst>
          </p:cNvPr>
          <p:cNvSpPr txBox="1"/>
          <p:nvPr/>
        </p:nvSpPr>
        <p:spPr>
          <a:xfrm>
            <a:off x="1926638" y="3848246"/>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5</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4323452-1A96-40CA-9E04-D1B0701B5C54}"/>
              </a:ext>
            </a:extLst>
          </p:cNvPr>
          <p:cNvSpPr txBox="1"/>
          <p:nvPr/>
        </p:nvSpPr>
        <p:spPr>
          <a:xfrm>
            <a:off x="2217316" y="3315081"/>
            <a:ext cx="506870" cy="477054"/>
          </a:xfrm>
          <a:prstGeom prst="rect">
            <a:avLst/>
          </a:prstGeom>
          <a:noFill/>
        </p:spPr>
        <p:txBody>
          <a:bodyPr wrap="non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4" name="テキスト ボックス 13">
            <a:extLst>
              <a:ext uri="{FF2B5EF4-FFF2-40B4-BE49-F238E27FC236}">
                <a16:creationId xmlns:a16="http://schemas.microsoft.com/office/drawing/2014/main" id="{D6A9E8F7-A5F5-496B-BCEC-458C1340B2F2}"/>
              </a:ext>
            </a:extLst>
          </p:cNvPr>
          <p:cNvSpPr txBox="1"/>
          <p:nvPr/>
        </p:nvSpPr>
        <p:spPr>
          <a:xfrm>
            <a:off x="1817889" y="4204031"/>
            <a:ext cx="558213" cy="477054"/>
          </a:xfrm>
          <a:prstGeom prst="rect">
            <a:avLst/>
          </a:prstGeom>
          <a:noFill/>
        </p:spPr>
        <p:txBody>
          <a:bodyPr wrap="squar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5" name="テキスト ボックス 14">
            <a:extLst>
              <a:ext uri="{FF2B5EF4-FFF2-40B4-BE49-F238E27FC236}">
                <a16:creationId xmlns:a16="http://schemas.microsoft.com/office/drawing/2014/main" id="{D6111806-D6C5-4E03-988F-D2CAE0F40BF1}"/>
              </a:ext>
            </a:extLst>
          </p:cNvPr>
          <p:cNvSpPr txBox="1"/>
          <p:nvPr/>
        </p:nvSpPr>
        <p:spPr>
          <a:xfrm>
            <a:off x="2059824" y="4349714"/>
            <a:ext cx="558213" cy="477054"/>
          </a:xfrm>
          <a:prstGeom prst="rect">
            <a:avLst/>
          </a:prstGeom>
          <a:noFill/>
        </p:spPr>
        <p:txBody>
          <a:bodyPr wrap="squar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 name="テキスト ボックス 15">
            <a:extLst>
              <a:ext uri="{FF2B5EF4-FFF2-40B4-BE49-F238E27FC236}">
                <a16:creationId xmlns:a16="http://schemas.microsoft.com/office/drawing/2014/main" id="{92C05922-41B6-4916-95F8-0F33A45BFD87}"/>
              </a:ext>
            </a:extLst>
          </p:cNvPr>
          <p:cNvSpPr txBox="1"/>
          <p:nvPr/>
        </p:nvSpPr>
        <p:spPr>
          <a:xfrm>
            <a:off x="2159572" y="4624252"/>
            <a:ext cx="558213" cy="477054"/>
          </a:xfrm>
          <a:prstGeom prst="rect">
            <a:avLst/>
          </a:prstGeom>
          <a:noFill/>
        </p:spPr>
        <p:txBody>
          <a:bodyPr wrap="square" rtlCol="0">
            <a:spAutoFit/>
          </a:bodyPr>
          <a:lstStyle/>
          <a:p>
            <a:pPr algn="l"/>
            <a:r>
              <a:rPr kumimoji="1" lang="en-US" altLang="ja-JP"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5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7" name="テキスト ボックス 16">
            <a:extLst>
              <a:ext uri="{FF2B5EF4-FFF2-40B4-BE49-F238E27FC236}">
                <a16:creationId xmlns:a16="http://schemas.microsoft.com/office/drawing/2014/main" id="{69243BF9-FBA4-4548-A40C-04491C4A0EBA}"/>
              </a:ext>
            </a:extLst>
          </p:cNvPr>
          <p:cNvSpPr txBox="1"/>
          <p:nvPr/>
        </p:nvSpPr>
        <p:spPr>
          <a:xfrm>
            <a:off x="2522969" y="3391019"/>
            <a:ext cx="451681" cy="353943"/>
          </a:xfrm>
          <a:prstGeom prst="rect">
            <a:avLst/>
          </a:prstGeom>
          <a:noFill/>
        </p:spPr>
        <p:txBody>
          <a:bodyPr wrap="squar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2</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CF551695-F81B-4FAF-AC3A-6714BD5F9280}"/>
              </a:ext>
            </a:extLst>
          </p:cNvPr>
          <p:cNvSpPr txBox="1"/>
          <p:nvPr/>
        </p:nvSpPr>
        <p:spPr>
          <a:xfrm>
            <a:off x="2092160" y="4179562"/>
            <a:ext cx="352982" cy="353943"/>
          </a:xfrm>
          <a:prstGeom prst="rect">
            <a:avLst/>
          </a:prstGeom>
          <a:noFill/>
        </p:spPr>
        <p:txBody>
          <a:bodyPr wrap="non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4</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F068022B-93DF-4BEE-8D28-CC4E0CD86390}"/>
              </a:ext>
            </a:extLst>
          </p:cNvPr>
          <p:cNvSpPr txBox="1"/>
          <p:nvPr/>
        </p:nvSpPr>
        <p:spPr>
          <a:xfrm>
            <a:off x="2351186" y="4304688"/>
            <a:ext cx="388737" cy="353943"/>
          </a:xfrm>
          <a:prstGeom prst="rect">
            <a:avLst/>
          </a:prstGeom>
          <a:noFill/>
        </p:spPr>
        <p:txBody>
          <a:bodyPr wrap="squar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3</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D1636453-3565-4AA7-80D4-EDFCDEDA95F2}"/>
              </a:ext>
            </a:extLst>
          </p:cNvPr>
          <p:cNvSpPr txBox="1"/>
          <p:nvPr/>
        </p:nvSpPr>
        <p:spPr>
          <a:xfrm>
            <a:off x="2059528" y="4677007"/>
            <a:ext cx="388737" cy="353943"/>
          </a:xfrm>
          <a:prstGeom prst="rect">
            <a:avLst/>
          </a:prstGeom>
          <a:noFill/>
        </p:spPr>
        <p:txBody>
          <a:bodyPr wrap="square" rtlCol="0">
            <a:spAutoFit/>
          </a:bodyPr>
          <a:lstStyle/>
          <a:p>
            <a:pPr algn="l"/>
            <a:r>
              <a:rPr kumimoji="1" lang="en-US" altLang="ja-JP" sz="1700" i="1" dirty="0">
                <a:solidFill>
                  <a:schemeClr val="bg1"/>
                </a:solidFill>
                <a:ea typeface="ＭＳ Ｐゴシック" panose="020B0600070205080204" pitchFamily="50" charset="-128"/>
                <a:cs typeface="Times New Roman" panose="02020603050405020304" pitchFamily="18" charset="0"/>
              </a:rPr>
              <a:t>x</a:t>
            </a:r>
            <a:r>
              <a:rPr kumimoji="1" lang="en-US" altLang="ja-JP" sz="1700" baseline="-25000" dirty="0">
                <a:solidFill>
                  <a:schemeClr val="bg1"/>
                </a:solidFill>
                <a:ea typeface="ＭＳ Ｐゴシック" panose="020B0600070205080204" pitchFamily="50" charset="-128"/>
                <a:cs typeface="Times New Roman" panose="02020603050405020304" pitchFamily="18" charset="0"/>
              </a:rPr>
              <a:t>6</a:t>
            </a:r>
            <a:endParaRPr kumimoji="1" lang="ja-JP" altLang="en-US" sz="1700" baseline="-25000" dirty="0">
              <a:solidFill>
                <a:schemeClr val="bg1"/>
              </a:solidFill>
              <a:ea typeface="ＭＳ Ｐゴシック" panose="020B0600070205080204" pitchFamily="50" charset="-128"/>
              <a:cs typeface="Times New Roman" panose="02020603050405020304" pitchFamily="18" charset="0"/>
            </a:endParaRPr>
          </a:p>
        </p:txBody>
      </p:sp>
      <p:cxnSp>
        <p:nvCxnSpPr>
          <p:cNvPr id="21" name="直線矢印コネクタ 20">
            <a:extLst>
              <a:ext uri="{FF2B5EF4-FFF2-40B4-BE49-F238E27FC236}">
                <a16:creationId xmlns:a16="http://schemas.microsoft.com/office/drawing/2014/main" id="{B680D5E3-CB78-440B-B22A-68E2576FB1F5}"/>
              </a:ext>
            </a:extLst>
          </p:cNvPr>
          <p:cNvCxnSpPr>
            <a:cxnSpLocks/>
          </p:cNvCxnSpPr>
          <p:nvPr/>
        </p:nvCxnSpPr>
        <p:spPr>
          <a:xfrm flipV="1">
            <a:off x="533006" y="3127597"/>
            <a:ext cx="2242763" cy="171955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61944202-D3B9-4720-922D-2FD46A8C2C95}"/>
              </a:ext>
            </a:extLst>
          </p:cNvPr>
          <p:cNvCxnSpPr>
            <a:cxnSpLocks/>
          </p:cNvCxnSpPr>
          <p:nvPr/>
        </p:nvCxnSpPr>
        <p:spPr>
          <a:xfrm>
            <a:off x="513990" y="3998951"/>
            <a:ext cx="2210065" cy="79073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円弧 22">
            <a:extLst>
              <a:ext uri="{FF2B5EF4-FFF2-40B4-BE49-F238E27FC236}">
                <a16:creationId xmlns:a16="http://schemas.microsoft.com/office/drawing/2014/main" id="{938A7D1C-4072-4ECF-B365-306EEBAED67C}"/>
              </a:ext>
            </a:extLst>
          </p:cNvPr>
          <p:cNvSpPr/>
          <p:nvPr/>
        </p:nvSpPr>
        <p:spPr>
          <a:xfrm rot="20049458">
            <a:off x="936322" y="3418274"/>
            <a:ext cx="1062868" cy="1017527"/>
          </a:xfrm>
          <a:prstGeom prst="arc">
            <a:avLst>
              <a:gd name="adj1" fmla="val 16945042"/>
              <a:gd name="adj2" fmla="val 0"/>
            </a:avLst>
          </a:prstGeom>
          <a:noFill/>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24" name="テキスト ボックス 23">
            <a:extLst>
              <a:ext uri="{FF2B5EF4-FFF2-40B4-BE49-F238E27FC236}">
                <a16:creationId xmlns:a16="http://schemas.microsoft.com/office/drawing/2014/main" id="{848A2145-1FCF-445B-BAFD-1455DB271FCD}"/>
              </a:ext>
            </a:extLst>
          </p:cNvPr>
          <p:cNvSpPr txBox="1"/>
          <p:nvPr/>
        </p:nvSpPr>
        <p:spPr>
          <a:xfrm rot="1652440">
            <a:off x="1277190" y="2860726"/>
            <a:ext cx="1107997" cy="646331"/>
          </a:xfrm>
          <a:prstGeom prst="rect">
            <a:avLst/>
          </a:prstGeom>
          <a:noFill/>
        </p:spPr>
        <p:txBody>
          <a:bodyPr wrap="none" rtlCol="0">
            <a:spAutoFit/>
          </a:bodyPr>
          <a:lstStyle/>
          <a:p>
            <a:pPr algn="ctr"/>
            <a:r>
              <a:rPr kumimoji="1" lang="ja-JP" altLang="en-US" sz="1800" dirty="0">
                <a:solidFill>
                  <a:srgbClr val="FFC000"/>
                </a:solidFill>
                <a:ea typeface="ＭＳ Ｐゴシック" panose="020B0600070205080204" pitchFamily="50" charset="-128"/>
                <a:cs typeface="Times New Roman" panose="02020603050405020304" pitchFamily="18" charset="0"/>
              </a:rPr>
              <a:t>回転角度</a:t>
            </a:r>
            <a:endParaRPr kumimoji="1" lang="en-US" altLang="ja-JP" sz="1800" dirty="0">
              <a:solidFill>
                <a:srgbClr val="FFC000"/>
              </a:solidFill>
              <a:ea typeface="ＭＳ Ｐゴシック" panose="020B0600070205080204" pitchFamily="50" charset="-128"/>
              <a:cs typeface="Times New Roman" panose="02020603050405020304" pitchFamily="18" charset="0"/>
            </a:endParaRPr>
          </a:p>
          <a:p>
            <a:pPr algn="ctr"/>
            <a:r>
              <a:rPr kumimoji="1" lang="ja-JP" altLang="en-US" sz="1800" dirty="0">
                <a:solidFill>
                  <a:srgbClr val="FFC000"/>
                </a:solidFill>
                <a:ea typeface="ＭＳ Ｐゴシック" panose="020B0600070205080204" pitchFamily="50" charset="-128"/>
                <a:cs typeface="Times New Roman" panose="02020603050405020304" pitchFamily="18" charset="0"/>
              </a:rPr>
              <a:t>？</a:t>
            </a:r>
          </a:p>
        </p:txBody>
      </p:sp>
      <p:sp>
        <p:nvSpPr>
          <p:cNvPr id="25" name="円弧 24">
            <a:extLst>
              <a:ext uri="{FF2B5EF4-FFF2-40B4-BE49-F238E27FC236}">
                <a16:creationId xmlns:a16="http://schemas.microsoft.com/office/drawing/2014/main" id="{29FE0261-8AEB-4843-AE19-21F53DA79D4D}"/>
              </a:ext>
            </a:extLst>
          </p:cNvPr>
          <p:cNvSpPr/>
          <p:nvPr/>
        </p:nvSpPr>
        <p:spPr>
          <a:xfrm rot="4779825">
            <a:off x="995420" y="3641440"/>
            <a:ext cx="1062868" cy="1017527"/>
          </a:xfrm>
          <a:prstGeom prst="arc">
            <a:avLst>
              <a:gd name="adj1" fmla="val 17610895"/>
              <a:gd name="adj2" fmla="val 19335691"/>
            </a:avLst>
          </a:prstGeom>
          <a:noFill/>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cxnSp>
        <p:nvCxnSpPr>
          <p:cNvPr id="27" name="コネクタ: 曲線 26">
            <a:extLst>
              <a:ext uri="{FF2B5EF4-FFF2-40B4-BE49-F238E27FC236}">
                <a16:creationId xmlns:a16="http://schemas.microsoft.com/office/drawing/2014/main" id="{11593A9A-2FE5-467D-8F17-104E903107A7}"/>
              </a:ext>
            </a:extLst>
          </p:cNvPr>
          <p:cNvCxnSpPr>
            <a:cxnSpLocks/>
          </p:cNvCxnSpPr>
          <p:nvPr/>
        </p:nvCxnSpPr>
        <p:spPr>
          <a:xfrm rot="5400000" flipH="1" flipV="1">
            <a:off x="686980" y="4382384"/>
            <a:ext cx="773090" cy="689261"/>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8A9D9F2E-179F-47B4-823C-44A617489C9E}"/>
              </a:ext>
            </a:extLst>
          </p:cNvPr>
          <p:cNvSpPr txBox="1"/>
          <p:nvPr/>
        </p:nvSpPr>
        <p:spPr>
          <a:xfrm>
            <a:off x="554065" y="5115612"/>
            <a:ext cx="1763378" cy="553998"/>
          </a:xfrm>
          <a:prstGeom prst="rect">
            <a:avLst/>
          </a:prstGeom>
          <a:solidFill>
            <a:srgbClr val="92D050"/>
          </a:solid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回転後の因子軸が斜交（相関あり）</a:t>
            </a:r>
            <a:endPar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2" name="フリーフォーム: 図形 31">
            <a:extLst>
              <a:ext uri="{FF2B5EF4-FFF2-40B4-BE49-F238E27FC236}">
                <a16:creationId xmlns:a16="http://schemas.microsoft.com/office/drawing/2014/main" id="{FD290809-950C-4C63-A087-AACA1B046265}"/>
              </a:ext>
            </a:extLst>
          </p:cNvPr>
          <p:cNvSpPr/>
          <p:nvPr/>
        </p:nvSpPr>
        <p:spPr>
          <a:xfrm>
            <a:off x="1473056" y="4134872"/>
            <a:ext cx="71367" cy="223025"/>
          </a:xfrm>
          <a:custGeom>
            <a:avLst/>
            <a:gdLst>
              <a:gd name="connsiteX0" fmla="*/ 0 w 71367"/>
              <a:gd name="connsiteY0" fmla="*/ 0 h 223025"/>
              <a:gd name="connsiteX1" fmla="*/ 71367 w 71367"/>
              <a:gd name="connsiteY1" fmla="*/ 115973 h 223025"/>
              <a:gd name="connsiteX2" fmla="*/ 0 w 71367"/>
              <a:gd name="connsiteY2" fmla="*/ 223025 h 223025"/>
            </a:gdLst>
            <a:ahLst/>
            <a:cxnLst>
              <a:cxn ang="0">
                <a:pos x="connsiteX0" y="connsiteY0"/>
              </a:cxn>
              <a:cxn ang="0">
                <a:pos x="connsiteX1" y="connsiteY1"/>
              </a:cxn>
              <a:cxn ang="0">
                <a:pos x="connsiteX2" y="connsiteY2"/>
              </a:cxn>
            </a:cxnLst>
            <a:rect l="l" t="t" r="r" b="b"/>
            <a:pathLst>
              <a:path w="71367" h="223025">
                <a:moveTo>
                  <a:pt x="0" y="0"/>
                </a:moveTo>
                <a:cubicBezTo>
                  <a:pt x="35683" y="39401"/>
                  <a:pt x="71367" y="78802"/>
                  <a:pt x="71367" y="115973"/>
                </a:cubicBezTo>
                <a:cubicBezTo>
                  <a:pt x="71367" y="153144"/>
                  <a:pt x="35683" y="188084"/>
                  <a:pt x="0" y="223025"/>
                </a:cubicBezTo>
              </a:path>
            </a:pathLst>
          </a:cu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BAB41011-5AB3-48BB-9330-B55066508B28}"/>
              </a:ext>
            </a:extLst>
          </p:cNvPr>
          <p:cNvSpPr txBox="1"/>
          <p:nvPr/>
        </p:nvSpPr>
        <p:spPr>
          <a:xfrm>
            <a:off x="2716109" y="2894227"/>
            <a:ext cx="404278" cy="323165"/>
          </a:xfrm>
          <a:prstGeom prst="rect">
            <a:avLst/>
          </a:prstGeom>
          <a:noFill/>
        </p:spPr>
        <p:txBody>
          <a:bodyPr wrap="none" rtlCol="0">
            <a:spAutoFit/>
          </a:bodyPr>
          <a:lstStyle/>
          <a:p>
            <a:pPr algn="l"/>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5" name="テキスト ボックス 34">
            <a:extLst>
              <a:ext uri="{FF2B5EF4-FFF2-40B4-BE49-F238E27FC236}">
                <a16:creationId xmlns:a16="http://schemas.microsoft.com/office/drawing/2014/main" id="{0491A47A-68AE-4A14-AEC8-50CC6C4B8F02}"/>
              </a:ext>
            </a:extLst>
          </p:cNvPr>
          <p:cNvSpPr txBox="1"/>
          <p:nvPr/>
        </p:nvSpPr>
        <p:spPr>
          <a:xfrm>
            <a:off x="2694225" y="4686823"/>
            <a:ext cx="404278" cy="323165"/>
          </a:xfrm>
          <a:prstGeom prst="rect">
            <a:avLst/>
          </a:prstGeom>
          <a:noFill/>
        </p:spPr>
        <p:txBody>
          <a:bodyPr wrap="none" rtlCol="0">
            <a:spAutoFit/>
          </a:bodyPr>
          <a:lstStyle/>
          <a:p>
            <a:pPr algn="l"/>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3" name="テキスト ボックス 32">
            <a:extLst>
              <a:ext uri="{FF2B5EF4-FFF2-40B4-BE49-F238E27FC236}">
                <a16:creationId xmlns:a16="http://schemas.microsoft.com/office/drawing/2014/main" id="{FB2526B2-1985-4EBD-93EC-CE0BFEBDCA39}"/>
              </a:ext>
            </a:extLst>
          </p:cNvPr>
          <p:cNvSpPr txBox="1"/>
          <p:nvPr/>
        </p:nvSpPr>
        <p:spPr>
          <a:xfrm flipH="1">
            <a:off x="3227923" y="1947456"/>
            <a:ext cx="5767266"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手順①：因子負荷行列にバリマックス回転を実施</a:t>
            </a:r>
          </a:p>
        </p:txBody>
      </p:sp>
      <p:graphicFrame>
        <p:nvGraphicFramePr>
          <p:cNvPr id="37" name="オブジェクト 36">
            <a:extLst>
              <a:ext uri="{FF2B5EF4-FFF2-40B4-BE49-F238E27FC236}">
                <a16:creationId xmlns:a16="http://schemas.microsoft.com/office/drawing/2014/main" id="{3FFA0E6B-0F20-416F-BBB9-9488D69E6421}"/>
              </a:ext>
            </a:extLst>
          </p:cNvPr>
          <p:cNvGraphicFramePr>
            <a:graphicFrameLocks noChangeAspect="1"/>
          </p:cNvGraphicFramePr>
          <p:nvPr>
            <p:extLst>
              <p:ext uri="{D42A27DB-BD31-4B8C-83A1-F6EECF244321}">
                <p14:modId xmlns:p14="http://schemas.microsoft.com/office/powerpoint/2010/main" val="1312697857"/>
              </p:ext>
            </p:extLst>
          </p:nvPr>
        </p:nvGraphicFramePr>
        <p:xfrm>
          <a:off x="5236099" y="3474465"/>
          <a:ext cx="1296144" cy="932450"/>
        </p:xfrm>
        <a:graphic>
          <a:graphicData uri="http://schemas.openxmlformats.org/presentationml/2006/ole">
            <mc:AlternateContent xmlns:mc="http://schemas.openxmlformats.org/markup-compatibility/2006">
              <mc:Choice xmlns:v="urn:schemas-microsoft-com:vml" Requires="v">
                <p:oleObj spid="_x0000_s64549" name="Equation" r:id="rId3" imgW="723600" imgH="520560" progId="Equation.DSMT4">
                  <p:embed/>
                </p:oleObj>
              </mc:Choice>
              <mc:Fallback>
                <p:oleObj name="Equation" r:id="rId3" imgW="723600" imgH="520560" progId="Equation.DSMT4">
                  <p:embed/>
                  <p:pic>
                    <p:nvPicPr>
                      <p:cNvPr id="45" name="オブジェクト 44">
                        <a:extLst>
                          <a:ext uri="{FF2B5EF4-FFF2-40B4-BE49-F238E27FC236}">
                            <a16:creationId xmlns:a16="http://schemas.microsoft.com/office/drawing/2014/main" id="{5B385A38-2BF9-4804-A828-040D6A065CB2}"/>
                          </a:ext>
                        </a:extLst>
                      </p:cNvPr>
                      <p:cNvPicPr>
                        <a:picLocks noChangeAspect="1" noChangeArrowheads="1"/>
                      </p:cNvPicPr>
                      <p:nvPr/>
                    </p:nvPicPr>
                    <p:blipFill>
                      <a:blip r:embed="rId4"/>
                      <a:srcRect/>
                      <a:stretch>
                        <a:fillRect/>
                      </a:stretch>
                    </p:blipFill>
                    <p:spPr bwMode="auto">
                      <a:xfrm>
                        <a:off x="5236099" y="3474465"/>
                        <a:ext cx="1296144" cy="932450"/>
                      </a:xfrm>
                      <a:prstGeom prst="rect">
                        <a:avLst/>
                      </a:prstGeom>
                      <a:noFill/>
                    </p:spPr>
                  </p:pic>
                </p:oleObj>
              </mc:Fallback>
            </mc:AlternateContent>
          </a:graphicData>
        </a:graphic>
      </p:graphicFrame>
      <p:sp>
        <p:nvSpPr>
          <p:cNvPr id="38" name="テキスト ボックス 37">
            <a:extLst>
              <a:ext uri="{FF2B5EF4-FFF2-40B4-BE49-F238E27FC236}">
                <a16:creationId xmlns:a16="http://schemas.microsoft.com/office/drawing/2014/main" id="{576807E2-1804-4B53-A7AC-DD01095D1691}"/>
              </a:ext>
            </a:extLst>
          </p:cNvPr>
          <p:cNvSpPr txBox="1"/>
          <p:nvPr/>
        </p:nvSpPr>
        <p:spPr>
          <a:xfrm flipH="1">
            <a:off x="3221074" y="2454315"/>
            <a:ext cx="5569220"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手順②：バリマックス回転を施した因子負荷行列</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を</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乗して</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ターゲット行列</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を作成</a:t>
            </a:r>
          </a:p>
        </p:txBody>
      </p:sp>
      <p:sp>
        <p:nvSpPr>
          <p:cNvPr id="39" name="テキスト ボックス 38">
            <a:extLst>
              <a:ext uri="{FF2B5EF4-FFF2-40B4-BE49-F238E27FC236}">
                <a16:creationId xmlns:a16="http://schemas.microsoft.com/office/drawing/2014/main" id="{C9ED9502-BE8B-4F27-8F16-A8F73FF93588}"/>
              </a:ext>
            </a:extLst>
          </p:cNvPr>
          <p:cNvSpPr txBox="1"/>
          <p:nvPr/>
        </p:nvSpPr>
        <p:spPr>
          <a:xfrm flipH="1">
            <a:off x="3170449" y="5077574"/>
            <a:ext cx="5569220" cy="1015663"/>
          </a:xfrm>
          <a:prstGeom prst="rect">
            <a:avLst/>
          </a:prstGeom>
          <a:no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手順③：</a:t>
            </a:r>
            <a:r>
              <a:rPr kumimoji="1" lang="ja-JP" altLang="en-US" sz="2000" dirty="0">
                <a:solidFill>
                  <a:schemeClr val="bg1"/>
                </a:solidFill>
                <a:latin typeface="ＭＳ Ｐゴシック" panose="020B0600070205080204" pitchFamily="50" charset="-128"/>
                <a:cs typeface="Meiryo UI" pitchFamily="50" charset="-128"/>
              </a:rPr>
              <a:t>最小二乗基準で</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ターゲット行列</a:t>
            </a:r>
            <a:r>
              <a:rPr kumimoji="1" lang="ja-JP" altLang="en-US" sz="2000" dirty="0">
                <a:solidFill>
                  <a:schemeClr val="bg1"/>
                </a:solidFill>
                <a:latin typeface="ＭＳ Ｐゴシック" panose="020B0600070205080204" pitchFamily="50" charset="-128"/>
                <a:cs typeface="Meiryo UI" pitchFamily="50" charset="-128"/>
              </a:rPr>
              <a:t>に近づくよ</a:t>
            </a:r>
            <a:endParaRPr kumimoji="1" lang="en-US" altLang="ja-JP" sz="2000" dirty="0">
              <a:solidFill>
                <a:schemeClr val="bg1"/>
              </a:solidFill>
              <a:latin typeface="ＭＳ Ｐゴシック" panose="020B0600070205080204" pitchFamily="50" charset="-128"/>
              <a:cs typeface="Meiryo UI" pitchFamily="50" charset="-128"/>
            </a:endParaRPr>
          </a:p>
          <a:p>
            <a:r>
              <a:rPr kumimoji="1" lang="ja-JP" altLang="en-US" sz="2000" dirty="0">
                <a:solidFill>
                  <a:schemeClr val="bg1"/>
                </a:solidFill>
                <a:latin typeface="ＭＳ Ｐゴシック" panose="020B0600070205080204" pitchFamily="50" charset="-128"/>
                <a:cs typeface="Meiryo UI" pitchFamily="50" charset="-128"/>
              </a:rPr>
              <a:t>　　　　　</a:t>
            </a:r>
            <a:r>
              <a:rPr kumimoji="1" lang="ja-JP" altLang="en-US" sz="2000" dirty="0" err="1">
                <a:solidFill>
                  <a:schemeClr val="bg1"/>
                </a:solidFill>
                <a:latin typeface="ＭＳ Ｐゴシック" panose="020B0600070205080204" pitchFamily="50" charset="-128"/>
                <a:cs typeface="Meiryo UI" pitchFamily="50" charset="-128"/>
              </a:rPr>
              <a:t>うに斜交</a:t>
            </a:r>
            <a:r>
              <a:rPr kumimoji="1" lang="ja-JP" altLang="en-US" sz="2000" dirty="0">
                <a:solidFill>
                  <a:schemeClr val="bg1"/>
                </a:solidFill>
                <a:latin typeface="ＭＳ Ｐゴシック" panose="020B0600070205080204" pitchFamily="50" charset="-128"/>
                <a:cs typeface="Meiryo UI" pitchFamily="50" charset="-128"/>
              </a:rPr>
              <a:t>回転（</a:t>
            </a:r>
            <a:r>
              <a:rPr kumimoji="1" lang="ja-JP" altLang="en-US" sz="2000" dirty="0">
                <a:solidFill>
                  <a:srgbClr val="FFFF00"/>
                </a:solidFill>
                <a:latin typeface="ＭＳ Ｐゴシック" panose="020B0600070205080204" pitchFamily="50" charset="-128"/>
                <a:cs typeface="Meiryo UI" pitchFamily="50" charset="-128"/>
              </a:rPr>
              <a:t>プロクラステス回転</a:t>
            </a:r>
            <a:r>
              <a:rPr kumimoji="1" lang="ja-JP" altLang="en-US" sz="2000" dirty="0">
                <a:solidFill>
                  <a:schemeClr val="bg1"/>
                </a:solidFill>
                <a:latin typeface="ＭＳ Ｐゴシック" panose="020B0600070205080204" pitchFamily="50" charset="-128"/>
                <a:cs typeface="Meiryo UI" pitchFamily="50" charset="-128"/>
              </a:rPr>
              <a:t>）</a:t>
            </a:r>
            <a:endParaRPr kumimoji="1" lang="en-US" altLang="ja-JP" sz="2000" dirty="0">
              <a:solidFill>
                <a:schemeClr val="bg1"/>
              </a:solidFill>
              <a:latin typeface="ＭＳ Ｐゴシック" panose="020B0600070205080204" pitchFamily="50" charset="-128"/>
              <a:cs typeface="Meiryo UI" pitchFamily="50" charset="-128"/>
            </a:endParaRPr>
          </a:p>
          <a:p>
            <a:r>
              <a:rPr kumimoji="1" lang="ja-JP" altLang="en-US" sz="2000" dirty="0">
                <a:solidFill>
                  <a:schemeClr val="bg1"/>
                </a:solidFill>
                <a:latin typeface="ＭＳ Ｐゴシック" panose="020B0600070205080204" pitchFamily="50" charset="-128"/>
                <a:cs typeface="Meiryo UI" pitchFamily="50" charset="-128"/>
              </a:rPr>
              <a:t>　　　　　</a:t>
            </a:r>
            <a:r>
              <a:rPr kumimoji="1" lang="ja-JP" altLang="en-US" sz="1500" dirty="0">
                <a:solidFill>
                  <a:schemeClr val="bg1"/>
                </a:solidFill>
                <a:latin typeface="ＭＳ Ｐゴシック" panose="020B0600070205080204" pitchFamily="50" charset="-128"/>
                <a:cs typeface="Meiryo UI" pitchFamily="50" charset="-128"/>
              </a:rPr>
              <a:t>↑この段階で直交の制約を外す（斜交を許容する）</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0" name="テキスト ボックス 39">
            <a:extLst>
              <a:ext uri="{FF2B5EF4-FFF2-40B4-BE49-F238E27FC236}">
                <a16:creationId xmlns:a16="http://schemas.microsoft.com/office/drawing/2014/main" id="{CC1FECC6-6B5E-4457-9DFD-0A3743723B4A}"/>
              </a:ext>
            </a:extLst>
          </p:cNvPr>
          <p:cNvSpPr txBox="1"/>
          <p:nvPr/>
        </p:nvSpPr>
        <p:spPr>
          <a:xfrm flipH="1">
            <a:off x="3323625" y="3346346"/>
            <a:ext cx="1815293"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バリマックス回転後の因子負荷量行列</a:t>
            </a:r>
          </a:p>
        </p:txBody>
      </p:sp>
      <p:cxnSp>
        <p:nvCxnSpPr>
          <p:cNvPr id="41" name="コネクタ: 曲線 40">
            <a:extLst>
              <a:ext uri="{FF2B5EF4-FFF2-40B4-BE49-F238E27FC236}">
                <a16:creationId xmlns:a16="http://schemas.microsoft.com/office/drawing/2014/main" id="{156B5825-C295-41DB-A801-5396DF6D349B}"/>
              </a:ext>
            </a:extLst>
          </p:cNvPr>
          <p:cNvCxnSpPr/>
          <p:nvPr/>
        </p:nvCxnSpPr>
        <p:spPr>
          <a:xfrm>
            <a:off x="5012071" y="3467732"/>
            <a:ext cx="290632" cy="231708"/>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コネクタ: 曲線 42">
            <a:extLst>
              <a:ext uri="{FF2B5EF4-FFF2-40B4-BE49-F238E27FC236}">
                <a16:creationId xmlns:a16="http://schemas.microsoft.com/office/drawing/2014/main" id="{3F015361-D823-4F7B-A25D-7D3E9029A413}"/>
              </a:ext>
            </a:extLst>
          </p:cNvPr>
          <p:cNvCxnSpPr>
            <a:cxnSpLocks/>
          </p:cNvCxnSpPr>
          <p:nvPr/>
        </p:nvCxnSpPr>
        <p:spPr>
          <a:xfrm rot="10800000" flipV="1">
            <a:off x="6516543" y="3399382"/>
            <a:ext cx="315032" cy="188921"/>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1F60EE7-FFD3-4EC5-B9BA-3BB6381133F6}"/>
              </a:ext>
            </a:extLst>
          </p:cNvPr>
          <p:cNvSpPr txBox="1"/>
          <p:nvPr/>
        </p:nvSpPr>
        <p:spPr>
          <a:xfrm flipH="1">
            <a:off x="6801088" y="3203178"/>
            <a:ext cx="1815293"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累乗数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k</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4" name="矢印: 右 43">
            <a:extLst>
              <a:ext uri="{FF2B5EF4-FFF2-40B4-BE49-F238E27FC236}">
                <a16:creationId xmlns:a16="http://schemas.microsoft.com/office/drawing/2014/main" id="{579B42BB-6F83-4CAC-8499-D2D4616FA2CA}"/>
              </a:ext>
            </a:extLst>
          </p:cNvPr>
          <p:cNvSpPr/>
          <p:nvPr/>
        </p:nvSpPr>
        <p:spPr>
          <a:xfrm rot="10800000">
            <a:off x="6513057" y="3804795"/>
            <a:ext cx="576064" cy="411893"/>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0F273B53-A9F1-470C-81A4-AA2C8EC58863}"/>
              </a:ext>
            </a:extLst>
          </p:cNvPr>
          <p:cNvSpPr txBox="1"/>
          <p:nvPr/>
        </p:nvSpPr>
        <p:spPr>
          <a:xfrm flipH="1">
            <a:off x="7066830" y="3749258"/>
            <a:ext cx="1645582" cy="553998"/>
          </a:xfrm>
          <a:prstGeom prst="rect">
            <a:avLst/>
          </a:prstGeom>
          <a:solidFill>
            <a:srgbClr val="92D050"/>
          </a:solid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真の因子負荷量行列と想定する</a:t>
            </a:r>
          </a:p>
        </p:txBody>
      </p:sp>
      <p:sp>
        <p:nvSpPr>
          <p:cNvPr id="48" name="テキスト ボックス 47">
            <a:extLst>
              <a:ext uri="{FF2B5EF4-FFF2-40B4-BE49-F238E27FC236}">
                <a16:creationId xmlns:a16="http://schemas.microsoft.com/office/drawing/2014/main" id="{6CDBBEAF-D886-495A-B504-679ACE032254}"/>
              </a:ext>
            </a:extLst>
          </p:cNvPr>
          <p:cNvSpPr txBox="1"/>
          <p:nvPr/>
        </p:nvSpPr>
        <p:spPr>
          <a:xfrm flipH="1">
            <a:off x="4421329" y="4400382"/>
            <a:ext cx="3067459"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累乗で負荷量の大小関係は更に極端になり，より単純な構造になる</a:t>
            </a:r>
          </a:p>
        </p:txBody>
      </p:sp>
    </p:spTree>
    <p:extLst>
      <p:ext uri="{BB962C8B-B14F-4D97-AF65-F5344CB8AC3E}">
        <p14:creationId xmlns:p14="http://schemas.microsoft.com/office/powerpoint/2010/main" val="246588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8" grpId="0" animBg="1"/>
      <p:bldP spid="32" grpId="0" animBg="1"/>
      <p:bldP spid="34" grpId="0"/>
      <p:bldP spid="35" grpId="0"/>
      <p:bldP spid="33" grpId="0"/>
      <p:bldP spid="38" grpId="0"/>
      <p:bldP spid="39" grpId="0"/>
      <p:bldP spid="40" grpId="0"/>
      <p:bldP spid="45" grpId="0"/>
      <p:bldP spid="44" grpId="0" animBg="1"/>
      <p:bldP spid="47" grpId="0" animBg="1"/>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F4060-1575-43CF-B265-C32ADCA3667A}"/>
              </a:ext>
            </a:extLst>
          </p:cNvPr>
          <p:cNvSpPr>
            <a:spLocks noGrp="1"/>
          </p:cNvSpPr>
          <p:nvPr>
            <p:ph type="title"/>
          </p:nvPr>
        </p:nvSpPr>
        <p:spPr>
          <a:xfrm>
            <a:off x="827584" y="620688"/>
            <a:ext cx="7162800" cy="1143000"/>
          </a:xfrm>
        </p:spPr>
        <p:txBody>
          <a:bodyPr/>
          <a:lstStyle/>
          <a:p>
            <a:r>
              <a:rPr kumimoji="1" lang="ja-JP" altLang="en-US" sz="4000" b="1" dirty="0">
                <a:effectLst>
                  <a:outerShdw blurRad="38100" dist="38100" dir="2700000" algn="tl">
                    <a:srgbClr val="000000">
                      <a:alpha val="43137"/>
                    </a:srgbClr>
                  </a:outerShdw>
                </a:effectLst>
              </a:rPr>
              <a:t>因子得点の計算①</a:t>
            </a:r>
            <a:br>
              <a:rPr kumimoji="1" lang="en-US" altLang="ja-JP" b="1" dirty="0">
                <a:effectLst>
                  <a:outerShdw blurRad="38100" dist="38100" dir="2700000" algn="tl">
                    <a:srgbClr val="000000">
                      <a:alpha val="43137"/>
                    </a:srgbClr>
                  </a:outerShdw>
                </a:effectLst>
              </a:rPr>
            </a:br>
            <a:r>
              <a:rPr kumimoji="1" lang="ja-JP" altLang="en-US" sz="3000" b="1" dirty="0">
                <a:effectLst>
                  <a:outerShdw blurRad="38100" dist="38100" dir="2700000" algn="tl">
                    <a:srgbClr val="000000">
                      <a:alpha val="43137"/>
                    </a:srgbClr>
                  </a:outerShdw>
                </a:effectLst>
              </a:rPr>
              <a:t>（回帰法）</a:t>
            </a:r>
          </a:p>
        </p:txBody>
      </p:sp>
      <p:graphicFrame>
        <p:nvGraphicFramePr>
          <p:cNvPr id="5" name="オブジェクト 4">
            <a:extLst>
              <a:ext uri="{FF2B5EF4-FFF2-40B4-BE49-F238E27FC236}">
                <a16:creationId xmlns:a16="http://schemas.microsoft.com/office/drawing/2014/main" id="{A5764900-272C-4A1A-BAA8-628BF2B733C5}"/>
              </a:ext>
            </a:extLst>
          </p:cNvPr>
          <p:cNvGraphicFramePr>
            <a:graphicFrameLocks noChangeAspect="1"/>
          </p:cNvGraphicFramePr>
          <p:nvPr>
            <p:extLst>
              <p:ext uri="{D42A27DB-BD31-4B8C-83A1-F6EECF244321}">
                <p14:modId xmlns:p14="http://schemas.microsoft.com/office/powerpoint/2010/main" val="2872787339"/>
              </p:ext>
            </p:extLst>
          </p:nvPr>
        </p:nvGraphicFramePr>
        <p:xfrm>
          <a:off x="1792921" y="2951911"/>
          <a:ext cx="1896011" cy="486412"/>
        </p:xfrm>
        <a:graphic>
          <a:graphicData uri="http://schemas.openxmlformats.org/presentationml/2006/ole">
            <mc:AlternateContent xmlns:mc="http://schemas.openxmlformats.org/markup-compatibility/2006">
              <mc:Choice xmlns:v="urn:schemas-microsoft-com:vml" Requires="v">
                <p:oleObj spid="_x0000_s65680" name="Equation" r:id="rId3" imgW="901440" imgH="228600" progId="Equation.DSMT4">
                  <p:embed/>
                </p:oleObj>
              </mc:Choice>
              <mc:Fallback>
                <p:oleObj name="Equation" r:id="rId3" imgW="901440" imgH="228600" progId="Equation.DSMT4">
                  <p:embed/>
                  <p:pic>
                    <p:nvPicPr>
                      <p:cNvPr id="0" name="Object 1"/>
                      <p:cNvPicPr>
                        <a:picLocks noChangeAspect="1" noChangeArrowheads="1"/>
                      </p:cNvPicPr>
                      <p:nvPr/>
                    </p:nvPicPr>
                    <p:blipFill>
                      <a:blip r:embed="rId4"/>
                      <a:srcRect/>
                      <a:stretch>
                        <a:fillRect/>
                      </a:stretch>
                    </p:blipFill>
                    <p:spPr bwMode="auto">
                      <a:xfrm>
                        <a:off x="1792921" y="2951911"/>
                        <a:ext cx="1896011" cy="486412"/>
                      </a:xfrm>
                      <a:prstGeom prst="rect">
                        <a:avLst/>
                      </a:prstGeom>
                      <a:noFill/>
                    </p:spPr>
                  </p:pic>
                </p:oleObj>
              </mc:Fallback>
            </mc:AlternateContent>
          </a:graphicData>
        </a:graphic>
      </p:graphicFrame>
      <p:graphicFrame>
        <p:nvGraphicFramePr>
          <p:cNvPr id="7" name="オブジェクト 6">
            <a:extLst>
              <a:ext uri="{FF2B5EF4-FFF2-40B4-BE49-F238E27FC236}">
                <a16:creationId xmlns:a16="http://schemas.microsoft.com/office/drawing/2014/main" id="{A565A43C-4959-49B0-A61E-1DD3CB8B51BF}"/>
              </a:ext>
            </a:extLst>
          </p:cNvPr>
          <p:cNvGraphicFramePr>
            <a:graphicFrameLocks noChangeAspect="1"/>
          </p:cNvGraphicFramePr>
          <p:nvPr>
            <p:extLst>
              <p:ext uri="{D42A27DB-BD31-4B8C-83A1-F6EECF244321}">
                <p14:modId xmlns:p14="http://schemas.microsoft.com/office/powerpoint/2010/main" val="205343063"/>
              </p:ext>
            </p:extLst>
          </p:nvPr>
        </p:nvGraphicFramePr>
        <p:xfrm>
          <a:off x="4969357" y="2712185"/>
          <a:ext cx="1624012" cy="1000051"/>
        </p:xfrm>
        <a:graphic>
          <a:graphicData uri="http://schemas.openxmlformats.org/presentationml/2006/ole">
            <mc:AlternateContent xmlns:mc="http://schemas.openxmlformats.org/markup-compatibility/2006">
              <mc:Choice xmlns:v="urn:schemas-microsoft-com:vml" Requires="v">
                <p:oleObj spid="_x0000_s65681" name="Equation" r:id="rId5" imgW="901440" imgH="558720" progId="Equation.DSMT4">
                  <p:embed/>
                </p:oleObj>
              </mc:Choice>
              <mc:Fallback>
                <p:oleObj name="Equation" r:id="rId5" imgW="901440" imgH="558720" progId="Equation.DSMT4">
                  <p:embed/>
                  <p:pic>
                    <p:nvPicPr>
                      <p:cNvPr id="0" name="Object 3"/>
                      <p:cNvPicPr>
                        <a:picLocks noChangeAspect="1" noChangeArrowheads="1"/>
                      </p:cNvPicPr>
                      <p:nvPr/>
                    </p:nvPicPr>
                    <p:blipFill>
                      <a:blip r:embed="rId6"/>
                      <a:srcRect/>
                      <a:stretch>
                        <a:fillRect/>
                      </a:stretch>
                    </p:blipFill>
                    <p:spPr bwMode="auto">
                      <a:xfrm>
                        <a:off x="4969357" y="2712185"/>
                        <a:ext cx="1624012" cy="1000051"/>
                      </a:xfrm>
                      <a:prstGeom prst="rect">
                        <a:avLst/>
                      </a:prstGeom>
                      <a:noFill/>
                    </p:spPr>
                  </p:pic>
                </p:oleObj>
              </mc:Fallback>
            </mc:AlternateContent>
          </a:graphicData>
        </a:graphic>
      </p:graphicFrame>
      <p:graphicFrame>
        <p:nvGraphicFramePr>
          <p:cNvPr id="9" name="オブジェクト 8">
            <a:extLst>
              <a:ext uri="{FF2B5EF4-FFF2-40B4-BE49-F238E27FC236}">
                <a16:creationId xmlns:a16="http://schemas.microsoft.com/office/drawing/2014/main" id="{871A2186-00F3-4DF9-B5F9-1716E3EDD980}"/>
              </a:ext>
            </a:extLst>
          </p:cNvPr>
          <p:cNvGraphicFramePr>
            <a:graphicFrameLocks noChangeAspect="1"/>
          </p:cNvGraphicFramePr>
          <p:nvPr>
            <p:extLst>
              <p:ext uri="{D42A27DB-BD31-4B8C-83A1-F6EECF244321}">
                <p14:modId xmlns:p14="http://schemas.microsoft.com/office/powerpoint/2010/main" val="187814965"/>
              </p:ext>
            </p:extLst>
          </p:nvPr>
        </p:nvGraphicFramePr>
        <p:xfrm>
          <a:off x="500063" y="4681538"/>
          <a:ext cx="2203450" cy="430212"/>
        </p:xfrm>
        <a:graphic>
          <a:graphicData uri="http://schemas.openxmlformats.org/presentationml/2006/ole">
            <mc:AlternateContent xmlns:mc="http://schemas.openxmlformats.org/markup-compatibility/2006">
              <mc:Choice xmlns:v="urn:schemas-microsoft-com:vml" Requires="v">
                <p:oleObj spid="_x0000_s65682" name="Equation" r:id="rId7" imgW="1193760" imgH="228600" progId="Equation.DSMT4">
                  <p:embed/>
                </p:oleObj>
              </mc:Choice>
              <mc:Fallback>
                <p:oleObj name="Equation" r:id="rId7" imgW="1193760" imgH="228600" progId="Equation.DSMT4">
                  <p:embed/>
                  <p:pic>
                    <p:nvPicPr>
                      <p:cNvPr id="0" name="Object 5"/>
                      <p:cNvPicPr>
                        <a:picLocks noChangeAspect="1" noChangeArrowheads="1"/>
                      </p:cNvPicPr>
                      <p:nvPr/>
                    </p:nvPicPr>
                    <p:blipFill>
                      <a:blip r:embed="rId8"/>
                      <a:srcRect/>
                      <a:stretch>
                        <a:fillRect/>
                      </a:stretch>
                    </p:blipFill>
                    <p:spPr bwMode="auto">
                      <a:xfrm>
                        <a:off x="500063" y="4681538"/>
                        <a:ext cx="2203450" cy="430212"/>
                      </a:xfrm>
                      <a:prstGeom prst="rect">
                        <a:avLst/>
                      </a:prstGeom>
                      <a:noFill/>
                    </p:spPr>
                  </p:pic>
                </p:oleObj>
              </mc:Fallback>
            </mc:AlternateContent>
          </a:graphicData>
        </a:graphic>
      </p:graphicFrame>
      <p:sp>
        <p:nvSpPr>
          <p:cNvPr id="16" name="テキスト ボックス 15">
            <a:extLst>
              <a:ext uri="{FF2B5EF4-FFF2-40B4-BE49-F238E27FC236}">
                <a16:creationId xmlns:a16="http://schemas.microsoft.com/office/drawing/2014/main" id="{1A9CA79D-4E90-46CE-9FEA-F6A8D5E92603}"/>
              </a:ext>
            </a:extLst>
          </p:cNvPr>
          <p:cNvSpPr txBox="1"/>
          <p:nvPr/>
        </p:nvSpPr>
        <p:spPr>
          <a:xfrm>
            <a:off x="476319" y="1991622"/>
            <a:ext cx="7037504"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対象個体を分類・類型化するには個体別の</a:t>
            </a:r>
            <a:r>
              <a:rPr kumimoji="1" lang="ja-JP" altLang="en-US" sz="2000" b="1"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因子得点</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を求める</a:t>
            </a:r>
          </a:p>
        </p:txBody>
      </p:sp>
      <p:sp>
        <p:nvSpPr>
          <p:cNvPr id="17" name="テキスト ボックス 16">
            <a:extLst>
              <a:ext uri="{FF2B5EF4-FFF2-40B4-BE49-F238E27FC236}">
                <a16:creationId xmlns:a16="http://schemas.microsoft.com/office/drawing/2014/main" id="{7F346FBF-B017-4B07-AA75-A3505DE7FDDD}"/>
              </a:ext>
            </a:extLst>
          </p:cNvPr>
          <p:cNvSpPr txBox="1"/>
          <p:nvPr/>
        </p:nvSpPr>
        <p:spPr>
          <a:xfrm>
            <a:off x="710988" y="3028974"/>
            <a:ext cx="1146468"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主成分得点</a:t>
            </a:r>
          </a:p>
        </p:txBody>
      </p:sp>
      <p:sp>
        <p:nvSpPr>
          <p:cNvPr id="18" name="テキスト ボックス 17">
            <a:extLst>
              <a:ext uri="{FF2B5EF4-FFF2-40B4-BE49-F238E27FC236}">
                <a16:creationId xmlns:a16="http://schemas.microsoft.com/office/drawing/2014/main" id="{AFCB1218-4828-4411-A22A-E0C94E2DDCEC}"/>
              </a:ext>
            </a:extLst>
          </p:cNvPr>
          <p:cNvSpPr txBox="1"/>
          <p:nvPr/>
        </p:nvSpPr>
        <p:spPr>
          <a:xfrm>
            <a:off x="4062324" y="3029041"/>
            <a:ext cx="95410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因子得点</a:t>
            </a:r>
          </a:p>
        </p:txBody>
      </p:sp>
      <p:sp>
        <p:nvSpPr>
          <p:cNvPr id="20" name="矢印: U ターン 19">
            <a:extLst>
              <a:ext uri="{FF2B5EF4-FFF2-40B4-BE49-F238E27FC236}">
                <a16:creationId xmlns:a16="http://schemas.microsoft.com/office/drawing/2014/main" id="{94F99BD6-2A83-4032-A02A-C3BB9630D7EF}"/>
              </a:ext>
            </a:extLst>
          </p:cNvPr>
          <p:cNvSpPr/>
          <p:nvPr/>
        </p:nvSpPr>
        <p:spPr>
          <a:xfrm flipH="1">
            <a:off x="1873154" y="2818252"/>
            <a:ext cx="792088" cy="267318"/>
          </a:xfrm>
          <a:prstGeom prst="uturnArrow">
            <a:avLst>
              <a:gd name="adj1" fmla="val 28337"/>
              <a:gd name="adj2" fmla="val 25000"/>
              <a:gd name="adj3" fmla="val 40270"/>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U ターン 20">
            <a:extLst>
              <a:ext uri="{FF2B5EF4-FFF2-40B4-BE49-F238E27FC236}">
                <a16:creationId xmlns:a16="http://schemas.microsoft.com/office/drawing/2014/main" id="{4E6D743A-B284-4716-BEB9-339EB67A63B1}"/>
              </a:ext>
            </a:extLst>
          </p:cNvPr>
          <p:cNvSpPr/>
          <p:nvPr/>
        </p:nvSpPr>
        <p:spPr>
          <a:xfrm flipH="1">
            <a:off x="1873154" y="2818252"/>
            <a:ext cx="1584176" cy="267318"/>
          </a:xfrm>
          <a:prstGeom prst="uturnArrow">
            <a:avLst>
              <a:gd name="adj1" fmla="val 28337"/>
              <a:gd name="adj2" fmla="val 25000"/>
              <a:gd name="adj3" fmla="val 40270"/>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5E0D3C64-D155-44C9-A11F-67CB110234E7}"/>
              </a:ext>
            </a:extLst>
          </p:cNvPr>
          <p:cNvSpPr txBox="1"/>
          <p:nvPr/>
        </p:nvSpPr>
        <p:spPr>
          <a:xfrm>
            <a:off x="2392120" y="2452826"/>
            <a:ext cx="436338" cy="323165"/>
          </a:xfrm>
          <a:prstGeom prst="rect">
            <a:avLst/>
          </a:prstGeom>
          <a:noFill/>
        </p:spPr>
        <p:txBody>
          <a:bodyPr wrap="none" rtlCol="0">
            <a:spAutoFit/>
          </a:bodyPr>
          <a:lstStyle/>
          <a:p>
            <a:pPr algn="l"/>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OK</a:t>
            </a:r>
            <a:endPar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3" name="矢印: U ターン 22">
            <a:extLst>
              <a:ext uri="{FF2B5EF4-FFF2-40B4-BE49-F238E27FC236}">
                <a16:creationId xmlns:a16="http://schemas.microsoft.com/office/drawing/2014/main" id="{E9209186-EEDD-470D-931D-018D8A689D9F}"/>
              </a:ext>
            </a:extLst>
          </p:cNvPr>
          <p:cNvSpPr/>
          <p:nvPr/>
        </p:nvSpPr>
        <p:spPr>
          <a:xfrm>
            <a:off x="5212911" y="2609437"/>
            <a:ext cx="792088" cy="267318"/>
          </a:xfrm>
          <a:prstGeom prst="uturnArrow">
            <a:avLst>
              <a:gd name="adj1" fmla="val 28337"/>
              <a:gd name="adj2" fmla="val 25000"/>
              <a:gd name="adj3" fmla="val 40270"/>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86A02B04-F54D-4328-A3F9-CA7B57313487}"/>
              </a:ext>
            </a:extLst>
          </p:cNvPr>
          <p:cNvSpPr txBox="1"/>
          <p:nvPr/>
        </p:nvSpPr>
        <p:spPr>
          <a:xfrm>
            <a:off x="5347308" y="2269207"/>
            <a:ext cx="441146" cy="400110"/>
          </a:xfrm>
          <a:prstGeom prst="rect">
            <a:avLst/>
          </a:prstGeom>
          <a:noFill/>
        </p:spPr>
        <p:txBody>
          <a:bodyPr wrap="non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7" name="テキスト ボックス 26">
            <a:extLst>
              <a:ext uri="{FF2B5EF4-FFF2-40B4-BE49-F238E27FC236}">
                <a16:creationId xmlns:a16="http://schemas.microsoft.com/office/drawing/2014/main" id="{C43903F6-1C98-49FE-B502-F5B0F0EFB5B4}"/>
              </a:ext>
            </a:extLst>
          </p:cNvPr>
          <p:cNvSpPr txBox="1"/>
          <p:nvPr/>
        </p:nvSpPr>
        <p:spPr>
          <a:xfrm>
            <a:off x="437588" y="3438323"/>
            <a:ext cx="3667992" cy="323165"/>
          </a:xfrm>
          <a:prstGeom prst="rect">
            <a:avLst/>
          </a:prstGeom>
          <a:noFill/>
          <a:ln w="28575">
            <a:solidFill>
              <a:srgbClr val="00B0F0"/>
            </a:solidFill>
          </a:ln>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変数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に個別の値を入れるだけで</a:t>
            </a:r>
            <a:r>
              <a:rPr kumimoji="1" lang="en-US" altLang="ja-JP"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が求まる</a:t>
            </a:r>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EA19FFD4-FD77-40E2-88BC-907C2D85291A}"/>
                  </a:ext>
                </a:extLst>
              </p:cNvPr>
              <p:cNvSpPr txBox="1"/>
              <p:nvPr/>
            </p:nvSpPr>
            <p:spPr>
              <a:xfrm>
                <a:off x="6732240" y="2852936"/>
                <a:ext cx="1806870" cy="784830"/>
              </a:xfrm>
              <a:prstGeom prst="rect">
                <a:avLst/>
              </a:prstGeom>
              <a:noFill/>
              <a:ln w="28575">
                <a:solidFill>
                  <a:srgbClr val="FF0000"/>
                </a:solidFill>
              </a:ln>
            </p:spPr>
            <p:txBody>
              <a:bodyPr wrap="square" rtlCol="0">
                <a:spAutoFit/>
              </a:bodyPr>
              <a:lstStyle/>
              <a:p>
                <a:pPr algn="just"/>
                <a14:m>
                  <m:oMath xmlns:m="http://schemas.openxmlformats.org/officeDocument/2006/math">
                    <m:r>
                      <a:rPr kumimoji="1" lang="ja-JP" altLang="en-US" sz="1500" i="1" smtClean="0">
                        <a:solidFill>
                          <a:schemeClr val="bg1"/>
                        </a:solidFill>
                        <a:latin typeface="Cambria Math" panose="02040503050406030204" pitchFamily="18" charset="0"/>
                        <a:ea typeface="ＭＳ Ｐゴシック" panose="020B0600070205080204" pitchFamily="50" charset="-128"/>
                      </a:rPr>
                      <m:t>個別の</m:t>
                    </m:r>
                    <m:acc>
                      <m:accPr>
                        <m:chr m:val="̂"/>
                        <m:ctrlPr>
                          <a:rPr kumimoji="1" lang="en-US" altLang="ja-JP" sz="1500" i="1" smtClean="0">
                            <a:solidFill>
                              <a:srgbClr val="FFFF00"/>
                            </a:solidFill>
                            <a:latin typeface="Cambria Math" panose="02040503050406030204" pitchFamily="18" charset="0"/>
                            <a:ea typeface="ＭＳ Ｐゴシック" panose="020B0600070205080204" pitchFamily="50" charset="-128"/>
                          </a:rPr>
                        </m:ctrlPr>
                      </m:accPr>
                      <m:e>
                        <m:r>
                          <a:rPr kumimoji="1" lang="en-US" altLang="ja-JP" sz="1500" i="1">
                            <a:solidFill>
                              <a:srgbClr val="FFFF00"/>
                            </a:solidFill>
                            <a:latin typeface="Cambria Math" panose="02040503050406030204" pitchFamily="18" charset="0"/>
                            <a:ea typeface="ＭＳ Ｐゴシック" panose="020B0600070205080204" pitchFamily="50" charset="-128"/>
                          </a:rPr>
                          <m:t>𝑢</m:t>
                        </m:r>
                      </m:e>
                    </m:acc>
                  </m:oMath>
                </a14:m>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が不明なので，変数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の値だけでは</a:t>
                </a:r>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ｆ</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は求まらない</a:t>
                </a:r>
              </a:p>
            </p:txBody>
          </p:sp>
        </mc:Choice>
        <mc:Fallback xmlns="">
          <p:sp>
            <p:nvSpPr>
              <p:cNvPr id="28" name="テキスト ボックス 27">
                <a:extLst>
                  <a:ext uri="{FF2B5EF4-FFF2-40B4-BE49-F238E27FC236}">
                    <a16:creationId xmlns:a16="http://schemas.microsoft.com/office/drawing/2014/main" id="{EA19FFD4-FD77-40E2-88BC-907C2D85291A}"/>
                  </a:ext>
                </a:extLst>
              </p:cNvPr>
              <p:cNvSpPr txBox="1">
                <a:spLocks noRot="1" noChangeAspect="1" noMove="1" noResize="1" noEditPoints="1" noAdjustHandles="1" noChangeArrowheads="1" noChangeShapeType="1" noTextEdit="1"/>
              </p:cNvSpPr>
              <p:nvPr/>
            </p:nvSpPr>
            <p:spPr>
              <a:xfrm>
                <a:off x="6732240" y="2852936"/>
                <a:ext cx="1806870" cy="784830"/>
              </a:xfrm>
              <a:prstGeom prst="rect">
                <a:avLst/>
              </a:prstGeom>
              <a:blipFill>
                <a:blip r:embed="rId9"/>
                <a:stretch>
                  <a:fillRect l="-662" t="-746" b="-5224"/>
                </a:stretch>
              </a:blipFill>
              <a:ln w="28575">
                <a:solidFill>
                  <a:srgbClr val="FF0000"/>
                </a:solidFill>
              </a:ln>
            </p:spPr>
            <p:txBody>
              <a:bodyPr/>
              <a:lstStyle/>
              <a:p>
                <a:r>
                  <a:rPr lang="ja-JP" altLang="en-US">
                    <a:noFill/>
                  </a:rPr>
                  <a:t> </a:t>
                </a:r>
              </a:p>
            </p:txBody>
          </p:sp>
        </mc:Fallback>
      </mc:AlternateContent>
      <p:sp>
        <p:nvSpPr>
          <p:cNvPr id="31" name="矢印: U ターン 30">
            <a:extLst>
              <a:ext uri="{FF2B5EF4-FFF2-40B4-BE49-F238E27FC236}">
                <a16:creationId xmlns:a16="http://schemas.microsoft.com/office/drawing/2014/main" id="{CD5E2DCC-0BA1-4B1A-BE16-E6B9371728E3}"/>
              </a:ext>
            </a:extLst>
          </p:cNvPr>
          <p:cNvSpPr/>
          <p:nvPr/>
        </p:nvSpPr>
        <p:spPr>
          <a:xfrm flipV="1">
            <a:off x="5228847" y="3656071"/>
            <a:ext cx="792088" cy="267316"/>
          </a:xfrm>
          <a:prstGeom prst="uturnArrow">
            <a:avLst>
              <a:gd name="adj1" fmla="val 28337"/>
              <a:gd name="adj2" fmla="val 25000"/>
              <a:gd name="adj3" fmla="val 40270"/>
              <a:gd name="adj4" fmla="val 43750"/>
              <a:gd name="adj5" fmla="val 100000"/>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ボックス 31">
            <a:extLst>
              <a:ext uri="{FF2B5EF4-FFF2-40B4-BE49-F238E27FC236}">
                <a16:creationId xmlns:a16="http://schemas.microsoft.com/office/drawing/2014/main" id="{895596CE-52C9-48DB-8ADF-FC408FCE1C39}"/>
              </a:ext>
            </a:extLst>
          </p:cNvPr>
          <p:cNvSpPr txBox="1"/>
          <p:nvPr/>
        </p:nvSpPr>
        <p:spPr>
          <a:xfrm>
            <a:off x="1196399" y="4151652"/>
            <a:ext cx="6670416" cy="369332"/>
          </a:xfrm>
          <a:prstGeom prst="rect">
            <a:avLst/>
          </a:prstGeom>
          <a:noFill/>
        </p:spPr>
        <p:txBody>
          <a:bodyPr wrap="non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x</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を説明変数，</a:t>
            </a:r>
            <a:r>
              <a:rPr kumimoji="1" lang="en-US" altLang="ja-JP" sz="1800" dirty="0">
                <a:solidFill>
                  <a:srgbClr val="00B0F0"/>
                </a:solidFill>
                <a:latin typeface="ＭＳ Ｐゴシック" panose="020B0600070205080204" pitchFamily="50" charset="-128"/>
                <a:ea typeface="ＭＳ Ｐゴシック" panose="020B0600070205080204" pitchFamily="50" charset="-128"/>
                <a:cs typeface="Times New Roman" panose="02020603050405020304" pitchFamily="18" charset="0"/>
              </a:rPr>
              <a:t>f</a:t>
            </a:r>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を被</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説明変数とする</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線形回帰を推定して得点を計算</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4" name="コネクタ: カギ線 33">
            <a:extLst>
              <a:ext uri="{FF2B5EF4-FFF2-40B4-BE49-F238E27FC236}">
                <a16:creationId xmlns:a16="http://schemas.microsoft.com/office/drawing/2014/main" id="{6F300CA4-014D-4F49-8713-FB53018B79C7}"/>
              </a:ext>
            </a:extLst>
          </p:cNvPr>
          <p:cNvCxnSpPr>
            <a:cxnSpLocks/>
          </p:cNvCxnSpPr>
          <p:nvPr/>
        </p:nvCxnSpPr>
        <p:spPr>
          <a:xfrm rot="10800000" flipV="1">
            <a:off x="1124392" y="3936085"/>
            <a:ext cx="3814235" cy="787434"/>
          </a:xfrm>
          <a:prstGeom prst="bentConnector3">
            <a:avLst>
              <a:gd name="adj1" fmla="val 100286"/>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6DEE08D5-6DA0-4278-AA32-2651CBB3AF61}"/>
              </a:ext>
            </a:extLst>
          </p:cNvPr>
          <p:cNvSpPr txBox="1"/>
          <p:nvPr/>
        </p:nvSpPr>
        <p:spPr>
          <a:xfrm>
            <a:off x="2695978" y="4722833"/>
            <a:ext cx="291297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も</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も平均は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なので</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定数項は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51EBFBB4-F0EF-4BEA-8B08-1F68D8C12047}"/>
                  </a:ext>
                </a:extLst>
              </p:cNvPr>
              <p:cNvSpPr/>
              <p:nvPr/>
            </p:nvSpPr>
            <p:spPr>
              <a:xfrm>
                <a:off x="3563888" y="5133289"/>
                <a:ext cx="5184576" cy="562846"/>
              </a:xfrm>
              <a:prstGeom prst="rect">
                <a:avLst/>
              </a:prstGeom>
            </p:spPr>
            <p:txBody>
              <a:bodyPr wrap="square">
                <a:spAutoFit/>
              </a:bodyPr>
              <a:lstStyle/>
              <a:p>
                <a:r>
                  <a:rPr kumimoji="1" lang="en-US" altLang="ja-JP" sz="1500" dirty="0">
                    <a:solidFill>
                      <a:schemeClr val="bg1"/>
                    </a:solidFill>
                    <a:latin typeface="ＭＳ Ｐゴシック" panose="020B0600070205080204" pitchFamily="50" charset="-128"/>
                    <a:cs typeface="Meiryo UI" pitchFamily="50" charset="-128"/>
                  </a:rPr>
                  <a:t>OLS(</a:t>
                </a:r>
                <a:r>
                  <a:rPr kumimoji="1" lang="ja-JP" altLang="en-US" sz="1500" dirty="0" err="1">
                    <a:solidFill>
                      <a:schemeClr val="bg1"/>
                    </a:solidFill>
                    <a:latin typeface="ＭＳ Ｐゴシック" panose="020B0600070205080204" pitchFamily="50" charset="-128"/>
                    <a:cs typeface="Meiryo UI" pitchFamily="50" charset="-128"/>
                  </a:rPr>
                  <a:t>ｆ</a:t>
                </a:r>
                <a:r>
                  <a:rPr kumimoji="1" lang="ja-JP" altLang="en-US" sz="1500" dirty="0">
                    <a:solidFill>
                      <a:schemeClr val="bg1"/>
                    </a:solidFill>
                    <a:latin typeface="ＭＳ Ｐゴシック" panose="020B0600070205080204" pitchFamily="50" charset="-128"/>
                    <a:cs typeface="Meiryo UI" pitchFamily="50" charset="-128"/>
                  </a:rPr>
                  <a:t>と</a:t>
                </a:r>
                <a14:m>
                  <m:oMath xmlns:m="http://schemas.openxmlformats.org/officeDocument/2006/math">
                    <m:acc>
                      <m:accPr>
                        <m:chr m:val="̂"/>
                        <m:ctrlPr>
                          <a:rPr kumimoji="1" lang="ja-JP" altLang="en-US" sz="1500" i="1">
                            <a:solidFill>
                              <a:schemeClr val="bg1"/>
                            </a:solidFill>
                            <a:latin typeface="Cambria Math" panose="02040503050406030204" pitchFamily="18" charset="0"/>
                          </a:rPr>
                        </m:ctrlPr>
                      </m:accPr>
                      <m:e>
                        <m:r>
                          <a:rPr kumimoji="1" lang="ja-JP" altLang="en-US" sz="1500" i="1">
                            <a:solidFill>
                              <a:schemeClr val="bg1"/>
                            </a:solidFill>
                            <a:latin typeface="Cambria Math" panose="02040503050406030204" pitchFamily="18" charset="0"/>
                          </a:rPr>
                          <m:t>ｆ</m:t>
                        </m:r>
                      </m:e>
                    </m:acc>
                  </m:oMath>
                </a14:m>
                <a:r>
                  <a:rPr kumimoji="1" lang="ja-JP" altLang="en-US" sz="1500" dirty="0">
                    <a:solidFill>
                      <a:schemeClr val="bg1"/>
                    </a:solidFill>
                    <a:latin typeface="ＭＳ Ｐゴシック" panose="020B0600070205080204" pitchFamily="50" charset="-128"/>
                    <a:cs typeface="Meiryo UI" pitchFamily="50" charset="-128"/>
                  </a:rPr>
                  <a:t>との差である残差</a:t>
                </a:r>
                <a14:m>
                  <m:oMath xmlns:m="http://schemas.openxmlformats.org/officeDocument/2006/math">
                    <m:acc>
                      <m:accPr>
                        <m:chr m:val="̂"/>
                        <m:ctrlPr>
                          <a:rPr kumimoji="1" lang="ja-JP" altLang="en-US" sz="1500" i="1">
                            <a:solidFill>
                              <a:schemeClr val="bg1"/>
                            </a:solidFill>
                            <a:latin typeface="Cambria Math" panose="02040503050406030204" pitchFamily="18" charset="0"/>
                          </a:rPr>
                        </m:ctrlPr>
                      </m:accPr>
                      <m:e>
                        <m:r>
                          <m:rPr>
                            <m:sty m:val="p"/>
                          </m:rPr>
                          <a:rPr kumimoji="1" lang="en-US" altLang="ja-JP" sz="1500" i="1">
                            <a:solidFill>
                              <a:schemeClr val="bg1"/>
                            </a:solidFill>
                            <a:latin typeface="Cambria Math" panose="02040503050406030204" pitchFamily="18" charset="0"/>
                          </a:rPr>
                          <m:t>ε</m:t>
                        </m:r>
                      </m:e>
                    </m:acc>
                  </m:oMath>
                </a14:m>
                <a:r>
                  <a:rPr kumimoji="1" lang="ja-JP" altLang="en-US" sz="1500" dirty="0">
                    <a:solidFill>
                      <a:schemeClr val="bg1"/>
                    </a:solidFill>
                    <a:latin typeface="ＭＳ Ｐゴシック" panose="020B0600070205080204" pitchFamily="50" charset="-128"/>
                    <a:cs typeface="Meiryo UI" pitchFamily="50" charset="-128"/>
                  </a:rPr>
                  <a:t>の平方和が最小になるようにして）で</a:t>
                </a:r>
                <a:r>
                  <a:rPr kumimoji="1" lang="ja-JP" altLang="en-US" sz="1500" dirty="0">
                    <a:solidFill>
                      <a:srgbClr val="FFFF00"/>
                    </a:solidFill>
                    <a:latin typeface="ＭＳ Ｐゴシック" panose="020B0600070205080204" pitchFamily="50" charset="-128"/>
                    <a:cs typeface="Meiryo UI" pitchFamily="50" charset="-128"/>
                  </a:rPr>
                  <a:t>係数</a:t>
                </a:r>
                <a:r>
                  <a:rPr kumimoji="1" lang="en-US" altLang="ja-JP" sz="1500" i="1" dirty="0">
                    <a:solidFill>
                      <a:srgbClr val="FFFF00"/>
                    </a:solidFill>
                    <a:cs typeface="Times New Roman" panose="02020603050405020304" pitchFamily="18" charset="0"/>
                  </a:rPr>
                  <a:t>w</a:t>
                </a:r>
                <a:r>
                  <a:rPr kumimoji="1" lang="ja-JP" altLang="en-US" sz="1500" dirty="0">
                    <a:solidFill>
                      <a:schemeClr val="bg1"/>
                    </a:solidFill>
                    <a:latin typeface="ＭＳ Ｐゴシック" panose="020B0600070205080204" pitchFamily="50" charset="-128"/>
                    <a:cs typeface="Meiryo UI" pitchFamily="50" charset="-128"/>
                  </a:rPr>
                  <a:t>を見つけたいが，</a:t>
                </a:r>
                <a:r>
                  <a:rPr kumimoji="1" lang="en-US" altLang="ja-JP" sz="1500" dirty="0">
                    <a:solidFill>
                      <a:schemeClr val="bg1"/>
                    </a:solidFill>
                    <a:latin typeface="ＭＳ Ｐゴシック" panose="020B0600070205080204" pitchFamily="50" charset="-128"/>
                    <a:cs typeface="Meiryo UI" pitchFamily="50" charset="-128"/>
                  </a:rPr>
                  <a:t>f</a:t>
                </a:r>
                <a:r>
                  <a:rPr kumimoji="1" lang="ja-JP" altLang="en-US" sz="1500" dirty="0">
                    <a:solidFill>
                      <a:schemeClr val="bg1"/>
                    </a:solidFill>
                    <a:latin typeface="ＭＳ Ｐゴシック" panose="020B0600070205080204" pitchFamily="50" charset="-128"/>
                    <a:cs typeface="Meiryo UI" pitchFamily="50" charset="-128"/>
                  </a:rPr>
                  <a:t>が不明！</a:t>
                </a:r>
                <a:endParaRPr kumimoji="1" lang="ja-JP" altLang="en-US" sz="2500" dirty="0">
                  <a:solidFill>
                    <a:schemeClr val="bg1"/>
                  </a:solidFill>
                  <a:latin typeface="ＭＳ Ｐゴシック" panose="020B0600070205080204" pitchFamily="50" charset="-128"/>
                  <a:cs typeface="Meiryo UI" pitchFamily="50" charset="-128"/>
                </a:endParaRPr>
              </a:p>
            </p:txBody>
          </p:sp>
        </mc:Choice>
        <mc:Fallback xmlns="">
          <p:sp>
            <p:nvSpPr>
              <p:cNvPr id="50" name="正方形/長方形 49">
                <a:extLst>
                  <a:ext uri="{FF2B5EF4-FFF2-40B4-BE49-F238E27FC236}">
                    <a16:creationId xmlns:a16="http://schemas.microsoft.com/office/drawing/2014/main" id="{51EBFBB4-F0EF-4BEA-8B08-1F68D8C12047}"/>
                  </a:ext>
                </a:extLst>
              </p:cNvPr>
              <p:cNvSpPr>
                <a:spLocks noRot="1" noChangeAspect="1" noMove="1" noResize="1" noEditPoints="1" noAdjustHandles="1" noChangeArrowheads="1" noChangeShapeType="1" noTextEdit="1"/>
              </p:cNvSpPr>
              <p:nvPr/>
            </p:nvSpPr>
            <p:spPr>
              <a:xfrm>
                <a:off x="3563888" y="5133289"/>
                <a:ext cx="5184576" cy="562846"/>
              </a:xfrm>
              <a:prstGeom prst="rect">
                <a:avLst/>
              </a:prstGeom>
              <a:blipFill>
                <a:blip r:embed="rId10"/>
                <a:stretch>
                  <a:fillRect l="-471" t="-2174" b="-11957"/>
                </a:stretch>
              </a:blipFill>
            </p:spPr>
            <p:txBody>
              <a:bodyPr/>
              <a:lstStyle/>
              <a:p>
                <a:r>
                  <a:rPr lang="ja-JP" altLang="en-US">
                    <a:noFill/>
                  </a:rPr>
                  <a:t> </a:t>
                </a:r>
              </a:p>
            </p:txBody>
          </p:sp>
        </mc:Fallback>
      </mc:AlternateContent>
      <p:sp>
        <p:nvSpPr>
          <p:cNvPr id="51" name="テキスト ボックス 50">
            <a:extLst>
              <a:ext uri="{FF2B5EF4-FFF2-40B4-BE49-F238E27FC236}">
                <a16:creationId xmlns:a16="http://schemas.microsoft.com/office/drawing/2014/main" id="{6AE24212-6746-49D6-81EA-89A3B10142B8}"/>
              </a:ext>
            </a:extLst>
          </p:cNvPr>
          <p:cNvSpPr txBox="1"/>
          <p:nvPr/>
        </p:nvSpPr>
        <p:spPr>
          <a:xfrm>
            <a:off x="980375" y="5243094"/>
            <a:ext cx="2675732"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Times New Roman" panose="02020603050405020304" pitchFamily="18" charset="0"/>
              </a:rPr>
              <a:t>回帰係数</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Times New Roman" panose="02020603050405020304" pitchFamily="18" charset="0"/>
              </a:rPr>
              <a:t>w</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はどうやって推定？</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53" name="直線矢印コネクタ 52">
            <a:extLst>
              <a:ext uri="{FF2B5EF4-FFF2-40B4-BE49-F238E27FC236}">
                <a16:creationId xmlns:a16="http://schemas.microsoft.com/office/drawing/2014/main" id="{36A0C5A7-6822-43D6-ADA7-F6BD901ADD46}"/>
              </a:ext>
            </a:extLst>
          </p:cNvPr>
          <p:cNvCxnSpPr>
            <a:cxnSpLocks/>
          </p:cNvCxnSpPr>
          <p:nvPr/>
        </p:nvCxnSpPr>
        <p:spPr>
          <a:xfrm flipH="1" flipV="1">
            <a:off x="1340415" y="5045999"/>
            <a:ext cx="72008" cy="204443"/>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8C46F2CD-E766-40F7-857A-09FEAF9ED40B}"/>
              </a:ext>
            </a:extLst>
          </p:cNvPr>
          <p:cNvCxnSpPr>
            <a:cxnSpLocks/>
          </p:cNvCxnSpPr>
          <p:nvPr/>
        </p:nvCxnSpPr>
        <p:spPr>
          <a:xfrm flipV="1">
            <a:off x="1873154" y="5016137"/>
            <a:ext cx="171751" cy="23430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F6EC9F04-6162-4CF7-AD11-286F50734CD6}"/>
              </a:ext>
            </a:extLst>
          </p:cNvPr>
          <p:cNvSpPr/>
          <p:nvPr/>
        </p:nvSpPr>
        <p:spPr>
          <a:xfrm>
            <a:off x="2044905" y="5776587"/>
            <a:ext cx="5184576" cy="323165"/>
          </a:xfrm>
          <a:prstGeom prst="rect">
            <a:avLst/>
          </a:prstGeom>
        </p:spPr>
        <p:txBody>
          <a:bodyPr wrap="square">
            <a:spAutoFit/>
          </a:bodyPr>
          <a:lstStyle/>
          <a:p>
            <a:r>
              <a:rPr kumimoji="1" lang="ja-JP" altLang="en-US" sz="1500" dirty="0">
                <a:solidFill>
                  <a:schemeClr val="bg1"/>
                </a:solidFill>
                <a:latin typeface="ＭＳ Ｐゴシック" panose="020B0600070205080204" pitchFamily="50" charset="-128"/>
                <a:cs typeface="Meiryo UI" pitchFamily="50" charset="-128"/>
              </a:rPr>
              <a:t>そこで</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因子負荷量</a:t>
            </a:r>
            <a:r>
              <a:rPr kumimoji="1" lang="en-US" altLang="ja-JP" sz="1500" dirty="0">
                <a:solidFill>
                  <a:schemeClr val="bg1"/>
                </a:solidFill>
                <a:latin typeface="ＭＳ Ｐゴシック" panose="020B0600070205080204" pitchFamily="50" charset="-128"/>
                <a:cs typeface="Meiryo UI" pitchFamily="50" charset="-128"/>
              </a:rPr>
              <a:t>b</a:t>
            </a:r>
            <a:r>
              <a:rPr kumimoji="1" lang="ja-JP" altLang="en-US" sz="1500" dirty="0">
                <a:solidFill>
                  <a:schemeClr val="bg1"/>
                </a:solidFill>
                <a:latin typeface="ＭＳ Ｐゴシック" panose="020B0600070205080204" pitchFamily="50" charset="-128"/>
                <a:cs typeface="Meiryo UI" pitchFamily="50" charset="-128"/>
              </a:rPr>
              <a:t>が，</a:t>
            </a:r>
            <a:r>
              <a:rPr kumimoji="1" lang="ja-JP" altLang="en-US" sz="1500" dirty="0" err="1">
                <a:solidFill>
                  <a:schemeClr val="bg1"/>
                </a:solidFill>
                <a:latin typeface="ＭＳ Ｐゴシック" panose="020B0600070205080204" pitchFamily="50" charset="-128"/>
                <a:cs typeface="Meiryo UI" pitchFamily="50" charset="-128"/>
              </a:rPr>
              <a:t>ｆ</a:t>
            </a:r>
            <a:r>
              <a:rPr kumimoji="1" lang="ja-JP" altLang="en-US" sz="1500" dirty="0">
                <a:solidFill>
                  <a:schemeClr val="bg1"/>
                </a:solidFill>
                <a:latin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cs typeface="Meiryo UI" pitchFamily="50" charset="-128"/>
              </a:rPr>
              <a:t>との相関係数であることを利用</a:t>
            </a:r>
            <a:endParaRPr kumimoji="1" lang="ja-JP" altLang="en-US" sz="2500" dirty="0">
              <a:solidFill>
                <a:schemeClr val="bg1"/>
              </a:solidFill>
              <a:latin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10485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P spid="26" grpId="0"/>
      <p:bldP spid="28" grpId="0" animBg="1"/>
      <p:bldP spid="31" grpId="0" animBg="1"/>
      <p:bldP spid="32" grpId="0"/>
      <p:bldP spid="46" grpId="0"/>
      <p:bldP spid="50" grpId="0"/>
      <p:bldP spid="51"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F4060-1575-43CF-B265-C32ADCA3667A}"/>
              </a:ext>
            </a:extLst>
          </p:cNvPr>
          <p:cNvSpPr>
            <a:spLocks noGrp="1"/>
          </p:cNvSpPr>
          <p:nvPr>
            <p:ph type="title"/>
          </p:nvPr>
        </p:nvSpPr>
        <p:spPr>
          <a:xfrm>
            <a:off x="827584" y="620688"/>
            <a:ext cx="7162800" cy="1143000"/>
          </a:xfrm>
        </p:spPr>
        <p:txBody>
          <a:bodyPr/>
          <a:lstStyle/>
          <a:p>
            <a:r>
              <a:rPr kumimoji="1" lang="ja-JP" altLang="en-US" sz="4000" b="1" dirty="0">
                <a:effectLst>
                  <a:outerShdw blurRad="38100" dist="38100" dir="2700000" algn="tl">
                    <a:srgbClr val="000000">
                      <a:alpha val="43137"/>
                    </a:srgbClr>
                  </a:outerShdw>
                </a:effectLst>
              </a:rPr>
              <a:t>因子得点の計算②</a:t>
            </a:r>
            <a:br>
              <a:rPr kumimoji="1" lang="en-US" altLang="ja-JP" b="1" dirty="0">
                <a:effectLst>
                  <a:outerShdw blurRad="38100" dist="38100" dir="2700000" algn="tl">
                    <a:srgbClr val="000000">
                      <a:alpha val="43137"/>
                    </a:srgbClr>
                  </a:outerShdw>
                </a:effectLst>
              </a:rPr>
            </a:br>
            <a:r>
              <a:rPr kumimoji="1" lang="ja-JP" altLang="en-US" sz="3000" b="1" dirty="0">
                <a:effectLst>
                  <a:outerShdw blurRad="38100" dist="38100" dir="2700000" algn="tl">
                    <a:srgbClr val="000000">
                      <a:alpha val="43137"/>
                    </a:srgbClr>
                  </a:outerShdw>
                </a:effectLst>
              </a:rPr>
              <a:t>（回帰法）</a:t>
            </a:r>
          </a:p>
        </p:txBody>
      </p:sp>
      <p:graphicFrame>
        <p:nvGraphicFramePr>
          <p:cNvPr id="11" name="オブジェクト 10">
            <a:extLst>
              <a:ext uri="{FF2B5EF4-FFF2-40B4-BE49-F238E27FC236}">
                <a16:creationId xmlns:a16="http://schemas.microsoft.com/office/drawing/2014/main" id="{EBD1CD77-DBC9-407F-93F3-A18E731A45F9}"/>
              </a:ext>
            </a:extLst>
          </p:cNvPr>
          <p:cNvGraphicFramePr>
            <a:graphicFrameLocks noChangeAspect="1"/>
          </p:cNvGraphicFramePr>
          <p:nvPr>
            <p:extLst>
              <p:ext uri="{D42A27DB-BD31-4B8C-83A1-F6EECF244321}">
                <p14:modId xmlns:p14="http://schemas.microsoft.com/office/powerpoint/2010/main" val="3933729291"/>
              </p:ext>
            </p:extLst>
          </p:nvPr>
        </p:nvGraphicFramePr>
        <p:xfrm>
          <a:off x="3995936" y="2363921"/>
          <a:ext cx="2919375" cy="936104"/>
        </p:xfrm>
        <a:graphic>
          <a:graphicData uri="http://schemas.openxmlformats.org/presentationml/2006/ole">
            <mc:AlternateContent xmlns:mc="http://schemas.openxmlformats.org/markup-compatibility/2006">
              <mc:Choice xmlns:v="urn:schemas-microsoft-com:vml" Requires="v">
                <p:oleObj spid="_x0000_s66698" name="Equation" r:id="rId3" imgW="1752480" imgH="558720" progId="Equation.DSMT4">
                  <p:embed/>
                </p:oleObj>
              </mc:Choice>
              <mc:Fallback>
                <p:oleObj name="Equation" r:id="rId3" imgW="1752480" imgH="558720" progId="Equation.DSMT4">
                  <p:embed/>
                  <p:pic>
                    <p:nvPicPr>
                      <p:cNvPr id="11" name="オブジェクト 10">
                        <a:extLst>
                          <a:ext uri="{FF2B5EF4-FFF2-40B4-BE49-F238E27FC236}">
                            <a16:creationId xmlns:a16="http://schemas.microsoft.com/office/drawing/2014/main" id="{EBD1CD77-DBC9-407F-93F3-A18E731A45F9}"/>
                          </a:ext>
                        </a:extLst>
                      </p:cNvPr>
                      <p:cNvPicPr>
                        <a:picLocks noChangeAspect="1" noChangeArrowheads="1"/>
                      </p:cNvPicPr>
                      <p:nvPr/>
                    </p:nvPicPr>
                    <p:blipFill>
                      <a:blip r:embed="rId4"/>
                      <a:srcRect/>
                      <a:stretch>
                        <a:fillRect/>
                      </a:stretch>
                    </p:blipFill>
                    <p:spPr bwMode="auto">
                      <a:xfrm>
                        <a:off x="3995936" y="2363921"/>
                        <a:ext cx="2919375" cy="936104"/>
                      </a:xfrm>
                      <a:prstGeom prst="rect">
                        <a:avLst/>
                      </a:prstGeom>
                      <a:noFill/>
                    </p:spPr>
                  </p:pic>
                </p:oleObj>
              </mc:Fallback>
            </mc:AlternateContent>
          </a:graphicData>
        </a:graphic>
      </p:graphicFrame>
      <p:graphicFrame>
        <p:nvGraphicFramePr>
          <p:cNvPr id="13" name="オブジェクト 12">
            <a:extLst>
              <a:ext uri="{FF2B5EF4-FFF2-40B4-BE49-F238E27FC236}">
                <a16:creationId xmlns:a16="http://schemas.microsoft.com/office/drawing/2014/main" id="{DBA5CC4C-1038-40ED-A4C7-32D2D5F6C282}"/>
              </a:ext>
            </a:extLst>
          </p:cNvPr>
          <p:cNvGraphicFramePr>
            <a:graphicFrameLocks noChangeAspect="1"/>
          </p:cNvGraphicFramePr>
          <p:nvPr>
            <p:extLst>
              <p:ext uri="{D42A27DB-BD31-4B8C-83A1-F6EECF244321}">
                <p14:modId xmlns:p14="http://schemas.microsoft.com/office/powerpoint/2010/main" val="3848152693"/>
              </p:ext>
            </p:extLst>
          </p:nvPr>
        </p:nvGraphicFramePr>
        <p:xfrm>
          <a:off x="4048927" y="3810295"/>
          <a:ext cx="2733722" cy="937964"/>
        </p:xfrm>
        <a:graphic>
          <a:graphicData uri="http://schemas.openxmlformats.org/presentationml/2006/ole">
            <mc:AlternateContent xmlns:mc="http://schemas.openxmlformats.org/markup-compatibility/2006">
              <mc:Choice xmlns:v="urn:schemas-microsoft-com:vml" Requires="v">
                <p:oleObj spid="_x0000_s66699" name="Equation" r:id="rId5" imgW="1625400" imgH="558720" progId="Equation.DSMT4">
                  <p:embed/>
                </p:oleObj>
              </mc:Choice>
              <mc:Fallback>
                <p:oleObj name="Equation" r:id="rId5" imgW="1625400" imgH="558720" progId="Equation.DSMT4">
                  <p:embed/>
                  <p:pic>
                    <p:nvPicPr>
                      <p:cNvPr id="13" name="オブジェクト 12">
                        <a:extLst>
                          <a:ext uri="{FF2B5EF4-FFF2-40B4-BE49-F238E27FC236}">
                            <a16:creationId xmlns:a16="http://schemas.microsoft.com/office/drawing/2014/main" id="{DBA5CC4C-1038-40ED-A4C7-32D2D5F6C282}"/>
                          </a:ext>
                        </a:extLst>
                      </p:cNvPr>
                      <p:cNvPicPr>
                        <a:picLocks noChangeAspect="1" noChangeArrowheads="1"/>
                      </p:cNvPicPr>
                      <p:nvPr/>
                    </p:nvPicPr>
                    <p:blipFill>
                      <a:blip r:embed="rId6"/>
                      <a:srcRect/>
                      <a:stretch>
                        <a:fillRect/>
                      </a:stretch>
                    </p:blipFill>
                    <p:spPr bwMode="auto">
                      <a:xfrm>
                        <a:off x="4048927" y="3810295"/>
                        <a:ext cx="2733722" cy="937964"/>
                      </a:xfrm>
                      <a:prstGeom prst="rect">
                        <a:avLst/>
                      </a:prstGeom>
                      <a:noFill/>
                    </p:spPr>
                  </p:pic>
                </p:oleObj>
              </mc:Fallback>
            </mc:AlternateContent>
          </a:graphicData>
        </a:graphic>
      </p:graphicFrame>
      <p:graphicFrame>
        <p:nvGraphicFramePr>
          <p:cNvPr id="15" name="オブジェクト 14">
            <a:extLst>
              <a:ext uri="{FF2B5EF4-FFF2-40B4-BE49-F238E27FC236}">
                <a16:creationId xmlns:a16="http://schemas.microsoft.com/office/drawing/2014/main" id="{A92C44C2-889A-402D-B021-F82837B06A85}"/>
              </a:ext>
            </a:extLst>
          </p:cNvPr>
          <p:cNvGraphicFramePr>
            <a:graphicFrameLocks noChangeAspect="1"/>
          </p:cNvGraphicFramePr>
          <p:nvPr>
            <p:extLst>
              <p:ext uri="{D42A27DB-BD31-4B8C-83A1-F6EECF244321}">
                <p14:modId xmlns:p14="http://schemas.microsoft.com/office/powerpoint/2010/main" val="1732325112"/>
              </p:ext>
            </p:extLst>
          </p:nvPr>
        </p:nvGraphicFramePr>
        <p:xfrm>
          <a:off x="2578622" y="4888841"/>
          <a:ext cx="4104456" cy="1386020"/>
        </p:xfrm>
        <a:graphic>
          <a:graphicData uri="http://schemas.openxmlformats.org/presentationml/2006/ole">
            <mc:AlternateContent xmlns:mc="http://schemas.openxmlformats.org/markup-compatibility/2006">
              <mc:Choice xmlns:v="urn:schemas-microsoft-com:vml" Requires="v">
                <p:oleObj spid="_x0000_s66700" name="Equation" r:id="rId7" imgW="2552400" imgH="863280" progId="Equation.DSMT4">
                  <p:embed/>
                </p:oleObj>
              </mc:Choice>
              <mc:Fallback>
                <p:oleObj name="Equation" r:id="rId7" imgW="2552400" imgH="863280" progId="Equation.DSMT4">
                  <p:embed/>
                  <p:pic>
                    <p:nvPicPr>
                      <p:cNvPr id="15" name="オブジェクト 14">
                        <a:extLst>
                          <a:ext uri="{FF2B5EF4-FFF2-40B4-BE49-F238E27FC236}">
                            <a16:creationId xmlns:a16="http://schemas.microsoft.com/office/drawing/2014/main" id="{A92C44C2-889A-402D-B021-F82837B06A85}"/>
                          </a:ext>
                        </a:extLst>
                      </p:cNvPr>
                      <p:cNvPicPr>
                        <a:picLocks noChangeAspect="1" noChangeArrowheads="1"/>
                      </p:cNvPicPr>
                      <p:nvPr/>
                    </p:nvPicPr>
                    <p:blipFill>
                      <a:blip r:embed="rId8"/>
                      <a:srcRect/>
                      <a:stretch>
                        <a:fillRect/>
                      </a:stretch>
                    </p:blipFill>
                    <p:spPr bwMode="auto">
                      <a:xfrm>
                        <a:off x="2578622" y="4888841"/>
                        <a:ext cx="4104456" cy="1386020"/>
                      </a:xfrm>
                      <a:prstGeom prst="rect">
                        <a:avLst/>
                      </a:prstGeom>
                      <a:noFill/>
                    </p:spPr>
                  </p:pic>
                </p:oleObj>
              </mc:Fallback>
            </mc:AlternateContent>
          </a:graphicData>
        </a:graphic>
      </p:graphicFrame>
      <p:graphicFrame>
        <p:nvGraphicFramePr>
          <p:cNvPr id="24" name="オブジェクト 23">
            <a:extLst>
              <a:ext uri="{FF2B5EF4-FFF2-40B4-BE49-F238E27FC236}">
                <a16:creationId xmlns:a16="http://schemas.microsoft.com/office/drawing/2014/main" id="{4376D407-C6E0-4BF1-B8F2-3633E6AECC0F}"/>
              </a:ext>
            </a:extLst>
          </p:cNvPr>
          <p:cNvGraphicFramePr>
            <a:graphicFrameLocks noChangeAspect="1"/>
          </p:cNvGraphicFramePr>
          <p:nvPr>
            <p:extLst>
              <p:ext uri="{D42A27DB-BD31-4B8C-83A1-F6EECF244321}">
                <p14:modId xmlns:p14="http://schemas.microsoft.com/office/powerpoint/2010/main" val="3737328523"/>
              </p:ext>
            </p:extLst>
          </p:nvPr>
        </p:nvGraphicFramePr>
        <p:xfrm>
          <a:off x="753391" y="3992453"/>
          <a:ext cx="1781175" cy="479425"/>
        </p:xfrm>
        <a:graphic>
          <a:graphicData uri="http://schemas.openxmlformats.org/presentationml/2006/ole">
            <mc:AlternateContent xmlns:mc="http://schemas.openxmlformats.org/markup-compatibility/2006">
              <mc:Choice xmlns:v="urn:schemas-microsoft-com:vml" Requires="v">
                <p:oleObj spid="_x0000_s66701" name="Equation" r:id="rId9" imgW="965160" imgH="253800" progId="Equation.DSMT4">
                  <p:embed/>
                </p:oleObj>
              </mc:Choice>
              <mc:Fallback>
                <p:oleObj name="Equation" r:id="rId9" imgW="965160" imgH="253800" progId="Equation.DSMT4">
                  <p:embed/>
                  <p:pic>
                    <p:nvPicPr>
                      <p:cNvPr id="9" name="オブジェクト 8">
                        <a:extLst>
                          <a:ext uri="{FF2B5EF4-FFF2-40B4-BE49-F238E27FC236}">
                            <a16:creationId xmlns:a16="http://schemas.microsoft.com/office/drawing/2014/main" id="{871A2186-00F3-4DF9-B5F9-1716E3EDD980}"/>
                          </a:ext>
                        </a:extLst>
                      </p:cNvPr>
                      <p:cNvPicPr>
                        <a:picLocks noChangeAspect="1" noChangeArrowheads="1"/>
                      </p:cNvPicPr>
                      <p:nvPr/>
                    </p:nvPicPr>
                    <p:blipFill>
                      <a:blip r:embed="rId10"/>
                      <a:srcRect/>
                      <a:stretch>
                        <a:fillRect/>
                      </a:stretch>
                    </p:blipFill>
                    <p:spPr bwMode="auto">
                      <a:xfrm>
                        <a:off x="753391" y="3992453"/>
                        <a:ext cx="1781175" cy="479425"/>
                      </a:xfrm>
                      <a:prstGeom prst="rect">
                        <a:avLst/>
                      </a:prstGeom>
                      <a:noFill/>
                    </p:spPr>
                  </p:pic>
                </p:oleObj>
              </mc:Fallback>
            </mc:AlternateContent>
          </a:graphicData>
        </a:graphic>
      </p:graphicFrame>
      <p:sp>
        <p:nvSpPr>
          <p:cNvPr id="29" name="テキスト ボックス 28">
            <a:extLst>
              <a:ext uri="{FF2B5EF4-FFF2-40B4-BE49-F238E27FC236}">
                <a16:creationId xmlns:a16="http://schemas.microsoft.com/office/drawing/2014/main" id="{5789E02C-4E6B-47DE-9468-A8743AD2206E}"/>
              </a:ext>
            </a:extLst>
          </p:cNvPr>
          <p:cNvSpPr txBox="1"/>
          <p:nvPr/>
        </p:nvSpPr>
        <p:spPr>
          <a:xfrm>
            <a:off x="2562722" y="1971506"/>
            <a:ext cx="1321766"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定数項のない回帰線の</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係数</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の行列式</a:t>
            </a:r>
          </a:p>
        </p:txBody>
      </p:sp>
      <p:graphicFrame>
        <p:nvGraphicFramePr>
          <p:cNvPr id="30" name="オブジェクト 29">
            <a:extLst>
              <a:ext uri="{FF2B5EF4-FFF2-40B4-BE49-F238E27FC236}">
                <a16:creationId xmlns:a16="http://schemas.microsoft.com/office/drawing/2014/main" id="{15C4ED48-FA36-4B9C-A713-488F4FF24F36}"/>
              </a:ext>
            </a:extLst>
          </p:cNvPr>
          <p:cNvGraphicFramePr>
            <a:graphicFrameLocks noChangeAspect="1"/>
          </p:cNvGraphicFramePr>
          <p:nvPr>
            <p:extLst>
              <p:ext uri="{D42A27DB-BD31-4B8C-83A1-F6EECF244321}">
                <p14:modId xmlns:p14="http://schemas.microsoft.com/office/powerpoint/2010/main" val="2091949038"/>
              </p:ext>
            </p:extLst>
          </p:nvPr>
        </p:nvGraphicFramePr>
        <p:xfrm>
          <a:off x="744292" y="2516623"/>
          <a:ext cx="1735138" cy="479425"/>
        </p:xfrm>
        <a:graphic>
          <a:graphicData uri="http://schemas.openxmlformats.org/presentationml/2006/ole">
            <mc:AlternateContent xmlns:mc="http://schemas.openxmlformats.org/markup-compatibility/2006">
              <mc:Choice xmlns:v="urn:schemas-microsoft-com:vml" Requires="v">
                <p:oleObj spid="_x0000_s66702" name="Equation" r:id="rId11" imgW="939600" imgH="253800" progId="Equation.DSMT4">
                  <p:embed/>
                </p:oleObj>
              </mc:Choice>
              <mc:Fallback>
                <p:oleObj name="Equation" r:id="rId11" imgW="939600" imgH="253800" progId="Equation.DSMT4">
                  <p:embed/>
                  <p:pic>
                    <p:nvPicPr>
                      <p:cNvPr id="24" name="オブジェクト 23">
                        <a:extLst>
                          <a:ext uri="{FF2B5EF4-FFF2-40B4-BE49-F238E27FC236}">
                            <a16:creationId xmlns:a16="http://schemas.microsoft.com/office/drawing/2014/main" id="{4376D407-C6E0-4BF1-B8F2-3633E6AECC0F}"/>
                          </a:ext>
                        </a:extLst>
                      </p:cNvPr>
                      <p:cNvPicPr>
                        <a:picLocks noChangeAspect="1" noChangeArrowheads="1"/>
                      </p:cNvPicPr>
                      <p:nvPr/>
                    </p:nvPicPr>
                    <p:blipFill>
                      <a:blip r:embed="rId12"/>
                      <a:srcRect/>
                      <a:stretch>
                        <a:fillRect/>
                      </a:stretch>
                    </p:blipFill>
                    <p:spPr bwMode="auto">
                      <a:xfrm>
                        <a:off x="744292" y="2516623"/>
                        <a:ext cx="1735138" cy="479425"/>
                      </a:xfrm>
                      <a:prstGeom prst="rect">
                        <a:avLst/>
                      </a:prstGeom>
                      <a:noFill/>
                    </p:spPr>
                  </p:pic>
                </p:oleObj>
              </mc:Fallback>
            </mc:AlternateContent>
          </a:graphicData>
        </a:graphic>
      </p:graphicFrame>
      <p:sp>
        <p:nvSpPr>
          <p:cNvPr id="6" name="矢印: 下 5">
            <a:extLst>
              <a:ext uri="{FF2B5EF4-FFF2-40B4-BE49-F238E27FC236}">
                <a16:creationId xmlns:a16="http://schemas.microsoft.com/office/drawing/2014/main" id="{D3E8B0F7-23EF-473F-9ABD-180C3269920E}"/>
              </a:ext>
            </a:extLst>
          </p:cNvPr>
          <p:cNvSpPr/>
          <p:nvPr/>
        </p:nvSpPr>
        <p:spPr>
          <a:xfrm rot="16200000">
            <a:off x="3147504" y="2199486"/>
            <a:ext cx="225537" cy="1264973"/>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81BD32C-9C7E-4D11-A682-E85543F12A08}"/>
              </a:ext>
            </a:extLst>
          </p:cNvPr>
          <p:cNvSpPr txBox="1"/>
          <p:nvPr/>
        </p:nvSpPr>
        <p:spPr>
          <a:xfrm>
            <a:off x="4499992" y="1900937"/>
            <a:ext cx="1652768" cy="553998"/>
          </a:xfrm>
          <a:prstGeom prst="rect">
            <a:avLst/>
          </a:prstGeom>
          <a:noFill/>
        </p:spPr>
        <p:txBody>
          <a:bodyPr wrap="square" rtlCol="0">
            <a:spAutoFit/>
          </a:bodyPr>
          <a:lstStyle/>
          <a:p>
            <a:pPr algn="l"/>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ｘ</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ｘ</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の分散共</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分散行列の逆行列</a:t>
            </a:r>
          </a:p>
        </p:txBody>
      </p:sp>
      <p:sp>
        <p:nvSpPr>
          <p:cNvPr id="35" name="テキスト ボックス 34">
            <a:extLst>
              <a:ext uri="{FF2B5EF4-FFF2-40B4-BE49-F238E27FC236}">
                <a16:creationId xmlns:a16="http://schemas.microsoft.com/office/drawing/2014/main" id="{A7013051-E18A-4A1C-AB74-4C3B1694E379}"/>
              </a:ext>
            </a:extLst>
          </p:cNvPr>
          <p:cNvSpPr txBox="1"/>
          <p:nvPr/>
        </p:nvSpPr>
        <p:spPr>
          <a:xfrm>
            <a:off x="6255806" y="1893450"/>
            <a:ext cx="1193227" cy="553998"/>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y</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の共</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分散行列</a:t>
            </a:r>
          </a:p>
        </p:txBody>
      </p:sp>
      <p:sp>
        <p:nvSpPr>
          <p:cNvPr id="36" name="テキスト ボックス 35">
            <a:extLst>
              <a:ext uri="{FF2B5EF4-FFF2-40B4-BE49-F238E27FC236}">
                <a16:creationId xmlns:a16="http://schemas.microsoft.com/office/drawing/2014/main" id="{9A2BD6EB-3113-4AF8-9C30-1F8E9E5CC714}"/>
              </a:ext>
            </a:extLst>
          </p:cNvPr>
          <p:cNvSpPr txBox="1"/>
          <p:nvPr/>
        </p:nvSpPr>
        <p:spPr>
          <a:xfrm>
            <a:off x="2506114" y="3432735"/>
            <a:ext cx="1550822"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因子得点</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ｆ</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を求める回帰モデルの係数の行列式</a:t>
            </a:r>
          </a:p>
        </p:txBody>
      </p:sp>
      <p:sp>
        <p:nvSpPr>
          <p:cNvPr id="37" name="矢印: 下 36">
            <a:extLst>
              <a:ext uri="{FF2B5EF4-FFF2-40B4-BE49-F238E27FC236}">
                <a16:creationId xmlns:a16="http://schemas.microsoft.com/office/drawing/2014/main" id="{196C9D76-147F-4553-878B-F9F27ABEAE3C}"/>
              </a:ext>
            </a:extLst>
          </p:cNvPr>
          <p:cNvSpPr/>
          <p:nvPr/>
        </p:nvSpPr>
        <p:spPr>
          <a:xfrm rot="16200000">
            <a:off x="3119345" y="3609549"/>
            <a:ext cx="225537" cy="1338780"/>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DC0F212-3070-4F3F-83C4-5F15E2F9F312}"/>
              </a:ext>
            </a:extLst>
          </p:cNvPr>
          <p:cNvSpPr txBox="1"/>
          <p:nvPr/>
        </p:nvSpPr>
        <p:spPr>
          <a:xfrm>
            <a:off x="4986904" y="3278161"/>
            <a:ext cx="1543605"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相関行列</a:t>
            </a:r>
            <a:r>
              <a:rPr kumimoji="1" lang="en-US" altLang="ja-JP" sz="1500" baseline="30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p>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は標準化済）</a:t>
            </a:r>
          </a:p>
        </p:txBody>
      </p:sp>
      <p:sp>
        <p:nvSpPr>
          <p:cNvPr id="8" name="矢印: 下 7">
            <a:extLst>
              <a:ext uri="{FF2B5EF4-FFF2-40B4-BE49-F238E27FC236}">
                <a16:creationId xmlns:a16="http://schemas.microsoft.com/office/drawing/2014/main" id="{06C93BF3-2DDC-45B4-9C3A-58599FF79E7F}"/>
              </a:ext>
            </a:extLst>
          </p:cNvPr>
          <p:cNvSpPr/>
          <p:nvPr/>
        </p:nvSpPr>
        <p:spPr>
          <a:xfrm>
            <a:off x="4860036" y="3278969"/>
            <a:ext cx="253736" cy="581354"/>
          </a:xfrm>
          <a:prstGeom prst="down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下 38">
            <a:extLst>
              <a:ext uri="{FF2B5EF4-FFF2-40B4-BE49-F238E27FC236}">
                <a16:creationId xmlns:a16="http://schemas.microsoft.com/office/drawing/2014/main" id="{D7E425BD-C557-4BBA-AF73-A39F9865856B}"/>
              </a:ext>
            </a:extLst>
          </p:cNvPr>
          <p:cNvSpPr/>
          <p:nvPr/>
        </p:nvSpPr>
        <p:spPr>
          <a:xfrm>
            <a:off x="6354637" y="3264142"/>
            <a:ext cx="253736" cy="553998"/>
          </a:xfrm>
          <a:prstGeom prst="down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277CDA0E-A87C-4400-9824-DED32A9BB073}"/>
              </a:ext>
            </a:extLst>
          </p:cNvPr>
          <p:cNvSpPr txBox="1"/>
          <p:nvPr/>
        </p:nvSpPr>
        <p:spPr>
          <a:xfrm>
            <a:off x="6530509" y="3271152"/>
            <a:ext cx="2312299"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回転後の因子負荷量行列（</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ｂ</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f</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との相関係数）</a:t>
            </a:r>
          </a:p>
        </p:txBody>
      </p:sp>
      <p:sp>
        <p:nvSpPr>
          <p:cNvPr id="41" name="テキスト ボックス 40">
            <a:extLst>
              <a:ext uri="{FF2B5EF4-FFF2-40B4-BE49-F238E27FC236}">
                <a16:creationId xmlns:a16="http://schemas.microsoft.com/office/drawing/2014/main" id="{7ADE0442-6512-4D57-91B3-B4F035C770A2}"/>
              </a:ext>
            </a:extLst>
          </p:cNvPr>
          <p:cNvSpPr txBox="1"/>
          <p:nvPr/>
        </p:nvSpPr>
        <p:spPr>
          <a:xfrm>
            <a:off x="683568" y="5304852"/>
            <a:ext cx="1781175"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因子得点の推定式</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（変数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つで</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個体が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ABC</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の事例）</a:t>
            </a:r>
          </a:p>
        </p:txBody>
      </p:sp>
      <p:sp>
        <p:nvSpPr>
          <p:cNvPr id="10" name="四角形: 角を丸くする 9">
            <a:extLst>
              <a:ext uri="{FF2B5EF4-FFF2-40B4-BE49-F238E27FC236}">
                <a16:creationId xmlns:a16="http://schemas.microsoft.com/office/drawing/2014/main" id="{1787E672-3FFC-4D8F-B184-B77E4A46D991}"/>
              </a:ext>
            </a:extLst>
          </p:cNvPr>
          <p:cNvSpPr/>
          <p:nvPr/>
        </p:nvSpPr>
        <p:spPr>
          <a:xfrm>
            <a:off x="5113772" y="5064769"/>
            <a:ext cx="322324" cy="360040"/>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391EA734-454E-484E-9289-3BF91ECB5EF2}"/>
              </a:ext>
            </a:extLst>
          </p:cNvPr>
          <p:cNvSpPr txBox="1"/>
          <p:nvPr/>
        </p:nvSpPr>
        <p:spPr>
          <a:xfrm>
            <a:off x="5455623" y="4764574"/>
            <a:ext cx="2904421" cy="292388"/>
          </a:xfrm>
          <a:prstGeom prst="rect">
            <a:avLst/>
          </a:prstGeom>
          <a:noFill/>
        </p:spPr>
        <p:txBody>
          <a:bodyPr wrap="square" rtlCol="0">
            <a:spAutoFit/>
          </a:bodyPr>
          <a:lstStyle/>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変数</a:t>
            </a:r>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x1</a:t>
            </a:r>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の個体</a:t>
            </a:r>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の値（標準化済）</a:t>
            </a:r>
          </a:p>
        </p:txBody>
      </p:sp>
      <p:cxnSp>
        <p:nvCxnSpPr>
          <p:cNvPr id="14" name="コネクタ: 曲線 13">
            <a:extLst>
              <a:ext uri="{FF2B5EF4-FFF2-40B4-BE49-F238E27FC236}">
                <a16:creationId xmlns:a16="http://schemas.microsoft.com/office/drawing/2014/main" id="{94D0EC34-32AE-44D9-8AEA-47E9F9D17825}"/>
              </a:ext>
            </a:extLst>
          </p:cNvPr>
          <p:cNvCxnSpPr/>
          <p:nvPr/>
        </p:nvCxnSpPr>
        <p:spPr>
          <a:xfrm rot="10800000" flipV="1">
            <a:off x="5298994" y="4932626"/>
            <a:ext cx="216024" cy="124335"/>
          </a:xfrm>
          <a:prstGeom prst="curvedConnector3">
            <a:avLst>
              <a:gd name="adj1" fmla="val 87167"/>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7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8" grpId="0"/>
      <p:bldP spid="8" grpId="0" animBg="1"/>
      <p:bldP spid="39" grpId="0" animBg="1"/>
      <p:bldP spid="40" grpId="0"/>
      <p:bldP spid="41" grpId="0"/>
      <p:bldP spid="10" grpId="0" animBg="1"/>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53E03F-953E-439D-AD03-5681991193A0}"/>
              </a:ext>
            </a:extLst>
          </p:cNvPr>
          <p:cNvSpPr>
            <a:spLocks noGrp="1"/>
          </p:cNvSpPr>
          <p:nvPr>
            <p:ph type="title"/>
          </p:nvPr>
        </p:nvSpPr>
        <p:spPr>
          <a:xfrm>
            <a:off x="990600" y="685800"/>
            <a:ext cx="7162800" cy="1143000"/>
          </a:xfrm>
        </p:spPr>
        <p:txBody>
          <a:bodyPr/>
          <a:lstStyle/>
          <a:p>
            <a:r>
              <a:rPr kumimoji="1" lang="ja-JP" altLang="en-US" b="1" dirty="0">
                <a:effectLst>
                  <a:outerShdw blurRad="38100" dist="38100" dir="2700000" algn="tl">
                    <a:srgbClr val="000000">
                      <a:alpha val="43137"/>
                    </a:srgbClr>
                  </a:outerShdw>
                </a:effectLst>
              </a:rPr>
              <a:t>寄与率</a:t>
            </a:r>
          </a:p>
        </p:txBody>
      </p:sp>
      <p:sp>
        <p:nvSpPr>
          <p:cNvPr id="4" name="テキスト ボックス 3">
            <a:extLst>
              <a:ext uri="{FF2B5EF4-FFF2-40B4-BE49-F238E27FC236}">
                <a16:creationId xmlns:a16="http://schemas.microsoft.com/office/drawing/2014/main" id="{F910089B-7C4D-453E-99C4-3D749FA95106}"/>
              </a:ext>
            </a:extLst>
          </p:cNvPr>
          <p:cNvSpPr txBox="1"/>
          <p:nvPr/>
        </p:nvSpPr>
        <p:spPr>
          <a:xfrm>
            <a:off x="611560" y="1996595"/>
            <a:ext cx="7704856" cy="784830"/>
          </a:xfrm>
          <a:prstGeom prst="rect">
            <a:avLst/>
          </a:prstGeom>
          <a:noFill/>
        </p:spPr>
        <p:txBody>
          <a:bodyPr wrap="square" rtlCol="0">
            <a:spAutoFit/>
          </a:bodyPr>
          <a:lstStyle/>
          <a:p>
            <a:pPr algn="l"/>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寄与率：その共通因子が観測データを説明している比率</a:t>
            </a:r>
            <a:endParaRPr kumimoji="1" lang="en-US" altLang="ja-JP"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（分析結果の評価として累積寄与率が</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0.7</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を目指す）</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6" name="オブジェクト 5">
            <a:extLst>
              <a:ext uri="{FF2B5EF4-FFF2-40B4-BE49-F238E27FC236}">
                <a16:creationId xmlns:a16="http://schemas.microsoft.com/office/drawing/2014/main" id="{E808498F-6827-4672-BB52-65505D2AA83B}"/>
              </a:ext>
            </a:extLst>
          </p:cNvPr>
          <p:cNvGraphicFramePr>
            <a:graphicFrameLocks noChangeAspect="1"/>
          </p:cNvGraphicFramePr>
          <p:nvPr>
            <p:extLst>
              <p:ext uri="{D42A27DB-BD31-4B8C-83A1-F6EECF244321}">
                <p14:modId xmlns:p14="http://schemas.microsoft.com/office/powerpoint/2010/main" val="3177769745"/>
              </p:ext>
            </p:extLst>
          </p:nvPr>
        </p:nvGraphicFramePr>
        <p:xfrm>
          <a:off x="3317650" y="3214114"/>
          <a:ext cx="2334469" cy="949993"/>
        </p:xfrm>
        <a:graphic>
          <a:graphicData uri="http://schemas.openxmlformats.org/presentationml/2006/ole">
            <mc:AlternateContent xmlns:mc="http://schemas.openxmlformats.org/markup-compatibility/2006">
              <mc:Choice xmlns:v="urn:schemas-microsoft-com:vml" Requires="v">
                <p:oleObj spid="_x0000_s67646" name="Equation" r:id="rId3" imgW="1460160" imgH="482400" progId="Equation.DSMT4">
                  <p:embed/>
                </p:oleObj>
              </mc:Choice>
              <mc:Fallback>
                <p:oleObj name="Equation" r:id="rId3" imgW="1460160" imgH="482400" progId="Equation.DSMT4">
                  <p:embed/>
                  <p:pic>
                    <p:nvPicPr>
                      <p:cNvPr id="0" name="Object 1"/>
                      <p:cNvPicPr>
                        <a:picLocks noChangeAspect="1" noChangeArrowheads="1"/>
                      </p:cNvPicPr>
                      <p:nvPr/>
                    </p:nvPicPr>
                    <p:blipFill>
                      <a:blip r:embed="rId4"/>
                      <a:srcRect/>
                      <a:stretch>
                        <a:fillRect/>
                      </a:stretch>
                    </p:blipFill>
                    <p:spPr bwMode="auto">
                      <a:xfrm>
                        <a:off x="3317650" y="3214114"/>
                        <a:ext cx="2334469" cy="949993"/>
                      </a:xfrm>
                      <a:prstGeom prst="rect">
                        <a:avLst/>
                      </a:prstGeom>
                      <a:noFill/>
                    </p:spPr>
                  </p:pic>
                </p:oleObj>
              </mc:Fallback>
            </mc:AlternateContent>
          </a:graphicData>
        </a:graphic>
      </p:graphicFrame>
      <p:sp>
        <p:nvSpPr>
          <p:cNvPr id="7" name="四角形: 角を丸くする 6">
            <a:extLst>
              <a:ext uri="{FF2B5EF4-FFF2-40B4-BE49-F238E27FC236}">
                <a16:creationId xmlns:a16="http://schemas.microsoft.com/office/drawing/2014/main" id="{EA6AE21B-A357-4E0E-B362-6FBB338FF70B}"/>
              </a:ext>
            </a:extLst>
          </p:cNvPr>
          <p:cNvSpPr/>
          <p:nvPr/>
        </p:nvSpPr>
        <p:spPr>
          <a:xfrm>
            <a:off x="3893715" y="3260876"/>
            <a:ext cx="360040" cy="864096"/>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829D420-BF58-4EDA-A32F-593C6131EAE4}"/>
              </a:ext>
            </a:extLst>
          </p:cNvPr>
          <p:cNvSpPr txBox="1"/>
          <p:nvPr/>
        </p:nvSpPr>
        <p:spPr>
          <a:xfrm>
            <a:off x="2880501" y="4409921"/>
            <a:ext cx="1728192" cy="323165"/>
          </a:xfrm>
          <a:prstGeom prst="rect">
            <a:avLst/>
          </a:prstGeom>
          <a:noFill/>
        </p:spPr>
        <p:txBody>
          <a:bodyPr wrap="squar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因子の寄与率</a:t>
            </a:r>
            <a:endPar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10" name="オブジェクト 9">
            <a:extLst>
              <a:ext uri="{FF2B5EF4-FFF2-40B4-BE49-F238E27FC236}">
                <a16:creationId xmlns:a16="http://schemas.microsoft.com/office/drawing/2014/main" id="{EE5DD68A-D786-4CC6-891C-C7EDA8CD5A7A}"/>
              </a:ext>
            </a:extLst>
          </p:cNvPr>
          <p:cNvGraphicFramePr>
            <a:graphicFrameLocks noChangeAspect="1"/>
          </p:cNvGraphicFramePr>
          <p:nvPr>
            <p:extLst>
              <p:ext uri="{D42A27DB-BD31-4B8C-83A1-F6EECF244321}">
                <p14:modId xmlns:p14="http://schemas.microsoft.com/office/powerpoint/2010/main" val="279043876"/>
              </p:ext>
            </p:extLst>
          </p:nvPr>
        </p:nvGraphicFramePr>
        <p:xfrm>
          <a:off x="3455384" y="4669021"/>
          <a:ext cx="707406" cy="718364"/>
        </p:xfrm>
        <a:graphic>
          <a:graphicData uri="http://schemas.openxmlformats.org/presentationml/2006/ole">
            <mc:AlternateContent xmlns:mc="http://schemas.openxmlformats.org/markup-compatibility/2006">
              <mc:Choice xmlns:v="urn:schemas-microsoft-com:vml" Requires="v">
                <p:oleObj spid="_x0000_s67647" name="Equation" r:id="rId5" imgW="507960" imgH="419040" progId="Equation.DSMT4">
                  <p:embed/>
                </p:oleObj>
              </mc:Choice>
              <mc:Fallback>
                <p:oleObj name="Equation" r:id="rId5" imgW="507960" imgH="419040" progId="Equation.DSMT4">
                  <p:embed/>
                  <p:pic>
                    <p:nvPicPr>
                      <p:cNvPr id="6" name="オブジェクト 5">
                        <a:extLst>
                          <a:ext uri="{FF2B5EF4-FFF2-40B4-BE49-F238E27FC236}">
                            <a16:creationId xmlns:a16="http://schemas.microsoft.com/office/drawing/2014/main" id="{E808498F-6827-4672-BB52-65505D2AA83B}"/>
                          </a:ext>
                        </a:extLst>
                      </p:cNvPr>
                      <p:cNvPicPr>
                        <a:picLocks noChangeAspect="1" noChangeArrowheads="1"/>
                      </p:cNvPicPr>
                      <p:nvPr/>
                    </p:nvPicPr>
                    <p:blipFill>
                      <a:blip r:embed="rId6"/>
                      <a:srcRect/>
                      <a:stretch>
                        <a:fillRect/>
                      </a:stretch>
                    </p:blipFill>
                    <p:spPr bwMode="auto">
                      <a:xfrm>
                        <a:off x="3455384" y="4669021"/>
                        <a:ext cx="707406" cy="718364"/>
                      </a:xfrm>
                      <a:prstGeom prst="rect">
                        <a:avLst/>
                      </a:prstGeom>
                      <a:noFill/>
                      <a:ln w="15875">
                        <a:noFill/>
                      </a:ln>
                    </p:spPr>
                  </p:pic>
                </p:oleObj>
              </mc:Fallback>
            </mc:AlternateContent>
          </a:graphicData>
        </a:graphic>
      </p:graphicFrame>
      <p:sp>
        <p:nvSpPr>
          <p:cNvPr id="11" name="四角形: 角を丸くする 10">
            <a:extLst>
              <a:ext uri="{FF2B5EF4-FFF2-40B4-BE49-F238E27FC236}">
                <a16:creationId xmlns:a16="http://schemas.microsoft.com/office/drawing/2014/main" id="{203C2F3C-6F2E-437F-B83C-ABBB7942A084}"/>
              </a:ext>
            </a:extLst>
          </p:cNvPr>
          <p:cNvSpPr/>
          <p:nvPr/>
        </p:nvSpPr>
        <p:spPr>
          <a:xfrm>
            <a:off x="4592897" y="3260876"/>
            <a:ext cx="360040" cy="864096"/>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49A138-8B92-4994-8491-BFDFCE85D9F8}"/>
              </a:ext>
            </a:extLst>
          </p:cNvPr>
          <p:cNvSpPr txBox="1"/>
          <p:nvPr/>
        </p:nvSpPr>
        <p:spPr>
          <a:xfrm>
            <a:off x="4541786" y="4409921"/>
            <a:ext cx="1728192" cy="323165"/>
          </a:xfrm>
          <a:prstGeom prst="rect">
            <a:avLst/>
          </a:prstGeom>
          <a:noFill/>
        </p:spPr>
        <p:txBody>
          <a:bodyPr wrap="squar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因子の寄与率</a:t>
            </a:r>
            <a:endPar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13" name="オブジェクト 12">
            <a:extLst>
              <a:ext uri="{FF2B5EF4-FFF2-40B4-BE49-F238E27FC236}">
                <a16:creationId xmlns:a16="http://schemas.microsoft.com/office/drawing/2014/main" id="{AC511EFF-4F03-487B-9CD9-059E01F9F772}"/>
              </a:ext>
            </a:extLst>
          </p:cNvPr>
          <p:cNvGraphicFramePr>
            <a:graphicFrameLocks noChangeAspect="1"/>
          </p:cNvGraphicFramePr>
          <p:nvPr>
            <p:extLst>
              <p:ext uri="{D42A27DB-BD31-4B8C-83A1-F6EECF244321}">
                <p14:modId xmlns:p14="http://schemas.microsoft.com/office/powerpoint/2010/main" val="2051308309"/>
              </p:ext>
            </p:extLst>
          </p:nvPr>
        </p:nvGraphicFramePr>
        <p:xfrm>
          <a:off x="4895179" y="4669021"/>
          <a:ext cx="741363" cy="719138"/>
        </p:xfrm>
        <a:graphic>
          <a:graphicData uri="http://schemas.openxmlformats.org/presentationml/2006/ole">
            <mc:AlternateContent xmlns:mc="http://schemas.openxmlformats.org/markup-compatibility/2006">
              <mc:Choice xmlns:v="urn:schemas-microsoft-com:vml" Requires="v">
                <p:oleObj spid="_x0000_s67648" name="Equation" r:id="rId7" imgW="533160" imgH="419040" progId="Equation.DSMT4">
                  <p:embed/>
                </p:oleObj>
              </mc:Choice>
              <mc:Fallback>
                <p:oleObj name="Equation" r:id="rId7" imgW="533160" imgH="419040" progId="Equation.DSMT4">
                  <p:embed/>
                  <p:pic>
                    <p:nvPicPr>
                      <p:cNvPr id="10" name="オブジェクト 9">
                        <a:extLst>
                          <a:ext uri="{FF2B5EF4-FFF2-40B4-BE49-F238E27FC236}">
                            <a16:creationId xmlns:a16="http://schemas.microsoft.com/office/drawing/2014/main" id="{EE5DD68A-D786-4CC6-891C-C7EDA8CD5A7A}"/>
                          </a:ext>
                        </a:extLst>
                      </p:cNvPr>
                      <p:cNvPicPr>
                        <a:picLocks noChangeAspect="1" noChangeArrowheads="1"/>
                      </p:cNvPicPr>
                      <p:nvPr/>
                    </p:nvPicPr>
                    <p:blipFill>
                      <a:blip r:embed="rId8"/>
                      <a:srcRect/>
                      <a:stretch>
                        <a:fillRect/>
                      </a:stretch>
                    </p:blipFill>
                    <p:spPr bwMode="auto">
                      <a:xfrm>
                        <a:off x="4895179" y="4669021"/>
                        <a:ext cx="741363" cy="719138"/>
                      </a:xfrm>
                      <a:prstGeom prst="rect">
                        <a:avLst/>
                      </a:prstGeom>
                      <a:noFill/>
                      <a:ln w="15875">
                        <a:noFill/>
                      </a:ln>
                    </p:spPr>
                  </p:pic>
                </p:oleObj>
              </mc:Fallback>
            </mc:AlternateContent>
          </a:graphicData>
        </a:graphic>
      </p:graphicFrame>
      <p:cxnSp>
        <p:nvCxnSpPr>
          <p:cNvPr id="15" name="直線矢印コネクタ 14">
            <a:extLst>
              <a:ext uri="{FF2B5EF4-FFF2-40B4-BE49-F238E27FC236}">
                <a16:creationId xmlns:a16="http://schemas.microsoft.com/office/drawing/2014/main" id="{E24E2FE0-5BB2-4A7A-BD70-587B131ABFC6}"/>
              </a:ext>
            </a:extLst>
          </p:cNvPr>
          <p:cNvCxnSpPr>
            <a:cxnSpLocks/>
            <a:stCxn id="7" idx="2"/>
          </p:cNvCxnSpPr>
          <p:nvPr/>
        </p:nvCxnSpPr>
        <p:spPr>
          <a:xfrm flipH="1">
            <a:off x="3993236" y="4124972"/>
            <a:ext cx="80499" cy="35135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6DFBB630-A789-4CA5-A353-CB119FC3DDBB}"/>
              </a:ext>
            </a:extLst>
          </p:cNvPr>
          <p:cNvCxnSpPr>
            <a:cxnSpLocks/>
          </p:cNvCxnSpPr>
          <p:nvPr/>
        </p:nvCxnSpPr>
        <p:spPr>
          <a:xfrm>
            <a:off x="4848842" y="4124972"/>
            <a:ext cx="80499" cy="351350"/>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コネクタ: 曲線 18">
            <a:extLst>
              <a:ext uri="{FF2B5EF4-FFF2-40B4-BE49-F238E27FC236}">
                <a16:creationId xmlns:a16="http://schemas.microsoft.com/office/drawing/2014/main" id="{1C19AA79-68F6-4471-919A-4C26B9620527}"/>
              </a:ext>
            </a:extLst>
          </p:cNvPr>
          <p:cNvCxnSpPr>
            <a:cxnSpLocks/>
          </p:cNvCxnSpPr>
          <p:nvPr/>
        </p:nvCxnSpPr>
        <p:spPr>
          <a:xfrm flipV="1">
            <a:off x="3073668" y="4880215"/>
            <a:ext cx="346776" cy="62091"/>
          </a:xfrm>
          <a:prstGeom prst="curvedConnector3">
            <a:avLst>
              <a:gd name="adj1" fmla="val 114313"/>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47717CAF-D0B9-437E-A37B-9E7D7B371ADF}"/>
              </a:ext>
            </a:extLst>
          </p:cNvPr>
          <p:cNvSpPr txBox="1"/>
          <p:nvPr/>
        </p:nvSpPr>
        <p:spPr>
          <a:xfrm>
            <a:off x="1412383" y="4712886"/>
            <a:ext cx="1756515" cy="323165"/>
          </a:xfrm>
          <a:prstGeom prst="rect">
            <a:avLst/>
          </a:prstGeom>
          <a:noFill/>
        </p:spPr>
        <p:txBody>
          <a:bodyPr wrap="square" rtlCol="0">
            <a:spAutoFit/>
          </a:bodyPr>
          <a:lstStyle/>
          <a:p>
            <a:pPr algn="l"/>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因子の寄与度</a:t>
            </a:r>
            <a:r>
              <a:rPr kumimoji="1" lang="en-US" altLang="ja-JP" sz="1500" baseline="300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23" name="四角形: 角を丸くする 22">
            <a:extLst>
              <a:ext uri="{FF2B5EF4-FFF2-40B4-BE49-F238E27FC236}">
                <a16:creationId xmlns:a16="http://schemas.microsoft.com/office/drawing/2014/main" id="{C124347F-47FB-42ED-9D44-2459067F9E44}"/>
              </a:ext>
            </a:extLst>
          </p:cNvPr>
          <p:cNvSpPr/>
          <p:nvPr/>
        </p:nvSpPr>
        <p:spPr>
          <a:xfrm>
            <a:off x="3432935" y="4705038"/>
            <a:ext cx="707406" cy="323165"/>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E95DB003-4395-4173-8E0D-CF41151A3150}"/>
              </a:ext>
            </a:extLst>
          </p:cNvPr>
          <p:cNvSpPr txBox="1"/>
          <p:nvPr/>
        </p:nvSpPr>
        <p:spPr>
          <a:xfrm>
            <a:off x="1826806" y="5055728"/>
            <a:ext cx="1728192"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観測変数の数</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1" name="直線矢印コネクタ 30">
            <a:extLst>
              <a:ext uri="{FF2B5EF4-FFF2-40B4-BE49-F238E27FC236}">
                <a16:creationId xmlns:a16="http://schemas.microsoft.com/office/drawing/2014/main" id="{5F58470C-6E1E-449C-A66F-8B4906E9B420}"/>
              </a:ext>
            </a:extLst>
          </p:cNvPr>
          <p:cNvCxnSpPr>
            <a:cxnSpLocks/>
          </p:cNvCxnSpPr>
          <p:nvPr/>
        </p:nvCxnSpPr>
        <p:spPr>
          <a:xfrm>
            <a:off x="3073668" y="5234730"/>
            <a:ext cx="554812" cy="453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67DBFE70-D293-4741-9E33-9E9E0DD90382}"/>
                  </a:ext>
                </a:extLst>
              </p:cNvPr>
              <p:cNvSpPr txBox="1"/>
              <p:nvPr/>
            </p:nvSpPr>
            <p:spPr>
              <a:xfrm>
                <a:off x="1364243" y="5590666"/>
                <a:ext cx="4515180" cy="325858"/>
              </a:xfrm>
              <a:prstGeom prst="rect">
                <a:avLst/>
              </a:prstGeom>
              <a:noFill/>
            </p:spPr>
            <p:txBody>
              <a:bodyPr wrap="square" rtlCol="0">
                <a:spAutoFit/>
              </a:bodyPr>
              <a:lstStyle/>
              <a:p>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共通性（</a:t>
                </a:r>
                <a14:m>
                  <m:oMath xmlns:m="http://schemas.openxmlformats.org/officeDocument/2006/math">
                    <m:r>
                      <a:rPr kumimoji="1" lang="en-US" altLang="ja-JP" sz="1500" i="1" dirty="0">
                        <a:solidFill>
                          <a:schemeClr val="bg1"/>
                        </a:solidFill>
                        <a:latin typeface="Cambria Math" panose="02040503050406030204" pitchFamily="18" charset="0"/>
                        <a:ea typeface="ＭＳ Ｐゴシック" panose="020B0600070205080204" pitchFamily="50" charset="-128"/>
                      </a:rPr>
                      <m:t>𝑥</m:t>
                    </m:r>
                    <m:r>
                      <a:rPr kumimoji="1" lang="en-US" altLang="ja-JP" sz="1500" i="1" baseline="-25000" dirty="0">
                        <a:solidFill>
                          <a:schemeClr val="bg1"/>
                        </a:solidFill>
                        <a:latin typeface="Cambria Math" panose="02040503050406030204" pitchFamily="18" charset="0"/>
                        <a:ea typeface="ＭＳ Ｐゴシック" panose="020B0600070205080204" pitchFamily="50" charset="-128"/>
                      </a:rPr>
                      <m:t>1</m:t>
                    </m:r>
                    <m:r>
                      <a:rPr kumimoji="1" lang="ja-JP" altLang="en-US" sz="1500" i="1" dirty="0" smtClean="0">
                        <a:solidFill>
                          <a:schemeClr val="bg1"/>
                        </a:solidFill>
                        <a:latin typeface="Cambria Math" panose="02040503050406030204" pitchFamily="18" charset="0"/>
                        <a:ea typeface="ＭＳ Ｐゴシック" panose="020B0600070205080204" pitchFamily="50" charset="-128"/>
                      </a:rPr>
                      <m:t>の</m:t>
                    </m:r>
                    <m:r>
                      <a:rPr kumimoji="1" lang="ja-JP" altLang="en-US" sz="1500" i="1" dirty="0">
                        <a:solidFill>
                          <a:schemeClr val="bg1"/>
                        </a:solidFill>
                        <a:latin typeface="Cambria Math" panose="02040503050406030204" pitchFamily="18" charset="0"/>
                        <a:ea typeface="ＭＳ Ｐゴシック" panose="020B0600070205080204" pitchFamily="50" charset="-128"/>
                      </a:rPr>
                      <m:t>共通性</m:t>
                    </m:r>
                    <m:r>
                      <a:rPr kumimoji="1" lang="ja-JP" altLang="en-US" sz="1500" i="1" dirty="0" smtClean="0">
                        <a:solidFill>
                          <a:schemeClr val="bg1"/>
                        </a:solidFill>
                        <a:latin typeface="Cambria Math" panose="02040503050406030204" pitchFamily="18" charset="0"/>
                        <a:ea typeface="ＭＳ Ｐゴシック" panose="020B0600070205080204" pitchFamily="50" charset="-128"/>
                      </a:rPr>
                      <m:t>：</m:t>
                    </m:r>
                    <m:sSubSup>
                      <m:sSubSupPr>
                        <m:ctrlPr>
                          <a:rPr kumimoji="1" lang="en-US" altLang="ja-JP" sz="1500" i="1" smtClean="0">
                            <a:solidFill>
                              <a:schemeClr val="bg1"/>
                            </a:solidFill>
                            <a:latin typeface="Cambria Math" panose="02040503050406030204" pitchFamily="18" charset="0"/>
                            <a:ea typeface="ＭＳ Ｐゴシック" panose="020B0600070205080204" pitchFamily="50" charset="-128"/>
                          </a:rPr>
                        </m:ctrlPr>
                      </m:sSubSupPr>
                      <m:e>
                        <m:r>
                          <m:rPr>
                            <m:sty m:val="p"/>
                          </m:rPr>
                          <a:rPr kumimoji="1" lang="en-US" altLang="ja-JP" sz="1500" i="1">
                            <a:solidFill>
                              <a:schemeClr val="bg1"/>
                            </a:solidFill>
                            <a:latin typeface="Cambria Math" panose="02040503050406030204" pitchFamily="18" charset="0"/>
                            <a:ea typeface="ＭＳ Ｐゴシック" panose="020B0600070205080204" pitchFamily="50" charset="-128"/>
                          </a:rPr>
                          <m:t>b</m:t>
                        </m:r>
                      </m:e>
                      <m:sub>
                        <m:r>
                          <a:rPr kumimoji="1" lang="en-US" altLang="ja-JP" sz="1500" b="0" i="1" smtClean="0">
                            <a:solidFill>
                              <a:schemeClr val="bg1"/>
                            </a:solidFill>
                            <a:latin typeface="Cambria Math" panose="02040503050406030204" pitchFamily="18" charset="0"/>
                            <a:ea typeface="ＭＳ Ｐゴシック" panose="020B0600070205080204" pitchFamily="50" charset="-128"/>
                          </a:rPr>
                          <m:t>11</m:t>
                        </m:r>
                      </m:sub>
                      <m:sup>
                        <m:r>
                          <a:rPr kumimoji="1" lang="en-US" altLang="ja-JP" sz="1500" b="0" i="1" smtClean="0">
                            <a:solidFill>
                              <a:schemeClr val="bg1"/>
                            </a:solidFill>
                            <a:latin typeface="Cambria Math" panose="02040503050406030204" pitchFamily="18" charset="0"/>
                            <a:ea typeface="ＭＳ Ｐゴシック" panose="020B0600070205080204" pitchFamily="50" charset="-128"/>
                          </a:rPr>
                          <m:t>2</m:t>
                        </m:r>
                      </m:sup>
                    </m:sSubSup>
                  </m:oMath>
                </a14:m>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sSubSup>
                      <m:sSubSupPr>
                        <m:ctrlPr>
                          <a:rPr kumimoji="1" lang="en-US" altLang="ja-JP" sz="1500" i="1">
                            <a:solidFill>
                              <a:schemeClr val="bg1"/>
                            </a:solidFill>
                            <a:latin typeface="Cambria Math" panose="02040503050406030204" pitchFamily="18" charset="0"/>
                          </a:rPr>
                        </m:ctrlPr>
                      </m:sSubSupPr>
                      <m:e>
                        <m:r>
                          <m:rPr>
                            <m:sty m:val="p"/>
                          </m:rPr>
                          <a:rPr kumimoji="1" lang="en-US" altLang="ja-JP" sz="1500" i="1">
                            <a:solidFill>
                              <a:schemeClr val="bg1"/>
                            </a:solidFill>
                            <a:latin typeface="Cambria Math" panose="02040503050406030204" pitchFamily="18" charset="0"/>
                          </a:rPr>
                          <m:t>b</m:t>
                        </m:r>
                      </m:e>
                      <m:sub>
                        <m:r>
                          <a:rPr kumimoji="1" lang="en-US" altLang="ja-JP" sz="1500" i="1">
                            <a:solidFill>
                              <a:schemeClr val="bg1"/>
                            </a:solidFill>
                            <a:latin typeface="Cambria Math" panose="02040503050406030204" pitchFamily="18" charset="0"/>
                          </a:rPr>
                          <m:t>11</m:t>
                        </m:r>
                      </m:sub>
                      <m:sup>
                        <m:r>
                          <a:rPr kumimoji="1" lang="en-US" altLang="ja-JP" sz="1500" i="1">
                            <a:solidFill>
                              <a:schemeClr val="bg1"/>
                            </a:solidFill>
                            <a:latin typeface="Cambria Math" panose="02040503050406030204" pitchFamily="18" charset="0"/>
                          </a:rPr>
                          <m:t>2</m:t>
                        </m:r>
                      </m:sup>
                    </m:sSubSup>
                  </m:oMath>
                </a14:m>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）と似ているので注意</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3" name="テキスト ボックス 32">
                <a:extLst>
                  <a:ext uri="{FF2B5EF4-FFF2-40B4-BE49-F238E27FC236}">
                    <a16:creationId xmlns:a16="http://schemas.microsoft.com/office/drawing/2014/main" id="{67DBFE70-D293-4741-9E33-9E9E0DD90382}"/>
                  </a:ext>
                </a:extLst>
              </p:cNvPr>
              <p:cNvSpPr txBox="1">
                <a:spLocks noRot="1" noChangeAspect="1" noMove="1" noResize="1" noEditPoints="1" noAdjustHandles="1" noChangeArrowheads="1" noChangeShapeType="1" noTextEdit="1"/>
              </p:cNvSpPr>
              <p:nvPr/>
            </p:nvSpPr>
            <p:spPr>
              <a:xfrm>
                <a:off x="1364243" y="5590666"/>
                <a:ext cx="4515180" cy="325858"/>
              </a:xfrm>
              <a:prstGeom prst="rect">
                <a:avLst/>
              </a:prstGeom>
              <a:blipFill>
                <a:blip r:embed="rId9"/>
                <a:stretch>
                  <a:fillRect l="-541" t="-5556" b="-16667"/>
                </a:stretch>
              </a:blipFill>
            </p:spPr>
            <p:txBody>
              <a:bodyPr/>
              <a:lstStyle/>
              <a:p>
                <a:r>
                  <a:rPr lang="ja-JP" altLang="en-US">
                    <a:noFill/>
                  </a:rPr>
                  <a:t> </a:t>
                </a:r>
              </a:p>
            </p:txBody>
          </p:sp>
        </mc:Fallback>
      </mc:AlternateContent>
      <p:sp>
        <p:nvSpPr>
          <p:cNvPr id="34" name="テキスト ボックス 33">
            <a:extLst>
              <a:ext uri="{FF2B5EF4-FFF2-40B4-BE49-F238E27FC236}">
                <a16:creationId xmlns:a16="http://schemas.microsoft.com/office/drawing/2014/main" id="{439964E1-CFAD-4A02-9B48-D4275B0AB77F}"/>
              </a:ext>
            </a:extLst>
          </p:cNvPr>
          <p:cNvSpPr txBox="1"/>
          <p:nvPr/>
        </p:nvSpPr>
        <p:spPr>
          <a:xfrm>
            <a:off x="6228184" y="3284984"/>
            <a:ext cx="2496409" cy="1015663"/>
          </a:xfrm>
          <a:prstGeom prst="rect">
            <a:avLst/>
          </a:prstGeom>
          <a:noFill/>
          <a:ln w="38100">
            <a:solidFill>
              <a:srgbClr val="92D050"/>
            </a:solidFill>
          </a:ln>
        </p:spPr>
        <p:txBody>
          <a:bodyPr wrap="square" rtlCol="0">
            <a:spAutoFit/>
          </a:bodyPr>
          <a:lstStyle/>
          <a:p>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普通のソフトウェアでは回転後の因子負荷量が使われる（第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因子以降の寄与率が大きくなる）</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7" name="矢印: U ターン 36">
            <a:extLst>
              <a:ext uri="{FF2B5EF4-FFF2-40B4-BE49-F238E27FC236}">
                <a16:creationId xmlns:a16="http://schemas.microsoft.com/office/drawing/2014/main" id="{AC0FBC61-B7BC-4C98-947B-D327009ACFBB}"/>
              </a:ext>
            </a:extLst>
          </p:cNvPr>
          <p:cNvSpPr/>
          <p:nvPr/>
        </p:nvSpPr>
        <p:spPr>
          <a:xfrm flipH="1">
            <a:off x="4031083" y="2988085"/>
            <a:ext cx="2304256" cy="267318"/>
          </a:xfrm>
          <a:prstGeom prst="uturnArrow">
            <a:avLst>
              <a:gd name="adj1" fmla="val 28337"/>
              <a:gd name="adj2" fmla="val 25000"/>
              <a:gd name="adj3" fmla="val 40270"/>
              <a:gd name="adj4" fmla="val 43750"/>
              <a:gd name="adj5" fmla="val 100000"/>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U ターン 37">
            <a:extLst>
              <a:ext uri="{FF2B5EF4-FFF2-40B4-BE49-F238E27FC236}">
                <a16:creationId xmlns:a16="http://schemas.microsoft.com/office/drawing/2014/main" id="{9F3D61E2-B840-46B7-969E-12FB890CC22D}"/>
              </a:ext>
            </a:extLst>
          </p:cNvPr>
          <p:cNvSpPr/>
          <p:nvPr/>
        </p:nvSpPr>
        <p:spPr>
          <a:xfrm flipH="1">
            <a:off x="4751163" y="2995230"/>
            <a:ext cx="1584176" cy="267318"/>
          </a:xfrm>
          <a:prstGeom prst="uturnArrow">
            <a:avLst>
              <a:gd name="adj1" fmla="val 28337"/>
              <a:gd name="adj2" fmla="val 25000"/>
              <a:gd name="adj3" fmla="val 40270"/>
              <a:gd name="adj4" fmla="val 43750"/>
              <a:gd name="adj5" fmla="val 100000"/>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87680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animBg="1"/>
      <p:bldP spid="12" grpId="0"/>
      <p:bldP spid="20" grpId="0"/>
      <p:bldP spid="23" grpId="0" animBg="1"/>
      <p:bldP spid="25" grpId="0"/>
      <p:bldP spid="33" grpId="0"/>
      <p:bldP spid="34" grpId="0" animBg="1"/>
      <p:bldP spid="37" grpId="0" animBg="1"/>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矢印: 折線 18">
            <a:extLst>
              <a:ext uri="{FF2B5EF4-FFF2-40B4-BE49-F238E27FC236}">
                <a16:creationId xmlns:a16="http://schemas.microsoft.com/office/drawing/2014/main" id="{A545629E-2798-4D63-AFC3-CD1B66CCADF6}"/>
              </a:ext>
            </a:extLst>
          </p:cNvPr>
          <p:cNvSpPr/>
          <p:nvPr/>
        </p:nvSpPr>
        <p:spPr>
          <a:xfrm rot="10800000">
            <a:off x="6549775" y="5558458"/>
            <a:ext cx="406374" cy="592712"/>
          </a:xfrm>
          <a:prstGeom prst="ben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3" name="図 22">
            <a:extLst>
              <a:ext uri="{FF2B5EF4-FFF2-40B4-BE49-F238E27FC236}">
                <a16:creationId xmlns:a16="http://schemas.microsoft.com/office/drawing/2014/main" id="{44E71179-C58D-4DF6-B1C9-FEABE18638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687" b="52385"/>
          <a:stretch/>
        </p:blipFill>
        <p:spPr>
          <a:xfrm>
            <a:off x="5190170" y="4156069"/>
            <a:ext cx="1744767" cy="1198033"/>
          </a:xfrm>
          <a:prstGeom prst="rect">
            <a:avLst/>
          </a:prstGeom>
        </p:spPr>
      </p:pic>
      <p:sp>
        <p:nvSpPr>
          <p:cNvPr id="2" name="タイトル 1">
            <a:extLst>
              <a:ext uri="{FF2B5EF4-FFF2-40B4-BE49-F238E27FC236}">
                <a16:creationId xmlns:a16="http://schemas.microsoft.com/office/drawing/2014/main" id="{89E247C0-41CD-4D7C-81F4-05C70142A3D9}"/>
              </a:ext>
            </a:extLst>
          </p:cNvPr>
          <p:cNvSpPr>
            <a:spLocks noGrp="1"/>
          </p:cNvSpPr>
          <p:nvPr>
            <p:ph type="title"/>
          </p:nvPr>
        </p:nvSpPr>
        <p:spPr>
          <a:xfrm>
            <a:off x="990600" y="685800"/>
            <a:ext cx="7162800" cy="1143000"/>
          </a:xfrm>
        </p:spPr>
        <p:txBody>
          <a:bodyPr/>
          <a:lstStyle/>
          <a:p>
            <a:r>
              <a:rPr kumimoji="1" lang="en-US" altLang="ja-JP" sz="4000" b="1" dirty="0">
                <a:effectLst>
                  <a:outerShdw blurRad="38100" dist="38100" dir="2700000" algn="tl">
                    <a:srgbClr val="000000">
                      <a:alpha val="43137"/>
                    </a:srgbClr>
                  </a:outerShdw>
                </a:effectLst>
                <a:latin typeface="+mn-ea"/>
                <a:ea typeface="+mn-ea"/>
              </a:rPr>
              <a:t>R</a:t>
            </a:r>
            <a:r>
              <a:rPr kumimoji="1" lang="ja-JP" altLang="en-US" sz="4000" b="1" dirty="0">
                <a:effectLst>
                  <a:outerShdw blurRad="38100" dist="38100" dir="2700000" algn="tl">
                    <a:srgbClr val="000000">
                      <a:alpha val="43137"/>
                    </a:srgbClr>
                  </a:outerShdw>
                </a:effectLst>
                <a:latin typeface="+mn-ea"/>
                <a:ea typeface="+mn-ea"/>
              </a:rPr>
              <a:t>コマンダーによる因子分析</a:t>
            </a:r>
          </a:p>
        </p:txBody>
      </p:sp>
      <p:graphicFrame>
        <p:nvGraphicFramePr>
          <p:cNvPr id="4" name="コンテンツ プレースホルダー 3">
            <a:extLst>
              <a:ext uri="{FF2B5EF4-FFF2-40B4-BE49-F238E27FC236}">
                <a16:creationId xmlns:a16="http://schemas.microsoft.com/office/drawing/2014/main" id="{529FBE8C-2DE6-4009-907A-DD7C74DA15B8}"/>
              </a:ext>
            </a:extLst>
          </p:cNvPr>
          <p:cNvGraphicFramePr>
            <a:graphicFrameLocks noGrp="1"/>
          </p:cNvGraphicFramePr>
          <p:nvPr>
            <p:ph idx="1"/>
            <p:extLst>
              <p:ext uri="{D42A27DB-BD31-4B8C-83A1-F6EECF244321}">
                <p14:modId xmlns:p14="http://schemas.microsoft.com/office/powerpoint/2010/main" val="671400958"/>
              </p:ext>
            </p:extLst>
          </p:nvPr>
        </p:nvGraphicFramePr>
        <p:xfrm>
          <a:off x="611560" y="2520534"/>
          <a:ext cx="3888431" cy="2748084"/>
        </p:xfrm>
        <a:graphic>
          <a:graphicData uri="http://schemas.openxmlformats.org/drawingml/2006/table">
            <a:tbl>
              <a:tblPr firstRow="1" firstCol="1" bandRow="1">
                <a:tableStyleId>{5C22544A-7EE6-4342-B048-85BDC9FD1C3A}</a:tableStyleId>
              </a:tblPr>
              <a:tblGrid>
                <a:gridCol w="485963">
                  <a:extLst>
                    <a:ext uri="{9D8B030D-6E8A-4147-A177-3AD203B41FA5}">
                      <a16:colId xmlns:a16="http://schemas.microsoft.com/office/drawing/2014/main" val="3877637535"/>
                    </a:ext>
                  </a:extLst>
                </a:gridCol>
                <a:gridCol w="647951">
                  <a:extLst>
                    <a:ext uri="{9D8B030D-6E8A-4147-A177-3AD203B41FA5}">
                      <a16:colId xmlns:a16="http://schemas.microsoft.com/office/drawing/2014/main" val="3126038921"/>
                    </a:ext>
                  </a:extLst>
                </a:gridCol>
                <a:gridCol w="647951">
                  <a:extLst>
                    <a:ext uri="{9D8B030D-6E8A-4147-A177-3AD203B41FA5}">
                      <a16:colId xmlns:a16="http://schemas.microsoft.com/office/drawing/2014/main" val="3292926457"/>
                    </a:ext>
                  </a:extLst>
                </a:gridCol>
                <a:gridCol w="485963">
                  <a:extLst>
                    <a:ext uri="{9D8B030D-6E8A-4147-A177-3AD203B41FA5}">
                      <a16:colId xmlns:a16="http://schemas.microsoft.com/office/drawing/2014/main" val="2230023670"/>
                    </a:ext>
                  </a:extLst>
                </a:gridCol>
                <a:gridCol w="540484">
                  <a:extLst>
                    <a:ext uri="{9D8B030D-6E8A-4147-A177-3AD203B41FA5}">
                      <a16:colId xmlns:a16="http://schemas.microsoft.com/office/drawing/2014/main" val="4020320008"/>
                    </a:ext>
                  </a:extLst>
                </a:gridCol>
                <a:gridCol w="504056">
                  <a:extLst>
                    <a:ext uri="{9D8B030D-6E8A-4147-A177-3AD203B41FA5}">
                      <a16:colId xmlns:a16="http://schemas.microsoft.com/office/drawing/2014/main" val="1021761495"/>
                    </a:ext>
                  </a:extLst>
                </a:gridCol>
                <a:gridCol w="576063">
                  <a:extLst>
                    <a:ext uri="{9D8B030D-6E8A-4147-A177-3AD203B41FA5}">
                      <a16:colId xmlns:a16="http://schemas.microsoft.com/office/drawing/2014/main" val="1543856604"/>
                    </a:ext>
                  </a:extLst>
                </a:gridCol>
              </a:tblGrid>
              <a:tr h="379242">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回答者</a:t>
                      </a:r>
                    </a:p>
                  </a:txBody>
                  <a:tcPr marL="4763" marR="4763" marT="4763" marB="0" anchor="ct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人の幸せを願える</a:t>
                      </a:r>
                    </a:p>
                  </a:txBody>
                  <a:tcPr marL="4763" marR="4763" marT="4763" marB="0" anchor="ct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慰めることができる</a:t>
                      </a:r>
                    </a:p>
                  </a:txBody>
                  <a:tcPr marL="4763" marR="4763" marT="4763" marB="0" anchor="ct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子供を愛せる</a:t>
                      </a:r>
                    </a:p>
                  </a:txBody>
                  <a:tcPr marL="4763" marR="4763" marT="4763" marB="0" anchor="ct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仕事に厳格である</a:t>
                      </a:r>
                    </a:p>
                  </a:txBody>
                  <a:tcPr marL="4763" marR="4763" marT="4763" marB="0" anchor="ct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完璧主義である</a:t>
                      </a:r>
                    </a:p>
                  </a:txBody>
                  <a:tcPr marL="4763" marR="4763" marT="4763" marB="0" anchor="ct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計画的である</a:t>
                      </a:r>
                    </a:p>
                  </a:txBody>
                  <a:tcPr marL="4763" marR="4763" marT="4763" marB="0" anchor="ctr"/>
                </a:tc>
                <a:extLst>
                  <a:ext uri="{0D108BD9-81ED-4DB2-BD59-A6C34878D82A}">
                    <a16:rowId xmlns:a16="http://schemas.microsoft.com/office/drawing/2014/main" val="2460596825"/>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A</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extLst>
                  <a:ext uri="{0D108BD9-81ED-4DB2-BD59-A6C34878D82A}">
                    <a16:rowId xmlns:a16="http://schemas.microsoft.com/office/drawing/2014/main" val="498485688"/>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B</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extLst>
                  <a:ext uri="{0D108BD9-81ED-4DB2-BD59-A6C34878D82A}">
                    <a16:rowId xmlns:a16="http://schemas.microsoft.com/office/drawing/2014/main" val="337828713"/>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C</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extLst>
                  <a:ext uri="{0D108BD9-81ED-4DB2-BD59-A6C34878D82A}">
                    <a16:rowId xmlns:a16="http://schemas.microsoft.com/office/drawing/2014/main" val="4089031941"/>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D</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extLst>
                  <a:ext uri="{0D108BD9-81ED-4DB2-BD59-A6C34878D82A}">
                    <a16:rowId xmlns:a16="http://schemas.microsoft.com/office/drawing/2014/main" val="29700331"/>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E</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extLst>
                  <a:ext uri="{0D108BD9-81ED-4DB2-BD59-A6C34878D82A}">
                    <a16:rowId xmlns:a16="http://schemas.microsoft.com/office/drawing/2014/main" val="83916505"/>
                  </a:ext>
                </a:extLst>
              </a:tr>
              <a:tr h="168560">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F</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extLst>
                  <a:ext uri="{0D108BD9-81ED-4DB2-BD59-A6C34878D82A}">
                    <a16:rowId xmlns:a16="http://schemas.microsoft.com/office/drawing/2014/main" val="478344648"/>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G</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extLst>
                  <a:ext uri="{0D108BD9-81ED-4DB2-BD59-A6C34878D82A}">
                    <a16:rowId xmlns:a16="http://schemas.microsoft.com/office/drawing/2014/main" val="3609561776"/>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H</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extLst>
                  <a:ext uri="{0D108BD9-81ED-4DB2-BD59-A6C34878D82A}">
                    <a16:rowId xmlns:a16="http://schemas.microsoft.com/office/drawing/2014/main" val="1112295558"/>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I</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extLst>
                  <a:ext uri="{0D108BD9-81ED-4DB2-BD59-A6C34878D82A}">
                    <a16:rowId xmlns:a16="http://schemas.microsoft.com/office/drawing/2014/main" val="1611202277"/>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J</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extLst>
                  <a:ext uri="{0D108BD9-81ED-4DB2-BD59-A6C34878D82A}">
                    <a16:rowId xmlns:a16="http://schemas.microsoft.com/office/drawing/2014/main" val="2556907798"/>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K</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extLst>
                  <a:ext uri="{0D108BD9-81ED-4DB2-BD59-A6C34878D82A}">
                    <a16:rowId xmlns:a16="http://schemas.microsoft.com/office/drawing/2014/main" val="2867175902"/>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L</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extLst>
                  <a:ext uri="{0D108BD9-81ED-4DB2-BD59-A6C34878D82A}">
                    <a16:rowId xmlns:a16="http://schemas.microsoft.com/office/drawing/2014/main" val="127002012"/>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M</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extLst>
                  <a:ext uri="{0D108BD9-81ED-4DB2-BD59-A6C34878D82A}">
                    <a16:rowId xmlns:a16="http://schemas.microsoft.com/office/drawing/2014/main" val="3389401811"/>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N</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extLst>
                  <a:ext uri="{0D108BD9-81ED-4DB2-BD59-A6C34878D82A}">
                    <a16:rowId xmlns:a16="http://schemas.microsoft.com/office/drawing/2014/main" val="3578165111"/>
                  </a:ext>
                </a:extLst>
              </a:tr>
              <a:tr h="133341">
                <a:tc>
                  <a:txBody>
                    <a:bodyPr/>
                    <a:lstStyle/>
                    <a:p>
                      <a:pPr algn="ctr" fontAlgn="ctr"/>
                      <a:r>
                        <a:rPr 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O</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4763" marR="4763" marT="4763" marB="0" anchor="ct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4763" marR="4763" marT="4763" marB="0" anchor="ct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4763" marR="4763" marT="4763" marB="0" anchor="ctr"/>
                </a:tc>
                <a:extLst>
                  <a:ext uri="{0D108BD9-81ED-4DB2-BD59-A6C34878D82A}">
                    <a16:rowId xmlns:a16="http://schemas.microsoft.com/office/drawing/2014/main" val="2730975647"/>
                  </a:ext>
                </a:extLst>
              </a:tr>
            </a:tbl>
          </a:graphicData>
        </a:graphic>
      </p:graphicFrame>
      <p:sp>
        <p:nvSpPr>
          <p:cNvPr id="5" name="テキスト ボックス 4">
            <a:extLst>
              <a:ext uri="{FF2B5EF4-FFF2-40B4-BE49-F238E27FC236}">
                <a16:creationId xmlns:a16="http://schemas.microsoft.com/office/drawing/2014/main" id="{4F516ED5-6283-4FCE-A483-FA177EB557B6}"/>
              </a:ext>
            </a:extLst>
          </p:cNvPr>
          <p:cNvSpPr txBox="1"/>
          <p:nvPr/>
        </p:nvSpPr>
        <p:spPr>
          <a:xfrm>
            <a:off x="539552" y="2105245"/>
            <a:ext cx="3246402"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性格診断テスト（</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6</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段階評価）</a:t>
            </a:r>
          </a:p>
        </p:txBody>
      </p:sp>
      <p:sp>
        <p:nvSpPr>
          <p:cNvPr id="6" name="正方形/長方形 5">
            <a:extLst>
              <a:ext uri="{FF2B5EF4-FFF2-40B4-BE49-F238E27FC236}">
                <a16:creationId xmlns:a16="http://schemas.microsoft.com/office/drawing/2014/main" id="{81905C87-D096-489E-B39B-E1406A47A43C}"/>
              </a:ext>
            </a:extLst>
          </p:cNvPr>
          <p:cNvSpPr/>
          <p:nvPr/>
        </p:nvSpPr>
        <p:spPr>
          <a:xfrm>
            <a:off x="467544" y="5312625"/>
            <a:ext cx="3006080" cy="276999"/>
          </a:xfrm>
          <a:prstGeom prst="rect">
            <a:avLst/>
          </a:prstGeom>
        </p:spPr>
        <p:txBody>
          <a:bodyPr wrap="square">
            <a:spAutoFit/>
          </a:bodyPr>
          <a:lstStyle/>
          <a:p>
            <a:r>
              <a:rPr lang="ja-JP" altLang="en-US" sz="1200" dirty="0">
                <a:solidFill>
                  <a:schemeClr val="bg1"/>
                </a:solidFill>
                <a:latin typeface="ＭＳ Ｐゴシック" panose="020B0600070205080204" pitchFamily="50" charset="-128"/>
              </a:rPr>
              <a:t>出所： </a:t>
            </a:r>
            <a:r>
              <a:rPr lang="en-US" altLang="ja-JP" sz="1200" dirty="0">
                <a:solidFill>
                  <a:schemeClr val="bg1"/>
                </a:solidFill>
                <a:latin typeface="ＭＳ Ｐゴシック" panose="020B0600070205080204" pitchFamily="50" charset="-128"/>
              </a:rPr>
              <a:t>International Personality Item Pool</a:t>
            </a:r>
            <a:r>
              <a:rPr lang="en-US" altLang="ja-JP" sz="1200" dirty="0">
                <a:solidFill>
                  <a:schemeClr val="bg1"/>
                </a:solidFill>
              </a:rPr>
              <a:t> </a:t>
            </a:r>
            <a:endParaRPr lang="ja-JP" altLang="en-US" sz="1200" dirty="0">
              <a:solidFill>
                <a:schemeClr val="bg1"/>
              </a:solidFill>
            </a:endParaRPr>
          </a:p>
        </p:txBody>
      </p:sp>
      <p:sp>
        <p:nvSpPr>
          <p:cNvPr id="10" name="テキスト ボックス 9">
            <a:extLst>
              <a:ext uri="{FF2B5EF4-FFF2-40B4-BE49-F238E27FC236}">
                <a16:creationId xmlns:a16="http://schemas.microsoft.com/office/drawing/2014/main" id="{B928203C-8A4A-4EA4-8BE3-D1DE8D779F08}"/>
              </a:ext>
            </a:extLst>
          </p:cNvPr>
          <p:cNvSpPr txBox="1"/>
          <p:nvPr/>
        </p:nvSpPr>
        <p:spPr>
          <a:xfrm>
            <a:off x="4364977" y="1858584"/>
            <a:ext cx="3724096" cy="323165"/>
          </a:xfrm>
          <a:prstGeom prst="rect">
            <a:avLst/>
          </a:prstGeom>
          <a:noFill/>
        </p:spPr>
        <p:txBody>
          <a:bodyPr wrap="none" rtlCol="0">
            <a:spAutoFit/>
          </a:bodyPr>
          <a:lstStyle/>
          <a:p>
            <a:r>
              <a:rPr kumimoji="1" lang="ja-JP" altLang="en-US" sz="1500" dirty="0">
                <a:solidFill>
                  <a:schemeClr val="bg1"/>
                </a:solidFill>
                <a:latin typeface="ＭＳ Ｐゴシック" panose="020B0600070205080204" pitchFamily="50" charset="-128"/>
                <a:cs typeface="Meiryo UI" pitchFamily="50" charset="-128"/>
              </a:rPr>
              <a:t>メニュー</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統計量</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次元解析</a:t>
            </a:r>
            <a:r>
              <a:rPr kumimoji="1" lang="en-US" altLang="ja-JP" sz="1500" dirty="0">
                <a:solidFill>
                  <a:schemeClr val="bg1"/>
                </a:solidFill>
                <a:latin typeface="ＭＳ Ｐゴシック" panose="020B0600070205080204" pitchFamily="50" charset="-128"/>
                <a:cs typeface="Meiryo UI" pitchFamily="50" charset="-128"/>
              </a:rPr>
              <a:t>]→[</a:t>
            </a:r>
            <a:r>
              <a:rPr kumimoji="1" lang="ja-JP" altLang="en-US" sz="1500" dirty="0">
                <a:solidFill>
                  <a:schemeClr val="bg1"/>
                </a:solidFill>
                <a:latin typeface="ＭＳ Ｐゴシック" panose="020B0600070205080204" pitchFamily="50" charset="-128"/>
                <a:cs typeface="Meiryo UI" pitchFamily="50" charset="-128"/>
              </a:rPr>
              <a:t>因子分析</a:t>
            </a:r>
            <a:r>
              <a:rPr kumimoji="1" lang="en-US" altLang="ja-JP" sz="1500" dirty="0">
                <a:solidFill>
                  <a:schemeClr val="bg1"/>
                </a:solidFill>
                <a:latin typeface="ＭＳ Ｐゴシック" panose="020B0600070205080204" pitchFamily="50" charset="-128"/>
                <a:cs typeface="Meiryo UI" pitchFamily="50" charset="-128"/>
              </a:rPr>
              <a:t>]</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1" name="矢印: 下 10">
            <a:extLst>
              <a:ext uri="{FF2B5EF4-FFF2-40B4-BE49-F238E27FC236}">
                <a16:creationId xmlns:a16="http://schemas.microsoft.com/office/drawing/2014/main" id="{46876791-AA82-45B1-A162-AFBFA304F5D9}"/>
              </a:ext>
            </a:extLst>
          </p:cNvPr>
          <p:cNvSpPr/>
          <p:nvPr/>
        </p:nvSpPr>
        <p:spPr>
          <a:xfrm>
            <a:off x="5676007" y="3907316"/>
            <a:ext cx="432048" cy="273162"/>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7493610-9D39-49EF-B64A-5787B5E6F87E}"/>
              </a:ext>
            </a:extLst>
          </p:cNvPr>
          <p:cNvSpPr txBox="1"/>
          <p:nvPr/>
        </p:nvSpPr>
        <p:spPr>
          <a:xfrm>
            <a:off x="6755807" y="2793610"/>
            <a:ext cx="1512168" cy="784830"/>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cs typeface="Meiryo UI" pitchFamily="50" charset="-128"/>
              </a:rPr>
              <a:t>共通因子の抽出に使用する観測変数を選択</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テキスト ボックス 12">
            <a:extLst>
              <a:ext uri="{FF2B5EF4-FFF2-40B4-BE49-F238E27FC236}">
                <a16:creationId xmlns:a16="http://schemas.microsoft.com/office/drawing/2014/main" id="{0300FF01-4823-4CD9-849F-ABCB641F698C}"/>
              </a:ext>
            </a:extLst>
          </p:cNvPr>
          <p:cNvSpPr txBox="1"/>
          <p:nvPr/>
        </p:nvSpPr>
        <p:spPr>
          <a:xfrm>
            <a:off x="6789992" y="4149266"/>
            <a:ext cx="1718802" cy="553998"/>
          </a:xfrm>
          <a:prstGeom prst="rect">
            <a:avLst/>
          </a:prstGeom>
          <a:solidFill>
            <a:srgbClr val="92D050"/>
          </a:solid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因子軸を回転させる場合に選択</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5" name="テキスト ボックス 14">
            <a:extLst>
              <a:ext uri="{FF2B5EF4-FFF2-40B4-BE49-F238E27FC236}">
                <a16:creationId xmlns:a16="http://schemas.microsoft.com/office/drawing/2014/main" id="{C0734500-8B5D-4777-AB8A-2BA228702EBD}"/>
              </a:ext>
            </a:extLst>
          </p:cNvPr>
          <p:cNvSpPr txBox="1"/>
          <p:nvPr/>
        </p:nvSpPr>
        <p:spPr>
          <a:xfrm>
            <a:off x="6792120" y="5145806"/>
            <a:ext cx="1716674" cy="553998"/>
          </a:xfrm>
          <a:prstGeom prst="rect">
            <a:avLst/>
          </a:prstGeom>
          <a:solidFill>
            <a:srgbClr val="92D050"/>
          </a:solid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因子得点を</a:t>
            </a:r>
            <a:r>
              <a:rPr kumimoji="1" lang="en-US" altLang="ja-JP" sz="1500" dirty="0">
                <a:solidFill>
                  <a:schemeClr val="bg1"/>
                </a:solidFill>
                <a:latin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cs typeface="Meiryo UI" pitchFamily="50" charset="-128"/>
              </a:rPr>
              <a:t>次利用する場合に選択</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6" name="直線矢印コネクタ 15">
            <a:extLst>
              <a:ext uri="{FF2B5EF4-FFF2-40B4-BE49-F238E27FC236}">
                <a16:creationId xmlns:a16="http://schemas.microsoft.com/office/drawing/2014/main" id="{F0D67031-A895-4472-863C-21E3DD6243F4}"/>
              </a:ext>
            </a:extLst>
          </p:cNvPr>
          <p:cNvCxnSpPr>
            <a:cxnSpLocks/>
            <a:stCxn id="13" idx="1"/>
          </p:cNvCxnSpPr>
          <p:nvPr/>
        </p:nvCxnSpPr>
        <p:spPr>
          <a:xfrm flipH="1">
            <a:off x="5725066" y="4426265"/>
            <a:ext cx="1064926" cy="236432"/>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55B9B602-AEB1-4F86-B97F-5CADA5BD2447}"/>
              </a:ext>
            </a:extLst>
          </p:cNvPr>
          <p:cNvCxnSpPr>
            <a:cxnSpLocks/>
          </p:cNvCxnSpPr>
          <p:nvPr/>
        </p:nvCxnSpPr>
        <p:spPr>
          <a:xfrm flipH="1" flipV="1">
            <a:off x="6451284" y="5237773"/>
            <a:ext cx="355467" cy="122215"/>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CA60BDF2-CA0E-4824-9E39-81D97742CF71}"/>
              </a:ext>
            </a:extLst>
          </p:cNvPr>
          <p:cNvSpPr txBox="1"/>
          <p:nvPr/>
        </p:nvSpPr>
        <p:spPr>
          <a:xfrm>
            <a:off x="6935205" y="5699804"/>
            <a:ext cx="1741251" cy="553998"/>
          </a:xfrm>
          <a:prstGeom prst="rect">
            <a:avLst/>
          </a:prstGeom>
          <a:noFill/>
        </p:spPr>
        <p:txBody>
          <a:bodyPr wrap="square" rtlCol="0">
            <a:spAutoFit/>
          </a:bodyPr>
          <a:lstStyle/>
          <a:p>
            <a:r>
              <a:rPr kumimoji="1" lang="ja-JP" altLang="en-US" sz="1500" dirty="0">
                <a:solidFill>
                  <a:schemeClr val="bg1"/>
                </a:solidFill>
                <a:latin typeface="ＭＳ Ｐゴシック" panose="020B0600070205080204" pitchFamily="50" charset="-128"/>
                <a:cs typeface="Meiryo UI" pitchFamily="50" charset="-128"/>
              </a:rPr>
              <a:t>抽出する共通因子の数を指定</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21" name="図 20">
            <a:extLst>
              <a:ext uri="{FF2B5EF4-FFF2-40B4-BE49-F238E27FC236}">
                <a16:creationId xmlns:a16="http://schemas.microsoft.com/office/drawing/2014/main" id="{D95A33C8-1AB4-44D1-ACBC-114CBB0E7A55}"/>
              </a:ext>
            </a:extLst>
          </p:cNvPr>
          <p:cNvPicPr>
            <a:picLocks noChangeAspect="1"/>
          </p:cNvPicPr>
          <p:nvPr/>
        </p:nvPicPr>
        <p:blipFill rotWithShape="1">
          <a:blip r:embed="rId4">
            <a:extLst>
              <a:ext uri="{28A0092B-C50C-407E-A947-70E740481C1C}">
                <a14:useLocalDpi xmlns:a14="http://schemas.microsoft.com/office/drawing/2010/main" val="0"/>
              </a:ext>
            </a:extLst>
          </a:blip>
          <a:srcRect r="68236" b="42845"/>
          <a:stretch/>
        </p:blipFill>
        <p:spPr>
          <a:xfrm>
            <a:off x="5249389" y="2173057"/>
            <a:ext cx="1379628" cy="1725748"/>
          </a:xfrm>
          <a:prstGeom prst="rect">
            <a:avLst/>
          </a:prstGeom>
        </p:spPr>
      </p:pic>
      <p:pic>
        <p:nvPicPr>
          <p:cNvPr id="25" name="図 24">
            <a:extLst>
              <a:ext uri="{FF2B5EF4-FFF2-40B4-BE49-F238E27FC236}">
                <a16:creationId xmlns:a16="http://schemas.microsoft.com/office/drawing/2014/main" id="{E836C784-C8FF-40E0-A4C5-A1C7145B675F}"/>
              </a:ext>
            </a:extLst>
          </p:cNvPr>
          <p:cNvPicPr>
            <a:picLocks noChangeAspect="1"/>
          </p:cNvPicPr>
          <p:nvPr/>
        </p:nvPicPr>
        <p:blipFill rotWithShape="1">
          <a:blip r:embed="rId5">
            <a:extLst>
              <a:ext uri="{28A0092B-C50C-407E-A947-70E740481C1C}">
                <a14:useLocalDpi xmlns:a14="http://schemas.microsoft.com/office/drawing/2010/main" val="0"/>
              </a:ext>
            </a:extLst>
          </a:blip>
          <a:srcRect r="29894" b="44140"/>
          <a:stretch/>
        </p:blipFill>
        <p:spPr>
          <a:xfrm>
            <a:off x="5218083" y="5513555"/>
            <a:ext cx="1255397" cy="686375"/>
          </a:xfrm>
          <a:prstGeom prst="rect">
            <a:avLst/>
          </a:prstGeom>
        </p:spPr>
      </p:pic>
      <p:sp>
        <p:nvSpPr>
          <p:cNvPr id="27" name="正方形/長方形 26">
            <a:extLst>
              <a:ext uri="{FF2B5EF4-FFF2-40B4-BE49-F238E27FC236}">
                <a16:creationId xmlns:a16="http://schemas.microsoft.com/office/drawing/2014/main" id="{2CA5C6B8-467E-4297-B954-26BC42D52823}"/>
              </a:ext>
            </a:extLst>
          </p:cNvPr>
          <p:cNvSpPr/>
          <p:nvPr/>
        </p:nvSpPr>
        <p:spPr>
          <a:xfrm>
            <a:off x="467544" y="5566610"/>
            <a:ext cx="4361923" cy="323165"/>
          </a:xfrm>
          <a:prstGeom prst="rect">
            <a:avLst/>
          </a:prstGeom>
        </p:spPr>
        <p:txBody>
          <a:bodyPr wrap="square">
            <a:spAutoFit/>
          </a:bodyPr>
          <a:lstStyle/>
          <a:p>
            <a:r>
              <a:rPr lang="ja-JP" altLang="en-US" sz="1500" dirty="0">
                <a:solidFill>
                  <a:schemeClr val="bg1"/>
                </a:solidFill>
                <a:latin typeface="ＭＳ Ｐゴシック" panose="020B0600070205080204" pitchFamily="50" charset="-128"/>
              </a:rPr>
              <a:t>ファイル名：因子分析（性格診断テスト）</a:t>
            </a:r>
            <a:r>
              <a:rPr lang="en-US" altLang="ja-JP" sz="1500" dirty="0">
                <a:solidFill>
                  <a:schemeClr val="bg1"/>
                </a:solidFill>
                <a:latin typeface="ＭＳ Ｐゴシック" panose="020B0600070205080204" pitchFamily="50" charset="-128"/>
              </a:rPr>
              <a:t>.</a:t>
            </a:r>
            <a:r>
              <a:rPr lang="en-US" altLang="ja-JP" sz="1500" dirty="0" err="1">
                <a:solidFill>
                  <a:schemeClr val="bg1"/>
                </a:solidFill>
                <a:latin typeface="ＭＳ Ｐゴシック" panose="020B0600070205080204" pitchFamily="50" charset="-128"/>
              </a:rPr>
              <a:t>RData</a:t>
            </a:r>
            <a:endParaRPr lang="ja-JP" altLang="en-US" sz="1500" dirty="0">
              <a:solidFill>
                <a:schemeClr val="bg1"/>
              </a:solidFill>
            </a:endParaRPr>
          </a:p>
        </p:txBody>
      </p:sp>
    </p:spTree>
    <p:extLst>
      <p:ext uri="{BB962C8B-B14F-4D97-AF65-F5344CB8AC3E}">
        <p14:creationId xmlns:p14="http://schemas.microsoft.com/office/powerpoint/2010/main" val="142078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1" grpId="0" animBg="1"/>
      <p:bldP spid="12" grpId="0"/>
      <p:bldP spid="13" grpId="0" animBg="1"/>
      <p:bldP spid="15" grpId="0" animBg="1"/>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CEE1F1-F27D-4B89-B680-56869A0DFF95}"/>
              </a:ext>
            </a:extLst>
          </p:cNvPr>
          <p:cNvSpPr>
            <a:spLocks noGrp="1"/>
          </p:cNvSpPr>
          <p:nvPr>
            <p:ph type="title"/>
          </p:nvPr>
        </p:nvSpPr>
        <p:spPr>
          <a:xfrm>
            <a:off x="755576" y="610654"/>
            <a:ext cx="7162800" cy="1143000"/>
          </a:xfrm>
        </p:spPr>
        <p:txBody>
          <a:bodyPr/>
          <a:lstStyle/>
          <a:p>
            <a:r>
              <a:rPr kumimoji="1" lang="en-US" altLang="ja-JP" sz="3000" b="1" dirty="0">
                <a:effectLst>
                  <a:outerShdw blurRad="38100" dist="38100" dir="2700000" algn="tl">
                    <a:srgbClr val="000000">
                      <a:alpha val="43137"/>
                    </a:srgbClr>
                  </a:outerShdw>
                </a:effectLst>
                <a:latin typeface="+mj-ea"/>
              </a:rPr>
              <a:t>R</a:t>
            </a:r>
            <a:r>
              <a:rPr kumimoji="1" lang="ja-JP" altLang="en-US" sz="3000" b="1" dirty="0">
                <a:effectLst>
                  <a:outerShdw blurRad="38100" dist="38100" dir="2700000" algn="tl">
                    <a:srgbClr val="000000">
                      <a:alpha val="43137"/>
                    </a:srgbClr>
                  </a:outerShdw>
                </a:effectLst>
                <a:latin typeface="+mj-ea"/>
              </a:rPr>
              <a:t>コマンダーによる因子分析　出力①</a:t>
            </a:r>
            <a:br>
              <a:rPr kumimoji="1" lang="en-US" altLang="ja-JP" sz="3000" b="1" dirty="0">
                <a:effectLst>
                  <a:outerShdw blurRad="38100" dist="38100" dir="2700000" algn="tl">
                    <a:srgbClr val="000000">
                      <a:alpha val="43137"/>
                    </a:srgbClr>
                  </a:outerShdw>
                </a:effectLst>
                <a:latin typeface="+mj-ea"/>
              </a:rPr>
            </a:br>
            <a:r>
              <a:rPr kumimoji="1" lang="ja-JP" altLang="en-US" sz="3000" b="1" dirty="0">
                <a:effectLst>
                  <a:outerShdw blurRad="38100" dist="38100" dir="2700000" algn="tl">
                    <a:srgbClr val="000000">
                      <a:alpha val="43137"/>
                    </a:srgbClr>
                  </a:outerShdw>
                </a:effectLst>
                <a:latin typeface="+mj-ea"/>
              </a:rPr>
              <a:t>推定モデルの評価と共通因子の解釈</a:t>
            </a:r>
          </a:p>
        </p:txBody>
      </p:sp>
      <p:pic>
        <p:nvPicPr>
          <p:cNvPr id="5" name="図 4">
            <a:extLst>
              <a:ext uri="{FF2B5EF4-FFF2-40B4-BE49-F238E27FC236}">
                <a16:creationId xmlns:a16="http://schemas.microsoft.com/office/drawing/2014/main" id="{8F825BF0-F1AC-421B-97D8-59D66641F641}"/>
              </a:ext>
            </a:extLst>
          </p:cNvPr>
          <p:cNvPicPr>
            <a:picLocks noChangeAspect="1"/>
          </p:cNvPicPr>
          <p:nvPr/>
        </p:nvPicPr>
        <p:blipFill rotWithShape="1">
          <a:blip r:embed="rId2"/>
          <a:srcRect r="15958"/>
          <a:stretch/>
        </p:blipFill>
        <p:spPr>
          <a:xfrm>
            <a:off x="454194" y="1974073"/>
            <a:ext cx="4549854" cy="4721311"/>
          </a:xfrm>
          <a:prstGeom prst="rect">
            <a:avLst/>
          </a:prstGeom>
        </p:spPr>
      </p:pic>
      <p:sp>
        <p:nvSpPr>
          <p:cNvPr id="6" name="四角形: 角を丸くする 5">
            <a:extLst>
              <a:ext uri="{FF2B5EF4-FFF2-40B4-BE49-F238E27FC236}">
                <a16:creationId xmlns:a16="http://schemas.microsoft.com/office/drawing/2014/main" id="{C2B423DE-8379-4EA8-8603-319C1A4FA487}"/>
              </a:ext>
            </a:extLst>
          </p:cNvPr>
          <p:cNvSpPr/>
          <p:nvPr/>
        </p:nvSpPr>
        <p:spPr>
          <a:xfrm>
            <a:off x="1691680" y="3145421"/>
            <a:ext cx="504056" cy="1219683"/>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4ECCD973-5E49-4DC1-BB4B-FCAAC81AD967}"/>
              </a:ext>
            </a:extLst>
          </p:cNvPr>
          <p:cNvSpPr/>
          <p:nvPr/>
        </p:nvSpPr>
        <p:spPr>
          <a:xfrm>
            <a:off x="2231307" y="3145421"/>
            <a:ext cx="468486" cy="121968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27F7B89-9EE6-46A0-8317-0429FE7E1E9A}"/>
              </a:ext>
            </a:extLst>
          </p:cNvPr>
          <p:cNvSpPr txBox="1"/>
          <p:nvPr/>
        </p:nvSpPr>
        <p:spPr>
          <a:xfrm>
            <a:off x="1510534" y="2868422"/>
            <a:ext cx="685202" cy="276999"/>
          </a:xfrm>
          <a:prstGeom prst="rect">
            <a:avLst/>
          </a:prstGeom>
          <a:solidFill>
            <a:srgbClr val="92D050"/>
          </a:solidFill>
        </p:spPr>
        <p:txBody>
          <a:bodyPr wrap="square" rtlCol="0">
            <a:spAutoFit/>
          </a:bodyPr>
          <a:lstStyle/>
          <a:p>
            <a:r>
              <a:rPr kumimoji="1" lang="ja-JP" altLang="en-US" sz="1200" dirty="0">
                <a:solidFill>
                  <a:schemeClr val="bg1"/>
                </a:solidFill>
                <a:latin typeface="ＭＳ Ｐゴシック" panose="020B0600070205080204" pitchFamily="50" charset="-128"/>
                <a:cs typeface="Meiryo UI" pitchFamily="50" charset="-128"/>
              </a:rPr>
              <a:t>協調性</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9" name="テキスト ボックス 8">
            <a:extLst>
              <a:ext uri="{FF2B5EF4-FFF2-40B4-BE49-F238E27FC236}">
                <a16:creationId xmlns:a16="http://schemas.microsoft.com/office/drawing/2014/main" id="{33D19125-55A4-4EAE-B388-04E4A825957D}"/>
              </a:ext>
            </a:extLst>
          </p:cNvPr>
          <p:cNvSpPr txBox="1"/>
          <p:nvPr/>
        </p:nvSpPr>
        <p:spPr>
          <a:xfrm>
            <a:off x="2234745" y="2872743"/>
            <a:ext cx="685202" cy="276999"/>
          </a:xfrm>
          <a:prstGeom prst="rect">
            <a:avLst/>
          </a:prstGeom>
          <a:solidFill>
            <a:srgbClr val="FF0000"/>
          </a:solidFill>
        </p:spPr>
        <p:txBody>
          <a:bodyPr wrap="square" rtlCol="0">
            <a:spAutoFit/>
          </a:bodyPr>
          <a:lstStyle/>
          <a:p>
            <a:r>
              <a:rPr kumimoji="1" lang="ja-JP" altLang="en-US" sz="1200" dirty="0">
                <a:solidFill>
                  <a:schemeClr val="bg1"/>
                </a:solidFill>
                <a:latin typeface="ＭＳ Ｐゴシック" panose="020B0600070205080204" pitchFamily="50" charset="-128"/>
                <a:cs typeface="Meiryo UI" pitchFamily="50" charset="-128"/>
              </a:rPr>
              <a:t>勤勉性</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1" name="テキスト ボックス 10">
            <a:extLst>
              <a:ext uri="{FF2B5EF4-FFF2-40B4-BE49-F238E27FC236}">
                <a16:creationId xmlns:a16="http://schemas.microsoft.com/office/drawing/2014/main" id="{119A3F02-8369-4B79-B543-9308FF385E0C}"/>
              </a:ext>
            </a:extLst>
          </p:cNvPr>
          <p:cNvSpPr txBox="1"/>
          <p:nvPr/>
        </p:nvSpPr>
        <p:spPr>
          <a:xfrm>
            <a:off x="3163942" y="3362847"/>
            <a:ext cx="1749728" cy="784830"/>
          </a:xfrm>
          <a:prstGeom prst="rect">
            <a:avLst/>
          </a:prstGeom>
          <a:solidFill>
            <a:srgbClr val="00B050"/>
          </a:solid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因子負荷量から共通因子を解釈（ネーミング）する</a:t>
            </a:r>
          </a:p>
        </p:txBody>
      </p:sp>
      <p:sp>
        <p:nvSpPr>
          <p:cNvPr id="12" name="矢印: 右 11">
            <a:extLst>
              <a:ext uri="{FF2B5EF4-FFF2-40B4-BE49-F238E27FC236}">
                <a16:creationId xmlns:a16="http://schemas.microsoft.com/office/drawing/2014/main" id="{9062F1FB-ED0E-43D4-BED4-1E0874CEE4BE}"/>
              </a:ext>
            </a:extLst>
          </p:cNvPr>
          <p:cNvSpPr/>
          <p:nvPr/>
        </p:nvSpPr>
        <p:spPr>
          <a:xfrm rot="10800000">
            <a:off x="2725362" y="3555130"/>
            <a:ext cx="456016" cy="384393"/>
          </a:xfrm>
          <a:prstGeom prs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A92C106D-EDA3-4B5B-86C1-489F95744F08}"/>
              </a:ext>
            </a:extLst>
          </p:cNvPr>
          <p:cNvSpPr/>
          <p:nvPr/>
        </p:nvSpPr>
        <p:spPr>
          <a:xfrm>
            <a:off x="1719742" y="3331124"/>
            <a:ext cx="447066" cy="134290"/>
          </a:xfrm>
          <a:prstGeom prst="roundRect">
            <a:avLst/>
          </a:prstGeom>
          <a:solidFill>
            <a:srgbClr val="00B050">
              <a:alpha val="4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783C3B6C-73C1-4ED7-92EC-C1F6604CB4AB}"/>
              </a:ext>
            </a:extLst>
          </p:cNvPr>
          <p:cNvSpPr/>
          <p:nvPr/>
        </p:nvSpPr>
        <p:spPr>
          <a:xfrm>
            <a:off x="2915816" y="2132856"/>
            <a:ext cx="2088232" cy="432048"/>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DB9EA6B8-05D7-4C93-A04C-E25A98FF415C}"/>
              </a:ext>
            </a:extLst>
          </p:cNvPr>
          <p:cNvCxnSpPr>
            <a:cxnSpLocks/>
          </p:cNvCxnSpPr>
          <p:nvPr/>
        </p:nvCxnSpPr>
        <p:spPr>
          <a:xfrm flipH="1">
            <a:off x="5004048" y="2267078"/>
            <a:ext cx="360040" cy="65820"/>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A4A313C-37BC-41CC-B1BD-53122627E4BC}"/>
              </a:ext>
            </a:extLst>
          </p:cNvPr>
          <p:cNvSpPr txBox="1"/>
          <p:nvPr/>
        </p:nvSpPr>
        <p:spPr>
          <a:xfrm>
            <a:off x="5292080" y="1907573"/>
            <a:ext cx="3332821" cy="784830"/>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両指標は，</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因子では十分には説明できなかった（</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0.005</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と表示されたら共通性が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を超えた不適解の可能性あり）</a:t>
            </a:r>
          </a:p>
        </p:txBody>
      </p:sp>
      <p:sp>
        <p:nvSpPr>
          <p:cNvPr id="22" name="テキスト ボックス 21">
            <a:extLst>
              <a:ext uri="{FF2B5EF4-FFF2-40B4-BE49-F238E27FC236}">
                <a16:creationId xmlns:a16="http://schemas.microsoft.com/office/drawing/2014/main" id="{D541E8CA-6081-41A5-BCDB-DBBC8D853B66}"/>
              </a:ext>
            </a:extLst>
          </p:cNvPr>
          <p:cNvSpPr txBox="1"/>
          <p:nvPr/>
        </p:nvSpPr>
        <p:spPr>
          <a:xfrm>
            <a:off x="5132774" y="4152731"/>
            <a:ext cx="3573016"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因子の累積寄与率</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63</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％で「悪くはない」</a:t>
            </a:r>
          </a:p>
        </p:txBody>
      </p:sp>
      <p:sp>
        <p:nvSpPr>
          <p:cNvPr id="23" name="四角形: 角を丸くする 22">
            <a:extLst>
              <a:ext uri="{FF2B5EF4-FFF2-40B4-BE49-F238E27FC236}">
                <a16:creationId xmlns:a16="http://schemas.microsoft.com/office/drawing/2014/main" id="{70815D4B-4620-483D-82CF-DD8D94F82F19}"/>
              </a:ext>
            </a:extLst>
          </p:cNvPr>
          <p:cNvSpPr/>
          <p:nvPr/>
        </p:nvSpPr>
        <p:spPr>
          <a:xfrm>
            <a:off x="1719742" y="4155466"/>
            <a:ext cx="447066" cy="134290"/>
          </a:xfrm>
          <a:prstGeom prst="roundRect">
            <a:avLst/>
          </a:prstGeom>
          <a:solidFill>
            <a:srgbClr val="00B050">
              <a:alpha val="4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05544FA-E6F2-4B79-B109-E4EF857BC40F}"/>
              </a:ext>
            </a:extLst>
          </p:cNvPr>
          <p:cNvSpPr/>
          <p:nvPr/>
        </p:nvSpPr>
        <p:spPr>
          <a:xfrm>
            <a:off x="2267180" y="3489592"/>
            <a:ext cx="396740" cy="515471"/>
          </a:xfrm>
          <a:prstGeom prst="roundRect">
            <a:avLst/>
          </a:prstGeom>
          <a:solidFill>
            <a:srgbClr val="FF0000">
              <a:alpha val="4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97BD520D-EB0B-4246-909A-6848FF92E6FA}"/>
              </a:ext>
            </a:extLst>
          </p:cNvPr>
          <p:cNvSpPr/>
          <p:nvPr/>
        </p:nvSpPr>
        <p:spPr>
          <a:xfrm>
            <a:off x="1719742" y="3994894"/>
            <a:ext cx="447066" cy="134290"/>
          </a:xfrm>
          <a:prstGeom prst="roundRect">
            <a:avLst/>
          </a:prstGeom>
          <a:solidFill>
            <a:srgbClr val="00B050">
              <a:alpha val="4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3D9C6EC6-DB8A-4DF4-B967-B1547421E37C}"/>
              </a:ext>
            </a:extLst>
          </p:cNvPr>
          <p:cNvSpPr/>
          <p:nvPr/>
        </p:nvSpPr>
        <p:spPr>
          <a:xfrm>
            <a:off x="2278980" y="4932575"/>
            <a:ext cx="884962" cy="205328"/>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6355DF40-D0EA-433A-AF8E-CB73C4B0F519}"/>
              </a:ext>
            </a:extLst>
          </p:cNvPr>
          <p:cNvCxnSpPr>
            <a:cxnSpLocks/>
          </p:cNvCxnSpPr>
          <p:nvPr/>
        </p:nvCxnSpPr>
        <p:spPr>
          <a:xfrm flipH="1">
            <a:off x="3163943" y="4326758"/>
            <a:ext cx="2056129" cy="708481"/>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363FFC4-2C5F-47F2-9BF2-1B95EB0E7898}"/>
              </a:ext>
            </a:extLst>
          </p:cNvPr>
          <p:cNvCxnSpPr>
            <a:cxnSpLocks/>
          </p:cNvCxnSpPr>
          <p:nvPr/>
        </p:nvCxnSpPr>
        <p:spPr>
          <a:xfrm flipH="1">
            <a:off x="4700088" y="5980367"/>
            <a:ext cx="427164" cy="25738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877C5733-FD7C-4F75-A9AE-E7EEB175657C}"/>
              </a:ext>
            </a:extLst>
          </p:cNvPr>
          <p:cNvSpPr txBox="1"/>
          <p:nvPr/>
        </p:nvSpPr>
        <p:spPr>
          <a:xfrm>
            <a:off x="5116790" y="5443498"/>
            <a:ext cx="3573016" cy="784830"/>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「共通因子が</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モデルと観測データが適合している」という帰無仮説は棄却されなかった（</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33</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33" name="四角形: 角を丸くする 32">
            <a:extLst>
              <a:ext uri="{FF2B5EF4-FFF2-40B4-BE49-F238E27FC236}">
                <a16:creationId xmlns:a16="http://schemas.microsoft.com/office/drawing/2014/main" id="{7D5C3B65-346D-49EC-8981-D6B6EDD8B7E0}"/>
              </a:ext>
            </a:extLst>
          </p:cNvPr>
          <p:cNvSpPr/>
          <p:nvPr/>
        </p:nvSpPr>
        <p:spPr>
          <a:xfrm>
            <a:off x="539552" y="6381328"/>
            <a:ext cx="1296144" cy="205328"/>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4FCF4240-95AA-4667-A72A-8FD1048BE7DF}"/>
              </a:ext>
            </a:extLst>
          </p:cNvPr>
          <p:cNvCxnSpPr>
            <a:cxnSpLocks/>
          </p:cNvCxnSpPr>
          <p:nvPr/>
        </p:nvCxnSpPr>
        <p:spPr>
          <a:xfrm flipH="1">
            <a:off x="2027868" y="4857227"/>
            <a:ext cx="3156200" cy="82217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8" name="四角形: 角を丸くする 37">
            <a:extLst>
              <a:ext uri="{FF2B5EF4-FFF2-40B4-BE49-F238E27FC236}">
                <a16:creationId xmlns:a16="http://schemas.microsoft.com/office/drawing/2014/main" id="{07F299B8-DE10-4B3C-A9E1-C4F58ABB66D9}"/>
              </a:ext>
            </a:extLst>
          </p:cNvPr>
          <p:cNvSpPr/>
          <p:nvPr/>
        </p:nvSpPr>
        <p:spPr>
          <a:xfrm>
            <a:off x="1561429" y="5609884"/>
            <a:ext cx="466439" cy="19538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9ECBEC3-3151-4EF5-AD1D-702D0E8D52E6}"/>
              </a:ext>
            </a:extLst>
          </p:cNvPr>
          <p:cNvSpPr txBox="1"/>
          <p:nvPr/>
        </p:nvSpPr>
        <p:spPr>
          <a:xfrm>
            <a:off x="5122394" y="4700716"/>
            <a:ext cx="3573016" cy="553998"/>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因子と第</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因子との間には弱い負の相関がある</a:t>
            </a:r>
          </a:p>
        </p:txBody>
      </p:sp>
      <p:sp>
        <p:nvSpPr>
          <p:cNvPr id="40" name="テキスト ボックス 39">
            <a:extLst>
              <a:ext uri="{FF2B5EF4-FFF2-40B4-BE49-F238E27FC236}">
                <a16:creationId xmlns:a16="http://schemas.microsoft.com/office/drawing/2014/main" id="{A9FD172C-FEC3-4019-9385-680139B49102}"/>
              </a:ext>
            </a:extLst>
          </p:cNvPr>
          <p:cNvSpPr txBox="1"/>
          <p:nvPr/>
        </p:nvSpPr>
        <p:spPr>
          <a:xfrm>
            <a:off x="2368949" y="5803957"/>
            <a:ext cx="2474037" cy="292388"/>
          </a:xfrm>
          <a:prstGeom prst="rect">
            <a:avLst/>
          </a:prstGeom>
          <a:solidFill>
            <a:srgbClr val="FFC000"/>
          </a:solidFill>
        </p:spPr>
        <p:txBody>
          <a:bodyPr wrap="square" rtlCol="0">
            <a:spAutoFit/>
          </a:bodyPr>
          <a:lstStyle/>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最尤法による推定の時だけ出力</a:t>
            </a:r>
          </a:p>
        </p:txBody>
      </p:sp>
      <p:sp>
        <p:nvSpPr>
          <p:cNvPr id="41" name="テキスト ボックス 40">
            <a:extLst>
              <a:ext uri="{FF2B5EF4-FFF2-40B4-BE49-F238E27FC236}">
                <a16:creationId xmlns:a16="http://schemas.microsoft.com/office/drawing/2014/main" id="{B28779D3-1D16-461E-AC3B-12432C7CE6E1}"/>
              </a:ext>
            </a:extLst>
          </p:cNvPr>
          <p:cNvSpPr txBox="1"/>
          <p:nvPr/>
        </p:nvSpPr>
        <p:spPr>
          <a:xfrm>
            <a:off x="5270884" y="2971526"/>
            <a:ext cx="3332821" cy="707886"/>
          </a:xfrm>
          <a:prstGeom prst="rect">
            <a:avLst/>
          </a:prstGeom>
          <a:solidFill>
            <a:srgbClr val="00B0F0"/>
          </a:solidFill>
        </p:spPr>
        <p:txBody>
          <a:bodyPr wrap="squar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今回推定した共通因子が</a:t>
            </a:r>
            <a:r>
              <a:rPr kumimoji="1" lang="en-US" altLang="ja-JP" sz="2000" dirty="0">
                <a:solidFill>
                  <a:schemeClr val="bg1"/>
                </a:solidFill>
                <a:latin typeface="ＭＳ Ｐゴシック" panose="020B0600070205080204" pitchFamily="50" charset="-128"/>
                <a:cs typeface="Meiryo UI" pitchFamily="50" charset="-128"/>
              </a:rPr>
              <a:t>2</a:t>
            </a:r>
            <a:r>
              <a:rPr kumimoji="1" lang="ja-JP" altLang="en-US" sz="2000" dirty="0" err="1">
                <a:solidFill>
                  <a:schemeClr val="bg1"/>
                </a:solidFill>
                <a:latin typeface="ＭＳ Ｐゴシック" panose="020B0600070205080204" pitchFamily="50" charset="-128"/>
                <a:cs typeface="Meiryo UI" pitchFamily="50" charset="-128"/>
              </a:rPr>
              <a:t>つの</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モデルは，そこそこ良さそう</a:t>
            </a:r>
          </a:p>
        </p:txBody>
      </p:sp>
    </p:spTree>
    <p:extLst>
      <p:ext uri="{BB962C8B-B14F-4D97-AF65-F5344CB8AC3E}">
        <p14:creationId xmlns:p14="http://schemas.microsoft.com/office/powerpoint/2010/main" val="13503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8" grpId="0"/>
      <p:bldP spid="22" grpId="0"/>
      <p:bldP spid="23" grpId="0" animBg="1"/>
      <p:bldP spid="24" grpId="0" animBg="1"/>
      <p:bldP spid="25" grpId="0" animBg="1"/>
      <p:bldP spid="26" grpId="0" animBg="1"/>
      <p:bldP spid="31" grpId="0"/>
      <p:bldP spid="33" grpId="0" animBg="1"/>
      <p:bldP spid="38" grpId="0" animBg="1"/>
      <p:bldP spid="39" grpId="0"/>
      <p:bldP spid="40" grpId="0" animBg="1"/>
      <p:bldP spid="4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268C0FBE-DB31-4642-9C0A-7950989272F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6308" y="1916832"/>
            <a:ext cx="4113649" cy="4259574"/>
          </a:xfrm>
        </p:spPr>
      </p:pic>
      <p:sp>
        <p:nvSpPr>
          <p:cNvPr id="8" name="タイトル 1">
            <a:extLst>
              <a:ext uri="{FF2B5EF4-FFF2-40B4-BE49-F238E27FC236}">
                <a16:creationId xmlns:a16="http://schemas.microsoft.com/office/drawing/2014/main" id="{CB2764D4-D99F-45CB-9CE2-BAF7AB043707}"/>
              </a:ext>
            </a:extLst>
          </p:cNvPr>
          <p:cNvSpPr>
            <a:spLocks noGrp="1"/>
          </p:cNvSpPr>
          <p:nvPr>
            <p:ph type="title"/>
          </p:nvPr>
        </p:nvSpPr>
        <p:spPr>
          <a:xfrm>
            <a:off x="755576" y="620688"/>
            <a:ext cx="7162800" cy="1143000"/>
          </a:xfrm>
        </p:spPr>
        <p:txBody>
          <a:bodyPr/>
          <a:lstStyle/>
          <a:p>
            <a:r>
              <a:rPr kumimoji="1" lang="en-US" altLang="ja-JP" sz="3000" b="1" dirty="0">
                <a:effectLst>
                  <a:outerShdw blurRad="38100" dist="38100" dir="2700000" algn="tl">
                    <a:srgbClr val="000000">
                      <a:alpha val="43137"/>
                    </a:srgbClr>
                  </a:outerShdw>
                </a:effectLst>
                <a:latin typeface="+mj-ea"/>
              </a:rPr>
              <a:t>R</a:t>
            </a:r>
            <a:r>
              <a:rPr kumimoji="1" lang="ja-JP" altLang="en-US" sz="3000" b="1" dirty="0">
                <a:effectLst>
                  <a:outerShdw blurRad="38100" dist="38100" dir="2700000" algn="tl">
                    <a:srgbClr val="000000">
                      <a:alpha val="43137"/>
                    </a:srgbClr>
                  </a:outerShdw>
                </a:effectLst>
                <a:latin typeface="+mj-ea"/>
              </a:rPr>
              <a:t>コマンダーによる因子分析　出力②</a:t>
            </a:r>
            <a:br>
              <a:rPr kumimoji="1" lang="en-US" altLang="ja-JP" sz="3000" b="1" dirty="0">
                <a:effectLst>
                  <a:outerShdw blurRad="38100" dist="38100" dir="2700000" algn="tl">
                    <a:srgbClr val="000000">
                      <a:alpha val="43137"/>
                    </a:srgbClr>
                  </a:outerShdw>
                </a:effectLst>
                <a:latin typeface="+mj-ea"/>
              </a:rPr>
            </a:br>
            <a:r>
              <a:rPr kumimoji="1" lang="ja-JP" altLang="en-US" sz="3000" b="1" dirty="0">
                <a:effectLst>
                  <a:outerShdw blurRad="38100" dist="38100" dir="2700000" algn="tl">
                    <a:srgbClr val="000000">
                      <a:alpha val="43137"/>
                    </a:srgbClr>
                  </a:outerShdw>
                </a:effectLst>
                <a:latin typeface="+mj-ea"/>
              </a:rPr>
              <a:t>因子得点による類型化</a:t>
            </a:r>
          </a:p>
        </p:txBody>
      </p:sp>
      <p:pic>
        <p:nvPicPr>
          <p:cNvPr id="10" name="図 9">
            <a:extLst>
              <a:ext uri="{FF2B5EF4-FFF2-40B4-BE49-F238E27FC236}">
                <a16:creationId xmlns:a16="http://schemas.microsoft.com/office/drawing/2014/main" id="{49C57196-2DB6-4600-B3D9-1948E963CF39}"/>
              </a:ext>
            </a:extLst>
          </p:cNvPr>
          <p:cNvPicPr>
            <a:picLocks noChangeAspect="1"/>
          </p:cNvPicPr>
          <p:nvPr/>
        </p:nvPicPr>
        <p:blipFill rotWithShape="1">
          <a:blip r:embed="rId3">
            <a:extLst>
              <a:ext uri="{28A0092B-C50C-407E-A947-70E740481C1C}">
                <a14:useLocalDpi xmlns:a14="http://schemas.microsoft.com/office/drawing/2010/main" val="0"/>
              </a:ext>
            </a:extLst>
          </a:blip>
          <a:srcRect r="91804"/>
          <a:stretch/>
        </p:blipFill>
        <p:spPr>
          <a:xfrm>
            <a:off x="431540" y="1977738"/>
            <a:ext cx="648072" cy="2336900"/>
          </a:xfrm>
          <a:prstGeom prst="rect">
            <a:avLst/>
          </a:prstGeom>
        </p:spPr>
      </p:pic>
      <p:pic>
        <p:nvPicPr>
          <p:cNvPr id="11" name="図 10">
            <a:extLst>
              <a:ext uri="{FF2B5EF4-FFF2-40B4-BE49-F238E27FC236}">
                <a16:creationId xmlns:a16="http://schemas.microsoft.com/office/drawing/2014/main" id="{1F7394CD-28A8-4995-8A4C-B424ABD96029}"/>
              </a:ext>
            </a:extLst>
          </p:cNvPr>
          <p:cNvPicPr>
            <a:picLocks noChangeAspect="1"/>
          </p:cNvPicPr>
          <p:nvPr/>
        </p:nvPicPr>
        <p:blipFill rotWithShape="1">
          <a:blip r:embed="rId3">
            <a:extLst>
              <a:ext uri="{28A0092B-C50C-407E-A947-70E740481C1C}">
                <a14:useLocalDpi xmlns:a14="http://schemas.microsoft.com/office/drawing/2010/main" val="0"/>
              </a:ext>
            </a:extLst>
          </a:blip>
          <a:srcRect l="81128"/>
          <a:stretch/>
        </p:blipFill>
        <p:spPr>
          <a:xfrm>
            <a:off x="1115616" y="1977738"/>
            <a:ext cx="1483390" cy="2323212"/>
          </a:xfrm>
          <a:prstGeom prst="rect">
            <a:avLst/>
          </a:prstGeom>
        </p:spPr>
      </p:pic>
      <p:sp>
        <p:nvSpPr>
          <p:cNvPr id="12" name="矢印: 折線 11">
            <a:extLst>
              <a:ext uri="{FF2B5EF4-FFF2-40B4-BE49-F238E27FC236}">
                <a16:creationId xmlns:a16="http://schemas.microsoft.com/office/drawing/2014/main" id="{4D3657F2-7336-43F2-8A4B-698B5BD5C193}"/>
              </a:ext>
            </a:extLst>
          </p:cNvPr>
          <p:cNvSpPr/>
          <p:nvPr/>
        </p:nvSpPr>
        <p:spPr>
          <a:xfrm rot="10800000" flipH="1">
            <a:off x="1875992" y="4365104"/>
            <a:ext cx="1195358" cy="936104"/>
          </a:xfrm>
          <a:prstGeom prst="ben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A44EA575-C52E-4082-A739-1E3AC268BC5A}"/>
              </a:ext>
            </a:extLst>
          </p:cNvPr>
          <p:cNvSpPr txBox="1"/>
          <p:nvPr/>
        </p:nvSpPr>
        <p:spPr>
          <a:xfrm>
            <a:off x="611560" y="5301208"/>
            <a:ext cx="2304256" cy="784830"/>
          </a:xfrm>
          <a:prstGeom prst="rect">
            <a:avLst/>
          </a:prstGeom>
          <a:noFill/>
        </p:spPr>
        <p:txBody>
          <a:bodyPr wrap="square" rtlCol="0">
            <a:spAutoFit/>
          </a:bodyPr>
          <a:lstStyle/>
          <a:p>
            <a:pPr algn="just"/>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Dataset</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内に保存された因子得点を散布図に示す（主成分分析と同じ方法）</a:t>
            </a:r>
          </a:p>
        </p:txBody>
      </p:sp>
      <p:sp>
        <p:nvSpPr>
          <p:cNvPr id="14" name="楕円 13">
            <a:extLst>
              <a:ext uri="{FF2B5EF4-FFF2-40B4-BE49-F238E27FC236}">
                <a16:creationId xmlns:a16="http://schemas.microsoft.com/office/drawing/2014/main" id="{49907F35-B7C8-4C34-AA8A-E447D9C676DE}"/>
              </a:ext>
            </a:extLst>
          </p:cNvPr>
          <p:cNvSpPr/>
          <p:nvPr/>
        </p:nvSpPr>
        <p:spPr>
          <a:xfrm rot="3076715">
            <a:off x="6110851" y="2959789"/>
            <a:ext cx="504056" cy="86409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BFF12F1-B77C-40DF-BDDC-E88E1E184912}"/>
              </a:ext>
            </a:extLst>
          </p:cNvPr>
          <p:cNvSpPr txBox="1"/>
          <p:nvPr/>
        </p:nvSpPr>
        <p:spPr>
          <a:xfrm>
            <a:off x="7308304" y="3410083"/>
            <a:ext cx="1440160"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協調性と勤勉性がともに高い</a:t>
            </a:r>
          </a:p>
        </p:txBody>
      </p:sp>
      <p:cxnSp>
        <p:nvCxnSpPr>
          <p:cNvPr id="17" name="直線矢印コネクタ 16">
            <a:extLst>
              <a:ext uri="{FF2B5EF4-FFF2-40B4-BE49-F238E27FC236}">
                <a16:creationId xmlns:a16="http://schemas.microsoft.com/office/drawing/2014/main" id="{49D0ACD8-517B-4D75-B3BA-D447AFD615FE}"/>
              </a:ext>
            </a:extLst>
          </p:cNvPr>
          <p:cNvCxnSpPr/>
          <p:nvPr/>
        </p:nvCxnSpPr>
        <p:spPr>
          <a:xfrm flipH="1" flipV="1">
            <a:off x="6667915" y="3429000"/>
            <a:ext cx="720080" cy="11356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49509BDE-9212-4A1B-9CD0-57EF06295078}"/>
              </a:ext>
            </a:extLst>
          </p:cNvPr>
          <p:cNvSpPr/>
          <p:nvPr/>
        </p:nvSpPr>
        <p:spPr>
          <a:xfrm rot="6663478">
            <a:off x="4948951" y="2803942"/>
            <a:ext cx="616155" cy="1238285"/>
          </a:xfrm>
          <a:prstGeom prst="ellipse">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EC5E7FA7-CFCA-4650-B176-A0502376A554}"/>
              </a:ext>
            </a:extLst>
          </p:cNvPr>
          <p:cNvCxnSpPr>
            <a:cxnSpLocks/>
            <a:stCxn id="21" idx="1"/>
          </p:cNvCxnSpPr>
          <p:nvPr/>
        </p:nvCxnSpPr>
        <p:spPr>
          <a:xfrm flipH="1" flipV="1">
            <a:off x="5739861" y="3702924"/>
            <a:ext cx="1528148" cy="1030850"/>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264EA54-728A-4D22-973A-FBBD45321889}"/>
              </a:ext>
            </a:extLst>
          </p:cNvPr>
          <p:cNvSpPr txBox="1"/>
          <p:nvPr/>
        </p:nvSpPr>
        <p:spPr>
          <a:xfrm>
            <a:off x="7268009" y="4456775"/>
            <a:ext cx="1557565"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協調性は低いが勤勉性は高い</a:t>
            </a:r>
          </a:p>
        </p:txBody>
      </p:sp>
    </p:spTree>
    <p:extLst>
      <p:ext uri="{BB962C8B-B14F-4D97-AF65-F5344CB8AC3E}">
        <p14:creationId xmlns:p14="http://schemas.microsoft.com/office/powerpoint/2010/main" val="199583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B3ED3C7-3FB8-4096-B4C6-9F11A1E254ED}"/>
              </a:ext>
            </a:extLst>
          </p:cNvPr>
          <p:cNvSpPr>
            <a:spLocks noGrp="1"/>
          </p:cNvSpPr>
          <p:nvPr>
            <p:ph type="title"/>
          </p:nvPr>
        </p:nvSpPr>
        <p:spPr>
          <a:xfrm>
            <a:off x="851035" y="684738"/>
            <a:ext cx="7162800" cy="901054"/>
          </a:xfrm>
        </p:spPr>
        <p:txBody>
          <a:bodyPr/>
          <a:lstStyle/>
          <a:p>
            <a:r>
              <a:rPr kumimoji="1" lang="ja-JP" altLang="en-US" b="1" dirty="0">
                <a:effectLst>
                  <a:outerShdw blurRad="38100" dist="38100" dir="2700000" algn="tl">
                    <a:srgbClr val="000000">
                      <a:alpha val="43137"/>
                    </a:srgbClr>
                  </a:outerShdw>
                </a:effectLst>
                <a:latin typeface="+mn-ea"/>
                <a:ea typeface="+mn-ea"/>
              </a:rPr>
              <a:t>主成分分析の概念</a:t>
            </a:r>
          </a:p>
        </p:txBody>
      </p:sp>
      <p:sp>
        <p:nvSpPr>
          <p:cNvPr id="8" name="正方形/長方形 7">
            <a:extLst>
              <a:ext uri="{FF2B5EF4-FFF2-40B4-BE49-F238E27FC236}">
                <a16:creationId xmlns:a16="http://schemas.microsoft.com/office/drawing/2014/main" id="{DC0C450F-F2F4-41B4-A80B-B74765A65468}"/>
              </a:ext>
            </a:extLst>
          </p:cNvPr>
          <p:cNvSpPr/>
          <p:nvPr/>
        </p:nvSpPr>
        <p:spPr>
          <a:xfrm>
            <a:off x="2698925" y="2977498"/>
            <a:ext cx="1121175" cy="32164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9" name="楕円 8">
            <a:extLst>
              <a:ext uri="{FF2B5EF4-FFF2-40B4-BE49-F238E27FC236}">
                <a16:creationId xmlns:a16="http://schemas.microsoft.com/office/drawing/2014/main" id="{8A3459E4-5781-4921-9ED5-2FE39579D5DE}"/>
              </a:ext>
            </a:extLst>
          </p:cNvPr>
          <p:cNvSpPr/>
          <p:nvPr/>
        </p:nvSpPr>
        <p:spPr>
          <a:xfrm>
            <a:off x="1000026" y="3221662"/>
            <a:ext cx="1081042" cy="43077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主成分</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z</a:t>
            </a:r>
            <a:endParaRPr kumimoji="1" lang="ja-JP" altLang="en-US"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F750316E-B7CD-4B67-B249-542D95F63C59}"/>
              </a:ext>
            </a:extLst>
          </p:cNvPr>
          <p:cNvSpPr/>
          <p:nvPr/>
        </p:nvSpPr>
        <p:spPr>
          <a:xfrm>
            <a:off x="2701031" y="3675000"/>
            <a:ext cx="1121175" cy="32164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ＭＳ Ｐゴシック" panose="020B0600070205080204" pitchFamily="50" charset="-128"/>
                <a:ea typeface="ＭＳ Ｐゴシック" panose="020B0600070205080204" pitchFamily="50" charset="-128"/>
              </a:rPr>
              <a:t>観測変数</a:t>
            </a:r>
            <a:r>
              <a:rPr kumimoji="1" lang="en-US" altLang="ja-JP" sz="1300" i="1"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kumimoji="1" lang="en-US" altLang="ja-JP"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rPr>
              <a:t>2</a:t>
            </a:r>
            <a:endParaRPr kumimoji="1" lang="ja-JP" altLang="en-US" sz="1300" baseline="-25000" dirty="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12" name="直線矢印コネクタ 11">
            <a:extLst>
              <a:ext uri="{FF2B5EF4-FFF2-40B4-BE49-F238E27FC236}">
                <a16:creationId xmlns:a16="http://schemas.microsoft.com/office/drawing/2014/main" id="{B8FB435A-D64C-4300-9263-68D72106E379}"/>
              </a:ext>
            </a:extLst>
          </p:cNvPr>
          <p:cNvCxnSpPr>
            <a:cxnSpLocks/>
            <a:stCxn id="8" idx="1"/>
            <a:endCxn id="9" idx="6"/>
          </p:cNvCxnSpPr>
          <p:nvPr/>
        </p:nvCxnSpPr>
        <p:spPr>
          <a:xfrm flipH="1">
            <a:off x="2081068" y="3138322"/>
            <a:ext cx="617857" cy="29873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8D1F2B5C-B6FD-47B6-BFE0-B4A6B175BC35}"/>
              </a:ext>
            </a:extLst>
          </p:cNvPr>
          <p:cNvCxnSpPr>
            <a:cxnSpLocks/>
          </p:cNvCxnSpPr>
          <p:nvPr/>
        </p:nvCxnSpPr>
        <p:spPr>
          <a:xfrm flipH="1" flipV="1">
            <a:off x="2080015" y="3475614"/>
            <a:ext cx="619963" cy="39877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E6631A9D-4EB9-4F1F-8909-CE6D31B4A620}"/>
              </a:ext>
            </a:extLst>
          </p:cNvPr>
          <p:cNvSpPr txBox="1"/>
          <p:nvPr/>
        </p:nvSpPr>
        <p:spPr>
          <a:xfrm>
            <a:off x="2220862" y="2886226"/>
            <a:ext cx="365806" cy="353943"/>
          </a:xfrm>
          <a:prstGeom prst="rect">
            <a:avLst/>
          </a:prstGeom>
          <a:noFill/>
          <a:ln>
            <a:noFill/>
          </a:ln>
        </p:spPr>
        <p:txBody>
          <a:bodyPr wrap="none" rtlCol="0">
            <a:spAutoFit/>
          </a:bodyPr>
          <a:lstStyle/>
          <a:p>
            <a:r>
              <a:rPr lang="en-US" altLang="ja-JP" sz="1700" i="1"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700" baseline="-250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1</a:t>
            </a:r>
          </a:p>
        </p:txBody>
      </p:sp>
      <p:sp>
        <p:nvSpPr>
          <p:cNvPr id="26" name="テキスト ボックス 25">
            <a:extLst>
              <a:ext uri="{FF2B5EF4-FFF2-40B4-BE49-F238E27FC236}">
                <a16:creationId xmlns:a16="http://schemas.microsoft.com/office/drawing/2014/main" id="{9BA1830F-E1E7-4E31-8A36-88FADD15A0BB}"/>
              </a:ext>
            </a:extLst>
          </p:cNvPr>
          <p:cNvSpPr txBox="1"/>
          <p:nvPr/>
        </p:nvSpPr>
        <p:spPr>
          <a:xfrm>
            <a:off x="2193386" y="3596467"/>
            <a:ext cx="365806" cy="353943"/>
          </a:xfrm>
          <a:prstGeom prst="rect">
            <a:avLst/>
          </a:prstGeom>
          <a:noFill/>
          <a:ln>
            <a:noFill/>
          </a:ln>
        </p:spPr>
        <p:txBody>
          <a:bodyPr wrap="none" rtlCol="0">
            <a:spAutoFit/>
          </a:bodyPr>
          <a:lstStyle/>
          <a:p>
            <a:r>
              <a:rPr lang="en-US" altLang="ja-JP" sz="1700" i="1"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700" baseline="-250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2</a:t>
            </a:r>
          </a:p>
        </p:txBody>
      </p:sp>
      <p:graphicFrame>
        <p:nvGraphicFramePr>
          <p:cNvPr id="2" name="オブジェクト 1">
            <a:extLst>
              <a:ext uri="{FF2B5EF4-FFF2-40B4-BE49-F238E27FC236}">
                <a16:creationId xmlns:a16="http://schemas.microsoft.com/office/drawing/2014/main" id="{43377D1D-4841-4DF3-92F0-67C5ECD18BC7}"/>
              </a:ext>
            </a:extLst>
          </p:cNvPr>
          <p:cNvGraphicFramePr>
            <a:graphicFrameLocks noChangeAspect="1"/>
          </p:cNvGraphicFramePr>
          <p:nvPr>
            <p:extLst>
              <p:ext uri="{D42A27DB-BD31-4B8C-83A1-F6EECF244321}">
                <p14:modId xmlns:p14="http://schemas.microsoft.com/office/powerpoint/2010/main" val="3534896699"/>
              </p:ext>
            </p:extLst>
          </p:nvPr>
        </p:nvGraphicFramePr>
        <p:xfrm>
          <a:off x="1255868" y="5106677"/>
          <a:ext cx="2016224" cy="518737"/>
        </p:xfrm>
        <a:graphic>
          <a:graphicData uri="http://schemas.openxmlformats.org/presentationml/2006/ole">
            <mc:AlternateContent xmlns:mc="http://schemas.openxmlformats.org/markup-compatibility/2006">
              <mc:Choice xmlns:v="urn:schemas-microsoft-com:vml" Requires="v">
                <p:oleObj spid="_x0000_s42119" name="Equation" r:id="rId3" imgW="888840" imgH="228600" progId="Equation.DSMT4">
                  <p:embed/>
                </p:oleObj>
              </mc:Choice>
              <mc:Fallback>
                <p:oleObj name="Equation" r:id="rId3" imgW="888840" imgH="228600" progId="Equation.DSMT4">
                  <p:embed/>
                  <p:pic>
                    <p:nvPicPr>
                      <p:cNvPr id="0" name=""/>
                      <p:cNvPicPr/>
                      <p:nvPr/>
                    </p:nvPicPr>
                    <p:blipFill>
                      <a:blip r:embed="rId4"/>
                      <a:stretch>
                        <a:fillRect/>
                      </a:stretch>
                    </p:blipFill>
                    <p:spPr>
                      <a:xfrm>
                        <a:off x="1255868" y="5106677"/>
                        <a:ext cx="2016224" cy="518737"/>
                      </a:xfrm>
                      <a:prstGeom prst="rect">
                        <a:avLst/>
                      </a:prstGeom>
                    </p:spPr>
                  </p:pic>
                </p:oleObj>
              </mc:Fallback>
            </mc:AlternateContent>
          </a:graphicData>
        </a:graphic>
      </p:graphicFrame>
      <p:cxnSp>
        <p:nvCxnSpPr>
          <p:cNvPr id="31" name="直線コネクタ 30">
            <a:extLst>
              <a:ext uri="{FF2B5EF4-FFF2-40B4-BE49-F238E27FC236}">
                <a16:creationId xmlns:a16="http://schemas.microsoft.com/office/drawing/2014/main" id="{513EB30E-62E2-4647-B752-7EA209D90F94}"/>
              </a:ext>
            </a:extLst>
          </p:cNvPr>
          <p:cNvCxnSpPr>
            <a:cxnSpLocks/>
          </p:cNvCxnSpPr>
          <p:nvPr/>
        </p:nvCxnSpPr>
        <p:spPr>
          <a:xfrm flipH="1">
            <a:off x="5535376" y="2860975"/>
            <a:ext cx="2246042" cy="21441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7A7ABE-9ABC-4AED-94DD-6852D52589FF}"/>
              </a:ext>
            </a:extLst>
          </p:cNvPr>
          <p:cNvCxnSpPr>
            <a:cxnSpLocks/>
          </p:cNvCxnSpPr>
          <p:nvPr/>
        </p:nvCxnSpPr>
        <p:spPr>
          <a:xfrm flipH="1">
            <a:off x="5365014" y="2661707"/>
            <a:ext cx="8198" cy="2505509"/>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B627D13-AFEE-4970-A086-93B0A3E5F034}"/>
              </a:ext>
            </a:extLst>
          </p:cNvPr>
          <p:cNvCxnSpPr>
            <a:cxnSpLocks/>
          </p:cNvCxnSpPr>
          <p:nvPr/>
        </p:nvCxnSpPr>
        <p:spPr>
          <a:xfrm flipH="1" flipV="1">
            <a:off x="5365015" y="5154112"/>
            <a:ext cx="2326483" cy="1218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1943525B-2159-4326-B10E-54BE5C3A8A7E}"/>
              </a:ext>
            </a:extLst>
          </p:cNvPr>
          <p:cNvSpPr/>
          <p:nvPr/>
        </p:nvSpPr>
        <p:spPr>
          <a:xfrm>
            <a:off x="6315856" y="4490674"/>
            <a:ext cx="88214" cy="90227"/>
          </a:xfrm>
          <a:prstGeom prst="ellipse">
            <a:avLst/>
          </a:prstGeom>
          <a:solidFill>
            <a:srgbClr val="00B0F0"/>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36" name="楕円 35">
            <a:extLst>
              <a:ext uri="{FF2B5EF4-FFF2-40B4-BE49-F238E27FC236}">
                <a16:creationId xmlns:a16="http://schemas.microsoft.com/office/drawing/2014/main" id="{6BFF6174-02E8-460B-85F4-BEDBD97D8FD3}"/>
              </a:ext>
            </a:extLst>
          </p:cNvPr>
          <p:cNvSpPr/>
          <p:nvPr/>
        </p:nvSpPr>
        <p:spPr>
          <a:xfrm>
            <a:off x="6817563" y="4255798"/>
            <a:ext cx="88214" cy="90227"/>
          </a:xfrm>
          <a:prstGeom prst="ellipse">
            <a:avLst/>
          </a:prstGeom>
          <a:solidFill>
            <a:srgbClr val="00B0F0"/>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37" name="楕円 36">
            <a:extLst>
              <a:ext uri="{FF2B5EF4-FFF2-40B4-BE49-F238E27FC236}">
                <a16:creationId xmlns:a16="http://schemas.microsoft.com/office/drawing/2014/main" id="{8B3CCAF2-4A5D-485C-ADDA-F6E806D3BBEB}"/>
              </a:ext>
            </a:extLst>
          </p:cNvPr>
          <p:cNvSpPr/>
          <p:nvPr/>
        </p:nvSpPr>
        <p:spPr>
          <a:xfrm>
            <a:off x="6773456" y="3375463"/>
            <a:ext cx="88214" cy="90227"/>
          </a:xfrm>
          <a:prstGeom prst="ellipse">
            <a:avLst/>
          </a:prstGeom>
          <a:solidFill>
            <a:srgbClr val="00B0F0"/>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38" name="楕円 37">
            <a:extLst>
              <a:ext uri="{FF2B5EF4-FFF2-40B4-BE49-F238E27FC236}">
                <a16:creationId xmlns:a16="http://schemas.microsoft.com/office/drawing/2014/main" id="{232756D0-3691-4E18-AE64-E95F9591202F}"/>
              </a:ext>
            </a:extLst>
          </p:cNvPr>
          <p:cNvSpPr/>
          <p:nvPr/>
        </p:nvSpPr>
        <p:spPr>
          <a:xfrm>
            <a:off x="6195491" y="3881418"/>
            <a:ext cx="88214" cy="90227"/>
          </a:xfrm>
          <a:prstGeom prst="ellipse">
            <a:avLst/>
          </a:prstGeom>
          <a:solidFill>
            <a:srgbClr val="00B0F0"/>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39" name="楕円 38">
            <a:extLst>
              <a:ext uri="{FF2B5EF4-FFF2-40B4-BE49-F238E27FC236}">
                <a16:creationId xmlns:a16="http://schemas.microsoft.com/office/drawing/2014/main" id="{E9FD21DE-BCCF-4C1C-B244-727D101F9586}"/>
              </a:ext>
            </a:extLst>
          </p:cNvPr>
          <p:cNvSpPr/>
          <p:nvPr/>
        </p:nvSpPr>
        <p:spPr>
          <a:xfrm>
            <a:off x="5784721" y="4411473"/>
            <a:ext cx="88214" cy="90227"/>
          </a:xfrm>
          <a:prstGeom prst="ellipse">
            <a:avLst/>
          </a:prstGeom>
          <a:solidFill>
            <a:srgbClr val="00B0F0"/>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40" name="楕円 39">
            <a:extLst>
              <a:ext uri="{FF2B5EF4-FFF2-40B4-BE49-F238E27FC236}">
                <a16:creationId xmlns:a16="http://schemas.microsoft.com/office/drawing/2014/main" id="{769D630B-4985-444B-8CF4-2CDE4D3EAC36}"/>
              </a:ext>
            </a:extLst>
          </p:cNvPr>
          <p:cNvSpPr/>
          <p:nvPr/>
        </p:nvSpPr>
        <p:spPr>
          <a:xfrm>
            <a:off x="7377227" y="3502822"/>
            <a:ext cx="88214" cy="90227"/>
          </a:xfrm>
          <a:prstGeom prst="ellipse">
            <a:avLst/>
          </a:prstGeom>
          <a:solidFill>
            <a:srgbClr val="00B0F0"/>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41" name="楕円 40">
            <a:extLst>
              <a:ext uri="{FF2B5EF4-FFF2-40B4-BE49-F238E27FC236}">
                <a16:creationId xmlns:a16="http://schemas.microsoft.com/office/drawing/2014/main" id="{B65AAC03-2189-41E7-A7B4-21BB972A2A9F}"/>
              </a:ext>
            </a:extLst>
          </p:cNvPr>
          <p:cNvSpPr/>
          <p:nvPr/>
        </p:nvSpPr>
        <p:spPr>
          <a:xfrm rot="2805480">
            <a:off x="6191568" y="2756165"/>
            <a:ext cx="878185" cy="2456727"/>
          </a:xfrm>
          <a:prstGeom prst="ellipse">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2" name="テキスト ボックス 41">
            <a:extLst>
              <a:ext uri="{FF2B5EF4-FFF2-40B4-BE49-F238E27FC236}">
                <a16:creationId xmlns:a16="http://schemas.microsoft.com/office/drawing/2014/main" id="{CC7E348C-958F-4DA7-BEF5-B2F2B8AC06BC}"/>
              </a:ext>
            </a:extLst>
          </p:cNvPr>
          <p:cNvSpPr txBox="1"/>
          <p:nvPr/>
        </p:nvSpPr>
        <p:spPr>
          <a:xfrm>
            <a:off x="7440427" y="2567830"/>
            <a:ext cx="721672" cy="323165"/>
          </a:xfrm>
          <a:prstGeom prst="rect">
            <a:avLst/>
          </a:prstGeom>
          <a:noFill/>
          <a:ln>
            <a:noFill/>
          </a:ln>
        </p:spPr>
        <p:txBody>
          <a:bodyPr wrap="none" rtlCol="0">
            <a:spAutoFit/>
          </a:bodyPr>
          <a:lstStyle/>
          <a:p>
            <a:pPr algn="ctr"/>
            <a:r>
              <a:rPr lang="ja-JP" altLang="en-US" sz="1200" dirty="0">
                <a:solidFill>
                  <a:srgbClr val="FF0000"/>
                </a:solidFill>
                <a:latin typeface="ＭＳ Ｐゴシック" panose="020B0600070205080204" pitchFamily="50" charset="-128"/>
                <a:ea typeface="ＭＳ Ｐゴシック" panose="020B0600070205080204" pitchFamily="50" charset="-128"/>
              </a:rPr>
              <a:t>主成分</a:t>
            </a:r>
            <a:r>
              <a:rPr lang="en-US" altLang="ja-JP" sz="1500"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z</a:t>
            </a:r>
          </a:p>
        </p:txBody>
      </p:sp>
      <p:sp>
        <p:nvSpPr>
          <p:cNvPr id="43" name="テキスト ボックス 42">
            <a:extLst>
              <a:ext uri="{FF2B5EF4-FFF2-40B4-BE49-F238E27FC236}">
                <a16:creationId xmlns:a16="http://schemas.microsoft.com/office/drawing/2014/main" id="{AACAF449-9A5A-4E81-98A0-119E3CACE3FE}"/>
              </a:ext>
            </a:extLst>
          </p:cNvPr>
          <p:cNvSpPr txBox="1"/>
          <p:nvPr/>
        </p:nvSpPr>
        <p:spPr>
          <a:xfrm rot="19067650">
            <a:off x="5280087" y="3036180"/>
            <a:ext cx="1249024" cy="461665"/>
          </a:xfrm>
          <a:prstGeom prst="rect">
            <a:avLst/>
          </a:prstGeom>
          <a:noFill/>
          <a:ln>
            <a:noFill/>
          </a:ln>
        </p:spPr>
        <p:txBody>
          <a:bodyPr wrap="square" rtlCol="0">
            <a:spAutoFit/>
          </a:bodyPr>
          <a:lstStyle/>
          <a:p>
            <a:pPr algn="just"/>
            <a:r>
              <a:rPr lang="ja-JP" altLang="en-US" sz="1200" dirty="0">
                <a:solidFill>
                  <a:schemeClr val="bg1"/>
                </a:solidFill>
                <a:latin typeface="ＭＳ Ｐゴシック" panose="020B0600070205080204" pitchFamily="50" charset="-128"/>
                <a:ea typeface="ＭＳ Ｐゴシック" panose="020B0600070205080204" pitchFamily="50" charset="-128"/>
              </a:rPr>
              <a:t>データの分散が最大となる直線</a:t>
            </a:r>
            <a:endParaRPr lang="en-US" altLang="ja-JP"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9EEEA937-9AA7-4FB8-BC7E-E8C5B6F925E1}"/>
              </a:ext>
            </a:extLst>
          </p:cNvPr>
          <p:cNvSpPr txBox="1"/>
          <p:nvPr/>
        </p:nvSpPr>
        <p:spPr>
          <a:xfrm>
            <a:off x="7634390" y="4992529"/>
            <a:ext cx="333746" cy="323165"/>
          </a:xfrm>
          <a:prstGeom prst="rect">
            <a:avLst/>
          </a:prstGeom>
          <a:noFill/>
          <a:ln>
            <a:noFill/>
          </a:ln>
        </p:spPr>
        <p:txBody>
          <a:bodyPr wrap="none" rtlCol="0">
            <a:spAutoFit/>
          </a:bodyPr>
          <a:lstStyle/>
          <a:p>
            <a: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lang="en-US" altLang="ja-JP" sz="12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45" name="テキスト ボックス 44">
            <a:extLst>
              <a:ext uri="{FF2B5EF4-FFF2-40B4-BE49-F238E27FC236}">
                <a16:creationId xmlns:a16="http://schemas.microsoft.com/office/drawing/2014/main" id="{A0A52EC6-780A-4038-B0F4-97D89749FC15}"/>
              </a:ext>
            </a:extLst>
          </p:cNvPr>
          <p:cNvSpPr txBox="1"/>
          <p:nvPr/>
        </p:nvSpPr>
        <p:spPr>
          <a:xfrm>
            <a:off x="5286928" y="2330352"/>
            <a:ext cx="513666" cy="323165"/>
          </a:xfrm>
          <a:prstGeom prst="rect">
            <a:avLst/>
          </a:prstGeom>
          <a:noFill/>
          <a:ln>
            <a:noFill/>
          </a:ln>
        </p:spPr>
        <p:txBody>
          <a:bodyPr wrap="square" rtlCol="0">
            <a:spAutoFit/>
          </a:bodyPr>
          <a:lstStyle/>
          <a:p>
            <a: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2</a:t>
            </a:r>
            <a:endParaRPr lang="en-US" altLang="ja-JP" sz="12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46" name="直線コネクタ 45">
            <a:extLst>
              <a:ext uri="{FF2B5EF4-FFF2-40B4-BE49-F238E27FC236}">
                <a16:creationId xmlns:a16="http://schemas.microsoft.com/office/drawing/2014/main" id="{DA1C7B4F-29D0-4D4B-A97B-AC6DD607F6B1}"/>
              </a:ext>
            </a:extLst>
          </p:cNvPr>
          <p:cNvCxnSpPr>
            <a:cxnSpLocks/>
            <a:endCxn id="40" idx="1"/>
          </p:cNvCxnSpPr>
          <p:nvPr/>
        </p:nvCxnSpPr>
        <p:spPr>
          <a:xfrm>
            <a:off x="7265998" y="3381689"/>
            <a:ext cx="124148" cy="13434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50479838-2AE0-411B-9E69-2BA3A23F54CE}"/>
              </a:ext>
            </a:extLst>
          </p:cNvPr>
          <p:cNvSpPr/>
          <p:nvPr/>
        </p:nvSpPr>
        <p:spPr>
          <a:xfrm rot="2754555">
            <a:off x="7275327" y="3361194"/>
            <a:ext cx="60328" cy="51528"/>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48" name="直線コネクタ 47">
            <a:extLst>
              <a:ext uri="{FF2B5EF4-FFF2-40B4-BE49-F238E27FC236}">
                <a16:creationId xmlns:a16="http://schemas.microsoft.com/office/drawing/2014/main" id="{1C728004-0085-49C4-B9A4-236D63D8DA09}"/>
              </a:ext>
            </a:extLst>
          </p:cNvPr>
          <p:cNvCxnSpPr>
            <a:cxnSpLocks/>
          </p:cNvCxnSpPr>
          <p:nvPr/>
        </p:nvCxnSpPr>
        <p:spPr>
          <a:xfrm>
            <a:off x="6849846" y="3449501"/>
            <a:ext cx="133432" cy="1435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1B849003-4216-463A-BB6A-4B400E2450F5}"/>
              </a:ext>
            </a:extLst>
          </p:cNvPr>
          <p:cNvCxnSpPr>
            <a:cxnSpLocks/>
            <a:endCxn id="36" idx="1"/>
          </p:cNvCxnSpPr>
          <p:nvPr/>
        </p:nvCxnSpPr>
        <p:spPr>
          <a:xfrm>
            <a:off x="6598040" y="4021962"/>
            <a:ext cx="232442" cy="24704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3AD281B-C52F-40B7-96EE-F072962B54CB}"/>
              </a:ext>
            </a:extLst>
          </p:cNvPr>
          <p:cNvCxnSpPr>
            <a:cxnSpLocks/>
          </p:cNvCxnSpPr>
          <p:nvPr/>
        </p:nvCxnSpPr>
        <p:spPr>
          <a:xfrm>
            <a:off x="6265897" y="3961122"/>
            <a:ext cx="159206" cy="17680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4959D7E6-1534-4015-A5C1-CBA64E7A42F7}"/>
              </a:ext>
            </a:extLst>
          </p:cNvPr>
          <p:cNvCxnSpPr>
            <a:cxnSpLocks/>
            <a:stCxn id="39" idx="5"/>
          </p:cNvCxnSpPr>
          <p:nvPr/>
        </p:nvCxnSpPr>
        <p:spPr>
          <a:xfrm>
            <a:off x="5860016" y="4488487"/>
            <a:ext cx="94507" cy="9460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A4C338D4-CE0F-44C1-AD5F-B58D6F5D8E8B}"/>
              </a:ext>
            </a:extLst>
          </p:cNvPr>
          <p:cNvCxnSpPr>
            <a:cxnSpLocks/>
            <a:stCxn id="56" idx="2"/>
            <a:endCxn id="35" idx="1"/>
          </p:cNvCxnSpPr>
          <p:nvPr/>
        </p:nvCxnSpPr>
        <p:spPr>
          <a:xfrm>
            <a:off x="6238795" y="4404934"/>
            <a:ext cx="89980" cy="98953"/>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0D98518C-D43F-4CA3-A3D2-967FFFE34E37}"/>
              </a:ext>
            </a:extLst>
          </p:cNvPr>
          <p:cNvSpPr/>
          <p:nvPr/>
        </p:nvSpPr>
        <p:spPr>
          <a:xfrm rot="2754555">
            <a:off x="6951269" y="3529862"/>
            <a:ext cx="60328" cy="51528"/>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4" name="正方形/長方形 53">
            <a:extLst>
              <a:ext uri="{FF2B5EF4-FFF2-40B4-BE49-F238E27FC236}">
                <a16:creationId xmlns:a16="http://schemas.microsoft.com/office/drawing/2014/main" id="{583181F6-9F9A-4FF4-A534-D8EBBDC9E3C9}"/>
              </a:ext>
            </a:extLst>
          </p:cNvPr>
          <p:cNvSpPr/>
          <p:nvPr/>
        </p:nvSpPr>
        <p:spPr>
          <a:xfrm rot="2754555">
            <a:off x="6607463" y="3998355"/>
            <a:ext cx="60328" cy="51528"/>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5" name="正方形/長方形 54">
            <a:extLst>
              <a:ext uri="{FF2B5EF4-FFF2-40B4-BE49-F238E27FC236}">
                <a16:creationId xmlns:a16="http://schemas.microsoft.com/office/drawing/2014/main" id="{8F38E8C1-B3F5-4A8D-A2FB-F781FDAA1964}"/>
              </a:ext>
            </a:extLst>
          </p:cNvPr>
          <p:cNvSpPr/>
          <p:nvPr/>
        </p:nvSpPr>
        <p:spPr>
          <a:xfrm rot="2754555">
            <a:off x="6391056" y="4066724"/>
            <a:ext cx="60328" cy="51528"/>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6" name="正方形/長方形 55">
            <a:extLst>
              <a:ext uri="{FF2B5EF4-FFF2-40B4-BE49-F238E27FC236}">
                <a16:creationId xmlns:a16="http://schemas.microsoft.com/office/drawing/2014/main" id="{070CB0ED-12FE-456F-8F1D-79EDB4AD6317}"/>
              </a:ext>
            </a:extLst>
          </p:cNvPr>
          <p:cNvSpPr/>
          <p:nvPr/>
        </p:nvSpPr>
        <p:spPr>
          <a:xfrm rot="2754555">
            <a:off x="6227136" y="4361243"/>
            <a:ext cx="60328" cy="51528"/>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7" name="正方形/長方形 56">
            <a:extLst>
              <a:ext uri="{FF2B5EF4-FFF2-40B4-BE49-F238E27FC236}">
                <a16:creationId xmlns:a16="http://schemas.microsoft.com/office/drawing/2014/main" id="{D0C63798-2175-48C3-8E81-D4A95B222DA4}"/>
              </a:ext>
            </a:extLst>
          </p:cNvPr>
          <p:cNvSpPr/>
          <p:nvPr/>
        </p:nvSpPr>
        <p:spPr>
          <a:xfrm rot="2754555">
            <a:off x="5919215" y="4516859"/>
            <a:ext cx="60328" cy="51528"/>
          </a:xfrm>
          <a:prstGeom prst="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8" name="テキスト ボックス 57">
            <a:extLst>
              <a:ext uri="{FF2B5EF4-FFF2-40B4-BE49-F238E27FC236}">
                <a16:creationId xmlns:a16="http://schemas.microsoft.com/office/drawing/2014/main" id="{BC92CA2A-A950-486C-9261-1A677D34F67C}"/>
              </a:ext>
            </a:extLst>
          </p:cNvPr>
          <p:cNvSpPr txBox="1"/>
          <p:nvPr/>
        </p:nvSpPr>
        <p:spPr>
          <a:xfrm>
            <a:off x="6123122" y="4829678"/>
            <a:ext cx="1107996" cy="276999"/>
          </a:xfrm>
          <a:prstGeom prst="rect">
            <a:avLst/>
          </a:prstGeom>
          <a:noFill/>
          <a:ln>
            <a:noFill/>
          </a:ln>
        </p:spPr>
        <p:txBody>
          <a:bodyPr wrap="none" rtlCol="0">
            <a:spAutoFit/>
          </a:bodyPr>
          <a:lstStyle/>
          <a:p>
            <a:pPr algn="ctr"/>
            <a:r>
              <a:rPr lang="ja-JP" altLang="en-US" sz="1200" dirty="0">
                <a:solidFill>
                  <a:srgbClr val="FFFF00"/>
                </a:solidFill>
                <a:latin typeface="ＭＳ Ｐゴシック" panose="020B0600070205080204" pitchFamily="50" charset="-128"/>
                <a:ea typeface="ＭＳ Ｐゴシック" panose="020B0600070205080204" pitchFamily="50" charset="-128"/>
              </a:rPr>
              <a:t>情報の損失量</a:t>
            </a:r>
            <a:endParaRPr lang="en-US" altLang="ja-JP" sz="1200" dirty="0">
              <a:solidFill>
                <a:srgbClr val="FFFF00"/>
              </a:solidFill>
              <a:latin typeface="ＭＳ Ｐゴシック" panose="020B0600070205080204" pitchFamily="50" charset="-128"/>
              <a:ea typeface="ＭＳ Ｐゴシック" panose="020B0600070205080204" pitchFamily="50" charset="-128"/>
            </a:endParaRPr>
          </a:p>
        </p:txBody>
      </p:sp>
      <p:sp>
        <p:nvSpPr>
          <p:cNvPr id="61" name="左中かっこ 60">
            <a:extLst>
              <a:ext uri="{FF2B5EF4-FFF2-40B4-BE49-F238E27FC236}">
                <a16:creationId xmlns:a16="http://schemas.microsoft.com/office/drawing/2014/main" id="{B4E00E52-774C-45E1-BC62-CAF9C11E02D8}"/>
              </a:ext>
            </a:extLst>
          </p:cNvPr>
          <p:cNvSpPr/>
          <p:nvPr/>
        </p:nvSpPr>
        <p:spPr>
          <a:xfrm rot="2791896">
            <a:off x="6125026" y="2418757"/>
            <a:ext cx="271837" cy="2266977"/>
          </a:xfrm>
          <a:prstGeom prst="leftBrace">
            <a:avLst>
              <a:gd name="adj1" fmla="val 71889"/>
              <a:gd name="adj2" fmla="val 50000"/>
            </a:avLst>
          </a:prstGeom>
          <a:noFill/>
          <a:ln w="190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62" name="テキスト ボックス 61">
            <a:extLst>
              <a:ext uri="{FF2B5EF4-FFF2-40B4-BE49-F238E27FC236}">
                <a16:creationId xmlns:a16="http://schemas.microsoft.com/office/drawing/2014/main" id="{B57A3406-563A-4469-AD9E-21D92CE5EC3A}"/>
              </a:ext>
            </a:extLst>
          </p:cNvPr>
          <p:cNvSpPr txBox="1"/>
          <p:nvPr/>
        </p:nvSpPr>
        <p:spPr>
          <a:xfrm>
            <a:off x="464431" y="2334712"/>
            <a:ext cx="4323620" cy="353943"/>
          </a:xfrm>
          <a:prstGeom prst="rect">
            <a:avLst/>
          </a:prstGeom>
          <a:noFill/>
        </p:spPr>
        <p:txBody>
          <a:bodyPr wrap="none" rtlCol="0">
            <a:spAutoFit/>
          </a:bodyPr>
          <a:lstStyle/>
          <a:p>
            <a:r>
              <a:rPr kumimoji="1" lang="en-US" altLang="ja-JP" sz="1700" dirty="0">
                <a:solidFill>
                  <a:schemeClr val="bg1"/>
                </a:solidFill>
                <a:latin typeface="ＭＳ Ｐゴシック" panose="020B0600070205080204" pitchFamily="50" charset="-128"/>
                <a:cs typeface="Meiryo UI" pitchFamily="50" charset="-128"/>
              </a:rPr>
              <a:t>2</a:t>
            </a:r>
            <a:r>
              <a:rPr kumimoji="1" lang="ja-JP" altLang="en-US" sz="1700" dirty="0" err="1">
                <a:solidFill>
                  <a:schemeClr val="bg1"/>
                </a:solidFill>
                <a:latin typeface="ＭＳ Ｐゴシック" panose="020B0600070205080204" pitchFamily="50" charset="-128"/>
                <a:cs typeface="Meiryo UI" pitchFamily="50" charset="-128"/>
              </a:rPr>
              <a:t>つの</a:t>
            </a:r>
            <a:r>
              <a:rPr kumimoji="1" lang="ja-JP" altLang="en-US" sz="1700" dirty="0">
                <a:solidFill>
                  <a:schemeClr val="bg1"/>
                </a:solidFill>
                <a:latin typeface="ＭＳ Ｐゴシック" panose="020B0600070205080204" pitchFamily="50" charset="-128"/>
                <a:cs typeface="Meiryo UI" pitchFamily="50" charset="-128"/>
              </a:rPr>
              <a:t>観測変数</a:t>
            </a:r>
            <a:r>
              <a:rPr kumimoji="1" lang="en-US" altLang="ja-JP" sz="1700" dirty="0">
                <a:solidFill>
                  <a:schemeClr val="bg1"/>
                </a:solidFill>
                <a:latin typeface="ＭＳ Ｐゴシック" panose="020B0600070205080204" pitchFamily="50" charset="-128"/>
                <a:cs typeface="Meiryo UI" pitchFamily="50" charset="-128"/>
              </a:rPr>
              <a:t>x</a:t>
            </a:r>
            <a:r>
              <a:rPr kumimoji="1" lang="en-US" altLang="ja-JP" sz="1700" baseline="-25000" dirty="0">
                <a:solidFill>
                  <a:schemeClr val="bg1"/>
                </a:solidFill>
                <a:latin typeface="ＭＳ Ｐゴシック" panose="020B0600070205080204" pitchFamily="50" charset="-128"/>
                <a:cs typeface="Meiryo UI" pitchFamily="50" charset="-128"/>
              </a:rPr>
              <a:t>1</a:t>
            </a:r>
            <a:r>
              <a:rPr kumimoji="1" lang="ja-JP" altLang="en-US" sz="1700" baseline="-25000" dirty="0">
                <a:solidFill>
                  <a:schemeClr val="bg1"/>
                </a:solidFill>
                <a:latin typeface="ＭＳ Ｐゴシック" panose="020B0600070205080204" pitchFamily="50" charset="-128"/>
                <a:cs typeface="Meiryo UI" pitchFamily="50" charset="-128"/>
              </a:rPr>
              <a:t>・</a:t>
            </a:r>
            <a:r>
              <a:rPr kumimoji="1" lang="en-US" altLang="ja-JP" sz="1700" baseline="-25000" dirty="0">
                <a:solidFill>
                  <a:schemeClr val="bg1"/>
                </a:solidFill>
                <a:latin typeface="ＭＳ Ｐゴシック" panose="020B0600070205080204" pitchFamily="50" charset="-128"/>
                <a:cs typeface="Meiryo UI" pitchFamily="50" charset="-128"/>
              </a:rPr>
              <a:t>2</a:t>
            </a:r>
            <a:r>
              <a:rPr kumimoji="1" lang="ja-JP" altLang="en-US" sz="1700" dirty="0">
                <a:solidFill>
                  <a:schemeClr val="bg1"/>
                </a:solidFill>
                <a:latin typeface="ＭＳ Ｐゴシック" panose="020B0600070205080204" pitchFamily="50" charset="-128"/>
                <a:cs typeface="Meiryo UI" pitchFamily="50" charset="-128"/>
              </a:rPr>
              <a:t>から</a:t>
            </a:r>
            <a:r>
              <a:rPr kumimoji="1" lang="en-US" altLang="ja-JP" sz="1700" dirty="0">
                <a:solidFill>
                  <a:schemeClr val="bg1"/>
                </a:solidFill>
                <a:latin typeface="ＭＳ Ｐゴシック" panose="020B0600070205080204" pitchFamily="50" charset="-128"/>
                <a:cs typeface="Meiryo UI" pitchFamily="50" charset="-128"/>
              </a:rPr>
              <a:t>1</a:t>
            </a:r>
            <a:r>
              <a:rPr kumimoji="1" lang="ja-JP" altLang="en-US" sz="1700" dirty="0" err="1">
                <a:solidFill>
                  <a:schemeClr val="bg1"/>
                </a:solidFill>
                <a:latin typeface="ＭＳ Ｐゴシック" panose="020B0600070205080204" pitchFamily="50" charset="-128"/>
                <a:cs typeface="Meiryo UI" pitchFamily="50" charset="-128"/>
              </a:rPr>
              <a:t>つの</a:t>
            </a:r>
            <a:r>
              <a:rPr kumimoji="1" lang="ja-JP" altLang="en-US" sz="1700" dirty="0">
                <a:solidFill>
                  <a:schemeClr val="bg1"/>
                </a:solidFill>
                <a:latin typeface="ＭＳ Ｐゴシック" panose="020B0600070205080204" pitchFamily="50" charset="-128"/>
                <a:cs typeface="Meiryo UI" pitchFamily="50" charset="-128"/>
              </a:rPr>
              <a:t>主成分</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を合成</a:t>
            </a:r>
          </a:p>
        </p:txBody>
      </p:sp>
      <p:cxnSp>
        <p:nvCxnSpPr>
          <p:cNvPr id="64" name="コネクタ: 曲線 63">
            <a:extLst>
              <a:ext uri="{FF2B5EF4-FFF2-40B4-BE49-F238E27FC236}">
                <a16:creationId xmlns:a16="http://schemas.microsoft.com/office/drawing/2014/main" id="{E3EA1388-5130-4AC4-AB86-F71B176B6E71}"/>
              </a:ext>
            </a:extLst>
          </p:cNvPr>
          <p:cNvCxnSpPr>
            <a:cxnSpLocks/>
          </p:cNvCxnSpPr>
          <p:nvPr/>
        </p:nvCxnSpPr>
        <p:spPr>
          <a:xfrm rot="5400000" flipH="1" flipV="1">
            <a:off x="1921935" y="3821516"/>
            <a:ext cx="348263" cy="285406"/>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5B8827ED-92FB-4AAE-8617-7F12AEE2B1C7}"/>
              </a:ext>
            </a:extLst>
          </p:cNvPr>
          <p:cNvSpPr txBox="1"/>
          <p:nvPr/>
        </p:nvSpPr>
        <p:spPr>
          <a:xfrm>
            <a:off x="480000" y="4071104"/>
            <a:ext cx="2121093" cy="292388"/>
          </a:xfrm>
          <a:prstGeom prst="rect">
            <a:avLst/>
          </a:prstGeom>
          <a:noFill/>
        </p:spPr>
        <p:txBody>
          <a:bodyPr wrap="none" rtlCol="0">
            <a:spAutoFit/>
          </a:bodyPr>
          <a:lstStyle/>
          <a:p>
            <a:pPr algn="l"/>
            <a:r>
              <a:rPr kumimoji="1" lang="ja-JP" altLang="en-US" sz="13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主成分係数</a:t>
            </a:r>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（影響の大きさ）</a:t>
            </a:r>
          </a:p>
        </p:txBody>
      </p:sp>
      <p:sp>
        <p:nvSpPr>
          <p:cNvPr id="66" name="矢印: 下 65">
            <a:extLst>
              <a:ext uri="{FF2B5EF4-FFF2-40B4-BE49-F238E27FC236}">
                <a16:creationId xmlns:a16="http://schemas.microsoft.com/office/drawing/2014/main" id="{051A3E58-6041-4503-8974-2BAA7A8D8607}"/>
              </a:ext>
            </a:extLst>
          </p:cNvPr>
          <p:cNvSpPr/>
          <p:nvPr/>
        </p:nvSpPr>
        <p:spPr>
          <a:xfrm>
            <a:off x="2091093" y="4640146"/>
            <a:ext cx="388956" cy="469385"/>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FD403AA8-01AB-4F51-8868-7547EF818AE6}"/>
              </a:ext>
            </a:extLst>
          </p:cNvPr>
          <p:cNvSpPr txBox="1"/>
          <p:nvPr/>
        </p:nvSpPr>
        <p:spPr>
          <a:xfrm>
            <a:off x="1014899" y="4674314"/>
            <a:ext cx="1130438" cy="292388"/>
          </a:xfrm>
          <a:prstGeom prst="rect">
            <a:avLst/>
          </a:prstGeom>
          <a:noFill/>
        </p:spPr>
        <p:txBody>
          <a:bodyPr wrap="none" rtlCol="0">
            <a:spAutoFit/>
          </a:bodyPr>
          <a:lstStyle/>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式に表すと</a:t>
            </a:r>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2" name="矢印: 下 71">
            <a:extLst>
              <a:ext uri="{FF2B5EF4-FFF2-40B4-BE49-F238E27FC236}">
                <a16:creationId xmlns:a16="http://schemas.microsoft.com/office/drawing/2014/main" id="{9B7B386E-611A-41A6-94B8-4346DE56AE97}"/>
              </a:ext>
            </a:extLst>
          </p:cNvPr>
          <p:cNvSpPr/>
          <p:nvPr/>
        </p:nvSpPr>
        <p:spPr>
          <a:xfrm rot="15290362">
            <a:off x="4017950" y="4354866"/>
            <a:ext cx="278980" cy="1285433"/>
          </a:xfrm>
          <a:prstGeom prst="down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E1C5FEE3-E58B-4BCA-A86D-E7D5D0CBE8BD}"/>
              </a:ext>
            </a:extLst>
          </p:cNvPr>
          <p:cNvSpPr txBox="1"/>
          <p:nvPr/>
        </p:nvSpPr>
        <p:spPr>
          <a:xfrm rot="20721843">
            <a:off x="3479652" y="5070378"/>
            <a:ext cx="1707519" cy="292388"/>
          </a:xfrm>
          <a:prstGeom prst="rect">
            <a:avLst/>
          </a:prstGeom>
          <a:noFill/>
        </p:spPr>
        <p:txBody>
          <a:bodyPr wrap="none" rtlCol="0">
            <a:spAutoFit/>
          </a:bodyPr>
          <a:lstStyle/>
          <a:p>
            <a:pPr algn="l"/>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次元の図で表すと</a:t>
            </a:r>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77" name="コネクタ: 曲線 76">
            <a:extLst>
              <a:ext uri="{FF2B5EF4-FFF2-40B4-BE49-F238E27FC236}">
                <a16:creationId xmlns:a16="http://schemas.microsoft.com/office/drawing/2014/main" id="{A2CE300B-CAD8-4F01-A7B8-89C3BBC2D8C7}"/>
              </a:ext>
            </a:extLst>
          </p:cNvPr>
          <p:cNvCxnSpPr>
            <a:cxnSpLocks/>
          </p:cNvCxnSpPr>
          <p:nvPr/>
        </p:nvCxnSpPr>
        <p:spPr>
          <a:xfrm rot="16200000" flipV="1">
            <a:off x="6082820" y="4636686"/>
            <a:ext cx="423673" cy="101688"/>
          </a:xfrm>
          <a:prstGeom prst="curvedConnector3">
            <a:avLst>
              <a:gd name="adj1" fmla="val 50000"/>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F88D8DB6-E009-4923-8004-1A9607D0BF34}"/>
              </a:ext>
            </a:extLst>
          </p:cNvPr>
          <p:cNvCxnSpPr>
            <a:cxnSpLocks/>
          </p:cNvCxnSpPr>
          <p:nvPr/>
        </p:nvCxnSpPr>
        <p:spPr>
          <a:xfrm>
            <a:off x="6639361" y="3939467"/>
            <a:ext cx="426205" cy="1437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A160D471-E6EA-4894-A4C9-AD87359F188B}"/>
              </a:ext>
            </a:extLst>
          </p:cNvPr>
          <p:cNvCxnSpPr>
            <a:cxnSpLocks/>
          </p:cNvCxnSpPr>
          <p:nvPr/>
        </p:nvCxnSpPr>
        <p:spPr>
          <a:xfrm flipH="1">
            <a:off x="7075195" y="3550920"/>
            <a:ext cx="3785" cy="40292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275B1AA7-5446-416B-91D1-E912F22F57F5}"/>
              </a:ext>
            </a:extLst>
          </p:cNvPr>
          <p:cNvSpPr txBox="1"/>
          <p:nvPr/>
        </p:nvSpPr>
        <p:spPr>
          <a:xfrm>
            <a:off x="6755163" y="3846031"/>
            <a:ext cx="365806" cy="353943"/>
          </a:xfrm>
          <a:prstGeom prst="rect">
            <a:avLst/>
          </a:prstGeom>
          <a:noFill/>
          <a:ln>
            <a:noFill/>
          </a:ln>
        </p:spPr>
        <p:txBody>
          <a:bodyPr wrap="none" rtlCol="0">
            <a:spAutoFit/>
          </a:bodyPr>
          <a:lstStyle/>
          <a:p>
            <a:r>
              <a:rPr lang="en-US" altLang="ja-JP" sz="1700" i="1"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700" baseline="-250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1</a:t>
            </a:r>
          </a:p>
        </p:txBody>
      </p:sp>
      <p:sp>
        <p:nvSpPr>
          <p:cNvPr id="86" name="テキスト ボックス 85">
            <a:extLst>
              <a:ext uri="{FF2B5EF4-FFF2-40B4-BE49-F238E27FC236}">
                <a16:creationId xmlns:a16="http://schemas.microsoft.com/office/drawing/2014/main" id="{F513BE7A-8772-4DCA-97B8-A8E112BEC1E9}"/>
              </a:ext>
            </a:extLst>
          </p:cNvPr>
          <p:cNvSpPr txBox="1"/>
          <p:nvPr/>
        </p:nvSpPr>
        <p:spPr>
          <a:xfrm>
            <a:off x="7038166" y="3525528"/>
            <a:ext cx="365806" cy="353943"/>
          </a:xfrm>
          <a:prstGeom prst="rect">
            <a:avLst/>
          </a:prstGeom>
          <a:noFill/>
          <a:ln>
            <a:noFill/>
          </a:ln>
        </p:spPr>
        <p:txBody>
          <a:bodyPr wrap="none" rtlCol="0">
            <a:spAutoFit/>
          </a:bodyPr>
          <a:lstStyle/>
          <a:p>
            <a:r>
              <a:rPr lang="en-US" altLang="ja-JP" sz="1700" i="1"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700" baseline="-250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2</a:t>
            </a:r>
          </a:p>
        </p:txBody>
      </p:sp>
      <p:sp>
        <p:nvSpPr>
          <p:cNvPr id="88" name="テキスト ボックス 87">
            <a:extLst>
              <a:ext uri="{FF2B5EF4-FFF2-40B4-BE49-F238E27FC236}">
                <a16:creationId xmlns:a16="http://schemas.microsoft.com/office/drawing/2014/main" id="{F85E6ECE-2036-4A2E-A988-5DD7A60959FE}"/>
              </a:ext>
            </a:extLst>
          </p:cNvPr>
          <p:cNvSpPr txBox="1"/>
          <p:nvPr/>
        </p:nvSpPr>
        <p:spPr>
          <a:xfrm>
            <a:off x="5428145" y="5342915"/>
            <a:ext cx="2398152" cy="461665"/>
          </a:xfrm>
          <a:prstGeom prst="rect">
            <a:avLst/>
          </a:prstGeom>
          <a:noFill/>
          <a:ln>
            <a:noFill/>
          </a:ln>
        </p:spPr>
        <p:txBody>
          <a:bodyPr wrap="square" rtlCol="0">
            <a:spAutoFit/>
          </a:bodyPr>
          <a:lstStyle/>
          <a:p>
            <a:pPr algn="ctr"/>
            <a:r>
              <a:rPr lang="ja-JP" altLang="en-US" sz="1200" dirty="0">
                <a:solidFill>
                  <a:srgbClr val="FFFF00"/>
                </a:solidFill>
                <a:latin typeface="ＭＳ Ｐゴシック" panose="020B0600070205080204" pitchFamily="50" charset="-128"/>
                <a:ea typeface="ＭＳ Ｐゴシック" panose="020B0600070205080204" pitchFamily="50" charset="-128"/>
              </a:rPr>
              <a:t>もとの変数が持つ情報を</a:t>
            </a:r>
            <a:endParaRPr lang="en-US" altLang="ja-JP" sz="1200" dirty="0">
              <a:solidFill>
                <a:srgbClr val="FFFF00"/>
              </a:solidFill>
              <a:latin typeface="ＭＳ Ｐゴシック" panose="020B0600070205080204" pitchFamily="50" charset="-128"/>
              <a:ea typeface="ＭＳ Ｐゴシック" panose="020B0600070205080204" pitchFamily="50" charset="-128"/>
            </a:endParaRPr>
          </a:p>
          <a:p>
            <a:pPr algn="ctr"/>
            <a:r>
              <a:rPr lang="ja-JP" altLang="en-US" sz="1200" dirty="0">
                <a:solidFill>
                  <a:srgbClr val="FFFF00"/>
                </a:solidFill>
                <a:latin typeface="ＭＳ Ｐゴシック" panose="020B0600070205080204" pitchFamily="50" charset="-128"/>
                <a:ea typeface="ＭＳ Ｐゴシック" panose="020B0600070205080204" pitchFamily="50" charset="-128"/>
              </a:rPr>
              <a:t>なるべく損なわないように合成する</a:t>
            </a:r>
            <a:endParaRPr lang="en-US" altLang="ja-JP" sz="1200" dirty="0">
              <a:solidFill>
                <a:srgbClr val="FFFF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7352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500"/>
                                        <p:tgtEl>
                                          <p:spTgt spid="8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childTnLst>
                                </p:cTn>
                              </p:par>
                              <p:par>
                                <p:cTn id="63" presetID="10"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par>
                                <p:cTn id="66" presetID="10"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par>
                                <p:cTn id="83" presetID="10" presetClass="entr" presetSubtype="0" fill="hold"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par>
                                <p:cTn id="86" presetID="10" presetClass="entr" presetSubtype="0" fill="hold"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500"/>
                                        <p:tgtEl>
                                          <p:spTgt spid="54"/>
                                        </p:tgtEl>
                                      </p:cBhvr>
                                    </p:animEffect>
                                  </p:childTnLst>
                                </p:cTn>
                              </p:par>
                              <p:par>
                                <p:cTn id="95" presetID="10"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par>
                                <p:cTn id="101" presetID="10" presetClass="entr" presetSubtype="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0"/>
                                        <p:tgtEl>
                                          <p:spTgt spid="4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500"/>
                                        <p:tgtEl>
                                          <p:spTgt spid="53"/>
                                        </p:tgtEl>
                                      </p:cBhvr>
                                    </p:animEffect>
                                  </p:childTnLst>
                                </p:cTn>
                              </p:par>
                              <p:par>
                                <p:cTn id="107" presetID="10" presetClass="entr" presetSubtype="0" fill="hold"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par>
                                <p:cTn id="110" presetID="10" presetClass="entr" presetSubtype="0" fill="hold" nodeType="with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500"/>
                                        <p:tgtEl>
                                          <p:spTgt spid="7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500"/>
                                        <p:tgtEl>
                                          <p:spTgt spid="5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fade">
                                      <p:cBhvr>
                                        <p:cTn id="118" dur="500"/>
                                        <p:tgtEl>
                                          <p:spTgt spid="8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500"/>
                                        <p:tgtEl>
                                          <p:spTgt spid="4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fade">
                                      <p:cBhvr>
                                        <p:cTn id="12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7" grpId="0" animBg="1"/>
      <p:bldP spid="53" grpId="0" animBg="1"/>
      <p:bldP spid="54" grpId="0" animBg="1"/>
      <p:bldP spid="55" grpId="0" animBg="1"/>
      <p:bldP spid="56" grpId="0" animBg="1"/>
      <p:bldP spid="57" grpId="0" animBg="1"/>
      <p:bldP spid="58" grpId="0"/>
      <p:bldP spid="61" grpId="0" animBg="1"/>
      <p:bldP spid="66" grpId="0" animBg="1"/>
      <p:bldP spid="68" grpId="0"/>
      <p:bldP spid="72" grpId="0" animBg="1"/>
      <p:bldP spid="73" grpId="0"/>
      <p:bldP spid="85" grpId="0"/>
      <p:bldP spid="86" grpId="0"/>
      <p:bldP spid="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a:t>
            </a:r>
            <a:r>
              <a:rPr kumimoji="1" lang="en-US" altLang="ja-JP" dirty="0">
                <a:latin typeface="+mn-ea"/>
                <a:ea typeface="+mn-ea"/>
              </a:rPr>
              <a:t>14</a:t>
            </a:r>
            <a:r>
              <a:rPr kumimoji="1" lang="ja-JP" altLang="en-US" dirty="0">
                <a:latin typeface="+mn-ea"/>
                <a:ea typeface="+mn-ea"/>
              </a:rPr>
              <a:t>章は終了です。</a:t>
            </a:r>
          </a:p>
        </p:txBody>
      </p:sp>
    </p:spTree>
    <p:extLst>
      <p:ext uri="{BB962C8B-B14F-4D97-AF65-F5344CB8AC3E}">
        <p14:creationId xmlns:p14="http://schemas.microsoft.com/office/powerpoint/2010/main" val="228097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B3ED3C7-3FB8-4096-B4C6-9F11A1E254ED}"/>
              </a:ext>
            </a:extLst>
          </p:cNvPr>
          <p:cNvSpPr>
            <a:spLocks noGrp="1"/>
          </p:cNvSpPr>
          <p:nvPr>
            <p:ph type="title"/>
          </p:nvPr>
        </p:nvSpPr>
        <p:spPr>
          <a:xfrm>
            <a:off x="984564" y="746475"/>
            <a:ext cx="7162800" cy="901054"/>
          </a:xfrm>
        </p:spPr>
        <p:txBody>
          <a:bodyPr/>
          <a:lstStyle/>
          <a:p>
            <a:r>
              <a:rPr kumimoji="1" lang="ja-JP" altLang="en-US" sz="3500" b="1" dirty="0">
                <a:effectLst>
                  <a:outerShdw blurRad="38100" dist="38100" dir="2700000" algn="tl">
                    <a:srgbClr val="000000">
                      <a:alpha val="43137"/>
                    </a:srgbClr>
                  </a:outerShdw>
                </a:effectLst>
                <a:latin typeface="+mn-ea"/>
                <a:ea typeface="+mn-ea"/>
              </a:rPr>
              <a:t>標準化と第</a:t>
            </a:r>
            <a:r>
              <a:rPr kumimoji="1" lang="en-US" altLang="ja-JP" sz="3500" b="1" dirty="0">
                <a:effectLst>
                  <a:outerShdw blurRad="38100" dist="38100" dir="2700000" algn="tl">
                    <a:srgbClr val="000000">
                      <a:alpha val="43137"/>
                    </a:srgbClr>
                  </a:outerShdw>
                </a:effectLst>
                <a:latin typeface="+mn-ea"/>
                <a:ea typeface="+mn-ea"/>
              </a:rPr>
              <a:t>2</a:t>
            </a:r>
            <a:r>
              <a:rPr kumimoji="1" lang="ja-JP" altLang="en-US" sz="3500" b="1" dirty="0">
                <a:effectLst>
                  <a:outerShdw blurRad="38100" dist="38100" dir="2700000" algn="tl">
                    <a:srgbClr val="000000">
                      <a:alpha val="43137"/>
                    </a:srgbClr>
                  </a:outerShdw>
                </a:effectLst>
                <a:latin typeface="+mn-ea"/>
                <a:ea typeface="+mn-ea"/>
              </a:rPr>
              <a:t>主成分</a:t>
            </a:r>
            <a:br>
              <a:rPr kumimoji="1" lang="en-US" altLang="ja-JP" b="1" dirty="0">
                <a:effectLst>
                  <a:outerShdw blurRad="38100" dist="38100" dir="2700000" algn="tl">
                    <a:srgbClr val="000000">
                      <a:alpha val="43137"/>
                    </a:srgbClr>
                  </a:outerShdw>
                </a:effectLst>
                <a:latin typeface="+mn-ea"/>
                <a:ea typeface="+mn-ea"/>
              </a:rPr>
            </a:br>
            <a:r>
              <a:rPr kumimoji="1" lang="ja-JP" altLang="en-US" sz="3000" b="1" dirty="0">
                <a:effectLst>
                  <a:outerShdw blurRad="38100" dist="38100" dir="2700000" algn="tl">
                    <a:srgbClr val="000000">
                      <a:alpha val="43137"/>
                    </a:srgbClr>
                  </a:outerShdw>
                </a:effectLst>
                <a:latin typeface="+mn-ea"/>
                <a:ea typeface="+mn-ea"/>
              </a:rPr>
              <a:t>（身長と体重の事例）</a:t>
            </a:r>
          </a:p>
        </p:txBody>
      </p:sp>
      <p:cxnSp>
        <p:nvCxnSpPr>
          <p:cNvPr id="94" name="直線コネクタ 93">
            <a:extLst>
              <a:ext uri="{FF2B5EF4-FFF2-40B4-BE49-F238E27FC236}">
                <a16:creationId xmlns:a16="http://schemas.microsoft.com/office/drawing/2014/main" id="{90D1D091-795E-4077-A0C3-19016D8028DC}"/>
              </a:ext>
            </a:extLst>
          </p:cNvPr>
          <p:cNvCxnSpPr>
            <a:cxnSpLocks/>
          </p:cNvCxnSpPr>
          <p:nvPr/>
        </p:nvCxnSpPr>
        <p:spPr>
          <a:xfrm flipH="1">
            <a:off x="3465469" y="2688564"/>
            <a:ext cx="16860" cy="23542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329F7F8A-0C0F-48DF-883C-C45DDE8C2AB6}"/>
              </a:ext>
            </a:extLst>
          </p:cNvPr>
          <p:cNvCxnSpPr>
            <a:cxnSpLocks/>
          </p:cNvCxnSpPr>
          <p:nvPr/>
        </p:nvCxnSpPr>
        <p:spPr>
          <a:xfrm flipH="1" flipV="1">
            <a:off x="3474132" y="5048889"/>
            <a:ext cx="2326483" cy="121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楕円 95">
            <a:extLst>
              <a:ext uri="{FF2B5EF4-FFF2-40B4-BE49-F238E27FC236}">
                <a16:creationId xmlns:a16="http://schemas.microsoft.com/office/drawing/2014/main" id="{3D6EF5E8-D328-4D75-853F-F5FE426B150B}"/>
              </a:ext>
            </a:extLst>
          </p:cNvPr>
          <p:cNvSpPr/>
          <p:nvPr/>
        </p:nvSpPr>
        <p:spPr>
          <a:xfrm>
            <a:off x="4293906" y="4310925"/>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97" name="楕円 96">
            <a:extLst>
              <a:ext uri="{FF2B5EF4-FFF2-40B4-BE49-F238E27FC236}">
                <a16:creationId xmlns:a16="http://schemas.microsoft.com/office/drawing/2014/main" id="{E0F61A3A-B81A-4AB9-82C7-ABF97FDCE1D5}"/>
              </a:ext>
            </a:extLst>
          </p:cNvPr>
          <p:cNvSpPr/>
          <p:nvPr/>
        </p:nvSpPr>
        <p:spPr>
          <a:xfrm>
            <a:off x="4526560" y="4148701"/>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98" name="楕円 97">
            <a:extLst>
              <a:ext uri="{FF2B5EF4-FFF2-40B4-BE49-F238E27FC236}">
                <a16:creationId xmlns:a16="http://schemas.microsoft.com/office/drawing/2014/main" id="{58225069-95BA-4FDA-AD5A-B66A4062B906}"/>
              </a:ext>
            </a:extLst>
          </p:cNvPr>
          <p:cNvSpPr/>
          <p:nvPr/>
        </p:nvSpPr>
        <p:spPr>
          <a:xfrm>
            <a:off x="4636200" y="3977907"/>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99" name="楕円 98">
            <a:extLst>
              <a:ext uri="{FF2B5EF4-FFF2-40B4-BE49-F238E27FC236}">
                <a16:creationId xmlns:a16="http://schemas.microsoft.com/office/drawing/2014/main" id="{768768C4-DA3E-4015-A218-2C256956D240}"/>
              </a:ext>
            </a:extLst>
          </p:cNvPr>
          <p:cNvSpPr/>
          <p:nvPr/>
        </p:nvSpPr>
        <p:spPr>
          <a:xfrm>
            <a:off x="4641766" y="3676338"/>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100" name="楕円 99">
            <a:extLst>
              <a:ext uri="{FF2B5EF4-FFF2-40B4-BE49-F238E27FC236}">
                <a16:creationId xmlns:a16="http://schemas.microsoft.com/office/drawing/2014/main" id="{0E117672-36C0-4983-8A29-14CA0C6012E6}"/>
              </a:ext>
            </a:extLst>
          </p:cNvPr>
          <p:cNvSpPr/>
          <p:nvPr/>
        </p:nvSpPr>
        <p:spPr>
          <a:xfrm>
            <a:off x="4829440" y="3593882"/>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101" name="楕円 100">
            <a:extLst>
              <a:ext uri="{FF2B5EF4-FFF2-40B4-BE49-F238E27FC236}">
                <a16:creationId xmlns:a16="http://schemas.microsoft.com/office/drawing/2014/main" id="{177E48E3-4C72-4C84-BE85-8B790DF73074}"/>
              </a:ext>
            </a:extLst>
          </p:cNvPr>
          <p:cNvSpPr/>
          <p:nvPr/>
        </p:nvSpPr>
        <p:spPr>
          <a:xfrm>
            <a:off x="4428082" y="3845923"/>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102" name="楕円 101">
            <a:extLst>
              <a:ext uri="{FF2B5EF4-FFF2-40B4-BE49-F238E27FC236}">
                <a16:creationId xmlns:a16="http://schemas.microsoft.com/office/drawing/2014/main" id="{A3D400A9-903A-4470-9A83-C1D6DD9BE3F7}"/>
              </a:ext>
            </a:extLst>
          </p:cNvPr>
          <p:cNvSpPr/>
          <p:nvPr/>
        </p:nvSpPr>
        <p:spPr>
          <a:xfrm>
            <a:off x="4628716" y="3822785"/>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103" name="楕円 102">
            <a:extLst>
              <a:ext uri="{FF2B5EF4-FFF2-40B4-BE49-F238E27FC236}">
                <a16:creationId xmlns:a16="http://schemas.microsoft.com/office/drawing/2014/main" id="{4BCD3CDC-9C17-4FB2-999A-11F6D22DF9A7}"/>
              </a:ext>
            </a:extLst>
          </p:cNvPr>
          <p:cNvSpPr/>
          <p:nvPr/>
        </p:nvSpPr>
        <p:spPr>
          <a:xfrm>
            <a:off x="4382120" y="4103588"/>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104" name="楕円 103">
            <a:extLst>
              <a:ext uri="{FF2B5EF4-FFF2-40B4-BE49-F238E27FC236}">
                <a16:creationId xmlns:a16="http://schemas.microsoft.com/office/drawing/2014/main" id="{838EBD2A-87A2-4308-BE57-04BF9BEE3147}"/>
              </a:ext>
            </a:extLst>
          </p:cNvPr>
          <p:cNvSpPr/>
          <p:nvPr/>
        </p:nvSpPr>
        <p:spPr>
          <a:xfrm>
            <a:off x="4096670" y="4334895"/>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105" name="楕円 104">
            <a:extLst>
              <a:ext uri="{FF2B5EF4-FFF2-40B4-BE49-F238E27FC236}">
                <a16:creationId xmlns:a16="http://schemas.microsoft.com/office/drawing/2014/main" id="{9D367C12-1BA5-4446-8F1D-86C7551F221D}"/>
              </a:ext>
            </a:extLst>
          </p:cNvPr>
          <p:cNvSpPr/>
          <p:nvPr/>
        </p:nvSpPr>
        <p:spPr>
          <a:xfrm>
            <a:off x="4293906" y="4034504"/>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106" name="楕円 105">
            <a:extLst>
              <a:ext uri="{FF2B5EF4-FFF2-40B4-BE49-F238E27FC236}">
                <a16:creationId xmlns:a16="http://schemas.microsoft.com/office/drawing/2014/main" id="{EF8C6CCD-4B8E-4499-B97A-C096BCD77521}"/>
              </a:ext>
            </a:extLst>
          </p:cNvPr>
          <p:cNvSpPr/>
          <p:nvPr/>
        </p:nvSpPr>
        <p:spPr>
          <a:xfrm>
            <a:off x="4787098" y="3822785"/>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sp>
        <p:nvSpPr>
          <p:cNvPr id="107" name="楕円 106">
            <a:extLst>
              <a:ext uri="{FF2B5EF4-FFF2-40B4-BE49-F238E27FC236}">
                <a16:creationId xmlns:a16="http://schemas.microsoft.com/office/drawing/2014/main" id="{EB1B4180-9C49-4316-85B4-552BB0031429}"/>
              </a:ext>
            </a:extLst>
          </p:cNvPr>
          <p:cNvSpPr/>
          <p:nvPr/>
        </p:nvSpPr>
        <p:spPr>
          <a:xfrm>
            <a:off x="4184884" y="4193815"/>
            <a:ext cx="88214" cy="9022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bg1"/>
              </a:solidFill>
            </a:endParaRPr>
          </a:p>
        </p:txBody>
      </p:sp>
      <p:cxnSp>
        <p:nvCxnSpPr>
          <p:cNvPr id="108" name="直線コネクタ 107">
            <a:extLst>
              <a:ext uri="{FF2B5EF4-FFF2-40B4-BE49-F238E27FC236}">
                <a16:creationId xmlns:a16="http://schemas.microsoft.com/office/drawing/2014/main" id="{85F42FB1-A88D-4A10-A597-76A8F1B889B2}"/>
              </a:ext>
            </a:extLst>
          </p:cNvPr>
          <p:cNvCxnSpPr>
            <a:cxnSpLocks/>
          </p:cNvCxnSpPr>
          <p:nvPr/>
        </p:nvCxnSpPr>
        <p:spPr>
          <a:xfrm flipH="1">
            <a:off x="3635917" y="2975901"/>
            <a:ext cx="2011698" cy="19204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9" name="楕円 108">
            <a:extLst>
              <a:ext uri="{FF2B5EF4-FFF2-40B4-BE49-F238E27FC236}">
                <a16:creationId xmlns:a16="http://schemas.microsoft.com/office/drawing/2014/main" id="{3C6A0550-610C-4D5C-9677-D76AC3C360E9}"/>
              </a:ext>
            </a:extLst>
          </p:cNvPr>
          <p:cNvSpPr/>
          <p:nvPr/>
        </p:nvSpPr>
        <p:spPr>
          <a:xfrm rot="2729354">
            <a:off x="4297694" y="3289089"/>
            <a:ext cx="457730" cy="1519275"/>
          </a:xfrm>
          <a:prstGeom prst="ellipse">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10" name="テキスト ボックス 109">
            <a:extLst>
              <a:ext uri="{FF2B5EF4-FFF2-40B4-BE49-F238E27FC236}">
                <a16:creationId xmlns:a16="http://schemas.microsoft.com/office/drawing/2014/main" id="{C2F3B6BB-D62C-46C1-A31D-8C26EAB4D5A3}"/>
              </a:ext>
            </a:extLst>
          </p:cNvPr>
          <p:cNvSpPr txBox="1"/>
          <p:nvPr/>
        </p:nvSpPr>
        <p:spPr>
          <a:xfrm>
            <a:off x="5536093" y="2567568"/>
            <a:ext cx="987771" cy="461665"/>
          </a:xfrm>
          <a:prstGeom prst="rect">
            <a:avLst/>
          </a:prstGeom>
          <a:noFill/>
          <a:ln>
            <a:noFill/>
          </a:ln>
        </p:spPr>
        <p:txBody>
          <a:bodyPr wrap="none" rtlCol="0">
            <a:spAutoFit/>
          </a:bodyPr>
          <a:lstStyle/>
          <a:p>
            <a:pPr algn="ctr"/>
            <a:r>
              <a:rPr lang="ja-JP" altLang="en-US" sz="1200" dirty="0">
                <a:solidFill>
                  <a:srgbClr val="FF0000"/>
                </a:solidFill>
                <a:latin typeface="ＭＳ Ｐゴシック" panose="020B0600070205080204" pitchFamily="50" charset="-128"/>
                <a:ea typeface="ＭＳ Ｐゴシック" panose="020B0600070205080204" pitchFamily="50" charset="-128"/>
              </a:rPr>
              <a:t>第</a:t>
            </a:r>
            <a:r>
              <a:rPr lang="en-US" altLang="ja-JP" sz="1200" dirty="0">
                <a:solidFill>
                  <a:srgbClr val="FF0000"/>
                </a:solidFill>
                <a:latin typeface="ＭＳ Ｐゴシック" panose="020B0600070205080204" pitchFamily="50" charset="-128"/>
                <a:ea typeface="ＭＳ Ｐゴシック" panose="020B0600070205080204" pitchFamily="50" charset="-128"/>
              </a:rPr>
              <a:t>1</a:t>
            </a:r>
            <a:r>
              <a:rPr lang="ja-JP" altLang="en-US" sz="1200" dirty="0">
                <a:solidFill>
                  <a:srgbClr val="FF0000"/>
                </a:solidFill>
                <a:latin typeface="ＭＳ Ｐゴシック" panose="020B0600070205080204" pitchFamily="50" charset="-128"/>
                <a:ea typeface="ＭＳ Ｐゴシック" panose="020B0600070205080204" pitchFamily="50" charset="-128"/>
              </a:rPr>
              <a:t>主成分</a:t>
            </a:r>
            <a:r>
              <a:rPr lang="en-US" altLang="ja-JP" sz="1200" i="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z</a:t>
            </a:r>
            <a:r>
              <a:rPr lang="en-US" altLang="ja-JP" sz="1200" baseline="-25000" dirty="0">
                <a:solidFill>
                  <a:srgbClr val="FF0000"/>
                </a:solidFill>
                <a:ea typeface="ＭＳ Ｐゴシック" panose="020B0600070205080204" pitchFamily="50" charset="-128"/>
                <a:cs typeface="Times New Roman" panose="02020603050405020304" pitchFamily="18" charset="0"/>
              </a:rPr>
              <a:t>1</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a:p>
            <a:pPr algn="ctr"/>
            <a:r>
              <a:rPr lang="ja-JP" altLang="en-US" sz="1200" dirty="0">
                <a:solidFill>
                  <a:srgbClr val="FF0000"/>
                </a:solidFill>
                <a:latin typeface="ＭＳ Ｐゴシック" panose="020B0600070205080204" pitchFamily="50" charset="-128"/>
                <a:ea typeface="ＭＳ Ｐゴシック" panose="020B0600070205080204" pitchFamily="50" charset="-128"/>
              </a:rPr>
              <a:t>（体格）</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111" name="直線コネクタ 110">
            <a:extLst>
              <a:ext uri="{FF2B5EF4-FFF2-40B4-BE49-F238E27FC236}">
                <a16:creationId xmlns:a16="http://schemas.microsoft.com/office/drawing/2014/main" id="{22B04AFC-4602-4ADF-9D73-1630A8502E0A}"/>
              </a:ext>
            </a:extLst>
          </p:cNvPr>
          <p:cNvCxnSpPr>
            <a:cxnSpLocks/>
          </p:cNvCxnSpPr>
          <p:nvPr/>
        </p:nvCxnSpPr>
        <p:spPr>
          <a:xfrm flipH="1" flipV="1">
            <a:off x="3499164" y="3998725"/>
            <a:ext cx="2340328" cy="488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FBA89FED-DC89-4E2A-9F31-A3B09DBFFB1D}"/>
              </a:ext>
            </a:extLst>
          </p:cNvPr>
          <p:cNvCxnSpPr>
            <a:cxnSpLocks/>
          </p:cNvCxnSpPr>
          <p:nvPr/>
        </p:nvCxnSpPr>
        <p:spPr>
          <a:xfrm flipH="1">
            <a:off x="4565964" y="2924944"/>
            <a:ext cx="6036" cy="212026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3" name="テキスト ボックス 112">
                <a:extLst>
                  <a:ext uri="{FF2B5EF4-FFF2-40B4-BE49-F238E27FC236}">
                    <a16:creationId xmlns:a16="http://schemas.microsoft.com/office/drawing/2014/main" id="{B17C384A-979E-47DD-ADF1-89CAD4CA77A2}"/>
                  </a:ext>
                </a:extLst>
              </p:cNvPr>
              <p:cNvSpPr txBox="1"/>
              <p:nvPr/>
            </p:nvSpPr>
            <p:spPr>
              <a:xfrm>
                <a:off x="3153309" y="3798791"/>
                <a:ext cx="333746" cy="317844"/>
              </a:xfrm>
              <a:prstGeom prst="rect">
                <a:avLst/>
              </a:prstGeom>
              <a:noFill/>
              <a:ln>
                <a:noFill/>
              </a:ln>
            </p:spPr>
            <p:txBody>
              <a:bodyPr wrap="none" rtlCol="0">
                <a:spAutoFit/>
              </a:bodyPr>
              <a:lstStyle/>
              <a:p>
                <a14:m>
                  <m:oMath xmlns:m="http://schemas.openxmlformats.org/officeDocument/2006/math">
                    <m:acc>
                      <m:accPr>
                        <m:chr m:val="̅"/>
                        <m:ctrlPr>
                          <a:rPr lang="en-US" altLang="ja-JP" sz="150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m:rPr>
                            <m:nor/>
                          </m:rP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m:t>x</m:t>
                        </m:r>
                      </m:e>
                    </m:acc>
                  </m:oMath>
                </a14:m>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2</a:t>
                </a:r>
              </a:p>
            </p:txBody>
          </p:sp>
        </mc:Choice>
        <mc:Fallback xmlns="">
          <p:sp>
            <p:nvSpPr>
              <p:cNvPr id="113" name="テキスト ボックス 112">
                <a:extLst>
                  <a:ext uri="{FF2B5EF4-FFF2-40B4-BE49-F238E27FC236}">
                    <a16:creationId xmlns:a16="http://schemas.microsoft.com/office/drawing/2014/main" id="{B17C384A-979E-47DD-ADF1-89CAD4CA77A2}"/>
                  </a:ext>
                </a:extLst>
              </p:cNvPr>
              <p:cNvSpPr txBox="1">
                <a:spLocks noRot="1" noChangeAspect="1" noMove="1" noResize="1" noEditPoints="1" noAdjustHandles="1" noChangeArrowheads="1" noChangeShapeType="1" noTextEdit="1"/>
              </p:cNvSpPr>
              <p:nvPr/>
            </p:nvSpPr>
            <p:spPr>
              <a:xfrm>
                <a:off x="3153309" y="3798791"/>
                <a:ext cx="333746" cy="317844"/>
              </a:xfrm>
              <a:prstGeom prst="rect">
                <a:avLst/>
              </a:prstGeom>
              <a:blipFill>
                <a:blip r:embed="rId2"/>
                <a:stretch>
                  <a:fillRect b="-21154"/>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4" name="テキスト ボックス 113">
                <a:extLst>
                  <a:ext uri="{FF2B5EF4-FFF2-40B4-BE49-F238E27FC236}">
                    <a16:creationId xmlns:a16="http://schemas.microsoft.com/office/drawing/2014/main" id="{3D97A398-8609-4B7A-8E40-67C7516A35FF}"/>
                  </a:ext>
                </a:extLst>
              </p:cNvPr>
              <p:cNvSpPr txBox="1"/>
              <p:nvPr/>
            </p:nvSpPr>
            <p:spPr>
              <a:xfrm>
                <a:off x="4426227" y="5019153"/>
                <a:ext cx="333746" cy="317844"/>
              </a:xfrm>
              <a:prstGeom prst="rect">
                <a:avLst/>
              </a:prstGeom>
              <a:noFill/>
              <a:ln>
                <a:noFill/>
              </a:ln>
            </p:spPr>
            <p:txBody>
              <a:bodyPr wrap="none" rtlCol="0">
                <a:spAutoFit/>
              </a:bodyPr>
              <a:lstStyle/>
              <a:p>
                <a14:m>
                  <m:oMath xmlns:m="http://schemas.openxmlformats.org/officeDocument/2006/math">
                    <m:acc>
                      <m:accPr>
                        <m:chr m:val="̅"/>
                        <m:ctrlPr>
                          <a:rPr lang="en-US" altLang="ja-JP" sz="1500" i="1" smtClean="0">
                            <a:solidFill>
                              <a:schemeClr val="bg1"/>
                            </a:solidFill>
                            <a:latin typeface="Cambria Math" panose="02040503050406030204" pitchFamily="18" charset="0"/>
                            <a:ea typeface="ＭＳ Ｐゴシック" panose="020B0600070205080204" pitchFamily="50" charset="-128"/>
                            <a:cs typeface="Times New Roman" panose="02020603050405020304" pitchFamily="18" charset="0"/>
                          </a:rPr>
                        </m:ctrlPr>
                      </m:accPr>
                      <m:e>
                        <m:r>
                          <m:rPr>
                            <m:nor/>
                          </m:rP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m:t>x</m:t>
                        </m:r>
                      </m:e>
                    </m:acc>
                  </m:oMath>
                </a14:m>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a:t>
                </a:r>
              </a:p>
            </p:txBody>
          </p:sp>
        </mc:Choice>
        <mc:Fallback xmlns="">
          <p:sp>
            <p:nvSpPr>
              <p:cNvPr id="114" name="テキスト ボックス 113">
                <a:extLst>
                  <a:ext uri="{FF2B5EF4-FFF2-40B4-BE49-F238E27FC236}">
                    <a16:creationId xmlns:a16="http://schemas.microsoft.com/office/drawing/2014/main" id="{3D97A398-8609-4B7A-8E40-67C7516A35FF}"/>
                  </a:ext>
                </a:extLst>
              </p:cNvPr>
              <p:cNvSpPr txBox="1">
                <a:spLocks noRot="1" noChangeAspect="1" noMove="1" noResize="1" noEditPoints="1" noAdjustHandles="1" noChangeArrowheads="1" noChangeShapeType="1" noTextEdit="1"/>
              </p:cNvSpPr>
              <p:nvPr/>
            </p:nvSpPr>
            <p:spPr>
              <a:xfrm>
                <a:off x="4426227" y="5019153"/>
                <a:ext cx="333746" cy="317844"/>
              </a:xfrm>
              <a:prstGeom prst="rect">
                <a:avLst/>
              </a:prstGeom>
              <a:blipFill>
                <a:blip r:embed="rId3"/>
                <a:stretch>
                  <a:fillRect b="-21154"/>
                </a:stretch>
              </a:blipFill>
              <a:ln>
                <a:noFill/>
              </a:ln>
            </p:spPr>
            <p:txBody>
              <a:bodyPr/>
              <a:lstStyle/>
              <a:p>
                <a:r>
                  <a:rPr lang="ja-JP" altLang="en-US">
                    <a:noFill/>
                  </a:rPr>
                  <a:t> </a:t>
                </a:r>
              </a:p>
            </p:txBody>
          </p:sp>
        </mc:Fallback>
      </mc:AlternateContent>
      <p:cxnSp>
        <p:nvCxnSpPr>
          <p:cNvPr id="115" name="直線コネクタ 114">
            <a:extLst>
              <a:ext uri="{FF2B5EF4-FFF2-40B4-BE49-F238E27FC236}">
                <a16:creationId xmlns:a16="http://schemas.microsoft.com/office/drawing/2014/main" id="{590891C3-2FE4-436C-AE28-B0EEDDEA1FCF}"/>
              </a:ext>
            </a:extLst>
          </p:cNvPr>
          <p:cNvCxnSpPr>
            <a:cxnSpLocks/>
          </p:cNvCxnSpPr>
          <p:nvPr/>
        </p:nvCxnSpPr>
        <p:spPr>
          <a:xfrm flipH="1" flipV="1">
            <a:off x="3781213" y="3233931"/>
            <a:ext cx="1673948" cy="166222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81B25886-4550-40A9-9A7B-C95110DB0C78}"/>
              </a:ext>
            </a:extLst>
          </p:cNvPr>
          <p:cNvSpPr txBox="1"/>
          <p:nvPr/>
        </p:nvSpPr>
        <p:spPr>
          <a:xfrm>
            <a:off x="5286181" y="4545013"/>
            <a:ext cx="987770" cy="461665"/>
          </a:xfrm>
          <a:prstGeom prst="rect">
            <a:avLst/>
          </a:prstGeom>
          <a:noFill/>
          <a:ln>
            <a:noFill/>
          </a:ln>
        </p:spPr>
        <p:txBody>
          <a:bodyPr wrap="none" rtlCol="0">
            <a:spAutoFit/>
          </a:bodyPr>
          <a:lstStyle/>
          <a:p>
            <a:pPr algn="ctr"/>
            <a:r>
              <a:rPr lang="ja-JP" altLang="en-US" sz="1200" dirty="0">
                <a:solidFill>
                  <a:srgbClr val="FFFF00"/>
                </a:solidFill>
                <a:latin typeface="ＭＳ Ｐゴシック" panose="020B0600070205080204" pitchFamily="50" charset="-128"/>
                <a:ea typeface="ＭＳ Ｐゴシック" panose="020B0600070205080204" pitchFamily="50" charset="-128"/>
              </a:rPr>
              <a:t>第</a:t>
            </a:r>
            <a:r>
              <a:rPr lang="en-US" altLang="ja-JP" sz="1200" dirty="0">
                <a:solidFill>
                  <a:srgbClr val="FFFF00"/>
                </a:solidFill>
                <a:latin typeface="ＭＳ Ｐゴシック" panose="020B0600070205080204" pitchFamily="50" charset="-128"/>
                <a:ea typeface="ＭＳ Ｐゴシック" panose="020B0600070205080204" pitchFamily="50" charset="-128"/>
              </a:rPr>
              <a:t>2</a:t>
            </a:r>
            <a:r>
              <a:rPr lang="ja-JP" altLang="en-US" sz="1200" dirty="0">
                <a:solidFill>
                  <a:srgbClr val="FFFF00"/>
                </a:solidFill>
                <a:latin typeface="ＭＳ Ｐゴシック" panose="020B0600070205080204" pitchFamily="50" charset="-128"/>
                <a:ea typeface="ＭＳ Ｐゴシック" panose="020B0600070205080204" pitchFamily="50" charset="-128"/>
              </a:rPr>
              <a:t>主成分</a:t>
            </a:r>
            <a:r>
              <a:rPr lang="en-US" altLang="ja-JP" sz="1200" i="1" dirty="0">
                <a:solidFill>
                  <a:srgbClr val="FFFF00"/>
                </a:solidFill>
                <a:latin typeface="Times New Roman" panose="02020603050405020304" pitchFamily="18" charset="0"/>
                <a:ea typeface="ＭＳ Ｐゴシック" panose="020B0600070205080204" pitchFamily="50" charset="-128"/>
                <a:cs typeface="Times New Roman" panose="02020603050405020304" pitchFamily="18" charset="0"/>
              </a:rPr>
              <a:t>z</a:t>
            </a:r>
            <a:r>
              <a:rPr lang="en-US" altLang="ja-JP" sz="1200" baseline="-25000" dirty="0">
                <a:solidFill>
                  <a:srgbClr val="FFFF00"/>
                </a:solidFill>
                <a:ea typeface="ＭＳ Ｐゴシック" panose="020B0600070205080204" pitchFamily="50" charset="-128"/>
                <a:cs typeface="Times New Roman" panose="02020603050405020304" pitchFamily="18" charset="0"/>
              </a:rPr>
              <a:t>2</a:t>
            </a:r>
            <a:endParaRPr lang="en-US" altLang="ja-JP" sz="1200" dirty="0">
              <a:solidFill>
                <a:srgbClr val="FFFF00"/>
              </a:solidFill>
              <a:latin typeface="ＭＳ Ｐゴシック" panose="020B0600070205080204" pitchFamily="50" charset="-128"/>
              <a:ea typeface="ＭＳ Ｐゴシック" panose="020B0600070205080204" pitchFamily="50" charset="-128"/>
            </a:endParaRPr>
          </a:p>
          <a:p>
            <a:pPr algn="ctr"/>
            <a:r>
              <a:rPr lang="ja-JP" altLang="en-US" sz="1200" dirty="0">
                <a:solidFill>
                  <a:srgbClr val="FFFF00"/>
                </a:solidFill>
                <a:latin typeface="ＭＳ Ｐゴシック" panose="020B0600070205080204" pitchFamily="50" charset="-128"/>
                <a:ea typeface="ＭＳ Ｐゴシック" panose="020B0600070205080204" pitchFamily="50" charset="-128"/>
              </a:rPr>
              <a:t>（体型）</a:t>
            </a:r>
            <a:endParaRPr lang="en-US" altLang="ja-JP" sz="1200" dirty="0">
              <a:solidFill>
                <a:srgbClr val="FFFF00"/>
              </a:solidFill>
              <a:latin typeface="ＭＳ Ｐゴシック" panose="020B0600070205080204" pitchFamily="50" charset="-128"/>
              <a:ea typeface="ＭＳ Ｐゴシック" panose="020B0600070205080204" pitchFamily="50" charset="-128"/>
            </a:endParaRPr>
          </a:p>
        </p:txBody>
      </p:sp>
      <p:sp>
        <p:nvSpPr>
          <p:cNvPr id="117" name="テキスト ボックス 116">
            <a:extLst>
              <a:ext uri="{FF2B5EF4-FFF2-40B4-BE49-F238E27FC236}">
                <a16:creationId xmlns:a16="http://schemas.microsoft.com/office/drawing/2014/main" id="{14FDF7AC-3503-40FD-912B-74CBDFABCF02}"/>
              </a:ext>
            </a:extLst>
          </p:cNvPr>
          <p:cNvSpPr txBox="1"/>
          <p:nvPr/>
        </p:nvSpPr>
        <p:spPr>
          <a:xfrm>
            <a:off x="3940430" y="2103432"/>
            <a:ext cx="1490886" cy="692497"/>
          </a:xfrm>
          <a:prstGeom prst="rect">
            <a:avLst/>
          </a:prstGeom>
          <a:noFill/>
          <a:ln>
            <a:noFill/>
          </a:ln>
        </p:spPr>
        <p:txBody>
          <a:bodyPr wrap="square" rtlCol="0">
            <a:spAutoFit/>
          </a:bodyPr>
          <a:lstStyle/>
          <a:p>
            <a:pPr algn="just"/>
            <a:r>
              <a:rPr lang="ja-JP" altLang="en-US" sz="1300" dirty="0">
                <a:solidFill>
                  <a:srgbClr val="FFFF00"/>
                </a:solidFill>
                <a:latin typeface="ＭＳ Ｐゴシック" panose="020B0600070205080204" pitchFamily="50" charset="-128"/>
                <a:ea typeface="ＭＳ Ｐゴシック" panose="020B0600070205080204" pitchFamily="50" charset="-128"/>
              </a:rPr>
              <a:t>第</a:t>
            </a:r>
            <a:r>
              <a:rPr lang="en-US" altLang="ja-JP" sz="1300" dirty="0">
                <a:solidFill>
                  <a:srgbClr val="FFFF00"/>
                </a:solidFill>
                <a:latin typeface="ＭＳ Ｐゴシック" panose="020B0600070205080204" pitchFamily="50" charset="-128"/>
                <a:ea typeface="ＭＳ Ｐゴシック" panose="020B0600070205080204" pitchFamily="50" charset="-128"/>
              </a:rPr>
              <a:t>1</a:t>
            </a:r>
            <a:r>
              <a:rPr lang="ja-JP" altLang="en-US" sz="1300" dirty="0">
                <a:solidFill>
                  <a:srgbClr val="FFFF00"/>
                </a:solidFill>
                <a:latin typeface="ＭＳ Ｐゴシック" panose="020B0600070205080204" pitchFamily="50" charset="-128"/>
                <a:ea typeface="ＭＳ Ｐゴシック" panose="020B0600070205080204" pitchFamily="50" charset="-128"/>
              </a:rPr>
              <a:t>主成分と直交する方向で分散が最大となる直線</a:t>
            </a:r>
            <a:endParaRPr lang="en-US" altLang="ja-JP" sz="1300" dirty="0">
              <a:solidFill>
                <a:srgbClr val="FFFF00"/>
              </a:solidFill>
              <a:latin typeface="ＭＳ Ｐゴシック" panose="020B0600070205080204" pitchFamily="50" charset="-128"/>
              <a:ea typeface="ＭＳ Ｐゴシック" panose="020B0600070205080204" pitchFamily="50" charset="-128"/>
            </a:endParaRPr>
          </a:p>
        </p:txBody>
      </p:sp>
      <p:cxnSp>
        <p:nvCxnSpPr>
          <p:cNvPr id="119" name="コネクタ: 曲線 118">
            <a:extLst>
              <a:ext uri="{FF2B5EF4-FFF2-40B4-BE49-F238E27FC236}">
                <a16:creationId xmlns:a16="http://schemas.microsoft.com/office/drawing/2014/main" id="{BBFEAF09-3898-4317-AAB3-DC56DDBF3408}"/>
              </a:ext>
            </a:extLst>
          </p:cNvPr>
          <p:cNvCxnSpPr>
            <a:cxnSpLocks/>
          </p:cNvCxnSpPr>
          <p:nvPr/>
        </p:nvCxnSpPr>
        <p:spPr>
          <a:xfrm rot="5400000">
            <a:off x="3882563" y="2823935"/>
            <a:ext cx="422013" cy="347023"/>
          </a:xfrm>
          <a:prstGeom prst="curvedConnector3">
            <a:avLst>
              <a:gd name="adj1" fmla="val 50000"/>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D20A4E65-2F94-4BA1-9E9D-61CFA62DFC95}"/>
              </a:ext>
            </a:extLst>
          </p:cNvPr>
          <p:cNvSpPr txBox="1"/>
          <p:nvPr/>
        </p:nvSpPr>
        <p:spPr>
          <a:xfrm>
            <a:off x="5773299" y="4887306"/>
            <a:ext cx="694421" cy="323165"/>
          </a:xfrm>
          <a:prstGeom prst="rect">
            <a:avLst/>
          </a:prstGeom>
          <a:noFill/>
          <a:ln>
            <a:noFill/>
          </a:ln>
        </p:spPr>
        <p:txBody>
          <a:bodyPr wrap="none" rtlCol="0">
            <a:spAutoFit/>
          </a:bodyPr>
          <a:lstStyle/>
          <a:p>
            <a: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a:t>
            </a:r>
            <a:r>
              <a:rPr lang="en-US" altLang="ja-JP" sz="15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sz="12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身長</a:t>
            </a:r>
            <a:endParaRPr lang="en-US" altLang="ja-JP" sz="12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3" name="テキスト ボックス 122">
            <a:extLst>
              <a:ext uri="{FF2B5EF4-FFF2-40B4-BE49-F238E27FC236}">
                <a16:creationId xmlns:a16="http://schemas.microsoft.com/office/drawing/2014/main" id="{B6D054E2-BA9A-4297-936E-8A2D15921600}"/>
              </a:ext>
            </a:extLst>
          </p:cNvPr>
          <p:cNvSpPr txBox="1"/>
          <p:nvPr/>
        </p:nvSpPr>
        <p:spPr>
          <a:xfrm>
            <a:off x="3124019" y="2364938"/>
            <a:ext cx="750290" cy="323165"/>
          </a:xfrm>
          <a:prstGeom prst="rect">
            <a:avLst/>
          </a:prstGeom>
          <a:noFill/>
          <a:ln>
            <a:noFill/>
          </a:ln>
        </p:spPr>
        <p:txBody>
          <a:bodyPr wrap="square" rtlCol="0">
            <a:spAutoFit/>
          </a:bodyPr>
          <a:lstStyle/>
          <a:p>
            <a:r>
              <a:rPr lang="en-US" altLang="ja-JP" sz="15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2</a:t>
            </a:r>
            <a:r>
              <a:rPr lang="en-US" altLang="ja-JP" sz="12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sz="12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体重</a:t>
            </a:r>
            <a:endParaRPr lang="en-US" altLang="ja-JP" sz="12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8" name="円弧 127">
            <a:extLst>
              <a:ext uri="{FF2B5EF4-FFF2-40B4-BE49-F238E27FC236}">
                <a16:creationId xmlns:a16="http://schemas.microsoft.com/office/drawing/2014/main" id="{4D003B51-3234-435C-9325-7AC2E5B34957}"/>
              </a:ext>
            </a:extLst>
          </p:cNvPr>
          <p:cNvSpPr/>
          <p:nvPr/>
        </p:nvSpPr>
        <p:spPr>
          <a:xfrm rot="19898711">
            <a:off x="4376691" y="3208293"/>
            <a:ext cx="797091" cy="792905"/>
          </a:xfrm>
          <a:prstGeom prst="arc">
            <a:avLst>
              <a:gd name="adj1" fmla="val 16945042"/>
              <a:gd name="adj2" fmla="val 0"/>
            </a:avLst>
          </a:prstGeom>
          <a:noFill/>
          <a:ln w="3175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129" name="円弧 128">
            <a:extLst>
              <a:ext uri="{FF2B5EF4-FFF2-40B4-BE49-F238E27FC236}">
                <a16:creationId xmlns:a16="http://schemas.microsoft.com/office/drawing/2014/main" id="{DC10CCDE-6770-4A1B-A045-7C33868CECCB}"/>
              </a:ext>
            </a:extLst>
          </p:cNvPr>
          <p:cNvSpPr/>
          <p:nvPr/>
        </p:nvSpPr>
        <p:spPr>
          <a:xfrm rot="4157130">
            <a:off x="4539475" y="3713891"/>
            <a:ext cx="797091" cy="792905"/>
          </a:xfrm>
          <a:prstGeom prst="arc">
            <a:avLst>
              <a:gd name="adj1" fmla="val 16945042"/>
              <a:gd name="adj2" fmla="val 0"/>
            </a:avLst>
          </a:prstGeom>
          <a:noFill/>
          <a:ln w="3175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sp>
        <p:nvSpPr>
          <p:cNvPr id="3" name="テキスト ボックス 2">
            <a:extLst>
              <a:ext uri="{FF2B5EF4-FFF2-40B4-BE49-F238E27FC236}">
                <a16:creationId xmlns:a16="http://schemas.microsoft.com/office/drawing/2014/main" id="{0891C127-498B-425C-8889-2A2D5C412AE3}"/>
              </a:ext>
            </a:extLst>
          </p:cNvPr>
          <p:cNvSpPr txBox="1"/>
          <p:nvPr/>
        </p:nvSpPr>
        <p:spPr>
          <a:xfrm>
            <a:off x="827583" y="2805577"/>
            <a:ext cx="1885097" cy="892552"/>
          </a:xfrm>
          <a:prstGeom prst="rect">
            <a:avLst/>
          </a:prstGeom>
          <a:noFill/>
        </p:spPr>
        <p:txBody>
          <a:bodyPr wrap="square" rtlCol="0">
            <a:spAutoFit/>
          </a:bodyPr>
          <a:lstStyle/>
          <a:p>
            <a:pPr algn="just"/>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バラツキの大きな観測変数の影響が強く出てしまうため，</a:t>
            </a:r>
            <a:r>
              <a:rPr kumimoji="1" lang="ja-JP" altLang="en-US" sz="1300" dirty="0">
                <a:solidFill>
                  <a:srgbClr val="92D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変数ごとに標準化</a:t>
            </a:r>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しておく</a:t>
            </a:r>
          </a:p>
        </p:txBody>
      </p:sp>
      <p:cxnSp>
        <p:nvCxnSpPr>
          <p:cNvPr id="6" name="コネクタ: 曲線 5">
            <a:extLst>
              <a:ext uri="{FF2B5EF4-FFF2-40B4-BE49-F238E27FC236}">
                <a16:creationId xmlns:a16="http://schemas.microsoft.com/office/drawing/2014/main" id="{96E4A742-EA8A-4BFE-BD20-256007B50D73}"/>
              </a:ext>
            </a:extLst>
          </p:cNvPr>
          <p:cNvCxnSpPr>
            <a:cxnSpLocks/>
          </p:cNvCxnSpPr>
          <p:nvPr/>
        </p:nvCxnSpPr>
        <p:spPr>
          <a:xfrm flipV="1">
            <a:off x="2729795" y="2587870"/>
            <a:ext cx="422123" cy="337074"/>
          </a:xfrm>
          <a:prstGeom prst="curvedConnector3">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3" name="テキスト ボックス 132">
            <a:extLst>
              <a:ext uri="{FF2B5EF4-FFF2-40B4-BE49-F238E27FC236}">
                <a16:creationId xmlns:a16="http://schemas.microsoft.com/office/drawing/2014/main" id="{C827D60D-2FF9-4751-BBA2-DCED5B442F0A}"/>
              </a:ext>
            </a:extLst>
          </p:cNvPr>
          <p:cNvSpPr txBox="1"/>
          <p:nvPr/>
        </p:nvSpPr>
        <p:spPr>
          <a:xfrm>
            <a:off x="5318740" y="4045012"/>
            <a:ext cx="3095509" cy="492443"/>
          </a:xfrm>
          <a:prstGeom prst="rect">
            <a:avLst/>
          </a:prstGeom>
          <a:noFill/>
          <a:ln>
            <a:noFill/>
          </a:ln>
        </p:spPr>
        <p:txBody>
          <a:bodyPr wrap="square" rtlCol="0">
            <a:spAutoFit/>
          </a:bodyPr>
          <a:lstStyle/>
          <a:p>
            <a:pPr algn="just"/>
            <a:r>
              <a:rPr lang="ja-JP" altLang="en-US" sz="1300" dirty="0">
                <a:solidFill>
                  <a:schemeClr val="bg1"/>
                </a:solidFill>
                <a:latin typeface="ＭＳ Ｐゴシック" panose="020B0600070205080204" pitchFamily="50" charset="-128"/>
                <a:ea typeface="ＭＳ Ｐゴシック" panose="020B0600070205080204" pitchFamily="50" charset="-128"/>
              </a:rPr>
              <a:t>もとの観測変数の軸をデータのバラつく方向に合わせて軸を回転させている</a:t>
            </a:r>
            <a:endParaRPr lang="en-US" altLang="ja-JP" sz="1300" dirty="0">
              <a:solidFill>
                <a:schemeClr val="bg1"/>
              </a:solidFill>
              <a:latin typeface="ＭＳ Ｐゴシック" panose="020B0600070205080204" pitchFamily="50" charset="-128"/>
              <a:ea typeface="ＭＳ Ｐゴシック" panose="020B0600070205080204" pitchFamily="50" charset="-128"/>
            </a:endParaRPr>
          </a:p>
        </p:txBody>
      </p:sp>
      <p:sp>
        <p:nvSpPr>
          <p:cNvPr id="134" name="テキスト ボックス 133">
            <a:extLst>
              <a:ext uri="{FF2B5EF4-FFF2-40B4-BE49-F238E27FC236}">
                <a16:creationId xmlns:a16="http://schemas.microsoft.com/office/drawing/2014/main" id="{25B45C8B-B74E-4548-82CB-7B9B0CA35782}"/>
              </a:ext>
            </a:extLst>
          </p:cNvPr>
          <p:cNvSpPr txBox="1"/>
          <p:nvPr/>
        </p:nvSpPr>
        <p:spPr>
          <a:xfrm>
            <a:off x="850003" y="3798791"/>
            <a:ext cx="2103094" cy="492443"/>
          </a:xfrm>
          <a:prstGeom prst="rect">
            <a:avLst/>
          </a:prstGeom>
          <a:noFill/>
          <a:ln>
            <a:noFill/>
          </a:ln>
        </p:spPr>
        <p:txBody>
          <a:bodyPr wrap="square" rtlCol="0">
            <a:spAutoFit/>
          </a:bodyPr>
          <a:lstStyle/>
          <a:p>
            <a:pPr algn="just"/>
            <a:r>
              <a:rPr lang="ja-JP" altLang="en-US" sz="1300" dirty="0">
                <a:solidFill>
                  <a:schemeClr val="bg1"/>
                </a:solidFill>
                <a:latin typeface="ＭＳ Ｐゴシック" panose="020B0600070205080204" pitchFamily="50" charset="-128"/>
                <a:ea typeface="ＭＳ Ｐゴシック" panose="020B0600070205080204" pitchFamily="50" charset="-128"/>
              </a:rPr>
              <a:t>観測変数と同じ数だけ主成分を合成することができる</a:t>
            </a:r>
            <a:endParaRPr lang="en-US" altLang="ja-JP" sz="1300" dirty="0">
              <a:solidFill>
                <a:schemeClr val="bg1"/>
              </a:solidFill>
              <a:latin typeface="ＭＳ Ｐゴシック" panose="020B0600070205080204" pitchFamily="50" charset="-128"/>
              <a:ea typeface="ＭＳ Ｐゴシック" panose="020B0600070205080204" pitchFamily="50" charset="-128"/>
            </a:endParaRPr>
          </a:p>
        </p:txBody>
      </p:sp>
      <p:sp>
        <p:nvSpPr>
          <p:cNvPr id="135" name="テキスト ボックス 134">
            <a:extLst>
              <a:ext uri="{FF2B5EF4-FFF2-40B4-BE49-F238E27FC236}">
                <a16:creationId xmlns:a16="http://schemas.microsoft.com/office/drawing/2014/main" id="{B5C5C17E-5590-4C5B-838D-A7079397FDE7}"/>
              </a:ext>
            </a:extLst>
          </p:cNvPr>
          <p:cNvSpPr txBox="1"/>
          <p:nvPr/>
        </p:nvSpPr>
        <p:spPr>
          <a:xfrm>
            <a:off x="2627784" y="5548355"/>
            <a:ext cx="4738844" cy="323165"/>
          </a:xfrm>
          <a:prstGeom prst="rect">
            <a:avLst/>
          </a:prstGeom>
          <a:noFill/>
          <a:ln>
            <a:noFill/>
          </a:ln>
        </p:spPr>
        <p:txBody>
          <a:bodyPr wrap="square" rtlCol="0">
            <a:spAutoFit/>
          </a:bodyPr>
          <a:lstStyle/>
          <a:p>
            <a:pPr algn="just"/>
            <a:r>
              <a:rPr lang="ja-JP" altLang="en-US" sz="1500" dirty="0">
                <a:solidFill>
                  <a:schemeClr val="bg1"/>
                </a:solidFill>
                <a:latin typeface="ＭＳ Ｐゴシック" panose="020B0600070205080204" pitchFamily="50" charset="-128"/>
                <a:ea typeface="ＭＳ Ｐゴシック" panose="020B0600070205080204" pitchFamily="50" charset="-128"/>
              </a:rPr>
              <a:t>それでは数式から主成分（の係数）を求めてみましょう</a:t>
            </a:r>
            <a:endParaRPr lang="en-US" altLang="ja-JP" sz="1500" dirty="0">
              <a:solidFill>
                <a:schemeClr val="bg1"/>
              </a:solidFill>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6E3A3F8E-7829-4666-85F8-ECC1E8737F10}"/>
              </a:ext>
            </a:extLst>
          </p:cNvPr>
          <p:cNvSpPr txBox="1"/>
          <p:nvPr/>
        </p:nvSpPr>
        <p:spPr>
          <a:xfrm>
            <a:off x="6129617" y="2736845"/>
            <a:ext cx="1787669" cy="292388"/>
          </a:xfrm>
          <a:prstGeom prst="rect">
            <a:avLst/>
          </a:prstGeom>
          <a:noFill/>
          <a:ln>
            <a:noFill/>
          </a:ln>
        </p:spPr>
        <p:txBody>
          <a:bodyPr wrap="none" rtlCol="0">
            <a:spAutoFit/>
          </a:bodyPr>
          <a:lstStyle/>
          <a:p>
            <a:pPr algn="ctr"/>
            <a:r>
              <a:rPr lang="ja-JP" altLang="en-US" sz="1300" dirty="0">
                <a:solidFill>
                  <a:schemeClr val="bg1"/>
                </a:solidFill>
                <a:latin typeface="ＭＳ Ｐゴシック" panose="020B0600070205080204" pitchFamily="50" charset="-128"/>
                <a:ea typeface="ＭＳ Ｐゴシック" panose="020B0600070205080204" pitchFamily="50" charset="-128"/>
              </a:rPr>
              <a:t>←総合的な指標になる</a:t>
            </a:r>
            <a:endParaRPr lang="en-US" altLang="ja-JP" sz="13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5769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par>
                                <p:cTn id="11" presetID="10"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500"/>
                                        <p:tgtEl>
                                          <p:spTgt spid="111"/>
                                        </p:tgtEl>
                                      </p:cBhvr>
                                    </p:animEffect>
                                  </p:childTnLst>
                                </p:cTn>
                              </p:par>
                              <p:par>
                                <p:cTn id="14" presetID="10" presetClass="entr" presetSubtype="0" fill="hold"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500"/>
                                        <p:tgtEl>
                                          <p:spTgt spid="112"/>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500"/>
                                        <p:tgtEl>
                                          <p:spTgt spid="110"/>
                                        </p:tgtEl>
                                      </p:cBhvr>
                                    </p:animEffect>
                                  </p:childTnLst>
                                </p:cTn>
                              </p:par>
                              <p:par>
                                <p:cTn id="28" presetID="10" presetClass="entr" presetSubtype="0" fill="hold" nodeType="with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500"/>
                                        <p:tgtEl>
                                          <p:spTgt spid="10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500"/>
                                        <p:tgtEl>
                                          <p:spTgt spid="10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500"/>
                                        <p:tgtEl>
                                          <p:spTgt spid="115"/>
                                        </p:tgtEl>
                                      </p:cBhvr>
                                    </p:animEffect>
                                  </p:childTnLst>
                                </p:cTn>
                              </p:par>
                              <p:par>
                                <p:cTn id="42" presetID="10" presetClass="entr" presetSubtype="0" fill="hold" nodeType="with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fade">
                                      <p:cBhvr>
                                        <p:cTn id="44" dur="500"/>
                                        <p:tgtEl>
                                          <p:spTgt spid="1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fade">
                                      <p:cBhvr>
                                        <p:cTn id="50" dur="500"/>
                                        <p:tgtEl>
                                          <p:spTgt spid="1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fade">
                                      <p:cBhvr>
                                        <p:cTn id="53" dur="500"/>
                                        <p:tgtEl>
                                          <p:spTgt spid="1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3"/>
                                        </p:tgtEl>
                                        <p:attrNameLst>
                                          <p:attrName>style.visibility</p:attrName>
                                        </p:attrNameLst>
                                      </p:cBhvr>
                                      <p:to>
                                        <p:strVal val="visible"/>
                                      </p:to>
                                    </p:set>
                                    <p:animEffect transition="in" filter="fade">
                                      <p:cBhvr>
                                        <p:cTn id="58" dur="500"/>
                                        <p:tgtEl>
                                          <p:spTgt spid="1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fade">
                                      <p:cBhvr>
                                        <p:cTn id="61" dur="500"/>
                                        <p:tgtEl>
                                          <p:spTgt spid="1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8"/>
                                        </p:tgtEl>
                                        <p:attrNameLst>
                                          <p:attrName>style.visibility</p:attrName>
                                        </p:attrNameLst>
                                      </p:cBhvr>
                                      <p:to>
                                        <p:strVal val="visible"/>
                                      </p:to>
                                    </p:set>
                                    <p:animEffect transition="in" filter="fade">
                                      <p:cBhvr>
                                        <p:cTn id="64" dur="500"/>
                                        <p:tgtEl>
                                          <p:spTgt spid="1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p:bldP spid="113" grpId="0"/>
      <p:bldP spid="114" grpId="0"/>
      <p:bldP spid="116" grpId="0"/>
      <p:bldP spid="117" grpId="0"/>
      <p:bldP spid="128" grpId="0" animBg="1"/>
      <p:bldP spid="129" grpId="0" animBg="1"/>
      <p:bldP spid="3" grpId="0"/>
      <p:bldP spid="133" grpId="0"/>
      <p:bldP spid="134" grpId="0"/>
      <p:bldP spid="13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2C1F2F-3392-4E08-832C-12D7345E7A48}"/>
              </a:ext>
            </a:extLst>
          </p:cNvPr>
          <p:cNvSpPr>
            <a:spLocks noGrp="1"/>
          </p:cNvSpPr>
          <p:nvPr>
            <p:ph type="title"/>
          </p:nvPr>
        </p:nvSpPr>
        <p:spPr>
          <a:xfrm>
            <a:off x="1043608" y="694349"/>
            <a:ext cx="7162800" cy="1143000"/>
          </a:xfrm>
        </p:spPr>
        <p:txBody>
          <a:bodyPr/>
          <a:lstStyle/>
          <a:p>
            <a:r>
              <a:rPr kumimoji="1" lang="ja-JP" altLang="en-US" b="1" dirty="0">
                <a:effectLst>
                  <a:outerShdw blurRad="38100" dist="38100" dir="2700000" algn="tl">
                    <a:srgbClr val="000000">
                      <a:alpha val="43137"/>
                    </a:srgbClr>
                  </a:outerShdw>
                </a:effectLst>
              </a:rPr>
              <a:t>主成分の分散</a:t>
            </a:r>
          </a:p>
        </p:txBody>
      </p:sp>
      <p:graphicFrame>
        <p:nvGraphicFramePr>
          <p:cNvPr id="4" name="オブジェクト 3">
            <a:extLst>
              <a:ext uri="{FF2B5EF4-FFF2-40B4-BE49-F238E27FC236}">
                <a16:creationId xmlns:a16="http://schemas.microsoft.com/office/drawing/2014/main" id="{30D489D2-9186-4A96-9D6D-ABEBBEDBD312}"/>
              </a:ext>
            </a:extLst>
          </p:cNvPr>
          <p:cNvGraphicFramePr>
            <a:graphicFrameLocks noChangeAspect="1"/>
          </p:cNvGraphicFramePr>
          <p:nvPr>
            <p:extLst>
              <p:ext uri="{D42A27DB-BD31-4B8C-83A1-F6EECF244321}">
                <p14:modId xmlns:p14="http://schemas.microsoft.com/office/powerpoint/2010/main" val="4053243417"/>
              </p:ext>
            </p:extLst>
          </p:nvPr>
        </p:nvGraphicFramePr>
        <p:xfrm>
          <a:off x="3491880" y="2404077"/>
          <a:ext cx="1872208" cy="481684"/>
        </p:xfrm>
        <a:graphic>
          <a:graphicData uri="http://schemas.openxmlformats.org/presentationml/2006/ole">
            <mc:AlternateContent xmlns:mc="http://schemas.openxmlformats.org/markup-compatibility/2006">
              <mc:Choice xmlns:v="urn:schemas-microsoft-com:vml" Requires="v">
                <p:oleObj spid="_x0000_s43529" name="Equation" r:id="rId3" imgW="888840" imgH="228600" progId="Equation.DSMT4">
                  <p:embed/>
                </p:oleObj>
              </mc:Choice>
              <mc:Fallback>
                <p:oleObj name="Equation" r:id="rId3" imgW="888840" imgH="228600" progId="Equation.DSMT4">
                  <p:embed/>
                  <p:pic>
                    <p:nvPicPr>
                      <p:cNvPr id="2" name="オブジェクト 1">
                        <a:extLst>
                          <a:ext uri="{FF2B5EF4-FFF2-40B4-BE49-F238E27FC236}">
                            <a16:creationId xmlns:a16="http://schemas.microsoft.com/office/drawing/2014/main" id="{43377D1D-4841-4DF3-92F0-67C5ECD18BC7}"/>
                          </a:ext>
                        </a:extLst>
                      </p:cNvPr>
                      <p:cNvPicPr/>
                      <p:nvPr/>
                    </p:nvPicPr>
                    <p:blipFill>
                      <a:blip r:embed="rId4"/>
                      <a:stretch>
                        <a:fillRect/>
                      </a:stretch>
                    </p:blipFill>
                    <p:spPr>
                      <a:xfrm>
                        <a:off x="3491880" y="2404077"/>
                        <a:ext cx="1872208" cy="481684"/>
                      </a:xfrm>
                      <a:prstGeom prst="rect">
                        <a:avLst/>
                      </a:prstGeom>
                    </p:spPr>
                  </p:pic>
                </p:oleObj>
              </mc:Fallback>
            </mc:AlternateContent>
          </a:graphicData>
        </a:graphic>
      </p:graphicFrame>
      <p:graphicFrame>
        <p:nvGraphicFramePr>
          <p:cNvPr id="6" name="オブジェクト 5">
            <a:extLst>
              <a:ext uri="{FF2B5EF4-FFF2-40B4-BE49-F238E27FC236}">
                <a16:creationId xmlns:a16="http://schemas.microsoft.com/office/drawing/2014/main" id="{6474CB26-F461-4266-81EA-5207430A2ECE}"/>
              </a:ext>
            </a:extLst>
          </p:cNvPr>
          <p:cNvGraphicFramePr>
            <a:graphicFrameLocks noChangeAspect="1"/>
          </p:cNvGraphicFramePr>
          <p:nvPr>
            <p:extLst>
              <p:ext uri="{D42A27DB-BD31-4B8C-83A1-F6EECF244321}">
                <p14:modId xmlns:p14="http://schemas.microsoft.com/office/powerpoint/2010/main" val="2578849182"/>
              </p:ext>
            </p:extLst>
          </p:nvPr>
        </p:nvGraphicFramePr>
        <p:xfrm>
          <a:off x="1634199" y="3212976"/>
          <a:ext cx="1754187" cy="625475"/>
        </p:xfrm>
        <a:graphic>
          <a:graphicData uri="http://schemas.openxmlformats.org/presentationml/2006/ole">
            <mc:AlternateContent xmlns:mc="http://schemas.openxmlformats.org/markup-compatibility/2006">
              <mc:Choice xmlns:v="urn:schemas-microsoft-com:vml" Requires="v">
                <p:oleObj spid="_x0000_s43530" name="Equation" r:id="rId5" imgW="1104840" imgH="393480" progId="Equation.DSMT4">
                  <p:embed/>
                </p:oleObj>
              </mc:Choice>
              <mc:Fallback>
                <p:oleObj name="Equation" r:id="rId5" imgW="1104840" imgH="393480" progId="Equation.DSMT4">
                  <p:embed/>
                  <p:pic>
                    <p:nvPicPr>
                      <p:cNvPr id="0" name="Object 3"/>
                      <p:cNvPicPr>
                        <a:picLocks noChangeAspect="1" noChangeArrowheads="1"/>
                      </p:cNvPicPr>
                      <p:nvPr/>
                    </p:nvPicPr>
                    <p:blipFill>
                      <a:blip r:embed="rId6"/>
                      <a:srcRect/>
                      <a:stretch>
                        <a:fillRect/>
                      </a:stretch>
                    </p:blipFill>
                    <p:spPr bwMode="auto">
                      <a:xfrm>
                        <a:off x="1634199" y="3212976"/>
                        <a:ext cx="1754187" cy="625475"/>
                      </a:xfrm>
                      <a:prstGeom prst="rect">
                        <a:avLst/>
                      </a:prstGeom>
                      <a:noFill/>
                    </p:spPr>
                  </p:pic>
                </p:oleObj>
              </mc:Fallback>
            </mc:AlternateContent>
          </a:graphicData>
        </a:graphic>
      </p:graphicFrame>
      <p:sp>
        <p:nvSpPr>
          <p:cNvPr id="7" name="テキスト ボックス 6">
            <a:extLst>
              <a:ext uri="{FF2B5EF4-FFF2-40B4-BE49-F238E27FC236}">
                <a16:creationId xmlns:a16="http://schemas.microsoft.com/office/drawing/2014/main" id="{A6028CAC-0339-44D9-9EA9-E3CE5A3872AD}"/>
              </a:ext>
            </a:extLst>
          </p:cNvPr>
          <p:cNvSpPr txBox="1"/>
          <p:nvPr/>
        </p:nvSpPr>
        <p:spPr>
          <a:xfrm>
            <a:off x="2160923" y="1981573"/>
            <a:ext cx="606929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目的：</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の分散が最大になるパラメータ（</a:t>
            </a:r>
            <a:r>
              <a:rPr kumimoji="1" lang="en-US" altLang="ja-JP" sz="2000" i="1" dirty="0">
                <a:solidFill>
                  <a:srgbClr val="FFFF00"/>
                </a:solidFill>
                <a:ea typeface="ＭＳ Ｐゴシック" panose="020B0600070205080204" pitchFamily="50" charset="-128"/>
                <a:cs typeface="Times New Roman" panose="02020603050405020304" pitchFamily="18" charset="0"/>
              </a:rPr>
              <a:t>a</a:t>
            </a:r>
            <a:r>
              <a:rPr kumimoji="1" lang="en-US" altLang="ja-JP" sz="2000" i="1" baseline="-25000" dirty="0">
                <a:solidFill>
                  <a:srgbClr val="FFFF00"/>
                </a:solidFill>
                <a:ea typeface="ＭＳ Ｐゴシック" panose="020B0600070205080204" pitchFamily="50" charset="-128"/>
                <a:cs typeface="Times New Roman" panose="02020603050405020304" pitchFamily="18" charset="0"/>
              </a:rPr>
              <a:t>1</a:t>
            </a:r>
            <a:r>
              <a:rPr kumimoji="1" lang="ja-JP" altLang="en-US" sz="2000" dirty="0" err="1">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i="1" dirty="0">
                <a:solidFill>
                  <a:srgbClr val="FFFF00"/>
                </a:solidFill>
                <a:ea typeface="ＭＳ Ｐゴシック" panose="020B0600070205080204" pitchFamily="50" charset="-128"/>
                <a:cs typeface="Times New Roman" panose="02020603050405020304" pitchFamily="18" charset="0"/>
              </a:rPr>
              <a:t>a</a:t>
            </a:r>
            <a:r>
              <a:rPr kumimoji="1" lang="en-US" altLang="ja-JP" sz="2000" i="1" baseline="-25000" dirty="0">
                <a:solidFill>
                  <a:srgbClr val="FFFF00"/>
                </a:solidFill>
                <a:ea typeface="ＭＳ Ｐゴシック" panose="020B0600070205080204" pitchFamily="50" charset="-128"/>
                <a:cs typeface="Times New Roman" panose="02020603050405020304" pitchFamily="18" charset="0"/>
              </a:rPr>
              <a:t>2</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を求める</a:t>
            </a:r>
          </a:p>
        </p:txBody>
      </p:sp>
      <p:sp>
        <p:nvSpPr>
          <p:cNvPr id="8" name="テキスト ボックス 7">
            <a:extLst>
              <a:ext uri="{FF2B5EF4-FFF2-40B4-BE49-F238E27FC236}">
                <a16:creationId xmlns:a16="http://schemas.microsoft.com/office/drawing/2014/main" id="{51315A35-CC31-463A-8E41-9BFE794C445E}"/>
              </a:ext>
            </a:extLst>
          </p:cNvPr>
          <p:cNvSpPr txBox="1"/>
          <p:nvPr/>
        </p:nvSpPr>
        <p:spPr>
          <a:xfrm>
            <a:off x="539552" y="3307649"/>
            <a:ext cx="1071127" cy="400110"/>
          </a:xfrm>
          <a:prstGeom prst="rect">
            <a:avLst/>
          </a:prstGeom>
          <a:noFill/>
        </p:spPr>
        <p:txBody>
          <a:bodyPr wrap="non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の分散</a:t>
            </a:r>
          </a:p>
        </p:txBody>
      </p:sp>
      <p:graphicFrame>
        <p:nvGraphicFramePr>
          <p:cNvPr id="9" name="オブジェクト 8">
            <a:extLst>
              <a:ext uri="{FF2B5EF4-FFF2-40B4-BE49-F238E27FC236}">
                <a16:creationId xmlns:a16="http://schemas.microsoft.com/office/drawing/2014/main" id="{BE4A0C30-6761-44B7-842A-8264666C0368}"/>
              </a:ext>
            </a:extLst>
          </p:cNvPr>
          <p:cNvGraphicFramePr>
            <a:graphicFrameLocks noChangeAspect="1"/>
          </p:cNvGraphicFramePr>
          <p:nvPr>
            <p:extLst>
              <p:ext uri="{D42A27DB-BD31-4B8C-83A1-F6EECF244321}">
                <p14:modId xmlns:p14="http://schemas.microsoft.com/office/powerpoint/2010/main" val="1282689960"/>
              </p:ext>
            </p:extLst>
          </p:nvPr>
        </p:nvGraphicFramePr>
        <p:xfrm>
          <a:off x="4282912" y="3236764"/>
          <a:ext cx="2762250" cy="625475"/>
        </p:xfrm>
        <a:graphic>
          <a:graphicData uri="http://schemas.openxmlformats.org/presentationml/2006/ole">
            <mc:AlternateContent xmlns:mc="http://schemas.openxmlformats.org/markup-compatibility/2006">
              <mc:Choice xmlns:v="urn:schemas-microsoft-com:vml" Requires="v">
                <p:oleObj spid="_x0000_s43531" name="Equation" r:id="rId7" imgW="1739880" imgH="393480" progId="Equation.DSMT4">
                  <p:embed/>
                </p:oleObj>
              </mc:Choice>
              <mc:Fallback>
                <p:oleObj name="Equation" r:id="rId7" imgW="1739880" imgH="393480" progId="Equation.DSMT4">
                  <p:embed/>
                  <p:pic>
                    <p:nvPicPr>
                      <p:cNvPr id="6" name="オブジェクト 5">
                        <a:extLst>
                          <a:ext uri="{FF2B5EF4-FFF2-40B4-BE49-F238E27FC236}">
                            <a16:creationId xmlns:a16="http://schemas.microsoft.com/office/drawing/2014/main" id="{6474CB26-F461-4266-81EA-5207430A2ECE}"/>
                          </a:ext>
                        </a:extLst>
                      </p:cNvPr>
                      <p:cNvPicPr>
                        <a:picLocks noChangeAspect="1" noChangeArrowheads="1"/>
                      </p:cNvPicPr>
                      <p:nvPr/>
                    </p:nvPicPr>
                    <p:blipFill>
                      <a:blip r:embed="rId8"/>
                      <a:srcRect/>
                      <a:stretch>
                        <a:fillRect/>
                      </a:stretch>
                    </p:blipFill>
                    <p:spPr bwMode="auto">
                      <a:xfrm>
                        <a:off x="4282912" y="3236764"/>
                        <a:ext cx="2762250" cy="625475"/>
                      </a:xfrm>
                      <a:prstGeom prst="rect">
                        <a:avLst/>
                      </a:prstGeom>
                      <a:noFill/>
                    </p:spPr>
                  </p:pic>
                </p:oleObj>
              </mc:Fallback>
            </mc:AlternateContent>
          </a:graphicData>
        </a:graphic>
      </p:graphicFrame>
      <p:sp>
        <p:nvSpPr>
          <p:cNvPr id="10" name="テキスト ボックス 9">
            <a:extLst>
              <a:ext uri="{FF2B5EF4-FFF2-40B4-BE49-F238E27FC236}">
                <a16:creationId xmlns:a16="http://schemas.microsoft.com/office/drawing/2014/main" id="{69895C5E-8707-44CC-81D5-519A9FE26237}"/>
              </a:ext>
            </a:extLst>
          </p:cNvPr>
          <p:cNvSpPr txBox="1"/>
          <p:nvPr/>
        </p:nvSpPr>
        <p:spPr>
          <a:xfrm>
            <a:off x="395536" y="2878872"/>
            <a:ext cx="3289683" cy="292388"/>
          </a:xfrm>
          <a:prstGeom prst="rect">
            <a:avLst/>
          </a:prstGeom>
          <a:noFill/>
        </p:spPr>
        <p:txBody>
          <a:bodyPr wrap="none" rtlCol="0">
            <a:spAutoFit/>
          </a:bodyPr>
          <a:lstStyle/>
          <a:p>
            <a:pPr algn="l"/>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変数</a:t>
            </a:r>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x</a:t>
            </a:r>
            <a:r>
              <a:rPr kumimoji="1" lang="en-US" altLang="ja-JP" sz="13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3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3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は標準化されているので</a:t>
            </a:r>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の平均も</a:t>
            </a:r>
            <a:r>
              <a:rPr kumimoji="1" lang="en-US" altLang="ja-JP"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2" name="直線矢印コネクタ 11">
            <a:extLst>
              <a:ext uri="{FF2B5EF4-FFF2-40B4-BE49-F238E27FC236}">
                <a16:creationId xmlns:a16="http://schemas.microsoft.com/office/drawing/2014/main" id="{70409F62-5AEE-459A-9D0C-77A10AAC03AD}"/>
              </a:ext>
            </a:extLst>
          </p:cNvPr>
          <p:cNvCxnSpPr>
            <a:cxnSpLocks/>
          </p:cNvCxnSpPr>
          <p:nvPr/>
        </p:nvCxnSpPr>
        <p:spPr>
          <a:xfrm flipH="1">
            <a:off x="3131840" y="3181888"/>
            <a:ext cx="98070" cy="205359"/>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矢印: 右 12">
            <a:extLst>
              <a:ext uri="{FF2B5EF4-FFF2-40B4-BE49-F238E27FC236}">
                <a16:creationId xmlns:a16="http://schemas.microsoft.com/office/drawing/2014/main" id="{DB295907-C7FA-49C5-83B2-3C6D9F5BCA9A}"/>
              </a:ext>
            </a:extLst>
          </p:cNvPr>
          <p:cNvSpPr/>
          <p:nvPr/>
        </p:nvSpPr>
        <p:spPr>
          <a:xfrm>
            <a:off x="3481033" y="3429000"/>
            <a:ext cx="709232" cy="211751"/>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オブジェクト 14">
            <a:extLst>
              <a:ext uri="{FF2B5EF4-FFF2-40B4-BE49-F238E27FC236}">
                <a16:creationId xmlns:a16="http://schemas.microsoft.com/office/drawing/2014/main" id="{A72C9F50-D6D9-4AB8-90D3-BE7932AE93C1}"/>
              </a:ext>
            </a:extLst>
          </p:cNvPr>
          <p:cNvGraphicFramePr>
            <a:graphicFrameLocks noChangeAspect="1"/>
          </p:cNvGraphicFramePr>
          <p:nvPr>
            <p:extLst>
              <p:ext uri="{D42A27DB-BD31-4B8C-83A1-F6EECF244321}">
                <p14:modId xmlns:p14="http://schemas.microsoft.com/office/powerpoint/2010/main" val="2309877276"/>
              </p:ext>
            </p:extLst>
          </p:nvPr>
        </p:nvGraphicFramePr>
        <p:xfrm>
          <a:off x="1339919" y="4448010"/>
          <a:ext cx="6245483" cy="707754"/>
        </p:xfrm>
        <a:graphic>
          <a:graphicData uri="http://schemas.openxmlformats.org/presentationml/2006/ole">
            <mc:AlternateContent xmlns:mc="http://schemas.openxmlformats.org/markup-compatibility/2006">
              <mc:Choice xmlns:v="urn:schemas-microsoft-com:vml" Requires="v">
                <p:oleObj spid="_x0000_s43532" name="Equation" r:id="rId9" imgW="3492360" imgH="393480" progId="Equation.DSMT4">
                  <p:embed/>
                </p:oleObj>
              </mc:Choice>
              <mc:Fallback>
                <p:oleObj name="Equation" r:id="rId9" imgW="3492360" imgH="393480" progId="Equation.DSMT4">
                  <p:embed/>
                  <p:pic>
                    <p:nvPicPr>
                      <p:cNvPr id="0" name="Object 5"/>
                      <p:cNvPicPr>
                        <a:picLocks noChangeAspect="1" noChangeArrowheads="1"/>
                      </p:cNvPicPr>
                      <p:nvPr/>
                    </p:nvPicPr>
                    <p:blipFill>
                      <a:blip r:embed="rId10"/>
                      <a:srcRect/>
                      <a:stretch>
                        <a:fillRect/>
                      </a:stretch>
                    </p:blipFill>
                    <p:spPr bwMode="auto">
                      <a:xfrm>
                        <a:off x="1339919" y="4448010"/>
                        <a:ext cx="6245483" cy="707754"/>
                      </a:xfrm>
                      <a:prstGeom prst="rect">
                        <a:avLst/>
                      </a:prstGeom>
                      <a:noFill/>
                    </p:spPr>
                  </p:pic>
                </p:oleObj>
              </mc:Fallback>
            </mc:AlternateContent>
          </a:graphicData>
        </a:graphic>
      </p:graphicFrame>
      <p:sp>
        <p:nvSpPr>
          <p:cNvPr id="16" name="矢印: 右 15">
            <a:extLst>
              <a:ext uri="{FF2B5EF4-FFF2-40B4-BE49-F238E27FC236}">
                <a16:creationId xmlns:a16="http://schemas.microsoft.com/office/drawing/2014/main" id="{18408988-4664-4F52-A0EF-233047BB73B2}"/>
              </a:ext>
            </a:extLst>
          </p:cNvPr>
          <p:cNvSpPr/>
          <p:nvPr/>
        </p:nvSpPr>
        <p:spPr>
          <a:xfrm rot="9080436">
            <a:off x="4080488" y="4043680"/>
            <a:ext cx="1089042" cy="242326"/>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FEA2487-D8B8-489F-9C2A-BE0712FD39B3}"/>
              </a:ext>
            </a:extLst>
          </p:cNvPr>
          <p:cNvSpPr txBox="1"/>
          <p:nvPr/>
        </p:nvSpPr>
        <p:spPr>
          <a:xfrm>
            <a:off x="1871635" y="5382783"/>
            <a:ext cx="1813584" cy="492443"/>
          </a:xfrm>
          <a:prstGeom prst="rect">
            <a:avLst/>
          </a:prstGeom>
          <a:noFill/>
        </p:spPr>
        <p:txBody>
          <a:bodyPr wrap="square" rtlCol="0">
            <a:spAutoFit/>
          </a:bodyPr>
          <a:lstStyle/>
          <a:p>
            <a:r>
              <a:rPr kumimoji="1" lang="ja-JP" altLang="en-US" sz="1300" dirty="0">
                <a:solidFill>
                  <a:schemeClr val="bg1"/>
                </a:solidFill>
                <a:latin typeface="ＭＳ Ｐゴシック" panose="020B0600070205080204" pitchFamily="50" charset="-128"/>
                <a:cs typeface="Meiryo UI" pitchFamily="50" charset="-128"/>
              </a:rPr>
              <a:t>変数</a:t>
            </a:r>
            <a:r>
              <a:rPr kumimoji="1" lang="en-US" altLang="ja-JP" sz="1300" dirty="0">
                <a:solidFill>
                  <a:schemeClr val="bg1"/>
                </a:solidFill>
                <a:latin typeface="ＭＳ Ｐゴシック" panose="020B0600070205080204" pitchFamily="50" charset="-128"/>
                <a:cs typeface="Meiryo UI" pitchFamily="50" charset="-128"/>
              </a:rPr>
              <a:t>x</a:t>
            </a:r>
            <a:r>
              <a:rPr kumimoji="1" lang="en-US" altLang="ja-JP" sz="1300" baseline="-25000" dirty="0">
                <a:solidFill>
                  <a:schemeClr val="bg1"/>
                </a:solidFill>
                <a:latin typeface="ＭＳ Ｐゴシック" panose="020B0600070205080204" pitchFamily="50" charset="-128"/>
                <a:cs typeface="Meiryo UI" pitchFamily="50" charset="-128"/>
              </a:rPr>
              <a:t>1</a:t>
            </a:r>
            <a:r>
              <a:rPr kumimoji="1" lang="ja-JP" altLang="en-US" sz="1300" baseline="-25000" dirty="0">
                <a:solidFill>
                  <a:schemeClr val="bg1"/>
                </a:solidFill>
                <a:latin typeface="ＭＳ Ｐゴシック" panose="020B0600070205080204" pitchFamily="50" charset="-128"/>
                <a:cs typeface="Meiryo UI" pitchFamily="50" charset="-128"/>
              </a:rPr>
              <a:t>・</a:t>
            </a:r>
            <a:r>
              <a:rPr kumimoji="1" lang="en-US" altLang="ja-JP" sz="1300" baseline="-25000" dirty="0">
                <a:solidFill>
                  <a:schemeClr val="bg1"/>
                </a:solidFill>
                <a:latin typeface="ＭＳ Ｐゴシック" panose="020B0600070205080204" pitchFamily="50" charset="-128"/>
                <a:cs typeface="Meiryo UI" pitchFamily="50" charset="-128"/>
              </a:rPr>
              <a:t>2</a:t>
            </a:r>
            <a:r>
              <a:rPr kumimoji="1" lang="ja-JP" altLang="en-US" sz="1300" dirty="0">
                <a:solidFill>
                  <a:schemeClr val="bg1"/>
                </a:solidFill>
                <a:latin typeface="ＭＳ Ｐゴシック" panose="020B0600070205080204" pitchFamily="50" charset="-128"/>
                <a:cs typeface="Meiryo UI" pitchFamily="50" charset="-128"/>
              </a:rPr>
              <a:t>は標準化されているので平方和は</a:t>
            </a:r>
            <a:r>
              <a:rPr kumimoji="1" lang="en-US" altLang="ja-JP" sz="1300" dirty="0">
                <a:solidFill>
                  <a:srgbClr val="FFFF00"/>
                </a:solidFill>
                <a:latin typeface="ＭＳ Ｐゴシック" panose="020B0600070205080204" pitchFamily="50" charset="-128"/>
                <a:cs typeface="Meiryo UI" pitchFamily="50" charset="-128"/>
              </a:rPr>
              <a:t>n</a:t>
            </a:r>
            <a:endParaRPr kumimoji="1" lang="ja-JP" altLang="en-US" sz="13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0" name="テキスト ボックス 19">
            <a:extLst>
              <a:ext uri="{FF2B5EF4-FFF2-40B4-BE49-F238E27FC236}">
                <a16:creationId xmlns:a16="http://schemas.microsoft.com/office/drawing/2014/main" id="{488D6629-3AC4-495C-B61F-8BF874FD5E1B}"/>
              </a:ext>
            </a:extLst>
          </p:cNvPr>
          <p:cNvSpPr txBox="1"/>
          <p:nvPr/>
        </p:nvSpPr>
        <p:spPr>
          <a:xfrm>
            <a:off x="4194865" y="5339575"/>
            <a:ext cx="2462698" cy="492443"/>
          </a:xfrm>
          <a:prstGeom prst="rect">
            <a:avLst/>
          </a:prstGeom>
          <a:noFill/>
        </p:spPr>
        <p:txBody>
          <a:bodyPr wrap="square" rtlCol="0">
            <a:spAutoFit/>
          </a:bodyPr>
          <a:lstStyle/>
          <a:p>
            <a:r>
              <a:rPr kumimoji="1" lang="en-US" altLang="ja-JP" sz="1300" dirty="0">
                <a:solidFill>
                  <a:schemeClr val="bg1"/>
                </a:solidFill>
                <a:latin typeface="ＭＳ Ｐゴシック" panose="020B0600070205080204" pitchFamily="50" charset="-128"/>
                <a:cs typeface="Meiryo UI" pitchFamily="50" charset="-128"/>
              </a:rPr>
              <a:t>x</a:t>
            </a:r>
            <a:r>
              <a:rPr kumimoji="1" lang="en-US" altLang="ja-JP" sz="1300" baseline="-25000" dirty="0">
                <a:solidFill>
                  <a:schemeClr val="bg1"/>
                </a:solidFill>
                <a:latin typeface="ＭＳ Ｐゴシック" panose="020B0600070205080204" pitchFamily="50" charset="-128"/>
                <a:cs typeface="Meiryo UI" pitchFamily="50" charset="-128"/>
              </a:rPr>
              <a:t>1</a:t>
            </a:r>
            <a:r>
              <a:rPr kumimoji="1" lang="ja-JP" altLang="en-US" sz="1300" dirty="0">
                <a:solidFill>
                  <a:schemeClr val="bg1"/>
                </a:solidFill>
                <a:latin typeface="ＭＳ Ｐゴシック" panose="020B0600070205080204" pitchFamily="50" charset="-128"/>
                <a:cs typeface="Meiryo UI" pitchFamily="50" charset="-128"/>
              </a:rPr>
              <a:t>と</a:t>
            </a:r>
            <a:r>
              <a:rPr kumimoji="1" lang="en-US" altLang="ja-JP" sz="1300" dirty="0">
                <a:solidFill>
                  <a:schemeClr val="bg1"/>
                </a:solidFill>
                <a:latin typeface="ＭＳ Ｐゴシック" panose="020B0600070205080204" pitchFamily="50" charset="-128"/>
                <a:cs typeface="Meiryo UI" pitchFamily="50" charset="-128"/>
              </a:rPr>
              <a:t>x</a:t>
            </a:r>
            <a:r>
              <a:rPr kumimoji="1" lang="en-US" altLang="ja-JP" sz="1300" baseline="-25000" dirty="0">
                <a:solidFill>
                  <a:schemeClr val="bg1"/>
                </a:solidFill>
                <a:latin typeface="ＭＳ Ｐゴシック" panose="020B0600070205080204" pitchFamily="50" charset="-128"/>
                <a:cs typeface="Meiryo UI" pitchFamily="50" charset="-128"/>
              </a:rPr>
              <a:t>2</a:t>
            </a:r>
            <a:r>
              <a:rPr kumimoji="1" lang="ja-JP" altLang="en-US" sz="1300" dirty="0">
                <a:solidFill>
                  <a:schemeClr val="bg1"/>
                </a:solidFill>
                <a:latin typeface="ＭＳ Ｐゴシック" panose="020B0600070205080204" pitchFamily="50" charset="-128"/>
                <a:cs typeface="Meiryo UI" pitchFamily="50" charset="-128"/>
              </a:rPr>
              <a:t>の積和は「標準化変量の共分散である</a:t>
            </a:r>
            <a:r>
              <a:rPr kumimoji="1" lang="ja-JP" altLang="en-US" sz="1300" dirty="0">
                <a:solidFill>
                  <a:srgbClr val="FFC000"/>
                </a:solidFill>
                <a:latin typeface="ＭＳ Ｐゴシック" panose="020B0600070205080204" pitchFamily="50" charset="-128"/>
                <a:cs typeface="Meiryo UI" pitchFamily="50" charset="-128"/>
              </a:rPr>
              <a:t>相関係数</a:t>
            </a:r>
            <a:r>
              <a:rPr kumimoji="1" lang="en-US" altLang="ja-JP" sz="1300" dirty="0">
                <a:solidFill>
                  <a:srgbClr val="FFC000"/>
                </a:solidFill>
                <a:latin typeface="ＭＳ Ｐゴシック" panose="020B0600070205080204" pitchFamily="50" charset="-128"/>
                <a:cs typeface="Meiryo UI" pitchFamily="50" charset="-128"/>
              </a:rPr>
              <a:t>r</a:t>
            </a:r>
            <a:r>
              <a:rPr kumimoji="1" lang="ja-JP" altLang="en-US" sz="1300" dirty="0">
                <a:solidFill>
                  <a:srgbClr val="FFC000"/>
                </a:solidFill>
                <a:latin typeface="ＭＳ Ｐゴシック" panose="020B0600070205080204" pitchFamily="50" charset="-128"/>
                <a:cs typeface="Meiryo UI" pitchFamily="50" charset="-128"/>
              </a:rPr>
              <a:t>の</a:t>
            </a:r>
            <a:r>
              <a:rPr kumimoji="1" lang="en-US" altLang="ja-JP" sz="1300" dirty="0">
                <a:solidFill>
                  <a:srgbClr val="FFC000"/>
                </a:solidFill>
                <a:latin typeface="ＭＳ Ｐゴシック" panose="020B0600070205080204" pitchFamily="50" charset="-128"/>
                <a:cs typeface="Meiryo UI" pitchFamily="50" charset="-128"/>
              </a:rPr>
              <a:t>n</a:t>
            </a:r>
            <a:r>
              <a:rPr kumimoji="1" lang="ja-JP" altLang="en-US" sz="1300" dirty="0">
                <a:solidFill>
                  <a:srgbClr val="FFC000"/>
                </a:solidFill>
                <a:latin typeface="ＭＳ Ｐゴシック" panose="020B0600070205080204" pitchFamily="50" charset="-128"/>
                <a:cs typeface="Meiryo UI" pitchFamily="50" charset="-128"/>
              </a:rPr>
              <a:t>倍</a:t>
            </a:r>
            <a:r>
              <a:rPr kumimoji="1" lang="ja-JP" altLang="en-US" sz="1300" dirty="0">
                <a:solidFill>
                  <a:schemeClr val="bg1"/>
                </a:solidFill>
                <a:latin typeface="ＭＳ Ｐゴシック" panose="020B0600070205080204" pitchFamily="50" charset="-128"/>
                <a:cs typeface="Meiryo UI" pitchFamily="50" charset="-128"/>
              </a:rPr>
              <a:t>」</a:t>
            </a:r>
            <a:endPar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右中かっこ 27">
            <a:extLst>
              <a:ext uri="{FF2B5EF4-FFF2-40B4-BE49-F238E27FC236}">
                <a16:creationId xmlns:a16="http://schemas.microsoft.com/office/drawing/2014/main" id="{C00FBD76-72A9-4E18-ADC2-1F7134013A19}"/>
              </a:ext>
            </a:extLst>
          </p:cNvPr>
          <p:cNvSpPr/>
          <p:nvPr/>
        </p:nvSpPr>
        <p:spPr>
          <a:xfrm rot="5400000">
            <a:off x="3366644" y="3799836"/>
            <a:ext cx="387630" cy="2799072"/>
          </a:xfrm>
          <a:prstGeom prst="rightBrace">
            <a:avLst>
              <a:gd name="adj1" fmla="val 0"/>
              <a:gd name="adj2" fmla="val 79640"/>
            </a:avLst>
          </a:prstGeom>
          <a:ln w="3175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0" name="コネクタ: 曲線 29">
            <a:extLst>
              <a:ext uri="{FF2B5EF4-FFF2-40B4-BE49-F238E27FC236}">
                <a16:creationId xmlns:a16="http://schemas.microsoft.com/office/drawing/2014/main" id="{7DB33BD5-68F8-42D4-AC6F-683895185588}"/>
              </a:ext>
            </a:extLst>
          </p:cNvPr>
          <p:cNvCxnSpPr>
            <a:cxnSpLocks/>
          </p:cNvCxnSpPr>
          <p:nvPr/>
        </p:nvCxnSpPr>
        <p:spPr>
          <a:xfrm rot="16200000" flipV="1">
            <a:off x="3718598" y="5024754"/>
            <a:ext cx="504078" cy="439257"/>
          </a:xfrm>
          <a:prstGeom prst="curvedConnector3">
            <a:avLst>
              <a:gd name="adj1" fmla="val 446"/>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id="{43FDEB88-4C87-4D9F-A16E-555AD1CA1C48}"/>
              </a:ext>
            </a:extLst>
          </p:cNvPr>
          <p:cNvSpPr/>
          <p:nvPr/>
        </p:nvSpPr>
        <p:spPr>
          <a:xfrm>
            <a:off x="5559822" y="4614819"/>
            <a:ext cx="812378" cy="408852"/>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コネクタ: 曲線 36">
            <a:extLst>
              <a:ext uri="{FF2B5EF4-FFF2-40B4-BE49-F238E27FC236}">
                <a16:creationId xmlns:a16="http://schemas.microsoft.com/office/drawing/2014/main" id="{A4E8A629-C24B-4364-8592-95EED68355A8}"/>
              </a:ext>
            </a:extLst>
          </p:cNvPr>
          <p:cNvCxnSpPr>
            <a:cxnSpLocks/>
          </p:cNvCxnSpPr>
          <p:nvPr/>
        </p:nvCxnSpPr>
        <p:spPr>
          <a:xfrm rot="5400000">
            <a:off x="6058118" y="4356813"/>
            <a:ext cx="271727" cy="219628"/>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9C768656-58C0-4F73-AD46-18F14CC4F9E4}"/>
              </a:ext>
            </a:extLst>
          </p:cNvPr>
          <p:cNvSpPr txBox="1"/>
          <p:nvPr/>
        </p:nvSpPr>
        <p:spPr>
          <a:xfrm>
            <a:off x="5966010" y="3850280"/>
            <a:ext cx="2762249" cy="492443"/>
          </a:xfrm>
          <a:prstGeom prst="rect">
            <a:avLst/>
          </a:prstGeom>
          <a:noFill/>
        </p:spPr>
        <p:txBody>
          <a:bodyPr wrap="square" rtlCol="0">
            <a:spAutoFit/>
          </a:bodyPr>
          <a:lstStyle/>
          <a:p>
            <a:pPr algn="just"/>
            <a:r>
              <a:rPr kumimoji="1" lang="ja-JP" altLang="en-US" sz="1300" dirty="0">
                <a:solidFill>
                  <a:srgbClr val="FFFF00"/>
                </a:solidFill>
                <a:latin typeface="ＭＳ Ｐゴシック" panose="020B0600070205080204" pitchFamily="50" charset="-128"/>
                <a:cs typeface="Meiryo UI" pitchFamily="50" charset="-128"/>
              </a:rPr>
              <a:t>これが</a:t>
            </a:r>
            <a:r>
              <a:rPr kumimoji="1" lang="en-US" altLang="ja-JP" sz="1300" dirty="0">
                <a:solidFill>
                  <a:srgbClr val="FFFF00"/>
                </a:solidFill>
                <a:latin typeface="ＭＳ Ｐゴシック" panose="020B0600070205080204" pitchFamily="50" charset="-128"/>
                <a:cs typeface="Meiryo UI" pitchFamily="50" charset="-128"/>
              </a:rPr>
              <a:t>1</a:t>
            </a:r>
            <a:r>
              <a:rPr kumimoji="1" lang="ja-JP" altLang="en-US" sz="1300" dirty="0">
                <a:solidFill>
                  <a:srgbClr val="FFFF00"/>
                </a:solidFill>
                <a:latin typeface="ＭＳ Ｐゴシック" panose="020B0600070205080204" pitchFamily="50" charset="-128"/>
                <a:cs typeface="Meiryo UI" pitchFamily="50" charset="-128"/>
              </a:rPr>
              <a:t>になる</a:t>
            </a:r>
            <a:r>
              <a:rPr kumimoji="1" lang="ja-JP" altLang="en-US" sz="1300" dirty="0">
                <a:solidFill>
                  <a:schemeClr val="bg1"/>
                </a:solidFill>
                <a:latin typeface="ＭＳ Ｐゴシック" panose="020B0600070205080204" pitchFamily="50" charset="-128"/>
                <a:cs typeface="Meiryo UI" pitchFamily="50" charset="-128"/>
              </a:rPr>
              <a:t>という制約条件（次に説明）を追加してパラメータを求める</a:t>
            </a:r>
            <a:endParaRPr kumimoji="1" lang="ja-JP" altLang="en-US" sz="13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19081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P spid="16" grpId="0" animBg="1"/>
      <p:bldP spid="19" grpId="0"/>
      <p:bldP spid="20" grpId="0"/>
      <p:bldP spid="28" grpId="0" animBg="1"/>
      <p:bldP spid="36"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30B84B77-E691-4D96-A182-D447F1618055}"/>
                  </a:ext>
                </a:extLst>
              </p:cNvPr>
              <p:cNvSpPr>
                <a:spLocks noGrp="1"/>
              </p:cNvSpPr>
              <p:nvPr>
                <p:ph type="title"/>
              </p:nvPr>
            </p:nvSpPr>
            <p:spPr>
              <a:xfrm>
                <a:off x="990600" y="707245"/>
                <a:ext cx="7162800" cy="1143000"/>
              </a:xfrm>
            </p:spPr>
            <p:txBody>
              <a:bodyPr/>
              <a:lstStyle/>
              <a:p>
                <a14:m>
                  <m:oMath xmlns:m="http://schemas.openxmlformats.org/officeDocument/2006/math">
                    <m:sSubSup>
                      <m:sSubSupPr>
                        <m:ctrlPr>
                          <a:rPr lang="ja-JP" altLang="ja-JP" sz="4000" b="1" i="1" smtClean="0">
                            <a:effectLst>
                              <a:outerShdw blurRad="38100" dist="38100" dir="2700000" algn="tl">
                                <a:srgbClr val="000000">
                                  <a:alpha val="43137"/>
                                </a:srgbClr>
                              </a:outerShdw>
                            </a:effectLst>
                            <a:latin typeface="Cambria Math" panose="02040503050406030204" pitchFamily="18" charset="0"/>
                          </a:rPr>
                        </m:ctrlPr>
                      </m:sSubSupPr>
                      <m:e>
                        <m:r>
                          <a:rPr lang="en-US" altLang="ja-JP" sz="4000" b="1" i="1">
                            <a:effectLst>
                              <a:outerShdw blurRad="38100" dist="38100" dir="2700000" algn="tl">
                                <a:srgbClr val="000000">
                                  <a:alpha val="43137"/>
                                </a:srgbClr>
                              </a:outerShdw>
                            </a:effectLst>
                            <a:latin typeface="Cambria Math" panose="02040503050406030204" pitchFamily="18" charset="0"/>
                          </a:rPr>
                          <m:t>𝒂</m:t>
                        </m:r>
                      </m:e>
                      <m:sub>
                        <m:r>
                          <a:rPr lang="en-US" altLang="ja-JP" sz="4000" b="1" i="1">
                            <a:effectLst>
                              <a:outerShdw blurRad="38100" dist="38100" dir="2700000" algn="tl">
                                <a:srgbClr val="000000">
                                  <a:alpha val="43137"/>
                                </a:srgbClr>
                              </a:outerShdw>
                            </a:effectLst>
                            <a:latin typeface="Cambria Math" panose="02040503050406030204" pitchFamily="18" charset="0"/>
                          </a:rPr>
                          <m:t>𝟏</m:t>
                        </m:r>
                      </m:sub>
                      <m:sup>
                        <m:r>
                          <a:rPr lang="en-US" altLang="ja-JP" sz="4000" b="1" i="1">
                            <a:effectLst>
                              <a:outerShdw blurRad="38100" dist="38100" dir="2700000" algn="tl">
                                <a:srgbClr val="000000">
                                  <a:alpha val="43137"/>
                                </a:srgbClr>
                              </a:outerShdw>
                            </a:effectLst>
                            <a:latin typeface="Cambria Math" panose="02040503050406030204" pitchFamily="18" charset="0"/>
                          </a:rPr>
                          <m:t>𝟐</m:t>
                        </m:r>
                      </m:sup>
                    </m:sSubSup>
                    <m:r>
                      <a:rPr lang="en-US" altLang="ja-JP" sz="4000" b="1" i="1">
                        <a:effectLst>
                          <a:outerShdw blurRad="38100" dist="38100" dir="2700000" algn="tl">
                            <a:srgbClr val="000000">
                              <a:alpha val="43137"/>
                            </a:srgbClr>
                          </a:outerShdw>
                        </a:effectLst>
                        <a:latin typeface="Cambria Math" panose="02040503050406030204" pitchFamily="18" charset="0"/>
                      </a:rPr>
                      <m:t>+</m:t>
                    </m:r>
                    <m:sSubSup>
                      <m:sSubSupPr>
                        <m:ctrlPr>
                          <a:rPr lang="ja-JP" altLang="ja-JP" sz="4000" b="1" i="1">
                            <a:effectLst>
                              <a:outerShdw blurRad="38100" dist="38100" dir="2700000" algn="tl">
                                <a:srgbClr val="000000">
                                  <a:alpha val="43137"/>
                                </a:srgbClr>
                              </a:outerShdw>
                            </a:effectLst>
                            <a:latin typeface="Cambria Math" panose="02040503050406030204" pitchFamily="18" charset="0"/>
                          </a:rPr>
                        </m:ctrlPr>
                      </m:sSubSupPr>
                      <m:e>
                        <m:r>
                          <a:rPr lang="en-US" altLang="ja-JP" sz="4000" b="1" i="1">
                            <a:effectLst>
                              <a:outerShdw blurRad="38100" dist="38100" dir="2700000" algn="tl">
                                <a:srgbClr val="000000">
                                  <a:alpha val="43137"/>
                                </a:srgbClr>
                              </a:outerShdw>
                            </a:effectLst>
                            <a:latin typeface="Cambria Math" panose="02040503050406030204" pitchFamily="18" charset="0"/>
                          </a:rPr>
                          <m:t>𝒂</m:t>
                        </m:r>
                      </m:e>
                      <m:sub>
                        <m:r>
                          <a:rPr lang="en-US" altLang="ja-JP" sz="4000" b="1" i="1">
                            <a:effectLst>
                              <a:outerShdw blurRad="38100" dist="38100" dir="2700000" algn="tl">
                                <a:srgbClr val="000000">
                                  <a:alpha val="43137"/>
                                </a:srgbClr>
                              </a:outerShdw>
                            </a:effectLst>
                            <a:latin typeface="Cambria Math" panose="02040503050406030204" pitchFamily="18" charset="0"/>
                          </a:rPr>
                          <m:t>𝟐</m:t>
                        </m:r>
                      </m:sub>
                      <m:sup>
                        <m:r>
                          <a:rPr lang="en-US" altLang="ja-JP" sz="4000" b="1" i="1">
                            <a:effectLst>
                              <a:outerShdw blurRad="38100" dist="38100" dir="2700000" algn="tl">
                                <a:srgbClr val="000000">
                                  <a:alpha val="43137"/>
                                </a:srgbClr>
                              </a:outerShdw>
                            </a:effectLst>
                            <a:latin typeface="Cambria Math" panose="02040503050406030204" pitchFamily="18" charset="0"/>
                          </a:rPr>
                          <m:t>𝟐</m:t>
                        </m:r>
                      </m:sup>
                    </m:sSubSup>
                  </m:oMath>
                </a14:m>
                <a:r>
                  <a:rPr lang="en-US" altLang="ja-JP" sz="4000" b="1" dirty="0">
                    <a:effectLst>
                      <a:outerShdw blurRad="38100" dist="38100" dir="2700000" algn="tl">
                        <a:srgbClr val="000000">
                          <a:alpha val="43137"/>
                        </a:srgbClr>
                      </a:outerShdw>
                    </a:effectLst>
                    <a:latin typeface="ＭＳ Ｐゴシック" panose="020B0600070205080204" pitchFamily="50" charset="-128"/>
                  </a:rPr>
                  <a:t>=1</a:t>
                </a:r>
                <a:r>
                  <a:rPr lang="ja-JP" altLang="en-US" sz="4000" b="1" dirty="0">
                    <a:effectLst>
                      <a:outerShdw blurRad="38100" dist="38100" dir="2700000" algn="tl">
                        <a:srgbClr val="000000">
                          <a:alpha val="43137"/>
                        </a:srgbClr>
                      </a:outerShdw>
                    </a:effectLst>
                    <a:latin typeface="ＭＳ Ｐゴシック" panose="020B0600070205080204" pitchFamily="50" charset="-128"/>
                  </a:rPr>
                  <a:t>と制約できる理由</a:t>
                </a:r>
                <a:endParaRPr kumimoji="1" lang="ja-JP" altLang="en-US" sz="4000" b="1" dirty="0"/>
              </a:p>
            </p:txBody>
          </p:sp>
        </mc:Choice>
        <mc:Fallback xmlns="">
          <p:sp>
            <p:nvSpPr>
              <p:cNvPr id="2" name="タイトル 1">
                <a:extLst>
                  <a:ext uri="{FF2B5EF4-FFF2-40B4-BE49-F238E27FC236}">
                    <a16:creationId xmlns:a16="http://schemas.microsoft.com/office/drawing/2014/main" id="{30B84B77-E691-4D96-A182-D447F1618055}"/>
                  </a:ext>
                </a:extLst>
              </p:cNvPr>
              <p:cNvSpPr>
                <a:spLocks noGrp="1" noRot="1" noChangeAspect="1" noMove="1" noResize="1" noEditPoints="1" noAdjustHandles="1" noChangeArrowheads="1" noChangeShapeType="1" noTextEdit="1"/>
              </p:cNvSpPr>
              <p:nvPr>
                <p:ph type="title"/>
              </p:nvPr>
            </p:nvSpPr>
            <p:spPr>
              <a:xfrm>
                <a:off x="990600" y="707245"/>
                <a:ext cx="7162800" cy="1143000"/>
              </a:xfrm>
              <a:blipFill>
                <a:blip r:embed="rId3"/>
                <a:stretch>
                  <a:fillRect b="-4787"/>
                </a:stretch>
              </a:blipFill>
            </p:spPr>
            <p:txBody>
              <a:bodyPr/>
              <a:lstStyle/>
              <a:p>
                <a:r>
                  <a:rPr lang="ja-JP" altLang="en-US">
                    <a:noFill/>
                  </a:rPr>
                  <a:t> </a:t>
                </a:r>
              </a:p>
            </p:txBody>
          </p:sp>
        </mc:Fallback>
      </mc:AlternateContent>
      <p:cxnSp>
        <p:nvCxnSpPr>
          <p:cNvPr id="5" name="直線コネクタ 4">
            <a:extLst>
              <a:ext uri="{FF2B5EF4-FFF2-40B4-BE49-F238E27FC236}">
                <a16:creationId xmlns:a16="http://schemas.microsoft.com/office/drawing/2014/main" id="{737ABCE7-854E-49E1-8A38-11B3609E59A0}"/>
              </a:ext>
            </a:extLst>
          </p:cNvPr>
          <p:cNvCxnSpPr>
            <a:cxnSpLocks/>
          </p:cNvCxnSpPr>
          <p:nvPr/>
        </p:nvCxnSpPr>
        <p:spPr>
          <a:xfrm>
            <a:off x="2906244" y="2405140"/>
            <a:ext cx="4141" cy="239947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853940C-BCF9-45D4-BE6A-CBB496C23AD5}"/>
              </a:ext>
            </a:extLst>
          </p:cNvPr>
          <p:cNvCxnSpPr>
            <a:cxnSpLocks/>
          </p:cNvCxnSpPr>
          <p:nvPr/>
        </p:nvCxnSpPr>
        <p:spPr>
          <a:xfrm flipH="1" flipV="1">
            <a:off x="2898047" y="4804612"/>
            <a:ext cx="2326483" cy="12182"/>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C24DC494-4D71-40A5-80E7-A907A1E35E63}"/>
              </a:ext>
            </a:extLst>
          </p:cNvPr>
          <p:cNvCxnSpPr>
            <a:cxnSpLocks/>
          </p:cNvCxnSpPr>
          <p:nvPr/>
        </p:nvCxnSpPr>
        <p:spPr>
          <a:xfrm flipH="1">
            <a:off x="3059832" y="2692477"/>
            <a:ext cx="2011698" cy="19204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A9FFDA7-ABDA-4BF7-997B-49F31F3D9ECF}"/>
              </a:ext>
            </a:extLst>
          </p:cNvPr>
          <p:cNvSpPr txBox="1"/>
          <p:nvPr/>
        </p:nvSpPr>
        <p:spPr>
          <a:xfrm>
            <a:off x="4854037" y="2287717"/>
            <a:ext cx="877163" cy="369332"/>
          </a:xfrm>
          <a:prstGeom prst="rect">
            <a:avLst/>
          </a:prstGeom>
          <a:noFill/>
          <a:ln>
            <a:noFill/>
          </a:ln>
        </p:spPr>
        <p:txBody>
          <a:bodyPr wrap="none" rtlCol="0">
            <a:spAutoFit/>
          </a:bodyPr>
          <a:lstStyle/>
          <a:p>
            <a:pPr algn="ctr"/>
            <a:r>
              <a:rPr lang="ja-JP" altLang="en-US" sz="1800" dirty="0">
                <a:solidFill>
                  <a:srgbClr val="FF0000"/>
                </a:solidFill>
                <a:latin typeface="ＭＳ Ｐゴシック" panose="020B0600070205080204" pitchFamily="50" charset="-128"/>
                <a:ea typeface="ＭＳ Ｐゴシック" panose="020B0600070205080204" pitchFamily="50" charset="-128"/>
              </a:rPr>
              <a:t>主成分</a:t>
            </a:r>
            <a:endParaRPr lang="en-US" altLang="ja-JP" sz="1800" baseline="-250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cxnSp>
        <p:nvCxnSpPr>
          <p:cNvPr id="9" name="コネクタ: 曲線 8">
            <a:extLst>
              <a:ext uri="{FF2B5EF4-FFF2-40B4-BE49-F238E27FC236}">
                <a16:creationId xmlns:a16="http://schemas.microsoft.com/office/drawing/2014/main" id="{E8670C3D-4EA4-4070-B633-BE88BD1E2113}"/>
              </a:ext>
            </a:extLst>
          </p:cNvPr>
          <p:cNvCxnSpPr>
            <a:cxnSpLocks/>
          </p:cNvCxnSpPr>
          <p:nvPr/>
        </p:nvCxnSpPr>
        <p:spPr>
          <a:xfrm rot="16200000" flipV="1">
            <a:off x="4993288" y="3587879"/>
            <a:ext cx="231930" cy="480540"/>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F8DB5765-D7C0-4A40-AB5B-EA1B48D4CB72}"/>
              </a:ext>
            </a:extLst>
          </p:cNvPr>
          <p:cNvSpPr txBox="1"/>
          <p:nvPr/>
        </p:nvSpPr>
        <p:spPr>
          <a:xfrm>
            <a:off x="5167422" y="4643029"/>
            <a:ext cx="364202" cy="369332"/>
          </a:xfrm>
          <a:prstGeom prst="rect">
            <a:avLst/>
          </a:prstGeom>
          <a:noFill/>
          <a:ln>
            <a:noFill/>
          </a:ln>
        </p:spPr>
        <p:txBody>
          <a:bodyPr wrap="none" rtlCol="0">
            <a:spAutoFit/>
          </a:bodyPr>
          <a:lstStyle/>
          <a:p>
            <a:r>
              <a:rPr lang="en-US" altLang="ja-JP" sz="18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lang="en-US" altLang="ja-JP" sz="18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lang="en-US" altLang="ja-JP" sz="18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602AFC87-3C6D-46A5-99C9-8BA9D1548D04}"/>
              </a:ext>
            </a:extLst>
          </p:cNvPr>
          <p:cNvSpPr txBox="1"/>
          <p:nvPr/>
        </p:nvSpPr>
        <p:spPr>
          <a:xfrm>
            <a:off x="2709435" y="2062594"/>
            <a:ext cx="750290" cy="369332"/>
          </a:xfrm>
          <a:prstGeom prst="rect">
            <a:avLst/>
          </a:prstGeom>
          <a:noFill/>
          <a:ln>
            <a:noFill/>
          </a:ln>
        </p:spPr>
        <p:txBody>
          <a:bodyPr wrap="square" rtlCol="0">
            <a:spAutoFit/>
          </a:bodyPr>
          <a:lstStyle/>
          <a:p>
            <a:r>
              <a:rPr lang="en-US" altLang="ja-JP" sz="1800" i="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x</a:t>
            </a:r>
            <a:r>
              <a:rPr lang="en-US" altLang="ja-JP" sz="18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2</a:t>
            </a:r>
            <a:endParaRPr lang="en-US" altLang="ja-JP" sz="18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2" name="直角三角形 11">
            <a:extLst>
              <a:ext uri="{FF2B5EF4-FFF2-40B4-BE49-F238E27FC236}">
                <a16:creationId xmlns:a16="http://schemas.microsoft.com/office/drawing/2014/main" id="{032DAA9E-08E0-4B71-91FC-64377F51F53B}"/>
              </a:ext>
            </a:extLst>
          </p:cNvPr>
          <p:cNvSpPr/>
          <p:nvPr/>
        </p:nvSpPr>
        <p:spPr>
          <a:xfrm flipH="1">
            <a:off x="3609071" y="3294780"/>
            <a:ext cx="834786" cy="794074"/>
          </a:xfrm>
          <a:prstGeom prst="rtTriangl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3" name="テキスト ボックス 12">
            <a:extLst>
              <a:ext uri="{FF2B5EF4-FFF2-40B4-BE49-F238E27FC236}">
                <a16:creationId xmlns:a16="http://schemas.microsoft.com/office/drawing/2014/main" id="{DAAB816B-544C-4549-A95B-1B6AB975FAA0}"/>
              </a:ext>
            </a:extLst>
          </p:cNvPr>
          <p:cNvSpPr txBox="1"/>
          <p:nvPr/>
        </p:nvSpPr>
        <p:spPr>
          <a:xfrm>
            <a:off x="3984122" y="4023238"/>
            <a:ext cx="377026" cy="369332"/>
          </a:xfrm>
          <a:prstGeom prst="rect">
            <a:avLst/>
          </a:prstGeom>
          <a:noFill/>
          <a:ln>
            <a:noFill/>
          </a:ln>
        </p:spPr>
        <p:txBody>
          <a:bodyPr wrap="none" rtlCol="0">
            <a:spAutoFit/>
          </a:bodyPr>
          <a:lstStyle/>
          <a:p>
            <a:r>
              <a:rPr lang="en-US" altLang="ja-JP" sz="1800" i="1"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800" baseline="-250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1</a:t>
            </a:r>
            <a:endParaRPr lang="en-US" altLang="ja-JP" sz="18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A2F1E5E7-1B17-4020-B8BB-6F0F3B3D763D}"/>
              </a:ext>
            </a:extLst>
          </p:cNvPr>
          <p:cNvSpPr txBox="1"/>
          <p:nvPr/>
        </p:nvSpPr>
        <p:spPr>
          <a:xfrm>
            <a:off x="4431442" y="3511128"/>
            <a:ext cx="344966" cy="323165"/>
          </a:xfrm>
          <a:prstGeom prst="rect">
            <a:avLst/>
          </a:prstGeom>
          <a:noFill/>
          <a:ln>
            <a:noFill/>
          </a:ln>
        </p:spPr>
        <p:txBody>
          <a:bodyPr wrap="none" rtlCol="0">
            <a:spAutoFit/>
          </a:bodyPr>
          <a:lstStyle/>
          <a:p>
            <a:r>
              <a:rPr lang="en-US" altLang="ja-JP" sz="1500" i="1"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a</a:t>
            </a:r>
            <a:r>
              <a:rPr lang="en-US" altLang="ja-JP" sz="1500" baseline="-250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rPr>
              <a:t>2</a:t>
            </a:r>
            <a:endParaRPr lang="en-US" altLang="ja-JP" sz="1200" dirty="0">
              <a:solidFill>
                <a:srgbClr val="FFC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2000F18-F7A3-4110-B7DE-C179BCACC16C}"/>
                  </a:ext>
                </a:extLst>
              </p:cNvPr>
              <p:cNvSpPr txBox="1"/>
              <p:nvPr/>
            </p:nvSpPr>
            <p:spPr>
              <a:xfrm rot="18997220">
                <a:off x="2998359" y="2992767"/>
                <a:ext cx="1240778" cy="510333"/>
              </a:xfrm>
              <a:prstGeom prst="rect">
                <a:avLst/>
              </a:prstGeom>
              <a:noFill/>
              <a:ln>
                <a:noFill/>
              </a:ln>
            </p:spPr>
            <p:txBody>
              <a:bodyPr wrap="square" lIns="0" tIns="0" rIns="0" bIns="0" rtlCol="0">
                <a:spAutoFit/>
              </a:bodyPr>
              <a:lstStyle/>
              <a:p>
                <a:r>
                  <a:rPr lang="ja-JP" altLang="en-US" sz="1500" dirty="0">
                    <a:solidFill>
                      <a:srgbClr val="FFFF00"/>
                    </a:solidFill>
                    <a:latin typeface="ＭＳ Ｐゴシック" panose="020B0600070205080204" pitchFamily="50" charset="-128"/>
                    <a:ea typeface="ＭＳ Ｐゴシック" panose="020B0600070205080204" pitchFamily="50" charset="-128"/>
                  </a:rPr>
                  <a:t>長さ</a:t>
                </a:r>
                <a14:m>
                  <m:oMath xmlns:m="http://schemas.openxmlformats.org/officeDocument/2006/math">
                    <m:rad>
                      <m:radPr>
                        <m:degHide m:val="on"/>
                        <m:ctrlPr>
                          <a:rPr kumimoji="1" lang="ja-JP" altLang="en-US" sz="1500" i="1" smtClean="0">
                            <a:solidFill>
                              <a:srgbClr val="FFFF00"/>
                            </a:solidFill>
                            <a:latin typeface="Cambria Math" panose="02040503050406030204" pitchFamily="18" charset="0"/>
                          </a:rPr>
                        </m:ctrlPr>
                      </m:radPr>
                      <m:deg/>
                      <m:e>
                        <m:sSubSup>
                          <m:sSubSupPr>
                            <m:ctrlPr>
                              <a:rPr kumimoji="1" lang="en-US" altLang="ja-JP" sz="1500" i="1" smtClean="0">
                                <a:solidFill>
                                  <a:srgbClr val="FFFF00"/>
                                </a:solidFill>
                                <a:latin typeface="Cambria Math" panose="02040503050406030204" pitchFamily="18" charset="0"/>
                              </a:rPr>
                            </m:ctrlPr>
                          </m:sSubSupPr>
                          <m:e>
                            <m:r>
                              <a:rPr kumimoji="1" lang="en-US" altLang="ja-JP" sz="1500" b="0" i="1" smtClean="0">
                                <a:solidFill>
                                  <a:srgbClr val="FFFF00"/>
                                </a:solidFill>
                                <a:latin typeface="Cambria Math" panose="02040503050406030204" pitchFamily="18" charset="0"/>
                              </a:rPr>
                              <m:t>𝑎</m:t>
                            </m:r>
                          </m:e>
                          <m:sub>
                            <m:r>
                              <a:rPr kumimoji="1" lang="en-US" altLang="ja-JP" sz="1500" b="0" i="1" smtClean="0">
                                <a:solidFill>
                                  <a:srgbClr val="FFFF00"/>
                                </a:solidFill>
                                <a:latin typeface="Cambria Math" panose="02040503050406030204" pitchFamily="18" charset="0"/>
                              </a:rPr>
                              <m:t>1</m:t>
                            </m:r>
                          </m:sub>
                          <m:sup>
                            <m:r>
                              <a:rPr kumimoji="1" lang="en-US" altLang="ja-JP" sz="1500" b="0" i="1" smtClean="0">
                                <a:solidFill>
                                  <a:srgbClr val="FFFF00"/>
                                </a:solidFill>
                                <a:latin typeface="Cambria Math" panose="02040503050406030204" pitchFamily="18" charset="0"/>
                              </a:rPr>
                              <m:t>2</m:t>
                            </m:r>
                          </m:sup>
                        </m:sSubSup>
                        <m:r>
                          <a:rPr kumimoji="1" lang="en-US" altLang="ja-JP" sz="1500" b="0" i="1" smtClean="0">
                            <a:solidFill>
                              <a:srgbClr val="FFFF00"/>
                            </a:solidFill>
                            <a:latin typeface="Cambria Math" panose="02040503050406030204" pitchFamily="18" charset="0"/>
                          </a:rPr>
                          <m:t>+</m:t>
                        </m:r>
                        <m:sSubSup>
                          <m:sSubSupPr>
                            <m:ctrlPr>
                              <a:rPr kumimoji="1" lang="en-US" altLang="ja-JP" sz="1500" i="1">
                                <a:solidFill>
                                  <a:srgbClr val="FFFF00"/>
                                </a:solidFill>
                                <a:latin typeface="Cambria Math" panose="02040503050406030204" pitchFamily="18" charset="0"/>
                              </a:rPr>
                            </m:ctrlPr>
                          </m:sSubSupPr>
                          <m:e>
                            <m:r>
                              <a:rPr kumimoji="1" lang="en-US" altLang="ja-JP" sz="1500" i="1">
                                <a:solidFill>
                                  <a:srgbClr val="FFFF00"/>
                                </a:solidFill>
                                <a:latin typeface="Cambria Math" panose="02040503050406030204" pitchFamily="18" charset="0"/>
                              </a:rPr>
                              <m:t>𝑎</m:t>
                            </m:r>
                          </m:e>
                          <m:sub>
                            <m:r>
                              <a:rPr kumimoji="1" lang="en-US" altLang="ja-JP" sz="1500" b="0" i="1" smtClean="0">
                                <a:solidFill>
                                  <a:srgbClr val="FFFF00"/>
                                </a:solidFill>
                                <a:latin typeface="Cambria Math" panose="02040503050406030204" pitchFamily="18" charset="0"/>
                              </a:rPr>
                              <m:t>2</m:t>
                            </m:r>
                          </m:sub>
                          <m:sup>
                            <m:r>
                              <a:rPr kumimoji="1" lang="en-US" altLang="ja-JP" sz="1500" i="1">
                                <a:solidFill>
                                  <a:srgbClr val="FFFF00"/>
                                </a:solidFill>
                                <a:latin typeface="Cambria Math" panose="02040503050406030204" pitchFamily="18" charset="0"/>
                              </a:rPr>
                              <m:t>2</m:t>
                            </m:r>
                          </m:sup>
                        </m:sSubSup>
                      </m:e>
                    </m:rad>
                  </m:oMath>
                </a14:m>
                <a:r>
                  <a:rPr lang="ja-JP" altLang="en-US" sz="1500" dirty="0">
                    <a:solidFill>
                      <a:srgbClr val="FFFF00"/>
                    </a:solidFill>
                    <a:latin typeface="ＭＳ Ｐゴシック" panose="020B0600070205080204" pitchFamily="50" charset="-128"/>
                    <a:ea typeface="ＭＳ Ｐゴシック" panose="020B0600070205080204" pitchFamily="50" charset="-128"/>
                  </a:rPr>
                  <a:t>はどうでもよい</a:t>
                </a:r>
                <a:endParaRPr kumimoji="1" lang="ja-JP" altLang="en-US" sz="1500" dirty="0">
                  <a:solidFill>
                    <a:srgbClr val="FFFF00"/>
                  </a:solidFill>
                </a:endParaRPr>
              </a:p>
            </p:txBody>
          </p:sp>
        </mc:Choice>
        <mc:Fallback xmlns="">
          <p:sp>
            <p:nvSpPr>
              <p:cNvPr id="15" name="テキスト ボックス 14">
                <a:extLst>
                  <a:ext uri="{FF2B5EF4-FFF2-40B4-BE49-F238E27FC236}">
                    <a16:creationId xmlns:a16="http://schemas.microsoft.com/office/drawing/2014/main" id="{02000F18-F7A3-4110-B7DE-C179BCACC16C}"/>
                  </a:ext>
                </a:extLst>
              </p:cNvPr>
              <p:cNvSpPr txBox="1">
                <a:spLocks noRot="1" noChangeAspect="1" noMove="1" noResize="1" noEditPoints="1" noAdjustHandles="1" noChangeArrowheads="1" noChangeShapeType="1" noTextEdit="1"/>
              </p:cNvSpPr>
              <p:nvPr/>
            </p:nvSpPr>
            <p:spPr>
              <a:xfrm rot="18997220">
                <a:off x="2998359" y="2992767"/>
                <a:ext cx="1240778" cy="510333"/>
              </a:xfrm>
              <a:prstGeom prst="rect">
                <a:avLst/>
              </a:prstGeom>
              <a:blipFill>
                <a:blip r:embed="rId4"/>
                <a:stretch>
                  <a:fillRect l="-7729" r="-6763" b="-11881"/>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D398EDCE-1856-4428-805F-BE66B447A5E3}"/>
                  </a:ext>
                </a:extLst>
              </p:cNvPr>
              <p:cNvSpPr txBox="1"/>
              <p:nvPr/>
            </p:nvSpPr>
            <p:spPr>
              <a:xfrm>
                <a:off x="5143786" y="3945839"/>
                <a:ext cx="1265090" cy="553998"/>
              </a:xfrm>
              <a:prstGeom prst="rect">
                <a:avLst/>
              </a:prstGeom>
              <a:noFill/>
              <a:ln>
                <a:noFill/>
              </a:ln>
            </p:spPr>
            <p:txBody>
              <a:bodyPr wrap="none" rtlCol="0">
                <a:spAutoFit/>
              </a:bodyPr>
              <a:lstStyle/>
              <a:p>
                <a:pPr algn="ctr"/>
                <a:r>
                  <a:rPr lang="ja-JP" altLang="en-US" sz="1500" dirty="0">
                    <a:solidFill>
                      <a:schemeClr val="bg1"/>
                    </a:solidFill>
                    <a:latin typeface="ＭＳ Ｐゴシック" panose="020B0600070205080204" pitchFamily="50" charset="-128"/>
                    <a:ea typeface="ＭＳ Ｐゴシック" panose="020B0600070205080204" pitchFamily="50" charset="-128"/>
                  </a:rPr>
                  <a:t>知りたいのは</a:t>
                </a:r>
                <a:endParaRPr lang="en-US" altLang="ja-JP" sz="1500"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1500" dirty="0">
                    <a:solidFill>
                      <a:srgbClr val="FFC000"/>
                    </a:solidFill>
                    <a:latin typeface="ＭＳ Ｐゴシック" panose="020B0600070205080204" pitchFamily="50" charset="-128"/>
                    <a:ea typeface="ＭＳ Ｐゴシック" panose="020B0600070205080204" pitchFamily="50" charset="-128"/>
                  </a:rPr>
                  <a:t>傾き</a:t>
                </a:r>
                <a14:m>
                  <m:oMath xmlns:m="http://schemas.openxmlformats.org/officeDocument/2006/math">
                    <m:f>
                      <m:fPr>
                        <m:type m:val="lin"/>
                        <m:ctrlPr>
                          <a:rPr lang="ja-JP" altLang="en-US" sz="1500" i="1" dirty="0" smtClean="0">
                            <a:solidFill>
                              <a:srgbClr val="FFC000"/>
                            </a:solidFill>
                            <a:latin typeface="Cambria Math" panose="02040503050406030204" pitchFamily="18" charset="0"/>
                            <a:ea typeface="ＭＳ Ｐゴシック" panose="020B0600070205080204" pitchFamily="50" charset="-128"/>
                          </a:rPr>
                        </m:ctrlPr>
                      </m:fPr>
                      <m:num>
                        <m:r>
                          <a:rPr lang="en-US" altLang="ja-JP" sz="1500" b="0" i="1" dirty="0" smtClean="0">
                            <a:solidFill>
                              <a:srgbClr val="FFC000"/>
                            </a:solidFill>
                            <a:latin typeface="Cambria Math" panose="02040503050406030204" pitchFamily="18" charset="0"/>
                            <a:ea typeface="ＭＳ Ｐゴシック" panose="020B0600070205080204" pitchFamily="50" charset="-128"/>
                          </a:rPr>
                          <m:t>𝑎</m:t>
                        </m:r>
                        <m:r>
                          <a:rPr lang="en-US" altLang="ja-JP" sz="1500" b="0" i="1" baseline="-25000" dirty="0" smtClean="0">
                            <a:solidFill>
                              <a:srgbClr val="FFC000"/>
                            </a:solidFill>
                            <a:latin typeface="Cambria Math" panose="02040503050406030204" pitchFamily="18" charset="0"/>
                            <a:ea typeface="ＭＳ Ｐゴシック" panose="020B0600070205080204" pitchFamily="50" charset="-128"/>
                          </a:rPr>
                          <m:t>2</m:t>
                        </m:r>
                      </m:num>
                      <m:den>
                        <m:r>
                          <a:rPr lang="en-US" altLang="ja-JP" sz="1500" b="0" i="1" dirty="0" smtClean="0">
                            <a:solidFill>
                              <a:srgbClr val="FFC000"/>
                            </a:solidFill>
                            <a:latin typeface="Cambria Math" panose="02040503050406030204" pitchFamily="18" charset="0"/>
                            <a:ea typeface="ＭＳ Ｐゴシック" panose="020B0600070205080204" pitchFamily="50" charset="-128"/>
                          </a:rPr>
                          <m:t>𝑎</m:t>
                        </m:r>
                        <m:r>
                          <a:rPr lang="en-US" altLang="ja-JP" sz="1500" b="0" i="1" baseline="-25000" dirty="0" smtClean="0">
                            <a:solidFill>
                              <a:srgbClr val="FFC000"/>
                            </a:solidFill>
                            <a:latin typeface="Cambria Math" panose="02040503050406030204" pitchFamily="18" charset="0"/>
                            <a:ea typeface="ＭＳ Ｐゴシック" panose="020B0600070205080204" pitchFamily="50" charset="-128"/>
                          </a:rPr>
                          <m:t>1</m:t>
                        </m:r>
                      </m:den>
                    </m:f>
                  </m:oMath>
                </a14:m>
                <a:endParaRPr lang="en-US" altLang="ja-JP" sz="1500" baseline="-25000"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mc:Choice>
        <mc:Fallback xmlns="">
          <p:sp>
            <p:nvSpPr>
              <p:cNvPr id="16" name="テキスト ボックス 15">
                <a:extLst>
                  <a:ext uri="{FF2B5EF4-FFF2-40B4-BE49-F238E27FC236}">
                    <a16:creationId xmlns:a16="http://schemas.microsoft.com/office/drawing/2014/main" id="{D398EDCE-1856-4428-805F-BE66B447A5E3}"/>
                  </a:ext>
                </a:extLst>
              </p:cNvPr>
              <p:cNvSpPr txBox="1">
                <a:spLocks noRot="1" noChangeAspect="1" noMove="1" noResize="1" noEditPoints="1" noAdjustHandles="1" noChangeArrowheads="1" noChangeShapeType="1" noTextEdit="1"/>
              </p:cNvSpPr>
              <p:nvPr/>
            </p:nvSpPr>
            <p:spPr>
              <a:xfrm>
                <a:off x="5143786" y="3945839"/>
                <a:ext cx="1265090" cy="553998"/>
              </a:xfrm>
              <a:prstGeom prst="rect">
                <a:avLst/>
              </a:prstGeom>
              <a:blipFill>
                <a:blip r:embed="rId5"/>
                <a:stretch>
                  <a:fillRect l="-1449" t="-19780" r="-15459" b="-96703"/>
                </a:stretch>
              </a:blipFill>
              <a:ln>
                <a:noFill/>
              </a:ln>
            </p:spPr>
            <p:txBody>
              <a:bodyPr/>
              <a:lstStyle/>
              <a:p>
                <a:r>
                  <a:rPr lang="ja-JP" altLang="en-US">
                    <a:noFill/>
                  </a:rPr>
                  <a:t> </a:t>
                </a:r>
              </a:p>
            </p:txBody>
          </p:sp>
        </mc:Fallback>
      </mc:AlternateContent>
      <p:sp>
        <p:nvSpPr>
          <p:cNvPr id="17" name="右中かっこ 16">
            <a:extLst>
              <a:ext uri="{FF2B5EF4-FFF2-40B4-BE49-F238E27FC236}">
                <a16:creationId xmlns:a16="http://schemas.microsoft.com/office/drawing/2014/main" id="{CC95E737-B704-47DB-BE5A-0651765E060E}"/>
              </a:ext>
            </a:extLst>
          </p:cNvPr>
          <p:cNvSpPr/>
          <p:nvPr/>
        </p:nvSpPr>
        <p:spPr>
          <a:xfrm rot="13629007">
            <a:off x="3789819" y="2983625"/>
            <a:ext cx="216859" cy="1164058"/>
          </a:xfrm>
          <a:prstGeom prst="rightBrace">
            <a:avLst>
              <a:gd name="adj1" fmla="val 72603"/>
              <a:gd name="adj2" fmla="val 50000"/>
            </a:avLst>
          </a:prstGeom>
          <a:noFill/>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bg1"/>
              </a:solidFill>
            </a:endParaRPr>
          </a:p>
        </p:txBody>
      </p:sp>
      <p:graphicFrame>
        <p:nvGraphicFramePr>
          <p:cNvPr id="18" name="オブジェクト 17">
            <a:extLst>
              <a:ext uri="{FF2B5EF4-FFF2-40B4-BE49-F238E27FC236}">
                <a16:creationId xmlns:a16="http://schemas.microsoft.com/office/drawing/2014/main" id="{7ED386DE-5A73-4A78-8A13-44ACF2E38674}"/>
              </a:ext>
            </a:extLst>
          </p:cNvPr>
          <p:cNvGraphicFramePr>
            <a:graphicFrameLocks noChangeAspect="1"/>
          </p:cNvGraphicFramePr>
          <p:nvPr>
            <p:extLst>
              <p:ext uri="{D42A27DB-BD31-4B8C-83A1-F6EECF244321}">
                <p14:modId xmlns:p14="http://schemas.microsoft.com/office/powerpoint/2010/main" val="34536357"/>
              </p:ext>
            </p:extLst>
          </p:nvPr>
        </p:nvGraphicFramePr>
        <p:xfrm>
          <a:off x="5652120" y="2316908"/>
          <a:ext cx="1322059" cy="340141"/>
        </p:xfrm>
        <a:graphic>
          <a:graphicData uri="http://schemas.openxmlformats.org/presentationml/2006/ole">
            <mc:AlternateContent xmlns:mc="http://schemas.openxmlformats.org/markup-compatibility/2006">
              <mc:Choice xmlns:v="urn:schemas-microsoft-com:vml" Requires="v">
                <p:oleObj spid="_x0000_s45181" name="Equation" r:id="rId6" imgW="888840" imgH="228600" progId="Equation.DSMT4">
                  <p:embed/>
                </p:oleObj>
              </mc:Choice>
              <mc:Fallback>
                <p:oleObj name="Equation" r:id="rId6" imgW="888840" imgH="228600" progId="Equation.DSMT4">
                  <p:embed/>
                  <p:pic>
                    <p:nvPicPr>
                      <p:cNvPr id="4" name="オブジェクト 3">
                        <a:extLst>
                          <a:ext uri="{FF2B5EF4-FFF2-40B4-BE49-F238E27FC236}">
                            <a16:creationId xmlns:a16="http://schemas.microsoft.com/office/drawing/2014/main" id="{30D489D2-9186-4A96-9D6D-ABEBBEDBD312}"/>
                          </a:ext>
                        </a:extLst>
                      </p:cNvPr>
                      <p:cNvPicPr/>
                      <p:nvPr/>
                    </p:nvPicPr>
                    <p:blipFill>
                      <a:blip r:embed="rId7"/>
                      <a:stretch>
                        <a:fillRect/>
                      </a:stretch>
                    </p:blipFill>
                    <p:spPr>
                      <a:xfrm>
                        <a:off x="5652120" y="2316908"/>
                        <a:ext cx="1322059" cy="340141"/>
                      </a:xfrm>
                      <a:prstGeom prst="rect">
                        <a:avLst/>
                      </a:prstGeom>
                    </p:spPr>
                  </p:pic>
                </p:oleObj>
              </mc:Fallback>
            </mc:AlternateContent>
          </a:graphicData>
        </a:graphic>
      </p:graphicFrame>
      <p:sp>
        <p:nvSpPr>
          <p:cNvPr id="19" name="テキスト ボックス 18">
            <a:extLst>
              <a:ext uri="{FF2B5EF4-FFF2-40B4-BE49-F238E27FC236}">
                <a16:creationId xmlns:a16="http://schemas.microsoft.com/office/drawing/2014/main" id="{BA1F0452-72B9-4DCE-86F2-10B134A046AB}"/>
              </a:ext>
            </a:extLst>
          </p:cNvPr>
          <p:cNvSpPr txBox="1"/>
          <p:nvPr/>
        </p:nvSpPr>
        <p:spPr>
          <a:xfrm>
            <a:off x="2208693" y="5226528"/>
            <a:ext cx="4104456" cy="646331"/>
          </a:xfrm>
          <a:prstGeom prst="rect">
            <a:avLst/>
          </a:prstGeom>
          <a:noFill/>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わかりやすいように主成分の長さが</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の場合のパラメータを求めることを考える</a:t>
            </a:r>
          </a:p>
        </p:txBody>
      </p:sp>
    </p:spTree>
    <p:extLst>
      <p:ext uri="{BB962C8B-B14F-4D97-AF65-F5344CB8AC3E}">
        <p14:creationId xmlns:p14="http://schemas.microsoft.com/office/powerpoint/2010/main" val="20843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BDA315-13B1-45A7-805A-3969B56F44ED}"/>
              </a:ext>
            </a:extLst>
          </p:cNvPr>
          <p:cNvSpPr>
            <a:spLocks noGrp="1"/>
          </p:cNvSpPr>
          <p:nvPr>
            <p:ph type="title"/>
          </p:nvPr>
        </p:nvSpPr>
        <p:spPr>
          <a:xfrm>
            <a:off x="755576" y="605715"/>
            <a:ext cx="7162800" cy="1143000"/>
          </a:xfrm>
        </p:spPr>
        <p:txBody>
          <a:bodyPr/>
          <a:lstStyle/>
          <a:p>
            <a:r>
              <a:rPr kumimoji="1" lang="en-US" altLang="ja-JP" b="1" dirty="0">
                <a:effectLst>
                  <a:outerShdw blurRad="38100" dist="38100" dir="2700000" algn="tl">
                    <a:srgbClr val="000000">
                      <a:alpha val="43137"/>
                    </a:srgbClr>
                  </a:outerShdw>
                </a:effectLst>
                <a:latin typeface="+mj-ea"/>
              </a:rPr>
              <a:t>14.2</a:t>
            </a:r>
            <a:r>
              <a:rPr kumimoji="1" lang="ja-JP" altLang="en-US" b="1" dirty="0">
                <a:effectLst>
                  <a:outerShdw blurRad="38100" dist="38100" dir="2700000" algn="tl">
                    <a:srgbClr val="000000">
                      <a:alpha val="43137"/>
                    </a:srgbClr>
                  </a:outerShdw>
                </a:effectLst>
                <a:latin typeface="+mj-ea"/>
              </a:rPr>
              <a:t>　分散の最大化</a:t>
            </a:r>
          </a:p>
        </p:txBody>
      </p:sp>
      <p:graphicFrame>
        <p:nvGraphicFramePr>
          <p:cNvPr id="4" name="オブジェクト 3">
            <a:extLst>
              <a:ext uri="{FF2B5EF4-FFF2-40B4-BE49-F238E27FC236}">
                <a16:creationId xmlns:a16="http://schemas.microsoft.com/office/drawing/2014/main" id="{607E7C6B-DB21-4517-A5E1-4FCC09E3E6F6}"/>
              </a:ext>
            </a:extLst>
          </p:cNvPr>
          <p:cNvGraphicFramePr>
            <a:graphicFrameLocks noChangeAspect="1"/>
          </p:cNvGraphicFramePr>
          <p:nvPr>
            <p:extLst>
              <p:ext uri="{D42A27DB-BD31-4B8C-83A1-F6EECF244321}">
                <p14:modId xmlns:p14="http://schemas.microsoft.com/office/powerpoint/2010/main" val="3069112959"/>
              </p:ext>
            </p:extLst>
          </p:nvPr>
        </p:nvGraphicFramePr>
        <p:xfrm>
          <a:off x="1034645" y="2348880"/>
          <a:ext cx="2520950" cy="455613"/>
        </p:xfrm>
        <a:graphic>
          <a:graphicData uri="http://schemas.openxmlformats.org/presentationml/2006/ole">
            <mc:AlternateContent xmlns:mc="http://schemas.openxmlformats.org/markup-compatibility/2006">
              <mc:Choice xmlns:v="urn:schemas-microsoft-com:vml" Requires="v">
                <p:oleObj spid="_x0000_s68689" name="Equation" r:id="rId4" imgW="1409400" imgH="253800" progId="Equation.DSMT4">
                  <p:embed/>
                </p:oleObj>
              </mc:Choice>
              <mc:Fallback>
                <p:oleObj name="Equation" r:id="rId4" imgW="1409400" imgH="253800" progId="Equation.DSMT4">
                  <p:embed/>
                  <p:pic>
                    <p:nvPicPr>
                      <p:cNvPr id="15" name="オブジェクト 14">
                        <a:extLst>
                          <a:ext uri="{FF2B5EF4-FFF2-40B4-BE49-F238E27FC236}">
                            <a16:creationId xmlns:a16="http://schemas.microsoft.com/office/drawing/2014/main" id="{A72C9F50-D6D9-4AB8-90D3-BE7932AE93C1}"/>
                          </a:ext>
                        </a:extLst>
                      </p:cNvPr>
                      <p:cNvPicPr>
                        <a:picLocks noChangeAspect="1" noChangeArrowheads="1"/>
                      </p:cNvPicPr>
                      <p:nvPr/>
                    </p:nvPicPr>
                    <p:blipFill>
                      <a:blip r:embed="rId5"/>
                      <a:srcRect/>
                      <a:stretch>
                        <a:fillRect/>
                      </a:stretch>
                    </p:blipFill>
                    <p:spPr bwMode="auto">
                      <a:xfrm>
                        <a:off x="1034645" y="2348880"/>
                        <a:ext cx="2520950" cy="455613"/>
                      </a:xfrm>
                      <a:prstGeom prst="rect">
                        <a:avLst/>
                      </a:prstGeom>
                      <a:noFill/>
                    </p:spPr>
                  </p:pic>
                </p:oleObj>
              </mc:Fallback>
            </mc:AlternateContent>
          </a:graphicData>
        </a:graphic>
      </p:graphicFrame>
      <p:graphicFrame>
        <p:nvGraphicFramePr>
          <p:cNvPr id="5" name="オブジェクト 4">
            <a:extLst>
              <a:ext uri="{FF2B5EF4-FFF2-40B4-BE49-F238E27FC236}">
                <a16:creationId xmlns:a16="http://schemas.microsoft.com/office/drawing/2014/main" id="{D7CB34DE-46C2-4087-B14D-5F74E3B3549A}"/>
              </a:ext>
            </a:extLst>
          </p:cNvPr>
          <p:cNvGraphicFramePr>
            <a:graphicFrameLocks noChangeAspect="1"/>
          </p:cNvGraphicFramePr>
          <p:nvPr>
            <p:extLst>
              <p:ext uri="{D42A27DB-BD31-4B8C-83A1-F6EECF244321}">
                <p14:modId xmlns:p14="http://schemas.microsoft.com/office/powerpoint/2010/main" val="52643962"/>
              </p:ext>
            </p:extLst>
          </p:nvPr>
        </p:nvGraphicFramePr>
        <p:xfrm>
          <a:off x="4698907" y="2343839"/>
          <a:ext cx="1203325" cy="431800"/>
        </p:xfrm>
        <a:graphic>
          <a:graphicData uri="http://schemas.openxmlformats.org/presentationml/2006/ole">
            <mc:AlternateContent xmlns:mc="http://schemas.openxmlformats.org/markup-compatibility/2006">
              <mc:Choice xmlns:v="urn:schemas-microsoft-com:vml" Requires="v">
                <p:oleObj spid="_x0000_s68690" name="Equation" r:id="rId6" imgW="672840" imgH="241200" progId="Equation.DSMT4">
                  <p:embed/>
                </p:oleObj>
              </mc:Choice>
              <mc:Fallback>
                <p:oleObj name="Equation" r:id="rId6" imgW="672840" imgH="241200" progId="Equation.DSMT4">
                  <p:embed/>
                  <p:pic>
                    <p:nvPicPr>
                      <p:cNvPr id="4" name="オブジェクト 3">
                        <a:extLst>
                          <a:ext uri="{FF2B5EF4-FFF2-40B4-BE49-F238E27FC236}">
                            <a16:creationId xmlns:a16="http://schemas.microsoft.com/office/drawing/2014/main" id="{607E7C6B-DB21-4517-A5E1-4FCC09E3E6F6}"/>
                          </a:ext>
                        </a:extLst>
                      </p:cNvPr>
                      <p:cNvPicPr>
                        <a:picLocks noChangeAspect="1" noChangeArrowheads="1"/>
                      </p:cNvPicPr>
                      <p:nvPr/>
                    </p:nvPicPr>
                    <p:blipFill>
                      <a:blip r:embed="rId7"/>
                      <a:srcRect/>
                      <a:stretch>
                        <a:fillRect/>
                      </a:stretch>
                    </p:blipFill>
                    <p:spPr bwMode="auto">
                      <a:xfrm>
                        <a:off x="4698907" y="2343839"/>
                        <a:ext cx="1203325" cy="431800"/>
                      </a:xfrm>
                      <a:prstGeom prst="rect">
                        <a:avLst/>
                      </a:prstGeom>
                      <a:noFill/>
                    </p:spPr>
                  </p:pic>
                </p:oleObj>
              </mc:Fallback>
            </mc:AlternateContent>
          </a:graphicData>
        </a:graphic>
      </p:graphicFrame>
      <p:sp>
        <p:nvSpPr>
          <p:cNvPr id="6" name="テキスト ボックス 5">
            <a:extLst>
              <a:ext uri="{FF2B5EF4-FFF2-40B4-BE49-F238E27FC236}">
                <a16:creationId xmlns:a16="http://schemas.microsoft.com/office/drawing/2014/main" id="{61865605-3AF3-45D1-832C-3DF9F138220A}"/>
              </a:ext>
            </a:extLst>
          </p:cNvPr>
          <p:cNvSpPr txBox="1"/>
          <p:nvPr/>
        </p:nvSpPr>
        <p:spPr>
          <a:xfrm>
            <a:off x="539552" y="1948770"/>
            <a:ext cx="3490058"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最大化したい関数</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（主成分の分散）</a:t>
            </a:r>
          </a:p>
        </p:txBody>
      </p:sp>
      <p:sp>
        <p:nvSpPr>
          <p:cNvPr id="7" name="テキスト ボックス 6">
            <a:extLst>
              <a:ext uri="{FF2B5EF4-FFF2-40B4-BE49-F238E27FC236}">
                <a16:creationId xmlns:a16="http://schemas.microsoft.com/office/drawing/2014/main" id="{C3E5BCBD-2786-43F2-83C8-D7858688F91F}"/>
              </a:ext>
            </a:extLst>
          </p:cNvPr>
          <p:cNvSpPr txBox="1"/>
          <p:nvPr/>
        </p:nvSpPr>
        <p:spPr>
          <a:xfrm>
            <a:off x="4567036" y="1948770"/>
            <a:ext cx="1467068"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制約条件式</a:t>
            </a:r>
          </a:p>
        </p:txBody>
      </p:sp>
      <p:sp>
        <p:nvSpPr>
          <p:cNvPr id="8" name="矢印: 右 7">
            <a:extLst>
              <a:ext uri="{FF2B5EF4-FFF2-40B4-BE49-F238E27FC236}">
                <a16:creationId xmlns:a16="http://schemas.microsoft.com/office/drawing/2014/main" id="{5B9583D5-2286-4759-B4CB-E304109DB691}"/>
              </a:ext>
            </a:extLst>
          </p:cNvPr>
          <p:cNvSpPr/>
          <p:nvPr/>
        </p:nvSpPr>
        <p:spPr>
          <a:xfrm rot="5400000">
            <a:off x="1316237" y="2984223"/>
            <a:ext cx="579659" cy="320167"/>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71B619C-F6A8-4DB3-AE60-6A365B449B68}"/>
              </a:ext>
            </a:extLst>
          </p:cNvPr>
          <p:cNvSpPr txBox="1"/>
          <p:nvPr/>
        </p:nvSpPr>
        <p:spPr>
          <a:xfrm>
            <a:off x="1706703" y="2916158"/>
            <a:ext cx="3328155" cy="369332"/>
          </a:xfrm>
          <a:prstGeom prst="rect">
            <a:avLst/>
          </a:prstGeom>
          <a:noFill/>
        </p:spPr>
        <p:txBody>
          <a:bodyPr wrap="none" rtlCol="0">
            <a:spAutoFit/>
          </a:bodyPr>
          <a:lstStyle/>
          <a:p>
            <a:pPr algn="l"/>
            <a:r>
              <a:rPr kumimoji="1" lang="ja-JP" altLang="en-US" sz="1800" dirty="0">
                <a:solidFill>
                  <a:srgbClr val="92D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ラグランジュの未定乗数法で解く</a:t>
            </a:r>
            <a:endParaRPr kumimoji="1" lang="ja-JP" altLang="en-US" sz="1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1" name="四角形: 角を丸くする 10">
            <a:extLst>
              <a:ext uri="{FF2B5EF4-FFF2-40B4-BE49-F238E27FC236}">
                <a16:creationId xmlns:a16="http://schemas.microsoft.com/office/drawing/2014/main" id="{B3F207CE-9D60-4D7A-ABFF-039A671AE1E5}"/>
              </a:ext>
            </a:extLst>
          </p:cNvPr>
          <p:cNvSpPr/>
          <p:nvPr/>
        </p:nvSpPr>
        <p:spPr>
          <a:xfrm>
            <a:off x="558118" y="1940114"/>
            <a:ext cx="5691252" cy="912822"/>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オブジェクト 12">
            <a:extLst>
              <a:ext uri="{FF2B5EF4-FFF2-40B4-BE49-F238E27FC236}">
                <a16:creationId xmlns:a16="http://schemas.microsoft.com/office/drawing/2014/main" id="{4E830088-8997-46A6-B26F-17817C15EABD}"/>
              </a:ext>
            </a:extLst>
          </p:cNvPr>
          <p:cNvGraphicFramePr>
            <a:graphicFrameLocks noChangeAspect="1"/>
          </p:cNvGraphicFramePr>
          <p:nvPr>
            <p:extLst>
              <p:ext uri="{D42A27DB-BD31-4B8C-83A1-F6EECF244321}">
                <p14:modId xmlns:p14="http://schemas.microsoft.com/office/powerpoint/2010/main" val="3849098460"/>
              </p:ext>
            </p:extLst>
          </p:nvPr>
        </p:nvGraphicFramePr>
        <p:xfrm>
          <a:off x="2395785" y="3387675"/>
          <a:ext cx="5691252" cy="475827"/>
        </p:xfrm>
        <a:graphic>
          <a:graphicData uri="http://schemas.openxmlformats.org/presentationml/2006/ole">
            <mc:AlternateContent xmlns:mc="http://schemas.openxmlformats.org/markup-compatibility/2006">
              <mc:Choice xmlns:v="urn:schemas-microsoft-com:vml" Requires="v">
                <p:oleObj spid="_x0000_s68691" name="Equation" r:id="rId8" imgW="2895480" imgH="253800" progId="Equation.DSMT4">
                  <p:embed/>
                </p:oleObj>
              </mc:Choice>
              <mc:Fallback>
                <p:oleObj name="Equation" r:id="rId8" imgW="2895480" imgH="253800" progId="Equation.DSMT4">
                  <p:embed/>
                  <p:pic>
                    <p:nvPicPr>
                      <p:cNvPr id="0" name="Object 1"/>
                      <p:cNvPicPr>
                        <a:picLocks noChangeAspect="1" noChangeArrowheads="1"/>
                      </p:cNvPicPr>
                      <p:nvPr/>
                    </p:nvPicPr>
                    <p:blipFill>
                      <a:blip r:embed="rId9"/>
                      <a:srcRect/>
                      <a:stretch>
                        <a:fillRect/>
                      </a:stretch>
                    </p:blipFill>
                    <p:spPr bwMode="auto">
                      <a:xfrm>
                        <a:off x="2395785" y="3387675"/>
                        <a:ext cx="5691252" cy="475827"/>
                      </a:xfrm>
                      <a:prstGeom prst="rect">
                        <a:avLst/>
                      </a:prstGeom>
                      <a:noFill/>
                    </p:spPr>
                  </p:pic>
                </p:oleObj>
              </mc:Fallback>
            </mc:AlternateContent>
          </a:graphicData>
        </a:graphic>
      </p:graphicFrame>
      <p:sp>
        <p:nvSpPr>
          <p:cNvPr id="14" name="テキスト ボックス 13">
            <a:extLst>
              <a:ext uri="{FF2B5EF4-FFF2-40B4-BE49-F238E27FC236}">
                <a16:creationId xmlns:a16="http://schemas.microsoft.com/office/drawing/2014/main" id="{8BBC03ED-28FC-43CA-B93A-8FB67C444CE4}"/>
              </a:ext>
            </a:extLst>
          </p:cNvPr>
          <p:cNvSpPr txBox="1"/>
          <p:nvPr/>
        </p:nvSpPr>
        <p:spPr>
          <a:xfrm>
            <a:off x="395536" y="3359447"/>
            <a:ext cx="2013693"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ラグランジュ関数</a:t>
            </a:r>
          </a:p>
        </p:txBody>
      </p:sp>
      <p:sp>
        <p:nvSpPr>
          <p:cNvPr id="15" name="四角形: 角を丸くする 14">
            <a:extLst>
              <a:ext uri="{FF2B5EF4-FFF2-40B4-BE49-F238E27FC236}">
                <a16:creationId xmlns:a16="http://schemas.microsoft.com/office/drawing/2014/main" id="{AC39665D-FB63-4FD9-8ECA-1CA68E8405E6}"/>
              </a:ext>
            </a:extLst>
          </p:cNvPr>
          <p:cNvSpPr/>
          <p:nvPr/>
        </p:nvSpPr>
        <p:spPr>
          <a:xfrm>
            <a:off x="6447503" y="3404535"/>
            <a:ext cx="184100" cy="443158"/>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95DE191-C2AD-4E2E-AA09-2E7CA2912062}"/>
              </a:ext>
            </a:extLst>
          </p:cNvPr>
          <p:cNvSpPr txBox="1"/>
          <p:nvPr/>
        </p:nvSpPr>
        <p:spPr>
          <a:xfrm>
            <a:off x="5598846" y="2909822"/>
            <a:ext cx="3183885" cy="323165"/>
          </a:xfrm>
          <a:prstGeom prst="rect">
            <a:avLst/>
          </a:prstGeom>
          <a:noFill/>
        </p:spPr>
        <p:txBody>
          <a:bodyPr wrap="none" rtlCol="0">
            <a:spAutoFit/>
          </a:bodyPr>
          <a:lstStyle/>
          <a:p>
            <a:pPr algn="l"/>
            <a:r>
              <a:rPr kumimoji="1" lang="en-US" altLang="ja-JP" sz="15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5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つ目の変数（ラグランジュ未定乗数）</a:t>
            </a:r>
          </a:p>
        </p:txBody>
      </p:sp>
      <p:sp>
        <p:nvSpPr>
          <p:cNvPr id="24" name="四角形: 角を丸くする 23">
            <a:extLst>
              <a:ext uri="{FF2B5EF4-FFF2-40B4-BE49-F238E27FC236}">
                <a16:creationId xmlns:a16="http://schemas.microsoft.com/office/drawing/2014/main" id="{730F14F4-66B5-47FA-8621-83C4C1C556A3}"/>
              </a:ext>
            </a:extLst>
          </p:cNvPr>
          <p:cNvSpPr/>
          <p:nvPr/>
        </p:nvSpPr>
        <p:spPr>
          <a:xfrm>
            <a:off x="6732238" y="3397920"/>
            <a:ext cx="1224137" cy="465582"/>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コネクタ: 曲線 24">
            <a:extLst>
              <a:ext uri="{FF2B5EF4-FFF2-40B4-BE49-F238E27FC236}">
                <a16:creationId xmlns:a16="http://schemas.microsoft.com/office/drawing/2014/main" id="{6929B94A-0345-4935-BCA7-1BABB1BCAFD4}"/>
              </a:ext>
            </a:extLst>
          </p:cNvPr>
          <p:cNvCxnSpPr>
            <a:cxnSpLocks/>
          </p:cNvCxnSpPr>
          <p:nvPr/>
        </p:nvCxnSpPr>
        <p:spPr>
          <a:xfrm rot="5400000">
            <a:off x="6534910" y="3183126"/>
            <a:ext cx="201973" cy="192685"/>
          </a:xfrm>
          <a:prstGeom prst="curvedConnector3">
            <a:avLst>
              <a:gd name="adj1" fmla="val 50000"/>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BF3A648E-3B93-4D5A-B826-DA92DB1A8F91}"/>
              </a:ext>
            </a:extLst>
          </p:cNvPr>
          <p:cNvSpPr txBox="1"/>
          <p:nvPr/>
        </p:nvSpPr>
        <p:spPr>
          <a:xfrm>
            <a:off x="6809907" y="3863502"/>
            <a:ext cx="1146468" cy="323165"/>
          </a:xfrm>
          <a:prstGeom prst="rect">
            <a:avLst/>
          </a:prstGeom>
          <a:noFill/>
        </p:spPr>
        <p:txBody>
          <a:bodyPr wrap="none" rtlCol="0">
            <a:spAutoFit/>
          </a:bodyPr>
          <a:lstStyle/>
          <a:p>
            <a:pPr algn="l"/>
            <a:r>
              <a:rPr kumimoji="1" lang="ja-JP" altLang="en-US"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制約条件</a:t>
            </a:r>
            <a:r>
              <a:rPr kumimoji="1" lang="en-US" altLang="ja-JP"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28" name="四角形: 角を丸くする 27">
            <a:extLst>
              <a:ext uri="{FF2B5EF4-FFF2-40B4-BE49-F238E27FC236}">
                <a16:creationId xmlns:a16="http://schemas.microsoft.com/office/drawing/2014/main" id="{6505FCAA-1312-4126-BDFE-3AD523BB4146}"/>
              </a:ext>
            </a:extLst>
          </p:cNvPr>
          <p:cNvSpPr/>
          <p:nvPr/>
        </p:nvSpPr>
        <p:spPr>
          <a:xfrm>
            <a:off x="4006848" y="3420344"/>
            <a:ext cx="2149328" cy="443158"/>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B717585-90A1-4533-AAE6-32BC53E9F104}"/>
              </a:ext>
            </a:extLst>
          </p:cNvPr>
          <p:cNvSpPr txBox="1"/>
          <p:nvPr/>
        </p:nvSpPr>
        <p:spPr>
          <a:xfrm>
            <a:off x="4223814" y="3847339"/>
            <a:ext cx="1653017" cy="323165"/>
          </a:xfrm>
          <a:prstGeom prst="rect">
            <a:avLst/>
          </a:prstGeom>
          <a:noFill/>
        </p:spPr>
        <p:txBody>
          <a:bodyPr wrap="none" rtlCol="0">
            <a:spAutoFit/>
          </a:bodyPr>
          <a:lstStyle/>
          <a:p>
            <a:pPr algn="l"/>
            <a:r>
              <a:rPr kumimoji="1" lang="ja-JP" altLang="en-US"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最大化したい関数</a:t>
            </a:r>
          </a:p>
        </p:txBody>
      </p:sp>
      <p:sp>
        <p:nvSpPr>
          <p:cNvPr id="32" name="テキスト ボックス 31">
            <a:extLst>
              <a:ext uri="{FF2B5EF4-FFF2-40B4-BE49-F238E27FC236}">
                <a16:creationId xmlns:a16="http://schemas.microsoft.com/office/drawing/2014/main" id="{C64D6599-6205-4C60-9048-370575D0C100}"/>
              </a:ext>
            </a:extLst>
          </p:cNvPr>
          <p:cNvSpPr txBox="1"/>
          <p:nvPr/>
        </p:nvSpPr>
        <p:spPr>
          <a:xfrm>
            <a:off x="1706703" y="3858912"/>
            <a:ext cx="2558714" cy="369332"/>
          </a:xfrm>
          <a:prstGeom prst="rect">
            <a:avLst/>
          </a:prstGeom>
          <a:noFill/>
        </p:spPr>
        <p:txBody>
          <a:bodyPr wrap="none" rtlCol="0">
            <a:spAutoFit/>
          </a:bodyPr>
          <a:lstStyle/>
          <a:p>
            <a:pPr algn="l"/>
            <a:r>
              <a:rPr kumimoji="1" lang="en-US" altLang="ja-JP" sz="1800" dirty="0">
                <a:solidFill>
                  <a:srgbClr val="92D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1800" dirty="0">
                <a:solidFill>
                  <a:srgbClr val="92D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変数でそれぞれ偏微分</a:t>
            </a:r>
            <a:endParaRPr kumimoji="1" lang="ja-JP" altLang="en-US" sz="1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33" name="矢印: 右 32">
            <a:extLst>
              <a:ext uri="{FF2B5EF4-FFF2-40B4-BE49-F238E27FC236}">
                <a16:creationId xmlns:a16="http://schemas.microsoft.com/office/drawing/2014/main" id="{EDC1E01D-D89B-4709-96A9-F4001171B628}"/>
              </a:ext>
            </a:extLst>
          </p:cNvPr>
          <p:cNvSpPr/>
          <p:nvPr/>
        </p:nvSpPr>
        <p:spPr>
          <a:xfrm rot="5400000">
            <a:off x="1341068" y="3862975"/>
            <a:ext cx="529998" cy="320167"/>
          </a:xfrm>
          <a:prstGeom prst="rightArrow">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4" name="オブジェクト 33">
            <a:extLst>
              <a:ext uri="{FF2B5EF4-FFF2-40B4-BE49-F238E27FC236}">
                <a16:creationId xmlns:a16="http://schemas.microsoft.com/office/drawing/2014/main" id="{881221E2-13D1-4B3D-8A90-68F4E83BE268}"/>
              </a:ext>
            </a:extLst>
          </p:cNvPr>
          <p:cNvGraphicFramePr>
            <a:graphicFrameLocks noChangeAspect="1"/>
          </p:cNvGraphicFramePr>
          <p:nvPr>
            <p:extLst>
              <p:ext uri="{D42A27DB-BD31-4B8C-83A1-F6EECF244321}">
                <p14:modId xmlns:p14="http://schemas.microsoft.com/office/powerpoint/2010/main" val="2142968612"/>
              </p:ext>
            </p:extLst>
          </p:nvPr>
        </p:nvGraphicFramePr>
        <p:xfrm>
          <a:off x="882650" y="4425949"/>
          <a:ext cx="2906194" cy="394979"/>
        </p:xfrm>
        <a:graphic>
          <a:graphicData uri="http://schemas.openxmlformats.org/presentationml/2006/ole">
            <mc:AlternateContent xmlns:mc="http://schemas.openxmlformats.org/markup-compatibility/2006">
              <mc:Choice xmlns:v="urn:schemas-microsoft-com:vml" Requires="v">
                <p:oleObj spid="_x0000_s68692" name="Equation" r:id="rId10" imgW="1777680" imgH="241200" progId="Equation.DSMT4">
                  <p:embed/>
                </p:oleObj>
              </mc:Choice>
              <mc:Fallback>
                <p:oleObj name="Equation" r:id="rId10" imgW="1777680" imgH="241200" progId="Equation.DSMT4">
                  <p:embed/>
                  <p:pic>
                    <p:nvPicPr>
                      <p:cNvPr id="0" name="Object 17"/>
                      <p:cNvPicPr>
                        <a:picLocks noChangeAspect="1" noChangeArrowheads="1"/>
                      </p:cNvPicPr>
                      <p:nvPr/>
                    </p:nvPicPr>
                    <p:blipFill>
                      <a:blip r:embed="rId11"/>
                      <a:srcRect/>
                      <a:stretch>
                        <a:fillRect/>
                      </a:stretch>
                    </p:blipFill>
                    <p:spPr bwMode="auto">
                      <a:xfrm>
                        <a:off x="882650" y="4425949"/>
                        <a:ext cx="2906194" cy="394979"/>
                      </a:xfrm>
                      <a:prstGeom prst="rect">
                        <a:avLst/>
                      </a:prstGeom>
                      <a:noFill/>
                    </p:spPr>
                  </p:pic>
                </p:oleObj>
              </mc:Fallback>
            </mc:AlternateContent>
          </a:graphicData>
        </a:graphic>
      </p:graphicFrame>
      <p:graphicFrame>
        <p:nvGraphicFramePr>
          <p:cNvPr id="35" name="オブジェクト 34">
            <a:extLst>
              <a:ext uri="{FF2B5EF4-FFF2-40B4-BE49-F238E27FC236}">
                <a16:creationId xmlns:a16="http://schemas.microsoft.com/office/drawing/2014/main" id="{DD58D65E-7710-4B8F-BCEC-285B8F94C9F0}"/>
              </a:ext>
            </a:extLst>
          </p:cNvPr>
          <p:cNvGraphicFramePr>
            <a:graphicFrameLocks noChangeAspect="1"/>
          </p:cNvGraphicFramePr>
          <p:nvPr>
            <p:extLst>
              <p:ext uri="{D42A27DB-BD31-4B8C-83A1-F6EECF244321}">
                <p14:modId xmlns:p14="http://schemas.microsoft.com/office/powerpoint/2010/main" val="1642560330"/>
              </p:ext>
            </p:extLst>
          </p:nvPr>
        </p:nvGraphicFramePr>
        <p:xfrm>
          <a:off x="4294818" y="4463188"/>
          <a:ext cx="1618644" cy="394979"/>
        </p:xfrm>
        <a:graphic>
          <a:graphicData uri="http://schemas.openxmlformats.org/presentationml/2006/ole">
            <mc:AlternateContent xmlns:mc="http://schemas.openxmlformats.org/markup-compatibility/2006">
              <mc:Choice xmlns:v="urn:schemas-microsoft-com:vml" Requires="v">
                <p:oleObj spid="_x0000_s68693" name="Equation" r:id="rId12" imgW="990360" imgH="241200" progId="Equation.DSMT4">
                  <p:embed/>
                </p:oleObj>
              </mc:Choice>
              <mc:Fallback>
                <p:oleObj name="Equation" r:id="rId12" imgW="990360" imgH="241200" progId="Equation.DSMT4">
                  <p:embed/>
                  <p:pic>
                    <p:nvPicPr>
                      <p:cNvPr id="0" name="Object 16"/>
                      <p:cNvPicPr>
                        <a:picLocks noChangeAspect="1" noChangeArrowheads="1"/>
                      </p:cNvPicPr>
                      <p:nvPr/>
                    </p:nvPicPr>
                    <p:blipFill>
                      <a:blip r:embed="rId13"/>
                      <a:srcRect/>
                      <a:stretch>
                        <a:fillRect/>
                      </a:stretch>
                    </p:blipFill>
                    <p:spPr bwMode="auto">
                      <a:xfrm>
                        <a:off x="4294818" y="4463188"/>
                        <a:ext cx="1618644" cy="394979"/>
                      </a:xfrm>
                      <a:prstGeom prst="rect">
                        <a:avLst/>
                      </a:prstGeom>
                      <a:noFill/>
                    </p:spPr>
                  </p:pic>
                </p:oleObj>
              </mc:Fallback>
            </mc:AlternateContent>
          </a:graphicData>
        </a:graphic>
      </p:graphicFrame>
      <p:graphicFrame>
        <p:nvGraphicFramePr>
          <p:cNvPr id="36" name="オブジェクト 35">
            <a:extLst>
              <a:ext uri="{FF2B5EF4-FFF2-40B4-BE49-F238E27FC236}">
                <a16:creationId xmlns:a16="http://schemas.microsoft.com/office/drawing/2014/main" id="{D7234A9B-EDE5-4BA8-8289-B548DC7B86D5}"/>
              </a:ext>
            </a:extLst>
          </p:cNvPr>
          <p:cNvGraphicFramePr>
            <a:graphicFrameLocks noChangeAspect="1"/>
          </p:cNvGraphicFramePr>
          <p:nvPr>
            <p:extLst>
              <p:ext uri="{D42A27DB-BD31-4B8C-83A1-F6EECF244321}">
                <p14:modId xmlns:p14="http://schemas.microsoft.com/office/powerpoint/2010/main" val="1081314718"/>
              </p:ext>
            </p:extLst>
          </p:nvPr>
        </p:nvGraphicFramePr>
        <p:xfrm>
          <a:off x="833437" y="5018633"/>
          <a:ext cx="2966207" cy="394978"/>
        </p:xfrm>
        <a:graphic>
          <a:graphicData uri="http://schemas.openxmlformats.org/presentationml/2006/ole">
            <mc:AlternateContent xmlns:mc="http://schemas.openxmlformats.org/markup-compatibility/2006">
              <mc:Choice xmlns:v="urn:schemas-microsoft-com:vml" Requires="v">
                <p:oleObj spid="_x0000_s68694" name="Equation" r:id="rId14" imgW="1803240" imgH="241200" progId="Equation.DSMT4">
                  <p:embed/>
                </p:oleObj>
              </mc:Choice>
              <mc:Fallback>
                <p:oleObj name="Equation" r:id="rId14" imgW="1803240" imgH="241200" progId="Equation.DSMT4">
                  <p:embed/>
                  <p:pic>
                    <p:nvPicPr>
                      <p:cNvPr id="0" name="Object 15"/>
                      <p:cNvPicPr>
                        <a:picLocks noChangeAspect="1" noChangeArrowheads="1"/>
                      </p:cNvPicPr>
                      <p:nvPr/>
                    </p:nvPicPr>
                    <p:blipFill>
                      <a:blip r:embed="rId15"/>
                      <a:srcRect/>
                      <a:stretch>
                        <a:fillRect/>
                      </a:stretch>
                    </p:blipFill>
                    <p:spPr bwMode="auto">
                      <a:xfrm>
                        <a:off x="833437" y="5018633"/>
                        <a:ext cx="2966207" cy="394978"/>
                      </a:xfrm>
                      <a:prstGeom prst="rect">
                        <a:avLst/>
                      </a:prstGeom>
                      <a:noFill/>
                    </p:spPr>
                  </p:pic>
                </p:oleObj>
              </mc:Fallback>
            </mc:AlternateContent>
          </a:graphicData>
        </a:graphic>
      </p:graphicFrame>
      <p:graphicFrame>
        <p:nvGraphicFramePr>
          <p:cNvPr id="37" name="オブジェクト 36">
            <a:extLst>
              <a:ext uri="{FF2B5EF4-FFF2-40B4-BE49-F238E27FC236}">
                <a16:creationId xmlns:a16="http://schemas.microsoft.com/office/drawing/2014/main" id="{443945D1-1BF6-45FD-94F5-96AC256904E6}"/>
              </a:ext>
            </a:extLst>
          </p:cNvPr>
          <p:cNvGraphicFramePr>
            <a:graphicFrameLocks noChangeAspect="1"/>
          </p:cNvGraphicFramePr>
          <p:nvPr>
            <p:extLst>
              <p:ext uri="{D42A27DB-BD31-4B8C-83A1-F6EECF244321}">
                <p14:modId xmlns:p14="http://schemas.microsoft.com/office/powerpoint/2010/main" val="1568058103"/>
              </p:ext>
            </p:extLst>
          </p:nvPr>
        </p:nvGraphicFramePr>
        <p:xfrm>
          <a:off x="4379420" y="5019125"/>
          <a:ext cx="1563943" cy="381631"/>
        </p:xfrm>
        <a:graphic>
          <a:graphicData uri="http://schemas.openxmlformats.org/presentationml/2006/ole">
            <mc:AlternateContent xmlns:mc="http://schemas.openxmlformats.org/markup-compatibility/2006">
              <mc:Choice xmlns:v="urn:schemas-microsoft-com:vml" Requires="v">
                <p:oleObj spid="_x0000_s68695" name="Equation" r:id="rId16" imgW="1002960" imgH="241200" progId="Equation.DSMT4">
                  <p:embed/>
                </p:oleObj>
              </mc:Choice>
              <mc:Fallback>
                <p:oleObj name="Equation" r:id="rId16" imgW="1002960" imgH="241200" progId="Equation.DSMT4">
                  <p:embed/>
                  <p:pic>
                    <p:nvPicPr>
                      <p:cNvPr id="0" name="Object 14"/>
                      <p:cNvPicPr>
                        <a:picLocks noChangeAspect="1" noChangeArrowheads="1"/>
                      </p:cNvPicPr>
                      <p:nvPr/>
                    </p:nvPicPr>
                    <p:blipFill>
                      <a:blip r:embed="rId17"/>
                      <a:srcRect/>
                      <a:stretch>
                        <a:fillRect/>
                      </a:stretch>
                    </p:blipFill>
                    <p:spPr bwMode="auto">
                      <a:xfrm>
                        <a:off x="4379420" y="5019125"/>
                        <a:ext cx="1563943" cy="381631"/>
                      </a:xfrm>
                      <a:prstGeom prst="rect">
                        <a:avLst/>
                      </a:prstGeom>
                      <a:noFill/>
                    </p:spPr>
                  </p:pic>
                </p:oleObj>
              </mc:Fallback>
            </mc:AlternateContent>
          </a:graphicData>
        </a:graphic>
      </p:graphicFrame>
      <p:graphicFrame>
        <p:nvGraphicFramePr>
          <p:cNvPr id="38" name="オブジェクト 37">
            <a:extLst>
              <a:ext uri="{FF2B5EF4-FFF2-40B4-BE49-F238E27FC236}">
                <a16:creationId xmlns:a16="http://schemas.microsoft.com/office/drawing/2014/main" id="{B0D6DDF7-A9A6-4F75-B0E2-7A8FC7CA57ED}"/>
              </a:ext>
            </a:extLst>
          </p:cNvPr>
          <p:cNvGraphicFramePr>
            <a:graphicFrameLocks noChangeAspect="1"/>
          </p:cNvGraphicFramePr>
          <p:nvPr>
            <p:extLst>
              <p:ext uri="{D42A27DB-BD31-4B8C-83A1-F6EECF244321}">
                <p14:modId xmlns:p14="http://schemas.microsoft.com/office/powerpoint/2010/main" val="2727892034"/>
              </p:ext>
            </p:extLst>
          </p:nvPr>
        </p:nvGraphicFramePr>
        <p:xfrm>
          <a:off x="849443" y="5628787"/>
          <a:ext cx="2247919" cy="394978"/>
        </p:xfrm>
        <a:graphic>
          <a:graphicData uri="http://schemas.openxmlformats.org/presentationml/2006/ole">
            <mc:AlternateContent xmlns:mc="http://schemas.openxmlformats.org/markup-compatibility/2006">
              <mc:Choice xmlns:v="urn:schemas-microsoft-com:vml" Requires="v">
                <p:oleObj spid="_x0000_s68696" name="Equation" r:id="rId18" imgW="1384200" imgH="241200" progId="Equation.DSMT4">
                  <p:embed/>
                </p:oleObj>
              </mc:Choice>
              <mc:Fallback>
                <p:oleObj name="Equation" r:id="rId18" imgW="1384200" imgH="241200" progId="Equation.DSMT4">
                  <p:embed/>
                  <p:pic>
                    <p:nvPicPr>
                      <p:cNvPr id="0" name="Object 13"/>
                      <p:cNvPicPr>
                        <a:picLocks noChangeAspect="1" noChangeArrowheads="1"/>
                      </p:cNvPicPr>
                      <p:nvPr/>
                    </p:nvPicPr>
                    <p:blipFill>
                      <a:blip r:embed="rId19"/>
                      <a:srcRect/>
                      <a:stretch>
                        <a:fillRect/>
                      </a:stretch>
                    </p:blipFill>
                    <p:spPr bwMode="auto">
                      <a:xfrm>
                        <a:off x="849443" y="5628787"/>
                        <a:ext cx="2247919" cy="394978"/>
                      </a:xfrm>
                      <a:prstGeom prst="rect">
                        <a:avLst/>
                      </a:prstGeom>
                      <a:noFill/>
                    </p:spPr>
                  </p:pic>
                </p:oleObj>
              </mc:Fallback>
            </mc:AlternateContent>
          </a:graphicData>
        </a:graphic>
      </p:graphicFrame>
      <p:graphicFrame>
        <p:nvGraphicFramePr>
          <p:cNvPr id="39" name="オブジェクト 38">
            <a:extLst>
              <a:ext uri="{FF2B5EF4-FFF2-40B4-BE49-F238E27FC236}">
                <a16:creationId xmlns:a16="http://schemas.microsoft.com/office/drawing/2014/main" id="{8894B4A3-88C2-4C86-AF51-61CE172B54B9}"/>
              </a:ext>
            </a:extLst>
          </p:cNvPr>
          <p:cNvGraphicFramePr>
            <a:graphicFrameLocks noChangeAspect="1"/>
          </p:cNvGraphicFramePr>
          <p:nvPr>
            <p:extLst>
              <p:ext uri="{D42A27DB-BD31-4B8C-83A1-F6EECF244321}">
                <p14:modId xmlns:p14="http://schemas.microsoft.com/office/powerpoint/2010/main" val="3068535585"/>
              </p:ext>
            </p:extLst>
          </p:nvPr>
        </p:nvGraphicFramePr>
        <p:xfrm>
          <a:off x="4620477" y="5561714"/>
          <a:ext cx="1081828" cy="391298"/>
        </p:xfrm>
        <a:graphic>
          <a:graphicData uri="http://schemas.openxmlformats.org/presentationml/2006/ole">
            <mc:AlternateContent xmlns:mc="http://schemas.openxmlformats.org/markup-compatibility/2006">
              <mc:Choice xmlns:v="urn:schemas-microsoft-com:vml" Requires="v">
                <p:oleObj spid="_x0000_s68697" name="Equation" r:id="rId20" imgW="672840" imgH="241200" progId="Equation.DSMT4">
                  <p:embed/>
                </p:oleObj>
              </mc:Choice>
              <mc:Fallback>
                <p:oleObj name="Equation" r:id="rId20" imgW="672840" imgH="241200" progId="Equation.DSMT4">
                  <p:embed/>
                  <p:pic>
                    <p:nvPicPr>
                      <p:cNvPr id="0" name="Object 12"/>
                      <p:cNvPicPr>
                        <a:picLocks noChangeAspect="1" noChangeArrowheads="1"/>
                      </p:cNvPicPr>
                      <p:nvPr/>
                    </p:nvPicPr>
                    <p:blipFill>
                      <a:blip r:embed="rId21"/>
                      <a:srcRect/>
                      <a:stretch>
                        <a:fillRect/>
                      </a:stretch>
                    </p:blipFill>
                    <p:spPr bwMode="auto">
                      <a:xfrm>
                        <a:off x="4620477" y="5561714"/>
                        <a:ext cx="1081828" cy="391298"/>
                      </a:xfrm>
                      <a:prstGeom prst="rect">
                        <a:avLst/>
                      </a:prstGeom>
                      <a:noFill/>
                    </p:spPr>
                  </p:pic>
                </p:oleObj>
              </mc:Fallback>
            </mc:AlternateContent>
          </a:graphicData>
        </a:graphic>
      </p:graphicFrame>
      <p:sp>
        <p:nvSpPr>
          <p:cNvPr id="40" name="Rectangle 18">
            <a:extLst>
              <a:ext uri="{FF2B5EF4-FFF2-40B4-BE49-F238E27FC236}">
                <a16:creationId xmlns:a16="http://schemas.microsoft.com/office/drawing/2014/main" id="{71AB6548-B292-4D5D-BD41-A9CDFEA77307}"/>
              </a:ext>
            </a:extLst>
          </p:cNvPr>
          <p:cNvSpPr>
            <a:spLocks noChangeArrowheads="1"/>
          </p:cNvSpPr>
          <p:nvPr/>
        </p:nvSpPr>
        <p:spPr bwMode="auto">
          <a:xfrm>
            <a:off x="1164899" y="3854264"/>
            <a:ext cx="230328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左中かっこ 46">
            <a:extLst>
              <a:ext uri="{FF2B5EF4-FFF2-40B4-BE49-F238E27FC236}">
                <a16:creationId xmlns:a16="http://schemas.microsoft.com/office/drawing/2014/main" id="{13539DDA-22ED-4B82-87B4-AE3F30865217}"/>
              </a:ext>
            </a:extLst>
          </p:cNvPr>
          <p:cNvSpPr/>
          <p:nvPr/>
        </p:nvSpPr>
        <p:spPr>
          <a:xfrm>
            <a:off x="562156" y="4509120"/>
            <a:ext cx="271281" cy="1440160"/>
          </a:xfrm>
          <a:prstGeom prst="leftBrace">
            <a:avLst>
              <a:gd name="adj1" fmla="val 60986"/>
              <a:gd name="adj2" fmla="val 50000"/>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矢印: 右 47">
            <a:extLst>
              <a:ext uri="{FF2B5EF4-FFF2-40B4-BE49-F238E27FC236}">
                <a16:creationId xmlns:a16="http://schemas.microsoft.com/office/drawing/2014/main" id="{E29CC0E8-73BB-4322-9DAE-DB3146E46D63}"/>
              </a:ext>
            </a:extLst>
          </p:cNvPr>
          <p:cNvSpPr/>
          <p:nvPr/>
        </p:nvSpPr>
        <p:spPr>
          <a:xfrm>
            <a:off x="3877093" y="4581128"/>
            <a:ext cx="241116" cy="115268"/>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右 48">
            <a:extLst>
              <a:ext uri="{FF2B5EF4-FFF2-40B4-BE49-F238E27FC236}">
                <a16:creationId xmlns:a16="http://schemas.microsoft.com/office/drawing/2014/main" id="{9D06B0B5-490B-4C47-A11C-38067018C622}"/>
              </a:ext>
            </a:extLst>
          </p:cNvPr>
          <p:cNvSpPr/>
          <p:nvPr/>
        </p:nvSpPr>
        <p:spPr>
          <a:xfrm>
            <a:off x="3877093" y="5216122"/>
            <a:ext cx="241116" cy="115268"/>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C218FD3B-0D93-4F6C-86BD-FCEDFE1117CC}"/>
              </a:ext>
            </a:extLst>
          </p:cNvPr>
          <p:cNvSpPr/>
          <p:nvPr/>
        </p:nvSpPr>
        <p:spPr>
          <a:xfrm>
            <a:off x="3874422" y="5768642"/>
            <a:ext cx="241116" cy="115268"/>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B23AE7FE-9744-4D64-92FE-6264BD9E4C1E}"/>
              </a:ext>
            </a:extLst>
          </p:cNvPr>
          <p:cNvSpPr/>
          <p:nvPr/>
        </p:nvSpPr>
        <p:spPr>
          <a:xfrm>
            <a:off x="4255003" y="4477507"/>
            <a:ext cx="1721670" cy="936104"/>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84D6E00-CD6E-4A9E-8461-C5A18FB7B361}"/>
              </a:ext>
            </a:extLst>
          </p:cNvPr>
          <p:cNvSpPr txBox="1"/>
          <p:nvPr/>
        </p:nvSpPr>
        <p:spPr>
          <a:xfrm>
            <a:off x="6111259" y="4608998"/>
            <a:ext cx="2470585" cy="553998"/>
          </a:xfrm>
          <a:prstGeom prst="rect">
            <a:avLst/>
          </a:prstGeom>
          <a:noFill/>
        </p:spPr>
        <p:txBody>
          <a:bodyPr wrap="square" rtlCol="0">
            <a:spAutoFit/>
          </a:bodyPr>
          <a:lstStyle/>
          <a:p>
            <a:pPr algn="l"/>
            <a:r>
              <a:rPr kumimoji="1" lang="ja-JP" altLang="en-US"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まず，この連立方程式から</a:t>
            </a:r>
            <a:r>
              <a:rPr kumimoji="1" lang="en-US" altLang="ja-JP"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を消す（</a:t>
            </a:r>
            <a:r>
              <a:rPr kumimoji="1" lang="en-US" altLang="ja-JP"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を求める）</a:t>
            </a:r>
            <a:endParaRPr kumimoji="1" lang="en-US" altLang="ja-JP" sz="1500"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53" name="テキスト ボックス 52">
            <a:extLst>
              <a:ext uri="{FF2B5EF4-FFF2-40B4-BE49-F238E27FC236}">
                <a16:creationId xmlns:a16="http://schemas.microsoft.com/office/drawing/2014/main" id="{0C916814-A6C3-47F5-9A66-06DA7D4117E0}"/>
              </a:ext>
            </a:extLst>
          </p:cNvPr>
          <p:cNvSpPr txBox="1"/>
          <p:nvPr/>
        </p:nvSpPr>
        <p:spPr>
          <a:xfrm>
            <a:off x="6156176" y="5469767"/>
            <a:ext cx="2288479" cy="553998"/>
          </a:xfrm>
          <a:prstGeom prst="rect">
            <a:avLst/>
          </a:prstGeom>
          <a:noFill/>
        </p:spPr>
        <p:txBody>
          <a:bodyPr wrap="square" rtlCol="0">
            <a:spAutoFit/>
          </a:bodyPr>
          <a:lstStyle/>
          <a:p>
            <a:r>
              <a:rPr kumimoji="1" lang="ja-JP" altLang="en-US" sz="15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そのあと，こちらを使って</a:t>
            </a:r>
            <a:r>
              <a:rPr kumimoji="1" lang="en-US" altLang="ja-JP" sz="1500" i="1" dirty="0">
                <a:solidFill>
                  <a:srgbClr val="00B0F0"/>
                </a:solidFill>
                <a:effectLst>
                  <a:outerShdw blurRad="38100" dist="38100" dir="2700000" algn="tl">
                    <a:srgbClr val="000000">
                      <a:alpha val="43137"/>
                    </a:srgbClr>
                  </a:outerShdw>
                </a:effectLst>
                <a:ea typeface="ＭＳ Ｐゴシック" panose="020B0600070205080204" pitchFamily="50" charset="-128"/>
                <a:cs typeface="Times New Roman" panose="02020603050405020304" pitchFamily="18" charset="0"/>
              </a:rPr>
              <a:t>a</a:t>
            </a:r>
            <a:r>
              <a:rPr kumimoji="1" lang="en-US" altLang="ja-JP" sz="1500" baseline="-250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i="1" dirty="0">
                <a:solidFill>
                  <a:srgbClr val="00B0F0"/>
                </a:solidFill>
                <a:effectLst>
                  <a:outerShdw blurRad="38100" dist="38100" dir="2700000" algn="tl">
                    <a:srgbClr val="000000">
                      <a:alpha val="43137"/>
                    </a:srgbClr>
                  </a:outerShdw>
                </a:effectLst>
                <a:cs typeface="Times New Roman" panose="02020603050405020304" pitchFamily="18" charset="0"/>
              </a:rPr>
              <a:t>a</a:t>
            </a:r>
            <a:r>
              <a:rPr kumimoji="1" lang="en-US" altLang="ja-JP" sz="1500" baseline="-25000" dirty="0">
                <a:solidFill>
                  <a:srgbClr val="00B0F0"/>
                </a:solidFill>
                <a:effectLst>
                  <a:outerShdw blurRad="38100" dist="38100" dir="2700000" algn="tl">
                    <a:srgbClr val="000000">
                      <a:alpha val="43137"/>
                    </a:srgbClr>
                  </a:outerShdw>
                </a:effectLst>
                <a:latin typeface="ＭＳ Ｐゴシック" panose="020B0600070205080204" pitchFamily="50" charset="-128"/>
                <a:cs typeface="Meiryo UI" pitchFamily="50" charset="-128"/>
              </a:rPr>
              <a:t>2</a:t>
            </a:r>
            <a:r>
              <a:rPr kumimoji="1" lang="ja-JP" altLang="en-US" sz="1500" dirty="0">
                <a:solidFill>
                  <a:srgbClr val="00B0F0"/>
                </a:solidFill>
                <a:effectLst>
                  <a:outerShdw blurRad="38100" dist="38100" dir="2700000" algn="tl">
                    <a:srgbClr val="000000">
                      <a:alpha val="43137"/>
                    </a:srgbClr>
                  </a:outerShdw>
                </a:effectLst>
                <a:latin typeface="ＭＳ Ｐゴシック" panose="020B0600070205080204" pitchFamily="50" charset="-128"/>
                <a:cs typeface="Meiryo UI" pitchFamily="50" charset="-128"/>
              </a:rPr>
              <a:t>を求める</a:t>
            </a:r>
            <a:endParaRPr kumimoji="1" lang="ja-JP" altLang="en-US" sz="1500" dirty="0">
              <a:solidFill>
                <a:srgbClr val="00B0F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41" name="四角形: 角を丸くする 40">
            <a:extLst>
              <a:ext uri="{FF2B5EF4-FFF2-40B4-BE49-F238E27FC236}">
                <a16:creationId xmlns:a16="http://schemas.microsoft.com/office/drawing/2014/main" id="{DC00BF97-D659-4FB7-A771-BF427AFE6DDE}"/>
              </a:ext>
            </a:extLst>
          </p:cNvPr>
          <p:cNvSpPr/>
          <p:nvPr/>
        </p:nvSpPr>
        <p:spPr>
          <a:xfrm>
            <a:off x="4312434" y="5547201"/>
            <a:ext cx="1664239" cy="442882"/>
          </a:xfrm>
          <a:prstGeom prst="roundRect">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96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4" grpId="0"/>
      <p:bldP spid="15" grpId="0" animBg="1"/>
      <p:bldP spid="16" grpId="0"/>
      <p:bldP spid="24" grpId="0" animBg="1"/>
      <p:bldP spid="26" grpId="0"/>
      <p:bldP spid="28" grpId="0" animBg="1"/>
      <p:bldP spid="29" grpId="0"/>
      <p:bldP spid="32" grpId="0"/>
      <p:bldP spid="33" grpId="0" animBg="1"/>
      <p:bldP spid="47" grpId="0" animBg="1"/>
      <p:bldP spid="48" grpId="0" animBg="1"/>
      <p:bldP spid="49" grpId="0" animBg="1"/>
      <p:bldP spid="50" grpId="0" animBg="1"/>
      <p:bldP spid="51" grpId="0" animBg="1"/>
      <p:bldP spid="52" grpId="0"/>
      <p:bldP spid="53" grpId="0"/>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4C92A-B4A1-4C7B-8BC8-E3178CF6E60F}"/>
              </a:ext>
            </a:extLst>
          </p:cNvPr>
          <p:cNvSpPr>
            <a:spLocks noGrp="1"/>
          </p:cNvSpPr>
          <p:nvPr>
            <p:ph type="title"/>
          </p:nvPr>
        </p:nvSpPr>
        <p:spPr>
          <a:xfrm>
            <a:off x="990600" y="620688"/>
            <a:ext cx="7162800" cy="1143000"/>
          </a:xfrm>
        </p:spPr>
        <p:txBody>
          <a:bodyPr/>
          <a:lstStyle/>
          <a:p>
            <a:r>
              <a:rPr kumimoji="1" lang="ja-JP" altLang="en-US" b="1" dirty="0">
                <a:effectLst>
                  <a:outerShdw blurRad="38100" dist="38100" dir="2700000" algn="tl">
                    <a:srgbClr val="000000">
                      <a:alpha val="43137"/>
                    </a:srgbClr>
                  </a:outerShdw>
                </a:effectLst>
              </a:rPr>
              <a:t>固有値問題として考える理由</a:t>
            </a:r>
          </a:p>
        </p:txBody>
      </p:sp>
      <p:graphicFrame>
        <p:nvGraphicFramePr>
          <p:cNvPr id="4" name="オブジェクト 3">
            <a:extLst>
              <a:ext uri="{FF2B5EF4-FFF2-40B4-BE49-F238E27FC236}">
                <a16:creationId xmlns:a16="http://schemas.microsoft.com/office/drawing/2014/main" id="{97B1C185-EFDD-4B98-95D8-2127876B6920}"/>
              </a:ext>
            </a:extLst>
          </p:cNvPr>
          <p:cNvGraphicFramePr>
            <a:graphicFrameLocks noChangeAspect="1"/>
          </p:cNvGraphicFramePr>
          <p:nvPr>
            <p:extLst>
              <p:ext uri="{D42A27DB-BD31-4B8C-83A1-F6EECF244321}">
                <p14:modId xmlns:p14="http://schemas.microsoft.com/office/powerpoint/2010/main" val="2083689879"/>
              </p:ext>
            </p:extLst>
          </p:nvPr>
        </p:nvGraphicFramePr>
        <p:xfrm>
          <a:off x="1067934" y="3303486"/>
          <a:ext cx="1618644" cy="394979"/>
        </p:xfrm>
        <a:graphic>
          <a:graphicData uri="http://schemas.openxmlformats.org/presentationml/2006/ole">
            <mc:AlternateContent xmlns:mc="http://schemas.openxmlformats.org/markup-compatibility/2006">
              <mc:Choice xmlns:v="urn:schemas-microsoft-com:vml" Requires="v">
                <p:oleObj spid="_x0000_s47815" name="Equation" r:id="rId3" imgW="990360" imgH="241200" progId="Equation.DSMT4">
                  <p:embed/>
                </p:oleObj>
              </mc:Choice>
              <mc:Fallback>
                <p:oleObj name="Equation" r:id="rId3" imgW="990360" imgH="241200" progId="Equation.DSMT4">
                  <p:embed/>
                  <p:pic>
                    <p:nvPicPr>
                      <p:cNvPr id="35" name="オブジェクト 34">
                        <a:extLst>
                          <a:ext uri="{FF2B5EF4-FFF2-40B4-BE49-F238E27FC236}">
                            <a16:creationId xmlns:a16="http://schemas.microsoft.com/office/drawing/2014/main" id="{DD58D65E-7710-4B8F-BCEC-285B8F94C9F0}"/>
                          </a:ext>
                        </a:extLst>
                      </p:cNvPr>
                      <p:cNvPicPr>
                        <a:picLocks noChangeAspect="1" noChangeArrowheads="1"/>
                      </p:cNvPicPr>
                      <p:nvPr/>
                    </p:nvPicPr>
                    <p:blipFill>
                      <a:blip r:embed="rId4"/>
                      <a:srcRect/>
                      <a:stretch>
                        <a:fillRect/>
                      </a:stretch>
                    </p:blipFill>
                    <p:spPr bwMode="auto">
                      <a:xfrm>
                        <a:off x="1067934" y="3303486"/>
                        <a:ext cx="1618644" cy="394979"/>
                      </a:xfrm>
                      <a:prstGeom prst="rect">
                        <a:avLst/>
                      </a:prstGeom>
                      <a:noFill/>
                    </p:spPr>
                  </p:pic>
                </p:oleObj>
              </mc:Fallback>
            </mc:AlternateContent>
          </a:graphicData>
        </a:graphic>
      </p:graphicFrame>
      <p:graphicFrame>
        <p:nvGraphicFramePr>
          <p:cNvPr id="5" name="オブジェクト 4">
            <a:extLst>
              <a:ext uri="{FF2B5EF4-FFF2-40B4-BE49-F238E27FC236}">
                <a16:creationId xmlns:a16="http://schemas.microsoft.com/office/drawing/2014/main" id="{3C60F785-DA23-4B65-ABC3-8F0CA76B7342}"/>
              </a:ext>
            </a:extLst>
          </p:cNvPr>
          <p:cNvGraphicFramePr>
            <a:graphicFrameLocks noChangeAspect="1"/>
          </p:cNvGraphicFramePr>
          <p:nvPr>
            <p:extLst>
              <p:ext uri="{D42A27DB-BD31-4B8C-83A1-F6EECF244321}">
                <p14:modId xmlns:p14="http://schemas.microsoft.com/office/powerpoint/2010/main" val="2415163121"/>
              </p:ext>
            </p:extLst>
          </p:nvPr>
        </p:nvGraphicFramePr>
        <p:xfrm>
          <a:off x="1097688" y="3818048"/>
          <a:ext cx="1563943" cy="381631"/>
        </p:xfrm>
        <a:graphic>
          <a:graphicData uri="http://schemas.openxmlformats.org/presentationml/2006/ole">
            <mc:AlternateContent xmlns:mc="http://schemas.openxmlformats.org/markup-compatibility/2006">
              <mc:Choice xmlns:v="urn:schemas-microsoft-com:vml" Requires="v">
                <p:oleObj spid="_x0000_s47816" name="Equation" r:id="rId5" imgW="1002960" imgH="241200" progId="Equation.DSMT4">
                  <p:embed/>
                </p:oleObj>
              </mc:Choice>
              <mc:Fallback>
                <p:oleObj name="Equation" r:id="rId5" imgW="1002960" imgH="241200" progId="Equation.DSMT4">
                  <p:embed/>
                  <p:pic>
                    <p:nvPicPr>
                      <p:cNvPr id="37" name="オブジェクト 36">
                        <a:extLst>
                          <a:ext uri="{FF2B5EF4-FFF2-40B4-BE49-F238E27FC236}">
                            <a16:creationId xmlns:a16="http://schemas.microsoft.com/office/drawing/2014/main" id="{443945D1-1BF6-45FD-94F5-96AC256904E6}"/>
                          </a:ext>
                        </a:extLst>
                      </p:cNvPr>
                      <p:cNvPicPr>
                        <a:picLocks noChangeAspect="1" noChangeArrowheads="1"/>
                      </p:cNvPicPr>
                      <p:nvPr/>
                    </p:nvPicPr>
                    <p:blipFill>
                      <a:blip r:embed="rId6"/>
                      <a:srcRect/>
                      <a:stretch>
                        <a:fillRect/>
                      </a:stretch>
                    </p:blipFill>
                    <p:spPr bwMode="auto">
                      <a:xfrm>
                        <a:off x="1097688" y="3818048"/>
                        <a:ext cx="1563943" cy="381631"/>
                      </a:xfrm>
                      <a:prstGeom prst="rect">
                        <a:avLst/>
                      </a:prstGeom>
                      <a:noFill/>
                    </p:spPr>
                  </p:pic>
                </p:oleObj>
              </mc:Fallback>
            </mc:AlternateContent>
          </a:graphicData>
        </a:graphic>
      </p:graphicFrame>
      <p:sp>
        <p:nvSpPr>
          <p:cNvPr id="6" name="左中かっこ 5">
            <a:extLst>
              <a:ext uri="{FF2B5EF4-FFF2-40B4-BE49-F238E27FC236}">
                <a16:creationId xmlns:a16="http://schemas.microsoft.com/office/drawing/2014/main" id="{A48C2182-0E5B-4372-9107-9ACCD79CBBC4}"/>
              </a:ext>
            </a:extLst>
          </p:cNvPr>
          <p:cNvSpPr/>
          <p:nvPr/>
        </p:nvSpPr>
        <p:spPr>
          <a:xfrm>
            <a:off x="707895" y="3335583"/>
            <a:ext cx="216023" cy="864096"/>
          </a:xfrm>
          <a:prstGeom prst="leftBrace">
            <a:avLst>
              <a:gd name="adj1" fmla="val 60986"/>
              <a:gd name="adj2" fmla="val 50000"/>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8" name="オブジェクト 7">
            <a:extLst>
              <a:ext uri="{FF2B5EF4-FFF2-40B4-BE49-F238E27FC236}">
                <a16:creationId xmlns:a16="http://schemas.microsoft.com/office/drawing/2014/main" id="{88B4D547-1D85-48FD-B3F9-D6DB5A087D0F}"/>
              </a:ext>
            </a:extLst>
          </p:cNvPr>
          <p:cNvGraphicFramePr>
            <a:graphicFrameLocks noChangeAspect="1"/>
          </p:cNvGraphicFramePr>
          <p:nvPr>
            <p:extLst>
              <p:ext uri="{D42A27DB-BD31-4B8C-83A1-F6EECF244321}">
                <p14:modId xmlns:p14="http://schemas.microsoft.com/office/powerpoint/2010/main" val="2047979628"/>
              </p:ext>
            </p:extLst>
          </p:nvPr>
        </p:nvGraphicFramePr>
        <p:xfrm>
          <a:off x="4344175" y="3326664"/>
          <a:ext cx="2609320" cy="858872"/>
        </p:xfrm>
        <a:graphic>
          <a:graphicData uri="http://schemas.openxmlformats.org/presentationml/2006/ole">
            <mc:AlternateContent xmlns:mc="http://schemas.openxmlformats.org/markup-compatibility/2006">
              <mc:Choice xmlns:v="urn:schemas-microsoft-com:vml" Requires="v">
                <p:oleObj spid="_x0000_s47817" name="Equation" r:id="rId7" imgW="1625400" imgH="533160" progId="Equation.DSMT4">
                  <p:embed/>
                </p:oleObj>
              </mc:Choice>
              <mc:Fallback>
                <p:oleObj name="Equation" r:id="rId7" imgW="1625400" imgH="533160" progId="Equation.DSMT4">
                  <p:embed/>
                  <p:pic>
                    <p:nvPicPr>
                      <p:cNvPr id="0" name="Object 1"/>
                      <p:cNvPicPr>
                        <a:picLocks noChangeAspect="1" noChangeArrowheads="1"/>
                      </p:cNvPicPr>
                      <p:nvPr/>
                    </p:nvPicPr>
                    <p:blipFill>
                      <a:blip r:embed="rId8"/>
                      <a:srcRect/>
                      <a:stretch>
                        <a:fillRect/>
                      </a:stretch>
                    </p:blipFill>
                    <p:spPr bwMode="auto">
                      <a:xfrm>
                        <a:off x="4344175" y="3326664"/>
                        <a:ext cx="2609320" cy="858872"/>
                      </a:xfrm>
                      <a:prstGeom prst="rect">
                        <a:avLst/>
                      </a:prstGeom>
                      <a:noFill/>
                    </p:spPr>
                  </p:pic>
                </p:oleObj>
              </mc:Fallback>
            </mc:AlternateContent>
          </a:graphicData>
        </a:graphic>
      </p:graphicFrame>
      <p:sp>
        <p:nvSpPr>
          <p:cNvPr id="9" name="矢印: 右 8">
            <a:extLst>
              <a:ext uri="{FF2B5EF4-FFF2-40B4-BE49-F238E27FC236}">
                <a16:creationId xmlns:a16="http://schemas.microsoft.com/office/drawing/2014/main" id="{FFE5D541-E9FB-4FD1-8BD0-EE7EB15A6C80}"/>
              </a:ext>
            </a:extLst>
          </p:cNvPr>
          <p:cNvSpPr/>
          <p:nvPr/>
        </p:nvSpPr>
        <p:spPr>
          <a:xfrm>
            <a:off x="2830594" y="3603509"/>
            <a:ext cx="1222016" cy="227844"/>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70423E4-6BD5-40CB-BFDC-DB73C92AD6E2}"/>
              </a:ext>
            </a:extLst>
          </p:cNvPr>
          <p:cNvSpPr txBox="1"/>
          <p:nvPr/>
        </p:nvSpPr>
        <p:spPr>
          <a:xfrm>
            <a:off x="4482535" y="3003499"/>
            <a:ext cx="954107" cy="323165"/>
          </a:xfrm>
          <a:prstGeom prst="rect">
            <a:avLst/>
          </a:prstGeom>
          <a:noFill/>
        </p:spPr>
        <p:txBody>
          <a:bodyPr wrap="none" rtlCol="0">
            <a:spAutoFit/>
          </a:bodyPr>
          <a:lstStyle/>
          <a:p>
            <a:pPr algn="l"/>
            <a:r>
              <a:rPr kumimoji="1" lang="ja-JP" altLang="en-US" sz="1500" dirty="0">
                <a:solidFill>
                  <a:srgbClr val="92D050"/>
                </a:solidFill>
                <a:latin typeface="ＭＳ Ｐゴシック" panose="020B0600070205080204" pitchFamily="50" charset="-128"/>
                <a:ea typeface="ＭＳ Ｐゴシック" panose="020B0600070205080204" pitchFamily="50" charset="-128"/>
                <a:cs typeface="Meiryo UI" pitchFamily="50" charset="-128"/>
              </a:rPr>
              <a:t>相関行列</a:t>
            </a:r>
          </a:p>
        </p:txBody>
      </p:sp>
      <p:sp>
        <p:nvSpPr>
          <p:cNvPr id="11" name="テキスト ボックス 10">
            <a:extLst>
              <a:ext uri="{FF2B5EF4-FFF2-40B4-BE49-F238E27FC236}">
                <a16:creationId xmlns:a16="http://schemas.microsoft.com/office/drawing/2014/main" id="{8D62CAB4-E4BA-4E27-9DEF-2E122B69D466}"/>
              </a:ext>
            </a:extLst>
          </p:cNvPr>
          <p:cNvSpPr txBox="1"/>
          <p:nvPr/>
        </p:nvSpPr>
        <p:spPr>
          <a:xfrm>
            <a:off x="5702123" y="2895148"/>
            <a:ext cx="1223412"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固有ベクトル</a:t>
            </a:r>
          </a:p>
        </p:txBody>
      </p:sp>
      <p:sp>
        <p:nvSpPr>
          <p:cNvPr id="12" name="テキスト ボックス 11">
            <a:extLst>
              <a:ext uri="{FF2B5EF4-FFF2-40B4-BE49-F238E27FC236}">
                <a16:creationId xmlns:a16="http://schemas.microsoft.com/office/drawing/2014/main" id="{559E8C2D-9A2A-48DA-B87F-31BC40DBD9B3}"/>
              </a:ext>
            </a:extLst>
          </p:cNvPr>
          <p:cNvSpPr txBox="1"/>
          <p:nvPr/>
        </p:nvSpPr>
        <p:spPr>
          <a:xfrm>
            <a:off x="5928351" y="4132303"/>
            <a:ext cx="761747" cy="323165"/>
          </a:xfrm>
          <a:prstGeom prst="rect">
            <a:avLst/>
          </a:prstGeom>
          <a:noFill/>
        </p:spPr>
        <p:txBody>
          <a:bodyPr wrap="non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固有値</a:t>
            </a:r>
          </a:p>
        </p:txBody>
      </p:sp>
      <p:cxnSp>
        <p:nvCxnSpPr>
          <p:cNvPr id="17" name="直線矢印コネクタ 16">
            <a:extLst>
              <a:ext uri="{FF2B5EF4-FFF2-40B4-BE49-F238E27FC236}">
                <a16:creationId xmlns:a16="http://schemas.microsoft.com/office/drawing/2014/main" id="{0E3A3283-8CCF-4B5C-AF8F-282582E4B078}"/>
              </a:ext>
            </a:extLst>
          </p:cNvPr>
          <p:cNvCxnSpPr>
            <a:cxnSpLocks/>
          </p:cNvCxnSpPr>
          <p:nvPr/>
        </p:nvCxnSpPr>
        <p:spPr>
          <a:xfrm flipH="1">
            <a:off x="5779254" y="3218313"/>
            <a:ext cx="149097" cy="16566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A709F265-A996-454E-AB0E-7C6F7133FD9A}"/>
              </a:ext>
            </a:extLst>
          </p:cNvPr>
          <p:cNvCxnSpPr>
            <a:cxnSpLocks/>
          </p:cNvCxnSpPr>
          <p:nvPr/>
        </p:nvCxnSpPr>
        <p:spPr>
          <a:xfrm>
            <a:off x="6592854" y="3189659"/>
            <a:ext cx="97245" cy="196417"/>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D66A772F-2A92-4477-A449-41F134541204}"/>
              </a:ext>
            </a:extLst>
          </p:cNvPr>
          <p:cNvSpPr/>
          <p:nvPr/>
        </p:nvSpPr>
        <p:spPr>
          <a:xfrm>
            <a:off x="5664996" y="3385285"/>
            <a:ext cx="263397" cy="74162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9979E147-28CB-44FC-83AB-B00F5101D1AD}"/>
              </a:ext>
            </a:extLst>
          </p:cNvPr>
          <p:cNvSpPr/>
          <p:nvPr/>
        </p:nvSpPr>
        <p:spPr>
          <a:xfrm>
            <a:off x="6558399" y="3385285"/>
            <a:ext cx="263397" cy="741629"/>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76DBFE80-C08D-4904-9F57-28EE06BE0266}"/>
              </a:ext>
            </a:extLst>
          </p:cNvPr>
          <p:cNvCxnSpPr>
            <a:cxnSpLocks/>
          </p:cNvCxnSpPr>
          <p:nvPr/>
        </p:nvCxnSpPr>
        <p:spPr>
          <a:xfrm flipV="1">
            <a:off x="6280334" y="3920395"/>
            <a:ext cx="43560" cy="288190"/>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0354DE3B-7659-4D21-B678-AB8A6F38819F}"/>
              </a:ext>
            </a:extLst>
          </p:cNvPr>
          <p:cNvSpPr/>
          <p:nvPr/>
        </p:nvSpPr>
        <p:spPr>
          <a:xfrm>
            <a:off x="6221087" y="3561810"/>
            <a:ext cx="205614" cy="358585"/>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260B1628-25E8-45F5-9382-744E212CE1A1}"/>
              </a:ext>
            </a:extLst>
          </p:cNvPr>
          <p:cNvSpPr/>
          <p:nvPr/>
        </p:nvSpPr>
        <p:spPr>
          <a:xfrm>
            <a:off x="4477813" y="3383973"/>
            <a:ext cx="952678" cy="752739"/>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E7242635-C237-4047-928B-2CE56883D535}"/>
              </a:ext>
            </a:extLst>
          </p:cNvPr>
          <p:cNvSpPr txBox="1"/>
          <p:nvPr/>
        </p:nvSpPr>
        <p:spPr>
          <a:xfrm>
            <a:off x="822133" y="1871612"/>
            <a:ext cx="7165744"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固有ベクトル</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：行列をかけても向きは変わらず大きさのみが変わるような特別なベクトル</a:t>
            </a:r>
          </a:p>
        </p:txBody>
      </p:sp>
      <p:sp>
        <p:nvSpPr>
          <p:cNvPr id="29" name="テキスト ボックス 28">
            <a:extLst>
              <a:ext uri="{FF2B5EF4-FFF2-40B4-BE49-F238E27FC236}">
                <a16:creationId xmlns:a16="http://schemas.microsoft.com/office/drawing/2014/main" id="{CEAAD392-8B7C-40E9-8AB4-D4BE8816FBAF}"/>
              </a:ext>
            </a:extLst>
          </p:cNvPr>
          <p:cNvSpPr txBox="1"/>
          <p:nvPr/>
        </p:nvSpPr>
        <p:spPr>
          <a:xfrm>
            <a:off x="816424" y="2194101"/>
            <a:ext cx="3595856" cy="323165"/>
          </a:xfrm>
          <a:prstGeom prst="rect">
            <a:avLst/>
          </a:prstGeom>
          <a:noFill/>
        </p:spPr>
        <p:txBody>
          <a:bodyPr wrap="non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固有値</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：大きさのみを変える倍率（定数）</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λ</a:t>
            </a:r>
            <a:endPar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0" name="テキスト ボックス 29">
            <a:extLst>
              <a:ext uri="{FF2B5EF4-FFF2-40B4-BE49-F238E27FC236}">
                <a16:creationId xmlns:a16="http://schemas.microsoft.com/office/drawing/2014/main" id="{2B1BD5EC-EAFB-42B0-AC4A-CCECE8860916}"/>
              </a:ext>
            </a:extLst>
          </p:cNvPr>
          <p:cNvSpPr txBox="1"/>
          <p:nvPr/>
        </p:nvSpPr>
        <p:spPr>
          <a:xfrm>
            <a:off x="816424" y="2512073"/>
            <a:ext cx="7970452" cy="323165"/>
          </a:xfrm>
          <a:prstGeom prst="rect">
            <a:avLst/>
          </a:prstGeom>
          <a:noFill/>
        </p:spPr>
        <p:txBody>
          <a:bodyPr wrap="none" rtlCol="0">
            <a:spAutoFit/>
          </a:bodyPr>
          <a:lstStyle/>
          <a:p>
            <a:pPr algn="l"/>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固有値問題</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：実際に値の入った行列から固有値</a:t>
            </a:r>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を求め，固有値から固有ベクトルを求めること</a:t>
            </a:r>
          </a:p>
        </p:txBody>
      </p:sp>
      <p:graphicFrame>
        <p:nvGraphicFramePr>
          <p:cNvPr id="7" name="オブジェクト 6">
            <a:extLst>
              <a:ext uri="{FF2B5EF4-FFF2-40B4-BE49-F238E27FC236}">
                <a16:creationId xmlns:a16="http://schemas.microsoft.com/office/drawing/2014/main" id="{A52E92BA-86A8-4C66-B859-805ED64374A8}"/>
              </a:ext>
            </a:extLst>
          </p:cNvPr>
          <p:cNvGraphicFramePr>
            <a:graphicFrameLocks noChangeAspect="1"/>
          </p:cNvGraphicFramePr>
          <p:nvPr>
            <p:extLst>
              <p:ext uri="{D42A27DB-BD31-4B8C-83A1-F6EECF244321}">
                <p14:modId xmlns:p14="http://schemas.microsoft.com/office/powerpoint/2010/main" val="2354099124"/>
              </p:ext>
            </p:extLst>
          </p:nvPr>
        </p:nvGraphicFramePr>
        <p:xfrm>
          <a:off x="439554" y="4865364"/>
          <a:ext cx="4015236" cy="788007"/>
        </p:xfrm>
        <a:graphic>
          <a:graphicData uri="http://schemas.openxmlformats.org/presentationml/2006/ole">
            <mc:AlternateContent xmlns:mc="http://schemas.openxmlformats.org/markup-compatibility/2006">
              <mc:Choice xmlns:v="urn:schemas-microsoft-com:vml" Requires="v">
                <p:oleObj spid="_x0000_s47818" name="Equation" r:id="rId9" imgW="2692080" imgH="533160" progId="Equation.DSMT4">
                  <p:embed/>
                </p:oleObj>
              </mc:Choice>
              <mc:Fallback>
                <p:oleObj name="Equation" r:id="rId9" imgW="2692080" imgH="533160" progId="Equation.DSMT4">
                  <p:embed/>
                  <p:pic>
                    <p:nvPicPr>
                      <p:cNvPr id="0" name="Object 21"/>
                      <p:cNvPicPr>
                        <a:picLocks noChangeAspect="1" noChangeArrowheads="1"/>
                      </p:cNvPicPr>
                      <p:nvPr/>
                    </p:nvPicPr>
                    <p:blipFill>
                      <a:blip r:embed="rId10"/>
                      <a:srcRect/>
                      <a:stretch>
                        <a:fillRect/>
                      </a:stretch>
                    </p:blipFill>
                    <p:spPr bwMode="auto">
                      <a:xfrm>
                        <a:off x="439554" y="4865364"/>
                        <a:ext cx="4015236" cy="788007"/>
                      </a:xfrm>
                      <a:prstGeom prst="rect">
                        <a:avLst/>
                      </a:prstGeom>
                      <a:noFill/>
                    </p:spPr>
                  </p:pic>
                </p:oleObj>
              </mc:Fallback>
            </mc:AlternateContent>
          </a:graphicData>
        </a:graphic>
      </p:graphicFrame>
      <p:sp>
        <p:nvSpPr>
          <p:cNvPr id="24" name="四角形: 角を丸くする 23">
            <a:extLst>
              <a:ext uri="{FF2B5EF4-FFF2-40B4-BE49-F238E27FC236}">
                <a16:creationId xmlns:a16="http://schemas.microsoft.com/office/drawing/2014/main" id="{DA9FD47E-ECBB-48D8-9435-0CE4CEDFDC2F}"/>
              </a:ext>
            </a:extLst>
          </p:cNvPr>
          <p:cNvSpPr/>
          <p:nvPr/>
        </p:nvSpPr>
        <p:spPr>
          <a:xfrm>
            <a:off x="4724341" y="5065088"/>
            <a:ext cx="1701237" cy="383228"/>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7375FA32-E988-4F0F-A480-D9DA0F713E0C}"/>
              </a:ext>
            </a:extLst>
          </p:cNvPr>
          <p:cNvSpPr/>
          <p:nvPr/>
        </p:nvSpPr>
        <p:spPr>
          <a:xfrm>
            <a:off x="6857628" y="5040060"/>
            <a:ext cx="648072" cy="383228"/>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8360AA7-BD7E-4109-BA6F-CA8AF992D897}"/>
              </a:ext>
            </a:extLst>
          </p:cNvPr>
          <p:cNvSpPr txBox="1"/>
          <p:nvPr/>
        </p:nvSpPr>
        <p:spPr>
          <a:xfrm>
            <a:off x="4851781" y="5448316"/>
            <a:ext cx="1426994"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主成分</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の分散</a:t>
            </a:r>
          </a:p>
        </p:txBody>
      </p:sp>
      <p:sp>
        <p:nvSpPr>
          <p:cNvPr id="32" name="テキスト ボックス 31">
            <a:extLst>
              <a:ext uri="{FF2B5EF4-FFF2-40B4-BE49-F238E27FC236}">
                <a16:creationId xmlns:a16="http://schemas.microsoft.com/office/drawing/2014/main" id="{4308E9D8-A6B6-4270-B181-1BC40F261382}"/>
              </a:ext>
            </a:extLst>
          </p:cNvPr>
          <p:cNvSpPr txBox="1"/>
          <p:nvPr/>
        </p:nvSpPr>
        <p:spPr>
          <a:xfrm>
            <a:off x="6704610" y="5457785"/>
            <a:ext cx="954107" cy="323165"/>
          </a:xfrm>
          <a:prstGeom prst="rect">
            <a:avLst/>
          </a:prstGeom>
          <a:noFill/>
        </p:spPr>
        <p:txBody>
          <a:bodyPr wrap="none" rtlCol="0">
            <a:spAutoFit/>
          </a:bodyPr>
          <a:lstStyle/>
          <a:p>
            <a:pPr algn="l"/>
            <a:r>
              <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条件式</a:t>
            </a:r>
            <a:r>
              <a:rPr kumimoji="1" lang="en-US" altLang="ja-JP"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a:t>
            </a:r>
            <a:endParaRPr kumimoji="1" lang="ja-JP" altLang="en-US" sz="15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4" name="四角形: 角を丸くする 33">
            <a:extLst>
              <a:ext uri="{FF2B5EF4-FFF2-40B4-BE49-F238E27FC236}">
                <a16:creationId xmlns:a16="http://schemas.microsoft.com/office/drawing/2014/main" id="{EFA05DA8-EC2A-43BA-85A2-BB96797DD60D}"/>
              </a:ext>
            </a:extLst>
          </p:cNvPr>
          <p:cNvSpPr/>
          <p:nvPr/>
        </p:nvSpPr>
        <p:spPr>
          <a:xfrm>
            <a:off x="7902691" y="5040060"/>
            <a:ext cx="648072" cy="358585"/>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8F3B116F-E711-4153-A935-1BF15CC3F2EA}"/>
              </a:ext>
            </a:extLst>
          </p:cNvPr>
          <p:cNvSpPr txBox="1"/>
          <p:nvPr/>
        </p:nvSpPr>
        <p:spPr>
          <a:xfrm>
            <a:off x="3732163" y="4482109"/>
            <a:ext cx="3464410"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両辺に</a:t>
            </a:r>
            <a:r>
              <a:rPr kumimoji="1" lang="ja-JP" altLang="en-US" sz="1500" dirty="0">
                <a:solidFill>
                  <a:srgbClr val="00B0F0"/>
                </a:solidFill>
                <a:latin typeface="ＭＳ Ｐゴシック" panose="020B0600070205080204" pitchFamily="50" charset="-128"/>
                <a:ea typeface="ＭＳ Ｐゴシック" panose="020B0600070205080204" pitchFamily="50" charset="-128"/>
                <a:cs typeface="Meiryo UI" pitchFamily="50" charset="-128"/>
              </a:rPr>
              <a:t>固有ベクトルの転置行列</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を乗ずる</a:t>
            </a:r>
          </a:p>
        </p:txBody>
      </p:sp>
      <p:sp>
        <p:nvSpPr>
          <p:cNvPr id="37" name="テキスト ボックス 36">
            <a:extLst>
              <a:ext uri="{FF2B5EF4-FFF2-40B4-BE49-F238E27FC236}">
                <a16:creationId xmlns:a16="http://schemas.microsoft.com/office/drawing/2014/main" id="{3C6A3026-809F-4C86-B75B-116AA0E1C919}"/>
              </a:ext>
            </a:extLst>
          </p:cNvPr>
          <p:cNvSpPr txBox="1"/>
          <p:nvPr/>
        </p:nvSpPr>
        <p:spPr>
          <a:xfrm>
            <a:off x="2921083" y="3308725"/>
            <a:ext cx="1119216" cy="323165"/>
          </a:xfrm>
          <a:prstGeom prst="rect">
            <a:avLst/>
          </a:prstGeom>
          <a:noFill/>
        </p:spPr>
        <p:txBody>
          <a:bodyPr wrap="none" rtlCol="0">
            <a:spAutoFit/>
          </a:bodyPr>
          <a:lstStyle/>
          <a:p>
            <a:pPr algn="ct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行列で表す</a:t>
            </a:r>
            <a:endPar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8" name="矢印: 右 37">
            <a:extLst>
              <a:ext uri="{FF2B5EF4-FFF2-40B4-BE49-F238E27FC236}">
                <a16:creationId xmlns:a16="http://schemas.microsoft.com/office/drawing/2014/main" id="{9820E682-9384-4998-9F6E-1B44E52F7445}"/>
              </a:ext>
            </a:extLst>
          </p:cNvPr>
          <p:cNvSpPr/>
          <p:nvPr/>
        </p:nvSpPr>
        <p:spPr>
          <a:xfrm rot="8761663">
            <a:off x="3121155" y="4344744"/>
            <a:ext cx="1222016" cy="227844"/>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ADFECE74-C972-44A7-B652-5C3F6C258564}"/>
              </a:ext>
            </a:extLst>
          </p:cNvPr>
          <p:cNvSpPr txBox="1"/>
          <p:nvPr/>
        </p:nvSpPr>
        <p:spPr>
          <a:xfrm>
            <a:off x="1247631" y="5841289"/>
            <a:ext cx="7511993" cy="323165"/>
          </a:xfrm>
          <a:prstGeom prst="rect">
            <a:avLst/>
          </a:prstGeom>
          <a:noFill/>
        </p:spPr>
        <p:txBody>
          <a:bodyPr wrap="none" rtlCol="0">
            <a:spAutoFit/>
          </a:bodyPr>
          <a:lstStyle/>
          <a:p>
            <a:pPr algn="l"/>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主成分</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の分散は固有値</a:t>
            </a:r>
            <a:r>
              <a:rPr kumimoji="1" lang="en-US" altLang="ja-JP"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であることが確認できる（</a:t>
            </a:r>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λ</a:t>
            </a: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が最大となる</a:t>
            </a:r>
            <a:r>
              <a:rPr kumimoji="1" lang="en-US" altLang="ja-JP" sz="1500" i="1" dirty="0">
                <a:solidFill>
                  <a:srgbClr val="FF0000"/>
                </a:solidFill>
                <a:ea typeface="ＭＳ Ｐゴシック" panose="020B0600070205080204" pitchFamily="50" charset="-128"/>
                <a:cs typeface="Times New Roman" panose="02020603050405020304" pitchFamily="18" charset="0"/>
              </a:rPr>
              <a:t>a</a:t>
            </a:r>
            <a:r>
              <a:rPr kumimoji="1" lang="en-US" altLang="ja-JP" sz="1500" i="1" baseline="-25000" dirty="0">
                <a:solidFill>
                  <a:srgbClr val="FF0000"/>
                </a:solidFill>
                <a:ea typeface="ＭＳ Ｐゴシック" panose="020B0600070205080204" pitchFamily="50" charset="-128"/>
                <a:cs typeface="Times New Roman" panose="02020603050405020304" pitchFamily="18" charset="0"/>
              </a:rPr>
              <a:t>1</a:t>
            </a: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500" i="1" dirty="0">
                <a:solidFill>
                  <a:srgbClr val="FF0000"/>
                </a:solidFill>
                <a:ea typeface="ＭＳ Ｐゴシック" panose="020B0600070205080204" pitchFamily="50" charset="-128"/>
                <a:cs typeface="Times New Roman" panose="02020603050405020304" pitchFamily="18" charset="0"/>
              </a:rPr>
              <a:t>a</a:t>
            </a:r>
            <a:r>
              <a:rPr kumimoji="1" lang="en-US" altLang="ja-JP" sz="1500" i="1" baseline="-25000" dirty="0">
                <a:solidFill>
                  <a:srgbClr val="FF0000"/>
                </a:solidFill>
                <a:ea typeface="ＭＳ Ｐゴシック" panose="020B0600070205080204" pitchFamily="50" charset="-128"/>
                <a:cs typeface="Times New Roman" panose="02020603050405020304" pitchFamily="18" charset="0"/>
              </a:rPr>
              <a:t>2</a:t>
            </a:r>
            <a:r>
              <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を求めれば良い</a:t>
            </a:r>
            <a:r>
              <a:rPr kumimoji="1" lang="ja-JP" altLang="en-US" sz="15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14" name="直線矢印コネクタ 13">
            <a:extLst>
              <a:ext uri="{FF2B5EF4-FFF2-40B4-BE49-F238E27FC236}">
                <a16:creationId xmlns:a16="http://schemas.microsoft.com/office/drawing/2014/main" id="{1551A82C-82DF-40F8-8748-C292E45B5BB8}"/>
              </a:ext>
            </a:extLst>
          </p:cNvPr>
          <p:cNvCxnSpPr/>
          <p:nvPr/>
        </p:nvCxnSpPr>
        <p:spPr>
          <a:xfrm flipV="1">
            <a:off x="7698548" y="5458984"/>
            <a:ext cx="400895" cy="378471"/>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オブジェクト 39">
            <a:extLst>
              <a:ext uri="{FF2B5EF4-FFF2-40B4-BE49-F238E27FC236}">
                <a16:creationId xmlns:a16="http://schemas.microsoft.com/office/drawing/2014/main" id="{26319D2D-5034-487D-8B3C-5014C88237D1}"/>
              </a:ext>
            </a:extLst>
          </p:cNvPr>
          <p:cNvGraphicFramePr>
            <a:graphicFrameLocks noChangeAspect="1"/>
          </p:cNvGraphicFramePr>
          <p:nvPr>
            <p:extLst>
              <p:ext uri="{D42A27DB-BD31-4B8C-83A1-F6EECF244321}">
                <p14:modId xmlns:p14="http://schemas.microsoft.com/office/powerpoint/2010/main" val="4111174253"/>
              </p:ext>
            </p:extLst>
          </p:nvPr>
        </p:nvGraphicFramePr>
        <p:xfrm>
          <a:off x="4743613" y="5067241"/>
          <a:ext cx="2898775" cy="379412"/>
        </p:xfrm>
        <a:graphic>
          <a:graphicData uri="http://schemas.openxmlformats.org/presentationml/2006/ole">
            <mc:AlternateContent xmlns:mc="http://schemas.openxmlformats.org/markup-compatibility/2006">
              <mc:Choice xmlns:v="urn:schemas-microsoft-com:vml" Requires="v">
                <p:oleObj spid="_x0000_s47819" name="Equation" r:id="rId11" imgW="1917360" imgH="253800" progId="Equation.DSMT4">
                  <p:embed/>
                </p:oleObj>
              </mc:Choice>
              <mc:Fallback>
                <p:oleObj name="Equation" r:id="rId11" imgW="1917360" imgH="253800" progId="Equation.DSMT4">
                  <p:embed/>
                  <p:pic>
                    <p:nvPicPr>
                      <p:cNvPr id="7" name="オブジェクト 6">
                        <a:extLst>
                          <a:ext uri="{FF2B5EF4-FFF2-40B4-BE49-F238E27FC236}">
                            <a16:creationId xmlns:a16="http://schemas.microsoft.com/office/drawing/2014/main" id="{A52E92BA-86A8-4C66-B859-805ED64374A8}"/>
                          </a:ext>
                        </a:extLst>
                      </p:cNvPr>
                      <p:cNvPicPr>
                        <a:picLocks noChangeAspect="1" noChangeArrowheads="1"/>
                      </p:cNvPicPr>
                      <p:nvPr/>
                    </p:nvPicPr>
                    <p:blipFill>
                      <a:blip r:embed="rId12"/>
                      <a:srcRect/>
                      <a:stretch>
                        <a:fillRect/>
                      </a:stretch>
                    </p:blipFill>
                    <p:spPr bwMode="auto">
                      <a:xfrm>
                        <a:off x="4743613" y="5067241"/>
                        <a:ext cx="2898775" cy="379412"/>
                      </a:xfrm>
                      <a:prstGeom prst="rect">
                        <a:avLst/>
                      </a:prstGeom>
                      <a:noFill/>
                    </p:spPr>
                  </p:pic>
                </p:oleObj>
              </mc:Fallback>
            </mc:AlternateContent>
          </a:graphicData>
        </a:graphic>
      </p:graphicFrame>
      <p:sp>
        <p:nvSpPr>
          <p:cNvPr id="41" name="矢印: 右 40">
            <a:extLst>
              <a:ext uri="{FF2B5EF4-FFF2-40B4-BE49-F238E27FC236}">
                <a16:creationId xmlns:a16="http://schemas.microsoft.com/office/drawing/2014/main" id="{183998D0-D626-4811-961C-674BA7838C1F}"/>
              </a:ext>
            </a:extLst>
          </p:cNvPr>
          <p:cNvSpPr/>
          <p:nvPr/>
        </p:nvSpPr>
        <p:spPr>
          <a:xfrm>
            <a:off x="4487374" y="5167670"/>
            <a:ext cx="176194" cy="227844"/>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2" name="オブジェクト 41">
            <a:extLst>
              <a:ext uri="{FF2B5EF4-FFF2-40B4-BE49-F238E27FC236}">
                <a16:creationId xmlns:a16="http://schemas.microsoft.com/office/drawing/2014/main" id="{908EE0DA-66EC-48AA-A74F-C5D7A3A92869}"/>
              </a:ext>
            </a:extLst>
          </p:cNvPr>
          <p:cNvGraphicFramePr>
            <a:graphicFrameLocks noChangeAspect="1"/>
          </p:cNvGraphicFramePr>
          <p:nvPr>
            <p:extLst>
              <p:ext uri="{D42A27DB-BD31-4B8C-83A1-F6EECF244321}">
                <p14:modId xmlns:p14="http://schemas.microsoft.com/office/powerpoint/2010/main" val="3589940617"/>
              </p:ext>
            </p:extLst>
          </p:nvPr>
        </p:nvGraphicFramePr>
        <p:xfrm>
          <a:off x="7909837" y="5057662"/>
          <a:ext cx="652462" cy="342900"/>
        </p:xfrm>
        <a:graphic>
          <a:graphicData uri="http://schemas.openxmlformats.org/presentationml/2006/ole">
            <mc:AlternateContent xmlns:mc="http://schemas.openxmlformats.org/markup-compatibility/2006">
              <mc:Choice xmlns:v="urn:schemas-microsoft-com:vml" Requires="v">
                <p:oleObj spid="_x0000_s47820" name="Equation" r:id="rId13" imgW="431640" imgH="228600" progId="Equation.DSMT4">
                  <p:embed/>
                </p:oleObj>
              </mc:Choice>
              <mc:Fallback>
                <p:oleObj name="Equation" r:id="rId13" imgW="431640" imgH="228600" progId="Equation.DSMT4">
                  <p:embed/>
                  <p:pic>
                    <p:nvPicPr>
                      <p:cNvPr id="40" name="オブジェクト 39">
                        <a:extLst>
                          <a:ext uri="{FF2B5EF4-FFF2-40B4-BE49-F238E27FC236}">
                            <a16:creationId xmlns:a16="http://schemas.microsoft.com/office/drawing/2014/main" id="{26319D2D-5034-487D-8B3C-5014C88237D1}"/>
                          </a:ext>
                        </a:extLst>
                      </p:cNvPr>
                      <p:cNvPicPr>
                        <a:picLocks noChangeAspect="1" noChangeArrowheads="1"/>
                      </p:cNvPicPr>
                      <p:nvPr/>
                    </p:nvPicPr>
                    <p:blipFill>
                      <a:blip r:embed="rId14"/>
                      <a:srcRect/>
                      <a:stretch>
                        <a:fillRect/>
                      </a:stretch>
                    </p:blipFill>
                    <p:spPr bwMode="auto">
                      <a:xfrm>
                        <a:off x="7909837" y="5057662"/>
                        <a:ext cx="652462" cy="342900"/>
                      </a:xfrm>
                      <a:prstGeom prst="rect">
                        <a:avLst/>
                      </a:prstGeom>
                      <a:noFill/>
                    </p:spPr>
                  </p:pic>
                </p:oleObj>
              </mc:Fallback>
            </mc:AlternateContent>
          </a:graphicData>
        </a:graphic>
      </p:graphicFrame>
      <p:sp>
        <p:nvSpPr>
          <p:cNvPr id="44" name="矢印: 右 43">
            <a:extLst>
              <a:ext uri="{FF2B5EF4-FFF2-40B4-BE49-F238E27FC236}">
                <a16:creationId xmlns:a16="http://schemas.microsoft.com/office/drawing/2014/main" id="{ED0EF06E-1907-46F3-ABC1-3D7144184419}"/>
              </a:ext>
            </a:extLst>
          </p:cNvPr>
          <p:cNvSpPr/>
          <p:nvPr/>
        </p:nvSpPr>
        <p:spPr>
          <a:xfrm>
            <a:off x="7664689" y="5122175"/>
            <a:ext cx="176194" cy="227844"/>
          </a:xfrm>
          <a:prstGeom prst="rightArrow">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80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par>
                                <p:cTn id="91" presetID="10" presetClass="entr" presetSubtype="0"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par>
                                <p:cTn id="99" presetID="10" presetClass="entr" presetSubtype="0"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500"/>
                                        <p:tgtEl>
                                          <p:spTgt spid="1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21" grpId="0" animBg="1"/>
      <p:bldP spid="22" grpId="0" animBg="1"/>
      <p:bldP spid="26" grpId="0" animBg="1"/>
      <p:bldP spid="27" grpId="0" animBg="1"/>
      <p:bldP spid="28" grpId="0"/>
      <p:bldP spid="29" grpId="0"/>
      <p:bldP spid="30" grpId="0"/>
      <p:bldP spid="24" grpId="0" animBg="1"/>
      <p:bldP spid="25" grpId="0" animBg="1"/>
      <p:bldP spid="31" grpId="0"/>
      <p:bldP spid="32" grpId="0"/>
      <p:bldP spid="34" grpId="0" animBg="1"/>
      <p:bldP spid="36" grpId="0"/>
      <p:bldP spid="37" grpId="0"/>
      <p:bldP spid="38" grpId="0" animBg="1"/>
      <p:bldP spid="39" grpId="0"/>
      <p:bldP spid="41" grpId="0" animBg="1"/>
      <p:bldP spid="44" grpId="0" animBg="1"/>
    </p:bldLst>
  </p:timing>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10342</TotalTime>
  <Words>4152</Words>
  <Application>Microsoft Office PowerPoint</Application>
  <PresentationFormat>画面に合わせる (4:3)</PresentationFormat>
  <Paragraphs>615</Paragraphs>
  <Slides>40</Slides>
  <Notes>4</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51" baseType="lpstr">
      <vt:lpstr>Mead Bold</vt:lpstr>
      <vt:lpstr>Meiryo UI</vt:lpstr>
      <vt:lpstr>ＭＳ Ｐゴシック</vt:lpstr>
      <vt:lpstr>ＭＳ Ｐ明朝</vt:lpstr>
      <vt:lpstr>游明朝</vt:lpstr>
      <vt:lpstr>Arial</vt:lpstr>
      <vt:lpstr>Calibri</vt:lpstr>
      <vt:lpstr>Cambria Math</vt:lpstr>
      <vt:lpstr>Times New Roman</vt:lpstr>
      <vt:lpstr>TS010336811</vt:lpstr>
      <vt:lpstr>Equation</vt:lpstr>
      <vt:lpstr>入門 統計学　第14章</vt:lpstr>
      <vt:lpstr>PowerPoint プレゼンテーション</vt:lpstr>
      <vt:lpstr>主成分分析と因子分析の違い</vt:lpstr>
      <vt:lpstr>主成分分析の概念</vt:lpstr>
      <vt:lpstr>標準化と第2主成分 （身長と体重の事例）</vt:lpstr>
      <vt:lpstr>主成分の分散</vt:lpstr>
      <vt:lpstr>a_1^2+a_2^2=1と制約できる理由</vt:lpstr>
      <vt:lpstr>14.2　分散の最大化</vt:lpstr>
      <vt:lpstr>固有値問題として考える理由</vt:lpstr>
      <vt:lpstr>固有値問題を解く① 相関行列の固有値を求める</vt:lpstr>
      <vt:lpstr>固有値問題を解く② 固有値から固有ベクトルを求める（第1主成分）</vt:lpstr>
      <vt:lpstr>固有値問題を解く③ 固有値から固有ベクトルを求める（第2主成分）</vt:lpstr>
      <vt:lpstr>主成分の数の決め方</vt:lpstr>
      <vt:lpstr>主成分負荷量 （因子分析でも因子負荷量として出てきます）</vt:lpstr>
      <vt:lpstr>Rコマンダーによる主成分分析</vt:lpstr>
      <vt:lpstr>Rコマンダーによる主成分分析　出力① 固有値の確認と主成分の解釈（ネーミング）</vt:lpstr>
      <vt:lpstr>Rコマンダーによる主成分分析　出力② 主成分得点による分類</vt:lpstr>
      <vt:lpstr>主成分得点の使い方のコツ</vt:lpstr>
      <vt:lpstr>PowerPoint プレゼンテーション</vt:lpstr>
      <vt:lpstr>事例：スピアマンによる2因子モデル</vt:lpstr>
      <vt:lpstr>因子分析の手順</vt:lpstr>
      <vt:lpstr>共通因子の数</vt:lpstr>
      <vt:lpstr>共通性と独自性</vt:lpstr>
      <vt:lpstr>因子負荷量の求め方① 個別にOLSでは求められない</vt:lpstr>
      <vt:lpstr>因子負荷量の求め方② 行列としてまとめて考えるための仮定</vt:lpstr>
      <vt:lpstr>因子負荷量の求め方③ 行列成分（分散と共分散）</vt:lpstr>
      <vt:lpstr>因子負荷量の求め方④ 分散共分散行列</vt:lpstr>
      <vt:lpstr>因子負荷量の求め方⑤ 因子決定行列の固有値問題</vt:lpstr>
      <vt:lpstr>因子負荷量の求め方⑥ （反復）主因子法</vt:lpstr>
      <vt:lpstr>因子負荷量の求め方⑦ 最尤法</vt:lpstr>
      <vt:lpstr>14.4　因子軸の回転</vt:lpstr>
      <vt:lpstr>バリマックス法（直交回転）</vt:lpstr>
      <vt:lpstr>プロマックス法（斜交回転）</vt:lpstr>
      <vt:lpstr>因子得点の計算① （回帰法）</vt:lpstr>
      <vt:lpstr>因子得点の計算② （回帰法）</vt:lpstr>
      <vt:lpstr>寄与率</vt:lpstr>
      <vt:lpstr>Rコマンダーによる因子分析</vt:lpstr>
      <vt:lpstr>Rコマンダーによる因子分析　出力① 推定モデルの評価と共通因子の解釈</vt:lpstr>
      <vt:lpstr>Rコマンダーによる因子分析　出力② 因子得点による類型化</vt:lpstr>
      <vt:lpstr>以上で第14章は終了です。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851</cp:revision>
  <dcterms:created xsi:type="dcterms:W3CDTF">2012-01-27T05:21:34Z</dcterms:created>
  <dcterms:modified xsi:type="dcterms:W3CDTF">2021-06-27T08:39:33Z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1435171</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