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1"/>
  </p:notesMasterIdLst>
  <p:sldIdLst>
    <p:sldId id="256" r:id="rId3"/>
    <p:sldId id="278" r:id="rId4"/>
    <p:sldId id="347" r:id="rId5"/>
    <p:sldId id="346" r:id="rId6"/>
    <p:sldId id="348" r:id="rId7"/>
    <p:sldId id="349" r:id="rId8"/>
    <p:sldId id="351" r:id="rId9"/>
    <p:sldId id="350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372" r:id="rId31"/>
    <p:sldId id="373" r:id="rId32"/>
    <p:sldId id="374" r:id="rId33"/>
    <p:sldId id="375" r:id="rId34"/>
    <p:sldId id="376" r:id="rId35"/>
    <p:sldId id="377" r:id="rId36"/>
    <p:sldId id="381" r:id="rId37"/>
    <p:sldId id="379" r:id="rId38"/>
    <p:sldId id="378" r:id="rId39"/>
    <p:sldId id="380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ri@faculty.chiba-u.jp" initials="k" lastIdx="1" clrIdx="0">
    <p:extLst>
      <p:ext uri="{19B8F6BF-5375-455C-9EA6-DF929625EA0E}">
        <p15:presenceInfo xmlns:p15="http://schemas.microsoft.com/office/powerpoint/2012/main" userId="kuri@faculty.chiba-u.j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8" autoAdjust="0"/>
    <p:restoredTop sz="90509" autoAdjust="0"/>
  </p:normalViewPr>
  <p:slideViewPr>
    <p:cSldViewPr>
      <p:cViewPr varScale="1">
        <p:scale>
          <a:sx n="99" d="100"/>
          <a:sy n="99" d="100"/>
        </p:scale>
        <p:origin x="13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の値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00B0F0"/>
              </a:solidFill>
              <a:ln w="85725">
                <a:solidFill>
                  <a:srgbClr val="00B0F0"/>
                </a:solidFill>
              </a:ln>
              <a:effectLst/>
            </c:spPr>
          </c:marker>
          <c:dPt>
            <c:idx val="0"/>
            <c:marker>
              <c:symbol val="circle"/>
              <c:size val="6"/>
              <c:spPr>
                <a:solidFill>
                  <a:srgbClr val="00B0F0"/>
                </a:solidFill>
                <a:ln w="85725">
                  <a:solidFill>
                    <a:srgbClr val="00B0F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8EFE-4B78-81B8-4ECFD2E6E824}"/>
              </c:ext>
            </c:extLst>
          </c:dPt>
          <c:xVal>
            <c:numRef>
              <c:f>Sheet1!$A$2:$A$6</c:f>
              <c:numCache>
                <c:formatCode>General</c:formatCode>
                <c:ptCount val="5"/>
                <c:pt idx="0">
                  <c:v>9</c:v>
                </c:pt>
                <c:pt idx="1">
                  <c:v>7</c:v>
                </c:pt>
                <c:pt idx="2">
                  <c:v>3</c:v>
                </c:pt>
                <c:pt idx="3">
                  <c:v>8</c:v>
                </c:pt>
                <c:pt idx="4">
                  <c:v>2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9</c:v>
                </c:pt>
                <c:pt idx="3">
                  <c:v>2</c:v>
                </c:pt>
                <c:pt idx="4">
                  <c:v>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EFE-4B78-81B8-4ECFD2E6E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4977312"/>
        <c:axId val="674205152"/>
      </c:scatterChart>
      <c:valAx>
        <c:axId val="70497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508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74205152"/>
        <c:crosses val="autoZero"/>
        <c:crossBetween val="midCat"/>
      </c:valAx>
      <c:valAx>
        <c:axId val="674205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03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04977312"/>
        <c:crosses val="autoZero"/>
        <c:crossBetween val="midCat"/>
        <c:majorUnit val="2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の値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00B0F0"/>
              </a:solidFill>
              <a:ln w="85725">
                <a:solidFill>
                  <a:srgbClr val="00B0F0"/>
                </a:solidFill>
              </a:ln>
              <a:effectLst/>
            </c:spPr>
          </c:marker>
          <c:dPt>
            <c:idx val="0"/>
            <c:marker>
              <c:symbol val="circle"/>
              <c:size val="6"/>
              <c:spPr>
                <a:solidFill>
                  <a:srgbClr val="00B0F0"/>
                </a:solidFill>
                <a:ln w="85725">
                  <a:solidFill>
                    <a:srgbClr val="FFFF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8EFE-4B78-81B8-4ECFD2E6E824}"/>
              </c:ext>
            </c:extLst>
          </c:dPt>
          <c:dPt>
            <c:idx val="1"/>
            <c:marker>
              <c:symbol val="circle"/>
              <c:size val="6"/>
              <c:spPr>
                <a:solidFill>
                  <a:srgbClr val="92D050"/>
                </a:solidFill>
                <a:ln w="8572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BB45-4DD8-A124-26CF63534EF8}"/>
              </c:ext>
            </c:extLst>
          </c:dPt>
          <c:xVal>
            <c:numRef>
              <c:f>Sheet1!$A$2:$A$6</c:f>
              <c:numCache>
                <c:formatCode>General</c:formatCode>
                <c:ptCount val="5"/>
                <c:pt idx="0">
                  <c:v>9</c:v>
                </c:pt>
                <c:pt idx="1">
                  <c:v>7</c:v>
                </c:pt>
                <c:pt idx="2">
                  <c:v>3</c:v>
                </c:pt>
                <c:pt idx="3">
                  <c:v>8</c:v>
                </c:pt>
                <c:pt idx="4">
                  <c:v>2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9</c:v>
                </c:pt>
                <c:pt idx="3">
                  <c:v>2</c:v>
                </c:pt>
                <c:pt idx="4">
                  <c:v>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EFE-4B78-81B8-4ECFD2E6E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4977312"/>
        <c:axId val="674205152"/>
      </c:scatterChart>
      <c:valAx>
        <c:axId val="70497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508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74205152"/>
        <c:crosses val="autoZero"/>
        <c:crossBetween val="midCat"/>
      </c:valAx>
      <c:valAx>
        <c:axId val="674205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03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04977312"/>
        <c:crosses val="autoZero"/>
        <c:crossBetween val="midCat"/>
        <c:majorUnit val="2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の値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FFFF00"/>
              </a:solidFill>
              <a:ln w="85725">
                <a:solidFill>
                  <a:srgbClr val="00B0F0"/>
                </a:solidFill>
              </a:ln>
              <a:effectLst/>
            </c:spPr>
          </c:marker>
          <c:dPt>
            <c:idx val="0"/>
            <c:marker>
              <c:symbol val="circle"/>
              <c:size val="6"/>
              <c:spPr>
                <a:solidFill>
                  <a:srgbClr val="FFFF00"/>
                </a:solidFill>
                <a:ln w="85725">
                  <a:solidFill>
                    <a:srgbClr val="00B0F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8EFE-4B78-81B8-4ECFD2E6E824}"/>
              </c:ext>
            </c:extLst>
          </c:dPt>
          <c:dPt>
            <c:idx val="1"/>
            <c:marker>
              <c:symbol val="circle"/>
              <c:size val="6"/>
              <c:spPr>
                <a:solidFill>
                  <a:srgbClr val="FFFF00"/>
                </a:solidFill>
                <a:ln w="85725">
                  <a:solidFill>
                    <a:srgbClr val="FFFF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BB45-4DD8-A124-26CF63534EF8}"/>
              </c:ext>
            </c:extLst>
          </c:dPt>
          <c:dPt>
            <c:idx val="2"/>
            <c:marker>
              <c:symbol val="circle"/>
              <c:size val="6"/>
              <c:spPr>
                <a:solidFill>
                  <a:srgbClr val="FFFF00"/>
                </a:solidFill>
                <a:ln w="8572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4252-4FA1-B4D6-8B9EE2830D87}"/>
              </c:ext>
            </c:extLst>
          </c:dPt>
          <c:dPt>
            <c:idx val="4"/>
            <c:marker>
              <c:symbol val="circle"/>
              <c:size val="6"/>
              <c:spPr>
                <a:solidFill>
                  <a:srgbClr val="FFFF00"/>
                </a:solidFill>
                <a:ln w="8572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4252-4FA1-B4D6-8B9EE2830D87}"/>
              </c:ext>
            </c:extLst>
          </c:dPt>
          <c:xVal>
            <c:numRef>
              <c:f>Sheet1!$A$2:$A$6</c:f>
              <c:numCache>
                <c:formatCode>General</c:formatCode>
                <c:ptCount val="5"/>
                <c:pt idx="0">
                  <c:v>9</c:v>
                </c:pt>
                <c:pt idx="1">
                  <c:v>7</c:v>
                </c:pt>
                <c:pt idx="2">
                  <c:v>3</c:v>
                </c:pt>
                <c:pt idx="3">
                  <c:v>8</c:v>
                </c:pt>
                <c:pt idx="4">
                  <c:v>2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9</c:v>
                </c:pt>
                <c:pt idx="3">
                  <c:v>2</c:v>
                </c:pt>
                <c:pt idx="4">
                  <c:v>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EFE-4B78-81B8-4ECFD2E6E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4977312"/>
        <c:axId val="674205152"/>
      </c:scatterChart>
      <c:valAx>
        <c:axId val="70497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508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74205152"/>
        <c:crosses val="autoZero"/>
        <c:crossBetween val="midCat"/>
      </c:valAx>
      <c:valAx>
        <c:axId val="674205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03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04977312"/>
        <c:crosses val="autoZero"/>
        <c:crossBetween val="midCat"/>
        <c:majorUnit val="2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の値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00B0F0"/>
              </a:solidFill>
              <a:ln w="85725">
                <a:solidFill>
                  <a:srgbClr val="00B0F0"/>
                </a:solidFill>
              </a:ln>
              <a:effectLst/>
            </c:spPr>
          </c:marker>
          <c:dPt>
            <c:idx val="0"/>
            <c:marker>
              <c:symbol val="circle"/>
              <c:size val="6"/>
              <c:spPr>
                <a:solidFill>
                  <a:srgbClr val="00B0F0"/>
                </a:solidFill>
                <a:ln w="85725">
                  <a:solidFill>
                    <a:srgbClr val="00B0F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E2-420D-89AE-A02F4567D02E}"/>
              </c:ext>
            </c:extLst>
          </c:dPt>
          <c:xVal>
            <c:numRef>
              <c:f>Sheet1!$A$2:$A$6</c:f>
              <c:numCache>
                <c:formatCode>General</c:formatCode>
                <c:ptCount val="5"/>
                <c:pt idx="0">
                  <c:v>9</c:v>
                </c:pt>
                <c:pt idx="1">
                  <c:v>7</c:v>
                </c:pt>
                <c:pt idx="2">
                  <c:v>3</c:v>
                </c:pt>
                <c:pt idx="3">
                  <c:v>8</c:v>
                </c:pt>
                <c:pt idx="4">
                  <c:v>2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9</c:v>
                </c:pt>
                <c:pt idx="3">
                  <c:v>2</c:v>
                </c:pt>
                <c:pt idx="4">
                  <c:v>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EE2-420D-89AE-A02F4567D0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4977312"/>
        <c:axId val="674205152"/>
      </c:scatterChart>
      <c:valAx>
        <c:axId val="70497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508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74205152"/>
        <c:crosses val="autoZero"/>
        <c:crossBetween val="midCat"/>
      </c:valAx>
      <c:valAx>
        <c:axId val="674205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03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04977312"/>
        <c:crosses val="autoZero"/>
        <c:crossBetween val="midCat"/>
        <c:majorUnit val="2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2FF37-B953-4175-B2B2-5CC4AC5C0D94}" type="datetimeFigureOut">
              <a:rPr kumimoji="1" lang="ja-JP" altLang="en-US" smtClean="0"/>
              <a:t>2021/5/16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492E8-5D94-4260-A9E5-A55708B34C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29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492E8-5D94-4260-A9E5-A55708B34C0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497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492E8-5D94-4260-A9E5-A55708B34C0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9048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492E8-5D94-4260-A9E5-A55708B34C01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9598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492E8-5D94-4260-A9E5-A55708B34C01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1625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492E8-5D94-4260-A9E5-A55708B34C01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794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492E8-5D94-4260-A9E5-A55708B34C01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1790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6629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19400"/>
            <a:ext cx="8305800" cy="2514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bg>
      <p:bgPr>
        <a:blipFill dpi="0" rotWithShape="0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bg>
      <p:bgPr>
        <a:blipFill dpi="0" rotWithShape="0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05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Mead 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Mead 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Mead 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Mead 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Mead 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Mead 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Mead 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Mead 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kumimoji="1"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6.wmf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21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.gif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oleObject" Target="../embeddings/oleObject16.bin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11" Type="http://schemas.openxmlformats.org/officeDocument/2006/relationships/image" Target="../media/image45.png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44.png"/><Relationship Id="rId4" Type="http://schemas.openxmlformats.org/officeDocument/2006/relationships/image" Target="../media/image31.wmf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0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7.png"/><Relationship Id="rId4" Type="http://schemas.openxmlformats.org/officeDocument/2006/relationships/image" Target="../media/image40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4.bin"/><Relationship Id="rId4" Type="http://schemas.openxmlformats.org/officeDocument/2006/relationships/chart" Target="../charts/char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5.bin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6.png"/><Relationship Id="rId4" Type="http://schemas.openxmlformats.org/officeDocument/2006/relationships/image" Target="../media/image12.wmf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8305800" cy="1143000"/>
          </a:xfrm>
        </p:spPr>
        <p:txBody>
          <a:bodyPr/>
          <a:lstStyle/>
          <a:p>
            <a:r>
              <a:rPr lang="ja-JP" alt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  <a:cs typeface="Meiryo UI" pitchFamily="34" charset="-128"/>
              </a:rPr>
              <a:t>入門 統計学　第</a:t>
            </a:r>
            <a:r>
              <a:rPr lang="en-US" altLang="ja-JP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  <a:cs typeface="Meiryo UI" pitchFamily="34" charset="-128"/>
              </a:rPr>
              <a:t>13</a:t>
            </a:r>
            <a:r>
              <a:rPr lang="ja-JP" alt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  <a:cs typeface="Meiryo UI" pitchFamily="34" charset="-128"/>
              </a:rPr>
              <a:t>章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  <a:cs typeface="Meiryo UI" pitchFamily="34" charset="-12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7700" y="2780928"/>
            <a:ext cx="8305800" cy="1143000"/>
          </a:xfrm>
        </p:spPr>
        <p:txBody>
          <a:bodyPr/>
          <a:lstStyle/>
          <a:p>
            <a:pPr>
              <a:buNone/>
            </a:pP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  <a:cs typeface="Meiryo UI" pitchFamily="34" charset="-128"/>
              </a:rPr>
              <a:t>ロジスティック回帰分析とクラスター分析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  <a:cs typeface="Meiryo UI" pitchFamily="34" charset="-128"/>
            </a:endParaRPr>
          </a:p>
          <a:p>
            <a:pPr>
              <a:buNone/>
            </a:pP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  <a:cs typeface="Meiryo UI" pitchFamily="34" charset="-128"/>
              </a:rPr>
              <a:t>　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  <a:cs typeface="Meiryo UI" pitchFamily="34" charset="-128"/>
              </a:rPr>
              <a:t>― 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  <a:cs typeface="Meiryo UI" pitchFamily="34" charset="-128"/>
              </a:rPr>
              <a:t>多変量解析② 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  <a:cs typeface="Meiryo UI" pitchFamily="34" charset="-128"/>
              </a:rPr>
              <a:t>―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  <a:cs typeface="Meiryo UI" pitchFamily="34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E55F1A3-0AF3-4C9C-A3BD-5B8130AC01ED}"/>
              </a:ext>
            </a:extLst>
          </p:cNvPr>
          <p:cNvSpPr/>
          <p:nvPr/>
        </p:nvSpPr>
        <p:spPr>
          <a:xfrm>
            <a:off x="430695" y="3943604"/>
            <a:ext cx="4824536" cy="17173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lvl="0" algn="just">
              <a:spcBef>
                <a:spcPct val="20000"/>
              </a:spcBef>
            </a:pPr>
            <a:r>
              <a:rPr kumimoji="1" lang="en-US" altLang="ja-JP" sz="1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cs typeface="Meiryo UI" pitchFamily="34" charset="-128"/>
              </a:rPr>
              <a:t>『</a:t>
            </a:r>
            <a:r>
              <a:rPr kumimoji="1" lang="ja-JP" altLang="en-US" sz="1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cs typeface="Meiryo UI" pitchFamily="34" charset="-128"/>
              </a:rPr>
              <a:t>入門 統計学 第</a:t>
            </a:r>
            <a:r>
              <a:rPr kumimoji="1" lang="en-US" altLang="ja-JP" sz="1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cs typeface="Meiryo UI" pitchFamily="34" charset="-128"/>
              </a:rPr>
              <a:t>2</a:t>
            </a:r>
            <a:r>
              <a:rPr kumimoji="1" lang="ja-JP" altLang="en-US" sz="1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cs typeface="Meiryo UI" pitchFamily="34" charset="-128"/>
              </a:rPr>
              <a:t>版　</a:t>
            </a:r>
            <a:r>
              <a:rPr kumimoji="1" lang="ja-JP" altLang="en-US" sz="18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cs typeface="Meiryo UI" pitchFamily="34" charset="-128"/>
              </a:rPr>
              <a:t>ー</a:t>
            </a:r>
            <a:r>
              <a:rPr kumimoji="1" lang="ja-JP" altLang="en-US" sz="1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cs typeface="Meiryo UI" pitchFamily="34" charset="-128"/>
              </a:rPr>
              <a:t>検定から多変量解析・実験計画法・ベイズ統計学までー</a:t>
            </a:r>
            <a:r>
              <a:rPr kumimoji="1" lang="en-US" altLang="ja-JP" sz="1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cs typeface="Meiryo UI" pitchFamily="34" charset="-128"/>
              </a:rPr>
              <a:t>』</a:t>
            </a:r>
            <a:r>
              <a:rPr kumimoji="1" lang="ja-JP" altLang="en-US" sz="1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cs typeface="Meiryo UI" pitchFamily="34" charset="-128"/>
              </a:rPr>
              <a:t>（オーム社）</a:t>
            </a:r>
            <a:endParaRPr kumimoji="1" lang="en-US" altLang="ja-JP" sz="18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cs typeface="Meiryo UI" pitchFamily="34" charset="-128"/>
            </a:endParaRPr>
          </a:p>
          <a:p>
            <a:pPr lvl="0" algn="just">
              <a:spcBef>
                <a:spcPct val="20000"/>
              </a:spcBef>
            </a:pPr>
            <a:endParaRPr kumimoji="1" lang="en-US" altLang="ja-JP" sz="10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cs typeface="Meiryo UI" pitchFamily="34" charset="-128"/>
            </a:endParaRPr>
          </a:p>
          <a:p>
            <a:pPr lvl="0" algn="just">
              <a:spcBef>
                <a:spcPct val="20000"/>
              </a:spcBef>
            </a:pPr>
            <a:r>
              <a:rPr kumimoji="1" lang="en-US" altLang="ja-JP" sz="1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cs typeface="Meiryo UI" pitchFamily="34" charset="-128"/>
              </a:rPr>
              <a:t>※</a:t>
            </a:r>
            <a:r>
              <a:rPr kumimoji="1" lang="ja-JP" altLang="en-US" sz="1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cs typeface="Meiryo UI" pitchFamily="34" charset="-128"/>
              </a:rPr>
              <a:t>注：本書を購入された方へのサービスですので，教科書指定（参考図書は不可）していない授業での使用はお控えください。</a:t>
            </a:r>
            <a:endParaRPr kumimoji="1" lang="en-US" altLang="ja-JP" sz="18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cs typeface="Meiryo UI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オブジェクト 4">
            <a:extLst>
              <a:ext uri="{FF2B5EF4-FFF2-40B4-BE49-F238E27FC236}">
                <a16:creationId xmlns:a16="http://schemas.microsoft.com/office/drawing/2014/main" id="{8D37A934-397A-4C01-9C0C-76F5546DAD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768628"/>
              </p:ext>
            </p:extLst>
          </p:nvPr>
        </p:nvGraphicFramePr>
        <p:xfrm>
          <a:off x="2078439" y="3315003"/>
          <a:ext cx="213042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6" name="Equation" r:id="rId3" imgW="1193760" imgH="431640" progId="Equation.DSMT4">
                  <p:embed/>
                </p:oleObj>
              </mc:Choice>
              <mc:Fallback>
                <p:oleObj name="Equation" r:id="rId3" imgW="1193760" imgH="431640" progId="Equation.DSMT4">
                  <p:embed/>
                  <p:pic>
                    <p:nvPicPr>
                      <p:cNvPr id="4" name="オブジェクト 3">
                        <a:extLst>
                          <a:ext uri="{FF2B5EF4-FFF2-40B4-BE49-F238E27FC236}">
                            <a16:creationId xmlns:a16="http://schemas.microsoft.com/office/drawing/2014/main" id="{7668ECC8-6338-4C38-B1A5-49E32A55EE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8439" y="3315003"/>
                        <a:ext cx="2130425" cy="773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1A9FE692-016F-4985-8C0B-E6536AE95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09" y="612514"/>
            <a:ext cx="7848872" cy="1143000"/>
          </a:xfrm>
        </p:spPr>
        <p:txBody>
          <a:bodyPr/>
          <a:lstStyle/>
          <a:p>
            <a:r>
              <a:rPr kumimoji="1"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ロジット変換による一般化線形モデル</a:t>
            </a:r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331BA0BA-94BE-4CE5-9555-71C0DCB94F20}"/>
              </a:ext>
            </a:extLst>
          </p:cNvPr>
          <p:cNvSpPr/>
          <p:nvPr/>
        </p:nvSpPr>
        <p:spPr>
          <a:xfrm>
            <a:off x="1751407" y="2798050"/>
            <a:ext cx="360040" cy="504056"/>
          </a:xfrm>
          <a:prstGeom prst="downArrow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AFDEF76-F821-4E86-9510-DC18ABB1D484}"/>
              </a:ext>
            </a:extLst>
          </p:cNvPr>
          <p:cNvSpPr txBox="1"/>
          <p:nvPr/>
        </p:nvSpPr>
        <p:spPr>
          <a:xfrm>
            <a:off x="2071299" y="2801498"/>
            <a:ext cx="249940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7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ロジット変換</a:t>
            </a:r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（対数をとる）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C0E9A5E-625A-4E80-805A-B0B81C01A705}"/>
              </a:ext>
            </a:extLst>
          </p:cNvPr>
          <p:cNvSpPr txBox="1"/>
          <p:nvPr/>
        </p:nvSpPr>
        <p:spPr>
          <a:xfrm>
            <a:off x="1110815" y="2128013"/>
            <a:ext cx="859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オッズ</a:t>
            </a:r>
          </a:p>
        </p:txBody>
      </p:sp>
      <p:graphicFrame>
        <p:nvGraphicFramePr>
          <p:cNvPr id="9" name="オブジェクト 8">
            <a:extLst>
              <a:ext uri="{FF2B5EF4-FFF2-40B4-BE49-F238E27FC236}">
                <a16:creationId xmlns:a16="http://schemas.microsoft.com/office/drawing/2014/main" id="{BD3E5B63-E8BB-4E7D-B64E-4B3D06A506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373740"/>
              </p:ext>
            </p:extLst>
          </p:nvPr>
        </p:nvGraphicFramePr>
        <p:xfrm>
          <a:off x="1961982" y="1976561"/>
          <a:ext cx="156368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7" name="Equation" r:id="rId5" imgW="863280" imgH="431640" progId="Equation.DSMT4">
                  <p:embed/>
                </p:oleObj>
              </mc:Choice>
              <mc:Fallback>
                <p:oleObj name="Equation" r:id="rId5" imgW="863280" imgH="431640" progId="Equation.DSMT4">
                  <p:embed/>
                  <p:pic>
                    <p:nvPicPr>
                      <p:cNvPr id="27" name="オブジェクト 26">
                        <a:extLst>
                          <a:ext uri="{FF2B5EF4-FFF2-40B4-BE49-F238E27FC236}">
                            <a16:creationId xmlns:a16="http://schemas.microsoft.com/office/drawing/2014/main" id="{797F5EA8-6A45-4A55-A9E3-A1310BA5B5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1982" y="1976561"/>
                        <a:ext cx="1563687" cy="777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C355068-BDF2-4C69-8367-597D4670A821}"/>
              </a:ext>
            </a:extLst>
          </p:cNvPr>
          <p:cNvSpPr txBox="1"/>
          <p:nvPr/>
        </p:nvSpPr>
        <p:spPr>
          <a:xfrm>
            <a:off x="381690" y="3476538"/>
            <a:ext cx="1726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ロジットモデル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73C5FB84-8175-4D38-84CD-69D506ADACFC}"/>
              </a:ext>
            </a:extLst>
          </p:cNvPr>
          <p:cNvSpPr/>
          <p:nvPr/>
        </p:nvSpPr>
        <p:spPr>
          <a:xfrm>
            <a:off x="2078439" y="3377522"/>
            <a:ext cx="1041120" cy="710593"/>
          </a:xfrm>
          <a:prstGeom prst="round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5AF03EA-A6DC-48B3-BD34-F36DE866847F}"/>
              </a:ext>
            </a:extLst>
          </p:cNvPr>
          <p:cNvSpPr txBox="1"/>
          <p:nvPr/>
        </p:nvSpPr>
        <p:spPr>
          <a:xfrm>
            <a:off x="581159" y="4088115"/>
            <a:ext cx="2533066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7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対数オッズ</a:t>
            </a:r>
            <a:endParaRPr kumimoji="1" lang="en-US" altLang="ja-JP" sz="1700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pPr algn="r"/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（確率</a:t>
            </a:r>
            <a:r>
              <a:rPr kumimoji="1" lang="ja-JP" altLang="en-US" sz="1700" dirty="0" err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ｐ</a:t>
            </a:r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の関数と見なせば</a:t>
            </a:r>
            <a:endParaRPr kumimoji="1" lang="en-US" altLang="ja-JP" sz="17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pPr algn="r"/>
            <a:r>
              <a:rPr kumimoji="1" lang="ja-JP" altLang="en-US" sz="17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ロジット関数</a:t>
            </a:r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8E11DCD-67B7-4134-8EF4-26E6327AB7AA}"/>
              </a:ext>
            </a:extLst>
          </p:cNvPr>
          <p:cNvSpPr txBox="1"/>
          <p:nvPr/>
        </p:nvSpPr>
        <p:spPr>
          <a:xfrm>
            <a:off x="2987824" y="3901664"/>
            <a:ext cx="22082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7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線形モデルになる</a:t>
            </a:r>
            <a:endParaRPr kumimoji="1" lang="en-US" altLang="ja-JP" sz="1700" dirty="0">
              <a:solidFill>
                <a:srgbClr val="FFC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pPr algn="ctr"/>
            <a:r>
              <a:rPr kumimoji="1" lang="ja-JP" altLang="en-US" sz="17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（一般化線形モデル）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8893D92-FBC5-4345-9A30-E6B2316D7E51}"/>
              </a:ext>
            </a:extLst>
          </p:cNvPr>
          <p:cNvSpPr txBox="1"/>
          <p:nvPr/>
        </p:nvSpPr>
        <p:spPr>
          <a:xfrm>
            <a:off x="899592" y="5331654"/>
            <a:ext cx="3960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カテゴリカルな従属変数の各水準の確率を連続尺度に橋渡しする</a:t>
            </a:r>
            <a:r>
              <a:rPr kumimoji="1" lang="ja-JP" altLang="en-US" sz="17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リンク関数</a:t>
            </a:r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の</a:t>
            </a:r>
            <a:r>
              <a:rPr kumimoji="1" lang="en-US" altLang="ja-JP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1</a:t>
            </a:r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つ</a:t>
            </a:r>
          </a:p>
        </p:txBody>
      </p:sp>
      <p:cxnSp>
        <p:nvCxnSpPr>
          <p:cNvPr id="20" name="コネクタ: 曲線 19">
            <a:extLst>
              <a:ext uri="{FF2B5EF4-FFF2-40B4-BE49-F238E27FC236}">
                <a16:creationId xmlns:a16="http://schemas.microsoft.com/office/drawing/2014/main" id="{F774070B-8C60-4602-B798-CB0BCD64401E}"/>
              </a:ext>
            </a:extLst>
          </p:cNvPr>
          <p:cNvCxnSpPr>
            <a:cxnSpLocks/>
          </p:cNvCxnSpPr>
          <p:nvPr/>
        </p:nvCxnSpPr>
        <p:spPr>
          <a:xfrm rot="16200000" flipV="1">
            <a:off x="2078167" y="5038854"/>
            <a:ext cx="407938" cy="172801"/>
          </a:xfrm>
          <a:prstGeom prst="curvedConnector3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AE172EFA-6065-4E95-A9AE-30D9264EC014}"/>
              </a:ext>
            </a:extLst>
          </p:cNvPr>
          <p:cNvSpPr/>
          <p:nvPr/>
        </p:nvSpPr>
        <p:spPr>
          <a:xfrm>
            <a:off x="3321000" y="3404993"/>
            <a:ext cx="934900" cy="471656"/>
          </a:xfrm>
          <a:prstGeom prst="round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D0E311B8-70CB-41FB-BE8B-1633E8FFAE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0245" y="2708920"/>
            <a:ext cx="3392726" cy="2902595"/>
          </a:xfrm>
          <a:prstGeom prst="rect">
            <a:avLst/>
          </a:prstGeom>
        </p:spPr>
      </p:pic>
      <p:pic>
        <p:nvPicPr>
          <p:cNvPr id="29" name="Object 1">
            <a:extLst>
              <a:ext uri="{63B3BB69-23CF-44E3-9099-C40C66FF867C}">
                <a14:compatExt xmlns:a14="http://schemas.microsoft.com/office/drawing/2010/main" spid="_x0000_s6146"/>
              </a:ext>
              <a:ext uri="{FF2B5EF4-FFF2-40B4-BE49-F238E27FC236}">
                <a16:creationId xmlns:a16="http://schemas.microsoft.com/office/drawing/2014/main" id="{00000000-0008-0000-0300-0000021800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2080" y="2636912"/>
            <a:ext cx="650060" cy="469975"/>
          </a:xfrm>
          <a:prstGeom prst="rect">
            <a:avLst/>
          </a:prstGeom>
        </p:spPr>
      </p:pic>
      <p:pic>
        <p:nvPicPr>
          <p:cNvPr id="30" name="Object 2">
            <a:extLst>
              <a:ext uri="{63B3BB69-23CF-44E3-9099-C40C66FF867C}">
                <a14:compatExt xmlns:a14="http://schemas.microsoft.com/office/drawing/2010/main" spid="_x0000_s6148"/>
              </a:ext>
              <a:ext uri="{FF2B5EF4-FFF2-40B4-BE49-F238E27FC236}">
                <a16:creationId xmlns:a16="http://schemas.microsoft.com/office/drawing/2014/main" id="{00000000-0008-0000-0300-0000041800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2240" y="4903996"/>
            <a:ext cx="1628457" cy="442516"/>
          </a:xfrm>
          <a:prstGeom prst="rect">
            <a:avLst/>
          </a:prstGeom>
        </p:spPr>
      </p:pic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00000000-0008-0000-0300-000009000000}"/>
              </a:ext>
            </a:extLst>
          </p:cNvPr>
          <p:cNvCxnSpPr>
            <a:cxnSpLocks/>
          </p:cNvCxnSpPr>
          <p:nvPr/>
        </p:nvCxnSpPr>
        <p:spPr>
          <a:xfrm flipH="1" flipV="1">
            <a:off x="6605685" y="4758111"/>
            <a:ext cx="342580" cy="2550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7854ABD-67C3-4008-AD62-729CCB81A10C}"/>
              </a:ext>
            </a:extLst>
          </p:cNvPr>
          <p:cNvSpPr txBox="1"/>
          <p:nvPr/>
        </p:nvSpPr>
        <p:spPr>
          <a:xfrm>
            <a:off x="5080624" y="2317707"/>
            <a:ext cx="351196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車の購入確率の事例をロジット変換</a:t>
            </a:r>
          </a:p>
        </p:txBody>
      </p:sp>
    </p:spTree>
    <p:extLst>
      <p:ext uri="{BB962C8B-B14F-4D97-AF65-F5344CB8AC3E}">
        <p14:creationId xmlns:p14="http://schemas.microsoft.com/office/powerpoint/2010/main" val="31428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1" grpId="0" animBg="1"/>
      <p:bldP spid="12" grpId="0"/>
      <p:bldP spid="13" grpId="0"/>
      <p:bldP spid="18" grpId="0"/>
      <p:bldP spid="27" grpId="0" animBg="1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119347-5218-4BDD-95C3-42F7D0AAC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620688"/>
            <a:ext cx="7162800" cy="1143000"/>
          </a:xfrm>
        </p:spPr>
        <p:txBody>
          <a:bodyPr/>
          <a:lstStyle/>
          <a:p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13.2</a:t>
            </a:r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　パラメータの推定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090D77-19E8-407E-94D4-2918EF782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1587943"/>
          </a:xfrm>
        </p:spPr>
        <p:txBody>
          <a:bodyPr/>
          <a:lstStyle/>
          <a:p>
            <a:r>
              <a:rPr kumimoji="1" lang="ja-JP" altLang="en-US" sz="2500" dirty="0"/>
              <a:t>ロジスティック関数の</a:t>
            </a:r>
            <a:r>
              <a:rPr kumimoji="1" lang="ja-JP" altLang="en-US" sz="2500" dirty="0">
                <a:solidFill>
                  <a:srgbClr val="FFFF00"/>
                </a:solidFill>
              </a:rPr>
              <a:t>パラメータ推定に</a:t>
            </a:r>
            <a:r>
              <a:rPr kumimoji="1" lang="en-US" altLang="ja-JP" sz="2500" dirty="0">
                <a:solidFill>
                  <a:srgbClr val="FFFF00"/>
                </a:solidFill>
              </a:rPr>
              <a:t>OLS</a:t>
            </a:r>
            <a:r>
              <a:rPr kumimoji="1" lang="ja-JP" altLang="en-US" sz="2500" dirty="0">
                <a:solidFill>
                  <a:srgbClr val="FFFF00"/>
                </a:solidFill>
              </a:rPr>
              <a:t>は適さない</a:t>
            </a:r>
            <a:endParaRPr kumimoji="1" lang="en-US" altLang="ja-JP" sz="25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kumimoji="1" lang="ja-JP" altLang="en-US" sz="2500" dirty="0"/>
              <a:t>　→</a:t>
            </a:r>
            <a:r>
              <a:rPr kumimoji="1" lang="en-US" altLang="ja-JP" sz="2500" dirty="0"/>
              <a:t>OLS</a:t>
            </a:r>
            <a:r>
              <a:rPr kumimoji="1" lang="ja-JP" altLang="en-US" sz="2500" dirty="0"/>
              <a:t>は結果（誤差）が連続値で正規分布の場合用</a:t>
            </a:r>
            <a:endParaRPr kumimoji="1" lang="en-US" altLang="ja-JP" sz="2500" dirty="0"/>
          </a:p>
          <a:p>
            <a:pPr marL="0" indent="0">
              <a:buNone/>
            </a:pPr>
            <a:r>
              <a:rPr kumimoji="1" lang="ja-JP" altLang="en-US" sz="2500" dirty="0"/>
              <a:t>　→ロジスティック関数は離散値でベルヌーイ分布</a:t>
            </a:r>
            <a:endParaRPr kumimoji="1" lang="en-US" altLang="ja-JP" sz="2500" dirty="0"/>
          </a:p>
          <a:p>
            <a:pPr marL="0" indent="0">
              <a:buNone/>
            </a:pPr>
            <a:r>
              <a:rPr kumimoji="1" lang="ja-JP" altLang="en-US" sz="2500" dirty="0"/>
              <a:t>　</a:t>
            </a: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A82AD636-1027-4A04-B949-1C31D519679A}"/>
              </a:ext>
            </a:extLst>
          </p:cNvPr>
          <p:cNvSpPr/>
          <p:nvPr/>
        </p:nvSpPr>
        <p:spPr>
          <a:xfrm>
            <a:off x="1907704" y="4224485"/>
            <a:ext cx="5142805" cy="186546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2D19C196-3BA6-479F-9C4C-7D21A2229728}"/>
              </a:ext>
            </a:extLst>
          </p:cNvPr>
          <p:cNvSpPr/>
          <p:nvPr/>
        </p:nvSpPr>
        <p:spPr>
          <a:xfrm>
            <a:off x="4300858" y="4540443"/>
            <a:ext cx="2743542" cy="1201152"/>
          </a:xfrm>
          <a:prstGeom prst="ellipse">
            <a:avLst/>
          </a:prstGeom>
          <a:solidFill>
            <a:srgbClr val="0070C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441C09C-6922-4AD5-A099-6838FB3F7A65}"/>
              </a:ext>
            </a:extLst>
          </p:cNvPr>
          <p:cNvSpPr txBox="1"/>
          <p:nvPr/>
        </p:nvSpPr>
        <p:spPr>
          <a:xfrm>
            <a:off x="5100886" y="4945756"/>
            <a:ext cx="169950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7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最小</a:t>
            </a:r>
            <a:r>
              <a:rPr kumimoji="1" lang="en-US" altLang="ja-JP" sz="17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kumimoji="1" lang="ja-JP" altLang="en-US" sz="17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乗法</a:t>
            </a:r>
            <a:r>
              <a:rPr kumimoji="1" lang="en-US" altLang="ja-JP" sz="17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(OLS)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F2AF112-6AC4-4D35-A346-E5FE9892CDF9}"/>
              </a:ext>
            </a:extLst>
          </p:cNvPr>
          <p:cNvSpPr txBox="1"/>
          <p:nvPr/>
        </p:nvSpPr>
        <p:spPr>
          <a:xfrm>
            <a:off x="5170616" y="4651361"/>
            <a:ext cx="124425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線形モデル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29CE597-FE41-4E6F-BE33-3BBE4082EFF1}"/>
              </a:ext>
            </a:extLst>
          </p:cNvPr>
          <p:cNvSpPr txBox="1"/>
          <p:nvPr/>
        </p:nvSpPr>
        <p:spPr>
          <a:xfrm>
            <a:off x="2282597" y="4681363"/>
            <a:ext cx="189827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一般化線形モデル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E38735B-8440-43B4-BA13-FB3C185E3280}"/>
              </a:ext>
            </a:extLst>
          </p:cNvPr>
          <p:cNvSpPr txBox="1"/>
          <p:nvPr/>
        </p:nvSpPr>
        <p:spPr>
          <a:xfrm>
            <a:off x="2523183" y="5010123"/>
            <a:ext cx="1477568" cy="35394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7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最尤法</a:t>
            </a:r>
            <a:r>
              <a:rPr kumimoji="1" lang="en-US" altLang="ja-JP" sz="17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(MLE</a:t>
            </a:r>
            <a:r>
              <a:rPr kumimoji="1" lang="ja-JP" altLang="en-US" sz="17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71FCFF1-8F38-48F6-BC1E-B786AC8E1C29}"/>
              </a:ext>
            </a:extLst>
          </p:cNvPr>
          <p:cNvSpPr txBox="1"/>
          <p:nvPr/>
        </p:nvSpPr>
        <p:spPr>
          <a:xfrm>
            <a:off x="2282597" y="5330601"/>
            <a:ext cx="21379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正規分布以外でも</a:t>
            </a:r>
            <a:r>
              <a:rPr kumimoji="1" lang="en-US" altLang="ja-JP" sz="15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OK</a:t>
            </a:r>
            <a:endParaRPr kumimoji="1" lang="ja-JP" altLang="en-US" sz="1500" dirty="0">
              <a:solidFill>
                <a:srgbClr val="FFC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9E71B8F-1B9F-4418-9A13-93E4C5231004}"/>
              </a:ext>
            </a:extLst>
          </p:cNvPr>
          <p:cNvSpPr txBox="1"/>
          <p:nvPr/>
        </p:nvSpPr>
        <p:spPr>
          <a:xfrm>
            <a:off x="5106941" y="5286228"/>
            <a:ext cx="17869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正規分布に従う</a:t>
            </a:r>
          </a:p>
        </p:txBody>
      </p:sp>
      <p:cxnSp>
        <p:nvCxnSpPr>
          <p:cNvPr id="25" name="コネクタ: 曲線 24">
            <a:extLst>
              <a:ext uri="{FF2B5EF4-FFF2-40B4-BE49-F238E27FC236}">
                <a16:creationId xmlns:a16="http://schemas.microsoft.com/office/drawing/2014/main" id="{18298FBA-2B2B-4BC9-BDF2-B0F9CCB70645}"/>
              </a:ext>
            </a:extLst>
          </p:cNvPr>
          <p:cNvCxnSpPr>
            <a:cxnSpLocks/>
          </p:cNvCxnSpPr>
          <p:nvPr/>
        </p:nvCxnSpPr>
        <p:spPr>
          <a:xfrm rot="16200000" flipH="1">
            <a:off x="2575008" y="4177623"/>
            <a:ext cx="550310" cy="464923"/>
          </a:xfrm>
          <a:prstGeom prst="curvedConnector3">
            <a:avLst>
              <a:gd name="adj1" fmla="val 50000"/>
            </a:avLst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FD8B98B-6F0A-4D52-985F-E3C7151D2295}"/>
              </a:ext>
            </a:extLst>
          </p:cNvPr>
          <p:cNvSpPr txBox="1"/>
          <p:nvPr/>
        </p:nvSpPr>
        <p:spPr>
          <a:xfrm>
            <a:off x="384450" y="3811840"/>
            <a:ext cx="269817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ロジスティック回帰分析など</a:t>
            </a:r>
          </a:p>
        </p:txBody>
      </p:sp>
      <p:cxnSp>
        <p:nvCxnSpPr>
          <p:cNvPr id="27" name="コネクタ: 曲線 26">
            <a:extLst>
              <a:ext uri="{FF2B5EF4-FFF2-40B4-BE49-F238E27FC236}">
                <a16:creationId xmlns:a16="http://schemas.microsoft.com/office/drawing/2014/main" id="{D4663F08-4EBB-4AB6-8050-9352E6899844}"/>
              </a:ext>
            </a:extLst>
          </p:cNvPr>
          <p:cNvCxnSpPr>
            <a:cxnSpLocks/>
          </p:cNvCxnSpPr>
          <p:nvPr/>
        </p:nvCxnSpPr>
        <p:spPr>
          <a:xfrm rot="10800000" flipV="1">
            <a:off x="5761450" y="4224485"/>
            <a:ext cx="503830" cy="482600"/>
          </a:xfrm>
          <a:prstGeom prst="curvedConnector3">
            <a:avLst>
              <a:gd name="adj1" fmla="val 95372"/>
            </a:avLst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7611174-8B54-44C0-B2CA-64B353A140E1}"/>
              </a:ext>
            </a:extLst>
          </p:cNvPr>
          <p:cNvSpPr txBox="1"/>
          <p:nvPr/>
        </p:nvSpPr>
        <p:spPr>
          <a:xfrm>
            <a:off x="6231035" y="3995409"/>
            <a:ext cx="253627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</a:t>
            </a:r>
            <a:r>
              <a:rPr kumimoji="1" lang="en-US" altLang="ja-JP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</a:t>
            </a:r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章で学んだ回帰分析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399B890-A33F-4D87-BB97-1D9E285FD126}"/>
              </a:ext>
            </a:extLst>
          </p:cNvPr>
          <p:cNvSpPr txBox="1"/>
          <p:nvPr/>
        </p:nvSpPr>
        <p:spPr>
          <a:xfrm>
            <a:off x="5020752" y="3337769"/>
            <a:ext cx="269176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（試行回数</a:t>
            </a:r>
            <a:r>
              <a:rPr kumimoji="1" lang="en-US" altLang="ja-JP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n=1</a:t>
            </a:r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の二項分布）</a:t>
            </a:r>
          </a:p>
        </p:txBody>
      </p:sp>
    </p:spTree>
    <p:extLst>
      <p:ext uri="{BB962C8B-B14F-4D97-AF65-F5344CB8AC3E}">
        <p14:creationId xmlns:p14="http://schemas.microsoft.com/office/powerpoint/2010/main" val="356328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2" grpId="0" animBg="1"/>
      <p:bldP spid="23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7A6E88-69CD-4986-9A42-6DC787E63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745210"/>
            <a:ext cx="7704856" cy="1143000"/>
          </a:xfrm>
        </p:spPr>
        <p:txBody>
          <a:bodyPr/>
          <a:lstStyle/>
          <a:p>
            <a:r>
              <a:rPr kumimoji="1"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最尤法</a:t>
            </a:r>
            <a:br>
              <a:rPr kumimoji="1"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</a:br>
            <a:r>
              <a:rPr kumimoji="1" lang="en-US" altLang="ja-JP" sz="3000" dirty="0">
                <a:latin typeface="+mn-ea"/>
                <a:ea typeface="+mn-ea"/>
              </a:rPr>
              <a:t>maximum likelihood estimation (MLE)</a:t>
            </a:r>
            <a:endParaRPr kumimoji="1" lang="ja-JP" altLang="en-US" sz="3000" dirty="0">
              <a:latin typeface="+mn-ea"/>
              <a:ea typeface="+mn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D7640E7-ADF8-4B69-A22D-B100C7AFE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2235696"/>
          </a:xfrm>
        </p:spPr>
        <p:txBody>
          <a:bodyPr/>
          <a:lstStyle/>
          <a:p>
            <a:r>
              <a:rPr kumimoji="1" lang="ja-JP" altLang="en-US" sz="2800" dirty="0"/>
              <a:t>手元にある観測データから，それが従う確率分布のパラメータを点推定</a:t>
            </a:r>
            <a:endParaRPr kumimoji="1" lang="en-US" altLang="ja-JP" sz="2800" dirty="0"/>
          </a:p>
          <a:p>
            <a:r>
              <a:rPr kumimoji="1" lang="ja-JP" altLang="en-US" sz="2800" dirty="0"/>
              <a:t>一番，尤（もっと）もらし</a:t>
            </a:r>
            <a:r>
              <a:rPr kumimoji="1" lang="ja-JP" altLang="en-US" sz="2800" dirty="0" err="1"/>
              <a:t>く</a:t>
            </a:r>
            <a:r>
              <a:rPr kumimoji="1" lang="ja-JP" altLang="en-US" sz="2800" dirty="0"/>
              <a:t>データを説明できるパラメータを見つける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1FD8A74-0E09-4716-9E10-AEDD300A73D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4437112"/>
            <a:ext cx="1570604" cy="1772816"/>
          </a:xfrm>
          <a:prstGeom prst="rect">
            <a:avLst/>
          </a:prstGeom>
        </p:spPr>
      </p:pic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3E18A878-F568-47A0-A9F8-4345451D2BB7}"/>
              </a:ext>
            </a:extLst>
          </p:cNvPr>
          <p:cNvSpPr/>
          <p:nvPr/>
        </p:nvSpPr>
        <p:spPr>
          <a:xfrm>
            <a:off x="1979712" y="4509120"/>
            <a:ext cx="2023822" cy="1512168"/>
          </a:xfrm>
          <a:prstGeom prst="wedgeRoundRectCallout">
            <a:avLst>
              <a:gd name="adj1" fmla="val 68161"/>
              <a:gd name="adj2" fmla="val 5865"/>
              <a:gd name="adj3" fmla="val 16667"/>
            </a:avLst>
          </a:prstGeom>
          <a:solidFill>
            <a:schemeClr val="bg1"/>
          </a:solidFill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kumimoji="1" lang="ja-JP" altLang="en-US" sz="1800" dirty="0">
                <a:solidFill>
                  <a:schemeClr val="tx1"/>
                </a:solidFill>
              </a:rPr>
              <a:t>パラメータは○○であると考えるのが尤（もっと）もらしいわね！</a:t>
            </a: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1256D717-C58D-40EA-BA76-1072D04054EA}"/>
              </a:ext>
            </a:extLst>
          </p:cNvPr>
          <p:cNvSpPr/>
          <p:nvPr/>
        </p:nvSpPr>
        <p:spPr>
          <a:xfrm>
            <a:off x="5702958" y="4221088"/>
            <a:ext cx="2253418" cy="812698"/>
          </a:xfrm>
          <a:prstGeom prst="wedgeRoundRectCallout">
            <a:avLst>
              <a:gd name="adj1" fmla="val -56672"/>
              <a:gd name="adj2" fmla="val 74458"/>
              <a:gd name="adj3" fmla="val 16667"/>
            </a:avLst>
          </a:prstGeom>
          <a:solidFill>
            <a:schemeClr val="bg1"/>
          </a:solidFill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kumimoji="1" lang="ja-JP" altLang="en-US" sz="1800" dirty="0">
                <a:solidFill>
                  <a:schemeClr val="tx1"/>
                </a:solidFill>
              </a:rPr>
              <a:t>このデータが観測されたということは</a:t>
            </a:r>
            <a:r>
              <a:rPr kumimoji="1" lang="en-US" altLang="ja-JP" sz="1800" dirty="0">
                <a:solidFill>
                  <a:schemeClr val="tx1"/>
                </a:solidFill>
              </a:rPr>
              <a:t>…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B16A1D6-24B9-4812-AD35-E6BBB818C5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72193">
            <a:off x="5539734" y="5233020"/>
            <a:ext cx="966923" cy="107436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645DD05-A281-4F42-A437-BB8849E31471}"/>
              </a:ext>
            </a:extLst>
          </p:cNvPr>
          <p:cNvSpPr/>
          <p:nvPr/>
        </p:nvSpPr>
        <p:spPr>
          <a:xfrm>
            <a:off x="4139952" y="614989"/>
            <a:ext cx="172819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500" dirty="0" err="1">
                <a:solidFill>
                  <a:schemeClr val="bg1"/>
                </a:solidFill>
                <a:latin typeface="+mn-ea"/>
              </a:rPr>
              <a:t>さい</a:t>
            </a:r>
            <a:r>
              <a:rPr kumimoji="1" lang="ja-JP" altLang="en-US" sz="1500" dirty="0">
                <a:solidFill>
                  <a:schemeClr val="bg1"/>
                </a:solidFill>
                <a:latin typeface="+mn-ea"/>
              </a:rPr>
              <a:t>ゆうほう</a:t>
            </a:r>
            <a:endParaRPr lang="ja-JP" altLang="en-US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39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908D88-E98B-4266-BA97-92F437497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620688"/>
            <a:ext cx="7162800" cy="1143000"/>
          </a:xfrm>
        </p:spPr>
        <p:txBody>
          <a:bodyPr/>
          <a:lstStyle/>
          <a:p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尤度</a:t>
            </a:r>
            <a:r>
              <a:rPr kumimoji="1"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（もっともらしさ）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CB4BE75B-372A-49E2-B870-DEF35C662398}"/>
              </a:ext>
            </a:extLst>
          </p:cNvPr>
          <p:cNvCxnSpPr>
            <a:cxnSpLocks/>
          </p:cNvCxnSpPr>
          <p:nvPr/>
        </p:nvCxnSpPr>
        <p:spPr>
          <a:xfrm>
            <a:off x="3657511" y="2943096"/>
            <a:ext cx="0" cy="280689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421ED23-46D6-4BC0-8AA1-E916C2F12FBD}"/>
              </a:ext>
            </a:extLst>
          </p:cNvPr>
          <p:cNvCxnSpPr>
            <a:cxnSpLocks/>
          </p:cNvCxnSpPr>
          <p:nvPr/>
        </p:nvCxnSpPr>
        <p:spPr>
          <a:xfrm flipH="1">
            <a:off x="3657513" y="5553807"/>
            <a:ext cx="287558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D9C0134-3AFE-4151-91C6-3D5C9762A18D}"/>
              </a:ext>
            </a:extLst>
          </p:cNvPr>
          <p:cNvSpPr txBox="1"/>
          <p:nvPr/>
        </p:nvSpPr>
        <p:spPr>
          <a:xfrm>
            <a:off x="6499437" y="5371052"/>
            <a:ext cx="76495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α</a:t>
            </a:r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，</a:t>
            </a:r>
            <a:r>
              <a:rPr kumimoji="1" lang="en-US" altLang="ja-JP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CBAF4C9-D1A0-46FB-BAD4-EF6379317C06}"/>
                  </a:ext>
                </a:extLst>
              </p:cNvPr>
              <p:cNvSpPr txBox="1"/>
              <p:nvPr/>
            </p:nvSpPr>
            <p:spPr>
              <a:xfrm>
                <a:off x="3153455" y="2576243"/>
                <a:ext cx="1008112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17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尤度</m:t>
                      </m:r>
                    </m:oMath>
                  </m:oMathPara>
                </a14:m>
                <a:endParaRPr kumimoji="1" lang="en-US" altLang="ja-JP" sz="17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CBAF4C9-D1A0-46FB-BAD4-EF6379317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455" y="2576243"/>
                <a:ext cx="1008112" cy="353943"/>
              </a:xfrm>
              <a:prstGeom prst="rect">
                <a:avLst/>
              </a:prstGeom>
              <a:blipFill>
                <a:blip r:embed="rId2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2E402D56-8BA3-471B-AF92-24F19C17932A}"/>
              </a:ext>
            </a:extLst>
          </p:cNvPr>
          <p:cNvCxnSpPr>
            <a:cxnSpLocks/>
          </p:cNvCxnSpPr>
          <p:nvPr/>
        </p:nvCxnSpPr>
        <p:spPr>
          <a:xfrm flipV="1">
            <a:off x="5492966" y="3293698"/>
            <a:ext cx="17745" cy="2260109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62F4E06C-3776-431F-BA35-88386C4428DD}"/>
              </a:ext>
            </a:extLst>
          </p:cNvPr>
          <p:cNvSpPr/>
          <p:nvPr/>
        </p:nvSpPr>
        <p:spPr>
          <a:xfrm>
            <a:off x="3747589" y="3290008"/>
            <a:ext cx="2623686" cy="2110206"/>
          </a:xfrm>
          <a:custGeom>
            <a:avLst/>
            <a:gdLst>
              <a:gd name="connsiteX0" fmla="*/ 0 w 3645017"/>
              <a:gd name="connsiteY0" fmla="*/ 2289986 h 2289986"/>
              <a:gd name="connsiteX1" fmla="*/ 692092 w 3645017"/>
              <a:gd name="connsiteY1" fmla="*/ 1895703 h 2289986"/>
              <a:gd name="connsiteX2" fmla="*/ 1900107 w 3645017"/>
              <a:gd name="connsiteY2" fmla="*/ 343740 h 2289986"/>
              <a:gd name="connsiteX3" fmla="*/ 2730617 w 3645017"/>
              <a:gd name="connsiteY3" fmla="*/ 159182 h 2289986"/>
              <a:gd name="connsiteX4" fmla="*/ 3645017 w 3645017"/>
              <a:gd name="connsiteY4" fmla="*/ 2264819 h 228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5017" h="2289986">
                <a:moveTo>
                  <a:pt x="0" y="2289986"/>
                </a:moveTo>
                <a:cubicBezTo>
                  <a:pt x="187704" y="2255031"/>
                  <a:pt x="375408" y="2220077"/>
                  <a:pt x="692092" y="1895703"/>
                </a:cubicBezTo>
                <a:cubicBezTo>
                  <a:pt x="1008776" y="1571329"/>
                  <a:pt x="1560353" y="633160"/>
                  <a:pt x="1900107" y="343740"/>
                </a:cubicBezTo>
                <a:cubicBezTo>
                  <a:pt x="2239861" y="54320"/>
                  <a:pt x="2439799" y="-160998"/>
                  <a:pt x="2730617" y="159182"/>
                </a:cubicBezTo>
                <a:cubicBezTo>
                  <a:pt x="3021435" y="479362"/>
                  <a:pt x="3333226" y="1372090"/>
                  <a:pt x="3645017" y="2264819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8D3A8C20-EF9A-4860-851C-01D026A8CB2C}"/>
                  </a:ext>
                </a:extLst>
              </p:cNvPr>
              <p:cNvSpPr txBox="1"/>
              <p:nvPr/>
            </p:nvSpPr>
            <p:spPr>
              <a:xfrm>
                <a:off x="6024086" y="4003348"/>
                <a:ext cx="1418099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ja-JP" altLang="en-US" sz="2000" b="1" i="1" smtClean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尤度</m:t>
                    </m:r>
                  </m:oMath>
                </a14:m>
                <a:r>
                  <a:rPr kumimoji="1" lang="ja-JP" altLang="en-US" sz="2000" b="1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関数</a:t>
                </a:r>
                <a:br>
                  <a:rPr kumimoji="1" lang="en-US" altLang="ja-JP" sz="1500" dirty="0">
                    <a:solidFill>
                      <a:srgbClr val="00B0F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</a:br>
                <a:r>
                  <a:rPr kumimoji="1" lang="ja-JP" altLang="en-US" sz="13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（形はパラメータによって変化）</a:t>
                </a:r>
                <a:endParaRPr kumimoji="1" lang="en-US" altLang="ja-JP" sz="13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8D3A8C20-EF9A-4860-851C-01D026A8C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086" y="4003348"/>
                <a:ext cx="1418099" cy="800219"/>
              </a:xfrm>
              <a:prstGeom prst="rect">
                <a:avLst/>
              </a:prstGeom>
              <a:blipFill>
                <a:blip r:embed="rId3"/>
                <a:stretch>
                  <a:fillRect t="-6870" b="-61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D41653D-AC56-4D9C-99B5-138F118DFEE7}"/>
                  </a:ext>
                </a:extLst>
              </p:cNvPr>
              <p:cNvSpPr txBox="1"/>
              <p:nvPr/>
            </p:nvSpPr>
            <p:spPr>
              <a:xfrm>
                <a:off x="5128234" y="5508625"/>
                <a:ext cx="764954" cy="384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ja-JP" sz="17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1700" dirty="0">
                            <a:solidFill>
                              <a:srgbClr val="FFFF00"/>
                            </a:solidFill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rPr>
                          <m:t>α</m:t>
                        </m:r>
                      </m:e>
                    </m:acc>
                  </m:oMath>
                </a14:m>
                <a:r>
                  <a:rPr kumimoji="1" lang="ja-JP" altLang="en-US" sz="1700" dirty="0">
                    <a:solidFill>
                      <a:srgbClr val="FFFF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，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ja-JP" altLang="en-US" sz="17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1700" dirty="0">
                            <a:solidFill>
                              <a:srgbClr val="FFFF00"/>
                            </a:solidFill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rPr>
                          <m:t>β</m:t>
                        </m:r>
                      </m:e>
                    </m:acc>
                  </m:oMath>
                </a14:m>
                <a:endParaRPr kumimoji="1" lang="en-US" altLang="ja-JP" sz="17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D41653D-AC56-4D9C-99B5-138F118DF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234" y="5508625"/>
                <a:ext cx="764954" cy="384144"/>
              </a:xfrm>
              <a:prstGeom prst="rect">
                <a:avLst/>
              </a:prstGeom>
              <a:blipFill>
                <a:blip r:embed="rId4"/>
                <a:stretch>
                  <a:fillRect r="-43651" b="-190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32F77A8-D669-448C-9D47-CFE12BC96FF3}"/>
                  </a:ext>
                </a:extLst>
              </p:cNvPr>
              <p:cNvSpPr txBox="1"/>
              <p:nvPr/>
            </p:nvSpPr>
            <p:spPr>
              <a:xfrm>
                <a:off x="389346" y="2087368"/>
                <a:ext cx="2718604" cy="878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ja-JP" altLang="en-US" sz="17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データ</m:t>
                    </m:r>
                  </m:oMath>
                </a14:m>
                <a:r>
                  <a:rPr kumimoji="1" lang="ja-JP" altLang="en-US" sz="17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全体の得られやすさ（</a:t>
                </a:r>
                <a:r>
                  <a:rPr kumimoji="1" lang="ja-JP" altLang="en-US" sz="1700" dirty="0">
                    <a:solidFill>
                      <a:srgbClr val="FFFF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個別データの生起確率を全て掛け合わせたもの</a:t>
                </a:r>
                <a:r>
                  <a:rPr kumimoji="1" lang="ja-JP" altLang="en-US" sz="17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）</a:t>
                </a:r>
                <a:endParaRPr kumimoji="1" lang="en-US" altLang="ja-JP" sz="17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32F77A8-D669-448C-9D47-CFE12BC96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46" y="2087368"/>
                <a:ext cx="2718604" cy="878959"/>
              </a:xfrm>
              <a:prstGeom prst="rect">
                <a:avLst/>
              </a:prstGeom>
              <a:blipFill>
                <a:blip r:embed="rId5"/>
                <a:stretch>
                  <a:fillRect l="-1570" t="-2759" r="-1345" b="-82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コネクタ: 曲線 13">
            <a:extLst>
              <a:ext uri="{FF2B5EF4-FFF2-40B4-BE49-F238E27FC236}">
                <a16:creationId xmlns:a16="http://schemas.microsoft.com/office/drawing/2014/main" id="{0364B665-D0B7-4940-9A8F-8F32CEA03A33}"/>
              </a:ext>
            </a:extLst>
          </p:cNvPr>
          <p:cNvCxnSpPr>
            <a:cxnSpLocks/>
          </p:cNvCxnSpPr>
          <p:nvPr/>
        </p:nvCxnSpPr>
        <p:spPr>
          <a:xfrm>
            <a:off x="3107951" y="2263683"/>
            <a:ext cx="525730" cy="385842"/>
          </a:xfrm>
          <a:prstGeom prst="curvedConnector2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84F0E131-A00B-4724-8346-4511F2460DF3}"/>
                  </a:ext>
                </a:extLst>
              </p:cNvPr>
              <p:cNvSpPr txBox="1"/>
              <p:nvPr/>
            </p:nvSpPr>
            <p:spPr>
              <a:xfrm>
                <a:off x="5501838" y="2729532"/>
                <a:ext cx="1908727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ja-JP" altLang="en-US" sz="15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尤度</m:t>
                    </m:r>
                  </m:oMath>
                </a14:m>
                <a:r>
                  <a:rPr kumimoji="1" lang="ja-JP" altLang="en-US" sz="15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が最大となる点</a:t>
                </a:r>
                <a:endParaRPr kumimoji="1" lang="en-US" altLang="ja-JP" sz="15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84F0E131-A00B-4724-8346-4511F2460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838" y="2729532"/>
                <a:ext cx="1908727" cy="323165"/>
              </a:xfrm>
              <a:prstGeom prst="rect">
                <a:avLst/>
              </a:prstGeom>
              <a:blipFill>
                <a:blip r:embed="rId6"/>
                <a:stretch>
                  <a:fillRect t="-5660" b="-169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C24C2EAB-DB83-4CA4-AE6E-A1D6B507DBD4}"/>
                  </a:ext>
                </a:extLst>
              </p:cNvPr>
              <p:cNvSpPr txBox="1"/>
              <p:nvPr/>
            </p:nvSpPr>
            <p:spPr>
              <a:xfrm>
                <a:off x="6024086" y="5804720"/>
                <a:ext cx="1504384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17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最尤推定量</m:t>
                      </m:r>
                    </m:oMath>
                  </m:oMathPara>
                </a14:m>
                <a:endParaRPr kumimoji="1" lang="en-US" altLang="ja-JP" sz="1700" dirty="0">
                  <a:solidFill>
                    <a:srgbClr val="FFFF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C24C2EAB-DB83-4CA4-AE6E-A1D6B507D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086" y="5804720"/>
                <a:ext cx="1504384" cy="353943"/>
              </a:xfrm>
              <a:prstGeom prst="rect">
                <a:avLst/>
              </a:prstGeom>
              <a:blipFill>
                <a:blip r:embed="rId7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コネクタ: 曲線 19">
            <a:extLst>
              <a:ext uri="{FF2B5EF4-FFF2-40B4-BE49-F238E27FC236}">
                <a16:creationId xmlns:a16="http://schemas.microsoft.com/office/drawing/2014/main" id="{47EADC10-4DB9-469B-B2A9-160ED2D829A1}"/>
              </a:ext>
            </a:extLst>
          </p:cNvPr>
          <p:cNvCxnSpPr>
            <a:cxnSpLocks/>
          </p:cNvCxnSpPr>
          <p:nvPr/>
        </p:nvCxnSpPr>
        <p:spPr>
          <a:xfrm rot="10800000">
            <a:off x="5826173" y="5749989"/>
            <a:ext cx="257995" cy="212492"/>
          </a:xfrm>
          <a:prstGeom prst="curvedConnector3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1404C7D5-A302-4E63-98E7-BBE6D33484C8}"/>
              </a:ext>
            </a:extLst>
          </p:cNvPr>
          <p:cNvCxnSpPr>
            <a:cxnSpLocks/>
          </p:cNvCxnSpPr>
          <p:nvPr/>
        </p:nvCxnSpPr>
        <p:spPr>
          <a:xfrm flipH="1">
            <a:off x="4813005" y="3272131"/>
            <a:ext cx="1382856" cy="10921"/>
          </a:xfrm>
          <a:prstGeom prst="line">
            <a:avLst/>
          </a:prstGeom>
          <a:ln w="1905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コネクタ: 曲線 22">
            <a:extLst>
              <a:ext uri="{FF2B5EF4-FFF2-40B4-BE49-F238E27FC236}">
                <a16:creationId xmlns:a16="http://schemas.microsoft.com/office/drawing/2014/main" id="{F831173C-8F77-4D4F-A54C-4AE9D585CAAC}"/>
              </a:ext>
            </a:extLst>
          </p:cNvPr>
          <p:cNvCxnSpPr>
            <a:cxnSpLocks/>
          </p:cNvCxnSpPr>
          <p:nvPr/>
        </p:nvCxnSpPr>
        <p:spPr>
          <a:xfrm rot="5400000">
            <a:off x="5490524" y="3035368"/>
            <a:ext cx="217965" cy="156380"/>
          </a:xfrm>
          <a:prstGeom prst="curvedConnector3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59FBBC80-8D0B-4BBF-94B0-C69422C8A81B}"/>
                  </a:ext>
                </a:extLst>
              </p:cNvPr>
              <p:cNvSpPr txBox="1"/>
              <p:nvPr/>
            </p:nvSpPr>
            <p:spPr>
              <a:xfrm>
                <a:off x="6084168" y="3105835"/>
                <a:ext cx="1908727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15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導関数</m:t>
                      </m:r>
                      <m:r>
                        <a:rPr lang="ja-JP" altLang="en-US" sz="15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（</m:t>
                      </m:r>
                      <m:r>
                        <a:rPr lang="ja-JP" altLang="en-US" sz="15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傾き）</m:t>
                      </m:r>
                      <m:r>
                        <a:rPr lang="ja-JP" altLang="en-US" sz="15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＝</m:t>
                      </m:r>
                      <m:r>
                        <a:rPr lang="en-US" altLang="ja-JP" sz="15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0</m:t>
                      </m:r>
                    </m:oMath>
                  </m:oMathPara>
                </a14:m>
                <a:endParaRPr kumimoji="1" lang="en-US" altLang="ja-JP" sz="15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59FBBC80-8D0B-4BBF-94B0-C69422C8A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3105835"/>
                <a:ext cx="1908727" cy="323165"/>
              </a:xfrm>
              <a:prstGeom prst="rect">
                <a:avLst/>
              </a:prstGeom>
              <a:blipFill>
                <a:blip r:embed="rId8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328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8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19FD6D-0AD5-4228-B08D-E603D6B5E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620688"/>
            <a:ext cx="7162800" cy="1143000"/>
          </a:xfrm>
        </p:spPr>
        <p:txBody>
          <a:bodyPr/>
          <a:lstStyle/>
          <a:p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尤度関数</a:t>
            </a:r>
            <a:b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1" lang="ja-JP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（</a:t>
            </a:r>
            <a:r>
              <a:rPr kumimoji="1" lang="en-US" altLang="ja-JP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2</a:t>
            </a:r>
            <a:r>
              <a:rPr kumimoji="1" lang="ja-JP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値変数が従うベルヌーイ分布の場合）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5AC8606-5284-4A1F-83F9-D1D0048FA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2012683"/>
            <a:ext cx="7341930" cy="504056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2500" dirty="0">
                <a:solidFill>
                  <a:srgbClr val="FFFF00"/>
                </a:solidFill>
              </a:rPr>
              <a:t>2</a:t>
            </a:r>
            <a:r>
              <a:rPr kumimoji="1" lang="ja-JP" altLang="en-US" sz="2500" dirty="0">
                <a:solidFill>
                  <a:srgbClr val="FFFF00"/>
                </a:solidFill>
              </a:rPr>
              <a:t>値変数</a:t>
            </a:r>
            <a:r>
              <a:rPr kumimoji="1" lang="ja-JP" altLang="en-US" sz="2500" dirty="0"/>
              <a:t>：</a:t>
            </a:r>
            <a:r>
              <a:rPr kumimoji="1" lang="en-US" altLang="ja-JP" sz="2500" dirty="0"/>
              <a:t>1</a:t>
            </a:r>
            <a:r>
              <a:rPr kumimoji="1" lang="ja-JP" altLang="en-US" sz="2500" dirty="0"/>
              <a:t>になるか</a:t>
            </a:r>
            <a:r>
              <a:rPr kumimoji="1" lang="en-US" altLang="ja-JP" sz="2500" dirty="0"/>
              <a:t>0</a:t>
            </a:r>
            <a:r>
              <a:rPr kumimoji="1" lang="ja-JP" altLang="en-US" sz="2500" dirty="0"/>
              <a:t>になるかのどちらか</a:t>
            </a:r>
            <a:endParaRPr kumimoji="1" lang="en-US" altLang="ja-JP" sz="2500" dirty="0"/>
          </a:p>
        </p:txBody>
      </p:sp>
      <p:graphicFrame>
        <p:nvGraphicFramePr>
          <p:cNvPr id="5" name="オブジェクト 4">
            <a:extLst>
              <a:ext uri="{FF2B5EF4-FFF2-40B4-BE49-F238E27FC236}">
                <a16:creationId xmlns:a16="http://schemas.microsoft.com/office/drawing/2014/main" id="{230A6D16-6658-4E06-A0B1-1A6F5D2BF3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079914"/>
              </p:ext>
            </p:extLst>
          </p:nvPr>
        </p:nvGraphicFramePr>
        <p:xfrm>
          <a:off x="3133551" y="4066624"/>
          <a:ext cx="298291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9" name="Equation" r:id="rId3" imgW="1320480" imgH="241200" progId="Equation.DSMT4">
                  <p:embed/>
                </p:oleObj>
              </mc:Choice>
              <mc:Fallback>
                <p:oleObj name="Equation" r:id="rId3" imgW="132048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3551" y="4066624"/>
                        <a:ext cx="2982913" cy="549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79BA810-BC15-4CA1-9B8F-071E8332F70E}"/>
              </a:ext>
            </a:extLst>
          </p:cNvPr>
          <p:cNvSpPr txBox="1"/>
          <p:nvPr/>
        </p:nvSpPr>
        <p:spPr>
          <a:xfrm>
            <a:off x="861318" y="3902293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ベルヌーイ分布の確率質量関数</a:t>
            </a:r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BB45E5F5-FEDE-493A-9604-DECA1864DF66}"/>
              </a:ext>
            </a:extLst>
          </p:cNvPr>
          <p:cNvSpPr/>
          <p:nvPr/>
        </p:nvSpPr>
        <p:spPr>
          <a:xfrm>
            <a:off x="4110289" y="2428218"/>
            <a:ext cx="504056" cy="504056"/>
          </a:xfrm>
          <a:prstGeom prst="downArrow">
            <a:avLst/>
          </a:prstGeom>
          <a:solidFill>
            <a:srgbClr val="00B0F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3CA4CA55-54A6-4391-A399-09A7FDA0B276}"/>
              </a:ext>
            </a:extLst>
          </p:cNvPr>
          <p:cNvSpPr txBox="1">
            <a:spLocks/>
          </p:cNvSpPr>
          <p:nvPr/>
        </p:nvSpPr>
        <p:spPr bwMode="auto">
          <a:xfrm>
            <a:off x="583036" y="2932274"/>
            <a:ext cx="785104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ja-JP" altLang="en-US" sz="2500" kern="0" dirty="0">
                <a:latin typeface="+mn-ea"/>
              </a:rPr>
              <a:t>試行回数が</a:t>
            </a:r>
            <a:r>
              <a:rPr lang="en-US" altLang="ja-JP" sz="2500" kern="0" dirty="0">
                <a:latin typeface="+mn-ea"/>
              </a:rPr>
              <a:t>1</a:t>
            </a:r>
            <a:r>
              <a:rPr lang="ja-JP" altLang="en-US" sz="2500" kern="0" dirty="0">
                <a:latin typeface="+mn-ea"/>
              </a:rPr>
              <a:t>の二項分布である</a:t>
            </a:r>
            <a:r>
              <a:rPr lang="ja-JP" altLang="en-US" sz="2500" kern="0" dirty="0">
                <a:solidFill>
                  <a:srgbClr val="FFFF00"/>
                </a:solidFill>
                <a:latin typeface="+mn-ea"/>
              </a:rPr>
              <a:t>ベルヌーイ分布</a:t>
            </a:r>
            <a:r>
              <a:rPr lang="ja-JP" altLang="en-US" sz="2500" kern="0" dirty="0">
                <a:latin typeface="+mn-ea"/>
              </a:rPr>
              <a:t>に従う</a:t>
            </a:r>
            <a:endParaRPr lang="en-US" altLang="ja-JP" sz="2500" kern="0" dirty="0">
              <a:latin typeface="+mn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063125B-C55A-47B0-91DC-E93BB3DA7E7A}"/>
              </a:ext>
            </a:extLst>
          </p:cNvPr>
          <p:cNvSpPr txBox="1"/>
          <p:nvPr/>
        </p:nvSpPr>
        <p:spPr>
          <a:xfrm>
            <a:off x="2123728" y="3471509"/>
            <a:ext cx="6615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 err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i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番目のデータ</a:t>
            </a:r>
            <a:r>
              <a:rPr kumimoji="1" lang="en-US" altLang="ja-JP" sz="2000" dirty="0" err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yi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は，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1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か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0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のどちらかをとる（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pi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か，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1-pi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になる）</a:t>
            </a:r>
          </a:p>
        </p:txBody>
      </p:sp>
      <p:graphicFrame>
        <p:nvGraphicFramePr>
          <p:cNvPr id="17" name="オブジェクト 16">
            <a:extLst>
              <a:ext uri="{FF2B5EF4-FFF2-40B4-BE49-F238E27FC236}">
                <a16:creationId xmlns:a16="http://schemas.microsoft.com/office/drawing/2014/main" id="{244C0310-9511-42F3-AEEF-E32372002B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446921"/>
              </p:ext>
            </p:extLst>
          </p:nvPr>
        </p:nvGraphicFramePr>
        <p:xfrm>
          <a:off x="2123728" y="5097377"/>
          <a:ext cx="6620541" cy="693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0" name="Equation" r:id="rId6" imgW="4140000" imgH="431640" progId="Equation.DSMT4">
                  <p:embed/>
                </p:oleObj>
              </mc:Choice>
              <mc:Fallback>
                <p:oleObj name="Equation" r:id="rId6" imgW="414000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5097377"/>
                        <a:ext cx="6620541" cy="6932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2BAA1BC-313B-4F97-B92D-0D80C7B95559}"/>
              </a:ext>
            </a:extLst>
          </p:cNvPr>
          <p:cNvSpPr txBox="1"/>
          <p:nvPr/>
        </p:nvSpPr>
        <p:spPr>
          <a:xfrm>
            <a:off x="899592" y="522920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尤度関数</a:t>
            </a:r>
          </a:p>
        </p:txBody>
      </p:sp>
      <p:sp>
        <p:nvSpPr>
          <p:cNvPr id="19" name="矢印: 下 18">
            <a:extLst>
              <a:ext uri="{FF2B5EF4-FFF2-40B4-BE49-F238E27FC236}">
                <a16:creationId xmlns:a16="http://schemas.microsoft.com/office/drawing/2014/main" id="{9A89235F-D592-4E8F-8BFC-828E8D1F5C7E}"/>
              </a:ext>
            </a:extLst>
          </p:cNvPr>
          <p:cNvSpPr/>
          <p:nvPr/>
        </p:nvSpPr>
        <p:spPr>
          <a:xfrm>
            <a:off x="4139845" y="4687482"/>
            <a:ext cx="504056" cy="504056"/>
          </a:xfrm>
          <a:prstGeom prst="downArrow">
            <a:avLst/>
          </a:prstGeom>
          <a:solidFill>
            <a:srgbClr val="00B0F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600068C-51FC-4159-A857-11C1E92DDDC5}"/>
              </a:ext>
            </a:extLst>
          </p:cNvPr>
          <p:cNvSpPr txBox="1"/>
          <p:nvPr/>
        </p:nvSpPr>
        <p:spPr>
          <a:xfrm>
            <a:off x="4614345" y="4690437"/>
            <a:ext cx="4245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確率を掛け合わせる（</a:t>
            </a:r>
            <a:r>
              <a:rPr kumimoji="1" lang="en-US" altLang="ja-JP" sz="2000" dirty="0">
                <a:solidFill>
                  <a:srgbClr val="00B0F0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Π</a:t>
            </a:r>
            <a:r>
              <a:rPr kumimoji="1" lang="ja-JP" altLang="en-US" sz="20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は総乗記号）</a:t>
            </a:r>
          </a:p>
        </p:txBody>
      </p:sp>
      <p:cxnSp>
        <p:nvCxnSpPr>
          <p:cNvPr id="23" name="コネクタ: 曲線 22">
            <a:extLst>
              <a:ext uri="{FF2B5EF4-FFF2-40B4-BE49-F238E27FC236}">
                <a16:creationId xmlns:a16="http://schemas.microsoft.com/office/drawing/2014/main" id="{C1383ECE-CF5B-4635-B92F-FBB1E4CC5A94}"/>
              </a:ext>
            </a:extLst>
          </p:cNvPr>
          <p:cNvCxnSpPr/>
          <p:nvPr/>
        </p:nvCxnSpPr>
        <p:spPr>
          <a:xfrm rot="5400000">
            <a:off x="4527997" y="3891198"/>
            <a:ext cx="316237" cy="228232"/>
          </a:xfrm>
          <a:prstGeom prst="curvedConnector3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コネクタ: 曲線 23">
            <a:extLst>
              <a:ext uri="{FF2B5EF4-FFF2-40B4-BE49-F238E27FC236}">
                <a16:creationId xmlns:a16="http://schemas.microsoft.com/office/drawing/2014/main" id="{CED21383-B397-4C55-A68E-1FC0D7E6A19D}"/>
              </a:ext>
            </a:extLst>
          </p:cNvPr>
          <p:cNvCxnSpPr>
            <a:cxnSpLocks/>
          </p:cNvCxnSpPr>
          <p:nvPr/>
        </p:nvCxnSpPr>
        <p:spPr>
          <a:xfrm rot="16200000" flipH="1">
            <a:off x="5612809" y="3865652"/>
            <a:ext cx="361132" cy="282511"/>
          </a:xfrm>
          <a:prstGeom prst="curvedConnector3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34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0" grpId="0"/>
      <p:bldP spid="18" grpId="0"/>
      <p:bldP spid="19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E8A3ED-27D6-4E37-A97C-0D1F01DCF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76" y="620688"/>
            <a:ext cx="7918648" cy="1143000"/>
          </a:xfrm>
        </p:spPr>
        <p:txBody>
          <a:bodyPr/>
          <a:lstStyle/>
          <a:p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尤度計算事例</a:t>
            </a:r>
            <a:r>
              <a:rPr kumimoji="1" lang="ja-JP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（ロジスティック関数）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①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39A0A3D-F564-4BBD-BE34-4EC0D8CDB351}"/>
              </a:ext>
            </a:extLst>
          </p:cNvPr>
          <p:cNvSpPr txBox="1"/>
          <p:nvPr/>
        </p:nvSpPr>
        <p:spPr>
          <a:xfrm>
            <a:off x="539552" y="2026634"/>
            <a:ext cx="5961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観測データが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3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つで，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y</a:t>
            </a:r>
            <a:r>
              <a:rPr kumimoji="1" lang="en-US" altLang="ja-JP" sz="2000" baseline="-25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1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=1</a:t>
            </a:r>
            <a:r>
              <a:rPr kumimoji="1" lang="ja-JP" altLang="en-US" sz="2000" dirty="0" err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，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y</a:t>
            </a:r>
            <a:r>
              <a:rPr kumimoji="1" lang="en-US" altLang="ja-JP" sz="2000" baseline="-25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2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=0</a:t>
            </a:r>
            <a:r>
              <a:rPr kumimoji="1" lang="ja-JP" altLang="en-US" sz="2000" dirty="0" err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，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y</a:t>
            </a:r>
            <a:r>
              <a:rPr kumimoji="1" lang="en-US" altLang="ja-JP" sz="2000" baseline="-25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3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=1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の場合の</a:t>
            </a:r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尤度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：</a:t>
            </a:r>
          </a:p>
        </p:txBody>
      </p:sp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51EAA94D-2BD4-463B-900B-D6E9354D7D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537241"/>
              </p:ext>
            </p:extLst>
          </p:nvPr>
        </p:nvGraphicFramePr>
        <p:xfrm>
          <a:off x="899592" y="2478489"/>
          <a:ext cx="6120680" cy="422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9" name="Equation" r:id="rId3" imgW="3517560" imgH="241200" progId="Equation.DSMT4">
                  <p:embed/>
                </p:oleObj>
              </mc:Choice>
              <mc:Fallback>
                <p:oleObj name="Equation" r:id="rId3" imgW="351756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478489"/>
                        <a:ext cx="6120680" cy="4224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>
            <a:extLst>
              <a:ext uri="{FF2B5EF4-FFF2-40B4-BE49-F238E27FC236}">
                <a16:creationId xmlns:a16="http://schemas.microsoft.com/office/drawing/2014/main" id="{9E3B0A3C-507A-4D64-BFF2-AF8E692E4A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141917"/>
              </p:ext>
            </p:extLst>
          </p:nvPr>
        </p:nvGraphicFramePr>
        <p:xfrm>
          <a:off x="683568" y="3998197"/>
          <a:ext cx="7646248" cy="818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0" name="Equation" r:id="rId5" imgW="4495680" imgH="482400" progId="Equation.DSMT4">
                  <p:embed/>
                </p:oleObj>
              </mc:Choice>
              <mc:Fallback>
                <p:oleObj name="Equation" r:id="rId5" imgW="449568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998197"/>
                        <a:ext cx="7646248" cy="8189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矢印: 下 9">
            <a:extLst>
              <a:ext uri="{FF2B5EF4-FFF2-40B4-BE49-F238E27FC236}">
                <a16:creationId xmlns:a16="http://schemas.microsoft.com/office/drawing/2014/main" id="{77315ED5-79D8-42C1-B111-49590E3B46B3}"/>
              </a:ext>
            </a:extLst>
          </p:cNvPr>
          <p:cNvSpPr/>
          <p:nvPr/>
        </p:nvSpPr>
        <p:spPr>
          <a:xfrm>
            <a:off x="2037023" y="3059983"/>
            <a:ext cx="504056" cy="938214"/>
          </a:xfrm>
          <a:prstGeom prst="downArrow">
            <a:avLst/>
          </a:prstGeom>
          <a:solidFill>
            <a:srgbClr val="00B0F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2E5EB0A-4871-40D1-BD6A-CA489FBBE238}"/>
              </a:ext>
            </a:extLst>
          </p:cNvPr>
          <p:cNvSpPr txBox="1"/>
          <p:nvPr/>
        </p:nvSpPr>
        <p:spPr>
          <a:xfrm>
            <a:off x="2515298" y="3278709"/>
            <a:ext cx="4086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p</a:t>
            </a:r>
            <a:r>
              <a:rPr kumimoji="1" lang="en-US" altLang="ja-JP" sz="1800" baseline="-250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i</a:t>
            </a:r>
            <a:r>
              <a:rPr kumimoji="1"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は</a:t>
            </a:r>
            <a:r>
              <a:rPr kumimoji="1" lang="ja-JP" altLang="en-US" sz="1800" dirty="0">
                <a:solidFill>
                  <a:srgbClr val="00B0F0"/>
                </a:solidFill>
                <a:latin typeface="ＭＳ Ｐゴシック" panose="020B0600070205080204" pitchFamily="50" charset="-128"/>
                <a:cs typeface="Meiryo UI" pitchFamily="50" charset="-128"/>
              </a:rPr>
              <a:t>ロジスティック関数</a:t>
            </a:r>
            <a:r>
              <a:rPr kumimoji="1"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で予測される確率</a:t>
            </a:r>
            <a:endParaRPr kumimoji="1" lang="ja-JP" altLang="en-US" sz="18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graphicFrame>
        <p:nvGraphicFramePr>
          <p:cNvPr id="12" name="オブジェクト 11">
            <a:extLst>
              <a:ext uri="{FF2B5EF4-FFF2-40B4-BE49-F238E27FC236}">
                <a16:creationId xmlns:a16="http://schemas.microsoft.com/office/drawing/2014/main" id="{FFC4BA6A-04BA-4D21-ADA9-F5FF369B81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292586"/>
              </p:ext>
            </p:extLst>
          </p:nvPr>
        </p:nvGraphicFramePr>
        <p:xfrm>
          <a:off x="6503443" y="3117850"/>
          <a:ext cx="12954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1" name="Equation" r:id="rId7" imgW="876240" imgH="419040" progId="Equation.DSMT4">
                  <p:embed/>
                </p:oleObj>
              </mc:Choice>
              <mc:Fallback>
                <p:oleObj name="Equation" r:id="rId7" imgW="876240" imgH="419040" progId="Equation.DSMT4">
                  <p:embed/>
                  <p:pic>
                    <p:nvPicPr>
                      <p:cNvPr id="9" name="オブジェクト 8">
                        <a:extLst>
                          <a:ext uri="{FF2B5EF4-FFF2-40B4-BE49-F238E27FC236}">
                            <a16:creationId xmlns:a16="http://schemas.microsoft.com/office/drawing/2014/main" id="{8EEB50C8-4EF5-48B8-8D46-A3954A07A4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3443" y="3117850"/>
                        <a:ext cx="1295400" cy="62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5FF00A1-D32E-464A-9B28-5D9D0B54EE88}"/>
              </a:ext>
            </a:extLst>
          </p:cNvPr>
          <p:cNvSpPr txBox="1"/>
          <p:nvPr/>
        </p:nvSpPr>
        <p:spPr>
          <a:xfrm>
            <a:off x="4355976" y="5293611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乗算のままだと扱い難いので自然対数をとって足し算の形（</a:t>
            </a:r>
            <a:r>
              <a:rPr kumimoji="1" lang="ja-JP" altLang="en-US" sz="1800" dirty="0">
                <a:solidFill>
                  <a:srgbClr val="FFFF00"/>
                </a:solidFill>
                <a:latin typeface="ＭＳ Ｐゴシック" panose="020B0600070205080204" pitchFamily="50" charset="-128"/>
                <a:cs typeface="Meiryo UI" pitchFamily="50" charset="-128"/>
              </a:rPr>
              <a:t>対数尤度</a:t>
            </a:r>
            <a:r>
              <a:rPr kumimoji="1"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）にする</a:t>
            </a:r>
            <a:endParaRPr kumimoji="1" lang="ja-JP" altLang="en-US" sz="18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cxnSp>
        <p:nvCxnSpPr>
          <p:cNvPr id="16" name="コネクタ: 曲線 15">
            <a:extLst>
              <a:ext uri="{FF2B5EF4-FFF2-40B4-BE49-F238E27FC236}">
                <a16:creationId xmlns:a16="http://schemas.microsoft.com/office/drawing/2014/main" id="{133C32FA-6358-40F0-AE50-03138C1C32E4}"/>
              </a:ext>
            </a:extLst>
          </p:cNvPr>
          <p:cNvCxnSpPr/>
          <p:nvPr/>
        </p:nvCxnSpPr>
        <p:spPr>
          <a:xfrm rot="5400000" flipH="1" flipV="1">
            <a:off x="5760132" y="4832771"/>
            <a:ext cx="504056" cy="432048"/>
          </a:xfrm>
          <a:prstGeom prst="curvedConnector3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3E27D0A3-B341-42E4-BE87-7E349FC1094E}"/>
              </a:ext>
            </a:extLst>
          </p:cNvPr>
          <p:cNvCxnSpPr>
            <a:cxnSpLocks/>
          </p:cNvCxnSpPr>
          <p:nvPr/>
        </p:nvCxnSpPr>
        <p:spPr>
          <a:xfrm>
            <a:off x="2044291" y="2554092"/>
            <a:ext cx="648072" cy="250669"/>
          </a:xfrm>
          <a:prstGeom prst="line">
            <a:avLst/>
          </a:prstGeom>
          <a:ln w="31750">
            <a:solidFill>
              <a:srgbClr val="FFFF00">
                <a:alpha val="41000"/>
              </a:srgb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D8B4DFEA-5599-4B2E-AAF0-05666F20ADDD}"/>
              </a:ext>
            </a:extLst>
          </p:cNvPr>
          <p:cNvCxnSpPr>
            <a:cxnSpLocks/>
          </p:cNvCxnSpPr>
          <p:nvPr/>
        </p:nvCxnSpPr>
        <p:spPr>
          <a:xfrm>
            <a:off x="2872424" y="2636590"/>
            <a:ext cx="324036" cy="145783"/>
          </a:xfrm>
          <a:prstGeom prst="line">
            <a:avLst/>
          </a:prstGeom>
          <a:ln w="31750">
            <a:solidFill>
              <a:srgbClr val="FFFF00">
                <a:alpha val="41000"/>
              </a:srgb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2B47A273-828F-4DF3-856F-AF60639524F5}"/>
              </a:ext>
            </a:extLst>
          </p:cNvPr>
          <p:cNvCxnSpPr>
            <a:cxnSpLocks/>
          </p:cNvCxnSpPr>
          <p:nvPr/>
        </p:nvCxnSpPr>
        <p:spPr>
          <a:xfrm>
            <a:off x="4409982" y="2616798"/>
            <a:ext cx="810090" cy="196375"/>
          </a:xfrm>
          <a:prstGeom prst="line">
            <a:avLst/>
          </a:prstGeom>
          <a:ln w="31750">
            <a:solidFill>
              <a:srgbClr val="FFFF00">
                <a:alpha val="41000"/>
              </a:srgb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02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E8A3ED-27D6-4E37-A97C-0D1F01DCF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76" y="620688"/>
            <a:ext cx="7918648" cy="1143000"/>
          </a:xfrm>
        </p:spPr>
        <p:txBody>
          <a:bodyPr/>
          <a:lstStyle/>
          <a:p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尤度計算事例</a:t>
            </a:r>
            <a:r>
              <a:rPr kumimoji="1" lang="ja-JP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（ロジスティック関数）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②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オブジェクト 4">
            <a:extLst>
              <a:ext uri="{FF2B5EF4-FFF2-40B4-BE49-F238E27FC236}">
                <a16:creationId xmlns:a16="http://schemas.microsoft.com/office/drawing/2014/main" id="{AE143254-EA1E-433D-A6C2-A09B1978D6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135448"/>
              </p:ext>
            </p:extLst>
          </p:nvPr>
        </p:nvGraphicFramePr>
        <p:xfrm>
          <a:off x="1525588" y="1914525"/>
          <a:ext cx="7132637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3" name="Equation" r:id="rId3" imgW="4749480" imgH="1295280" progId="Equation.DSMT4">
                  <p:embed/>
                </p:oleObj>
              </mc:Choice>
              <mc:Fallback>
                <p:oleObj name="Equation" r:id="rId3" imgW="4749480" imgH="12952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1914525"/>
                        <a:ext cx="7132637" cy="1943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矢印: 下 16">
            <a:extLst>
              <a:ext uri="{FF2B5EF4-FFF2-40B4-BE49-F238E27FC236}">
                <a16:creationId xmlns:a16="http://schemas.microsoft.com/office/drawing/2014/main" id="{19898E62-5431-45ED-9F2D-C5BE8C19D750}"/>
              </a:ext>
            </a:extLst>
          </p:cNvPr>
          <p:cNvSpPr/>
          <p:nvPr/>
        </p:nvSpPr>
        <p:spPr>
          <a:xfrm>
            <a:off x="2627784" y="4008122"/>
            <a:ext cx="504056" cy="622412"/>
          </a:xfrm>
          <a:prstGeom prst="downArrow">
            <a:avLst/>
          </a:prstGeom>
          <a:solidFill>
            <a:srgbClr val="00B0F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1D4911E-F91B-476F-B5F4-A2A6287409E5}"/>
              </a:ext>
            </a:extLst>
          </p:cNvPr>
          <p:cNvSpPr txBox="1"/>
          <p:nvPr/>
        </p:nvSpPr>
        <p:spPr>
          <a:xfrm>
            <a:off x="3164979" y="407707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rgbClr val="00B0F0"/>
                </a:solidFill>
                <a:latin typeface="ＭＳ Ｐゴシック" panose="020B0600070205080204" pitchFamily="50" charset="-128"/>
                <a:cs typeface="Meiryo UI" pitchFamily="50" charset="-128"/>
              </a:rPr>
              <a:t>α</a:t>
            </a:r>
            <a:r>
              <a:rPr kumimoji="1" lang="ja-JP" altLang="en-US" sz="1800" dirty="0">
                <a:solidFill>
                  <a:srgbClr val="00B0F0"/>
                </a:solidFill>
                <a:latin typeface="ＭＳ Ｐゴシック" panose="020B0600070205080204" pitchFamily="50" charset="-128"/>
                <a:cs typeface="Meiryo UI" pitchFamily="50" charset="-128"/>
              </a:rPr>
              <a:t>と</a:t>
            </a:r>
            <a:r>
              <a:rPr kumimoji="1" lang="en-US" altLang="ja-JP" sz="1800" dirty="0">
                <a:solidFill>
                  <a:srgbClr val="00B0F0"/>
                </a:solidFill>
                <a:latin typeface="ＭＳ Ｐゴシック" panose="020B0600070205080204" pitchFamily="50" charset="-128"/>
                <a:cs typeface="Meiryo UI" pitchFamily="50" charset="-128"/>
              </a:rPr>
              <a:t>β</a:t>
            </a:r>
            <a:r>
              <a:rPr kumimoji="1" lang="ja-JP" altLang="en-US" sz="1800" dirty="0" err="1">
                <a:solidFill>
                  <a:srgbClr val="00B0F0"/>
                </a:solidFill>
                <a:latin typeface="ＭＳ Ｐゴシック" panose="020B0600070205080204" pitchFamily="50" charset="-128"/>
                <a:cs typeface="Meiryo UI" pitchFamily="50" charset="-128"/>
              </a:rPr>
              <a:t>で偏</a:t>
            </a:r>
            <a:r>
              <a:rPr kumimoji="1" lang="ja-JP" altLang="en-US" sz="1800" dirty="0">
                <a:solidFill>
                  <a:srgbClr val="00B0F0"/>
                </a:solidFill>
                <a:latin typeface="ＭＳ Ｐゴシック" panose="020B0600070205080204" pitchFamily="50" charset="-128"/>
                <a:cs typeface="Meiryo UI" pitchFamily="50" charset="-128"/>
              </a:rPr>
              <a:t>微分</a:t>
            </a:r>
            <a:endParaRPr kumimoji="1" lang="ja-JP" altLang="en-US" sz="18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51B81C73-8C3D-4C5A-861B-989C1612F8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518604"/>
              </p:ext>
            </p:extLst>
          </p:nvPr>
        </p:nvGraphicFramePr>
        <p:xfrm>
          <a:off x="1619672" y="4695236"/>
          <a:ext cx="4272010" cy="62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4" name="Equation" r:id="rId5" imgW="2869920" imgH="419040" progId="Equation.DSMT4">
                  <p:embed/>
                </p:oleObj>
              </mc:Choice>
              <mc:Fallback>
                <p:oleObj name="Equation" r:id="rId5" imgW="286992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4695236"/>
                        <a:ext cx="4272010" cy="622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オブジェクト 22">
            <a:extLst>
              <a:ext uri="{FF2B5EF4-FFF2-40B4-BE49-F238E27FC236}">
                <a16:creationId xmlns:a16="http://schemas.microsoft.com/office/drawing/2014/main" id="{9E1BFA29-6FF0-40B9-B2FB-A127F95AEA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609180"/>
              </p:ext>
            </p:extLst>
          </p:nvPr>
        </p:nvGraphicFramePr>
        <p:xfrm>
          <a:off x="1619672" y="5566481"/>
          <a:ext cx="4771597" cy="65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5" name="Equation" r:id="rId7" imgW="3276360" imgH="444240" progId="Equation.DSMT4">
                  <p:embed/>
                </p:oleObj>
              </mc:Choice>
              <mc:Fallback>
                <p:oleObj name="Equation" r:id="rId7" imgW="3276360" imgH="4442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5566481"/>
                        <a:ext cx="4771597" cy="650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BF79CA7-32AE-439E-8D44-59F28F15E163}"/>
              </a:ext>
            </a:extLst>
          </p:cNvPr>
          <p:cNvSpPr txBox="1"/>
          <p:nvPr/>
        </p:nvSpPr>
        <p:spPr>
          <a:xfrm>
            <a:off x="339693" y="204678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対数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尤度</a:t>
            </a:r>
          </a:p>
        </p:txBody>
      </p:sp>
      <p:sp>
        <p:nvSpPr>
          <p:cNvPr id="25" name="左中かっこ 24">
            <a:extLst>
              <a:ext uri="{FF2B5EF4-FFF2-40B4-BE49-F238E27FC236}">
                <a16:creationId xmlns:a16="http://schemas.microsoft.com/office/drawing/2014/main" id="{189BF6E4-0EFF-4938-B5E3-DE368E7AC429}"/>
              </a:ext>
            </a:extLst>
          </p:cNvPr>
          <p:cNvSpPr/>
          <p:nvPr/>
        </p:nvSpPr>
        <p:spPr>
          <a:xfrm>
            <a:off x="1259632" y="4725144"/>
            <a:ext cx="258420" cy="1440160"/>
          </a:xfrm>
          <a:prstGeom prst="leftBrace">
            <a:avLst>
              <a:gd name="adj1" fmla="val 50863"/>
              <a:gd name="adj2" fmla="val 50000"/>
            </a:avLst>
          </a:prstGeom>
          <a:ln w="317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231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E8A3ED-27D6-4E37-A97C-0D1F01DCF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76" y="620688"/>
            <a:ext cx="7918648" cy="1143000"/>
          </a:xfrm>
        </p:spPr>
        <p:txBody>
          <a:bodyPr/>
          <a:lstStyle/>
          <a:p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尤度計算事例</a:t>
            </a:r>
            <a:r>
              <a:rPr kumimoji="1" lang="ja-JP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（ロジスティック関数）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③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BF79CA7-32AE-439E-8D44-59F28F15E163}"/>
              </a:ext>
            </a:extLst>
          </p:cNvPr>
          <p:cNvSpPr txBox="1"/>
          <p:nvPr/>
        </p:nvSpPr>
        <p:spPr>
          <a:xfrm>
            <a:off x="323528" y="1842797"/>
            <a:ext cx="5076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それぞれを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=0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と置けば</a:t>
            </a:r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尤度方程式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を得る</a:t>
            </a:r>
          </a:p>
        </p:txBody>
      </p:sp>
      <p:sp>
        <p:nvSpPr>
          <p:cNvPr id="25" name="左中かっこ 24">
            <a:extLst>
              <a:ext uri="{FF2B5EF4-FFF2-40B4-BE49-F238E27FC236}">
                <a16:creationId xmlns:a16="http://schemas.microsoft.com/office/drawing/2014/main" id="{189BF6E4-0EFF-4938-B5E3-DE368E7AC429}"/>
              </a:ext>
            </a:extLst>
          </p:cNvPr>
          <p:cNvSpPr/>
          <p:nvPr/>
        </p:nvSpPr>
        <p:spPr>
          <a:xfrm>
            <a:off x="711605" y="2420666"/>
            <a:ext cx="216024" cy="1656184"/>
          </a:xfrm>
          <a:prstGeom prst="leftBrace">
            <a:avLst>
              <a:gd name="adj1" fmla="val 50863"/>
              <a:gd name="adj2" fmla="val 50000"/>
            </a:avLst>
          </a:prstGeom>
          <a:ln w="317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1AB0F048-6EEF-4D3E-AD46-FCF085B3AE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746310"/>
              </p:ext>
            </p:extLst>
          </p:nvPr>
        </p:nvGraphicFramePr>
        <p:xfrm>
          <a:off x="983491" y="2242907"/>
          <a:ext cx="4761530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3" name="Equation" r:id="rId3" imgW="2514600" imgH="457200" progId="Equation.DSMT4">
                  <p:embed/>
                </p:oleObj>
              </mc:Choice>
              <mc:Fallback>
                <p:oleObj name="Equation" r:id="rId3" imgW="25146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491" y="2242907"/>
                        <a:ext cx="4761530" cy="864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>
            <a:extLst>
              <a:ext uri="{FF2B5EF4-FFF2-40B4-BE49-F238E27FC236}">
                <a16:creationId xmlns:a16="http://schemas.microsoft.com/office/drawing/2014/main" id="{268D9CFC-2640-480C-854A-8082AAB74C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727384"/>
              </p:ext>
            </p:extLst>
          </p:nvPr>
        </p:nvGraphicFramePr>
        <p:xfrm>
          <a:off x="997034" y="3241325"/>
          <a:ext cx="5234820" cy="83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4" name="Equation" r:id="rId5" imgW="2920680" imgH="469800" progId="Equation.DSMT4">
                  <p:embed/>
                </p:oleObj>
              </mc:Choice>
              <mc:Fallback>
                <p:oleObj name="Equation" r:id="rId5" imgW="292068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7034" y="3241325"/>
                        <a:ext cx="5234820" cy="835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4E9C4F17-91DF-49D0-91BB-B3D7CB18F417}"/>
              </a:ext>
            </a:extLst>
          </p:cNvPr>
          <p:cNvCxnSpPr>
            <a:cxnSpLocks/>
          </p:cNvCxnSpPr>
          <p:nvPr/>
        </p:nvCxnSpPr>
        <p:spPr>
          <a:xfrm flipH="1">
            <a:off x="5730394" y="4548188"/>
            <a:ext cx="3656" cy="129080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39D15C55-7E6C-4852-A85A-DE58A1FB67DD}"/>
              </a:ext>
            </a:extLst>
          </p:cNvPr>
          <p:cNvCxnSpPr>
            <a:cxnSpLocks/>
          </p:cNvCxnSpPr>
          <p:nvPr/>
        </p:nvCxnSpPr>
        <p:spPr>
          <a:xfrm flipH="1">
            <a:off x="5730394" y="5821397"/>
            <a:ext cx="2205150" cy="1759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4844378-8551-458C-AE38-7A4FE863A5D0}"/>
              </a:ext>
            </a:extLst>
          </p:cNvPr>
          <p:cNvSpPr txBox="1"/>
          <p:nvPr/>
        </p:nvSpPr>
        <p:spPr>
          <a:xfrm>
            <a:off x="7935542" y="5662025"/>
            <a:ext cx="76495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α</a:t>
            </a:r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，</a:t>
            </a:r>
            <a:r>
              <a:rPr kumimoji="1" lang="en-US" altLang="ja-JP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3A65121-9E50-4071-9C19-47C05076FD61}"/>
                  </a:ext>
                </a:extLst>
              </p:cNvPr>
              <p:cNvSpPr txBox="1"/>
              <p:nvPr/>
            </p:nvSpPr>
            <p:spPr>
              <a:xfrm>
                <a:off x="5230188" y="4164510"/>
                <a:ext cx="1008112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17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対数</m:t>
                      </m:r>
                      <m:r>
                        <a:rPr lang="ja-JP" altLang="en-US" sz="17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尤度</m:t>
                      </m:r>
                    </m:oMath>
                  </m:oMathPara>
                </a14:m>
                <a:endParaRPr kumimoji="1" lang="en-US" altLang="ja-JP" sz="17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3A65121-9E50-4071-9C19-47C05076F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188" y="4164510"/>
                <a:ext cx="1008112" cy="353943"/>
              </a:xfrm>
              <a:prstGeom prst="rect">
                <a:avLst/>
              </a:prstGeom>
              <a:blipFill>
                <a:blip r:embed="rId7"/>
                <a:stretch>
                  <a:fillRect l="-6667" b="-103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9CD78D31-6E40-400B-A59B-CD3478CC503E}"/>
              </a:ext>
            </a:extLst>
          </p:cNvPr>
          <p:cNvCxnSpPr>
            <a:cxnSpLocks/>
          </p:cNvCxnSpPr>
          <p:nvPr/>
        </p:nvCxnSpPr>
        <p:spPr>
          <a:xfrm flipH="1" flipV="1">
            <a:off x="6799506" y="4548188"/>
            <a:ext cx="4742" cy="1273209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1C9F2C6-CDB8-4F3C-B03C-799842FE4E3F}"/>
                  </a:ext>
                </a:extLst>
              </p:cNvPr>
              <p:cNvSpPr txBox="1"/>
              <p:nvPr/>
            </p:nvSpPr>
            <p:spPr>
              <a:xfrm>
                <a:off x="7326495" y="4978688"/>
                <a:ext cx="1093416" cy="610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ja-JP" altLang="en-US" sz="1700" b="0" i="1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対数</m:t>
                    </m:r>
                    <m:r>
                      <a:rPr lang="ja-JP" altLang="en-US" sz="1700" b="0" i="1" smtClean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尤度</m:t>
                    </m:r>
                  </m:oMath>
                </a14:m>
                <a:r>
                  <a:rPr kumimoji="1" lang="ja-JP" altLang="en-US" sz="17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関数</a:t>
                </a:r>
                <a:endParaRPr kumimoji="1" lang="en-US" altLang="ja-JP" sz="17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1C9F2C6-CDB8-4F3C-B03C-799842FE4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495" y="4978688"/>
                <a:ext cx="1093416" cy="610552"/>
              </a:xfrm>
              <a:prstGeom prst="rect">
                <a:avLst/>
              </a:prstGeom>
              <a:blipFill>
                <a:blip r:embed="rId8"/>
                <a:stretch>
                  <a:fillRect r="-559" b="-17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32B2718-576F-4E7E-906A-19F97A4278D2}"/>
                  </a:ext>
                </a:extLst>
              </p:cNvPr>
              <p:cNvSpPr txBox="1"/>
              <p:nvPr/>
            </p:nvSpPr>
            <p:spPr>
              <a:xfrm>
                <a:off x="6421771" y="5809919"/>
                <a:ext cx="764954" cy="384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ja-JP" sz="17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1700" dirty="0">
                            <a:solidFill>
                              <a:srgbClr val="FFFF00"/>
                            </a:solidFill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rPr>
                          <m:t>α</m:t>
                        </m:r>
                      </m:e>
                    </m:acc>
                  </m:oMath>
                </a14:m>
                <a:r>
                  <a:rPr kumimoji="1" lang="ja-JP" altLang="en-US" sz="1700" dirty="0">
                    <a:solidFill>
                      <a:srgbClr val="FFFF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，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ja-JP" altLang="en-US" sz="17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1700" dirty="0">
                            <a:solidFill>
                              <a:srgbClr val="FFFF00"/>
                            </a:solidFill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rPr>
                          <m:t>β</m:t>
                        </m:r>
                      </m:e>
                    </m:acc>
                  </m:oMath>
                </a14:m>
                <a:endParaRPr kumimoji="1" lang="en-US" altLang="ja-JP" sz="17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32B2718-576F-4E7E-906A-19F97A427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771" y="5809919"/>
                <a:ext cx="764954" cy="384144"/>
              </a:xfrm>
              <a:prstGeom prst="rect">
                <a:avLst/>
              </a:prstGeom>
              <a:blipFill>
                <a:blip r:embed="rId9"/>
                <a:stretch>
                  <a:fillRect r="-43651" b="-190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7428311-A222-4050-AE6D-377EDB2ADCC1}"/>
                  </a:ext>
                </a:extLst>
              </p:cNvPr>
              <p:cNvSpPr txBox="1"/>
              <p:nvPr/>
            </p:nvSpPr>
            <p:spPr>
              <a:xfrm>
                <a:off x="6192113" y="3931218"/>
                <a:ext cx="226876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ja-JP" altLang="en-US" sz="15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対数</m:t>
                    </m:r>
                    <m:r>
                      <a:rPr lang="ja-JP" altLang="en-US" sz="15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尤度</m:t>
                    </m:r>
                  </m:oMath>
                </a14:m>
                <a:r>
                  <a:rPr kumimoji="1" lang="ja-JP" altLang="en-US" sz="15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が最大となる点</a:t>
                </a:r>
                <a:endParaRPr kumimoji="1" lang="en-US" altLang="ja-JP" sz="15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7428311-A222-4050-AE6D-377EDB2AD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113" y="3931218"/>
                <a:ext cx="2268764" cy="323165"/>
              </a:xfrm>
              <a:prstGeom prst="rect">
                <a:avLst/>
              </a:prstGeom>
              <a:blipFill>
                <a:blip r:embed="rId10"/>
                <a:stretch>
                  <a:fillRect t="-5660" b="-169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コネクタ: 曲線 28">
            <a:extLst>
              <a:ext uri="{FF2B5EF4-FFF2-40B4-BE49-F238E27FC236}">
                <a16:creationId xmlns:a16="http://schemas.microsoft.com/office/drawing/2014/main" id="{D4AC6947-52C1-4F08-89CE-901A91FE39BB}"/>
              </a:ext>
            </a:extLst>
          </p:cNvPr>
          <p:cNvCxnSpPr>
            <a:cxnSpLocks/>
          </p:cNvCxnSpPr>
          <p:nvPr/>
        </p:nvCxnSpPr>
        <p:spPr>
          <a:xfrm>
            <a:off x="4893805" y="5795935"/>
            <a:ext cx="1535729" cy="238773"/>
          </a:xfrm>
          <a:prstGeom prst="curvedConnector3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91E86B3F-B484-44A8-AA24-FB67C8F33B34}"/>
              </a:ext>
            </a:extLst>
          </p:cNvPr>
          <p:cNvCxnSpPr>
            <a:cxnSpLocks/>
          </p:cNvCxnSpPr>
          <p:nvPr/>
        </p:nvCxnSpPr>
        <p:spPr>
          <a:xfrm flipH="1">
            <a:off x="6258567" y="4531128"/>
            <a:ext cx="1000254" cy="5833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コネクタ: 曲線 30">
            <a:extLst>
              <a:ext uri="{FF2B5EF4-FFF2-40B4-BE49-F238E27FC236}">
                <a16:creationId xmlns:a16="http://schemas.microsoft.com/office/drawing/2014/main" id="{8E2E9E5B-5F63-497A-A1E9-85E0E97E210A}"/>
              </a:ext>
            </a:extLst>
          </p:cNvPr>
          <p:cNvCxnSpPr>
            <a:cxnSpLocks/>
          </p:cNvCxnSpPr>
          <p:nvPr/>
        </p:nvCxnSpPr>
        <p:spPr>
          <a:xfrm rot="5400000">
            <a:off x="6792934" y="4280244"/>
            <a:ext cx="217965" cy="156380"/>
          </a:xfrm>
          <a:prstGeom prst="curvedConnector3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F5A92AD5-45DD-4F16-816C-E9273FCE95EE}"/>
                  </a:ext>
                </a:extLst>
              </p:cNvPr>
              <p:cNvSpPr txBox="1"/>
              <p:nvPr/>
            </p:nvSpPr>
            <p:spPr>
              <a:xfrm>
                <a:off x="7258821" y="4377702"/>
                <a:ext cx="99924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15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導関数</m:t>
                      </m:r>
                      <m:r>
                        <a:rPr lang="ja-JP" altLang="en-US" sz="15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＝</m:t>
                      </m:r>
                      <m:r>
                        <a:rPr lang="en-US" altLang="ja-JP" sz="15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0</m:t>
                      </m:r>
                    </m:oMath>
                  </m:oMathPara>
                </a14:m>
                <a:endParaRPr kumimoji="1" lang="en-US" altLang="ja-JP" sz="15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F5A92AD5-45DD-4F16-816C-E9273FCE9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821" y="4377702"/>
                <a:ext cx="999240" cy="323165"/>
              </a:xfrm>
              <a:prstGeom prst="rect">
                <a:avLst/>
              </a:prstGeom>
              <a:blipFill>
                <a:blip r:embed="rId11"/>
                <a:stretch>
                  <a:fillRect l="-5488" b="-5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EA81D7F9-C41C-49B9-92FE-76E940948E50}"/>
              </a:ext>
            </a:extLst>
          </p:cNvPr>
          <p:cNvSpPr/>
          <p:nvPr/>
        </p:nvSpPr>
        <p:spPr>
          <a:xfrm rot="229645">
            <a:off x="5975207" y="4548391"/>
            <a:ext cx="1537835" cy="1217299"/>
          </a:xfrm>
          <a:custGeom>
            <a:avLst/>
            <a:gdLst>
              <a:gd name="connsiteX0" fmla="*/ 0 w 1581150"/>
              <a:gd name="connsiteY0" fmla="*/ 1245120 h 1245120"/>
              <a:gd name="connsiteX1" fmla="*/ 133350 w 1581150"/>
              <a:gd name="connsiteY1" fmla="*/ 997470 h 1245120"/>
              <a:gd name="connsiteX2" fmla="*/ 409575 w 1581150"/>
              <a:gd name="connsiteY2" fmla="*/ 159270 h 1245120"/>
              <a:gd name="connsiteX3" fmla="*/ 1247775 w 1581150"/>
              <a:gd name="connsiteY3" fmla="*/ 83070 h 1245120"/>
              <a:gd name="connsiteX4" fmla="*/ 1581150 w 1581150"/>
              <a:gd name="connsiteY4" fmla="*/ 1073670 h 124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150" h="1245120">
                <a:moveTo>
                  <a:pt x="0" y="1245120"/>
                </a:moveTo>
                <a:cubicBezTo>
                  <a:pt x="32544" y="1211782"/>
                  <a:pt x="65088" y="1178445"/>
                  <a:pt x="133350" y="997470"/>
                </a:cubicBezTo>
                <a:cubicBezTo>
                  <a:pt x="201613" y="816495"/>
                  <a:pt x="223837" y="311670"/>
                  <a:pt x="409575" y="159270"/>
                </a:cubicBezTo>
                <a:cubicBezTo>
                  <a:pt x="595313" y="6870"/>
                  <a:pt x="1052513" y="-69330"/>
                  <a:pt x="1247775" y="83070"/>
                </a:cubicBezTo>
                <a:cubicBezTo>
                  <a:pt x="1443038" y="235470"/>
                  <a:pt x="1512094" y="654570"/>
                  <a:pt x="1581150" y="1073670"/>
                </a:cubicBezTo>
              </a:path>
            </a:pathLst>
          </a:cu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0A3D15E-C713-4511-BBB5-E420263AD3FF}"/>
                  </a:ext>
                </a:extLst>
              </p:cNvPr>
              <p:cNvSpPr txBox="1"/>
              <p:nvPr/>
            </p:nvSpPr>
            <p:spPr>
              <a:xfrm>
                <a:off x="6743786" y="2135300"/>
                <a:ext cx="2073889" cy="938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kumimoji="1" lang="ja-JP" altLang="en-US" sz="18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Meiryo UI" pitchFamily="50" charset="-128"/>
                  </a:rPr>
                  <a:t>この連立方程式を解けば最尤推定量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ja-JP" altLang="en-US" sz="1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1" lang="en-US" altLang="ja-JP" sz="1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α</m:t>
                        </m:r>
                      </m:e>
                    </m:acc>
                  </m:oMath>
                </a14:m>
                <a:r>
                  <a:rPr kumimoji="1" lang="ja-JP" altLang="en-US" sz="18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Meiryo UI" pitchFamily="50" charset="-128"/>
                  </a:rPr>
                  <a:t>と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ja-JP" altLang="en-US" sz="18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1" lang="en-US" altLang="ja-JP" sz="18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β</m:t>
                        </m:r>
                      </m:e>
                    </m:acc>
                  </m:oMath>
                </a14:m>
                <a:r>
                  <a:rPr kumimoji="1" lang="ja-JP" altLang="en-US" sz="18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Meiryo UI" pitchFamily="50" charset="-128"/>
                  </a:rPr>
                  <a:t>が求まる</a:t>
                </a: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0A3D15E-C713-4511-BBB5-E420263AD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786" y="2135300"/>
                <a:ext cx="2073889" cy="938783"/>
              </a:xfrm>
              <a:prstGeom prst="rect">
                <a:avLst/>
              </a:prstGeom>
              <a:blipFill>
                <a:blip r:embed="rId12"/>
                <a:stretch>
                  <a:fillRect l="-2353" t="-3247" r="-2647" b="-77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矢印: 折線 39">
            <a:extLst>
              <a:ext uri="{FF2B5EF4-FFF2-40B4-BE49-F238E27FC236}">
                <a16:creationId xmlns:a16="http://schemas.microsoft.com/office/drawing/2014/main" id="{5F5428AE-9202-4345-B004-6EAC3FD18FD7}"/>
              </a:ext>
            </a:extLst>
          </p:cNvPr>
          <p:cNvSpPr/>
          <p:nvPr/>
        </p:nvSpPr>
        <p:spPr>
          <a:xfrm rot="5400000">
            <a:off x="6249837" y="2965137"/>
            <a:ext cx="720077" cy="835525"/>
          </a:xfrm>
          <a:prstGeom prst="bentArrow">
            <a:avLst>
              <a:gd name="adj1" fmla="val 18386"/>
              <a:gd name="adj2" fmla="val 25000"/>
              <a:gd name="adj3" fmla="val 25000"/>
              <a:gd name="adj4" fmla="val 43750"/>
            </a:avLst>
          </a:prstGeom>
          <a:solidFill>
            <a:srgbClr val="FFFF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8FAC2D50-AF75-4BDA-971C-89F95383F847}"/>
              </a:ext>
            </a:extLst>
          </p:cNvPr>
          <p:cNvSpPr txBox="1"/>
          <p:nvPr/>
        </p:nvSpPr>
        <p:spPr>
          <a:xfrm>
            <a:off x="1216500" y="4954322"/>
            <a:ext cx="3677305" cy="113877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現実には複雑過ぎて代数的に解けないため，適当な初期値から少しずつ値を変えて最尤推定量を探し出す（</a:t>
            </a:r>
            <a:r>
              <a:rPr kumimoji="1" lang="ja-JP" altLang="en-US" sz="1700" dirty="0">
                <a:solidFill>
                  <a:srgbClr val="FFFF00"/>
                </a:solidFill>
                <a:latin typeface="ＭＳ Ｐゴシック" panose="020B0600070205080204" pitchFamily="50" charset="-128"/>
                <a:cs typeface="Meiryo UI" pitchFamily="50" charset="-128"/>
              </a:rPr>
              <a:t>ニュートン法</a:t>
            </a:r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）。</a:t>
            </a:r>
          </a:p>
        </p:txBody>
      </p:sp>
    </p:spTree>
    <p:extLst>
      <p:ext uri="{BB962C8B-B14F-4D97-AF65-F5344CB8AC3E}">
        <p14:creationId xmlns:p14="http://schemas.microsoft.com/office/powerpoint/2010/main" val="247702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2" grpId="0"/>
      <p:bldP spid="26" grpId="0"/>
      <p:bldP spid="27" grpId="0"/>
      <p:bldP spid="32" grpId="0"/>
      <p:bldP spid="37" grpId="0" animBg="1"/>
      <p:bldP spid="39" grpId="0"/>
      <p:bldP spid="40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ECEDC6C7-A02E-41AA-81DD-D404215E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977702"/>
            <a:ext cx="3392726" cy="290259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E54079B-E2DB-40A6-B254-3B2349D3B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85800"/>
            <a:ext cx="8204448" cy="1143000"/>
          </a:xfrm>
        </p:spPr>
        <p:txBody>
          <a:bodyPr/>
          <a:lstStyle/>
          <a:p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ロジット変換後なら</a:t>
            </a:r>
            <a:r>
              <a:rPr kumimoji="1"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OLS</a:t>
            </a:r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が使える？</a:t>
            </a:r>
          </a:p>
        </p:txBody>
      </p:sp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9F49D344-D9BD-418C-BA29-A64CB6C70C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383738"/>
              </p:ext>
            </p:extLst>
          </p:nvPr>
        </p:nvGraphicFramePr>
        <p:xfrm>
          <a:off x="1259632" y="2260903"/>
          <a:ext cx="213042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1" name="Equation" r:id="rId4" imgW="1193760" imgH="431640" progId="Equation.DSMT4">
                  <p:embed/>
                </p:oleObj>
              </mc:Choice>
              <mc:Fallback>
                <p:oleObj name="Equation" r:id="rId4" imgW="1193760" imgH="431640" progId="Equation.DSMT4">
                  <p:embed/>
                  <p:pic>
                    <p:nvPicPr>
                      <p:cNvPr id="5" name="オブジェクト 4">
                        <a:extLst>
                          <a:ext uri="{FF2B5EF4-FFF2-40B4-BE49-F238E27FC236}">
                            <a16:creationId xmlns:a16="http://schemas.microsoft.com/office/drawing/2014/main" id="{8D37A934-397A-4C01-9C0C-76F5546DAD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260903"/>
                        <a:ext cx="2130425" cy="773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622CF0A-6E82-4ACB-B2C1-96CFE7D7B35C}"/>
              </a:ext>
            </a:extLst>
          </p:cNvPr>
          <p:cNvSpPr txBox="1"/>
          <p:nvPr/>
        </p:nvSpPr>
        <p:spPr>
          <a:xfrm>
            <a:off x="539552" y="2996952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質問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：ロジット変換した後なら線形なので，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OLS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が使えるのでは？</a:t>
            </a:r>
          </a:p>
        </p:txBody>
      </p:sp>
      <p:pic>
        <p:nvPicPr>
          <p:cNvPr id="7" name="Object 1">
            <a:extLst>
              <a:ext uri="{63B3BB69-23CF-44E3-9099-C40C66FF867C}">
                <a14:compatExt xmlns:a14="http://schemas.microsoft.com/office/drawing/2010/main" spid="_x0000_s6146"/>
              </a:ext>
              <a:ext uri="{FF2B5EF4-FFF2-40B4-BE49-F238E27FC236}">
                <a16:creationId xmlns:a16="http://schemas.microsoft.com/office/drawing/2014/main" id="{998981D0-FC94-4CDD-8A46-AEDCB6F8B5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6096" y="1904013"/>
            <a:ext cx="650060" cy="469975"/>
          </a:xfrm>
          <a:prstGeom prst="rect">
            <a:avLst/>
          </a:prstGeom>
        </p:spPr>
      </p:pic>
      <p:pic>
        <p:nvPicPr>
          <p:cNvPr id="8" name="Object 2">
            <a:extLst>
              <a:ext uri="{63B3BB69-23CF-44E3-9099-C40C66FF867C}">
                <a14:compatExt xmlns:a14="http://schemas.microsoft.com/office/drawing/2010/main" spid="_x0000_s6148"/>
              </a:ext>
              <a:ext uri="{FF2B5EF4-FFF2-40B4-BE49-F238E27FC236}">
                <a16:creationId xmlns:a16="http://schemas.microsoft.com/office/drawing/2014/main" id="{EA19C5B8-CF21-4438-BA04-61B5B8201A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6256" y="4081827"/>
            <a:ext cx="1628457" cy="442516"/>
          </a:xfrm>
          <a:prstGeom prst="rect">
            <a:avLst/>
          </a:prstGeom>
        </p:spPr>
      </p:pic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5BAC55A1-9C6F-4654-AC97-126448F18D66}"/>
              </a:ext>
            </a:extLst>
          </p:cNvPr>
          <p:cNvCxnSpPr>
            <a:cxnSpLocks/>
          </p:cNvCxnSpPr>
          <p:nvPr/>
        </p:nvCxnSpPr>
        <p:spPr>
          <a:xfrm flipH="1" flipV="1">
            <a:off x="6793778" y="3917450"/>
            <a:ext cx="342580" cy="2550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1022542-CD46-425C-B918-DD51AE756EF2}"/>
              </a:ext>
            </a:extLst>
          </p:cNvPr>
          <p:cNvSpPr txBox="1"/>
          <p:nvPr/>
        </p:nvSpPr>
        <p:spPr>
          <a:xfrm>
            <a:off x="551504" y="3949142"/>
            <a:ext cx="46685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回答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：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p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が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1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や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0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のとき，オッズの対数が計算できないので適さない。ただし，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2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値データを集計した割合データならば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0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はないため可能（分母を同じにすることに注意）。</a:t>
            </a:r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pPr algn="l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→病院毎の発症割合や，工場毎の不良品割合のデータなど。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28D6853-1804-456F-91D9-85A7EC85188A}"/>
              </a:ext>
            </a:extLst>
          </p:cNvPr>
          <p:cNvSpPr txBox="1"/>
          <p:nvPr/>
        </p:nvSpPr>
        <p:spPr>
          <a:xfrm>
            <a:off x="459194" y="1897857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ロジット変換後のロジットモデル</a:t>
            </a:r>
          </a:p>
        </p:txBody>
      </p:sp>
    </p:spTree>
    <p:extLst>
      <p:ext uri="{BB962C8B-B14F-4D97-AF65-F5344CB8AC3E}">
        <p14:creationId xmlns:p14="http://schemas.microsoft.com/office/powerpoint/2010/main" val="84853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822F96-3C04-47E4-BEED-0F6667D0A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620688"/>
            <a:ext cx="7162800" cy="1143000"/>
          </a:xfrm>
        </p:spPr>
        <p:txBody>
          <a:bodyPr/>
          <a:lstStyle/>
          <a:p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ソフト</a:t>
            </a:r>
            <a:r>
              <a:rPr kumimoji="1"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（</a:t>
            </a:r>
            <a:r>
              <a:rPr kumimoji="1" lang="en-US" altLang="ja-JP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R</a:t>
            </a:r>
            <a:r>
              <a:rPr kumimoji="1"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コマンダー）</a:t>
            </a:r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による分析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DB9FFCA-1262-4663-B17C-C4A462599A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2262824"/>
            <a:ext cx="5405865" cy="404649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CC5FC22-D0C2-43DD-909D-50BEAA877C19}"/>
              </a:ext>
            </a:extLst>
          </p:cNvPr>
          <p:cNvSpPr txBox="1"/>
          <p:nvPr/>
        </p:nvSpPr>
        <p:spPr>
          <a:xfrm>
            <a:off x="1600838" y="1911650"/>
            <a:ext cx="604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600" dirty="0">
                <a:solidFill>
                  <a:schemeClr val="bg1"/>
                </a:solidFill>
              </a:rPr>
              <a:t>メニュー</a:t>
            </a:r>
            <a:r>
              <a:rPr lang="en-US" altLang="ja-JP" sz="1600" dirty="0">
                <a:solidFill>
                  <a:schemeClr val="bg1"/>
                </a:solidFill>
              </a:rPr>
              <a:t>[</a:t>
            </a:r>
            <a:r>
              <a:rPr lang="ja-JP" altLang="ja-JP" sz="1600" dirty="0">
                <a:solidFill>
                  <a:schemeClr val="bg1"/>
                </a:solidFill>
              </a:rPr>
              <a:t>統計量</a:t>
            </a:r>
            <a:r>
              <a:rPr lang="en-US" altLang="ja-JP" sz="1600" dirty="0">
                <a:solidFill>
                  <a:schemeClr val="bg1"/>
                </a:solidFill>
              </a:rPr>
              <a:t>]</a:t>
            </a:r>
            <a:r>
              <a:rPr lang="ja-JP" altLang="ja-JP" sz="1600" dirty="0">
                <a:solidFill>
                  <a:schemeClr val="bg1"/>
                </a:solidFill>
              </a:rPr>
              <a:t>→</a:t>
            </a:r>
            <a:r>
              <a:rPr lang="en-US" altLang="ja-JP" sz="1600" dirty="0">
                <a:solidFill>
                  <a:schemeClr val="bg1"/>
                </a:solidFill>
              </a:rPr>
              <a:t>[</a:t>
            </a:r>
            <a:r>
              <a:rPr lang="ja-JP" altLang="ja-JP" sz="1600" dirty="0">
                <a:solidFill>
                  <a:schemeClr val="bg1"/>
                </a:solidFill>
              </a:rPr>
              <a:t>モデルへの適合</a:t>
            </a:r>
            <a:r>
              <a:rPr lang="en-US" altLang="ja-JP" sz="1600" dirty="0">
                <a:solidFill>
                  <a:schemeClr val="bg1"/>
                </a:solidFill>
              </a:rPr>
              <a:t>]</a:t>
            </a:r>
            <a:r>
              <a:rPr lang="ja-JP" altLang="ja-JP" sz="1600" dirty="0">
                <a:solidFill>
                  <a:schemeClr val="bg1"/>
                </a:solidFill>
              </a:rPr>
              <a:t>→</a:t>
            </a:r>
            <a:r>
              <a:rPr lang="en-US" altLang="ja-JP" sz="1600" dirty="0">
                <a:solidFill>
                  <a:schemeClr val="bg1"/>
                </a:solidFill>
              </a:rPr>
              <a:t>[</a:t>
            </a:r>
            <a:r>
              <a:rPr lang="ja-JP" altLang="ja-JP" sz="1600" dirty="0">
                <a:solidFill>
                  <a:schemeClr val="bg1"/>
                </a:solidFill>
              </a:rPr>
              <a:t>一般化線形モデル</a:t>
            </a:r>
            <a:r>
              <a:rPr lang="en-US" altLang="ja-JP" sz="1600" dirty="0">
                <a:solidFill>
                  <a:schemeClr val="bg1"/>
                </a:solidFill>
              </a:rPr>
              <a:t>]</a:t>
            </a:r>
            <a:r>
              <a:rPr lang="ja-JP" altLang="ja-JP" sz="1600" dirty="0">
                <a:solidFill>
                  <a:schemeClr val="bg1"/>
                </a:solidFill>
              </a:rPr>
              <a:t>を選択</a:t>
            </a:r>
            <a:endParaRPr kumimoji="1" lang="ja-JP" altLang="en-US" sz="16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E0A4CD-7FCD-4B00-B6EE-33152A0F52F5}"/>
              </a:ext>
            </a:extLst>
          </p:cNvPr>
          <p:cNvSpPr txBox="1"/>
          <p:nvPr/>
        </p:nvSpPr>
        <p:spPr>
          <a:xfrm>
            <a:off x="811863" y="4888907"/>
            <a:ext cx="1239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chemeClr val="bg1"/>
                </a:solidFill>
              </a:rPr>
              <a:t>二項分布→</a:t>
            </a:r>
            <a:endParaRPr kumimoji="1" lang="ja-JP" altLang="en-US" sz="16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04CBC60-2FEC-4FFE-825E-AFB751FB2D52}"/>
              </a:ext>
            </a:extLst>
          </p:cNvPr>
          <p:cNvSpPr txBox="1"/>
          <p:nvPr/>
        </p:nvSpPr>
        <p:spPr>
          <a:xfrm>
            <a:off x="4788024" y="4735019"/>
            <a:ext cx="2304256" cy="3231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ja-JP" altLang="en-US" sz="1500" dirty="0"/>
              <a:t>←ロジットモデルの設定</a:t>
            </a:r>
            <a:endParaRPr kumimoji="1" lang="ja-JP" altLang="en-US" sz="15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2CF2607-8FF5-4693-8732-8484545C632B}"/>
              </a:ext>
            </a:extLst>
          </p:cNvPr>
          <p:cNvSpPr txBox="1"/>
          <p:nvPr/>
        </p:nvSpPr>
        <p:spPr>
          <a:xfrm>
            <a:off x="467544" y="3573016"/>
            <a:ext cx="1599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chemeClr val="bg1"/>
                </a:solidFill>
              </a:rPr>
              <a:t>従属変数と説明変数を設定→</a:t>
            </a:r>
            <a:endParaRPr kumimoji="1" lang="ja-JP" altLang="en-US" sz="16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0910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73" y="626930"/>
            <a:ext cx="7656059" cy="1143000"/>
          </a:xfrm>
        </p:spPr>
        <p:txBody>
          <a:bodyPr/>
          <a:lstStyle/>
          <a:p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13.1</a:t>
            </a:r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　ロジスティック回帰分析</a:t>
            </a:r>
          </a:p>
        </p:txBody>
      </p:sp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id="{449086B8-96CD-4376-B5DD-FB532D8B3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0"/>
            <a:ext cx="7990656" cy="4114800"/>
          </a:xfrm>
        </p:spPr>
        <p:txBody>
          <a:bodyPr/>
          <a:lstStyle/>
          <a:p>
            <a:r>
              <a:rPr lang="ja-JP" altLang="en-US" dirty="0">
                <a:solidFill>
                  <a:srgbClr val="FFFF00"/>
                </a:solidFill>
                <a:latin typeface="ＭＳ Ｐゴシック" pitchFamily="50" charset="-128"/>
                <a:ea typeface="ＭＳ Ｐゴシック" pitchFamily="50" charset="-128"/>
                <a:cs typeface="Meiryo UI" pitchFamily="50" charset="-128"/>
              </a:rPr>
              <a:t>結果</a:t>
            </a:r>
            <a:r>
              <a:rPr lang="ja-JP" altLang="en-US" sz="2500" dirty="0">
                <a:latin typeface="ＭＳ Ｐゴシック" pitchFamily="50" charset="-128"/>
                <a:ea typeface="ＭＳ Ｐゴシック" pitchFamily="50" charset="-128"/>
                <a:cs typeface="Meiryo UI" pitchFamily="50" charset="-128"/>
              </a:rPr>
              <a:t>（従属変数）</a:t>
            </a:r>
            <a:r>
              <a:rPr lang="ja-JP" altLang="en-US" dirty="0">
                <a:solidFill>
                  <a:srgbClr val="FFFF00"/>
                </a:solidFill>
                <a:latin typeface="ＭＳ Ｐゴシック" pitchFamily="50" charset="-128"/>
                <a:ea typeface="ＭＳ Ｐゴシック" pitchFamily="50" charset="-128"/>
                <a:cs typeface="Meiryo UI" pitchFamily="50" charset="-128"/>
              </a:rPr>
              <a:t>が２値</a:t>
            </a:r>
            <a:r>
              <a:rPr lang="ja-JP" altLang="en-US" sz="2500" dirty="0">
                <a:latin typeface="ＭＳ Ｐゴシック" pitchFamily="50" charset="-128"/>
                <a:ea typeface="ＭＳ Ｐゴシック" pitchFamily="50" charset="-128"/>
                <a:cs typeface="Meiryo UI" pitchFamily="50" charset="-128"/>
              </a:rPr>
              <a:t>（ダミー変数）</a:t>
            </a:r>
            <a:r>
              <a:rPr lang="ja-JP" altLang="en-US" dirty="0">
                <a:latin typeface="ＭＳ Ｐゴシック" pitchFamily="50" charset="-128"/>
                <a:ea typeface="ＭＳ Ｐゴシック" pitchFamily="50" charset="-128"/>
                <a:cs typeface="Meiryo UI" pitchFamily="50" charset="-128"/>
              </a:rPr>
              <a:t>の回帰分析</a:t>
            </a:r>
            <a:endParaRPr lang="en-US" altLang="ja-JP" dirty="0">
              <a:latin typeface="ＭＳ Ｐゴシック" pitchFamily="50" charset="-128"/>
              <a:ea typeface="ＭＳ Ｐゴシック" pitchFamily="50" charset="-128"/>
              <a:cs typeface="Meiryo UI" pitchFamily="50" charset="-128"/>
            </a:endParaRPr>
          </a:p>
          <a:p>
            <a:pPr marL="0" indent="0">
              <a:buNone/>
            </a:pPr>
            <a:r>
              <a:rPr lang="ja-JP" altLang="en-US" sz="2500" dirty="0">
                <a:latin typeface="ＭＳ Ｐゴシック" pitchFamily="50" charset="-128"/>
                <a:cs typeface="Meiryo UI" pitchFamily="50" charset="-128"/>
              </a:rPr>
              <a:t>→結果の値よりも，買う</a:t>
            </a:r>
            <a:r>
              <a:rPr lang="ja-JP" altLang="en-US" sz="2500" dirty="0">
                <a:latin typeface="ＭＳ Ｐゴシック" pitchFamily="50" charset="-128"/>
                <a:ea typeface="ＭＳ Ｐゴシック" pitchFamily="50" charset="-128"/>
                <a:cs typeface="Meiryo UI" pitchFamily="50" charset="-128"/>
              </a:rPr>
              <a:t>・買わない，壊れる・壊れない，病気・病気でない，の「</a:t>
            </a:r>
            <a:r>
              <a:rPr lang="ja-JP" altLang="en-US" sz="2500" dirty="0">
                <a:solidFill>
                  <a:srgbClr val="FFFF00"/>
                </a:solidFill>
                <a:latin typeface="ＭＳ Ｐゴシック" pitchFamily="50" charset="-128"/>
                <a:ea typeface="ＭＳ Ｐゴシック" pitchFamily="50" charset="-128"/>
                <a:cs typeface="Meiryo UI" pitchFamily="50" charset="-128"/>
              </a:rPr>
              <a:t>どちらなのか</a:t>
            </a:r>
            <a:r>
              <a:rPr lang="ja-JP" altLang="en-US" sz="2500" dirty="0">
                <a:latin typeface="ＭＳ Ｐゴシック" pitchFamily="50" charset="-128"/>
                <a:ea typeface="ＭＳ Ｐゴシック" pitchFamily="50" charset="-128"/>
                <a:cs typeface="Meiryo UI" pitchFamily="50" charset="-128"/>
              </a:rPr>
              <a:t>」を知りたいことが多い</a:t>
            </a:r>
            <a:endParaRPr lang="en-US" altLang="ja-JP" sz="2500" dirty="0">
              <a:latin typeface="ＭＳ Ｐゴシック" pitchFamily="50" charset="-128"/>
              <a:ea typeface="ＭＳ Ｐゴシック" pitchFamily="50" charset="-128"/>
              <a:cs typeface="Meiryo UI" pitchFamily="50" charset="-128"/>
            </a:endParaRPr>
          </a:p>
          <a:p>
            <a:pPr marL="0" indent="0">
              <a:buNone/>
            </a:pPr>
            <a:r>
              <a:rPr lang="ja-JP" altLang="en-US" sz="2500" dirty="0">
                <a:latin typeface="ＭＳ Ｐゴシック" pitchFamily="50" charset="-128"/>
                <a:ea typeface="ＭＳ Ｐゴシック" pitchFamily="50" charset="-128"/>
                <a:cs typeface="Meiryo UI" pitchFamily="50" charset="-128"/>
              </a:rPr>
              <a:t>　　</a:t>
            </a:r>
            <a:r>
              <a:rPr lang="ja-JP" altLang="en-US" sz="2500" dirty="0">
                <a:solidFill>
                  <a:srgbClr val="FFC000"/>
                </a:solidFill>
                <a:latin typeface="ＭＳ Ｐゴシック" pitchFamily="50" charset="-128"/>
                <a:ea typeface="ＭＳ Ｐゴシック" pitchFamily="50" charset="-128"/>
                <a:cs typeface="Meiryo UI" pitchFamily="50" charset="-128"/>
              </a:rPr>
              <a:t>ｙ（</a:t>
            </a:r>
            <a:r>
              <a:rPr lang="en-US" altLang="ja-JP" sz="2500" dirty="0">
                <a:solidFill>
                  <a:srgbClr val="FFC000"/>
                </a:solidFill>
                <a:latin typeface="ＭＳ Ｐゴシック" pitchFamily="50" charset="-128"/>
                <a:ea typeface="ＭＳ Ｐゴシック" pitchFamily="50" charset="-128"/>
                <a:cs typeface="Meiryo UI" pitchFamily="50" charset="-128"/>
              </a:rPr>
              <a:t>1/0</a:t>
            </a:r>
            <a:r>
              <a:rPr lang="ja-JP" altLang="en-US" sz="2500" dirty="0">
                <a:solidFill>
                  <a:srgbClr val="FFC000"/>
                </a:solidFill>
                <a:latin typeface="ＭＳ Ｐゴシック" pitchFamily="50" charset="-128"/>
                <a:ea typeface="ＭＳ Ｐゴシック" pitchFamily="50" charset="-128"/>
                <a:cs typeface="Meiryo UI" pitchFamily="50" charset="-128"/>
              </a:rPr>
              <a:t>）</a:t>
            </a:r>
            <a:r>
              <a:rPr lang="ja-JP" altLang="en-US" sz="2500" dirty="0">
                <a:latin typeface="ＭＳ Ｐゴシック" pitchFamily="50" charset="-128"/>
                <a:ea typeface="ＭＳ Ｐゴシック" pitchFamily="50" charset="-128"/>
                <a:cs typeface="Meiryo UI" pitchFamily="50" charset="-128"/>
              </a:rPr>
              <a:t>＝</a:t>
            </a:r>
            <a:r>
              <a:rPr lang="en-US" altLang="ja-JP" sz="2500" dirty="0">
                <a:latin typeface="ＭＳ Ｐゴシック" pitchFamily="50" charset="-128"/>
                <a:ea typeface="ＭＳ Ｐゴシック" pitchFamily="50" charset="-128"/>
                <a:cs typeface="Meiryo UI" pitchFamily="50" charset="-128"/>
              </a:rPr>
              <a:t>α+βx</a:t>
            </a:r>
            <a:r>
              <a:rPr lang="en-US" altLang="ja-JP" sz="2500" baseline="-25000" dirty="0">
                <a:latin typeface="ＭＳ Ｐゴシック" pitchFamily="50" charset="-128"/>
                <a:ea typeface="ＭＳ Ｐゴシック" pitchFamily="50" charset="-128"/>
                <a:cs typeface="Meiryo UI" pitchFamily="50" charset="-128"/>
              </a:rPr>
              <a:t>1</a:t>
            </a:r>
            <a:r>
              <a:rPr lang="en-US" altLang="ja-JP" sz="2500" dirty="0">
                <a:latin typeface="ＭＳ Ｐゴシック" pitchFamily="50" charset="-128"/>
                <a:ea typeface="ＭＳ Ｐゴシック" pitchFamily="50" charset="-128"/>
                <a:cs typeface="Meiryo UI" pitchFamily="50" charset="-128"/>
              </a:rPr>
              <a:t>+βx</a:t>
            </a:r>
            <a:r>
              <a:rPr lang="en-US" altLang="ja-JP" sz="2500" baseline="-25000" dirty="0">
                <a:latin typeface="ＭＳ Ｐゴシック" pitchFamily="50" charset="-128"/>
                <a:ea typeface="ＭＳ Ｐゴシック" pitchFamily="50" charset="-128"/>
                <a:cs typeface="Meiryo UI" pitchFamily="50" charset="-128"/>
              </a:rPr>
              <a:t>2</a:t>
            </a:r>
            <a:r>
              <a:rPr lang="en-US" altLang="ja-JP" sz="2500" dirty="0">
                <a:latin typeface="ＭＳ Ｐゴシック" pitchFamily="50" charset="-128"/>
                <a:ea typeface="ＭＳ Ｐゴシック" pitchFamily="50" charset="-128"/>
                <a:cs typeface="Meiryo UI" pitchFamily="50" charset="-128"/>
              </a:rPr>
              <a:t>+…</a:t>
            </a:r>
          </a:p>
          <a:p>
            <a:pPr marL="0" indent="0">
              <a:buNone/>
            </a:pPr>
            <a:endParaRPr lang="en-US" altLang="ja-JP" sz="2500" dirty="0">
              <a:latin typeface="ＭＳ Ｐゴシック" pitchFamily="50" charset="-128"/>
              <a:ea typeface="ＭＳ Ｐゴシック" pitchFamily="50" charset="-128"/>
              <a:cs typeface="Meiryo UI" pitchFamily="50" charset="-128"/>
            </a:endParaRPr>
          </a:p>
          <a:p>
            <a:endParaRPr lang="en-US" altLang="ja-JP" sz="1500" dirty="0">
              <a:latin typeface="ＭＳ Ｐゴシック" pitchFamily="50" charset="-128"/>
              <a:ea typeface="ＭＳ Ｐゴシック" pitchFamily="50" charset="-128"/>
              <a:cs typeface="Meiryo UI" pitchFamily="50" charset="-128"/>
            </a:endParaRPr>
          </a:p>
          <a:p>
            <a:r>
              <a:rPr lang="ja-JP" altLang="en-US" dirty="0">
                <a:latin typeface="ＭＳ Ｐゴシック" pitchFamily="50" charset="-128"/>
                <a:ea typeface="ＭＳ Ｐゴシック" pitchFamily="50" charset="-128"/>
                <a:cs typeface="Meiryo UI" pitchFamily="50" charset="-128"/>
              </a:rPr>
              <a:t>回帰モデルが特定できれば，未知の個体がどちらの群に分類されるかを確率で予測可</a:t>
            </a:r>
            <a:endParaRPr lang="en-US" altLang="ja-JP" dirty="0">
              <a:latin typeface="ＭＳ Ｐゴシック" pitchFamily="50" charset="-128"/>
              <a:ea typeface="ＭＳ Ｐゴシック" pitchFamily="50" charset="-128"/>
              <a:cs typeface="Meiryo UI" pitchFamily="50" charset="-128"/>
            </a:endParaRPr>
          </a:p>
        </p:txBody>
      </p:sp>
      <p:cxnSp>
        <p:nvCxnSpPr>
          <p:cNvPr id="4" name="コネクタ: 曲線 3">
            <a:extLst>
              <a:ext uri="{FF2B5EF4-FFF2-40B4-BE49-F238E27FC236}">
                <a16:creationId xmlns:a16="http://schemas.microsoft.com/office/drawing/2014/main" id="{07A9AD8C-64BC-42CA-AEAF-571797AF5C6D}"/>
              </a:ext>
            </a:extLst>
          </p:cNvPr>
          <p:cNvCxnSpPr>
            <a:cxnSpLocks/>
          </p:cNvCxnSpPr>
          <p:nvPr/>
        </p:nvCxnSpPr>
        <p:spPr>
          <a:xfrm rot="10800000">
            <a:off x="1259632" y="3914745"/>
            <a:ext cx="360040" cy="288032"/>
          </a:xfrm>
          <a:prstGeom prst="curvedConnector3">
            <a:avLst>
              <a:gd name="adj1" fmla="val 106989"/>
            </a:avLst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E5A5BB5-8E3B-4003-9ADD-F3E4EC736061}"/>
              </a:ext>
            </a:extLst>
          </p:cNvPr>
          <p:cNvSpPr txBox="1"/>
          <p:nvPr/>
        </p:nvSpPr>
        <p:spPr>
          <a:xfrm>
            <a:off x="1604370" y="4002722"/>
            <a:ext cx="4907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普通の回帰分析は量的な結果しか扱えない</a:t>
            </a:r>
          </a:p>
        </p:txBody>
      </p:sp>
      <p:sp>
        <p:nvSpPr>
          <p:cNvPr id="6" name="十字形 5">
            <a:extLst>
              <a:ext uri="{FF2B5EF4-FFF2-40B4-BE49-F238E27FC236}">
                <a16:creationId xmlns:a16="http://schemas.microsoft.com/office/drawing/2014/main" id="{92598E15-1C12-4DC2-BC0C-2A0DAADE1B17}"/>
              </a:ext>
            </a:extLst>
          </p:cNvPr>
          <p:cNvSpPr/>
          <p:nvPr/>
        </p:nvSpPr>
        <p:spPr>
          <a:xfrm rot="2629181">
            <a:off x="1427287" y="3387468"/>
            <a:ext cx="652486" cy="654444"/>
          </a:xfrm>
          <a:prstGeom prst="plus">
            <a:avLst>
              <a:gd name="adj" fmla="val 44676"/>
            </a:avLst>
          </a:pr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476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5DAE915-4507-4F2E-B3FC-45A3D0389E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519"/>
          <a:stretch/>
        </p:blipFill>
        <p:spPr>
          <a:xfrm>
            <a:off x="395536" y="1939356"/>
            <a:ext cx="4610988" cy="4219226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CE61C0A8-7A49-4636-A397-1FDCBD89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589116"/>
            <a:ext cx="7162800" cy="1143000"/>
          </a:xfrm>
        </p:spPr>
        <p:txBody>
          <a:bodyPr/>
          <a:lstStyle/>
          <a:p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ソフト</a:t>
            </a:r>
            <a:r>
              <a:rPr kumimoji="1"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（</a:t>
            </a:r>
            <a:r>
              <a:rPr kumimoji="1" lang="en-US" altLang="ja-JP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R</a:t>
            </a:r>
            <a:r>
              <a:rPr kumimoji="1"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コマンダー）</a:t>
            </a:r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の出力</a:t>
            </a:r>
          </a:p>
        </p:txBody>
      </p:sp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F2AEF4CE-2DEA-4B4A-927E-8B05C99F63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814188"/>
              </p:ext>
            </p:extLst>
          </p:nvPr>
        </p:nvGraphicFramePr>
        <p:xfrm>
          <a:off x="6002885" y="2659618"/>
          <a:ext cx="1512168" cy="596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9" name="Equation" r:id="rId4" imgW="1117440" imgH="419040" progId="Equation.DSMT4">
                  <p:embed/>
                </p:oleObj>
              </mc:Choice>
              <mc:Fallback>
                <p:oleObj name="Equation" r:id="rId4" imgW="1117440" imgH="419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2885" y="2659618"/>
                        <a:ext cx="1512168" cy="5967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>
            <a:extLst>
              <a:ext uri="{FF2B5EF4-FFF2-40B4-BE49-F238E27FC236}">
                <a16:creationId xmlns:a16="http://schemas.microsoft.com/office/drawing/2014/main" id="{4D3602A2-8CE7-495D-944E-5670A3EE6A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332136"/>
              </p:ext>
            </p:extLst>
          </p:nvPr>
        </p:nvGraphicFramePr>
        <p:xfrm>
          <a:off x="5149538" y="4445174"/>
          <a:ext cx="3418398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0" name="Equation" r:id="rId6" imgW="2577960" imgH="431640" progId="Equation.DSMT4">
                  <p:embed/>
                </p:oleObj>
              </mc:Choice>
              <mc:Fallback>
                <p:oleObj name="Equation" r:id="rId6" imgW="257796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9538" y="4445174"/>
                        <a:ext cx="3418398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80BF0778-2C9A-4319-BD65-98E628139B3E}"/>
              </a:ext>
            </a:extLst>
          </p:cNvPr>
          <p:cNvSpPr/>
          <p:nvPr/>
        </p:nvSpPr>
        <p:spPr>
          <a:xfrm>
            <a:off x="1187624" y="3207331"/>
            <a:ext cx="648072" cy="509701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コネクタ: カギ線 12">
            <a:extLst>
              <a:ext uri="{FF2B5EF4-FFF2-40B4-BE49-F238E27FC236}">
                <a16:creationId xmlns:a16="http://schemas.microsoft.com/office/drawing/2014/main" id="{912BE7BE-AF5D-47B9-8C77-03BACD0F504A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1805301" y="2957981"/>
            <a:ext cx="4197584" cy="258034"/>
          </a:xfrm>
          <a:prstGeom prst="bentConnector3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EC335F6C-2B59-49BC-834B-0E8EE27524BD}"/>
              </a:ext>
            </a:extLst>
          </p:cNvPr>
          <p:cNvSpPr/>
          <p:nvPr/>
        </p:nvSpPr>
        <p:spPr>
          <a:xfrm>
            <a:off x="1475657" y="5661248"/>
            <a:ext cx="936104" cy="36004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37FC23F2-71CA-4462-8D83-7BA52A95E778}"/>
              </a:ext>
            </a:extLst>
          </p:cNvPr>
          <p:cNvSpPr/>
          <p:nvPr/>
        </p:nvSpPr>
        <p:spPr>
          <a:xfrm>
            <a:off x="5870436" y="5117923"/>
            <a:ext cx="2771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4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所得が</a:t>
            </a:r>
            <a:r>
              <a:rPr lang="en-US" altLang="ja-JP" sz="14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1</a:t>
            </a:r>
            <a:r>
              <a:rPr lang="ja-JP" altLang="ja-JP" sz="14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単位（万円）増加する度に，車を購入しない確率に対する購入する確率が</a:t>
            </a:r>
            <a:r>
              <a:rPr lang="en-US" altLang="ja-JP" sz="1400" dirty="0">
                <a:solidFill>
                  <a:srgbClr val="FFFF00"/>
                </a:solidFill>
                <a:latin typeface="+mn-ea"/>
                <a:cs typeface="Times New Roman" panose="02020603050405020304" pitchFamily="18" charset="0"/>
              </a:rPr>
              <a:t>1.01</a:t>
            </a:r>
            <a:r>
              <a:rPr lang="ja-JP" altLang="ja-JP" sz="1400" dirty="0">
                <a:solidFill>
                  <a:srgbClr val="FFFF00"/>
                </a:solidFill>
                <a:latin typeface="+mn-ea"/>
                <a:cs typeface="Times New Roman" panose="02020603050405020304" pitchFamily="18" charset="0"/>
              </a:rPr>
              <a:t>倍に増加</a:t>
            </a:r>
            <a:r>
              <a:rPr lang="ja-JP" altLang="ja-JP" sz="14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する</a:t>
            </a:r>
            <a:endParaRPr lang="ja-JP" altLang="en-US" sz="1400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25" name="コネクタ: カギ線 24">
            <a:extLst>
              <a:ext uri="{FF2B5EF4-FFF2-40B4-BE49-F238E27FC236}">
                <a16:creationId xmlns:a16="http://schemas.microsoft.com/office/drawing/2014/main" id="{2D448C15-9F69-4E02-99DA-7028F2EDC3DD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2411761" y="4706516"/>
            <a:ext cx="2736303" cy="1134752"/>
          </a:xfrm>
          <a:prstGeom prst="bentConnector3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229EA15C-F021-4725-9049-0C60CE7728B2}"/>
              </a:ext>
            </a:extLst>
          </p:cNvPr>
          <p:cNvSpPr/>
          <p:nvPr/>
        </p:nvSpPr>
        <p:spPr>
          <a:xfrm>
            <a:off x="3316862" y="3520363"/>
            <a:ext cx="648072" cy="177764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F85F9ECB-DF64-4DCA-87EE-A7C46146DCB0}"/>
              </a:ext>
            </a:extLst>
          </p:cNvPr>
          <p:cNvSpPr/>
          <p:nvPr/>
        </p:nvSpPr>
        <p:spPr>
          <a:xfrm>
            <a:off x="467544" y="4743572"/>
            <a:ext cx="720080" cy="197595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022FE087-082C-45A6-B91E-8B22A57EEB7E}"/>
              </a:ext>
            </a:extLst>
          </p:cNvPr>
          <p:cNvSpPr txBox="1"/>
          <p:nvPr/>
        </p:nvSpPr>
        <p:spPr>
          <a:xfrm>
            <a:off x="3964934" y="3463051"/>
            <a:ext cx="2318263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3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回帰係数の検定（この後解説）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485B476-CD58-4A31-9A08-4ED747948482}"/>
              </a:ext>
            </a:extLst>
          </p:cNvPr>
          <p:cNvSpPr txBox="1"/>
          <p:nvPr/>
        </p:nvSpPr>
        <p:spPr>
          <a:xfrm>
            <a:off x="1187624" y="4692619"/>
            <a:ext cx="181812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3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予測能力（この後解説）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DF04A0B-37FF-472D-96E8-C61DFE6FD3A1}"/>
              </a:ext>
            </a:extLst>
          </p:cNvPr>
          <p:cNvSpPr txBox="1"/>
          <p:nvPr/>
        </p:nvSpPr>
        <p:spPr>
          <a:xfrm>
            <a:off x="3150719" y="2643090"/>
            <a:ext cx="2727029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3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推定されたロジスティック回帰モデル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7A5B74D-5505-4C7F-A7B1-5036C22762F4}"/>
              </a:ext>
            </a:extLst>
          </p:cNvPr>
          <p:cNvSpPr txBox="1"/>
          <p:nvPr/>
        </p:nvSpPr>
        <p:spPr>
          <a:xfrm>
            <a:off x="3388666" y="5164090"/>
            <a:ext cx="2481770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5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パラメータの解釈（オッズ比）</a:t>
            </a:r>
          </a:p>
        </p:txBody>
      </p:sp>
    </p:spTree>
    <p:extLst>
      <p:ext uri="{BB962C8B-B14F-4D97-AF65-F5344CB8AC3E}">
        <p14:creationId xmlns:p14="http://schemas.microsoft.com/office/powerpoint/2010/main" val="171160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24" grpId="0"/>
      <p:bldP spid="33" grpId="0" animBg="1"/>
      <p:bldP spid="34" grpId="0" animBg="1"/>
      <p:bldP spid="38" grpId="0" animBg="1"/>
      <p:bldP spid="39" grpId="0"/>
      <p:bldP spid="40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7AADD7-A11B-4FEC-B6A9-8D0608EEF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620688"/>
            <a:ext cx="8496944" cy="1143000"/>
          </a:xfrm>
        </p:spPr>
        <p:txBody>
          <a:bodyPr/>
          <a:lstStyle/>
          <a:p>
            <a:r>
              <a:rPr kumimoji="1"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13.3</a:t>
            </a:r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　推定モデルの評価①</a:t>
            </a:r>
            <a:b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</a:br>
            <a:r>
              <a:rPr kumimoji="1"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赤池情報量規準</a:t>
            </a:r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(Akaike's Information Criterion</a:t>
            </a: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；</a:t>
            </a:r>
            <a:r>
              <a:rPr kumimoji="1"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AIC)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D8409D-0F09-4B4F-A299-5D6442514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1731640"/>
          </a:xfrm>
        </p:spPr>
        <p:txBody>
          <a:bodyPr/>
          <a:lstStyle/>
          <a:p>
            <a:r>
              <a:rPr kumimoji="1" lang="ja-JP" altLang="en-US" sz="2500" dirty="0">
                <a:solidFill>
                  <a:srgbClr val="FFC000"/>
                </a:solidFill>
              </a:rPr>
              <a:t>決定係数は使えない</a:t>
            </a:r>
            <a:r>
              <a:rPr kumimoji="1" lang="ja-JP" altLang="en-US" sz="2500" dirty="0"/>
              <a:t>：予測しているのは確率なので，観測値（</a:t>
            </a:r>
            <a:r>
              <a:rPr kumimoji="1" lang="en-US" altLang="ja-JP" sz="2500" dirty="0"/>
              <a:t>1</a:t>
            </a:r>
            <a:r>
              <a:rPr kumimoji="1" lang="ja-JP" altLang="en-US" sz="2500" dirty="0"/>
              <a:t>と</a:t>
            </a:r>
            <a:r>
              <a:rPr kumimoji="1" lang="en-US" altLang="ja-JP" sz="2500" dirty="0"/>
              <a:t>0</a:t>
            </a:r>
            <a:r>
              <a:rPr kumimoji="1" lang="ja-JP" altLang="en-US" sz="2500" dirty="0"/>
              <a:t>）の適合度を考えても無意味</a:t>
            </a:r>
            <a:endParaRPr kumimoji="1" lang="en-US" altLang="ja-JP" sz="2500" dirty="0"/>
          </a:p>
          <a:p>
            <a:r>
              <a:rPr kumimoji="1" lang="ja-JP" altLang="en-US" sz="2500" dirty="0">
                <a:solidFill>
                  <a:srgbClr val="FFC000"/>
                </a:solidFill>
              </a:rPr>
              <a:t>最大対数尤度（</a:t>
            </a:r>
            <a:r>
              <a:rPr kumimoji="1" lang="en-US" altLang="ja-JP" sz="2500" dirty="0" err="1">
                <a:solidFill>
                  <a:srgbClr val="FFC000"/>
                </a:solidFill>
              </a:rPr>
              <a:t>logL</a:t>
            </a:r>
            <a:r>
              <a:rPr kumimoji="1" lang="ja-JP" altLang="en-US" sz="2500" dirty="0">
                <a:solidFill>
                  <a:srgbClr val="FFC000"/>
                </a:solidFill>
              </a:rPr>
              <a:t>）も適さない</a:t>
            </a:r>
            <a:r>
              <a:rPr kumimoji="1" lang="ja-JP" altLang="en-US" sz="2500" dirty="0"/>
              <a:t>：モデルが複雑になる（説明変数が増える）だけで大きくなってしまう欠点</a:t>
            </a:r>
            <a:endParaRPr kumimoji="1" lang="ja-JP" altLang="en-US" sz="3000" dirty="0"/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A54EA189-5619-4D21-A749-461A9AF451C7}"/>
              </a:ext>
            </a:extLst>
          </p:cNvPr>
          <p:cNvSpPr/>
          <p:nvPr/>
        </p:nvSpPr>
        <p:spPr>
          <a:xfrm>
            <a:off x="3995936" y="3789040"/>
            <a:ext cx="504056" cy="504056"/>
          </a:xfrm>
          <a:prstGeom prst="downArrow">
            <a:avLst/>
          </a:prstGeom>
          <a:solidFill>
            <a:srgbClr val="00B0F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40693F2C-0DBF-4363-B85D-07444458ED9F}"/>
              </a:ext>
            </a:extLst>
          </p:cNvPr>
          <p:cNvSpPr txBox="1">
            <a:spLocks/>
          </p:cNvSpPr>
          <p:nvPr/>
        </p:nvSpPr>
        <p:spPr bwMode="auto">
          <a:xfrm>
            <a:off x="928831" y="4293096"/>
            <a:ext cx="7772400" cy="93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ja-JP" altLang="en-US" sz="2500" kern="0" dirty="0">
                <a:solidFill>
                  <a:srgbClr val="FFFF00"/>
                </a:solidFill>
              </a:rPr>
              <a:t>赤池情報量規準</a:t>
            </a:r>
            <a:r>
              <a:rPr lang="ja-JP" altLang="en-US" sz="2500" kern="0" dirty="0">
                <a:solidFill>
                  <a:srgbClr val="FFFF00"/>
                </a:solidFill>
                <a:latin typeface="+mn-ea"/>
              </a:rPr>
              <a:t>（</a:t>
            </a:r>
            <a:r>
              <a:rPr lang="en-US" altLang="ja-JP" sz="2500" kern="0" dirty="0">
                <a:solidFill>
                  <a:srgbClr val="FF0000"/>
                </a:solidFill>
                <a:latin typeface="+mn-ea"/>
              </a:rPr>
              <a:t>AIC</a:t>
            </a:r>
            <a:r>
              <a:rPr lang="ja-JP" altLang="en-US" sz="2500" kern="0" dirty="0">
                <a:solidFill>
                  <a:srgbClr val="FFFF00"/>
                </a:solidFill>
                <a:latin typeface="+mn-ea"/>
              </a:rPr>
              <a:t>）</a:t>
            </a:r>
            <a:r>
              <a:rPr lang="ja-JP" altLang="en-US" sz="2500" kern="0" dirty="0"/>
              <a:t>：複雑さを考慮しつつ推定モデルの</a:t>
            </a:r>
            <a:r>
              <a:rPr lang="ja-JP" altLang="en-US" sz="2500" kern="0" dirty="0">
                <a:solidFill>
                  <a:srgbClr val="FFFF00"/>
                </a:solidFill>
              </a:rPr>
              <a:t>予測能力の“悪さ”</a:t>
            </a:r>
            <a:r>
              <a:rPr lang="ja-JP" altLang="en-US" sz="2500" kern="0" dirty="0"/>
              <a:t>を評価</a:t>
            </a:r>
          </a:p>
        </p:txBody>
      </p:sp>
      <p:graphicFrame>
        <p:nvGraphicFramePr>
          <p:cNvPr id="7" name="オブジェクト 6">
            <a:extLst>
              <a:ext uri="{FF2B5EF4-FFF2-40B4-BE49-F238E27FC236}">
                <a16:creationId xmlns:a16="http://schemas.microsoft.com/office/drawing/2014/main" id="{4D7B0E7E-6C4A-421F-8D02-27CA63778B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591698"/>
              </p:ext>
            </p:extLst>
          </p:nvPr>
        </p:nvGraphicFramePr>
        <p:xfrm>
          <a:off x="2771800" y="5299756"/>
          <a:ext cx="3038470" cy="502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7" name="Equation" r:id="rId4" imgW="1257120" imgH="203040" progId="Equation.DSMT4">
                  <p:embed/>
                </p:oleObj>
              </mc:Choice>
              <mc:Fallback>
                <p:oleObj name="Equation" r:id="rId4" imgW="1257120" imgH="203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5299756"/>
                        <a:ext cx="3038470" cy="5026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F70A82FF-28DB-4C57-8D73-198B96122417}"/>
              </a:ext>
            </a:extLst>
          </p:cNvPr>
          <p:cNvSpPr/>
          <p:nvPr/>
        </p:nvSpPr>
        <p:spPr>
          <a:xfrm>
            <a:off x="3779912" y="5333582"/>
            <a:ext cx="1224136" cy="434952"/>
          </a:xfrm>
          <a:prstGeom prst="round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FECFD396-3A0F-4B66-AEA7-1D368600E090}"/>
              </a:ext>
            </a:extLst>
          </p:cNvPr>
          <p:cNvSpPr txBox="1">
            <a:spLocks/>
          </p:cNvSpPr>
          <p:nvPr/>
        </p:nvSpPr>
        <p:spPr bwMode="auto">
          <a:xfrm>
            <a:off x="3326479" y="5803882"/>
            <a:ext cx="2347025" cy="43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ja-JP" altLang="en-US" sz="1500" kern="0" dirty="0">
                <a:solidFill>
                  <a:srgbClr val="FFFF00"/>
                </a:solidFill>
              </a:rPr>
              <a:t>逸脱度（あてはまりの悪さ）</a:t>
            </a:r>
            <a:endParaRPr lang="ja-JP" altLang="en-US" sz="1500" kern="0" dirty="0"/>
          </a:p>
        </p:txBody>
      </p:sp>
      <p:cxnSp>
        <p:nvCxnSpPr>
          <p:cNvPr id="11" name="コネクタ: 曲線 10">
            <a:extLst>
              <a:ext uri="{FF2B5EF4-FFF2-40B4-BE49-F238E27FC236}">
                <a16:creationId xmlns:a16="http://schemas.microsoft.com/office/drawing/2014/main" id="{4E0153FA-0D3D-46C1-973F-5D228D3D2AB1}"/>
              </a:ext>
            </a:extLst>
          </p:cNvPr>
          <p:cNvCxnSpPr/>
          <p:nvPr/>
        </p:nvCxnSpPr>
        <p:spPr>
          <a:xfrm rot="10800000" flipV="1">
            <a:off x="5580112" y="5055715"/>
            <a:ext cx="360040" cy="288032"/>
          </a:xfrm>
          <a:prstGeom prst="curvedConnector3">
            <a:avLst>
              <a:gd name="adj1" fmla="val 93788"/>
            </a:avLst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3FEDB7A4-3126-4D2C-8701-D6DCDA469E5E}"/>
              </a:ext>
            </a:extLst>
          </p:cNvPr>
          <p:cNvSpPr txBox="1">
            <a:spLocks/>
          </p:cNvSpPr>
          <p:nvPr/>
        </p:nvSpPr>
        <p:spPr bwMode="auto">
          <a:xfrm>
            <a:off x="5922943" y="4898630"/>
            <a:ext cx="1601385" cy="43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ja-JP" altLang="en-US" sz="1500" kern="0" dirty="0">
                <a:solidFill>
                  <a:srgbClr val="FFFF00"/>
                </a:solidFill>
              </a:rPr>
              <a:t>パラメータの数</a:t>
            </a:r>
            <a:r>
              <a:rPr lang="en-US" altLang="ja-JP" sz="1500" kern="0" dirty="0">
                <a:solidFill>
                  <a:srgbClr val="FFFF00"/>
                </a:solidFill>
              </a:rPr>
              <a:t>k</a:t>
            </a:r>
            <a:endParaRPr lang="ja-JP" altLang="en-US" sz="1500" kern="0" dirty="0"/>
          </a:p>
        </p:txBody>
      </p:sp>
    </p:spTree>
    <p:extLst>
      <p:ext uri="{BB962C8B-B14F-4D97-AF65-F5344CB8AC3E}">
        <p14:creationId xmlns:p14="http://schemas.microsoft.com/office/powerpoint/2010/main" val="185102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FE1AB9-5206-4689-9A5F-F294794E6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675489"/>
            <a:ext cx="7162800" cy="1143000"/>
          </a:xfrm>
        </p:spPr>
        <p:txBody>
          <a:bodyPr/>
          <a:lstStyle/>
          <a:p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モデルの評価②</a:t>
            </a:r>
            <a:br>
              <a:rPr kumimoji="1"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1"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判別的中率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15E0B0F-A1CA-4196-AD73-37ED52DBC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0"/>
            <a:ext cx="7990656" cy="1443608"/>
          </a:xfrm>
        </p:spPr>
        <p:txBody>
          <a:bodyPr/>
          <a:lstStyle/>
          <a:p>
            <a:r>
              <a:rPr kumimoji="1" lang="en-US" altLang="ja-JP" sz="3000" dirty="0"/>
              <a:t>AIC</a:t>
            </a:r>
            <a:r>
              <a:rPr kumimoji="1" lang="ja-JP" altLang="en-US" sz="3000" dirty="0"/>
              <a:t>は複数モデルを比較するのに適している</a:t>
            </a:r>
            <a:endParaRPr kumimoji="1" lang="en-US" altLang="ja-JP" sz="3000" dirty="0"/>
          </a:p>
          <a:p>
            <a:pPr marL="0" indent="0">
              <a:buNone/>
            </a:pPr>
            <a:r>
              <a:rPr kumimoji="1" lang="ja-JP" altLang="en-US" sz="3000" dirty="0"/>
              <a:t>　→一番小さい</a:t>
            </a:r>
            <a:r>
              <a:rPr kumimoji="1" lang="en-US" altLang="ja-JP" sz="3000" dirty="0"/>
              <a:t>AIC</a:t>
            </a:r>
            <a:r>
              <a:rPr kumimoji="1" lang="ja-JP" altLang="en-US" sz="3000" dirty="0"/>
              <a:t>のモデルを採用する</a:t>
            </a:r>
            <a:endParaRPr kumimoji="1" lang="en-US" altLang="ja-JP" sz="3000" dirty="0"/>
          </a:p>
          <a:p>
            <a:r>
              <a:rPr kumimoji="1" lang="ja-JP" altLang="en-US" sz="3000" dirty="0"/>
              <a:t>単独のモデル評価には</a:t>
            </a:r>
            <a:r>
              <a:rPr kumimoji="1" lang="ja-JP" altLang="en-US" sz="3000" dirty="0">
                <a:solidFill>
                  <a:srgbClr val="FFFF00"/>
                </a:solidFill>
              </a:rPr>
              <a:t>判別的中率</a:t>
            </a:r>
            <a:r>
              <a:rPr kumimoji="1" lang="ja-JP" altLang="en-US" sz="3000" dirty="0"/>
              <a:t>か</a:t>
            </a:r>
            <a:r>
              <a:rPr kumimoji="1" lang="ja-JP" altLang="en-US" sz="3000" dirty="0">
                <a:solidFill>
                  <a:srgbClr val="FFFF00"/>
                </a:solidFill>
              </a:rPr>
              <a:t>疑似決定係数</a:t>
            </a:r>
            <a:r>
              <a:rPr kumimoji="1" lang="ja-JP" altLang="en-US" sz="3000" dirty="0"/>
              <a:t>を用いる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3D90E0C-172B-4A85-A591-660A08F6FE90}"/>
                  </a:ext>
                </a:extLst>
              </p:cNvPr>
              <p:cNvSpPr txBox="1"/>
              <p:nvPr/>
            </p:nvSpPr>
            <p:spPr>
              <a:xfrm>
                <a:off x="1115616" y="4797152"/>
                <a:ext cx="6586740" cy="714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ja-JP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判別的中率</m:t>
                    </m:r>
                    <m:r>
                      <a:rPr kumimoji="1" lang="ja-JP" alt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＝</m:t>
                    </m:r>
                    <m:f>
                      <m:fPr>
                        <m:ctrlPr>
                          <a:rPr kumimoji="1" lang="en-US" altLang="ja-JP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fPr>
                      <m:num>
                        <m:r>
                          <a:rPr kumimoji="1" lang="ja-JP" alt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正しく分類された</m:t>
                        </m:r>
                        <m:r>
                          <a:rPr kumimoji="1" lang="ja-JP" alt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データ数</m:t>
                        </m:r>
                      </m:num>
                      <m:den>
                        <m:r>
                          <a:rPr kumimoji="1" lang="ja-JP" alt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観測データ総数</m:t>
                        </m:r>
                      </m:den>
                    </m:f>
                  </m:oMath>
                </a14:m>
                <a:r>
                  <a:rPr kumimoji="1" lang="en-US" altLang="ja-JP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Meiryo UI" pitchFamily="50" charset="-128"/>
                  </a:rPr>
                  <a:t>×100</a:t>
                </a:r>
                <a:r>
                  <a:rPr kumimoji="1" lang="ja-JP" altLang="en-US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Meiryo UI" pitchFamily="50" charset="-128"/>
                  </a:rPr>
                  <a:t>（％）</a:t>
                </a: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3D90E0C-172B-4A85-A591-660A08F6F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797152"/>
                <a:ext cx="6586740" cy="714555"/>
              </a:xfrm>
              <a:prstGeom prst="rect">
                <a:avLst/>
              </a:prstGeom>
              <a:blipFill>
                <a:blip r:embed="rId2"/>
                <a:stretch>
                  <a:fillRect r="-18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0A746E5-7E13-4DF4-99D9-317039A202B9}"/>
              </a:ext>
            </a:extLst>
          </p:cNvPr>
          <p:cNvSpPr txBox="1"/>
          <p:nvPr/>
        </p:nvSpPr>
        <p:spPr>
          <a:xfrm>
            <a:off x="4177598" y="4246550"/>
            <a:ext cx="2364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0.5</a:t>
            </a:r>
            <a:r>
              <a:rPr kumimoji="1" lang="ja-JP" altLang="en-US" sz="20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を閾値として分類</a:t>
            </a:r>
          </a:p>
        </p:txBody>
      </p:sp>
      <p:cxnSp>
        <p:nvCxnSpPr>
          <p:cNvPr id="9" name="コネクタ: 曲線 8">
            <a:extLst>
              <a:ext uri="{FF2B5EF4-FFF2-40B4-BE49-F238E27FC236}">
                <a16:creationId xmlns:a16="http://schemas.microsoft.com/office/drawing/2014/main" id="{88E11DB6-54B9-4A59-983C-971709C29039}"/>
              </a:ext>
            </a:extLst>
          </p:cNvPr>
          <p:cNvCxnSpPr>
            <a:cxnSpLocks/>
          </p:cNvCxnSpPr>
          <p:nvPr/>
        </p:nvCxnSpPr>
        <p:spPr>
          <a:xfrm rot="10800000" flipV="1">
            <a:off x="3995936" y="4496167"/>
            <a:ext cx="216024" cy="304001"/>
          </a:xfrm>
          <a:prstGeom prst="curvedConnector2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74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>
            <a:extLst>
              <a:ext uri="{FF2B5EF4-FFF2-40B4-BE49-F238E27FC236}">
                <a16:creationId xmlns:a16="http://schemas.microsoft.com/office/drawing/2014/main" id="{4598574E-B71A-4B95-94CF-03C1F1A83A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886"/>
          <a:stretch/>
        </p:blipFill>
        <p:spPr>
          <a:xfrm>
            <a:off x="2793990" y="2580871"/>
            <a:ext cx="989203" cy="20771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FF3BCC8-C2D2-4588-9B49-2E96E0536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620688"/>
            <a:ext cx="7162800" cy="1143000"/>
          </a:xfrm>
        </p:spPr>
        <p:txBody>
          <a:bodyPr/>
          <a:lstStyle/>
          <a:p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判別的中率の計算事例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3026A8A-E95C-4BE6-9EAC-2AD0EF250B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896"/>
          <a:stretch/>
        </p:blipFill>
        <p:spPr>
          <a:xfrm>
            <a:off x="512562" y="2578388"/>
            <a:ext cx="2300011" cy="20771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7FC4D83B-C5E9-4E52-BCAB-F9D9BFA578F5}"/>
              </a:ext>
            </a:extLst>
          </p:cNvPr>
          <p:cNvSpPr/>
          <p:nvPr/>
        </p:nvSpPr>
        <p:spPr>
          <a:xfrm>
            <a:off x="2840182" y="2590909"/>
            <a:ext cx="925508" cy="2039955"/>
          </a:xfrm>
          <a:prstGeom prst="rect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6F9796C6-1CD4-46DB-AFC3-68ACB521986F}"/>
              </a:ext>
            </a:extLst>
          </p:cNvPr>
          <p:cNvSpPr/>
          <p:nvPr/>
        </p:nvSpPr>
        <p:spPr>
          <a:xfrm>
            <a:off x="5073270" y="2629733"/>
            <a:ext cx="2661471" cy="2108679"/>
          </a:xfrm>
          <a:custGeom>
            <a:avLst/>
            <a:gdLst>
              <a:gd name="connsiteX0" fmla="*/ 0 w 2219325"/>
              <a:gd name="connsiteY0" fmla="*/ 1504950 h 1504950"/>
              <a:gd name="connsiteX1" fmla="*/ 819150 w 2219325"/>
              <a:gd name="connsiteY1" fmla="*/ 1257300 h 1504950"/>
              <a:gd name="connsiteX2" fmla="*/ 1419225 w 2219325"/>
              <a:gd name="connsiteY2" fmla="*/ 285750 h 1504950"/>
              <a:gd name="connsiteX3" fmla="*/ 2219325 w 2219325"/>
              <a:gd name="connsiteY3" fmla="*/ 0 h 150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9325" h="1504950">
                <a:moveTo>
                  <a:pt x="0" y="1504950"/>
                </a:moveTo>
                <a:cubicBezTo>
                  <a:pt x="291306" y="1482725"/>
                  <a:pt x="582613" y="1460500"/>
                  <a:pt x="819150" y="1257300"/>
                </a:cubicBezTo>
                <a:cubicBezTo>
                  <a:pt x="1055687" y="1054100"/>
                  <a:pt x="1185863" y="495300"/>
                  <a:pt x="1419225" y="285750"/>
                </a:cubicBezTo>
                <a:cubicBezTo>
                  <a:pt x="1652587" y="76200"/>
                  <a:pt x="1935956" y="38100"/>
                  <a:pt x="2219325" y="0"/>
                </a:cubicBezTo>
              </a:path>
            </a:pathLst>
          </a:cu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ABA6AA79-88D3-453A-B846-846E4C3E790C}"/>
              </a:ext>
            </a:extLst>
          </p:cNvPr>
          <p:cNvCxnSpPr>
            <a:cxnSpLocks/>
          </p:cNvCxnSpPr>
          <p:nvPr/>
        </p:nvCxnSpPr>
        <p:spPr>
          <a:xfrm>
            <a:off x="4716016" y="4797152"/>
            <a:ext cx="3018732" cy="0"/>
          </a:xfrm>
          <a:prstGeom prst="line">
            <a:avLst/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FC8E0C47-EB94-4B80-A7BB-A8DE8B4C8E64}"/>
              </a:ext>
            </a:extLst>
          </p:cNvPr>
          <p:cNvCxnSpPr>
            <a:cxnSpLocks/>
          </p:cNvCxnSpPr>
          <p:nvPr/>
        </p:nvCxnSpPr>
        <p:spPr>
          <a:xfrm flipV="1">
            <a:off x="4716016" y="2355491"/>
            <a:ext cx="0" cy="2441661"/>
          </a:xfrm>
          <a:prstGeom prst="line">
            <a:avLst/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5A63F579-241A-49EB-93AB-0D26F3008232}"/>
              </a:ext>
            </a:extLst>
          </p:cNvPr>
          <p:cNvSpPr txBox="1"/>
          <p:nvPr/>
        </p:nvSpPr>
        <p:spPr>
          <a:xfrm>
            <a:off x="4027131" y="2004981"/>
            <a:ext cx="14350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車の購入確率</a:t>
            </a:r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p</a:t>
            </a:r>
            <a:endParaRPr kumimoji="1" lang="ja-JP" altLang="en-US" sz="15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5B72BB91-DBDE-4B4C-A9C9-4AF5F2069F3F}"/>
              </a:ext>
            </a:extLst>
          </p:cNvPr>
          <p:cNvSpPr txBox="1"/>
          <p:nvPr/>
        </p:nvSpPr>
        <p:spPr>
          <a:xfrm>
            <a:off x="7743522" y="4621407"/>
            <a:ext cx="75373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x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：所得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FE0EE194-FB9B-48FC-B514-0A3B7F9D33F3}"/>
              </a:ext>
            </a:extLst>
          </p:cNvPr>
          <p:cNvSpPr txBox="1"/>
          <p:nvPr/>
        </p:nvSpPr>
        <p:spPr>
          <a:xfrm>
            <a:off x="6027089" y="4782991"/>
            <a:ext cx="4732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500</a:t>
            </a:r>
            <a:endParaRPr kumimoji="1" lang="ja-JP" altLang="en-US" sz="15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EB3C059D-07D3-4BF6-956D-A6FAAE9B9993}"/>
              </a:ext>
            </a:extLst>
          </p:cNvPr>
          <p:cNvSpPr txBox="1"/>
          <p:nvPr/>
        </p:nvSpPr>
        <p:spPr>
          <a:xfrm>
            <a:off x="7289973" y="4782990"/>
            <a:ext cx="5693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1000</a:t>
            </a:r>
            <a:endParaRPr kumimoji="1" lang="ja-JP" altLang="en-US" sz="15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F9015B2A-1DB2-4BBB-A58F-A7F79C27EF13}"/>
              </a:ext>
            </a:extLst>
          </p:cNvPr>
          <p:cNvSpPr txBox="1"/>
          <p:nvPr/>
        </p:nvSpPr>
        <p:spPr>
          <a:xfrm>
            <a:off x="4463787" y="4664402"/>
            <a:ext cx="2808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0</a:t>
            </a:r>
            <a:endParaRPr kumimoji="1" lang="ja-JP" altLang="en-US" sz="15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43AA288F-8B92-4A45-9E6A-E207A588DD85}"/>
              </a:ext>
            </a:extLst>
          </p:cNvPr>
          <p:cNvCxnSpPr>
            <a:cxnSpLocks/>
          </p:cNvCxnSpPr>
          <p:nvPr/>
        </p:nvCxnSpPr>
        <p:spPr>
          <a:xfrm>
            <a:off x="4716016" y="2597630"/>
            <a:ext cx="3018732" cy="0"/>
          </a:xfrm>
          <a:prstGeom prst="line">
            <a:avLst/>
          </a:prstGeom>
          <a:ln w="127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59226C19-DEA3-49FC-8778-FC7E6E5BC827}"/>
              </a:ext>
            </a:extLst>
          </p:cNvPr>
          <p:cNvSpPr txBox="1"/>
          <p:nvPr/>
        </p:nvSpPr>
        <p:spPr>
          <a:xfrm>
            <a:off x="4406554" y="2437122"/>
            <a:ext cx="2808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1</a:t>
            </a:r>
            <a:endParaRPr kumimoji="1" lang="ja-JP" altLang="en-US" sz="15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9DE054E0-4A74-48B5-918A-946C2D429276}"/>
              </a:ext>
            </a:extLst>
          </p:cNvPr>
          <p:cNvSpPr txBox="1"/>
          <p:nvPr/>
        </p:nvSpPr>
        <p:spPr>
          <a:xfrm>
            <a:off x="6046263" y="2451802"/>
            <a:ext cx="473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kumimoji="1" lang="ja-JP" altLang="en-US" sz="12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501775CC-3136-4BA8-970D-2D070C85E928}"/>
              </a:ext>
            </a:extLst>
          </p:cNvPr>
          <p:cNvSpPr txBox="1"/>
          <p:nvPr/>
        </p:nvSpPr>
        <p:spPr>
          <a:xfrm>
            <a:off x="6648908" y="2443599"/>
            <a:ext cx="473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kumimoji="1" lang="ja-JP" altLang="en-US" sz="12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E1EBAE6D-207F-4C50-92B4-1F15FE703B97}"/>
              </a:ext>
            </a:extLst>
          </p:cNvPr>
          <p:cNvSpPr txBox="1"/>
          <p:nvPr/>
        </p:nvSpPr>
        <p:spPr>
          <a:xfrm>
            <a:off x="6832410" y="2451802"/>
            <a:ext cx="327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2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A943C19C-FFAC-4135-A691-7214D493B493}"/>
              </a:ext>
            </a:extLst>
          </p:cNvPr>
          <p:cNvSpPr txBox="1"/>
          <p:nvPr/>
        </p:nvSpPr>
        <p:spPr>
          <a:xfrm>
            <a:off x="6992673" y="2442953"/>
            <a:ext cx="3036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kumimoji="1" lang="ja-JP" altLang="en-US" sz="12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8996DADF-6528-4C31-8F01-C98E07D70644}"/>
              </a:ext>
            </a:extLst>
          </p:cNvPr>
          <p:cNvSpPr txBox="1"/>
          <p:nvPr/>
        </p:nvSpPr>
        <p:spPr>
          <a:xfrm>
            <a:off x="7381187" y="2453676"/>
            <a:ext cx="42439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kumimoji="1" lang="ja-JP" altLang="en-US" sz="12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A817642C-F7BD-4F51-9904-CAFA5EB9469B}"/>
              </a:ext>
            </a:extLst>
          </p:cNvPr>
          <p:cNvSpPr txBox="1"/>
          <p:nvPr/>
        </p:nvSpPr>
        <p:spPr>
          <a:xfrm>
            <a:off x="5233954" y="4644490"/>
            <a:ext cx="473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kumimoji="1" lang="ja-JP" altLang="en-US" sz="12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9A782EE0-C3A1-4166-A605-8CF1E0795E4F}"/>
              </a:ext>
            </a:extLst>
          </p:cNvPr>
          <p:cNvSpPr txBox="1"/>
          <p:nvPr/>
        </p:nvSpPr>
        <p:spPr>
          <a:xfrm>
            <a:off x="5606829" y="4647291"/>
            <a:ext cx="473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kumimoji="1" lang="ja-JP" altLang="en-US" sz="12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13D64629-D289-49C0-8FE2-CAE190B65803}"/>
              </a:ext>
            </a:extLst>
          </p:cNvPr>
          <p:cNvSpPr txBox="1"/>
          <p:nvPr/>
        </p:nvSpPr>
        <p:spPr>
          <a:xfrm>
            <a:off x="5830667" y="4647291"/>
            <a:ext cx="473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kumimoji="1" lang="ja-JP" altLang="en-US" sz="12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E9C127C6-C23F-469D-9C18-C659C71BE4C3}"/>
              </a:ext>
            </a:extLst>
          </p:cNvPr>
          <p:cNvSpPr txBox="1"/>
          <p:nvPr/>
        </p:nvSpPr>
        <p:spPr>
          <a:xfrm>
            <a:off x="6212364" y="4639262"/>
            <a:ext cx="473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kumimoji="1" lang="ja-JP" altLang="en-US" sz="12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C5CF9D61-3558-4AC7-959F-19BF0CE855B3}"/>
              </a:ext>
            </a:extLst>
          </p:cNvPr>
          <p:cNvSpPr txBox="1"/>
          <p:nvPr/>
        </p:nvSpPr>
        <p:spPr>
          <a:xfrm>
            <a:off x="6491428" y="4653561"/>
            <a:ext cx="473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kumimoji="1" lang="ja-JP" altLang="en-US" sz="12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EB445ECC-06F0-49CA-A023-385F8AAFDB31}"/>
              </a:ext>
            </a:extLst>
          </p:cNvPr>
          <p:cNvSpPr txBox="1"/>
          <p:nvPr/>
        </p:nvSpPr>
        <p:spPr>
          <a:xfrm>
            <a:off x="6453892" y="3085864"/>
            <a:ext cx="473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4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■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67C85D1F-110D-424D-B7C2-2C7225663490}"/>
              </a:ext>
            </a:extLst>
          </p:cNvPr>
          <p:cNvSpPr txBox="1"/>
          <p:nvPr/>
        </p:nvSpPr>
        <p:spPr>
          <a:xfrm>
            <a:off x="5215866" y="4526721"/>
            <a:ext cx="473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4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■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358F0EAE-493B-492C-8F9B-7A78843DF5D3}"/>
              </a:ext>
            </a:extLst>
          </p:cNvPr>
          <p:cNvSpPr txBox="1"/>
          <p:nvPr/>
        </p:nvSpPr>
        <p:spPr>
          <a:xfrm>
            <a:off x="5603376" y="4465423"/>
            <a:ext cx="473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4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■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C8648BD9-7C2D-482C-8B82-EABAA1FFC48B}"/>
              </a:ext>
            </a:extLst>
          </p:cNvPr>
          <p:cNvSpPr txBox="1"/>
          <p:nvPr/>
        </p:nvSpPr>
        <p:spPr>
          <a:xfrm>
            <a:off x="5811194" y="4336713"/>
            <a:ext cx="473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4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■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67B439EF-3063-4EE7-BD36-AA7753A94FE0}"/>
              </a:ext>
            </a:extLst>
          </p:cNvPr>
          <p:cNvSpPr txBox="1"/>
          <p:nvPr/>
        </p:nvSpPr>
        <p:spPr>
          <a:xfrm>
            <a:off x="6209000" y="3639511"/>
            <a:ext cx="473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4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■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A6BDD66F-0BAF-442A-BD46-A077902AEBA0}"/>
              </a:ext>
            </a:extLst>
          </p:cNvPr>
          <p:cNvSpPr txBox="1"/>
          <p:nvPr/>
        </p:nvSpPr>
        <p:spPr>
          <a:xfrm>
            <a:off x="6027090" y="3967232"/>
            <a:ext cx="473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4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■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7377EE15-DFC6-4ADE-88C5-0E583EE13283}"/>
              </a:ext>
            </a:extLst>
          </p:cNvPr>
          <p:cNvSpPr txBox="1"/>
          <p:nvPr/>
        </p:nvSpPr>
        <p:spPr>
          <a:xfrm>
            <a:off x="6652120" y="2814758"/>
            <a:ext cx="473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4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■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A35E72AA-90C8-446B-8BC4-1C5FDF9049FD}"/>
              </a:ext>
            </a:extLst>
          </p:cNvPr>
          <p:cNvSpPr txBox="1"/>
          <p:nvPr/>
        </p:nvSpPr>
        <p:spPr>
          <a:xfrm>
            <a:off x="6844564" y="2664782"/>
            <a:ext cx="473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4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■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47562520-DEBF-47DE-9F6F-C5A7CD64B599}"/>
              </a:ext>
            </a:extLst>
          </p:cNvPr>
          <p:cNvSpPr txBox="1"/>
          <p:nvPr/>
        </p:nvSpPr>
        <p:spPr>
          <a:xfrm>
            <a:off x="6989229" y="2587084"/>
            <a:ext cx="307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4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■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A7EA6FCC-4754-4B2B-A2F3-5B9778520F69}"/>
              </a:ext>
            </a:extLst>
          </p:cNvPr>
          <p:cNvSpPr txBox="1"/>
          <p:nvPr/>
        </p:nvSpPr>
        <p:spPr>
          <a:xfrm>
            <a:off x="7390800" y="2533420"/>
            <a:ext cx="473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4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■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5382A157-08BA-4F3C-B687-7C42BC515A5C}"/>
              </a:ext>
            </a:extLst>
          </p:cNvPr>
          <p:cNvSpPr txBox="1"/>
          <p:nvPr/>
        </p:nvSpPr>
        <p:spPr>
          <a:xfrm>
            <a:off x="4300518" y="3449306"/>
            <a:ext cx="41549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0.5</a:t>
            </a:r>
            <a:endParaRPr kumimoji="1" lang="ja-JP" altLang="en-US" sz="15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93" name="楕円 92">
            <a:extLst>
              <a:ext uri="{FF2B5EF4-FFF2-40B4-BE49-F238E27FC236}">
                <a16:creationId xmlns:a16="http://schemas.microsoft.com/office/drawing/2014/main" id="{01929B58-8D2F-4D23-8FCF-5A9F8C10FF3C}"/>
              </a:ext>
            </a:extLst>
          </p:cNvPr>
          <p:cNvSpPr/>
          <p:nvPr/>
        </p:nvSpPr>
        <p:spPr>
          <a:xfrm rot="19503233">
            <a:off x="6228329" y="2645489"/>
            <a:ext cx="1705671" cy="771167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6A005561-E780-44C8-9AA7-2011F3098C66}"/>
              </a:ext>
            </a:extLst>
          </p:cNvPr>
          <p:cNvSpPr txBox="1"/>
          <p:nvPr/>
        </p:nvSpPr>
        <p:spPr>
          <a:xfrm>
            <a:off x="4973366" y="2687380"/>
            <a:ext cx="1694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5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購入するグループに分類</a:t>
            </a:r>
          </a:p>
        </p:txBody>
      </p: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7FE6E2FD-47D7-453E-B57F-A240E97576A7}"/>
              </a:ext>
            </a:extLst>
          </p:cNvPr>
          <p:cNvSpPr/>
          <p:nvPr/>
        </p:nvSpPr>
        <p:spPr>
          <a:xfrm>
            <a:off x="1866264" y="2590909"/>
            <a:ext cx="924274" cy="2039955"/>
          </a:xfrm>
          <a:prstGeom prst="rect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1DA0F482-72A4-4005-BB57-F622A3F27A29}"/>
              </a:ext>
            </a:extLst>
          </p:cNvPr>
          <p:cNvSpPr/>
          <p:nvPr/>
        </p:nvSpPr>
        <p:spPr>
          <a:xfrm>
            <a:off x="577443" y="3548373"/>
            <a:ext cx="3077263" cy="171075"/>
          </a:xfrm>
          <a:prstGeom prst="roundRect">
            <a:avLst/>
          </a:prstGeom>
          <a:solidFill>
            <a:srgbClr val="FF0000">
              <a:alpha val="42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四角形: 角を丸くする 96">
            <a:extLst>
              <a:ext uri="{FF2B5EF4-FFF2-40B4-BE49-F238E27FC236}">
                <a16:creationId xmlns:a16="http://schemas.microsoft.com/office/drawing/2014/main" id="{F7C51FFC-D2F0-4D03-91AA-8CA2F8034503}"/>
              </a:ext>
            </a:extLst>
          </p:cNvPr>
          <p:cNvSpPr/>
          <p:nvPr/>
        </p:nvSpPr>
        <p:spPr>
          <a:xfrm>
            <a:off x="577443" y="3737501"/>
            <a:ext cx="3077263" cy="171075"/>
          </a:xfrm>
          <a:prstGeom prst="roundRect">
            <a:avLst/>
          </a:prstGeom>
          <a:solidFill>
            <a:srgbClr val="FF0000">
              <a:alpha val="42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01E032C8-B611-4690-AE58-6504A0F0C757}"/>
              </a:ext>
            </a:extLst>
          </p:cNvPr>
          <p:cNvSpPr txBox="1"/>
          <p:nvPr/>
        </p:nvSpPr>
        <p:spPr>
          <a:xfrm>
            <a:off x="6037777" y="3983814"/>
            <a:ext cx="473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■</a:t>
            </a: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4BF12D08-48CA-4B57-8E8B-04E56FABE111}"/>
              </a:ext>
            </a:extLst>
          </p:cNvPr>
          <p:cNvSpPr txBox="1"/>
          <p:nvPr/>
        </p:nvSpPr>
        <p:spPr>
          <a:xfrm>
            <a:off x="6454904" y="3101082"/>
            <a:ext cx="473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■</a:t>
            </a:r>
          </a:p>
        </p:txBody>
      </p:sp>
      <p:sp>
        <p:nvSpPr>
          <p:cNvPr id="100" name="楕円 99">
            <a:extLst>
              <a:ext uri="{FF2B5EF4-FFF2-40B4-BE49-F238E27FC236}">
                <a16:creationId xmlns:a16="http://schemas.microsoft.com/office/drawing/2014/main" id="{C15CFDA0-4F29-45AF-B8D2-42169B6B7954}"/>
              </a:ext>
            </a:extLst>
          </p:cNvPr>
          <p:cNvSpPr/>
          <p:nvPr/>
        </p:nvSpPr>
        <p:spPr>
          <a:xfrm rot="19134621">
            <a:off x="5028592" y="3945005"/>
            <a:ext cx="1705671" cy="771167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F28A27AD-B73F-4995-915B-79AFD763DCAD}"/>
              </a:ext>
            </a:extLst>
          </p:cNvPr>
          <p:cNvSpPr txBox="1"/>
          <p:nvPr/>
        </p:nvSpPr>
        <p:spPr>
          <a:xfrm>
            <a:off x="6361732" y="4324063"/>
            <a:ext cx="236475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5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購入しないグループに分類</a:t>
            </a:r>
          </a:p>
        </p:txBody>
      </p:sp>
      <p:cxnSp>
        <p:nvCxnSpPr>
          <p:cNvPr id="102" name="直線コネクタ 101">
            <a:extLst>
              <a:ext uri="{FF2B5EF4-FFF2-40B4-BE49-F238E27FC236}">
                <a16:creationId xmlns:a16="http://schemas.microsoft.com/office/drawing/2014/main" id="{1A603CC6-F52B-4306-B5A4-91DFD6515D55}"/>
              </a:ext>
            </a:extLst>
          </p:cNvPr>
          <p:cNvCxnSpPr>
            <a:cxnSpLocks/>
          </p:cNvCxnSpPr>
          <p:nvPr/>
        </p:nvCxnSpPr>
        <p:spPr>
          <a:xfrm>
            <a:off x="4724790" y="3645024"/>
            <a:ext cx="3018732" cy="0"/>
          </a:xfrm>
          <a:prstGeom prst="line">
            <a:avLst/>
          </a:prstGeom>
          <a:ln w="127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02FA206-CBBF-4E64-992A-6BBF8D047D9F}"/>
              </a:ext>
            </a:extLst>
          </p:cNvPr>
          <p:cNvSpPr txBox="1"/>
          <p:nvPr/>
        </p:nvSpPr>
        <p:spPr>
          <a:xfrm>
            <a:off x="6832410" y="3850294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誤判別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1A697A0A-5BE2-48EB-BB70-BACA5CA819D3}"/>
              </a:ext>
            </a:extLst>
          </p:cNvPr>
          <p:cNvCxnSpPr/>
          <p:nvPr/>
        </p:nvCxnSpPr>
        <p:spPr>
          <a:xfrm flipH="1" flipV="1">
            <a:off x="6682205" y="3343794"/>
            <a:ext cx="309702" cy="479416"/>
          </a:xfrm>
          <a:prstGeom prst="straightConnector1">
            <a:avLst/>
          </a:prstGeom>
          <a:ln w="317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>
            <a:extLst>
              <a:ext uri="{FF2B5EF4-FFF2-40B4-BE49-F238E27FC236}">
                <a16:creationId xmlns:a16="http://schemas.microsoft.com/office/drawing/2014/main" id="{7B8D099D-1FEE-4AD0-BA9A-8CDDDAFA1701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6371858" y="4019571"/>
            <a:ext cx="460552" cy="102719"/>
          </a:xfrm>
          <a:prstGeom prst="straightConnector1">
            <a:avLst/>
          </a:prstGeom>
          <a:ln w="317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テキスト ボックス 103">
                <a:extLst>
                  <a:ext uri="{FF2B5EF4-FFF2-40B4-BE49-F238E27FC236}">
                    <a16:creationId xmlns:a16="http://schemas.microsoft.com/office/drawing/2014/main" id="{C5C2B257-3495-4B5A-BAC9-9B4BEF8A531F}"/>
                  </a:ext>
                </a:extLst>
              </p:cNvPr>
              <p:cNvSpPr txBox="1"/>
              <p:nvPr/>
            </p:nvSpPr>
            <p:spPr>
              <a:xfrm>
                <a:off x="1842711" y="5478374"/>
                <a:ext cx="5689378" cy="506101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ja-JP" altLang="en-US" sz="17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判別的中率＝</m:t>
                    </m:r>
                    <m:f>
                      <m:fPr>
                        <m:ctrlPr>
                          <a:rPr kumimoji="1" lang="en-US" altLang="ja-JP" sz="17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ja-JP" altLang="en-US" sz="17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正しく分類されたデータ数</m:t>
                        </m:r>
                      </m:num>
                      <m:den>
                        <m:r>
                          <a:rPr kumimoji="1" lang="ja-JP" altLang="en-US" sz="17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観測データ総数</m:t>
                        </m:r>
                      </m:den>
                    </m:f>
                    <m:r>
                      <a:rPr kumimoji="1" lang="en-US" altLang="ja-JP" sz="17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sz="17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fPr>
                      <m:num>
                        <m:r>
                          <a:rPr kumimoji="1" lang="en-US" altLang="ja-JP" sz="17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8</m:t>
                        </m:r>
                      </m:num>
                      <m:den>
                        <m:r>
                          <a:rPr kumimoji="1" lang="en-US" altLang="ja-JP" sz="17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10</m:t>
                        </m:r>
                      </m:den>
                    </m:f>
                  </m:oMath>
                </a14:m>
                <a:r>
                  <a:rPr kumimoji="1" lang="en-US" altLang="ja-JP" sz="20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Meiryo UI" pitchFamily="50" charset="-128"/>
                  </a:rPr>
                  <a:t>×100=80</a:t>
                </a:r>
                <a:r>
                  <a:rPr kumimoji="1" lang="ja-JP" altLang="en-US" sz="20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Meiryo UI" pitchFamily="50" charset="-128"/>
                  </a:rPr>
                  <a:t>（％）</a:t>
                </a:r>
              </a:p>
            </p:txBody>
          </p:sp>
        </mc:Choice>
        <mc:Fallback xmlns="">
          <p:sp>
            <p:nvSpPr>
              <p:cNvPr id="104" name="テキスト ボックス 103">
                <a:extLst>
                  <a:ext uri="{FF2B5EF4-FFF2-40B4-BE49-F238E27FC236}">
                    <a16:creationId xmlns:a16="http://schemas.microsoft.com/office/drawing/2014/main" id="{C5C2B257-3495-4B5A-BAC9-9B4BEF8A5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711" y="5478374"/>
                <a:ext cx="5689378" cy="506101"/>
              </a:xfrm>
              <a:prstGeom prst="rect">
                <a:avLst/>
              </a:prstGeom>
              <a:blipFill>
                <a:blip r:embed="rId3"/>
                <a:stretch>
                  <a:fillRect r="-1927" b="-60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7659B567-BD1F-485B-8345-14D3B70C396B}"/>
              </a:ext>
            </a:extLst>
          </p:cNvPr>
          <p:cNvSpPr txBox="1"/>
          <p:nvPr/>
        </p:nvSpPr>
        <p:spPr>
          <a:xfrm>
            <a:off x="6487529" y="4655493"/>
            <a:ext cx="473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kumimoji="1" lang="ja-JP" altLang="en-US" sz="12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D44B1318-4CC2-41B4-8379-475F5D44CD96}"/>
              </a:ext>
            </a:extLst>
          </p:cNvPr>
          <p:cNvSpPr txBox="1"/>
          <p:nvPr/>
        </p:nvSpPr>
        <p:spPr>
          <a:xfrm>
            <a:off x="6042670" y="2449475"/>
            <a:ext cx="473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kumimoji="1" lang="ja-JP" altLang="en-US" sz="12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7818FB03-89A6-4689-B63E-DDDA7259E838}"/>
              </a:ext>
            </a:extLst>
          </p:cNvPr>
          <p:cNvSpPr txBox="1"/>
          <p:nvPr/>
        </p:nvSpPr>
        <p:spPr>
          <a:xfrm>
            <a:off x="7800329" y="348344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8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閾値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9FC41791-F951-4258-9440-B0AE0648825E}"/>
              </a:ext>
            </a:extLst>
          </p:cNvPr>
          <p:cNvSpPr txBox="1"/>
          <p:nvPr/>
        </p:nvSpPr>
        <p:spPr>
          <a:xfrm>
            <a:off x="7738398" y="3297007"/>
            <a:ext cx="75533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3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しきいち</a:t>
            </a:r>
          </a:p>
        </p:txBody>
      </p:sp>
    </p:spTree>
    <p:extLst>
      <p:ext uri="{BB962C8B-B14F-4D97-AF65-F5344CB8AC3E}">
        <p14:creationId xmlns:p14="http://schemas.microsoft.com/office/powerpoint/2010/main" val="69080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  <p:bldP spid="68" grpId="0"/>
      <p:bldP spid="70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3" grpId="0" animBg="1"/>
      <p:bldP spid="94" grpId="0"/>
      <p:bldP spid="96" grpId="0" animBg="1"/>
      <p:bldP spid="3" grpId="0" animBg="1"/>
      <p:bldP spid="97" grpId="0" animBg="1"/>
      <p:bldP spid="98" grpId="0"/>
      <p:bldP spid="99" grpId="0"/>
      <p:bldP spid="100" grpId="0" animBg="1"/>
      <p:bldP spid="101" grpId="0"/>
      <p:bldP spid="5" grpId="0"/>
      <p:bldP spid="104" grpId="0" animBg="1"/>
      <p:bldP spid="105" grpId="0"/>
      <p:bldP spid="106" grpId="0"/>
      <p:bldP spid="56" grpId="0"/>
      <p:bldP spid="5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CA2E18-59D0-4868-9C14-461BFAE4A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723528"/>
          </a:xfrm>
        </p:spPr>
        <p:txBody>
          <a:bodyPr/>
          <a:lstStyle/>
          <a:p>
            <a:r>
              <a:rPr kumimoji="1" lang="ja-JP" altLang="en-US" sz="2500" dirty="0"/>
              <a:t>対数尤度</a:t>
            </a:r>
            <a:r>
              <a:rPr kumimoji="1" lang="en-US" altLang="ja-JP" sz="2500" dirty="0" err="1"/>
              <a:t>logL</a:t>
            </a:r>
            <a:r>
              <a:rPr kumimoji="1" lang="ja-JP" altLang="en-US" sz="2500" dirty="0"/>
              <a:t>を使った</a:t>
            </a:r>
            <a:r>
              <a:rPr kumimoji="1" lang="ja-JP" altLang="en-US" sz="2500" dirty="0">
                <a:solidFill>
                  <a:srgbClr val="FFFF00"/>
                </a:solidFill>
              </a:rPr>
              <a:t>擬似的な決定係数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4A4D1535-DDE5-4C5D-A5E8-376C91579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620688"/>
            <a:ext cx="7162800" cy="1143000"/>
          </a:xfrm>
        </p:spPr>
        <p:txBody>
          <a:bodyPr/>
          <a:lstStyle/>
          <a:p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モデルの評価③</a:t>
            </a:r>
            <a:br>
              <a:rPr kumimoji="1"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1"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疑似決定係数</a:t>
            </a:r>
            <a:r>
              <a:rPr kumimoji="1"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（</a:t>
            </a:r>
            <a:r>
              <a:rPr kumimoji="1" lang="en-US" altLang="ja-JP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Pseudo</a:t>
            </a:r>
            <a:r>
              <a:rPr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</a:t>
            </a:r>
            <a:r>
              <a:rPr kumimoji="1" lang="en-US" altLang="ja-JP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R</a:t>
            </a:r>
            <a:r>
              <a:rPr kumimoji="1" lang="en-US" altLang="ja-JP" sz="35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2</a:t>
            </a:r>
            <a:r>
              <a:rPr kumimoji="1" lang="en-US" altLang="ja-JP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)</a:t>
            </a:r>
            <a:endParaRPr kumimoji="1" lang="ja-JP" alt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1C9BB1B4-2AE8-44C3-AFB0-F4D3D58B9D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876075"/>
              </p:ext>
            </p:extLst>
          </p:nvPr>
        </p:nvGraphicFramePr>
        <p:xfrm>
          <a:off x="539552" y="5169273"/>
          <a:ext cx="8134424" cy="6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9" name="Equation" r:id="rId3" imgW="5460840" imgH="406080" progId="Equation.DSMT4">
                  <p:embed/>
                </p:oleObj>
              </mc:Choice>
              <mc:Fallback>
                <p:oleObj name="Equation" r:id="rId3" imgW="5460840" imgH="406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5169273"/>
                        <a:ext cx="8134424" cy="6048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9B0A337-EEAC-482A-A6D8-35CF273DEC26}"/>
              </a:ext>
            </a:extLst>
          </p:cNvPr>
          <p:cNvSpPr txBox="1"/>
          <p:nvPr/>
        </p:nvSpPr>
        <p:spPr>
          <a:xfrm>
            <a:off x="812194" y="3064572"/>
            <a:ext cx="1725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McFadden</a:t>
            </a:r>
            <a:r>
              <a:rPr kumimoji="1" lang="ja-JP" altLang="en-US" sz="2000" dirty="0" err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の疑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似決定係数</a:t>
            </a:r>
          </a:p>
        </p:txBody>
      </p:sp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DE82502A-F888-4E20-9D25-ED9E8B5449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850973"/>
              </p:ext>
            </p:extLst>
          </p:nvPr>
        </p:nvGraphicFramePr>
        <p:xfrm>
          <a:off x="2627784" y="3008101"/>
          <a:ext cx="1762538" cy="820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0" name="Equation" r:id="rId5" imgW="927000" imgH="431640" progId="Equation.DSMT4">
                  <p:embed/>
                </p:oleObj>
              </mc:Choice>
              <mc:Fallback>
                <p:oleObj name="Equation" r:id="rId5" imgW="927000" imgH="431640" progId="Equation.DSMT4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1C9BB1B4-2AE8-44C3-AFB0-F4D3D58B9D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3008101"/>
                        <a:ext cx="1762538" cy="8208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C31E07F-84B8-4266-A29A-EE7A3FBA6DEE}"/>
              </a:ext>
            </a:extLst>
          </p:cNvPr>
          <p:cNvSpPr txBox="1"/>
          <p:nvPr/>
        </p:nvSpPr>
        <p:spPr>
          <a:xfrm>
            <a:off x="2600273" y="3898857"/>
            <a:ext cx="36724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切片（定数項）のみのモデルの対数尤度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B531617-5190-4AF0-B241-E21D74751EAB}"/>
              </a:ext>
            </a:extLst>
          </p:cNvPr>
          <p:cNvSpPr txBox="1"/>
          <p:nvPr/>
        </p:nvSpPr>
        <p:spPr>
          <a:xfrm>
            <a:off x="933912" y="2966696"/>
            <a:ext cx="1725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2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マクファーデン</a:t>
            </a:r>
          </a:p>
        </p:txBody>
      </p:sp>
      <p:cxnSp>
        <p:nvCxnSpPr>
          <p:cNvPr id="12" name="コネクタ: 曲線 11">
            <a:extLst>
              <a:ext uri="{FF2B5EF4-FFF2-40B4-BE49-F238E27FC236}">
                <a16:creationId xmlns:a16="http://schemas.microsoft.com/office/drawing/2014/main" id="{94342E66-3B83-411C-85B9-89E805C611FF}"/>
              </a:ext>
            </a:extLst>
          </p:cNvPr>
          <p:cNvCxnSpPr>
            <a:cxnSpLocks/>
          </p:cNvCxnSpPr>
          <p:nvPr/>
        </p:nvCxnSpPr>
        <p:spPr>
          <a:xfrm rot="5400000">
            <a:off x="3857454" y="2906712"/>
            <a:ext cx="240963" cy="108013"/>
          </a:xfrm>
          <a:prstGeom prst="curvedConnector3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コネクタ: 曲線 12">
            <a:extLst>
              <a:ext uri="{FF2B5EF4-FFF2-40B4-BE49-F238E27FC236}">
                <a16:creationId xmlns:a16="http://schemas.microsoft.com/office/drawing/2014/main" id="{1AC0656C-699F-4C0E-A304-7C4C3728C49D}"/>
              </a:ext>
            </a:extLst>
          </p:cNvPr>
          <p:cNvCxnSpPr>
            <a:cxnSpLocks/>
          </p:cNvCxnSpPr>
          <p:nvPr/>
        </p:nvCxnSpPr>
        <p:spPr>
          <a:xfrm rot="16200000" flipV="1">
            <a:off x="4000015" y="3808727"/>
            <a:ext cx="171865" cy="108013"/>
          </a:xfrm>
          <a:prstGeom prst="curvedConnector3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93A6B4F-2C9F-4FA3-A6B4-16E95A59E526}"/>
              </a:ext>
            </a:extLst>
          </p:cNvPr>
          <p:cNvSpPr txBox="1"/>
          <p:nvPr/>
        </p:nvSpPr>
        <p:spPr>
          <a:xfrm>
            <a:off x="2987824" y="2580409"/>
            <a:ext cx="33843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推定されたモデルの対数尤度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06E5BF2-0A7A-4984-A8A3-7F59743F7758}"/>
              </a:ext>
            </a:extLst>
          </p:cNvPr>
          <p:cNvSpPr txBox="1"/>
          <p:nvPr/>
        </p:nvSpPr>
        <p:spPr>
          <a:xfrm>
            <a:off x="4968048" y="3081200"/>
            <a:ext cx="30265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説明変数</a:t>
            </a:r>
            <a:r>
              <a:rPr kumimoji="1" lang="en-US" altLang="ja-JP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x</a:t>
            </a:r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を含めたことによる対数尤度の改善度合いを示す</a:t>
            </a:r>
          </a:p>
        </p:txBody>
      </p:sp>
      <p:sp>
        <p:nvSpPr>
          <p:cNvPr id="20" name="矢印: 下 19">
            <a:extLst>
              <a:ext uri="{FF2B5EF4-FFF2-40B4-BE49-F238E27FC236}">
                <a16:creationId xmlns:a16="http://schemas.microsoft.com/office/drawing/2014/main" id="{FDFCB286-F3E6-4DB6-A93A-AB7955E0BC25}"/>
              </a:ext>
            </a:extLst>
          </p:cNvPr>
          <p:cNvSpPr/>
          <p:nvPr/>
        </p:nvSpPr>
        <p:spPr>
          <a:xfrm rot="16200000">
            <a:off x="4623154" y="3240490"/>
            <a:ext cx="216024" cy="323165"/>
          </a:xfrm>
          <a:prstGeom prst="downArrow">
            <a:avLst/>
          </a:prstGeom>
          <a:solidFill>
            <a:srgbClr val="00B0F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F1598CC-4811-49AE-B5E5-91A3E8665DB0}"/>
              </a:ext>
            </a:extLst>
          </p:cNvPr>
          <p:cNvSpPr txBox="1"/>
          <p:nvPr/>
        </p:nvSpPr>
        <p:spPr>
          <a:xfrm>
            <a:off x="458308" y="4829152"/>
            <a:ext cx="402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R</a:t>
            </a:r>
            <a:r>
              <a:rPr kumimoji="1"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コマンダーの出力結果からの計算：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2F909C18-D26D-40F2-84FA-E507A3C4B4EB}"/>
              </a:ext>
            </a:extLst>
          </p:cNvPr>
          <p:cNvSpPr/>
          <p:nvPr/>
        </p:nvSpPr>
        <p:spPr>
          <a:xfrm>
            <a:off x="8206172" y="5297699"/>
            <a:ext cx="504056" cy="347959"/>
          </a:xfrm>
          <a:prstGeom prst="round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E6AC85D-EE6A-44AA-BCA9-71C2691084C1}"/>
              </a:ext>
            </a:extLst>
          </p:cNvPr>
          <p:cNvSpPr txBox="1"/>
          <p:nvPr/>
        </p:nvSpPr>
        <p:spPr>
          <a:xfrm>
            <a:off x="5315152" y="4752721"/>
            <a:ext cx="30265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通常の決定係数よりも低めに出る</a:t>
            </a:r>
          </a:p>
        </p:txBody>
      </p:sp>
      <p:cxnSp>
        <p:nvCxnSpPr>
          <p:cNvPr id="26" name="コネクタ: 曲線 25">
            <a:extLst>
              <a:ext uri="{FF2B5EF4-FFF2-40B4-BE49-F238E27FC236}">
                <a16:creationId xmlns:a16="http://schemas.microsoft.com/office/drawing/2014/main" id="{E778E48D-41DA-48C6-89E8-6C6EFCA7537A}"/>
              </a:ext>
            </a:extLst>
          </p:cNvPr>
          <p:cNvCxnSpPr>
            <a:cxnSpLocks/>
          </p:cNvCxnSpPr>
          <p:nvPr/>
        </p:nvCxnSpPr>
        <p:spPr>
          <a:xfrm>
            <a:off x="8206172" y="4982499"/>
            <a:ext cx="271097" cy="259873"/>
          </a:xfrm>
          <a:prstGeom prst="curvedConnector3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20" grpId="0" animBg="1"/>
      <p:bldP spid="21" grpId="0"/>
      <p:bldP spid="22" grpId="0" animBg="1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3A312A-C92D-46AC-8DCD-AEF0B91A0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620688"/>
            <a:ext cx="7162800" cy="1143000"/>
          </a:xfrm>
        </p:spPr>
        <p:txBody>
          <a:bodyPr/>
          <a:lstStyle/>
          <a:p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回帰係数の検定</a:t>
            </a:r>
          </a:p>
        </p:txBody>
      </p:sp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7F42D981-415B-4DC5-A8AC-516E7B0C13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884250"/>
              </p:ext>
            </p:extLst>
          </p:nvPr>
        </p:nvGraphicFramePr>
        <p:xfrm>
          <a:off x="1763688" y="2564904"/>
          <a:ext cx="1800200" cy="943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1" name="Equation" r:id="rId3" imgW="876240" imgH="457200" progId="Equation.DSMT4">
                  <p:embed/>
                </p:oleObj>
              </mc:Choice>
              <mc:Fallback>
                <p:oleObj name="Equation" r:id="rId3" imgW="876240" imgH="457200" progId="Equation.DSMT4">
                  <p:embed/>
                  <p:pic>
                    <p:nvPicPr>
                      <p:cNvPr id="9" name="オブジェクト 8">
                        <a:extLst>
                          <a:ext uri="{FF2B5EF4-FFF2-40B4-BE49-F238E27FC236}">
                            <a16:creationId xmlns:a16="http://schemas.microsoft.com/office/drawing/2014/main" id="{8EEB50C8-4EF5-48B8-8D46-A3954A07A4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564904"/>
                        <a:ext cx="1800200" cy="9430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860F930-1EF8-4619-8772-49877B2AD4D9}"/>
              </a:ext>
            </a:extLst>
          </p:cNvPr>
          <p:cNvSpPr txBox="1"/>
          <p:nvPr/>
        </p:nvSpPr>
        <p:spPr>
          <a:xfrm>
            <a:off x="3762388" y="2132856"/>
            <a:ext cx="44820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最尤推定量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は漸近的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に（大標本ならば）正規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分布に従う性質を利用して</a:t>
            </a:r>
            <a:r>
              <a:rPr kumimoji="1" lang="en-US" altLang="ja-JP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z</a:t>
            </a:r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検定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を実施（帰無仮説は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H</a:t>
            </a:r>
            <a:r>
              <a:rPr kumimoji="1" lang="en-US" altLang="ja-JP" sz="2000" baseline="-25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0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：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β=0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）</a:t>
            </a:r>
          </a:p>
        </p:txBody>
      </p:sp>
      <p:cxnSp>
        <p:nvCxnSpPr>
          <p:cNvPr id="7" name="コネクタ: 曲線 6">
            <a:extLst>
              <a:ext uri="{FF2B5EF4-FFF2-40B4-BE49-F238E27FC236}">
                <a16:creationId xmlns:a16="http://schemas.microsoft.com/office/drawing/2014/main" id="{31B59952-83FD-4524-883B-665B1AED9BCA}"/>
              </a:ext>
            </a:extLst>
          </p:cNvPr>
          <p:cNvCxnSpPr>
            <a:cxnSpLocks/>
          </p:cNvCxnSpPr>
          <p:nvPr/>
        </p:nvCxnSpPr>
        <p:spPr>
          <a:xfrm rot="10800000" flipV="1">
            <a:off x="3059832" y="2358412"/>
            <a:ext cx="720080" cy="206492"/>
          </a:xfrm>
          <a:prstGeom prst="curvedConnector3">
            <a:avLst>
              <a:gd name="adj1" fmla="val 95448"/>
            </a:avLst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53601A1D-9DB6-48FC-989E-C668C1C3761C}"/>
                  </a:ext>
                </a:extLst>
              </p:cNvPr>
              <p:cNvSpPr txBox="1"/>
              <p:nvPr/>
            </p:nvSpPr>
            <p:spPr>
              <a:xfrm>
                <a:off x="909023" y="3986221"/>
                <a:ext cx="7579840" cy="672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kumimoji="1" lang="ja-JP" altLang="en-US" sz="20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cs typeface="Meiryo UI" pitchFamily="50" charset="-128"/>
                  </a:rPr>
                  <a:t>事例の回帰係数の検定統計量</a:t>
                </a:r>
                <a:r>
                  <a:rPr kumimoji="1" lang="en-US" altLang="ja-JP" sz="20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cs typeface="Meiryo UI" pitchFamily="50" charset="-128"/>
                  </a:rPr>
                  <a:t>z</a:t>
                </a:r>
                <a:r>
                  <a:rPr kumimoji="1" lang="ja-JP" altLang="en-US" sz="20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cs typeface="Meiryo UI" pitchFamily="50" charset="-1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ja-JP" alt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回帰係数</m:t>
                        </m:r>
                        <m:r>
                          <a:rPr kumimoji="1" lang="ja-JP" alt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値</m:t>
                        </m:r>
                      </m:num>
                      <m:den>
                        <m:r>
                          <a:rPr kumimoji="1" lang="ja-JP" alt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標準誤差</m:t>
                        </m:r>
                      </m:den>
                    </m:f>
                  </m:oMath>
                </a14:m>
                <a:r>
                  <a:rPr kumimoji="1" lang="ja-JP" altLang="en-US" sz="20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Meiryo UI" pitchFamily="50" charset="-128"/>
                  </a:rPr>
                  <a:t>＝</a:t>
                </a:r>
                <a:r>
                  <a:rPr kumimoji="1" lang="en-US" altLang="ja-JP" sz="20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Meiryo UI" pitchFamily="50" charset="-128"/>
                  </a:rPr>
                  <a:t>1.844</a:t>
                </a:r>
                <a:r>
                  <a:rPr kumimoji="1" lang="ja-JP" altLang="en-US" sz="20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Meiryo UI" pitchFamily="50" charset="-128"/>
                  </a:rPr>
                  <a:t>　（</a:t>
                </a:r>
                <a:r>
                  <a:rPr kumimoji="1" lang="en-US" altLang="ja-JP" sz="20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Meiryo UI" pitchFamily="50" charset="-128"/>
                  </a:rPr>
                  <a:t>p</a:t>
                </a:r>
                <a:r>
                  <a:rPr kumimoji="1" lang="ja-JP" altLang="en-US" sz="20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Meiryo UI" pitchFamily="50" charset="-128"/>
                  </a:rPr>
                  <a:t>値</a:t>
                </a:r>
                <a:r>
                  <a:rPr kumimoji="1" lang="en-US" altLang="ja-JP" sz="20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Meiryo UI" pitchFamily="50" charset="-128"/>
                  </a:rPr>
                  <a:t>=0.0652)</a:t>
                </a:r>
                <a:endParaRPr kumimoji="1" lang="ja-JP" altLang="en-US" sz="20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 UI" pitchFamily="50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53601A1D-9DB6-48FC-989E-C668C1C37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023" y="3986221"/>
                <a:ext cx="7579840" cy="672748"/>
              </a:xfrm>
              <a:prstGeom prst="rect">
                <a:avLst/>
              </a:prstGeom>
              <a:blipFill>
                <a:blip r:embed="rId5"/>
                <a:stretch>
                  <a:fillRect l="-804" r="-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コネクタ: 曲線 12">
            <a:extLst>
              <a:ext uri="{FF2B5EF4-FFF2-40B4-BE49-F238E27FC236}">
                <a16:creationId xmlns:a16="http://schemas.microsoft.com/office/drawing/2014/main" id="{BAE65957-B6A7-4D6A-BFFF-C9E5351DEA20}"/>
              </a:ext>
            </a:extLst>
          </p:cNvPr>
          <p:cNvCxnSpPr>
            <a:cxnSpLocks/>
          </p:cNvCxnSpPr>
          <p:nvPr/>
        </p:nvCxnSpPr>
        <p:spPr>
          <a:xfrm rot="16200000" flipH="1">
            <a:off x="7203217" y="3790162"/>
            <a:ext cx="445061" cy="360040"/>
          </a:xfrm>
          <a:prstGeom prst="curvedConnector3">
            <a:avLst>
              <a:gd name="adj1" fmla="val 50000"/>
            </a:avLst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C6C1D4A-BD4F-49D9-9200-FDBF587531EC}"/>
              </a:ext>
            </a:extLst>
          </p:cNvPr>
          <p:cNvSpPr txBox="1"/>
          <p:nvPr/>
        </p:nvSpPr>
        <p:spPr>
          <a:xfrm>
            <a:off x="5220072" y="3378319"/>
            <a:ext cx="2956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R</a:t>
            </a:r>
            <a:r>
              <a:rPr kumimoji="1"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コマンダーで出力される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21B874A-B512-44D0-A6BB-6E8418CBBBAD}"/>
              </a:ext>
            </a:extLst>
          </p:cNvPr>
          <p:cNvSpPr txBox="1"/>
          <p:nvPr/>
        </p:nvSpPr>
        <p:spPr>
          <a:xfrm>
            <a:off x="743218" y="5094313"/>
            <a:ext cx="7911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注：最尤法は，</a:t>
            </a:r>
            <a:r>
              <a:rPr kumimoji="1" lang="en-US" altLang="ja-JP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OLS</a:t>
            </a:r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に比べて大きな標本を必要とする</a:t>
            </a:r>
            <a:endParaRPr kumimoji="1" lang="en-US" altLang="ja-JP" sz="2000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pPr algn="just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　　→従属変数の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1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か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0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のうち少ない方の数が説明変数の数の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10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倍が</a:t>
            </a:r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pPr algn="just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　　　最低ライン（事例ならば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n=50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86549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4E9E22-E709-422F-9A3F-262D6AAF2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620688"/>
            <a:ext cx="7162800" cy="1143000"/>
          </a:xfrm>
        </p:spPr>
        <p:txBody>
          <a:bodyPr/>
          <a:lstStyle/>
          <a:p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13.4</a:t>
            </a:r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　クラスター分析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DA4B4C-E009-43FF-B39D-E36DF5621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r>
              <a:rPr kumimoji="1" lang="ja-JP" altLang="en-US" sz="2500" dirty="0"/>
              <a:t>ロジスティック回帰分析では，分類の手本（教師）が従属変数（買う</a:t>
            </a:r>
            <a:r>
              <a:rPr kumimoji="1" lang="en-US" altLang="ja-JP" sz="2500" dirty="0"/>
              <a:t>/</a:t>
            </a:r>
            <a:r>
              <a:rPr kumimoji="1" lang="ja-JP" altLang="en-US" sz="2500" dirty="0"/>
              <a:t>買わない）として与えられていた</a:t>
            </a:r>
            <a:endParaRPr kumimoji="1" lang="en-US" altLang="ja-JP" sz="2500" dirty="0"/>
          </a:p>
          <a:p>
            <a:r>
              <a:rPr kumimoji="1" lang="ja-JP" altLang="en-US" sz="2500" dirty="0">
                <a:solidFill>
                  <a:srgbClr val="FFFF00"/>
                </a:solidFill>
              </a:rPr>
              <a:t>教師なし</a:t>
            </a:r>
            <a:r>
              <a:rPr kumimoji="1" lang="ja-JP" altLang="en-US" sz="2500" dirty="0"/>
              <a:t>の場合はどうする？　→</a:t>
            </a:r>
            <a:r>
              <a:rPr kumimoji="1" lang="ja-JP" altLang="en-US" sz="2500" dirty="0">
                <a:solidFill>
                  <a:srgbClr val="FFFF00"/>
                </a:solidFill>
              </a:rPr>
              <a:t>クラスター分析</a:t>
            </a:r>
            <a:endParaRPr kumimoji="1" lang="en-US" altLang="ja-JP" sz="2500" dirty="0">
              <a:solidFill>
                <a:srgbClr val="FFFF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18F0DE1-2D38-437A-B527-B1608B098F63}"/>
              </a:ext>
            </a:extLst>
          </p:cNvPr>
          <p:cNvSpPr txBox="1"/>
          <p:nvPr/>
        </p:nvSpPr>
        <p:spPr>
          <a:xfrm>
            <a:off x="528394" y="4908828"/>
            <a:ext cx="1857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クラスター分析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C9835DA0-96AB-4F41-B8AC-10B742C17F11}"/>
              </a:ext>
            </a:extLst>
          </p:cNvPr>
          <p:cNvCxnSpPr>
            <a:cxnSpLocks/>
          </p:cNvCxnSpPr>
          <p:nvPr/>
        </p:nvCxnSpPr>
        <p:spPr>
          <a:xfrm>
            <a:off x="2559265" y="4503023"/>
            <a:ext cx="12452" cy="106340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5BA3268A-5E9E-4358-AF0B-51E8BF438F88}"/>
              </a:ext>
            </a:extLst>
          </p:cNvPr>
          <p:cNvCxnSpPr>
            <a:cxnSpLocks/>
          </p:cNvCxnSpPr>
          <p:nvPr/>
        </p:nvCxnSpPr>
        <p:spPr>
          <a:xfrm flipH="1">
            <a:off x="2288728" y="5108883"/>
            <a:ext cx="270537" cy="58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8DE520F6-547F-4F96-8676-40AA50B0F8D0}"/>
              </a:ext>
            </a:extLst>
          </p:cNvPr>
          <p:cNvCxnSpPr>
            <a:cxnSpLocks/>
          </p:cNvCxnSpPr>
          <p:nvPr/>
        </p:nvCxnSpPr>
        <p:spPr>
          <a:xfrm flipH="1">
            <a:off x="2559265" y="4503023"/>
            <a:ext cx="33099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F4D067C-D138-479D-B973-47001741838D}"/>
              </a:ext>
            </a:extLst>
          </p:cNvPr>
          <p:cNvSpPr txBox="1"/>
          <p:nvPr/>
        </p:nvSpPr>
        <p:spPr>
          <a:xfrm>
            <a:off x="2890256" y="4283003"/>
            <a:ext cx="2363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階層クラスター分析</a:t>
            </a:r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34C8C2E-5AC0-426C-AC11-CDE4CC234BFB}"/>
              </a:ext>
            </a:extLst>
          </p:cNvPr>
          <p:cNvSpPr txBox="1"/>
          <p:nvPr/>
        </p:nvSpPr>
        <p:spPr>
          <a:xfrm>
            <a:off x="2823981" y="5333536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非階層クラスター分析</a:t>
            </a:r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736E3876-3556-405A-AC88-493B6BD07C8D}"/>
              </a:ext>
            </a:extLst>
          </p:cNvPr>
          <p:cNvCxnSpPr>
            <a:cxnSpLocks/>
          </p:cNvCxnSpPr>
          <p:nvPr/>
        </p:nvCxnSpPr>
        <p:spPr>
          <a:xfrm flipH="1">
            <a:off x="2571717" y="5568954"/>
            <a:ext cx="33099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E2F45B3-BCBA-4EF8-BC71-0BFB92508F0C}"/>
              </a:ext>
            </a:extLst>
          </p:cNvPr>
          <p:cNvSpPr txBox="1"/>
          <p:nvPr/>
        </p:nvSpPr>
        <p:spPr>
          <a:xfrm>
            <a:off x="5406047" y="4200942"/>
            <a:ext cx="3471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・結果が一目瞭然！</a:t>
            </a:r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</a:t>
            </a:r>
            <a:r>
              <a:rPr kumimoji="1" lang="ja-JP" altLang="en-US" sz="19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クラスター数は後で決められる</a:t>
            </a:r>
            <a:endParaRPr kumimoji="1" lang="en-US" altLang="ja-JP" sz="19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193B917-1A50-4734-B39B-65B581A5EAD7}"/>
              </a:ext>
            </a:extLst>
          </p:cNvPr>
          <p:cNvSpPr txBox="1"/>
          <p:nvPr/>
        </p:nvSpPr>
        <p:spPr>
          <a:xfrm>
            <a:off x="5406122" y="5333536"/>
            <a:ext cx="3209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・分類対象が多くても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OK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C36B34A-C320-49FE-8D5B-344F33F3B241}"/>
              </a:ext>
            </a:extLst>
          </p:cNvPr>
          <p:cNvSpPr txBox="1"/>
          <p:nvPr/>
        </p:nvSpPr>
        <p:spPr>
          <a:xfrm>
            <a:off x="2934133" y="3731049"/>
            <a:ext cx="1857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（種類）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26B216A-A73B-4A99-A73E-79FF593D6955}"/>
              </a:ext>
            </a:extLst>
          </p:cNvPr>
          <p:cNvSpPr txBox="1"/>
          <p:nvPr/>
        </p:nvSpPr>
        <p:spPr>
          <a:xfrm>
            <a:off x="5645176" y="3748970"/>
            <a:ext cx="1857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（特徴）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39A84CB-D6EC-487D-BF82-A03DF75257DC}"/>
              </a:ext>
            </a:extLst>
          </p:cNvPr>
          <p:cNvSpPr txBox="1"/>
          <p:nvPr/>
        </p:nvSpPr>
        <p:spPr>
          <a:xfrm>
            <a:off x="3299493" y="4796076"/>
            <a:ext cx="1857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こちらから解説</a:t>
            </a:r>
          </a:p>
        </p:txBody>
      </p:sp>
      <p:cxnSp>
        <p:nvCxnSpPr>
          <p:cNvPr id="20" name="コネクタ: 曲線 19">
            <a:extLst>
              <a:ext uri="{FF2B5EF4-FFF2-40B4-BE49-F238E27FC236}">
                <a16:creationId xmlns:a16="http://schemas.microsoft.com/office/drawing/2014/main" id="{77D01733-F4BF-4BDE-A6FD-9F770A1862F0}"/>
              </a:ext>
            </a:extLst>
          </p:cNvPr>
          <p:cNvCxnSpPr>
            <a:cxnSpLocks/>
          </p:cNvCxnSpPr>
          <p:nvPr/>
        </p:nvCxnSpPr>
        <p:spPr>
          <a:xfrm rot="10800000">
            <a:off x="3275856" y="4751457"/>
            <a:ext cx="288032" cy="225385"/>
          </a:xfrm>
          <a:prstGeom prst="curvedConnector3">
            <a:avLst>
              <a:gd name="adj1" fmla="val 90139"/>
            </a:avLst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DA60ED8C-B446-47BB-A74E-F88A9781A799}"/>
              </a:ext>
            </a:extLst>
          </p:cNvPr>
          <p:cNvSpPr/>
          <p:nvPr/>
        </p:nvSpPr>
        <p:spPr>
          <a:xfrm>
            <a:off x="2902708" y="4283571"/>
            <a:ext cx="2231028" cy="462505"/>
          </a:xfrm>
          <a:prstGeom prst="round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38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3" grpId="0"/>
      <p:bldP spid="14" grpId="0"/>
      <p:bldP spid="16" grpId="0"/>
      <p:bldP spid="17" grpId="0"/>
      <p:bldP spid="18" grpId="0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48BB7E-8FEE-45CF-84B7-8919EF543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311" y="666437"/>
            <a:ext cx="7162800" cy="1143000"/>
          </a:xfrm>
        </p:spPr>
        <p:txBody>
          <a:bodyPr/>
          <a:lstStyle/>
          <a:p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クラスター分析の事例</a:t>
            </a:r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64088BF5-195E-453F-972C-6A103496D9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670492"/>
              </p:ext>
            </p:extLst>
          </p:nvPr>
        </p:nvGraphicFramePr>
        <p:xfrm>
          <a:off x="555344" y="2996952"/>
          <a:ext cx="2950095" cy="2225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3365">
                  <a:extLst>
                    <a:ext uri="{9D8B030D-6E8A-4147-A177-3AD203B41FA5}">
                      <a16:colId xmlns:a16="http://schemas.microsoft.com/office/drawing/2014/main" val="4011280705"/>
                    </a:ext>
                  </a:extLst>
                </a:gridCol>
                <a:gridCol w="983365">
                  <a:extLst>
                    <a:ext uri="{9D8B030D-6E8A-4147-A177-3AD203B41FA5}">
                      <a16:colId xmlns:a16="http://schemas.microsoft.com/office/drawing/2014/main" val="3304837639"/>
                    </a:ext>
                  </a:extLst>
                </a:gridCol>
                <a:gridCol w="983365">
                  <a:extLst>
                    <a:ext uri="{9D8B030D-6E8A-4147-A177-3AD203B41FA5}">
                      <a16:colId xmlns:a16="http://schemas.microsoft.com/office/drawing/2014/main" val="31172537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生徒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x</a:t>
                      </a:r>
                      <a:r>
                        <a:rPr kumimoji="1" lang="en-US" altLang="ja-JP" baseline="-25000" dirty="0"/>
                        <a:t>1</a:t>
                      </a:r>
                      <a:r>
                        <a:rPr kumimoji="1" lang="ja-JP" altLang="en-US" dirty="0"/>
                        <a:t>：数学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err="1"/>
                        <a:t>ｘ</a:t>
                      </a:r>
                      <a:r>
                        <a:rPr kumimoji="1" lang="en-US" altLang="ja-JP" baseline="-25000" dirty="0"/>
                        <a:t>2</a:t>
                      </a:r>
                      <a:r>
                        <a:rPr kumimoji="1" lang="ja-JP" altLang="en-US" dirty="0"/>
                        <a:t>：英語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267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A</a:t>
                      </a:r>
                      <a:r>
                        <a:rPr kumimoji="1" lang="ja-JP" altLang="en-US" dirty="0"/>
                        <a:t>君</a:t>
                      </a:r>
                      <a:endParaRPr kumimoji="1" lang="en-US" altLang="ja-JP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309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B</a:t>
                      </a:r>
                      <a:r>
                        <a:rPr kumimoji="1" lang="ja-JP" altLang="en-US" dirty="0"/>
                        <a:t>さん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331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C</a:t>
                      </a:r>
                      <a:r>
                        <a:rPr kumimoji="1" lang="ja-JP" altLang="en-US" dirty="0"/>
                        <a:t>さん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9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619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D</a:t>
                      </a:r>
                      <a:r>
                        <a:rPr kumimoji="1" lang="ja-JP" altLang="en-US" dirty="0"/>
                        <a:t>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617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E</a:t>
                      </a:r>
                      <a:r>
                        <a:rPr kumimoji="1" lang="ja-JP" altLang="en-US" dirty="0"/>
                        <a:t>さん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7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056838"/>
                  </a:ext>
                </a:extLst>
              </a:tr>
            </a:tbl>
          </a:graphicData>
        </a:graphic>
      </p:graphicFrame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6C84F58A-8F04-4D5C-B73E-04AC3F5C3B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8030759"/>
              </p:ext>
            </p:extLst>
          </p:nvPr>
        </p:nvGraphicFramePr>
        <p:xfrm>
          <a:off x="4211960" y="2492896"/>
          <a:ext cx="4030216" cy="3526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6AE0C2B-3AF7-4ABD-9F00-97CC65D123B6}"/>
              </a:ext>
            </a:extLst>
          </p:cNvPr>
          <p:cNvSpPr txBox="1"/>
          <p:nvPr/>
        </p:nvSpPr>
        <p:spPr>
          <a:xfrm>
            <a:off x="5796136" y="2780928"/>
            <a:ext cx="6447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C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さん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FA27061-F831-45A5-90AA-574AF8CC4055}"/>
              </a:ext>
            </a:extLst>
          </p:cNvPr>
          <p:cNvSpPr txBox="1"/>
          <p:nvPr/>
        </p:nvSpPr>
        <p:spPr>
          <a:xfrm>
            <a:off x="5436096" y="3356992"/>
            <a:ext cx="6254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E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さん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CA7C9B7-D4FA-4E5A-BD4E-23307EB97C87}"/>
              </a:ext>
            </a:extLst>
          </p:cNvPr>
          <p:cNvSpPr txBox="1"/>
          <p:nvPr/>
        </p:nvSpPr>
        <p:spPr>
          <a:xfrm>
            <a:off x="6660232" y="4005064"/>
            <a:ext cx="63831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B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さん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B03825A-BCCE-4E07-87BD-43C899097610}"/>
              </a:ext>
            </a:extLst>
          </p:cNvPr>
          <p:cNvSpPr txBox="1"/>
          <p:nvPr/>
        </p:nvSpPr>
        <p:spPr>
          <a:xfrm>
            <a:off x="7740352" y="4509120"/>
            <a:ext cx="4988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A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君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B67678D-DE60-4884-B3FC-890FCE67E1BD}"/>
              </a:ext>
            </a:extLst>
          </p:cNvPr>
          <p:cNvSpPr txBox="1"/>
          <p:nvPr/>
        </p:nvSpPr>
        <p:spPr>
          <a:xfrm>
            <a:off x="7020272" y="5032085"/>
            <a:ext cx="50206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D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君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F119A51-A85D-4AA0-8757-880BF750F3B5}"/>
              </a:ext>
            </a:extLst>
          </p:cNvPr>
          <p:cNvSpPr txBox="1"/>
          <p:nvPr/>
        </p:nvSpPr>
        <p:spPr>
          <a:xfrm>
            <a:off x="460890" y="2513477"/>
            <a:ext cx="3139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数学と英語の成績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（</a:t>
            </a:r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10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点満点）</a:t>
            </a:r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28AF259E-24E1-40EA-A13B-34A3F05010AE}"/>
              </a:ext>
            </a:extLst>
          </p:cNvPr>
          <p:cNvSpPr/>
          <p:nvPr/>
        </p:nvSpPr>
        <p:spPr>
          <a:xfrm>
            <a:off x="3725225" y="3829523"/>
            <a:ext cx="504056" cy="432048"/>
          </a:xfrm>
          <a:prstGeom prst="rightArrow">
            <a:avLst/>
          </a:prstGeom>
          <a:solidFill>
            <a:srgbClr val="92D05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940CDD7-C1AA-4818-93DC-9BA3837196DB}"/>
              </a:ext>
            </a:extLst>
          </p:cNvPr>
          <p:cNvSpPr txBox="1"/>
          <p:nvPr/>
        </p:nvSpPr>
        <p:spPr>
          <a:xfrm>
            <a:off x="4306412" y="2190312"/>
            <a:ext cx="8611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500" dirty="0" err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ｘ</a:t>
            </a:r>
            <a:r>
              <a:rPr kumimoji="1" lang="en-US" altLang="ja-JP" sz="1500" baseline="-25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2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：英語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298BB92-9DCB-4932-9B34-03BEE39E2E5A}"/>
              </a:ext>
            </a:extLst>
          </p:cNvPr>
          <p:cNvSpPr txBox="1"/>
          <p:nvPr/>
        </p:nvSpPr>
        <p:spPr>
          <a:xfrm>
            <a:off x="7990765" y="5373216"/>
            <a:ext cx="82907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500" dirty="0" err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ｘ</a:t>
            </a:r>
            <a:r>
              <a:rPr kumimoji="1" lang="en-US" altLang="ja-JP" sz="1500" baseline="-25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1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：数学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87D7A2A-EAC4-45A4-96FD-426981FC7CE2}"/>
              </a:ext>
            </a:extLst>
          </p:cNvPr>
          <p:cNvSpPr txBox="1"/>
          <p:nvPr/>
        </p:nvSpPr>
        <p:spPr>
          <a:xfrm>
            <a:off x="6105889" y="2050931"/>
            <a:ext cx="2449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5</a:t>
            </a:r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名の生徒を</a:t>
            </a:r>
            <a:r>
              <a:rPr kumimoji="1" lang="en-US" altLang="ja-JP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2</a:t>
            </a:r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教科の成績（変数）で分類</a:t>
            </a:r>
            <a:endParaRPr kumimoji="1" lang="ja-JP" altLang="en-US" sz="1500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1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  <p:bldP spid="9" grpId="0"/>
      <p:bldP spid="10" grpId="0"/>
      <p:bldP spid="11" grpId="0"/>
      <p:bldP spid="12" grpId="0"/>
      <p:bldP spid="14" grpId="0" animBg="1"/>
      <p:bldP spid="15" grpId="0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6C84F58A-8F04-4D5C-B73E-04AC3F5C3B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4630588"/>
              </p:ext>
            </p:extLst>
          </p:nvPr>
        </p:nvGraphicFramePr>
        <p:xfrm>
          <a:off x="4211960" y="2564904"/>
          <a:ext cx="4032450" cy="3238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5248BB7E-8FEE-45CF-84B7-8919EF543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311" y="666437"/>
            <a:ext cx="7162800" cy="1143000"/>
          </a:xfrm>
        </p:spPr>
        <p:txBody>
          <a:bodyPr/>
          <a:lstStyle/>
          <a:p>
            <a:r>
              <a:rPr kumimoji="1" lang="ja-JP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階層クラスター分析</a:t>
            </a:r>
            <a:br>
              <a:rPr kumimoji="1" lang="en-US" altLang="ja-JP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1"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手順①　対象間の距離</a:t>
            </a:r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64088BF5-195E-453F-972C-6A103496D9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1835408"/>
              </p:ext>
            </p:extLst>
          </p:nvPr>
        </p:nvGraphicFramePr>
        <p:xfrm>
          <a:off x="492959" y="2868695"/>
          <a:ext cx="3309897" cy="2225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661">
                  <a:extLst>
                    <a:ext uri="{9D8B030D-6E8A-4147-A177-3AD203B41FA5}">
                      <a16:colId xmlns:a16="http://schemas.microsoft.com/office/drawing/2014/main" val="4011280705"/>
                    </a:ext>
                  </a:extLst>
                </a:gridCol>
                <a:gridCol w="576661">
                  <a:extLst>
                    <a:ext uri="{9D8B030D-6E8A-4147-A177-3AD203B41FA5}">
                      <a16:colId xmlns:a16="http://schemas.microsoft.com/office/drawing/2014/main" val="3304837639"/>
                    </a:ext>
                  </a:extLst>
                </a:gridCol>
                <a:gridCol w="576661">
                  <a:extLst>
                    <a:ext uri="{9D8B030D-6E8A-4147-A177-3AD203B41FA5}">
                      <a16:colId xmlns:a16="http://schemas.microsoft.com/office/drawing/2014/main" val="3117253719"/>
                    </a:ext>
                  </a:extLst>
                </a:gridCol>
                <a:gridCol w="576661">
                  <a:extLst>
                    <a:ext uri="{9D8B030D-6E8A-4147-A177-3AD203B41FA5}">
                      <a16:colId xmlns:a16="http://schemas.microsoft.com/office/drawing/2014/main" val="3581783681"/>
                    </a:ext>
                  </a:extLst>
                </a:gridCol>
                <a:gridCol w="576661">
                  <a:extLst>
                    <a:ext uri="{9D8B030D-6E8A-4147-A177-3AD203B41FA5}">
                      <a16:colId xmlns:a16="http://schemas.microsoft.com/office/drawing/2014/main" val="2447720015"/>
                    </a:ext>
                  </a:extLst>
                </a:gridCol>
                <a:gridCol w="426592">
                  <a:extLst>
                    <a:ext uri="{9D8B030D-6E8A-4147-A177-3AD203B41FA5}">
                      <a16:colId xmlns:a16="http://schemas.microsoft.com/office/drawing/2014/main" val="25187656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B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C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E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267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309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B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2.24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331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C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8.49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6.40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619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1.41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2.24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8.60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617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8.06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5.83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2.24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7.81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056838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6AE0C2B-3AF7-4ABD-9F00-97CC65D123B6}"/>
              </a:ext>
            </a:extLst>
          </p:cNvPr>
          <p:cNvSpPr txBox="1"/>
          <p:nvPr/>
        </p:nvSpPr>
        <p:spPr>
          <a:xfrm>
            <a:off x="5485589" y="2526210"/>
            <a:ext cx="3129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C</a:t>
            </a:r>
            <a:endParaRPr kumimoji="1" lang="ja-JP" altLang="en-US" sz="15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FA27061-F831-45A5-90AA-574AF8CC4055}"/>
              </a:ext>
            </a:extLst>
          </p:cNvPr>
          <p:cNvSpPr txBox="1"/>
          <p:nvPr/>
        </p:nvSpPr>
        <p:spPr>
          <a:xfrm>
            <a:off x="5125549" y="3102274"/>
            <a:ext cx="2936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E</a:t>
            </a:r>
            <a:endParaRPr kumimoji="1" lang="ja-JP" altLang="en-US" sz="15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B03825A-BCCE-4E07-87BD-43C899097610}"/>
              </a:ext>
            </a:extLst>
          </p:cNvPr>
          <p:cNvSpPr txBox="1"/>
          <p:nvPr/>
        </p:nvSpPr>
        <p:spPr>
          <a:xfrm>
            <a:off x="7717838" y="4415698"/>
            <a:ext cx="9765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5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A(</a:t>
            </a:r>
            <a:r>
              <a:rPr kumimoji="1" lang="en-US" altLang="ja-JP" sz="1500" i="1" dirty="0">
                <a:solidFill>
                  <a:srgbClr val="FFFF00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x</a:t>
            </a:r>
            <a:r>
              <a:rPr kumimoji="1" lang="en-US" altLang="ja-JP" sz="1500" i="1" baseline="-25000" dirty="0">
                <a:solidFill>
                  <a:srgbClr val="FFFF00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A1</a:t>
            </a:r>
            <a:r>
              <a:rPr kumimoji="1" lang="en-US" altLang="ja-JP" sz="1500" i="1" dirty="0">
                <a:solidFill>
                  <a:srgbClr val="FFFF00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, x</a:t>
            </a:r>
            <a:r>
              <a:rPr kumimoji="1" lang="en-US" altLang="ja-JP" sz="1500" i="1" baseline="-25000" dirty="0">
                <a:solidFill>
                  <a:srgbClr val="FFFF00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A2</a:t>
            </a:r>
            <a:r>
              <a:rPr kumimoji="1" lang="en-US" altLang="ja-JP" sz="15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)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B67678D-DE60-4884-B3FC-890FCE67E1BD}"/>
              </a:ext>
            </a:extLst>
          </p:cNvPr>
          <p:cNvSpPr txBox="1"/>
          <p:nvPr/>
        </p:nvSpPr>
        <p:spPr>
          <a:xfrm>
            <a:off x="7200114" y="4867341"/>
            <a:ext cx="30970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D</a:t>
            </a:r>
            <a:endParaRPr kumimoji="1" lang="ja-JP" altLang="en-US" sz="15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F119A51-A85D-4AA0-8757-880BF750F3B5}"/>
              </a:ext>
            </a:extLst>
          </p:cNvPr>
          <p:cNvSpPr txBox="1"/>
          <p:nvPr/>
        </p:nvSpPr>
        <p:spPr>
          <a:xfrm>
            <a:off x="431476" y="2364849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対象（個体）間の距離行列</a:t>
            </a:r>
            <a:endParaRPr kumimoji="1" lang="ja-JP" altLang="en-US" sz="15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28AF259E-24E1-40EA-A13B-34A3F05010AE}"/>
              </a:ext>
            </a:extLst>
          </p:cNvPr>
          <p:cNvSpPr/>
          <p:nvPr/>
        </p:nvSpPr>
        <p:spPr>
          <a:xfrm rot="10800000">
            <a:off x="3836893" y="3765191"/>
            <a:ext cx="375067" cy="432048"/>
          </a:xfrm>
          <a:prstGeom prst="rightArrow">
            <a:avLst/>
          </a:prstGeom>
          <a:solidFill>
            <a:srgbClr val="92D05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940CDD7-C1AA-4818-93DC-9BA3837196DB}"/>
              </a:ext>
            </a:extLst>
          </p:cNvPr>
          <p:cNvSpPr txBox="1"/>
          <p:nvPr/>
        </p:nvSpPr>
        <p:spPr>
          <a:xfrm>
            <a:off x="4500603" y="2343140"/>
            <a:ext cx="3481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500" dirty="0" err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ｘ</a:t>
            </a:r>
            <a:r>
              <a:rPr kumimoji="1" lang="en-US" altLang="ja-JP" sz="1500" baseline="-25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2</a:t>
            </a:r>
            <a:endParaRPr kumimoji="1" lang="ja-JP" altLang="en-US" sz="15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298BB92-9DCB-4932-9B34-03BEE39E2E5A}"/>
              </a:ext>
            </a:extLst>
          </p:cNvPr>
          <p:cNvSpPr txBox="1"/>
          <p:nvPr/>
        </p:nvSpPr>
        <p:spPr>
          <a:xfrm>
            <a:off x="8070324" y="5190506"/>
            <a:ext cx="3481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500" dirty="0" err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ｘ</a:t>
            </a:r>
            <a:r>
              <a:rPr kumimoji="1" lang="en-US" altLang="ja-JP" sz="1500" baseline="-25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1</a:t>
            </a:r>
            <a:endParaRPr kumimoji="1" lang="ja-JP" altLang="en-US" sz="15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87D7A2A-EAC4-45A4-96FD-426981FC7CE2}"/>
              </a:ext>
            </a:extLst>
          </p:cNvPr>
          <p:cNvSpPr txBox="1"/>
          <p:nvPr/>
        </p:nvSpPr>
        <p:spPr>
          <a:xfrm>
            <a:off x="6120108" y="2613893"/>
            <a:ext cx="2574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6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ユークリッド距離</a:t>
            </a:r>
            <a:endParaRPr kumimoji="1" lang="en-US" altLang="ja-JP" sz="1600" dirty="0">
              <a:solidFill>
                <a:srgbClr val="FFC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graphicFrame>
        <p:nvGraphicFramePr>
          <p:cNvPr id="5" name="オブジェクト 4">
            <a:extLst>
              <a:ext uri="{FF2B5EF4-FFF2-40B4-BE49-F238E27FC236}">
                <a16:creationId xmlns:a16="http://schemas.microsoft.com/office/drawing/2014/main" id="{46A332DE-66C4-41DF-AC44-3F82D6CFD2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142480"/>
              </p:ext>
            </p:extLst>
          </p:nvPr>
        </p:nvGraphicFramePr>
        <p:xfrm>
          <a:off x="6198781" y="3073443"/>
          <a:ext cx="2292428" cy="769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7" name="Equation" r:id="rId5" imgW="1726920" imgH="583920" progId="Equation.DSMT4">
                  <p:embed/>
                </p:oleObj>
              </mc:Choice>
              <mc:Fallback>
                <p:oleObj name="Equation" r:id="rId5" imgW="1726920" imgH="5839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8781" y="3073443"/>
                        <a:ext cx="2292428" cy="7698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2BCB547-696A-4A1A-B495-6705A28AEFCE}"/>
              </a:ext>
            </a:extLst>
          </p:cNvPr>
          <p:cNvSpPr txBox="1"/>
          <p:nvPr/>
        </p:nvSpPr>
        <p:spPr>
          <a:xfrm>
            <a:off x="5996500" y="4157333"/>
            <a:ext cx="9765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5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B(</a:t>
            </a:r>
            <a:r>
              <a:rPr kumimoji="1" lang="en-US" altLang="ja-JP" sz="1500" i="1" dirty="0">
                <a:solidFill>
                  <a:srgbClr val="FF0000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x</a:t>
            </a:r>
            <a:r>
              <a:rPr kumimoji="1" lang="en-US" altLang="ja-JP" sz="1500" i="1" baseline="-25000" dirty="0">
                <a:solidFill>
                  <a:srgbClr val="FF0000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B1</a:t>
            </a:r>
            <a:r>
              <a:rPr kumimoji="1" lang="en-US" altLang="ja-JP" sz="1500" i="1" dirty="0">
                <a:solidFill>
                  <a:srgbClr val="FF0000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, x</a:t>
            </a:r>
            <a:r>
              <a:rPr kumimoji="1" lang="en-US" altLang="ja-JP" sz="1500" i="1" baseline="-25000" dirty="0">
                <a:solidFill>
                  <a:srgbClr val="FF0000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B2</a:t>
            </a:r>
            <a:r>
              <a:rPr kumimoji="1" lang="en-US" altLang="ja-JP" sz="15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)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F4A3EF8C-B777-4F03-BA8A-DEAF18D6A924}"/>
              </a:ext>
            </a:extLst>
          </p:cNvPr>
          <p:cNvSpPr/>
          <p:nvPr/>
        </p:nvSpPr>
        <p:spPr>
          <a:xfrm>
            <a:off x="6120108" y="3001435"/>
            <a:ext cx="2448272" cy="902474"/>
          </a:xfrm>
          <a:prstGeom prst="round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9A157E1C-FE03-451B-B6C9-F6F24B892648}"/>
              </a:ext>
            </a:extLst>
          </p:cNvPr>
          <p:cNvSpPr/>
          <p:nvPr/>
        </p:nvSpPr>
        <p:spPr>
          <a:xfrm>
            <a:off x="1079548" y="3651654"/>
            <a:ext cx="509294" cy="252255"/>
          </a:xfrm>
          <a:prstGeom prst="round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FF91A23C-5BB0-44B6-B6DE-F67631A27030}"/>
              </a:ext>
            </a:extLst>
          </p:cNvPr>
          <p:cNvCxnSpPr>
            <a:cxnSpLocks/>
          </p:cNvCxnSpPr>
          <p:nvPr/>
        </p:nvCxnSpPr>
        <p:spPr>
          <a:xfrm>
            <a:off x="7105055" y="4339067"/>
            <a:ext cx="472930" cy="211913"/>
          </a:xfrm>
          <a:prstGeom prst="straightConnector1">
            <a:avLst/>
          </a:prstGeom>
          <a:ln w="317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楕円 28">
            <a:extLst>
              <a:ext uri="{FF2B5EF4-FFF2-40B4-BE49-F238E27FC236}">
                <a16:creationId xmlns:a16="http://schemas.microsoft.com/office/drawing/2014/main" id="{17A30B89-F6C1-430A-B6CB-FFAE62C6D615}"/>
              </a:ext>
            </a:extLst>
          </p:cNvPr>
          <p:cNvSpPr/>
          <p:nvPr/>
        </p:nvSpPr>
        <p:spPr>
          <a:xfrm rot="8696162">
            <a:off x="6945413" y="4394895"/>
            <a:ext cx="1313315" cy="687936"/>
          </a:xfrm>
          <a:prstGeom prst="ellipse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E6C9B7EC-583F-4524-A76A-C0B8F71C2CEA}"/>
              </a:ext>
            </a:extLst>
          </p:cNvPr>
          <p:cNvSpPr/>
          <p:nvPr/>
        </p:nvSpPr>
        <p:spPr>
          <a:xfrm>
            <a:off x="1079548" y="4415698"/>
            <a:ext cx="509294" cy="252255"/>
          </a:xfrm>
          <a:prstGeom prst="round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3E0D625-090E-4AC3-BBC0-C54F68480BE4}"/>
              </a:ext>
            </a:extLst>
          </p:cNvPr>
          <p:cNvSpPr txBox="1"/>
          <p:nvPr/>
        </p:nvSpPr>
        <p:spPr>
          <a:xfrm>
            <a:off x="7859785" y="4867341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6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第</a:t>
            </a:r>
            <a:r>
              <a:rPr kumimoji="1" lang="en-US" altLang="ja-JP" sz="16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2</a:t>
            </a:r>
            <a:r>
              <a:rPr kumimoji="1" lang="ja-JP" altLang="en-US" sz="16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階層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EE35ED93-1113-4E1E-B22C-1B9F27EABF44}"/>
              </a:ext>
            </a:extLst>
          </p:cNvPr>
          <p:cNvSpPr/>
          <p:nvPr/>
        </p:nvSpPr>
        <p:spPr>
          <a:xfrm>
            <a:off x="6120108" y="2418710"/>
            <a:ext cx="268374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300" dirty="0">
                <a:solidFill>
                  <a:srgbClr val="FFC000"/>
                </a:solidFill>
                <a:latin typeface="ＭＳ Ｐゴシック" panose="020B0600070205080204" pitchFamily="50" charset="-128"/>
                <a:cs typeface="Meiryo UI" pitchFamily="50" charset="-128"/>
              </a:rPr>
              <a:t>ピタゴラスの定理で求める直線距離</a:t>
            </a:r>
            <a:endParaRPr lang="ja-JP" altLang="en-US" sz="1300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3582F1C-65DC-40B6-AFB1-4B2E5E9EB932}"/>
              </a:ext>
            </a:extLst>
          </p:cNvPr>
          <p:cNvSpPr txBox="1"/>
          <p:nvPr/>
        </p:nvSpPr>
        <p:spPr>
          <a:xfrm>
            <a:off x="5767774" y="4801018"/>
            <a:ext cx="1306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4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クラスター（房）</a:t>
            </a:r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DAF74891-1184-4898-8176-322CA6435CAE}"/>
              </a:ext>
            </a:extLst>
          </p:cNvPr>
          <p:cNvSpPr/>
          <p:nvPr/>
        </p:nvSpPr>
        <p:spPr>
          <a:xfrm rot="7256996">
            <a:off x="4809554" y="2770673"/>
            <a:ext cx="1313315" cy="687936"/>
          </a:xfrm>
          <a:prstGeom prst="ellipse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BECC91A-1C11-461A-B8F0-942F52C69F6C}"/>
              </a:ext>
            </a:extLst>
          </p:cNvPr>
          <p:cNvSpPr txBox="1"/>
          <p:nvPr/>
        </p:nvSpPr>
        <p:spPr>
          <a:xfrm>
            <a:off x="5034183" y="2181694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6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第</a:t>
            </a:r>
            <a:r>
              <a:rPr kumimoji="1" lang="en-US" altLang="ja-JP" sz="16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3</a:t>
            </a:r>
            <a:r>
              <a:rPr kumimoji="1" lang="ja-JP" altLang="en-US" sz="16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階層</a:t>
            </a: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4AC8D388-9B7A-4A30-802C-02A965D12494}"/>
              </a:ext>
            </a:extLst>
          </p:cNvPr>
          <p:cNvSpPr/>
          <p:nvPr/>
        </p:nvSpPr>
        <p:spPr>
          <a:xfrm>
            <a:off x="2267744" y="4746679"/>
            <a:ext cx="509294" cy="252255"/>
          </a:xfrm>
          <a:prstGeom prst="round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97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7" grpId="0"/>
      <p:bldP spid="22" grpId="0" animBg="1"/>
      <p:bldP spid="23" grpId="0" animBg="1"/>
      <p:bldP spid="29" grpId="0" animBg="1"/>
      <p:bldP spid="30" grpId="0" animBg="1"/>
      <p:bldP spid="32" grpId="0"/>
      <p:bldP spid="34" grpId="0"/>
      <p:bldP spid="35" grpId="0"/>
      <p:bldP spid="36" grpId="0" animBg="1"/>
      <p:bldP spid="37" grpId="0"/>
      <p:bldP spid="3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6C84F58A-8F04-4D5C-B73E-04AC3F5C3B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8449040"/>
              </p:ext>
            </p:extLst>
          </p:nvPr>
        </p:nvGraphicFramePr>
        <p:xfrm>
          <a:off x="611560" y="2636912"/>
          <a:ext cx="4032450" cy="3238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5248BB7E-8FEE-45CF-84B7-8919EF543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27" y="653629"/>
            <a:ext cx="7920880" cy="1143000"/>
          </a:xfrm>
        </p:spPr>
        <p:txBody>
          <a:bodyPr/>
          <a:lstStyle/>
          <a:p>
            <a:r>
              <a:rPr kumimoji="1" lang="ja-JP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階層クラスター分析</a:t>
            </a:r>
            <a:br>
              <a:rPr kumimoji="1" lang="en-US" altLang="ja-JP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1"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手順②　クラスター間の距離</a:t>
            </a:r>
            <a:r>
              <a:rPr kumimoji="1" lang="ja-JP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（ウォード法）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6AE0C2B-3AF7-4ABD-9F00-97CC65D123B6}"/>
              </a:ext>
            </a:extLst>
          </p:cNvPr>
          <p:cNvSpPr txBox="1"/>
          <p:nvPr/>
        </p:nvSpPr>
        <p:spPr>
          <a:xfrm>
            <a:off x="2095716" y="2924944"/>
            <a:ext cx="3129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5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C</a:t>
            </a:r>
            <a:endParaRPr kumimoji="1" lang="ja-JP" altLang="en-US" sz="15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FA27061-F831-45A5-90AA-574AF8CC4055}"/>
              </a:ext>
            </a:extLst>
          </p:cNvPr>
          <p:cNvSpPr txBox="1"/>
          <p:nvPr/>
        </p:nvSpPr>
        <p:spPr>
          <a:xfrm>
            <a:off x="1802046" y="3404501"/>
            <a:ext cx="2936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5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E</a:t>
            </a:r>
            <a:endParaRPr kumimoji="1" lang="ja-JP" altLang="en-US" sz="15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B03825A-BCCE-4E07-87BD-43C899097610}"/>
              </a:ext>
            </a:extLst>
          </p:cNvPr>
          <p:cNvSpPr txBox="1"/>
          <p:nvPr/>
        </p:nvSpPr>
        <p:spPr>
          <a:xfrm>
            <a:off x="3910813" y="4281098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A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B67678D-DE60-4884-B3FC-890FCE67E1BD}"/>
              </a:ext>
            </a:extLst>
          </p:cNvPr>
          <p:cNvSpPr txBox="1"/>
          <p:nvPr/>
        </p:nvSpPr>
        <p:spPr>
          <a:xfrm>
            <a:off x="3404406" y="4717365"/>
            <a:ext cx="30970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D</a:t>
            </a:r>
            <a:endParaRPr kumimoji="1" lang="ja-JP" altLang="en-US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940CDD7-C1AA-4818-93DC-9BA3837196DB}"/>
              </a:ext>
            </a:extLst>
          </p:cNvPr>
          <p:cNvSpPr txBox="1"/>
          <p:nvPr/>
        </p:nvSpPr>
        <p:spPr>
          <a:xfrm>
            <a:off x="819446" y="2429106"/>
            <a:ext cx="82907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500" dirty="0" err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ｘ</a:t>
            </a:r>
            <a:r>
              <a:rPr kumimoji="1" lang="en-US" altLang="ja-JP" sz="1500" baseline="-25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2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：英語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298BB92-9DCB-4932-9B34-03BEE39E2E5A}"/>
              </a:ext>
            </a:extLst>
          </p:cNvPr>
          <p:cNvSpPr txBox="1"/>
          <p:nvPr/>
        </p:nvSpPr>
        <p:spPr>
          <a:xfrm>
            <a:off x="4469924" y="5262514"/>
            <a:ext cx="82907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500" dirty="0" err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ｘ</a:t>
            </a:r>
            <a:r>
              <a:rPr kumimoji="1" lang="en-US" altLang="ja-JP" sz="1500" baseline="-25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1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：数学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2BCB547-696A-4A1A-B495-6705A28AEFCE}"/>
              </a:ext>
            </a:extLst>
          </p:cNvPr>
          <p:cNvSpPr txBox="1"/>
          <p:nvPr/>
        </p:nvSpPr>
        <p:spPr>
          <a:xfrm>
            <a:off x="3283936" y="4031335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5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B</a:t>
            </a:r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0EBA5F73-DB88-4A35-AD6D-F5F934E8D7C0}"/>
              </a:ext>
            </a:extLst>
          </p:cNvPr>
          <p:cNvSpPr/>
          <p:nvPr/>
        </p:nvSpPr>
        <p:spPr>
          <a:xfrm rot="13114831">
            <a:off x="2106647" y="3798519"/>
            <a:ext cx="1336067" cy="156460"/>
          </a:xfrm>
          <a:prstGeom prst="rightArrow">
            <a:avLst/>
          </a:pr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矢印: 右 37">
            <a:extLst>
              <a:ext uri="{FF2B5EF4-FFF2-40B4-BE49-F238E27FC236}">
                <a16:creationId xmlns:a16="http://schemas.microsoft.com/office/drawing/2014/main" id="{9C804BB5-D240-4F6C-A44C-2B5AA1DE2C48}"/>
              </a:ext>
            </a:extLst>
          </p:cNvPr>
          <p:cNvSpPr/>
          <p:nvPr/>
        </p:nvSpPr>
        <p:spPr>
          <a:xfrm rot="2318613">
            <a:off x="3463483" y="4490511"/>
            <a:ext cx="288032" cy="144016"/>
          </a:xfrm>
          <a:prstGeom prst="rightArrow">
            <a:avLst/>
          </a:prstGeom>
          <a:solidFill>
            <a:srgbClr val="00B0F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49AE8FFD-A533-4C49-B91C-C9A209BC34ED}"/>
              </a:ext>
            </a:extLst>
          </p:cNvPr>
          <p:cNvSpPr/>
          <p:nvPr/>
        </p:nvSpPr>
        <p:spPr>
          <a:xfrm rot="8104868">
            <a:off x="3152572" y="3972692"/>
            <a:ext cx="1123069" cy="1263143"/>
          </a:xfrm>
          <a:prstGeom prst="ellipse">
            <a:avLst/>
          </a:prstGeom>
          <a:noFill/>
          <a:ln w="317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BC6A3D01-D4B5-4BC0-9095-7D898F3703D6}"/>
              </a:ext>
            </a:extLst>
          </p:cNvPr>
          <p:cNvSpPr/>
          <p:nvPr/>
        </p:nvSpPr>
        <p:spPr>
          <a:xfrm rot="7652466">
            <a:off x="1849022" y="2653483"/>
            <a:ext cx="1479410" cy="2312667"/>
          </a:xfrm>
          <a:prstGeom prst="ellipse">
            <a:avLst/>
          </a:prstGeom>
          <a:noFill/>
          <a:ln w="317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D6A1EC2-93D6-4680-90A4-6C035A460FB8}"/>
              </a:ext>
            </a:extLst>
          </p:cNvPr>
          <p:cNvSpPr txBox="1"/>
          <p:nvPr/>
        </p:nvSpPr>
        <p:spPr>
          <a:xfrm>
            <a:off x="4354508" y="4086009"/>
            <a:ext cx="83869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変動</a:t>
            </a:r>
            <a:r>
              <a:rPr kumimoji="1" lang="en-US" altLang="ja-JP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=4</a:t>
            </a:r>
            <a:endParaRPr kumimoji="1" lang="ja-JP" altLang="en-US" sz="17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A362484-A4D8-455A-8BCD-9308061FBAFC}"/>
              </a:ext>
            </a:extLst>
          </p:cNvPr>
          <p:cNvSpPr txBox="1"/>
          <p:nvPr/>
        </p:nvSpPr>
        <p:spPr>
          <a:xfrm>
            <a:off x="1677396" y="2204773"/>
            <a:ext cx="110158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変動</a:t>
            </a:r>
            <a:r>
              <a:rPr kumimoji="1" lang="en-US" altLang="ja-JP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=26.7</a:t>
            </a:r>
            <a:endParaRPr kumimoji="1" lang="ja-JP" altLang="en-US" sz="17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graphicFrame>
        <p:nvGraphicFramePr>
          <p:cNvPr id="26" name="オブジェクト 25">
            <a:extLst>
              <a:ext uri="{FF2B5EF4-FFF2-40B4-BE49-F238E27FC236}">
                <a16:creationId xmlns:a16="http://schemas.microsoft.com/office/drawing/2014/main" id="{139A1220-3A8E-462D-9144-144F332523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258313"/>
              </p:ext>
            </p:extLst>
          </p:nvPr>
        </p:nvGraphicFramePr>
        <p:xfrm>
          <a:off x="4487863" y="4438650"/>
          <a:ext cx="4089400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6" name="Equation" r:id="rId5" imgW="3606480" imgH="228600" progId="Equation.DSMT4">
                  <p:embed/>
                </p:oleObj>
              </mc:Choice>
              <mc:Fallback>
                <p:oleObj name="Equation" r:id="rId5" imgW="360648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7863" y="4438650"/>
                        <a:ext cx="4089400" cy="258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A90CFDA-9585-418A-A987-BE68BF20C306}"/>
              </a:ext>
            </a:extLst>
          </p:cNvPr>
          <p:cNvSpPr txBox="1"/>
          <p:nvPr/>
        </p:nvSpPr>
        <p:spPr>
          <a:xfrm>
            <a:off x="3950642" y="3134349"/>
            <a:ext cx="260586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結合後の変動を求め，小さい方をクラスターとする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FCBAB73-1C1C-4FED-862B-45A3650A252C}"/>
              </a:ext>
            </a:extLst>
          </p:cNvPr>
          <p:cNvSpPr txBox="1"/>
          <p:nvPr/>
        </p:nvSpPr>
        <p:spPr>
          <a:xfrm>
            <a:off x="3533787" y="4245233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？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8F4D4F2-7106-49AE-B5B7-9065D30B6C22}"/>
              </a:ext>
            </a:extLst>
          </p:cNvPr>
          <p:cNvSpPr txBox="1"/>
          <p:nvPr/>
        </p:nvSpPr>
        <p:spPr>
          <a:xfrm>
            <a:off x="2431575" y="3762844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5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？</a:t>
            </a:r>
            <a:endParaRPr kumimoji="1" lang="en-US" altLang="ja-JP" sz="15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44" name="左中かっこ 43">
            <a:extLst>
              <a:ext uri="{FF2B5EF4-FFF2-40B4-BE49-F238E27FC236}">
                <a16:creationId xmlns:a16="http://schemas.microsoft.com/office/drawing/2014/main" id="{54C7CF9C-42B1-4624-A3CA-29F4DBBA952D}"/>
              </a:ext>
            </a:extLst>
          </p:cNvPr>
          <p:cNvSpPr/>
          <p:nvPr/>
        </p:nvSpPr>
        <p:spPr>
          <a:xfrm rot="16200000">
            <a:off x="5336562" y="3859416"/>
            <a:ext cx="107569" cy="1806125"/>
          </a:xfrm>
          <a:prstGeom prst="leftBrace">
            <a:avLst>
              <a:gd name="adj1" fmla="val 57888"/>
              <a:gd name="adj2" fmla="val 50000"/>
            </a:avLst>
          </a:prstGeom>
          <a:ln w="190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左中かっこ 44">
            <a:extLst>
              <a:ext uri="{FF2B5EF4-FFF2-40B4-BE49-F238E27FC236}">
                <a16:creationId xmlns:a16="http://schemas.microsoft.com/office/drawing/2014/main" id="{A221B7AF-B3BB-4FF5-B499-906E7D4E964D}"/>
              </a:ext>
            </a:extLst>
          </p:cNvPr>
          <p:cNvSpPr/>
          <p:nvPr/>
        </p:nvSpPr>
        <p:spPr>
          <a:xfrm rot="16200000">
            <a:off x="7293486" y="3859415"/>
            <a:ext cx="107569" cy="1806125"/>
          </a:xfrm>
          <a:prstGeom prst="leftBrace">
            <a:avLst>
              <a:gd name="adj1" fmla="val 57888"/>
              <a:gd name="adj2" fmla="val 50000"/>
            </a:avLst>
          </a:prstGeom>
          <a:ln w="190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3DB76B75-FD7E-4312-8A79-576184E3A937}"/>
              </a:ext>
            </a:extLst>
          </p:cNvPr>
          <p:cNvSpPr txBox="1"/>
          <p:nvPr/>
        </p:nvSpPr>
        <p:spPr>
          <a:xfrm>
            <a:off x="4668461" y="4852959"/>
            <a:ext cx="1624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ABD</a:t>
            </a:r>
            <a:r>
              <a:rPr kumimoji="1" lang="ja-JP" altLang="en-US" sz="1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の数学の変動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0DA44BB-CFBC-49D0-BC7E-DC82AFB9A25B}"/>
              </a:ext>
            </a:extLst>
          </p:cNvPr>
          <p:cNvSpPr txBox="1"/>
          <p:nvPr/>
        </p:nvSpPr>
        <p:spPr>
          <a:xfrm>
            <a:off x="6532094" y="4855620"/>
            <a:ext cx="1624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ABD</a:t>
            </a:r>
            <a:r>
              <a:rPr kumimoji="1" lang="ja-JP" altLang="en-US" sz="1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の英語の変動</a:t>
            </a:r>
          </a:p>
        </p:txBody>
      </p:sp>
      <p:graphicFrame>
        <p:nvGraphicFramePr>
          <p:cNvPr id="49" name="オブジェクト 48">
            <a:extLst>
              <a:ext uri="{FF2B5EF4-FFF2-40B4-BE49-F238E27FC236}">
                <a16:creationId xmlns:a16="http://schemas.microsoft.com/office/drawing/2014/main" id="{39EFC593-EA5D-4175-BFD4-C13DCB30DC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927584"/>
              </p:ext>
            </p:extLst>
          </p:nvPr>
        </p:nvGraphicFramePr>
        <p:xfrm>
          <a:off x="1782763" y="2517775"/>
          <a:ext cx="5634037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7" name="Equation" r:id="rId7" imgW="4508280" imgH="228600" progId="Equation.DSMT4">
                  <p:embed/>
                </p:oleObj>
              </mc:Choice>
              <mc:Fallback>
                <p:oleObj name="Equation" r:id="rId7" imgW="450828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763" y="2517775"/>
                        <a:ext cx="5634037" cy="285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39E9FD4F-81AE-4182-A783-8AAA00C3D85B}"/>
              </a:ext>
            </a:extLst>
          </p:cNvPr>
          <p:cNvCxnSpPr>
            <a:cxnSpLocks/>
          </p:cNvCxnSpPr>
          <p:nvPr/>
        </p:nvCxnSpPr>
        <p:spPr>
          <a:xfrm>
            <a:off x="4619612" y="3731384"/>
            <a:ext cx="82827" cy="428723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586D2A76-5A2F-4716-8F25-B0A1A6171107}"/>
              </a:ext>
            </a:extLst>
          </p:cNvPr>
          <p:cNvCxnSpPr>
            <a:cxnSpLocks/>
          </p:cNvCxnSpPr>
          <p:nvPr/>
        </p:nvCxnSpPr>
        <p:spPr>
          <a:xfrm flipV="1">
            <a:off x="6317944" y="2827358"/>
            <a:ext cx="316504" cy="420751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楕円 55">
            <a:extLst>
              <a:ext uri="{FF2B5EF4-FFF2-40B4-BE49-F238E27FC236}">
                <a16:creationId xmlns:a16="http://schemas.microsoft.com/office/drawing/2014/main" id="{40CA5A8C-D6A9-4DAE-A618-11D9E52B51F1}"/>
              </a:ext>
            </a:extLst>
          </p:cNvPr>
          <p:cNvSpPr/>
          <p:nvPr/>
        </p:nvSpPr>
        <p:spPr>
          <a:xfrm rot="8104868">
            <a:off x="3152572" y="3970054"/>
            <a:ext cx="1123069" cy="1263143"/>
          </a:xfrm>
          <a:prstGeom prst="ellipse">
            <a:avLst/>
          </a:prstGeom>
          <a:noFill/>
          <a:ln w="317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F8DC7C7A-F515-4EF5-8174-E69182FBD048}"/>
              </a:ext>
            </a:extLst>
          </p:cNvPr>
          <p:cNvSpPr txBox="1"/>
          <p:nvPr/>
        </p:nvSpPr>
        <p:spPr>
          <a:xfrm>
            <a:off x="3209390" y="419954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6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2A249F45-6749-4ABC-8595-06FBD9462CA9}"/>
              </a:ext>
            </a:extLst>
          </p:cNvPr>
          <p:cNvSpPr txBox="1"/>
          <p:nvPr/>
        </p:nvSpPr>
        <p:spPr>
          <a:xfrm>
            <a:off x="2503707" y="4952670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6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第</a:t>
            </a:r>
            <a:r>
              <a:rPr kumimoji="1" lang="en-US" altLang="ja-JP" sz="16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4</a:t>
            </a:r>
            <a:r>
              <a:rPr kumimoji="1" lang="ja-JP" altLang="en-US" sz="16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階層</a:t>
            </a:r>
          </a:p>
        </p:txBody>
      </p:sp>
      <p:sp>
        <p:nvSpPr>
          <p:cNvPr id="60" name="楕円 59">
            <a:extLst>
              <a:ext uri="{FF2B5EF4-FFF2-40B4-BE49-F238E27FC236}">
                <a16:creationId xmlns:a16="http://schemas.microsoft.com/office/drawing/2014/main" id="{000B8E15-0C6C-4B5D-ADAA-B360C4CD92CB}"/>
              </a:ext>
            </a:extLst>
          </p:cNvPr>
          <p:cNvSpPr/>
          <p:nvPr/>
        </p:nvSpPr>
        <p:spPr>
          <a:xfrm rot="8104868">
            <a:off x="1403739" y="2993685"/>
            <a:ext cx="1123069" cy="650495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9ED92982-72CA-428B-ABFD-C16BB4B1CD35}"/>
              </a:ext>
            </a:extLst>
          </p:cNvPr>
          <p:cNvSpPr txBox="1"/>
          <p:nvPr/>
        </p:nvSpPr>
        <p:spPr>
          <a:xfrm>
            <a:off x="3284879" y="4028697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54549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8" grpId="0" animBg="1"/>
      <p:bldP spid="39" grpId="0" animBg="1"/>
      <p:bldP spid="40" grpId="0" animBg="1"/>
      <p:bldP spid="21" grpId="0"/>
      <p:bldP spid="41" grpId="0"/>
      <p:bldP spid="27" grpId="0"/>
      <p:bldP spid="42" grpId="0"/>
      <p:bldP spid="43" grpId="0"/>
      <p:bldP spid="44" grpId="0" animBg="1"/>
      <p:bldP spid="45" grpId="0" animBg="1"/>
      <p:bldP spid="46" grpId="0"/>
      <p:bldP spid="47" grpId="0"/>
      <p:bldP spid="56" grpId="0" animBg="1"/>
      <p:bldP spid="57" grpId="0"/>
      <p:bldP spid="59" grpId="0"/>
      <p:bldP spid="60" grpId="0" animBg="1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FE7605-C069-42AD-8836-D9E424EAD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kumimoji="1" lang="ja-JP" altLang="en-US" dirty="0">
                <a:solidFill>
                  <a:srgbClr val="FFFF00"/>
                </a:solidFill>
              </a:rPr>
              <a:t>多項ロジスティック</a:t>
            </a:r>
            <a:r>
              <a:rPr kumimoji="1" lang="en-US" altLang="ja-JP" dirty="0">
                <a:solidFill>
                  <a:srgbClr val="FFFF00"/>
                </a:solidFill>
              </a:rPr>
              <a:t>/</a:t>
            </a:r>
            <a:r>
              <a:rPr kumimoji="1" lang="ja-JP" altLang="en-US" dirty="0">
                <a:solidFill>
                  <a:srgbClr val="FFFF00"/>
                </a:solidFill>
              </a:rPr>
              <a:t>プロビット</a:t>
            </a:r>
            <a:r>
              <a:rPr kumimoji="1" lang="ja-JP" altLang="en-US" dirty="0"/>
              <a:t>：</a:t>
            </a:r>
            <a:endParaRPr kumimoji="1" lang="en-US" altLang="ja-JP" dirty="0"/>
          </a:p>
          <a:p>
            <a:pPr marL="0" indent="0" algn="just">
              <a:buNone/>
            </a:pPr>
            <a:r>
              <a:rPr kumimoji="1" lang="ja-JP" altLang="en-US" sz="2500" dirty="0"/>
              <a:t>　（消費者が購入するのは）ブランド</a:t>
            </a:r>
            <a:r>
              <a:rPr kumimoji="1" lang="en-US" altLang="ja-JP" sz="2500" dirty="0"/>
              <a:t>A</a:t>
            </a:r>
            <a:r>
              <a:rPr kumimoji="1" lang="ja-JP" altLang="en-US" sz="2500" dirty="0" err="1"/>
              <a:t>，</a:t>
            </a:r>
            <a:r>
              <a:rPr kumimoji="1" lang="ja-JP" altLang="en-US" sz="2500" dirty="0"/>
              <a:t>ブランド</a:t>
            </a:r>
            <a:r>
              <a:rPr kumimoji="1" lang="en-US" altLang="ja-JP" sz="2500" dirty="0"/>
              <a:t>B</a:t>
            </a:r>
            <a:r>
              <a:rPr kumimoji="1" lang="ja-JP" altLang="en-US" sz="2500" dirty="0" err="1"/>
              <a:t>，</a:t>
            </a:r>
            <a:r>
              <a:rPr kumimoji="1" lang="ja-JP" altLang="en-US" sz="2500" dirty="0"/>
              <a:t>ブランド</a:t>
            </a:r>
            <a:r>
              <a:rPr kumimoji="1" lang="en-US" altLang="ja-JP" sz="2500" dirty="0"/>
              <a:t>C…</a:t>
            </a:r>
            <a:r>
              <a:rPr kumimoji="1" lang="ja-JP" altLang="en-US" sz="2500" dirty="0"/>
              <a:t>といった従属変数が</a:t>
            </a:r>
            <a:r>
              <a:rPr kumimoji="1" lang="ja-JP" altLang="en-US" sz="2500" dirty="0">
                <a:solidFill>
                  <a:srgbClr val="FFC000"/>
                </a:solidFill>
              </a:rPr>
              <a:t>カテゴリカルなデータ</a:t>
            </a:r>
            <a:endParaRPr kumimoji="1" lang="en-US" altLang="ja-JP" sz="2500" dirty="0">
              <a:solidFill>
                <a:srgbClr val="FFC000"/>
              </a:solidFill>
            </a:endParaRPr>
          </a:p>
          <a:p>
            <a:pPr algn="just"/>
            <a:r>
              <a:rPr kumimoji="1" lang="ja-JP" altLang="en-US" dirty="0">
                <a:solidFill>
                  <a:srgbClr val="FFFF00"/>
                </a:solidFill>
              </a:rPr>
              <a:t>順序ロジスティック</a:t>
            </a:r>
            <a:r>
              <a:rPr kumimoji="1" lang="en-US" altLang="ja-JP" dirty="0">
                <a:solidFill>
                  <a:srgbClr val="FFFF00"/>
                </a:solidFill>
              </a:rPr>
              <a:t>/</a:t>
            </a:r>
            <a:r>
              <a:rPr kumimoji="1" lang="ja-JP" altLang="en-US" dirty="0">
                <a:solidFill>
                  <a:srgbClr val="FFFF00"/>
                </a:solidFill>
              </a:rPr>
              <a:t>プロビット</a:t>
            </a:r>
            <a:r>
              <a:rPr kumimoji="1" lang="ja-JP" altLang="en-US" dirty="0"/>
              <a:t>：</a:t>
            </a:r>
            <a:endParaRPr kumimoji="1" lang="en-US" altLang="ja-JP" dirty="0"/>
          </a:p>
          <a:p>
            <a:pPr marL="0" indent="0" algn="just">
              <a:buNone/>
            </a:pPr>
            <a:r>
              <a:rPr kumimoji="1" lang="ja-JP" altLang="en-US" sz="2500" dirty="0"/>
              <a:t>　（回答者の評価は）満足，やや満足，やや不満，不満など，従属変数が</a:t>
            </a:r>
            <a:r>
              <a:rPr kumimoji="1" lang="ja-JP" altLang="en-US" sz="2500" dirty="0">
                <a:solidFill>
                  <a:srgbClr val="FFC000"/>
                </a:solidFill>
              </a:rPr>
              <a:t>順位データ</a:t>
            </a:r>
            <a:endParaRPr kumimoji="1" lang="en-US" altLang="ja-JP" sz="2500" dirty="0">
              <a:solidFill>
                <a:srgbClr val="FFC000"/>
              </a:solidFill>
            </a:endParaRPr>
          </a:p>
          <a:p>
            <a:pPr marL="0" indent="0" algn="just">
              <a:buNone/>
            </a:pPr>
            <a:endParaRPr kumimoji="1" lang="en-US" altLang="ja-JP" sz="1000" dirty="0">
              <a:solidFill>
                <a:srgbClr val="FFC000"/>
              </a:solidFill>
            </a:endParaRPr>
          </a:p>
          <a:p>
            <a:pPr marL="0" indent="0" algn="just">
              <a:buNone/>
            </a:pPr>
            <a:r>
              <a:rPr kumimoji="1" lang="ja-JP" altLang="en-US" sz="2000" dirty="0"/>
              <a:t>注：誤差項の分布（従属変数と選択確率の関係）に想定する曲線によって，それぞれ</a:t>
            </a:r>
            <a:r>
              <a:rPr kumimoji="1" lang="ja-JP" altLang="en-US" sz="2000" dirty="0">
                <a:solidFill>
                  <a:srgbClr val="00B0F0"/>
                </a:solidFill>
              </a:rPr>
              <a:t>ロジスティック回帰</a:t>
            </a:r>
            <a:r>
              <a:rPr kumimoji="1" lang="ja-JP" altLang="en-US" sz="2000" dirty="0"/>
              <a:t>と</a:t>
            </a:r>
            <a:r>
              <a:rPr kumimoji="1" lang="ja-JP" altLang="en-US" sz="2000" dirty="0">
                <a:solidFill>
                  <a:srgbClr val="00B0F0"/>
                </a:solidFill>
              </a:rPr>
              <a:t>プロビット回帰</a:t>
            </a:r>
            <a:r>
              <a:rPr kumimoji="1" lang="ja-JP" altLang="en-US" sz="2000" dirty="0"/>
              <a:t>の</a:t>
            </a:r>
            <a:r>
              <a:rPr kumimoji="1" lang="en-US" altLang="ja-JP" sz="2000" dirty="0"/>
              <a:t>2</a:t>
            </a:r>
            <a:r>
              <a:rPr kumimoji="1" lang="ja-JP" altLang="en-US" sz="2000" dirty="0"/>
              <a:t>種類がある。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26357669-F155-49FE-BFC2-D34283C46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620688"/>
            <a:ext cx="7162800" cy="1143000"/>
          </a:xfrm>
        </p:spPr>
        <p:txBody>
          <a:bodyPr/>
          <a:lstStyle/>
          <a:p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いろいろな離散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選択モデル</a:t>
            </a:r>
            <a:b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</a:br>
            <a:r>
              <a:rPr lang="ja-JP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（従属変数が質的尺度）</a:t>
            </a:r>
            <a:endParaRPr kumimoji="1" lang="ja-JP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20815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3F3F0F-48B8-4BA4-B9FE-7747F4F8C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620688"/>
            <a:ext cx="7162800" cy="1143000"/>
          </a:xfrm>
        </p:spPr>
        <p:txBody>
          <a:bodyPr/>
          <a:lstStyle/>
          <a:p>
            <a:r>
              <a:rPr kumimoji="1" lang="en-US" altLang="ja-JP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R</a:t>
            </a:r>
            <a:r>
              <a:rPr kumimoji="1"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コマンダーで描く</a:t>
            </a:r>
            <a:br>
              <a:rPr kumimoji="1" lang="en-US" altLang="ja-JP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</a:br>
            <a:r>
              <a:rPr kumimoji="1"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デンドログラム（樹形図）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E9216F0-65A2-43B1-990D-2DCE6C507C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6" t="11028" b="11556"/>
          <a:stretch/>
        </p:blipFill>
        <p:spPr>
          <a:xfrm>
            <a:off x="4339979" y="2453928"/>
            <a:ext cx="4084050" cy="326829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828EB15-82DD-4319-BBAB-456CD1D5D8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1" y="4404072"/>
            <a:ext cx="2854859" cy="172716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4932F2B-077A-42F8-91C4-45A6AD019088}"/>
              </a:ext>
            </a:extLst>
          </p:cNvPr>
          <p:cNvSpPr txBox="1"/>
          <p:nvPr/>
        </p:nvSpPr>
        <p:spPr>
          <a:xfrm>
            <a:off x="539552" y="1970308"/>
            <a:ext cx="4429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200" dirty="0">
                <a:solidFill>
                  <a:schemeClr val="bg1"/>
                </a:solidFill>
              </a:rPr>
              <a:t>［統計量］→［次元解析］→［クラスタ分析］→［階層的クラスタ分析］</a:t>
            </a:r>
            <a:endParaRPr kumimoji="1" lang="ja-JP" altLang="en-US" sz="12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33FE2330-6685-468D-9E65-E7B0E9021600}"/>
              </a:ext>
            </a:extLst>
          </p:cNvPr>
          <p:cNvSpPr/>
          <p:nvPr/>
        </p:nvSpPr>
        <p:spPr>
          <a:xfrm rot="5400000">
            <a:off x="1720170" y="4024595"/>
            <a:ext cx="375067" cy="432048"/>
          </a:xfrm>
          <a:prstGeom prst="rightArrow">
            <a:avLst/>
          </a:prstGeom>
          <a:solidFill>
            <a:srgbClr val="92D05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793F63E5-D045-4C71-81B2-18884DB42077}"/>
              </a:ext>
            </a:extLst>
          </p:cNvPr>
          <p:cNvSpPr/>
          <p:nvPr/>
        </p:nvSpPr>
        <p:spPr>
          <a:xfrm>
            <a:off x="3748888" y="4994640"/>
            <a:ext cx="375067" cy="432048"/>
          </a:xfrm>
          <a:prstGeom prst="rightArrow">
            <a:avLst/>
          </a:prstGeom>
          <a:solidFill>
            <a:srgbClr val="92D05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7A05884-B3C5-4995-9D5B-59F9A4D0CFF6}"/>
              </a:ext>
            </a:extLst>
          </p:cNvPr>
          <p:cNvSpPr txBox="1"/>
          <p:nvPr/>
        </p:nvSpPr>
        <p:spPr>
          <a:xfrm>
            <a:off x="4572000" y="5373216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+mj-ea"/>
                <a:ea typeface="+mj-ea"/>
              </a:rPr>
              <a:t>C</a:t>
            </a:r>
            <a:r>
              <a:rPr lang="ja-JP" altLang="en-US" sz="1200" dirty="0">
                <a:latin typeface="+mj-ea"/>
                <a:ea typeface="+mj-ea"/>
              </a:rPr>
              <a:t>さん</a:t>
            </a:r>
            <a:endParaRPr kumimoji="1" lang="ja-JP" altLang="en-US" sz="1200" dirty="0">
              <a:latin typeface="+mj-ea"/>
              <a:ea typeface="+mj-ea"/>
              <a:cs typeface="Meiryo UI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2B93B77-FCE8-4ECD-8ECE-0EE010A6D488}"/>
              </a:ext>
            </a:extLst>
          </p:cNvPr>
          <p:cNvSpPr txBox="1"/>
          <p:nvPr/>
        </p:nvSpPr>
        <p:spPr>
          <a:xfrm>
            <a:off x="5364088" y="5373215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+mj-ea"/>
                <a:ea typeface="+mj-ea"/>
              </a:rPr>
              <a:t>E</a:t>
            </a:r>
            <a:r>
              <a:rPr lang="ja-JP" altLang="en-US" sz="1200" dirty="0">
                <a:latin typeface="+mj-ea"/>
                <a:ea typeface="+mj-ea"/>
              </a:rPr>
              <a:t>さん</a:t>
            </a:r>
            <a:endParaRPr kumimoji="1" lang="ja-JP" altLang="en-US" sz="1200" dirty="0">
              <a:latin typeface="+mj-ea"/>
              <a:ea typeface="+mj-ea"/>
              <a:cs typeface="Meiryo UI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E793900-970F-4AA5-B2C2-75E94704D3A8}"/>
              </a:ext>
            </a:extLst>
          </p:cNvPr>
          <p:cNvSpPr txBox="1"/>
          <p:nvPr/>
        </p:nvSpPr>
        <p:spPr>
          <a:xfrm>
            <a:off x="6228184" y="5373214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+mj-ea"/>
                <a:ea typeface="+mj-ea"/>
              </a:rPr>
              <a:t>B</a:t>
            </a:r>
            <a:r>
              <a:rPr lang="ja-JP" altLang="en-US" sz="1200" dirty="0">
                <a:latin typeface="+mj-ea"/>
                <a:ea typeface="+mj-ea"/>
              </a:rPr>
              <a:t>さん</a:t>
            </a:r>
            <a:endParaRPr kumimoji="1" lang="ja-JP" altLang="en-US" sz="1200" dirty="0">
              <a:latin typeface="+mj-ea"/>
              <a:ea typeface="+mj-ea"/>
              <a:cs typeface="Meiryo UI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758010E-E705-47F7-8184-48EBBCB12E57}"/>
              </a:ext>
            </a:extLst>
          </p:cNvPr>
          <p:cNvSpPr txBox="1"/>
          <p:nvPr/>
        </p:nvSpPr>
        <p:spPr>
          <a:xfrm>
            <a:off x="7053544" y="5445224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+mj-ea"/>
                <a:ea typeface="+mj-ea"/>
              </a:rPr>
              <a:t>A</a:t>
            </a:r>
            <a:r>
              <a:rPr lang="ja-JP" altLang="en-US" sz="1200" dirty="0">
                <a:latin typeface="+mj-ea"/>
                <a:ea typeface="+mj-ea"/>
              </a:rPr>
              <a:t>君</a:t>
            </a:r>
            <a:endParaRPr kumimoji="1" lang="ja-JP" altLang="en-US" sz="1200" dirty="0">
              <a:latin typeface="+mj-ea"/>
              <a:ea typeface="+mj-ea"/>
              <a:cs typeface="Meiryo UI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0767DCD-5973-4E95-814D-1E822B2F8CA5}"/>
              </a:ext>
            </a:extLst>
          </p:cNvPr>
          <p:cNvSpPr txBox="1"/>
          <p:nvPr/>
        </p:nvSpPr>
        <p:spPr>
          <a:xfrm>
            <a:off x="7861702" y="5449102"/>
            <a:ext cx="437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+mj-ea"/>
                <a:ea typeface="+mj-ea"/>
              </a:rPr>
              <a:t>D</a:t>
            </a:r>
            <a:r>
              <a:rPr lang="ja-JP" altLang="en-US" sz="1200" dirty="0">
                <a:latin typeface="+mj-ea"/>
                <a:ea typeface="+mj-ea"/>
              </a:rPr>
              <a:t>君</a:t>
            </a:r>
            <a:endParaRPr kumimoji="1" lang="ja-JP" altLang="en-US" sz="1200" dirty="0">
              <a:latin typeface="+mj-ea"/>
              <a:ea typeface="+mj-ea"/>
              <a:cs typeface="Meiryo UI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5B6798F-F35A-44FD-BF25-81324DE813C2}"/>
              </a:ext>
            </a:extLst>
          </p:cNvPr>
          <p:cNvSpPr txBox="1"/>
          <p:nvPr/>
        </p:nvSpPr>
        <p:spPr>
          <a:xfrm>
            <a:off x="7596336" y="4864017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+mj-ea"/>
                <a:ea typeface="+mj-ea"/>
              </a:rPr>
              <a:t>第</a:t>
            </a:r>
            <a:r>
              <a:rPr lang="en-US" altLang="ja-JP" sz="1200" dirty="0">
                <a:latin typeface="+mj-ea"/>
                <a:ea typeface="+mj-ea"/>
              </a:rPr>
              <a:t>2</a:t>
            </a:r>
            <a:r>
              <a:rPr lang="ja-JP" altLang="en-US" sz="1200" dirty="0">
                <a:latin typeface="+mj-ea"/>
                <a:ea typeface="+mj-ea"/>
              </a:rPr>
              <a:t>階層</a:t>
            </a:r>
            <a:endParaRPr kumimoji="1" lang="ja-JP" altLang="en-US" sz="1200" dirty="0">
              <a:latin typeface="+mj-ea"/>
              <a:ea typeface="+mj-ea"/>
              <a:cs typeface="Meiryo UI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C8CC020-97A7-406D-83A7-30678A711A50}"/>
              </a:ext>
            </a:extLst>
          </p:cNvPr>
          <p:cNvSpPr txBox="1"/>
          <p:nvPr/>
        </p:nvSpPr>
        <p:spPr>
          <a:xfrm>
            <a:off x="5178140" y="4664169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+mj-ea"/>
                <a:ea typeface="+mj-ea"/>
              </a:rPr>
              <a:t>第</a:t>
            </a:r>
            <a:r>
              <a:rPr lang="en-US" altLang="ja-JP" sz="1200" dirty="0">
                <a:latin typeface="+mj-ea"/>
                <a:ea typeface="+mj-ea"/>
              </a:rPr>
              <a:t>3</a:t>
            </a:r>
            <a:r>
              <a:rPr lang="ja-JP" altLang="en-US" sz="1200" dirty="0">
                <a:latin typeface="+mj-ea"/>
                <a:ea typeface="+mj-ea"/>
              </a:rPr>
              <a:t>階層</a:t>
            </a:r>
            <a:endParaRPr kumimoji="1" lang="ja-JP" altLang="en-US" sz="1200" dirty="0">
              <a:latin typeface="+mj-ea"/>
              <a:ea typeface="+mj-ea"/>
              <a:cs typeface="Meiryo UI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D426861-50D6-4AB2-A823-DBC0C926E5C8}"/>
              </a:ext>
            </a:extLst>
          </p:cNvPr>
          <p:cNvSpPr txBox="1"/>
          <p:nvPr/>
        </p:nvSpPr>
        <p:spPr>
          <a:xfrm>
            <a:off x="7009165" y="4616485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+mj-ea"/>
                <a:ea typeface="+mj-ea"/>
              </a:rPr>
              <a:t>第</a:t>
            </a:r>
            <a:r>
              <a:rPr lang="en-US" altLang="ja-JP" sz="1200" dirty="0">
                <a:latin typeface="+mj-ea"/>
                <a:ea typeface="+mj-ea"/>
              </a:rPr>
              <a:t>4</a:t>
            </a:r>
            <a:r>
              <a:rPr lang="ja-JP" altLang="en-US" sz="1200" dirty="0">
                <a:latin typeface="+mj-ea"/>
                <a:ea typeface="+mj-ea"/>
              </a:rPr>
              <a:t>階層</a:t>
            </a:r>
            <a:endParaRPr kumimoji="1" lang="ja-JP" altLang="en-US" sz="1200" dirty="0">
              <a:latin typeface="+mj-ea"/>
              <a:ea typeface="+mj-ea"/>
              <a:cs typeface="Meiryo UI" pitchFamily="50" charset="-128"/>
            </a:endParaRP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E9D4ADC6-9B53-41C6-8CF5-5DF1A3F352CD}"/>
              </a:ext>
            </a:extLst>
          </p:cNvPr>
          <p:cNvCxnSpPr>
            <a:cxnSpLocks/>
          </p:cNvCxnSpPr>
          <p:nvPr/>
        </p:nvCxnSpPr>
        <p:spPr>
          <a:xfrm>
            <a:off x="4862516" y="3573016"/>
            <a:ext cx="2301772" cy="0"/>
          </a:xfrm>
          <a:prstGeom prst="line">
            <a:avLst/>
          </a:prstGeom>
          <a:ln w="31750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A4C77D9-57CE-4A10-A366-5B01E829CC66}"/>
              </a:ext>
            </a:extLst>
          </p:cNvPr>
          <p:cNvSpPr txBox="1"/>
          <p:nvPr/>
        </p:nvSpPr>
        <p:spPr>
          <a:xfrm>
            <a:off x="7100357" y="3402254"/>
            <a:ext cx="133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+mj-ea"/>
                <a:ea typeface="+mj-ea"/>
              </a:rPr>
              <a:t>ここで切断すれば</a:t>
            </a:r>
            <a:endParaRPr lang="en-US" altLang="ja-JP" sz="1200" dirty="0">
              <a:latin typeface="+mj-ea"/>
              <a:ea typeface="+mj-ea"/>
            </a:endParaRPr>
          </a:p>
          <a:p>
            <a:r>
              <a:rPr kumimoji="1" lang="ja-JP" altLang="en-US" sz="1200" dirty="0">
                <a:latin typeface="+mj-ea"/>
                <a:ea typeface="+mj-ea"/>
                <a:cs typeface="Meiryo UI" pitchFamily="50" charset="-128"/>
              </a:rPr>
              <a:t>クラスターは</a:t>
            </a:r>
            <a:r>
              <a:rPr kumimoji="1" lang="en-US" altLang="ja-JP" sz="1200" dirty="0">
                <a:latin typeface="+mj-ea"/>
                <a:ea typeface="+mj-ea"/>
                <a:cs typeface="Meiryo UI" pitchFamily="50" charset="-128"/>
              </a:rPr>
              <a:t>2</a:t>
            </a:r>
            <a:r>
              <a:rPr kumimoji="1" lang="ja-JP" altLang="en-US" sz="1200" dirty="0">
                <a:latin typeface="+mj-ea"/>
                <a:ea typeface="+mj-ea"/>
                <a:cs typeface="Meiryo UI" pitchFamily="50" charset="-128"/>
              </a:rPr>
              <a:t>つ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5055F26-B0B4-42CD-A2DE-B688CE2455F7}"/>
              </a:ext>
            </a:extLst>
          </p:cNvPr>
          <p:cNvSpPr txBox="1"/>
          <p:nvPr/>
        </p:nvSpPr>
        <p:spPr>
          <a:xfrm>
            <a:off x="5463162" y="2941494"/>
            <a:ext cx="1701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rgbClr val="0070C0"/>
                </a:solidFill>
                <a:latin typeface="+mj-ea"/>
                <a:ea typeface="+mj-ea"/>
              </a:rPr>
              <a:t>線の長さが距離なので，一番長いところで分ける</a:t>
            </a:r>
            <a:endParaRPr kumimoji="1" lang="ja-JP" altLang="en-US" sz="1100" dirty="0">
              <a:solidFill>
                <a:srgbClr val="0070C0"/>
              </a:solidFill>
              <a:latin typeface="+mj-ea"/>
              <a:ea typeface="+mj-ea"/>
              <a:cs typeface="Meiryo UI" pitchFamily="50" charset="-128"/>
            </a:endParaRP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B8D1C9EF-5963-4032-A8E0-523064D144B2}"/>
              </a:ext>
            </a:extLst>
          </p:cNvPr>
          <p:cNvCxnSpPr/>
          <p:nvPr/>
        </p:nvCxnSpPr>
        <p:spPr>
          <a:xfrm flipH="1">
            <a:off x="5227334" y="3101093"/>
            <a:ext cx="289274" cy="75187"/>
          </a:xfrm>
          <a:prstGeom prst="straightConnector1">
            <a:avLst/>
          </a:prstGeom>
          <a:ln w="317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49406E0-C0D8-4580-BED0-01549DD39D96}"/>
              </a:ext>
            </a:extLst>
          </p:cNvPr>
          <p:cNvSpPr txBox="1"/>
          <p:nvPr/>
        </p:nvSpPr>
        <p:spPr>
          <a:xfrm>
            <a:off x="4211960" y="5838090"/>
            <a:ext cx="4491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solidFill>
                  <a:srgbClr val="FFFF00"/>
                </a:solidFill>
              </a:rPr>
              <a:t>注：個体ではなく変数を分類することも可能（</a:t>
            </a:r>
            <a:r>
              <a:rPr lang="en-US" altLang="ja-JP" sz="1200" dirty="0">
                <a:solidFill>
                  <a:srgbClr val="FFFF00"/>
                </a:solidFill>
              </a:rPr>
              <a:t>R</a:t>
            </a:r>
            <a:r>
              <a:rPr lang="ja-JP" altLang="en-US" sz="1200" dirty="0">
                <a:solidFill>
                  <a:srgbClr val="FFFF00"/>
                </a:solidFill>
              </a:rPr>
              <a:t>コマンダーでは不可）</a:t>
            </a:r>
            <a:endParaRPr kumimoji="1" lang="ja-JP" altLang="en-US" sz="1200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D102CC59-2A53-448E-805A-820265DE67E8}"/>
              </a:ext>
            </a:extLst>
          </p:cNvPr>
          <p:cNvCxnSpPr>
            <a:cxnSpLocks/>
          </p:cNvCxnSpPr>
          <p:nvPr/>
        </p:nvCxnSpPr>
        <p:spPr>
          <a:xfrm flipV="1">
            <a:off x="4727368" y="5630225"/>
            <a:ext cx="60655" cy="187875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>
            <a:extLst>
              <a:ext uri="{FF2B5EF4-FFF2-40B4-BE49-F238E27FC236}">
                <a16:creationId xmlns:a16="http://schemas.microsoft.com/office/drawing/2014/main" id="{4651E022-C4EF-42F5-9E76-A91E07FB44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83" y="2273382"/>
            <a:ext cx="2896097" cy="174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1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5" grpId="0"/>
      <p:bldP spid="26" grpId="0"/>
      <p:bldP spid="2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EF509D-F722-4711-9D33-2CE475FF3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620688"/>
            <a:ext cx="7162800" cy="1143000"/>
          </a:xfrm>
        </p:spPr>
        <p:txBody>
          <a:bodyPr/>
          <a:lstStyle/>
          <a:p>
            <a:r>
              <a:rPr kumimoji="1" lang="en-US" altLang="ja-JP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13.5</a:t>
            </a:r>
            <a:r>
              <a:rPr kumimoji="1"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　非階層クラスター分析</a:t>
            </a:r>
            <a:br>
              <a:rPr kumimoji="1" lang="en-US" altLang="ja-JP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</a:br>
            <a:r>
              <a:rPr kumimoji="1"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（</a:t>
            </a:r>
            <a:r>
              <a:rPr kumimoji="1" lang="en-US" altLang="ja-JP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k-means</a:t>
            </a:r>
            <a:r>
              <a:rPr kumimoji="1"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法）①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0F9E060-3A59-4230-A08A-5792C5289304}"/>
              </a:ext>
            </a:extLst>
          </p:cNvPr>
          <p:cNvCxnSpPr>
            <a:cxnSpLocks/>
          </p:cNvCxnSpPr>
          <p:nvPr/>
        </p:nvCxnSpPr>
        <p:spPr>
          <a:xfrm flipH="1">
            <a:off x="3131840" y="5071046"/>
            <a:ext cx="3024336" cy="0"/>
          </a:xfrm>
          <a:prstGeom prst="line">
            <a:avLst/>
          </a:prstGeom>
          <a:ln w="317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F2DFBAF6-7832-40EC-AE7C-A8BF63B98C17}"/>
              </a:ext>
            </a:extLst>
          </p:cNvPr>
          <p:cNvCxnSpPr>
            <a:cxnSpLocks/>
          </p:cNvCxnSpPr>
          <p:nvPr/>
        </p:nvCxnSpPr>
        <p:spPr>
          <a:xfrm flipH="1">
            <a:off x="3149576" y="2371725"/>
            <a:ext cx="7962" cy="2688416"/>
          </a:xfrm>
          <a:prstGeom prst="line">
            <a:avLst/>
          </a:prstGeom>
          <a:ln w="317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8D15A0B-F69A-4485-9BEC-8A2F4FB9A924}"/>
              </a:ext>
            </a:extLst>
          </p:cNvPr>
          <p:cNvSpPr/>
          <p:nvPr/>
        </p:nvSpPr>
        <p:spPr>
          <a:xfrm>
            <a:off x="3236410" y="4045516"/>
            <a:ext cx="377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500" dirty="0">
                <a:solidFill>
                  <a:schemeClr val="bg1"/>
                </a:solidFill>
              </a:rPr>
              <a:t>●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C711D6A-5035-4AC7-8C14-F0BA2FE7DA13}"/>
              </a:ext>
            </a:extLst>
          </p:cNvPr>
          <p:cNvSpPr/>
          <p:nvPr/>
        </p:nvSpPr>
        <p:spPr>
          <a:xfrm>
            <a:off x="4018642" y="3715040"/>
            <a:ext cx="377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500" dirty="0">
                <a:solidFill>
                  <a:schemeClr val="bg1"/>
                </a:solidFill>
              </a:rPr>
              <a:t>●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ECB8BF9-AA02-428D-88BD-273EA35EF1C4}"/>
              </a:ext>
            </a:extLst>
          </p:cNvPr>
          <p:cNvSpPr/>
          <p:nvPr/>
        </p:nvSpPr>
        <p:spPr>
          <a:xfrm>
            <a:off x="4884289" y="4207098"/>
            <a:ext cx="53367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500" dirty="0">
                <a:solidFill>
                  <a:schemeClr val="bg1"/>
                </a:solidFill>
              </a:rPr>
              <a:t>●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61B3F17-1EF6-4CA8-8A16-7EA91C7E4F96}"/>
              </a:ext>
            </a:extLst>
          </p:cNvPr>
          <p:cNvSpPr/>
          <p:nvPr/>
        </p:nvSpPr>
        <p:spPr>
          <a:xfrm>
            <a:off x="3923928" y="2904094"/>
            <a:ext cx="377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500" dirty="0">
                <a:solidFill>
                  <a:schemeClr val="bg1"/>
                </a:solidFill>
              </a:rPr>
              <a:t>●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DCDFE3B-A8F2-4F50-BA7B-180EF54C0FE6}"/>
              </a:ext>
            </a:extLst>
          </p:cNvPr>
          <p:cNvSpPr/>
          <p:nvPr/>
        </p:nvSpPr>
        <p:spPr>
          <a:xfrm>
            <a:off x="5131474" y="3074744"/>
            <a:ext cx="377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500" dirty="0">
                <a:solidFill>
                  <a:schemeClr val="bg1"/>
                </a:solidFill>
              </a:rPr>
              <a:t>●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E25C5B3-1AE5-44A3-8BF1-D311D8AC517C}"/>
              </a:ext>
            </a:extLst>
          </p:cNvPr>
          <p:cNvSpPr/>
          <p:nvPr/>
        </p:nvSpPr>
        <p:spPr>
          <a:xfrm>
            <a:off x="5779150" y="3825915"/>
            <a:ext cx="377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500" dirty="0">
                <a:solidFill>
                  <a:schemeClr val="bg1"/>
                </a:solidFill>
              </a:rPr>
              <a:t>●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36C619C-9E9D-4936-A09E-8AAD3C7313B7}"/>
              </a:ext>
            </a:extLst>
          </p:cNvPr>
          <p:cNvSpPr txBox="1"/>
          <p:nvPr/>
        </p:nvSpPr>
        <p:spPr>
          <a:xfrm>
            <a:off x="6173911" y="4860086"/>
            <a:ext cx="388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x</a:t>
            </a:r>
            <a:r>
              <a:rPr kumimoji="1" lang="en-US" altLang="ja-JP" sz="2000" baseline="-25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1</a:t>
            </a:r>
            <a:endParaRPr kumimoji="1" lang="ja-JP" altLang="en-US" sz="2000" baseline="-25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CFCF856-3F7E-4676-9E11-B3B7D847813B}"/>
              </a:ext>
            </a:extLst>
          </p:cNvPr>
          <p:cNvSpPr txBox="1"/>
          <p:nvPr/>
        </p:nvSpPr>
        <p:spPr>
          <a:xfrm>
            <a:off x="2955451" y="1948769"/>
            <a:ext cx="388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x</a:t>
            </a:r>
            <a:r>
              <a:rPr kumimoji="1" lang="en-US" altLang="ja-JP" sz="2000" baseline="-25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2</a:t>
            </a:r>
            <a:endParaRPr kumimoji="1" lang="ja-JP" altLang="en-US" sz="2000" baseline="-25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DD17581-E193-414B-8B08-05FB909988EE}"/>
              </a:ext>
            </a:extLst>
          </p:cNvPr>
          <p:cNvSpPr/>
          <p:nvPr/>
        </p:nvSpPr>
        <p:spPr>
          <a:xfrm>
            <a:off x="5220072" y="2638880"/>
            <a:ext cx="377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500" dirty="0">
                <a:solidFill>
                  <a:srgbClr val="FFFF00"/>
                </a:solidFill>
              </a:rPr>
              <a:t>■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588A80D-63F9-4C27-9750-2C1C749BF74F}"/>
              </a:ext>
            </a:extLst>
          </p:cNvPr>
          <p:cNvSpPr/>
          <p:nvPr/>
        </p:nvSpPr>
        <p:spPr>
          <a:xfrm>
            <a:off x="3803364" y="4547596"/>
            <a:ext cx="377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500" dirty="0">
                <a:solidFill>
                  <a:srgbClr val="00B0F0"/>
                </a:solidFill>
              </a:rPr>
              <a:t>▲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986266C-B019-4A01-897F-7193E9930746}"/>
              </a:ext>
            </a:extLst>
          </p:cNvPr>
          <p:cNvSpPr txBox="1"/>
          <p:nvPr/>
        </p:nvSpPr>
        <p:spPr>
          <a:xfrm>
            <a:off x="1979712" y="5400287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手順①：事前に決めたクラスターの数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k</a:t>
            </a:r>
            <a:r>
              <a:rPr kumimoji="1" lang="ja-JP" altLang="en-US" sz="2000" dirty="0" err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だけ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基点（</a:t>
            </a:r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■</a:t>
            </a:r>
            <a:r>
              <a:rPr kumimoji="1" lang="ja-JP" altLang="en-US" sz="20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▲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）</a:t>
            </a:r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pPr algn="l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　　　　　を無作為に配置して，近い個体でクラスターを作成</a:t>
            </a: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113FBA3D-9120-4D92-8AC0-18835BCC5608}"/>
              </a:ext>
            </a:extLst>
          </p:cNvPr>
          <p:cNvCxnSpPr>
            <a:cxnSpLocks/>
          </p:cNvCxnSpPr>
          <p:nvPr/>
        </p:nvCxnSpPr>
        <p:spPr>
          <a:xfrm>
            <a:off x="3497635" y="4257251"/>
            <a:ext cx="464717" cy="462612"/>
          </a:xfrm>
          <a:prstGeom prst="line">
            <a:avLst/>
          </a:prstGeom>
          <a:ln w="19050">
            <a:solidFill>
              <a:srgbClr val="00B0F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2FC1DB2E-9A54-4CAE-92BC-3C04BA6701B0}"/>
              </a:ext>
            </a:extLst>
          </p:cNvPr>
          <p:cNvSpPr/>
          <p:nvPr/>
        </p:nvSpPr>
        <p:spPr>
          <a:xfrm>
            <a:off x="4018642" y="3718916"/>
            <a:ext cx="377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500" dirty="0">
                <a:solidFill>
                  <a:srgbClr val="00B0F0"/>
                </a:solidFill>
              </a:rPr>
              <a:t>●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E65BDFF8-0D0F-4063-8BBE-9BD315FC2CE1}"/>
              </a:ext>
            </a:extLst>
          </p:cNvPr>
          <p:cNvSpPr/>
          <p:nvPr/>
        </p:nvSpPr>
        <p:spPr>
          <a:xfrm>
            <a:off x="4891998" y="4207097"/>
            <a:ext cx="377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500" dirty="0">
                <a:solidFill>
                  <a:srgbClr val="00B0F0"/>
                </a:solidFill>
              </a:rPr>
              <a:t>●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1DEA459C-6E6B-43D4-A9BD-EF520EE13370}"/>
              </a:ext>
            </a:extLst>
          </p:cNvPr>
          <p:cNvSpPr/>
          <p:nvPr/>
        </p:nvSpPr>
        <p:spPr>
          <a:xfrm>
            <a:off x="3246697" y="4045515"/>
            <a:ext cx="377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500" dirty="0">
                <a:solidFill>
                  <a:srgbClr val="00B0F0"/>
                </a:solidFill>
              </a:rPr>
              <a:t>●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56044D53-1A74-4887-93F6-850437FE64C6}"/>
              </a:ext>
            </a:extLst>
          </p:cNvPr>
          <p:cNvSpPr/>
          <p:nvPr/>
        </p:nvSpPr>
        <p:spPr>
          <a:xfrm>
            <a:off x="3923928" y="2909884"/>
            <a:ext cx="377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500" dirty="0">
                <a:solidFill>
                  <a:srgbClr val="FFFF00"/>
                </a:solidFill>
              </a:rPr>
              <a:t>●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61D4EC08-3204-47EA-BE9E-ABCEA52075D7}"/>
              </a:ext>
            </a:extLst>
          </p:cNvPr>
          <p:cNvSpPr/>
          <p:nvPr/>
        </p:nvSpPr>
        <p:spPr>
          <a:xfrm>
            <a:off x="5779150" y="3825914"/>
            <a:ext cx="377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500" dirty="0">
                <a:solidFill>
                  <a:srgbClr val="FFFF00"/>
                </a:solidFill>
              </a:rPr>
              <a:t>●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7149080D-7493-4F86-BA3F-ED942483EC6D}"/>
              </a:ext>
            </a:extLst>
          </p:cNvPr>
          <p:cNvSpPr/>
          <p:nvPr/>
        </p:nvSpPr>
        <p:spPr>
          <a:xfrm>
            <a:off x="5131553" y="3056132"/>
            <a:ext cx="377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500" dirty="0">
                <a:solidFill>
                  <a:srgbClr val="FFFF00"/>
                </a:solidFill>
              </a:rPr>
              <a:t>●</a:t>
            </a:r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27A90082-0E04-4EB2-BF27-26BD0EB0DCC0}"/>
              </a:ext>
            </a:extLst>
          </p:cNvPr>
          <p:cNvCxnSpPr>
            <a:cxnSpLocks/>
          </p:cNvCxnSpPr>
          <p:nvPr/>
        </p:nvCxnSpPr>
        <p:spPr>
          <a:xfrm flipH="1">
            <a:off x="3991877" y="3933204"/>
            <a:ext cx="215278" cy="825128"/>
          </a:xfrm>
          <a:prstGeom prst="line">
            <a:avLst/>
          </a:prstGeom>
          <a:ln w="19050">
            <a:solidFill>
              <a:srgbClr val="00B0F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64FF9479-63BF-49DE-A27D-8314F54CD5A7}"/>
              </a:ext>
            </a:extLst>
          </p:cNvPr>
          <p:cNvCxnSpPr>
            <a:cxnSpLocks/>
          </p:cNvCxnSpPr>
          <p:nvPr/>
        </p:nvCxnSpPr>
        <p:spPr>
          <a:xfrm flipH="1">
            <a:off x="3962352" y="4402249"/>
            <a:ext cx="1048131" cy="300924"/>
          </a:xfrm>
          <a:prstGeom prst="line">
            <a:avLst/>
          </a:prstGeom>
          <a:ln w="19050">
            <a:solidFill>
              <a:srgbClr val="00B0F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2C98EAA7-4212-47FC-87A8-D6395BC05A0E}"/>
              </a:ext>
            </a:extLst>
          </p:cNvPr>
          <p:cNvCxnSpPr>
            <a:cxnSpLocks/>
          </p:cNvCxnSpPr>
          <p:nvPr/>
        </p:nvCxnSpPr>
        <p:spPr>
          <a:xfrm flipH="1">
            <a:off x="4191951" y="2811584"/>
            <a:ext cx="1244145" cy="244548"/>
          </a:xfrm>
          <a:prstGeom prst="line">
            <a:avLst/>
          </a:prstGeom>
          <a:ln w="19050">
            <a:solidFill>
              <a:srgbClr val="FFFF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20650C46-810F-4D0E-AD5F-83D8E37F226D}"/>
              </a:ext>
            </a:extLst>
          </p:cNvPr>
          <p:cNvCxnSpPr>
            <a:cxnSpLocks/>
          </p:cNvCxnSpPr>
          <p:nvPr/>
        </p:nvCxnSpPr>
        <p:spPr>
          <a:xfrm flipH="1" flipV="1">
            <a:off x="5459342" y="2838515"/>
            <a:ext cx="480810" cy="1076270"/>
          </a:xfrm>
          <a:prstGeom prst="line">
            <a:avLst/>
          </a:prstGeom>
          <a:ln w="19050">
            <a:solidFill>
              <a:srgbClr val="FFFF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C1062E46-152C-497D-9E03-C3B38A926212}"/>
              </a:ext>
            </a:extLst>
          </p:cNvPr>
          <p:cNvCxnSpPr>
            <a:cxnSpLocks/>
          </p:cNvCxnSpPr>
          <p:nvPr/>
        </p:nvCxnSpPr>
        <p:spPr>
          <a:xfrm flipV="1">
            <a:off x="5319987" y="2858205"/>
            <a:ext cx="88599" cy="398212"/>
          </a:xfrm>
          <a:prstGeom prst="line">
            <a:avLst/>
          </a:prstGeom>
          <a:ln w="19050">
            <a:solidFill>
              <a:srgbClr val="FFFF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楕円 47">
            <a:extLst>
              <a:ext uri="{FF2B5EF4-FFF2-40B4-BE49-F238E27FC236}">
                <a16:creationId xmlns:a16="http://schemas.microsoft.com/office/drawing/2014/main" id="{1DDBD808-659D-4D2A-BED4-139A10C3094D}"/>
              </a:ext>
            </a:extLst>
          </p:cNvPr>
          <p:cNvSpPr/>
          <p:nvPr/>
        </p:nvSpPr>
        <p:spPr>
          <a:xfrm rot="1498301">
            <a:off x="3830721" y="2970475"/>
            <a:ext cx="2462899" cy="917639"/>
          </a:xfrm>
          <a:prstGeom prst="ellipse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楕円 48">
            <a:extLst>
              <a:ext uri="{FF2B5EF4-FFF2-40B4-BE49-F238E27FC236}">
                <a16:creationId xmlns:a16="http://schemas.microsoft.com/office/drawing/2014/main" id="{A5FE683E-7DE1-42E5-A166-231A5FC13698}"/>
              </a:ext>
            </a:extLst>
          </p:cNvPr>
          <p:cNvSpPr/>
          <p:nvPr/>
        </p:nvSpPr>
        <p:spPr>
          <a:xfrm rot="373307">
            <a:off x="3247156" y="3765243"/>
            <a:ext cx="1970377" cy="906284"/>
          </a:xfrm>
          <a:prstGeom prst="ellipse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635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6" grpId="0"/>
      <p:bldP spid="27" grpId="0"/>
      <p:bldP spid="28" grpId="0"/>
      <p:bldP spid="29" grpId="0"/>
      <p:bldP spid="30" grpId="0"/>
      <p:bldP spid="31" grpId="0"/>
      <p:bldP spid="48" grpId="0" animBg="1"/>
      <p:bldP spid="4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EF509D-F722-4711-9D33-2CE475FF3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620688"/>
            <a:ext cx="7992888" cy="1143000"/>
          </a:xfrm>
        </p:spPr>
        <p:txBody>
          <a:bodyPr/>
          <a:lstStyle/>
          <a:p>
            <a:r>
              <a:rPr kumimoji="1"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非階層クラスター分析（</a:t>
            </a:r>
            <a:r>
              <a:rPr kumimoji="1" lang="en-US" altLang="ja-JP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k-means</a:t>
            </a:r>
            <a:r>
              <a:rPr kumimoji="1"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法）②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0F9E060-3A59-4230-A08A-5792C5289304}"/>
              </a:ext>
            </a:extLst>
          </p:cNvPr>
          <p:cNvCxnSpPr>
            <a:cxnSpLocks/>
          </p:cNvCxnSpPr>
          <p:nvPr/>
        </p:nvCxnSpPr>
        <p:spPr>
          <a:xfrm flipH="1">
            <a:off x="3131840" y="5071046"/>
            <a:ext cx="3024336" cy="0"/>
          </a:xfrm>
          <a:prstGeom prst="line">
            <a:avLst/>
          </a:prstGeom>
          <a:ln w="317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F2DFBAF6-7832-40EC-AE7C-A8BF63B98C17}"/>
              </a:ext>
            </a:extLst>
          </p:cNvPr>
          <p:cNvCxnSpPr>
            <a:cxnSpLocks/>
          </p:cNvCxnSpPr>
          <p:nvPr/>
        </p:nvCxnSpPr>
        <p:spPr>
          <a:xfrm flipH="1">
            <a:off x="3149576" y="2371725"/>
            <a:ext cx="7962" cy="2688416"/>
          </a:xfrm>
          <a:prstGeom prst="line">
            <a:avLst/>
          </a:prstGeom>
          <a:ln w="317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8D15A0B-F69A-4485-9BEC-8A2F4FB9A924}"/>
              </a:ext>
            </a:extLst>
          </p:cNvPr>
          <p:cNvSpPr/>
          <p:nvPr/>
        </p:nvSpPr>
        <p:spPr>
          <a:xfrm>
            <a:off x="3203848" y="4045516"/>
            <a:ext cx="377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500" dirty="0">
                <a:solidFill>
                  <a:srgbClr val="00B0F0"/>
                </a:solidFill>
              </a:rPr>
              <a:t>●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C711D6A-5035-4AC7-8C14-F0BA2FE7DA13}"/>
              </a:ext>
            </a:extLst>
          </p:cNvPr>
          <p:cNvSpPr/>
          <p:nvPr/>
        </p:nvSpPr>
        <p:spPr>
          <a:xfrm>
            <a:off x="3986080" y="3715040"/>
            <a:ext cx="377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500" dirty="0">
                <a:solidFill>
                  <a:srgbClr val="00B0F0"/>
                </a:solidFill>
              </a:rPr>
              <a:t>●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ECB8BF9-AA02-428D-88BD-273EA35EF1C4}"/>
              </a:ext>
            </a:extLst>
          </p:cNvPr>
          <p:cNvSpPr/>
          <p:nvPr/>
        </p:nvSpPr>
        <p:spPr>
          <a:xfrm>
            <a:off x="4851727" y="4207098"/>
            <a:ext cx="53367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500" dirty="0">
                <a:solidFill>
                  <a:srgbClr val="00B0F0"/>
                </a:solidFill>
              </a:rPr>
              <a:t>●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61B3F17-1EF6-4CA8-8A16-7EA91C7E4F96}"/>
              </a:ext>
            </a:extLst>
          </p:cNvPr>
          <p:cNvSpPr/>
          <p:nvPr/>
        </p:nvSpPr>
        <p:spPr>
          <a:xfrm>
            <a:off x="3879431" y="2893894"/>
            <a:ext cx="377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500" dirty="0">
                <a:solidFill>
                  <a:srgbClr val="FFFF00"/>
                </a:solidFill>
              </a:rPr>
              <a:t>●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DCDFE3B-A8F2-4F50-BA7B-180EF54C0FE6}"/>
              </a:ext>
            </a:extLst>
          </p:cNvPr>
          <p:cNvSpPr/>
          <p:nvPr/>
        </p:nvSpPr>
        <p:spPr>
          <a:xfrm>
            <a:off x="5086977" y="3064544"/>
            <a:ext cx="377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500" dirty="0">
                <a:solidFill>
                  <a:srgbClr val="FFFF00"/>
                </a:solidFill>
              </a:rPr>
              <a:t>●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E25C5B3-1AE5-44A3-8BF1-D311D8AC517C}"/>
              </a:ext>
            </a:extLst>
          </p:cNvPr>
          <p:cNvSpPr/>
          <p:nvPr/>
        </p:nvSpPr>
        <p:spPr>
          <a:xfrm>
            <a:off x="5707142" y="3753907"/>
            <a:ext cx="377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500" dirty="0">
                <a:solidFill>
                  <a:srgbClr val="FFFF00"/>
                </a:solidFill>
              </a:rPr>
              <a:t>●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36C619C-9E9D-4936-A09E-8AAD3C7313B7}"/>
              </a:ext>
            </a:extLst>
          </p:cNvPr>
          <p:cNvSpPr txBox="1"/>
          <p:nvPr/>
        </p:nvSpPr>
        <p:spPr>
          <a:xfrm>
            <a:off x="6173911" y="4860086"/>
            <a:ext cx="388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x</a:t>
            </a:r>
            <a:r>
              <a:rPr kumimoji="1" lang="en-US" altLang="ja-JP" sz="2000" baseline="-25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1</a:t>
            </a:r>
            <a:endParaRPr kumimoji="1" lang="ja-JP" altLang="en-US" sz="2000" baseline="-25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CFCF856-3F7E-4676-9E11-B3B7D847813B}"/>
              </a:ext>
            </a:extLst>
          </p:cNvPr>
          <p:cNvSpPr txBox="1"/>
          <p:nvPr/>
        </p:nvSpPr>
        <p:spPr>
          <a:xfrm>
            <a:off x="2955451" y="1948769"/>
            <a:ext cx="388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x</a:t>
            </a:r>
            <a:r>
              <a:rPr kumimoji="1" lang="en-US" altLang="ja-JP" sz="2000" baseline="-25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2</a:t>
            </a:r>
            <a:endParaRPr kumimoji="1" lang="ja-JP" altLang="en-US" sz="2000" baseline="-25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DD17581-E193-414B-8B08-05FB909988EE}"/>
              </a:ext>
            </a:extLst>
          </p:cNvPr>
          <p:cNvSpPr/>
          <p:nvPr/>
        </p:nvSpPr>
        <p:spPr>
          <a:xfrm>
            <a:off x="5175575" y="2628680"/>
            <a:ext cx="377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500" dirty="0">
                <a:solidFill>
                  <a:srgbClr val="FFFF00"/>
                </a:solidFill>
              </a:rPr>
              <a:t>■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588A80D-63F9-4C27-9750-2C1C749BF74F}"/>
              </a:ext>
            </a:extLst>
          </p:cNvPr>
          <p:cNvSpPr/>
          <p:nvPr/>
        </p:nvSpPr>
        <p:spPr>
          <a:xfrm>
            <a:off x="3770802" y="4547596"/>
            <a:ext cx="377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500" dirty="0">
                <a:solidFill>
                  <a:srgbClr val="00B0F0"/>
                </a:solidFill>
              </a:rPr>
              <a:t>▲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986266C-B019-4A01-897F-7193E9930746}"/>
              </a:ext>
            </a:extLst>
          </p:cNvPr>
          <p:cNvSpPr txBox="1"/>
          <p:nvPr/>
        </p:nvSpPr>
        <p:spPr>
          <a:xfrm>
            <a:off x="2077173" y="5401990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手順②：クラスターの重心を計算して基準を移動</a:t>
            </a:r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pPr algn="l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　　　　　（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means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は直線の重心から来ている）</a:t>
            </a:r>
          </a:p>
        </p:txBody>
      </p:sp>
      <p:sp>
        <p:nvSpPr>
          <p:cNvPr id="3" name="二等辺三角形 2">
            <a:extLst>
              <a:ext uri="{FF2B5EF4-FFF2-40B4-BE49-F238E27FC236}">
                <a16:creationId xmlns:a16="http://schemas.microsoft.com/office/drawing/2014/main" id="{75DE60A1-E583-4372-94B1-3665B2001638}"/>
              </a:ext>
            </a:extLst>
          </p:cNvPr>
          <p:cNvSpPr/>
          <p:nvPr/>
        </p:nvSpPr>
        <p:spPr>
          <a:xfrm rot="290489">
            <a:off x="3404122" y="3883714"/>
            <a:ext cx="1638094" cy="411447"/>
          </a:xfrm>
          <a:prstGeom prst="triangle">
            <a:avLst>
              <a:gd name="adj" fmla="val 43443"/>
            </a:avLst>
          </a:prstGeom>
          <a:solidFill>
            <a:srgbClr val="00B0F0">
              <a:alpha val="29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二等辺三角形 31">
            <a:extLst>
              <a:ext uri="{FF2B5EF4-FFF2-40B4-BE49-F238E27FC236}">
                <a16:creationId xmlns:a16="http://schemas.microsoft.com/office/drawing/2014/main" id="{68AE66C7-4DAB-4E08-8244-52748D60F435}"/>
              </a:ext>
            </a:extLst>
          </p:cNvPr>
          <p:cNvSpPr/>
          <p:nvPr/>
        </p:nvSpPr>
        <p:spPr>
          <a:xfrm rot="1488700">
            <a:off x="4045164" y="3157006"/>
            <a:ext cx="1971238" cy="338884"/>
          </a:xfrm>
          <a:prstGeom prst="triangle">
            <a:avLst>
              <a:gd name="adj" fmla="val 57476"/>
            </a:avLst>
          </a:prstGeom>
          <a:solidFill>
            <a:srgbClr val="FFFF00">
              <a:alpha val="32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34F52BCA-C2AC-42A9-AFAB-BADBDB5656FF}"/>
              </a:ext>
            </a:extLst>
          </p:cNvPr>
          <p:cNvCxnSpPr>
            <a:cxnSpLocks/>
          </p:cNvCxnSpPr>
          <p:nvPr/>
        </p:nvCxnSpPr>
        <p:spPr>
          <a:xfrm flipH="1">
            <a:off x="5074003" y="2853080"/>
            <a:ext cx="221962" cy="452588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DC713160-39FF-4888-957B-43C50C8D5F67}"/>
              </a:ext>
            </a:extLst>
          </p:cNvPr>
          <p:cNvSpPr/>
          <p:nvPr/>
        </p:nvSpPr>
        <p:spPr>
          <a:xfrm>
            <a:off x="4832495" y="3199883"/>
            <a:ext cx="377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500" dirty="0">
                <a:solidFill>
                  <a:srgbClr val="FFFF00"/>
                </a:solidFill>
              </a:rPr>
              <a:t>■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E0F43C34-5E97-4855-BEFE-49223FE8DBC5}"/>
              </a:ext>
            </a:extLst>
          </p:cNvPr>
          <p:cNvSpPr/>
          <p:nvPr/>
        </p:nvSpPr>
        <p:spPr>
          <a:xfrm>
            <a:off x="3998053" y="3976618"/>
            <a:ext cx="377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500" dirty="0">
                <a:solidFill>
                  <a:srgbClr val="00B0F0"/>
                </a:solidFill>
              </a:rPr>
              <a:t>▲</a:t>
            </a:r>
          </a:p>
        </p:txBody>
      </p: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231DED40-4F19-4B1E-8B1D-7BC3A6B12018}"/>
              </a:ext>
            </a:extLst>
          </p:cNvPr>
          <p:cNvCxnSpPr>
            <a:cxnSpLocks/>
          </p:cNvCxnSpPr>
          <p:nvPr/>
        </p:nvCxnSpPr>
        <p:spPr>
          <a:xfrm flipV="1">
            <a:off x="3974107" y="4222721"/>
            <a:ext cx="212459" cy="409100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19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3" grpId="0" animBg="1"/>
      <p:bldP spid="32" grpId="0" animBg="1"/>
      <p:bldP spid="35" grpId="0"/>
      <p:bldP spid="3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EF509D-F722-4711-9D33-2CE475FF3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620688"/>
            <a:ext cx="7992888" cy="1143000"/>
          </a:xfrm>
        </p:spPr>
        <p:txBody>
          <a:bodyPr/>
          <a:lstStyle/>
          <a:p>
            <a:r>
              <a:rPr kumimoji="1"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非階層クラスター分析（</a:t>
            </a:r>
            <a:r>
              <a:rPr kumimoji="1" lang="en-US" altLang="ja-JP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k-means</a:t>
            </a:r>
            <a:r>
              <a:rPr kumimoji="1"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法）③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0F9E060-3A59-4230-A08A-5792C5289304}"/>
              </a:ext>
            </a:extLst>
          </p:cNvPr>
          <p:cNvCxnSpPr>
            <a:cxnSpLocks/>
          </p:cNvCxnSpPr>
          <p:nvPr/>
        </p:nvCxnSpPr>
        <p:spPr>
          <a:xfrm flipH="1">
            <a:off x="3131840" y="5071046"/>
            <a:ext cx="3024336" cy="0"/>
          </a:xfrm>
          <a:prstGeom prst="line">
            <a:avLst/>
          </a:prstGeom>
          <a:ln w="317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F2DFBAF6-7832-40EC-AE7C-A8BF63B98C17}"/>
              </a:ext>
            </a:extLst>
          </p:cNvPr>
          <p:cNvCxnSpPr>
            <a:cxnSpLocks/>
          </p:cNvCxnSpPr>
          <p:nvPr/>
        </p:nvCxnSpPr>
        <p:spPr>
          <a:xfrm flipH="1">
            <a:off x="3149576" y="2371725"/>
            <a:ext cx="7962" cy="2688416"/>
          </a:xfrm>
          <a:prstGeom prst="line">
            <a:avLst/>
          </a:prstGeom>
          <a:ln w="317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8D15A0B-F69A-4485-9BEC-8A2F4FB9A924}"/>
              </a:ext>
            </a:extLst>
          </p:cNvPr>
          <p:cNvSpPr/>
          <p:nvPr/>
        </p:nvSpPr>
        <p:spPr>
          <a:xfrm>
            <a:off x="3203848" y="4045516"/>
            <a:ext cx="377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500" dirty="0">
                <a:solidFill>
                  <a:srgbClr val="00B0F0"/>
                </a:solidFill>
              </a:rPr>
              <a:t>●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C711D6A-5035-4AC7-8C14-F0BA2FE7DA13}"/>
              </a:ext>
            </a:extLst>
          </p:cNvPr>
          <p:cNvSpPr/>
          <p:nvPr/>
        </p:nvSpPr>
        <p:spPr>
          <a:xfrm>
            <a:off x="3986080" y="3715040"/>
            <a:ext cx="377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500" dirty="0">
                <a:solidFill>
                  <a:srgbClr val="00B0F0"/>
                </a:solidFill>
              </a:rPr>
              <a:t>●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DCDFE3B-A8F2-4F50-BA7B-180EF54C0FE6}"/>
              </a:ext>
            </a:extLst>
          </p:cNvPr>
          <p:cNvSpPr/>
          <p:nvPr/>
        </p:nvSpPr>
        <p:spPr>
          <a:xfrm>
            <a:off x="5086977" y="3064544"/>
            <a:ext cx="377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500" dirty="0">
                <a:solidFill>
                  <a:srgbClr val="FFFF00"/>
                </a:solidFill>
              </a:rPr>
              <a:t>●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E25C5B3-1AE5-44A3-8BF1-D311D8AC517C}"/>
              </a:ext>
            </a:extLst>
          </p:cNvPr>
          <p:cNvSpPr/>
          <p:nvPr/>
        </p:nvSpPr>
        <p:spPr>
          <a:xfrm>
            <a:off x="5707142" y="3753907"/>
            <a:ext cx="377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500" dirty="0">
                <a:solidFill>
                  <a:srgbClr val="FFFF00"/>
                </a:solidFill>
              </a:rPr>
              <a:t>●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36C619C-9E9D-4936-A09E-8AAD3C7313B7}"/>
              </a:ext>
            </a:extLst>
          </p:cNvPr>
          <p:cNvSpPr txBox="1"/>
          <p:nvPr/>
        </p:nvSpPr>
        <p:spPr>
          <a:xfrm>
            <a:off x="6173911" y="4860086"/>
            <a:ext cx="388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x</a:t>
            </a:r>
            <a:r>
              <a:rPr kumimoji="1" lang="en-US" altLang="ja-JP" sz="2000" baseline="-25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1</a:t>
            </a:r>
            <a:endParaRPr kumimoji="1" lang="ja-JP" altLang="en-US" sz="2000" baseline="-25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CFCF856-3F7E-4676-9E11-B3B7D847813B}"/>
              </a:ext>
            </a:extLst>
          </p:cNvPr>
          <p:cNvSpPr txBox="1"/>
          <p:nvPr/>
        </p:nvSpPr>
        <p:spPr>
          <a:xfrm>
            <a:off x="2955451" y="1948769"/>
            <a:ext cx="388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x</a:t>
            </a:r>
            <a:r>
              <a:rPr kumimoji="1" lang="en-US" altLang="ja-JP" sz="2000" baseline="-25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2</a:t>
            </a:r>
            <a:endParaRPr kumimoji="1" lang="ja-JP" altLang="en-US" sz="2000" baseline="-25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986266C-B019-4A01-897F-7193E9930746}"/>
              </a:ext>
            </a:extLst>
          </p:cNvPr>
          <p:cNvSpPr txBox="1"/>
          <p:nvPr/>
        </p:nvSpPr>
        <p:spPr>
          <a:xfrm>
            <a:off x="1674040" y="5455340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手順③：新しい基準から近い個体で新クラスターを作成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DC713160-39FF-4888-957B-43C50C8D5F67}"/>
              </a:ext>
            </a:extLst>
          </p:cNvPr>
          <p:cNvSpPr/>
          <p:nvPr/>
        </p:nvSpPr>
        <p:spPr>
          <a:xfrm>
            <a:off x="4832495" y="3199883"/>
            <a:ext cx="377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500" dirty="0">
                <a:solidFill>
                  <a:srgbClr val="FFFF00"/>
                </a:solidFill>
              </a:rPr>
              <a:t>■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E0F43C34-5E97-4855-BEFE-49223FE8DBC5}"/>
              </a:ext>
            </a:extLst>
          </p:cNvPr>
          <p:cNvSpPr/>
          <p:nvPr/>
        </p:nvSpPr>
        <p:spPr>
          <a:xfrm>
            <a:off x="3998053" y="3976618"/>
            <a:ext cx="377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500" dirty="0">
                <a:solidFill>
                  <a:srgbClr val="00B0F0"/>
                </a:solidFill>
              </a:rPr>
              <a:t>▲</a:t>
            </a: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73A8E375-DCD4-4853-8DCC-7C4AF8E1168F}"/>
              </a:ext>
            </a:extLst>
          </p:cNvPr>
          <p:cNvCxnSpPr>
            <a:cxnSpLocks/>
          </p:cNvCxnSpPr>
          <p:nvPr/>
        </p:nvCxnSpPr>
        <p:spPr>
          <a:xfrm flipH="1">
            <a:off x="5086978" y="3243156"/>
            <a:ext cx="188512" cy="98324"/>
          </a:xfrm>
          <a:prstGeom prst="line">
            <a:avLst/>
          </a:prstGeom>
          <a:ln w="19050">
            <a:solidFill>
              <a:srgbClr val="FFFF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030E009C-66AD-4697-9C6C-7A43691C59B2}"/>
              </a:ext>
            </a:extLst>
          </p:cNvPr>
          <p:cNvCxnSpPr>
            <a:cxnSpLocks/>
          </p:cNvCxnSpPr>
          <p:nvPr/>
        </p:nvCxnSpPr>
        <p:spPr>
          <a:xfrm flipH="1" flipV="1">
            <a:off x="5062967" y="3410010"/>
            <a:ext cx="832688" cy="505479"/>
          </a:xfrm>
          <a:prstGeom prst="line">
            <a:avLst/>
          </a:prstGeom>
          <a:ln w="19050">
            <a:solidFill>
              <a:srgbClr val="FFFF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4C6492B1-ACD7-4021-8CA2-8D63D46933B2}"/>
              </a:ext>
            </a:extLst>
          </p:cNvPr>
          <p:cNvCxnSpPr>
            <a:cxnSpLocks/>
          </p:cNvCxnSpPr>
          <p:nvPr/>
        </p:nvCxnSpPr>
        <p:spPr>
          <a:xfrm flipH="1" flipV="1">
            <a:off x="4997071" y="3420916"/>
            <a:ext cx="23937" cy="914538"/>
          </a:xfrm>
          <a:prstGeom prst="line">
            <a:avLst/>
          </a:prstGeom>
          <a:ln w="19050">
            <a:solidFill>
              <a:srgbClr val="FFFF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604F30AE-2BBC-4E43-B596-9B40F85B38EC}"/>
              </a:ext>
            </a:extLst>
          </p:cNvPr>
          <p:cNvCxnSpPr>
            <a:cxnSpLocks/>
          </p:cNvCxnSpPr>
          <p:nvPr/>
        </p:nvCxnSpPr>
        <p:spPr>
          <a:xfrm flipV="1">
            <a:off x="3399999" y="4138200"/>
            <a:ext cx="746362" cy="72976"/>
          </a:xfrm>
          <a:prstGeom prst="line">
            <a:avLst/>
          </a:prstGeom>
          <a:ln w="19050">
            <a:solidFill>
              <a:srgbClr val="00B0F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EB58CDA9-B15C-4117-974B-67F3091A9E05}"/>
              </a:ext>
            </a:extLst>
          </p:cNvPr>
          <p:cNvCxnSpPr>
            <a:cxnSpLocks/>
          </p:cNvCxnSpPr>
          <p:nvPr/>
        </p:nvCxnSpPr>
        <p:spPr>
          <a:xfrm>
            <a:off x="4081238" y="3104819"/>
            <a:ext cx="128908" cy="991441"/>
          </a:xfrm>
          <a:prstGeom prst="line">
            <a:avLst/>
          </a:prstGeom>
          <a:ln w="19050">
            <a:solidFill>
              <a:srgbClr val="00B0F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3248642D-E0F5-4240-AB1A-0C49EB7E40BC}"/>
              </a:ext>
            </a:extLst>
          </p:cNvPr>
          <p:cNvCxnSpPr>
            <a:cxnSpLocks/>
          </p:cNvCxnSpPr>
          <p:nvPr/>
        </p:nvCxnSpPr>
        <p:spPr>
          <a:xfrm>
            <a:off x="4122537" y="3858800"/>
            <a:ext cx="41298" cy="306216"/>
          </a:xfrm>
          <a:prstGeom prst="line">
            <a:avLst/>
          </a:prstGeom>
          <a:ln w="19050">
            <a:solidFill>
              <a:srgbClr val="00B0F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楕円 33">
            <a:extLst>
              <a:ext uri="{FF2B5EF4-FFF2-40B4-BE49-F238E27FC236}">
                <a16:creationId xmlns:a16="http://schemas.microsoft.com/office/drawing/2014/main" id="{BBDC9A5A-584B-422F-89D4-A4876C9CF1CF}"/>
              </a:ext>
            </a:extLst>
          </p:cNvPr>
          <p:cNvSpPr/>
          <p:nvPr/>
        </p:nvSpPr>
        <p:spPr>
          <a:xfrm rot="5774642">
            <a:off x="4570848" y="3150032"/>
            <a:ext cx="1484817" cy="1412115"/>
          </a:xfrm>
          <a:prstGeom prst="ellipse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4664B0FF-3699-4525-83E6-8D4149B181EE}"/>
              </a:ext>
            </a:extLst>
          </p:cNvPr>
          <p:cNvSpPr/>
          <p:nvPr/>
        </p:nvSpPr>
        <p:spPr>
          <a:xfrm rot="1265688">
            <a:off x="3206870" y="2811431"/>
            <a:ext cx="1304715" cy="1748795"/>
          </a:xfrm>
          <a:prstGeom prst="ellipse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23E9F5C8-9C6E-4D1B-8F69-2698772EC6F4}"/>
              </a:ext>
            </a:extLst>
          </p:cNvPr>
          <p:cNvSpPr/>
          <p:nvPr/>
        </p:nvSpPr>
        <p:spPr>
          <a:xfrm>
            <a:off x="4844966" y="4226839"/>
            <a:ext cx="377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500" dirty="0">
                <a:solidFill>
                  <a:srgbClr val="00B0F0"/>
                </a:solidFill>
              </a:rPr>
              <a:t>●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6520D55C-FE93-4AE5-B3A0-8BF0509B543F}"/>
              </a:ext>
            </a:extLst>
          </p:cNvPr>
          <p:cNvSpPr/>
          <p:nvPr/>
        </p:nvSpPr>
        <p:spPr>
          <a:xfrm>
            <a:off x="3887236" y="2851973"/>
            <a:ext cx="377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500" dirty="0">
                <a:solidFill>
                  <a:srgbClr val="FFFF00"/>
                </a:solidFill>
              </a:rPr>
              <a:t>●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ECB8BF9-AA02-428D-88BD-273EA35EF1C4}"/>
              </a:ext>
            </a:extLst>
          </p:cNvPr>
          <p:cNvSpPr/>
          <p:nvPr/>
        </p:nvSpPr>
        <p:spPr>
          <a:xfrm>
            <a:off x="4847223" y="4230928"/>
            <a:ext cx="53367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500" dirty="0">
                <a:solidFill>
                  <a:srgbClr val="FFFF00"/>
                </a:solidFill>
              </a:rPr>
              <a:t>●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61B3F17-1EF6-4CA8-8A16-7EA91C7E4F96}"/>
              </a:ext>
            </a:extLst>
          </p:cNvPr>
          <p:cNvSpPr/>
          <p:nvPr/>
        </p:nvSpPr>
        <p:spPr>
          <a:xfrm>
            <a:off x="3876782" y="2845994"/>
            <a:ext cx="377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500" dirty="0">
                <a:solidFill>
                  <a:srgbClr val="00B0F0"/>
                </a:solidFill>
              </a:rPr>
              <a:t>●</a:t>
            </a:r>
          </a:p>
        </p:txBody>
      </p:sp>
    </p:spTree>
    <p:extLst>
      <p:ext uri="{BB962C8B-B14F-4D97-AF65-F5344CB8AC3E}">
        <p14:creationId xmlns:p14="http://schemas.microsoft.com/office/powerpoint/2010/main" val="302958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13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EF509D-F722-4711-9D33-2CE475FF3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620688"/>
            <a:ext cx="7992888" cy="1143000"/>
          </a:xfrm>
        </p:spPr>
        <p:txBody>
          <a:bodyPr/>
          <a:lstStyle/>
          <a:p>
            <a:r>
              <a:rPr kumimoji="1"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非階層クラスター分析（</a:t>
            </a:r>
            <a:r>
              <a:rPr kumimoji="1" lang="en-US" altLang="ja-JP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k-means</a:t>
            </a:r>
            <a:r>
              <a:rPr kumimoji="1"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法）④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0F9E060-3A59-4230-A08A-5792C5289304}"/>
              </a:ext>
            </a:extLst>
          </p:cNvPr>
          <p:cNvCxnSpPr>
            <a:cxnSpLocks/>
          </p:cNvCxnSpPr>
          <p:nvPr/>
        </p:nvCxnSpPr>
        <p:spPr>
          <a:xfrm flipH="1">
            <a:off x="3131840" y="5071046"/>
            <a:ext cx="3024336" cy="0"/>
          </a:xfrm>
          <a:prstGeom prst="line">
            <a:avLst/>
          </a:prstGeom>
          <a:ln w="317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F2DFBAF6-7832-40EC-AE7C-A8BF63B98C17}"/>
              </a:ext>
            </a:extLst>
          </p:cNvPr>
          <p:cNvCxnSpPr>
            <a:cxnSpLocks/>
          </p:cNvCxnSpPr>
          <p:nvPr/>
        </p:nvCxnSpPr>
        <p:spPr>
          <a:xfrm flipH="1">
            <a:off x="3149576" y="2371725"/>
            <a:ext cx="7962" cy="2688416"/>
          </a:xfrm>
          <a:prstGeom prst="line">
            <a:avLst/>
          </a:prstGeom>
          <a:ln w="317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8D15A0B-F69A-4485-9BEC-8A2F4FB9A924}"/>
              </a:ext>
            </a:extLst>
          </p:cNvPr>
          <p:cNvSpPr/>
          <p:nvPr/>
        </p:nvSpPr>
        <p:spPr>
          <a:xfrm>
            <a:off x="3203848" y="4045516"/>
            <a:ext cx="377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500" dirty="0">
                <a:solidFill>
                  <a:srgbClr val="00B0F0"/>
                </a:solidFill>
              </a:rPr>
              <a:t>●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C711D6A-5035-4AC7-8C14-F0BA2FE7DA13}"/>
              </a:ext>
            </a:extLst>
          </p:cNvPr>
          <p:cNvSpPr/>
          <p:nvPr/>
        </p:nvSpPr>
        <p:spPr>
          <a:xfrm>
            <a:off x="3986080" y="3715040"/>
            <a:ext cx="377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500" dirty="0">
                <a:solidFill>
                  <a:srgbClr val="00B0F0"/>
                </a:solidFill>
              </a:rPr>
              <a:t>●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DCDFE3B-A8F2-4F50-BA7B-180EF54C0FE6}"/>
              </a:ext>
            </a:extLst>
          </p:cNvPr>
          <p:cNvSpPr/>
          <p:nvPr/>
        </p:nvSpPr>
        <p:spPr>
          <a:xfrm>
            <a:off x="5086977" y="3064544"/>
            <a:ext cx="377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500" dirty="0">
                <a:solidFill>
                  <a:srgbClr val="FFFF00"/>
                </a:solidFill>
              </a:rPr>
              <a:t>●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E25C5B3-1AE5-44A3-8BF1-D311D8AC517C}"/>
              </a:ext>
            </a:extLst>
          </p:cNvPr>
          <p:cNvSpPr/>
          <p:nvPr/>
        </p:nvSpPr>
        <p:spPr>
          <a:xfrm>
            <a:off x="5707142" y="3753907"/>
            <a:ext cx="377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500" dirty="0">
                <a:solidFill>
                  <a:srgbClr val="FFFF00"/>
                </a:solidFill>
              </a:rPr>
              <a:t>●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36C619C-9E9D-4936-A09E-8AAD3C7313B7}"/>
              </a:ext>
            </a:extLst>
          </p:cNvPr>
          <p:cNvSpPr txBox="1"/>
          <p:nvPr/>
        </p:nvSpPr>
        <p:spPr>
          <a:xfrm>
            <a:off x="6173911" y="4860086"/>
            <a:ext cx="388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x</a:t>
            </a:r>
            <a:r>
              <a:rPr kumimoji="1" lang="en-US" altLang="ja-JP" sz="2000" baseline="-25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1</a:t>
            </a:r>
            <a:endParaRPr kumimoji="1" lang="ja-JP" altLang="en-US" sz="2000" baseline="-25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CFCF856-3F7E-4676-9E11-B3B7D847813B}"/>
              </a:ext>
            </a:extLst>
          </p:cNvPr>
          <p:cNvSpPr txBox="1"/>
          <p:nvPr/>
        </p:nvSpPr>
        <p:spPr>
          <a:xfrm>
            <a:off x="2955451" y="1948769"/>
            <a:ext cx="388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x</a:t>
            </a:r>
            <a:r>
              <a:rPr kumimoji="1" lang="en-US" altLang="ja-JP" sz="2000" baseline="-25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2</a:t>
            </a:r>
            <a:endParaRPr kumimoji="1" lang="ja-JP" altLang="en-US" sz="2000" baseline="-25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986266C-B019-4A01-897F-7193E9930746}"/>
              </a:ext>
            </a:extLst>
          </p:cNvPr>
          <p:cNvSpPr txBox="1"/>
          <p:nvPr/>
        </p:nvSpPr>
        <p:spPr>
          <a:xfrm>
            <a:off x="1520721" y="5396660"/>
            <a:ext cx="7000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手順④：再び新クラスターの重心を計算して基準を移動する。</a:t>
            </a:r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pPr algn="l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　　　　　分類に変更がなくなるまで繰り返す。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DC713160-39FF-4888-957B-43C50C8D5F67}"/>
              </a:ext>
            </a:extLst>
          </p:cNvPr>
          <p:cNvSpPr/>
          <p:nvPr/>
        </p:nvSpPr>
        <p:spPr>
          <a:xfrm>
            <a:off x="4832495" y="3199883"/>
            <a:ext cx="377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500" dirty="0">
                <a:solidFill>
                  <a:srgbClr val="FFFF00"/>
                </a:solidFill>
              </a:rPr>
              <a:t>■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E0F43C34-5E97-4855-BEFE-49223FE8DBC5}"/>
              </a:ext>
            </a:extLst>
          </p:cNvPr>
          <p:cNvSpPr/>
          <p:nvPr/>
        </p:nvSpPr>
        <p:spPr>
          <a:xfrm>
            <a:off x="3998053" y="3976618"/>
            <a:ext cx="377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500" dirty="0">
                <a:solidFill>
                  <a:srgbClr val="00B0F0"/>
                </a:solidFill>
              </a:rPr>
              <a:t>▲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23E9F5C8-9C6E-4D1B-8F69-2698772EC6F4}"/>
              </a:ext>
            </a:extLst>
          </p:cNvPr>
          <p:cNvSpPr/>
          <p:nvPr/>
        </p:nvSpPr>
        <p:spPr>
          <a:xfrm>
            <a:off x="4844966" y="4226839"/>
            <a:ext cx="377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500" dirty="0">
                <a:solidFill>
                  <a:srgbClr val="FFFF00"/>
                </a:solidFill>
              </a:rPr>
              <a:t>●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6520D55C-FE93-4AE5-B3A0-8BF0509B543F}"/>
              </a:ext>
            </a:extLst>
          </p:cNvPr>
          <p:cNvSpPr/>
          <p:nvPr/>
        </p:nvSpPr>
        <p:spPr>
          <a:xfrm>
            <a:off x="3887236" y="2851973"/>
            <a:ext cx="377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500" dirty="0">
                <a:solidFill>
                  <a:srgbClr val="00B0F0"/>
                </a:solidFill>
              </a:rPr>
              <a:t>●</a:t>
            </a:r>
          </a:p>
        </p:txBody>
      </p:sp>
      <p:sp>
        <p:nvSpPr>
          <p:cNvPr id="31" name="二等辺三角形 30">
            <a:extLst>
              <a:ext uri="{FF2B5EF4-FFF2-40B4-BE49-F238E27FC236}">
                <a16:creationId xmlns:a16="http://schemas.microsoft.com/office/drawing/2014/main" id="{12DB376E-B7EE-4FC9-A266-8427BD2FE249}"/>
              </a:ext>
            </a:extLst>
          </p:cNvPr>
          <p:cNvSpPr/>
          <p:nvPr/>
        </p:nvSpPr>
        <p:spPr>
          <a:xfrm rot="7209264">
            <a:off x="3259481" y="3453340"/>
            <a:ext cx="1440318" cy="558114"/>
          </a:xfrm>
          <a:prstGeom prst="triangle">
            <a:avLst>
              <a:gd name="adj" fmla="val 50597"/>
            </a:avLst>
          </a:prstGeom>
          <a:solidFill>
            <a:srgbClr val="00B0F0">
              <a:alpha val="29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二等辺三角形 31">
            <a:extLst>
              <a:ext uri="{FF2B5EF4-FFF2-40B4-BE49-F238E27FC236}">
                <a16:creationId xmlns:a16="http://schemas.microsoft.com/office/drawing/2014/main" id="{34334914-E05D-4216-AE88-74F690540AE7}"/>
              </a:ext>
            </a:extLst>
          </p:cNvPr>
          <p:cNvSpPr/>
          <p:nvPr/>
        </p:nvSpPr>
        <p:spPr>
          <a:xfrm rot="6083890">
            <a:off x="4904151" y="3472174"/>
            <a:ext cx="1257068" cy="770974"/>
          </a:xfrm>
          <a:prstGeom prst="triangle">
            <a:avLst>
              <a:gd name="adj" fmla="val 49306"/>
            </a:avLst>
          </a:prstGeom>
          <a:solidFill>
            <a:srgbClr val="FFFF00">
              <a:alpha val="32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87D8350A-116E-46CF-9609-B9647E724F6C}"/>
              </a:ext>
            </a:extLst>
          </p:cNvPr>
          <p:cNvSpPr/>
          <p:nvPr/>
        </p:nvSpPr>
        <p:spPr>
          <a:xfrm>
            <a:off x="5231071" y="3696078"/>
            <a:ext cx="377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500" dirty="0">
                <a:solidFill>
                  <a:srgbClr val="FFFF00"/>
                </a:solidFill>
              </a:rPr>
              <a:t>■</a:t>
            </a: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FABA5463-30B3-4AF1-AB75-6B7E18D25A58}"/>
              </a:ext>
            </a:extLst>
          </p:cNvPr>
          <p:cNvSpPr/>
          <p:nvPr/>
        </p:nvSpPr>
        <p:spPr>
          <a:xfrm>
            <a:off x="3723807" y="3519543"/>
            <a:ext cx="377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500" dirty="0">
                <a:solidFill>
                  <a:srgbClr val="00B0F0"/>
                </a:solidFill>
              </a:rPr>
              <a:t>▲</a:t>
            </a: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D57F52CF-0A0F-4905-9FCC-F7F9144897B2}"/>
              </a:ext>
            </a:extLst>
          </p:cNvPr>
          <p:cNvCxnSpPr>
            <a:cxnSpLocks/>
          </p:cNvCxnSpPr>
          <p:nvPr/>
        </p:nvCxnSpPr>
        <p:spPr>
          <a:xfrm>
            <a:off x="5065845" y="3418211"/>
            <a:ext cx="290224" cy="413206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E08B640B-4257-4011-B5B4-767B46828B61}"/>
              </a:ext>
            </a:extLst>
          </p:cNvPr>
          <p:cNvCxnSpPr>
            <a:cxnSpLocks/>
          </p:cNvCxnSpPr>
          <p:nvPr/>
        </p:nvCxnSpPr>
        <p:spPr>
          <a:xfrm flipH="1" flipV="1">
            <a:off x="3909766" y="3728893"/>
            <a:ext cx="244157" cy="375192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82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5" grpId="0"/>
      <p:bldP spid="37" grpId="0"/>
      <p:bldP spid="31" grpId="0" animBg="1"/>
      <p:bldP spid="32" grpId="0" animBg="1"/>
      <p:bldP spid="38" grpId="0"/>
      <p:bldP spid="4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B425F6-8E0C-455F-8096-085F18293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60" y="685800"/>
            <a:ext cx="8206680" cy="1143000"/>
          </a:xfrm>
        </p:spPr>
        <p:txBody>
          <a:bodyPr/>
          <a:lstStyle/>
          <a:p>
            <a:r>
              <a:rPr kumimoji="1" lang="en-US" altLang="ja-JP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R</a:t>
            </a:r>
            <a:r>
              <a:rPr kumimoji="1"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コマンダーによる</a:t>
            </a:r>
            <a:r>
              <a:rPr kumimoji="1" lang="en-US" altLang="ja-JP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k</a:t>
            </a:r>
            <a:r>
              <a:rPr kumimoji="1"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平均クラスタ分析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6F365BB-75E6-4E1D-96A2-3EA4F8308F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95" y="4091723"/>
            <a:ext cx="2692733" cy="208047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EDAE267-13DC-43A0-935F-29D0B3CD4C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43"/>
          <a:stretch/>
        </p:blipFill>
        <p:spPr>
          <a:xfrm>
            <a:off x="539552" y="2247307"/>
            <a:ext cx="2645676" cy="128286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C93BE95-7D17-4B9C-BFBF-072C5EA5BE2B}"/>
              </a:ext>
            </a:extLst>
          </p:cNvPr>
          <p:cNvSpPr txBox="1"/>
          <p:nvPr/>
        </p:nvSpPr>
        <p:spPr>
          <a:xfrm>
            <a:off x="467147" y="1933126"/>
            <a:ext cx="4506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200" dirty="0">
                <a:solidFill>
                  <a:schemeClr val="bg1"/>
                </a:solidFill>
              </a:rPr>
              <a:t>［統計量］→［次元解析］→［クラスタ分析］→［</a:t>
            </a:r>
            <a:r>
              <a:rPr lang="en-US" altLang="ja-JP" sz="1200" dirty="0">
                <a:solidFill>
                  <a:schemeClr val="bg1"/>
                </a:solidFill>
              </a:rPr>
              <a:t>k</a:t>
            </a:r>
            <a:r>
              <a:rPr lang="ja-JP" altLang="en-US" sz="1200" dirty="0">
                <a:solidFill>
                  <a:schemeClr val="bg1"/>
                </a:solidFill>
              </a:rPr>
              <a:t>平均</a:t>
            </a:r>
            <a:r>
              <a:rPr lang="ja-JP" altLang="ja-JP" sz="1200" dirty="0">
                <a:solidFill>
                  <a:schemeClr val="bg1"/>
                </a:solidFill>
              </a:rPr>
              <a:t>クラスタ分析］</a:t>
            </a:r>
            <a:endParaRPr kumimoji="1" lang="ja-JP" altLang="en-US" sz="12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4030DE2-6FEC-4FF5-81B7-DD7B974BCF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768301"/>
            <a:ext cx="1440160" cy="142805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CADA397-2C7B-4861-A373-92DE82D027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948464"/>
            <a:ext cx="2160240" cy="2244311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A6B22DE-D6A3-4DAB-AFD7-4BB21DA0B010}"/>
              </a:ext>
            </a:extLst>
          </p:cNvPr>
          <p:cNvSpPr txBox="1"/>
          <p:nvPr/>
        </p:nvSpPr>
        <p:spPr>
          <a:xfrm>
            <a:off x="3207175" y="4298612"/>
            <a:ext cx="3305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</a:rPr>
              <a:t>最初にクラスターの数を決めておかねばならない</a:t>
            </a:r>
            <a:endParaRPr kumimoji="1" lang="ja-JP" altLang="en-US" sz="12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83516401-5890-4FD5-ACFF-BC905CC9E8F5}"/>
              </a:ext>
            </a:extLst>
          </p:cNvPr>
          <p:cNvSpPr/>
          <p:nvPr/>
        </p:nvSpPr>
        <p:spPr>
          <a:xfrm rot="5400000">
            <a:off x="1576154" y="3576284"/>
            <a:ext cx="375067" cy="432048"/>
          </a:xfrm>
          <a:prstGeom prst="rightArrow">
            <a:avLst/>
          </a:prstGeom>
          <a:solidFill>
            <a:srgbClr val="92D05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BFAAC98C-23F2-43D5-8624-B187FEAA64D6}"/>
              </a:ext>
            </a:extLst>
          </p:cNvPr>
          <p:cNvCxnSpPr>
            <a:cxnSpLocks/>
          </p:cNvCxnSpPr>
          <p:nvPr/>
        </p:nvCxnSpPr>
        <p:spPr>
          <a:xfrm flipH="1">
            <a:off x="2053918" y="4428787"/>
            <a:ext cx="1224136" cy="216025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62F87475-8423-4E7C-9B8A-F4EBF0A76D3E}"/>
              </a:ext>
            </a:extLst>
          </p:cNvPr>
          <p:cNvCxnSpPr>
            <a:cxnSpLocks/>
          </p:cNvCxnSpPr>
          <p:nvPr/>
        </p:nvCxnSpPr>
        <p:spPr>
          <a:xfrm flipH="1">
            <a:off x="2053918" y="4869160"/>
            <a:ext cx="1224136" cy="0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3453060-CAD7-49D7-9926-2E2D7FD1C27F}"/>
              </a:ext>
            </a:extLst>
          </p:cNvPr>
          <p:cNvSpPr txBox="1"/>
          <p:nvPr/>
        </p:nvSpPr>
        <p:spPr>
          <a:xfrm>
            <a:off x="3242614" y="4730660"/>
            <a:ext cx="3393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</a:rPr>
              <a:t>最初に基準を置くための種になる値（適当で良い）</a:t>
            </a:r>
            <a:endParaRPr kumimoji="1" lang="ja-JP" altLang="en-US" sz="12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D0630BE1-98F4-4722-B4F8-A2B8B3CF9401}"/>
              </a:ext>
            </a:extLst>
          </p:cNvPr>
          <p:cNvCxnSpPr>
            <a:cxnSpLocks/>
          </p:cNvCxnSpPr>
          <p:nvPr/>
        </p:nvCxnSpPr>
        <p:spPr>
          <a:xfrm flipH="1">
            <a:off x="2053918" y="5085184"/>
            <a:ext cx="1224136" cy="0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CC33133-ED11-42CA-ABD3-D327E5BE82C3}"/>
              </a:ext>
            </a:extLst>
          </p:cNvPr>
          <p:cNvSpPr txBox="1"/>
          <p:nvPr/>
        </p:nvSpPr>
        <p:spPr>
          <a:xfrm>
            <a:off x="3228525" y="4951051"/>
            <a:ext cx="3219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</a:rPr>
              <a:t>手順②～④を最大何回まで繰り返すかを設定</a:t>
            </a:r>
            <a:endParaRPr kumimoji="1" lang="ja-JP" altLang="en-US" sz="12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DDAC52F9-1B7F-4781-AFAF-C381A16D7232}"/>
              </a:ext>
            </a:extLst>
          </p:cNvPr>
          <p:cNvCxnSpPr>
            <a:cxnSpLocks/>
          </p:cNvCxnSpPr>
          <p:nvPr/>
        </p:nvCxnSpPr>
        <p:spPr>
          <a:xfrm>
            <a:off x="1389096" y="5656993"/>
            <a:ext cx="6358246" cy="7435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8438EB65-0011-454E-8930-FB48F4D1A68A}"/>
              </a:ext>
            </a:extLst>
          </p:cNvPr>
          <p:cNvSpPr/>
          <p:nvPr/>
        </p:nvSpPr>
        <p:spPr>
          <a:xfrm>
            <a:off x="7764092" y="5115220"/>
            <a:ext cx="648072" cy="1099964"/>
          </a:xfrm>
          <a:prstGeom prst="roundRect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F0CD9F4-06D5-4540-85B0-974CC95637D2}"/>
              </a:ext>
            </a:extLst>
          </p:cNvPr>
          <p:cNvSpPr txBox="1"/>
          <p:nvPr/>
        </p:nvSpPr>
        <p:spPr>
          <a:xfrm>
            <a:off x="3278054" y="5645219"/>
            <a:ext cx="3479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</a:rPr>
              <a:t>データセットに分類されたクラスターの番号を保存</a:t>
            </a:r>
            <a:endParaRPr kumimoji="1" lang="ja-JP" altLang="en-US" sz="12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cxnSp>
        <p:nvCxnSpPr>
          <p:cNvPr id="30" name="コネクタ: カギ線 29">
            <a:extLst>
              <a:ext uri="{FF2B5EF4-FFF2-40B4-BE49-F238E27FC236}">
                <a16:creationId xmlns:a16="http://schemas.microsoft.com/office/drawing/2014/main" id="{EDACE100-62BF-4C8C-BA9F-9090ECECDF6B}"/>
              </a:ext>
            </a:extLst>
          </p:cNvPr>
          <p:cNvCxnSpPr/>
          <p:nvPr/>
        </p:nvCxnSpPr>
        <p:spPr>
          <a:xfrm flipV="1">
            <a:off x="1386047" y="4262901"/>
            <a:ext cx="5472608" cy="1224136"/>
          </a:xfrm>
          <a:prstGeom prst="bentConnector3">
            <a:avLst>
              <a:gd name="adj1" fmla="val 99952"/>
            </a:avLst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A5C4FD4-A3C1-4E26-87F7-D97310B9A395}"/>
              </a:ext>
            </a:extLst>
          </p:cNvPr>
          <p:cNvSpPr txBox="1"/>
          <p:nvPr/>
        </p:nvSpPr>
        <p:spPr>
          <a:xfrm>
            <a:off x="3278054" y="5235608"/>
            <a:ext cx="26196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</a:rPr>
              <a:t>変数と分類された個体の関係を図示</a:t>
            </a:r>
            <a:endParaRPr kumimoji="1" lang="ja-JP" altLang="en-US" sz="12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5EFE21B-D4C1-4981-BD82-0B05730C3E04}"/>
              </a:ext>
            </a:extLst>
          </p:cNvPr>
          <p:cNvSpPr txBox="1"/>
          <p:nvPr/>
        </p:nvSpPr>
        <p:spPr>
          <a:xfrm>
            <a:off x="7024653" y="4169662"/>
            <a:ext cx="1003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バイプロット</a:t>
            </a:r>
          </a:p>
        </p:txBody>
      </p:sp>
    </p:spTree>
    <p:extLst>
      <p:ext uri="{BB962C8B-B14F-4D97-AF65-F5344CB8AC3E}">
        <p14:creationId xmlns:p14="http://schemas.microsoft.com/office/powerpoint/2010/main" val="13112386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15F437D-0349-4C48-99FA-D2089C7F8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①変数間でバラツキが異なっていると，バラツキが大きな方の変数の影響が強く出る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→</a:t>
            </a:r>
            <a:r>
              <a:rPr kumimoji="1" lang="ja-JP" altLang="en-US" dirty="0">
                <a:solidFill>
                  <a:srgbClr val="FFFF00"/>
                </a:solidFill>
              </a:rPr>
              <a:t>変数毎に標準化</a:t>
            </a:r>
            <a:r>
              <a:rPr kumimoji="1" lang="ja-JP" altLang="en-US" dirty="0"/>
              <a:t>しておく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②変数間に強い相関がある場合には，ユークリッド距離では正しい分類ができない（次に図で解説）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→マハラノビス距離などを用いる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7033AAC3-AD19-452B-BDD1-D530B9827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685800"/>
            <a:ext cx="7162800" cy="1143000"/>
          </a:xfrm>
        </p:spPr>
        <p:txBody>
          <a:bodyPr/>
          <a:lstStyle/>
          <a:p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クラスター分析の注意点</a:t>
            </a:r>
          </a:p>
        </p:txBody>
      </p:sp>
    </p:spTree>
    <p:extLst>
      <p:ext uri="{BB962C8B-B14F-4D97-AF65-F5344CB8AC3E}">
        <p14:creationId xmlns:p14="http://schemas.microsoft.com/office/powerpoint/2010/main" val="2975592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F7895D3B-3ADF-4F8A-AA1A-70100A4F71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8530936"/>
              </p:ext>
            </p:extLst>
          </p:nvPr>
        </p:nvGraphicFramePr>
        <p:xfrm>
          <a:off x="966190" y="2396037"/>
          <a:ext cx="4030216" cy="3526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矢印: 上下 12">
            <a:extLst>
              <a:ext uri="{FF2B5EF4-FFF2-40B4-BE49-F238E27FC236}">
                <a16:creationId xmlns:a16="http://schemas.microsoft.com/office/drawing/2014/main" id="{07F25703-8C82-4F35-9E39-7609D836430B}"/>
              </a:ext>
            </a:extLst>
          </p:cNvPr>
          <p:cNvSpPr/>
          <p:nvPr/>
        </p:nvSpPr>
        <p:spPr>
          <a:xfrm rot="18612447">
            <a:off x="3159413" y="2455493"/>
            <a:ext cx="555716" cy="2952328"/>
          </a:xfrm>
          <a:prstGeom prst="upDownArrow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矢印: 上下 14">
            <a:extLst>
              <a:ext uri="{FF2B5EF4-FFF2-40B4-BE49-F238E27FC236}">
                <a16:creationId xmlns:a16="http://schemas.microsoft.com/office/drawing/2014/main" id="{51130309-AA17-485B-A69A-71F303F9D95A}"/>
              </a:ext>
            </a:extLst>
          </p:cNvPr>
          <p:cNvSpPr/>
          <p:nvPr/>
        </p:nvSpPr>
        <p:spPr>
          <a:xfrm rot="2589967">
            <a:off x="3086532" y="3003056"/>
            <a:ext cx="555716" cy="1846362"/>
          </a:xfrm>
          <a:prstGeom prst="upDownArrow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F5F0016-59C4-419D-8A52-6B9D86EF9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685800"/>
            <a:ext cx="7162800" cy="1143000"/>
          </a:xfrm>
        </p:spPr>
        <p:txBody>
          <a:bodyPr/>
          <a:lstStyle/>
          <a:p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変数間の相関の影響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4D172DF-15F0-49D3-A98B-72107B66555E}"/>
              </a:ext>
            </a:extLst>
          </p:cNvPr>
          <p:cNvSpPr txBox="1"/>
          <p:nvPr/>
        </p:nvSpPr>
        <p:spPr>
          <a:xfrm>
            <a:off x="2126329" y="2475829"/>
            <a:ext cx="6447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C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さん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E9DC0E8-4F83-447D-8E5A-6E6CF853D83B}"/>
              </a:ext>
            </a:extLst>
          </p:cNvPr>
          <p:cNvSpPr txBox="1"/>
          <p:nvPr/>
        </p:nvSpPr>
        <p:spPr>
          <a:xfrm>
            <a:off x="1843047" y="3434509"/>
            <a:ext cx="6254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E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さん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E7E9ED3-3D21-4115-BDC8-340C3626614C}"/>
              </a:ext>
            </a:extLst>
          </p:cNvPr>
          <p:cNvSpPr txBox="1"/>
          <p:nvPr/>
        </p:nvSpPr>
        <p:spPr>
          <a:xfrm>
            <a:off x="3304231" y="4331197"/>
            <a:ext cx="63831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B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さん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21A31D7-E547-481A-A86E-C7054E6C6CCD}"/>
              </a:ext>
            </a:extLst>
          </p:cNvPr>
          <p:cNvSpPr txBox="1"/>
          <p:nvPr/>
        </p:nvSpPr>
        <p:spPr>
          <a:xfrm>
            <a:off x="4494582" y="4412261"/>
            <a:ext cx="4988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A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君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B02F6E2-6F2F-420D-B836-7B949DCF433D}"/>
              </a:ext>
            </a:extLst>
          </p:cNvPr>
          <p:cNvSpPr txBox="1"/>
          <p:nvPr/>
        </p:nvSpPr>
        <p:spPr>
          <a:xfrm>
            <a:off x="3774502" y="4935226"/>
            <a:ext cx="50206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D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君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0D17C1D-6419-454B-861C-731D15AB691D}"/>
              </a:ext>
            </a:extLst>
          </p:cNvPr>
          <p:cNvSpPr txBox="1"/>
          <p:nvPr/>
        </p:nvSpPr>
        <p:spPr>
          <a:xfrm>
            <a:off x="1060642" y="2093453"/>
            <a:ext cx="8611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500" dirty="0" err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ｘ</a:t>
            </a:r>
            <a:r>
              <a:rPr kumimoji="1" lang="en-US" altLang="ja-JP" sz="1500" baseline="-25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2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：英語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6E1B2D4-3089-48D8-A47A-E062079FA381}"/>
              </a:ext>
            </a:extLst>
          </p:cNvPr>
          <p:cNvSpPr txBox="1"/>
          <p:nvPr/>
        </p:nvSpPr>
        <p:spPr>
          <a:xfrm>
            <a:off x="4744995" y="5276357"/>
            <a:ext cx="82907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500" dirty="0" err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ｘ</a:t>
            </a:r>
            <a:r>
              <a:rPr kumimoji="1" lang="en-US" altLang="ja-JP" sz="1500" baseline="-25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1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：数学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99921F2-D65B-46AD-AC19-4A703F9BD447}"/>
              </a:ext>
            </a:extLst>
          </p:cNvPr>
          <p:cNvSpPr txBox="1"/>
          <p:nvPr/>
        </p:nvSpPr>
        <p:spPr>
          <a:xfrm>
            <a:off x="4049432" y="2834496"/>
            <a:ext cx="38349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7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相関の強い方向</a:t>
            </a:r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のユークリッドの距離は</a:t>
            </a:r>
            <a:r>
              <a:rPr kumimoji="1" lang="ja-JP" altLang="en-US" sz="17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弱い方向よりも</a:t>
            </a:r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相対的に長く計算される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52B30D3-2B64-48FF-9AF7-66B11A442A36}"/>
              </a:ext>
            </a:extLst>
          </p:cNvPr>
          <p:cNvSpPr txBox="1"/>
          <p:nvPr/>
        </p:nvSpPr>
        <p:spPr>
          <a:xfrm>
            <a:off x="4049432" y="3524561"/>
            <a:ext cx="35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D</a:t>
            </a:r>
            <a:r>
              <a:rPr kumimoji="1"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君は</a:t>
            </a:r>
            <a:r>
              <a:rPr kumimoji="1" lang="en-US" altLang="ja-JP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A</a:t>
            </a:r>
            <a:r>
              <a:rPr kumimoji="1"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君よりも</a:t>
            </a:r>
            <a:r>
              <a:rPr kumimoji="1" lang="en-US" altLang="ja-JP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B</a:t>
            </a:r>
            <a:r>
              <a:rPr kumimoji="1" lang="ja-JP" altLang="en-US" sz="1600" dirty="0" err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さんと</a:t>
            </a:r>
            <a:r>
              <a:rPr kumimoji="1"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近かったかも</a:t>
            </a:r>
            <a:r>
              <a:rPr kumimoji="1" lang="en-US" altLang="ja-JP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…</a:t>
            </a:r>
            <a:endParaRPr kumimoji="1" lang="ja-JP" altLang="en-US" sz="16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128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4" grpId="0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86A58F1F-0309-48CD-AD65-5749A59C8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以上で第</a:t>
            </a:r>
            <a:r>
              <a:rPr kumimoji="1" lang="en-US" altLang="ja-JP" dirty="0">
                <a:latin typeface="+mn-ea"/>
                <a:ea typeface="+mn-ea"/>
              </a:rPr>
              <a:t>13</a:t>
            </a:r>
            <a:r>
              <a:rPr kumimoji="1" lang="ja-JP" altLang="en-US" dirty="0">
                <a:latin typeface="+mn-ea"/>
                <a:ea typeface="+mn-ea"/>
              </a:rPr>
              <a:t>章は終了です。</a:t>
            </a:r>
          </a:p>
        </p:txBody>
      </p:sp>
    </p:spTree>
    <p:extLst>
      <p:ext uri="{BB962C8B-B14F-4D97-AF65-F5344CB8AC3E}">
        <p14:creationId xmlns:p14="http://schemas.microsoft.com/office/powerpoint/2010/main" val="2280975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14E0F938-CC37-4005-9059-6DFA683BD042}"/>
              </a:ext>
            </a:extLst>
          </p:cNvPr>
          <p:cNvSpPr/>
          <p:nvPr/>
        </p:nvSpPr>
        <p:spPr>
          <a:xfrm>
            <a:off x="5009381" y="2392063"/>
            <a:ext cx="3312364" cy="545290"/>
          </a:xfrm>
          <a:prstGeom prst="roundRect">
            <a:avLst/>
          </a:prstGeom>
          <a:solidFill>
            <a:srgbClr val="00B0F0"/>
          </a:solidFill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73" y="626930"/>
            <a:ext cx="7656059" cy="1143000"/>
          </a:xfrm>
        </p:spPr>
        <p:txBody>
          <a:bodyPr/>
          <a:lstStyle/>
          <a:p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離散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選択モデルの一覧</a:t>
            </a:r>
            <a:endParaRPr kumimoji="1" lang="ja-JP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B16DEEE-62B5-45E5-B625-AF6F03BEA7F1}"/>
              </a:ext>
            </a:extLst>
          </p:cNvPr>
          <p:cNvSpPr txBox="1"/>
          <p:nvPr/>
        </p:nvSpPr>
        <p:spPr>
          <a:xfrm>
            <a:off x="432637" y="4149080"/>
            <a:ext cx="134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離散選択モデル</a:t>
            </a: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8DE7C848-80A9-47EF-B515-CF52A2DA1716}"/>
              </a:ext>
            </a:extLst>
          </p:cNvPr>
          <p:cNvCxnSpPr>
            <a:cxnSpLocks/>
          </p:cNvCxnSpPr>
          <p:nvPr/>
        </p:nvCxnSpPr>
        <p:spPr>
          <a:xfrm>
            <a:off x="1913011" y="3312234"/>
            <a:ext cx="6457" cy="19816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B63CDBA8-6CAA-4AEB-A34F-3061FC8BE078}"/>
              </a:ext>
            </a:extLst>
          </p:cNvPr>
          <p:cNvCxnSpPr>
            <a:cxnSpLocks/>
          </p:cNvCxnSpPr>
          <p:nvPr/>
        </p:nvCxnSpPr>
        <p:spPr>
          <a:xfrm flipH="1">
            <a:off x="1661384" y="4432638"/>
            <a:ext cx="270537" cy="58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9B25A26D-7912-41AB-B618-58A56F4F8621}"/>
              </a:ext>
            </a:extLst>
          </p:cNvPr>
          <p:cNvCxnSpPr>
            <a:cxnSpLocks/>
          </p:cNvCxnSpPr>
          <p:nvPr/>
        </p:nvCxnSpPr>
        <p:spPr>
          <a:xfrm flipH="1">
            <a:off x="1907703" y="3304224"/>
            <a:ext cx="33099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AA53A89-0911-4717-B023-8C8B7CA44731}"/>
              </a:ext>
            </a:extLst>
          </p:cNvPr>
          <p:cNvSpPr txBox="1"/>
          <p:nvPr/>
        </p:nvSpPr>
        <p:spPr>
          <a:xfrm>
            <a:off x="2168217" y="3104169"/>
            <a:ext cx="2865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ロジスティック曲線</a:t>
            </a:r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1C7E5B8-5C1B-4837-B00B-92045F5D18B3}"/>
              </a:ext>
            </a:extLst>
          </p:cNvPr>
          <p:cNvSpPr txBox="1"/>
          <p:nvPr/>
        </p:nvSpPr>
        <p:spPr>
          <a:xfrm>
            <a:off x="4993954" y="2459992"/>
            <a:ext cx="3600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二項ロジスティック回帰（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値）</a:t>
            </a:r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201C8ED-B70B-408C-AEF1-E3B8C3ECC8B9}"/>
              </a:ext>
            </a:extLst>
          </p:cNvPr>
          <p:cNvSpPr txBox="1"/>
          <p:nvPr/>
        </p:nvSpPr>
        <p:spPr>
          <a:xfrm>
            <a:off x="1199234" y="2500000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従属変数と選択確率の関係</a:t>
            </a:r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B67AA4C-1156-47CF-BAAF-BDAEEA171009}"/>
              </a:ext>
            </a:extLst>
          </p:cNvPr>
          <p:cNvSpPr txBox="1"/>
          <p:nvPr/>
        </p:nvSpPr>
        <p:spPr>
          <a:xfrm>
            <a:off x="5364088" y="1929178"/>
            <a:ext cx="2562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手法名（従属変数）</a:t>
            </a:r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0084AB2-A8FA-4CC0-B82F-556B7E226900}"/>
              </a:ext>
            </a:extLst>
          </p:cNvPr>
          <p:cNvSpPr txBox="1"/>
          <p:nvPr/>
        </p:nvSpPr>
        <p:spPr>
          <a:xfrm>
            <a:off x="2219953" y="5080710"/>
            <a:ext cx="1986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累積正規分布</a:t>
            </a:r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D19D56B8-2D78-4F78-8A20-D83AE7843114}"/>
              </a:ext>
            </a:extLst>
          </p:cNvPr>
          <p:cNvCxnSpPr>
            <a:cxnSpLocks/>
          </p:cNvCxnSpPr>
          <p:nvPr/>
        </p:nvCxnSpPr>
        <p:spPr>
          <a:xfrm flipH="1">
            <a:off x="1931920" y="5296734"/>
            <a:ext cx="33099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61C4CF6-FB4B-481E-830D-11AC864AA033}"/>
              </a:ext>
            </a:extLst>
          </p:cNvPr>
          <p:cNvSpPr txBox="1"/>
          <p:nvPr/>
        </p:nvSpPr>
        <p:spPr>
          <a:xfrm>
            <a:off x="4963449" y="2950281"/>
            <a:ext cx="3612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多項ロジスティック回帰</a:t>
            </a:r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値以上のカテゴリカル変数）</a:t>
            </a:r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F81C94A-A5D1-4FFE-8618-1AEE5D47025A}"/>
              </a:ext>
            </a:extLst>
          </p:cNvPr>
          <p:cNvSpPr txBox="1"/>
          <p:nvPr/>
        </p:nvSpPr>
        <p:spPr>
          <a:xfrm>
            <a:off x="4980755" y="3733870"/>
            <a:ext cx="3612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順序ロジスティック回帰</a:t>
            </a:r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値以上の順位変数）</a:t>
            </a:r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00862C0-B0F3-4466-91B7-7857FEDB9A5E}"/>
              </a:ext>
            </a:extLst>
          </p:cNvPr>
          <p:cNvCxnSpPr>
            <a:cxnSpLocks/>
          </p:cNvCxnSpPr>
          <p:nvPr/>
        </p:nvCxnSpPr>
        <p:spPr>
          <a:xfrm flipH="1">
            <a:off x="4662963" y="2660047"/>
            <a:ext cx="33099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B2DDDDA1-5952-4185-B269-82AE865BB4D0}"/>
              </a:ext>
            </a:extLst>
          </p:cNvPr>
          <p:cNvCxnSpPr>
            <a:cxnSpLocks/>
          </p:cNvCxnSpPr>
          <p:nvPr/>
        </p:nvCxnSpPr>
        <p:spPr>
          <a:xfrm flipH="1">
            <a:off x="4355976" y="3304224"/>
            <a:ext cx="63797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A02E07C6-8357-49FB-B89C-F6F1A70ACECA}"/>
              </a:ext>
            </a:extLst>
          </p:cNvPr>
          <p:cNvCxnSpPr>
            <a:cxnSpLocks/>
          </p:cNvCxnSpPr>
          <p:nvPr/>
        </p:nvCxnSpPr>
        <p:spPr>
          <a:xfrm flipH="1">
            <a:off x="4662963" y="3988926"/>
            <a:ext cx="33099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AD29B596-057F-4243-A5E1-7ED08EA9B3C8}"/>
              </a:ext>
            </a:extLst>
          </p:cNvPr>
          <p:cNvCxnSpPr>
            <a:cxnSpLocks/>
          </p:cNvCxnSpPr>
          <p:nvPr/>
        </p:nvCxnSpPr>
        <p:spPr>
          <a:xfrm>
            <a:off x="4662963" y="2635543"/>
            <a:ext cx="0" cy="135338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A521229-5A2C-459B-931A-B59AEF18BBB3}"/>
              </a:ext>
            </a:extLst>
          </p:cNvPr>
          <p:cNvSpPr txBox="1"/>
          <p:nvPr/>
        </p:nvSpPr>
        <p:spPr>
          <a:xfrm>
            <a:off x="4959770" y="4596062"/>
            <a:ext cx="3600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二項プロビット回帰</a:t>
            </a:r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BBE99E3-0D67-44B2-87B5-140FE2DF3E5E}"/>
              </a:ext>
            </a:extLst>
          </p:cNvPr>
          <p:cNvSpPr txBox="1"/>
          <p:nvPr/>
        </p:nvSpPr>
        <p:spPr>
          <a:xfrm>
            <a:off x="4959770" y="5080710"/>
            <a:ext cx="3612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多項プロビット回帰</a:t>
            </a:r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0CA0007-B394-4FCC-A25A-770B19EA83E1}"/>
              </a:ext>
            </a:extLst>
          </p:cNvPr>
          <p:cNvSpPr txBox="1"/>
          <p:nvPr/>
        </p:nvSpPr>
        <p:spPr>
          <a:xfrm>
            <a:off x="4947643" y="5577393"/>
            <a:ext cx="3612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順序プロビット回帰</a:t>
            </a:r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761C2E47-AD69-48F9-9D80-DC79D5F313E1}"/>
              </a:ext>
            </a:extLst>
          </p:cNvPr>
          <p:cNvCxnSpPr>
            <a:cxnSpLocks/>
          </p:cNvCxnSpPr>
          <p:nvPr/>
        </p:nvCxnSpPr>
        <p:spPr>
          <a:xfrm flipH="1">
            <a:off x="4628779" y="4797152"/>
            <a:ext cx="33099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EDFE419D-AF61-4AC5-A09C-3B51793E215A}"/>
              </a:ext>
            </a:extLst>
          </p:cNvPr>
          <p:cNvCxnSpPr>
            <a:cxnSpLocks/>
          </p:cNvCxnSpPr>
          <p:nvPr/>
        </p:nvCxnSpPr>
        <p:spPr>
          <a:xfrm flipH="1">
            <a:off x="3923928" y="5293836"/>
            <a:ext cx="1049043" cy="289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303B42D3-37C2-47EF-A58B-A31E64DA0D33}"/>
              </a:ext>
            </a:extLst>
          </p:cNvPr>
          <p:cNvCxnSpPr>
            <a:cxnSpLocks/>
          </p:cNvCxnSpPr>
          <p:nvPr/>
        </p:nvCxnSpPr>
        <p:spPr>
          <a:xfrm flipH="1">
            <a:off x="4628778" y="5777448"/>
            <a:ext cx="33099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8F37184F-AF3F-47E2-A8D9-334A6F16208E}"/>
              </a:ext>
            </a:extLst>
          </p:cNvPr>
          <p:cNvCxnSpPr>
            <a:cxnSpLocks/>
          </p:cNvCxnSpPr>
          <p:nvPr/>
        </p:nvCxnSpPr>
        <p:spPr>
          <a:xfrm>
            <a:off x="4641978" y="4796117"/>
            <a:ext cx="0" cy="98133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4721762-8794-4712-AD37-F57EE50D4B0E}"/>
              </a:ext>
            </a:extLst>
          </p:cNvPr>
          <p:cNvSpPr txBox="1"/>
          <p:nvPr/>
        </p:nvSpPr>
        <p:spPr>
          <a:xfrm>
            <a:off x="3489521" y="1900634"/>
            <a:ext cx="1558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最も基本的</a:t>
            </a:r>
            <a:endParaRPr kumimoji="1" lang="en-US" altLang="ja-JP" sz="20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4" name="コネクタ: 曲線 3">
            <a:extLst>
              <a:ext uri="{FF2B5EF4-FFF2-40B4-BE49-F238E27FC236}">
                <a16:creationId xmlns:a16="http://schemas.microsoft.com/office/drawing/2014/main" id="{EAB490E9-7C4C-4AB1-96C2-17E730E46D21}"/>
              </a:ext>
            </a:extLst>
          </p:cNvPr>
          <p:cNvCxnSpPr>
            <a:cxnSpLocks/>
          </p:cNvCxnSpPr>
          <p:nvPr/>
        </p:nvCxnSpPr>
        <p:spPr>
          <a:xfrm>
            <a:off x="4875302" y="2128693"/>
            <a:ext cx="317252" cy="228599"/>
          </a:xfrm>
          <a:prstGeom prst="curvedConnector3">
            <a:avLst>
              <a:gd name="adj1" fmla="val 103427"/>
            </a:avLst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78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69A8C3-DF85-4E65-B628-7DB9C2FB8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20688"/>
            <a:ext cx="8134672" cy="1143000"/>
          </a:xfrm>
        </p:spPr>
        <p:txBody>
          <a:bodyPr/>
          <a:lstStyle/>
          <a:p>
            <a:r>
              <a:rPr kumimoji="1" lang="en-US" altLang="ja-JP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2</a:t>
            </a:r>
            <a:r>
              <a:rPr kumimoji="1"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値データに線形回帰は適さない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D70696-CFA5-4929-BE97-24C29B415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0"/>
            <a:ext cx="7988424" cy="4114800"/>
          </a:xfrm>
        </p:spPr>
        <p:txBody>
          <a:bodyPr/>
          <a:lstStyle/>
          <a:p>
            <a:pPr algn="just"/>
            <a:r>
              <a:rPr lang="ja-JP" altLang="en-US" dirty="0"/>
              <a:t>第</a:t>
            </a:r>
            <a:r>
              <a:rPr lang="en-US" altLang="ja-JP" dirty="0"/>
              <a:t>12</a:t>
            </a:r>
            <a:r>
              <a:rPr lang="ja-JP" altLang="en-US" dirty="0"/>
              <a:t>章で学んだ普通の重回帰モデル（線形回帰）は</a:t>
            </a:r>
            <a:r>
              <a:rPr lang="en-US" altLang="ja-JP" dirty="0">
                <a:solidFill>
                  <a:srgbClr val="FFFF00"/>
                </a:solidFill>
              </a:rPr>
              <a:t>2</a:t>
            </a:r>
            <a:r>
              <a:rPr lang="ja-JP" altLang="en-US" dirty="0">
                <a:solidFill>
                  <a:srgbClr val="FFFF00"/>
                </a:solidFill>
              </a:rPr>
              <a:t>値データに適さない</a:t>
            </a:r>
            <a:endParaRPr lang="en-US" altLang="ja-JP" dirty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r>
              <a:rPr lang="ja-JP" altLang="en-US" dirty="0"/>
              <a:t>　→予測値がおかしくなるから（次に図示）</a:t>
            </a:r>
            <a:endParaRPr lang="en-US" altLang="ja-JP" dirty="0"/>
          </a:p>
          <a:p>
            <a:pPr marL="0" indent="0" algn="just">
              <a:buNone/>
            </a:pPr>
            <a:endParaRPr lang="ja-JP" altLang="en-US" sz="1500" dirty="0"/>
          </a:p>
          <a:p>
            <a:pPr algn="just"/>
            <a:r>
              <a:rPr lang="ja-JP" altLang="en-US" dirty="0">
                <a:solidFill>
                  <a:srgbClr val="FFFF00"/>
                </a:solidFill>
              </a:rPr>
              <a:t>線形回帰</a:t>
            </a:r>
            <a:r>
              <a:rPr lang="ja-JP" altLang="en-US" dirty="0"/>
              <a:t>モデルとは</a:t>
            </a:r>
            <a:r>
              <a:rPr lang="en-US" altLang="ja-JP" dirty="0"/>
              <a:t>…</a:t>
            </a:r>
          </a:p>
          <a:p>
            <a:pPr marL="0" indent="0" algn="just">
              <a:buNone/>
            </a:pPr>
            <a:r>
              <a:rPr lang="ja-JP" altLang="en-US" sz="2500" dirty="0"/>
              <a:t>　①図で言えば，従属変数と説明変数とが直線関係</a:t>
            </a:r>
            <a:endParaRPr lang="en-US" altLang="ja-JP" sz="2500" dirty="0"/>
          </a:p>
          <a:p>
            <a:pPr marL="0" indent="0" algn="just">
              <a:buNone/>
            </a:pPr>
            <a:r>
              <a:rPr lang="ja-JP" altLang="en-US" sz="2500" dirty="0"/>
              <a:t>　②式で言えば，足し算の形になっている</a:t>
            </a:r>
            <a:endParaRPr lang="en-US" altLang="ja-JP" sz="2500" dirty="0"/>
          </a:p>
          <a:p>
            <a:pPr marL="0" indent="0" algn="just">
              <a:buNone/>
            </a:pPr>
            <a:r>
              <a:rPr lang="ja-JP" altLang="en-US" sz="2500" dirty="0"/>
              <a:t>　③条件で言えば，データ（誤差項）が正規分布している</a:t>
            </a:r>
            <a:endParaRPr lang="en-US" altLang="ja-JP" sz="2500" dirty="0"/>
          </a:p>
          <a:p>
            <a:pPr marL="0" indent="0" algn="just">
              <a:buNone/>
            </a:pPr>
            <a:endParaRPr kumimoji="1"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220461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D9195A-B254-451C-B19A-A62E41DDA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620688"/>
            <a:ext cx="7738864" cy="1143000"/>
          </a:xfrm>
        </p:spPr>
        <p:txBody>
          <a:bodyPr/>
          <a:lstStyle/>
          <a:p>
            <a:r>
              <a:rPr kumimoji="1"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</a:t>
            </a:r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値を</a:t>
            </a:r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線形回帰で予測すると</a:t>
            </a:r>
            <a:r>
              <a:rPr kumimoji="1"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kumimoji="1" lang="ja-JP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79DA710-2BD6-42E4-8391-A46803F17A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273"/>
          <a:stretch/>
        </p:blipFill>
        <p:spPr>
          <a:xfrm>
            <a:off x="506252" y="2171089"/>
            <a:ext cx="2376264" cy="245765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57786A4F-1FAF-4E45-AA30-9B5BCCACA7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27"/>
          <a:stretch/>
        </p:blipFill>
        <p:spPr>
          <a:xfrm>
            <a:off x="2889153" y="2169625"/>
            <a:ext cx="761687" cy="2457654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40F308EC-5063-4FE5-8F54-72D1095D2780}"/>
              </a:ext>
            </a:extLst>
          </p:cNvPr>
          <p:cNvCxnSpPr>
            <a:cxnSpLocks/>
          </p:cNvCxnSpPr>
          <p:nvPr/>
        </p:nvCxnSpPr>
        <p:spPr>
          <a:xfrm flipV="1">
            <a:off x="5220072" y="2978298"/>
            <a:ext cx="2728353" cy="2610942"/>
          </a:xfrm>
          <a:prstGeom prst="line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413A7019-EC08-43BD-A57C-27C2CE00FD9C}"/>
              </a:ext>
            </a:extLst>
          </p:cNvPr>
          <p:cNvCxnSpPr>
            <a:cxnSpLocks/>
          </p:cNvCxnSpPr>
          <p:nvPr/>
        </p:nvCxnSpPr>
        <p:spPr>
          <a:xfrm>
            <a:off x="4788024" y="5178305"/>
            <a:ext cx="3018732" cy="0"/>
          </a:xfrm>
          <a:prstGeom prst="line">
            <a:avLst/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DBC68DB4-1A08-483D-BB06-9A120A622843}"/>
              </a:ext>
            </a:extLst>
          </p:cNvPr>
          <p:cNvCxnSpPr>
            <a:cxnSpLocks/>
          </p:cNvCxnSpPr>
          <p:nvPr/>
        </p:nvCxnSpPr>
        <p:spPr>
          <a:xfrm flipV="1">
            <a:off x="4788024" y="2736644"/>
            <a:ext cx="0" cy="2441661"/>
          </a:xfrm>
          <a:prstGeom prst="line">
            <a:avLst/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07C3A6A-8D6A-4387-A3FD-5824D2D20032}"/>
              </a:ext>
            </a:extLst>
          </p:cNvPr>
          <p:cNvSpPr txBox="1"/>
          <p:nvPr/>
        </p:nvSpPr>
        <p:spPr>
          <a:xfrm>
            <a:off x="4355976" y="2348880"/>
            <a:ext cx="15263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y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：車の購買行動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8714A6C-E811-4C7E-A550-C7DF2DD243A7}"/>
              </a:ext>
            </a:extLst>
          </p:cNvPr>
          <p:cNvSpPr txBox="1"/>
          <p:nvPr/>
        </p:nvSpPr>
        <p:spPr>
          <a:xfrm>
            <a:off x="7818076" y="5013562"/>
            <a:ext cx="75373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x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：所得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4829211-CB47-4ED9-B2ED-BB304E40672A}"/>
              </a:ext>
            </a:extLst>
          </p:cNvPr>
          <p:cNvSpPr txBox="1"/>
          <p:nvPr/>
        </p:nvSpPr>
        <p:spPr>
          <a:xfrm>
            <a:off x="6099097" y="5164144"/>
            <a:ext cx="4732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500</a:t>
            </a:r>
            <a:endParaRPr kumimoji="1" lang="ja-JP" altLang="en-US" sz="15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F203BA9-BA48-4D70-A217-9E8805AAAA09}"/>
              </a:ext>
            </a:extLst>
          </p:cNvPr>
          <p:cNvSpPr txBox="1"/>
          <p:nvPr/>
        </p:nvSpPr>
        <p:spPr>
          <a:xfrm>
            <a:off x="7361981" y="5164143"/>
            <a:ext cx="5693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1000</a:t>
            </a:r>
            <a:endParaRPr kumimoji="1" lang="ja-JP" altLang="en-US" sz="15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CB8A702-6324-4121-8D7B-0914D1132DA0}"/>
              </a:ext>
            </a:extLst>
          </p:cNvPr>
          <p:cNvSpPr txBox="1"/>
          <p:nvPr/>
        </p:nvSpPr>
        <p:spPr>
          <a:xfrm>
            <a:off x="4631792" y="5150110"/>
            <a:ext cx="2808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0</a:t>
            </a:r>
            <a:endParaRPr kumimoji="1" lang="ja-JP" altLang="en-US" sz="15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FE7101A3-4E08-4B46-AE09-991E494A2871}"/>
              </a:ext>
            </a:extLst>
          </p:cNvPr>
          <p:cNvCxnSpPr>
            <a:cxnSpLocks/>
          </p:cNvCxnSpPr>
          <p:nvPr/>
        </p:nvCxnSpPr>
        <p:spPr>
          <a:xfrm>
            <a:off x="4788024" y="3501008"/>
            <a:ext cx="3018732" cy="0"/>
          </a:xfrm>
          <a:prstGeom prst="line">
            <a:avLst/>
          </a:prstGeom>
          <a:ln w="127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C684DDD-5B5C-4181-A8BC-B02FCB650C84}"/>
              </a:ext>
            </a:extLst>
          </p:cNvPr>
          <p:cNvSpPr txBox="1"/>
          <p:nvPr/>
        </p:nvSpPr>
        <p:spPr>
          <a:xfrm>
            <a:off x="4010833" y="3345539"/>
            <a:ext cx="7938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購買　</a:t>
            </a:r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1</a:t>
            </a:r>
            <a:endParaRPr kumimoji="1" lang="ja-JP" altLang="en-US" sz="15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C98C98E-F557-4C5F-B5A1-9FF1C1F46A2C}"/>
              </a:ext>
            </a:extLst>
          </p:cNvPr>
          <p:cNvSpPr txBox="1"/>
          <p:nvPr/>
        </p:nvSpPr>
        <p:spPr>
          <a:xfrm>
            <a:off x="3953432" y="4988528"/>
            <a:ext cx="8579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非購買</a:t>
            </a:r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0</a:t>
            </a:r>
            <a:endParaRPr kumimoji="1" lang="ja-JP" altLang="en-US" sz="15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graphicFrame>
        <p:nvGraphicFramePr>
          <p:cNvPr id="33" name="オブジェクト 32">
            <a:extLst>
              <a:ext uri="{FF2B5EF4-FFF2-40B4-BE49-F238E27FC236}">
                <a16:creationId xmlns:a16="http://schemas.microsoft.com/office/drawing/2014/main" id="{7EFE08DD-5E3E-42FA-8F00-3CC710D6F7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407762"/>
              </p:ext>
            </p:extLst>
          </p:nvPr>
        </p:nvGraphicFramePr>
        <p:xfrm>
          <a:off x="6558560" y="2132715"/>
          <a:ext cx="193357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1" name="Equation" r:id="rId4" imgW="1307880" imgH="457200" progId="Equation.DSMT4">
                  <p:embed/>
                </p:oleObj>
              </mc:Choice>
              <mc:Fallback>
                <p:oleObj name="Equation" r:id="rId4" imgW="13078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58560" y="2132715"/>
                        <a:ext cx="1933575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4C6593F-8521-4EFA-BC1D-09014F217793}"/>
              </a:ext>
            </a:extLst>
          </p:cNvPr>
          <p:cNvSpPr txBox="1"/>
          <p:nvPr/>
        </p:nvSpPr>
        <p:spPr>
          <a:xfrm>
            <a:off x="6118271" y="3355180"/>
            <a:ext cx="473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kumimoji="1" lang="ja-JP" altLang="en-US" sz="12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5CDD229-0D21-450F-B0A2-FE38B4629311}"/>
              </a:ext>
            </a:extLst>
          </p:cNvPr>
          <p:cNvSpPr txBox="1"/>
          <p:nvPr/>
        </p:nvSpPr>
        <p:spPr>
          <a:xfrm>
            <a:off x="6720916" y="3346977"/>
            <a:ext cx="473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kumimoji="1" lang="ja-JP" altLang="en-US" sz="12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B2BDEF5-229B-4353-8C5A-BD475C238041}"/>
              </a:ext>
            </a:extLst>
          </p:cNvPr>
          <p:cNvSpPr txBox="1"/>
          <p:nvPr/>
        </p:nvSpPr>
        <p:spPr>
          <a:xfrm>
            <a:off x="6904418" y="3355180"/>
            <a:ext cx="327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2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BA64824B-1146-4FF0-A349-8D56EEFF507F}"/>
              </a:ext>
            </a:extLst>
          </p:cNvPr>
          <p:cNvSpPr txBox="1"/>
          <p:nvPr/>
        </p:nvSpPr>
        <p:spPr>
          <a:xfrm>
            <a:off x="7064681" y="3346331"/>
            <a:ext cx="3036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kumimoji="1" lang="ja-JP" altLang="en-US" sz="12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4A7D735-845D-43C3-AD12-AAF9924F0921}"/>
              </a:ext>
            </a:extLst>
          </p:cNvPr>
          <p:cNvSpPr txBox="1"/>
          <p:nvPr/>
        </p:nvSpPr>
        <p:spPr>
          <a:xfrm>
            <a:off x="7453195" y="3357054"/>
            <a:ext cx="42439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kumimoji="1" lang="ja-JP" altLang="en-US" sz="12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D6D24D0-3ACE-4E87-9158-6870C2686011}"/>
              </a:ext>
            </a:extLst>
          </p:cNvPr>
          <p:cNvSpPr txBox="1"/>
          <p:nvPr/>
        </p:nvSpPr>
        <p:spPr>
          <a:xfrm>
            <a:off x="5305962" y="5025643"/>
            <a:ext cx="473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kumimoji="1" lang="ja-JP" altLang="en-US" sz="12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8B60C6D6-B09A-4254-BDB4-FC7C72AA6347}"/>
              </a:ext>
            </a:extLst>
          </p:cNvPr>
          <p:cNvSpPr txBox="1"/>
          <p:nvPr/>
        </p:nvSpPr>
        <p:spPr>
          <a:xfrm>
            <a:off x="5678837" y="5028444"/>
            <a:ext cx="473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kumimoji="1" lang="ja-JP" altLang="en-US" sz="12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59C6FF5-4269-4135-924D-E13B1EFFE8DF}"/>
              </a:ext>
            </a:extLst>
          </p:cNvPr>
          <p:cNvSpPr txBox="1"/>
          <p:nvPr/>
        </p:nvSpPr>
        <p:spPr>
          <a:xfrm>
            <a:off x="5902675" y="5028444"/>
            <a:ext cx="473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kumimoji="1" lang="ja-JP" altLang="en-US" sz="12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E58EF363-BB70-48B6-B0D5-CB75E8DDC79F}"/>
              </a:ext>
            </a:extLst>
          </p:cNvPr>
          <p:cNvSpPr txBox="1"/>
          <p:nvPr/>
        </p:nvSpPr>
        <p:spPr>
          <a:xfrm>
            <a:off x="6354874" y="5028443"/>
            <a:ext cx="473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kumimoji="1" lang="ja-JP" altLang="en-US" sz="12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BDC0F8E9-7883-40E8-933F-7319114C0172}"/>
              </a:ext>
            </a:extLst>
          </p:cNvPr>
          <p:cNvSpPr txBox="1"/>
          <p:nvPr/>
        </p:nvSpPr>
        <p:spPr>
          <a:xfrm>
            <a:off x="6627748" y="5036646"/>
            <a:ext cx="473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kumimoji="1" lang="ja-JP" altLang="en-US" sz="12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C9789D77-440F-4E00-B286-D4E87C7BFC36}"/>
              </a:ext>
            </a:extLst>
          </p:cNvPr>
          <p:cNvSpPr txBox="1"/>
          <p:nvPr/>
        </p:nvSpPr>
        <p:spPr>
          <a:xfrm>
            <a:off x="6327503" y="4185768"/>
            <a:ext cx="473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4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■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8F8140B-0D8E-4A17-A44C-E908DCE80534}"/>
              </a:ext>
            </a:extLst>
          </p:cNvPr>
          <p:cNvSpPr txBox="1"/>
          <p:nvPr/>
        </p:nvSpPr>
        <p:spPr>
          <a:xfrm>
            <a:off x="5279625" y="5192467"/>
            <a:ext cx="473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4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■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4A96C4B1-A1A8-463F-88A7-E46E03ACABD6}"/>
              </a:ext>
            </a:extLst>
          </p:cNvPr>
          <p:cNvSpPr txBox="1"/>
          <p:nvPr/>
        </p:nvSpPr>
        <p:spPr>
          <a:xfrm>
            <a:off x="5675385" y="4788516"/>
            <a:ext cx="473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4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■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C046CD7-C0EB-4A76-A6D4-2076B01CF06C}"/>
              </a:ext>
            </a:extLst>
          </p:cNvPr>
          <p:cNvSpPr txBox="1"/>
          <p:nvPr/>
        </p:nvSpPr>
        <p:spPr>
          <a:xfrm>
            <a:off x="5911987" y="4593529"/>
            <a:ext cx="473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4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■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C2E9CD61-9354-439A-AA8B-449EC1B26006}"/>
              </a:ext>
            </a:extLst>
          </p:cNvPr>
          <p:cNvSpPr txBox="1"/>
          <p:nvPr/>
        </p:nvSpPr>
        <p:spPr>
          <a:xfrm>
            <a:off x="6664759" y="3877990"/>
            <a:ext cx="473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4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■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7E7C5EDC-E8A7-489F-9110-F3C0E33D98C1}"/>
              </a:ext>
            </a:extLst>
          </p:cNvPr>
          <p:cNvSpPr txBox="1"/>
          <p:nvPr/>
        </p:nvSpPr>
        <p:spPr>
          <a:xfrm>
            <a:off x="6191554" y="4320966"/>
            <a:ext cx="473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4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■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176D7E0-CDA7-4EB2-8F4F-E41A07BAA803}"/>
              </a:ext>
            </a:extLst>
          </p:cNvPr>
          <p:cNvSpPr txBox="1"/>
          <p:nvPr/>
        </p:nvSpPr>
        <p:spPr>
          <a:xfrm>
            <a:off x="6828079" y="3717588"/>
            <a:ext cx="473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4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■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8B344775-6069-4B6B-9B72-4212C9AE4919}"/>
              </a:ext>
            </a:extLst>
          </p:cNvPr>
          <p:cNvSpPr txBox="1"/>
          <p:nvPr/>
        </p:nvSpPr>
        <p:spPr>
          <a:xfrm>
            <a:off x="6923469" y="3604386"/>
            <a:ext cx="473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4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■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6B739403-4DFD-4C31-A43A-C7A4A35F8BC0}"/>
              </a:ext>
            </a:extLst>
          </p:cNvPr>
          <p:cNvSpPr txBox="1"/>
          <p:nvPr/>
        </p:nvSpPr>
        <p:spPr>
          <a:xfrm>
            <a:off x="7070926" y="3477644"/>
            <a:ext cx="473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4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■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43ED194F-E3E1-437F-BEA0-896D3A2CE5BE}"/>
              </a:ext>
            </a:extLst>
          </p:cNvPr>
          <p:cNvSpPr txBox="1"/>
          <p:nvPr/>
        </p:nvSpPr>
        <p:spPr>
          <a:xfrm>
            <a:off x="7389565" y="3167079"/>
            <a:ext cx="473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4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■</a:t>
            </a: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FDEB51DF-DC78-4F68-9411-EEDE1AE24BDD}"/>
              </a:ext>
            </a:extLst>
          </p:cNvPr>
          <p:cNvSpPr/>
          <p:nvPr/>
        </p:nvSpPr>
        <p:spPr>
          <a:xfrm>
            <a:off x="1246519" y="2198609"/>
            <a:ext cx="1627814" cy="2428670"/>
          </a:xfrm>
          <a:prstGeom prst="rect">
            <a:avLst/>
          </a:prstGeom>
          <a:noFill/>
          <a:ln w="412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E3655534-C626-40EA-9445-499E7AF921F6}"/>
              </a:ext>
            </a:extLst>
          </p:cNvPr>
          <p:cNvSpPr/>
          <p:nvPr/>
        </p:nvSpPr>
        <p:spPr>
          <a:xfrm>
            <a:off x="2942324" y="2184117"/>
            <a:ext cx="688790" cy="2428670"/>
          </a:xfrm>
          <a:prstGeom prst="rect">
            <a:avLst/>
          </a:prstGeom>
          <a:noFill/>
          <a:ln w="412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9" name="楕円 58">
            <a:extLst>
              <a:ext uri="{FF2B5EF4-FFF2-40B4-BE49-F238E27FC236}">
                <a16:creationId xmlns:a16="http://schemas.microsoft.com/office/drawing/2014/main" id="{BAD38712-5BCD-4BCF-9A87-C7E1BEEF786F}"/>
              </a:ext>
            </a:extLst>
          </p:cNvPr>
          <p:cNvSpPr/>
          <p:nvPr/>
        </p:nvSpPr>
        <p:spPr>
          <a:xfrm>
            <a:off x="7453195" y="3199351"/>
            <a:ext cx="215149" cy="234245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楕円 59">
            <a:extLst>
              <a:ext uri="{FF2B5EF4-FFF2-40B4-BE49-F238E27FC236}">
                <a16:creationId xmlns:a16="http://schemas.microsoft.com/office/drawing/2014/main" id="{FDB32518-FAD1-4B7A-B50F-148CB21C1BD2}"/>
              </a:ext>
            </a:extLst>
          </p:cNvPr>
          <p:cNvSpPr/>
          <p:nvPr/>
        </p:nvSpPr>
        <p:spPr>
          <a:xfrm>
            <a:off x="5357092" y="5242658"/>
            <a:ext cx="215149" cy="234245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F42EFDB8-808F-4165-9914-AEE373B9F93B}"/>
              </a:ext>
            </a:extLst>
          </p:cNvPr>
          <p:cNvSpPr txBox="1"/>
          <p:nvPr/>
        </p:nvSpPr>
        <p:spPr>
          <a:xfrm>
            <a:off x="5746412" y="2990832"/>
            <a:ext cx="17475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5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予測値が</a:t>
            </a:r>
            <a:r>
              <a:rPr kumimoji="1" lang="en-US" altLang="ja-JP" sz="15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1</a:t>
            </a:r>
            <a:r>
              <a:rPr kumimoji="1" lang="ja-JP" altLang="en-US" sz="15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を超える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A271FD27-EB70-4083-BDB6-3457243C2870}"/>
              </a:ext>
            </a:extLst>
          </p:cNvPr>
          <p:cNvSpPr txBox="1"/>
          <p:nvPr/>
        </p:nvSpPr>
        <p:spPr>
          <a:xfrm>
            <a:off x="5353359" y="5505436"/>
            <a:ext cx="176683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5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予測値が</a:t>
            </a:r>
            <a:r>
              <a:rPr kumimoji="1" lang="en-US" altLang="ja-JP" sz="15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0</a:t>
            </a:r>
            <a:r>
              <a:rPr kumimoji="1" lang="ja-JP" altLang="en-US" sz="15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を下回る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1383E046-90A5-4057-B70D-269954B4FCBC}"/>
              </a:ext>
            </a:extLst>
          </p:cNvPr>
          <p:cNvSpPr txBox="1"/>
          <p:nvPr/>
        </p:nvSpPr>
        <p:spPr>
          <a:xfrm>
            <a:off x="6941738" y="3899387"/>
            <a:ext cx="129394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5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0.6</a:t>
            </a:r>
            <a:r>
              <a:rPr kumimoji="1" lang="ja-JP" altLang="en-US" sz="15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台？を買う</a:t>
            </a:r>
          </a:p>
        </p:txBody>
      </p:sp>
      <p:sp>
        <p:nvSpPr>
          <p:cNvPr id="65" name="楕円 64">
            <a:extLst>
              <a:ext uri="{FF2B5EF4-FFF2-40B4-BE49-F238E27FC236}">
                <a16:creationId xmlns:a16="http://schemas.microsoft.com/office/drawing/2014/main" id="{D80FFB71-E359-45EE-B8D5-BF9AF9EC982C}"/>
              </a:ext>
            </a:extLst>
          </p:cNvPr>
          <p:cNvSpPr/>
          <p:nvPr/>
        </p:nvSpPr>
        <p:spPr>
          <a:xfrm>
            <a:off x="6732689" y="3924565"/>
            <a:ext cx="215149" cy="234245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D1B3CF18-2FF8-4C28-84B5-575B6BEB82DB}"/>
              </a:ext>
            </a:extLst>
          </p:cNvPr>
          <p:cNvSpPr/>
          <p:nvPr/>
        </p:nvSpPr>
        <p:spPr>
          <a:xfrm>
            <a:off x="3005805" y="4405078"/>
            <a:ext cx="568626" cy="188796"/>
          </a:xfrm>
          <a:prstGeom prst="rect">
            <a:avLst/>
          </a:prstGeom>
          <a:noFill/>
          <a:ln w="412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464C1886-CCF2-4304-84DE-815EC1303B69}"/>
              </a:ext>
            </a:extLst>
          </p:cNvPr>
          <p:cNvSpPr/>
          <p:nvPr/>
        </p:nvSpPr>
        <p:spPr>
          <a:xfrm>
            <a:off x="2998949" y="2682081"/>
            <a:ext cx="576156" cy="170679"/>
          </a:xfrm>
          <a:prstGeom prst="rect">
            <a:avLst/>
          </a:prstGeom>
          <a:noFill/>
          <a:ln w="412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FB71C807-7534-47B9-9F83-06494B66ACA8}"/>
              </a:ext>
            </a:extLst>
          </p:cNvPr>
          <p:cNvSpPr/>
          <p:nvPr/>
        </p:nvSpPr>
        <p:spPr>
          <a:xfrm>
            <a:off x="2989559" y="3447626"/>
            <a:ext cx="585546" cy="194987"/>
          </a:xfrm>
          <a:prstGeom prst="rect">
            <a:avLst/>
          </a:prstGeom>
          <a:noFill/>
          <a:ln w="412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4CD1792E-EF3C-4C12-9658-9434E00AB11E}"/>
              </a:ext>
            </a:extLst>
          </p:cNvPr>
          <p:cNvSpPr txBox="1"/>
          <p:nvPr/>
        </p:nvSpPr>
        <p:spPr>
          <a:xfrm>
            <a:off x="780100" y="5390019"/>
            <a:ext cx="3762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8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予測事例：所得</a:t>
            </a:r>
            <a:r>
              <a:rPr kumimoji="1" lang="en-US" altLang="ja-JP" sz="18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2000</a:t>
            </a:r>
            <a:r>
              <a:rPr kumimoji="1" lang="ja-JP" altLang="en-US" sz="18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万円の外挿予測</a:t>
            </a:r>
            <a:endParaRPr kumimoji="1" lang="en-US" altLang="ja-JP" sz="1800" dirty="0">
              <a:solidFill>
                <a:srgbClr val="FFC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pPr algn="l"/>
            <a:r>
              <a:rPr kumimoji="1" lang="ja-JP" altLang="en-US" sz="18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　　　　</a:t>
            </a:r>
            <a:r>
              <a:rPr kumimoji="1" lang="en-US" altLang="ja-JP" sz="18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0.58+0.0017×2000=</a:t>
            </a:r>
            <a:r>
              <a:rPr kumimoji="1" lang="en-US" altLang="ja-JP" sz="18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2.8</a:t>
            </a:r>
            <a:r>
              <a:rPr kumimoji="1" lang="ja-JP" altLang="en-US" sz="18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（台）！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C3122B89-CD4B-4FBE-A34A-578172590C6A}"/>
              </a:ext>
            </a:extLst>
          </p:cNvPr>
          <p:cNvSpPr txBox="1"/>
          <p:nvPr/>
        </p:nvSpPr>
        <p:spPr>
          <a:xfrm>
            <a:off x="390843" y="1846460"/>
            <a:ext cx="18710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所得と車の購買行動</a:t>
            </a:r>
          </a:p>
        </p:txBody>
      </p:sp>
      <p:pic>
        <p:nvPicPr>
          <p:cNvPr id="25601" name="テキスト ボックス 3">
            <a:extLst>
              <a:ext uri="{FF2B5EF4-FFF2-40B4-BE49-F238E27FC236}">
                <a16:creationId xmlns:a16="http://schemas.microsoft.com/office/drawing/2014/main" id="{A24FDD6E-D24A-4A90-9226-6D02CB38B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1438"/>
            <a:ext cx="46196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38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 animBg="1"/>
      <p:bldP spid="58" grpId="0" animBg="1"/>
      <p:bldP spid="59" grpId="0" animBg="1"/>
      <p:bldP spid="60" grpId="0" animBg="1"/>
      <p:bldP spid="61" grpId="0"/>
      <p:bldP spid="62" grpId="0"/>
      <p:bldP spid="63" grpId="0"/>
      <p:bldP spid="65" grpId="0" animBg="1"/>
      <p:bldP spid="66" grpId="0" animBg="1"/>
      <p:bldP spid="68" grpId="0" animBg="1"/>
      <p:bldP spid="69" grpId="0" animBg="1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54BA4E94-8278-4040-BCC3-A15866491551}"/>
              </a:ext>
            </a:extLst>
          </p:cNvPr>
          <p:cNvSpPr/>
          <p:nvPr/>
        </p:nvSpPr>
        <p:spPr>
          <a:xfrm>
            <a:off x="5145278" y="3010886"/>
            <a:ext cx="2661471" cy="2108679"/>
          </a:xfrm>
          <a:custGeom>
            <a:avLst/>
            <a:gdLst>
              <a:gd name="connsiteX0" fmla="*/ 0 w 2219325"/>
              <a:gd name="connsiteY0" fmla="*/ 1504950 h 1504950"/>
              <a:gd name="connsiteX1" fmla="*/ 819150 w 2219325"/>
              <a:gd name="connsiteY1" fmla="*/ 1257300 h 1504950"/>
              <a:gd name="connsiteX2" fmla="*/ 1419225 w 2219325"/>
              <a:gd name="connsiteY2" fmla="*/ 285750 h 1504950"/>
              <a:gd name="connsiteX3" fmla="*/ 2219325 w 2219325"/>
              <a:gd name="connsiteY3" fmla="*/ 0 h 150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9325" h="1504950">
                <a:moveTo>
                  <a:pt x="0" y="1504950"/>
                </a:moveTo>
                <a:cubicBezTo>
                  <a:pt x="291306" y="1482725"/>
                  <a:pt x="582613" y="1460500"/>
                  <a:pt x="819150" y="1257300"/>
                </a:cubicBezTo>
                <a:cubicBezTo>
                  <a:pt x="1055687" y="1054100"/>
                  <a:pt x="1185863" y="495300"/>
                  <a:pt x="1419225" y="285750"/>
                </a:cubicBezTo>
                <a:cubicBezTo>
                  <a:pt x="1652587" y="76200"/>
                  <a:pt x="1935956" y="38100"/>
                  <a:pt x="2219325" y="0"/>
                </a:cubicBezTo>
              </a:path>
            </a:pathLst>
          </a:cu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4" name="図 63">
            <a:extLst>
              <a:ext uri="{FF2B5EF4-FFF2-40B4-BE49-F238E27FC236}">
                <a16:creationId xmlns:a16="http://schemas.microsoft.com/office/drawing/2014/main" id="{4598574E-B71A-4B95-94CF-03C1F1A83A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886"/>
          <a:stretch/>
        </p:blipFill>
        <p:spPr>
          <a:xfrm>
            <a:off x="2865998" y="2962024"/>
            <a:ext cx="989203" cy="20771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FF3BCC8-C2D2-4588-9B49-2E96E0536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620688"/>
            <a:ext cx="7162800" cy="1143000"/>
          </a:xfrm>
        </p:spPr>
        <p:txBody>
          <a:bodyPr/>
          <a:lstStyle/>
          <a:p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2</a:t>
            </a:r>
            <a:r>
              <a:rPr kumimoji="1" lang="ja-JP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つの</a:t>
            </a:r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工夫で</a:t>
            </a:r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0</a:t>
            </a:r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～</a:t>
            </a:r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1</a:t>
            </a:r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に収める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3026A8A-E95C-4BE6-9EAC-2AD0EF250B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896"/>
          <a:stretch/>
        </p:blipFill>
        <p:spPr>
          <a:xfrm>
            <a:off x="584570" y="2959541"/>
            <a:ext cx="2302804" cy="2077105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6060DC30-1C19-4C93-A446-8408ABE13802}"/>
              </a:ext>
            </a:extLst>
          </p:cNvPr>
          <p:cNvCxnSpPr>
            <a:cxnSpLocks/>
          </p:cNvCxnSpPr>
          <p:nvPr/>
        </p:nvCxnSpPr>
        <p:spPr>
          <a:xfrm>
            <a:off x="4788024" y="5178305"/>
            <a:ext cx="3018732" cy="0"/>
          </a:xfrm>
          <a:prstGeom prst="line">
            <a:avLst/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50304A23-3145-4EC1-80A3-8D2C473A56C4}"/>
              </a:ext>
            </a:extLst>
          </p:cNvPr>
          <p:cNvCxnSpPr>
            <a:cxnSpLocks/>
          </p:cNvCxnSpPr>
          <p:nvPr/>
        </p:nvCxnSpPr>
        <p:spPr>
          <a:xfrm flipV="1">
            <a:off x="4788024" y="2736644"/>
            <a:ext cx="0" cy="2441661"/>
          </a:xfrm>
          <a:prstGeom prst="line">
            <a:avLst/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9C6B086-B7E3-45D4-A4D3-F15279C584E3}"/>
              </a:ext>
            </a:extLst>
          </p:cNvPr>
          <p:cNvSpPr txBox="1"/>
          <p:nvPr/>
        </p:nvSpPr>
        <p:spPr>
          <a:xfrm>
            <a:off x="4099139" y="2386134"/>
            <a:ext cx="14350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5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車の購入確率</a:t>
            </a:r>
            <a:r>
              <a:rPr kumimoji="1" lang="en-US" altLang="ja-JP" sz="15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p</a:t>
            </a:r>
            <a:endParaRPr kumimoji="1" lang="ja-JP" altLang="en-US" sz="1500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7CABB49-480D-47F8-987F-9FA56D107DBB}"/>
              </a:ext>
            </a:extLst>
          </p:cNvPr>
          <p:cNvSpPr txBox="1"/>
          <p:nvPr/>
        </p:nvSpPr>
        <p:spPr>
          <a:xfrm>
            <a:off x="7815530" y="5002560"/>
            <a:ext cx="75373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x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：所得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35E3D2B-FD02-4306-86B7-69E673438D03}"/>
              </a:ext>
            </a:extLst>
          </p:cNvPr>
          <p:cNvSpPr txBox="1"/>
          <p:nvPr/>
        </p:nvSpPr>
        <p:spPr>
          <a:xfrm>
            <a:off x="6099097" y="5164144"/>
            <a:ext cx="4732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500</a:t>
            </a:r>
            <a:endParaRPr kumimoji="1" lang="ja-JP" altLang="en-US" sz="15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69D8892-141C-44D0-99B0-5F55146FB70C}"/>
              </a:ext>
            </a:extLst>
          </p:cNvPr>
          <p:cNvSpPr txBox="1"/>
          <p:nvPr/>
        </p:nvSpPr>
        <p:spPr>
          <a:xfrm>
            <a:off x="7361981" y="5164143"/>
            <a:ext cx="5693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1000</a:t>
            </a:r>
            <a:endParaRPr kumimoji="1" lang="ja-JP" altLang="en-US" sz="15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BFE5648-B35A-4D1B-848A-21074B8EB751}"/>
              </a:ext>
            </a:extLst>
          </p:cNvPr>
          <p:cNvSpPr txBox="1"/>
          <p:nvPr/>
        </p:nvSpPr>
        <p:spPr>
          <a:xfrm>
            <a:off x="4535795" y="5045555"/>
            <a:ext cx="2808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0</a:t>
            </a:r>
            <a:endParaRPr kumimoji="1" lang="ja-JP" altLang="en-US" sz="15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5E61CBB5-568F-4C09-9E1B-286E1A038F02}"/>
              </a:ext>
            </a:extLst>
          </p:cNvPr>
          <p:cNvCxnSpPr>
            <a:cxnSpLocks/>
          </p:cNvCxnSpPr>
          <p:nvPr/>
        </p:nvCxnSpPr>
        <p:spPr>
          <a:xfrm>
            <a:off x="4788024" y="2978783"/>
            <a:ext cx="3018732" cy="0"/>
          </a:xfrm>
          <a:prstGeom prst="line">
            <a:avLst/>
          </a:prstGeom>
          <a:ln w="127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746162B-BF5C-4CDB-97E4-2EC6B85C368E}"/>
              </a:ext>
            </a:extLst>
          </p:cNvPr>
          <p:cNvSpPr txBox="1"/>
          <p:nvPr/>
        </p:nvSpPr>
        <p:spPr>
          <a:xfrm>
            <a:off x="4478562" y="2818275"/>
            <a:ext cx="2808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1</a:t>
            </a:r>
            <a:endParaRPr kumimoji="1" lang="ja-JP" altLang="en-US" sz="15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9667D35-04E9-4BFD-9CCB-BBA88AE072A8}"/>
              </a:ext>
            </a:extLst>
          </p:cNvPr>
          <p:cNvSpPr txBox="1"/>
          <p:nvPr/>
        </p:nvSpPr>
        <p:spPr>
          <a:xfrm>
            <a:off x="6118271" y="2832955"/>
            <a:ext cx="473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kumimoji="1" lang="ja-JP" altLang="en-US" sz="12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9A88DF4-ACA8-4891-8811-FDADCF93D5E4}"/>
              </a:ext>
            </a:extLst>
          </p:cNvPr>
          <p:cNvSpPr txBox="1"/>
          <p:nvPr/>
        </p:nvSpPr>
        <p:spPr>
          <a:xfrm>
            <a:off x="6720916" y="2824752"/>
            <a:ext cx="473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kumimoji="1" lang="ja-JP" altLang="en-US" sz="12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D297C38-4F55-49CB-B4D7-2EB39B0A6ED0}"/>
              </a:ext>
            </a:extLst>
          </p:cNvPr>
          <p:cNvSpPr txBox="1"/>
          <p:nvPr/>
        </p:nvSpPr>
        <p:spPr>
          <a:xfrm>
            <a:off x="6904418" y="2832955"/>
            <a:ext cx="327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2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F037599-4104-44C5-B502-4242859B40FD}"/>
              </a:ext>
            </a:extLst>
          </p:cNvPr>
          <p:cNvSpPr txBox="1"/>
          <p:nvPr/>
        </p:nvSpPr>
        <p:spPr>
          <a:xfrm>
            <a:off x="7064681" y="2824106"/>
            <a:ext cx="3036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kumimoji="1" lang="ja-JP" altLang="en-US" sz="12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3F8E0FC-E2D5-4E34-B886-FFC9B700A247}"/>
              </a:ext>
            </a:extLst>
          </p:cNvPr>
          <p:cNvSpPr txBox="1"/>
          <p:nvPr/>
        </p:nvSpPr>
        <p:spPr>
          <a:xfrm>
            <a:off x="7453195" y="2834829"/>
            <a:ext cx="42439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kumimoji="1" lang="ja-JP" altLang="en-US" sz="12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6ED7FC2-C159-497E-BD54-79AC20435CD9}"/>
              </a:ext>
            </a:extLst>
          </p:cNvPr>
          <p:cNvSpPr txBox="1"/>
          <p:nvPr/>
        </p:nvSpPr>
        <p:spPr>
          <a:xfrm>
            <a:off x="5305962" y="5025643"/>
            <a:ext cx="473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kumimoji="1" lang="ja-JP" altLang="en-US" sz="12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375C215-D981-4C24-A36A-3AAF7DBB4A71}"/>
              </a:ext>
            </a:extLst>
          </p:cNvPr>
          <p:cNvSpPr txBox="1"/>
          <p:nvPr/>
        </p:nvSpPr>
        <p:spPr>
          <a:xfrm>
            <a:off x="5678837" y="5028444"/>
            <a:ext cx="473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kumimoji="1" lang="ja-JP" altLang="en-US" sz="12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F1B1438-7020-4EDB-A899-F5B4EF6D380B}"/>
              </a:ext>
            </a:extLst>
          </p:cNvPr>
          <p:cNvSpPr txBox="1"/>
          <p:nvPr/>
        </p:nvSpPr>
        <p:spPr>
          <a:xfrm>
            <a:off x="5902675" y="5028444"/>
            <a:ext cx="473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kumimoji="1" lang="ja-JP" altLang="en-US" sz="12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1BE17D8-A220-4E36-9D89-61564FF7A362}"/>
              </a:ext>
            </a:extLst>
          </p:cNvPr>
          <p:cNvSpPr txBox="1"/>
          <p:nvPr/>
        </p:nvSpPr>
        <p:spPr>
          <a:xfrm>
            <a:off x="6354874" y="5028443"/>
            <a:ext cx="473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kumimoji="1" lang="ja-JP" altLang="en-US" sz="12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62E763C-AF1C-4052-84AF-0D9D9A91EB24}"/>
              </a:ext>
            </a:extLst>
          </p:cNvPr>
          <p:cNvSpPr txBox="1"/>
          <p:nvPr/>
        </p:nvSpPr>
        <p:spPr>
          <a:xfrm>
            <a:off x="6608636" y="5015783"/>
            <a:ext cx="473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kumimoji="1" lang="ja-JP" altLang="en-US" sz="12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6FF4564-6257-42B6-A9C7-8EB7DA949114}"/>
              </a:ext>
            </a:extLst>
          </p:cNvPr>
          <p:cNvSpPr txBox="1"/>
          <p:nvPr/>
        </p:nvSpPr>
        <p:spPr>
          <a:xfrm>
            <a:off x="6525900" y="3467017"/>
            <a:ext cx="473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4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■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5A8D3D3-BFA9-4690-92AA-0D963AEB5AE4}"/>
              </a:ext>
            </a:extLst>
          </p:cNvPr>
          <p:cNvSpPr txBox="1"/>
          <p:nvPr/>
        </p:nvSpPr>
        <p:spPr>
          <a:xfrm>
            <a:off x="5298956" y="4930041"/>
            <a:ext cx="473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4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■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B07A5A6-934E-44B0-B8C1-3CFFDF65F24F}"/>
              </a:ext>
            </a:extLst>
          </p:cNvPr>
          <p:cNvSpPr txBox="1"/>
          <p:nvPr/>
        </p:nvSpPr>
        <p:spPr>
          <a:xfrm>
            <a:off x="5675384" y="4846576"/>
            <a:ext cx="473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4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■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4083DC3-6B8A-43E2-9C30-2A76E3E88F9F}"/>
              </a:ext>
            </a:extLst>
          </p:cNvPr>
          <p:cNvSpPr txBox="1"/>
          <p:nvPr/>
        </p:nvSpPr>
        <p:spPr>
          <a:xfrm>
            <a:off x="5883202" y="4717866"/>
            <a:ext cx="473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4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■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8162424-EA16-490F-8EE1-110F37D27EAB}"/>
              </a:ext>
            </a:extLst>
          </p:cNvPr>
          <p:cNvSpPr txBox="1"/>
          <p:nvPr/>
        </p:nvSpPr>
        <p:spPr>
          <a:xfrm>
            <a:off x="6272235" y="4065225"/>
            <a:ext cx="473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4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■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73028D0-E59E-4847-B2D8-6C42CCEF039B}"/>
              </a:ext>
            </a:extLst>
          </p:cNvPr>
          <p:cNvSpPr txBox="1"/>
          <p:nvPr/>
        </p:nvSpPr>
        <p:spPr>
          <a:xfrm>
            <a:off x="6099098" y="4348385"/>
            <a:ext cx="473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4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■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4C65956-FB14-43CD-8451-DBE633A74F29}"/>
              </a:ext>
            </a:extLst>
          </p:cNvPr>
          <p:cNvSpPr txBox="1"/>
          <p:nvPr/>
        </p:nvSpPr>
        <p:spPr>
          <a:xfrm>
            <a:off x="6724128" y="3195911"/>
            <a:ext cx="473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4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■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B0FA9CC-512F-4C04-8FFB-DF9BA6CA8162}"/>
              </a:ext>
            </a:extLst>
          </p:cNvPr>
          <p:cNvSpPr txBox="1"/>
          <p:nvPr/>
        </p:nvSpPr>
        <p:spPr>
          <a:xfrm>
            <a:off x="6916572" y="3045935"/>
            <a:ext cx="473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4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■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DEFAD99-FF8D-44C6-81DD-1B44A8BA4551}"/>
              </a:ext>
            </a:extLst>
          </p:cNvPr>
          <p:cNvSpPr txBox="1"/>
          <p:nvPr/>
        </p:nvSpPr>
        <p:spPr>
          <a:xfrm>
            <a:off x="7061237" y="2992945"/>
            <a:ext cx="307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4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■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73047122-75E3-4DE5-B623-383BB4C2EF94}"/>
              </a:ext>
            </a:extLst>
          </p:cNvPr>
          <p:cNvSpPr txBox="1"/>
          <p:nvPr/>
        </p:nvSpPr>
        <p:spPr>
          <a:xfrm>
            <a:off x="7462808" y="2914573"/>
            <a:ext cx="473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4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■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BD1184FD-471E-4294-A178-D532463491C3}"/>
              </a:ext>
            </a:extLst>
          </p:cNvPr>
          <p:cNvSpPr txBox="1"/>
          <p:nvPr/>
        </p:nvSpPr>
        <p:spPr>
          <a:xfrm>
            <a:off x="4372526" y="3830459"/>
            <a:ext cx="41549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0.5</a:t>
            </a:r>
            <a:endParaRPr kumimoji="1" lang="ja-JP" altLang="en-US" sz="15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7FC4D83B-C5E9-4E52-BCAB-F9D9BFA578F5}"/>
              </a:ext>
            </a:extLst>
          </p:cNvPr>
          <p:cNvSpPr/>
          <p:nvPr/>
        </p:nvSpPr>
        <p:spPr>
          <a:xfrm>
            <a:off x="2872553" y="2972062"/>
            <a:ext cx="965145" cy="2039955"/>
          </a:xfrm>
          <a:prstGeom prst="rect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B8D9EC1A-53D8-4CBB-9A42-DE10445D5BCA}"/>
              </a:ext>
            </a:extLst>
          </p:cNvPr>
          <p:cNvSpPr/>
          <p:nvPr/>
        </p:nvSpPr>
        <p:spPr>
          <a:xfrm>
            <a:off x="792700" y="1871477"/>
            <a:ext cx="33064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cs typeface="Meiryo UI" pitchFamily="50" charset="-128"/>
              </a:rPr>
              <a:t>工夫①：</a:t>
            </a:r>
            <a:r>
              <a:rPr kumimoji="1" lang="en-US" altLang="ja-JP" sz="2000" dirty="0">
                <a:solidFill>
                  <a:srgbClr val="FFFF00"/>
                </a:solidFill>
                <a:latin typeface="ＭＳ Ｐゴシック" panose="020B0600070205080204" pitchFamily="50" charset="-128"/>
                <a:cs typeface="Meiryo UI" pitchFamily="50" charset="-128"/>
              </a:rPr>
              <a:t>y=1</a:t>
            </a:r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cs typeface="Meiryo UI" pitchFamily="50" charset="-128"/>
              </a:rPr>
              <a:t>を選択する（事例では車を買う）確率を考える</a:t>
            </a:r>
          </a:p>
        </p:txBody>
      </p:sp>
      <p:cxnSp>
        <p:nvCxnSpPr>
          <p:cNvPr id="56" name="コネクタ: 曲線 55">
            <a:extLst>
              <a:ext uri="{FF2B5EF4-FFF2-40B4-BE49-F238E27FC236}">
                <a16:creationId xmlns:a16="http://schemas.microsoft.com/office/drawing/2014/main" id="{443016ED-5911-4236-85C1-60F61E332BA6}"/>
              </a:ext>
            </a:extLst>
          </p:cNvPr>
          <p:cNvCxnSpPr>
            <a:cxnSpLocks/>
          </p:cNvCxnSpPr>
          <p:nvPr/>
        </p:nvCxnSpPr>
        <p:spPr>
          <a:xfrm>
            <a:off x="4040497" y="2172885"/>
            <a:ext cx="309261" cy="185904"/>
          </a:xfrm>
          <a:prstGeom prst="curvedConnector2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68CBE980-F6D4-4330-99EF-04BC6EBF169E}"/>
              </a:ext>
            </a:extLst>
          </p:cNvPr>
          <p:cNvSpPr/>
          <p:nvPr/>
        </p:nvSpPr>
        <p:spPr>
          <a:xfrm>
            <a:off x="6848389" y="3903279"/>
            <a:ext cx="190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cs typeface="Meiryo UI" pitchFamily="50" charset="-128"/>
              </a:rPr>
              <a:t>工夫②：</a:t>
            </a:r>
            <a:r>
              <a:rPr kumimoji="1" lang="en-US" altLang="ja-JP" sz="2000" dirty="0">
                <a:solidFill>
                  <a:srgbClr val="FFFF00"/>
                </a:solidFill>
                <a:latin typeface="ＭＳ Ｐゴシック" panose="020B0600070205080204" pitchFamily="50" charset="-128"/>
                <a:cs typeface="Meiryo UI" pitchFamily="50" charset="-128"/>
              </a:rPr>
              <a:t>S</a:t>
            </a:r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cs typeface="Meiryo UI" pitchFamily="50" charset="-128"/>
              </a:rPr>
              <a:t>字曲線を想定する</a:t>
            </a:r>
          </a:p>
        </p:txBody>
      </p: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49F367E3-9CC3-4411-BFE9-BC0761154B66}"/>
              </a:ext>
            </a:extLst>
          </p:cNvPr>
          <p:cNvCxnSpPr>
            <a:cxnSpLocks/>
          </p:cNvCxnSpPr>
          <p:nvPr/>
        </p:nvCxnSpPr>
        <p:spPr>
          <a:xfrm flipH="1" flipV="1">
            <a:off x="6709600" y="3736108"/>
            <a:ext cx="380559" cy="215317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楕円 64">
            <a:extLst>
              <a:ext uri="{FF2B5EF4-FFF2-40B4-BE49-F238E27FC236}">
                <a16:creationId xmlns:a16="http://schemas.microsoft.com/office/drawing/2014/main" id="{45531668-5EA7-404C-A1D8-51F2DC3B6DF6}"/>
              </a:ext>
            </a:extLst>
          </p:cNvPr>
          <p:cNvSpPr/>
          <p:nvPr/>
        </p:nvSpPr>
        <p:spPr>
          <a:xfrm rot="19134621">
            <a:off x="6251080" y="3070739"/>
            <a:ext cx="1705671" cy="771167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5D09B041-F6E8-4A9E-B8D1-A33CB7D6900F}"/>
              </a:ext>
            </a:extLst>
          </p:cNvPr>
          <p:cNvSpPr txBox="1"/>
          <p:nvPr/>
        </p:nvSpPr>
        <p:spPr>
          <a:xfrm>
            <a:off x="5980421" y="2516426"/>
            <a:ext cx="22140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5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購入するグループに分類</a:t>
            </a: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26EF0929-E50C-4C35-A236-2508E90B6791}"/>
              </a:ext>
            </a:extLst>
          </p:cNvPr>
          <p:cNvSpPr/>
          <p:nvPr/>
        </p:nvSpPr>
        <p:spPr>
          <a:xfrm>
            <a:off x="2019622" y="5822044"/>
            <a:ext cx="664432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注：</a:t>
            </a:r>
            <a:r>
              <a:rPr kumimoji="1" lang="en-US" altLang="ja-JP" sz="17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S</a:t>
            </a:r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字曲線には</a:t>
            </a:r>
            <a:r>
              <a:rPr kumimoji="1" lang="ja-JP" altLang="en-US" sz="1700" dirty="0">
                <a:solidFill>
                  <a:srgbClr val="FFFF00"/>
                </a:solidFill>
                <a:latin typeface="ＭＳ Ｐゴシック" panose="020B0600070205080204" pitchFamily="50" charset="-128"/>
                <a:cs typeface="Meiryo UI" pitchFamily="50" charset="-128"/>
              </a:rPr>
              <a:t>ロジスティック曲線</a:t>
            </a:r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と累積正規分布関数の</a:t>
            </a:r>
            <a:r>
              <a:rPr kumimoji="1" lang="en-US" altLang="ja-JP" sz="17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2</a:t>
            </a:r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種類がある</a:t>
            </a:r>
          </a:p>
        </p:txBody>
      </p:sp>
      <p:cxnSp>
        <p:nvCxnSpPr>
          <p:cNvPr id="69" name="コネクタ: 曲線 68">
            <a:extLst>
              <a:ext uri="{FF2B5EF4-FFF2-40B4-BE49-F238E27FC236}">
                <a16:creationId xmlns:a16="http://schemas.microsoft.com/office/drawing/2014/main" id="{A5646596-351A-4F29-AF5B-5A1468568C0A}"/>
              </a:ext>
            </a:extLst>
          </p:cNvPr>
          <p:cNvCxnSpPr/>
          <p:nvPr/>
        </p:nvCxnSpPr>
        <p:spPr>
          <a:xfrm rot="10800000" flipV="1">
            <a:off x="4334133" y="5693512"/>
            <a:ext cx="252229" cy="211166"/>
          </a:xfrm>
          <a:prstGeom prst="curvedConnector3">
            <a:avLst>
              <a:gd name="adj1" fmla="val 99516"/>
            </a:avLst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77FF1653-A7FC-4E7B-B787-626BF6C5C9A2}"/>
              </a:ext>
            </a:extLst>
          </p:cNvPr>
          <p:cNvSpPr txBox="1"/>
          <p:nvPr/>
        </p:nvSpPr>
        <p:spPr>
          <a:xfrm>
            <a:off x="4561312" y="5513040"/>
            <a:ext cx="162256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こちらの方が単純</a:t>
            </a:r>
          </a:p>
        </p:txBody>
      </p:sp>
    </p:spTree>
    <p:extLst>
      <p:ext uri="{BB962C8B-B14F-4D97-AF65-F5344CB8AC3E}">
        <p14:creationId xmlns:p14="http://schemas.microsoft.com/office/powerpoint/2010/main" val="131528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8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46" grpId="0"/>
      <p:bldP spid="47" grpId="0"/>
      <p:bldP spid="49" grpId="0" animBg="1"/>
      <p:bldP spid="50" grpId="0"/>
      <p:bldP spid="59" grpId="0"/>
      <p:bldP spid="65" grpId="0" animBg="1"/>
      <p:bldP spid="66" grpId="0"/>
      <p:bldP spid="67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12F07D-6111-4679-84E1-0B7448D62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685800"/>
            <a:ext cx="7162800" cy="1143000"/>
          </a:xfrm>
        </p:spPr>
        <p:txBody>
          <a:bodyPr/>
          <a:lstStyle/>
          <a:p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ロジスティック関数</a:t>
            </a:r>
          </a:p>
        </p:txBody>
      </p:sp>
      <p:graphicFrame>
        <p:nvGraphicFramePr>
          <p:cNvPr id="9" name="オブジェクト 8">
            <a:extLst>
              <a:ext uri="{FF2B5EF4-FFF2-40B4-BE49-F238E27FC236}">
                <a16:creationId xmlns:a16="http://schemas.microsoft.com/office/drawing/2014/main" id="{8EEB50C8-4EF5-48B8-8D46-A3954A07A4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111686"/>
              </p:ext>
            </p:extLst>
          </p:nvPr>
        </p:nvGraphicFramePr>
        <p:xfrm>
          <a:off x="3367911" y="2358760"/>
          <a:ext cx="2788265" cy="750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3" name="Equation" r:id="rId3" imgW="1562040" imgH="419040" progId="Equation.DSMT4">
                  <p:embed/>
                </p:oleObj>
              </mc:Choice>
              <mc:Fallback>
                <p:oleObj name="Equation" r:id="rId3" imgW="1562040" imgH="419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7911" y="2358760"/>
                        <a:ext cx="2788265" cy="7503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2F5F040-E2FB-4630-AA33-34EDDA0D76D2}"/>
              </a:ext>
            </a:extLst>
          </p:cNvPr>
          <p:cNvSpPr txBox="1"/>
          <p:nvPr/>
        </p:nvSpPr>
        <p:spPr>
          <a:xfrm>
            <a:off x="140684" y="2462989"/>
            <a:ext cx="32704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ロジスティック関数</a:t>
            </a:r>
            <a:endParaRPr kumimoji="1" lang="en-US" altLang="ja-JP" sz="2000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pPr algn="r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（ロジスティック回帰モデル）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F887A9E-88BE-4936-9A8B-1042F72BC662}"/>
              </a:ext>
            </a:extLst>
          </p:cNvPr>
          <p:cNvSpPr txBox="1"/>
          <p:nvPr/>
        </p:nvSpPr>
        <p:spPr>
          <a:xfrm>
            <a:off x="4786226" y="1988840"/>
            <a:ext cx="39372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500" dirty="0" err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i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番目のデータ</a:t>
            </a:r>
            <a:r>
              <a:rPr kumimoji="1" lang="en-US" altLang="ja-JP" sz="1500" dirty="0" err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y</a:t>
            </a:r>
            <a:r>
              <a:rPr kumimoji="1" lang="en-US" altLang="ja-JP" sz="1500" baseline="-25000" dirty="0" err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i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が，</a:t>
            </a:r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x</a:t>
            </a:r>
            <a:r>
              <a:rPr kumimoji="1" lang="en-US" altLang="ja-JP" sz="1500" baseline="-25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i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のときに</a:t>
            </a:r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1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を選択する確率</a:t>
            </a:r>
          </a:p>
        </p:txBody>
      </p:sp>
      <p:cxnSp>
        <p:nvCxnSpPr>
          <p:cNvPr id="13" name="コネクタ: 曲線 12">
            <a:extLst>
              <a:ext uri="{FF2B5EF4-FFF2-40B4-BE49-F238E27FC236}">
                <a16:creationId xmlns:a16="http://schemas.microsoft.com/office/drawing/2014/main" id="{B1F98FC3-CE4F-4FCA-B6B5-E823EC7563E7}"/>
              </a:ext>
            </a:extLst>
          </p:cNvPr>
          <p:cNvCxnSpPr>
            <a:cxnSpLocks/>
          </p:cNvCxnSpPr>
          <p:nvPr/>
        </p:nvCxnSpPr>
        <p:spPr>
          <a:xfrm rot="5400000">
            <a:off x="4688454" y="2359759"/>
            <a:ext cx="396780" cy="234409"/>
          </a:xfrm>
          <a:prstGeom prst="curvedConnector3">
            <a:avLst>
              <a:gd name="adj1" fmla="val 50000"/>
            </a:avLst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7DE81BB-D776-40A0-8DCA-BCB519066ED4}"/>
              </a:ext>
            </a:extLst>
          </p:cNvPr>
          <p:cNvSpPr txBox="1"/>
          <p:nvPr/>
        </p:nvSpPr>
        <p:spPr>
          <a:xfrm>
            <a:off x="5436096" y="3164964"/>
            <a:ext cx="290656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5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パラメータ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は最尤法で推定（後述）</a:t>
            </a:r>
          </a:p>
        </p:txBody>
      </p:sp>
      <p:cxnSp>
        <p:nvCxnSpPr>
          <p:cNvPr id="23" name="コネクタ: 曲線 22">
            <a:extLst>
              <a:ext uri="{FF2B5EF4-FFF2-40B4-BE49-F238E27FC236}">
                <a16:creationId xmlns:a16="http://schemas.microsoft.com/office/drawing/2014/main" id="{661FA4DD-66FA-4AA4-AC42-42024EA692D9}"/>
              </a:ext>
            </a:extLst>
          </p:cNvPr>
          <p:cNvCxnSpPr>
            <a:cxnSpLocks/>
          </p:cNvCxnSpPr>
          <p:nvPr/>
        </p:nvCxnSpPr>
        <p:spPr>
          <a:xfrm rot="16200000" flipV="1">
            <a:off x="5814633" y="3067043"/>
            <a:ext cx="227325" cy="64542"/>
          </a:xfrm>
          <a:prstGeom prst="curvedConnector3">
            <a:avLst>
              <a:gd name="adj1" fmla="val 50000"/>
            </a:avLst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オブジェクト 26">
            <a:extLst>
              <a:ext uri="{FF2B5EF4-FFF2-40B4-BE49-F238E27FC236}">
                <a16:creationId xmlns:a16="http://schemas.microsoft.com/office/drawing/2014/main" id="{797F5EA8-6A45-4A55-A9E3-A1310BA5B5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205603"/>
              </p:ext>
            </p:extLst>
          </p:nvPr>
        </p:nvGraphicFramePr>
        <p:xfrm>
          <a:off x="2411760" y="4221088"/>
          <a:ext cx="5407025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4" name="Equation" r:id="rId5" imgW="2984400" imgH="812520" progId="Equation.DSMT4">
                  <p:embed/>
                </p:oleObj>
              </mc:Choice>
              <mc:Fallback>
                <p:oleObj name="Equation" r:id="rId5" imgW="2984400" imgH="8125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4221088"/>
                        <a:ext cx="5407025" cy="1466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B4279BC-DE21-41E2-86B8-1A5A772222AE}"/>
              </a:ext>
            </a:extLst>
          </p:cNvPr>
          <p:cNvSpPr txBox="1"/>
          <p:nvPr/>
        </p:nvSpPr>
        <p:spPr>
          <a:xfrm>
            <a:off x="1526581" y="4754458"/>
            <a:ext cx="88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オッズ</a:t>
            </a:r>
          </a:p>
        </p:txBody>
      </p:sp>
      <p:sp>
        <p:nvSpPr>
          <p:cNvPr id="29" name="矢印: 下 28">
            <a:extLst>
              <a:ext uri="{FF2B5EF4-FFF2-40B4-BE49-F238E27FC236}">
                <a16:creationId xmlns:a16="http://schemas.microsoft.com/office/drawing/2014/main" id="{7E5BD013-71C8-4066-967D-6B76E1BC6363}"/>
              </a:ext>
            </a:extLst>
          </p:cNvPr>
          <p:cNvSpPr/>
          <p:nvPr/>
        </p:nvSpPr>
        <p:spPr>
          <a:xfrm>
            <a:off x="3275856" y="3658419"/>
            <a:ext cx="558906" cy="50405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952949E-8272-43A7-9D29-51E3C636FA47}"/>
              </a:ext>
            </a:extLst>
          </p:cNvPr>
          <p:cNvSpPr txBox="1"/>
          <p:nvPr/>
        </p:nvSpPr>
        <p:spPr>
          <a:xfrm>
            <a:off x="3743453" y="3653778"/>
            <a:ext cx="443422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700" dirty="0">
                <a:solidFill>
                  <a:schemeClr val="accent1">
                    <a:lumMod val="40000"/>
                    <a:lumOff val="6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オッズに変形してパラメータを解釈しやすくする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D25BD1D-87A3-49E9-9FEC-FF373ADEEECC}"/>
              </a:ext>
            </a:extLst>
          </p:cNvPr>
          <p:cNvSpPr txBox="1"/>
          <p:nvPr/>
        </p:nvSpPr>
        <p:spPr>
          <a:xfrm>
            <a:off x="1470480" y="4043822"/>
            <a:ext cx="15664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1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を選択する確率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4760ABB-9C8D-41EC-AB85-10FB9D944A83}"/>
              </a:ext>
            </a:extLst>
          </p:cNvPr>
          <p:cNvSpPr txBox="1"/>
          <p:nvPr/>
        </p:nvSpPr>
        <p:spPr>
          <a:xfrm>
            <a:off x="1443958" y="5545795"/>
            <a:ext cx="171713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1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を選択しない確率</a:t>
            </a:r>
          </a:p>
        </p:txBody>
      </p:sp>
      <p:cxnSp>
        <p:nvCxnSpPr>
          <p:cNvPr id="33" name="コネクタ: 曲線 32">
            <a:extLst>
              <a:ext uri="{FF2B5EF4-FFF2-40B4-BE49-F238E27FC236}">
                <a16:creationId xmlns:a16="http://schemas.microsoft.com/office/drawing/2014/main" id="{D4D4A917-2E32-42FF-A689-79CD9944580C}"/>
              </a:ext>
            </a:extLst>
          </p:cNvPr>
          <p:cNvCxnSpPr>
            <a:cxnSpLocks/>
          </p:cNvCxnSpPr>
          <p:nvPr/>
        </p:nvCxnSpPr>
        <p:spPr>
          <a:xfrm rot="16200000" flipH="1">
            <a:off x="2488910" y="4420297"/>
            <a:ext cx="287966" cy="177581"/>
          </a:xfrm>
          <a:prstGeom prst="curvedConnector3">
            <a:avLst>
              <a:gd name="adj1" fmla="val 50000"/>
            </a:avLst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コネクタ: 曲線 36">
            <a:extLst>
              <a:ext uri="{FF2B5EF4-FFF2-40B4-BE49-F238E27FC236}">
                <a16:creationId xmlns:a16="http://schemas.microsoft.com/office/drawing/2014/main" id="{6CF6866E-1CD3-4F2E-8020-24D7A1B78E6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467753" y="5328012"/>
            <a:ext cx="251222" cy="190747"/>
          </a:xfrm>
          <a:prstGeom prst="curvedConnector3">
            <a:avLst>
              <a:gd name="adj1" fmla="val 50000"/>
            </a:avLst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267EAC9C-DF4B-483E-BCC2-AC84B91C026A}"/>
              </a:ext>
            </a:extLst>
          </p:cNvPr>
          <p:cNvSpPr/>
          <p:nvPr/>
        </p:nvSpPr>
        <p:spPr>
          <a:xfrm>
            <a:off x="7164288" y="4754458"/>
            <a:ext cx="654497" cy="360040"/>
          </a:xfrm>
          <a:prstGeom prst="round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D428D86-49B2-41AD-B93C-3BCB9A9FDFF4}"/>
              </a:ext>
            </a:extLst>
          </p:cNvPr>
          <p:cNvSpPr txBox="1"/>
          <p:nvPr/>
        </p:nvSpPr>
        <p:spPr>
          <a:xfrm>
            <a:off x="7057726" y="5375335"/>
            <a:ext cx="17235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単純な形になる</a:t>
            </a:r>
            <a:endParaRPr kumimoji="1" lang="en-US" altLang="ja-JP" sz="15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pPr algn="r"/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（</a:t>
            </a:r>
            <a:r>
              <a:rPr kumimoji="1" lang="en-US" altLang="ja-JP" sz="15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β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の解釈法は</a:t>
            </a:r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…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）</a:t>
            </a:r>
          </a:p>
        </p:txBody>
      </p:sp>
      <p:cxnSp>
        <p:nvCxnSpPr>
          <p:cNvPr id="42" name="コネクタ: 曲線 41">
            <a:extLst>
              <a:ext uri="{FF2B5EF4-FFF2-40B4-BE49-F238E27FC236}">
                <a16:creationId xmlns:a16="http://schemas.microsoft.com/office/drawing/2014/main" id="{7A4CBB04-A112-458B-B102-24D5860F83EF}"/>
              </a:ext>
            </a:extLst>
          </p:cNvPr>
          <p:cNvCxnSpPr>
            <a:cxnSpLocks/>
          </p:cNvCxnSpPr>
          <p:nvPr/>
        </p:nvCxnSpPr>
        <p:spPr>
          <a:xfrm rot="16200000" flipV="1">
            <a:off x="7332464" y="5137616"/>
            <a:ext cx="286446" cy="241303"/>
          </a:xfrm>
          <a:prstGeom prst="curvedConnector3">
            <a:avLst>
              <a:gd name="adj1" fmla="val 50000"/>
            </a:avLst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AA95A0AC-0483-419C-AF9B-0C37746B5BCD}"/>
              </a:ext>
            </a:extLst>
          </p:cNvPr>
          <p:cNvCxnSpPr>
            <a:cxnSpLocks/>
          </p:cNvCxnSpPr>
          <p:nvPr/>
        </p:nvCxnSpPr>
        <p:spPr>
          <a:xfrm>
            <a:off x="5823362" y="4614372"/>
            <a:ext cx="1118480" cy="254788"/>
          </a:xfrm>
          <a:prstGeom prst="line">
            <a:avLst/>
          </a:prstGeom>
          <a:ln w="31750">
            <a:solidFill>
              <a:srgbClr val="00B0F0">
                <a:alpha val="43000"/>
              </a:srgb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CD44B6F9-F3C2-41AD-BFED-5BBF9A96B6D0}"/>
              </a:ext>
            </a:extLst>
          </p:cNvPr>
          <p:cNvCxnSpPr>
            <a:cxnSpLocks/>
          </p:cNvCxnSpPr>
          <p:nvPr/>
        </p:nvCxnSpPr>
        <p:spPr>
          <a:xfrm>
            <a:off x="5896024" y="5371885"/>
            <a:ext cx="1118480" cy="254788"/>
          </a:xfrm>
          <a:prstGeom prst="line">
            <a:avLst/>
          </a:prstGeom>
          <a:ln w="31750">
            <a:solidFill>
              <a:srgbClr val="00B0F0">
                <a:alpha val="43000"/>
              </a:srgb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37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28" grpId="0"/>
      <p:bldP spid="29" grpId="0" animBg="1"/>
      <p:bldP spid="30" grpId="0"/>
      <p:bldP spid="31" grpId="0"/>
      <p:bldP spid="32" grpId="0"/>
      <p:bldP spid="40" grpId="0" animBg="1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オブジェクト 18">
            <a:extLst>
              <a:ext uri="{FF2B5EF4-FFF2-40B4-BE49-F238E27FC236}">
                <a16:creationId xmlns:a16="http://schemas.microsoft.com/office/drawing/2014/main" id="{0978CBBA-CE05-4F35-B686-6E9FD746D2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346931"/>
              </p:ext>
            </p:extLst>
          </p:nvPr>
        </p:nvGraphicFramePr>
        <p:xfrm>
          <a:off x="395536" y="3572980"/>
          <a:ext cx="3509963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6" name="Equation" r:id="rId3" imgW="1790640" imgH="431640" progId="Equation.DSMT4">
                  <p:embed/>
                </p:oleObj>
              </mc:Choice>
              <mc:Fallback>
                <p:oleObj name="Equation" r:id="rId3" imgW="1790640" imgH="431640" progId="Equation.DSMT4">
                  <p:embed/>
                  <p:pic>
                    <p:nvPicPr>
                      <p:cNvPr id="5" name="オブジェクト 4">
                        <a:extLst>
                          <a:ext uri="{FF2B5EF4-FFF2-40B4-BE49-F238E27FC236}">
                            <a16:creationId xmlns:a16="http://schemas.microsoft.com/office/drawing/2014/main" id="{FF0912FA-60D5-45D9-96C7-E28432BAF9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572980"/>
                        <a:ext cx="3509963" cy="849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6351D30-CEB1-47B8-9BA4-D2F7E64135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55576" y="620688"/>
                <a:ext cx="7162800" cy="1143000"/>
              </a:xfrm>
            </p:spPr>
            <p:txBody>
              <a:bodyPr/>
              <a:lstStyle/>
              <a:p>
                <a:r>
                  <a:rPr kumimoji="1" lang="ja-JP" alt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オッズ比（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ja-JP" alt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β</m:t>
                        </m:r>
                      </m:e>
                    </m:acc>
                  </m:oMath>
                </a14:m>
                <a:r>
                  <a:rPr kumimoji="1" lang="ja-JP" alt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の解釈）</a:t>
                </a: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6351D30-CEB1-47B8-9BA4-D2F7E64135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55576" y="620688"/>
                <a:ext cx="7162800" cy="1143000"/>
              </a:xfrm>
              <a:blipFill>
                <a:blip r:embed="rId5"/>
                <a:stretch>
                  <a:fillRect b="-106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オブジェクト 4">
            <a:extLst>
              <a:ext uri="{FF2B5EF4-FFF2-40B4-BE49-F238E27FC236}">
                <a16:creationId xmlns:a16="http://schemas.microsoft.com/office/drawing/2014/main" id="{FF0912FA-60D5-45D9-96C7-E28432BAF9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675537"/>
              </p:ext>
            </p:extLst>
          </p:nvPr>
        </p:nvGraphicFramePr>
        <p:xfrm>
          <a:off x="3879478" y="3693807"/>
          <a:ext cx="4652962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7" name="Equation" r:id="rId6" imgW="2374560" imgH="228600" progId="Equation.DSMT4">
                  <p:embed/>
                </p:oleObj>
              </mc:Choice>
              <mc:Fallback>
                <p:oleObj name="Equation" r:id="rId6" imgW="237456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478" y="3693807"/>
                        <a:ext cx="4652962" cy="449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C6F510F-3C38-48AC-AD7E-303A278D92D4}"/>
                  </a:ext>
                </a:extLst>
              </p:cNvPr>
              <p:cNvSpPr txBox="1"/>
              <p:nvPr/>
            </p:nvSpPr>
            <p:spPr>
              <a:xfrm>
                <a:off x="410056" y="2216026"/>
                <a:ext cx="7125669" cy="482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ja-JP" alt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1" lang="en-US" altLang="ja-JP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β</m:t>
                        </m:r>
                      </m:e>
                    </m:acc>
                  </m:oMath>
                </a14:m>
                <a:r>
                  <a:rPr kumimoji="1" lang="ja-JP" altLang="en-US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Meiryo UI" pitchFamily="50" charset="-128"/>
                  </a:rPr>
                  <a:t>の解釈：</a:t>
                </a:r>
                <a:r>
                  <a:rPr kumimoji="1" lang="en-US" altLang="ja-JP" dirty="0">
                    <a:solidFill>
                      <a:schemeClr val="bg1"/>
                    </a:solidFill>
                    <a:latin typeface="ＭＳ Ｐゴシック" panose="020B0600070205080204" pitchFamily="50" charset="-128"/>
                    <a:cs typeface="Meiryo UI" pitchFamily="50" charset="-128"/>
                  </a:rPr>
                  <a:t>x+1</a:t>
                </a:r>
                <a:r>
                  <a:rPr kumimoji="1" lang="ja-JP" altLang="en-US" dirty="0">
                    <a:solidFill>
                      <a:schemeClr val="bg1"/>
                    </a:solidFill>
                    <a:latin typeface="ＭＳ Ｐゴシック" panose="020B0600070205080204" pitchFamily="50" charset="-128"/>
                    <a:cs typeface="Meiryo UI" pitchFamily="50" charset="-128"/>
                  </a:rPr>
                  <a:t>（</a:t>
                </a:r>
                <a:r>
                  <a:rPr kumimoji="1" lang="en-US" altLang="ja-JP" dirty="0">
                    <a:solidFill>
                      <a:srgbClr val="FFFF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Meiryo UI" pitchFamily="50" charset="-128"/>
                  </a:rPr>
                  <a:t>x</a:t>
                </a:r>
                <a:r>
                  <a:rPr kumimoji="1" lang="ja-JP" altLang="en-US" dirty="0">
                    <a:solidFill>
                      <a:srgbClr val="FFFF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Meiryo UI" pitchFamily="50" charset="-128"/>
                  </a:rPr>
                  <a:t>が</a:t>
                </a:r>
                <a:r>
                  <a:rPr kumimoji="1" lang="en-US" altLang="ja-JP" dirty="0">
                    <a:solidFill>
                      <a:srgbClr val="FFFF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Meiryo UI" pitchFamily="50" charset="-128"/>
                  </a:rPr>
                  <a:t>1</a:t>
                </a:r>
                <a:r>
                  <a:rPr kumimoji="1" lang="ja-JP" altLang="en-US" dirty="0">
                    <a:solidFill>
                      <a:srgbClr val="FFFF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Meiryo UI" pitchFamily="50" charset="-128"/>
                  </a:rPr>
                  <a:t>単位増加</a:t>
                </a:r>
                <a:r>
                  <a:rPr kumimoji="1" lang="ja-JP" altLang="en-US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Meiryo UI" pitchFamily="50" charset="-128"/>
                  </a:rPr>
                  <a:t>）の，オッズに対する効果</a:t>
                </a: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C6F510F-3C38-48AC-AD7E-303A278D92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56" y="2216026"/>
                <a:ext cx="7125669" cy="482248"/>
              </a:xfrm>
              <a:prstGeom prst="rect">
                <a:avLst/>
              </a:prstGeom>
              <a:blipFill>
                <a:blip r:embed="rId8"/>
                <a:stretch>
                  <a:fillRect t="-10127" r="-342" b="-240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D106C06B-4072-4CBE-8EC1-5EFD2E337D2B}"/>
              </a:ext>
            </a:extLst>
          </p:cNvPr>
          <p:cNvSpPr/>
          <p:nvPr/>
        </p:nvSpPr>
        <p:spPr>
          <a:xfrm>
            <a:off x="8205191" y="3725456"/>
            <a:ext cx="327249" cy="495632"/>
          </a:xfrm>
          <a:prstGeom prst="round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89931EA-514E-4A5F-8ADC-9C0CE86964B5}"/>
              </a:ext>
            </a:extLst>
          </p:cNvPr>
          <p:cNvSpPr txBox="1"/>
          <p:nvPr/>
        </p:nvSpPr>
        <p:spPr>
          <a:xfrm>
            <a:off x="5580112" y="2885208"/>
            <a:ext cx="28898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5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オッズ比</a:t>
            </a:r>
            <a:endParaRPr kumimoji="1" lang="en-US" altLang="ja-JP" sz="1500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pPr algn="r"/>
            <a:r>
              <a:rPr kumimoji="1" lang="ja-JP" altLang="en-US" sz="15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（</a:t>
            </a:r>
            <a:r>
              <a:rPr kumimoji="1" lang="en-US" altLang="ja-JP" sz="15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x</a:t>
            </a:r>
            <a:r>
              <a:rPr kumimoji="1" lang="ja-JP" altLang="en-US" sz="15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のオッズと比べた</a:t>
            </a:r>
            <a:r>
              <a:rPr kumimoji="1" lang="en-US" altLang="ja-JP" sz="15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x+1</a:t>
            </a:r>
            <a:r>
              <a:rPr kumimoji="1" lang="ja-JP" altLang="en-US" sz="15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のオッズ）</a:t>
            </a:r>
          </a:p>
        </p:txBody>
      </p:sp>
      <p:cxnSp>
        <p:nvCxnSpPr>
          <p:cNvPr id="9" name="コネクタ: 曲線 8">
            <a:extLst>
              <a:ext uri="{FF2B5EF4-FFF2-40B4-BE49-F238E27FC236}">
                <a16:creationId xmlns:a16="http://schemas.microsoft.com/office/drawing/2014/main" id="{F9C6F7E2-F413-4978-B2CB-FB2B4BF6F0A4}"/>
              </a:ext>
            </a:extLst>
          </p:cNvPr>
          <p:cNvCxnSpPr>
            <a:cxnSpLocks/>
          </p:cNvCxnSpPr>
          <p:nvPr/>
        </p:nvCxnSpPr>
        <p:spPr>
          <a:xfrm rot="16200000" flipH="1">
            <a:off x="8177841" y="3446990"/>
            <a:ext cx="236319" cy="216024"/>
          </a:xfrm>
          <a:prstGeom prst="curvedConnector3">
            <a:avLst>
              <a:gd name="adj1" fmla="val 50000"/>
            </a:avLst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0C975542-F08E-4BF5-9132-F600C4FA1198}"/>
              </a:ext>
            </a:extLst>
          </p:cNvPr>
          <p:cNvSpPr/>
          <p:nvPr/>
        </p:nvSpPr>
        <p:spPr>
          <a:xfrm>
            <a:off x="2627784" y="3725456"/>
            <a:ext cx="327249" cy="432048"/>
          </a:xfrm>
          <a:prstGeom prst="roundRect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コネクタ: 曲線 13">
            <a:extLst>
              <a:ext uri="{FF2B5EF4-FFF2-40B4-BE49-F238E27FC236}">
                <a16:creationId xmlns:a16="http://schemas.microsoft.com/office/drawing/2014/main" id="{0EAFCBD6-1D79-4CBC-96B4-A8D3CDDD89EA}"/>
              </a:ext>
            </a:extLst>
          </p:cNvPr>
          <p:cNvCxnSpPr>
            <a:cxnSpLocks/>
          </p:cNvCxnSpPr>
          <p:nvPr/>
        </p:nvCxnSpPr>
        <p:spPr>
          <a:xfrm rot="10800000" flipV="1">
            <a:off x="2811017" y="3517034"/>
            <a:ext cx="101664" cy="196468"/>
          </a:xfrm>
          <a:prstGeom prst="curvedConnector2">
            <a:avLst/>
          </a:prstGeom>
          <a:ln w="317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C05384E-0F4F-4DFE-9CCB-0E8680815D75}"/>
              </a:ext>
            </a:extLst>
          </p:cNvPr>
          <p:cNvSpPr txBox="1"/>
          <p:nvPr/>
        </p:nvSpPr>
        <p:spPr>
          <a:xfrm>
            <a:off x="2861849" y="3329351"/>
            <a:ext cx="13276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5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解釈には不要</a:t>
            </a:r>
          </a:p>
        </p:txBody>
      </p:sp>
      <p:sp>
        <p:nvSpPr>
          <p:cNvPr id="21" name="矢印: U ターン 20">
            <a:extLst>
              <a:ext uri="{FF2B5EF4-FFF2-40B4-BE49-F238E27FC236}">
                <a16:creationId xmlns:a16="http://schemas.microsoft.com/office/drawing/2014/main" id="{75581050-902C-44F6-A311-43E095A342BA}"/>
              </a:ext>
            </a:extLst>
          </p:cNvPr>
          <p:cNvSpPr/>
          <p:nvPr/>
        </p:nvSpPr>
        <p:spPr>
          <a:xfrm rot="10800000">
            <a:off x="627149" y="4283593"/>
            <a:ext cx="7776864" cy="353680"/>
          </a:xfrm>
          <a:prstGeom prst="uturnArrow">
            <a:avLst>
              <a:gd name="adj1" fmla="val 14506"/>
              <a:gd name="adj2" fmla="val 25000"/>
              <a:gd name="adj3" fmla="val 26499"/>
              <a:gd name="adj4" fmla="val 43750"/>
              <a:gd name="adj5" fmla="val 75000"/>
            </a:avLst>
          </a:prstGeom>
          <a:solidFill>
            <a:srgbClr val="FFC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36D77AA-3C0F-423E-A34F-0919D5EBC175}"/>
              </a:ext>
            </a:extLst>
          </p:cNvPr>
          <p:cNvSpPr txBox="1"/>
          <p:nvPr/>
        </p:nvSpPr>
        <p:spPr>
          <a:xfrm>
            <a:off x="2168714" y="4616290"/>
            <a:ext cx="450636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5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オッズに対する乗法効果（</a:t>
            </a:r>
            <a:r>
              <a:rPr kumimoji="1" lang="ja-JP" altLang="en-US" sz="15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オッズを●倍に変化</a:t>
            </a:r>
            <a:r>
              <a:rPr kumimoji="1" lang="ja-JP" altLang="en-US" sz="15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させる）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56A42EE-ABD1-4DAA-830C-FE97973537DC}"/>
              </a:ext>
            </a:extLst>
          </p:cNvPr>
          <p:cNvSpPr txBox="1"/>
          <p:nvPr/>
        </p:nvSpPr>
        <p:spPr>
          <a:xfrm>
            <a:off x="319128" y="3092303"/>
            <a:ext cx="88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オッズ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5ED31B02-F941-45EF-99FC-445845C1449A}"/>
                  </a:ext>
                </a:extLst>
              </p:cNvPr>
              <p:cNvSpPr txBox="1"/>
              <p:nvPr/>
            </p:nvSpPr>
            <p:spPr>
              <a:xfrm>
                <a:off x="373088" y="4813567"/>
                <a:ext cx="8015336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kumimoji="1" lang="en-US" altLang="ja-JP" sz="1500" dirty="0">
                  <a:solidFill>
                    <a:srgbClr val="FFC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 UI" pitchFamily="50" charset="-128"/>
                </a:endParaRPr>
              </a:p>
              <a:p>
                <a:r>
                  <a:rPr kumimoji="1" lang="ja-JP" altLang="en-US" sz="17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Meiryo UI" pitchFamily="50" charset="-128"/>
                  </a:rPr>
                  <a:t>事例：</a:t>
                </a:r>
                <a:endParaRPr kumimoji="1" lang="en-US" altLang="ja-JP" sz="17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 UI" pitchFamily="50" charset="-128"/>
                </a:endParaRPr>
              </a:p>
              <a:p>
                <a:r>
                  <a:rPr kumimoji="1" lang="ja-JP" altLang="en-US" sz="17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Meiryo UI" pitchFamily="50" charset="-128"/>
                  </a:rPr>
                  <a:t>　</a:t>
                </a:r>
                <a:r>
                  <a:rPr kumimoji="1" lang="en-US" altLang="ja-JP" sz="17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Meiryo UI" pitchFamily="50" charset="-128"/>
                  </a:rPr>
                  <a:t>p</a:t>
                </a:r>
                <a:r>
                  <a:rPr kumimoji="1" lang="ja-JP" altLang="en-US" sz="17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Meiryo UI" pitchFamily="50" charset="-128"/>
                  </a:rPr>
                  <a:t>が車を買う確率で</a:t>
                </a:r>
                <a14:m>
                  <m:oMath xmlns:m="http://schemas.openxmlformats.org/officeDocument/2006/math">
                    <m:r>
                      <a:rPr kumimoji="1" lang="ja-JP" altLang="en-US" sz="17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kumimoji="1" lang="ja-JP" altLang="en-US" sz="17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cs typeface="Meiryo UI" pitchFamily="50" charset="-128"/>
                  </a:rPr>
                  <a:t>所得のオッズ比が“</a:t>
                </a:r>
                <a:r>
                  <a:rPr kumimoji="1" lang="en-US" altLang="ja-JP" sz="17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cs typeface="Meiryo UI" pitchFamily="50" charset="-128"/>
                  </a:rPr>
                  <a:t>2</a:t>
                </a:r>
                <a:r>
                  <a:rPr kumimoji="1" lang="ja-JP" altLang="en-US" sz="17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cs typeface="Meiryo UI" pitchFamily="50" charset="-128"/>
                  </a:rPr>
                  <a:t>”と推定された場合</a:t>
                </a:r>
                <a:endParaRPr kumimoji="1" lang="en-US" altLang="ja-JP" sz="1700" dirty="0">
                  <a:solidFill>
                    <a:schemeClr val="bg1"/>
                  </a:solidFill>
                  <a:latin typeface="ＭＳ Ｐゴシック" panose="020B0600070205080204" pitchFamily="50" charset="-128"/>
                  <a:cs typeface="Meiryo UI" pitchFamily="50" charset="-128"/>
                </a:endParaRPr>
              </a:p>
              <a:p>
                <a:r>
                  <a:rPr kumimoji="1" lang="ja-JP" altLang="en-US" sz="17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cs typeface="Meiryo UI" pitchFamily="50" charset="-128"/>
                  </a:rPr>
                  <a:t>　→所得</a:t>
                </a:r>
                <a:r>
                  <a:rPr kumimoji="1" lang="en-US" altLang="ja-JP" sz="17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cs typeface="Meiryo UI" pitchFamily="50" charset="-128"/>
                  </a:rPr>
                  <a:t>x</a:t>
                </a:r>
                <a:r>
                  <a:rPr kumimoji="1" lang="ja-JP" altLang="en-US" sz="17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cs typeface="Meiryo UI" pitchFamily="50" charset="-128"/>
                  </a:rPr>
                  <a:t>が</a:t>
                </a:r>
                <a:r>
                  <a:rPr kumimoji="1" lang="en-US" altLang="ja-JP" sz="17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cs typeface="Meiryo UI" pitchFamily="50" charset="-128"/>
                  </a:rPr>
                  <a:t>1</a:t>
                </a:r>
                <a:r>
                  <a:rPr kumimoji="1" lang="ja-JP" altLang="en-US" sz="17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cs typeface="Meiryo UI" pitchFamily="50" charset="-128"/>
                  </a:rPr>
                  <a:t>単位増加すると，車を買わない確率に対する買う確率の比が</a:t>
                </a:r>
                <a:r>
                  <a:rPr kumimoji="1" lang="en-US" altLang="ja-JP" sz="17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cs typeface="Meiryo UI" pitchFamily="50" charset="-128"/>
                  </a:rPr>
                  <a:t>2</a:t>
                </a:r>
                <a:r>
                  <a:rPr kumimoji="1" lang="ja-JP" altLang="en-US" sz="17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cs typeface="Meiryo UI" pitchFamily="50" charset="-128"/>
                  </a:rPr>
                  <a:t>倍になる。</a:t>
                </a:r>
                <a:endParaRPr kumimoji="1" lang="ja-JP" altLang="en-US" sz="1700" dirty="0">
                  <a:solidFill>
                    <a:srgbClr val="FFC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 UI" pitchFamily="50" charset="-128"/>
                </a:endParaRPr>
              </a:p>
            </p:txBody>
          </p:sp>
        </mc:Choice>
        <mc:Fallback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5ED31B02-F941-45EF-99FC-445845C14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88" y="4813567"/>
                <a:ext cx="8015336" cy="1107996"/>
              </a:xfrm>
              <a:prstGeom prst="rect">
                <a:avLst/>
              </a:prstGeom>
              <a:blipFill>
                <a:blip r:embed="rId9"/>
                <a:stretch>
                  <a:fillRect l="-456" b="-71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EF4D3D02-E5CF-4F1D-87AC-F6E4AB47FED2}"/>
              </a:ext>
            </a:extLst>
          </p:cNvPr>
          <p:cNvCxnSpPr>
            <a:cxnSpLocks/>
          </p:cNvCxnSpPr>
          <p:nvPr/>
        </p:nvCxnSpPr>
        <p:spPr>
          <a:xfrm flipH="1">
            <a:off x="2168715" y="2698274"/>
            <a:ext cx="642301" cy="1071175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D163D2EF-914C-4E45-B9B4-E49C56F93B05}"/>
              </a:ext>
            </a:extLst>
          </p:cNvPr>
          <p:cNvSpPr/>
          <p:nvPr/>
        </p:nvSpPr>
        <p:spPr>
          <a:xfrm>
            <a:off x="410056" y="3570431"/>
            <a:ext cx="765841" cy="796687"/>
          </a:xfrm>
          <a:prstGeom prst="round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704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 animBg="1"/>
      <p:bldP spid="16" grpId="0"/>
      <p:bldP spid="21" grpId="0" animBg="1"/>
      <p:bldP spid="22" grpId="0"/>
      <p:bldP spid="29" grpId="0"/>
      <p:bldP spid="18" grpId="0" animBg="1"/>
    </p:bldLst>
  </p:timing>
</p:sld>
</file>

<file path=ppt/theme/theme1.xml><?xml version="1.0" encoding="utf-8"?>
<a:theme xmlns:a="http://schemas.openxmlformats.org/drawingml/2006/main" name="TS010336811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0">
          <a:solidFill>
            <a:srgbClr val="FFFF00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rgbClr val="FFFF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kumimoji="1" sz="2000" dirty="0" smtClean="0">
            <a:solidFill>
              <a:schemeClr val="bg1"/>
            </a:solidFill>
            <a:latin typeface="ＭＳ Ｐゴシック" panose="020B0600070205080204" pitchFamily="50" charset="-128"/>
            <a:ea typeface="ＭＳ Ｐゴシック" panose="020B0600070205080204" pitchFamily="50" charset="-128"/>
            <a:cs typeface="Meiryo UI" pitchFamily="50" charset="-128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90874C-63AE-4E35-B2A1-BFA9302105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TS010336811</Template>
  <TotalTime>7433</TotalTime>
  <Words>2650</Words>
  <Application>Microsoft Office PowerPoint</Application>
  <PresentationFormat>画面に合わせる (4:3)</PresentationFormat>
  <Paragraphs>478</Paragraphs>
  <Slides>38</Slides>
  <Notes>6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46" baseType="lpstr">
      <vt:lpstr>Mead Bold</vt:lpstr>
      <vt:lpstr>Meiryo UI</vt:lpstr>
      <vt:lpstr>ＭＳ Ｐゴシック</vt:lpstr>
      <vt:lpstr>Calibri</vt:lpstr>
      <vt:lpstr>Cambria Math</vt:lpstr>
      <vt:lpstr>Times New Roman</vt:lpstr>
      <vt:lpstr>TS010336811</vt:lpstr>
      <vt:lpstr>Equation</vt:lpstr>
      <vt:lpstr>入門 統計学　第13章</vt:lpstr>
      <vt:lpstr>13.1　ロジスティック回帰分析</vt:lpstr>
      <vt:lpstr>いろいろな離散選択モデル （従属変数が質的尺度）</vt:lpstr>
      <vt:lpstr>離散選択モデルの一覧</vt:lpstr>
      <vt:lpstr>2値データに線形回帰は適さない</vt:lpstr>
      <vt:lpstr>2値を線形回帰で予測すると…</vt:lpstr>
      <vt:lpstr>2つの工夫で0～1に収める</vt:lpstr>
      <vt:lpstr>ロジスティック関数</vt:lpstr>
      <vt:lpstr>オッズ比（"β"  ̂の解釈）</vt:lpstr>
      <vt:lpstr>ロジット変換による一般化線形モデル</vt:lpstr>
      <vt:lpstr>13.2　パラメータの推定</vt:lpstr>
      <vt:lpstr>最尤法 maximum likelihood estimation (MLE)</vt:lpstr>
      <vt:lpstr>尤度（もっともらしさ）</vt:lpstr>
      <vt:lpstr>尤度関数 （2値変数が従うベルヌーイ分布の場合）</vt:lpstr>
      <vt:lpstr>尤度計算事例（ロジスティック関数）①</vt:lpstr>
      <vt:lpstr>尤度計算事例（ロジスティック関数）②</vt:lpstr>
      <vt:lpstr>尤度計算事例（ロジスティック関数）③</vt:lpstr>
      <vt:lpstr>ロジット変換後ならOLSが使える？</vt:lpstr>
      <vt:lpstr>ソフト（Rコマンダー）による分析</vt:lpstr>
      <vt:lpstr>ソフト（Rコマンダー）の出力</vt:lpstr>
      <vt:lpstr>13.3　推定モデルの評価① 赤池情報量規準(Akaike's Information Criterion；AIC)</vt:lpstr>
      <vt:lpstr>モデルの評価② 判別的中率</vt:lpstr>
      <vt:lpstr>判別的中率の計算事例</vt:lpstr>
      <vt:lpstr>モデルの評価③ 疑似決定係数（Pseudo R2)</vt:lpstr>
      <vt:lpstr>回帰係数の検定</vt:lpstr>
      <vt:lpstr>13.4　クラスター分析</vt:lpstr>
      <vt:lpstr>クラスター分析の事例</vt:lpstr>
      <vt:lpstr>階層クラスター分析 手順①　対象間の距離</vt:lpstr>
      <vt:lpstr>階層クラスター分析 手順②　クラスター間の距離（ウォード法）</vt:lpstr>
      <vt:lpstr>Rコマンダーで描く デンドログラム（樹形図）</vt:lpstr>
      <vt:lpstr>13.5　非階層クラスター分析 （k-means法）①</vt:lpstr>
      <vt:lpstr>非階層クラスター分析（k-means法）②</vt:lpstr>
      <vt:lpstr>非階層クラスター分析（k-means法）③</vt:lpstr>
      <vt:lpstr>非階層クラスター分析（k-means法）④</vt:lpstr>
      <vt:lpstr>Rコマンダーによるk平均クラスタ分析</vt:lpstr>
      <vt:lpstr>クラスター分析の注意点</vt:lpstr>
      <vt:lpstr>変数間の相関の影響</vt:lpstr>
      <vt:lpstr>以上で第13章は終了です。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入門 統計学①</dc:title>
  <dc:creator>Jaco</dc:creator>
  <cp:lastModifiedBy>kuri@faculty.chiba-u.jp</cp:lastModifiedBy>
  <cp:revision>620</cp:revision>
  <dcterms:created xsi:type="dcterms:W3CDTF">2012-01-27T05:21:34Z</dcterms:created>
  <dcterms:modified xsi:type="dcterms:W3CDTF">2021-05-16T10:14:52Z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1160382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D8.0.3</vt:lpwstr>
  </property>
  <property fmtid="{D5CDD505-2E9C-101B-9397-08002B2CF9AE}" name="_TemplateID" pid="5">
    <vt:lpwstr>TC103368119990</vt:lpwstr>
  </property>
</Properties>
</file>