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4"/>
  </p:notesMasterIdLst>
  <p:sldIdLst>
    <p:sldId id="256" r:id="rId3"/>
    <p:sldId id="276" r:id="rId4"/>
    <p:sldId id="278" r:id="rId5"/>
    <p:sldId id="298" r:id="rId6"/>
    <p:sldId id="301" r:id="rId7"/>
    <p:sldId id="299" r:id="rId8"/>
    <p:sldId id="303" r:id="rId9"/>
    <p:sldId id="285" r:id="rId10"/>
    <p:sldId id="302" r:id="rId11"/>
    <p:sldId id="306" r:id="rId12"/>
    <p:sldId id="313" r:id="rId13"/>
    <p:sldId id="305" r:id="rId14"/>
    <p:sldId id="311" r:id="rId15"/>
    <p:sldId id="308" r:id="rId16"/>
    <p:sldId id="304" r:id="rId17"/>
    <p:sldId id="312" r:id="rId18"/>
    <p:sldId id="310" r:id="rId19"/>
    <p:sldId id="295" r:id="rId20"/>
    <p:sldId id="314" r:id="rId21"/>
    <p:sldId id="315" r:id="rId22"/>
    <p:sldId id="318" r:id="rId23"/>
    <p:sldId id="316" r:id="rId24"/>
    <p:sldId id="317" r:id="rId25"/>
    <p:sldId id="320" r:id="rId26"/>
    <p:sldId id="321" r:id="rId27"/>
    <p:sldId id="322" r:id="rId28"/>
    <p:sldId id="319" r:id="rId29"/>
    <p:sldId id="323" r:id="rId30"/>
    <p:sldId id="324" r:id="rId31"/>
    <p:sldId id="326" r:id="rId32"/>
    <p:sldId id="325" r:id="rId33"/>
    <p:sldId id="327" r:id="rId34"/>
    <p:sldId id="329" r:id="rId35"/>
    <p:sldId id="330" r:id="rId36"/>
    <p:sldId id="328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1" r:id="rId47"/>
    <p:sldId id="340" r:id="rId48"/>
    <p:sldId id="342" r:id="rId49"/>
    <p:sldId id="343" r:id="rId50"/>
    <p:sldId id="344" r:id="rId51"/>
    <p:sldId id="345" r:id="rId52"/>
    <p:sldId id="34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8" autoAdjust="0"/>
    <p:restoredTop sz="90509" autoAdjust="0"/>
  </p:normalViewPr>
  <p:slideViewPr>
    <p:cSldViewPr>
      <p:cViewPr varScale="1">
        <p:scale>
          <a:sx n="107" d="100"/>
          <a:sy n="107" d="100"/>
        </p:scale>
        <p:origin x="1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88900">
                <a:solidFill>
                  <a:srgbClr val="00B0F0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-2</c:v>
                </c:pt>
                <c:pt idx="2">
                  <c:v>5</c:v>
                </c:pt>
                <c:pt idx="3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E8-46C5-8072-7F3276B5C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7053807"/>
        <c:axId val="1552133199"/>
      </c:scatterChart>
      <c:valAx>
        <c:axId val="1597053807"/>
        <c:scaling>
          <c:orientation val="minMax"/>
          <c:max val="4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44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52133199"/>
        <c:crosses val="autoZero"/>
        <c:crossBetween val="midCat"/>
        <c:majorUnit val="1"/>
      </c:valAx>
      <c:valAx>
        <c:axId val="1552133199"/>
        <c:scaling>
          <c:orientation val="minMax"/>
          <c:max val="5"/>
          <c:min val="-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444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97053807"/>
        <c:crosses val="autoZero"/>
        <c:crossBetween val="midCat"/>
        <c:majorUnit val="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FF37-B953-4175-B2B2-5CC4AC5C0D94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92E8-5D94-4260-A9E5-A55708B34C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2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36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0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6.png"/><Relationship Id="rId18" Type="http://schemas.openxmlformats.org/officeDocument/2006/relationships/image" Target="../media/image19.wmf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24.png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31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8.png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7.png"/><Relationship Id="rId22" Type="http://schemas.openxmlformats.org/officeDocument/2006/relationships/image" Target="../media/image21.wmf"/><Relationship Id="rId27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5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.gi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7.wmf"/><Relationship Id="rId10" Type="http://schemas.openxmlformats.org/officeDocument/2006/relationships/image" Target="../media/image44.png"/><Relationship Id="rId4" Type="http://schemas.openxmlformats.org/officeDocument/2006/relationships/image" Target="../media/image23.wmf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gif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9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58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77.png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75.png"/><Relationship Id="rId10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png"/><Relationship Id="rId5" Type="http://schemas.openxmlformats.org/officeDocument/2006/relationships/image" Target="../media/image76.emf"/><Relationship Id="rId4" Type="http://schemas.openxmlformats.org/officeDocument/2006/relationships/image" Target="../media/image7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 ?><Relationships xmlns="http://schemas.openxmlformats.org/package/2006/relationships"><Relationship Id="rId2" Target="../media/image9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2.png"/><Relationship Id="rId4" Type="http://schemas.openxmlformats.org/officeDocument/2006/relationships/image" Target="../media/image78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入門 統計学　第</a:t>
            </a:r>
            <a:r>
              <a:rPr lang="en-US" altLang="ja-JP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12</a:t>
            </a:r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章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47392"/>
            <a:ext cx="8305800" cy="1257672"/>
          </a:xfrm>
        </p:spPr>
        <p:txBody>
          <a:bodyPr/>
          <a:lstStyle/>
          <a:p>
            <a:pPr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回帰分析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　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―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多変量解析①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―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55F1A3-0AF3-4C9C-A3BD-5B8130AC01ED}"/>
              </a:ext>
            </a:extLst>
          </p:cNvPr>
          <p:cNvSpPr/>
          <p:nvPr/>
        </p:nvSpPr>
        <p:spPr>
          <a:xfrm>
            <a:off x="395536" y="3933056"/>
            <a:ext cx="4824536" cy="17173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just">
              <a:spcBef>
                <a:spcPct val="20000"/>
              </a:spcBef>
            </a:pP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『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入門 統計学 第</a:t>
            </a: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2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版　</a:t>
            </a:r>
            <a:r>
              <a:rPr kumimoji="1" lang="ja-JP" altLang="en-US" sz="1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ー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検定から多変量解析・実験計画法・ベイズ統計学までー</a:t>
            </a: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』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（オーム社）</a:t>
            </a:r>
            <a:endParaRPr kumimoji="1" lang="en-US" altLang="ja-JP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  <a:p>
            <a:pPr lvl="0" algn="just">
              <a:spcBef>
                <a:spcPct val="20000"/>
              </a:spcBef>
            </a:pPr>
            <a:endParaRPr kumimoji="1" lang="en-US" altLang="ja-JP" sz="1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  <a:p>
            <a:pPr lvl="0" algn="just">
              <a:spcBef>
                <a:spcPct val="20000"/>
              </a:spcBef>
            </a:pP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※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注：本書を購入された方へのサービスですので，教科書指定（参考図書は不可）していない授業での使用はお控えください。</a:t>
            </a:r>
            <a:endParaRPr kumimoji="1" lang="en-US" altLang="ja-JP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59E4B-1FCD-4897-B770-2A87FBBD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20688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単回帰モデル（回帰線）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～説明変数が</a:t>
            </a:r>
            <a: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つ～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5929886-C95D-4B53-8DA6-D02D1FC23F2E}"/>
              </a:ext>
            </a:extLst>
          </p:cNvPr>
          <p:cNvCxnSpPr>
            <a:cxnSpLocks/>
          </p:cNvCxnSpPr>
          <p:nvPr/>
        </p:nvCxnSpPr>
        <p:spPr>
          <a:xfrm flipH="1">
            <a:off x="3023452" y="2696726"/>
            <a:ext cx="1" cy="293694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A027526-F9F4-4EB8-BF13-A7DCBDE8F1D9}"/>
              </a:ext>
            </a:extLst>
          </p:cNvPr>
          <p:cNvCxnSpPr>
            <a:cxnSpLocks/>
          </p:cNvCxnSpPr>
          <p:nvPr/>
        </p:nvCxnSpPr>
        <p:spPr>
          <a:xfrm flipH="1">
            <a:off x="3023455" y="5633669"/>
            <a:ext cx="287558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3A7964-5AE6-4A0D-9E07-B65BB8A6E2DE}"/>
              </a:ext>
            </a:extLst>
          </p:cNvPr>
          <p:cNvSpPr txBox="1"/>
          <p:nvPr/>
        </p:nvSpPr>
        <p:spPr>
          <a:xfrm>
            <a:off x="5964957" y="5372581"/>
            <a:ext cx="132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説明変数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（原因）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95F090-296B-4A0F-B6A6-3DC0FE3BF3D9}"/>
              </a:ext>
            </a:extLst>
          </p:cNvPr>
          <p:cNvSpPr txBox="1"/>
          <p:nvPr/>
        </p:nvSpPr>
        <p:spPr>
          <a:xfrm>
            <a:off x="2123728" y="1988840"/>
            <a:ext cx="158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被説明変数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（結果）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2C926B-43D8-4229-BBD6-308D1CE4E815}"/>
              </a:ext>
            </a:extLst>
          </p:cNvPr>
          <p:cNvSpPr txBox="1"/>
          <p:nvPr/>
        </p:nvSpPr>
        <p:spPr>
          <a:xfrm>
            <a:off x="4529001" y="410841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680BE0-4EE3-4536-83FC-5CF0F01CD4C4}"/>
              </a:ext>
            </a:extLst>
          </p:cNvPr>
          <p:cNvSpPr txBox="1"/>
          <p:nvPr/>
        </p:nvSpPr>
        <p:spPr>
          <a:xfrm>
            <a:off x="4766213" y="361144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446E8E-9475-4EE8-94A6-2E94A9363257}"/>
              </a:ext>
            </a:extLst>
          </p:cNvPr>
          <p:cNvSpPr txBox="1"/>
          <p:nvPr/>
        </p:nvSpPr>
        <p:spPr>
          <a:xfrm>
            <a:off x="3823648" y="468770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03D7334-57D3-42FF-907F-5C630DB30A3E}"/>
              </a:ext>
            </a:extLst>
          </p:cNvPr>
          <p:cNvSpPr txBox="1"/>
          <p:nvPr/>
        </p:nvSpPr>
        <p:spPr>
          <a:xfrm>
            <a:off x="4200674" y="356695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D70E3EF-22AE-4744-9F6E-7DCC8E91A692}"/>
              </a:ext>
            </a:extLst>
          </p:cNvPr>
          <p:cNvSpPr txBox="1"/>
          <p:nvPr/>
        </p:nvSpPr>
        <p:spPr>
          <a:xfrm>
            <a:off x="3592666" y="397780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5AE7344-469A-4995-88B2-2075A1333F30}"/>
              </a:ext>
            </a:extLst>
          </p:cNvPr>
          <p:cNvSpPr txBox="1"/>
          <p:nvPr/>
        </p:nvSpPr>
        <p:spPr>
          <a:xfrm>
            <a:off x="5251075" y="373600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DAD2B08-399F-4D80-B23D-5F6B252A67C9}"/>
              </a:ext>
            </a:extLst>
          </p:cNvPr>
          <p:cNvSpPr txBox="1"/>
          <p:nvPr/>
        </p:nvSpPr>
        <p:spPr>
          <a:xfrm>
            <a:off x="3931912" y="430212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0E61AB9-12D5-405F-9DA6-6BC3EB717C6B}"/>
              </a:ext>
            </a:extLst>
          </p:cNvPr>
          <p:cNvSpPr txBox="1"/>
          <p:nvPr/>
        </p:nvSpPr>
        <p:spPr>
          <a:xfrm>
            <a:off x="5150729" y="321197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5EE5AA2-6FBB-4A96-A8EA-83797BDA093A}"/>
              </a:ext>
            </a:extLst>
          </p:cNvPr>
          <p:cNvSpPr txBox="1"/>
          <p:nvPr/>
        </p:nvSpPr>
        <p:spPr>
          <a:xfrm>
            <a:off x="4200674" y="389758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473DFC-D84B-4861-AB9A-C21A9BB87E2E}"/>
              </a:ext>
            </a:extLst>
          </p:cNvPr>
          <p:cNvSpPr txBox="1"/>
          <p:nvPr/>
        </p:nvSpPr>
        <p:spPr>
          <a:xfrm>
            <a:off x="3423551" y="4758830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F45F862-C9D6-4113-B694-8ACD4E12A73D}"/>
              </a:ext>
            </a:extLst>
          </p:cNvPr>
          <p:cNvCxnSpPr>
            <a:cxnSpLocks/>
          </p:cNvCxnSpPr>
          <p:nvPr/>
        </p:nvCxnSpPr>
        <p:spPr>
          <a:xfrm flipH="1">
            <a:off x="3023452" y="2967856"/>
            <a:ext cx="3104189" cy="2152899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D312D2B-F2E8-441C-BACD-B92CE52BFDD2}"/>
              </a:ext>
            </a:extLst>
          </p:cNvPr>
          <p:cNvSpPr txBox="1"/>
          <p:nvPr/>
        </p:nvSpPr>
        <p:spPr>
          <a:xfrm>
            <a:off x="6030767" y="3736288"/>
            <a:ext cx="214163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もっともデータとあてはまりの良い（データをよく説明する）直線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E61F04B-9A1E-46FB-96CF-67FD4CB758DE}"/>
              </a:ext>
            </a:extLst>
          </p:cNvPr>
          <p:cNvCxnSpPr>
            <a:cxnSpLocks/>
          </p:cNvCxnSpPr>
          <p:nvPr/>
        </p:nvCxnSpPr>
        <p:spPr>
          <a:xfrm flipH="1" flipV="1">
            <a:off x="5628101" y="3307708"/>
            <a:ext cx="492448" cy="49573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tailEnd type="arrow"/>
          </a:ln>
          <a:effectLst/>
        </p:spPr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67AA1CA-1D32-463C-A5CB-66DF748A3536}"/>
              </a:ext>
            </a:extLst>
          </p:cNvPr>
          <p:cNvSpPr txBox="1"/>
          <p:nvPr/>
        </p:nvSpPr>
        <p:spPr>
          <a:xfrm>
            <a:off x="4168502" y="4566316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観測値（データ）</a:t>
            </a:r>
            <a:endParaRPr kumimoji="1" lang="en-US" altLang="ja-JP" sz="20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5A48EB-FB87-4C74-94A1-7573237539B2}"/>
              </a:ext>
            </a:extLst>
          </p:cNvPr>
          <p:cNvSpPr txBox="1"/>
          <p:nvPr/>
        </p:nvSpPr>
        <p:spPr>
          <a:xfrm>
            <a:off x="5899042" y="2352303"/>
            <a:ext cx="1769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この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回帰線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を引くのが目的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0BCEA-4AF6-4FE5-89FA-31845F9A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0688"/>
            <a:ext cx="7738864" cy="1143000"/>
          </a:xfrm>
        </p:spPr>
        <p:txBody>
          <a:bodyPr/>
          <a:lstStyle/>
          <a:p>
            <a:pPr algn="l"/>
            <a:r>
              <a:rPr kumimoji="1"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　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回帰線が特定されれば予測も可能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D230D9-4DCE-453A-A280-5306506D6406}"/>
              </a:ext>
            </a:extLst>
          </p:cNvPr>
          <p:cNvCxnSpPr>
            <a:cxnSpLocks/>
          </p:cNvCxnSpPr>
          <p:nvPr/>
        </p:nvCxnSpPr>
        <p:spPr>
          <a:xfrm flipH="1">
            <a:off x="2491193" y="2488729"/>
            <a:ext cx="1" cy="293694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589B4A-F84F-4B6B-96CA-57309C8A1084}"/>
              </a:ext>
            </a:extLst>
          </p:cNvPr>
          <p:cNvCxnSpPr>
            <a:cxnSpLocks/>
          </p:cNvCxnSpPr>
          <p:nvPr/>
        </p:nvCxnSpPr>
        <p:spPr>
          <a:xfrm flipH="1">
            <a:off x="2468122" y="5419736"/>
            <a:ext cx="287558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EFC8F3-6BF0-4C9C-93CA-466D19E622BC}"/>
              </a:ext>
            </a:extLst>
          </p:cNvPr>
          <p:cNvSpPr txBox="1"/>
          <p:nvPr/>
        </p:nvSpPr>
        <p:spPr>
          <a:xfrm>
            <a:off x="5432698" y="516458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説明変数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0C14D4-2AE9-49B5-8E68-E139CD32C2B2}"/>
              </a:ext>
            </a:extLst>
          </p:cNvPr>
          <p:cNvSpPr txBox="1"/>
          <p:nvPr/>
        </p:nvSpPr>
        <p:spPr>
          <a:xfrm>
            <a:off x="1590763" y="2048551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被説明変数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4A6709-71A9-45C4-96EF-099A987009F5}"/>
              </a:ext>
            </a:extLst>
          </p:cNvPr>
          <p:cNvSpPr txBox="1"/>
          <p:nvPr/>
        </p:nvSpPr>
        <p:spPr>
          <a:xfrm>
            <a:off x="3396407" y="358837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1AB09E-8847-4BB3-BCCD-FA957C73CCBD}"/>
              </a:ext>
            </a:extLst>
          </p:cNvPr>
          <p:cNvSpPr txBox="1"/>
          <p:nvPr/>
        </p:nvSpPr>
        <p:spPr>
          <a:xfrm>
            <a:off x="3797865" y="309744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BCDD32-3EDF-4548-A0CA-14764B06F14F}"/>
              </a:ext>
            </a:extLst>
          </p:cNvPr>
          <p:cNvSpPr txBox="1"/>
          <p:nvPr/>
        </p:nvSpPr>
        <p:spPr>
          <a:xfrm>
            <a:off x="3236362" y="3878569"/>
            <a:ext cx="3244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DED8F3-7D82-4232-93B5-B1DEE28C84DB}"/>
              </a:ext>
            </a:extLst>
          </p:cNvPr>
          <p:cNvSpPr txBox="1"/>
          <p:nvPr/>
        </p:nvSpPr>
        <p:spPr>
          <a:xfrm>
            <a:off x="3658051" y="3284658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EE82FA-06AE-47ED-B802-C7F4AD6F4BD0}"/>
              </a:ext>
            </a:extLst>
          </p:cNvPr>
          <p:cNvSpPr txBox="1"/>
          <p:nvPr/>
        </p:nvSpPr>
        <p:spPr>
          <a:xfrm>
            <a:off x="3050043" y="369551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200C2D-07AB-427E-A7E1-E175C242F01A}"/>
              </a:ext>
            </a:extLst>
          </p:cNvPr>
          <p:cNvSpPr txBox="1"/>
          <p:nvPr/>
        </p:nvSpPr>
        <p:spPr>
          <a:xfrm>
            <a:off x="2489207" y="4384045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7A6891-FA75-48C6-A51D-0C659E9C3341}"/>
              </a:ext>
            </a:extLst>
          </p:cNvPr>
          <p:cNvSpPr txBox="1"/>
          <p:nvPr/>
        </p:nvSpPr>
        <p:spPr>
          <a:xfrm>
            <a:off x="3389289" y="401982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0F1AB8-6E02-462E-A3AA-A714550FDEE2}"/>
              </a:ext>
            </a:extLst>
          </p:cNvPr>
          <p:cNvSpPr txBox="1"/>
          <p:nvPr/>
        </p:nvSpPr>
        <p:spPr>
          <a:xfrm>
            <a:off x="2991147" y="408830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D2430C-68A8-4B7E-8693-245145BBDD70}"/>
              </a:ext>
            </a:extLst>
          </p:cNvPr>
          <p:cNvSpPr txBox="1"/>
          <p:nvPr/>
        </p:nvSpPr>
        <p:spPr>
          <a:xfrm>
            <a:off x="3658051" y="361529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6DC04D-19A9-4575-BD82-DBAB50226FE0}"/>
              </a:ext>
            </a:extLst>
          </p:cNvPr>
          <p:cNvSpPr txBox="1"/>
          <p:nvPr/>
        </p:nvSpPr>
        <p:spPr>
          <a:xfrm>
            <a:off x="2880928" y="447653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0995EBD-E7B2-4487-9B06-C09B89326E34}"/>
              </a:ext>
            </a:extLst>
          </p:cNvPr>
          <p:cNvCxnSpPr>
            <a:cxnSpLocks/>
          </p:cNvCxnSpPr>
          <p:nvPr/>
        </p:nvCxnSpPr>
        <p:spPr>
          <a:xfrm flipH="1">
            <a:off x="2483768" y="2524627"/>
            <a:ext cx="2311684" cy="2604912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2C699B88-F10F-43A0-B8D3-1CB91ACB3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09235"/>
              </p:ext>
            </p:extLst>
          </p:nvPr>
        </p:nvGraphicFramePr>
        <p:xfrm>
          <a:off x="4626063" y="2134786"/>
          <a:ext cx="1519803" cy="41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6063" y="2134786"/>
                        <a:ext cx="1519803" cy="41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198153-D0D0-464D-8AB6-46860995751D}"/>
              </a:ext>
            </a:extLst>
          </p:cNvPr>
          <p:cNvSpPr txBox="1"/>
          <p:nvPr/>
        </p:nvSpPr>
        <p:spPr>
          <a:xfrm>
            <a:off x="2139186" y="4921616"/>
            <a:ext cx="3449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99B2E17-6A78-47E5-B360-3F8FF49D044D}"/>
              </a:ext>
            </a:extLst>
          </p:cNvPr>
          <p:cNvSpPr txBox="1"/>
          <p:nvPr/>
        </p:nvSpPr>
        <p:spPr>
          <a:xfrm>
            <a:off x="4139952" y="5368256"/>
            <a:ext cx="3449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6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FE753E-CEFE-4924-9BFC-869EE8001B0E}"/>
              </a:ext>
            </a:extLst>
          </p:cNvPr>
          <p:cNvCxnSpPr>
            <a:cxnSpLocks/>
          </p:cNvCxnSpPr>
          <p:nvPr/>
        </p:nvCxnSpPr>
        <p:spPr>
          <a:xfrm flipV="1">
            <a:off x="4355976" y="3037793"/>
            <a:ext cx="20780" cy="2376008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ysDash"/>
            <a:miter lim="800000"/>
            <a:tailEnd type="stealth" w="lg" len="lg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CC1CADA-635E-44C9-B697-1E4514CFE4F1}"/>
              </a:ext>
            </a:extLst>
          </p:cNvPr>
          <p:cNvCxnSpPr>
            <a:cxnSpLocks/>
          </p:cNvCxnSpPr>
          <p:nvPr/>
        </p:nvCxnSpPr>
        <p:spPr>
          <a:xfrm flipH="1">
            <a:off x="2503083" y="2952501"/>
            <a:ext cx="1852893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ysDash"/>
            <a:miter lim="800000"/>
            <a:tailEnd type="stealth" w="lg" len="lg"/>
          </a:ln>
          <a:effectLst/>
        </p:spPr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D18C42C-FE3D-4523-99C4-773D09D21117}"/>
              </a:ext>
            </a:extLst>
          </p:cNvPr>
          <p:cNvSpPr txBox="1"/>
          <p:nvPr/>
        </p:nvSpPr>
        <p:spPr>
          <a:xfrm>
            <a:off x="2059035" y="2674456"/>
            <a:ext cx="5052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500" dirty="0">
                <a:solidFill>
                  <a:srgbClr val="FFC000"/>
                </a:solidFill>
                <a:latin typeface="ＭＳ Ｐゴシック" panose="020B0600070205080204" pitchFamily="50" charset="-128"/>
              </a:rPr>
              <a:t>11</a:t>
            </a:r>
          </a:p>
        </p:txBody>
      </p:sp>
      <p:graphicFrame>
        <p:nvGraphicFramePr>
          <p:cNvPr id="45" name="オブジェクト 44">
            <a:extLst>
              <a:ext uri="{FF2B5EF4-FFF2-40B4-BE49-F238E27FC236}">
                <a16:creationId xmlns:a16="http://schemas.microsoft.com/office/drawing/2014/main" id="{595ADEFF-FEB0-469E-B3A8-73FA64824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08674"/>
              </p:ext>
            </p:extLst>
          </p:nvPr>
        </p:nvGraphicFramePr>
        <p:xfrm>
          <a:off x="933377" y="3377305"/>
          <a:ext cx="1184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tion" r:id="rId5" imgW="583920" imgH="177480" progId="Equation.DSMT4">
                  <p:embed/>
                </p:oleObj>
              </mc:Choice>
              <mc:Fallback>
                <p:oleObj name="Equation" r:id="rId5" imgW="583920" imgH="177480" progId="Equation.DSMT4">
                  <p:embed/>
                  <p:pic>
                    <p:nvPicPr>
                      <p:cNvPr id="23" name="オブジェクト 22">
                        <a:extLst>
                          <a:ext uri="{FF2B5EF4-FFF2-40B4-BE49-F238E27FC236}">
                            <a16:creationId xmlns:a16="http://schemas.microsoft.com/office/drawing/2014/main" id="{2C699B88-F10F-43A0-B8D3-1CB91ACB3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377" y="3377305"/>
                        <a:ext cx="11842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8FD6811C-4EFF-4F0F-8E4D-1D4556FA6AE6}"/>
              </a:ext>
            </a:extLst>
          </p:cNvPr>
          <p:cNvCxnSpPr>
            <a:cxnSpLocks/>
          </p:cNvCxnSpPr>
          <p:nvPr/>
        </p:nvCxnSpPr>
        <p:spPr>
          <a:xfrm flipV="1">
            <a:off x="1847971" y="3085364"/>
            <a:ext cx="298641" cy="283198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6B8094-A852-4BAC-9085-017DC4D95725}"/>
              </a:ext>
            </a:extLst>
          </p:cNvPr>
          <p:cNvSpPr txBox="1"/>
          <p:nvPr/>
        </p:nvSpPr>
        <p:spPr>
          <a:xfrm>
            <a:off x="4626063" y="5747252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現実にはない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の値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B68F0EB6-0618-4FC3-8F3D-AED3999DD8A9}"/>
              </a:ext>
            </a:extLst>
          </p:cNvPr>
          <p:cNvCxnSpPr>
            <a:cxnSpLocks/>
          </p:cNvCxnSpPr>
          <p:nvPr/>
        </p:nvCxnSpPr>
        <p:spPr>
          <a:xfrm flipH="1" flipV="1">
            <a:off x="4408025" y="5640144"/>
            <a:ext cx="292345" cy="20516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2B5F677-5B5B-45D0-AAB3-7EDA01387AC7}"/>
              </a:ext>
            </a:extLst>
          </p:cNvPr>
          <p:cNvSpPr txBox="1"/>
          <p:nvPr/>
        </p:nvSpPr>
        <p:spPr>
          <a:xfrm>
            <a:off x="806723" y="2719844"/>
            <a:ext cx="133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の予測値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3AF4154-2CF7-4EC7-83AC-1D39121088D1}"/>
              </a:ext>
            </a:extLst>
          </p:cNvPr>
          <p:cNvSpPr txBox="1"/>
          <p:nvPr/>
        </p:nvSpPr>
        <p:spPr>
          <a:xfrm>
            <a:off x="4985636" y="3259028"/>
            <a:ext cx="2523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相関係数や一元配置分散分析でも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2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変数の関係を検討できるが，予測は不可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2B26FE4-1928-4B18-81A3-BA3FD08CEB97}"/>
              </a:ext>
            </a:extLst>
          </p:cNvPr>
          <p:cNvSpPr txBox="1"/>
          <p:nvPr/>
        </p:nvSpPr>
        <p:spPr>
          <a:xfrm>
            <a:off x="4922667" y="23987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切片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44CC65C-75D2-4E92-A6A7-708BE40BCD11}"/>
              </a:ext>
            </a:extLst>
          </p:cNvPr>
          <p:cNvSpPr txBox="1"/>
          <p:nvPr/>
        </p:nvSpPr>
        <p:spPr>
          <a:xfrm>
            <a:off x="5494892" y="2398725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傾き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858915D-CDDC-46CA-9031-82A9E436EC35}"/>
              </a:ext>
            </a:extLst>
          </p:cNvPr>
          <p:cNvCxnSpPr>
            <a:cxnSpLocks/>
          </p:cNvCxnSpPr>
          <p:nvPr/>
        </p:nvCxnSpPr>
        <p:spPr>
          <a:xfrm flipH="1">
            <a:off x="2642116" y="4942352"/>
            <a:ext cx="74717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miter lim="800000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E4F0E61-E74A-488D-B6C1-14E1227799C2}"/>
              </a:ext>
            </a:extLst>
          </p:cNvPr>
          <p:cNvCxnSpPr>
            <a:cxnSpLocks/>
          </p:cNvCxnSpPr>
          <p:nvPr/>
        </p:nvCxnSpPr>
        <p:spPr>
          <a:xfrm>
            <a:off x="3386988" y="4125821"/>
            <a:ext cx="0" cy="81059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miter lim="800000"/>
          </a:ln>
          <a:effectLst/>
        </p:spPr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1571BAC-EDD4-422D-AA97-7B4F9852F652}"/>
              </a:ext>
            </a:extLst>
          </p:cNvPr>
          <p:cNvSpPr txBox="1"/>
          <p:nvPr/>
        </p:nvSpPr>
        <p:spPr>
          <a:xfrm>
            <a:off x="2856057" y="4816243"/>
            <a:ext cx="3449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1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E39C836-D2EC-4784-90D7-9812C7C6ED01}"/>
              </a:ext>
            </a:extLst>
          </p:cNvPr>
          <p:cNvSpPr txBox="1"/>
          <p:nvPr/>
        </p:nvSpPr>
        <p:spPr>
          <a:xfrm>
            <a:off x="3285506" y="4267480"/>
            <a:ext cx="5709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1.5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D083DBE-8616-484E-A897-38A9F2D82D84}"/>
              </a:ext>
            </a:extLst>
          </p:cNvPr>
          <p:cNvSpPr txBox="1"/>
          <p:nvPr/>
        </p:nvSpPr>
        <p:spPr>
          <a:xfrm>
            <a:off x="6290569" y="1818187"/>
            <a:ext cx="236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が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単位増えるに従い，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は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1.5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単位増える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19" name="コネクタ: 曲線 18">
            <a:extLst>
              <a:ext uri="{FF2B5EF4-FFF2-40B4-BE49-F238E27FC236}">
                <a16:creationId xmlns:a16="http://schemas.microsoft.com/office/drawing/2014/main" id="{0CA5E3C4-35A9-4C06-8158-A9EDB1673A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76378" y="2005880"/>
            <a:ext cx="550296" cy="192885"/>
          </a:xfrm>
          <a:prstGeom prst="curvedConnector3">
            <a:avLst>
              <a:gd name="adj1" fmla="val 95391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51" grpId="0"/>
      <p:bldP spid="55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CF35F30-A8CF-47D6-AA92-8506CCEA1240}"/>
              </a:ext>
            </a:extLst>
          </p:cNvPr>
          <p:cNvSpPr txBox="1"/>
          <p:nvPr/>
        </p:nvSpPr>
        <p:spPr>
          <a:xfrm>
            <a:off x="4382034" y="3816605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93CF90-F50B-4949-B54F-B81FA5462D5F}"/>
              </a:ext>
            </a:extLst>
          </p:cNvPr>
          <p:cNvSpPr txBox="1"/>
          <p:nvPr/>
        </p:nvSpPr>
        <p:spPr>
          <a:xfrm>
            <a:off x="5768707" y="342875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7067B-888B-4FC1-A6ED-A85583B8EB8E}"/>
              </a:ext>
            </a:extLst>
          </p:cNvPr>
          <p:cNvSpPr txBox="1"/>
          <p:nvPr/>
        </p:nvSpPr>
        <p:spPr>
          <a:xfrm>
            <a:off x="3783997" y="3572855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198667-94C8-4C95-95AB-FA34B156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重回帰モデル（回帰平面）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～説明変数が複数～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B633639-8793-4E04-9325-68DB75CB91B2}"/>
              </a:ext>
            </a:extLst>
          </p:cNvPr>
          <p:cNvSpPr txBox="1">
            <a:spLocks/>
          </p:cNvSpPr>
          <p:nvPr/>
        </p:nvSpPr>
        <p:spPr bwMode="auto">
          <a:xfrm>
            <a:off x="1115616" y="5419687"/>
            <a:ext cx="7344816" cy="5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説明変数</a:t>
            </a:r>
            <a:r>
              <a:rPr lang="en-US" altLang="ja-JP" sz="2500" kern="0" dirty="0"/>
              <a:t>x</a:t>
            </a:r>
            <a:r>
              <a:rPr lang="ja-JP" altLang="en-US" sz="2500" kern="0" dirty="0"/>
              <a:t>が</a:t>
            </a:r>
            <a:r>
              <a:rPr lang="en-US" altLang="ja-JP" sz="2500" kern="0" dirty="0"/>
              <a:t>3</a:t>
            </a:r>
            <a:r>
              <a:rPr lang="ja-JP" altLang="en-US" sz="2500" kern="0" dirty="0"/>
              <a:t>つ以上は回帰超平面となり図示不可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B59AD28-618F-4136-BA14-21DC64B52721}"/>
              </a:ext>
            </a:extLst>
          </p:cNvPr>
          <p:cNvCxnSpPr>
            <a:cxnSpLocks/>
          </p:cNvCxnSpPr>
          <p:nvPr/>
        </p:nvCxnSpPr>
        <p:spPr>
          <a:xfrm flipH="1">
            <a:off x="4301787" y="2683382"/>
            <a:ext cx="1" cy="158417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AD4EB5B-E15F-4ADB-A38C-FF0361EDB5FF}"/>
              </a:ext>
            </a:extLst>
          </p:cNvPr>
          <p:cNvCxnSpPr>
            <a:cxnSpLocks/>
          </p:cNvCxnSpPr>
          <p:nvPr/>
        </p:nvCxnSpPr>
        <p:spPr>
          <a:xfrm flipH="1">
            <a:off x="3539359" y="4267558"/>
            <a:ext cx="762429" cy="90652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D5C1619-879C-4E1E-ACAD-ED24E25F9F8E}"/>
              </a:ext>
            </a:extLst>
          </p:cNvPr>
          <p:cNvCxnSpPr>
            <a:cxnSpLocks/>
          </p:cNvCxnSpPr>
          <p:nvPr/>
        </p:nvCxnSpPr>
        <p:spPr>
          <a:xfrm flipH="1">
            <a:off x="4319680" y="4063787"/>
            <a:ext cx="2286362" cy="20377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65EE650-4A7E-42A4-8383-FC416F49572D}"/>
              </a:ext>
            </a:extLst>
          </p:cNvPr>
          <p:cNvSpPr/>
          <p:nvPr/>
        </p:nvSpPr>
        <p:spPr>
          <a:xfrm>
            <a:off x="3324396" y="5025638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  <a:r>
              <a:rPr kumimoji="1" lang="en-US" altLang="ja-JP" baseline="-25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1</a:t>
            </a:r>
            <a:endParaRPr lang="ja-JP" altLang="en-US" baseline="-250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0A00185-35B1-473F-905F-5CBFF069DDC9}"/>
              </a:ext>
            </a:extLst>
          </p:cNvPr>
          <p:cNvSpPr/>
          <p:nvPr/>
        </p:nvSpPr>
        <p:spPr>
          <a:xfrm>
            <a:off x="6686288" y="373654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  <a:r>
              <a:rPr kumimoji="1" lang="en-US" altLang="ja-JP" baseline="-25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2</a:t>
            </a:r>
            <a:endParaRPr lang="ja-JP" altLang="en-US" baseline="-250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F13BCC-78A9-4FA0-B5C2-296951D9F35F}"/>
              </a:ext>
            </a:extLst>
          </p:cNvPr>
          <p:cNvSpPr/>
          <p:nvPr/>
        </p:nvSpPr>
        <p:spPr>
          <a:xfrm>
            <a:off x="4104717" y="2234671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  <a:endParaRPr lang="ja-JP" altLang="en-US" baseline="-25000" dirty="0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6316CB14-DE38-4953-8F77-77C420AC1291}"/>
              </a:ext>
            </a:extLst>
          </p:cNvPr>
          <p:cNvSpPr/>
          <p:nvPr/>
        </p:nvSpPr>
        <p:spPr>
          <a:xfrm rot="8238163" flipV="1">
            <a:off x="3466082" y="2728897"/>
            <a:ext cx="2978623" cy="1937639"/>
          </a:xfrm>
          <a:prstGeom prst="parallelogram">
            <a:avLst>
              <a:gd name="adj" fmla="val 77081"/>
            </a:avLst>
          </a:prstGeom>
          <a:solidFill>
            <a:schemeClr val="bg2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152DAE2-418B-42D7-BE7F-D02B3EF1DDE7}"/>
              </a:ext>
            </a:extLst>
          </p:cNvPr>
          <p:cNvSpPr/>
          <p:nvPr/>
        </p:nvSpPr>
        <p:spPr>
          <a:xfrm rot="1246236">
            <a:off x="4120973" y="33442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回帰平面</a:t>
            </a:r>
            <a:endParaRPr lang="ja-JP" altLang="en-US" baseline="-25000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9A452C5-1090-4058-9A49-2D9455927125}"/>
              </a:ext>
            </a:extLst>
          </p:cNvPr>
          <p:cNvSpPr txBox="1"/>
          <p:nvPr/>
        </p:nvSpPr>
        <p:spPr>
          <a:xfrm>
            <a:off x="4693174" y="268321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B2A883C-8AE8-42C1-B00E-E05F170B4AC1}"/>
              </a:ext>
            </a:extLst>
          </p:cNvPr>
          <p:cNvSpPr txBox="1"/>
          <p:nvPr/>
        </p:nvSpPr>
        <p:spPr>
          <a:xfrm>
            <a:off x="5605674" y="315650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15287B4-F8E9-42C4-A95C-A91E17A04651}"/>
              </a:ext>
            </a:extLst>
          </p:cNvPr>
          <p:cNvSpPr txBox="1"/>
          <p:nvPr/>
        </p:nvSpPr>
        <p:spPr>
          <a:xfrm>
            <a:off x="4881687" y="423563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77DC27-5E20-4945-AB0C-5A9BB124D9B0}"/>
              </a:ext>
            </a:extLst>
          </p:cNvPr>
          <p:cNvSpPr txBox="1"/>
          <p:nvPr/>
        </p:nvSpPr>
        <p:spPr>
          <a:xfrm>
            <a:off x="4382034" y="3821300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chemeClr val="accent4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chemeClr val="accent4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177072D-C466-429E-AB0F-CA9A9AFC227C}"/>
              </a:ext>
            </a:extLst>
          </p:cNvPr>
          <p:cNvSpPr txBox="1"/>
          <p:nvPr/>
        </p:nvSpPr>
        <p:spPr>
          <a:xfrm>
            <a:off x="3228830" y="403277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800DDF-F46E-4D5E-8950-1E5CA38FA918}"/>
              </a:ext>
            </a:extLst>
          </p:cNvPr>
          <p:cNvSpPr txBox="1"/>
          <p:nvPr/>
        </p:nvSpPr>
        <p:spPr>
          <a:xfrm>
            <a:off x="5258639" y="375671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0AD0EB6-6490-4262-A155-5AD575DCBD96}"/>
              </a:ext>
            </a:extLst>
          </p:cNvPr>
          <p:cNvSpPr txBox="1"/>
          <p:nvPr/>
        </p:nvSpPr>
        <p:spPr>
          <a:xfrm>
            <a:off x="3685077" y="292816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8BA2484-A3EF-42AD-9A7D-6C1A4DD6FE85}"/>
              </a:ext>
            </a:extLst>
          </p:cNvPr>
          <p:cNvSpPr txBox="1"/>
          <p:nvPr/>
        </p:nvSpPr>
        <p:spPr>
          <a:xfrm>
            <a:off x="4404983" y="302082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0578622-C536-4145-9B4D-B13649F3CB6D}"/>
              </a:ext>
            </a:extLst>
          </p:cNvPr>
          <p:cNvSpPr txBox="1"/>
          <p:nvPr/>
        </p:nvSpPr>
        <p:spPr>
          <a:xfrm>
            <a:off x="5790387" y="428729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B7C716-6DE5-4FF1-9981-7DBFC8EF892D}"/>
              </a:ext>
            </a:extLst>
          </p:cNvPr>
          <p:cNvSpPr txBox="1"/>
          <p:nvPr/>
        </p:nvSpPr>
        <p:spPr>
          <a:xfrm>
            <a:off x="3784880" y="357646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chemeClr val="accent4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chemeClr val="accent4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6C00315-6071-4C05-98E7-2B96EB068E2D}"/>
              </a:ext>
            </a:extLst>
          </p:cNvPr>
          <p:cNvSpPr txBox="1"/>
          <p:nvPr/>
        </p:nvSpPr>
        <p:spPr>
          <a:xfrm>
            <a:off x="5776429" y="3423288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chemeClr val="accent4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chemeClr val="accent4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32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16F21FE-7E08-4ECA-8A4E-D4F34D30C452}"/>
              </a:ext>
            </a:extLst>
          </p:cNvPr>
          <p:cNvCxnSpPr>
            <a:cxnSpLocks/>
          </p:cNvCxnSpPr>
          <p:nvPr/>
        </p:nvCxnSpPr>
        <p:spPr>
          <a:xfrm flipH="1">
            <a:off x="4767353" y="2786154"/>
            <a:ext cx="705600" cy="123240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59BDBA-08D9-4D4E-AAF4-631F14A0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85" y="641360"/>
            <a:ext cx="7968128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回帰線や回帰平面の式の書き方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FD83EB16-4730-4DB3-9A17-638A81C7E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88515"/>
              </p:ext>
            </p:extLst>
          </p:nvPr>
        </p:nvGraphicFramePr>
        <p:xfrm>
          <a:off x="3851920" y="2341302"/>
          <a:ext cx="18002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"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FD83EB16-4730-4DB3-9A17-638A81C7E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2341302"/>
                        <a:ext cx="18002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13C16838-910D-4B7F-8BAF-EDC801019BDA}"/>
              </a:ext>
            </a:extLst>
          </p:cNvPr>
          <p:cNvSpPr txBox="1">
            <a:spLocks/>
          </p:cNvSpPr>
          <p:nvPr/>
        </p:nvSpPr>
        <p:spPr bwMode="auto">
          <a:xfrm>
            <a:off x="554885" y="2502057"/>
            <a:ext cx="34563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中学校で習った直線式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743714A-C4E2-46A1-8584-EA3002F908A1}"/>
              </a:ext>
            </a:extLst>
          </p:cNvPr>
          <p:cNvSpPr txBox="1">
            <a:spLocks/>
          </p:cNvSpPr>
          <p:nvPr/>
        </p:nvSpPr>
        <p:spPr bwMode="auto">
          <a:xfrm>
            <a:off x="657537" y="4028850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回帰線の式</a:t>
            </a:r>
            <a:endParaRPr lang="en-US" altLang="ja-JP" sz="2000" kern="0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80D880E4-9A90-46A7-98C4-CF7D8B50C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4301"/>
              </p:ext>
            </p:extLst>
          </p:nvPr>
        </p:nvGraphicFramePr>
        <p:xfrm>
          <a:off x="3790768" y="3908974"/>
          <a:ext cx="1978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0D880E4-9A90-46A7-98C4-CF7D8B50C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0768" y="3908974"/>
                        <a:ext cx="19780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49AB31A-350E-4D0D-88A8-CADEC21C32DB}"/>
              </a:ext>
            </a:extLst>
          </p:cNvPr>
          <p:cNvCxnSpPr>
            <a:cxnSpLocks/>
          </p:cNvCxnSpPr>
          <p:nvPr/>
        </p:nvCxnSpPr>
        <p:spPr>
          <a:xfrm>
            <a:off x="4689958" y="2762969"/>
            <a:ext cx="617455" cy="123240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タイトル 1">
            <a:extLst>
              <a:ext uri="{FF2B5EF4-FFF2-40B4-BE49-F238E27FC236}">
                <a16:creationId xmlns:a16="http://schemas.microsoft.com/office/drawing/2014/main" id="{726DBDD0-E697-4E8E-8936-809235615D24}"/>
              </a:ext>
            </a:extLst>
          </p:cNvPr>
          <p:cNvSpPr txBox="1">
            <a:spLocks/>
          </p:cNvSpPr>
          <p:nvPr/>
        </p:nvSpPr>
        <p:spPr bwMode="auto">
          <a:xfrm>
            <a:off x="2449713" y="3167137"/>
            <a:ext cx="5415373" cy="5629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just"/>
            <a:r>
              <a:rPr lang="ja-JP" altLang="en-US" sz="1800" kern="0" dirty="0"/>
              <a:t>①</a:t>
            </a:r>
            <a:r>
              <a:rPr lang="en-US" altLang="ja-JP" sz="1800" kern="0" dirty="0"/>
              <a:t>x</a:t>
            </a:r>
            <a:r>
              <a:rPr lang="ja-JP" altLang="en-US" sz="1800" kern="0" dirty="0"/>
              <a:t>が複数出てくるので，傾きと説明変数は切片の後ろ</a:t>
            </a:r>
            <a:endParaRPr lang="en-US" altLang="ja-JP" sz="1800" kern="0" dirty="0"/>
          </a:p>
          <a:p>
            <a:pPr algn="just"/>
            <a:r>
              <a:rPr lang="ja-JP" altLang="en-US" sz="1800" kern="0" dirty="0"/>
              <a:t>②変数をアルファベット，</a:t>
            </a:r>
            <a:r>
              <a:rPr lang="ja-JP" altLang="en-US" sz="1800" kern="0" dirty="0">
                <a:solidFill>
                  <a:srgbClr val="FFFF00"/>
                </a:solidFill>
              </a:rPr>
              <a:t>定数をギリシャ文字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A271790-3482-4DE2-B59B-5D31032B95B3}"/>
              </a:ext>
            </a:extLst>
          </p:cNvPr>
          <p:cNvSpPr txBox="1">
            <a:spLocks/>
          </p:cNvSpPr>
          <p:nvPr/>
        </p:nvSpPr>
        <p:spPr bwMode="auto">
          <a:xfrm>
            <a:off x="5342345" y="5748010"/>
            <a:ext cx="1382158" cy="3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FFFF00"/>
                </a:solidFill>
              </a:rPr>
              <a:t>回帰係数</a:t>
            </a:r>
            <a:endParaRPr lang="ja-JP" altLang="en-US" sz="2000" kern="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2445DE5-9326-4CB8-A09D-91C7C3028C21}"/>
              </a:ext>
            </a:extLst>
          </p:cNvPr>
          <p:cNvSpPr txBox="1">
            <a:spLocks/>
          </p:cNvSpPr>
          <p:nvPr/>
        </p:nvSpPr>
        <p:spPr bwMode="auto">
          <a:xfrm>
            <a:off x="3986939" y="5787229"/>
            <a:ext cx="110957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FFFF00"/>
                </a:solidFill>
              </a:rPr>
              <a:t>定数項</a:t>
            </a:r>
            <a:endParaRPr lang="ja-JP" altLang="en-US" sz="2000" kern="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A6EE395-7B32-43CB-91B0-AC03ACF3F66F}"/>
              </a:ext>
            </a:extLst>
          </p:cNvPr>
          <p:cNvCxnSpPr>
            <a:cxnSpLocks/>
          </p:cNvCxnSpPr>
          <p:nvPr/>
        </p:nvCxnSpPr>
        <p:spPr>
          <a:xfrm flipV="1">
            <a:off x="4552972" y="5410076"/>
            <a:ext cx="78956" cy="36394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0DC2690-78D0-4126-8986-566075D17CDC}"/>
              </a:ext>
            </a:extLst>
          </p:cNvPr>
          <p:cNvCxnSpPr>
            <a:cxnSpLocks/>
          </p:cNvCxnSpPr>
          <p:nvPr/>
        </p:nvCxnSpPr>
        <p:spPr>
          <a:xfrm flipH="1" flipV="1">
            <a:off x="5561109" y="5483964"/>
            <a:ext cx="233297" cy="237015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0FD499-2E4D-4669-B0A5-29A31A2AEEDF}"/>
              </a:ext>
            </a:extLst>
          </p:cNvPr>
          <p:cNvCxnSpPr>
            <a:cxnSpLocks/>
          </p:cNvCxnSpPr>
          <p:nvPr/>
        </p:nvCxnSpPr>
        <p:spPr>
          <a:xfrm flipV="1">
            <a:off x="6300192" y="5505334"/>
            <a:ext cx="116980" cy="215645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8F9B56A-A711-424D-A608-43E14CBF64DA}"/>
              </a:ext>
            </a:extLst>
          </p:cNvPr>
          <p:cNvSpPr txBox="1">
            <a:spLocks/>
          </p:cNvSpPr>
          <p:nvPr/>
        </p:nvSpPr>
        <p:spPr bwMode="auto">
          <a:xfrm>
            <a:off x="4339001" y="2120088"/>
            <a:ext cx="8260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傾き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45510DFD-D139-47C4-A484-1C1A8DDADC2B}"/>
              </a:ext>
            </a:extLst>
          </p:cNvPr>
          <p:cNvSpPr txBox="1">
            <a:spLocks/>
          </p:cNvSpPr>
          <p:nvPr/>
        </p:nvSpPr>
        <p:spPr bwMode="auto">
          <a:xfrm>
            <a:off x="5096591" y="2112099"/>
            <a:ext cx="8260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切片</a:t>
            </a:r>
          </a:p>
        </p:txBody>
      </p:sp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C9533B6F-11B8-49CF-BC77-4DBA3499F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11702"/>
              </p:ext>
            </p:extLst>
          </p:nvPr>
        </p:nvGraphicFramePr>
        <p:xfrm>
          <a:off x="3779912" y="4869160"/>
          <a:ext cx="32496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0D880E4-9A90-46A7-98C4-CF7D8B50C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9912" y="4869160"/>
                        <a:ext cx="324961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タイトル 1">
            <a:extLst>
              <a:ext uri="{FF2B5EF4-FFF2-40B4-BE49-F238E27FC236}">
                <a16:creationId xmlns:a16="http://schemas.microsoft.com/office/drawing/2014/main" id="{1C1A0938-E466-42F4-B67F-890466886372}"/>
              </a:ext>
            </a:extLst>
          </p:cNvPr>
          <p:cNvSpPr txBox="1">
            <a:spLocks/>
          </p:cNvSpPr>
          <p:nvPr/>
        </p:nvSpPr>
        <p:spPr bwMode="auto">
          <a:xfrm>
            <a:off x="467544" y="5043438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回帰平面の式</a:t>
            </a:r>
            <a:endParaRPr lang="en-US" altLang="ja-JP" sz="2000" kern="0" dirty="0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BD959EE4-F296-4A72-BD45-2C781914A64B}"/>
              </a:ext>
            </a:extLst>
          </p:cNvPr>
          <p:cNvSpPr txBox="1">
            <a:spLocks/>
          </p:cNvSpPr>
          <p:nvPr/>
        </p:nvSpPr>
        <p:spPr bwMode="auto">
          <a:xfrm>
            <a:off x="7256037" y="5712014"/>
            <a:ext cx="1584176" cy="3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en-US" altLang="ja-JP" sz="1500" kern="0" dirty="0">
                <a:latin typeface="+mj-ea"/>
              </a:rPr>
              <a:t>2</a:t>
            </a:r>
            <a:r>
              <a:rPr lang="ja-JP" altLang="en-US" sz="1500" kern="0" dirty="0">
                <a:latin typeface="+mj-ea"/>
              </a:rPr>
              <a:t>は</a:t>
            </a:r>
            <a:r>
              <a:rPr lang="en-US" altLang="ja-JP" sz="1500" kern="0" dirty="0">
                <a:latin typeface="+mj-ea"/>
              </a:rPr>
              <a:t>2</a:t>
            </a:r>
            <a:r>
              <a:rPr lang="ja-JP" altLang="en-US" sz="1500" kern="0" dirty="0">
                <a:latin typeface="+mj-ea"/>
              </a:rPr>
              <a:t>番目の変数という意味</a:t>
            </a:r>
            <a:endParaRPr lang="en-US" altLang="ja-JP" sz="1500" kern="0" dirty="0">
              <a:latin typeface="+mj-ea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8290984-CB47-44AA-B9BA-7A758D4CC78B}"/>
              </a:ext>
            </a:extLst>
          </p:cNvPr>
          <p:cNvCxnSpPr>
            <a:cxnSpLocks/>
          </p:cNvCxnSpPr>
          <p:nvPr/>
        </p:nvCxnSpPr>
        <p:spPr>
          <a:xfrm flipH="1" flipV="1">
            <a:off x="6986721" y="5394848"/>
            <a:ext cx="311382" cy="31716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5929886-C95D-4B53-8DA6-D02D1FC23F2E}"/>
              </a:ext>
            </a:extLst>
          </p:cNvPr>
          <p:cNvCxnSpPr>
            <a:cxnSpLocks/>
          </p:cNvCxnSpPr>
          <p:nvPr/>
        </p:nvCxnSpPr>
        <p:spPr>
          <a:xfrm flipH="1">
            <a:off x="1311547" y="2552710"/>
            <a:ext cx="2" cy="253247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A59E4B-1FCD-4897-B770-2A87FBBD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20688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モデル式には誤差項を含める</a:t>
            </a:r>
            <a:endParaRPr kumimoji="1"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A027526-F9F4-4EB8-BF13-A7DCBDE8F1D9}"/>
              </a:ext>
            </a:extLst>
          </p:cNvPr>
          <p:cNvCxnSpPr>
            <a:cxnSpLocks/>
          </p:cNvCxnSpPr>
          <p:nvPr/>
        </p:nvCxnSpPr>
        <p:spPr>
          <a:xfrm flipH="1">
            <a:off x="1311547" y="5085184"/>
            <a:ext cx="287558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3A7964-5AE6-4A0D-9E07-B65BB8A6E2DE}"/>
              </a:ext>
            </a:extLst>
          </p:cNvPr>
          <p:cNvSpPr txBox="1"/>
          <p:nvPr/>
        </p:nvSpPr>
        <p:spPr>
          <a:xfrm>
            <a:off x="4171377" y="4867963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95F090-296B-4A0F-B6A6-3DC0FE3BF3D9}"/>
              </a:ext>
            </a:extLst>
          </p:cNvPr>
          <p:cNvSpPr txBox="1"/>
          <p:nvPr/>
        </p:nvSpPr>
        <p:spPr>
          <a:xfrm>
            <a:off x="1158300" y="2098378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2C926B-43D8-4229-BBD6-308D1CE4E815}"/>
              </a:ext>
            </a:extLst>
          </p:cNvPr>
          <p:cNvSpPr txBox="1"/>
          <p:nvPr/>
        </p:nvSpPr>
        <p:spPr>
          <a:xfrm>
            <a:off x="2961058" y="419731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D70E3EF-22AE-4744-9F6E-7DCC8E91A692}"/>
              </a:ext>
            </a:extLst>
          </p:cNvPr>
          <p:cNvSpPr txBox="1"/>
          <p:nvPr/>
        </p:nvSpPr>
        <p:spPr>
          <a:xfrm>
            <a:off x="2098384" y="3476418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5AE7344-469A-4995-88B2-2075A1333F30}"/>
              </a:ext>
            </a:extLst>
          </p:cNvPr>
          <p:cNvSpPr txBox="1"/>
          <p:nvPr/>
        </p:nvSpPr>
        <p:spPr>
          <a:xfrm>
            <a:off x="3539170" y="359198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5EE5AA2-6FBB-4A96-A8EA-83797BDA093A}"/>
              </a:ext>
            </a:extLst>
          </p:cNvPr>
          <p:cNvSpPr txBox="1"/>
          <p:nvPr/>
        </p:nvSpPr>
        <p:spPr>
          <a:xfrm>
            <a:off x="2655189" y="329529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F45F862-C9D6-4113-B694-8ACD4E12A73D}"/>
              </a:ext>
            </a:extLst>
          </p:cNvPr>
          <p:cNvCxnSpPr>
            <a:cxnSpLocks/>
          </p:cNvCxnSpPr>
          <p:nvPr/>
        </p:nvCxnSpPr>
        <p:spPr>
          <a:xfrm flipH="1">
            <a:off x="1311547" y="2823840"/>
            <a:ext cx="3104189" cy="2152899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sp>
        <p:nvSpPr>
          <p:cNvPr id="4" name="矢印: 上下 3">
            <a:extLst>
              <a:ext uri="{FF2B5EF4-FFF2-40B4-BE49-F238E27FC236}">
                <a16:creationId xmlns:a16="http://schemas.microsoft.com/office/drawing/2014/main" id="{568BB28C-EA4F-4E71-A265-F6887038E7DB}"/>
              </a:ext>
            </a:extLst>
          </p:cNvPr>
          <p:cNvSpPr/>
          <p:nvPr/>
        </p:nvSpPr>
        <p:spPr>
          <a:xfrm>
            <a:off x="2195370" y="3746446"/>
            <a:ext cx="145426" cy="528733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A823D6F-8867-4BE3-AD09-98FFF2C41307}"/>
              </a:ext>
            </a:extLst>
          </p:cNvPr>
          <p:cNvSpPr txBox="1"/>
          <p:nvPr/>
        </p:nvSpPr>
        <p:spPr>
          <a:xfrm>
            <a:off x="2088284" y="4141211"/>
            <a:ext cx="2701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814CE2-DC9D-48E0-A570-B8AD075E7711}"/>
              </a:ext>
            </a:extLst>
          </p:cNvPr>
          <p:cNvSpPr txBox="1"/>
          <p:nvPr/>
        </p:nvSpPr>
        <p:spPr>
          <a:xfrm>
            <a:off x="1512635" y="3812914"/>
            <a:ext cx="70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</a:rPr>
              <a:t>残差</a:t>
            </a:r>
            <a:endParaRPr kumimoji="1" lang="en-US" altLang="ja-JP" sz="2000" dirty="0">
              <a:solidFill>
                <a:srgbClr val="FFC000"/>
              </a:solidFill>
              <a:latin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71A25ED-C183-4102-A0AF-35B536B77DEC}"/>
                  </a:ext>
                </a:extLst>
              </p:cNvPr>
              <p:cNvSpPr txBox="1"/>
              <p:nvPr/>
            </p:nvSpPr>
            <p:spPr>
              <a:xfrm>
                <a:off x="510824" y="5407009"/>
                <a:ext cx="59689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注：誤差</a:t>
                </a:r>
                <a:r>
                  <a:rPr kumimoji="1" lang="en-US" altLang="ja-JP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u</a:t>
                </a:r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とは母集団の概念（観測できない）で，</a:t>
                </a:r>
                <a:endParaRPr kumimoji="1" lang="en-US" altLang="ja-JP" sz="1800" dirty="0">
                  <a:solidFill>
                    <a:schemeClr val="bg1"/>
                  </a:solidFill>
                  <a:latin typeface="ＭＳ Ｐゴシック" panose="020B0600070205080204" pitchFamily="50" charset="-128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　　　　　その実現値（実際に観測される値）を</a:t>
                </a:r>
                <a:r>
                  <a:rPr kumimoji="1" lang="ja-JP" altLang="en-US" sz="1800" dirty="0">
                    <a:solidFill>
                      <a:srgbClr val="FFC000"/>
                    </a:solidFill>
                    <a:latin typeface="ＭＳ Ｐゴシック" panose="020B0600070205080204" pitchFamily="50" charset="-128"/>
                  </a:rPr>
                  <a:t>残差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1" lang="ja-JP" altLang="en-US" sz="18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と呼ぶ</a:t>
                </a:r>
                <a:endParaRPr kumimoji="1" lang="en-US" altLang="ja-JP" sz="1800" dirty="0">
                  <a:solidFill>
                    <a:schemeClr val="bg1"/>
                  </a:solidFill>
                  <a:latin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71A25ED-C183-4102-A0AF-35B536B77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24" y="5407009"/>
                <a:ext cx="5968927" cy="646331"/>
              </a:xfrm>
              <a:prstGeom prst="rect">
                <a:avLst/>
              </a:prstGeom>
              <a:blipFill>
                <a:blip r:embed="rId3"/>
                <a:stretch>
                  <a:fillRect t="-5660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矢印: 上下 54">
            <a:extLst>
              <a:ext uri="{FF2B5EF4-FFF2-40B4-BE49-F238E27FC236}">
                <a16:creationId xmlns:a16="http://schemas.microsoft.com/office/drawing/2014/main" id="{DBB37E13-F6D1-405F-B911-9DE873574842}"/>
              </a:ext>
            </a:extLst>
          </p:cNvPr>
          <p:cNvSpPr/>
          <p:nvPr/>
        </p:nvSpPr>
        <p:spPr>
          <a:xfrm>
            <a:off x="2767125" y="3571079"/>
            <a:ext cx="160220" cy="276830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571E79B-7A70-4B20-87EB-52BD867C2B7A}"/>
              </a:ext>
            </a:extLst>
          </p:cNvPr>
          <p:cNvSpPr txBox="1"/>
          <p:nvPr/>
        </p:nvSpPr>
        <p:spPr>
          <a:xfrm>
            <a:off x="2654415" y="3741250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8EC3F66-04D3-43BA-8EB0-E2AFDB9CC0E7}"/>
              </a:ext>
            </a:extLst>
          </p:cNvPr>
          <p:cNvSpPr txBox="1"/>
          <p:nvPr/>
        </p:nvSpPr>
        <p:spPr>
          <a:xfrm>
            <a:off x="2961058" y="351827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20AB4F3-FA33-40D9-9A29-E2BBCC9CAA2C}"/>
              </a:ext>
            </a:extLst>
          </p:cNvPr>
          <p:cNvSpPr txBox="1"/>
          <p:nvPr/>
        </p:nvSpPr>
        <p:spPr>
          <a:xfrm>
            <a:off x="3550254" y="313367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9" name="矢印: 上下 58">
            <a:extLst>
              <a:ext uri="{FF2B5EF4-FFF2-40B4-BE49-F238E27FC236}">
                <a16:creationId xmlns:a16="http://schemas.microsoft.com/office/drawing/2014/main" id="{DDAC63E5-67AF-4D79-8ECC-AD376F559662}"/>
              </a:ext>
            </a:extLst>
          </p:cNvPr>
          <p:cNvSpPr/>
          <p:nvPr/>
        </p:nvSpPr>
        <p:spPr>
          <a:xfrm>
            <a:off x="3064397" y="3764649"/>
            <a:ext cx="168130" cy="509458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矢印: 上下 60">
            <a:extLst>
              <a:ext uri="{FF2B5EF4-FFF2-40B4-BE49-F238E27FC236}">
                <a16:creationId xmlns:a16="http://schemas.microsoft.com/office/drawing/2014/main" id="{89CF51A8-D1CD-4F5B-AD8F-86D366794843}"/>
              </a:ext>
            </a:extLst>
          </p:cNvPr>
          <p:cNvSpPr/>
          <p:nvPr/>
        </p:nvSpPr>
        <p:spPr>
          <a:xfrm>
            <a:off x="3643618" y="3357493"/>
            <a:ext cx="172232" cy="323165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891CB40-AF5E-458D-A291-B0B305E4083E}"/>
              </a:ext>
            </a:extLst>
          </p:cNvPr>
          <p:cNvSpPr txBox="1"/>
          <p:nvPr/>
        </p:nvSpPr>
        <p:spPr>
          <a:xfrm>
            <a:off x="3824192" y="293985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98EE556-B07D-4111-B49A-5626E9A4B0DF}"/>
              </a:ext>
            </a:extLst>
          </p:cNvPr>
          <p:cNvSpPr txBox="1"/>
          <p:nvPr/>
        </p:nvSpPr>
        <p:spPr>
          <a:xfrm>
            <a:off x="3824192" y="2810509"/>
            <a:ext cx="3770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graphicFrame>
        <p:nvGraphicFramePr>
          <p:cNvPr id="63" name="オブジェクト 62">
            <a:extLst>
              <a:ext uri="{FF2B5EF4-FFF2-40B4-BE49-F238E27FC236}">
                <a16:creationId xmlns:a16="http://schemas.microsoft.com/office/drawing/2014/main" id="{3DDE7A61-CD09-4E49-A03F-49E7CF2CF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956380"/>
              </p:ext>
            </p:extLst>
          </p:nvPr>
        </p:nvGraphicFramePr>
        <p:xfrm>
          <a:off x="4413250" y="2546350"/>
          <a:ext cx="211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0D880E4-9A90-46A7-98C4-CF7D8B50C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3250" y="2546350"/>
                        <a:ext cx="2119313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タイトル 1">
            <a:extLst>
              <a:ext uri="{FF2B5EF4-FFF2-40B4-BE49-F238E27FC236}">
                <a16:creationId xmlns:a16="http://schemas.microsoft.com/office/drawing/2014/main" id="{4CA0DA0F-D656-4737-8A6E-D202F67E34D5}"/>
              </a:ext>
            </a:extLst>
          </p:cNvPr>
          <p:cNvSpPr txBox="1">
            <a:spLocks/>
          </p:cNvSpPr>
          <p:nvPr/>
        </p:nvSpPr>
        <p:spPr bwMode="auto">
          <a:xfrm>
            <a:off x="6335956" y="2204107"/>
            <a:ext cx="115212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FFC000"/>
                </a:solidFill>
              </a:rPr>
              <a:t>誤差項</a:t>
            </a:r>
            <a:endParaRPr lang="ja-JP" altLang="en-US" sz="2000" kern="0" dirty="0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CE684E7-AD97-468E-9124-8F055149FA3B}"/>
              </a:ext>
            </a:extLst>
          </p:cNvPr>
          <p:cNvSpPr/>
          <p:nvPr/>
        </p:nvSpPr>
        <p:spPr>
          <a:xfrm>
            <a:off x="5175643" y="2611740"/>
            <a:ext cx="1356920" cy="492208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38AC162-C4BC-47AF-A848-9FB0BC14C5C8}"/>
              </a:ext>
            </a:extLst>
          </p:cNvPr>
          <p:cNvSpPr/>
          <p:nvPr/>
        </p:nvSpPr>
        <p:spPr>
          <a:xfrm>
            <a:off x="4491567" y="2611739"/>
            <a:ext cx="360040" cy="495581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タイトル 1">
            <a:extLst>
              <a:ext uri="{FF2B5EF4-FFF2-40B4-BE49-F238E27FC236}">
                <a16:creationId xmlns:a16="http://schemas.microsoft.com/office/drawing/2014/main" id="{68FCAD95-6A96-4BD6-809A-8EEF703226F6}"/>
              </a:ext>
            </a:extLst>
          </p:cNvPr>
          <p:cNvSpPr txBox="1">
            <a:spLocks/>
          </p:cNvSpPr>
          <p:nvPr/>
        </p:nvSpPr>
        <p:spPr bwMode="auto">
          <a:xfrm>
            <a:off x="4275543" y="2230691"/>
            <a:ext cx="79208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00B0F0"/>
                </a:solidFill>
              </a:rPr>
              <a:t>現実</a:t>
            </a:r>
          </a:p>
        </p:txBody>
      </p:sp>
      <p:sp>
        <p:nvSpPr>
          <p:cNvPr id="68" name="タイトル 1">
            <a:extLst>
              <a:ext uri="{FF2B5EF4-FFF2-40B4-BE49-F238E27FC236}">
                <a16:creationId xmlns:a16="http://schemas.microsoft.com/office/drawing/2014/main" id="{6297FED8-0709-441E-BED7-C6BE6D317D9B}"/>
              </a:ext>
            </a:extLst>
          </p:cNvPr>
          <p:cNvSpPr txBox="1">
            <a:spLocks/>
          </p:cNvSpPr>
          <p:nvPr/>
        </p:nvSpPr>
        <p:spPr bwMode="auto">
          <a:xfrm>
            <a:off x="5384573" y="2208478"/>
            <a:ext cx="79208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92D050"/>
                </a:solidFill>
              </a:rPr>
              <a:t>理論</a:t>
            </a:r>
          </a:p>
        </p:txBody>
      </p:sp>
      <p:sp>
        <p:nvSpPr>
          <p:cNvPr id="69" name="タイトル 1">
            <a:extLst>
              <a:ext uri="{FF2B5EF4-FFF2-40B4-BE49-F238E27FC236}">
                <a16:creationId xmlns:a16="http://schemas.microsoft.com/office/drawing/2014/main" id="{62E6B0E0-107F-4883-B242-5997715EFE70}"/>
              </a:ext>
            </a:extLst>
          </p:cNvPr>
          <p:cNvSpPr txBox="1">
            <a:spLocks/>
          </p:cNvSpPr>
          <p:nvPr/>
        </p:nvSpPr>
        <p:spPr bwMode="auto">
          <a:xfrm>
            <a:off x="4672347" y="1975437"/>
            <a:ext cx="115212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FFC000"/>
                </a:solidFill>
              </a:rPr>
              <a:t>ズレ</a:t>
            </a:r>
            <a:endParaRPr lang="ja-JP" altLang="en-US" sz="2000" kern="0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6A7A92E-E053-4CBA-837F-D489CB3C43C1}"/>
              </a:ext>
            </a:extLst>
          </p:cNvPr>
          <p:cNvSpPr/>
          <p:nvPr/>
        </p:nvSpPr>
        <p:spPr>
          <a:xfrm>
            <a:off x="6788557" y="2606534"/>
            <a:ext cx="360040" cy="49558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2F567D56-A3DD-4635-8388-664905E58634}"/>
              </a:ext>
            </a:extLst>
          </p:cNvPr>
          <p:cNvSpPr/>
          <p:nvPr/>
        </p:nvSpPr>
        <p:spPr>
          <a:xfrm>
            <a:off x="4937246" y="2303190"/>
            <a:ext cx="576064" cy="197166"/>
          </a:xfrm>
          <a:prstGeom prst="leftRight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AAAD67B-2A5A-42B6-AD7C-D4A2FEB55C92}"/>
              </a:ext>
            </a:extLst>
          </p:cNvPr>
          <p:cNvSpPr txBox="1"/>
          <p:nvPr/>
        </p:nvSpPr>
        <p:spPr>
          <a:xfrm>
            <a:off x="1810083" y="3056689"/>
            <a:ext cx="10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観測値</a:t>
            </a:r>
            <a:endParaRPr kumimoji="1" lang="en-US" altLang="ja-JP" sz="1700" dirty="0">
              <a:solidFill>
                <a:srgbClr val="FFC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06169D4-3E94-4302-8C1F-997F41257CFC}"/>
              </a:ext>
            </a:extLst>
          </p:cNvPr>
          <p:cNvSpPr txBox="1"/>
          <p:nvPr/>
        </p:nvSpPr>
        <p:spPr>
          <a:xfrm>
            <a:off x="1991935" y="4409580"/>
            <a:ext cx="140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理論値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（回帰線）</a:t>
            </a:r>
            <a:endParaRPr kumimoji="1" lang="en-US" altLang="ja-JP" sz="1600" dirty="0">
              <a:solidFill>
                <a:srgbClr val="FFFF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3" name="タイトル 1">
            <a:extLst>
              <a:ext uri="{FF2B5EF4-FFF2-40B4-BE49-F238E27FC236}">
                <a16:creationId xmlns:a16="http://schemas.microsoft.com/office/drawing/2014/main" id="{0E0632ED-8198-4795-9B21-08CB49908FA8}"/>
              </a:ext>
            </a:extLst>
          </p:cNvPr>
          <p:cNvSpPr txBox="1">
            <a:spLocks/>
          </p:cNvSpPr>
          <p:nvPr/>
        </p:nvSpPr>
        <p:spPr bwMode="auto">
          <a:xfrm>
            <a:off x="4398206" y="3887544"/>
            <a:ext cx="3556910" cy="87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l"/>
            <a:r>
              <a:rPr lang="ja-JP" altLang="en-US" sz="2000" kern="0" dirty="0"/>
              <a:t>単回帰モデル</a:t>
            </a:r>
            <a:endParaRPr lang="en-US" altLang="ja-JP" sz="2000" kern="0" dirty="0"/>
          </a:p>
          <a:p>
            <a:pPr algn="l"/>
            <a:r>
              <a:rPr lang="ja-JP" altLang="en-US" sz="2000" kern="0" dirty="0"/>
              <a:t>（</a:t>
            </a:r>
            <a:r>
              <a:rPr lang="ja-JP" altLang="en-US" sz="2000" kern="0" dirty="0">
                <a:solidFill>
                  <a:srgbClr val="FFC000"/>
                </a:solidFill>
              </a:rPr>
              <a:t>誤差項</a:t>
            </a:r>
            <a:r>
              <a:rPr lang="ja-JP" altLang="en-US" sz="2000" kern="0" dirty="0"/>
              <a:t>を含めることで</a:t>
            </a:r>
            <a:r>
              <a:rPr lang="ja-JP" altLang="en-US" sz="2000" kern="0" dirty="0">
                <a:solidFill>
                  <a:srgbClr val="00B0F0"/>
                </a:solidFill>
              </a:rPr>
              <a:t>観測値</a:t>
            </a:r>
            <a:r>
              <a:rPr lang="ja-JP" altLang="en-US" sz="2000" kern="0" dirty="0"/>
              <a:t>と</a:t>
            </a:r>
            <a:r>
              <a:rPr lang="ja-JP" altLang="en-US" sz="2000" kern="0" dirty="0">
                <a:solidFill>
                  <a:srgbClr val="FFFF00"/>
                </a:solidFill>
              </a:rPr>
              <a:t>直線</a:t>
            </a:r>
            <a:r>
              <a:rPr lang="ja-JP" altLang="en-US" sz="2000" kern="0" dirty="0"/>
              <a:t>との関係を全て表現）</a:t>
            </a:r>
          </a:p>
        </p:txBody>
      </p:sp>
      <p:graphicFrame>
        <p:nvGraphicFramePr>
          <p:cNvPr id="74" name="オブジェクト 73">
            <a:extLst>
              <a:ext uri="{FF2B5EF4-FFF2-40B4-BE49-F238E27FC236}">
                <a16:creationId xmlns:a16="http://schemas.microsoft.com/office/drawing/2014/main" id="{8DD9E3EB-2FCA-464B-B098-A445D1AC0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9939"/>
              </p:ext>
            </p:extLst>
          </p:nvPr>
        </p:nvGraphicFramePr>
        <p:xfrm>
          <a:off x="6497638" y="2535238"/>
          <a:ext cx="6715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6" imgW="241200" imgH="228600" progId="Equation.DSMT4">
                  <p:embed/>
                </p:oleObj>
              </mc:Choice>
              <mc:Fallback>
                <p:oleObj name="Equation" r:id="rId6" imgW="241200" imgH="228600" progId="Equation.DSMT4">
                  <p:embed/>
                  <p:pic>
                    <p:nvPicPr>
                      <p:cNvPr id="63" name="オブジェクト 62">
                        <a:extLst>
                          <a:ext uri="{FF2B5EF4-FFF2-40B4-BE49-F238E27FC236}">
                            <a16:creationId xmlns:a16="http://schemas.microsoft.com/office/drawing/2014/main" id="{3DDE7A61-CD09-4E49-A03F-49E7CF2CF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7638" y="2535238"/>
                        <a:ext cx="671512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タイトル 1">
            <a:extLst>
              <a:ext uri="{FF2B5EF4-FFF2-40B4-BE49-F238E27FC236}">
                <a16:creationId xmlns:a16="http://schemas.microsoft.com/office/drawing/2014/main" id="{AFE42A43-33B1-46CC-BFC6-DFE0493AA9F3}"/>
              </a:ext>
            </a:extLst>
          </p:cNvPr>
          <p:cNvSpPr txBox="1">
            <a:spLocks/>
          </p:cNvSpPr>
          <p:nvPr/>
        </p:nvSpPr>
        <p:spPr bwMode="auto">
          <a:xfrm>
            <a:off x="4948387" y="3202297"/>
            <a:ext cx="1584176" cy="3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en-US" altLang="ja-JP" sz="1500" kern="0" dirty="0" err="1">
                <a:latin typeface="+mj-ea"/>
              </a:rPr>
              <a:t>i</a:t>
            </a:r>
            <a:r>
              <a:rPr lang="ja-JP" altLang="en-US" sz="1500" kern="0" dirty="0">
                <a:latin typeface="+mj-ea"/>
              </a:rPr>
              <a:t>番目の変数の値</a:t>
            </a:r>
            <a:endParaRPr lang="en-US" altLang="ja-JP" sz="1500" kern="0" dirty="0">
              <a:latin typeface="+mj-ea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8AD28F9-7436-4EBA-8BF6-BB5AF6313255}"/>
              </a:ext>
            </a:extLst>
          </p:cNvPr>
          <p:cNvCxnSpPr>
            <a:cxnSpLocks/>
          </p:cNvCxnSpPr>
          <p:nvPr/>
        </p:nvCxnSpPr>
        <p:spPr>
          <a:xfrm flipH="1" flipV="1">
            <a:off x="4789908" y="3023178"/>
            <a:ext cx="273731" cy="272078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3B238F76-A461-42D1-91FC-9962EB11FE29}"/>
              </a:ext>
            </a:extLst>
          </p:cNvPr>
          <p:cNvCxnSpPr>
            <a:cxnSpLocks/>
          </p:cNvCxnSpPr>
          <p:nvPr/>
        </p:nvCxnSpPr>
        <p:spPr>
          <a:xfrm flipV="1">
            <a:off x="6239628" y="3033231"/>
            <a:ext cx="136429" cy="22201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/>
      <p:bldP spid="47" grpId="0"/>
      <p:bldP spid="55" grpId="0" animBg="1"/>
      <p:bldP spid="59" grpId="0" animBg="1"/>
      <p:bldP spid="61" grpId="0" animBg="1"/>
      <p:bldP spid="64" grpId="0"/>
      <p:bldP spid="65" grpId="0" animBg="1"/>
      <p:bldP spid="66" grpId="0" animBg="1"/>
      <p:bldP spid="67" grpId="0"/>
      <p:bldP spid="68" grpId="0"/>
      <p:bldP spid="69" grpId="0"/>
      <p:bldP spid="70" grpId="0" animBg="1"/>
      <p:bldP spid="15" grpId="0" animBg="1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9BDBA-08D9-4D4E-AAF4-631F14A0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回帰モデルと推定式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743714A-C4E2-46A1-8584-EA3002F908A1}"/>
              </a:ext>
            </a:extLst>
          </p:cNvPr>
          <p:cNvSpPr txBox="1">
            <a:spLocks/>
          </p:cNvSpPr>
          <p:nvPr/>
        </p:nvSpPr>
        <p:spPr bwMode="auto">
          <a:xfrm>
            <a:off x="467544" y="2907731"/>
            <a:ext cx="28259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単回帰モデル</a:t>
            </a:r>
            <a:endParaRPr lang="en-US" altLang="ja-JP" sz="2000" kern="0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80D880E4-9A90-46A7-98C4-CF7D8B50C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50532"/>
              </p:ext>
            </p:extLst>
          </p:nvPr>
        </p:nvGraphicFramePr>
        <p:xfrm>
          <a:off x="3440113" y="2699779"/>
          <a:ext cx="2825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FD83EB16-4730-4DB3-9A17-638A81C7E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0113" y="2699779"/>
                        <a:ext cx="282575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BA271790-3482-4DE2-B59B-5D31032B95B3}"/>
              </a:ext>
            </a:extLst>
          </p:cNvPr>
          <p:cNvSpPr txBox="1">
            <a:spLocks/>
          </p:cNvSpPr>
          <p:nvPr/>
        </p:nvSpPr>
        <p:spPr bwMode="auto">
          <a:xfrm>
            <a:off x="5689799" y="2303046"/>
            <a:ext cx="115212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solidFill>
                  <a:srgbClr val="FFC000"/>
                </a:solidFill>
              </a:rPr>
              <a:t>誤差項</a:t>
            </a:r>
            <a:endParaRPr lang="ja-JP" altLang="en-US" sz="2000" kern="0" dirty="0"/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88225CCA-75F9-4F26-8FB7-6B741AAFC09D}"/>
              </a:ext>
            </a:extLst>
          </p:cNvPr>
          <p:cNvSpPr txBox="1">
            <a:spLocks/>
          </p:cNvSpPr>
          <p:nvPr/>
        </p:nvSpPr>
        <p:spPr bwMode="auto">
          <a:xfrm>
            <a:off x="827584" y="4163956"/>
            <a:ext cx="192509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推定回帰線</a:t>
            </a:r>
            <a:endParaRPr lang="en-US" altLang="ja-JP" sz="2000" kern="0" dirty="0"/>
          </a:p>
        </p:txBody>
      </p:sp>
      <p:graphicFrame>
        <p:nvGraphicFramePr>
          <p:cNvPr id="33" name="オブジェクト 32">
            <a:extLst>
              <a:ext uri="{FF2B5EF4-FFF2-40B4-BE49-F238E27FC236}">
                <a16:creationId xmlns:a16="http://schemas.microsoft.com/office/drawing/2014/main" id="{FC8F3383-52ED-427A-8507-7E694DD06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89374"/>
              </p:ext>
            </p:extLst>
          </p:nvPr>
        </p:nvGraphicFramePr>
        <p:xfrm>
          <a:off x="3497263" y="3868179"/>
          <a:ext cx="21193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Equation" r:id="rId6" imgW="761760" imgH="253800" progId="Equation.DSMT4">
                  <p:embed/>
                </p:oleObj>
              </mc:Choice>
              <mc:Fallback>
                <p:oleObj name="Equation" r:id="rId6" imgW="761760" imgH="2538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0D880E4-9A90-46A7-98C4-CF7D8B50C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7263" y="3868179"/>
                        <a:ext cx="2119312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タイトル 1">
            <a:extLst>
              <a:ext uri="{FF2B5EF4-FFF2-40B4-BE49-F238E27FC236}">
                <a16:creationId xmlns:a16="http://schemas.microsoft.com/office/drawing/2014/main" id="{49912327-2FDE-4182-B00C-1C9483ADA9A7}"/>
              </a:ext>
            </a:extLst>
          </p:cNvPr>
          <p:cNvSpPr txBox="1">
            <a:spLocks/>
          </p:cNvSpPr>
          <p:nvPr/>
        </p:nvSpPr>
        <p:spPr bwMode="auto">
          <a:xfrm>
            <a:off x="626911" y="4468777"/>
            <a:ext cx="232643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（</a:t>
            </a:r>
            <a:r>
              <a:rPr lang="ja-JP" altLang="en-US" sz="2000" kern="0" dirty="0">
                <a:solidFill>
                  <a:srgbClr val="FFFF00"/>
                </a:solidFill>
              </a:rPr>
              <a:t>＾</a:t>
            </a:r>
            <a:r>
              <a:rPr lang="ja-JP" altLang="en-US" sz="1800" kern="0" dirty="0">
                <a:solidFill>
                  <a:srgbClr val="FFFF00"/>
                </a:solidFill>
              </a:rPr>
              <a:t>は推定値</a:t>
            </a:r>
            <a:r>
              <a:rPr lang="ja-JP" altLang="en-US" sz="1800" kern="0" dirty="0"/>
              <a:t>の意味）</a:t>
            </a: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19B2CCCF-D7F1-4049-BC4E-22342B475840}"/>
              </a:ext>
            </a:extLst>
          </p:cNvPr>
          <p:cNvSpPr/>
          <p:nvPr/>
        </p:nvSpPr>
        <p:spPr>
          <a:xfrm>
            <a:off x="4206141" y="3323491"/>
            <a:ext cx="477919" cy="615113"/>
          </a:xfrm>
          <a:prstGeom prst="down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DBDA191B-9B92-4EA3-9F61-CDD4E067C92E}"/>
              </a:ext>
            </a:extLst>
          </p:cNvPr>
          <p:cNvSpPr txBox="1">
            <a:spLocks/>
          </p:cNvSpPr>
          <p:nvPr/>
        </p:nvSpPr>
        <p:spPr bwMode="auto">
          <a:xfrm>
            <a:off x="4499992" y="3401499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800" kern="0" dirty="0"/>
              <a:t>観測値（データ）から推定</a:t>
            </a:r>
            <a:endParaRPr lang="en-US" altLang="ja-JP" sz="1800" kern="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5E79231-E421-4843-A838-6F10FCB34A64}"/>
              </a:ext>
            </a:extLst>
          </p:cNvPr>
          <p:cNvSpPr txBox="1"/>
          <p:nvPr/>
        </p:nvSpPr>
        <p:spPr>
          <a:xfrm>
            <a:off x="3912580" y="4523996"/>
            <a:ext cx="738664" cy="10926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定数項の</a:t>
            </a:r>
            <a:endParaRPr kumimoji="1" lang="en-US" altLang="ja-JP" sz="18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推定値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9479298-CCE0-4E37-8EB1-45CA17D1D459}"/>
              </a:ext>
            </a:extLst>
          </p:cNvPr>
          <p:cNvSpPr txBox="1"/>
          <p:nvPr/>
        </p:nvSpPr>
        <p:spPr>
          <a:xfrm>
            <a:off x="4655041" y="4523996"/>
            <a:ext cx="738664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回帰係数の</a:t>
            </a:r>
            <a:endParaRPr kumimoji="1" lang="en-US" altLang="ja-JP" sz="18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推定値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E6FA5EB-C57C-4C82-87DD-135ADD66031B}"/>
              </a:ext>
            </a:extLst>
          </p:cNvPr>
          <p:cNvSpPr txBox="1"/>
          <p:nvPr/>
        </p:nvSpPr>
        <p:spPr>
          <a:xfrm>
            <a:off x="3214881" y="4534284"/>
            <a:ext cx="738664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被説明変数の</a:t>
            </a:r>
            <a:endParaRPr kumimoji="1"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　　　　理論値</a:t>
            </a: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7B628727-11BE-4A72-9ABC-10A569C2D0A9}"/>
              </a:ext>
            </a:extLst>
          </p:cNvPr>
          <p:cNvSpPr txBox="1">
            <a:spLocks/>
          </p:cNvSpPr>
          <p:nvPr/>
        </p:nvSpPr>
        <p:spPr bwMode="auto">
          <a:xfrm>
            <a:off x="5224341" y="4161722"/>
            <a:ext cx="2588019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700" kern="0" dirty="0"/>
              <a:t>←直線式なので</a:t>
            </a:r>
            <a:endParaRPr lang="en-US" altLang="ja-JP" sz="1700" kern="0" dirty="0"/>
          </a:p>
          <a:p>
            <a:r>
              <a:rPr lang="ja-JP" altLang="en-US" sz="1700" kern="0" dirty="0"/>
              <a:t>　　　　　誤差項は付けない</a:t>
            </a:r>
          </a:p>
        </p:txBody>
      </p:sp>
      <p:sp>
        <p:nvSpPr>
          <p:cNvPr id="46" name="タイトル 1">
            <a:extLst>
              <a:ext uri="{FF2B5EF4-FFF2-40B4-BE49-F238E27FC236}">
                <a16:creationId xmlns:a16="http://schemas.microsoft.com/office/drawing/2014/main" id="{6DB9E520-D72D-460C-858C-CB83D66A86F2}"/>
              </a:ext>
            </a:extLst>
          </p:cNvPr>
          <p:cNvSpPr txBox="1">
            <a:spLocks/>
          </p:cNvSpPr>
          <p:nvPr/>
        </p:nvSpPr>
        <p:spPr bwMode="auto">
          <a:xfrm>
            <a:off x="5724128" y="4869160"/>
            <a:ext cx="2588019" cy="110886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では，どのようにして</a:t>
            </a:r>
            <a:r>
              <a:rPr lang="ja-JP" altLang="en-US" sz="2000" kern="0" dirty="0">
                <a:solidFill>
                  <a:srgbClr val="FFFF00"/>
                </a:solidFill>
              </a:rPr>
              <a:t>パラメータ</a:t>
            </a:r>
            <a:r>
              <a:rPr lang="ja-JP" altLang="en-US" sz="2000" kern="0" dirty="0"/>
              <a:t>（</a:t>
            </a:r>
            <a:r>
              <a:rPr lang="en-US" altLang="ja-JP" sz="2000" kern="0" dirty="0">
                <a:solidFill>
                  <a:srgbClr val="FFFF00"/>
                </a:solidFill>
              </a:rPr>
              <a:t>α</a:t>
            </a:r>
            <a:r>
              <a:rPr lang="ja-JP" altLang="en-US" sz="2000" kern="0" dirty="0"/>
              <a:t>や</a:t>
            </a:r>
            <a:r>
              <a:rPr lang="en-US" altLang="ja-JP" sz="2000" kern="0" dirty="0">
                <a:solidFill>
                  <a:srgbClr val="FFFF00"/>
                </a:solidFill>
              </a:rPr>
              <a:t>β</a:t>
            </a:r>
            <a:r>
              <a:rPr lang="ja-JP" altLang="en-US" sz="2000" kern="0" dirty="0">
                <a:solidFill>
                  <a:srgbClr val="FFFF00"/>
                </a:solidFill>
              </a:rPr>
              <a:t>）</a:t>
            </a:r>
            <a:r>
              <a:rPr lang="ja-JP" altLang="en-US" sz="2000" kern="0" dirty="0"/>
              <a:t>を推定するのでしょうか？</a:t>
            </a: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EF011D36-EBAB-416C-BBED-3434330DF845}"/>
              </a:ext>
            </a:extLst>
          </p:cNvPr>
          <p:cNvSpPr txBox="1">
            <a:spLocks/>
          </p:cNvSpPr>
          <p:nvPr/>
        </p:nvSpPr>
        <p:spPr bwMode="auto">
          <a:xfrm>
            <a:off x="3779912" y="2196121"/>
            <a:ext cx="1986603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800" kern="0" dirty="0">
                <a:solidFill>
                  <a:srgbClr val="FFFF00"/>
                </a:solidFill>
              </a:rPr>
              <a:t>真の値</a:t>
            </a:r>
            <a:endParaRPr lang="en-US" altLang="ja-JP" sz="1800" kern="0" dirty="0">
              <a:solidFill>
                <a:srgbClr val="FFFF00"/>
              </a:solidFill>
            </a:endParaRPr>
          </a:p>
          <a:p>
            <a:r>
              <a:rPr lang="ja-JP" altLang="en-US" sz="1800" kern="0" dirty="0">
                <a:solidFill>
                  <a:srgbClr val="FFFF00"/>
                </a:solidFill>
              </a:rPr>
              <a:t>（母数；パラメータ）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A47611F-DA0C-491D-8E3F-288204903A82}"/>
              </a:ext>
            </a:extLst>
          </p:cNvPr>
          <p:cNvCxnSpPr>
            <a:cxnSpLocks/>
          </p:cNvCxnSpPr>
          <p:nvPr/>
        </p:nvCxnSpPr>
        <p:spPr>
          <a:xfrm flipH="1">
            <a:off x="4499992" y="2641368"/>
            <a:ext cx="151252" cy="266363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7B8BD15-2254-4FB3-A18F-19BB2B3DE33E}"/>
              </a:ext>
            </a:extLst>
          </p:cNvPr>
          <p:cNvCxnSpPr>
            <a:cxnSpLocks/>
          </p:cNvCxnSpPr>
          <p:nvPr/>
        </p:nvCxnSpPr>
        <p:spPr>
          <a:xfrm>
            <a:off x="4932040" y="2641368"/>
            <a:ext cx="144016" cy="21956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C561A8F5-4FCD-47CB-BE9B-E2E60CFFA2BF}"/>
              </a:ext>
            </a:extLst>
          </p:cNvPr>
          <p:cNvCxnSpPr>
            <a:cxnSpLocks/>
          </p:cNvCxnSpPr>
          <p:nvPr/>
        </p:nvCxnSpPr>
        <p:spPr>
          <a:xfrm flipH="1">
            <a:off x="6012160" y="2641368"/>
            <a:ext cx="144016" cy="266363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>
            <a:extLst>
              <a:ext uri="{FF2B5EF4-FFF2-40B4-BE49-F238E27FC236}">
                <a16:creationId xmlns:a16="http://schemas.microsoft.com/office/drawing/2014/main" id="{1F762BAA-738F-4974-AECA-18B848781DE5}"/>
              </a:ext>
            </a:extLst>
          </p:cNvPr>
          <p:cNvSpPr txBox="1">
            <a:spLocks/>
          </p:cNvSpPr>
          <p:nvPr/>
        </p:nvSpPr>
        <p:spPr bwMode="auto">
          <a:xfrm>
            <a:off x="2591074" y="2319486"/>
            <a:ext cx="1295176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800" kern="0" dirty="0"/>
              <a:t>現実の値</a:t>
            </a: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58BD1A8-AC3C-4A6D-9CAB-A2351032FA54}"/>
              </a:ext>
            </a:extLst>
          </p:cNvPr>
          <p:cNvCxnSpPr>
            <a:cxnSpLocks/>
          </p:cNvCxnSpPr>
          <p:nvPr/>
        </p:nvCxnSpPr>
        <p:spPr>
          <a:xfrm>
            <a:off x="3563888" y="2641368"/>
            <a:ext cx="158824" cy="242965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9CBF426-1DDB-47C9-BEAC-6B76AF813C3F}"/>
              </a:ext>
            </a:extLst>
          </p:cNvPr>
          <p:cNvSpPr txBox="1">
            <a:spLocks/>
          </p:cNvSpPr>
          <p:nvPr/>
        </p:nvSpPr>
        <p:spPr bwMode="auto">
          <a:xfrm>
            <a:off x="539850" y="5291747"/>
            <a:ext cx="2326438" cy="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l"/>
            <a:r>
              <a:rPr lang="ja-JP" altLang="en-US" sz="2000" kern="0" dirty="0"/>
              <a:t>これを特定することが回帰分析の目的</a:t>
            </a:r>
            <a:endParaRPr lang="ja-JP" altLang="en-US" sz="1800" kern="0" dirty="0"/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8716119D-E141-4883-B139-4E1455F95532}"/>
              </a:ext>
            </a:extLst>
          </p:cNvPr>
          <p:cNvSpPr/>
          <p:nvPr/>
        </p:nvSpPr>
        <p:spPr>
          <a:xfrm>
            <a:off x="653382" y="4246252"/>
            <a:ext cx="272681" cy="936104"/>
          </a:xfrm>
          <a:prstGeom prst="ben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 animBg="1"/>
      <p:bldP spid="35" grpId="0"/>
      <p:bldP spid="38" grpId="0"/>
      <p:bldP spid="39" grpId="0"/>
      <p:bldP spid="40" grpId="0"/>
      <p:bldP spid="41" grpId="0"/>
      <p:bldP spid="46" grpId="0" animBg="1"/>
      <p:bldP spid="5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7DFF1-E31C-45CA-B7DB-4CD64424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162800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12.3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パラメータの推定</a:t>
            </a:r>
            <a:endParaRPr kumimoji="1" lang="ja-JP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5D6AE1-34D5-4899-ABB8-D885252D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4114800"/>
          </a:xfrm>
        </p:spPr>
        <p:txBody>
          <a:bodyPr/>
          <a:lstStyle/>
          <a:p>
            <a:r>
              <a:rPr kumimoji="1" lang="ja-JP" altLang="en-US" dirty="0"/>
              <a:t>パラメータの推定法にはいくつかある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→最尤法</a:t>
            </a:r>
            <a:r>
              <a:rPr kumimoji="1" lang="ja-JP" altLang="en-US" sz="2500" dirty="0"/>
              <a:t>（次章で紹介）</a:t>
            </a:r>
            <a:r>
              <a:rPr kumimoji="1" lang="ja-JP" altLang="en-US" dirty="0"/>
              <a:t>，モーメント法など</a:t>
            </a:r>
            <a:endParaRPr kumimoji="1" lang="en-US" altLang="ja-JP" dirty="0"/>
          </a:p>
          <a:p>
            <a:r>
              <a:rPr kumimoji="1" lang="ja-JP" altLang="en-US" dirty="0"/>
              <a:t>もっとも基本的</a:t>
            </a:r>
            <a:r>
              <a:rPr kumimoji="1" lang="ja-JP" altLang="en-US" dirty="0">
                <a:solidFill>
                  <a:srgbClr val="FFFF00"/>
                </a:solidFill>
              </a:rPr>
              <a:t>最小２乗法</a:t>
            </a:r>
            <a:r>
              <a:rPr kumimoji="1" lang="ja-JP" altLang="en-US" dirty="0"/>
              <a:t>（</a:t>
            </a:r>
            <a:r>
              <a:rPr kumimoji="1" lang="en-US" altLang="ja-JP" dirty="0">
                <a:solidFill>
                  <a:srgbClr val="FFFF00"/>
                </a:solidFill>
              </a:rPr>
              <a:t>OLS</a:t>
            </a:r>
            <a:r>
              <a:rPr kumimoji="1" lang="ja-JP" altLang="en-US" dirty="0"/>
              <a:t>）を解説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3000" dirty="0"/>
              <a:t>理由①：標準的仮定</a:t>
            </a:r>
            <a:r>
              <a:rPr kumimoji="1" lang="ja-JP" altLang="en-US" sz="2500" dirty="0"/>
              <a:t>（後掲）</a:t>
            </a:r>
            <a:r>
              <a:rPr kumimoji="1" lang="ja-JP" altLang="en-US" sz="3000" dirty="0"/>
              <a:t>が満たされたとき</a:t>
            </a:r>
            <a:endParaRPr kumimoji="1" lang="en-US" altLang="ja-JP" sz="3000" dirty="0"/>
          </a:p>
          <a:p>
            <a:pPr marL="0" indent="0">
              <a:buNone/>
            </a:pPr>
            <a:r>
              <a:rPr kumimoji="1" lang="ja-JP" altLang="en-US" sz="3000" dirty="0"/>
              <a:t>　　　　　　適切な推定量が得られる</a:t>
            </a:r>
            <a:endParaRPr kumimoji="1" lang="en-US" altLang="ja-JP" sz="3000" dirty="0"/>
          </a:p>
          <a:p>
            <a:pPr marL="0" indent="0">
              <a:buNone/>
            </a:pPr>
            <a:r>
              <a:rPr kumimoji="1" lang="ja-JP" altLang="en-US" sz="3000" dirty="0"/>
              <a:t>　理由②：連立方程式から求めることができる</a:t>
            </a:r>
            <a:endParaRPr kumimoji="1" lang="en-US" altLang="ja-JP" sz="3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16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5929886-C95D-4B53-8DA6-D02D1FC23F2E}"/>
              </a:ext>
            </a:extLst>
          </p:cNvPr>
          <p:cNvCxnSpPr>
            <a:cxnSpLocks/>
          </p:cNvCxnSpPr>
          <p:nvPr/>
        </p:nvCxnSpPr>
        <p:spPr>
          <a:xfrm flipH="1">
            <a:off x="2363881" y="2675734"/>
            <a:ext cx="201" cy="289057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A59E4B-1FCD-4897-B770-2A87FBBD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76" y="632279"/>
            <a:ext cx="8496944" cy="1143000"/>
          </a:xfrm>
        </p:spPr>
        <p:txBody>
          <a:bodyPr/>
          <a:lstStyle/>
          <a:p>
            <a:pPr algn="l"/>
            <a:r>
              <a:rPr kumimoji="1" lang="ja-JP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単回帰で</a:t>
            </a:r>
            <a:r>
              <a:rPr kumimoji="1" lang="en-US" altLang="ja-JP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OLS</a:t>
            </a:r>
            <a:r>
              <a:rPr kumimoji="1" lang="ja-JP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を解説</a:t>
            </a:r>
            <a:r>
              <a:rPr kumimoji="1" lang="en-US" altLang="ja-JP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…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残差が一番小さくなるパラメータを見つける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A027526-F9F4-4EB8-BF13-A7DCBDE8F1D9}"/>
              </a:ext>
            </a:extLst>
          </p:cNvPr>
          <p:cNvCxnSpPr>
            <a:cxnSpLocks/>
          </p:cNvCxnSpPr>
          <p:nvPr/>
        </p:nvCxnSpPr>
        <p:spPr>
          <a:xfrm flipH="1">
            <a:off x="2364081" y="5561003"/>
            <a:ext cx="3324100" cy="53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A3A7964-5AE6-4A0D-9E07-B65BB8A6E2DE}"/>
              </a:ext>
            </a:extLst>
          </p:cNvPr>
          <p:cNvSpPr txBox="1"/>
          <p:nvPr/>
        </p:nvSpPr>
        <p:spPr>
          <a:xfrm>
            <a:off x="5656230" y="5315781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説明変数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x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95F090-296B-4A0F-B6A6-3DC0FE3BF3D9}"/>
              </a:ext>
            </a:extLst>
          </p:cNvPr>
          <p:cNvSpPr txBox="1"/>
          <p:nvPr/>
        </p:nvSpPr>
        <p:spPr>
          <a:xfrm>
            <a:off x="899592" y="2204864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被説明変数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y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446E8E-9475-4EE8-94A6-2E94A9363257}"/>
              </a:ext>
            </a:extLst>
          </p:cNvPr>
          <p:cNvSpPr txBox="1"/>
          <p:nvPr/>
        </p:nvSpPr>
        <p:spPr>
          <a:xfrm>
            <a:off x="4005159" y="457211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D70E3EF-22AE-4744-9F6E-7DCC8E91A692}"/>
              </a:ext>
            </a:extLst>
          </p:cNvPr>
          <p:cNvSpPr txBox="1"/>
          <p:nvPr/>
        </p:nvSpPr>
        <p:spPr>
          <a:xfrm>
            <a:off x="2990801" y="3660818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0E61AB9-12D5-405F-9DA6-6BC3EB717C6B}"/>
              </a:ext>
            </a:extLst>
          </p:cNvPr>
          <p:cNvSpPr txBox="1"/>
          <p:nvPr/>
        </p:nvSpPr>
        <p:spPr>
          <a:xfrm>
            <a:off x="4654557" y="259154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F45F862-C9D6-4113-B694-8ACD4E12A73D}"/>
              </a:ext>
            </a:extLst>
          </p:cNvPr>
          <p:cNvCxnSpPr>
            <a:cxnSpLocks/>
          </p:cNvCxnSpPr>
          <p:nvPr/>
        </p:nvCxnSpPr>
        <p:spPr>
          <a:xfrm flipH="1">
            <a:off x="2364080" y="2946864"/>
            <a:ext cx="3104189" cy="2152899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sp>
        <p:nvSpPr>
          <p:cNvPr id="4" name="矢印: 上下 3">
            <a:extLst>
              <a:ext uri="{FF2B5EF4-FFF2-40B4-BE49-F238E27FC236}">
                <a16:creationId xmlns:a16="http://schemas.microsoft.com/office/drawing/2014/main" id="{568BB28C-EA4F-4E71-A265-F6887038E7DB}"/>
              </a:ext>
            </a:extLst>
          </p:cNvPr>
          <p:cNvSpPr/>
          <p:nvPr/>
        </p:nvSpPr>
        <p:spPr>
          <a:xfrm>
            <a:off x="3101106" y="3916294"/>
            <a:ext cx="145426" cy="528733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A823D6F-8867-4BE3-AD09-98FFF2C41307}"/>
              </a:ext>
            </a:extLst>
          </p:cNvPr>
          <p:cNvSpPr txBox="1"/>
          <p:nvPr/>
        </p:nvSpPr>
        <p:spPr>
          <a:xfrm>
            <a:off x="2990600" y="436250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B814CE2-DC9D-48E0-A570-B8AD075E7711}"/>
              </a:ext>
            </a:extLst>
          </p:cNvPr>
          <p:cNvSpPr txBox="1"/>
          <p:nvPr/>
        </p:nvSpPr>
        <p:spPr>
          <a:xfrm>
            <a:off x="5470695" y="3115195"/>
            <a:ext cx="2210862" cy="877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</a:rPr>
              <a:t>残差（　　　　　　　　）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が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番小さくなる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切片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α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や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傾き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β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を見つける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1E871FC-13ED-42BF-8C7E-E152D59F0B55}"/>
                  </a:ext>
                </a:extLst>
              </p:cNvPr>
              <p:cNvSpPr txBox="1"/>
              <p:nvPr/>
            </p:nvSpPr>
            <p:spPr>
              <a:xfrm>
                <a:off x="3252234" y="3582568"/>
                <a:ext cx="42697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000" baseline="-25000" dirty="0">
                    <a:solidFill>
                      <a:srgbClr val="00B0F0"/>
                    </a:solidFill>
                    <a:latin typeface="ＭＳ Ｐゴシック" panose="020B0600070205080204" pitchFamily="50" charset="-128"/>
                  </a:rPr>
                  <a:t>1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1E871FC-13ED-42BF-8C7E-E152D59F0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234" y="3582568"/>
                <a:ext cx="426975" cy="392993"/>
              </a:xfrm>
              <a:prstGeom prst="rect">
                <a:avLst/>
              </a:prstGeom>
              <a:blipFill>
                <a:blip r:embed="rId3"/>
                <a:stretch>
                  <a:fillRect r="-1429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6853963-1478-4002-A018-8E4A04BACF96}"/>
                  </a:ext>
                </a:extLst>
              </p:cNvPr>
              <p:cNvSpPr txBox="1"/>
              <p:nvPr/>
            </p:nvSpPr>
            <p:spPr>
              <a:xfrm>
                <a:off x="3027338" y="5490601"/>
                <a:ext cx="41363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1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6853963-1478-4002-A018-8E4A04BAC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38" y="5490601"/>
                <a:ext cx="413639" cy="392993"/>
              </a:xfrm>
              <a:prstGeom prst="rect">
                <a:avLst/>
              </a:prstGeom>
              <a:blipFill>
                <a:blip r:embed="rId4"/>
                <a:stretch>
                  <a:fillRect r="-2985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829DFCB-9436-4742-957B-6BC8422C8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19313"/>
              </p:ext>
            </p:extLst>
          </p:nvPr>
        </p:nvGraphicFramePr>
        <p:xfrm>
          <a:off x="3311877" y="4326837"/>
          <a:ext cx="308560" cy="4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1877" y="4326837"/>
                        <a:ext cx="308560" cy="42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>
            <a:extLst>
              <a:ext uri="{FF2B5EF4-FFF2-40B4-BE49-F238E27FC236}">
                <a16:creationId xmlns:a16="http://schemas.microsoft.com/office/drawing/2014/main" id="{7CDE4EF7-8BF5-4DA6-AD68-D2B2F2391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836470"/>
              </p:ext>
            </p:extLst>
          </p:nvPr>
        </p:nvGraphicFramePr>
        <p:xfrm>
          <a:off x="2793610" y="3948407"/>
          <a:ext cx="303231" cy="45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829DFCB-9436-4742-957B-6BC8422C8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3610" y="3948407"/>
                        <a:ext cx="303231" cy="45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>
            <a:extLst>
              <a:ext uri="{FF2B5EF4-FFF2-40B4-BE49-F238E27FC236}">
                <a16:creationId xmlns:a16="http://schemas.microsoft.com/office/drawing/2014/main" id="{2D64FE6B-1D1B-471C-81F7-A8954B34C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8941"/>
              </p:ext>
            </p:extLst>
          </p:nvPr>
        </p:nvGraphicFramePr>
        <p:xfrm>
          <a:off x="4293629" y="3665588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829DFCB-9436-4742-957B-6BC8422C8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93629" y="3665588"/>
                        <a:ext cx="3333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>
            <a:extLst>
              <a:ext uri="{FF2B5EF4-FFF2-40B4-BE49-F238E27FC236}">
                <a16:creationId xmlns:a16="http://schemas.microsoft.com/office/drawing/2014/main" id="{50C2EAA2-5510-4228-969A-B67BC08A0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441162"/>
              </p:ext>
            </p:extLst>
          </p:nvPr>
        </p:nvGraphicFramePr>
        <p:xfrm>
          <a:off x="4973806" y="3181341"/>
          <a:ext cx="3317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829DFCB-9436-4742-957B-6BC8422C8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3806" y="3181341"/>
                        <a:ext cx="33178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5543A24-5A2A-4ED0-A25E-5A39ECE0B868}"/>
              </a:ext>
            </a:extLst>
          </p:cNvPr>
          <p:cNvSpPr txBox="1"/>
          <p:nvPr/>
        </p:nvSpPr>
        <p:spPr>
          <a:xfrm>
            <a:off x="4019288" y="365905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C2F410-7203-4CF6-B3D5-CFED913FB5DF}"/>
              </a:ext>
            </a:extLst>
          </p:cNvPr>
          <p:cNvSpPr txBox="1"/>
          <p:nvPr/>
        </p:nvSpPr>
        <p:spPr>
          <a:xfrm>
            <a:off x="4646579" y="320674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3" name="矢印: 上下 52">
            <a:extLst>
              <a:ext uri="{FF2B5EF4-FFF2-40B4-BE49-F238E27FC236}">
                <a16:creationId xmlns:a16="http://schemas.microsoft.com/office/drawing/2014/main" id="{FF904DCB-258A-4D87-A3D9-4A0B60E3CA95}"/>
              </a:ext>
            </a:extLst>
          </p:cNvPr>
          <p:cNvSpPr/>
          <p:nvPr/>
        </p:nvSpPr>
        <p:spPr>
          <a:xfrm>
            <a:off x="4131021" y="3915465"/>
            <a:ext cx="162608" cy="742950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矢印: 上下 53">
            <a:extLst>
              <a:ext uri="{FF2B5EF4-FFF2-40B4-BE49-F238E27FC236}">
                <a16:creationId xmlns:a16="http://schemas.microsoft.com/office/drawing/2014/main" id="{B6843F1D-3D0F-4C53-8614-4CE3B1A9A81F}"/>
              </a:ext>
            </a:extLst>
          </p:cNvPr>
          <p:cNvSpPr/>
          <p:nvPr/>
        </p:nvSpPr>
        <p:spPr>
          <a:xfrm>
            <a:off x="4762979" y="2826873"/>
            <a:ext cx="154988" cy="502058"/>
          </a:xfrm>
          <a:prstGeom prst="upDownArrow">
            <a:avLst/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713CD97-614B-4F68-901B-5296837EA0B1}"/>
                  </a:ext>
                </a:extLst>
              </p:cNvPr>
              <p:cNvSpPr txBox="1"/>
              <p:nvPr/>
            </p:nvSpPr>
            <p:spPr>
              <a:xfrm>
                <a:off x="4276495" y="4497607"/>
                <a:ext cx="42697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000" baseline="-25000" dirty="0">
                    <a:solidFill>
                      <a:srgbClr val="00B0F0"/>
                    </a:solidFill>
                    <a:latin typeface="ＭＳ Ｐゴシック" panose="020B0600070205080204" pitchFamily="50" charset="-128"/>
                  </a:rPr>
                  <a:t>2</a:t>
                </a: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713CD97-614B-4F68-901B-5296837E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95" y="4497607"/>
                <a:ext cx="426975" cy="392993"/>
              </a:xfrm>
              <a:prstGeom prst="rect">
                <a:avLst/>
              </a:prstGeom>
              <a:blipFill>
                <a:blip r:embed="rId13"/>
                <a:stretch>
                  <a:fillRect r="-1429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6546E5C-0338-49E9-8DB5-DDA790EBD6B1}"/>
                  </a:ext>
                </a:extLst>
              </p:cNvPr>
              <p:cNvSpPr txBox="1"/>
              <p:nvPr/>
            </p:nvSpPr>
            <p:spPr>
              <a:xfrm>
                <a:off x="4917967" y="2521713"/>
                <a:ext cx="42697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000" baseline="-25000" dirty="0">
                    <a:solidFill>
                      <a:srgbClr val="00B0F0"/>
                    </a:solidFill>
                    <a:latin typeface="ＭＳ Ｐゴシック" panose="020B0600070205080204" pitchFamily="50" charset="-128"/>
                  </a:rPr>
                  <a:t>3</a:t>
                </a: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6546E5C-0338-49E9-8DB5-DDA790EBD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67" y="2521713"/>
                <a:ext cx="426975" cy="392993"/>
              </a:xfrm>
              <a:prstGeom prst="rect">
                <a:avLst/>
              </a:prstGeom>
              <a:blipFill>
                <a:blip r:embed="rId14"/>
                <a:stretch>
                  <a:fillRect r="-1429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BC094B79-E23F-45DE-A53C-50B4817FC3D1}"/>
                  </a:ext>
                </a:extLst>
              </p:cNvPr>
              <p:cNvSpPr txBox="1"/>
              <p:nvPr/>
            </p:nvSpPr>
            <p:spPr>
              <a:xfrm>
                <a:off x="4033251" y="5482848"/>
                <a:ext cx="41363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2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BC094B79-E23F-45DE-A53C-50B4817FC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51" y="5482848"/>
                <a:ext cx="413638" cy="392993"/>
              </a:xfrm>
              <a:prstGeom prst="rect">
                <a:avLst/>
              </a:prstGeom>
              <a:blipFill>
                <a:blip r:embed="rId15"/>
                <a:stretch>
                  <a:fillRect r="-2985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A01DE6-0013-4D95-9F91-2BA6AFCF55BD}"/>
                  </a:ext>
                </a:extLst>
              </p:cNvPr>
              <p:cNvSpPr txBox="1"/>
              <p:nvPr/>
            </p:nvSpPr>
            <p:spPr>
              <a:xfrm>
                <a:off x="4793380" y="5470292"/>
                <a:ext cx="41363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3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A01DE6-0013-4D95-9F91-2BA6AFCF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380" y="5470292"/>
                <a:ext cx="413638" cy="392993"/>
              </a:xfrm>
              <a:prstGeom prst="rect">
                <a:avLst/>
              </a:prstGeom>
              <a:blipFill>
                <a:blip r:embed="rId16"/>
                <a:stretch>
                  <a:fillRect r="-2941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オブジェクト 58">
            <a:extLst>
              <a:ext uri="{FF2B5EF4-FFF2-40B4-BE49-F238E27FC236}">
                <a16:creationId xmlns:a16="http://schemas.microsoft.com/office/drawing/2014/main" id="{25527A5D-FB8E-42AD-97AF-B0CD773B3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44784"/>
              </p:ext>
            </p:extLst>
          </p:nvPr>
        </p:nvGraphicFramePr>
        <p:xfrm>
          <a:off x="3877516" y="4129111"/>
          <a:ext cx="287582" cy="39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48" name="オブジェクト 47">
                        <a:extLst>
                          <a:ext uri="{FF2B5EF4-FFF2-40B4-BE49-F238E27FC236}">
                            <a16:creationId xmlns:a16="http://schemas.microsoft.com/office/drawing/2014/main" id="{7CDE4EF7-8BF5-4DA6-AD68-D2B2F2391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77516" y="4129111"/>
                        <a:ext cx="287582" cy="398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59">
            <a:extLst>
              <a:ext uri="{FF2B5EF4-FFF2-40B4-BE49-F238E27FC236}">
                <a16:creationId xmlns:a16="http://schemas.microsoft.com/office/drawing/2014/main" id="{4F97525F-C2FE-4368-94F2-333D48FD6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43625"/>
              </p:ext>
            </p:extLst>
          </p:nvPr>
        </p:nvGraphicFramePr>
        <p:xfrm>
          <a:off x="4488366" y="2886932"/>
          <a:ext cx="305014" cy="42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" name="Equation" r:id="rId19" imgW="164880" imgH="228600" progId="Equation.DSMT4">
                  <p:embed/>
                </p:oleObj>
              </mc:Choice>
              <mc:Fallback>
                <p:oleObj name="Equation" r:id="rId19" imgW="164880" imgH="228600" progId="Equation.DSMT4">
                  <p:embed/>
                  <p:pic>
                    <p:nvPicPr>
                      <p:cNvPr id="59" name="オブジェクト 58">
                        <a:extLst>
                          <a:ext uri="{FF2B5EF4-FFF2-40B4-BE49-F238E27FC236}">
                            <a16:creationId xmlns:a16="http://schemas.microsoft.com/office/drawing/2014/main" id="{25527A5D-FB8E-42AD-97AF-B0CD773B3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88366" y="2886932"/>
                        <a:ext cx="305014" cy="422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5899171-1A3A-48FC-9F9B-20F17AD6D92A}"/>
              </a:ext>
            </a:extLst>
          </p:cNvPr>
          <p:cNvSpPr txBox="1"/>
          <p:nvPr/>
        </p:nvSpPr>
        <p:spPr>
          <a:xfrm>
            <a:off x="2819990" y="3380597"/>
            <a:ext cx="8386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700" dirty="0">
                <a:solidFill>
                  <a:srgbClr val="00B0F0"/>
                </a:solidFill>
                <a:latin typeface="ＭＳ Ｐゴシック" panose="020B0600070205080204" pitchFamily="50" charset="-128"/>
              </a:rPr>
              <a:t>観測値</a:t>
            </a:r>
            <a:endParaRPr kumimoji="1" lang="en-US" altLang="ja-JP" sz="1700" dirty="0">
              <a:solidFill>
                <a:srgbClr val="00B0F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691E448-61D8-42EE-880D-C0BC2992A1BF}"/>
              </a:ext>
            </a:extLst>
          </p:cNvPr>
          <p:cNvSpPr txBox="1"/>
          <p:nvPr/>
        </p:nvSpPr>
        <p:spPr>
          <a:xfrm>
            <a:off x="2864447" y="4674384"/>
            <a:ext cx="8386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7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理論値</a:t>
            </a:r>
            <a:endParaRPr kumimoji="1" lang="en-US" altLang="ja-JP" sz="17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graphicFrame>
        <p:nvGraphicFramePr>
          <p:cNvPr id="63" name="オブジェクト 62">
            <a:extLst>
              <a:ext uri="{FF2B5EF4-FFF2-40B4-BE49-F238E27FC236}">
                <a16:creationId xmlns:a16="http://schemas.microsoft.com/office/drawing/2014/main" id="{63FF24C6-33BA-4BF2-B303-B01B4CCF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79629"/>
              </p:ext>
            </p:extLst>
          </p:nvPr>
        </p:nvGraphicFramePr>
        <p:xfrm>
          <a:off x="6128313" y="3115195"/>
          <a:ext cx="1072332" cy="357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" name="Equation" r:id="rId21" imgW="685800" imgH="228600" progId="Equation.DSMT4">
                  <p:embed/>
                </p:oleObj>
              </mc:Choice>
              <mc:Fallback>
                <p:oleObj name="Equation" r:id="rId21" imgW="685800" imgH="228600" progId="Equation.DSMT4">
                  <p:embed/>
                  <p:pic>
                    <p:nvPicPr>
                      <p:cNvPr id="59" name="オブジェクト 58">
                        <a:extLst>
                          <a:ext uri="{FF2B5EF4-FFF2-40B4-BE49-F238E27FC236}">
                            <a16:creationId xmlns:a16="http://schemas.microsoft.com/office/drawing/2014/main" id="{25527A5D-FB8E-42AD-97AF-B0CD773B3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28313" y="3115195"/>
                        <a:ext cx="1072332" cy="357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矢印: 折線 9">
            <a:extLst>
              <a:ext uri="{FF2B5EF4-FFF2-40B4-BE49-F238E27FC236}">
                <a16:creationId xmlns:a16="http://schemas.microsoft.com/office/drawing/2014/main" id="{1DA7A23B-9658-4C37-B40D-17A5B00B4696}"/>
              </a:ext>
            </a:extLst>
          </p:cNvPr>
          <p:cNvSpPr/>
          <p:nvPr/>
        </p:nvSpPr>
        <p:spPr>
          <a:xfrm flipH="1">
            <a:off x="7658891" y="3210825"/>
            <a:ext cx="283939" cy="967660"/>
          </a:xfrm>
          <a:prstGeom prst="ben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41B025-B470-4046-8CA3-A9EACA25E5AD}"/>
              </a:ext>
            </a:extLst>
          </p:cNvPr>
          <p:cNvSpPr txBox="1"/>
          <p:nvPr/>
        </p:nvSpPr>
        <p:spPr>
          <a:xfrm>
            <a:off x="2477823" y="3888581"/>
            <a:ext cx="446276" cy="528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残差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1C89C9E-3FDF-433D-BC88-F5CD63749D31}"/>
                  </a:ext>
                </a:extLst>
              </p:cNvPr>
              <p:cNvSpPr txBox="1"/>
              <p:nvPr/>
            </p:nvSpPr>
            <p:spPr>
              <a:xfrm>
                <a:off x="1928616" y="3555414"/>
                <a:ext cx="41825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1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1C89C9E-3FDF-433D-BC88-F5CD63749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16" y="3555414"/>
                <a:ext cx="418255" cy="392993"/>
              </a:xfrm>
              <a:prstGeom prst="rect">
                <a:avLst/>
              </a:prstGeom>
              <a:blipFill>
                <a:blip r:embed="rId23"/>
                <a:stretch>
                  <a:fillRect r="-2899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39930AC-A6E6-43BF-8642-D1EEDA3148B0}"/>
                  </a:ext>
                </a:extLst>
              </p:cNvPr>
              <p:cNvSpPr txBox="1"/>
              <p:nvPr/>
            </p:nvSpPr>
            <p:spPr>
              <a:xfrm>
                <a:off x="1945626" y="2546633"/>
                <a:ext cx="41825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3</a:t>
                </a: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39930AC-A6E6-43BF-8642-D1EEDA31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26" y="2546633"/>
                <a:ext cx="418255" cy="392993"/>
              </a:xfrm>
              <a:prstGeom prst="rect">
                <a:avLst/>
              </a:prstGeom>
              <a:blipFill>
                <a:blip r:embed="rId24"/>
                <a:stretch>
                  <a:fillRect r="-2899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E0E345C1-45AF-4ADA-BE6B-BFD7F49BAB1E}"/>
                  </a:ext>
                </a:extLst>
              </p:cNvPr>
              <p:cNvSpPr txBox="1"/>
              <p:nvPr/>
            </p:nvSpPr>
            <p:spPr>
              <a:xfrm>
                <a:off x="1928109" y="4519675"/>
                <a:ext cx="41825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2</a:t>
                </a: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E0E345C1-45AF-4ADA-BE6B-BFD7F49BA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09" y="4519675"/>
                <a:ext cx="418255" cy="392993"/>
              </a:xfrm>
              <a:prstGeom prst="rect">
                <a:avLst/>
              </a:prstGeom>
              <a:blipFill>
                <a:blip r:embed="rId25"/>
                <a:stretch>
                  <a:fillRect r="-2899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オブジェクト 67">
            <a:extLst>
              <a:ext uri="{FF2B5EF4-FFF2-40B4-BE49-F238E27FC236}">
                <a16:creationId xmlns:a16="http://schemas.microsoft.com/office/drawing/2014/main" id="{215C4AFE-F695-4404-B95E-BC07DE165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431018"/>
              </p:ext>
            </p:extLst>
          </p:nvPr>
        </p:nvGraphicFramePr>
        <p:xfrm>
          <a:off x="5456406" y="2625716"/>
          <a:ext cx="13573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" name="Equation" r:id="rId26" imgW="761760" imgH="253800" progId="Equation.DSMT4">
                  <p:embed/>
                </p:oleObj>
              </mc:Choice>
              <mc:Fallback>
                <p:oleObj name="Equation" r:id="rId26" imgW="761760" imgH="253800" progId="Equation.DSMT4">
                  <p:embed/>
                  <p:pic>
                    <p:nvPicPr>
                      <p:cNvPr id="33" name="オブジェクト 32">
                        <a:extLst>
                          <a:ext uri="{FF2B5EF4-FFF2-40B4-BE49-F238E27FC236}">
                            <a16:creationId xmlns:a16="http://schemas.microsoft.com/office/drawing/2014/main" id="{FC8F3383-52ED-427A-8507-7E694DD06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56406" y="2625716"/>
                        <a:ext cx="135731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2E5E24D-5C25-49B7-8D64-A314D7666FBC}"/>
                  </a:ext>
                </a:extLst>
              </p:cNvPr>
              <p:cNvSpPr txBox="1"/>
              <p:nvPr/>
            </p:nvSpPr>
            <p:spPr>
              <a:xfrm>
                <a:off x="5915699" y="4190008"/>
                <a:ext cx="237475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残差には正負が混在するので平方（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2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乗）和</a:t>
                </a:r>
                <a:r>
                  <a:rPr kumimoji="1" lang="ja-JP" altLang="en-US" sz="1800" dirty="0">
                    <a:solidFill>
                      <a:srgbClr val="FFC000"/>
                    </a:solidFill>
                    <a:latin typeface="+mn-ea"/>
                    <a:cs typeface="Meiryo UI" pitchFamily="50" charset="-128"/>
                  </a:rPr>
                  <a:t>∑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7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1" lang="en-US" altLang="ja-JP" sz="170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17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kumimoji="1" lang="en-US" altLang="ja-JP" sz="17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17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</a:rPr>
                  <a:t>で考える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2E5E24D-5C25-49B7-8D64-A314D7666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699" y="4190008"/>
                <a:ext cx="2374752" cy="892552"/>
              </a:xfrm>
              <a:prstGeom prst="rect">
                <a:avLst/>
              </a:prstGeom>
              <a:blipFill>
                <a:blip r:embed="rId28"/>
                <a:stretch>
                  <a:fillRect l="-2051" t="-1361" r="-1538" b="-8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/>
      <p:bldP spid="43" grpId="0" animBg="1"/>
      <p:bldP spid="51" grpId="0"/>
      <p:bldP spid="52" grpId="0"/>
      <p:bldP spid="53" grpId="0" animBg="1"/>
      <p:bldP spid="54" grpId="0" animBg="1"/>
      <p:bldP spid="62" grpId="0"/>
      <p:bldP spid="10" grpId="0" animBg="1"/>
      <p:bldP spid="11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619217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最小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乗法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（残差の</a:t>
            </a:r>
            <a:r>
              <a:rPr kumimoji="1" lang="en-US" altLang="ja-JP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</a:t>
            </a:r>
            <a:r>
              <a:rPr kumimoji="1" lang="ja-JP" alt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乗</a:t>
            </a:r>
            <a:r>
              <a:rPr kumimoji="1"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の和を</a:t>
            </a:r>
            <a:r>
              <a:rPr kumimoji="1" lang="ja-JP" alt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最小</a:t>
            </a:r>
            <a:r>
              <a:rPr kumimoji="1"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とする）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403648" y="4869160"/>
            <a:ext cx="309634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1691680" y="2656656"/>
            <a:ext cx="0" cy="25005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047183" y="2734453"/>
            <a:ext cx="1860884" cy="1669042"/>
          </a:xfrm>
          <a:custGeom>
            <a:avLst/>
            <a:gdLst>
              <a:gd name="connsiteX0" fmla="*/ 0 w 1860884"/>
              <a:gd name="connsiteY0" fmla="*/ 0 h 1885068"/>
              <a:gd name="connsiteX1" fmla="*/ 625642 w 1860884"/>
              <a:gd name="connsiteY1" fmla="*/ 1668379 h 1885068"/>
              <a:gd name="connsiteX2" fmla="*/ 1267326 w 1860884"/>
              <a:gd name="connsiteY2" fmla="*/ 1684421 h 1885068"/>
              <a:gd name="connsiteX3" fmla="*/ 1860884 w 1860884"/>
              <a:gd name="connsiteY3" fmla="*/ 16042 h 1885068"/>
              <a:gd name="connsiteX4" fmla="*/ 1860884 w 1860884"/>
              <a:gd name="connsiteY4" fmla="*/ 16042 h 188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884" h="1885068">
                <a:moveTo>
                  <a:pt x="0" y="0"/>
                </a:moveTo>
                <a:cubicBezTo>
                  <a:pt x="207210" y="693821"/>
                  <a:pt x="414421" y="1387642"/>
                  <a:pt x="625642" y="1668379"/>
                </a:cubicBezTo>
                <a:cubicBezTo>
                  <a:pt x="836863" y="1949116"/>
                  <a:pt x="1061452" y="1959811"/>
                  <a:pt x="1267326" y="1684421"/>
                </a:cubicBezTo>
                <a:cubicBezTo>
                  <a:pt x="1473200" y="1409032"/>
                  <a:pt x="1860884" y="16042"/>
                  <a:pt x="1860884" y="16042"/>
                </a:cubicBezTo>
                <a:lnTo>
                  <a:pt x="1860884" y="16042"/>
                </a:lnTo>
              </a:path>
            </a:pathLst>
          </a:cu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258316" y="2340312"/>
                <a:ext cx="1484252" cy="416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000" dirty="0">
                    <a:solidFill>
                      <a:srgbClr val="FFC000"/>
                    </a:solidFill>
                    <a:latin typeface="+mn-ea"/>
                    <a:cs typeface="Meiryo UI" pitchFamily="50" charset="-128"/>
                  </a:rPr>
                  <a:t>∑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1" lang="en-US" altLang="ja-JP" sz="20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kumimoji="1" lang="en-US" altLang="ja-JP" sz="2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2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2000" dirty="0">
                    <a:solidFill>
                      <a:srgbClr val="FFC000"/>
                    </a:solidFill>
                    <a:latin typeface="+mn-ea"/>
                    <a:cs typeface="Meiryo UI" pitchFamily="50" charset="-128"/>
                  </a:rPr>
                  <a:t>の関数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316" y="2340312"/>
                <a:ext cx="1484252" cy="416781"/>
              </a:xfrm>
              <a:prstGeom prst="rect">
                <a:avLst/>
              </a:prstGeom>
              <a:blipFill>
                <a:blip r:embed="rId2"/>
                <a:stretch>
                  <a:fillRect l="-4527" t="-10294" r="-3704" b="-2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499992" y="4685074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α</a:t>
            </a:r>
            <a:r>
              <a:rPr kumimoji="1" lang="ja-JP" altLang="en-US" sz="15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（定数項），</a:t>
            </a:r>
            <a:r>
              <a:rPr kumimoji="1" lang="en-US" altLang="ja-JP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β</a:t>
            </a:r>
            <a:r>
              <a:rPr kumimoji="1" lang="ja-JP" altLang="en-US" sz="15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（回帰係数）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972882" y="1981723"/>
                <a:ext cx="1467068" cy="724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  <a:cs typeface="Meiryo UI" pitchFamily="50" charset="-128"/>
                  </a:rPr>
                  <a:t>残差平方和</a:t>
                </a:r>
                <a:endParaRPr kumimoji="1" lang="en-US" altLang="ja-JP" sz="2000" dirty="0">
                  <a:solidFill>
                    <a:schemeClr val="bg1"/>
                  </a:solidFill>
                  <a:latin typeface="+mn-ea"/>
                  <a:cs typeface="Meiryo UI" pitchFamily="50" charset="-128"/>
                </a:endParaRPr>
              </a:p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  <a:cs typeface="Meiryo UI" pitchFamily="50" charset="-128"/>
                  </a:rPr>
                  <a:t>∑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1"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kumimoji="1"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en-US" altLang="ja-JP" sz="2000" dirty="0">
                  <a:solidFill>
                    <a:schemeClr val="bg1"/>
                  </a:solidFill>
                  <a:latin typeface="+mn-ea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82" y="1981723"/>
                <a:ext cx="1467068" cy="724557"/>
              </a:xfrm>
              <a:prstGeom prst="rect">
                <a:avLst/>
              </a:prstGeom>
              <a:blipFill>
                <a:blip r:embed="rId3"/>
                <a:stretch>
                  <a:fillRect l="-4583" t="-4202" r="-4167" b="-10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>
          <a:xfrm>
            <a:off x="2445030" y="4427203"/>
            <a:ext cx="1210682" cy="0"/>
          </a:xfrm>
          <a:prstGeom prst="line">
            <a:avLst/>
          </a:prstGeom>
          <a:ln w="31750">
            <a:solidFill>
              <a:srgbClr val="00B0F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cxnSpLocks/>
          </p:cNvCxnSpPr>
          <p:nvPr/>
        </p:nvCxnSpPr>
        <p:spPr>
          <a:xfrm flipH="1" flipV="1">
            <a:off x="3123930" y="5278421"/>
            <a:ext cx="293653" cy="363919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123930" y="5629215"/>
                <a:ext cx="4618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>
                    <a:solidFill>
                      <a:srgbClr val="FFFF00"/>
                    </a:solidFill>
                    <a:latin typeface="+mn-ea"/>
                    <a:cs typeface="Meiryo UI" pitchFamily="50" charset="-128"/>
                  </a:rPr>
                  <a:t>残差平方（</a:t>
                </a:r>
                <a:r>
                  <a:rPr kumimoji="1" lang="en-US" altLang="ja-JP" sz="2000" dirty="0">
                    <a:solidFill>
                      <a:srgbClr val="FFFF00"/>
                    </a:solidFill>
                    <a:latin typeface="+mn-ea"/>
                    <a:cs typeface="Meiryo UI" pitchFamily="50" charset="-128"/>
                  </a:rPr>
                  <a:t>2</a:t>
                </a:r>
                <a:r>
                  <a:rPr kumimoji="1" lang="ja-JP" altLang="en-US" sz="2000" dirty="0">
                    <a:solidFill>
                      <a:srgbClr val="FFFF00"/>
                    </a:solidFill>
                    <a:latin typeface="+mn-ea"/>
                    <a:cs typeface="Meiryo UI" pitchFamily="50" charset="-128"/>
                  </a:rPr>
                  <a:t>乗）和が最小となる</a:t>
                </a:r>
                <a14:m>
                  <m:oMath xmlns:m="http://schemas.openxmlformats.org/officeDocument/2006/math">
                    <m:r>
                      <a:rPr kumimoji="1" lang="ja-JP" alt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パラメータ</m:t>
                    </m:r>
                  </m:oMath>
                </a14:m>
                <a:endParaRPr kumimoji="1" lang="ja-JP" altLang="en-US" sz="2000" dirty="0">
                  <a:solidFill>
                    <a:srgbClr val="FFFF00"/>
                  </a:solidFill>
                  <a:latin typeface="+mn-ea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30" y="5629215"/>
                <a:ext cx="4618572" cy="400110"/>
              </a:xfrm>
              <a:prstGeom prst="rect">
                <a:avLst/>
              </a:prstGeom>
              <a:blipFill>
                <a:blip r:embed="rId4"/>
                <a:stretch>
                  <a:fillRect l="-1319" t="-10606" r="-132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3011706" y="2656656"/>
            <a:ext cx="0" cy="2187836"/>
          </a:xfrm>
          <a:prstGeom prst="line">
            <a:avLst/>
          </a:prstGeom>
          <a:ln w="3175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588383" y="4236217"/>
                <a:ext cx="4696670" cy="416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>
                    <a:solidFill>
                      <a:srgbClr val="00B0F0"/>
                    </a:solidFill>
                    <a:latin typeface="+mn-ea"/>
                    <a:cs typeface="Meiryo UI" pitchFamily="50" charset="-128"/>
                  </a:rPr>
                  <a:t>微分してゼロになる点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  <a:cs typeface="Meiryo UI" pitchFamily="50" charset="-128"/>
                  </a:rPr>
                  <a:t>（∑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kumimoji="1"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kumimoji="1"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  <a:cs typeface="Meiryo UI" pitchFamily="50" charset="-128"/>
                  </a:rPr>
                  <a:t>の導関数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+mn-ea"/>
                    <a:cs typeface="Meiryo UI" pitchFamily="50" charset="-128"/>
                  </a:rPr>
                  <a:t>=0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+mn-ea"/>
                    <a:cs typeface="Meiryo UI" pitchFamily="50" charset="-128"/>
                  </a:rPr>
                  <a:t>）</a:t>
                </a:r>
                <a:endParaRPr kumimoji="1" lang="ja-JP" altLang="en-US" sz="2000" dirty="0">
                  <a:solidFill>
                    <a:srgbClr val="FF0000"/>
                  </a:solidFill>
                  <a:latin typeface="+mn-ea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83" y="4236217"/>
                <a:ext cx="4696670" cy="416781"/>
              </a:xfrm>
              <a:prstGeom prst="rect">
                <a:avLst/>
              </a:prstGeom>
              <a:blipFill>
                <a:blip r:embed="rId5"/>
                <a:stretch>
                  <a:fillRect l="-1429" t="-10294" b="-2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4644008" y="303068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導関数が接線の傾きであることを利用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0B5CD75-3BDA-46E2-AEBF-9578762FC48D}"/>
                  </a:ext>
                </a:extLst>
              </p:cNvPr>
              <p:cNvSpPr txBox="1"/>
              <p:nvPr/>
            </p:nvSpPr>
            <p:spPr>
              <a:xfrm>
                <a:off x="2708191" y="4861063"/>
                <a:ext cx="644728" cy="41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kumimoji="1" lang="ja-JP" altLang="en-US" sz="2000" dirty="0" err="1">
                    <a:solidFill>
                      <a:srgbClr val="FFFF00"/>
                    </a:solidFill>
                    <a:latin typeface="+mn-ea"/>
                    <a:cs typeface="Meiryo UI" pitchFamily="50" charset="-128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endParaRPr kumimoji="1" lang="ja-JP" altLang="en-US" sz="2000" dirty="0">
                  <a:solidFill>
                    <a:schemeClr val="bg1"/>
                  </a:solidFill>
                  <a:latin typeface="+mn-ea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0B5CD75-3BDA-46E2-AEBF-9578762F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91" y="4861063"/>
                <a:ext cx="644728" cy="417358"/>
              </a:xfrm>
              <a:prstGeom prst="rect">
                <a:avLst/>
              </a:prstGeom>
              <a:blipFill>
                <a:blip r:embed="rId6"/>
                <a:stretch>
                  <a:fillRect l="-943" t="-5797" r="-44340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FDD142-F62D-43E9-8E69-A1326D004B59}"/>
              </a:ext>
            </a:extLst>
          </p:cNvPr>
          <p:cNvSpPr txBox="1"/>
          <p:nvPr/>
        </p:nvSpPr>
        <p:spPr>
          <a:xfrm>
            <a:off x="4477469" y="5049697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↑これから値を探すので変数として扱う</a:t>
            </a:r>
          </a:p>
        </p:txBody>
      </p:sp>
    </p:spTree>
    <p:extLst>
      <p:ext uri="{BB962C8B-B14F-4D97-AF65-F5344CB8AC3E}">
        <p14:creationId xmlns:p14="http://schemas.microsoft.com/office/powerpoint/2010/main" val="14877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C61CD-6669-46CE-A179-73BDB6C3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74216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正規方程式①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B4631-DAB8-4A50-8A6B-82797341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26819"/>
            <a:ext cx="1728192" cy="53342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500" dirty="0">
                <a:latin typeface="+mj-ea"/>
                <a:ea typeface="+mj-ea"/>
              </a:rPr>
              <a:t>①残　差</a:t>
            </a:r>
            <a:endParaRPr kumimoji="1" lang="en-US" altLang="ja-JP" sz="2500" dirty="0"/>
          </a:p>
        </p:txBody>
      </p: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57F288E5-FEEE-4F8F-839C-6C3E9639B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68946"/>
              </p:ext>
            </p:extLst>
          </p:nvPr>
        </p:nvGraphicFramePr>
        <p:xfrm>
          <a:off x="2555776" y="3896618"/>
          <a:ext cx="6187181" cy="67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4" name="Equation" r:id="rId3" imgW="4012920" imgH="431640" progId="Equation.DSMT4">
                  <p:embed/>
                </p:oleObj>
              </mc:Choice>
              <mc:Fallback>
                <p:oleObj name="Equation" r:id="rId3" imgW="40129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896618"/>
                        <a:ext cx="6187181" cy="676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E4E3C8D9-08FC-4CC6-91A0-19E312E2B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21186"/>
              </p:ext>
            </p:extLst>
          </p:nvPr>
        </p:nvGraphicFramePr>
        <p:xfrm>
          <a:off x="2925763" y="1889125"/>
          <a:ext cx="37004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5" name="Equation" r:id="rId5" imgW="1676160" imgH="253800" progId="Equation.DSMT4">
                  <p:embed/>
                </p:oleObj>
              </mc:Choice>
              <mc:Fallback>
                <p:oleObj name="Equation" r:id="rId5" imgW="16761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889125"/>
                        <a:ext cx="3700462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75B53147-ABFA-4F44-8441-EE728250B275}"/>
              </a:ext>
            </a:extLst>
          </p:cNvPr>
          <p:cNvSpPr txBox="1">
            <a:spLocks/>
          </p:cNvSpPr>
          <p:nvPr/>
        </p:nvSpPr>
        <p:spPr bwMode="auto">
          <a:xfrm>
            <a:off x="447551" y="2915217"/>
            <a:ext cx="2540273" cy="5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kern="0" dirty="0">
                <a:latin typeface="+mj-ea"/>
                <a:ea typeface="+mj-ea"/>
              </a:rPr>
              <a:t>②残差平方和</a:t>
            </a:r>
            <a:endParaRPr lang="en-US" altLang="ja-JP" sz="2500" kern="0" dirty="0"/>
          </a:p>
        </p:txBody>
      </p:sp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44785FC9-19E6-4958-8498-AB0A0504E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84283"/>
              </p:ext>
            </p:extLst>
          </p:nvPr>
        </p:nvGraphicFramePr>
        <p:xfrm>
          <a:off x="2771800" y="2862857"/>
          <a:ext cx="4234433" cy="566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6" name="Equation" r:id="rId8" imgW="2603160" imgH="342720" progId="Equation.DSMT4">
                  <p:embed/>
                </p:oleObj>
              </mc:Choice>
              <mc:Fallback>
                <p:oleObj name="Equation" r:id="rId8" imgW="2603160" imgH="342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862857"/>
                        <a:ext cx="4234433" cy="566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28082371-D24C-4CF6-8525-37D669A756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0285" y="3985628"/>
                <a:ext cx="2540273" cy="53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Blip>
                    <a:blip r:embed="rId7"/>
                  </a:buBlip>
                  <a:defRPr kumimoji="1"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400050" lvl="1" indent="0">
                  <a:buFontTx/>
                  <a:buNone/>
                </a:pPr>
                <a:r>
                  <a:rPr lang="ja-JP" altLang="en-US" sz="2500" kern="0" dirty="0">
                    <a:latin typeface="+mj-ea"/>
                    <a:ea typeface="+mj-ea"/>
                  </a:rPr>
                  <a:t>③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500" i="1" kern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500" i="1" kern="0" dirty="0"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ja-JP" altLang="en-US" sz="2500" kern="0" dirty="0" err="1">
                    <a:latin typeface="+mj-ea"/>
                    <a:ea typeface="+mj-ea"/>
                  </a:rPr>
                  <a:t>で偏</a:t>
                </a:r>
                <a:r>
                  <a:rPr lang="ja-JP" altLang="en-US" sz="2500" kern="0" dirty="0">
                    <a:latin typeface="+mj-ea"/>
                    <a:ea typeface="+mj-ea"/>
                  </a:rPr>
                  <a:t>微分</a:t>
                </a:r>
                <a:endParaRPr lang="en-US" altLang="ja-JP" sz="2500" kern="0" dirty="0">
                  <a:latin typeface="+mj-ea"/>
                  <a:ea typeface="+mj-ea"/>
                </a:endParaRPr>
              </a:p>
              <a:p>
                <a:pPr marL="400050" lvl="1" indent="0">
                  <a:buFontTx/>
                  <a:buNone/>
                </a:pPr>
                <a:r>
                  <a:rPr lang="ja-JP" altLang="en-US" sz="2000" kern="0" dirty="0"/>
                  <a:t>　</a:t>
                </a:r>
                <a:endParaRPr lang="en-US" altLang="ja-JP" sz="2000" kern="0" dirty="0"/>
              </a:p>
            </p:txBody>
          </p:sp>
        </mc:Choice>
        <mc:Fallback xmlns="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28082371-D24C-4CF6-8525-37D669A75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85" y="3985628"/>
                <a:ext cx="2540273" cy="533423"/>
              </a:xfrm>
              <a:prstGeom prst="rect">
                <a:avLst/>
              </a:prstGeom>
              <a:blipFill>
                <a:blip r:embed="rId10"/>
                <a:stretch>
                  <a:fillRect t="-13793" b="-126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C7CD5DF8-440B-4E8F-AD83-0780E64B4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88006"/>
              </p:ext>
            </p:extLst>
          </p:nvPr>
        </p:nvGraphicFramePr>
        <p:xfrm>
          <a:off x="7205991" y="3506911"/>
          <a:ext cx="1385625" cy="38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7" name="Equation" r:id="rId11" imgW="812520" imgH="228600" progId="Equation.DSMT4">
                  <p:embed/>
                </p:oleObj>
              </mc:Choice>
              <mc:Fallback>
                <p:oleObj name="Equation" r:id="rId11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05991" y="3506911"/>
                        <a:ext cx="1385625" cy="38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665C2CD2-D07C-46A3-961E-0633F7C39D65}"/>
              </a:ext>
            </a:extLst>
          </p:cNvPr>
          <p:cNvCxnSpPr>
            <a:cxnSpLocks/>
          </p:cNvCxnSpPr>
          <p:nvPr/>
        </p:nvCxnSpPr>
        <p:spPr>
          <a:xfrm rot="5400000">
            <a:off x="5119278" y="3483503"/>
            <a:ext cx="648072" cy="471685"/>
          </a:xfrm>
          <a:prstGeom prst="bentConnector3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5077F19-31F5-4A56-AA55-A8EC9BCAD14D}"/>
              </a:ext>
            </a:extLst>
          </p:cNvPr>
          <p:cNvCxnSpPr>
            <a:cxnSpLocks/>
          </p:cNvCxnSpPr>
          <p:nvPr/>
        </p:nvCxnSpPr>
        <p:spPr>
          <a:xfrm>
            <a:off x="4035326" y="4437112"/>
            <a:ext cx="1224136" cy="0"/>
          </a:xfrm>
          <a:prstGeom prst="line">
            <a:avLst/>
          </a:prstGeom>
          <a:ln w="3175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5631D5-73F0-4F81-A4A4-C418DBF638AF}"/>
              </a:ext>
            </a:extLst>
          </p:cNvPr>
          <p:cNvSpPr txBox="1"/>
          <p:nvPr/>
        </p:nvSpPr>
        <p:spPr>
          <a:xfrm>
            <a:off x="4319972" y="44142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-1</a:t>
            </a:r>
            <a:endParaRPr kumimoji="1" lang="ja-JP" altLang="en-US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7581A4-AF1D-4E98-BB39-D7E73449D210}"/>
              </a:ext>
            </a:extLst>
          </p:cNvPr>
          <p:cNvSpPr txBox="1"/>
          <p:nvPr/>
        </p:nvSpPr>
        <p:spPr>
          <a:xfrm>
            <a:off x="971599" y="4795228"/>
            <a:ext cx="79456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注：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偏微分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とは，多変数関数を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700" dirty="0" err="1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つの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変数のみで微分し，他の変数は定数として扱う。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11E4C37-DB1D-4577-9272-F8BC515A2CC0}"/>
              </a:ext>
            </a:extLst>
          </p:cNvPr>
          <p:cNvCxnSpPr>
            <a:cxnSpLocks/>
          </p:cNvCxnSpPr>
          <p:nvPr/>
        </p:nvCxnSpPr>
        <p:spPr>
          <a:xfrm flipV="1">
            <a:off x="3953346" y="4668162"/>
            <a:ext cx="380892" cy="190629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CF3ED3E-8D68-4F5B-8AE1-7BA4AC9E78FD}"/>
              </a:ext>
            </a:extLst>
          </p:cNvPr>
          <p:cNvSpPr txBox="1"/>
          <p:nvPr/>
        </p:nvSpPr>
        <p:spPr>
          <a:xfrm>
            <a:off x="3275856" y="2365551"/>
            <a:ext cx="811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観測値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ABEC7C-962F-4008-BA35-B32367C6FFBB}"/>
              </a:ext>
            </a:extLst>
          </p:cNvPr>
          <p:cNvSpPr txBox="1"/>
          <p:nvPr/>
        </p:nvSpPr>
        <p:spPr>
          <a:xfrm>
            <a:off x="3928384" y="2365225"/>
            <a:ext cx="811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理論値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2E4D3E-F26B-4543-819F-88C8F57D89C9}"/>
              </a:ext>
            </a:extLst>
          </p:cNvPr>
          <p:cNvSpPr txBox="1"/>
          <p:nvPr/>
        </p:nvSpPr>
        <p:spPr>
          <a:xfrm>
            <a:off x="5370751" y="2336378"/>
            <a:ext cx="1238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推定回帰線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コンテンツ プレースホルダー 2">
                <a:extLst>
                  <a:ext uri="{FF2B5EF4-FFF2-40B4-BE49-F238E27FC236}">
                    <a16:creationId xmlns:a16="http://schemas.microsoft.com/office/drawing/2014/main" id="{09F4EC2E-99AB-4344-9072-689F5B0A1F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2283" y="5381732"/>
                <a:ext cx="1680951" cy="53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Blip>
                    <a:blip r:embed="rId7"/>
                  </a:buBlip>
                  <a:defRPr kumimoji="1"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500" i="1" kern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en-US" altLang="ja-JP" sz="2500" i="1" kern="0">
                            <a:latin typeface="Cambria Math" panose="02040503050406030204" pitchFamily="18" charset="0"/>
                            <a:ea typeface="+mj-ea"/>
                          </a:rPr>
                          <m:t>𝛽</m:t>
                        </m:r>
                      </m:e>
                    </m:acc>
                  </m:oMath>
                </a14:m>
                <a:r>
                  <a:rPr lang="ja-JP" altLang="en-US" sz="2500" kern="0" dirty="0" err="1">
                    <a:latin typeface="+mj-ea"/>
                    <a:ea typeface="+mj-ea"/>
                  </a:rPr>
                  <a:t>で偏</a:t>
                </a:r>
                <a:r>
                  <a:rPr lang="ja-JP" altLang="en-US" sz="2500" kern="0" dirty="0">
                    <a:latin typeface="+mj-ea"/>
                    <a:ea typeface="+mj-ea"/>
                  </a:rPr>
                  <a:t>微分</a:t>
                </a:r>
                <a:endParaRPr lang="en-US" altLang="ja-JP" sz="2500" kern="0" dirty="0"/>
              </a:p>
            </p:txBody>
          </p:sp>
        </mc:Choice>
        <mc:Fallback xmlns="">
          <p:sp>
            <p:nvSpPr>
              <p:cNvPr id="43" name="コンテンツ プレースホルダー 2">
                <a:extLst>
                  <a:ext uri="{FF2B5EF4-FFF2-40B4-BE49-F238E27FC236}">
                    <a16:creationId xmlns:a16="http://schemas.microsoft.com/office/drawing/2014/main" id="{09F4EC2E-99AB-4344-9072-689F5B0A1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283" y="5381732"/>
                <a:ext cx="1680951" cy="533423"/>
              </a:xfrm>
              <a:prstGeom prst="rect">
                <a:avLst/>
              </a:prstGeom>
              <a:blipFill>
                <a:blip r:embed="rId13"/>
                <a:stretch>
                  <a:fillRect t="-11494" r="-2536" b="-149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オブジェクト 43">
            <a:extLst>
              <a:ext uri="{FF2B5EF4-FFF2-40B4-BE49-F238E27FC236}">
                <a16:creationId xmlns:a16="http://schemas.microsoft.com/office/drawing/2014/main" id="{A4281DA1-7145-4037-8483-F6ABFDE6A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72348"/>
              </p:ext>
            </p:extLst>
          </p:nvPr>
        </p:nvGraphicFramePr>
        <p:xfrm>
          <a:off x="2488370" y="5358287"/>
          <a:ext cx="6019303" cy="68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8" name="Equation" r:id="rId14" imgW="4127400" imgH="469800" progId="Equation.DSMT4">
                  <p:embed/>
                </p:oleObj>
              </mc:Choice>
              <mc:Fallback>
                <p:oleObj name="Equation" r:id="rId14" imgW="4127400" imgH="469800" progId="Equation.DSMT4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B577B015-5E42-4D2E-9F49-F6F970210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370" y="5358287"/>
                        <a:ext cx="6019303" cy="688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022D4BA-B1A7-4509-B2F2-CAEF3F33CE7B}"/>
              </a:ext>
            </a:extLst>
          </p:cNvPr>
          <p:cNvCxnSpPr>
            <a:cxnSpLocks/>
          </p:cNvCxnSpPr>
          <p:nvPr/>
        </p:nvCxnSpPr>
        <p:spPr>
          <a:xfrm>
            <a:off x="5051290" y="5899893"/>
            <a:ext cx="1224136" cy="0"/>
          </a:xfrm>
          <a:prstGeom prst="line">
            <a:avLst/>
          </a:prstGeom>
          <a:ln w="3175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0298C42-D6B0-4C3E-B8BF-971B5FF369BE}"/>
              </a:ext>
            </a:extLst>
          </p:cNvPr>
          <p:cNvSpPr txBox="1"/>
          <p:nvPr/>
        </p:nvSpPr>
        <p:spPr>
          <a:xfrm>
            <a:off x="5483338" y="583534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-</a:t>
            </a:r>
            <a:r>
              <a:rPr kumimoji="1" lang="en-US" altLang="ja-JP" sz="20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000" i="1" baseline="-250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baseline="-25000" dirty="0">
              <a:solidFill>
                <a:srgbClr val="FFFF00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507A33A-E4D7-4121-8D93-D3093AB2E273}"/>
              </a:ext>
            </a:extLst>
          </p:cNvPr>
          <p:cNvSpPr txBox="1"/>
          <p:nvPr/>
        </p:nvSpPr>
        <p:spPr>
          <a:xfrm>
            <a:off x="5649366" y="3532290"/>
            <a:ext cx="1596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次関数の微分</a:t>
            </a:r>
            <a:endParaRPr kumimoji="1" lang="en-US" altLang="ja-JP" sz="1700" dirty="0">
              <a:solidFill>
                <a:srgbClr val="FFFF00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90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143000"/>
          </a:xfrm>
        </p:spPr>
        <p:txBody>
          <a:bodyPr/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50" charset="-128"/>
              </a:rPr>
              <a:t>12.1 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多変量解析とは？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Meiryo UI" pitchFamily="50" charset="-128"/>
              </a:rPr>
              <a:t>（</a:t>
            </a:r>
            <a:r>
              <a:rPr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multivariate analysis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Meiryo UI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4114800"/>
          </a:xfrm>
        </p:spPr>
        <p:txBody>
          <a:bodyPr/>
          <a:lstStyle/>
          <a:p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複数の変数</a:t>
            </a:r>
            <a:r>
              <a:rPr lang="en-US" altLang="ja-JP" sz="2500" baseline="30000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※</a:t>
            </a:r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を同時に扱う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分析手法の</a:t>
            </a:r>
            <a:r>
              <a:rPr lang="ja-JP" altLang="en-US" dirty="0">
                <a:latin typeface="ＭＳ Ｐゴシック" pitchFamily="50" charset="-128"/>
                <a:cs typeface="Meiryo UI" pitchFamily="50" charset="-128"/>
              </a:rPr>
              <a:t>総称</a:t>
            </a:r>
            <a:endParaRPr lang="en-US" altLang="ja-JP" dirty="0">
              <a:latin typeface="ＭＳ Ｐゴシック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itchFamily="50" charset="-128"/>
                <a:cs typeface="Meiryo UI" pitchFamily="50" charset="-128"/>
              </a:rPr>
              <a:t>　</a:t>
            </a:r>
            <a:r>
              <a:rPr lang="en-US" altLang="ja-JP" sz="2500" dirty="0">
                <a:latin typeface="ＭＳ Ｐゴシック" pitchFamily="50" charset="-128"/>
                <a:cs typeface="Meiryo UI" pitchFamily="50" charset="-128"/>
              </a:rPr>
              <a:t>※</a:t>
            </a:r>
            <a:r>
              <a:rPr lang="ja-JP" altLang="en-US" sz="2500" dirty="0">
                <a:latin typeface="ＭＳ Ｐゴシック" pitchFamily="50" charset="-128"/>
                <a:cs typeface="Meiryo UI" pitchFamily="50" charset="-128"/>
              </a:rPr>
              <a:t>変量と変数は同じと考えて</a:t>
            </a:r>
            <a:r>
              <a:rPr lang="en-US" altLang="ja-JP" sz="2500" dirty="0">
                <a:latin typeface="ＭＳ Ｐゴシック" pitchFamily="50" charset="-128"/>
                <a:cs typeface="Meiryo UI" pitchFamily="50" charset="-128"/>
              </a:rPr>
              <a:t>OK</a:t>
            </a:r>
            <a:endParaRPr lang="en-US" altLang="ja-JP" sz="1000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変数間の</a:t>
            </a:r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因果関係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の解明や予測，</a:t>
            </a:r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変数の削減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，標本（個体）の</a:t>
            </a:r>
            <a:r>
              <a:rPr lang="ja-JP" altLang="en-US" dirty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分類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などが目的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DD06E4-C153-4C95-AFAD-0DF45BEBA14F}"/>
              </a:ext>
            </a:extLst>
          </p:cNvPr>
          <p:cNvSpPr/>
          <p:nvPr/>
        </p:nvSpPr>
        <p:spPr>
          <a:xfrm>
            <a:off x="2123728" y="4914927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7C491E-5C44-496B-A5B7-251E8347C885}"/>
              </a:ext>
            </a:extLst>
          </p:cNvPr>
          <p:cNvSpPr/>
          <p:nvPr/>
        </p:nvSpPr>
        <p:spPr>
          <a:xfrm>
            <a:off x="2915816" y="5373216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1602FB-72CB-4200-949B-07688ECB393B}"/>
              </a:ext>
            </a:extLst>
          </p:cNvPr>
          <p:cNvSpPr/>
          <p:nvPr/>
        </p:nvSpPr>
        <p:spPr>
          <a:xfrm>
            <a:off x="3275856" y="4685916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526737-5136-4E92-A0F4-7984714CD1F6}"/>
              </a:ext>
            </a:extLst>
          </p:cNvPr>
          <p:cNvSpPr/>
          <p:nvPr/>
        </p:nvSpPr>
        <p:spPr>
          <a:xfrm>
            <a:off x="3707904" y="5553236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548BEB-F924-4BB6-8AD0-CC23B264E089}"/>
              </a:ext>
            </a:extLst>
          </p:cNvPr>
          <p:cNvSpPr/>
          <p:nvPr/>
        </p:nvSpPr>
        <p:spPr>
          <a:xfrm>
            <a:off x="4598555" y="5388659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CCBF748-7415-4D7E-B1EE-C01B06F7F738}"/>
              </a:ext>
            </a:extLst>
          </p:cNvPr>
          <p:cNvSpPr/>
          <p:nvPr/>
        </p:nvSpPr>
        <p:spPr>
          <a:xfrm>
            <a:off x="4321088" y="4761276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1AB8FCD-B005-478F-AB3D-4BB498C2EF8A}"/>
              </a:ext>
            </a:extLst>
          </p:cNvPr>
          <p:cNvSpPr/>
          <p:nvPr/>
        </p:nvSpPr>
        <p:spPr>
          <a:xfrm>
            <a:off x="2051720" y="4509119"/>
            <a:ext cx="3528392" cy="1593939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0521CD-3C95-4C5C-BD38-43CC1FC8F1C3}"/>
              </a:ext>
            </a:extLst>
          </p:cNvPr>
          <p:cNvSpPr txBox="1"/>
          <p:nvPr/>
        </p:nvSpPr>
        <p:spPr>
          <a:xfrm>
            <a:off x="5688124" y="502537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ひとまとめにして分析</a:t>
            </a:r>
          </a:p>
        </p:txBody>
      </p:sp>
    </p:spTree>
    <p:extLst>
      <p:ext uri="{BB962C8B-B14F-4D97-AF65-F5344CB8AC3E}">
        <p14:creationId xmlns:p14="http://schemas.microsoft.com/office/powerpoint/2010/main" val="163463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4CA9A91-D4CC-477F-9103-5B19B7990D12}"/>
              </a:ext>
            </a:extLst>
          </p:cNvPr>
          <p:cNvSpPr/>
          <p:nvPr/>
        </p:nvSpPr>
        <p:spPr>
          <a:xfrm>
            <a:off x="2207542" y="4474395"/>
            <a:ext cx="3080027" cy="1160297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FC61CD-6669-46CE-A179-73BDB6C3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74216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正規方程式②</a:t>
            </a: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A78E584B-A679-4557-970D-7938177957F8}"/>
              </a:ext>
            </a:extLst>
          </p:cNvPr>
          <p:cNvSpPr txBox="1">
            <a:spLocks/>
          </p:cNvSpPr>
          <p:nvPr/>
        </p:nvSpPr>
        <p:spPr bwMode="auto">
          <a:xfrm>
            <a:off x="438361" y="2000956"/>
            <a:ext cx="3607580" cy="5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kern="0" dirty="0">
                <a:latin typeface="+mj-ea"/>
                <a:ea typeface="+mj-ea"/>
              </a:rPr>
              <a:t>④</a:t>
            </a:r>
            <a:r>
              <a:rPr lang="en-US" altLang="ja-JP" sz="2500" kern="0" dirty="0">
                <a:latin typeface="+mj-ea"/>
                <a:ea typeface="+mj-ea"/>
              </a:rPr>
              <a:t>2</a:t>
            </a:r>
            <a:r>
              <a:rPr lang="ja-JP" altLang="en-US" sz="2500" kern="0" dirty="0">
                <a:latin typeface="+mj-ea"/>
                <a:ea typeface="+mj-ea"/>
              </a:rPr>
              <a:t>本の導関数＝</a:t>
            </a:r>
            <a:r>
              <a:rPr lang="en-US" altLang="ja-JP" sz="2500" kern="0" dirty="0">
                <a:latin typeface="+mj-ea"/>
                <a:ea typeface="+mj-ea"/>
              </a:rPr>
              <a:t>0</a:t>
            </a:r>
            <a:r>
              <a:rPr lang="ja-JP" altLang="en-US" sz="2500" kern="0" dirty="0">
                <a:latin typeface="+mj-ea"/>
                <a:ea typeface="+mj-ea"/>
              </a:rPr>
              <a:t>とおく</a:t>
            </a:r>
            <a:endParaRPr lang="en-US" altLang="ja-JP" sz="2500" kern="0" dirty="0"/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F4E68CBA-4DAA-43FF-A869-754EC1CC0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35310"/>
              </p:ext>
            </p:extLst>
          </p:nvPr>
        </p:nvGraphicFramePr>
        <p:xfrm>
          <a:off x="2733447" y="2640077"/>
          <a:ext cx="4464496" cy="47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Equation" r:id="rId4" imgW="2577960" imgH="266400" progId="Equation.DSMT4">
                  <p:embed/>
                </p:oleObj>
              </mc:Choice>
              <mc:Fallback>
                <p:oleObj name="Equation" r:id="rId4" imgW="257796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447" y="2640077"/>
                        <a:ext cx="4464496" cy="470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4CBE18C7-07E7-41B2-BBE0-D9382B1FC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58406"/>
              </p:ext>
            </p:extLst>
          </p:nvPr>
        </p:nvGraphicFramePr>
        <p:xfrm>
          <a:off x="2589431" y="3213624"/>
          <a:ext cx="4922858" cy="4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Equation" r:id="rId6" imgW="3060360" imgH="266400" progId="Equation.DSMT4">
                  <p:embed/>
                </p:oleObj>
              </mc:Choice>
              <mc:Fallback>
                <p:oleObj name="Equation" r:id="rId6" imgW="3060360" imgH="26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431" y="3213624"/>
                        <a:ext cx="4922858" cy="437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A38429-FF9C-4C0A-B0DD-D5B55AFDD1D5}"/>
                  </a:ext>
                </a:extLst>
              </p:cNvPr>
              <p:cNvSpPr txBox="1"/>
              <p:nvPr/>
            </p:nvSpPr>
            <p:spPr>
              <a:xfrm>
                <a:off x="5955501" y="2195233"/>
                <a:ext cx="9463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000" dirty="0">
                    <a:solidFill>
                      <a:srgbClr val="FFFF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Σ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𝛼</m:t>
                        </m:r>
                      </m:e>
                    </m:acc>
                  </m:oMath>
                </a14:m>
                <a:r>
                  <a:rPr kumimoji="1" lang="en-US" altLang="ja-JP" sz="2000" dirty="0">
                    <a:solidFill>
                      <a:srgbClr val="FFFF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en-US" altLang="ja-JP" sz="2000" i="1" dirty="0">
                    <a:solidFill>
                      <a:srgbClr val="FFFF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nα</a:t>
                </a:r>
                <a:endParaRPr kumimoji="1" lang="ja-JP" altLang="en-US" sz="2000" i="1" dirty="0">
                  <a:solidFill>
                    <a:srgbClr val="FFFF00"/>
                  </a:solidFill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A38429-FF9C-4C0A-B0DD-D5B55AFDD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01" y="2195233"/>
                <a:ext cx="946348" cy="400110"/>
              </a:xfrm>
              <a:prstGeom prst="rect">
                <a:avLst/>
              </a:prstGeom>
              <a:blipFill>
                <a:blip r:embed="rId8"/>
                <a:stretch>
                  <a:fillRect l="-7097" t="-7576" r="-129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コネクタ: 曲線 24">
            <a:extLst>
              <a:ext uri="{FF2B5EF4-FFF2-40B4-BE49-F238E27FC236}">
                <a16:creationId xmlns:a16="http://schemas.microsoft.com/office/drawing/2014/main" id="{6F1D5E56-71C6-4A20-9E07-1BB3FC7B0193}"/>
              </a:ext>
            </a:extLst>
          </p:cNvPr>
          <p:cNvCxnSpPr/>
          <p:nvPr/>
        </p:nvCxnSpPr>
        <p:spPr>
          <a:xfrm rot="5400000">
            <a:off x="5682416" y="2431558"/>
            <a:ext cx="294749" cy="288032"/>
          </a:xfrm>
          <a:prstGeom prst="curvedConnector3">
            <a:avLst>
              <a:gd name="adj1" fmla="val -1706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4B7AEC18-4798-49D2-AF84-0309AB33F1E1}"/>
              </a:ext>
            </a:extLst>
          </p:cNvPr>
          <p:cNvSpPr/>
          <p:nvPr/>
        </p:nvSpPr>
        <p:spPr>
          <a:xfrm rot="10800000" flipH="1">
            <a:off x="2368447" y="2730385"/>
            <a:ext cx="220984" cy="916826"/>
          </a:xfrm>
          <a:prstGeom prst="leftBrace">
            <a:avLst>
              <a:gd name="adj1" fmla="val 39903"/>
              <a:gd name="adj2" fmla="val 50000"/>
            </a:avLst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5" name="オブジェクト 34">
            <a:extLst>
              <a:ext uri="{FF2B5EF4-FFF2-40B4-BE49-F238E27FC236}">
                <a16:creationId xmlns:a16="http://schemas.microsoft.com/office/drawing/2014/main" id="{3CF9178C-8411-4006-A11D-9AD7E93C1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07541"/>
              </p:ext>
            </p:extLst>
          </p:nvPr>
        </p:nvGraphicFramePr>
        <p:xfrm>
          <a:off x="2983381" y="4564131"/>
          <a:ext cx="1990092" cy="44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Equation" r:id="rId9" imgW="1231560" imgH="266400" progId="Equation.DSMT4">
                  <p:embed/>
                </p:oleObj>
              </mc:Choice>
              <mc:Fallback>
                <p:oleObj name="Equation" r:id="rId9" imgW="1231560" imgH="26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381" y="4564131"/>
                        <a:ext cx="1990092" cy="441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>
            <a:extLst>
              <a:ext uri="{FF2B5EF4-FFF2-40B4-BE49-F238E27FC236}">
                <a16:creationId xmlns:a16="http://schemas.microsoft.com/office/drawing/2014/main" id="{33B01200-693C-4789-B639-5EF450D8F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8686"/>
              </p:ext>
            </p:extLst>
          </p:nvPr>
        </p:nvGraphicFramePr>
        <p:xfrm>
          <a:off x="2646472" y="5023561"/>
          <a:ext cx="2553446" cy="4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" name="Equation" r:id="rId11" imgW="1587240" imgH="266400" progId="Equation.DSMT4">
                  <p:embed/>
                </p:oleObj>
              </mc:Choice>
              <mc:Fallback>
                <p:oleObj name="Equation" r:id="rId11" imgW="1587240" imgH="26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472" y="5023561"/>
                        <a:ext cx="2553446" cy="437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D3C18A42-7FA1-46AA-8AFE-A6C643F3D825}"/>
              </a:ext>
            </a:extLst>
          </p:cNvPr>
          <p:cNvSpPr txBox="1">
            <a:spLocks/>
          </p:cNvSpPr>
          <p:nvPr/>
        </p:nvSpPr>
        <p:spPr bwMode="auto">
          <a:xfrm>
            <a:off x="467544" y="3983276"/>
            <a:ext cx="6361992" cy="5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kern="0" dirty="0">
                <a:latin typeface="+mj-ea"/>
                <a:ea typeface="+mj-ea"/>
              </a:rPr>
              <a:t>⑤両式を整理すると</a:t>
            </a:r>
            <a:r>
              <a:rPr lang="en-US" altLang="ja-JP" sz="2500" kern="0" dirty="0">
                <a:latin typeface="+mj-ea"/>
                <a:ea typeface="+mj-ea"/>
              </a:rPr>
              <a:t>…</a:t>
            </a:r>
            <a:r>
              <a:rPr lang="ja-JP" altLang="en-US" sz="25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正規方程式</a:t>
            </a:r>
            <a:r>
              <a:rPr lang="ja-JP" altLang="en-US" sz="2500" kern="0" dirty="0">
                <a:latin typeface="+mj-ea"/>
                <a:ea typeface="+mj-ea"/>
              </a:rPr>
              <a:t>が得られる</a:t>
            </a:r>
            <a:endParaRPr lang="en-US" altLang="ja-JP" sz="2500" kern="0" dirty="0"/>
          </a:p>
        </p:txBody>
      </p:sp>
      <p:sp>
        <p:nvSpPr>
          <p:cNvPr id="44" name="左中かっこ 43">
            <a:extLst>
              <a:ext uri="{FF2B5EF4-FFF2-40B4-BE49-F238E27FC236}">
                <a16:creationId xmlns:a16="http://schemas.microsoft.com/office/drawing/2014/main" id="{4BE7B856-9EC5-482D-BF6A-34B11791DE94}"/>
              </a:ext>
            </a:extLst>
          </p:cNvPr>
          <p:cNvSpPr/>
          <p:nvPr/>
        </p:nvSpPr>
        <p:spPr>
          <a:xfrm rot="10800000" flipH="1">
            <a:off x="2410426" y="4531172"/>
            <a:ext cx="258859" cy="947846"/>
          </a:xfrm>
          <a:prstGeom prst="leftBrace">
            <a:avLst>
              <a:gd name="adj1" fmla="val 39903"/>
              <a:gd name="adj2" fmla="val 50000"/>
            </a:avLst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17E82E02-2092-4305-AC41-BC44F768A4D8}"/>
              </a:ext>
            </a:extLst>
          </p:cNvPr>
          <p:cNvSpPr/>
          <p:nvPr/>
        </p:nvSpPr>
        <p:spPr>
          <a:xfrm>
            <a:off x="611560" y="581692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</a:rPr>
              <a:t>注：説明変数が複数の重回帰では，連立させる方程式の本数が増えるだけ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8DDD75D-090B-4FD6-9DAC-65268BB8DA2D}"/>
              </a:ext>
            </a:extLst>
          </p:cNvPr>
          <p:cNvSpPr/>
          <p:nvPr/>
        </p:nvSpPr>
        <p:spPr>
          <a:xfrm>
            <a:off x="5435965" y="470060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この連立方程式を解けば</a:t>
            </a:r>
            <a:r>
              <a:rPr lang="ja-JP" altLang="en-US" sz="2000" dirty="0">
                <a:solidFill>
                  <a:srgbClr val="FFFF00"/>
                </a:solidFill>
              </a:rPr>
              <a:t>パラメータ</a:t>
            </a:r>
            <a:r>
              <a:rPr lang="ja-JP" altLang="en-US" sz="2000" dirty="0">
                <a:solidFill>
                  <a:schemeClr val="bg1"/>
                </a:solidFill>
              </a:rPr>
              <a:t>が求まる</a:t>
            </a:r>
          </a:p>
        </p:txBody>
      </p:sp>
    </p:spTree>
    <p:extLst>
      <p:ext uri="{BB962C8B-B14F-4D97-AF65-F5344CB8AC3E}">
        <p14:creationId xmlns:p14="http://schemas.microsoft.com/office/powerpoint/2010/main" val="346809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9BD20-7FF0-42A7-AF07-53B562D1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12.4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モデルの評価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BE7F53-BA78-4127-BC92-99DC1293A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ja-JP" altLang="en-US" dirty="0"/>
              <a:t>どれぐらい良いモデルが推定できたのかを，</a:t>
            </a:r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方法で評価</a:t>
            </a:r>
            <a:endParaRPr kumimoji="1" lang="en-US" altLang="ja-JP" dirty="0"/>
          </a:p>
          <a:p>
            <a:pPr marL="0" indent="0" algn="just">
              <a:buNone/>
            </a:pPr>
            <a:r>
              <a:rPr kumimoji="1" lang="ja-JP" altLang="en-US" dirty="0"/>
              <a:t>　①</a:t>
            </a:r>
            <a:r>
              <a:rPr kumimoji="1" lang="ja-JP" altLang="en-US" dirty="0">
                <a:solidFill>
                  <a:srgbClr val="FFFF00"/>
                </a:solidFill>
              </a:rPr>
              <a:t>決定係数</a:t>
            </a:r>
            <a:r>
              <a:rPr kumimoji="1" lang="ja-JP" altLang="en-US" dirty="0"/>
              <a:t>：モデルが観測値をどれくらい説明できているかを</a:t>
            </a:r>
            <a:r>
              <a:rPr kumimoji="1" lang="ja-JP" altLang="en-US" sz="2500" dirty="0"/>
              <a:t>（</a:t>
            </a:r>
            <a:r>
              <a:rPr kumimoji="1" lang="en-US" altLang="ja-JP" sz="2500" dirty="0"/>
              <a:t>0</a:t>
            </a:r>
            <a:r>
              <a:rPr kumimoji="1" lang="ja-JP" altLang="en-US" sz="2500" dirty="0"/>
              <a:t>～</a:t>
            </a:r>
            <a:r>
              <a:rPr kumimoji="1" lang="en-US" altLang="ja-JP" sz="2500" dirty="0"/>
              <a:t>1</a:t>
            </a:r>
            <a:r>
              <a:rPr kumimoji="1" lang="ja-JP" altLang="en-US" sz="2500" dirty="0"/>
              <a:t>の係数で）</a:t>
            </a:r>
            <a:r>
              <a:rPr kumimoji="1" lang="ja-JP" altLang="en-US" dirty="0"/>
              <a:t>評価</a:t>
            </a:r>
            <a:endParaRPr kumimoji="1" lang="en-US" altLang="ja-JP" dirty="0"/>
          </a:p>
          <a:p>
            <a:pPr marL="0" indent="0" algn="just">
              <a:buNone/>
            </a:pPr>
            <a:r>
              <a:rPr kumimoji="1" lang="ja-JP" altLang="en-US" dirty="0"/>
              <a:t>　②</a:t>
            </a:r>
            <a:r>
              <a:rPr kumimoji="1" lang="ja-JP" altLang="en-US" dirty="0">
                <a:solidFill>
                  <a:srgbClr val="FFFF00"/>
                </a:solidFill>
              </a:rPr>
              <a:t>回帰係数の検定</a:t>
            </a:r>
            <a:r>
              <a:rPr kumimoji="1" lang="ja-JP" altLang="en-US" dirty="0"/>
              <a:t>：回帰係数が統計的に有意かどうかを判定</a:t>
            </a:r>
            <a:r>
              <a:rPr kumimoji="1" lang="ja-JP" altLang="en-US" sz="2500" dirty="0"/>
              <a:t>（定数項はあまり気にしない）</a:t>
            </a:r>
            <a:endParaRPr kumimoji="1" lang="en-US" altLang="ja-JP" sz="2500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86875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9951C-D8F4-4F23-AD8D-8A33A89A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04448" cy="1143000"/>
          </a:xfrm>
        </p:spPr>
        <p:txBody>
          <a:bodyPr/>
          <a:lstStyle/>
          <a:p>
            <a:pPr algn="l"/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モデルの評価①</a:t>
            </a:r>
            <a:b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　　　　　　　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決定係数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D211A49-E933-4146-B691-06573E6FDFF5}"/>
              </a:ext>
            </a:extLst>
          </p:cNvPr>
          <p:cNvCxnSpPr>
            <a:cxnSpLocks/>
          </p:cNvCxnSpPr>
          <p:nvPr/>
        </p:nvCxnSpPr>
        <p:spPr>
          <a:xfrm>
            <a:off x="1657866" y="4556951"/>
            <a:ext cx="1566581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D2EF453-92E7-411E-86A5-A8FBAAACE74C}"/>
              </a:ext>
            </a:extLst>
          </p:cNvPr>
          <p:cNvCxnSpPr>
            <a:cxnSpLocks/>
          </p:cNvCxnSpPr>
          <p:nvPr/>
        </p:nvCxnSpPr>
        <p:spPr>
          <a:xfrm flipV="1">
            <a:off x="1657866" y="3020534"/>
            <a:ext cx="2350841" cy="675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2197D61-EB7F-464B-98FA-9B85370085FA}"/>
              </a:ext>
            </a:extLst>
          </p:cNvPr>
          <p:cNvCxnSpPr>
            <a:cxnSpLocks/>
          </p:cNvCxnSpPr>
          <p:nvPr/>
        </p:nvCxnSpPr>
        <p:spPr>
          <a:xfrm flipV="1">
            <a:off x="1657866" y="5659650"/>
            <a:ext cx="2278833" cy="1034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6714C65-BE9C-45FC-91A8-B4542724E54F}"/>
              </a:ext>
            </a:extLst>
          </p:cNvPr>
          <p:cNvCxnSpPr>
            <a:cxnSpLocks/>
          </p:cNvCxnSpPr>
          <p:nvPr/>
        </p:nvCxnSpPr>
        <p:spPr>
          <a:xfrm flipV="1">
            <a:off x="1639582" y="2463898"/>
            <a:ext cx="14895" cy="34563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0D222D4-E711-4922-BAAD-F4E9494361CC}"/>
              </a:ext>
            </a:extLst>
          </p:cNvPr>
          <p:cNvCxnSpPr>
            <a:cxnSpLocks/>
          </p:cNvCxnSpPr>
          <p:nvPr/>
        </p:nvCxnSpPr>
        <p:spPr>
          <a:xfrm flipV="1">
            <a:off x="1475656" y="2827234"/>
            <a:ext cx="2808312" cy="299053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D8AEC5-4F93-404F-9E03-1B38D61144FC}"/>
              </a:ext>
            </a:extLst>
          </p:cNvPr>
          <p:cNvSpPr txBox="1"/>
          <p:nvPr/>
        </p:nvSpPr>
        <p:spPr>
          <a:xfrm>
            <a:off x="2458962" y="43434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2A9199-4F32-472D-A67D-1DFC5A8415C2}"/>
              </a:ext>
            </a:extLst>
          </p:cNvPr>
          <p:cNvSpPr txBox="1"/>
          <p:nvPr/>
        </p:nvSpPr>
        <p:spPr>
          <a:xfrm>
            <a:off x="2473681" y="28272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73EB877-74AB-4A2E-82B6-18DBFDAC873D}"/>
              </a:ext>
            </a:extLst>
          </p:cNvPr>
          <p:cNvCxnSpPr>
            <a:cxnSpLocks/>
          </p:cNvCxnSpPr>
          <p:nvPr/>
        </p:nvCxnSpPr>
        <p:spPr>
          <a:xfrm>
            <a:off x="2686685" y="4644249"/>
            <a:ext cx="7569" cy="1049142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5BAE48-4AAD-4AEF-935A-333815B0F5A8}"/>
              </a:ext>
            </a:extLst>
          </p:cNvPr>
          <p:cNvCxnSpPr>
            <a:cxnSpLocks/>
          </p:cNvCxnSpPr>
          <p:nvPr/>
        </p:nvCxnSpPr>
        <p:spPr>
          <a:xfrm>
            <a:off x="3685542" y="3020534"/>
            <a:ext cx="0" cy="264587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0398F5-E533-4099-9E3A-5C89CC18E965}"/>
                  </a:ext>
                </a:extLst>
              </p:cNvPr>
              <p:cNvSpPr txBox="1"/>
              <p:nvPr/>
            </p:nvSpPr>
            <p:spPr>
              <a:xfrm>
                <a:off x="540691" y="5412052"/>
                <a:ext cx="1098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平均値</m:t>
                      </m:r>
                      <m:r>
                        <a:rPr lang="en-US" altLang="ja-JP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0398F5-E533-4099-9E3A-5C89CC18E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" y="5412052"/>
                <a:ext cx="1098891" cy="400110"/>
              </a:xfrm>
              <a:prstGeom prst="rect">
                <a:avLst/>
              </a:prstGeom>
              <a:blipFill>
                <a:blip r:embed="rId3"/>
                <a:stretch>
                  <a:fillRect l="-556" r="-27778"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F91E3C-3E2F-4BF3-B15D-75DC54A76B4A}"/>
              </a:ext>
            </a:extLst>
          </p:cNvPr>
          <p:cNvSpPr txBox="1"/>
          <p:nvPr/>
        </p:nvSpPr>
        <p:spPr>
          <a:xfrm>
            <a:off x="1475915" y="1998423"/>
            <a:ext cx="327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E8DB7E0-8E44-4EC4-B37D-EF6A9335D35B}"/>
                  </a:ext>
                </a:extLst>
              </p:cNvPr>
              <p:cNvSpPr txBox="1"/>
              <p:nvPr/>
            </p:nvSpPr>
            <p:spPr>
              <a:xfrm>
                <a:off x="1201381" y="4347027"/>
                <a:ext cx="38138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sz="2000" i="1" baseline="-25000" dirty="0">
                    <a:solidFill>
                      <a:srgbClr val="92D05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endParaRPr kumimoji="1" lang="ja-JP" altLang="en-US" sz="2000" i="1" baseline="-25000" dirty="0">
                  <a:solidFill>
                    <a:srgbClr val="92D05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E8DB7E0-8E44-4EC4-B37D-EF6A9335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81" y="4347027"/>
                <a:ext cx="381386" cy="392993"/>
              </a:xfrm>
              <a:prstGeom prst="rect">
                <a:avLst/>
              </a:prstGeom>
              <a:blipFill>
                <a:blip r:embed="rId4"/>
                <a:stretch>
                  <a:fillRect t="-4615" r="-1269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C7B75E-0029-405A-B767-D51D8BEE9438}"/>
              </a:ext>
            </a:extLst>
          </p:cNvPr>
          <p:cNvSpPr txBox="1"/>
          <p:nvPr/>
        </p:nvSpPr>
        <p:spPr>
          <a:xfrm>
            <a:off x="1317486" y="2721124"/>
            <a:ext cx="346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0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baseline="-25000" dirty="0">
              <a:solidFill>
                <a:srgbClr val="00B0F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520D35C-FB6C-4D37-9ABD-C80F5CE225DE}"/>
              </a:ext>
            </a:extLst>
          </p:cNvPr>
          <p:cNvCxnSpPr>
            <a:cxnSpLocks/>
          </p:cNvCxnSpPr>
          <p:nvPr/>
        </p:nvCxnSpPr>
        <p:spPr>
          <a:xfrm flipV="1">
            <a:off x="1624772" y="5915348"/>
            <a:ext cx="2578370" cy="14692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B69E88-0852-4BCE-8D27-ABADCE077F07}"/>
              </a:ext>
            </a:extLst>
          </p:cNvPr>
          <p:cNvSpPr txBox="1"/>
          <p:nvPr/>
        </p:nvSpPr>
        <p:spPr>
          <a:xfrm flipH="1">
            <a:off x="4163456" y="5643484"/>
            <a:ext cx="3870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1B4F90C-03A2-4867-8C7B-A012E5383E38}"/>
                  </a:ext>
                </a:extLst>
              </p:cNvPr>
              <p:cNvSpPr txBox="1"/>
              <p:nvPr/>
            </p:nvSpPr>
            <p:spPr>
              <a:xfrm>
                <a:off x="582168" y="2811218"/>
                <a:ext cx="875560" cy="3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観測値</m:t>
                      </m:r>
                    </m:oMath>
                  </m:oMathPara>
                </a14:m>
                <a:endParaRPr kumimoji="1" lang="ja-JP" altLang="en-US" sz="2000" i="1" baseline="-25000" dirty="0">
                  <a:solidFill>
                    <a:srgbClr val="00B0F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1B4F90C-03A2-4867-8C7B-A012E5383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" y="2811218"/>
                <a:ext cx="875560" cy="349839"/>
              </a:xfrm>
              <a:prstGeom prst="rect">
                <a:avLst/>
              </a:prstGeom>
              <a:blipFill>
                <a:blip r:embed="rId5"/>
                <a:stretch>
                  <a:fillRect l="-699"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3A83A8F-6DCF-4890-B2B7-DC6BE0E8A434}"/>
                  </a:ext>
                </a:extLst>
              </p:cNvPr>
              <p:cNvSpPr txBox="1"/>
              <p:nvPr/>
            </p:nvSpPr>
            <p:spPr>
              <a:xfrm>
                <a:off x="516374" y="4413426"/>
                <a:ext cx="88678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理論値</m:t>
                      </m:r>
                    </m:oMath>
                  </m:oMathPara>
                </a14:m>
                <a:endParaRPr lang="en-US" altLang="ja-JP" sz="1700" i="1" dirty="0">
                  <a:solidFill>
                    <a:srgbClr val="92D050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3A83A8F-6DCF-4890-B2B7-DC6BE0E8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4" y="4413426"/>
                <a:ext cx="886781" cy="353943"/>
              </a:xfrm>
              <a:prstGeom prst="rect">
                <a:avLst/>
              </a:prstGeom>
              <a:blipFill>
                <a:blip r:embed="rId6"/>
                <a:stretch>
                  <a:fillRect l="-690" b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E719137-4350-484B-B158-6485D6F12C82}"/>
              </a:ext>
            </a:extLst>
          </p:cNvPr>
          <p:cNvCxnSpPr>
            <a:cxnSpLocks/>
          </p:cNvCxnSpPr>
          <p:nvPr/>
        </p:nvCxnSpPr>
        <p:spPr>
          <a:xfrm flipH="1">
            <a:off x="2678842" y="3146229"/>
            <a:ext cx="26741" cy="1305827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CBA425-0A24-40F1-9228-52A287AC187E}"/>
              </a:ext>
            </a:extLst>
          </p:cNvPr>
          <p:cNvSpPr txBox="1"/>
          <p:nvPr/>
        </p:nvSpPr>
        <p:spPr>
          <a:xfrm>
            <a:off x="2787252" y="3429982"/>
            <a:ext cx="446276" cy="528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残差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F0E006-4073-47C1-BAE3-D0434F514A09}"/>
              </a:ext>
            </a:extLst>
          </p:cNvPr>
          <p:cNvSpPr txBox="1"/>
          <p:nvPr/>
        </p:nvSpPr>
        <p:spPr>
          <a:xfrm>
            <a:off x="3756866" y="3674561"/>
            <a:ext cx="446276" cy="1379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全変動の偏差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25FEF3B-CC1D-4334-B57A-181652919865}"/>
              </a:ext>
            </a:extLst>
          </p:cNvPr>
          <p:cNvSpPr txBox="1"/>
          <p:nvPr/>
        </p:nvSpPr>
        <p:spPr>
          <a:xfrm>
            <a:off x="2833418" y="4566926"/>
            <a:ext cx="707886" cy="1126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回帰変動の偏差</a:t>
            </a:r>
          </a:p>
        </p:txBody>
      </p:sp>
      <p:graphicFrame>
        <p:nvGraphicFramePr>
          <p:cNvPr id="39" name="オブジェクト 38">
            <a:extLst>
              <a:ext uri="{FF2B5EF4-FFF2-40B4-BE49-F238E27FC236}">
                <a16:creationId xmlns:a16="http://schemas.microsoft.com/office/drawing/2014/main" id="{B3993C50-25B8-411C-A444-B7A247257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17087"/>
              </p:ext>
            </p:extLst>
          </p:nvPr>
        </p:nvGraphicFramePr>
        <p:xfrm>
          <a:off x="5661025" y="3138488"/>
          <a:ext cx="27432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7" imgW="1815840" imgH="482400" progId="Equation.DSMT4">
                  <p:embed/>
                </p:oleObj>
              </mc:Choice>
              <mc:Fallback>
                <p:oleObj name="Equation" r:id="rId7" imgW="181584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3138488"/>
                        <a:ext cx="2743200" cy="725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4585A4D-199A-4B63-8DEB-7D289FB3DA57}"/>
              </a:ext>
            </a:extLst>
          </p:cNvPr>
          <p:cNvSpPr txBox="1"/>
          <p:nvPr/>
        </p:nvSpPr>
        <p:spPr>
          <a:xfrm>
            <a:off x="5936522" y="2508735"/>
            <a:ext cx="24769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回帰線で説明できる部分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A18B1B-FA31-463F-9280-484B729DB359}"/>
              </a:ext>
            </a:extLst>
          </p:cNvPr>
          <p:cNvSpPr txBox="1"/>
          <p:nvPr/>
        </p:nvSpPr>
        <p:spPr>
          <a:xfrm>
            <a:off x="4701508" y="3284094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決定係数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92842F5-15E6-47E8-AEC2-8AB75F277668}"/>
              </a:ext>
            </a:extLst>
          </p:cNvPr>
          <p:cNvSpPr/>
          <p:nvPr/>
        </p:nvSpPr>
        <p:spPr>
          <a:xfrm>
            <a:off x="4733418" y="3068960"/>
            <a:ext cx="3799022" cy="889372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CBEFF32-0692-41F9-8916-EC364092898C}"/>
              </a:ext>
            </a:extLst>
          </p:cNvPr>
          <p:cNvCxnSpPr/>
          <p:nvPr/>
        </p:nvCxnSpPr>
        <p:spPr>
          <a:xfrm flipH="1">
            <a:off x="6546271" y="2830067"/>
            <a:ext cx="144016" cy="394443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3CACABF-D007-4165-B03D-7BA60CA83A8B}"/>
              </a:ext>
            </a:extLst>
          </p:cNvPr>
          <p:cNvCxnSpPr>
            <a:cxnSpLocks/>
          </p:cNvCxnSpPr>
          <p:nvPr/>
        </p:nvCxnSpPr>
        <p:spPr>
          <a:xfrm flipH="1" flipV="1">
            <a:off x="6560921" y="3799142"/>
            <a:ext cx="144016" cy="365472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70EB65F-ABA0-4F87-AFAF-507FDD59F457}"/>
              </a:ext>
            </a:extLst>
          </p:cNvPr>
          <p:cNvSpPr txBox="1"/>
          <p:nvPr/>
        </p:nvSpPr>
        <p:spPr>
          <a:xfrm>
            <a:off x="6012160" y="4098113"/>
            <a:ext cx="14590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観測値の動き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3ACB9F-E5C6-4EB0-8078-EC5007897274}"/>
              </a:ext>
            </a:extLst>
          </p:cNvPr>
          <p:cNvSpPr txBox="1"/>
          <p:nvPr/>
        </p:nvSpPr>
        <p:spPr>
          <a:xfrm>
            <a:off x="4684859" y="4560987"/>
            <a:ext cx="327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決定係数（</a:t>
            </a:r>
            <a:r>
              <a:rPr kumimoji="1" lang="en-US" altLang="ja-JP" sz="18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≦</a:t>
            </a:r>
            <a:r>
              <a:rPr kumimoji="1" lang="en-US" altLang="ja-JP" sz="1800" i="1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kumimoji="1" lang="en-US" altLang="ja-JP" sz="1800" baseline="30000" dirty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≦</a:t>
            </a:r>
            <a:r>
              <a:rPr kumimoji="1" lang="en-US" altLang="ja-JP" sz="18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）の解釈：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FBEE576-AB52-4646-B97C-AA5E8D62761C}"/>
              </a:ext>
            </a:extLst>
          </p:cNvPr>
          <p:cNvSpPr txBox="1"/>
          <p:nvPr/>
        </p:nvSpPr>
        <p:spPr>
          <a:xfrm>
            <a:off x="4927576" y="4858055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に近いと「はてはまりが良い」，「適合　　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度が高い」，「説明力が高い」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endParaRPr kumimoji="1" lang="en-US" altLang="ja-JP" sz="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注：いくつ以上が良いという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基準はない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23E2950-79B0-4620-B65D-3C104A5279E5}"/>
              </a:ext>
            </a:extLst>
          </p:cNvPr>
          <p:cNvSpPr txBox="1"/>
          <p:nvPr/>
        </p:nvSpPr>
        <p:spPr>
          <a:xfrm>
            <a:off x="2411760" y="1990068"/>
            <a:ext cx="24333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観測値をどれ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ぐらい説明できているかで評価</a:t>
            </a:r>
            <a:endParaRPr kumimoji="1" lang="ja-JP" altLang="en-US" sz="2000" i="1" baseline="-25000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54" name="コネクタ: 曲線 53">
            <a:extLst>
              <a:ext uri="{FF2B5EF4-FFF2-40B4-BE49-F238E27FC236}">
                <a16:creationId xmlns:a16="http://schemas.microsoft.com/office/drawing/2014/main" id="{AB829DFA-2BE3-4C2E-966D-CA2AF616D3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9317" y="2603183"/>
            <a:ext cx="241148" cy="227066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40" grpId="0"/>
      <p:bldP spid="41" grpId="0"/>
      <p:bldP spid="42" grpId="0" animBg="1"/>
      <p:bldP spid="47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D42F2-DCBE-43FA-986D-42AD727D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4587"/>
            <a:ext cx="7802125" cy="1143000"/>
          </a:xfrm>
        </p:spPr>
        <p:txBody>
          <a:bodyPr/>
          <a:lstStyle/>
          <a:p>
            <a:pPr algn="l"/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モデルの評価②</a:t>
            </a:r>
            <a:b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　　　　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回帰係数の検定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D7FAB24-375F-4A8D-B428-DE8761C206C7}"/>
              </a:ext>
            </a:extLst>
          </p:cNvPr>
          <p:cNvCxnSpPr>
            <a:cxnSpLocks/>
          </p:cNvCxnSpPr>
          <p:nvPr/>
        </p:nvCxnSpPr>
        <p:spPr>
          <a:xfrm flipV="1">
            <a:off x="810129" y="2823960"/>
            <a:ext cx="0" cy="26716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EC19FC-6357-4F18-B94E-FF72F03A3E02}"/>
              </a:ext>
            </a:extLst>
          </p:cNvPr>
          <p:cNvSpPr txBox="1"/>
          <p:nvPr/>
        </p:nvSpPr>
        <p:spPr>
          <a:xfrm>
            <a:off x="718211" y="2339560"/>
            <a:ext cx="327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FC1034E-1C15-4944-9232-141C3F88D132}"/>
              </a:ext>
            </a:extLst>
          </p:cNvPr>
          <p:cNvCxnSpPr>
            <a:cxnSpLocks/>
          </p:cNvCxnSpPr>
          <p:nvPr/>
        </p:nvCxnSpPr>
        <p:spPr>
          <a:xfrm flipV="1">
            <a:off x="810129" y="5488256"/>
            <a:ext cx="2578370" cy="14692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9B96B1-37DB-43CE-9D31-F10025A72E0B}"/>
              </a:ext>
            </a:extLst>
          </p:cNvPr>
          <p:cNvSpPr txBox="1"/>
          <p:nvPr/>
        </p:nvSpPr>
        <p:spPr>
          <a:xfrm flipH="1">
            <a:off x="3442397" y="5237039"/>
            <a:ext cx="3450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309E48C-A305-4B3C-A240-D4440238E844}"/>
              </a:ext>
            </a:extLst>
          </p:cNvPr>
          <p:cNvCxnSpPr>
            <a:cxnSpLocks/>
          </p:cNvCxnSpPr>
          <p:nvPr/>
        </p:nvCxnSpPr>
        <p:spPr>
          <a:xfrm>
            <a:off x="594105" y="4172284"/>
            <a:ext cx="208823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9291B8F5-B516-4940-8802-F7158470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07710"/>
              </p:ext>
            </p:extLst>
          </p:nvPr>
        </p:nvGraphicFramePr>
        <p:xfrm>
          <a:off x="2792184" y="3920862"/>
          <a:ext cx="9001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6D4D276B-19DE-45E7-BA6A-7182E1CC0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184" y="3920862"/>
                        <a:ext cx="900113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30FF67-A441-4EF4-BA55-C91B0E61DE59}"/>
              </a:ext>
            </a:extLst>
          </p:cNvPr>
          <p:cNvSpPr txBox="1"/>
          <p:nvPr/>
        </p:nvSpPr>
        <p:spPr>
          <a:xfrm>
            <a:off x="881878" y="3414420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帰無仮説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β=0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EEBC2E8-A7D4-442D-AAEF-19A75E20AF74}"/>
              </a:ext>
            </a:extLst>
          </p:cNvPr>
          <p:cNvCxnSpPr>
            <a:cxnSpLocks/>
          </p:cNvCxnSpPr>
          <p:nvPr/>
        </p:nvCxnSpPr>
        <p:spPr>
          <a:xfrm flipV="1">
            <a:off x="5292339" y="2771780"/>
            <a:ext cx="0" cy="26716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0AB6F1F-DAD5-4C28-B8F1-01B625AAA782}"/>
              </a:ext>
            </a:extLst>
          </p:cNvPr>
          <p:cNvCxnSpPr>
            <a:cxnSpLocks/>
          </p:cNvCxnSpPr>
          <p:nvPr/>
        </p:nvCxnSpPr>
        <p:spPr>
          <a:xfrm flipV="1">
            <a:off x="4793828" y="4005234"/>
            <a:ext cx="2301572" cy="120421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2D27B0F-4C8F-4BC2-BB7E-268993BB8EAC}"/>
              </a:ext>
            </a:extLst>
          </p:cNvPr>
          <p:cNvSpPr txBox="1"/>
          <p:nvPr/>
        </p:nvSpPr>
        <p:spPr>
          <a:xfrm>
            <a:off x="5200421" y="2287380"/>
            <a:ext cx="327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9C6DB9F-0955-4923-BE29-6731052D8826}"/>
              </a:ext>
            </a:extLst>
          </p:cNvPr>
          <p:cNvCxnSpPr>
            <a:cxnSpLocks/>
          </p:cNvCxnSpPr>
          <p:nvPr/>
        </p:nvCxnSpPr>
        <p:spPr>
          <a:xfrm flipV="1">
            <a:off x="5292339" y="5436076"/>
            <a:ext cx="2578370" cy="14692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F7E402-EB97-447A-8ACB-3258B910EC8A}"/>
              </a:ext>
            </a:extLst>
          </p:cNvPr>
          <p:cNvSpPr txBox="1"/>
          <p:nvPr/>
        </p:nvSpPr>
        <p:spPr>
          <a:xfrm flipH="1">
            <a:off x="7924607" y="5184859"/>
            <a:ext cx="3450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D2859C0A-6B33-465E-954E-8985E76E6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84270"/>
              </p:ext>
            </p:extLst>
          </p:nvPr>
        </p:nvGraphicFramePr>
        <p:xfrm>
          <a:off x="7077164" y="3803303"/>
          <a:ext cx="158708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6D4D276B-19DE-45E7-BA6A-7182E1CC0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7164" y="3803303"/>
                        <a:ext cx="1587089" cy="477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5AFE2BA-8F63-4CEE-86B2-10938C1B2327}"/>
              </a:ext>
            </a:extLst>
          </p:cNvPr>
          <p:cNvSpPr txBox="1"/>
          <p:nvPr/>
        </p:nvSpPr>
        <p:spPr>
          <a:xfrm>
            <a:off x="5310515" y="3472060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帰無仮説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β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≠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5F41C45-8942-4B3A-A6C2-E9D3B81CB365}"/>
              </a:ext>
            </a:extLst>
          </p:cNvPr>
          <p:cNvSpPr txBox="1"/>
          <p:nvPr/>
        </p:nvSpPr>
        <p:spPr>
          <a:xfrm>
            <a:off x="853057" y="4521538"/>
            <a:ext cx="28392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から影響を受けていない</a:t>
            </a:r>
          </a:p>
        </p:txBody>
      </p:sp>
      <p:cxnSp>
        <p:nvCxnSpPr>
          <p:cNvPr id="35" name="コネクタ: 曲線 34">
            <a:extLst>
              <a:ext uri="{FF2B5EF4-FFF2-40B4-BE49-F238E27FC236}">
                <a16:creationId xmlns:a16="http://schemas.microsoft.com/office/drawing/2014/main" id="{5A789F10-1A69-474A-84BA-1F2A13770887}"/>
              </a:ext>
            </a:extLst>
          </p:cNvPr>
          <p:cNvCxnSpPr/>
          <p:nvPr/>
        </p:nvCxnSpPr>
        <p:spPr>
          <a:xfrm rot="16200000" flipV="1">
            <a:off x="1452018" y="4307090"/>
            <a:ext cx="354691" cy="144016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3DEA1C-A953-44AD-9507-7CAAE154A58E}"/>
              </a:ext>
            </a:extLst>
          </p:cNvPr>
          <p:cNvSpPr/>
          <p:nvPr/>
        </p:nvSpPr>
        <p:spPr>
          <a:xfrm>
            <a:off x="1492728" y="2334187"/>
            <a:ext cx="1701041" cy="680608"/>
          </a:xfrm>
          <a:prstGeom prst="rect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回帰係数は有意でない</a:t>
            </a:r>
          </a:p>
        </p:txBody>
      </p:sp>
      <p:sp>
        <p:nvSpPr>
          <p:cNvPr id="38" name="矢印: 左右 37">
            <a:extLst>
              <a:ext uri="{FF2B5EF4-FFF2-40B4-BE49-F238E27FC236}">
                <a16:creationId xmlns:a16="http://schemas.microsoft.com/office/drawing/2014/main" id="{B0AE10EF-3BCF-4B38-871A-1AABF4E62D56}"/>
              </a:ext>
            </a:extLst>
          </p:cNvPr>
          <p:cNvSpPr/>
          <p:nvPr/>
        </p:nvSpPr>
        <p:spPr>
          <a:xfrm>
            <a:off x="3815139" y="3462603"/>
            <a:ext cx="1294292" cy="822614"/>
          </a:xfrm>
          <a:prstGeom prst="left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+mn-ea"/>
              </a:rPr>
              <a:t>検定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61B39F7-3E6E-4417-814F-367F620973E4}"/>
              </a:ext>
            </a:extLst>
          </p:cNvPr>
          <p:cNvSpPr txBox="1"/>
          <p:nvPr/>
        </p:nvSpPr>
        <p:spPr>
          <a:xfrm>
            <a:off x="5476097" y="4891464"/>
            <a:ext cx="30748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から正の影響を受けている</a:t>
            </a:r>
          </a:p>
        </p:txBody>
      </p:sp>
      <p:cxnSp>
        <p:nvCxnSpPr>
          <p:cNvPr id="40" name="コネクタ: 曲線 39">
            <a:extLst>
              <a:ext uri="{FF2B5EF4-FFF2-40B4-BE49-F238E27FC236}">
                <a16:creationId xmlns:a16="http://schemas.microsoft.com/office/drawing/2014/main" id="{5D590E39-CE5E-4B14-AC67-E790EF961FEA}"/>
              </a:ext>
            </a:extLst>
          </p:cNvPr>
          <p:cNvCxnSpPr/>
          <p:nvPr/>
        </p:nvCxnSpPr>
        <p:spPr>
          <a:xfrm rot="16200000" flipV="1">
            <a:off x="5983301" y="4709630"/>
            <a:ext cx="354691" cy="144016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612DAFB-F45E-4427-95E5-58E869A801CE}"/>
              </a:ext>
            </a:extLst>
          </p:cNvPr>
          <p:cNvSpPr/>
          <p:nvPr/>
        </p:nvSpPr>
        <p:spPr>
          <a:xfrm>
            <a:off x="6027494" y="2333563"/>
            <a:ext cx="1701041" cy="680607"/>
          </a:xfrm>
          <a:prstGeom prst="rect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回帰係数は有意</a:t>
            </a:r>
          </a:p>
        </p:txBody>
      </p:sp>
    </p:spTree>
    <p:extLst>
      <p:ext uri="{BB962C8B-B14F-4D97-AF65-F5344CB8AC3E}">
        <p14:creationId xmlns:p14="http://schemas.microsoft.com/office/powerpoint/2010/main" val="32817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30" grpId="0"/>
      <p:bldP spid="33" grpId="0"/>
      <p:bldP spid="37" grpId="0" animBg="1"/>
      <p:bldP spid="38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25F67-876F-464F-9A99-66B32953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49" y="622295"/>
            <a:ext cx="7702053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回帰係数の推定値は正規分布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277B19-E539-482C-BF57-F79BBD576242}"/>
              </a:ext>
            </a:extLst>
          </p:cNvPr>
          <p:cNvSpPr txBox="1"/>
          <p:nvPr/>
        </p:nvSpPr>
        <p:spPr>
          <a:xfrm>
            <a:off x="4027729" y="3803149"/>
            <a:ext cx="444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推定値は誤差を含んでいるので，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パラメータの推定値も正規分布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に従う</a:t>
            </a:r>
            <a:endParaRPr kumimoji="1" lang="ja-JP" altLang="en-US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0CA15D-5C5B-47B7-94F8-1BA570095AB6}"/>
              </a:ext>
            </a:extLst>
          </p:cNvPr>
          <p:cNvSpPr txBox="1"/>
          <p:nvPr/>
        </p:nvSpPr>
        <p:spPr>
          <a:xfrm>
            <a:off x="4566903" y="2654742"/>
            <a:ext cx="302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誤差項は正規分布に従う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と仮定（次スライドで図示）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7FA19890-05B1-436B-8A91-2BB11E7D2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008919"/>
              </p:ext>
            </p:extLst>
          </p:nvPr>
        </p:nvGraphicFramePr>
        <p:xfrm>
          <a:off x="1283418" y="2152187"/>
          <a:ext cx="28209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4" name="Equation" r:id="rId3" imgW="1015920" imgH="228600" progId="Equation.DSMT4">
                  <p:embed/>
                </p:oleObj>
              </mc:Choice>
              <mc:Fallback>
                <p:oleObj name="Equation" r:id="rId3" imgW="101592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0D880E4-9A90-46A7-98C4-CF7D8B50C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3418" y="2152187"/>
                        <a:ext cx="28209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矢印: U ターン 16">
            <a:extLst>
              <a:ext uri="{FF2B5EF4-FFF2-40B4-BE49-F238E27FC236}">
                <a16:creationId xmlns:a16="http://schemas.microsoft.com/office/drawing/2014/main" id="{55A8C4AC-1882-48B1-8C96-962FCE6AE89E}"/>
              </a:ext>
            </a:extLst>
          </p:cNvPr>
          <p:cNvSpPr/>
          <p:nvPr/>
        </p:nvSpPr>
        <p:spPr>
          <a:xfrm flipH="1">
            <a:off x="5580112" y="6260623"/>
            <a:ext cx="2490278" cy="43204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18107211-C921-4EFF-A604-6B61C997C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59574"/>
              </p:ext>
            </p:extLst>
          </p:nvPr>
        </p:nvGraphicFramePr>
        <p:xfrm>
          <a:off x="4625777" y="2138897"/>
          <a:ext cx="2186362" cy="62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5" name="Equation" r:id="rId5" imgW="850680" imgH="241200" progId="Equation.DSMT4">
                  <p:embed/>
                </p:oleObj>
              </mc:Choice>
              <mc:Fallback>
                <p:oleObj name="Equation" r:id="rId5" imgW="850680" imgH="241200" progId="Equation.DSMT4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7FA19890-05B1-436B-8A91-2BB11E7D2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5777" y="2138897"/>
                        <a:ext cx="2186362" cy="62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C0961207-CFE9-47A1-AAC3-402F723E7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12002"/>
              </p:ext>
            </p:extLst>
          </p:nvPr>
        </p:nvGraphicFramePr>
        <p:xfrm>
          <a:off x="1634255" y="3453060"/>
          <a:ext cx="21193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Equation" r:id="rId7" imgW="761760" imgH="253800" progId="Equation.DSMT4">
                  <p:embed/>
                </p:oleObj>
              </mc:Choice>
              <mc:Fallback>
                <p:oleObj name="Equation" r:id="rId7" imgW="761760" imgH="25380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0AD44869-CB50-422A-AFEF-E0D439075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4255" y="3453060"/>
                        <a:ext cx="21193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>
            <a:extLst>
              <a:ext uri="{FF2B5EF4-FFF2-40B4-BE49-F238E27FC236}">
                <a16:creationId xmlns:a16="http://schemas.microsoft.com/office/drawing/2014/main" id="{871C5102-A1C1-4C27-8A14-CA107E019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91360"/>
              </p:ext>
            </p:extLst>
          </p:nvPr>
        </p:nvGraphicFramePr>
        <p:xfrm>
          <a:off x="3295315" y="4542365"/>
          <a:ext cx="2076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Equation" r:id="rId9" imgW="876240" imgH="291960" progId="Equation.DSMT4">
                  <p:embed/>
                </p:oleObj>
              </mc:Choice>
              <mc:Fallback>
                <p:oleObj name="Equation" r:id="rId9" imgW="876240" imgH="291960" progId="Equation.DSMT4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18107211-C921-4EFF-A604-6B61C997C1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5315" y="4542365"/>
                        <a:ext cx="20764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楕円 27">
            <a:extLst>
              <a:ext uri="{FF2B5EF4-FFF2-40B4-BE49-F238E27FC236}">
                <a16:creationId xmlns:a16="http://schemas.microsoft.com/office/drawing/2014/main" id="{BB9E83DD-B146-4F63-98F3-4CD77ECE446F}"/>
              </a:ext>
            </a:extLst>
          </p:cNvPr>
          <p:cNvSpPr/>
          <p:nvPr/>
        </p:nvSpPr>
        <p:spPr>
          <a:xfrm>
            <a:off x="3654127" y="2259634"/>
            <a:ext cx="504056" cy="504056"/>
          </a:xfrm>
          <a:prstGeom prst="ellipse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A15BD43C-3997-4A0F-9F9B-E09134DF01C8}"/>
              </a:ext>
            </a:extLst>
          </p:cNvPr>
          <p:cNvSpPr/>
          <p:nvPr/>
        </p:nvSpPr>
        <p:spPr>
          <a:xfrm>
            <a:off x="1826193" y="2866859"/>
            <a:ext cx="1590528" cy="528594"/>
          </a:xfrm>
          <a:prstGeom prst="down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推定</a:t>
            </a:r>
          </a:p>
        </p:txBody>
      </p:sp>
      <p:sp>
        <p:nvSpPr>
          <p:cNvPr id="30" name="矢印: U ターン 29">
            <a:extLst>
              <a:ext uri="{FF2B5EF4-FFF2-40B4-BE49-F238E27FC236}">
                <a16:creationId xmlns:a16="http://schemas.microsoft.com/office/drawing/2014/main" id="{6E8ABC42-62ED-4DEB-8C41-3D5DCCD1BBC9}"/>
              </a:ext>
            </a:extLst>
          </p:cNvPr>
          <p:cNvSpPr/>
          <p:nvPr/>
        </p:nvSpPr>
        <p:spPr>
          <a:xfrm flipH="1">
            <a:off x="3777109" y="1948692"/>
            <a:ext cx="1080120" cy="41466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C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31" name="オブジェクト 30">
            <a:extLst>
              <a:ext uri="{FF2B5EF4-FFF2-40B4-BE49-F238E27FC236}">
                <a16:creationId xmlns:a16="http://schemas.microsoft.com/office/drawing/2014/main" id="{9E80AA8C-AD2C-4144-8FB6-5A095041C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510485"/>
              </p:ext>
            </p:extLst>
          </p:nvPr>
        </p:nvGraphicFramePr>
        <p:xfrm>
          <a:off x="803049" y="4602689"/>
          <a:ext cx="20462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25" name="オブジェクト 24">
                        <a:extLst>
                          <a:ext uri="{FF2B5EF4-FFF2-40B4-BE49-F238E27FC236}">
                            <a16:creationId xmlns:a16="http://schemas.microsoft.com/office/drawing/2014/main" id="{871C5102-A1C1-4C27-8A14-CA107E019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3049" y="4602689"/>
                        <a:ext cx="2046288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矢印: 下 31">
            <a:extLst>
              <a:ext uri="{FF2B5EF4-FFF2-40B4-BE49-F238E27FC236}">
                <a16:creationId xmlns:a16="http://schemas.microsoft.com/office/drawing/2014/main" id="{078A1881-CC46-43E1-A9B5-2093EBBFF53B}"/>
              </a:ext>
            </a:extLst>
          </p:cNvPr>
          <p:cNvSpPr/>
          <p:nvPr/>
        </p:nvSpPr>
        <p:spPr>
          <a:xfrm rot="9537189">
            <a:off x="3290155" y="4021327"/>
            <a:ext cx="216024" cy="528594"/>
          </a:xfrm>
          <a:prstGeom prst="downArrow">
            <a:avLst/>
          </a:prstGeom>
          <a:solidFill>
            <a:srgbClr val="FFFF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E1EA3747-0753-483A-90B2-23E0DBB35C25}"/>
              </a:ext>
            </a:extLst>
          </p:cNvPr>
          <p:cNvSpPr/>
          <p:nvPr/>
        </p:nvSpPr>
        <p:spPr>
          <a:xfrm rot="12007106">
            <a:off x="2345422" y="4053069"/>
            <a:ext cx="216024" cy="528594"/>
          </a:xfrm>
          <a:prstGeom prst="downArrow">
            <a:avLst/>
          </a:prstGeom>
          <a:solidFill>
            <a:srgbClr val="FFFF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コネクタ: 曲線 35">
            <a:extLst>
              <a:ext uri="{FF2B5EF4-FFF2-40B4-BE49-F238E27FC236}">
                <a16:creationId xmlns:a16="http://schemas.microsoft.com/office/drawing/2014/main" id="{F87EF07E-9106-4EC0-9281-D2584ECDF9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76245" y="5116189"/>
            <a:ext cx="354978" cy="280354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04A721F-CE56-495D-90E2-630697B3A356}"/>
              </a:ext>
            </a:extLst>
          </p:cNvPr>
          <p:cNvSpPr txBox="1"/>
          <p:nvPr/>
        </p:nvSpPr>
        <p:spPr>
          <a:xfrm>
            <a:off x="1781232" y="5473482"/>
            <a:ext cx="509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真のバラツキである母標準誤差は不明なので，不偏標準誤差を用いる→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t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を考える</a:t>
            </a:r>
            <a:endParaRPr kumimoji="1" lang="ja-JP" altLang="en-US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42" name="コネクタ: 曲線 41">
            <a:extLst>
              <a:ext uri="{FF2B5EF4-FFF2-40B4-BE49-F238E27FC236}">
                <a16:creationId xmlns:a16="http://schemas.microsoft.com/office/drawing/2014/main" id="{17D2ED5E-F361-4A97-99F9-F002CF197C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66625" y="5092735"/>
            <a:ext cx="360645" cy="242340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animBg="1"/>
      <p:bldP spid="32" grpId="0" animBg="1"/>
      <p:bldP spid="33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5A9DBF7A-DD04-43BD-8824-80A995637514}"/>
              </a:ext>
            </a:extLst>
          </p:cNvPr>
          <p:cNvCxnSpPr>
            <a:cxnSpLocks/>
          </p:cNvCxnSpPr>
          <p:nvPr/>
        </p:nvCxnSpPr>
        <p:spPr>
          <a:xfrm flipV="1">
            <a:off x="2410309" y="4343861"/>
            <a:ext cx="18482" cy="109689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89437826-6BF0-497C-B2C6-6FF84E0E5ACA}"/>
              </a:ext>
            </a:extLst>
          </p:cNvPr>
          <p:cNvCxnSpPr>
            <a:cxnSpLocks/>
          </p:cNvCxnSpPr>
          <p:nvPr/>
        </p:nvCxnSpPr>
        <p:spPr>
          <a:xfrm flipV="1">
            <a:off x="2999093" y="3950667"/>
            <a:ext cx="9831" cy="14900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A953A26E-CE20-4092-91F6-9D3EF1FE60C9}"/>
              </a:ext>
            </a:extLst>
          </p:cNvPr>
          <p:cNvCxnSpPr>
            <a:cxnSpLocks/>
          </p:cNvCxnSpPr>
          <p:nvPr/>
        </p:nvCxnSpPr>
        <p:spPr>
          <a:xfrm flipH="1" flipV="1">
            <a:off x="3632139" y="3477485"/>
            <a:ext cx="15721" cy="197733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B38CCC1D-E379-4FC1-86BB-CA7C1F09695A}"/>
              </a:ext>
            </a:extLst>
          </p:cNvPr>
          <p:cNvCxnSpPr>
            <a:cxnSpLocks/>
          </p:cNvCxnSpPr>
          <p:nvPr/>
        </p:nvCxnSpPr>
        <p:spPr>
          <a:xfrm flipH="1" flipV="1">
            <a:off x="4256370" y="3090166"/>
            <a:ext cx="24443" cy="2373622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49E4C0-673A-42BB-AF26-5087993F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34772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誤差項の性質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5AA94F-D725-43CD-9351-3620EA3C39CC}"/>
              </a:ext>
            </a:extLst>
          </p:cNvPr>
          <p:cNvCxnSpPr>
            <a:cxnSpLocks/>
          </p:cNvCxnSpPr>
          <p:nvPr/>
        </p:nvCxnSpPr>
        <p:spPr>
          <a:xfrm>
            <a:off x="1897898" y="2546810"/>
            <a:ext cx="10826" cy="28971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9D0E46C-42BE-4B64-8B36-391623ED9998}"/>
              </a:ext>
            </a:extLst>
          </p:cNvPr>
          <p:cNvCxnSpPr>
            <a:cxnSpLocks/>
          </p:cNvCxnSpPr>
          <p:nvPr/>
        </p:nvCxnSpPr>
        <p:spPr>
          <a:xfrm flipH="1" flipV="1">
            <a:off x="1908727" y="5443964"/>
            <a:ext cx="3202321" cy="76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F105D7-5E11-42E2-A88A-5EC060804C72}"/>
              </a:ext>
            </a:extLst>
          </p:cNvPr>
          <p:cNvSpPr txBox="1"/>
          <p:nvPr/>
        </p:nvSpPr>
        <p:spPr>
          <a:xfrm>
            <a:off x="5129493" y="522215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endParaRPr kumimoji="1" lang="en-US" altLang="ja-JP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7C8603-4383-48B3-9589-D325FC862604}"/>
              </a:ext>
            </a:extLst>
          </p:cNvPr>
          <p:cNvSpPr txBox="1"/>
          <p:nvPr/>
        </p:nvSpPr>
        <p:spPr>
          <a:xfrm>
            <a:off x="1744651" y="2119614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E2B07A8-A76F-425F-A437-BBEA2E5CE66A}"/>
              </a:ext>
            </a:extLst>
          </p:cNvPr>
          <p:cNvSpPr txBox="1"/>
          <p:nvPr/>
        </p:nvSpPr>
        <p:spPr>
          <a:xfrm>
            <a:off x="4194159" y="264898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B1E6FFC-837B-41FB-A402-92324995A1FA}"/>
              </a:ext>
            </a:extLst>
          </p:cNvPr>
          <p:cNvSpPr txBox="1"/>
          <p:nvPr/>
        </p:nvSpPr>
        <p:spPr>
          <a:xfrm>
            <a:off x="2206984" y="5329071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C6742E6-9F8C-4F94-90A9-553AC92E76CE}"/>
              </a:ext>
            </a:extLst>
          </p:cNvPr>
          <p:cNvSpPr txBox="1"/>
          <p:nvPr/>
        </p:nvSpPr>
        <p:spPr>
          <a:xfrm>
            <a:off x="2811540" y="5329071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C6E88AA-5931-42A5-911E-116EC654EC04}"/>
              </a:ext>
            </a:extLst>
          </p:cNvPr>
          <p:cNvSpPr txBox="1"/>
          <p:nvPr/>
        </p:nvSpPr>
        <p:spPr>
          <a:xfrm>
            <a:off x="3474045" y="5329071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7CEA257-FC4D-4E09-904B-E788ACFFBEA2}"/>
              </a:ext>
            </a:extLst>
          </p:cNvPr>
          <p:cNvSpPr txBox="1"/>
          <p:nvPr/>
        </p:nvSpPr>
        <p:spPr>
          <a:xfrm>
            <a:off x="4126911" y="5331353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C255604-B8FF-48FE-B7F9-8C7B6712B063}"/>
                  </a:ext>
                </a:extLst>
              </p:cNvPr>
              <p:cNvSpPr txBox="1"/>
              <p:nvPr/>
            </p:nvSpPr>
            <p:spPr>
              <a:xfrm>
                <a:off x="1582007" y="4103420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C255604-B8FF-48FE-B7F9-8C7B6712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07" y="4103420"/>
                <a:ext cx="391453" cy="392993"/>
              </a:xfrm>
              <a:prstGeom prst="rect">
                <a:avLst/>
              </a:prstGeom>
              <a:blipFill>
                <a:blip r:embed="rId2"/>
                <a:stretch>
                  <a:fillRect t="-4615" r="-4688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CEE8830-75F3-46FD-8BC9-F080D4AD9900}"/>
                  </a:ext>
                </a:extLst>
              </p:cNvPr>
              <p:cNvSpPr txBox="1"/>
              <p:nvPr/>
            </p:nvSpPr>
            <p:spPr>
              <a:xfrm>
                <a:off x="1569245" y="3702820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CEE8830-75F3-46FD-8BC9-F080D4AD9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45" y="3702820"/>
                <a:ext cx="391453" cy="392993"/>
              </a:xfrm>
              <a:prstGeom prst="rect">
                <a:avLst/>
              </a:prstGeom>
              <a:blipFill>
                <a:blip r:embed="rId3"/>
                <a:stretch>
                  <a:fillRect t="-4615" r="-4615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C0132A5-CA23-4B5F-8DDC-7F811F77B48D}"/>
                  </a:ext>
                </a:extLst>
              </p:cNvPr>
              <p:cNvSpPr txBox="1"/>
              <p:nvPr/>
            </p:nvSpPr>
            <p:spPr>
              <a:xfrm>
                <a:off x="1574886" y="3252031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C0132A5-CA23-4B5F-8DDC-7F811F77B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86" y="3252031"/>
                <a:ext cx="391453" cy="392993"/>
              </a:xfrm>
              <a:prstGeom prst="rect">
                <a:avLst/>
              </a:prstGeom>
              <a:blipFill>
                <a:blip r:embed="rId4"/>
                <a:stretch>
                  <a:fillRect t="-4615" r="-4615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587D69C-BCA4-4F79-88C4-2300DE76F875}"/>
                  </a:ext>
                </a:extLst>
              </p:cNvPr>
              <p:cNvSpPr txBox="1"/>
              <p:nvPr/>
            </p:nvSpPr>
            <p:spPr>
              <a:xfrm>
                <a:off x="1582007" y="2775654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587D69C-BCA4-4F79-88C4-2300DE76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07" y="2775654"/>
                <a:ext cx="391453" cy="392993"/>
              </a:xfrm>
              <a:prstGeom prst="rect">
                <a:avLst/>
              </a:prstGeom>
              <a:blipFill>
                <a:blip r:embed="rId5"/>
                <a:stretch>
                  <a:fillRect t="-4615" r="-4688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51BB2DD-27B7-4693-A1E4-9A38E788E17E}"/>
              </a:ext>
            </a:extLst>
          </p:cNvPr>
          <p:cNvSpPr txBox="1"/>
          <p:nvPr/>
        </p:nvSpPr>
        <p:spPr>
          <a:xfrm>
            <a:off x="4194159" y="294087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E1460D8-BFB0-403E-9AE1-D6BE56A8F789}"/>
              </a:ext>
            </a:extLst>
          </p:cNvPr>
          <p:cNvSpPr txBox="1"/>
          <p:nvPr/>
        </p:nvSpPr>
        <p:spPr>
          <a:xfrm>
            <a:off x="3755466" y="304608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A15CA01-160B-42E1-AE49-B39BD224A7FE}"/>
              </a:ext>
            </a:extLst>
          </p:cNvPr>
          <p:cNvSpPr txBox="1"/>
          <p:nvPr/>
        </p:nvSpPr>
        <p:spPr>
          <a:xfrm>
            <a:off x="3717005" y="327973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3E22B30-42E6-4D93-A826-F2FE77A1962B}"/>
              </a:ext>
            </a:extLst>
          </p:cNvPr>
          <p:cNvSpPr txBox="1"/>
          <p:nvPr/>
        </p:nvSpPr>
        <p:spPr>
          <a:xfrm>
            <a:off x="3307246" y="321629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AADAC37-883F-4AEA-A291-95379622FA67}"/>
              </a:ext>
            </a:extLst>
          </p:cNvPr>
          <p:cNvSpPr txBox="1"/>
          <p:nvPr/>
        </p:nvSpPr>
        <p:spPr>
          <a:xfrm>
            <a:off x="3649321" y="350047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E612516-74AD-40E3-BE45-5BB8E42289AD}"/>
              </a:ext>
            </a:extLst>
          </p:cNvPr>
          <p:cNvSpPr txBox="1"/>
          <p:nvPr/>
        </p:nvSpPr>
        <p:spPr>
          <a:xfrm>
            <a:off x="3239562" y="343703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0C789D2-6C40-4FBA-9C9A-A09873B8090D}"/>
              </a:ext>
            </a:extLst>
          </p:cNvPr>
          <p:cNvSpPr txBox="1"/>
          <p:nvPr/>
        </p:nvSpPr>
        <p:spPr>
          <a:xfrm>
            <a:off x="2870529" y="370253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FFAF812-B977-49A2-AF9C-B727684718EB}"/>
              </a:ext>
            </a:extLst>
          </p:cNvPr>
          <p:cNvSpPr txBox="1"/>
          <p:nvPr/>
        </p:nvSpPr>
        <p:spPr>
          <a:xfrm>
            <a:off x="2573568" y="398598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F00081A-87E3-44E3-A001-7554C279D73F}"/>
              </a:ext>
            </a:extLst>
          </p:cNvPr>
          <p:cNvSpPr txBox="1"/>
          <p:nvPr/>
        </p:nvSpPr>
        <p:spPr>
          <a:xfrm>
            <a:off x="2161929" y="417326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0031380-039B-4011-9BD9-A8118F5E74C1}"/>
              </a:ext>
            </a:extLst>
          </p:cNvPr>
          <p:cNvSpPr txBox="1"/>
          <p:nvPr/>
        </p:nvSpPr>
        <p:spPr>
          <a:xfrm>
            <a:off x="2161929" y="441370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1F6E6D7-A071-4DFC-87C0-CF54329D7021}"/>
              </a:ext>
            </a:extLst>
          </p:cNvPr>
          <p:cNvSpPr txBox="1"/>
          <p:nvPr/>
        </p:nvSpPr>
        <p:spPr>
          <a:xfrm>
            <a:off x="2422982" y="420405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BA765C7-5F78-4D5B-B9F0-4ABE1005EBD4}"/>
              </a:ext>
            </a:extLst>
          </p:cNvPr>
          <p:cNvSpPr txBox="1"/>
          <p:nvPr/>
        </p:nvSpPr>
        <p:spPr>
          <a:xfrm>
            <a:off x="2372337" y="392407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D2F4557-5892-4239-9177-2EC84544BAC5}"/>
              </a:ext>
            </a:extLst>
          </p:cNvPr>
          <p:cNvSpPr txBox="1"/>
          <p:nvPr/>
        </p:nvSpPr>
        <p:spPr>
          <a:xfrm>
            <a:off x="2843358" y="3936523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AEAEF1B-A9FD-4436-A0BB-3A109E7F6E79}"/>
              </a:ext>
            </a:extLst>
          </p:cNvPr>
          <p:cNvSpPr txBox="1"/>
          <p:nvPr/>
        </p:nvSpPr>
        <p:spPr>
          <a:xfrm>
            <a:off x="3096314" y="384132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D234767-8DBF-4E7E-83B5-77D1207604EF}"/>
              </a:ext>
            </a:extLst>
          </p:cNvPr>
          <p:cNvSpPr txBox="1"/>
          <p:nvPr/>
        </p:nvSpPr>
        <p:spPr>
          <a:xfrm>
            <a:off x="3342525" y="360634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C982D4C-8AE7-4818-8C63-6DDFD77E96C5}"/>
              </a:ext>
            </a:extLst>
          </p:cNvPr>
          <p:cNvSpPr txBox="1"/>
          <p:nvPr/>
        </p:nvSpPr>
        <p:spPr>
          <a:xfrm>
            <a:off x="3030708" y="3447713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7C6FE5F-17A7-41B6-B2AE-D466DB77A277}"/>
              </a:ext>
            </a:extLst>
          </p:cNvPr>
          <p:cNvSpPr txBox="1"/>
          <p:nvPr/>
        </p:nvSpPr>
        <p:spPr>
          <a:xfrm>
            <a:off x="3539063" y="311790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1E22A02-DB4A-4465-9688-A2C96E5551FD}"/>
              </a:ext>
            </a:extLst>
          </p:cNvPr>
          <p:cNvSpPr txBox="1"/>
          <p:nvPr/>
        </p:nvSpPr>
        <p:spPr>
          <a:xfrm>
            <a:off x="3984541" y="309044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A9386EE-1E6B-4544-ACF4-F60BDA8A1F95}"/>
              </a:ext>
            </a:extLst>
          </p:cNvPr>
          <p:cNvSpPr txBox="1"/>
          <p:nvPr/>
        </p:nvSpPr>
        <p:spPr>
          <a:xfrm>
            <a:off x="3971869" y="277928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6361A90-7CBA-4135-A185-32ACCBBF9CAA}"/>
              </a:ext>
            </a:extLst>
          </p:cNvPr>
          <p:cNvSpPr txBox="1"/>
          <p:nvPr/>
        </p:nvSpPr>
        <p:spPr>
          <a:xfrm>
            <a:off x="2684035" y="412026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176BB23-3B78-4A4B-877E-A84864F6CD78}"/>
              </a:ext>
            </a:extLst>
          </p:cNvPr>
          <p:cNvSpPr txBox="1"/>
          <p:nvPr/>
        </p:nvSpPr>
        <p:spPr>
          <a:xfrm>
            <a:off x="2660378" y="3834553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C78C3A1-20A3-4CF4-A249-204191DC8EBD}"/>
              </a:ext>
            </a:extLst>
          </p:cNvPr>
          <p:cNvSpPr txBox="1"/>
          <p:nvPr/>
        </p:nvSpPr>
        <p:spPr>
          <a:xfrm>
            <a:off x="4049056" y="3205800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6507819-013C-4802-B4C3-EA8B1416CA95}"/>
              </a:ext>
            </a:extLst>
          </p:cNvPr>
          <p:cNvSpPr txBox="1"/>
          <p:nvPr/>
        </p:nvSpPr>
        <p:spPr>
          <a:xfrm>
            <a:off x="4025399" y="292009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CEED6B2-A654-475B-BCE4-9D450046CE45}"/>
              </a:ext>
            </a:extLst>
          </p:cNvPr>
          <p:cNvSpPr txBox="1"/>
          <p:nvPr/>
        </p:nvSpPr>
        <p:spPr>
          <a:xfrm>
            <a:off x="2194707" y="420264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2C7C6E0-FEA0-4E65-A675-F715BDE94284}"/>
              </a:ext>
            </a:extLst>
          </p:cNvPr>
          <p:cNvSpPr txBox="1"/>
          <p:nvPr/>
        </p:nvSpPr>
        <p:spPr>
          <a:xfrm>
            <a:off x="2320424" y="441370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4A18987-8485-47BA-A373-E1B78F02CCF3}"/>
              </a:ext>
            </a:extLst>
          </p:cNvPr>
          <p:cNvSpPr txBox="1"/>
          <p:nvPr/>
        </p:nvSpPr>
        <p:spPr>
          <a:xfrm>
            <a:off x="3449469" y="338495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A854DB8-D9ED-40F1-892E-3ABAD5B34C1A}"/>
              </a:ext>
            </a:extLst>
          </p:cNvPr>
          <p:cNvSpPr txBox="1"/>
          <p:nvPr/>
        </p:nvSpPr>
        <p:spPr>
          <a:xfrm>
            <a:off x="3093271" y="364601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4E63D16-69C7-45E9-949D-3D525A3655EE}"/>
              </a:ext>
            </a:extLst>
          </p:cNvPr>
          <p:cNvSpPr txBox="1"/>
          <p:nvPr/>
        </p:nvSpPr>
        <p:spPr>
          <a:xfrm>
            <a:off x="2711860" y="3569413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9655DCD-4209-4361-A05C-ACDBE35A9716}"/>
              </a:ext>
            </a:extLst>
          </p:cNvPr>
          <p:cNvSpPr txBox="1"/>
          <p:nvPr/>
        </p:nvSpPr>
        <p:spPr>
          <a:xfrm>
            <a:off x="2190804" y="394982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E90AF2E-8826-4A1D-8F57-059AFD1BD7DD}"/>
              </a:ext>
            </a:extLst>
          </p:cNvPr>
          <p:cNvSpPr txBox="1"/>
          <p:nvPr/>
        </p:nvSpPr>
        <p:spPr>
          <a:xfrm>
            <a:off x="3556862" y="285801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5D0D5416-3320-475F-AA8A-CE5E4DBA8801}"/>
              </a:ext>
            </a:extLst>
          </p:cNvPr>
          <p:cNvSpPr txBox="1"/>
          <p:nvPr/>
        </p:nvSpPr>
        <p:spPr>
          <a:xfrm>
            <a:off x="4011417" y="253483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29FCC6C-BD07-4AE8-9DED-EA666F0E680E}"/>
              </a:ext>
            </a:extLst>
          </p:cNvPr>
          <p:cNvSpPr txBox="1"/>
          <p:nvPr/>
        </p:nvSpPr>
        <p:spPr>
          <a:xfrm>
            <a:off x="4479954" y="280347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75688E9E-45FC-4AAE-A6AA-191A9D7C4B42}"/>
              </a:ext>
            </a:extLst>
          </p:cNvPr>
          <p:cNvCxnSpPr>
            <a:cxnSpLocks/>
          </p:cNvCxnSpPr>
          <p:nvPr/>
        </p:nvCxnSpPr>
        <p:spPr>
          <a:xfrm flipH="1">
            <a:off x="1918817" y="2708144"/>
            <a:ext cx="2875589" cy="19887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6E29A33-3F3B-4777-B72B-3425657624F9}"/>
              </a:ext>
            </a:extLst>
          </p:cNvPr>
          <p:cNvCxnSpPr>
            <a:cxnSpLocks/>
          </p:cNvCxnSpPr>
          <p:nvPr/>
        </p:nvCxnSpPr>
        <p:spPr>
          <a:xfrm flipV="1">
            <a:off x="1908723" y="4343860"/>
            <a:ext cx="514353" cy="1336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C958D905-A22A-4939-AA96-6FCBC6DAE749}"/>
              </a:ext>
            </a:extLst>
          </p:cNvPr>
          <p:cNvCxnSpPr>
            <a:cxnSpLocks/>
          </p:cNvCxnSpPr>
          <p:nvPr/>
        </p:nvCxnSpPr>
        <p:spPr>
          <a:xfrm flipV="1">
            <a:off x="1904151" y="3936473"/>
            <a:ext cx="1110790" cy="13431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9D425CD-2CC5-44FF-BE95-E085117CE1BE}"/>
              </a:ext>
            </a:extLst>
          </p:cNvPr>
          <p:cNvCxnSpPr>
            <a:cxnSpLocks/>
          </p:cNvCxnSpPr>
          <p:nvPr/>
        </p:nvCxnSpPr>
        <p:spPr>
          <a:xfrm flipV="1">
            <a:off x="1897898" y="3473910"/>
            <a:ext cx="1712628" cy="1836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92782FE-C5FB-4991-B9B5-0C32D153D2BD}"/>
              </a:ext>
            </a:extLst>
          </p:cNvPr>
          <p:cNvCxnSpPr>
            <a:cxnSpLocks/>
          </p:cNvCxnSpPr>
          <p:nvPr/>
        </p:nvCxnSpPr>
        <p:spPr>
          <a:xfrm>
            <a:off x="1918817" y="3035287"/>
            <a:ext cx="2358459" cy="6823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フリーフォーム 10">
            <a:extLst>
              <a:ext uri="{FF2B5EF4-FFF2-40B4-BE49-F238E27FC236}">
                <a16:creationId xmlns:a16="http://schemas.microsoft.com/office/drawing/2014/main" id="{52BE32D5-723E-4032-BB3B-766C1BF9EDEC}"/>
              </a:ext>
            </a:extLst>
          </p:cNvPr>
          <p:cNvSpPr/>
          <p:nvPr/>
        </p:nvSpPr>
        <p:spPr>
          <a:xfrm rot="16200000">
            <a:off x="1738503" y="4159477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5CF2A399-D2AD-4FFE-A4B2-AFF5C79EF756}"/>
              </a:ext>
            </a:extLst>
          </p:cNvPr>
          <p:cNvCxnSpPr>
            <a:cxnSpLocks/>
          </p:cNvCxnSpPr>
          <p:nvPr/>
        </p:nvCxnSpPr>
        <p:spPr>
          <a:xfrm>
            <a:off x="2426366" y="3899249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フリーフォーム 10">
            <a:extLst>
              <a:ext uri="{FF2B5EF4-FFF2-40B4-BE49-F238E27FC236}">
                <a16:creationId xmlns:a16="http://schemas.microsoft.com/office/drawing/2014/main" id="{F4559278-B666-4E14-8B7A-4A9C6C4F0CF2}"/>
              </a:ext>
            </a:extLst>
          </p:cNvPr>
          <p:cNvSpPr/>
          <p:nvPr/>
        </p:nvSpPr>
        <p:spPr>
          <a:xfrm rot="16200000">
            <a:off x="2322941" y="3734295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4E6A8B2A-995B-44DB-A32A-D5BE8EE5769B}"/>
              </a:ext>
            </a:extLst>
          </p:cNvPr>
          <p:cNvCxnSpPr>
            <a:cxnSpLocks/>
          </p:cNvCxnSpPr>
          <p:nvPr/>
        </p:nvCxnSpPr>
        <p:spPr>
          <a:xfrm>
            <a:off x="3010804" y="3474067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フリーフォーム 10">
            <a:extLst>
              <a:ext uri="{FF2B5EF4-FFF2-40B4-BE49-F238E27FC236}">
                <a16:creationId xmlns:a16="http://schemas.microsoft.com/office/drawing/2014/main" id="{FB81342B-5B73-4D6F-97D8-0C7ABFD927AE}"/>
              </a:ext>
            </a:extLst>
          </p:cNvPr>
          <p:cNvSpPr/>
          <p:nvPr/>
        </p:nvSpPr>
        <p:spPr>
          <a:xfrm rot="16200000">
            <a:off x="2944877" y="3276587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16E0FA6C-94B3-4ED5-8C3B-D3183AE6E61D}"/>
              </a:ext>
            </a:extLst>
          </p:cNvPr>
          <p:cNvCxnSpPr>
            <a:cxnSpLocks/>
          </p:cNvCxnSpPr>
          <p:nvPr/>
        </p:nvCxnSpPr>
        <p:spPr>
          <a:xfrm>
            <a:off x="3632740" y="3016359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フリーフォーム 10">
            <a:extLst>
              <a:ext uri="{FF2B5EF4-FFF2-40B4-BE49-F238E27FC236}">
                <a16:creationId xmlns:a16="http://schemas.microsoft.com/office/drawing/2014/main" id="{D7A37161-BA31-42F2-B848-55E8493ABE93}"/>
              </a:ext>
            </a:extLst>
          </p:cNvPr>
          <p:cNvSpPr/>
          <p:nvPr/>
        </p:nvSpPr>
        <p:spPr>
          <a:xfrm rot="16200000">
            <a:off x="3578887" y="2850890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6949B615-3A12-4087-AB91-C371BC99F488}"/>
              </a:ext>
            </a:extLst>
          </p:cNvPr>
          <p:cNvCxnSpPr>
            <a:cxnSpLocks/>
          </p:cNvCxnSpPr>
          <p:nvPr/>
        </p:nvCxnSpPr>
        <p:spPr>
          <a:xfrm>
            <a:off x="4266750" y="2590662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6BDD299-179F-441C-B17F-696368AA6DB1}"/>
              </a:ext>
            </a:extLst>
          </p:cNvPr>
          <p:cNvSpPr txBox="1"/>
          <p:nvPr/>
        </p:nvSpPr>
        <p:spPr>
          <a:xfrm>
            <a:off x="4932040" y="3645024"/>
            <a:ext cx="3074881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誤差項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ja-JP" altLang="en-US" sz="1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</a:t>
            </a:r>
            <a:r>
              <a:rPr kumimoji="1" lang="ja-JP" altLang="en-US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のズレ）</a:t>
            </a:r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の性質</a:t>
            </a:r>
            <a:endParaRPr kumimoji="1" lang="en-US" altLang="ja-JP" sz="20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・正規分布に従う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・平均はゼロ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・どこでも分散は均一</a:t>
            </a:r>
          </a:p>
        </p:txBody>
      </p: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C928AACB-5D23-44C7-9523-444BBD380229}"/>
              </a:ext>
            </a:extLst>
          </p:cNvPr>
          <p:cNvCxnSpPr/>
          <p:nvPr/>
        </p:nvCxnSpPr>
        <p:spPr>
          <a:xfrm flipH="1" flipV="1">
            <a:off x="4293721" y="3537830"/>
            <a:ext cx="583151" cy="49719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63883A1A-E07C-46C8-9A48-F0F188417901}"/>
              </a:ext>
            </a:extLst>
          </p:cNvPr>
          <p:cNvCxnSpPr>
            <a:cxnSpLocks/>
          </p:cNvCxnSpPr>
          <p:nvPr/>
        </p:nvCxnSpPr>
        <p:spPr>
          <a:xfrm flipH="1" flipV="1">
            <a:off x="3694126" y="3992667"/>
            <a:ext cx="1160618" cy="9299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57E75146-C486-4287-95C1-4376349D97D0}"/>
              </a:ext>
            </a:extLst>
          </p:cNvPr>
          <p:cNvCxnSpPr>
            <a:cxnSpLocks/>
          </p:cNvCxnSpPr>
          <p:nvPr/>
        </p:nvCxnSpPr>
        <p:spPr>
          <a:xfrm flipH="1">
            <a:off x="3036094" y="4171596"/>
            <a:ext cx="1781969" cy="14303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>
            <a:extLst>
              <a:ext uri="{FF2B5EF4-FFF2-40B4-BE49-F238E27FC236}">
                <a16:creationId xmlns:a16="http://schemas.microsoft.com/office/drawing/2014/main" id="{F4D0183C-FC40-4312-BB5F-DF7568CD41B0}"/>
              </a:ext>
            </a:extLst>
          </p:cNvPr>
          <p:cNvCxnSpPr>
            <a:cxnSpLocks/>
          </p:cNvCxnSpPr>
          <p:nvPr/>
        </p:nvCxnSpPr>
        <p:spPr>
          <a:xfrm flipH="1">
            <a:off x="2459547" y="4219958"/>
            <a:ext cx="2395197" cy="60246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7148D25-B56E-468A-8A90-AA223A5C6CC0}"/>
              </a:ext>
            </a:extLst>
          </p:cNvPr>
          <p:cNvSpPr txBox="1"/>
          <p:nvPr/>
        </p:nvSpPr>
        <p:spPr>
          <a:xfrm>
            <a:off x="2240625" y="4173143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F3F2BCE-80A7-4206-AFBE-BD654A65C806}"/>
              </a:ext>
            </a:extLst>
          </p:cNvPr>
          <p:cNvSpPr txBox="1"/>
          <p:nvPr/>
        </p:nvSpPr>
        <p:spPr>
          <a:xfrm>
            <a:off x="2809811" y="377304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89E733D-A5D8-4B93-A038-E4A32A4A3710}"/>
              </a:ext>
            </a:extLst>
          </p:cNvPr>
          <p:cNvSpPr txBox="1"/>
          <p:nvPr/>
        </p:nvSpPr>
        <p:spPr>
          <a:xfrm>
            <a:off x="3432845" y="331775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EF293883-25DF-45EB-AD6A-CF685BEDB340}"/>
              </a:ext>
            </a:extLst>
          </p:cNvPr>
          <p:cNvSpPr txBox="1"/>
          <p:nvPr/>
        </p:nvSpPr>
        <p:spPr>
          <a:xfrm>
            <a:off x="4075038" y="2889974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8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8" grpId="0"/>
      <p:bldP spid="59" grpId="0"/>
      <p:bldP spid="60" grpId="0"/>
      <p:bldP spid="61" grpId="0"/>
      <p:bldP spid="109" grpId="0" animBg="1"/>
      <p:bldP spid="111" grpId="0" animBg="1"/>
      <p:bldP spid="113" grpId="0" animBg="1"/>
      <p:bldP spid="115" grpId="0" animBg="1"/>
      <p:bldP spid="117" grpId="0" animBg="1"/>
      <p:bldP spid="126" grpId="0"/>
      <p:bldP spid="127" grpId="0"/>
      <p:bldP spid="128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オブジェクト 23">
            <a:extLst>
              <a:ext uri="{FF2B5EF4-FFF2-40B4-BE49-F238E27FC236}">
                <a16:creationId xmlns:a16="http://schemas.microsoft.com/office/drawing/2014/main" id="{87DE4CB5-0140-4096-B94B-5E3FE02EF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472091"/>
              </p:ext>
            </p:extLst>
          </p:nvPr>
        </p:nvGraphicFramePr>
        <p:xfrm>
          <a:off x="3411002" y="2852936"/>
          <a:ext cx="236696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name="Equation" r:id="rId3" imgW="1307880" imgH="761760" progId="Equation.DSMT4">
                  <p:embed/>
                </p:oleObj>
              </mc:Choice>
              <mc:Fallback>
                <p:oleObj name="Equation" r:id="rId3" imgW="1307880" imgH="76176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9D65532E-2A8C-4C32-8552-8D459F1F0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002" y="2852936"/>
                        <a:ext cx="2366963" cy="1379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716208A4-DBAB-4D30-BCE4-007CF624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回帰係数の検定統計量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9D65532E-2A8C-4C32-8552-8D459F1F0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226312"/>
              </p:ext>
            </p:extLst>
          </p:nvPr>
        </p:nvGraphicFramePr>
        <p:xfrm>
          <a:off x="2195736" y="2862158"/>
          <a:ext cx="1272599" cy="94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Equation" r:id="rId5" imgW="685800" imgH="507960" progId="Equation.DSMT4">
                  <p:embed/>
                </p:oleObj>
              </mc:Choice>
              <mc:Fallback>
                <p:oleObj name="Equation" r:id="rId5" imgW="6858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862158"/>
                        <a:ext cx="1272599" cy="942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1C5BFF6-2305-44C0-B54C-0267E586E5F8}"/>
              </a:ext>
            </a:extLst>
          </p:cNvPr>
          <p:cNvCxnSpPr>
            <a:cxnSpLocks/>
          </p:cNvCxnSpPr>
          <p:nvPr/>
        </p:nvCxnSpPr>
        <p:spPr>
          <a:xfrm>
            <a:off x="3175748" y="2969418"/>
            <a:ext cx="288032" cy="288032"/>
          </a:xfrm>
          <a:prstGeom prst="line">
            <a:avLst/>
          </a:prstGeom>
          <a:ln w="31750">
            <a:solidFill>
              <a:srgbClr val="FFFF00">
                <a:alpha val="59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DA4F53-C030-493C-88F3-048531BD163D}"/>
              </a:ext>
            </a:extLst>
          </p:cNvPr>
          <p:cNvSpPr txBox="1"/>
          <p:nvPr/>
        </p:nvSpPr>
        <p:spPr>
          <a:xfrm>
            <a:off x="2267744" y="2521779"/>
            <a:ext cx="17107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帰無仮説は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β=0</a:t>
            </a:r>
            <a:endParaRPr kumimoji="1" lang="ja-JP" altLang="en-US" sz="17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92B0DD-64E9-4B84-84B7-4010B3017E62}"/>
                  </a:ext>
                </a:extLst>
              </p:cNvPr>
              <p:cNvSpPr txBox="1"/>
              <p:nvPr/>
            </p:nvSpPr>
            <p:spPr>
              <a:xfrm>
                <a:off x="1391031" y="3953148"/>
                <a:ext cx="1928733" cy="384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17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1700" dirty="0">
                            <a:solidFill>
                              <a:srgbClr val="FFFF00"/>
                            </a:solidFill>
                            <a:latin typeface="ＭＳ Ｐゴシック" panose="020B0600070205080204" pitchFamily="50" charset="-128"/>
                            <a:cs typeface="Meiryo UI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sz="1700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の不偏標準誤差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92B0DD-64E9-4B84-84B7-4010B3017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31" y="3953148"/>
                <a:ext cx="1928733" cy="384144"/>
              </a:xfrm>
              <a:prstGeom prst="rect">
                <a:avLst/>
              </a:prstGeom>
              <a:blipFill>
                <a:blip r:embed="rId7"/>
                <a:stretch>
                  <a:fillRect l="-315"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楕円 11">
            <a:extLst>
              <a:ext uri="{FF2B5EF4-FFF2-40B4-BE49-F238E27FC236}">
                <a16:creationId xmlns:a16="http://schemas.microsoft.com/office/drawing/2014/main" id="{FA44EEBC-19A1-4F5E-AFE9-5E31B676623A}"/>
              </a:ext>
            </a:extLst>
          </p:cNvPr>
          <p:cNvSpPr/>
          <p:nvPr/>
        </p:nvSpPr>
        <p:spPr>
          <a:xfrm>
            <a:off x="2763066" y="3326724"/>
            <a:ext cx="512790" cy="454596"/>
          </a:xfrm>
          <a:prstGeom prst="ellipse">
            <a:avLst/>
          </a:prstGeom>
          <a:noFill/>
          <a:ln w="31750">
            <a:solidFill>
              <a:srgbClr val="FFFF0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F34A0F9-D381-43F0-9B9B-3876454A3AF6}"/>
              </a:ext>
            </a:extLst>
          </p:cNvPr>
          <p:cNvCxnSpPr>
            <a:cxnSpLocks/>
          </p:cNvCxnSpPr>
          <p:nvPr/>
        </p:nvCxnSpPr>
        <p:spPr>
          <a:xfrm flipV="1">
            <a:off x="2627784" y="3720545"/>
            <a:ext cx="256395" cy="304841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347C3B2-63AF-4496-AF20-DA864BEC04FE}"/>
              </a:ext>
            </a:extLst>
          </p:cNvPr>
          <p:cNvSpPr/>
          <p:nvPr/>
        </p:nvSpPr>
        <p:spPr>
          <a:xfrm>
            <a:off x="4615664" y="3374002"/>
            <a:ext cx="1036456" cy="360040"/>
          </a:xfrm>
          <a:prstGeom prst="roundRect">
            <a:avLst/>
          </a:prstGeom>
          <a:noFill/>
          <a:ln w="31750">
            <a:solidFill>
              <a:srgbClr val="FFFF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AE825E0-D353-47E6-AD31-670D7BAC4264}"/>
              </a:ext>
            </a:extLst>
          </p:cNvPr>
          <p:cNvCxnSpPr>
            <a:cxnSpLocks/>
          </p:cNvCxnSpPr>
          <p:nvPr/>
        </p:nvCxnSpPr>
        <p:spPr>
          <a:xfrm flipH="1">
            <a:off x="5613037" y="3312174"/>
            <a:ext cx="300074" cy="136298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28BDA3-D9B7-451C-9CDA-6384DD76B897}"/>
              </a:ext>
            </a:extLst>
          </p:cNvPr>
          <p:cNvSpPr txBox="1"/>
          <p:nvPr/>
        </p:nvSpPr>
        <p:spPr>
          <a:xfrm>
            <a:off x="5863567" y="3118489"/>
            <a:ext cx="20297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endParaRPr kumimoji="1" lang="en-US" altLang="ja-JP" sz="17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k</a:t>
            </a:r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は説明変数の数）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7BC3E0-57C2-4260-9130-312F6E71C303}"/>
              </a:ext>
            </a:extLst>
          </p:cNvPr>
          <p:cNvSpPr txBox="1"/>
          <p:nvPr/>
        </p:nvSpPr>
        <p:spPr>
          <a:xfrm>
            <a:off x="3591951" y="4306989"/>
            <a:ext cx="32864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ja-JP" altLang="en-US" sz="17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の変動に対する残差の不偏分散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2640CC-2765-4660-9819-D194A3902798}"/>
                  </a:ext>
                </a:extLst>
              </p:cNvPr>
              <p:cNvSpPr txBox="1"/>
              <p:nvPr/>
            </p:nvSpPr>
            <p:spPr>
              <a:xfrm>
                <a:off x="3563888" y="4564835"/>
                <a:ext cx="3818674" cy="384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17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17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cs typeface="Meiryo UI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sz="1700" dirty="0" err="1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には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x</a:t>
                </a:r>
                <a:r>
                  <a:rPr kumimoji="1" lang="ja-JP" altLang="en-US" sz="1700" dirty="0" err="1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だけで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なく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y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も関係するため複雑</a:t>
                </a:r>
                <a:endParaRPr kumimoji="1" lang="ja-JP" altLang="en-US" sz="1700" dirty="0">
                  <a:solidFill>
                    <a:srgbClr val="FFFF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D2640CC-2765-4660-9819-D194A390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564835"/>
                <a:ext cx="3818674" cy="384144"/>
              </a:xfrm>
              <a:prstGeom prst="rect">
                <a:avLst/>
              </a:prstGeom>
              <a:blipFill>
                <a:blip r:embed="rId8"/>
                <a:stretch>
                  <a:fillRect l="-319"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64E9789C-A29B-4AF6-ADD1-90D2FAC4875D}"/>
              </a:ext>
            </a:extLst>
          </p:cNvPr>
          <p:cNvSpPr/>
          <p:nvPr/>
        </p:nvSpPr>
        <p:spPr>
          <a:xfrm>
            <a:off x="3668711" y="3312174"/>
            <a:ext cx="2029722" cy="960559"/>
          </a:xfrm>
          <a:prstGeom prst="roundRect">
            <a:avLst/>
          </a:prstGeom>
          <a:noFill/>
          <a:ln w="31750">
            <a:solidFill>
              <a:srgbClr val="00B0F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65FB418-A393-432C-8BF4-11E7008A3D15}"/>
                  </a:ext>
                </a:extLst>
              </p:cNvPr>
              <p:cNvSpPr txBox="1"/>
              <p:nvPr/>
            </p:nvSpPr>
            <p:spPr>
              <a:xfrm>
                <a:off x="808600" y="5447689"/>
                <a:ext cx="762099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5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※</a:t>
                </a:r>
                <a:r>
                  <a:rPr kumimoji="1" lang="ja-JP" altLang="en-US" sz="25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注：定数項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2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5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cs typeface="Meiryo UI" pitchFamily="50" charset="-128"/>
                          </a:rPr>
                          <m:t>α</m:t>
                        </m:r>
                      </m:e>
                    </m:acc>
                  </m:oMath>
                </a14:m>
                <a:r>
                  <a:rPr kumimoji="1" lang="ja-JP" altLang="en-US" sz="25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も検定できるが，あまり気にしなくて良い</a:t>
                </a:r>
                <a:endParaRPr kumimoji="1" lang="ja-JP" altLang="en-US" sz="2500" dirty="0">
                  <a:solidFill>
                    <a:srgbClr val="FFFF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65FB418-A393-432C-8BF4-11E7008A3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00" y="5447689"/>
                <a:ext cx="7620997" cy="477054"/>
              </a:xfrm>
              <a:prstGeom prst="rect">
                <a:avLst/>
              </a:prstGeom>
              <a:blipFill>
                <a:blip r:embed="rId9"/>
                <a:stretch>
                  <a:fillRect l="-1360" t="-15385" r="-320" b="-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8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5" grpId="0" animBg="1"/>
      <p:bldP spid="19" grpId="0"/>
      <p:bldP spid="22" grpId="0"/>
      <p:bldP spid="25" grpId="0"/>
      <p:bldP spid="26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86DC9-F84A-4A61-B9A9-A5E02D7B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162800" cy="1143000"/>
          </a:xfrm>
        </p:spPr>
        <p:txBody>
          <a:bodyPr/>
          <a:lstStyle/>
          <a:p>
            <a:pPr algn="l"/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というわけで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…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　　　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t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検定を用いる</a:t>
            </a: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A9ED472F-F67E-4562-999E-3BC63E9CF8A4}"/>
              </a:ext>
            </a:extLst>
          </p:cNvPr>
          <p:cNvSpPr/>
          <p:nvPr/>
        </p:nvSpPr>
        <p:spPr>
          <a:xfrm flipH="1">
            <a:off x="1131414" y="4813524"/>
            <a:ext cx="1330828" cy="175976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A714D048-2814-48B2-8E06-9832C66549D8}"/>
              </a:ext>
            </a:extLst>
          </p:cNvPr>
          <p:cNvSpPr/>
          <p:nvPr/>
        </p:nvSpPr>
        <p:spPr>
          <a:xfrm>
            <a:off x="5659239" y="4848352"/>
            <a:ext cx="1254628" cy="151986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398D8DE-5C5F-4B1F-95B2-7F96E6642DFD}"/>
              </a:ext>
            </a:extLst>
          </p:cNvPr>
          <p:cNvCxnSpPr>
            <a:cxnSpLocks/>
          </p:cNvCxnSpPr>
          <p:nvPr/>
        </p:nvCxnSpPr>
        <p:spPr>
          <a:xfrm>
            <a:off x="1131414" y="5003601"/>
            <a:ext cx="5717882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4F47E1-B060-4489-935C-0D1C2B0B6161}"/>
              </a:ext>
            </a:extLst>
          </p:cNvPr>
          <p:cNvSpPr txBox="1"/>
          <p:nvPr/>
        </p:nvSpPr>
        <p:spPr>
          <a:xfrm>
            <a:off x="3854016" y="4978697"/>
            <a:ext cx="26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0</a:t>
            </a:r>
            <a:endParaRPr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3A3B155-14B4-40CC-B027-47B89140EE7F}"/>
              </a:ext>
            </a:extLst>
          </p:cNvPr>
          <p:cNvCxnSpPr>
            <a:cxnSpLocks/>
          </p:cNvCxnSpPr>
          <p:nvPr/>
        </p:nvCxnSpPr>
        <p:spPr>
          <a:xfrm flipH="1" flipV="1">
            <a:off x="3972793" y="2380695"/>
            <a:ext cx="22474" cy="1335912"/>
          </a:xfrm>
          <a:prstGeom prst="straightConnector1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107178-87F1-464D-8F16-7EED1F634E35}"/>
              </a:ext>
            </a:extLst>
          </p:cNvPr>
          <p:cNvSpPr/>
          <p:nvPr/>
        </p:nvSpPr>
        <p:spPr>
          <a:xfrm>
            <a:off x="3108028" y="3640331"/>
            <a:ext cx="1758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帰無仮説（</a:t>
            </a:r>
            <a:r>
              <a:rPr lang="en-US" altLang="ja-JP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β=0)</a:t>
            </a:r>
            <a:r>
              <a:rPr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000" dirty="0" err="1">
                <a:solidFill>
                  <a:srgbClr val="00B0F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ｔ</a:t>
            </a:r>
            <a:r>
              <a:rPr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分布</a:t>
            </a:r>
            <a:endParaRPr lang="en-US" altLang="ja-JP" sz="20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3BCF409-443D-4BA1-85EC-20DCC0EC52C0}"/>
                  </a:ext>
                </a:extLst>
              </p:cNvPr>
              <p:cNvSpPr txBox="1"/>
              <p:nvPr/>
            </p:nvSpPr>
            <p:spPr>
              <a:xfrm>
                <a:off x="6569144" y="4668860"/>
                <a:ext cx="1065891" cy="537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lang="en-US" altLang="ja-JP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𝑡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ja-JP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accPr>
                            <m:e>
                              <m:r>
                                <a:rPr lang="en-US" altLang="ja-JP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𝛽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ja-JP" altLang="en-US" sz="3000" i="1" dirty="0"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3BCF409-443D-4BA1-85EC-20DCC0EC5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44" y="4668860"/>
                <a:ext cx="1065891" cy="537455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141068-E0EA-48FE-BB63-31C80C62DA44}"/>
              </a:ext>
            </a:extLst>
          </p:cNvPr>
          <p:cNvSpPr/>
          <p:nvPr/>
        </p:nvSpPr>
        <p:spPr>
          <a:xfrm>
            <a:off x="2331509" y="3577877"/>
            <a:ext cx="266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限界値</a:t>
            </a:r>
            <a:endParaRPr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A35F13C-D997-468F-A367-34559C03B1C7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2464719" y="4593540"/>
            <a:ext cx="5204" cy="1032234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825F5DC-D804-45F4-8531-2D4E6BED86BC}"/>
              </a:ext>
            </a:extLst>
          </p:cNvPr>
          <p:cNvSpPr/>
          <p:nvPr/>
        </p:nvSpPr>
        <p:spPr>
          <a:xfrm>
            <a:off x="1098451" y="2321609"/>
            <a:ext cx="5716577" cy="2623083"/>
          </a:xfrm>
          <a:custGeom>
            <a:avLst/>
            <a:gdLst>
              <a:gd name="connsiteX0" fmla="*/ 0 w 3036916"/>
              <a:gd name="connsiteY0" fmla="*/ 2095531 h 2098066"/>
              <a:gd name="connsiteX1" fmla="*/ 919942 w 3036916"/>
              <a:gd name="connsiteY1" fmla="*/ 1763022 h 2098066"/>
              <a:gd name="connsiteX2" fmla="*/ 1518458 w 3036916"/>
              <a:gd name="connsiteY2" fmla="*/ 724 h 2098066"/>
              <a:gd name="connsiteX3" fmla="*/ 2028306 w 3036916"/>
              <a:gd name="connsiteY3" fmla="*/ 1552433 h 2098066"/>
              <a:gd name="connsiteX4" fmla="*/ 2416233 w 3036916"/>
              <a:gd name="connsiteY4" fmla="*/ 2017946 h 2098066"/>
              <a:gd name="connsiteX5" fmla="*/ 3036916 w 3036916"/>
              <a:gd name="connsiteY5" fmla="*/ 2084447 h 209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916" h="2098066">
                <a:moveTo>
                  <a:pt x="0" y="2095531"/>
                </a:moveTo>
                <a:cubicBezTo>
                  <a:pt x="333433" y="2103844"/>
                  <a:pt x="666866" y="2112157"/>
                  <a:pt x="919942" y="1763022"/>
                </a:cubicBezTo>
                <a:cubicBezTo>
                  <a:pt x="1173018" y="1413887"/>
                  <a:pt x="1333731" y="35822"/>
                  <a:pt x="1518458" y="724"/>
                </a:cubicBezTo>
                <a:cubicBezTo>
                  <a:pt x="1703185" y="-34374"/>
                  <a:pt x="1878677" y="1216229"/>
                  <a:pt x="2028306" y="1552433"/>
                </a:cubicBezTo>
                <a:cubicBezTo>
                  <a:pt x="2177935" y="1888637"/>
                  <a:pt x="2248131" y="1929277"/>
                  <a:pt x="2416233" y="2017946"/>
                </a:cubicBezTo>
                <a:cubicBezTo>
                  <a:pt x="2584335" y="2106615"/>
                  <a:pt x="2810625" y="2095531"/>
                  <a:pt x="3036916" y="2084447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42BB3B-98D9-490B-B261-41A4007A8A19}"/>
              </a:ext>
            </a:extLst>
          </p:cNvPr>
          <p:cNvSpPr txBox="1"/>
          <p:nvPr/>
        </p:nvSpPr>
        <p:spPr>
          <a:xfrm>
            <a:off x="1368650" y="40728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α/2</a:t>
            </a:r>
            <a:endParaRPr lang="ja-JP" altLang="en-US" sz="2000" dirty="0">
              <a:solidFill>
                <a:srgbClr val="92D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D19EC88-DDFB-4963-96C4-41CD3255117F}"/>
              </a:ext>
            </a:extLst>
          </p:cNvPr>
          <p:cNvCxnSpPr>
            <a:cxnSpLocks/>
          </p:cNvCxnSpPr>
          <p:nvPr/>
        </p:nvCxnSpPr>
        <p:spPr>
          <a:xfrm>
            <a:off x="1895570" y="4458469"/>
            <a:ext cx="257833" cy="39219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C06A2D3-4FCD-486B-B225-C05427355A46}"/>
              </a:ext>
            </a:extLst>
          </p:cNvPr>
          <p:cNvSpPr/>
          <p:nvPr/>
        </p:nvSpPr>
        <p:spPr>
          <a:xfrm>
            <a:off x="5539848" y="3577877"/>
            <a:ext cx="266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限界値</a:t>
            </a:r>
            <a:endParaRPr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D426E5-F133-4E51-A51E-67987B4D4480}"/>
              </a:ext>
            </a:extLst>
          </p:cNvPr>
          <p:cNvSpPr txBox="1"/>
          <p:nvPr/>
        </p:nvSpPr>
        <p:spPr>
          <a:xfrm>
            <a:off x="5886025" y="4120853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α/2</a:t>
            </a:r>
            <a:endParaRPr lang="ja-JP" altLang="en-US" sz="2000" dirty="0">
              <a:solidFill>
                <a:srgbClr val="92D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6987138-220D-4155-8093-A3BC0277069E}"/>
              </a:ext>
            </a:extLst>
          </p:cNvPr>
          <p:cNvCxnSpPr>
            <a:cxnSpLocks/>
          </p:cNvCxnSpPr>
          <p:nvPr/>
        </p:nvCxnSpPr>
        <p:spPr>
          <a:xfrm flipH="1">
            <a:off x="5963303" y="4506115"/>
            <a:ext cx="240928" cy="39219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DC9AB1F-1351-44A7-AB99-5B07BFF33E2F}"/>
              </a:ext>
            </a:extLst>
          </p:cNvPr>
          <p:cNvSpPr/>
          <p:nvPr/>
        </p:nvSpPr>
        <p:spPr>
          <a:xfrm>
            <a:off x="669956" y="5296331"/>
            <a:ext cx="1777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回帰係数は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ではない（有意）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D0DB3E9-BE40-4AD3-8A79-1EE724C90FE6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5673058" y="4593540"/>
            <a:ext cx="9543" cy="1046087"/>
          </a:xfrm>
          <a:prstGeom prst="straightConnector1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F5612B-2541-4282-BAE7-CF99E4B4402C}"/>
              </a:ext>
            </a:extLst>
          </p:cNvPr>
          <p:cNvSpPr/>
          <p:nvPr/>
        </p:nvSpPr>
        <p:spPr>
          <a:xfrm>
            <a:off x="3248698" y="5313982"/>
            <a:ext cx="1777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回帰係数は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（無意味）かも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706DAA4-437F-4760-8067-7BB1D13D00CD}"/>
              </a:ext>
            </a:extLst>
          </p:cNvPr>
          <p:cNvCxnSpPr>
            <a:cxnSpLocks/>
          </p:cNvCxnSpPr>
          <p:nvPr/>
        </p:nvCxnSpPr>
        <p:spPr>
          <a:xfrm flipH="1">
            <a:off x="2509867" y="5178752"/>
            <a:ext cx="1377486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AEE6AEF-387A-4E7E-A747-E37F61561B9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120436" y="5178752"/>
            <a:ext cx="15044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517F1E1-CC71-489C-85C4-CD4A458F5062}"/>
              </a:ext>
            </a:extLst>
          </p:cNvPr>
          <p:cNvCxnSpPr>
            <a:cxnSpLocks/>
          </p:cNvCxnSpPr>
          <p:nvPr/>
        </p:nvCxnSpPr>
        <p:spPr>
          <a:xfrm flipH="1" flipV="1">
            <a:off x="1192500" y="5158851"/>
            <a:ext cx="1231266" cy="1165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DE37942-022A-41E7-9C45-E09A8BEBDDE2}"/>
              </a:ext>
            </a:extLst>
          </p:cNvPr>
          <p:cNvCxnSpPr>
            <a:cxnSpLocks/>
          </p:cNvCxnSpPr>
          <p:nvPr/>
        </p:nvCxnSpPr>
        <p:spPr>
          <a:xfrm flipV="1">
            <a:off x="5730800" y="5155282"/>
            <a:ext cx="1065891" cy="953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7E71EF8-DD92-4ED4-9234-0C485C41F481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3987226" y="4348217"/>
            <a:ext cx="8040" cy="641286"/>
          </a:xfrm>
          <a:prstGeom prst="straightConnector1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D980ECF-49A6-4DE4-BCB9-B2E8647C1327}"/>
              </a:ext>
            </a:extLst>
          </p:cNvPr>
          <p:cNvSpPr txBox="1"/>
          <p:nvPr/>
        </p:nvSpPr>
        <p:spPr>
          <a:xfrm>
            <a:off x="7315331" y="4466012"/>
            <a:ext cx="14604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検定統計量</a:t>
            </a:r>
          </a:p>
        </p:txBody>
      </p:sp>
      <p:cxnSp>
        <p:nvCxnSpPr>
          <p:cNvPr id="50" name="コネクタ: 曲線 49">
            <a:extLst>
              <a:ext uri="{FF2B5EF4-FFF2-40B4-BE49-F238E27FC236}">
                <a16:creationId xmlns:a16="http://schemas.microsoft.com/office/drawing/2014/main" id="{80744FB4-963F-478A-830B-DC1A2FA1C6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99036" y="4780848"/>
            <a:ext cx="395191" cy="219489"/>
          </a:xfrm>
          <a:prstGeom prst="curvedConnector3">
            <a:avLst>
              <a:gd name="adj1" fmla="val 1796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397CB1C-44B4-4B3E-86DD-B6A33941AF83}"/>
                  </a:ext>
                </a:extLst>
              </p:cNvPr>
              <p:cNvSpPr txBox="1"/>
              <p:nvPr/>
            </p:nvSpPr>
            <p:spPr>
              <a:xfrm>
                <a:off x="4771229" y="2454007"/>
                <a:ext cx="2357619" cy="90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17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cs typeface="Meiryo UI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が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0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と異なることを期待して検定する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cs typeface="Meiryo UI" pitchFamily="50" charset="-128"/>
                </a:endParaRPr>
              </a:p>
              <a:p>
                <a:pPr algn="l"/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（母平均の検定と同じ）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397CB1C-44B4-4B3E-86DD-B6A33941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29" y="2454007"/>
                <a:ext cx="2357619" cy="907364"/>
              </a:xfrm>
              <a:prstGeom prst="rect">
                <a:avLst/>
              </a:prstGeom>
              <a:blipFill>
                <a:blip r:embed="rId3"/>
                <a:stretch>
                  <a:fillRect l="-1813" b="-8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B210CFA-2148-49A7-8E67-424B958C82CD}"/>
                  </a:ext>
                </a:extLst>
              </p:cNvPr>
              <p:cNvSpPr txBox="1"/>
              <p:nvPr/>
            </p:nvSpPr>
            <p:spPr>
              <a:xfrm>
                <a:off x="1218942" y="2137396"/>
                <a:ext cx="2342962" cy="64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17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cs typeface="Meiryo UI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の真のバラツキは不明なので</a:t>
                </a:r>
                <a:r>
                  <a:rPr kumimoji="1" lang="en-US" altLang="ja-JP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t</a:t>
                </a:r>
                <a:r>
                  <a:rPr kumimoji="1" lang="ja-JP" altLang="en-US" sz="17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分布を考える</a:t>
                </a:r>
                <a:endParaRPr kumimoji="1" lang="en-US" altLang="ja-JP" sz="17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B210CFA-2148-49A7-8E67-424B958C8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42" y="2137396"/>
                <a:ext cx="2342962" cy="645754"/>
              </a:xfrm>
              <a:prstGeom prst="rect">
                <a:avLst/>
              </a:prstGeom>
              <a:blipFill>
                <a:blip r:embed="rId4"/>
                <a:stretch>
                  <a:fillRect l="-1823" r="-1562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3DB925A7-24D2-4F04-BEBD-2E019966C608}"/>
              </a:ext>
            </a:extLst>
          </p:cNvPr>
          <p:cNvCxnSpPr/>
          <p:nvPr/>
        </p:nvCxnSpPr>
        <p:spPr>
          <a:xfrm>
            <a:off x="3035256" y="2834797"/>
            <a:ext cx="347767" cy="351433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CBC1BC9-CE5D-47EC-97AF-57557870FFDB}"/>
              </a:ext>
            </a:extLst>
          </p:cNvPr>
          <p:cNvSpPr/>
          <p:nvPr/>
        </p:nvSpPr>
        <p:spPr>
          <a:xfrm>
            <a:off x="5661111" y="5258069"/>
            <a:ext cx="1777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回帰係数は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ではない（有意）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9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  <p:bldP spid="17" grpId="0"/>
      <p:bldP spid="18" grpId="0"/>
      <p:bldP spid="24" grpId="0"/>
      <p:bldP spid="27" grpId="0"/>
      <p:bldP spid="53" grpId="0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61BE1-CACE-40E0-A04D-037F1008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76" y="590841"/>
            <a:ext cx="792088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（単回帰分析）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を解いてみよう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ED14D2B3-A48A-4730-B5A3-44B58E132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89425"/>
              </p:ext>
            </p:extLst>
          </p:nvPr>
        </p:nvGraphicFramePr>
        <p:xfrm>
          <a:off x="755576" y="2283851"/>
          <a:ext cx="3670175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34035">
                  <a:extLst>
                    <a:ext uri="{9D8B030D-6E8A-4147-A177-3AD203B41FA5}">
                      <a16:colId xmlns:a16="http://schemas.microsoft.com/office/drawing/2014/main" val="2067149182"/>
                    </a:ext>
                  </a:extLst>
                </a:gridCol>
                <a:gridCol w="734035">
                  <a:extLst>
                    <a:ext uri="{9D8B030D-6E8A-4147-A177-3AD203B41FA5}">
                      <a16:colId xmlns:a16="http://schemas.microsoft.com/office/drawing/2014/main" val="3405163804"/>
                    </a:ext>
                  </a:extLst>
                </a:gridCol>
                <a:gridCol w="734035">
                  <a:extLst>
                    <a:ext uri="{9D8B030D-6E8A-4147-A177-3AD203B41FA5}">
                      <a16:colId xmlns:a16="http://schemas.microsoft.com/office/drawing/2014/main" val="2360538459"/>
                    </a:ext>
                  </a:extLst>
                </a:gridCol>
                <a:gridCol w="734035">
                  <a:extLst>
                    <a:ext uri="{9D8B030D-6E8A-4147-A177-3AD203B41FA5}">
                      <a16:colId xmlns:a16="http://schemas.microsoft.com/office/drawing/2014/main" val="3866755425"/>
                    </a:ext>
                  </a:extLst>
                </a:gridCol>
                <a:gridCol w="734035">
                  <a:extLst>
                    <a:ext uri="{9D8B030D-6E8A-4147-A177-3AD203B41FA5}">
                      <a16:colId xmlns:a16="http://schemas.microsoft.com/office/drawing/2014/main" val="370273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1" lang="ja-JP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5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1" lang="en-US" altLang="ja-JP" i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1" lang="ja-JP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6544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F73CC-17DD-4B5B-B040-3D0724F9D0F4}"/>
              </a:ext>
            </a:extLst>
          </p:cNvPr>
          <p:cNvSpPr txBox="1"/>
          <p:nvPr/>
        </p:nvSpPr>
        <p:spPr>
          <a:xfrm>
            <a:off x="550180" y="3206356"/>
            <a:ext cx="711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①正規方程式を解くのに必要な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Excel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などを使って計算（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n=4)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B871C53F-DEFE-40D4-AE4C-9F0867632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247257"/>
                  </p:ext>
                </p:extLst>
              </p:nvPr>
            </p:nvGraphicFramePr>
            <p:xfrm>
              <a:off x="1173287" y="3770560"/>
              <a:ext cx="2664295" cy="2239709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628570">
                      <a:extLst>
                        <a:ext uri="{9D8B030D-6E8A-4147-A177-3AD203B41FA5}">
                          <a16:colId xmlns:a16="http://schemas.microsoft.com/office/drawing/2014/main" val="2019449121"/>
                        </a:ext>
                      </a:extLst>
                    </a:gridCol>
                    <a:gridCol w="678575">
                      <a:extLst>
                        <a:ext uri="{9D8B030D-6E8A-4147-A177-3AD203B41FA5}">
                          <a16:colId xmlns:a16="http://schemas.microsoft.com/office/drawing/2014/main" val="3281487255"/>
                        </a:ext>
                      </a:extLst>
                    </a:gridCol>
                    <a:gridCol w="678575">
                      <a:extLst>
                        <a:ext uri="{9D8B030D-6E8A-4147-A177-3AD203B41FA5}">
                          <a16:colId xmlns:a16="http://schemas.microsoft.com/office/drawing/2014/main" val="3232059048"/>
                        </a:ext>
                      </a:extLst>
                    </a:gridCol>
                    <a:gridCol w="678575">
                      <a:extLst>
                        <a:ext uri="{9D8B030D-6E8A-4147-A177-3AD203B41FA5}">
                          <a16:colId xmlns:a16="http://schemas.microsoft.com/office/drawing/2014/main" val="4035328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 </a:t>
                          </a:r>
                          <a:r>
                            <a:rPr kumimoji="1" lang="en-US" altLang="ja-JP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220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5250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19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268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2114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10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20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25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196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B871C53F-DEFE-40D4-AE4C-9F0867632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247257"/>
                  </p:ext>
                </p:extLst>
              </p:nvPr>
            </p:nvGraphicFramePr>
            <p:xfrm>
              <a:off x="1173287" y="3770560"/>
              <a:ext cx="2664295" cy="2239709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628570">
                      <a:extLst>
                        <a:ext uri="{9D8B030D-6E8A-4147-A177-3AD203B41FA5}">
                          <a16:colId xmlns:a16="http://schemas.microsoft.com/office/drawing/2014/main" val="2019449121"/>
                        </a:ext>
                      </a:extLst>
                    </a:gridCol>
                    <a:gridCol w="678575">
                      <a:extLst>
                        <a:ext uri="{9D8B030D-6E8A-4147-A177-3AD203B41FA5}">
                          <a16:colId xmlns:a16="http://schemas.microsoft.com/office/drawing/2014/main" val="3281487255"/>
                        </a:ext>
                      </a:extLst>
                    </a:gridCol>
                    <a:gridCol w="678575">
                      <a:extLst>
                        <a:ext uri="{9D8B030D-6E8A-4147-A177-3AD203B41FA5}">
                          <a16:colId xmlns:a16="http://schemas.microsoft.com/office/drawing/2014/main" val="3232059048"/>
                        </a:ext>
                      </a:extLst>
                    </a:gridCol>
                    <a:gridCol w="678575">
                      <a:extLst>
                        <a:ext uri="{9D8B030D-6E8A-4147-A177-3AD203B41FA5}">
                          <a16:colId xmlns:a16="http://schemas.microsoft.com/office/drawing/2014/main" val="4035328187"/>
                        </a:ext>
                      </a:extLst>
                    </a:gridCol>
                  </a:tblGrid>
                  <a:tr h="38550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94595" t="-9524" r="-104505" b="-5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 </a:t>
                          </a:r>
                          <a:r>
                            <a:rPr kumimoji="1" lang="en-US" altLang="ja-JP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220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5250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19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268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/>
                            <a:t>-2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2114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10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5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20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rgbClr val="FFFF00"/>
                              </a:solidFill>
                            </a:rPr>
                            <a:t>25</a:t>
                          </a:r>
                          <a:endParaRPr kumimoji="1" lang="ja-JP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41960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EFBD94-6A1C-494D-A4D7-F94AF4113E90}"/>
              </a:ext>
            </a:extLst>
          </p:cNvPr>
          <p:cNvSpPr txBox="1"/>
          <p:nvPr/>
        </p:nvSpPr>
        <p:spPr>
          <a:xfrm>
            <a:off x="395536" y="56612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総和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Σ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04232BED-4762-4DC9-9022-469B980F7C29}"/>
              </a:ext>
            </a:extLst>
          </p:cNvPr>
          <p:cNvSpPr/>
          <p:nvPr/>
        </p:nvSpPr>
        <p:spPr>
          <a:xfrm rot="18696701" flipV="1">
            <a:off x="3560456" y="4832383"/>
            <a:ext cx="1822121" cy="116064"/>
          </a:xfrm>
          <a:prstGeom prst="righ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1BB9AF17-BAB2-4874-B17D-0FF5CF0A4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7439"/>
              </p:ext>
            </p:extLst>
          </p:nvPr>
        </p:nvGraphicFramePr>
        <p:xfrm>
          <a:off x="5497416" y="3590919"/>
          <a:ext cx="205022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" name="Equation" r:id="rId4" imgW="977760" imgH="507960" progId="Equation.DSMT4">
                  <p:embed/>
                </p:oleObj>
              </mc:Choice>
              <mc:Fallback>
                <p:oleObj name="Equation" r:id="rId4" imgW="9777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416" y="3590919"/>
                        <a:ext cx="2050229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426A5730-D822-4F8B-B092-46DD6ACDA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94272"/>
              </p:ext>
            </p:extLst>
          </p:nvPr>
        </p:nvGraphicFramePr>
        <p:xfrm>
          <a:off x="5598425" y="2283851"/>
          <a:ext cx="1990092" cy="44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" name="Equation" r:id="rId6" imgW="1231560" imgH="266400" progId="Equation.DSMT4">
                  <p:embed/>
                </p:oleObj>
              </mc:Choice>
              <mc:Fallback>
                <p:oleObj name="Equation" r:id="rId6" imgW="1231560" imgH="266400" progId="Equation.DSMT4">
                  <p:embed/>
                  <p:pic>
                    <p:nvPicPr>
                      <p:cNvPr id="35" name="オブジェクト 34">
                        <a:extLst>
                          <a:ext uri="{FF2B5EF4-FFF2-40B4-BE49-F238E27FC236}">
                            <a16:creationId xmlns:a16="http://schemas.microsoft.com/office/drawing/2014/main" id="{3CF9178C-8411-4006-A11D-9AD7E93C1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425" y="2283851"/>
                        <a:ext cx="1990092" cy="441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83903F07-0A60-4990-B12F-6564741CA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11847"/>
              </p:ext>
            </p:extLst>
          </p:nvPr>
        </p:nvGraphicFramePr>
        <p:xfrm>
          <a:off x="5261516" y="2743281"/>
          <a:ext cx="2553446" cy="4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" name="Equation" r:id="rId8" imgW="1587240" imgH="266400" progId="Equation.DSMT4">
                  <p:embed/>
                </p:oleObj>
              </mc:Choice>
              <mc:Fallback>
                <p:oleObj name="Equation" r:id="rId8" imgW="1587240" imgH="266400" progId="Equation.DSMT4">
                  <p:embed/>
                  <p:pic>
                    <p:nvPicPr>
                      <p:cNvPr id="41" name="オブジェクト 40">
                        <a:extLst>
                          <a:ext uri="{FF2B5EF4-FFF2-40B4-BE49-F238E27FC236}">
                            <a16:creationId xmlns:a16="http://schemas.microsoft.com/office/drawing/2014/main" id="{33B01200-693C-4789-B639-5EF450D8F9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516" y="2743281"/>
                        <a:ext cx="2553446" cy="437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21989362-6DA4-4234-BFFA-A59BE7CBA994}"/>
              </a:ext>
            </a:extLst>
          </p:cNvPr>
          <p:cNvSpPr/>
          <p:nvPr/>
        </p:nvSpPr>
        <p:spPr>
          <a:xfrm rot="10800000" flipH="1">
            <a:off x="5025470" y="2250892"/>
            <a:ext cx="258859" cy="947846"/>
          </a:xfrm>
          <a:prstGeom prst="leftBrace">
            <a:avLst>
              <a:gd name="adj1" fmla="val 39903"/>
              <a:gd name="adj2" fmla="val 50000"/>
            </a:avLst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中かっこ 14">
            <a:extLst>
              <a:ext uri="{FF2B5EF4-FFF2-40B4-BE49-F238E27FC236}">
                <a16:creationId xmlns:a16="http://schemas.microsoft.com/office/drawing/2014/main" id="{366A36F1-CE4D-454B-8BD0-638C8A5E77A0}"/>
              </a:ext>
            </a:extLst>
          </p:cNvPr>
          <p:cNvSpPr/>
          <p:nvPr/>
        </p:nvSpPr>
        <p:spPr>
          <a:xfrm rot="10800000" flipH="1">
            <a:off x="5145274" y="3710998"/>
            <a:ext cx="258859" cy="947846"/>
          </a:xfrm>
          <a:prstGeom prst="leftBrace">
            <a:avLst>
              <a:gd name="adj1" fmla="val 39903"/>
              <a:gd name="adj2" fmla="val 50000"/>
            </a:avLst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BF3C5B95-4A76-40AC-AE23-734DE624D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705572"/>
              </p:ext>
            </p:extLst>
          </p:nvPr>
        </p:nvGraphicFramePr>
        <p:xfrm>
          <a:off x="5091113" y="5132388"/>
          <a:ext cx="25812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Equation" r:id="rId10" imgW="1231560" imgH="482400" progId="Equation.DSMT4">
                  <p:embed/>
                </p:oleObj>
              </mc:Choice>
              <mc:Fallback>
                <p:oleObj name="Equation" r:id="rId10" imgW="1231560" imgH="482400" progId="Equation.DSMT4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1BB9AF17-BAB2-4874-B17D-0FF5CF0A4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5132388"/>
                        <a:ext cx="2581275" cy="1025525"/>
                      </a:xfrm>
                      <a:prstGeom prst="rect">
                        <a:avLst/>
                      </a:prstGeom>
                      <a:noFill/>
                      <a:ln w="47625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矢印: 右 17">
            <a:extLst>
              <a:ext uri="{FF2B5EF4-FFF2-40B4-BE49-F238E27FC236}">
                <a16:creationId xmlns:a16="http://schemas.microsoft.com/office/drawing/2014/main" id="{DF118796-E840-4F6C-8892-D426AB42B7D7}"/>
              </a:ext>
            </a:extLst>
          </p:cNvPr>
          <p:cNvSpPr/>
          <p:nvPr/>
        </p:nvSpPr>
        <p:spPr>
          <a:xfrm rot="5400000" flipV="1">
            <a:off x="5708342" y="4646595"/>
            <a:ext cx="353383" cy="377882"/>
          </a:xfrm>
          <a:prstGeom prst="righ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02BEDC-21FF-404D-A67C-B6C9DEC2A419}"/>
              </a:ext>
            </a:extLst>
          </p:cNvPr>
          <p:cNvSpPr txBox="1"/>
          <p:nvPr/>
        </p:nvSpPr>
        <p:spPr>
          <a:xfrm>
            <a:off x="6008461" y="462592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パラメータが推定できる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F22B813-2EBF-4166-AF86-7AA946E473B8}"/>
              </a:ext>
            </a:extLst>
          </p:cNvPr>
          <p:cNvSpPr txBox="1"/>
          <p:nvPr/>
        </p:nvSpPr>
        <p:spPr>
          <a:xfrm>
            <a:off x="683568" y="188738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例題のデータ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C19B4F8-4243-49F0-B8DF-695DE89895CB}"/>
              </a:ext>
            </a:extLst>
          </p:cNvPr>
          <p:cNvSpPr txBox="1"/>
          <p:nvPr/>
        </p:nvSpPr>
        <p:spPr>
          <a:xfrm>
            <a:off x="5026678" y="18685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正規方程式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C34668-0C5F-4AC3-888B-306F74D2D80A}"/>
              </a:ext>
            </a:extLst>
          </p:cNvPr>
          <p:cNvSpPr txBox="1"/>
          <p:nvPr/>
        </p:nvSpPr>
        <p:spPr>
          <a:xfrm rot="18660076">
            <a:off x="3616700" y="4450216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正規方程式に代入</a:t>
            </a:r>
          </a:p>
        </p:txBody>
      </p:sp>
    </p:spTree>
    <p:extLst>
      <p:ext uri="{BB962C8B-B14F-4D97-AF65-F5344CB8AC3E}">
        <p14:creationId xmlns:p14="http://schemas.microsoft.com/office/powerpoint/2010/main" val="42703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4" grpId="0" animBg="1"/>
      <p:bldP spid="15" grpId="0" animBg="1"/>
      <p:bldP spid="18" grpId="0" animBg="1"/>
      <p:bldP spid="19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35B07-5143-48FF-8F76-B23BD94D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85800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例題（続き）　モデルの評価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2521ADB3-39F3-4B56-BB3C-77C5882705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8859201"/>
                  </p:ext>
                </p:extLst>
              </p:nvPr>
            </p:nvGraphicFramePr>
            <p:xfrm>
              <a:off x="434621" y="1916832"/>
              <a:ext cx="3384375" cy="192024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343787">
                      <a:extLst>
                        <a:ext uri="{9D8B030D-6E8A-4147-A177-3AD203B41FA5}">
                          <a16:colId xmlns:a16="http://schemas.microsoft.com/office/drawing/2014/main" val="3074884823"/>
                        </a:ext>
                      </a:extLst>
                    </a:gridCol>
                    <a:gridCol w="380193">
                      <a:extLst>
                        <a:ext uri="{9D8B030D-6E8A-4147-A177-3AD203B41FA5}">
                          <a16:colId xmlns:a16="http://schemas.microsoft.com/office/drawing/2014/main" val="817353534"/>
                        </a:ext>
                      </a:extLst>
                    </a:gridCol>
                    <a:gridCol w="524228">
                      <a:extLst>
                        <a:ext uri="{9D8B030D-6E8A-4147-A177-3AD203B41FA5}">
                          <a16:colId xmlns:a16="http://schemas.microsoft.com/office/drawing/2014/main" val="959428234"/>
                        </a:ext>
                      </a:extLst>
                    </a:gridCol>
                    <a:gridCol w="562216">
                      <a:extLst>
                        <a:ext uri="{9D8B030D-6E8A-4147-A177-3AD203B41FA5}">
                          <a16:colId xmlns:a16="http://schemas.microsoft.com/office/drawing/2014/main" val="2296750628"/>
                        </a:ext>
                      </a:extLst>
                    </a:gridCol>
                    <a:gridCol w="742657">
                      <a:extLst>
                        <a:ext uri="{9D8B030D-6E8A-4147-A177-3AD203B41FA5}">
                          <a16:colId xmlns:a16="http://schemas.microsoft.com/office/drawing/2014/main" val="3151115311"/>
                        </a:ext>
                      </a:extLst>
                    </a:gridCol>
                    <a:gridCol w="831294">
                      <a:extLst>
                        <a:ext uri="{9D8B030D-6E8A-4147-A177-3AD203B41FA5}">
                          <a16:colId xmlns:a16="http://schemas.microsoft.com/office/drawing/2014/main" val="1503277948"/>
                        </a:ext>
                      </a:extLst>
                    </a:gridCol>
                  </a:tblGrid>
                  <a:tr h="18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sz="1500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sz="1500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kumimoji="1" lang="ja-JP" altLang="en-US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5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kumimoji="1" lang="en-US" altLang="ja-JP" sz="1500" b="1" i="1" baseline="-250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ja-JP" altLang="en-US" sz="15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5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ja-JP" altLang="en-US" sz="15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1" lang="ja-JP" alt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kumimoji="1" lang="en-US" altLang="ja-JP" sz="15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ja-JP" altLang="en-US" sz="15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1" lang="en-US" altLang="ja-JP" sz="1500" i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sz="1500" i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5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ja-JP" altLang="en-US" sz="15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1" lang="en-US" altLang="ja-JP" sz="1500" i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sz="15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3766728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1.56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426063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14.06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10.56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175766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4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14.06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14.06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992311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1.56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9544"/>
                      </a:ext>
                    </a:extLst>
                  </a:tr>
                  <a:tr h="180020">
                    <a:tc gridSpan="4"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500" dirty="0"/>
                            <a:t>総和</a:t>
                          </a:r>
                          <a:r>
                            <a:rPr kumimoji="1" lang="en-US" altLang="ja-JP" sz="1500" dirty="0"/>
                            <a:t>Σ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31.25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32.75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7828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2521ADB3-39F3-4B56-BB3C-77C5882705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8859201"/>
                  </p:ext>
                </p:extLst>
              </p:nvPr>
            </p:nvGraphicFramePr>
            <p:xfrm>
              <a:off x="434621" y="1916832"/>
              <a:ext cx="3384375" cy="192024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343787">
                      <a:extLst>
                        <a:ext uri="{9D8B030D-6E8A-4147-A177-3AD203B41FA5}">
                          <a16:colId xmlns:a16="http://schemas.microsoft.com/office/drawing/2014/main" val="3074884823"/>
                        </a:ext>
                      </a:extLst>
                    </a:gridCol>
                    <a:gridCol w="380193">
                      <a:extLst>
                        <a:ext uri="{9D8B030D-6E8A-4147-A177-3AD203B41FA5}">
                          <a16:colId xmlns:a16="http://schemas.microsoft.com/office/drawing/2014/main" val="817353534"/>
                        </a:ext>
                      </a:extLst>
                    </a:gridCol>
                    <a:gridCol w="524228">
                      <a:extLst>
                        <a:ext uri="{9D8B030D-6E8A-4147-A177-3AD203B41FA5}">
                          <a16:colId xmlns:a16="http://schemas.microsoft.com/office/drawing/2014/main" val="959428234"/>
                        </a:ext>
                      </a:extLst>
                    </a:gridCol>
                    <a:gridCol w="562216">
                      <a:extLst>
                        <a:ext uri="{9D8B030D-6E8A-4147-A177-3AD203B41FA5}">
                          <a16:colId xmlns:a16="http://schemas.microsoft.com/office/drawing/2014/main" val="2296750628"/>
                        </a:ext>
                      </a:extLst>
                    </a:gridCol>
                    <a:gridCol w="742657">
                      <a:extLst>
                        <a:ext uri="{9D8B030D-6E8A-4147-A177-3AD203B41FA5}">
                          <a16:colId xmlns:a16="http://schemas.microsoft.com/office/drawing/2014/main" val="3151115311"/>
                        </a:ext>
                      </a:extLst>
                    </a:gridCol>
                    <a:gridCol w="831294">
                      <a:extLst>
                        <a:ext uri="{9D8B030D-6E8A-4147-A177-3AD203B41FA5}">
                          <a16:colId xmlns:a16="http://schemas.microsoft.com/office/drawing/2014/main" val="1503277948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sz="1500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sz="1500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39535" t="-3774" r="-412791" b="-5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23913" t="-3774" r="-285870" b="-5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44262" t="-3774" r="-115574" b="-5169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306569" t="-3774" r="-2920" b="-5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76672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1.56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42606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14.06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10.56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17576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4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14.06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14.06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9923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1.56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5.06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9544"/>
                      </a:ext>
                    </a:extLst>
                  </a:tr>
                  <a:tr h="320040">
                    <a:tc gridSpan="4"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500" dirty="0"/>
                            <a:t>総和</a:t>
                          </a:r>
                          <a:r>
                            <a:rPr kumimoji="1" lang="en-US" altLang="ja-JP" sz="1500" dirty="0"/>
                            <a:t>Σ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31.25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32.75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78288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0E61819E-8E4B-4C8B-9CA3-1C2BE918C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76934"/>
              </p:ext>
            </p:extLst>
          </p:nvPr>
        </p:nvGraphicFramePr>
        <p:xfrm>
          <a:off x="3924300" y="2252663"/>
          <a:ext cx="45100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4" imgW="2743200" imgH="482400" progId="Equation.DSMT4">
                  <p:embed/>
                </p:oleObj>
              </mc:Choice>
              <mc:Fallback>
                <p:oleObj name="Equation" r:id="rId4" imgW="27432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252663"/>
                        <a:ext cx="4510088" cy="792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50084C-BBC8-44A7-9ABB-3AB4712DF32D}"/>
              </a:ext>
            </a:extLst>
          </p:cNvPr>
          <p:cNvSpPr txBox="1"/>
          <p:nvPr/>
        </p:nvSpPr>
        <p:spPr>
          <a:xfrm>
            <a:off x="3912446" y="1853249"/>
            <a:ext cx="159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②決定係数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B24E7D-0986-4C24-ABCC-72C11D98F1EB}"/>
              </a:ext>
            </a:extLst>
          </p:cNvPr>
          <p:cNvSpPr txBox="1"/>
          <p:nvPr/>
        </p:nvSpPr>
        <p:spPr>
          <a:xfrm>
            <a:off x="3976266" y="3077591"/>
            <a:ext cx="4545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※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評価：推定モデルの決定係数は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0.95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となり，観測値に対して</a:t>
            </a: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高い説明力を持っている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（データと良く適合している）といえる。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コンテンツ プレースホルダー 3">
                <a:extLst>
                  <a:ext uri="{FF2B5EF4-FFF2-40B4-BE49-F238E27FC236}">
                    <a16:creationId xmlns:a16="http://schemas.microsoft.com/office/drawing/2014/main" id="{B571F512-FAB2-4CEC-A302-0D4CF87181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0797415"/>
                  </p:ext>
                </p:extLst>
              </p:nvPr>
            </p:nvGraphicFramePr>
            <p:xfrm>
              <a:off x="423097" y="4299989"/>
              <a:ext cx="3173607" cy="193675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343787">
                      <a:extLst>
                        <a:ext uri="{9D8B030D-6E8A-4147-A177-3AD203B41FA5}">
                          <a16:colId xmlns:a16="http://schemas.microsoft.com/office/drawing/2014/main" val="3074884823"/>
                        </a:ext>
                      </a:extLst>
                    </a:gridCol>
                    <a:gridCol w="380193">
                      <a:extLst>
                        <a:ext uri="{9D8B030D-6E8A-4147-A177-3AD203B41FA5}">
                          <a16:colId xmlns:a16="http://schemas.microsoft.com/office/drawing/2014/main" val="817353534"/>
                        </a:ext>
                      </a:extLst>
                    </a:gridCol>
                    <a:gridCol w="524228">
                      <a:extLst>
                        <a:ext uri="{9D8B030D-6E8A-4147-A177-3AD203B41FA5}">
                          <a16:colId xmlns:a16="http://schemas.microsoft.com/office/drawing/2014/main" val="959428234"/>
                        </a:ext>
                      </a:extLst>
                    </a:gridCol>
                    <a:gridCol w="1094105">
                      <a:extLst>
                        <a:ext uri="{9D8B030D-6E8A-4147-A177-3AD203B41FA5}">
                          <a16:colId xmlns:a16="http://schemas.microsoft.com/office/drawing/2014/main" val="3151115311"/>
                        </a:ext>
                      </a:extLst>
                    </a:gridCol>
                    <a:gridCol w="831294">
                      <a:extLst>
                        <a:ext uri="{9D8B030D-6E8A-4147-A177-3AD203B41FA5}">
                          <a16:colId xmlns:a16="http://schemas.microsoft.com/office/drawing/2014/main" val="1503277948"/>
                        </a:ext>
                      </a:extLst>
                    </a:gridCol>
                  </a:tblGrid>
                  <a:tr h="18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sz="1500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sz="1500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kumimoji="1" lang="ja-JP" altLang="en-US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5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kumimoji="1" lang="en-US" altLang="ja-JP" sz="1500" b="1" i="1" baseline="-2500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5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15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15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=(y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5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1" lang="ja-JP" alt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kumimoji="1" lang="en-US" altLang="ja-JP" sz="15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1" lang="en-US" altLang="ja-JP" sz="1500" i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sz="1500" i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ja-JP" sz="15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5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ja-JP" altLang="en-US" sz="15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15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ja-JP" sz="15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1" lang="en-US" altLang="ja-JP" sz="1500" i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sz="15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3766728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426063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175766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4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0.00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992311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1.00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9544"/>
                      </a:ext>
                    </a:extLst>
                  </a:tr>
                  <a:tr h="180020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500" dirty="0"/>
                            <a:t>総和</a:t>
                          </a:r>
                          <a:r>
                            <a:rPr kumimoji="1" lang="en-US" altLang="ja-JP" sz="1500" dirty="0"/>
                            <a:t>Σ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1.50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5.00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7828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コンテンツ プレースホルダー 3">
                <a:extLst>
                  <a:ext uri="{FF2B5EF4-FFF2-40B4-BE49-F238E27FC236}">
                    <a16:creationId xmlns:a16="http://schemas.microsoft.com/office/drawing/2014/main" id="{B571F512-FAB2-4CEC-A302-0D4CF87181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0797415"/>
                  </p:ext>
                </p:extLst>
              </p:nvPr>
            </p:nvGraphicFramePr>
            <p:xfrm>
              <a:off x="423097" y="4299989"/>
              <a:ext cx="3173607" cy="193675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343787">
                      <a:extLst>
                        <a:ext uri="{9D8B030D-6E8A-4147-A177-3AD203B41FA5}">
                          <a16:colId xmlns:a16="http://schemas.microsoft.com/office/drawing/2014/main" val="3074884823"/>
                        </a:ext>
                      </a:extLst>
                    </a:gridCol>
                    <a:gridCol w="380193">
                      <a:extLst>
                        <a:ext uri="{9D8B030D-6E8A-4147-A177-3AD203B41FA5}">
                          <a16:colId xmlns:a16="http://schemas.microsoft.com/office/drawing/2014/main" val="817353534"/>
                        </a:ext>
                      </a:extLst>
                    </a:gridCol>
                    <a:gridCol w="524228">
                      <a:extLst>
                        <a:ext uri="{9D8B030D-6E8A-4147-A177-3AD203B41FA5}">
                          <a16:colId xmlns:a16="http://schemas.microsoft.com/office/drawing/2014/main" val="959428234"/>
                        </a:ext>
                      </a:extLst>
                    </a:gridCol>
                    <a:gridCol w="1094105">
                      <a:extLst>
                        <a:ext uri="{9D8B030D-6E8A-4147-A177-3AD203B41FA5}">
                          <a16:colId xmlns:a16="http://schemas.microsoft.com/office/drawing/2014/main" val="3151115311"/>
                        </a:ext>
                      </a:extLst>
                    </a:gridCol>
                    <a:gridCol w="831294">
                      <a:extLst>
                        <a:ext uri="{9D8B030D-6E8A-4147-A177-3AD203B41FA5}">
                          <a16:colId xmlns:a16="http://schemas.microsoft.com/office/drawing/2014/main" val="1503277948"/>
                        </a:ext>
                      </a:extLst>
                    </a:gridCol>
                  </a:tblGrid>
                  <a:tr h="336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en-US" altLang="ja-JP" sz="1500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 i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ja-JP" sz="1500" i="1" baseline="-250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kumimoji="1" lang="ja-JP" altLang="en-US" sz="15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139535" t="-3636" r="-37325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114444" t="-3636" r="-78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6"/>
                          <a:stretch>
                            <a:fillRect l="-281752" t="-3636" r="-292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76672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3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42606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-2.5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17576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4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5.0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0.00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99231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2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-1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1.00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/>
                            <a:t>0.25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9544"/>
                      </a:ext>
                    </a:extLst>
                  </a:tr>
                  <a:tr h="320040">
                    <a:tc gridSpan="3">
                      <a:txBody>
                        <a:bodyPr/>
                        <a:lstStyle/>
                        <a:p>
                          <a:pPr algn="r"/>
                          <a:r>
                            <a:rPr kumimoji="1" lang="ja-JP" altLang="en-US" sz="1500" dirty="0"/>
                            <a:t>総和</a:t>
                          </a:r>
                          <a:r>
                            <a:rPr kumimoji="1" lang="en-US" altLang="ja-JP" sz="1500" dirty="0"/>
                            <a:t>Σ</a:t>
                          </a:r>
                          <a:endParaRPr kumimoji="1" lang="ja-JP" altLang="en-US" sz="15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r"/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1.50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sz="1500" dirty="0">
                              <a:solidFill>
                                <a:srgbClr val="FFFF00"/>
                              </a:solidFill>
                            </a:rPr>
                            <a:t>5.00</a:t>
                          </a:r>
                          <a:endParaRPr kumimoji="1" lang="ja-JP" altLang="en-US" sz="15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7828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6479E6-128E-478D-8A60-7DBF9A0ACB33}"/>
              </a:ext>
            </a:extLst>
          </p:cNvPr>
          <p:cNvSpPr txBox="1"/>
          <p:nvPr/>
        </p:nvSpPr>
        <p:spPr>
          <a:xfrm>
            <a:off x="3635896" y="409993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③回帰係数の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t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</a:t>
            </a: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7E5ED8A9-3A0B-43BD-8A15-03C0DF3C5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284787"/>
              </p:ext>
            </p:extLst>
          </p:nvPr>
        </p:nvGraphicFramePr>
        <p:xfrm>
          <a:off x="3759189" y="4453840"/>
          <a:ext cx="4839445" cy="103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7" imgW="3555720" imgH="761760" progId="Equation.DSMT4">
                  <p:embed/>
                </p:oleObj>
              </mc:Choice>
              <mc:Fallback>
                <p:oleObj name="Equation" r:id="rId7" imgW="35557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189" y="4453840"/>
                        <a:ext cx="4839445" cy="1036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DBBAC5-8D59-4824-8C45-0BB2A6A9B812}"/>
              </a:ext>
            </a:extLst>
          </p:cNvPr>
          <p:cNvSpPr txBox="1"/>
          <p:nvPr/>
        </p:nvSpPr>
        <p:spPr>
          <a:xfrm>
            <a:off x="3719251" y="5642854"/>
            <a:ext cx="5059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※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評価：両側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5%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の限界値（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ν=2)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である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4.303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よりも大きいため，</a:t>
            </a:r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回帰係数は統計的に有意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にゼロから離れているといえる。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42CDA0-6042-4786-AE6B-EAF034B31A72}"/>
              </a:ext>
            </a:extLst>
          </p:cNvPr>
          <p:cNvSpPr/>
          <p:nvPr/>
        </p:nvSpPr>
        <p:spPr>
          <a:xfrm>
            <a:off x="7945943" y="2486172"/>
            <a:ext cx="576064" cy="259073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477C3A0-21EB-4FE8-B210-F39FDB1E1C93}"/>
              </a:ext>
            </a:extLst>
          </p:cNvPr>
          <p:cNvSpPr/>
          <p:nvPr/>
        </p:nvSpPr>
        <p:spPr>
          <a:xfrm>
            <a:off x="8170602" y="4624505"/>
            <a:ext cx="505854" cy="259073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73" y="626930"/>
            <a:ext cx="7656059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多変量解析の目的と手法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16DEEE-62B5-45E5-B625-AF6F03BEA7F1}"/>
              </a:ext>
            </a:extLst>
          </p:cNvPr>
          <p:cNvSpPr txBox="1"/>
          <p:nvPr/>
        </p:nvSpPr>
        <p:spPr>
          <a:xfrm>
            <a:off x="518666" y="3794862"/>
            <a:ext cx="1340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多変量解析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DE7C848-80A9-47EF-B515-CF52A2DA1716}"/>
              </a:ext>
            </a:extLst>
          </p:cNvPr>
          <p:cNvCxnSpPr>
            <a:cxnSpLocks/>
          </p:cNvCxnSpPr>
          <p:nvPr/>
        </p:nvCxnSpPr>
        <p:spPr>
          <a:xfrm>
            <a:off x="1807344" y="3068541"/>
            <a:ext cx="0" cy="18784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63CDBA8-6CAA-4AEB-A34F-3061FC8BE078}"/>
              </a:ext>
            </a:extLst>
          </p:cNvPr>
          <p:cNvCxnSpPr>
            <a:cxnSpLocks/>
          </p:cNvCxnSpPr>
          <p:nvPr/>
        </p:nvCxnSpPr>
        <p:spPr>
          <a:xfrm flipH="1">
            <a:off x="1637166" y="4082894"/>
            <a:ext cx="50116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B25A26D-7912-41AB-B618-58A56F4F8621}"/>
              </a:ext>
            </a:extLst>
          </p:cNvPr>
          <p:cNvCxnSpPr>
            <a:cxnSpLocks/>
          </p:cNvCxnSpPr>
          <p:nvPr/>
        </p:nvCxnSpPr>
        <p:spPr>
          <a:xfrm flipH="1">
            <a:off x="1807344" y="3068541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AA53A89-0911-4717-B023-8C8B7CA44731}"/>
              </a:ext>
            </a:extLst>
          </p:cNvPr>
          <p:cNvSpPr txBox="1"/>
          <p:nvPr/>
        </p:nvSpPr>
        <p:spPr>
          <a:xfrm>
            <a:off x="2138335" y="2817547"/>
            <a:ext cx="28657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①因果関係の解明と</a:t>
            </a:r>
            <a:r>
              <a:rPr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予測（本章）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ECAD62-7E84-4050-9A4A-70E40353C197}"/>
              </a:ext>
            </a:extLst>
          </p:cNvPr>
          <p:cNvSpPr txBox="1"/>
          <p:nvPr/>
        </p:nvSpPr>
        <p:spPr>
          <a:xfrm>
            <a:off x="2138335" y="3848547"/>
            <a:ext cx="35445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②分</a:t>
            </a:r>
            <a:r>
              <a:rPr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類（第</a:t>
            </a:r>
            <a:r>
              <a:rPr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章）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C7E5B8-5C1B-4837-B00B-92045F5D18B3}"/>
              </a:ext>
            </a:extLst>
          </p:cNvPr>
          <p:cNvSpPr txBox="1"/>
          <p:nvPr/>
        </p:nvSpPr>
        <p:spPr>
          <a:xfrm>
            <a:off x="5148064" y="2965678"/>
            <a:ext cx="30115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重回帰分析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1F2AA85-11F7-4E64-9024-54A50725D160}"/>
              </a:ext>
            </a:extLst>
          </p:cNvPr>
          <p:cNvSpPr txBox="1"/>
          <p:nvPr/>
        </p:nvSpPr>
        <p:spPr>
          <a:xfrm>
            <a:off x="5076056" y="4941168"/>
            <a:ext cx="3384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主成分分析，因子分析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01C8ED-B70B-408C-AEF1-E3B8C3ECC8B9}"/>
              </a:ext>
            </a:extLst>
          </p:cNvPr>
          <p:cNvSpPr txBox="1"/>
          <p:nvPr/>
        </p:nvSpPr>
        <p:spPr>
          <a:xfrm>
            <a:off x="2168999" y="2011815"/>
            <a:ext cx="24079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　的（扱う章）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B67AA4C-1156-47CF-BAAF-BDAEEA171009}"/>
              </a:ext>
            </a:extLst>
          </p:cNvPr>
          <p:cNvSpPr txBox="1"/>
          <p:nvPr/>
        </p:nvSpPr>
        <p:spPr>
          <a:xfrm>
            <a:off x="5364088" y="2004854"/>
            <a:ext cx="21308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　法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0084AB2-A8FA-4CC0-B82F-556B7E226900}"/>
              </a:ext>
            </a:extLst>
          </p:cNvPr>
          <p:cNvSpPr txBox="1"/>
          <p:nvPr/>
        </p:nvSpPr>
        <p:spPr>
          <a:xfrm>
            <a:off x="2108210" y="4710194"/>
            <a:ext cx="2609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③変数</a:t>
            </a:r>
            <a:r>
              <a:rPr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</a:t>
            </a:r>
            <a:endParaRPr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（第</a:t>
            </a:r>
            <a:r>
              <a:rPr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章）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19D56B8-2D78-4F78-8A20-D83AE7843114}"/>
              </a:ext>
            </a:extLst>
          </p:cNvPr>
          <p:cNvCxnSpPr>
            <a:cxnSpLocks/>
          </p:cNvCxnSpPr>
          <p:nvPr/>
        </p:nvCxnSpPr>
        <p:spPr>
          <a:xfrm flipH="1">
            <a:off x="1807343" y="4941168"/>
            <a:ext cx="33099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61C4CF6-FB4B-481E-830D-11AC864AA033}"/>
              </a:ext>
            </a:extLst>
          </p:cNvPr>
          <p:cNvSpPr txBox="1"/>
          <p:nvPr/>
        </p:nvSpPr>
        <p:spPr>
          <a:xfrm>
            <a:off x="5076056" y="3761757"/>
            <a:ext cx="3612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ロジスティック回帰分析，</a:t>
            </a:r>
            <a:endParaRPr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クラスター分析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76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F60E1DF1-2A26-4BC7-BF30-DB572C0923FE}"/>
              </a:ext>
            </a:extLst>
          </p:cNvPr>
          <p:cNvSpPr/>
          <p:nvPr/>
        </p:nvSpPr>
        <p:spPr>
          <a:xfrm>
            <a:off x="4142350" y="3341664"/>
            <a:ext cx="2451376" cy="1431031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876E36-5C05-451E-86CE-1B2E4F84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例題　まとめ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（結果の書き方）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B1FEE410-6E2C-4991-A960-479745E66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76276"/>
              </p:ext>
            </p:extLst>
          </p:nvPr>
        </p:nvGraphicFramePr>
        <p:xfrm>
          <a:off x="811705" y="2924944"/>
          <a:ext cx="2878089" cy="277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7E0214E-DF87-4CC8-8BB0-FD82A1D50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483699"/>
              </p:ext>
            </p:extLst>
          </p:nvPr>
        </p:nvGraphicFramePr>
        <p:xfrm>
          <a:off x="685801" y="2041581"/>
          <a:ext cx="3022105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4421">
                  <a:extLst>
                    <a:ext uri="{9D8B030D-6E8A-4147-A177-3AD203B41FA5}">
                      <a16:colId xmlns:a16="http://schemas.microsoft.com/office/drawing/2014/main" val="2067149182"/>
                    </a:ext>
                  </a:extLst>
                </a:gridCol>
                <a:gridCol w="604421">
                  <a:extLst>
                    <a:ext uri="{9D8B030D-6E8A-4147-A177-3AD203B41FA5}">
                      <a16:colId xmlns:a16="http://schemas.microsoft.com/office/drawing/2014/main" val="3405163804"/>
                    </a:ext>
                  </a:extLst>
                </a:gridCol>
                <a:gridCol w="604421">
                  <a:extLst>
                    <a:ext uri="{9D8B030D-6E8A-4147-A177-3AD203B41FA5}">
                      <a16:colId xmlns:a16="http://schemas.microsoft.com/office/drawing/2014/main" val="2360538459"/>
                    </a:ext>
                  </a:extLst>
                </a:gridCol>
                <a:gridCol w="604421">
                  <a:extLst>
                    <a:ext uri="{9D8B030D-6E8A-4147-A177-3AD203B41FA5}">
                      <a16:colId xmlns:a16="http://schemas.microsoft.com/office/drawing/2014/main" val="3866755425"/>
                    </a:ext>
                  </a:extLst>
                </a:gridCol>
                <a:gridCol w="604421">
                  <a:extLst>
                    <a:ext uri="{9D8B030D-6E8A-4147-A177-3AD203B41FA5}">
                      <a16:colId xmlns:a16="http://schemas.microsoft.com/office/drawing/2014/main" val="370273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1" lang="ja-JP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5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1" lang="en-US" altLang="ja-JP" i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1" lang="ja-JP" alt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65440"/>
                  </a:ext>
                </a:extLst>
              </a:tr>
            </a:tbl>
          </a:graphicData>
        </a:graphic>
      </p:graphicFrame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68EEABE-8B31-4324-8E34-FBDE4544D7DB}"/>
              </a:ext>
            </a:extLst>
          </p:cNvPr>
          <p:cNvCxnSpPr>
            <a:cxnSpLocks/>
          </p:cNvCxnSpPr>
          <p:nvPr/>
        </p:nvCxnSpPr>
        <p:spPr>
          <a:xfrm flipV="1">
            <a:off x="1304831" y="2924944"/>
            <a:ext cx="2359293" cy="2538282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A55F4A8D-9F91-4835-9F2F-096FC09EA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14350"/>
              </p:ext>
            </p:extLst>
          </p:nvPr>
        </p:nvGraphicFramePr>
        <p:xfrm>
          <a:off x="4287821" y="3424657"/>
          <a:ext cx="2198688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4" imgW="1206360" imgH="711000" progId="Equation.DSMT4">
                  <p:embed/>
                </p:oleObj>
              </mc:Choice>
              <mc:Fallback>
                <p:oleObj name="Equation" r:id="rId4" imgW="12063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7821" y="3424657"/>
                        <a:ext cx="2198688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7A0F982-1196-425F-B696-ED4DE529014F}"/>
              </a:ext>
            </a:extLst>
          </p:cNvPr>
          <p:cNvCxnSpPr>
            <a:cxnSpLocks/>
          </p:cNvCxnSpPr>
          <p:nvPr/>
        </p:nvCxnSpPr>
        <p:spPr>
          <a:xfrm>
            <a:off x="5898350" y="3168459"/>
            <a:ext cx="71143" cy="3070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7BB02C-A23F-411A-AE05-3C1807EF8E20}"/>
              </a:ext>
            </a:extLst>
          </p:cNvPr>
          <p:cNvSpPr txBox="1"/>
          <p:nvPr/>
        </p:nvSpPr>
        <p:spPr>
          <a:xfrm>
            <a:off x="3984749" y="2855607"/>
            <a:ext cx="49035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t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検定の結果を</a:t>
            </a:r>
            <a:r>
              <a:rPr kumimoji="1" lang="ja-JP" altLang="en-US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＊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で示すことがある（</a:t>
            </a:r>
            <a:r>
              <a:rPr kumimoji="1" lang="ja-JP" altLang="en-US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**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1%</a:t>
            </a:r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，</a:t>
            </a:r>
            <a:r>
              <a:rPr kumimoji="1" lang="ja-JP" altLang="en-US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*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5%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水準で有意）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FA464A6-91B8-42C9-BD57-87A0DC90D5D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4" y="4090438"/>
            <a:ext cx="447388" cy="892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0829A1-CF42-4C2F-969F-32A80BED2980}"/>
              </a:ext>
            </a:extLst>
          </p:cNvPr>
          <p:cNvSpPr txBox="1"/>
          <p:nvPr/>
        </p:nvSpPr>
        <p:spPr>
          <a:xfrm>
            <a:off x="6600984" y="3911567"/>
            <a:ext cx="23119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t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値か標準誤差を（）で示す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B5F5232-14AE-4C2D-AC02-913B0E7A3264}"/>
              </a:ext>
            </a:extLst>
          </p:cNvPr>
          <p:cNvCxnSpPr>
            <a:cxnSpLocks/>
          </p:cNvCxnSpPr>
          <p:nvPr/>
        </p:nvCxnSpPr>
        <p:spPr>
          <a:xfrm flipH="1" flipV="1">
            <a:off x="5912302" y="4660621"/>
            <a:ext cx="212140" cy="28803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EF3847-FADC-4C85-9158-41AB229EE874}"/>
              </a:ext>
            </a:extLst>
          </p:cNvPr>
          <p:cNvSpPr txBox="1"/>
          <p:nvPr/>
        </p:nvSpPr>
        <p:spPr>
          <a:xfrm>
            <a:off x="5796136" y="4935587"/>
            <a:ext cx="23119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決定係数も示しておく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63F5581-A538-4ED9-BDEE-FCF380C9CEBC}"/>
              </a:ext>
            </a:extLst>
          </p:cNvPr>
          <p:cNvCxnSpPr>
            <a:cxnSpLocks/>
          </p:cNvCxnSpPr>
          <p:nvPr/>
        </p:nvCxnSpPr>
        <p:spPr>
          <a:xfrm flipH="1">
            <a:off x="5310192" y="3196575"/>
            <a:ext cx="144016" cy="29673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92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D44E0-C8FA-4BED-9F67-2D98D1D8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16280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12.5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重回帰分析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BE33B6-D801-4E66-8C89-9D52CD8E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18648" cy="4114800"/>
          </a:xfrm>
        </p:spPr>
        <p:txBody>
          <a:bodyPr/>
          <a:lstStyle/>
          <a:p>
            <a:pPr algn="just"/>
            <a:r>
              <a:rPr kumimoji="1" lang="ja-JP" altLang="en-US" dirty="0"/>
              <a:t>パラメータの求め方は正規方程式の本数が増えるだけで</a:t>
            </a:r>
            <a:r>
              <a:rPr lang="ja-JP" altLang="en-US" dirty="0"/>
              <a:t>単回帰と</a:t>
            </a:r>
            <a:r>
              <a:rPr kumimoji="1" lang="ja-JP" altLang="en-US" dirty="0"/>
              <a:t>全く同じ</a:t>
            </a:r>
            <a:endParaRPr kumimoji="1" lang="en-US" altLang="ja-JP" dirty="0"/>
          </a:p>
          <a:p>
            <a:pPr algn="just"/>
            <a:r>
              <a:rPr kumimoji="1" lang="ja-JP" altLang="en-US" dirty="0"/>
              <a:t>計算は大変なのでソフトウェアを使用</a:t>
            </a:r>
            <a:r>
              <a:rPr kumimoji="1" lang="ja-JP" altLang="en-US" sz="2500" dirty="0"/>
              <a:t>（</a:t>
            </a:r>
            <a:r>
              <a:rPr kumimoji="1" lang="en-US" altLang="ja-JP" sz="2500" dirty="0"/>
              <a:t>Excel</a:t>
            </a:r>
            <a:r>
              <a:rPr kumimoji="1" lang="ja-JP" altLang="en-US" sz="2500" dirty="0"/>
              <a:t>分析ツールと</a:t>
            </a:r>
            <a:r>
              <a:rPr kumimoji="1" lang="en-US" altLang="ja-JP" sz="2500" dirty="0"/>
              <a:t>R</a:t>
            </a:r>
            <a:r>
              <a:rPr kumimoji="1" lang="ja-JP" altLang="en-US" sz="2500" dirty="0"/>
              <a:t>コマンダーを紹介）</a:t>
            </a:r>
            <a:endParaRPr kumimoji="1" lang="en-US" altLang="ja-JP" sz="2500" dirty="0"/>
          </a:p>
          <a:p>
            <a:pPr algn="just"/>
            <a:r>
              <a:rPr kumimoji="1" lang="ja-JP" altLang="en-US" dirty="0"/>
              <a:t>重回帰で注意しなければならない点のみを整理して解説</a:t>
            </a:r>
            <a:r>
              <a:rPr kumimoji="1" lang="ja-JP" altLang="en-US" sz="2500" dirty="0"/>
              <a:t>（重回帰特有のモデル評価と係数の解釈法）</a:t>
            </a:r>
          </a:p>
        </p:txBody>
      </p:sp>
    </p:spTree>
    <p:extLst>
      <p:ext uri="{BB962C8B-B14F-4D97-AF65-F5344CB8AC3E}">
        <p14:creationId xmlns:p14="http://schemas.microsoft.com/office/powerpoint/2010/main" val="1504384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B3BFC-E132-4F02-A038-48302E89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12.5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重回帰分析の事例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E459C39-332B-4163-8DBE-FCCF46C21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289625"/>
              </p:ext>
            </p:extLst>
          </p:nvPr>
        </p:nvGraphicFramePr>
        <p:xfrm>
          <a:off x="448250" y="2492896"/>
          <a:ext cx="4470780" cy="228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190">
                  <a:extLst>
                    <a:ext uri="{9D8B030D-6E8A-4147-A177-3AD203B41FA5}">
                      <a16:colId xmlns:a16="http://schemas.microsoft.com/office/drawing/2014/main" val="3612357073"/>
                    </a:ext>
                  </a:extLst>
                </a:gridCol>
                <a:gridCol w="1296161">
                  <a:extLst>
                    <a:ext uri="{9D8B030D-6E8A-4147-A177-3AD203B41FA5}">
                      <a16:colId xmlns:a16="http://schemas.microsoft.com/office/drawing/2014/main" val="1586451902"/>
                    </a:ext>
                  </a:extLst>
                </a:gridCol>
                <a:gridCol w="888046">
                  <a:extLst>
                    <a:ext uri="{9D8B030D-6E8A-4147-A177-3AD203B41FA5}">
                      <a16:colId xmlns:a16="http://schemas.microsoft.com/office/drawing/2014/main" val="1993205119"/>
                    </a:ext>
                  </a:extLst>
                </a:gridCol>
                <a:gridCol w="912995">
                  <a:extLst>
                    <a:ext uri="{9D8B030D-6E8A-4147-A177-3AD203B41FA5}">
                      <a16:colId xmlns:a16="http://schemas.microsoft.com/office/drawing/2014/main" val="3175021752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3554664835"/>
                    </a:ext>
                  </a:extLst>
                </a:gridCol>
              </a:tblGrid>
              <a:tr h="39692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物件番号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y: 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賃料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（万円</a:t>
                      </a:r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月）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6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駅徒歩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（分）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6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築年数</a:t>
                      </a:r>
                      <a:endParaRPr lang="en-US" altLang="ja-JP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（年）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ｘ</a:t>
                      </a:r>
                      <a:r>
                        <a:rPr lang="en-US" altLang="zh-TW" sz="16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：駐車場</a:t>
                      </a:r>
                      <a:endParaRPr lang="en-US" altLang="zh-TW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（有</a:t>
                      </a:r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=1</a:t>
                      </a:r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）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10182751"/>
                  </a:ext>
                </a:extLst>
              </a:tr>
              <a:tr h="29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60307292"/>
                  </a:ext>
                </a:extLst>
              </a:tr>
              <a:tr h="29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57570269"/>
                  </a:ext>
                </a:extLst>
              </a:tr>
              <a:tr h="29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15357250"/>
                  </a:ext>
                </a:extLst>
              </a:tr>
              <a:tr h="29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58960087"/>
                  </a:ext>
                </a:extLst>
              </a:tr>
              <a:tr h="29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51292062"/>
                  </a:ext>
                </a:extLst>
              </a:tr>
              <a:tr h="29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02963206"/>
                  </a:ext>
                </a:extLst>
              </a:tr>
            </a:tbl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A192F7C-6AAF-4F07-B94F-FC0E9A1DE24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213396" y="2925475"/>
            <a:ext cx="878884" cy="51368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B524FE-427D-47E9-B093-37EC39FDF712}"/>
              </a:ext>
            </a:extLst>
          </p:cNvPr>
          <p:cNvSpPr/>
          <p:nvPr/>
        </p:nvSpPr>
        <p:spPr>
          <a:xfrm>
            <a:off x="7092280" y="2709451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駅徒歩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F8BFAF7-9C93-4071-81AC-D1AB7F9423C3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flipH="1">
            <a:off x="6213396" y="3600107"/>
            <a:ext cx="87888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EFB2A3B-BEEC-4E45-AEC5-A284CABCCA7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213396" y="3768095"/>
            <a:ext cx="878884" cy="46315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5EC29-0F20-42F1-8BCF-02DA69673D99}"/>
              </a:ext>
            </a:extLst>
          </p:cNvPr>
          <p:cNvSpPr/>
          <p:nvPr/>
        </p:nvSpPr>
        <p:spPr>
          <a:xfrm>
            <a:off x="5160061" y="3384083"/>
            <a:ext cx="1053335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賃料</a:t>
            </a:r>
            <a:r>
              <a:rPr kumimoji="1" lang="en-US" altLang="ja-JP" dirty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77C6E4-183A-4BAC-B676-33EC94209919}"/>
              </a:ext>
            </a:extLst>
          </p:cNvPr>
          <p:cNvSpPr/>
          <p:nvPr/>
        </p:nvSpPr>
        <p:spPr>
          <a:xfrm>
            <a:off x="7092280" y="3384083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築年数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1B93A94-057F-4BC9-9619-48DEC49D3564}"/>
              </a:ext>
            </a:extLst>
          </p:cNvPr>
          <p:cNvSpPr/>
          <p:nvPr/>
        </p:nvSpPr>
        <p:spPr>
          <a:xfrm>
            <a:off x="7092280" y="4015221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駐車場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579AF3-48EF-4327-AAC4-9AA576D2D98F}"/>
              </a:ext>
            </a:extLst>
          </p:cNvPr>
          <p:cNvSpPr txBox="1"/>
          <p:nvPr/>
        </p:nvSpPr>
        <p:spPr>
          <a:xfrm rot="19737641">
            <a:off x="5836925" y="2752642"/>
            <a:ext cx="13404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偏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回帰係数</a:t>
            </a:r>
            <a:r>
              <a:rPr kumimoji="1" lang="en-US" altLang="ja-JP" sz="15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β</a:t>
            </a:r>
            <a:r>
              <a:rPr kumimoji="1" lang="en-US" altLang="ja-JP" sz="1500" baseline="-25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sz="1500" baseline="-25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210545B-40BC-4CFA-B7F1-B53DE93DBDB0}"/>
              </a:ext>
            </a:extLst>
          </p:cNvPr>
          <p:cNvSpPr txBox="1"/>
          <p:nvPr/>
        </p:nvSpPr>
        <p:spPr>
          <a:xfrm>
            <a:off x="6549836" y="3267884"/>
            <a:ext cx="3449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β</a:t>
            </a:r>
            <a:r>
              <a:rPr kumimoji="1" lang="en-US" altLang="ja-JP" sz="1500" baseline="-25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1500" baseline="-25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8AE46F-C87B-4D9A-89EC-2788F9951305}"/>
              </a:ext>
            </a:extLst>
          </p:cNvPr>
          <p:cNvSpPr txBox="1"/>
          <p:nvPr/>
        </p:nvSpPr>
        <p:spPr>
          <a:xfrm rot="1690142">
            <a:off x="6585571" y="3691123"/>
            <a:ext cx="3449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β</a:t>
            </a:r>
            <a:r>
              <a:rPr kumimoji="1" lang="en-US" altLang="ja-JP" sz="1500" baseline="-25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1500" baseline="-25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9C746AD-CDDD-4AF9-88DF-4695DE600F9B}"/>
              </a:ext>
            </a:extLst>
          </p:cNvPr>
          <p:cNvSpPr txBox="1"/>
          <p:nvPr/>
        </p:nvSpPr>
        <p:spPr>
          <a:xfrm>
            <a:off x="478770" y="1994854"/>
            <a:ext cx="459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ある駅周辺のアパート（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1K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）の賃料と条件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69670-93A9-4A82-B527-DD880EC8F6D7}"/>
              </a:ext>
            </a:extLst>
          </p:cNvPr>
          <p:cNvSpPr/>
          <p:nvPr/>
        </p:nvSpPr>
        <p:spPr>
          <a:xfrm>
            <a:off x="3635896" y="5157192"/>
            <a:ext cx="5013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ja-JP" altLang="en-US" dirty="0">
                <a:solidFill>
                  <a:schemeClr val="bg1"/>
                </a:solidFill>
                <a:latin typeface="+mn-ea"/>
              </a:rPr>
              <a:t>パラメータの求め方は正規方程式の本数が増えるだけで</a:t>
            </a:r>
            <a:r>
              <a:rPr lang="ja-JP" altLang="en-US" dirty="0">
                <a:solidFill>
                  <a:schemeClr val="bg1"/>
                </a:solidFill>
                <a:latin typeface="+mn-ea"/>
              </a:rPr>
              <a:t>単回帰と</a:t>
            </a:r>
            <a:r>
              <a:rPr kumimoji="1" lang="ja-JP" altLang="en-US" dirty="0">
                <a:solidFill>
                  <a:schemeClr val="bg1"/>
                </a:solidFill>
                <a:latin typeface="+mn-ea"/>
              </a:rPr>
              <a:t>全く同じ</a:t>
            </a:r>
            <a:endParaRPr kumimoji="1" lang="en-US" altLang="ja-JP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E7033F-95EA-415D-8A11-CC91EE312D59}"/>
              </a:ext>
            </a:extLst>
          </p:cNvPr>
          <p:cNvSpPr txBox="1"/>
          <p:nvPr/>
        </p:nvSpPr>
        <p:spPr>
          <a:xfrm>
            <a:off x="2339752" y="4778205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ダミー変数（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1/0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値）↑</a:t>
            </a:r>
          </a:p>
        </p:txBody>
      </p:sp>
    </p:spTree>
    <p:extLst>
      <p:ext uri="{BB962C8B-B14F-4D97-AF65-F5344CB8AC3E}">
        <p14:creationId xmlns:p14="http://schemas.microsoft.com/office/powerpoint/2010/main" val="13613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3" grpId="0" animBg="1"/>
      <p:bldP spid="14" grpId="0" animBg="1"/>
      <p:bldP spid="24" grpId="0"/>
      <p:bldP spid="25" grpId="0"/>
      <p:bldP spid="2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9EA731E2-56CE-4846-9731-63850E6D85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6"/>
          <a:stretch/>
        </p:blipFill>
        <p:spPr>
          <a:xfrm>
            <a:off x="465208" y="1916832"/>
            <a:ext cx="3512561" cy="25130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15EA3F-32D4-4540-B75E-BD1262FC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08" y="596951"/>
            <a:ext cx="806957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Excel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分析ツールによる回帰分析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4C64CA-0F5A-4E20-B0E6-88D5C70A6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6" y="1916832"/>
            <a:ext cx="3359197" cy="14761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7D6453A-6373-402B-8A73-AAE05AAEA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6" y="3897052"/>
            <a:ext cx="3456384" cy="2680852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975BCCD5-CAFF-4FD1-8696-C0FCA2DCA699}"/>
              </a:ext>
            </a:extLst>
          </p:cNvPr>
          <p:cNvSpPr/>
          <p:nvPr/>
        </p:nvSpPr>
        <p:spPr>
          <a:xfrm>
            <a:off x="4432345" y="2492896"/>
            <a:ext cx="432048" cy="432048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EABF00EB-2142-4161-A2CB-6F17C14A9140}"/>
              </a:ext>
            </a:extLst>
          </p:cNvPr>
          <p:cNvSpPr/>
          <p:nvPr/>
        </p:nvSpPr>
        <p:spPr>
          <a:xfrm rot="5400000">
            <a:off x="6617659" y="3429000"/>
            <a:ext cx="432048" cy="432048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B73BEEC-A2ED-4607-81B2-2EA1078B2978}"/>
              </a:ext>
            </a:extLst>
          </p:cNvPr>
          <p:cNvSpPr/>
          <p:nvPr/>
        </p:nvSpPr>
        <p:spPr>
          <a:xfrm>
            <a:off x="3059832" y="2348880"/>
            <a:ext cx="576064" cy="13798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57277B1-3B36-434D-B236-BBC2D405330D}"/>
              </a:ext>
            </a:extLst>
          </p:cNvPr>
          <p:cNvSpPr/>
          <p:nvPr/>
        </p:nvSpPr>
        <p:spPr>
          <a:xfrm>
            <a:off x="5023127" y="2663269"/>
            <a:ext cx="576064" cy="13798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DC76D50-29AA-4D3E-BFAC-D7D8E7B9FF33}"/>
              </a:ext>
            </a:extLst>
          </p:cNvPr>
          <p:cNvSpPr/>
          <p:nvPr/>
        </p:nvSpPr>
        <p:spPr>
          <a:xfrm>
            <a:off x="6228183" y="4232234"/>
            <a:ext cx="821523" cy="13287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430748A-7BF4-4696-9D18-0AAA87308CD7}"/>
              </a:ext>
            </a:extLst>
          </p:cNvPr>
          <p:cNvSpPr/>
          <p:nvPr/>
        </p:nvSpPr>
        <p:spPr>
          <a:xfrm>
            <a:off x="6202581" y="4471903"/>
            <a:ext cx="821523" cy="13287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F6FF5D0-0119-4D64-AE6E-3A061A94CA3A}"/>
              </a:ext>
            </a:extLst>
          </p:cNvPr>
          <p:cNvSpPr/>
          <p:nvPr/>
        </p:nvSpPr>
        <p:spPr>
          <a:xfrm>
            <a:off x="5076057" y="4653136"/>
            <a:ext cx="432048" cy="144016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31FB700-35AB-45F4-B8D1-C8479085E015}"/>
              </a:ext>
            </a:extLst>
          </p:cNvPr>
          <p:cNvSpPr/>
          <p:nvPr/>
        </p:nvSpPr>
        <p:spPr>
          <a:xfrm>
            <a:off x="1010102" y="2996952"/>
            <a:ext cx="504055" cy="136815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E3BAB17-3C51-4A06-BECE-8CB4544E575F}"/>
              </a:ext>
            </a:extLst>
          </p:cNvPr>
          <p:cNvSpPr/>
          <p:nvPr/>
        </p:nvSpPr>
        <p:spPr>
          <a:xfrm>
            <a:off x="1547665" y="2996952"/>
            <a:ext cx="1512167" cy="136815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C32C52-57DA-4771-BACF-00470A8F26B1}"/>
              </a:ext>
            </a:extLst>
          </p:cNvPr>
          <p:cNvSpPr txBox="1"/>
          <p:nvPr/>
        </p:nvSpPr>
        <p:spPr>
          <a:xfrm>
            <a:off x="7049706" y="3433694"/>
            <a:ext cx="12426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変数を指定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FE2666-615F-4C7B-9360-0129191C31E5}"/>
              </a:ext>
            </a:extLst>
          </p:cNvPr>
          <p:cNvSpPr txBox="1"/>
          <p:nvPr/>
        </p:nvSpPr>
        <p:spPr>
          <a:xfrm>
            <a:off x="1320816" y="4345226"/>
            <a:ext cx="19287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↑</a:t>
            </a:r>
            <a:endParaRPr kumimoji="1" lang="en-US" altLang="ja-JP" sz="17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説明変数は隣同士</a:t>
            </a:r>
          </a:p>
        </p:txBody>
      </p:sp>
    </p:spTree>
    <p:extLst>
      <p:ext uri="{BB962C8B-B14F-4D97-AF65-F5344CB8AC3E}">
        <p14:creationId xmlns:p14="http://schemas.microsoft.com/office/powerpoint/2010/main" val="4042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32" grpId="0" animBg="1"/>
      <p:bldP spid="33" grpId="0" animBg="1"/>
      <p:bldP spid="36" grpId="0" animBg="1"/>
      <p:bldP spid="37" grpId="0" animBg="1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2CDF7C1-103E-46B2-B93D-5EF5A7F9A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194" y="1925525"/>
            <a:ext cx="3691408" cy="19463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3FE2B72-E5AA-4666-8CAB-3FCC6FCA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0688"/>
            <a:ext cx="7162800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コマンダーによる回帰分析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AC80F07-56BF-4E2B-B4B9-0AA1B4CD4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320" y="4369935"/>
            <a:ext cx="3744416" cy="22220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FB2361-C6B8-4636-8DBA-A9C958ACF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066" y="4944320"/>
            <a:ext cx="2914672" cy="10733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9FF4C99-51B0-4A29-A441-012E156F0D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/>
        </p:blipFill>
        <p:spPr>
          <a:xfrm>
            <a:off x="573015" y="2175643"/>
            <a:ext cx="2770096" cy="1493106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2E843F31-5605-4A2A-A1D3-82CC7ACF1044}"/>
              </a:ext>
            </a:extLst>
          </p:cNvPr>
          <p:cNvSpPr/>
          <p:nvPr/>
        </p:nvSpPr>
        <p:spPr>
          <a:xfrm rot="5400000">
            <a:off x="1475656" y="3783971"/>
            <a:ext cx="432048" cy="432048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073FBE4-048F-4D10-B1BF-DCFB4E1EC7AE}"/>
              </a:ext>
            </a:extLst>
          </p:cNvPr>
          <p:cNvSpPr txBox="1"/>
          <p:nvPr/>
        </p:nvSpPr>
        <p:spPr>
          <a:xfrm>
            <a:off x="683568" y="1800559"/>
            <a:ext cx="19431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R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コマンダーの起動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1C7215-FEE2-4A5F-9534-EF588095B72C}"/>
              </a:ext>
            </a:extLst>
          </p:cNvPr>
          <p:cNvSpPr txBox="1"/>
          <p:nvPr/>
        </p:nvSpPr>
        <p:spPr>
          <a:xfrm>
            <a:off x="433264" y="4240297"/>
            <a:ext cx="406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既存のデータセットのロード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（あるいは新しいデータセットを自分で入力）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19C16233-4B2D-400F-970A-C24B9ED1ACF9}"/>
              </a:ext>
            </a:extLst>
          </p:cNvPr>
          <p:cNvSpPr/>
          <p:nvPr/>
        </p:nvSpPr>
        <p:spPr>
          <a:xfrm rot="18723905">
            <a:off x="3995413" y="3635679"/>
            <a:ext cx="780182" cy="432048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E7C8D97-F23A-4430-B3A7-F528275ADE28}"/>
              </a:ext>
            </a:extLst>
          </p:cNvPr>
          <p:cNvSpPr txBox="1"/>
          <p:nvPr/>
        </p:nvSpPr>
        <p:spPr>
          <a:xfrm rot="18782385">
            <a:off x="3389264" y="3240403"/>
            <a:ext cx="16786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線形回帰を指定</a:t>
            </a: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4971C02F-781C-4D61-B61A-91AB3E8D168B}"/>
              </a:ext>
            </a:extLst>
          </p:cNvPr>
          <p:cNvSpPr/>
          <p:nvPr/>
        </p:nvSpPr>
        <p:spPr>
          <a:xfrm rot="5400000">
            <a:off x="6444208" y="3919435"/>
            <a:ext cx="432048" cy="432048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4A9C77D-08B4-4B9D-BDF6-CF6FA35014AB}"/>
              </a:ext>
            </a:extLst>
          </p:cNvPr>
          <p:cNvSpPr txBox="1"/>
          <p:nvPr/>
        </p:nvSpPr>
        <p:spPr>
          <a:xfrm>
            <a:off x="6953244" y="3935404"/>
            <a:ext cx="12426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変数を指定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7A6BC76-B9D1-4835-A57D-C7702ABAB6DB}"/>
              </a:ext>
            </a:extLst>
          </p:cNvPr>
          <p:cNvSpPr/>
          <p:nvPr/>
        </p:nvSpPr>
        <p:spPr>
          <a:xfrm>
            <a:off x="611560" y="3356992"/>
            <a:ext cx="1368152" cy="19827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6C726B1-2DA1-49BA-A950-FBF58B9D87C7}"/>
              </a:ext>
            </a:extLst>
          </p:cNvPr>
          <p:cNvSpPr/>
          <p:nvPr/>
        </p:nvSpPr>
        <p:spPr>
          <a:xfrm>
            <a:off x="1403648" y="5617134"/>
            <a:ext cx="1368152" cy="19827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D8B297D-F7B7-465E-ADAF-376DCC9D7574}"/>
              </a:ext>
            </a:extLst>
          </p:cNvPr>
          <p:cNvSpPr/>
          <p:nvPr/>
        </p:nvSpPr>
        <p:spPr>
          <a:xfrm>
            <a:off x="7352296" y="3488110"/>
            <a:ext cx="604080" cy="22892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D6770A3-0D53-4F9F-8BD9-E4BE07A4E122}"/>
              </a:ext>
            </a:extLst>
          </p:cNvPr>
          <p:cNvSpPr/>
          <p:nvPr/>
        </p:nvSpPr>
        <p:spPr>
          <a:xfrm>
            <a:off x="5004048" y="5445224"/>
            <a:ext cx="1008112" cy="134894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CFE1467-000D-4175-A48C-0DCB172A6C5C}"/>
              </a:ext>
            </a:extLst>
          </p:cNvPr>
          <p:cNvSpPr/>
          <p:nvPr/>
        </p:nvSpPr>
        <p:spPr>
          <a:xfrm>
            <a:off x="6323924" y="5039687"/>
            <a:ext cx="1056388" cy="39479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30" grpId="0" animBg="1"/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F0EF8C4-F768-4737-B5EB-4024FB441E18}"/>
              </a:ext>
            </a:extLst>
          </p:cNvPr>
          <p:cNvSpPr/>
          <p:nvPr/>
        </p:nvSpPr>
        <p:spPr>
          <a:xfrm>
            <a:off x="827584" y="1916832"/>
            <a:ext cx="7704856" cy="4250804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10DF90-135B-4604-BBA1-B925D079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5870"/>
            <a:ext cx="8280920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出力内容（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分析ツール）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の解説１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/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0FBFFC-3B74-4361-A871-6B722A109F5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9" b="27873"/>
          <a:stretch/>
        </p:blipFill>
        <p:spPr bwMode="auto">
          <a:xfrm>
            <a:off x="1619672" y="1981200"/>
            <a:ext cx="6336704" cy="4118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FCA852-E71A-4657-9C5D-F10BF62DE568}"/>
              </a:ext>
            </a:extLst>
          </p:cNvPr>
          <p:cNvSpPr txBox="1"/>
          <p:nvPr/>
        </p:nvSpPr>
        <p:spPr>
          <a:xfrm>
            <a:off x="4149214" y="3340348"/>
            <a:ext cx="3760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①自由度修正済み決定係数</a:t>
            </a:r>
            <a:endParaRPr kumimoji="1" lang="en-US" altLang="ja-JP" sz="15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0212136-F943-401C-9AE1-49310740051D}"/>
              </a:ext>
            </a:extLst>
          </p:cNvPr>
          <p:cNvCxnSpPr>
            <a:cxnSpLocks/>
          </p:cNvCxnSpPr>
          <p:nvPr/>
        </p:nvCxnSpPr>
        <p:spPr>
          <a:xfrm flipH="1" flipV="1">
            <a:off x="3873803" y="3509080"/>
            <a:ext cx="284311" cy="8954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3EB143-A837-405A-81B7-45058C0D7D54}"/>
              </a:ext>
            </a:extLst>
          </p:cNvPr>
          <p:cNvSpPr txBox="1"/>
          <p:nvPr/>
        </p:nvSpPr>
        <p:spPr>
          <a:xfrm>
            <a:off x="3899837" y="4290335"/>
            <a:ext cx="33213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②分散分析（回帰</a:t>
            </a:r>
            <a:r>
              <a:rPr kumimoji="1" lang="ja-JP" altLang="en-US" sz="15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モデル全体の検定）</a:t>
            </a:r>
            <a:endParaRPr kumimoji="1" lang="en-US" altLang="ja-JP" sz="15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" name="コネクタ: 曲線 14">
            <a:extLst>
              <a:ext uri="{FF2B5EF4-FFF2-40B4-BE49-F238E27FC236}">
                <a16:creationId xmlns:a16="http://schemas.microsoft.com/office/drawing/2014/main" id="{46284FF5-29A0-4D57-96E8-DE7E4AD94097}"/>
              </a:ext>
            </a:extLst>
          </p:cNvPr>
          <p:cNvCxnSpPr>
            <a:cxnSpLocks/>
          </p:cNvCxnSpPr>
          <p:nvPr/>
        </p:nvCxnSpPr>
        <p:spPr>
          <a:xfrm>
            <a:off x="7126268" y="4436533"/>
            <a:ext cx="304599" cy="292109"/>
          </a:xfrm>
          <a:prstGeom prst="curvedConnector3">
            <a:avLst>
              <a:gd name="adj1" fmla="val 99439"/>
            </a:avLst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F2D06A-3782-48AF-A805-C32AE6E19037}"/>
              </a:ext>
            </a:extLst>
          </p:cNvPr>
          <p:cNvSpPr/>
          <p:nvPr/>
        </p:nvSpPr>
        <p:spPr>
          <a:xfrm>
            <a:off x="1599711" y="3371406"/>
            <a:ext cx="2278236" cy="293255"/>
          </a:xfrm>
          <a:prstGeom prst="rect">
            <a:avLst/>
          </a:prstGeom>
          <a:solidFill>
            <a:srgbClr val="FF0000">
              <a:alpha val="3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86969-8964-4D3D-B77C-BC0E848C7AE1}"/>
              </a:ext>
            </a:extLst>
          </p:cNvPr>
          <p:cNvSpPr/>
          <p:nvPr/>
        </p:nvSpPr>
        <p:spPr>
          <a:xfrm>
            <a:off x="5644117" y="5085184"/>
            <a:ext cx="2278236" cy="293255"/>
          </a:xfrm>
          <a:prstGeom prst="rect">
            <a:avLst/>
          </a:prstGeom>
          <a:solidFill>
            <a:srgbClr val="00B050">
              <a:alpha val="3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コネクタ: 曲線 20">
            <a:extLst>
              <a:ext uri="{FF2B5EF4-FFF2-40B4-BE49-F238E27FC236}">
                <a16:creationId xmlns:a16="http://schemas.microsoft.com/office/drawing/2014/main" id="{E60C7F05-7A82-41D6-B199-C7ACC6D6D6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35155" y="5389046"/>
            <a:ext cx="273747" cy="152300"/>
          </a:xfrm>
          <a:prstGeom prst="curvedConnector3">
            <a:avLst>
              <a:gd name="adj1" fmla="val 50000"/>
            </a:avLst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8F84C5-573C-4632-B969-DA3D053B04AF}"/>
              </a:ext>
            </a:extLst>
          </p:cNvPr>
          <p:cNvSpPr txBox="1"/>
          <p:nvPr/>
        </p:nvSpPr>
        <p:spPr>
          <a:xfrm>
            <a:off x="6660232" y="5571778"/>
            <a:ext cx="113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dirty="0" err="1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ｐ</a:t>
            </a:r>
            <a:r>
              <a:rPr kumimoji="1" lang="ja-JP" altLang="en-US" sz="15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</a:t>
            </a:r>
            <a:endParaRPr kumimoji="1" lang="en-US" altLang="ja-JP" sz="15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057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C00CBE-5E3C-4496-9475-404747E0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48" y="597157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①自由度修正済み決定係数</a:t>
            </a:r>
            <a:endParaRPr kumimoji="1" lang="ja-JP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4379C-1ACB-4F4F-8C30-3234777E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17" y="1942038"/>
            <a:ext cx="7250519" cy="48027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500" dirty="0"/>
              <a:t>決定係数は説明変数が増えると自動的に大きくなる</a:t>
            </a:r>
            <a:endParaRPr kumimoji="1" lang="en-US" altLang="ja-JP" sz="2500" dirty="0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0806491A-62F8-478A-AC62-D5D9C1B3E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19662"/>
              </p:ext>
            </p:extLst>
          </p:nvPr>
        </p:nvGraphicFramePr>
        <p:xfrm>
          <a:off x="533944" y="3103736"/>
          <a:ext cx="7990841" cy="90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3" imgW="4508280" imgH="507960" progId="Equation.DSMT4">
                  <p:embed/>
                </p:oleObj>
              </mc:Choice>
              <mc:Fallback>
                <p:oleObj name="Equation" r:id="rId3" imgW="45082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44" y="3103736"/>
                        <a:ext cx="7990841" cy="902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ED254011-DF5C-4EB9-B7E4-F856A6007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16008"/>
              </p:ext>
            </p:extLst>
          </p:nvPr>
        </p:nvGraphicFramePr>
        <p:xfrm>
          <a:off x="2195736" y="4984792"/>
          <a:ext cx="6177076" cy="90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5" imgW="3288960" imgH="482400" progId="Equation.DSMT4">
                  <p:embed/>
                </p:oleObj>
              </mc:Choice>
              <mc:Fallback>
                <p:oleObj name="Equation" r:id="rId5" imgW="32889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84792"/>
                        <a:ext cx="6177076" cy="902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6EE739F-409B-4748-9CCE-FB78228AF28F}"/>
              </a:ext>
            </a:extLst>
          </p:cNvPr>
          <p:cNvSpPr/>
          <p:nvPr/>
        </p:nvSpPr>
        <p:spPr>
          <a:xfrm>
            <a:off x="2926189" y="3141179"/>
            <a:ext cx="1440160" cy="41399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E315385-6EAA-4531-B756-044CF89114C4}"/>
              </a:ext>
            </a:extLst>
          </p:cNvPr>
          <p:cNvSpPr txBox="1">
            <a:spLocks/>
          </p:cNvSpPr>
          <p:nvPr/>
        </p:nvSpPr>
        <p:spPr bwMode="auto">
          <a:xfrm>
            <a:off x="2995019" y="2746813"/>
            <a:ext cx="1437929" cy="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1800" kern="0" dirty="0">
                <a:solidFill>
                  <a:srgbClr val="FFFF00"/>
                </a:solidFill>
              </a:rPr>
              <a:t>残差平方和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30DB645-3091-4AB3-8BDB-14F8BFD90210}"/>
              </a:ext>
            </a:extLst>
          </p:cNvPr>
          <p:cNvSpPr txBox="1">
            <a:spLocks/>
          </p:cNvSpPr>
          <p:nvPr/>
        </p:nvSpPr>
        <p:spPr bwMode="auto">
          <a:xfrm>
            <a:off x="6012159" y="2758140"/>
            <a:ext cx="2232247" cy="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1800" kern="0" dirty="0">
                <a:solidFill>
                  <a:srgbClr val="FFFF00"/>
                </a:solidFill>
              </a:rPr>
              <a:t>どんどん引いて行く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79840B2-5D5D-42CC-9C5B-5E17C8C707F1}"/>
              </a:ext>
            </a:extLst>
          </p:cNvPr>
          <p:cNvSpPr/>
          <p:nvPr/>
        </p:nvSpPr>
        <p:spPr>
          <a:xfrm>
            <a:off x="1025652" y="3127035"/>
            <a:ext cx="1440160" cy="41399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A362EB4-5F13-46DC-8BC2-076220B2E2A5}"/>
              </a:ext>
            </a:extLst>
          </p:cNvPr>
          <p:cNvSpPr txBox="1">
            <a:spLocks/>
          </p:cNvSpPr>
          <p:nvPr/>
        </p:nvSpPr>
        <p:spPr bwMode="auto">
          <a:xfrm>
            <a:off x="273830" y="2433689"/>
            <a:ext cx="2736304" cy="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ja-JP" altLang="en-US" sz="1800" kern="0" dirty="0">
                <a:solidFill>
                  <a:srgbClr val="FFFF00"/>
                </a:solidFill>
              </a:rPr>
              <a:t>回帰変動</a:t>
            </a:r>
            <a:endParaRPr lang="en-US" altLang="ja-JP" sz="1800" kern="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ja-JP" altLang="en-US" sz="1800" kern="0" dirty="0">
                <a:solidFill>
                  <a:srgbClr val="FFFF00"/>
                </a:solidFill>
              </a:rPr>
              <a:t>（</a:t>
            </a:r>
            <a:r>
              <a:rPr lang="en-US" altLang="ja-JP" sz="1800" kern="0" dirty="0">
                <a:solidFill>
                  <a:srgbClr val="FFFF00"/>
                </a:solidFill>
              </a:rPr>
              <a:t>=</a:t>
            </a:r>
            <a:r>
              <a:rPr lang="ja-JP" altLang="en-US" sz="1800" kern="0" dirty="0">
                <a:solidFill>
                  <a:srgbClr val="FFFF00"/>
                </a:solidFill>
              </a:rPr>
              <a:t>全変動</a:t>
            </a:r>
            <a:r>
              <a:rPr lang="en-US" altLang="ja-JP" sz="1800" kern="0" dirty="0">
                <a:solidFill>
                  <a:srgbClr val="FFFF00"/>
                </a:solidFill>
              </a:rPr>
              <a:t>-</a:t>
            </a:r>
            <a:r>
              <a:rPr lang="ja-JP" altLang="en-US" sz="1800" kern="0" dirty="0">
                <a:solidFill>
                  <a:srgbClr val="FFFF00"/>
                </a:solidFill>
              </a:rPr>
              <a:t>残差平方和）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5CF8446-8560-4195-8D24-48CC5D9C5021}"/>
              </a:ext>
            </a:extLst>
          </p:cNvPr>
          <p:cNvSpPr txBox="1">
            <a:spLocks/>
          </p:cNvSpPr>
          <p:nvPr/>
        </p:nvSpPr>
        <p:spPr bwMode="auto">
          <a:xfrm>
            <a:off x="3203848" y="4313137"/>
            <a:ext cx="5457402" cy="4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kern="0" dirty="0"/>
              <a:t>説明変数の数</a:t>
            </a:r>
            <a:r>
              <a:rPr lang="en-US" altLang="ja-JP" sz="2500" kern="0" dirty="0"/>
              <a:t>k</a:t>
            </a:r>
            <a:r>
              <a:rPr lang="ja-JP" altLang="en-US" sz="2500" kern="0" dirty="0"/>
              <a:t>が増えた分だけ割り引く</a:t>
            </a:r>
            <a:endParaRPr lang="en-US" altLang="ja-JP" sz="25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A6FB6E23-E4C3-4117-9FB1-3021481E9D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9719" y="4846000"/>
                <a:ext cx="2073637" cy="764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Blip>
                    <a:blip r:embed="rId7"/>
                  </a:buBlip>
                  <a:defRPr kumimoji="1" sz="3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bg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bg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bg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ja-JP" altLang="en-US" sz="2000" kern="0" dirty="0">
                    <a:solidFill>
                      <a:srgbClr val="FFFF00"/>
                    </a:solidFill>
                  </a:rPr>
                  <a:t>自由度修正済み</a:t>
                </a:r>
                <a:endParaRPr lang="en-US" altLang="ja-JP" sz="2000" kern="0" dirty="0">
                  <a:solidFill>
                    <a:srgbClr val="FFFF00"/>
                  </a:solidFill>
                </a:endParaRPr>
              </a:p>
              <a:p>
                <a:pPr marL="0" indent="0" algn="ctr">
                  <a:buFontTx/>
                  <a:buNone/>
                </a:pPr>
                <a:r>
                  <a:rPr lang="ja-JP" altLang="en-US" sz="2000" kern="0" dirty="0">
                    <a:solidFill>
                      <a:srgbClr val="FFFF00"/>
                    </a:solidFill>
                  </a:rPr>
                  <a:t>決定係数</a:t>
                </a:r>
                <a:endParaRPr lang="en-US" altLang="ja-JP" sz="2000" kern="0" dirty="0">
                  <a:solidFill>
                    <a:srgbClr val="FFFF00"/>
                  </a:solidFill>
                </a:endParaRPr>
              </a:p>
              <a:p>
                <a:pPr marL="0" indent="0" algn="ctr">
                  <a:buFontTx/>
                  <a:buNone/>
                </a:pPr>
                <a:r>
                  <a:rPr lang="ja-JP" altLang="en-US" sz="2000" kern="0" dirty="0">
                    <a:solidFill>
                      <a:schemeClr val="bg1"/>
                    </a:solidFill>
                  </a:rPr>
                  <a:t>（</a:t>
                </a:r>
                <a:r>
                  <a:rPr lang="en-US" altLang="ja-JP" sz="2000" kern="0" dirty="0">
                    <a:solidFill>
                      <a:schemeClr val="bg1"/>
                    </a:solidFill>
                  </a:rPr>
                  <a:t>-</a:t>
                </a:r>
                <a:r>
                  <a:rPr lang="ja-JP" altLang="en-US" sz="2000" kern="0" dirty="0">
                    <a:solidFill>
                      <a:schemeClr val="bg1"/>
                    </a:solidFill>
                  </a:rPr>
                  <a:t>∞≦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ja-JP" sz="2000" i="1" kern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2000" i="1" kern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acc>
                      </m:e>
                      <m:sup>
                        <m:r>
                          <a:rPr lang="en-US" altLang="ja-JP" sz="2000" b="0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kern="0" dirty="0">
                    <a:solidFill>
                      <a:schemeClr val="bg1"/>
                    </a:solidFill>
                  </a:rPr>
                  <a:t>≦</a:t>
                </a:r>
                <a:r>
                  <a:rPr lang="en-US" altLang="ja-JP" sz="2000" kern="0" dirty="0">
                    <a:solidFill>
                      <a:schemeClr val="bg1"/>
                    </a:solidFill>
                  </a:rPr>
                  <a:t>1</a:t>
                </a:r>
                <a:r>
                  <a:rPr lang="ja-JP" altLang="en-US" sz="2000" kern="0" dirty="0">
                    <a:solidFill>
                      <a:schemeClr val="bg1"/>
                    </a:solidFill>
                  </a:rPr>
                  <a:t>）</a:t>
                </a:r>
                <a:endParaRPr lang="en-US" altLang="ja-JP" sz="20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A6FB6E23-E4C3-4117-9FB1-3021481E9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719" y="4846000"/>
                <a:ext cx="2073637" cy="764324"/>
              </a:xfrm>
              <a:prstGeom prst="rect">
                <a:avLst/>
              </a:prstGeom>
              <a:blipFill>
                <a:blip r:embed="rId8"/>
                <a:stretch>
                  <a:fillRect l="-587" t="-7200" r="-587" b="-632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F45D4931-95E3-4995-8EBE-33C385FD7E12}"/>
              </a:ext>
            </a:extLst>
          </p:cNvPr>
          <p:cNvSpPr txBox="1">
            <a:spLocks/>
          </p:cNvSpPr>
          <p:nvPr/>
        </p:nvSpPr>
        <p:spPr bwMode="auto">
          <a:xfrm>
            <a:off x="4283968" y="5821911"/>
            <a:ext cx="4608512" cy="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1800" kern="0" dirty="0">
                <a:solidFill>
                  <a:srgbClr val="FFFF00"/>
                </a:solidFill>
              </a:rPr>
              <a:t>説明変数が増えた分だけ小さくする</a:t>
            </a:r>
            <a:endParaRPr lang="ja-JP" altLang="en-US" sz="1800" kern="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5AD8F29-5DB0-4004-943C-C35C5640E4CD}"/>
              </a:ext>
            </a:extLst>
          </p:cNvPr>
          <p:cNvSpPr/>
          <p:nvPr/>
        </p:nvSpPr>
        <p:spPr>
          <a:xfrm>
            <a:off x="5724128" y="3141179"/>
            <a:ext cx="2520279" cy="399849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1E2D69C0-A5E4-433A-A9C8-73032C1947A6}"/>
              </a:ext>
            </a:extLst>
          </p:cNvPr>
          <p:cNvSpPr txBox="1">
            <a:spLocks/>
          </p:cNvSpPr>
          <p:nvPr/>
        </p:nvSpPr>
        <p:spPr bwMode="auto">
          <a:xfrm>
            <a:off x="1259632" y="3974048"/>
            <a:ext cx="1437929" cy="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1800" kern="0" dirty="0"/>
              <a:t>全変動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D49C398-AE06-460D-A701-DAF2181BFE79}"/>
              </a:ext>
            </a:extLst>
          </p:cNvPr>
          <p:cNvSpPr/>
          <p:nvPr/>
        </p:nvSpPr>
        <p:spPr>
          <a:xfrm>
            <a:off x="4716016" y="5000483"/>
            <a:ext cx="1224136" cy="37273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C54F7B76-C1E6-4D78-A790-8F6D71F9852E}"/>
              </a:ext>
            </a:extLst>
          </p:cNvPr>
          <p:cNvSpPr/>
          <p:nvPr/>
        </p:nvSpPr>
        <p:spPr>
          <a:xfrm>
            <a:off x="2663074" y="4351229"/>
            <a:ext cx="576064" cy="504056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3F9E477C-BA08-43F9-9354-B67C69D783FC}"/>
              </a:ext>
            </a:extLst>
          </p:cNvPr>
          <p:cNvSpPr txBox="1">
            <a:spLocks/>
          </p:cNvSpPr>
          <p:nvPr/>
        </p:nvSpPr>
        <p:spPr bwMode="auto">
          <a:xfrm>
            <a:off x="1025652" y="5912901"/>
            <a:ext cx="720080" cy="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1800" kern="0" dirty="0">
                <a:solidFill>
                  <a:srgbClr val="FF0000"/>
                </a:solidFill>
              </a:rPr>
              <a:t>注意</a:t>
            </a:r>
          </a:p>
        </p:txBody>
      </p:sp>
      <p:cxnSp>
        <p:nvCxnSpPr>
          <p:cNvPr id="24" name="コネクタ: 曲線 23">
            <a:extLst>
              <a:ext uri="{FF2B5EF4-FFF2-40B4-BE49-F238E27FC236}">
                <a16:creationId xmlns:a16="http://schemas.microsoft.com/office/drawing/2014/main" id="{549B4508-E0DD-4C24-876E-1DF1422BDD24}"/>
              </a:ext>
            </a:extLst>
          </p:cNvPr>
          <p:cNvCxnSpPr/>
          <p:nvPr/>
        </p:nvCxnSpPr>
        <p:spPr>
          <a:xfrm rot="10800000">
            <a:off x="789587" y="5860210"/>
            <a:ext cx="288032" cy="239555"/>
          </a:xfrm>
          <a:prstGeom prst="curvedConnector3">
            <a:avLst>
              <a:gd name="adj1" fmla="val 11194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1" grpId="0"/>
      <p:bldP spid="12" grpId="0" animBg="1"/>
      <p:bldP spid="13" grpId="0"/>
      <p:bldP spid="14" grpId="0"/>
      <p:bldP spid="15" grpId="0"/>
      <p:bldP spid="17" grpId="0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016C7-4E16-4E98-8EF3-16D892F4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85800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②分散分析</a:t>
            </a:r>
            <a:endParaRPr kumimoji="1"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D050EFA3-FDFB-451B-81DE-442FBE755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40833"/>
              </p:ext>
            </p:extLst>
          </p:nvPr>
        </p:nvGraphicFramePr>
        <p:xfrm>
          <a:off x="2473325" y="4011613"/>
          <a:ext cx="553878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3" imgW="3136680" imgH="482400" progId="Equation.DSMT4">
                  <p:embed/>
                </p:oleObj>
              </mc:Choice>
              <mc:Fallback>
                <p:oleObj name="Equation" r:id="rId3" imgW="31366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011613"/>
                        <a:ext cx="5538788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0D62FE3-9C81-4DFE-BEEC-61BDCA1756CE}"/>
              </a:ext>
            </a:extLst>
          </p:cNvPr>
          <p:cNvSpPr txBox="1"/>
          <p:nvPr/>
        </p:nvSpPr>
        <p:spPr>
          <a:xfrm>
            <a:off x="979336" y="2756558"/>
            <a:ext cx="528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帰無仮説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：全ての係数が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　（</a:t>
            </a:r>
            <a:r>
              <a:rPr kumimoji="1" lang="el-GR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β</a:t>
            </a:r>
            <a:r>
              <a:rPr kumimoji="1" lang="el-GR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el-GR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=β</a:t>
            </a:r>
            <a:r>
              <a:rPr kumimoji="1" lang="el-GR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el-GR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=β</a:t>
            </a:r>
            <a:r>
              <a:rPr kumimoji="1" lang="el-GR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3</a:t>
            </a:r>
            <a:r>
              <a:rPr kumimoji="1" lang="el-GR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=0</a:t>
            </a:r>
            <a:r>
              <a:rPr kumimoji="1" lang="ja-JP" altLang="el-GR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）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0152772-5295-43CE-BC36-8BE7E5438908}"/>
              </a:ext>
            </a:extLst>
          </p:cNvPr>
          <p:cNvSpPr txBox="1"/>
          <p:nvPr/>
        </p:nvSpPr>
        <p:spPr>
          <a:xfrm>
            <a:off x="1023203" y="4083636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分散分析の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検定統計量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F29946C-2F97-4A32-A26E-5B7D65F1C18B}"/>
              </a:ext>
            </a:extLst>
          </p:cNvPr>
          <p:cNvSpPr txBox="1"/>
          <p:nvPr/>
        </p:nvSpPr>
        <p:spPr>
          <a:xfrm>
            <a:off x="971600" y="3278750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対立仮説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でない（いずれかの係数が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でない）</a:t>
            </a:r>
          </a:p>
        </p:txBody>
      </p:sp>
      <p:sp>
        <p:nvSpPr>
          <p:cNvPr id="47" name="左中かっこ 46">
            <a:extLst>
              <a:ext uri="{FF2B5EF4-FFF2-40B4-BE49-F238E27FC236}">
                <a16:creationId xmlns:a16="http://schemas.microsoft.com/office/drawing/2014/main" id="{F5AB78D7-BD16-4B6C-8BD8-ED59D146B1CD}"/>
              </a:ext>
            </a:extLst>
          </p:cNvPr>
          <p:cNvSpPr/>
          <p:nvPr/>
        </p:nvSpPr>
        <p:spPr>
          <a:xfrm>
            <a:off x="732267" y="2824973"/>
            <a:ext cx="239333" cy="792088"/>
          </a:xfrm>
          <a:prstGeom prst="leftBrace">
            <a:avLst>
              <a:gd name="adj1" fmla="val 75284"/>
              <a:gd name="adj2" fmla="val 50000"/>
            </a:avLst>
          </a:prstGeom>
          <a:ln w="222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F02C21D-E3F6-4B6B-94D5-106927D10A67}"/>
              </a:ext>
            </a:extLst>
          </p:cNvPr>
          <p:cNvSpPr txBox="1"/>
          <p:nvPr/>
        </p:nvSpPr>
        <p:spPr>
          <a:xfrm>
            <a:off x="528265" y="2105346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推定した重回帰モデル全体が，統計的に見て意味があるかどうかを検定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CBF2854-0A90-4589-B287-DA1216F8D588}"/>
              </a:ext>
            </a:extLst>
          </p:cNvPr>
          <p:cNvSpPr txBox="1"/>
          <p:nvPr/>
        </p:nvSpPr>
        <p:spPr>
          <a:xfrm>
            <a:off x="6228184" y="2809762"/>
            <a:ext cx="2114681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全係数をまとめて検定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EE3DDFB-92C7-442F-B664-F09501009A60}"/>
              </a:ext>
            </a:extLst>
          </p:cNvPr>
          <p:cNvSpPr txBox="1"/>
          <p:nvPr/>
        </p:nvSpPr>
        <p:spPr>
          <a:xfrm>
            <a:off x="4423562" y="5726841"/>
            <a:ext cx="4192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もう一度，図で確認しておきましょう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913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A016C7-4E16-4E98-8EF3-16D892F4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685800"/>
            <a:ext cx="7401929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分散分析と決定係数の違い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（復習）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D050EFA3-FDFB-451B-81DE-442FBE755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7039"/>
              </p:ext>
            </p:extLst>
          </p:nvPr>
        </p:nvGraphicFramePr>
        <p:xfrm>
          <a:off x="6574676" y="2281327"/>
          <a:ext cx="14398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Equation" r:id="rId3" imgW="1028520" imgH="406080" progId="Equation.DSMT4">
                  <p:embed/>
                </p:oleObj>
              </mc:Choice>
              <mc:Fallback>
                <p:oleObj name="Equation" r:id="rId3" imgW="1028520" imgH="40608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D050EFA3-FDFB-451B-81DE-442FBE755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676" y="2281327"/>
                        <a:ext cx="1439863" cy="566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0A7324B-4178-4A11-9C25-7F1343B9DE7B}"/>
              </a:ext>
            </a:extLst>
          </p:cNvPr>
          <p:cNvCxnSpPr>
            <a:cxnSpLocks/>
          </p:cNvCxnSpPr>
          <p:nvPr/>
        </p:nvCxnSpPr>
        <p:spPr>
          <a:xfrm>
            <a:off x="1556254" y="4222613"/>
            <a:ext cx="1566581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B1ABF84-17C2-4461-A4CA-136E6B80BA0D}"/>
              </a:ext>
            </a:extLst>
          </p:cNvPr>
          <p:cNvCxnSpPr>
            <a:cxnSpLocks/>
          </p:cNvCxnSpPr>
          <p:nvPr/>
        </p:nvCxnSpPr>
        <p:spPr>
          <a:xfrm flipV="1">
            <a:off x="1556254" y="2686196"/>
            <a:ext cx="2350841" cy="675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3DFF956-B31E-4195-97D7-65B1FDE196A1}"/>
              </a:ext>
            </a:extLst>
          </p:cNvPr>
          <p:cNvCxnSpPr>
            <a:cxnSpLocks/>
          </p:cNvCxnSpPr>
          <p:nvPr/>
        </p:nvCxnSpPr>
        <p:spPr>
          <a:xfrm flipV="1">
            <a:off x="1556254" y="5325312"/>
            <a:ext cx="2278833" cy="1034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194C4CB-5E30-4069-B5D2-15C2046A4F38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537970" y="2308668"/>
            <a:ext cx="24472" cy="32772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BEFEEC2-3481-414F-B846-8258579875D4}"/>
              </a:ext>
            </a:extLst>
          </p:cNvPr>
          <p:cNvCxnSpPr>
            <a:cxnSpLocks/>
          </p:cNvCxnSpPr>
          <p:nvPr/>
        </p:nvCxnSpPr>
        <p:spPr>
          <a:xfrm flipV="1">
            <a:off x="1374044" y="2492896"/>
            <a:ext cx="2808312" cy="299053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586DA4A-921E-4D87-9FDD-4C7EAC048FEF}"/>
              </a:ext>
            </a:extLst>
          </p:cNvPr>
          <p:cNvSpPr txBox="1"/>
          <p:nvPr/>
        </p:nvSpPr>
        <p:spPr>
          <a:xfrm>
            <a:off x="2357350" y="40091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C1C213-44A9-4E01-A946-DDA5B3DA5C52}"/>
              </a:ext>
            </a:extLst>
          </p:cNvPr>
          <p:cNvSpPr txBox="1"/>
          <p:nvPr/>
        </p:nvSpPr>
        <p:spPr>
          <a:xfrm>
            <a:off x="2372069" y="24928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07A7D9C-598F-43A6-B074-0C54D364CCBD}"/>
              </a:ext>
            </a:extLst>
          </p:cNvPr>
          <p:cNvCxnSpPr>
            <a:cxnSpLocks/>
          </p:cNvCxnSpPr>
          <p:nvPr/>
        </p:nvCxnSpPr>
        <p:spPr>
          <a:xfrm>
            <a:off x="2585073" y="4309911"/>
            <a:ext cx="7569" cy="1049142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EFF6AB7-F26A-4319-9912-43484C01EA2E}"/>
              </a:ext>
            </a:extLst>
          </p:cNvPr>
          <p:cNvCxnSpPr>
            <a:cxnSpLocks/>
          </p:cNvCxnSpPr>
          <p:nvPr/>
        </p:nvCxnSpPr>
        <p:spPr>
          <a:xfrm>
            <a:off x="3583930" y="2686196"/>
            <a:ext cx="0" cy="264587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0C172EF-C635-4C38-A810-167D5C5686D8}"/>
                  </a:ext>
                </a:extLst>
              </p:cNvPr>
              <p:cNvSpPr txBox="1"/>
              <p:nvPr/>
            </p:nvSpPr>
            <p:spPr>
              <a:xfrm>
                <a:off x="439079" y="5077714"/>
                <a:ext cx="1098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平均値</m:t>
                      </m:r>
                      <m:r>
                        <a:rPr lang="en-US" altLang="ja-JP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0C172EF-C635-4C38-A810-167D5C568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9" y="5077714"/>
                <a:ext cx="1098891" cy="400110"/>
              </a:xfrm>
              <a:prstGeom prst="rect">
                <a:avLst/>
              </a:prstGeom>
              <a:blipFill>
                <a:blip r:embed="rId5"/>
                <a:stretch>
                  <a:fillRect l="-556" r="-27778"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50411FC-A6D6-44AA-877F-1831A8C77A6B}"/>
                  </a:ext>
                </a:extLst>
              </p:cNvPr>
              <p:cNvSpPr txBox="1"/>
              <p:nvPr/>
            </p:nvSpPr>
            <p:spPr>
              <a:xfrm>
                <a:off x="1099769" y="4012689"/>
                <a:ext cx="381386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sz="2000" i="1" baseline="-25000" dirty="0">
                    <a:solidFill>
                      <a:srgbClr val="92D05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i</a:t>
                </a:r>
                <a:endParaRPr kumimoji="1" lang="ja-JP" altLang="en-US" sz="2000" i="1" baseline="-25000" dirty="0">
                  <a:solidFill>
                    <a:srgbClr val="92D05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50411FC-A6D6-44AA-877F-1831A8C77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69" y="4012689"/>
                <a:ext cx="381386" cy="392993"/>
              </a:xfrm>
              <a:prstGeom prst="rect">
                <a:avLst/>
              </a:prstGeom>
              <a:blipFill>
                <a:blip r:embed="rId6"/>
                <a:stretch>
                  <a:fillRect t="-4615" r="-1269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D676AEC-AD75-461E-A3B9-8CA52FFD36D5}"/>
              </a:ext>
            </a:extLst>
          </p:cNvPr>
          <p:cNvSpPr txBox="1"/>
          <p:nvPr/>
        </p:nvSpPr>
        <p:spPr>
          <a:xfrm>
            <a:off x="1229550" y="2406090"/>
            <a:ext cx="346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20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baseline="-25000" dirty="0">
              <a:solidFill>
                <a:srgbClr val="00B0F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FF57F9E-7822-48B4-B72D-8D1C8B1AEC42}"/>
              </a:ext>
            </a:extLst>
          </p:cNvPr>
          <p:cNvCxnSpPr>
            <a:cxnSpLocks/>
          </p:cNvCxnSpPr>
          <p:nvPr/>
        </p:nvCxnSpPr>
        <p:spPr>
          <a:xfrm flipV="1">
            <a:off x="1523160" y="5581010"/>
            <a:ext cx="2578370" cy="14692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0E403BA-FF1C-4FC7-83AE-F71D149B876A}"/>
              </a:ext>
            </a:extLst>
          </p:cNvPr>
          <p:cNvSpPr txBox="1"/>
          <p:nvPr/>
        </p:nvSpPr>
        <p:spPr>
          <a:xfrm flipH="1">
            <a:off x="4085796" y="5336796"/>
            <a:ext cx="3870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79FBE4-5DC2-4487-A492-23FB887618AD}"/>
                  </a:ext>
                </a:extLst>
              </p:cNvPr>
              <p:cNvSpPr txBox="1"/>
              <p:nvPr/>
            </p:nvSpPr>
            <p:spPr>
              <a:xfrm>
                <a:off x="480556" y="2476880"/>
                <a:ext cx="875560" cy="34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観測値</m:t>
                      </m:r>
                    </m:oMath>
                  </m:oMathPara>
                </a14:m>
                <a:endParaRPr kumimoji="1" lang="ja-JP" altLang="en-US" sz="2000" i="1" baseline="-25000" dirty="0">
                  <a:solidFill>
                    <a:srgbClr val="00B0F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79FBE4-5DC2-4487-A492-23FB88761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56" y="2476880"/>
                <a:ext cx="875560" cy="349839"/>
              </a:xfrm>
              <a:prstGeom prst="rect">
                <a:avLst/>
              </a:prstGeom>
              <a:blipFill>
                <a:blip r:embed="rId7"/>
                <a:stretch>
                  <a:fillRect l="-699"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A38C940-7143-402A-B6C4-0B474A67EA90}"/>
                  </a:ext>
                </a:extLst>
              </p:cNvPr>
              <p:cNvSpPr txBox="1"/>
              <p:nvPr/>
            </p:nvSpPr>
            <p:spPr>
              <a:xfrm>
                <a:off x="414762" y="4079088"/>
                <a:ext cx="886781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70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理論値</m:t>
                      </m:r>
                    </m:oMath>
                  </m:oMathPara>
                </a14:m>
                <a:endParaRPr lang="en-US" altLang="ja-JP" sz="1700" i="1" dirty="0">
                  <a:solidFill>
                    <a:srgbClr val="92D050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A38C940-7143-402A-B6C4-0B474A67E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2" y="4079088"/>
                <a:ext cx="886781" cy="353943"/>
              </a:xfrm>
              <a:prstGeom prst="rect">
                <a:avLst/>
              </a:prstGeom>
              <a:blipFill>
                <a:blip r:embed="rId8"/>
                <a:stretch>
                  <a:fillRect l="-685"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F74CEC9-690E-4ADA-94BD-A4AE21CE83A2}"/>
              </a:ext>
            </a:extLst>
          </p:cNvPr>
          <p:cNvCxnSpPr>
            <a:cxnSpLocks/>
          </p:cNvCxnSpPr>
          <p:nvPr/>
        </p:nvCxnSpPr>
        <p:spPr>
          <a:xfrm flipH="1">
            <a:off x="2577230" y="2811891"/>
            <a:ext cx="26741" cy="1305827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5CBDE47-5E44-4819-8236-15A508E2DA3E}"/>
              </a:ext>
            </a:extLst>
          </p:cNvPr>
          <p:cNvSpPr txBox="1"/>
          <p:nvPr/>
        </p:nvSpPr>
        <p:spPr>
          <a:xfrm>
            <a:off x="2685640" y="3095644"/>
            <a:ext cx="446276" cy="528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残差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37210D7-F833-4BB9-B9F7-2C832DDF1303}"/>
              </a:ext>
            </a:extLst>
          </p:cNvPr>
          <p:cNvSpPr txBox="1"/>
          <p:nvPr/>
        </p:nvSpPr>
        <p:spPr>
          <a:xfrm>
            <a:off x="3655254" y="3340223"/>
            <a:ext cx="446276" cy="1379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全変動の偏差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864C93-C77B-4F36-83CD-22028BD3FFA3}"/>
              </a:ext>
            </a:extLst>
          </p:cNvPr>
          <p:cNvSpPr txBox="1"/>
          <p:nvPr/>
        </p:nvSpPr>
        <p:spPr>
          <a:xfrm>
            <a:off x="2731806" y="4232588"/>
            <a:ext cx="707886" cy="1126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回帰変動の偏差</a:t>
            </a:r>
          </a:p>
        </p:txBody>
      </p:sp>
      <p:graphicFrame>
        <p:nvGraphicFramePr>
          <p:cNvPr id="40" name="オブジェクト 39">
            <a:extLst>
              <a:ext uri="{FF2B5EF4-FFF2-40B4-BE49-F238E27FC236}">
                <a16:creationId xmlns:a16="http://schemas.microsoft.com/office/drawing/2014/main" id="{42C44549-5237-47FE-B0F5-A7047EF4D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61815"/>
              </p:ext>
            </p:extLst>
          </p:nvPr>
        </p:nvGraphicFramePr>
        <p:xfrm>
          <a:off x="6631144" y="3241476"/>
          <a:ext cx="14192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Equation" r:id="rId9" imgW="939600" imgH="419040" progId="Equation.DSMT4">
                  <p:embed/>
                </p:oleObj>
              </mc:Choice>
              <mc:Fallback>
                <p:oleObj name="Equation" r:id="rId9" imgW="939600" imgH="419040" progId="Equation.DSMT4">
                  <p:embed/>
                  <p:pic>
                    <p:nvPicPr>
                      <p:cNvPr id="40" name="オブジェクト 39">
                        <a:extLst>
                          <a:ext uri="{FF2B5EF4-FFF2-40B4-BE49-F238E27FC236}">
                            <a16:creationId xmlns:a16="http://schemas.microsoft.com/office/drawing/2014/main" id="{42C44549-5237-47FE-B0F5-A7047EF4D8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144" y="3241476"/>
                        <a:ext cx="1419225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9745EE-8B09-4579-A33A-58C310E2FE70}"/>
              </a:ext>
            </a:extLst>
          </p:cNvPr>
          <p:cNvSpPr txBox="1"/>
          <p:nvPr/>
        </p:nvSpPr>
        <p:spPr>
          <a:xfrm>
            <a:off x="5125685" y="2281327"/>
            <a:ext cx="1531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分散分析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（自由度は省略）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3D45AD-E1C1-4F06-8368-AC1F1AD95881}"/>
              </a:ext>
            </a:extLst>
          </p:cNvPr>
          <p:cNvSpPr txBox="1"/>
          <p:nvPr/>
        </p:nvSpPr>
        <p:spPr>
          <a:xfrm>
            <a:off x="5153657" y="3215282"/>
            <a:ext cx="1531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決定係数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（自由度は省略）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097E07C-E0DA-4F3D-937A-9F14A280E8D4}"/>
              </a:ext>
            </a:extLst>
          </p:cNvPr>
          <p:cNvSpPr txBox="1"/>
          <p:nvPr/>
        </p:nvSpPr>
        <p:spPr>
          <a:xfrm flipH="1">
            <a:off x="1368910" y="1831614"/>
            <a:ext cx="3870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2500" i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2" name="オブジェクト 41">
            <a:extLst>
              <a:ext uri="{FF2B5EF4-FFF2-40B4-BE49-F238E27FC236}">
                <a16:creationId xmlns:a16="http://schemas.microsoft.com/office/drawing/2014/main" id="{7E20F07B-13F4-47CB-9C23-B6C6B5B4F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01780"/>
              </p:ext>
            </p:extLst>
          </p:nvPr>
        </p:nvGraphicFramePr>
        <p:xfrm>
          <a:off x="4953071" y="4722042"/>
          <a:ext cx="3817937" cy="39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11" imgW="2438280" imgH="253800" progId="Equation.DSMT4">
                  <p:embed/>
                </p:oleObj>
              </mc:Choice>
              <mc:Fallback>
                <p:oleObj name="Equation" r:id="rId11" imgW="2438280" imgH="253800" progId="Equation.DSMT4">
                  <p:embed/>
                  <p:pic>
                    <p:nvPicPr>
                      <p:cNvPr id="50" name="オブジェクト 49">
                        <a:extLst>
                          <a:ext uri="{FF2B5EF4-FFF2-40B4-BE49-F238E27FC236}">
                            <a16:creationId xmlns:a16="http://schemas.microsoft.com/office/drawing/2014/main" id="{A6773F17-756E-40E3-B72D-F719A9BAD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71" y="4722042"/>
                        <a:ext cx="3817937" cy="397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DCDE4142-C600-44A4-B062-14A7BC23D5C6}"/>
              </a:ext>
            </a:extLst>
          </p:cNvPr>
          <p:cNvSpPr/>
          <p:nvPr/>
        </p:nvSpPr>
        <p:spPr>
          <a:xfrm rot="5400000">
            <a:off x="7519487" y="4732698"/>
            <a:ext cx="436637" cy="118522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98867B4-5945-448D-8892-F817C8C65DD7}"/>
              </a:ext>
            </a:extLst>
          </p:cNvPr>
          <p:cNvSpPr txBox="1"/>
          <p:nvPr/>
        </p:nvSpPr>
        <p:spPr>
          <a:xfrm>
            <a:off x="5153657" y="445167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全変動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6028453-883C-4031-8015-66B81D1014AD}"/>
              </a:ext>
            </a:extLst>
          </p:cNvPr>
          <p:cNvSpPr txBox="1"/>
          <p:nvPr/>
        </p:nvSpPr>
        <p:spPr>
          <a:xfrm>
            <a:off x="6405308" y="44516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回帰変動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DEE2745-A3A6-4BB9-AC2A-E547D7CF6245}"/>
              </a:ext>
            </a:extLst>
          </p:cNvPr>
          <p:cNvSpPr txBox="1"/>
          <p:nvPr/>
        </p:nvSpPr>
        <p:spPr>
          <a:xfrm>
            <a:off x="7538264" y="44516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残差平方和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76F376C-5218-460E-8DE2-A1A9AD1E2330}"/>
              </a:ext>
            </a:extLst>
          </p:cNvPr>
          <p:cNvSpPr txBox="1"/>
          <p:nvPr/>
        </p:nvSpPr>
        <p:spPr>
          <a:xfrm>
            <a:off x="7147238" y="55284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分散分析</a:t>
            </a:r>
          </a:p>
        </p:txBody>
      </p:sp>
      <p:sp>
        <p:nvSpPr>
          <p:cNvPr id="49" name="右中かっこ 48">
            <a:extLst>
              <a:ext uri="{FF2B5EF4-FFF2-40B4-BE49-F238E27FC236}">
                <a16:creationId xmlns:a16="http://schemas.microsoft.com/office/drawing/2014/main" id="{6934262E-0C1B-4506-A9B7-A2AD348DE663}"/>
              </a:ext>
            </a:extLst>
          </p:cNvPr>
          <p:cNvSpPr/>
          <p:nvPr/>
        </p:nvSpPr>
        <p:spPr>
          <a:xfrm rot="5400000">
            <a:off x="6006108" y="4733277"/>
            <a:ext cx="436637" cy="1185227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62C578-141D-4F01-8094-0953AF45B9D4}"/>
              </a:ext>
            </a:extLst>
          </p:cNvPr>
          <p:cNvSpPr txBox="1"/>
          <p:nvPr/>
        </p:nvSpPr>
        <p:spPr>
          <a:xfrm>
            <a:off x="5604407" y="55052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決定係数</a:t>
            </a:r>
          </a:p>
        </p:txBody>
      </p:sp>
      <p:cxnSp>
        <p:nvCxnSpPr>
          <p:cNvPr id="6" name="コネクタ: 曲線 5">
            <a:extLst>
              <a:ext uri="{FF2B5EF4-FFF2-40B4-BE49-F238E27FC236}">
                <a16:creationId xmlns:a16="http://schemas.microsoft.com/office/drawing/2014/main" id="{5A904C06-A31C-43CB-BE41-2E9B84913664}"/>
              </a:ext>
            </a:extLst>
          </p:cNvPr>
          <p:cNvCxnSpPr>
            <a:cxnSpLocks/>
          </p:cNvCxnSpPr>
          <p:nvPr/>
        </p:nvCxnSpPr>
        <p:spPr>
          <a:xfrm>
            <a:off x="4010043" y="4405682"/>
            <a:ext cx="893176" cy="483497"/>
          </a:xfrm>
          <a:prstGeom prst="curvedConnector3">
            <a:avLst>
              <a:gd name="adj1" fmla="val 50000"/>
            </a:avLst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" grpId="0"/>
      <p:bldP spid="39" grpId="0"/>
      <p:bldP spid="44" grpId="0" animBg="1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F0EF8C4-F768-4737-B5EB-4024FB441E18}"/>
              </a:ext>
            </a:extLst>
          </p:cNvPr>
          <p:cNvSpPr/>
          <p:nvPr/>
        </p:nvSpPr>
        <p:spPr>
          <a:xfrm>
            <a:off x="827584" y="2204864"/>
            <a:ext cx="7704856" cy="360273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10DF90-135B-4604-BBA1-B925D079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5870"/>
            <a:ext cx="8280920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出力内容（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分析ツール）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の解説２</a:t>
            </a: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/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２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5ED173B-145E-4E0B-9D10-C8757F03C910}"/>
              </a:ext>
            </a:extLst>
          </p:cNvPr>
          <p:cNvCxnSpPr>
            <a:cxnSpLocks/>
          </p:cNvCxnSpPr>
          <p:nvPr/>
        </p:nvCxnSpPr>
        <p:spPr>
          <a:xfrm flipV="1">
            <a:off x="2987822" y="4635603"/>
            <a:ext cx="42176" cy="32496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684441-5B81-48B4-AD0F-666D3DC2E3E1}"/>
              </a:ext>
            </a:extLst>
          </p:cNvPr>
          <p:cNvSpPr txBox="1"/>
          <p:nvPr/>
        </p:nvSpPr>
        <p:spPr>
          <a:xfrm>
            <a:off x="4427984" y="4799924"/>
            <a:ext cx="149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①回帰係数の</a:t>
            </a:r>
            <a:r>
              <a:rPr kumimoji="1" lang="en-US" altLang="ja-JP" sz="2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</a:t>
            </a:r>
            <a:r>
              <a:rPr kumimoji="1" lang="ja-JP" altLang="en-US" sz="2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検定</a:t>
            </a:r>
            <a:endParaRPr kumimoji="1" lang="en-US" altLang="ja-JP" sz="1500" dirty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8231A76-5F0F-4327-A16F-AE191EA194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6" r="20410"/>
          <a:stretch/>
        </p:blipFill>
        <p:spPr bwMode="auto">
          <a:xfrm>
            <a:off x="1181581" y="2955152"/>
            <a:ext cx="6780837" cy="1668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8E1C14-CCC2-42BB-9D8E-C91D85B5F363}"/>
              </a:ext>
            </a:extLst>
          </p:cNvPr>
          <p:cNvSpPr txBox="1"/>
          <p:nvPr/>
        </p:nvSpPr>
        <p:spPr>
          <a:xfrm>
            <a:off x="1520900" y="4898763"/>
            <a:ext cx="29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②偏回帰係数</a:t>
            </a:r>
            <a:endParaRPr kumimoji="1" lang="en-US" altLang="ja-JP" sz="13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B1525DBD-810C-4BFA-AE6D-4307ABA2D50F}"/>
              </a:ext>
            </a:extLst>
          </p:cNvPr>
          <p:cNvSpPr/>
          <p:nvPr/>
        </p:nvSpPr>
        <p:spPr>
          <a:xfrm rot="5400000">
            <a:off x="7125262" y="4047946"/>
            <a:ext cx="150060" cy="1368152"/>
          </a:xfrm>
          <a:prstGeom prst="rightBrace">
            <a:avLst>
              <a:gd name="adj1" fmla="val 5742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DE95D1-C204-483D-BBB5-78BF541673EE}"/>
              </a:ext>
            </a:extLst>
          </p:cNvPr>
          <p:cNvSpPr txBox="1"/>
          <p:nvPr/>
        </p:nvSpPr>
        <p:spPr>
          <a:xfrm>
            <a:off x="6097214" y="4799924"/>
            <a:ext cx="202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係数の区間推定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5582DA76-3AD9-4542-9012-48285942C61C}"/>
              </a:ext>
            </a:extLst>
          </p:cNvPr>
          <p:cNvSpPr/>
          <p:nvPr/>
        </p:nvSpPr>
        <p:spPr>
          <a:xfrm rot="5400000">
            <a:off x="5118284" y="3731993"/>
            <a:ext cx="105926" cy="1969857"/>
          </a:xfrm>
          <a:prstGeom prst="rightBrace">
            <a:avLst>
              <a:gd name="adj1" fmla="val 57424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6B45ED0-BA68-4906-BCCB-5EC19B264CA2}"/>
              </a:ext>
            </a:extLst>
          </p:cNvPr>
          <p:cNvSpPr/>
          <p:nvPr/>
        </p:nvSpPr>
        <p:spPr>
          <a:xfrm>
            <a:off x="2717069" y="2996952"/>
            <a:ext cx="625857" cy="1597349"/>
          </a:xfrm>
          <a:prstGeom prst="rect">
            <a:avLst/>
          </a:prstGeom>
          <a:solidFill>
            <a:srgbClr val="FF0000">
              <a:alpha val="3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9A3EC4D-B22F-412D-AFC2-11875D1B9FDB}"/>
              </a:ext>
            </a:extLst>
          </p:cNvPr>
          <p:cNvSpPr/>
          <p:nvPr/>
        </p:nvSpPr>
        <p:spPr>
          <a:xfrm>
            <a:off x="4139952" y="2996952"/>
            <a:ext cx="2160052" cy="1593141"/>
          </a:xfrm>
          <a:prstGeom prst="rect">
            <a:avLst/>
          </a:prstGeom>
          <a:solidFill>
            <a:srgbClr val="00B050">
              <a:alpha val="35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0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00A0D-E1FE-4B3B-AECC-99C0A0FE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7162800" cy="1143000"/>
          </a:xfrm>
        </p:spPr>
        <p:txBody>
          <a:bodyPr/>
          <a:lstStyle/>
          <a:p>
            <a:pPr algn="l"/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目的①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因果関係の解明と予測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4E1C06-C730-4353-97DC-49B9EE690CF1}"/>
              </a:ext>
            </a:extLst>
          </p:cNvPr>
          <p:cNvSpPr/>
          <p:nvPr/>
        </p:nvSpPr>
        <p:spPr>
          <a:xfrm>
            <a:off x="3635896" y="2502025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原因変数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1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9BF420-A23F-47F1-8DE7-E49CD59A06F8}"/>
              </a:ext>
            </a:extLst>
          </p:cNvPr>
          <p:cNvSpPr/>
          <p:nvPr/>
        </p:nvSpPr>
        <p:spPr>
          <a:xfrm>
            <a:off x="3635896" y="3366121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原因変数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2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1509AC-AD5C-4775-9867-A74066157DAB}"/>
              </a:ext>
            </a:extLst>
          </p:cNvPr>
          <p:cNvSpPr/>
          <p:nvPr/>
        </p:nvSpPr>
        <p:spPr>
          <a:xfrm>
            <a:off x="3635896" y="4230217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原因変数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3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C31945-3F91-4147-898B-9220BDE3E682}"/>
              </a:ext>
            </a:extLst>
          </p:cNvPr>
          <p:cNvSpPr/>
          <p:nvPr/>
        </p:nvSpPr>
        <p:spPr>
          <a:xfrm>
            <a:off x="3635896" y="5094313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原因変数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4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ABC1E4-1854-46F7-AB52-9D80432862D4}"/>
              </a:ext>
            </a:extLst>
          </p:cNvPr>
          <p:cNvSpPr/>
          <p:nvPr/>
        </p:nvSpPr>
        <p:spPr>
          <a:xfrm>
            <a:off x="683568" y="3690157"/>
            <a:ext cx="1224136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結果変数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A6ACF54-4460-43BF-BD48-81756FD027F6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907704" y="2826061"/>
            <a:ext cx="1728192" cy="1062118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C458CC2-9C97-480B-B730-C2749287543C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907822" y="3690157"/>
            <a:ext cx="1728074" cy="414046"/>
          </a:xfrm>
          <a:prstGeom prst="straightConnector1">
            <a:avLst/>
          </a:prstGeom>
          <a:ln w="762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142BB0F-1B18-446A-A491-CEB9089A55C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929176" y="4230217"/>
            <a:ext cx="1706720" cy="324036"/>
          </a:xfrm>
          <a:prstGeom prst="straightConnector1">
            <a:avLst/>
          </a:prstGeom>
          <a:ln w="127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1BF3BBD-1D56-4EE1-B06F-EEFD7F4C78B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929176" y="4320227"/>
            <a:ext cx="1706720" cy="1098122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タイトル 1">
            <a:extLst>
              <a:ext uri="{FF2B5EF4-FFF2-40B4-BE49-F238E27FC236}">
                <a16:creationId xmlns:a16="http://schemas.microsoft.com/office/drawing/2014/main" id="{A06F0F38-D6C0-4E62-A4E2-132C3FE1E8A8}"/>
              </a:ext>
            </a:extLst>
          </p:cNvPr>
          <p:cNvSpPr txBox="1">
            <a:spLocks/>
          </p:cNvSpPr>
          <p:nvPr/>
        </p:nvSpPr>
        <p:spPr bwMode="auto">
          <a:xfrm>
            <a:off x="2339752" y="5166448"/>
            <a:ext cx="1080120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影響中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0EEF202F-7705-4850-8B41-E7435B9BC51F}"/>
              </a:ext>
            </a:extLst>
          </p:cNvPr>
          <p:cNvSpPr txBox="1">
            <a:spLocks/>
          </p:cNvSpPr>
          <p:nvPr/>
        </p:nvSpPr>
        <p:spPr bwMode="auto">
          <a:xfrm>
            <a:off x="2555658" y="3834427"/>
            <a:ext cx="1080120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影響大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6FADB50-8026-486C-9A3F-854254116B29}"/>
              </a:ext>
            </a:extLst>
          </p:cNvPr>
          <p:cNvSpPr txBox="1">
            <a:spLocks/>
          </p:cNvSpPr>
          <p:nvPr/>
        </p:nvSpPr>
        <p:spPr bwMode="auto">
          <a:xfrm>
            <a:off x="2212740" y="2700047"/>
            <a:ext cx="1080120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影響小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445DFFB8-EBEB-45A6-B894-20FC933E132F}"/>
              </a:ext>
            </a:extLst>
          </p:cNvPr>
          <p:cNvSpPr txBox="1">
            <a:spLocks/>
          </p:cNvSpPr>
          <p:nvPr/>
        </p:nvSpPr>
        <p:spPr bwMode="auto">
          <a:xfrm>
            <a:off x="5508106" y="3897180"/>
            <a:ext cx="2935324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just"/>
            <a:r>
              <a:rPr lang="ja-JP" altLang="en-US" sz="2000" kern="0" dirty="0">
                <a:solidFill>
                  <a:srgbClr val="FFFF00"/>
                </a:solidFill>
              </a:rPr>
              <a:t>因果関係</a:t>
            </a:r>
            <a:r>
              <a:rPr lang="ja-JP" altLang="en-US" sz="2000" kern="0" dirty="0"/>
              <a:t>をモデル（数式）で捉え，</a:t>
            </a:r>
            <a:r>
              <a:rPr lang="ja-JP" altLang="en-US" sz="2000" kern="0" dirty="0">
                <a:solidFill>
                  <a:srgbClr val="FFFF00"/>
                </a:solidFill>
              </a:rPr>
              <a:t>予測</a:t>
            </a:r>
            <a:r>
              <a:rPr lang="ja-JP" altLang="en-US" sz="2000" kern="0" dirty="0"/>
              <a:t>に利用する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B792C7CC-9EBB-44DC-A3C2-7BD7D583F3B1}"/>
              </a:ext>
            </a:extLst>
          </p:cNvPr>
          <p:cNvSpPr txBox="1">
            <a:spLocks/>
          </p:cNvSpPr>
          <p:nvPr/>
        </p:nvSpPr>
        <p:spPr bwMode="auto">
          <a:xfrm>
            <a:off x="2627784" y="4378344"/>
            <a:ext cx="1080120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影響小</a:t>
            </a:r>
          </a:p>
        </p:txBody>
      </p:sp>
    </p:spTree>
    <p:extLst>
      <p:ext uri="{BB962C8B-B14F-4D97-AF65-F5344CB8AC3E}">
        <p14:creationId xmlns:p14="http://schemas.microsoft.com/office/powerpoint/2010/main" val="12420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87F3B-3779-4563-8D56-B2DC999E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①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回帰係数の</a:t>
            </a:r>
            <a:r>
              <a:rPr kumimoji="1" lang="ja-JP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ｔ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検定と変数選択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8FEB75-1962-441A-B34A-BB5521A1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18648" cy="4114800"/>
          </a:xfrm>
        </p:spPr>
        <p:txBody>
          <a:bodyPr/>
          <a:lstStyle/>
          <a:p>
            <a:pPr algn="just"/>
            <a:r>
              <a:rPr kumimoji="1" lang="ja-JP" altLang="en-US" dirty="0"/>
              <a:t>事例では全て有意となったが，もし有意とならなかった変数があったらどうする？</a:t>
            </a:r>
            <a:endParaRPr kumimoji="1" lang="en-US" altLang="ja-JP" dirty="0"/>
          </a:p>
          <a:p>
            <a:pPr marL="0" indent="0" algn="just">
              <a:buNone/>
            </a:pPr>
            <a:r>
              <a:rPr kumimoji="1" lang="ja-JP" altLang="en-US" dirty="0"/>
              <a:t>　①</a:t>
            </a:r>
            <a:r>
              <a:rPr kumimoji="1" lang="ja-JP" altLang="en-US" dirty="0">
                <a:solidFill>
                  <a:srgbClr val="FFFF00"/>
                </a:solidFill>
              </a:rPr>
              <a:t>モデルから取り除く</a:t>
            </a:r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00B0F0"/>
                </a:solidFill>
              </a:rPr>
              <a:t>←一般的</a:t>
            </a:r>
            <a:r>
              <a:rPr kumimoji="1" lang="ja-JP" altLang="en-US" dirty="0"/>
              <a:t>　</a:t>
            </a:r>
            <a:endParaRPr kumimoji="1" lang="en-US" altLang="ja-JP" sz="3000" dirty="0"/>
          </a:p>
          <a:p>
            <a:pPr marL="0" indent="0" algn="just">
              <a:buNone/>
            </a:pPr>
            <a:r>
              <a:rPr kumimoji="1" lang="ja-JP" altLang="en-US" dirty="0"/>
              <a:t>　②</a:t>
            </a:r>
            <a:r>
              <a:rPr kumimoji="1" lang="ja-JP" altLang="en-US" dirty="0">
                <a:solidFill>
                  <a:srgbClr val="FFFF00"/>
                </a:solidFill>
              </a:rPr>
              <a:t>モデルに残す場合もある</a:t>
            </a:r>
            <a:r>
              <a:rPr kumimoji="1" lang="ja-JP" altLang="en-US" sz="2500" dirty="0"/>
              <a:t>←入っているべき重要な変数（他の変数への影響を抑えるための</a:t>
            </a:r>
            <a:r>
              <a:rPr kumimoji="1" lang="ja-JP" altLang="en-US" sz="2500" dirty="0">
                <a:solidFill>
                  <a:srgbClr val="00B0F0"/>
                </a:solidFill>
              </a:rPr>
              <a:t>コントロール変数</a:t>
            </a:r>
            <a:r>
              <a:rPr lang="ja-JP" altLang="en-US" sz="2500" dirty="0"/>
              <a:t>）として残しておく</a:t>
            </a:r>
            <a:endParaRPr kumimoji="1" lang="en-US" altLang="ja-JP" sz="2500" dirty="0"/>
          </a:p>
          <a:p>
            <a:pPr marL="0" indent="0" algn="just">
              <a:buNone/>
            </a:pPr>
            <a:r>
              <a:rPr kumimoji="1" lang="ja-JP" altLang="en-US" sz="2500" dirty="0"/>
              <a:t>　</a:t>
            </a:r>
            <a:r>
              <a:rPr kumimoji="1" lang="en-US" altLang="ja-JP" sz="2500" dirty="0"/>
              <a:t>※</a:t>
            </a:r>
            <a:r>
              <a:rPr kumimoji="1" lang="ja-JP" altLang="en-US" sz="2500" dirty="0"/>
              <a:t>悩んだら</a:t>
            </a:r>
            <a:r>
              <a:rPr kumimoji="1" lang="en-US" altLang="ja-JP" sz="2500" dirty="0"/>
              <a:t>…</a:t>
            </a:r>
            <a:r>
              <a:rPr kumimoji="1" lang="ja-JP" altLang="en-US" sz="2500" dirty="0"/>
              <a:t>必要な変数が入っていないよりは</a:t>
            </a:r>
            <a:r>
              <a:rPr kumimoji="1" lang="ja-JP" altLang="en-US" sz="2500" dirty="0">
                <a:solidFill>
                  <a:srgbClr val="FFFF00"/>
                </a:solidFill>
              </a:rPr>
              <a:t>不要な変数が入っていた方が害は少ない</a:t>
            </a:r>
            <a:endParaRPr kumimoji="1" lang="en-US" altLang="ja-JP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91A4C-F875-4C54-84D2-D96AA826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②偏回帰係数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C7695EA-74F0-4E8A-B462-83B35F4020A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838877" y="2339254"/>
            <a:ext cx="878884" cy="51368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494844-3256-4DAD-92C7-934D17669ED8}"/>
              </a:ext>
            </a:extLst>
          </p:cNvPr>
          <p:cNvSpPr/>
          <p:nvPr/>
        </p:nvSpPr>
        <p:spPr>
          <a:xfrm>
            <a:off x="6717761" y="2123230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駅徒歩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8E02E6-00F7-419C-ADD4-FA531E0610EE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5838877" y="3013886"/>
            <a:ext cx="87888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FF8E802-9869-47CA-9F67-6B91239FBB6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838877" y="3181874"/>
            <a:ext cx="878884" cy="46315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DFB0C9-1124-4FB9-8D43-5AF09CB8668C}"/>
              </a:ext>
            </a:extLst>
          </p:cNvPr>
          <p:cNvSpPr/>
          <p:nvPr/>
        </p:nvSpPr>
        <p:spPr>
          <a:xfrm>
            <a:off x="4785542" y="2797862"/>
            <a:ext cx="1053335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賃料</a:t>
            </a:r>
            <a:r>
              <a:rPr kumimoji="1" lang="en-US" altLang="ja-JP" dirty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103637D-1FAE-4B9A-AB91-2EC67962EC3E}"/>
              </a:ext>
            </a:extLst>
          </p:cNvPr>
          <p:cNvSpPr/>
          <p:nvPr/>
        </p:nvSpPr>
        <p:spPr>
          <a:xfrm>
            <a:off x="6717761" y="2797862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築年数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65722B-DBD0-488B-92D8-163EA0E96241}"/>
              </a:ext>
            </a:extLst>
          </p:cNvPr>
          <p:cNvSpPr/>
          <p:nvPr/>
        </p:nvSpPr>
        <p:spPr>
          <a:xfrm>
            <a:off x="6717761" y="3429000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駐車場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DF9B95-847F-415D-82E6-2D592E0749BE}"/>
              </a:ext>
            </a:extLst>
          </p:cNvPr>
          <p:cNvSpPr txBox="1"/>
          <p:nvPr/>
        </p:nvSpPr>
        <p:spPr>
          <a:xfrm rot="19737641">
            <a:off x="5909673" y="2209255"/>
            <a:ext cx="7024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—0.41</a:t>
            </a:r>
            <a:endParaRPr kumimoji="1" lang="ja-JP" altLang="en-US" sz="1700" baseline="-25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8B57AE-F6C2-431F-BDBE-7C33E806A83D}"/>
              </a:ext>
            </a:extLst>
          </p:cNvPr>
          <p:cNvSpPr txBox="1"/>
          <p:nvPr/>
        </p:nvSpPr>
        <p:spPr>
          <a:xfrm>
            <a:off x="6024461" y="2691380"/>
            <a:ext cx="6655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-0.23</a:t>
            </a:r>
            <a:endParaRPr kumimoji="1" lang="ja-JP" altLang="en-US" sz="1700" baseline="-25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BC2C25-E85E-4010-8193-03165446680F}"/>
              </a:ext>
            </a:extLst>
          </p:cNvPr>
          <p:cNvSpPr txBox="1"/>
          <p:nvPr/>
        </p:nvSpPr>
        <p:spPr>
          <a:xfrm rot="1690142">
            <a:off x="6105254" y="3089513"/>
            <a:ext cx="5565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3.12</a:t>
            </a:r>
            <a:endParaRPr kumimoji="1" lang="ja-JP" altLang="en-US" sz="1700" baseline="-25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4B55BC98-53AA-4396-B534-5ABDE181C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60359"/>
              </p:ext>
            </p:extLst>
          </p:nvPr>
        </p:nvGraphicFramePr>
        <p:xfrm>
          <a:off x="1259631" y="3609237"/>
          <a:ext cx="4471349" cy="42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2425680" imgH="228600" progId="Equation.DSMT4">
                  <p:embed/>
                </p:oleObj>
              </mc:Choice>
              <mc:Fallback>
                <p:oleObj name="Equation" r:id="rId3" imgW="2425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1" y="3609237"/>
                        <a:ext cx="4471349" cy="421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B142FA-10A1-4EBD-90C3-C2088945463E}"/>
              </a:ext>
            </a:extLst>
          </p:cNvPr>
          <p:cNvSpPr txBox="1"/>
          <p:nvPr/>
        </p:nvSpPr>
        <p:spPr>
          <a:xfrm>
            <a:off x="1547664" y="2046980"/>
            <a:ext cx="380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偏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回帰係数：ほかの変数の影響を取り除いた後の影響の大きさ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088B85-D860-4D06-8635-8470910CA17F}"/>
              </a:ext>
            </a:extLst>
          </p:cNvPr>
          <p:cNvSpPr txBox="1"/>
          <p:nvPr/>
        </p:nvSpPr>
        <p:spPr>
          <a:xfrm>
            <a:off x="827584" y="4249034"/>
            <a:ext cx="73448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や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が一定のとき，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3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の変化によって生じる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の変化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（駅距離と築年数が同じ場合，駐車場があるアパートは無いアパートよりも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3.167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円高い）</a:t>
            </a:r>
          </a:p>
        </p:txBody>
      </p:sp>
      <p:cxnSp>
        <p:nvCxnSpPr>
          <p:cNvPr id="20" name="コネクタ: 曲線 19">
            <a:extLst>
              <a:ext uri="{FF2B5EF4-FFF2-40B4-BE49-F238E27FC236}">
                <a16:creationId xmlns:a16="http://schemas.microsoft.com/office/drawing/2014/main" id="{E45F81E4-7158-4228-9F6D-032AC6861453}"/>
              </a:ext>
            </a:extLst>
          </p:cNvPr>
          <p:cNvCxnSpPr>
            <a:cxnSpLocks/>
          </p:cNvCxnSpPr>
          <p:nvPr/>
        </p:nvCxnSpPr>
        <p:spPr>
          <a:xfrm>
            <a:off x="5309537" y="2322222"/>
            <a:ext cx="857431" cy="19980"/>
          </a:xfrm>
          <a:prstGeom prst="curvedConnector4">
            <a:avLst>
              <a:gd name="adj1" fmla="val 42123"/>
              <a:gd name="adj2" fmla="val -1126321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コネクタ: 曲線 24">
            <a:extLst>
              <a:ext uri="{FF2B5EF4-FFF2-40B4-BE49-F238E27FC236}">
                <a16:creationId xmlns:a16="http://schemas.microsoft.com/office/drawing/2014/main" id="{A05A55A0-C7DC-4579-8C0E-E4D89409A1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41259" y="4029245"/>
            <a:ext cx="321898" cy="209359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438AF-A682-45B0-9205-5362BB4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予　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FE7AC-18F4-4D8F-92A8-ACD9122EB2A6}"/>
              </a:ext>
            </a:extLst>
          </p:cNvPr>
          <p:cNvSpPr txBox="1"/>
          <p:nvPr/>
        </p:nvSpPr>
        <p:spPr>
          <a:xfrm>
            <a:off x="270520" y="1999059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　駅徒歩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3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分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で，築年数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5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年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で，駐車場が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ない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アパートの賃料は？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0C38E7-B895-468E-9087-826CFEA3CC64}"/>
              </a:ext>
            </a:extLst>
          </p:cNvPr>
          <p:cNvSpPr/>
          <p:nvPr/>
        </p:nvSpPr>
        <p:spPr>
          <a:xfrm>
            <a:off x="755576" y="2439601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6.138-0.407</a:t>
            </a:r>
            <a:r>
              <a:rPr lang="ja-JP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×</a:t>
            </a:r>
            <a:r>
              <a:rPr lang="en-US" altLang="ja-JP" kern="1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-0.232</a:t>
            </a:r>
            <a:r>
              <a:rPr lang="ja-JP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×</a:t>
            </a:r>
            <a:r>
              <a:rPr lang="en-US" altLang="ja-JP" kern="1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5</a:t>
            </a:r>
            <a:r>
              <a:rPr lang="en-US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+3.167</a:t>
            </a:r>
            <a:r>
              <a:rPr lang="ja-JP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×</a:t>
            </a:r>
            <a:r>
              <a:rPr lang="en-US" altLang="ja-JP" kern="1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0</a:t>
            </a:r>
            <a:r>
              <a:rPr lang="en-US" altLang="ja-JP" kern="1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=</a:t>
            </a:r>
            <a:r>
              <a:rPr lang="en-US" altLang="ja-JP" kern="1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3.757</a:t>
            </a:r>
            <a:r>
              <a:rPr lang="ja-JP" altLang="en-US" kern="1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（万円）</a:t>
            </a:r>
            <a:endParaRPr lang="ja-JP" altLang="ja-JP" kern="1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EAFA34-7C1E-440F-90F8-07F5850637FA}"/>
              </a:ext>
            </a:extLst>
          </p:cNvPr>
          <p:cNvSpPr/>
          <p:nvPr/>
        </p:nvSpPr>
        <p:spPr>
          <a:xfrm>
            <a:off x="4067944" y="2938371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観測データの範囲にない</a:t>
            </a: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外挿予測</a:t>
            </a:r>
            <a:endParaRPr kumimoji="1" lang="en-US" altLang="ja-JP" sz="2000" dirty="0">
              <a:solidFill>
                <a:srgbClr val="00B0F0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（範囲内の予測を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内挿予測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と呼ぶ）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D6D333C-85AA-4755-B067-FB5071F22BF7}"/>
              </a:ext>
            </a:extLst>
          </p:cNvPr>
          <p:cNvCxnSpPr>
            <a:cxnSpLocks/>
          </p:cNvCxnSpPr>
          <p:nvPr/>
        </p:nvCxnSpPr>
        <p:spPr>
          <a:xfrm>
            <a:off x="1799692" y="5820241"/>
            <a:ext cx="2772308" cy="0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087D07A-D5B0-4FFE-956F-7C287ADFB2F9}"/>
              </a:ext>
            </a:extLst>
          </p:cNvPr>
          <p:cNvCxnSpPr>
            <a:cxnSpLocks/>
          </p:cNvCxnSpPr>
          <p:nvPr/>
        </p:nvCxnSpPr>
        <p:spPr>
          <a:xfrm flipV="1">
            <a:off x="1799692" y="3509139"/>
            <a:ext cx="0" cy="231110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64479D-7E69-4DAC-AEF2-DE613FE87A80}"/>
              </a:ext>
            </a:extLst>
          </p:cNvPr>
          <p:cNvSpPr txBox="1"/>
          <p:nvPr/>
        </p:nvSpPr>
        <p:spPr>
          <a:xfrm>
            <a:off x="1644040" y="3099089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y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20" name="コネクタ: 曲線 19">
            <a:extLst>
              <a:ext uri="{FF2B5EF4-FFF2-40B4-BE49-F238E27FC236}">
                <a16:creationId xmlns:a16="http://schemas.microsoft.com/office/drawing/2014/main" id="{D0851ECB-CAEF-4D0D-9CCC-B4CA4E678426}"/>
              </a:ext>
            </a:extLst>
          </p:cNvPr>
          <p:cNvCxnSpPr/>
          <p:nvPr/>
        </p:nvCxnSpPr>
        <p:spPr>
          <a:xfrm rot="16200000" flipV="1">
            <a:off x="7141704" y="2673419"/>
            <a:ext cx="365790" cy="288032"/>
          </a:xfrm>
          <a:prstGeom prst="curvedConnector3">
            <a:avLst>
              <a:gd name="adj1" fmla="val 102627"/>
            </a:avLst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ABC2B0-4870-45E1-9C23-4096CBAADD9F}"/>
              </a:ext>
            </a:extLst>
          </p:cNvPr>
          <p:cNvSpPr txBox="1"/>
          <p:nvPr/>
        </p:nvSpPr>
        <p:spPr>
          <a:xfrm>
            <a:off x="4553947" y="558924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ｘ</a:t>
            </a: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12D4637-45A3-43BC-B1B3-3F507442D04E}"/>
              </a:ext>
            </a:extLst>
          </p:cNvPr>
          <p:cNvSpPr/>
          <p:nvPr/>
        </p:nvSpPr>
        <p:spPr>
          <a:xfrm rot="258160">
            <a:off x="1983741" y="3147072"/>
            <a:ext cx="1557227" cy="1486206"/>
          </a:xfrm>
          <a:custGeom>
            <a:avLst/>
            <a:gdLst>
              <a:gd name="connsiteX0" fmla="*/ 0 w 2226365"/>
              <a:gd name="connsiteY0" fmla="*/ 1560443 h 1560443"/>
              <a:gd name="connsiteX1" fmla="*/ 1441174 w 2226365"/>
              <a:gd name="connsiteY1" fmla="*/ 1113182 h 1560443"/>
              <a:gd name="connsiteX2" fmla="*/ 2226365 w 2226365"/>
              <a:gd name="connsiteY2" fmla="*/ 0 h 15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6365" h="1560443">
                <a:moveTo>
                  <a:pt x="0" y="1560443"/>
                </a:moveTo>
                <a:cubicBezTo>
                  <a:pt x="535056" y="1466849"/>
                  <a:pt x="1070113" y="1373256"/>
                  <a:pt x="1441174" y="1113182"/>
                </a:cubicBezTo>
                <a:cubicBezTo>
                  <a:pt x="1812235" y="853108"/>
                  <a:pt x="2019300" y="426554"/>
                  <a:pt x="2226365" y="0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59BE6B2-1976-406F-BB19-E70532A96FAA}"/>
              </a:ext>
            </a:extLst>
          </p:cNvPr>
          <p:cNvSpPr/>
          <p:nvPr/>
        </p:nvSpPr>
        <p:spPr>
          <a:xfrm rot="11115337">
            <a:off x="2815912" y="4135980"/>
            <a:ext cx="1557227" cy="1486206"/>
          </a:xfrm>
          <a:custGeom>
            <a:avLst/>
            <a:gdLst>
              <a:gd name="connsiteX0" fmla="*/ 0 w 2226365"/>
              <a:gd name="connsiteY0" fmla="*/ 1560443 h 1560443"/>
              <a:gd name="connsiteX1" fmla="*/ 1441174 w 2226365"/>
              <a:gd name="connsiteY1" fmla="*/ 1113182 h 1560443"/>
              <a:gd name="connsiteX2" fmla="*/ 2226365 w 2226365"/>
              <a:gd name="connsiteY2" fmla="*/ 0 h 15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6365" h="1560443">
                <a:moveTo>
                  <a:pt x="0" y="1560443"/>
                </a:moveTo>
                <a:cubicBezTo>
                  <a:pt x="535056" y="1466849"/>
                  <a:pt x="1070113" y="1373256"/>
                  <a:pt x="1441174" y="1113182"/>
                </a:cubicBezTo>
                <a:cubicBezTo>
                  <a:pt x="1812235" y="853108"/>
                  <a:pt x="2019300" y="426554"/>
                  <a:pt x="2226365" y="0"/>
                </a:cubicBezTo>
              </a:path>
            </a:pathLst>
          </a:custGeom>
          <a:noFill/>
          <a:ln w="317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E68485F-E6F3-4441-B977-103DCA62E3BF}"/>
              </a:ext>
            </a:extLst>
          </p:cNvPr>
          <p:cNvCxnSpPr>
            <a:cxnSpLocks/>
          </p:cNvCxnSpPr>
          <p:nvPr/>
        </p:nvCxnSpPr>
        <p:spPr>
          <a:xfrm flipV="1">
            <a:off x="2099117" y="3454623"/>
            <a:ext cx="2173458" cy="1812260"/>
          </a:xfrm>
          <a:prstGeom prst="line">
            <a:avLst/>
          </a:prstGeom>
          <a:ln w="381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26EA979-3C15-44F4-8EC3-74E23756FAF5}"/>
              </a:ext>
            </a:extLst>
          </p:cNvPr>
          <p:cNvCxnSpPr>
            <a:cxnSpLocks/>
          </p:cNvCxnSpPr>
          <p:nvPr/>
        </p:nvCxnSpPr>
        <p:spPr>
          <a:xfrm flipH="1" flipV="1">
            <a:off x="3270365" y="3833653"/>
            <a:ext cx="5491" cy="1986590"/>
          </a:xfrm>
          <a:prstGeom prst="line">
            <a:avLst/>
          </a:prstGeom>
          <a:ln w="3175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EA3597C-6ABD-4776-853E-3F5EA2BAE5EE}"/>
              </a:ext>
            </a:extLst>
          </p:cNvPr>
          <p:cNvCxnSpPr>
            <a:cxnSpLocks/>
          </p:cNvCxnSpPr>
          <p:nvPr/>
        </p:nvCxnSpPr>
        <p:spPr>
          <a:xfrm flipH="1">
            <a:off x="1779005" y="4293095"/>
            <a:ext cx="1496731" cy="0"/>
          </a:xfrm>
          <a:prstGeom prst="line">
            <a:avLst/>
          </a:prstGeom>
          <a:ln w="3175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80F80CA-CC39-4353-B78A-773A7BFCB654}"/>
                  </a:ext>
                </a:extLst>
              </p:cNvPr>
              <p:cNvSpPr txBox="1"/>
              <p:nvPr/>
            </p:nvSpPr>
            <p:spPr>
              <a:xfrm>
                <a:off x="1409259" y="4067783"/>
                <a:ext cx="411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accPr>
                        <m:e>
                          <m:r>
                            <a:rPr kumimoji="1" lang="en-US" altLang="ja-JP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i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80F80CA-CC39-4353-B78A-773A7BFCB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59" y="4067783"/>
                <a:ext cx="411844" cy="400110"/>
              </a:xfrm>
              <a:prstGeom prst="rect">
                <a:avLst/>
              </a:prstGeom>
              <a:blipFill>
                <a:blip r:embed="rId2"/>
                <a:stretch>
                  <a:fillRect r="-2941"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DC14B9-878A-498A-8FAA-FA4004118661}"/>
                  </a:ext>
                </a:extLst>
              </p:cNvPr>
              <p:cNvSpPr txBox="1"/>
              <p:nvPr/>
            </p:nvSpPr>
            <p:spPr>
              <a:xfrm>
                <a:off x="3080811" y="5753798"/>
                <a:ext cx="407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accPr>
                        <m:e>
                          <m: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1" lang="ja-JP" altLang="en-US" sz="2000" i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ADC14B9-878A-498A-8FAA-FA4004118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11" y="5753798"/>
                <a:ext cx="407226" cy="400110"/>
              </a:xfrm>
              <a:prstGeom prst="rect">
                <a:avLst/>
              </a:prstGeom>
              <a:blipFill>
                <a:blip r:embed="rId3"/>
                <a:stretch>
                  <a:fillRect r="-26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8F7AEAA1-0CB8-4CA6-8A6B-7C98B9507966}"/>
                  </a:ext>
                </a:extLst>
              </p:cNvPr>
              <p:cNvSpPr/>
              <p:nvPr/>
            </p:nvSpPr>
            <p:spPr>
              <a:xfrm>
                <a:off x="3635896" y="4734600"/>
                <a:ext cx="482453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説明変数の平均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前後の予測精度が高い</a:t>
                </a:r>
                <a:endParaRPr kumimoji="1" lang="en-US" altLang="ja-JP" sz="2000" dirty="0">
                  <a:solidFill>
                    <a:schemeClr val="bg1"/>
                  </a:solidFill>
                  <a:latin typeface="ＭＳ Ｐゴシック" panose="020B0600070205080204" pitchFamily="50" charset="-128"/>
                  <a:cs typeface="Meiryo UI" pitchFamily="50" charset="-128"/>
                </a:endParaRPr>
              </a:p>
              <a:p>
                <a:pPr algn="ctr"/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（平均から離れた外挿予測は精度が低い）</a:t>
                </a:r>
                <a:endParaRPr kumimoji="1" lang="en-US" altLang="ja-JP" sz="2000" dirty="0">
                  <a:solidFill>
                    <a:schemeClr val="bg1"/>
                  </a:solidFill>
                  <a:latin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8F7AEAA1-0CB8-4CA6-8A6B-7C98B9507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734600"/>
                <a:ext cx="4824536" cy="707886"/>
              </a:xfrm>
              <a:prstGeom prst="rect">
                <a:avLst/>
              </a:prstGeom>
              <a:blipFill>
                <a:blip r:embed="rId4"/>
                <a:stretch>
                  <a:fillRect t="-6897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9E6FF47-F72C-4152-BBA6-0FD35B986300}"/>
              </a:ext>
            </a:extLst>
          </p:cNvPr>
          <p:cNvCxnSpPr/>
          <p:nvPr/>
        </p:nvCxnSpPr>
        <p:spPr>
          <a:xfrm flipH="1" flipV="1">
            <a:off x="3522516" y="4568193"/>
            <a:ext cx="432048" cy="21477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31452319-6E9E-484F-A0DB-1D25FD9E05AD}"/>
              </a:ext>
            </a:extLst>
          </p:cNvPr>
          <p:cNvSpPr/>
          <p:nvPr/>
        </p:nvSpPr>
        <p:spPr>
          <a:xfrm>
            <a:off x="3296420" y="3850351"/>
            <a:ext cx="225975" cy="730778"/>
          </a:xfrm>
          <a:prstGeom prst="rightBrace">
            <a:avLst>
              <a:gd name="adj1" fmla="val 79874"/>
              <a:gd name="adj2" fmla="val 50000"/>
            </a:avLst>
          </a:prstGeom>
          <a:ln w="317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CCC48CA-0581-4F6C-80AA-A8CA1C95A30E}"/>
              </a:ext>
            </a:extLst>
          </p:cNvPr>
          <p:cNvSpPr/>
          <p:nvPr/>
        </p:nvSpPr>
        <p:spPr>
          <a:xfrm>
            <a:off x="3351205" y="3981187"/>
            <a:ext cx="2173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予測の信頼区間</a:t>
            </a:r>
            <a:endParaRPr kumimoji="1" lang="en-US" altLang="ja-JP" sz="2000" dirty="0">
              <a:solidFill>
                <a:srgbClr val="00B0F0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DCA879B-CA17-4EE7-8B28-0E58B0B8E394}"/>
              </a:ext>
            </a:extLst>
          </p:cNvPr>
          <p:cNvSpPr/>
          <p:nvPr/>
        </p:nvSpPr>
        <p:spPr>
          <a:xfrm>
            <a:off x="2081055" y="3275566"/>
            <a:ext cx="14506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cs typeface="Meiryo UI" pitchFamily="50" charset="-128"/>
              </a:rPr>
              <a:t>信頼区間上限</a:t>
            </a:r>
            <a:endParaRPr kumimoji="1" lang="en-US" altLang="ja-JP" sz="1500" dirty="0">
              <a:solidFill>
                <a:srgbClr val="FFC000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2702ECC-BA36-4205-95BD-7FCC4DDBBF22}"/>
              </a:ext>
            </a:extLst>
          </p:cNvPr>
          <p:cNvSpPr/>
          <p:nvPr/>
        </p:nvSpPr>
        <p:spPr>
          <a:xfrm>
            <a:off x="3602054" y="4326805"/>
            <a:ext cx="14506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500" dirty="0">
                <a:solidFill>
                  <a:srgbClr val="FFC000"/>
                </a:solidFill>
                <a:latin typeface="ＭＳ Ｐゴシック" panose="020B0600070205080204" pitchFamily="50" charset="-128"/>
                <a:cs typeface="Meiryo UI" pitchFamily="50" charset="-128"/>
              </a:rPr>
              <a:t>信頼区間下限</a:t>
            </a:r>
            <a:endParaRPr kumimoji="1" lang="en-US" altLang="ja-JP" sz="1500" dirty="0">
              <a:solidFill>
                <a:srgbClr val="FFC000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4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  <p:bldP spid="28" grpId="0" animBg="1"/>
      <p:bldP spid="29" grpId="0" animBg="1"/>
      <p:bldP spid="38" grpId="0"/>
      <p:bldP spid="39" grpId="0"/>
      <p:bldP spid="40" grpId="0"/>
      <p:bldP spid="43" grpId="0" animBg="1"/>
      <p:bldP spid="45" grpId="0"/>
      <p:bldP spid="48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31A52-B2D3-4EC7-9C84-3B741C0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69919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標準回帰係数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4286E59B-5F67-4CF9-814B-66D60C872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63844"/>
              </p:ext>
            </p:extLst>
          </p:nvPr>
        </p:nvGraphicFramePr>
        <p:xfrm>
          <a:off x="1631950" y="2781300"/>
          <a:ext cx="5643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3" imgW="3403440" imgH="215640" progId="Equation.DSMT4">
                  <p:embed/>
                </p:oleObj>
              </mc:Choice>
              <mc:Fallback>
                <p:oleObj name="Equation" r:id="rId3" imgW="3403440" imgH="215640" progId="Equation.DSMT4">
                  <p:embed/>
                  <p:pic>
                    <p:nvPicPr>
                      <p:cNvPr id="16" name="オブジェクト 15">
                        <a:extLst>
                          <a:ext uri="{FF2B5EF4-FFF2-40B4-BE49-F238E27FC236}">
                            <a16:creationId xmlns:a16="http://schemas.microsoft.com/office/drawing/2014/main" id="{4B55BC98-53AA-4396-B534-5ABDE181CE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1950" y="2781300"/>
                        <a:ext cx="5643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88B820-F574-4EF1-8BBD-6BB814236DB3}"/>
              </a:ext>
            </a:extLst>
          </p:cNvPr>
          <p:cNvSpPr txBox="1"/>
          <p:nvPr/>
        </p:nvSpPr>
        <p:spPr>
          <a:xfrm>
            <a:off x="683568" y="3255528"/>
            <a:ext cx="740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それぞれ単位や分散が異なるため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偏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回帰係数は相互比較できない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7F3B87-9AE9-4615-86DD-26F7E90C1283}"/>
              </a:ext>
            </a:extLst>
          </p:cNvPr>
          <p:cNvSpPr txBox="1"/>
          <p:nvPr/>
        </p:nvSpPr>
        <p:spPr>
          <a:xfrm>
            <a:off x="1403648" y="1959419"/>
            <a:ext cx="485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駅徒歩の負の影響は築年数よりも大きい？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82C6369-C088-4EE0-B596-724A8919CAD4}"/>
              </a:ext>
            </a:extLst>
          </p:cNvPr>
          <p:cNvSpPr/>
          <p:nvPr/>
        </p:nvSpPr>
        <p:spPr>
          <a:xfrm rot="16200000">
            <a:off x="3675869" y="1857157"/>
            <a:ext cx="400111" cy="151216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bg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十字形 7">
            <a:extLst>
              <a:ext uri="{FF2B5EF4-FFF2-40B4-BE49-F238E27FC236}">
                <a16:creationId xmlns:a16="http://schemas.microsoft.com/office/drawing/2014/main" id="{15510350-BA23-4647-9AC5-B1F6CF5E333A}"/>
              </a:ext>
            </a:extLst>
          </p:cNvPr>
          <p:cNvSpPr/>
          <p:nvPr/>
        </p:nvSpPr>
        <p:spPr>
          <a:xfrm rot="2629181">
            <a:off x="3549681" y="2011973"/>
            <a:ext cx="652486" cy="654444"/>
          </a:xfrm>
          <a:prstGeom prst="plus">
            <a:avLst>
              <a:gd name="adj" fmla="val 44676"/>
            </a:avLst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3E4C7F-E7CA-4582-8565-A73F299D3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75" y="4243638"/>
            <a:ext cx="4029540" cy="18618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5150DAE0-0A71-4340-A9A3-2ADC8C2A2F05}"/>
              </a:ext>
            </a:extLst>
          </p:cNvPr>
          <p:cNvSpPr/>
          <p:nvPr/>
        </p:nvSpPr>
        <p:spPr>
          <a:xfrm rot="16200000">
            <a:off x="4716990" y="4397282"/>
            <a:ext cx="450142" cy="521161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A7A853-11B5-4A97-BE59-BE7CB217DFBE}"/>
              </a:ext>
            </a:extLst>
          </p:cNvPr>
          <p:cNvSpPr txBox="1"/>
          <p:nvPr/>
        </p:nvSpPr>
        <p:spPr>
          <a:xfrm>
            <a:off x="1691680" y="3692647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（変数内で）標準化して回帰させる</a:t>
            </a:r>
            <a:endParaRPr kumimoji="1" lang="ja-JP" altLang="en-US" sz="18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458C002B-51A3-452C-B715-49F3D05D2475}"/>
              </a:ext>
            </a:extLst>
          </p:cNvPr>
          <p:cNvSpPr/>
          <p:nvPr/>
        </p:nvSpPr>
        <p:spPr>
          <a:xfrm>
            <a:off x="1369759" y="3637454"/>
            <a:ext cx="450142" cy="521161"/>
          </a:xfrm>
          <a:prstGeom prst="down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3DFF2BB-955C-46AC-BF5D-82249CEFEBFB}"/>
                  </a:ext>
                </a:extLst>
              </p:cNvPr>
              <p:cNvSpPr/>
              <p:nvPr/>
            </p:nvSpPr>
            <p:spPr>
              <a:xfrm>
                <a:off x="5148064" y="4432792"/>
                <a:ext cx="369571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ＭＳ Ｐ明朝" panose="02020600040205080304" pitchFamily="18" charset="-128"/>
                    <a:cs typeface="Times New Roman" panose="02020603050405020304" pitchFamily="18" charset="0"/>
                  </a:rPr>
                  <a:t>=-0.229,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ja-JP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ＭＳ Ｐ明朝" panose="02020600040205080304" pitchFamily="18" charset="-128"/>
                    <a:cs typeface="Times New Roman" panose="02020603050405020304" pitchFamily="18" charset="0"/>
                  </a:rPr>
                  <a:t>=-0.266,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ja-JP" altLang="ja-JP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ja-JP" alt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明朝" panose="02020600040205080304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ＭＳ Ｐ明朝" panose="02020600040205080304" pitchFamily="18" charset="-128"/>
                    <a:cs typeface="Times New Roman" panose="02020603050405020304" pitchFamily="18" charset="0"/>
                  </a:rPr>
                  <a:t>=</a:t>
                </a:r>
                <a:r>
                  <a:rPr lang="en-US" altLang="ja-JP" sz="2000" dirty="0">
                    <a:solidFill>
                      <a:srgbClr val="00B0F0"/>
                    </a:solidFill>
                    <a:latin typeface="ＭＳ Ｐ明朝" panose="02020600040205080304" pitchFamily="18" charset="-128"/>
                    <a:cs typeface="Times New Roman" panose="02020603050405020304" pitchFamily="18" charset="0"/>
                  </a:rPr>
                  <a:t>0.733</a:t>
                </a:r>
                <a:endParaRPr lang="ja-JP" alt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3DFF2BB-955C-46AC-BF5D-82249CEFE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432792"/>
                <a:ext cx="3695718" cy="400110"/>
              </a:xfrm>
              <a:prstGeom prst="rect">
                <a:avLst/>
              </a:prstGeom>
              <a:blipFill>
                <a:blip r:embed="rId6"/>
                <a:stretch>
                  <a:fillRect l="-659" t="-10606" r="-824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57E024-A1DE-43F1-A5DB-470FA6FF5D47}"/>
              </a:ext>
            </a:extLst>
          </p:cNvPr>
          <p:cNvSpPr txBox="1"/>
          <p:nvPr/>
        </p:nvSpPr>
        <p:spPr>
          <a:xfrm>
            <a:off x="5004048" y="4869161"/>
            <a:ext cx="3640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築年数の影響の方が大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きかった</a:t>
            </a:r>
            <a:endParaRPr kumimoji="1"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ja-JP" altLang="en-US" sz="18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もっとも大きいのは駐車場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の有無）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7774B13-A362-4F34-9A30-4AD1A5D5A0B7}"/>
              </a:ext>
            </a:extLst>
          </p:cNvPr>
          <p:cNvSpPr/>
          <p:nvPr/>
        </p:nvSpPr>
        <p:spPr>
          <a:xfrm>
            <a:off x="5184925" y="4483005"/>
            <a:ext cx="2483419" cy="299683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5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A41762-1CB9-41D7-AC9F-604D523D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134672" cy="1143000"/>
          </a:xfrm>
        </p:spPr>
        <p:txBody>
          <a:bodyPr/>
          <a:lstStyle/>
          <a:p>
            <a:pPr algn="l"/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12.6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モデル推定における問題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　①多重共線性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（マルチコ）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FFF129D-6BFC-45A4-86A1-3964EAE78F2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252956" y="2420888"/>
            <a:ext cx="878884" cy="51368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4B563E-85EA-4AB5-862E-CECA8B913716}"/>
              </a:ext>
            </a:extLst>
          </p:cNvPr>
          <p:cNvSpPr/>
          <p:nvPr/>
        </p:nvSpPr>
        <p:spPr>
          <a:xfrm>
            <a:off x="3131840" y="2204864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駅徒歩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18E6E16-7FF4-4469-8F6E-0E1FBF27A7E6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2252956" y="3095520"/>
            <a:ext cx="878884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D1FEC78-6ADD-42DD-AD04-92F59BFE8E1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252956" y="3263508"/>
            <a:ext cx="878884" cy="46315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EAD932-E607-4783-BE28-C4C671EC1EA9}"/>
              </a:ext>
            </a:extLst>
          </p:cNvPr>
          <p:cNvSpPr/>
          <p:nvPr/>
        </p:nvSpPr>
        <p:spPr>
          <a:xfrm>
            <a:off x="1199621" y="2879496"/>
            <a:ext cx="1053335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賃料</a:t>
            </a:r>
            <a:r>
              <a:rPr kumimoji="1" lang="en-US" altLang="ja-JP" dirty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178CE5-9D28-40AD-A3FF-1A6717EBB16B}"/>
              </a:ext>
            </a:extLst>
          </p:cNvPr>
          <p:cNvSpPr/>
          <p:nvPr/>
        </p:nvSpPr>
        <p:spPr>
          <a:xfrm>
            <a:off x="3131840" y="2879496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築年数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D64F95-65B0-4EB3-AFA4-85F34CC8EF2E}"/>
              </a:ext>
            </a:extLst>
          </p:cNvPr>
          <p:cNvSpPr/>
          <p:nvPr/>
        </p:nvSpPr>
        <p:spPr>
          <a:xfrm>
            <a:off x="3131840" y="3510634"/>
            <a:ext cx="144016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駐車場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9B59B69-A65A-442A-AA5C-F624AC1746A7}"/>
              </a:ext>
            </a:extLst>
          </p:cNvPr>
          <p:cNvCxnSpPr/>
          <p:nvPr/>
        </p:nvCxnSpPr>
        <p:spPr>
          <a:xfrm flipH="1">
            <a:off x="4572000" y="2420888"/>
            <a:ext cx="43204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7B8894B-6AF8-4D94-A691-D7DC0FB960D8}"/>
              </a:ext>
            </a:extLst>
          </p:cNvPr>
          <p:cNvCxnSpPr>
            <a:cxnSpLocks/>
          </p:cNvCxnSpPr>
          <p:nvPr/>
        </p:nvCxnSpPr>
        <p:spPr>
          <a:xfrm flipH="1">
            <a:off x="4572000" y="3095520"/>
            <a:ext cx="864096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F0AC280-91AB-475A-AF39-F30929E9E077}"/>
              </a:ext>
            </a:extLst>
          </p:cNvPr>
          <p:cNvCxnSpPr/>
          <p:nvPr/>
        </p:nvCxnSpPr>
        <p:spPr>
          <a:xfrm flipH="1">
            <a:off x="4572000" y="3736815"/>
            <a:ext cx="43204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3A9DAA9-10F8-4196-94E3-50B5FFA98225}"/>
              </a:ext>
            </a:extLst>
          </p:cNvPr>
          <p:cNvCxnSpPr/>
          <p:nvPr/>
        </p:nvCxnSpPr>
        <p:spPr>
          <a:xfrm>
            <a:off x="4980450" y="2397290"/>
            <a:ext cx="0" cy="1368152"/>
          </a:xfrm>
          <a:prstGeom prst="line">
            <a:avLst/>
          </a:prstGeom>
          <a:ln w="5397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30D3C00-D828-4998-BED8-C9323D303FB9}"/>
              </a:ext>
            </a:extLst>
          </p:cNvPr>
          <p:cNvSpPr txBox="1"/>
          <p:nvPr/>
        </p:nvSpPr>
        <p:spPr>
          <a:xfrm>
            <a:off x="5388901" y="267105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本来，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互いに独立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（相関係数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0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）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して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いなければならない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C639E0-D39B-4E1C-9F75-E965BC5B1E75}"/>
              </a:ext>
            </a:extLst>
          </p:cNvPr>
          <p:cNvSpPr txBox="1"/>
          <p:nvPr/>
        </p:nvSpPr>
        <p:spPr>
          <a:xfrm>
            <a:off x="755575" y="4365104"/>
            <a:ext cx="6480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独立していない（</a:t>
            </a:r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多重共線性がある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）と</a:t>
            </a: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</a:p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・決定係数が高いのに</a:t>
            </a: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t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値が低くなる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・標本サイズで推定値が大きく変化する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・係数の符号が理論と逆になる</a:t>
            </a:r>
          </a:p>
        </p:txBody>
      </p:sp>
    </p:spTree>
    <p:extLst>
      <p:ext uri="{BB962C8B-B14F-4D97-AF65-F5344CB8AC3E}">
        <p14:creationId xmlns:p14="http://schemas.microsoft.com/office/powerpoint/2010/main" val="1443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0D18564-7C8B-4205-B991-22AEC2618A18}"/>
              </a:ext>
            </a:extLst>
          </p:cNvPr>
          <p:cNvSpPr/>
          <p:nvPr/>
        </p:nvSpPr>
        <p:spPr>
          <a:xfrm>
            <a:off x="467544" y="1981200"/>
            <a:ext cx="8280920" cy="411209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AE1A0F-0287-4603-844F-297C05E9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43355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多重共線性の発生原因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EA2A41-3CF1-4B42-BE69-8172EB32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6" y="2781363"/>
            <a:ext cx="7688195" cy="21633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58780C-3795-4C5D-B644-D6FEE14900BC}"/>
              </a:ext>
            </a:extLst>
          </p:cNvPr>
          <p:cNvSpPr txBox="1"/>
          <p:nvPr/>
        </p:nvSpPr>
        <p:spPr>
          <a:xfrm>
            <a:off x="4932040" y="2272002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完全な多重共線性がある場合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709800-4DEC-49AD-8235-BE9495EA7DDD}"/>
              </a:ext>
            </a:extLst>
          </p:cNvPr>
          <p:cNvSpPr txBox="1"/>
          <p:nvPr/>
        </p:nvSpPr>
        <p:spPr>
          <a:xfrm>
            <a:off x="696381" y="2252725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kumimoji="1" lang="en-US" altLang="ja-JP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2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が独立している場合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E14BAA-193C-46E4-8545-FCE8D878D98B}"/>
              </a:ext>
            </a:extLst>
          </p:cNvPr>
          <p:cNvSpPr txBox="1"/>
          <p:nvPr/>
        </p:nvSpPr>
        <p:spPr>
          <a:xfrm>
            <a:off x="827584" y="5157192"/>
            <a:ext cx="28068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うまくバラつくので回帰平面が</a:t>
            </a:r>
            <a:r>
              <a:rPr kumimoji="1"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つに定まる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78DF5-ADBD-4CE4-AFD4-DD2246A1DA16}"/>
              </a:ext>
            </a:extLst>
          </p:cNvPr>
          <p:cNvSpPr txBox="1"/>
          <p:nvPr/>
        </p:nvSpPr>
        <p:spPr>
          <a:xfrm>
            <a:off x="4787046" y="5157837"/>
            <a:ext cx="28679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いくつもの回帰平面が直線</a:t>
            </a:r>
            <a:r>
              <a:rPr kumimoji="1"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kumimoji="1"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を通るので</a:t>
            </a:r>
            <a:r>
              <a:rPr kumimoji="1"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つに定まらない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23E9A7E-77C5-4725-893F-9E27407050AB}"/>
              </a:ext>
            </a:extLst>
          </p:cNvPr>
          <p:cNvCxnSpPr>
            <a:cxnSpLocks/>
          </p:cNvCxnSpPr>
          <p:nvPr/>
        </p:nvCxnSpPr>
        <p:spPr>
          <a:xfrm flipV="1">
            <a:off x="5626979" y="4655513"/>
            <a:ext cx="203530" cy="5016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64ECFF4-B622-4764-8443-FED92835763B}"/>
              </a:ext>
            </a:extLst>
          </p:cNvPr>
          <p:cNvCxnSpPr>
            <a:cxnSpLocks/>
          </p:cNvCxnSpPr>
          <p:nvPr/>
        </p:nvCxnSpPr>
        <p:spPr>
          <a:xfrm flipH="1" flipV="1">
            <a:off x="5436096" y="4614364"/>
            <a:ext cx="72916" cy="5428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790109A-F1AE-4D6A-9567-A2AB8BEAE8C5}"/>
              </a:ext>
            </a:extLst>
          </p:cNvPr>
          <p:cNvCxnSpPr>
            <a:cxnSpLocks/>
          </p:cNvCxnSpPr>
          <p:nvPr/>
        </p:nvCxnSpPr>
        <p:spPr>
          <a:xfrm flipV="1">
            <a:off x="1403648" y="4749825"/>
            <a:ext cx="203530" cy="5016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0EBF6F-3500-4165-A815-99E3E54E366F}"/>
              </a:ext>
            </a:extLst>
          </p:cNvPr>
          <p:cNvSpPr txBox="1"/>
          <p:nvPr/>
        </p:nvSpPr>
        <p:spPr>
          <a:xfrm>
            <a:off x="7328359" y="4174129"/>
            <a:ext cx="127608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1700" baseline="-25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</a:t>
            </a:r>
            <a:r>
              <a:rPr kumimoji="1" lang="ja-JP" altLang="en-US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</a:t>
            </a:r>
            <a:r>
              <a:rPr kumimoji="1" lang="en-US" altLang="ja-JP" sz="1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1700" baseline="-25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en-US" altLang="ja-JP" sz="1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1300" baseline="-25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kumimoji="1" lang="en-US" altLang="ja-JP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1300" baseline="-25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の○倍）</a:t>
            </a:r>
          </a:p>
        </p:txBody>
      </p:sp>
    </p:spTree>
    <p:extLst>
      <p:ext uri="{BB962C8B-B14F-4D97-AF65-F5344CB8AC3E}">
        <p14:creationId xmlns:p14="http://schemas.microsoft.com/office/powerpoint/2010/main" val="3037733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1F59A-ACAE-4B9B-9CB0-B2C9FF4C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多重共線性の見つけ方</a:t>
            </a:r>
          </a:p>
        </p:txBody>
      </p:sp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93F4CAAB-5449-4172-8769-8D65F249A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77610"/>
              </p:ext>
            </p:extLst>
          </p:nvPr>
        </p:nvGraphicFramePr>
        <p:xfrm>
          <a:off x="3659004" y="2640145"/>
          <a:ext cx="1584176" cy="82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004" y="2640145"/>
                        <a:ext cx="1584176" cy="828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7763A69-CFAD-404E-84B7-4FBD64DA0AFD}"/>
                  </a:ext>
                </a:extLst>
              </p:cNvPr>
              <p:cNvSpPr txBox="1"/>
              <p:nvPr/>
            </p:nvSpPr>
            <p:spPr>
              <a:xfrm>
                <a:off x="1133500" y="2801073"/>
                <a:ext cx="2529860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（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ja-JP" alt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cs typeface="Meiryo UI" pitchFamily="50" charset="-128"/>
                          </a:rPr>
                          <m:t>β</m:t>
                        </m:r>
                      </m:e>
                    </m:acc>
                  </m:oMath>
                </a14:m>
                <a:r>
                  <a:rPr kumimoji="1" lang="en-US" altLang="ja-JP" sz="2000" baseline="-25000" dirty="0" err="1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i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の）</a:t>
                </a:r>
                <a:r>
                  <a:rPr kumimoji="1" lang="ja-JP" altLang="en-US" sz="2000" dirty="0">
                    <a:solidFill>
                      <a:srgbClr val="FFFF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 UI" pitchFamily="50" charset="-128"/>
                  </a:rPr>
                  <a:t>分散拡大要因</a:t>
                </a:r>
                <a:endParaRPr kumimoji="1" lang="en-US" altLang="ja-JP" sz="2000" dirty="0">
                  <a:solidFill>
                    <a:srgbClr val="FFFF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  <a:p>
                <a:r>
                  <a:rPr kumimoji="1" lang="ja-JP" altLang="en-US" sz="15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cs typeface="Meiryo UI" pitchFamily="50" charset="-128"/>
                  </a:rPr>
                  <a:t>（ダミー変数には使えない）</a:t>
                </a:r>
                <a:endParaRPr kumimoji="1" lang="ja-JP" altLang="en-US" sz="1500" dirty="0">
                  <a:solidFill>
                    <a:srgbClr val="FFFF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7763A69-CFAD-404E-84B7-4FBD64DA0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00" y="2801073"/>
                <a:ext cx="2529860" cy="666464"/>
              </a:xfrm>
              <a:prstGeom prst="rect">
                <a:avLst/>
              </a:prstGeom>
              <a:blipFill>
                <a:blip r:embed="rId5"/>
                <a:stretch>
                  <a:fillRect l="-2651" t="-4545" r="-2169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11DB2A-9AE2-43F2-97CC-72347D752F21}"/>
              </a:ext>
            </a:extLst>
          </p:cNvPr>
          <p:cNvSpPr txBox="1"/>
          <p:nvPr/>
        </p:nvSpPr>
        <p:spPr>
          <a:xfrm>
            <a:off x="611560" y="2099712"/>
            <a:ext cx="60324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変数ごとの多重共線性の深刻さを表す指標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6BA887A-20C8-4AE7-A15B-715DC44E43E1}"/>
              </a:ext>
            </a:extLst>
          </p:cNvPr>
          <p:cNvSpPr/>
          <p:nvPr/>
        </p:nvSpPr>
        <p:spPr>
          <a:xfrm>
            <a:off x="4830857" y="3075417"/>
            <a:ext cx="412323" cy="360040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FF8EB90-7EBA-4C21-9976-8D1AE395B934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5257886" y="3255438"/>
            <a:ext cx="466242" cy="1079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C8D369-756D-46C0-A0E5-B1BB29441988}"/>
              </a:ext>
            </a:extLst>
          </p:cNvPr>
          <p:cNvSpPr txBox="1"/>
          <p:nvPr/>
        </p:nvSpPr>
        <p:spPr>
          <a:xfrm>
            <a:off x="5724128" y="2989229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xi</a:t>
            </a:r>
            <a:r>
              <a:rPr kumimoji="1" lang="ja-JP" altLang="en-US" sz="15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を被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説明変数として，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xi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以外の説明変数に回帰させた決定係数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8D35F9-37DA-4388-8647-C665C69ACF12}"/>
              </a:ext>
            </a:extLst>
          </p:cNvPr>
          <p:cNvSpPr txBox="1"/>
          <p:nvPr/>
        </p:nvSpPr>
        <p:spPr>
          <a:xfrm>
            <a:off x="1011437" y="3650996"/>
            <a:ext cx="7202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VIF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≧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10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ならば，多重共線性が発生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していると判断（決まりはない）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発生していた場合の対処：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・モデルから外す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・標本サイズを大きくする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・主成分分析（</a:t>
            </a: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14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章）で独立した変数を作成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7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E0E373B-F4C4-4BB4-AB9A-A23B9B571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7" y="2060848"/>
            <a:ext cx="4513006" cy="41148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EFB267E-D87E-4717-9765-1D5E76AD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コマンダー内で</a:t>
            </a:r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VIF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を求める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（分析ツールではかなり面倒）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3AA468-18E3-4595-AF81-5F713DD79477}"/>
              </a:ext>
            </a:extLst>
          </p:cNvPr>
          <p:cNvSpPr txBox="1"/>
          <p:nvPr/>
        </p:nvSpPr>
        <p:spPr>
          <a:xfrm>
            <a:off x="5220072" y="29969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モデルへの適合→線形回帰を実行した後に，</a:t>
            </a:r>
            <a:endParaRPr kumimoji="1"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R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スクリプト内で［</a:t>
            </a:r>
            <a:r>
              <a:rPr kumimoji="1" lang="en-US" altLang="ja-JP" sz="1800" dirty="0" err="1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vif</a:t>
            </a:r>
            <a:r>
              <a:rPr kumimoji="1" lang="en-US" altLang="ja-JP" sz="18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(</a:t>
            </a:r>
            <a:r>
              <a:rPr kumimoji="1" lang="en-US" altLang="ja-JP" sz="1800" dirty="0" err="1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RegModel</a:t>
            </a:r>
            <a:r>
              <a:rPr kumimoji="1" lang="en-US" altLang="ja-JP" sz="18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.</a:t>
            </a:r>
            <a:r>
              <a:rPr kumimoji="1" lang="ja-JP" altLang="en-US" sz="18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］と入力して実行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B9A3EB-193B-4A36-AB0D-054F4ACCAB4B}"/>
              </a:ext>
            </a:extLst>
          </p:cNvPr>
          <p:cNvSpPr/>
          <p:nvPr/>
        </p:nvSpPr>
        <p:spPr>
          <a:xfrm>
            <a:off x="683568" y="2924944"/>
            <a:ext cx="864096" cy="216024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F1E815-CC79-465F-B73D-B8146F84046D}"/>
              </a:ext>
            </a:extLst>
          </p:cNvPr>
          <p:cNvSpPr/>
          <p:nvPr/>
        </p:nvSpPr>
        <p:spPr>
          <a:xfrm>
            <a:off x="683568" y="4869160"/>
            <a:ext cx="1584176" cy="360040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2DAD3D-461C-45E5-8862-8A929EF9019A}"/>
              </a:ext>
            </a:extLst>
          </p:cNvPr>
          <p:cNvSpPr txBox="1"/>
          <p:nvPr/>
        </p:nvSpPr>
        <p:spPr>
          <a:xfrm>
            <a:off x="5292080" y="4869160"/>
            <a:ext cx="3247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事例の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VIF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を求めたところ，いずれも小さい値であったため，多重共線性は発生していないと思われる（駐車場はダミー変数なので不明）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363FDE0-932F-41D9-845C-3A1DC9C73D73}"/>
              </a:ext>
            </a:extLst>
          </p:cNvPr>
          <p:cNvCxnSpPr>
            <a:cxnSpLocks/>
          </p:cNvCxnSpPr>
          <p:nvPr/>
        </p:nvCxnSpPr>
        <p:spPr>
          <a:xfrm flipH="1">
            <a:off x="2267744" y="5013176"/>
            <a:ext cx="3024336" cy="4916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BBC97CC-3D46-4CB6-B8BB-B2368BE5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134672" cy="1143000"/>
          </a:xfrm>
        </p:spPr>
        <p:txBody>
          <a:bodyPr/>
          <a:lstStyle/>
          <a:p>
            <a:pPr algn="l"/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モデル推定における問題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　　　　②不均一分散</a:t>
            </a:r>
            <a:endParaRPr kumimoji="1" lang="ja-JP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6ECE06-0B1B-426E-A475-738C35450972}"/>
              </a:ext>
            </a:extLst>
          </p:cNvPr>
          <p:cNvSpPr txBox="1"/>
          <p:nvPr/>
        </p:nvSpPr>
        <p:spPr>
          <a:xfrm>
            <a:off x="544300" y="1988840"/>
            <a:ext cx="798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標準的仮定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が成立するときに</a:t>
            </a: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OLS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を用いると，最も適切な推定量（</a:t>
            </a:r>
            <a:r>
              <a:rPr kumimoji="1" lang="ja-JP" altLang="en-US" sz="25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cs typeface="Meiryo UI" pitchFamily="50" charset="-128"/>
              </a:rPr>
              <a:t>最良線形不偏推定量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：</a:t>
            </a: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BLUE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）を得られる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39D8DE-0DD5-4BA0-ACB6-A40BCC5D5034}"/>
              </a:ext>
            </a:extLst>
          </p:cNvPr>
          <p:cNvSpPr txBox="1"/>
          <p:nvPr/>
        </p:nvSpPr>
        <p:spPr>
          <a:xfrm>
            <a:off x="683568" y="2924944"/>
            <a:ext cx="3888432" cy="20159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回帰モデルの</a:t>
            </a:r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標準的仮定</a:t>
            </a:r>
            <a:endParaRPr kumimoji="1" lang="en-US" altLang="ja-JP" sz="25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①説明変数は非確率変数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②誤差の平均はゼロ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③誤差の分散は均一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　④誤差は互いに独立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9E0140-D499-4A7E-B887-0C37981B230A}"/>
              </a:ext>
            </a:extLst>
          </p:cNvPr>
          <p:cNvSpPr/>
          <p:nvPr/>
        </p:nvSpPr>
        <p:spPr>
          <a:xfrm>
            <a:off x="611560" y="501521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rgbClr val="00B0F0"/>
                </a:solidFill>
                <a:latin typeface="ＭＳ Ｐゴシック" panose="020B0600070205080204" pitchFamily="50" charset="-128"/>
                <a:cs typeface="Meiryo UI" pitchFamily="50" charset="-128"/>
              </a:rPr>
              <a:t>最良線形不偏推定量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：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cs typeface="Meiryo UI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　　</a:t>
            </a:r>
            <a:r>
              <a:rPr lang="ja-JP" altLang="en-US" dirty="0">
                <a:solidFill>
                  <a:srgbClr val="FFC000"/>
                </a:solidFill>
              </a:rPr>
              <a:t>不偏性</a:t>
            </a:r>
            <a:r>
              <a:rPr lang="ja-JP" altLang="en-US" dirty="0">
                <a:solidFill>
                  <a:schemeClr val="bg1"/>
                </a:solidFill>
              </a:rPr>
              <a:t>と</a:t>
            </a:r>
            <a:r>
              <a:rPr lang="ja-JP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効率性</a:t>
            </a:r>
            <a:r>
              <a:rPr lang="ja-JP" altLang="en-US" dirty="0">
                <a:solidFill>
                  <a:schemeClr val="bg1"/>
                </a:solidFill>
              </a:rPr>
              <a:t>と</a:t>
            </a:r>
            <a:r>
              <a:rPr lang="ja-JP" altLang="en-US" dirty="0">
                <a:solidFill>
                  <a:srgbClr val="92D050"/>
                </a:solidFill>
              </a:rPr>
              <a:t>一致性</a:t>
            </a:r>
            <a:r>
              <a:rPr lang="ja-JP" altLang="en-US" dirty="0">
                <a:solidFill>
                  <a:schemeClr val="bg1"/>
                </a:solidFill>
              </a:rPr>
              <a:t>を兼ね備えている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42BA93-B035-4D77-8483-01C9DB3196FC}"/>
              </a:ext>
            </a:extLst>
          </p:cNvPr>
          <p:cNvSpPr/>
          <p:nvPr/>
        </p:nvSpPr>
        <p:spPr>
          <a:xfrm>
            <a:off x="1043608" y="5774343"/>
            <a:ext cx="65527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300" dirty="0">
                <a:solidFill>
                  <a:srgbClr val="FFC000"/>
                </a:solidFill>
                <a:latin typeface="ＭＳ Ｐゴシック" panose="020B0600070205080204" pitchFamily="50" charset="-128"/>
                <a:cs typeface="Meiryo UI" pitchFamily="50" charset="-128"/>
              </a:rPr>
              <a:t>真の値を反映</a:t>
            </a:r>
            <a:r>
              <a:rPr kumimoji="1" lang="ja-JP" altLang="en-US" sz="13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　　</a:t>
            </a:r>
            <a:r>
              <a:rPr kumimoji="1" lang="ja-JP" altLang="en-US" sz="1300" dirty="0">
                <a:solidFill>
                  <a:schemeClr val="accent6">
                    <a:lumMod val="40000"/>
                    <a:lumOff val="60000"/>
                  </a:schemeClr>
                </a:solidFill>
                <a:latin typeface="ＭＳ Ｐゴシック" panose="020B0600070205080204" pitchFamily="50" charset="-128"/>
                <a:cs typeface="Meiryo UI" pitchFamily="50" charset="-128"/>
              </a:rPr>
              <a:t>分散が最小</a:t>
            </a:r>
            <a:r>
              <a:rPr kumimoji="1" lang="ja-JP" altLang="en-US" sz="13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　　</a:t>
            </a:r>
            <a:r>
              <a:rPr kumimoji="1" lang="ja-JP" altLang="en-US" sz="1300" dirty="0">
                <a:solidFill>
                  <a:srgbClr val="92D050"/>
                </a:solidFill>
                <a:latin typeface="ＭＳ Ｐゴシック" panose="020B0600070205080204" pitchFamily="50" charset="-128"/>
                <a:cs typeface="Meiryo UI" pitchFamily="50" charset="-128"/>
              </a:rPr>
              <a:t>データを増やせば真の値に近づく</a:t>
            </a:r>
            <a:endParaRPr lang="ja-JP" altLang="en-US" sz="1300" dirty="0">
              <a:solidFill>
                <a:srgbClr val="92D05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F61791-5C89-4510-A425-0A0AE99231F6}"/>
              </a:ext>
            </a:extLst>
          </p:cNvPr>
          <p:cNvSpPr txBox="1"/>
          <p:nvPr/>
        </p:nvSpPr>
        <p:spPr>
          <a:xfrm>
            <a:off x="4897906" y="3590077"/>
            <a:ext cx="28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クロスセクション（横断面）データで成り立たないことが多い（</a:t>
            </a:r>
            <a:r>
              <a:rPr kumimoji="1" lang="ja-JP" altLang="en-US" sz="1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不均一分散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27C4F518-20B2-4737-AB9B-6E62C84EA5A9}"/>
              </a:ext>
            </a:extLst>
          </p:cNvPr>
          <p:cNvSpPr/>
          <p:nvPr/>
        </p:nvSpPr>
        <p:spPr>
          <a:xfrm rot="4684971">
            <a:off x="4290608" y="3638870"/>
            <a:ext cx="183146" cy="1045232"/>
          </a:xfrm>
          <a:prstGeom prst="down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31B44B6-410C-4FCE-951C-25B3F2D39308}"/>
              </a:ext>
            </a:extLst>
          </p:cNvPr>
          <p:cNvSpPr/>
          <p:nvPr/>
        </p:nvSpPr>
        <p:spPr>
          <a:xfrm rot="19570498">
            <a:off x="890752" y="3463588"/>
            <a:ext cx="3183335" cy="702519"/>
          </a:xfrm>
          <a:prstGeom prst="rect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FD8BE6CD-E190-4E14-9A26-C4B80DC32FED}"/>
              </a:ext>
            </a:extLst>
          </p:cNvPr>
          <p:cNvSpPr/>
          <p:nvPr/>
        </p:nvSpPr>
        <p:spPr>
          <a:xfrm rot="14072382">
            <a:off x="5616920" y="2075112"/>
            <a:ext cx="1588285" cy="3509885"/>
          </a:xfrm>
          <a:prstGeom prst="triangle">
            <a:avLst/>
          </a:prstGeom>
          <a:solidFill>
            <a:schemeClr val="bg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5A9DBF7A-DD04-43BD-8824-80A995637514}"/>
              </a:ext>
            </a:extLst>
          </p:cNvPr>
          <p:cNvCxnSpPr>
            <a:cxnSpLocks/>
          </p:cNvCxnSpPr>
          <p:nvPr/>
        </p:nvCxnSpPr>
        <p:spPr>
          <a:xfrm flipV="1">
            <a:off x="1494243" y="4465334"/>
            <a:ext cx="18482" cy="109689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89437826-6BF0-497C-B2C6-6FF84E0E5ACA}"/>
              </a:ext>
            </a:extLst>
          </p:cNvPr>
          <p:cNvCxnSpPr>
            <a:cxnSpLocks/>
          </p:cNvCxnSpPr>
          <p:nvPr/>
        </p:nvCxnSpPr>
        <p:spPr>
          <a:xfrm flipV="1">
            <a:off x="2083027" y="4072140"/>
            <a:ext cx="9831" cy="14900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A953A26E-CE20-4092-91F6-9D3EF1FE60C9}"/>
              </a:ext>
            </a:extLst>
          </p:cNvPr>
          <p:cNvCxnSpPr>
            <a:cxnSpLocks/>
          </p:cNvCxnSpPr>
          <p:nvPr/>
        </p:nvCxnSpPr>
        <p:spPr>
          <a:xfrm flipH="1" flipV="1">
            <a:off x="2716073" y="3598958"/>
            <a:ext cx="15721" cy="197733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B38CCC1D-E379-4FC1-86BB-CA7C1F09695A}"/>
              </a:ext>
            </a:extLst>
          </p:cNvPr>
          <p:cNvCxnSpPr>
            <a:cxnSpLocks/>
          </p:cNvCxnSpPr>
          <p:nvPr/>
        </p:nvCxnSpPr>
        <p:spPr>
          <a:xfrm flipH="1" flipV="1">
            <a:off x="3340304" y="3211639"/>
            <a:ext cx="24443" cy="2373622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A49E4C0-673A-42BB-AF26-5087993F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34772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分散不均一の場合の誤差項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5AA94F-D725-43CD-9351-3620EA3C39CC}"/>
              </a:ext>
            </a:extLst>
          </p:cNvPr>
          <p:cNvCxnSpPr>
            <a:cxnSpLocks/>
          </p:cNvCxnSpPr>
          <p:nvPr/>
        </p:nvCxnSpPr>
        <p:spPr>
          <a:xfrm>
            <a:off x="981832" y="2668283"/>
            <a:ext cx="10826" cy="28971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9D0E46C-42BE-4B64-8B36-391623ED9998}"/>
              </a:ext>
            </a:extLst>
          </p:cNvPr>
          <p:cNvCxnSpPr>
            <a:cxnSpLocks/>
          </p:cNvCxnSpPr>
          <p:nvPr/>
        </p:nvCxnSpPr>
        <p:spPr>
          <a:xfrm flipH="1" flipV="1">
            <a:off x="992661" y="5565437"/>
            <a:ext cx="3202321" cy="76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F105D7-5E11-42E2-A88A-5EC060804C72}"/>
              </a:ext>
            </a:extLst>
          </p:cNvPr>
          <p:cNvSpPr txBox="1"/>
          <p:nvPr/>
        </p:nvSpPr>
        <p:spPr>
          <a:xfrm>
            <a:off x="4213427" y="534363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endParaRPr kumimoji="1" lang="en-US" altLang="ja-JP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7C8603-4383-48B3-9589-D325FC862604}"/>
              </a:ext>
            </a:extLst>
          </p:cNvPr>
          <p:cNvSpPr txBox="1"/>
          <p:nvPr/>
        </p:nvSpPr>
        <p:spPr>
          <a:xfrm>
            <a:off x="828585" y="224108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E2B07A8-A76F-425F-A437-BBEA2E5CE66A}"/>
              </a:ext>
            </a:extLst>
          </p:cNvPr>
          <p:cNvSpPr txBox="1"/>
          <p:nvPr/>
        </p:nvSpPr>
        <p:spPr>
          <a:xfrm>
            <a:off x="3278093" y="277045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B1E6FFC-837B-41FB-A402-92324995A1FA}"/>
              </a:ext>
            </a:extLst>
          </p:cNvPr>
          <p:cNvSpPr txBox="1"/>
          <p:nvPr/>
        </p:nvSpPr>
        <p:spPr>
          <a:xfrm>
            <a:off x="1290918" y="5450544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C6742E6-9F8C-4F94-90A9-553AC92E76CE}"/>
              </a:ext>
            </a:extLst>
          </p:cNvPr>
          <p:cNvSpPr txBox="1"/>
          <p:nvPr/>
        </p:nvSpPr>
        <p:spPr>
          <a:xfrm>
            <a:off x="1895474" y="5450544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C6E88AA-5931-42A5-911E-116EC654EC04}"/>
              </a:ext>
            </a:extLst>
          </p:cNvPr>
          <p:cNvSpPr txBox="1"/>
          <p:nvPr/>
        </p:nvSpPr>
        <p:spPr>
          <a:xfrm>
            <a:off x="2557979" y="5450544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7CEA257-FC4D-4E09-904B-E788ACFFBEA2}"/>
              </a:ext>
            </a:extLst>
          </p:cNvPr>
          <p:cNvSpPr txBox="1"/>
          <p:nvPr/>
        </p:nvSpPr>
        <p:spPr>
          <a:xfrm>
            <a:off x="3210845" y="5452826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C255604-B8FF-48FE-B7F9-8C7B6712B063}"/>
                  </a:ext>
                </a:extLst>
              </p:cNvPr>
              <p:cNvSpPr txBox="1"/>
              <p:nvPr/>
            </p:nvSpPr>
            <p:spPr>
              <a:xfrm>
                <a:off x="665941" y="4224893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C255604-B8FF-48FE-B7F9-8C7B6712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1" y="4224893"/>
                <a:ext cx="391453" cy="392993"/>
              </a:xfrm>
              <a:prstGeom prst="rect">
                <a:avLst/>
              </a:prstGeom>
              <a:blipFill>
                <a:blip r:embed="rId2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CEE8830-75F3-46FD-8BC9-F080D4AD9900}"/>
                  </a:ext>
                </a:extLst>
              </p:cNvPr>
              <p:cNvSpPr txBox="1"/>
              <p:nvPr/>
            </p:nvSpPr>
            <p:spPr>
              <a:xfrm>
                <a:off x="653179" y="3824293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CEE8830-75F3-46FD-8BC9-F080D4AD9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79" y="3824293"/>
                <a:ext cx="391453" cy="392993"/>
              </a:xfrm>
              <a:prstGeom prst="rect">
                <a:avLst/>
              </a:prstGeom>
              <a:blipFill>
                <a:blip r:embed="rId3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C0132A5-CA23-4B5F-8DDC-7F811F77B48D}"/>
                  </a:ext>
                </a:extLst>
              </p:cNvPr>
              <p:cNvSpPr txBox="1"/>
              <p:nvPr/>
            </p:nvSpPr>
            <p:spPr>
              <a:xfrm>
                <a:off x="658820" y="3373504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C0132A5-CA23-4B5F-8DDC-7F811F77B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0" y="3373504"/>
                <a:ext cx="391453" cy="392993"/>
              </a:xfrm>
              <a:prstGeom prst="rect">
                <a:avLst/>
              </a:prstGeom>
              <a:blipFill>
                <a:blip r:embed="rId4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587D69C-BCA4-4F79-88C4-2300DE76F875}"/>
                  </a:ext>
                </a:extLst>
              </p:cNvPr>
              <p:cNvSpPr txBox="1"/>
              <p:nvPr/>
            </p:nvSpPr>
            <p:spPr>
              <a:xfrm>
                <a:off x="665941" y="2897127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587D69C-BCA4-4F79-88C4-2300DE76F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1" y="2897127"/>
                <a:ext cx="391453" cy="392993"/>
              </a:xfrm>
              <a:prstGeom prst="rect">
                <a:avLst/>
              </a:prstGeom>
              <a:blipFill>
                <a:blip r:embed="rId5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51BB2DD-27B7-4693-A1E4-9A38E788E17E}"/>
              </a:ext>
            </a:extLst>
          </p:cNvPr>
          <p:cNvSpPr txBox="1"/>
          <p:nvPr/>
        </p:nvSpPr>
        <p:spPr>
          <a:xfrm>
            <a:off x="3278093" y="306234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E1460D8-BFB0-403E-9AE1-D6BE56A8F789}"/>
              </a:ext>
            </a:extLst>
          </p:cNvPr>
          <p:cNvSpPr txBox="1"/>
          <p:nvPr/>
        </p:nvSpPr>
        <p:spPr>
          <a:xfrm>
            <a:off x="2839400" y="316756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A15CA01-160B-42E1-AE49-B39BD224A7FE}"/>
              </a:ext>
            </a:extLst>
          </p:cNvPr>
          <p:cNvSpPr txBox="1"/>
          <p:nvPr/>
        </p:nvSpPr>
        <p:spPr>
          <a:xfrm>
            <a:off x="2800939" y="340121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3E22B30-42E6-4D93-A826-F2FE77A1962B}"/>
              </a:ext>
            </a:extLst>
          </p:cNvPr>
          <p:cNvSpPr txBox="1"/>
          <p:nvPr/>
        </p:nvSpPr>
        <p:spPr>
          <a:xfrm>
            <a:off x="2391180" y="333776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AADAC37-883F-4AEA-A291-95379622FA67}"/>
              </a:ext>
            </a:extLst>
          </p:cNvPr>
          <p:cNvSpPr txBox="1"/>
          <p:nvPr/>
        </p:nvSpPr>
        <p:spPr>
          <a:xfrm>
            <a:off x="2733255" y="362195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E612516-74AD-40E3-BE45-5BB8E42289AD}"/>
              </a:ext>
            </a:extLst>
          </p:cNvPr>
          <p:cNvSpPr txBox="1"/>
          <p:nvPr/>
        </p:nvSpPr>
        <p:spPr>
          <a:xfrm>
            <a:off x="2323496" y="355850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0C789D2-6C40-4FBA-9C9A-A09873B8090D}"/>
              </a:ext>
            </a:extLst>
          </p:cNvPr>
          <p:cNvSpPr txBox="1"/>
          <p:nvPr/>
        </p:nvSpPr>
        <p:spPr>
          <a:xfrm>
            <a:off x="1954463" y="382401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FFAF812-B977-49A2-AF9C-B727684718EB}"/>
              </a:ext>
            </a:extLst>
          </p:cNvPr>
          <p:cNvSpPr txBox="1"/>
          <p:nvPr/>
        </p:nvSpPr>
        <p:spPr>
          <a:xfrm>
            <a:off x="1657502" y="410746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F00081A-87E3-44E3-A001-7554C279D73F}"/>
              </a:ext>
            </a:extLst>
          </p:cNvPr>
          <p:cNvSpPr txBox="1"/>
          <p:nvPr/>
        </p:nvSpPr>
        <p:spPr>
          <a:xfrm>
            <a:off x="1245863" y="429473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0031380-039B-4011-9BD9-A8118F5E74C1}"/>
              </a:ext>
            </a:extLst>
          </p:cNvPr>
          <p:cNvSpPr txBox="1"/>
          <p:nvPr/>
        </p:nvSpPr>
        <p:spPr>
          <a:xfrm>
            <a:off x="1245863" y="453517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1F6E6D7-A071-4DFC-87C0-CF54329D7021}"/>
              </a:ext>
            </a:extLst>
          </p:cNvPr>
          <p:cNvSpPr txBox="1"/>
          <p:nvPr/>
        </p:nvSpPr>
        <p:spPr>
          <a:xfrm>
            <a:off x="1506916" y="432552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BA765C7-5F78-4D5B-B9F0-4ABE1005EBD4}"/>
              </a:ext>
            </a:extLst>
          </p:cNvPr>
          <p:cNvSpPr txBox="1"/>
          <p:nvPr/>
        </p:nvSpPr>
        <p:spPr>
          <a:xfrm>
            <a:off x="1456271" y="404555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D2F4557-5892-4239-9177-2EC84544BAC5}"/>
              </a:ext>
            </a:extLst>
          </p:cNvPr>
          <p:cNvSpPr txBox="1"/>
          <p:nvPr/>
        </p:nvSpPr>
        <p:spPr>
          <a:xfrm>
            <a:off x="1927292" y="405799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AEAEF1B-A9FD-4436-A0BB-3A109E7F6E79}"/>
              </a:ext>
            </a:extLst>
          </p:cNvPr>
          <p:cNvSpPr txBox="1"/>
          <p:nvPr/>
        </p:nvSpPr>
        <p:spPr>
          <a:xfrm>
            <a:off x="2180248" y="396279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D234767-8DBF-4E7E-83B5-77D1207604EF}"/>
              </a:ext>
            </a:extLst>
          </p:cNvPr>
          <p:cNvSpPr txBox="1"/>
          <p:nvPr/>
        </p:nvSpPr>
        <p:spPr>
          <a:xfrm>
            <a:off x="2426459" y="372781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C982D4C-8AE7-4818-8C63-6DDFD77E96C5}"/>
              </a:ext>
            </a:extLst>
          </p:cNvPr>
          <p:cNvSpPr txBox="1"/>
          <p:nvPr/>
        </p:nvSpPr>
        <p:spPr>
          <a:xfrm>
            <a:off x="2114642" y="356918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7C6FE5F-17A7-41B6-B2AE-D466DB77A277}"/>
              </a:ext>
            </a:extLst>
          </p:cNvPr>
          <p:cNvSpPr txBox="1"/>
          <p:nvPr/>
        </p:nvSpPr>
        <p:spPr>
          <a:xfrm>
            <a:off x="2622997" y="323937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1E22A02-DB4A-4465-9688-A2C96E5551FD}"/>
              </a:ext>
            </a:extLst>
          </p:cNvPr>
          <p:cNvSpPr txBox="1"/>
          <p:nvPr/>
        </p:nvSpPr>
        <p:spPr>
          <a:xfrm>
            <a:off x="3068475" y="321192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A9386EE-1E6B-4544-ACF4-F60BDA8A1F95}"/>
              </a:ext>
            </a:extLst>
          </p:cNvPr>
          <p:cNvSpPr txBox="1"/>
          <p:nvPr/>
        </p:nvSpPr>
        <p:spPr>
          <a:xfrm>
            <a:off x="3055803" y="290076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6361A90-7CBA-4135-A185-32ACCBBF9CAA}"/>
              </a:ext>
            </a:extLst>
          </p:cNvPr>
          <p:cNvSpPr txBox="1"/>
          <p:nvPr/>
        </p:nvSpPr>
        <p:spPr>
          <a:xfrm>
            <a:off x="1767969" y="424173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176BB23-3B78-4A4B-877E-A84864F6CD78}"/>
              </a:ext>
            </a:extLst>
          </p:cNvPr>
          <p:cNvSpPr txBox="1"/>
          <p:nvPr/>
        </p:nvSpPr>
        <p:spPr>
          <a:xfrm>
            <a:off x="1744312" y="395602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C78C3A1-20A3-4CF4-A249-204191DC8EBD}"/>
              </a:ext>
            </a:extLst>
          </p:cNvPr>
          <p:cNvSpPr txBox="1"/>
          <p:nvPr/>
        </p:nvSpPr>
        <p:spPr>
          <a:xfrm>
            <a:off x="3132990" y="3327273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6507819-013C-4802-B4C3-EA8B1416CA95}"/>
              </a:ext>
            </a:extLst>
          </p:cNvPr>
          <p:cNvSpPr txBox="1"/>
          <p:nvPr/>
        </p:nvSpPr>
        <p:spPr>
          <a:xfrm>
            <a:off x="3109333" y="304156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CEED6B2-A654-475B-BCE4-9D450046CE45}"/>
              </a:ext>
            </a:extLst>
          </p:cNvPr>
          <p:cNvSpPr txBox="1"/>
          <p:nvPr/>
        </p:nvSpPr>
        <p:spPr>
          <a:xfrm>
            <a:off x="1278641" y="432411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2C7C6E0-FEA0-4E65-A675-F715BDE94284}"/>
              </a:ext>
            </a:extLst>
          </p:cNvPr>
          <p:cNvSpPr txBox="1"/>
          <p:nvPr/>
        </p:nvSpPr>
        <p:spPr>
          <a:xfrm>
            <a:off x="1404358" y="453517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4A18987-8485-47BA-A373-E1B78F02CCF3}"/>
              </a:ext>
            </a:extLst>
          </p:cNvPr>
          <p:cNvSpPr txBox="1"/>
          <p:nvPr/>
        </p:nvSpPr>
        <p:spPr>
          <a:xfrm>
            <a:off x="2533403" y="350642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A854DB8-D9ED-40F1-892E-3ABAD5B34C1A}"/>
              </a:ext>
            </a:extLst>
          </p:cNvPr>
          <p:cNvSpPr txBox="1"/>
          <p:nvPr/>
        </p:nvSpPr>
        <p:spPr>
          <a:xfrm>
            <a:off x="2177205" y="376748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4E63D16-69C7-45E9-949D-3D525A3655EE}"/>
              </a:ext>
            </a:extLst>
          </p:cNvPr>
          <p:cNvSpPr txBox="1"/>
          <p:nvPr/>
        </p:nvSpPr>
        <p:spPr>
          <a:xfrm>
            <a:off x="1795794" y="369088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9655DCD-4209-4361-A05C-ACDBE35A9716}"/>
              </a:ext>
            </a:extLst>
          </p:cNvPr>
          <p:cNvSpPr txBox="1"/>
          <p:nvPr/>
        </p:nvSpPr>
        <p:spPr>
          <a:xfrm>
            <a:off x="1274738" y="407129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E90AF2E-8826-4A1D-8F57-059AFD1BD7DD}"/>
              </a:ext>
            </a:extLst>
          </p:cNvPr>
          <p:cNvSpPr txBox="1"/>
          <p:nvPr/>
        </p:nvSpPr>
        <p:spPr>
          <a:xfrm>
            <a:off x="2640796" y="297948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5D0D5416-3320-475F-AA8A-CE5E4DBA8801}"/>
              </a:ext>
            </a:extLst>
          </p:cNvPr>
          <p:cNvSpPr txBox="1"/>
          <p:nvPr/>
        </p:nvSpPr>
        <p:spPr>
          <a:xfrm>
            <a:off x="3400837" y="317302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29FCC6C-BD07-4AE8-9DED-EA666F0E680E}"/>
              </a:ext>
            </a:extLst>
          </p:cNvPr>
          <p:cNvSpPr txBox="1"/>
          <p:nvPr/>
        </p:nvSpPr>
        <p:spPr>
          <a:xfrm>
            <a:off x="3563888" y="292494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75688E9E-45FC-4AAE-A6AA-191A9D7C4B42}"/>
              </a:ext>
            </a:extLst>
          </p:cNvPr>
          <p:cNvCxnSpPr>
            <a:cxnSpLocks/>
          </p:cNvCxnSpPr>
          <p:nvPr/>
        </p:nvCxnSpPr>
        <p:spPr>
          <a:xfrm flipH="1">
            <a:off x="1002751" y="2829617"/>
            <a:ext cx="2875589" cy="19887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6E29A33-3F3B-4777-B72B-3425657624F9}"/>
              </a:ext>
            </a:extLst>
          </p:cNvPr>
          <p:cNvCxnSpPr>
            <a:cxnSpLocks/>
          </p:cNvCxnSpPr>
          <p:nvPr/>
        </p:nvCxnSpPr>
        <p:spPr>
          <a:xfrm flipV="1">
            <a:off x="992657" y="4465333"/>
            <a:ext cx="514353" cy="1336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C958D905-A22A-4939-AA96-6FCBC6DAE749}"/>
              </a:ext>
            </a:extLst>
          </p:cNvPr>
          <p:cNvCxnSpPr>
            <a:cxnSpLocks/>
          </p:cNvCxnSpPr>
          <p:nvPr/>
        </p:nvCxnSpPr>
        <p:spPr>
          <a:xfrm flipV="1">
            <a:off x="988085" y="4057946"/>
            <a:ext cx="1110790" cy="13431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9D425CD-2CC5-44FF-BE95-E085117CE1BE}"/>
              </a:ext>
            </a:extLst>
          </p:cNvPr>
          <p:cNvCxnSpPr>
            <a:cxnSpLocks/>
          </p:cNvCxnSpPr>
          <p:nvPr/>
        </p:nvCxnSpPr>
        <p:spPr>
          <a:xfrm flipV="1">
            <a:off x="981832" y="3595383"/>
            <a:ext cx="1712628" cy="1836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92782FE-C5FB-4991-B9B5-0C32D153D2BD}"/>
              </a:ext>
            </a:extLst>
          </p:cNvPr>
          <p:cNvCxnSpPr>
            <a:cxnSpLocks/>
          </p:cNvCxnSpPr>
          <p:nvPr/>
        </p:nvCxnSpPr>
        <p:spPr>
          <a:xfrm>
            <a:off x="1002751" y="3156760"/>
            <a:ext cx="2358459" cy="6823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フリーフォーム 10">
            <a:extLst>
              <a:ext uri="{FF2B5EF4-FFF2-40B4-BE49-F238E27FC236}">
                <a16:creationId xmlns:a16="http://schemas.microsoft.com/office/drawing/2014/main" id="{52BE32D5-723E-4032-BB3B-766C1BF9EDEC}"/>
              </a:ext>
            </a:extLst>
          </p:cNvPr>
          <p:cNvSpPr/>
          <p:nvPr/>
        </p:nvSpPr>
        <p:spPr>
          <a:xfrm rot="16200000">
            <a:off x="822437" y="4280950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5CF2A399-D2AD-4FFE-A4B2-AFF5C79EF756}"/>
              </a:ext>
            </a:extLst>
          </p:cNvPr>
          <p:cNvCxnSpPr>
            <a:cxnSpLocks/>
          </p:cNvCxnSpPr>
          <p:nvPr/>
        </p:nvCxnSpPr>
        <p:spPr>
          <a:xfrm>
            <a:off x="1510300" y="4020722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フリーフォーム 10">
            <a:extLst>
              <a:ext uri="{FF2B5EF4-FFF2-40B4-BE49-F238E27FC236}">
                <a16:creationId xmlns:a16="http://schemas.microsoft.com/office/drawing/2014/main" id="{F4559278-B666-4E14-8B7A-4A9C6C4F0CF2}"/>
              </a:ext>
            </a:extLst>
          </p:cNvPr>
          <p:cNvSpPr/>
          <p:nvPr/>
        </p:nvSpPr>
        <p:spPr>
          <a:xfrm rot="16200000">
            <a:off x="1406875" y="3855768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4E6A8B2A-995B-44DB-A32A-D5BE8EE5769B}"/>
              </a:ext>
            </a:extLst>
          </p:cNvPr>
          <p:cNvCxnSpPr>
            <a:cxnSpLocks/>
          </p:cNvCxnSpPr>
          <p:nvPr/>
        </p:nvCxnSpPr>
        <p:spPr>
          <a:xfrm>
            <a:off x="2094738" y="3595540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フリーフォーム 10">
            <a:extLst>
              <a:ext uri="{FF2B5EF4-FFF2-40B4-BE49-F238E27FC236}">
                <a16:creationId xmlns:a16="http://schemas.microsoft.com/office/drawing/2014/main" id="{FB81342B-5B73-4D6F-97D8-0C7ABFD927AE}"/>
              </a:ext>
            </a:extLst>
          </p:cNvPr>
          <p:cNvSpPr/>
          <p:nvPr/>
        </p:nvSpPr>
        <p:spPr>
          <a:xfrm rot="16200000">
            <a:off x="2028811" y="3398060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16E0FA6C-94B3-4ED5-8C3B-D3183AE6E61D}"/>
              </a:ext>
            </a:extLst>
          </p:cNvPr>
          <p:cNvCxnSpPr>
            <a:cxnSpLocks/>
          </p:cNvCxnSpPr>
          <p:nvPr/>
        </p:nvCxnSpPr>
        <p:spPr>
          <a:xfrm>
            <a:off x="2716674" y="3137832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フリーフォーム 10">
            <a:extLst>
              <a:ext uri="{FF2B5EF4-FFF2-40B4-BE49-F238E27FC236}">
                <a16:creationId xmlns:a16="http://schemas.microsoft.com/office/drawing/2014/main" id="{D7A37161-BA31-42F2-B848-55E8493ABE93}"/>
              </a:ext>
            </a:extLst>
          </p:cNvPr>
          <p:cNvSpPr/>
          <p:nvPr/>
        </p:nvSpPr>
        <p:spPr>
          <a:xfrm rot="16200000">
            <a:off x="2662821" y="2972363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6949B615-3A12-4087-AB91-C371BC99F488}"/>
              </a:ext>
            </a:extLst>
          </p:cNvPr>
          <p:cNvCxnSpPr>
            <a:cxnSpLocks/>
          </p:cNvCxnSpPr>
          <p:nvPr/>
        </p:nvCxnSpPr>
        <p:spPr>
          <a:xfrm>
            <a:off x="3350684" y="2712135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6BDD299-179F-441C-B17F-696368AA6DB1}"/>
              </a:ext>
            </a:extLst>
          </p:cNvPr>
          <p:cNvSpPr txBox="1"/>
          <p:nvPr/>
        </p:nvSpPr>
        <p:spPr>
          <a:xfrm>
            <a:off x="2146997" y="4617345"/>
            <a:ext cx="2141338" cy="584775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誤差項（</a:t>
            </a:r>
            <a:r>
              <a:rPr kumimoji="1" lang="ja-JP" altLang="en-US" sz="16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</a:t>
            </a:r>
            <a:r>
              <a:rPr kumimoji="1" lang="ja-JP" altLang="en-US" sz="16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■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のズレ）の分散はどこでも均一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7148D25-B56E-468A-8A90-AA223A5C6CC0}"/>
              </a:ext>
            </a:extLst>
          </p:cNvPr>
          <p:cNvSpPr txBox="1"/>
          <p:nvPr/>
        </p:nvSpPr>
        <p:spPr>
          <a:xfrm>
            <a:off x="1324559" y="429461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F3F2BCE-80A7-4206-AFBE-BD654A65C806}"/>
              </a:ext>
            </a:extLst>
          </p:cNvPr>
          <p:cNvSpPr txBox="1"/>
          <p:nvPr/>
        </p:nvSpPr>
        <p:spPr>
          <a:xfrm>
            <a:off x="1893745" y="389451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89E733D-A5D8-4B93-A038-E4A32A4A3710}"/>
              </a:ext>
            </a:extLst>
          </p:cNvPr>
          <p:cNvSpPr txBox="1"/>
          <p:nvPr/>
        </p:nvSpPr>
        <p:spPr>
          <a:xfrm>
            <a:off x="2516779" y="343923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EF293883-25DF-45EB-AD6A-CF685BEDB340}"/>
              </a:ext>
            </a:extLst>
          </p:cNvPr>
          <p:cNvSpPr txBox="1"/>
          <p:nvPr/>
        </p:nvSpPr>
        <p:spPr>
          <a:xfrm>
            <a:off x="3158972" y="301144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807070A1-E933-4265-85FF-38D79C0D9024}"/>
              </a:ext>
            </a:extLst>
          </p:cNvPr>
          <p:cNvCxnSpPr>
            <a:cxnSpLocks/>
          </p:cNvCxnSpPr>
          <p:nvPr/>
        </p:nvCxnSpPr>
        <p:spPr>
          <a:xfrm flipV="1">
            <a:off x="5492093" y="4465334"/>
            <a:ext cx="18482" cy="109689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25DB9999-120A-4C18-A327-55E34A7FBFA6}"/>
              </a:ext>
            </a:extLst>
          </p:cNvPr>
          <p:cNvCxnSpPr>
            <a:cxnSpLocks/>
          </p:cNvCxnSpPr>
          <p:nvPr/>
        </p:nvCxnSpPr>
        <p:spPr>
          <a:xfrm flipV="1">
            <a:off x="6080877" y="4072140"/>
            <a:ext cx="9831" cy="1490088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EABE4B28-3A69-4059-85A4-83A880441318}"/>
              </a:ext>
            </a:extLst>
          </p:cNvPr>
          <p:cNvCxnSpPr>
            <a:cxnSpLocks/>
          </p:cNvCxnSpPr>
          <p:nvPr/>
        </p:nvCxnSpPr>
        <p:spPr>
          <a:xfrm flipH="1" flipV="1">
            <a:off x="6713923" y="3598958"/>
            <a:ext cx="15721" cy="197733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6D5E4DF5-309D-4414-A68B-4D286038841C}"/>
              </a:ext>
            </a:extLst>
          </p:cNvPr>
          <p:cNvCxnSpPr>
            <a:cxnSpLocks/>
          </p:cNvCxnSpPr>
          <p:nvPr/>
        </p:nvCxnSpPr>
        <p:spPr>
          <a:xfrm flipH="1" flipV="1">
            <a:off x="7338154" y="3211639"/>
            <a:ext cx="24443" cy="2373622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03D7E7DF-3A10-4C87-9AC7-6FD2F8B8EAC2}"/>
              </a:ext>
            </a:extLst>
          </p:cNvPr>
          <p:cNvCxnSpPr>
            <a:cxnSpLocks/>
          </p:cNvCxnSpPr>
          <p:nvPr/>
        </p:nvCxnSpPr>
        <p:spPr>
          <a:xfrm>
            <a:off x="4979682" y="2668283"/>
            <a:ext cx="10826" cy="28971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3EFB4CF4-F0BC-496D-A99F-1D426F490435}"/>
              </a:ext>
            </a:extLst>
          </p:cNvPr>
          <p:cNvCxnSpPr>
            <a:cxnSpLocks/>
          </p:cNvCxnSpPr>
          <p:nvPr/>
        </p:nvCxnSpPr>
        <p:spPr>
          <a:xfrm flipH="1" flipV="1">
            <a:off x="4990511" y="5565437"/>
            <a:ext cx="3202321" cy="76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E7FB99D3-AEBF-4782-B7F9-52BE16E235C2}"/>
              </a:ext>
            </a:extLst>
          </p:cNvPr>
          <p:cNvSpPr txBox="1"/>
          <p:nvPr/>
        </p:nvSpPr>
        <p:spPr>
          <a:xfrm>
            <a:off x="8128008" y="53692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所得</a:t>
            </a:r>
            <a:endParaRPr kumimoji="1" lang="en-US" altLang="ja-JP" sz="2000" baseline="-25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B30632EF-1707-4695-9A86-B80C04DA8BFC}"/>
              </a:ext>
            </a:extLst>
          </p:cNvPr>
          <p:cNvSpPr txBox="1"/>
          <p:nvPr/>
        </p:nvSpPr>
        <p:spPr>
          <a:xfrm>
            <a:off x="4630869" y="22410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消費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C36D6EF-12CF-47DF-B112-2D4C91680F51}"/>
              </a:ext>
            </a:extLst>
          </p:cNvPr>
          <p:cNvSpPr txBox="1"/>
          <p:nvPr/>
        </p:nvSpPr>
        <p:spPr>
          <a:xfrm>
            <a:off x="7275943" y="277045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A8F8EB9F-08DA-4853-9FF3-8CD9C9D7F69B}"/>
              </a:ext>
            </a:extLst>
          </p:cNvPr>
          <p:cNvSpPr txBox="1"/>
          <p:nvPr/>
        </p:nvSpPr>
        <p:spPr>
          <a:xfrm>
            <a:off x="5288768" y="5450544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E79BACB4-5661-4BCF-B8D8-98E9BCB91ADB}"/>
              </a:ext>
            </a:extLst>
          </p:cNvPr>
          <p:cNvSpPr txBox="1"/>
          <p:nvPr/>
        </p:nvSpPr>
        <p:spPr>
          <a:xfrm>
            <a:off x="5893324" y="5450544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7E9D6499-BA88-4650-8B41-A4BEAA29BAD9}"/>
              </a:ext>
            </a:extLst>
          </p:cNvPr>
          <p:cNvSpPr txBox="1"/>
          <p:nvPr/>
        </p:nvSpPr>
        <p:spPr>
          <a:xfrm>
            <a:off x="6555829" y="5450544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FEE76987-88C9-4C6F-B8A7-E4528597A7B2}"/>
              </a:ext>
            </a:extLst>
          </p:cNvPr>
          <p:cNvSpPr txBox="1"/>
          <p:nvPr/>
        </p:nvSpPr>
        <p:spPr>
          <a:xfrm>
            <a:off x="7208695" y="5452826"/>
            <a:ext cx="3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x</a:t>
            </a:r>
            <a:r>
              <a:rPr kumimoji="1" lang="en-US" altLang="ja-JP" sz="20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3C7E68AB-1E0D-4AD8-828E-8554CB14071D}"/>
                  </a:ext>
                </a:extLst>
              </p:cNvPr>
              <p:cNvSpPr txBox="1"/>
              <p:nvPr/>
            </p:nvSpPr>
            <p:spPr>
              <a:xfrm>
                <a:off x="4663791" y="4224893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3C7E68AB-1E0D-4AD8-828E-8554CB14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91" y="4224893"/>
                <a:ext cx="391453" cy="392993"/>
              </a:xfrm>
              <a:prstGeom prst="rect">
                <a:avLst/>
              </a:prstGeom>
              <a:blipFill>
                <a:blip r:embed="rId6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E391C0DB-6CD0-4061-BDA7-D7C6C6E469ED}"/>
                  </a:ext>
                </a:extLst>
              </p:cNvPr>
              <p:cNvSpPr txBox="1"/>
              <p:nvPr/>
            </p:nvSpPr>
            <p:spPr>
              <a:xfrm>
                <a:off x="4651029" y="3824293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E391C0DB-6CD0-4061-BDA7-D7C6C6E4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29" y="3824293"/>
                <a:ext cx="391453" cy="392993"/>
              </a:xfrm>
              <a:prstGeom prst="rect">
                <a:avLst/>
              </a:prstGeom>
              <a:blipFill>
                <a:blip r:embed="rId7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5DFFC9CB-E988-4F9D-81D6-A30AFB077D27}"/>
                  </a:ext>
                </a:extLst>
              </p:cNvPr>
              <p:cNvSpPr txBox="1"/>
              <p:nvPr/>
            </p:nvSpPr>
            <p:spPr>
              <a:xfrm>
                <a:off x="4656670" y="3373504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5DFFC9CB-E988-4F9D-81D6-A30AFB077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0" y="3373504"/>
                <a:ext cx="391453" cy="392993"/>
              </a:xfrm>
              <a:prstGeom prst="rect">
                <a:avLst/>
              </a:prstGeom>
              <a:blipFill>
                <a:blip r:embed="rId8"/>
                <a:stretch>
                  <a:fillRect t="-4615" r="-4688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476F32AB-714C-4DBF-BBFF-933FDDF223F1}"/>
                  </a:ext>
                </a:extLst>
              </p:cNvPr>
              <p:cNvSpPr txBox="1"/>
              <p:nvPr/>
            </p:nvSpPr>
            <p:spPr>
              <a:xfrm>
                <a:off x="4663791" y="2897127"/>
                <a:ext cx="39145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chemeClr val="bg1"/>
                            </a:solidFill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rPr>
                          <m:t>y</m:t>
                        </m:r>
                      </m:e>
                    </m:acc>
                  </m:oMath>
                </a14:m>
                <a:r>
                  <a:rPr kumimoji="1" lang="en-US" altLang="ja-JP" sz="2000" baseline="-25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endParaRPr kumimoji="1" lang="en-US" altLang="ja-JP" sz="2000" baseline="-25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476F32AB-714C-4DBF-BBFF-933FDDF2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91" y="2897127"/>
                <a:ext cx="391453" cy="392993"/>
              </a:xfrm>
              <a:prstGeom prst="rect">
                <a:avLst/>
              </a:prstGeom>
              <a:blipFill>
                <a:blip r:embed="rId9"/>
                <a:stretch>
                  <a:fillRect t="-4615" r="-6250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1C26660B-A81C-4EEA-AAC8-ABF3D388826C}"/>
              </a:ext>
            </a:extLst>
          </p:cNvPr>
          <p:cNvSpPr txBox="1"/>
          <p:nvPr/>
        </p:nvSpPr>
        <p:spPr>
          <a:xfrm>
            <a:off x="7275943" y="306234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34C4144B-1739-4184-A56F-00A9CBD71807}"/>
              </a:ext>
            </a:extLst>
          </p:cNvPr>
          <p:cNvSpPr txBox="1"/>
          <p:nvPr/>
        </p:nvSpPr>
        <p:spPr>
          <a:xfrm>
            <a:off x="6837250" y="316756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908C4CF0-9C76-49D9-BBA7-F2676897BC71}"/>
              </a:ext>
            </a:extLst>
          </p:cNvPr>
          <p:cNvSpPr txBox="1"/>
          <p:nvPr/>
        </p:nvSpPr>
        <p:spPr>
          <a:xfrm>
            <a:off x="6798789" y="340121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64B905F-79AE-4348-80B3-2DA38B78F5BE}"/>
              </a:ext>
            </a:extLst>
          </p:cNvPr>
          <p:cNvSpPr txBox="1"/>
          <p:nvPr/>
        </p:nvSpPr>
        <p:spPr>
          <a:xfrm>
            <a:off x="6389030" y="333776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394BDC5D-4F3D-4294-8212-A9146E5BD2EF}"/>
              </a:ext>
            </a:extLst>
          </p:cNvPr>
          <p:cNvSpPr txBox="1"/>
          <p:nvPr/>
        </p:nvSpPr>
        <p:spPr>
          <a:xfrm>
            <a:off x="6934697" y="376391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2A38887-D226-4B5E-8B3F-4AECF3D83082}"/>
              </a:ext>
            </a:extLst>
          </p:cNvPr>
          <p:cNvSpPr txBox="1"/>
          <p:nvPr/>
        </p:nvSpPr>
        <p:spPr>
          <a:xfrm>
            <a:off x="6321346" y="355850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0DB0FD76-B6B3-4C16-860F-320CCADD67B6}"/>
              </a:ext>
            </a:extLst>
          </p:cNvPr>
          <p:cNvSpPr txBox="1"/>
          <p:nvPr/>
        </p:nvSpPr>
        <p:spPr>
          <a:xfrm>
            <a:off x="5952313" y="382401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927D5DDD-8F5B-42E3-8114-F72E603BDDEF}"/>
              </a:ext>
            </a:extLst>
          </p:cNvPr>
          <p:cNvSpPr txBox="1"/>
          <p:nvPr/>
        </p:nvSpPr>
        <p:spPr>
          <a:xfrm>
            <a:off x="5655352" y="410746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A60381DD-7541-4B04-B486-CA3AD9F2BF07}"/>
              </a:ext>
            </a:extLst>
          </p:cNvPr>
          <p:cNvSpPr txBox="1"/>
          <p:nvPr/>
        </p:nvSpPr>
        <p:spPr>
          <a:xfrm>
            <a:off x="5243713" y="4294739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1B098B43-DB6B-46D1-8E0D-690D121A5ECA}"/>
              </a:ext>
            </a:extLst>
          </p:cNvPr>
          <p:cNvSpPr txBox="1"/>
          <p:nvPr/>
        </p:nvSpPr>
        <p:spPr>
          <a:xfrm>
            <a:off x="5270302" y="434813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AE6013B1-9ECE-4BF0-9F5B-8013A1F04660}"/>
              </a:ext>
            </a:extLst>
          </p:cNvPr>
          <p:cNvSpPr txBox="1"/>
          <p:nvPr/>
        </p:nvSpPr>
        <p:spPr>
          <a:xfrm>
            <a:off x="5504766" y="432552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5F311FA3-8F44-4EA9-A4C7-8C5E2D7B563B}"/>
              </a:ext>
            </a:extLst>
          </p:cNvPr>
          <p:cNvSpPr txBox="1"/>
          <p:nvPr/>
        </p:nvSpPr>
        <p:spPr>
          <a:xfrm>
            <a:off x="5454121" y="404555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3CCF975A-EA55-4E46-B5DE-DF05AA4958E1}"/>
              </a:ext>
            </a:extLst>
          </p:cNvPr>
          <p:cNvSpPr txBox="1"/>
          <p:nvPr/>
        </p:nvSpPr>
        <p:spPr>
          <a:xfrm>
            <a:off x="5925142" y="405799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7D664CC8-162B-4739-8BDD-809B08FB4A11}"/>
              </a:ext>
            </a:extLst>
          </p:cNvPr>
          <p:cNvSpPr txBox="1"/>
          <p:nvPr/>
        </p:nvSpPr>
        <p:spPr>
          <a:xfrm>
            <a:off x="6178098" y="396279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1F66B013-D492-4A54-A9C7-CA58CF018D0E}"/>
              </a:ext>
            </a:extLst>
          </p:cNvPr>
          <p:cNvSpPr txBox="1"/>
          <p:nvPr/>
        </p:nvSpPr>
        <p:spPr>
          <a:xfrm>
            <a:off x="6424309" y="372781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91C1A706-9D11-483A-A8EF-7EFA56C60EB1}"/>
              </a:ext>
            </a:extLst>
          </p:cNvPr>
          <p:cNvSpPr txBox="1"/>
          <p:nvPr/>
        </p:nvSpPr>
        <p:spPr>
          <a:xfrm>
            <a:off x="6112492" y="356918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5EED9A71-348B-403D-8590-04A2323BDD72}"/>
              </a:ext>
            </a:extLst>
          </p:cNvPr>
          <p:cNvSpPr txBox="1"/>
          <p:nvPr/>
        </p:nvSpPr>
        <p:spPr>
          <a:xfrm>
            <a:off x="6665271" y="265026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52877A7A-435F-43F6-BD3E-24E64DA013B2}"/>
              </a:ext>
            </a:extLst>
          </p:cNvPr>
          <p:cNvSpPr txBox="1"/>
          <p:nvPr/>
        </p:nvSpPr>
        <p:spPr>
          <a:xfrm>
            <a:off x="7066325" y="321192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E6DF77E7-D83E-4382-B6BA-043C82D65D8E}"/>
              </a:ext>
            </a:extLst>
          </p:cNvPr>
          <p:cNvSpPr txBox="1"/>
          <p:nvPr/>
        </p:nvSpPr>
        <p:spPr>
          <a:xfrm>
            <a:off x="7053653" y="2900762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DBBD3774-3318-44E3-833F-251CAB105CB5}"/>
              </a:ext>
            </a:extLst>
          </p:cNvPr>
          <p:cNvSpPr txBox="1"/>
          <p:nvPr/>
        </p:nvSpPr>
        <p:spPr>
          <a:xfrm>
            <a:off x="5793228" y="4142854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062D320-C882-4059-8BDB-E48218313AD5}"/>
              </a:ext>
            </a:extLst>
          </p:cNvPr>
          <p:cNvSpPr txBox="1"/>
          <p:nvPr/>
        </p:nvSpPr>
        <p:spPr>
          <a:xfrm>
            <a:off x="5742162" y="395602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76BF894-D045-46FD-822D-CD71D8042285}"/>
              </a:ext>
            </a:extLst>
          </p:cNvPr>
          <p:cNvSpPr txBox="1"/>
          <p:nvPr/>
        </p:nvSpPr>
        <p:spPr>
          <a:xfrm>
            <a:off x="7130840" y="3327273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2F655A07-BF70-42E9-A836-08D9166ABC5B}"/>
              </a:ext>
            </a:extLst>
          </p:cNvPr>
          <p:cNvSpPr txBox="1"/>
          <p:nvPr/>
        </p:nvSpPr>
        <p:spPr>
          <a:xfrm>
            <a:off x="7107183" y="304156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51251C7-9F7C-477C-B29D-93BD601EDD9C}"/>
              </a:ext>
            </a:extLst>
          </p:cNvPr>
          <p:cNvSpPr txBox="1"/>
          <p:nvPr/>
        </p:nvSpPr>
        <p:spPr>
          <a:xfrm>
            <a:off x="5276491" y="432411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D363A500-6EE3-434D-B1CA-234DE5A7798F}"/>
              </a:ext>
            </a:extLst>
          </p:cNvPr>
          <p:cNvSpPr txBox="1"/>
          <p:nvPr/>
        </p:nvSpPr>
        <p:spPr>
          <a:xfrm>
            <a:off x="5294798" y="434528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716F6D1D-3350-4623-AC7A-DF504DBE4833}"/>
              </a:ext>
            </a:extLst>
          </p:cNvPr>
          <p:cNvSpPr txBox="1"/>
          <p:nvPr/>
        </p:nvSpPr>
        <p:spPr>
          <a:xfrm>
            <a:off x="6531253" y="350642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CCB04330-C19A-4500-AF59-9447BC5A4F28}"/>
              </a:ext>
            </a:extLst>
          </p:cNvPr>
          <p:cNvSpPr txBox="1"/>
          <p:nvPr/>
        </p:nvSpPr>
        <p:spPr>
          <a:xfrm>
            <a:off x="5793644" y="369088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A4A537FD-D77F-44A8-85FF-36D3A450CC26}"/>
              </a:ext>
            </a:extLst>
          </p:cNvPr>
          <p:cNvSpPr txBox="1"/>
          <p:nvPr/>
        </p:nvSpPr>
        <p:spPr>
          <a:xfrm>
            <a:off x="5281533" y="417022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8FD60680-2D42-4328-8C2C-78164D3F0F5D}"/>
              </a:ext>
            </a:extLst>
          </p:cNvPr>
          <p:cNvSpPr txBox="1"/>
          <p:nvPr/>
        </p:nvSpPr>
        <p:spPr>
          <a:xfrm>
            <a:off x="6638646" y="297948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C4D7E499-20A7-45E0-A72E-E60223AD694B}"/>
              </a:ext>
            </a:extLst>
          </p:cNvPr>
          <p:cNvSpPr txBox="1"/>
          <p:nvPr/>
        </p:nvSpPr>
        <p:spPr>
          <a:xfrm>
            <a:off x="7093201" y="2656311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3F4C0D71-AF14-436E-843F-770CC21348CF}"/>
              </a:ext>
            </a:extLst>
          </p:cNvPr>
          <p:cNvSpPr txBox="1"/>
          <p:nvPr/>
        </p:nvSpPr>
        <p:spPr>
          <a:xfrm>
            <a:off x="7090730" y="360233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C6F03D63-EEC2-4ACB-A4F1-F3BCED1F7AD6}"/>
              </a:ext>
            </a:extLst>
          </p:cNvPr>
          <p:cNvCxnSpPr>
            <a:cxnSpLocks/>
          </p:cNvCxnSpPr>
          <p:nvPr/>
        </p:nvCxnSpPr>
        <p:spPr>
          <a:xfrm flipH="1">
            <a:off x="5000601" y="2829617"/>
            <a:ext cx="2875589" cy="19887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9230CBF8-AF60-4C42-B0AA-44E1ACC3AE31}"/>
              </a:ext>
            </a:extLst>
          </p:cNvPr>
          <p:cNvCxnSpPr>
            <a:cxnSpLocks/>
          </p:cNvCxnSpPr>
          <p:nvPr/>
        </p:nvCxnSpPr>
        <p:spPr>
          <a:xfrm flipV="1">
            <a:off x="4990507" y="4465333"/>
            <a:ext cx="514353" cy="1336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0CA7F1A5-FA38-4DBA-A75B-81EEF9CFD46F}"/>
              </a:ext>
            </a:extLst>
          </p:cNvPr>
          <p:cNvCxnSpPr>
            <a:cxnSpLocks/>
          </p:cNvCxnSpPr>
          <p:nvPr/>
        </p:nvCxnSpPr>
        <p:spPr>
          <a:xfrm flipV="1">
            <a:off x="4985935" y="4057946"/>
            <a:ext cx="1110790" cy="13431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D3A92F11-B64A-4867-B1B4-FB472EF5AAA7}"/>
              </a:ext>
            </a:extLst>
          </p:cNvPr>
          <p:cNvCxnSpPr>
            <a:cxnSpLocks/>
          </p:cNvCxnSpPr>
          <p:nvPr/>
        </p:nvCxnSpPr>
        <p:spPr>
          <a:xfrm flipV="1">
            <a:off x="4979682" y="3595383"/>
            <a:ext cx="1712628" cy="1836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4374FA02-5320-4B3A-9C80-9CB804B1D33E}"/>
              </a:ext>
            </a:extLst>
          </p:cNvPr>
          <p:cNvCxnSpPr>
            <a:cxnSpLocks/>
          </p:cNvCxnSpPr>
          <p:nvPr/>
        </p:nvCxnSpPr>
        <p:spPr>
          <a:xfrm>
            <a:off x="5000601" y="3156760"/>
            <a:ext cx="2358459" cy="6823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フリーフォーム 10">
            <a:extLst>
              <a:ext uri="{FF2B5EF4-FFF2-40B4-BE49-F238E27FC236}">
                <a16:creationId xmlns:a16="http://schemas.microsoft.com/office/drawing/2014/main" id="{8FD014B1-13AA-473C-8772-1E8028201940}"/>
              </a:ext>
            </a:extLst>
          </p:cNvPr>
          <p:cNvSpPr/>
          <p:nvPr/>
        </p:nvSpPr>
        <p:spPr>
          <a:xfrm rot="16200000">
            <a:off x="5040185" y="4273142"/>
            <a:ext cx="499726" cy="425116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1924FF08-A780-4783-91E2-1D5B14DCDEB5}"/>
              </a:ext>
            </a:extLst>
          </p:cNvPr>
          <p:cNvCxnSpPr>
            <a:cxnSpLocks/>
            <a:stCxn id="184" idx="12"/>
          </p:cNvCxnSpPr>
          <p:nvPr/>
        </p:nvCxnSpPr>
        <p:spPr>
          <a:xfrm>
            <a:off x="5501966" y="4235837"/>
            <a:ext cx="6780" cy="5414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フリーフォーム 10">
            <a:extLst>
              <a:ext uri="{FF2B5EF4-FFF2-40B4-BE49-F238E27FC236}">
                <a16:creationId xmlns:a16="http://schemas.microsoft.com/office/drawing/2014/main" id="{75E19F4E-5801-4E23-9F4F-AA76A341D257}"/>
              </a:ext>
            </a:extLst>
          </p:cNvPr>
          <p:cNvSpPr/>
          <p:nvPr/>
        </p:nvSpPr>
        <p:spPr>
          <a:xfrm rot="16200000">
            <a:off x="5404725" y="3855768"/>
            <a:ext cx="916364" cy="38243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45E833AE-3E5F-4A60-B444-DA929DC4F208}"/>
              </a:ext>
            </a:extLst>
          </p:cNvPr>
          <p:cNvCxnSpPr>
            <a:cxnSpLocks/>
          </p:cNvCxnSpPr>
          <p:nvPr/>
        </p:nvCxnSpPr>
        <p:spPr>
          <a:xfrm>
            <a:off x="6092588" y="3595540"/>
            <a:ext cx="0" cy="9163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12DF1DA5-B111-46D0-88AC-472C1CE67EA7}"/>
              </a:ext>
            </a:extLst>
          </p:cNvPr>
          <p:cNvCxnSpPr>
            <a:cxnSpLocks/>
          </p:cNvCxnSpPr>
          <p:nvPr/>
        </p:nvCxnSpPr>
        <p:spPr>
          <a:xfrm>
            <a:off x="7359060" y="2345801"/>
            <a:ext cx="0" cy="14956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F5DE533C-0FD8-4C9B-92F0-E81BE80A4A28}"/>
              </a:ext>
            </a:extLst>
          </p:cNvPr>
          <p:cNvSpPr txBox="1"/>
          <p:nvPr/>
        </p:nvSpPr>
        <p:spPr>
          <a:xfrm>
            <a:off x="5322409" y="429461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DD854C96-4D04-4317-8744-572BDCEA73E7}"/>
              </a:ext>
            </a:extLst>
          </p:cNvPr>
          <p:cNvSpPr txBox="1"/>
          <p:nvPr/>
        </p:nvSpPr>
        <p:spPr>
          <a:xfrm>
            <a:off x="5891595" y="3894519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C3046DE7-94ED-40E7-AC3E-CDCA5D0205BD}"/>
              </a:ext>
            </a:extLst>
          </p:cNvPr>
          <p:cNvSpPr txBox="1"/>
          <p:nvPr/>
        </p:nvSpPr>
        <p:spPr>
          <a:xfrm>
            <a:off x="6514629" y="3439232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48472A62-5616-4B38-B720-4858D595637E}"/>
              </a:ext>
            </a:extLst>
          </p:cNvPr>
          <p:cNvSpPr txBox="1"/>
          <p:nvPr/>
        </p:nvSpPr>
        <p:spPr>
          <a:xfrm>
            <a:off x="7156822" y="3011447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500" dirty="0">
                <a:solidFill>
                  <a:srgbClr val="92D050"/>
                </a:solidFill>
                <a:latin typeface="ＭＳ Ｐゴシック" panose="020B0600070205080204" pitchFamily="50" charset="-128"/>
              </a:rPr>
              <a:t>■</a:t>
            </a:r>
            <a:endParaRPr kumimoji="1" lang="en-US" altLang="ja-JP" sz="1500" dirty="0">
              <a:solidFill>
                <a:srgbClr val="92D05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BBAF3CB-824B-43C3-BC9A-09F44F4E2B24}"/>
              </a:ext>
            </a:extLst>
          </p:cNvPr>
          <p:cNvSpPr txBox="1"/>
          <p:nvPr/>
        </p:nvSpPr>
        <p:spPr>
          <a:xfrm>
            <a:off x="6682202" y="387067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83A0AA05-6084-48CB-B08A-FDB3BE2363A1}"/>
              </a:ext>
            </a:extLst>
          </p:cNvPr>
          <p:cNvSpPr txBox="1"/>
          <p:nvPr/>
        </p:nvSpPr>
        <p:spPr>
          <a:xfrm>
            <a:off x="7333165" y="377372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97F36106-B315-469E-987B-2420D0C5997D}"/>
              </a:ext>
            </a:extLst>
          </p:cNvPr>
          <p:cNvSpPr txBox="1"/>
          <p:nvPr/>
        </p:nvSpPr>
        <p:spPr>
          <a:xfrm>
            <a:off x="7333165" y="3433800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D75EE5C7-6CC3-420B-8DCD-97F13ECDDD9F}"/>
              </a:ext>
            </a:extLst>
          </p:cNvPr>
          <p:cNvSpPr txBox="1"/>
          <p:nvPr/>
        </p:nvSpPr>
        <p:spPr>
          <a:xfrm>
            <a:off x="7274106" y="233699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A95042A6-E8EC-4ABA-A341-D19103CC507A}"/>
              </a:ext>
            </a:extLst>
          </p:cNvPr>
          <p:cNvSpPr txBox="1"/>
          <p:nvPr/>
        </p:nvSpPr>
        <p:spPr>
          <a:xfrm>
            <a:off x="6969159" y="2353377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340E781-CC3D-40BE-BAE3-F416562791C6}"/>
              </a:ext>
            </a:extLst>
          </p:cNvPr>
          <p:cNvSpPr txBox="1"/>
          <p:nvPr/>
        </p:nvSpPr>
        <p:spPr>
          <a:xfrm>
            <a:off x="6503154" y="2911176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0" name="フリーフォーム 10">
            <a:extLst>
              <a:ext uri="{FF2B5EF4-FFF2-40B4-BE49-F238E27FC236}">
                <a16:creationId xmlns:a16="http://schemas.microsoft.com/office/drawing/2014/main" id="{7CE40DF3-EFF3-485C-8BC1-736E83A330DB}"/>
              </a:ext>
            </a:extLst>
          </p:cNvPr>
          <p:cNvSpPr/>
          <p:nvPr/>
        </p:nvSpPr>
        <p:spPr>
          <a:xfrm rot="16200000">
            <a:off x="6408389" y="2913725"/>
            <a:ext cx="1417226" cy="409594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7A05D945-7CDE-453A-8673-AF2C5D85915B}"/>
              </a:ext>
            </a:extLst>
          </p:cNvPr>
          <p:cNvSpPr txBox="1"/>
          <p:nvPr/>
        </p:nvSpPr>
        <p:spPr>
          <a:xfrm>
            <a:off x="6175055" y="3767488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4562E737-C167-4634-AD7E-91B4F33419DE}"/>
              </a:ext>
            </a:extLst>
          </p:cNvPr>
          <p:cNvSpPr txBox="1"/>
          <p:nvPr/>
        </p:nvSpPr>
        <p:spPr>
          <a:xfrm>
            <a:off x="6128877" y="3365175"/>
            <a:ext cx="428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endParaRPr kumimoji="1" lang="en-US" altLang="ja-JP" sz="1500" dirty="0">
              <a:solidFill>
                <a:srgbClr val="00B0F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8" name="フリーフォーム 10">
            <a:extLst>
              <a:ext uri="{FF2B5EF4-FFF2-40B4-BE49-F238E27FC236}">
                <a16:creationId xmlns:a16="http://schemas.microsoft.com/office/drawing/2014/main" id="{C23DEDC8-FBC4-43B4-AE9E-C212EB7CFF80}"/>
              </a:ext>
            </a:extLst>
          </p:cNvPr>
          <p:cNvSpPr/>
          <p:nvPr/>
        </p:nvSpPr>
        <p:spPr>
          <a:xfrm rot="16200000">
            <a:off x="5909923" y="3389160"/>
            <a:ext cx="1150335" cy="399289"/>
          </a:xfrm>
          <a:custGeom>
            <a:avLst/>
            <a:gdLst>
              <a:gd name="connsiteX0" fmla="*/ 0 w 5343525"/>
              <a:gd name="connsiteY0" fmla="*/ 2348579 h 2352118"/>
              <a:gd name="connsiteX1" fmla="*/ 904875 w 5343525"/>
              <a:gd name="connsiteY1" fmla="*/ 2062829 h 2352118"/>
              <a:gd name="connsiteX2" fmla="*/ 1781175 w 5343525"/>
              <a:gd name="connsiteY2" fmla="*/ 948404 h 2352118"/>
              <a:gd name="connsiteX3" fmla="*/ 2085975 w 5343525"/>
              <a:gd name="connsiteY3" fmla="*/ 453104 h 2352118"/>
              <a:gd name="connsiteX4" fmla="*/ 2438400 w 5343525"/>
              <a:gd name="connsiteY4" fmla="*/ 53054 h 2352118"/>
              <a:gd name="connsiteX5" fmla="*/ 2705100 w 5343525"/>
              <a:gd name="connsiteY5" fmla="*/ 5429 h 2352118"/>
              <a:gd name="connsiteX6" fmla="*/ 2914650 w 5343525"/>
              <a:gd name="connsiteY6" fmla="*/ 62579 h 2352118"/>
              <a:gd name="connsiteX7" fmla="*/ 3181350 w 5343525"/>
              <a:gd name="connsiteY7" fmla="*/ 357854 h 2352118"/>
              <a:gd name="connsiteX8" fmla="*/ 3552825 w 5343525"/>
              <a:gd name="connsiteY8" fmla="*/ 938879 h 2352118"/>
              <a:gd name="connsiteX9" fmla="*/ 3933825 w 5343525"/>
              <a:gd name="connsiteY9" fmla="*/ 1500854 h 2352118"/>
              <a:gd name="connsiteX10" fmla="*/ 4457700 w 5343525"/>
              <a:gd name="connsiteY10" fmla="*/ 2053304 h 2352118"/>
              <a:gd name="connsiteX11" fmla="*/ 5105400 w 5343525"/>
              <a:gd name="connsiteY11" fmla="*/ 2310479 h 2352118"/>
              <a:gd name="connsiteX12" fmla="*/ 5343525 w 5343525"/>
              <a:gd name="connsiteY12" fmla="*/ 2348579 h 23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3525" h="2352118">
                <a:moveTo>
                  <a:pt x="0" y="2348579"/>
                </a:moveTo>
                <a:cubicBezTo>
                  <a:pt x="304006" y="2322385"/>
                  <a:pt x="608013" y="2296191"/>
                  <a:pt x="904875" y="2062829"/>
                </a:cubicBezTo>
                <a:cubicBezTo>
                  <a:pt x="1201737" y="1829467"/>
                  <a:pt x="1584325" y="1216691"/>
                  <a:pt x="1781175" y="948404"/>
                </a:cubicBezTo>
                <a:cubicBezTo>
                  <a:pt x="1978025" y="680117"/>
                  <a:pt x="1976438" y="602329"/>
                  <a:pt x="2085975" y="453104"/>
                </a:cubicBezTo>
                <a:cubicBezTo>
                  <a:pt x="2195512" y="303879"/>
                  <a:pt x="2335213" y="127666"/>
                  <a:pt x="2438400" y="53054"/>
                </a:cubicBezTo>
                <a:cubicBezTo>
                  <a:pt x="2541587" y="-21558"/>
                  <a:pt x="2625725" y="3842"/>
                  <a:pt x="2705100" y="5429"/>
                </a:cubicBezTo>
                <a:cubicBezTo>
                  <a:pt x="2784475" y="7016"/>
                  <a:pt x="2835275" y="3842"/>
                  <a:pt x="2914650" y="62579"/>
                </a:cubicBezTo>
                <a:cubicBezTo>
                  <a:pt x="2994025" y="121316"/>
                  <a:pt x="3074988" y="211804"/>
                  <a:pt x="3181350" y="357854"/>
                </a:cubicBezTo>
                <a:cubicBezTo>
                  <a:pt x="3287713" y="503904"/>
                  <a:pt x="3427412" y="748379"/>
                  <a:pt x="3552825" y="938879"/>
                </a:cubicBezTo>
                <a:cubicBezTo>
                  <a:pt x="3678238" y="1129379"/>
                  <a:pt x="3783013" y="1315116"/>
                  <a:pt x="3933825" y="1500854"/>
                </a:cubicBezTo>
                <a:cubicBezTo>
                  <a:pt x="4084638" y="1686591"/>
                  <a:pt x="4262437" y="1918366"/>
                  <a:pt x="4457700" y="2053304"/>
                </a:cubicBezTo>
                <a:cubicBezTo>
                  <a:pt x="4652963" y="2188242"/>
                  <a:pt x="4957762" y="2261266"/>
                  <a:pt x="5105400" y="2310479"/>
                </a:cubicBezTo>
                <a:cubicBezTo>
                  <a:pt x="5253038" y="2359692"/>
                  <a:pt x="5298281" y="2354135"/>
                  <a:pt x="5343525" y="2348579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588A362D-B1F5-45CA-8668-AB52F5AABEF4}"/>
              </a:ext>
            </a:extLst>
          </p:cNvPr>
          <p:cNvCxnSpPr>
            <a:cxnSpLocks/>
            <a:stCxn id="207" idx="0"/>
          </p:cNvCxnSpPr>
          <p:nvPr/>
        </p:nvCxnSpPr>
        <p:spPr>
          <a:xfrm flipH="1">
            <a:off x="6702471" y="2911176"/>
            <a:ext cx="15178" cy="128796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A2043FEF-7F7D-43C9-80A9-89E054665582}"/>
              </a:ext>
            </a:extLst>
          </p:cNvPr>
          <p:cNvSpPr txBox="1"/>
          <p:nvPr/>
        </p:nvSpPr>
        <p:spPr>
          <a:xfrm>
            <a:off x="6190784" y="4659857"/>
            <a:ext cx="2141338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誤差項の分散が徐々に大きくなっている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3055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6" grpId="0"/>
      <p:bldP spid="117" grpId="0" animBg="1"/>
      <p:bldP spid="133" grpId="0"/>
      <p:bldP spid="134" grpId="0"/>
      <p:bldP spid="135" grpId="0"/>
      <p:bldP spid="136" grpId="0"/>
      <p:bldP spid="138" grpId="0"/>
      <p:bldP spid="139" grpId="0"/>
      <p:bldP spid="140" grpId="0"/>
      <p:bldP spid="142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4" grpId="0"/>
      <p:bldP spid="175" grpId="0"/>
      <p:bldP spid="176" grpId="0"/>
      <p:bldP spid="177" grpId="0"/>
      <p:bldP spid="178" grpId="0"/>
      <p:bldP spid="184" grpId="0" animBg="1"/>
      <p:bldP spid="186" grpId="0" animBg="1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7" grpId="0"/>
      <p:bldP spid="190" grpId="0" animBg="1"/>
      <p:bldP spid="173" grpId="0"/>
      <p:bldP spid="206" grpId="0"/>
      <p:bldP spid="188" grpId="0" animBg="1"/>
      <p:bldP spid="2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00A0D-E1FE-4B3B-AECC-99C0A0FE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20688"/>
            <a:ext cx="7162800" cy="1143000"/>
          </a:xfrm>
        </p:spPr>
        <p:txBody>
          <a:bodyPr/>
          <a:lstStyle/>
          <a:p>
            <a:pPr algn="l"/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目的②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変数（次元）の削減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4E1C06-C730-4353-97DC-49B9EE690CF1}"/>
              </a:ext>
            </a:extLst>
          </p:cNvPr>
          <p:cNvSpPr/>
          <p:nvPr/>
        </p:nvSpPr>
        <p:spPr>
          <a:xfrm>
            <a:off x="3635896" y="2502025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1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9BF420-A23F-47F1-8DE7-E49CD59A06F8}"/>
              </a:ext>
            </a:extLst>
          </p:cNvPr>
          <p:cNvSpPr/>
          <p:nvPr/>
        </p:nvSpPr>
        <p:spPr>
          <a:xfrm>
            <a:off x="3635896" y="3366121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2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1509AC-AD5C-4775-9867-A74066157DAB}"/>
              </a:ext>
            </a:extLst>
          </p:cNvPr>
          <p:cNvSpPr/>
          <p:nvPr/>
        </p:nvSpPr>
        <p:spPr>
          <a:xfrm>
            <a:off x="3635896" y="4230217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3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C31945-3F91-4147-898B-9220BDE3E682}"/>
              </a:ext>
            </a:extLst>
          </p:cNvPr>
          <p:cNvSpPr/>
          <p:nvPr/>
        </p:nvSpPr>
        <p:spPr>
          <a:xfrm>
            <a:off x="3635896" y="5094313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+mn-ea"/>
              </a:rPr>
              <a:t>変数</a:t>
            </a:r>
            <a:r>
              <a:rPr kumimoji="1" lang="en-US" altLang="ja-JP" sz="2000" dirty="0">
                <a:solidFill>
                  <a:srgbClr val="0070C0"/>
                </a:solidFill>
                <a:latin typeface="+mn-ea"/>
              </a:rPr>
              <a:t>4</a:t>
            </a:r>
            <a:endParaRPr kumimoji="1" lang="ja-JP" altLang="en-US" sz="20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ABC1E4-1854-46F7-AB52-9D80432862D4}"/>
              </a:ext>
            </a:extLst>
          </p:cNvPr>
          <p:cNvSpPr/>
          <p:nvPr/>
        </p:nvSpPr>
        <p:spPr>
          <a:xfrm>
            <a:off x="718676" y="2944953"/>
            <a:ext cx="1224136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新変数</a:t>
            </a:r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A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A6ACF54-4460-43BF-BD48-81756FD027F6}"/>
              </a:ext>
            </a:extLst>
          </p:cNvPr>
          <p:cNvCxnSpPr>
            <a:cxnSpLocks/>
            <a:stCxn id="5" idx="1"/>
            <a:endCxn id="9" idx="3"/>
          </p:cNvCxnSpPr>
          <p:nvPr/>
        </p:nvCxnSpPr>
        <p:spPr>
          <a:xfrm flipH="1">
            <a:off x="1942812" y="2826061"/>
            <a:ext cx="1693084" cy="442928"/>
          </a:xfrm>
          <a:prstGeom prst="straightConnector1">
            <a:avLst/>
          </a:prstGeom>
          <a:ln w="5715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142BB0F-1B18-446A-A491-CEB9089A55C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935994" y="3480577"/>
            <a:ext cx="1699902" cy="1073676"/>
          </a:xfrm>
          <a:prstGeom prst="straightConnector1">
            <a:avLst/>
          </a:prstGeom>
          <a:ln w="127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タイトル 1">
            <a:extLst>
              <a:ext uri="{FF2B5EF4-FFF2-40B4-BE49-F238E27FC236}">
                <a16:creationId xmlns:a16="http://schemas.microsoft.com/office/drawing/2014/main" id="{445DFFB8-EBEB-45A6-B894-20FC933E132F}"/>
              </a:ext>
            </a:extLst>
          </p:cNvPr>
          <p:cNvSpPr txBox="1">
            <a:spLocks/>
          </p:cNvSpPr>
          <p:nvPr/>
        </p:nvSpPr>
        <p:spPr bwMode="auto">
          <a:xfrm>
            <a:off x="5508106" y="3897180"/>
            <a:ext cx="2935324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just"/>
            <a:r>
              <a:rPr lang="ja-JP" altLang="en-US" sz="2000" kern="0" dirty="0">
                <a:solidFill>
                  <a:srgbClr val="FFFF00"/>
                </a:solidFill>
              </a:rPr>
              <a:t>総合指標</a:t>
            </a:r>
            <a:r>
              <a:rPr lang="ja-JP" altLang="en-US" sz="2000" kern="0" dirty="0"/>
              <a:t>を作成したり，構造を</a:t>
            </a:r>
            <a:r>
              <a:rPr lang="ja-JP" altLang="en-US" sz="2000" kern="0" dirty="0">
                <a:solidFill>
                  <a:srgbClr val="FFFF00"/>
                </a:solidFill>
              </a:rPr>
              <a:t>単純化</a:t>
            </a:r>
            <a:r>
              <a:rPr lang="ja-JP" altLang="en-US" sz="2000" kern="0" dirty="0"/>
              <a:t>する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8D2E60E-268A-40FC-BFED-205E4409A493}"/>
              </a:ext>
            </a:extLst>
          </p:cNvPr>
          <p:cNvSpPr/>
          <p:nvPr/>
        </p:nvSpPr>
        <p:spPr>
          <a:xfrm>
            <a:off x="683568" y="4626516"/>
            <a:ext cx="1224136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+mn-ea"/>
              </a:rPr>
              <a:t>新変数</a:t>
            </a:r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B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A34B570-1AE2-4874-B513-0FB379372962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929176" y="3407565"/>
            <a:ext cx="1706720" cy="282592"/>
          </a:xfrm>
          <a:prstGeom prst="straightConnector1">
            <a:avLst/>
          </a:prstGeom>
          <a:ln w="381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43CD868F-F6A9-4A05-A393-A508DCDAB8ED}"/>
              </a:ext>
            </a:extLst>
          </p:cNvPr>
          <p:cNvCxnSpPr>
            <a:cxnSpLocks/>
            <a:stCxn id="8" idx="1"/>
            <a:endCxn id="18" idx="3"/>
          </p:cNvCxnSpPr>
          <p:nvPr/>
        </p:nvCxnSpPr>
        <p:spPr>
          <a:xfrm flipH="1" flipV="1">
            <a:off x="1907704" y="4950552"/>
            <a:ext cx="1728192" cy="467797"/>
          </a:xfrm>
          <a:prstGeom prst="straightConnector1">
            <a:avLst/>
          </a:prstGeom>
          <a:ln w="381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FE4B246-2B70-4CF8-9E5D-4564491CF381}"/>
              </a:ext>
            </a:extLst>
          </p:cNvPr>
          <p:cNvCxnSpPr>
            <a:cxnSpLocks/>
          </p:cNvCxnSpPr>
          <p:nvPr/>
        </p:nvCxnSpPr>
        <p:spPr>
          <a:xfrm flipH="1">
            <a:off x="1929176" y="3024083"/>
            <a:ext cx="1720356" cy="1773069"/>
          </a:xfrm>
          <a:prstGeom prst="straightConnector1">
            <a:avLst/>
          </a:prstGeom>
          <a:ln w="635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057F9C9-3E82-4D82-8288-D016FA6CD4E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935994" y="4554253"/>
            <a:ext cx="1699902" cy="342038"/>
          </a:xfrm>
          <a:prstGeom prst="straightConnector1">
            <a:avLst/>
          </a:prstGeom>
          <a:ln w="5715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タイトル 1">
            <a:extLst>
              <a:ext uri="{FF2B5EF4-FFF2-40B4-BE49-F238E27FC236}">
                <a16:creationId xmlns:a16="http://schemas.microsoft.com/office/drawing/2014/main" id="{31E0648B-EC70-4448-8764-11FDDA3C5392}"/>
              </a:ext>
            </a:extLst>
          </p:cNvPr>
          <p:cNvSpPr txBox="1">
            <a:spLocks/>
          </p:cNvSpPr>
          <p:nvPr/>
        </p:nvSpPr>
        <p:spPr bwMode="auto">
          <a:xfrm>
            <a:off x="2987824" y="1902264"/>
            <a:ext cx="2952328" cy="56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変数が沢山あって複雑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E17A061A-7B67-446A-9576-718E44DFAAA8}"/>
              </a:ext>
            </a:extLst>
          </p:cNvPr>
          <p:cNvSpPr txBox="1">
            <a:spLocks/>
          </p:cNvSpPr>
          <p:nvPr/>
        </p:nvSpPr>
        <p:spPr bwMode="auto">
          <a:xfrm>
            <a:off x="503100" y="2242458"/>
            <a:ext cx="1585072" cy="56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/>
              <a:t>単純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0DABA4D-4316-4C22-BFDD-923A7EC6FC00}"/>
              </a:ext>
            </a:extLst>
          </p:cNvPr>
          <p:cNvCxnSpPr>
            <a:cxnSpLocks/>
          </p:cNvCxnSpPr>
          <p:nvPr/>
        </p:nvCxnSpPr>
        <p:spPr>
          <a:xfrm flipH="1">
            <a:off x="1935994" y="3852175"/>
            <a:ext cx="1728192" cy="965699"/>
          </a:xfrm>
          <a:prstGeom prst="straightConnector1">
            <a:avLst/>
          </a:prstGeom>
          <a:ln w="127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18" grpId="0" animBg="1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ED999B-6143-437A-9FE1-B256FD18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不均一分散の症状と対処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190936-8151-4699-B6FE-99BBE08F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推定量の分散は最小ではなくなるため，効率性を失う（</a:t>
            </a:r>
            <a:r>
              <a:rPr kumimoji="1" lang="en-US" altLang="ja-JP" dirty="0"/>
              <a:t>BLUE</a:t>
            </a:r>
            <a:r>
              <a:rPr kumimoji="1" lang="ja-JP" altLang="en-US" dirty="0" err="1"/>
              <a:t>でなく</a:t>
            </a:r>
            <a:r>
              <a:rPr kumimoji="1" lang="ja-JP" altLang="en-US" dirty="0"/>
              <a:t>なる）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</a:t>
            </a:r>
            <a:r>
              <a:rPr kumimoji="1" lang="en-US" altLang="ja-JP" dirty="0">
                <a:solidFill>
                  <a:srgbClr val="FFFF00"/>
                </a:solidFill>
              </a:rPr>
              <a:t>t</a:t>
            </a:r>
            <a:r>
              <a:rPr kumimoji="1" lang="ja-JP" altLang="en-US" dirty="0">
                <a:solidFill>
                  <a:srgbClr val="FFFF00"/>
                </a:solidFill>
              </a:rPr>
              <a:t>検定の結果が信頼できない</a:t>
            </a:r>
            <a:endParaRPr kumimoji="1" lang="en-US" altLang="ja-JP" dirty="0">
              <a:solidFill>
                <a:srgbClr val="FFFF00"/>
              </a:solidFill>
            </a:endParaRPr>
          </a:p>
          <a:p>
            <a:r>
              <a:rPr kumimoji="1" lang="ja-JP" altLang="en-US" dirty="0"/>
              <a:t>対処法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500" dirty="0"/>
              <a:t>・被説明変数</a:t>
            </a:r>
            <a:r>
              <a:rPr kumimoji="1" lang="en-US" altLang="ja-JP" sz="2500" dirty="0"/>
              <a:t>y</a:t>
            </a:r>
            <a:r>
              <a:rPr kumimoji="1" lang="ja-JP" altLang="en-US" sz="2500" dirty="0"/>
              <a:t>を</a:t>
            </a:r>
            <a:r>
              <a:rPr kumimoji="1" lang="ja-JP" altLang="en-US" sz="2500" dirty="0">
                <a:solidFill>
                  <a:srgbClr val="FFFF00"/>
                </a:solidFill>
              </a:rPr>
              <a:t>比の形</a:t>
            </a:r>
            <a:r>
              <a:rPr kumimoji="1" lang="ja-JP" altLang="en-US" sz="2500" dirty="0"/>
              <a:t>にしたり</a:t>
            </a:r>
            <a:r>
              <a:rPr kumimoji="1" lang="ja-JP" altLang="en-US" sz="2500" dirty="0">
                <a:solidFill>
                  <a:srgbClr val="FFFF00"/>
                </a:solidFill>
              </a:rPr>
              <a:t>対数</a:t>
            </a:r>
            <a:r>
              <a:rPr kumimoji="1" lang="ja-JP" altLang="en-US" sz="2500" dirty="0"/>
              <a:t>にする</a:t>
            </a:r>
            <a:endParaRPr kumimoji="1" lang="en-US" altLang="ja-JP" sz="2500" dirty="0"/>
          </a:p>
          <a:p>
            <a:pPr marL="0" indent="0">
              <a:buNone/>
            </a:pPr>
            <a:r>
              <a:rPr kumimoji="1" lang="ja-JP" altLang="en-US" sz="2500" dirty="0"/>
              <a:t>　・推定方法を変える</a:t>
            </a:r>
            <a:r>
              <a:rPr kumimoji="1" lang="ja-JP" altLang="en-US" sz="2000" dirty="0"/>
              <a:t>（一般化最小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乗法，加重最小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乗法）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500" dirty="0"/>
              <a:t>　・頑健（ロバスト）な標準誤差を推定して検定</a:t>
            </a:r>
          </a:p>
        </p:txBody>
      </p:sp>
    </p:spTree>
    <p:extLst>
      <p:ext uri="{BB962C8B-B14F-4D97-AF65-F5344CB8AC3E}">
        <p14:creationId xmlns:p14="http://schemas.microsoft.com/office/powerpoint/2010/main" val="3274534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6A58F1F-0309-48CD-AD65-5749A59C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以上で第</a:t>
            </a:r>
            <a:r>
              <a:rPr kumimoji="1" lang="en-US" altLang="ja-JP" dirty="0">
                <a:latin typeface="+mn-ea"/>
                <a:ea typeface="+mn-ea"/>
              </a:rPr>
              <a:t>12</a:t>
            </a:r>
            <a:r>
              <a:rPr kumimoji="1" lang="ja-JP" altLang="en-US" dirty="0">
                <a:latin typeface="+mn-ea"/>
                <a:ea typeface="+mn-ea"/>
              </a:rPr>
              <a:t>章は終了です。</a:t>
            </a:r>
          </a:p>
        </p:txBody>
      </p:sp>
    </p:spTree>
    <p:extLst>
      <p:ext uri="{BB962C8B-B14F-4D97-AF65-F5344CB8AC3E}">
        <p14:creationId xmlns:p14="http://schemas.microsoft.com/office/powerpoint/2010/main" val="228097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032704-FEED-4BD7-81D0-739B2992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1143000"/>
          </a:xfrm>
        </p:spPr>
        <p:txBody>
          <a:bodyPr/>
          <a:lstStyle/>
          <a:p>
            <a:pPr algn="l"/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目的③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　類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95DE79B-180C-4727-BC1F-F86FE4A45858}"/>
              </a:ext>
            </a:extLst>
          </p:cNvPr>
          <p:cNvSpPr/>
          <p:nvPr/>
        </p:nvSpPr>
        <p:spPr>
          <a:xfrm>
            <a:off x="2267744" y="2647474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485C3F3-B3D9-48A5-B6BE-B8ED1FC78576}"/>
              </a:ext>
            </a:extLst>
          </p:cNvPr>
          <p:cNvSpPr/>
          <p:nvPr/>
        </p:nvSpPr>
        <p:spPr>
          <a:xfrm>
            <a:off x="1691683" y="3556627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A675B03-E683-4B9E-A55B-72370DB41E97}"/>
              </a:ext>
            </a:extLst>
          </p:cNvPr>
          <p:cNvSpPr/>
          <p:nvPr/>
        </p:nvSpPr>
        <p:spPr>
          <a:xfrm>
            <a:off x="5076056" y="3429000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G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753D523-1D05-4A12-9BA7-8C9B9F4C5895}"/>
              </a:ext>
            </a:extLst>
          </p:cNvPr>
          <p:cNvSpPr/>
          <p:nvPr/>
        </p:nvSpPr>
        <p:spPr>
          <a:xfrm>
            <a:off x="6012160" y="4416591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488DC43-EE1F-41FE-B9C6-286D9B81EC07}"/>
              </a:ext>
            </a:extLst>
          </p:cNvPr>
          <p:cNvSpPr/>
          <p:nvPr/>
        </p:nvSpPr>
        <p:spPr>
          <a:xfrm>
            <a:off x="6732240" y="3167788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H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04A7672-6C39-4A86-A15B-5AEFFBE87AEE}"/>
              </a:ext>
            </a:extLst>
          </p:cNvPr>
          <p:cNvSpPr/>
          <p:nvPr/>
        </p:nvSpPr>
        <p:spPr>
          <a:xfrm>
            <a:off x="5292080" y="2528649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B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74643BC-1FF6-4FF7-9CC5-C6D2476128F1}"/>
              </a:ext>
            </a:extLst>
          </p:cNvPr>
          <p:cNvSpPr/>
          <p:nvPr/>
        </p:nvSpPr>
        <p:spPr>
          <a:xfrm>
            <a:off x="1979712" y="4551987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F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22C7451-F3AD-4877-99D5-85868D773BE5}"/>
              </a:ext>
            </a:extLst>
          </p:cNvPr>
          <p:cNvSpPr/>
          <p:nvPr/>
        </p:nvSpPr>
        <p:spPr>
          <a:xfrm>
            <a:off x="3075140" y="3834560"/>
            <a:ext cx="1440160" cy="627551"/>
          </a:xfrm>
          <a:prstGeom prst="ellipse">
            <a:avLst/>
          </a:prstGeom>
          <a:solidFill>
            <a:schemeClr val="bg1"/>
          </a:solidFill>
          <a:ln>
            <a:solidFill>
              <a:srgbClr val="92D050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</a:rPr>
              <a:t>個体</a:t>
            </a:r>
            <a:r>
              <a:rPr kumimoji="1" lang="en-US" altLang="ja-JP" dirty="0">
                <a:solidFill>
                  <a:srgbClr val="00B050"/>
                </a:solidFill>
              </a:rPr>
              <a:t>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4D29D14-06DF-4D8B-B24F-5DFC92B65701}"/>
              </a:ext>
            </a:extLst>
          </p:cNvPr>
          <p:cNvSpPr/>
          <p:nvPr/>
        </p:nvSpPr>
        <p:spPr>
          <a:xfrm>
            <a:off x="1259632" y="2151889"/>
            <a:ext cx="3456384" cy="314931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CCA2C70-559D-4ED6-9FE7-75BE477229D0}"/>
              </a:ext>
            </a:extLst>
          </p:cNvPr>
          <p:cNvSpPr/>
          <p:nvPr/>
        </p:nvSpPr>
        <p:spPr>
          <a:xfrm>
            <a:off x="4882044" y="2162311"/>
            <a:ext cx="3456384" cy="314932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0547469-9BFF-4E5D-8137-6C438189830D}"/>
              </a:ext>
            </a:extLst>
          </p:cNvPr>
          <p:cNvSpPr txBox="1">
            <a:spLocks/>
          </p:cNvSpPr>
          <p:nvPr/>
        </p:nvSpPr>
        <p:spPr bwMode="auto">
          <a:xfrm>
            <a:off x="2294024" y="1960223"/>
            <a:ext cx="1512165" cy="4699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b="1" kern="0" dirty="0">
                <a:latin typeface="+mj-ea"/>
              </a:rPr>
              <a:t>グループ</a:t>
            </a:r>
            <a:r>
              <a:rPr lang="en-US" altLang="ja-JP" sz="2000" b="1" kern="0" dirty="0">
                <a:latin typeface="+mj-ea"/>
              </a:rPr>
              <a:t>1</a:t>
            </a:r>
            <a:endParaRPr lang="ja-JP" altLang="en-US" sz="2000" b="1" kern="0" dirty="0">
              <a:latin typeface="+mj-ea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1B8BF8E-0B3D-4995-A12B-BE4D46E14831}"/>
              </a:ext>
            </a:extLst>
          </p:cNvPr>
          <p:cNvSpPr txBox="1">
            <a:spLocks/>
          </p:cNvSpPr>
          <p:nvPr/>
        </p:nvSpPr>
        <p:spPr bwMode="auto">
          <a:xfrm>
            <a:off x="5868144" y="1932835"/>
            <a:ext cx="1512165" cy="4699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b="1" kern="0" dirty="0">
                <a:latin typeface="+mj-ea"/>
              </a:rPr>
              <a:t>グループ</a:t>
            </a:r>
            <a:r>
              <a:rPr lang="en-US" altLang="ja-JP" sz="2000" b="1" kern="0" dirty="0">
                <a:latin typeface="+mj-ea"/>
              </a:rPr>
              <a:t>2</a:t>
            </a:r>
            <a:endParaRPr lang="ja-JP" altLang="en-US" sz="2000" b="1" kern="0" dirty="0">
              <a:latin typeface="+mj-ea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81B02B45-5A78-4880-99F9-8A416D8F8D02}"/>
              </a:ext>
            </a:extLst>
          </p:cNvPr>
          <p:cNvSpPr txBox="1">
            <a:spLocks/>
          </p:cNvSpPr>
          <p:nvPr/>
        </p:nvSpPr>
        <p:spPr bwMode="auto">
          <a:xfrm>
            <a:off x="1979712" y="5442679"/>
            <a:ext cx="5760640" cy="6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>
                <a:solidFill>
                  <a:srgbClr val="FFFF00"/>
                </a:solidFill>
              </a:rPr>
              <a:t>個体</a:t>
            </a:r>
            <a:r>
              <a:rPr lang="ja-JP" altLang="en-US" sz="2500" kern="0" dirty="0"/>
              <a:t>や</a:t>
            </a:r>
            <a:r>
              <a:rPr lang="ja-JP" altLang="en-US" sz="2500" kern="0" dirty="0">
                <a:solidFill>
                  <a:srgbClr val="FFFF00"/>
                </a:solidFill>
              </a:rPr>
              <a:t>変数</a:t>
            </a:r>
            <a:r>
              <a:rPr lang="ja-JP" altLang="en-US" sz="2500" kern="0" dirty="0"/>
              <a:t>をグループ分けする</a:t>
            </a:r>
            <a:endParaRPr lang="en-US" altLang="ja-JP" sz="2500" kern="0" dirty="0"/>
          </a:p>
          <a:p>
            <a:r>
              <a:rPr lang="ja-JP" altLang="en-US" sz="2000" kern="0" dirty="0"/>
              <a:t>（手法によってはどちらに入るのか</a:t>
            </a:r>
            <a:r>
              <a:rPr lang="ja-JP" altLang="en-US" sz="2000" kern="0" dirty="0">
                <a:solidFill>
                  <a:srgbClr val="FFFF00"/>
                </a:solidFill>
              </a:rPr>
              <a:t>予測</a:t>
            </a:r>
            <a:r>
              <a:rPr lang="ja-JP" altLang="en-US" sz="2000" kern="0" dirty="0"/>
              <a:t>もできる）</a:t>
            </a:r>
          </a:p>
        </p:txBody>
      </p:sp>
    </p:spTree>
    <p:extLst>
      <p:ext uri="{BB962C8B-B14F-4D97-AF65-F5344CB8AC3E}">
        <p14:creationId xmlns:p14="http://schemas.microsoft.com/office/powerpoint/2010/main" val="1937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C31E6E-7367-4D42-9083-630654CE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4114800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因果関係</a:t>
            </a:r>
            <a:r>
              <a:rPr kumimoji="1" lang="ja-JP" altLang="en-US" dirty="0"/>
              <a:t>を解明する最も基本的手法</a:t>
            </a:r>
            <a:endParaRPr kumimoji="1" lang="en-US" altLang="ja-JP" dirty="0"/>
          </a:p>
          <a:p>
            <a:r>
              <a:rPr kumimoji="1" lang="ja-JP" altLang="en-US" dirty="0"/>
              <a:t>複数の原因変数から，</a:t>
            </a:r>
            <a:r>
              <a:rPr kumimoji="1" lang="en-US" altLang="ja-JP" dirty="0"/>
              <a:t>1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結果変数を説明するモデル（数式）を特定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500" dirty="0"/>
              <a:t>　→原因が</a:t>
            </a:r>
            <a:r>
              <a:rPr kumimoji="1" lang="en-US" altLang="ja-JP" sz="2500" dirty="0"/>
              <a:t>1</a:t>
            </a:r>
            <a:r>
              <a:rPr kumimoji="1" lang="ja-JP" altLang="en-US" sz="2500" dirty="0" err="1"/>
              <a:t>つの</a:t>
            </a:r>
            <a:r>
              <a:rPr kumimoji="1" lang="ja-JP" altLang="en-US" sz="2500" dirty="0"/>
              <a:t>場合は単回帰，複数は重回帰と呼ぶ</a:t>
            </a:r>
            <a:endParaRPr kumimoji="1" lang="en-US" altLang="ja-JP" sz="2500" dirty="0"/>
          </a:p>
          <a:p>
            <a:pPr marL="0" indent="0">
              <a:buNone/>
            </a:pPr>
            <a:endParaRPr kumimoji="1" lang="en-US" altLang="ja-JP" sz="1000" dirty="0"/>
          </a:p>
          <a:p>
            <a:r>
              <a:rPr kumimoji="1" lang="ja-JP" altLang="en-US" dirty="0"/>
              <a:t>推定方法は</a:t>
            </a:r>
            <a:r>
              <a:rPr kumimoji="1" lang="ja-JP" altLang="en-US" dirty="0">
                <a:solidFill>
                  <a:srgbClr val="FFFF00"/>
                </a:solidFill>
              </a:rPr>
              <a:t>最小２乗法</a:t>
            </a:r>
            <a:r>
              <a:rPr kumimoji="1" lang="ja-JP" altLang="en-US" dirty="0"/>
              <a:t>（</a:t>
            </a:r>
            <a:r>
              <a:rPr kumimoji="1" lang="en-US" altLang="ja-JP" dirty="0"/>
              <a:t>OLS</a:t>
            </a:r>
            <a:r>
              <a:rPr kumimoji="1" lang="en-US" altLang="ja-JP" dirty="0">
                <a:latin typeface="+mn-ea"/>
              </a:rPr>
              <a:t>)</a:t>
            </a:r>
            <a:r>
              <a:rPr kumimoji="1" lang="ja-JP" altLang="en-US" dirty="0"/>
              <a:t>が基本</a:t>
            </a:r>
            <a:endParaRPr kumimoji="1" lang="en-US" altLang="ja-JP" dirty="0"/>
          </a:p>
          <a:p>
            <a:r>
              <a:rPr kumimoji="1" lang="ja-JP" altLang="en-US" dirty="0"/>
              <a:t>因果関係を把握すれば，</a:t>
            </a:r>
            <a:r>
              <a:rPr kumimoji="1" lang="ja-JP" altLang="en-US" dirty="0">
                <a:solidFill>
                  <a:srgbClr val="FFFF00"/>
                </a:solidFill>
              </a:rPr>
              <a:t>予測</a:t>
            </a:r>
            <a:r>
              <a:rPr kumimoji="1" lang="ja-JP" altLang="en-US" dirty="0"/>
              <a:t>も可能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CC62ACB-40ED-4B86-9D12-E5032180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79694"/>
            <a:ext cx="8280920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12.2 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回帰分析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regression analysis)</a:t>
            </a:r>
            <a:endParaRPr kumimoji="1"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686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579694"/>
            <a:ext cx="7162800" cy="1143000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重回帰分析の概念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47664" y="3628216"/>
            <a:ext cx="2160240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被説明変数</a:t>
            </a:r>
            <a:r>
              <a:rPr kumimoji="1" lang="en-US" altLang="ja-JP" dirty="0">
                <a:solidFill>
                  <a:schemeClr val="tx1"/>
                </a:solidFill>
              </a:rPr>
              <a:t>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/>
          <p:cNvCxnSpPr>
            <a:cxnSpLocks/>
            <a:stCxn id="13" idx="1"/>
          </p:cNvCxnSpPr>
          <p:nvPr/>
        </p:nvCxnSpPr>
        <p:spPr>
          <a:xfrm flipH="1">
            <a:off x="3702167" y="2737367"/>
            <a:ext cx="1616698" cy="97963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cxnSpLocks/>
            <a:stCxn id="14" idx="1"/>
            <a:endCxn id="4" idx="3"/>
          </p:cNvCxnSpPr>
          <p:nvPr/>
        </p:nvCxnSpPr>
        <p:spPr>
          <a:xfrm flipH="1">
            <a:off x="3707904" y="3422804"/>
            <a:ext cx="1610961" cy="421436"/>
          </a:xfrm>
          <a:prstGeom prst="straightConnector1">
            <a:avLst/>
          </a:prstGeom>
          <a:ln w="63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cxnSpLocks/>
            <a:stCxn id="15" idx="1"/>
          </p:cNvCxnSpPr>
          <p:nvPr/>
        </p:nvCxnSpPr>
        <p:spPr>
          <a:xfrm flipH="1" flipV="1">
            <a:off x="3707904" y="3960638"/>
            <a:ext cx="1627221" cy="1565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cxnSpLocks/>
            <a:stCxn id="16" idx="1"/>
          </p:cNvCxnSpPr>
          <p:nvPr/>
        </p:nvCxnSpPr>
        <p:spPr>
          <a:xfrm flipH="1" flipV="1">
            <a:off x="3707904" y="4087877"/>
            <a:ext cx="1627221" cy="71093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318865" y="2521343"/>
            <a:ext cx="1728192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説明変数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1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318865" y="3206780"/>
            <a:ext cx="1728192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説明変数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2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35125" y="3901164"/>
            <a:ext cx="1728192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説明変数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3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335125" y="4582790"/>
            <a:ext cx="1728192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説明変数</a:t>
            </a:r>
            <a:r>
              <a:rPr kumimoji="1" lang="en-US" altLang="ja-JP" dirty="0">
                <a:solidFill>
                  <a:schemeClr val="tx1"/>
                </a:solidFill>
              </a:rPr>
              <a:t>x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4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35696" y="18947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結果（変数）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2120" y="19168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原因（変数）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3D023C-04CC-4388-906E-CB2089D5CE14}"/>
              </a:ext>
            </a:extLst>
          </p:cNvPr>
          <p:cNvSpPr txBox="1"/>
          <p:nvPr/>
        </p:nvSpPr>
        <p:spPr>
          <a:xfrm rot="19682070">
            <a:off x="4044490" y="27905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影響大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02EF6A-4C3A-41E7-AC41-3B15AE904290}"/>
              </a:ext>
            </a:extLst>
          </p:cNvPr>
          <p:cNvSpPr txBox="1"/>
          <p:nvPr/>
        </p:nvSpPr>
        <p:spPr>
          <a:xfrm>
            <a:off x="3529441" y="1902496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影響力（定数）</a:t>
            </a:r>
            <a:endParaRPr kumimoji="1" lang="ja-JP" altLang="en-US" sz="2000" baseline="-25000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C0DAF4F2-A207-42FF-BD5E-D8C48BE2037C}"/>
              </a:ext>
            </a:extLst>
          </p:cNvPr>
          <p:cNvSpPr/>
          <p:nvPr/>
        </p:nvSpPr>
        <p:spPr>
          <a:xfrm>
            <a:off x="3714305" y="4639978"/>
            <a:ext cx="493385" cy="58922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2001EF-BBFC-412A-9EBA-AB500551032C}"/>
              </a:ext>
            </a:extLst>
          </p:cNvPr>
          <p:cNvSpPr txBox="1"/>
          <p:nvPr/>
        </p:nvSpPr>
        <p:spPr>
          <a:xfrm>
            <a:off x="2226529" y="5304109"/>
            <a:ext cx="3542957" cy="55399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数式（モデル）で表す</a:t>
            </a:r>
            <a:endParaRPr kumimoji="1" lang="ja-JP" altLang="en-US" sz="3000" baseline="-25000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9CDAF0E-81D4-49CE-AE9E-1623CC168AF0}"/>
              </a:ext>
            </a:extLst>
          </p:cNvPr>
          <p:cNvSpPr txBox="1"/>
          <p:nvPr/>
        </p:nvSpPr>
        <p:spPr>
          <a:xfrm>
            <a:off x="5772887" y="5377002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←予測にも使える</a:t>
            </a:r>
            <a:endParaRPr kumimoji="1" lang="ja-JP" altLang="en-US" sz="2000" baseline="-25000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3C132C42-40FC-487D-B8F9-CEA13ACC2157}"/>
              </a:ext>
            </a:extLst>
          </p:cNvPr>
          <p:cNvSpPr/>
          <p:nvPr/>
        </p:nvSpPr>
        <p:spPr>
          <a:xfrm>
            <a:off x="7220997" y="2521343"/>
            <a:ext cx="360040" cy="2448272"/>
          </a:xfrm>
          <a:prstGeom prst="rightBrace">
            <a:avLst>
              <a:gd name="adj1" fmla="val 55531"/>
              <a:gd name="adj2" fmla="val 50000"/>
            </a:avLst>
          </a:prstGeom>
          <a:ln w="317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FD9A64-6C6A-45E9-896F-3BFF0B41084C}"/>
              </a:ext>
            </a:extLst>
          </p:cNvPr>
          <p:cNvSpPr txBox="1"/>
          <p:nvPr/>
        </p:nvSpPr>
        <p:spPr>
          <a:xfrm>
            <a:off x="7604606" y="2433325"/>
            <a:ext cx="446276" cy="26243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原因が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7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つの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場合は単回帰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082BF6F-D4C9-49F5-A6FA-D82DE8999C0E}"/>
              </a:ext>
            </a:extLst>
          </p:cNvPr>
          <p:cNvSpPr txBox="1"/>
          <p:nvPr/>
        </p:nvSpPr>
        <p:spPr>
          <a:xfrm rot="20578844">
            <a:off x="4257890" y="3226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影響小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FE5EE4-B1AB-4453-ADB8-40910D04CB2B}"/>
              </a:ext>
            </a:extLst>
          </p:cNvPr>
          <p:cNvSpPr txBox="1"/>
          <p:nvPr/>
        </p:nvSpPr>
        <p:spPr>
          <a:xfrm rot="318007">
            <a:off x="4229828" y="37047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影響中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C87528D-3093-4A1E-A829-949ABC57B6F8}"/>
              </a:ext>
            </a:extLst>
          </p:cNvPr>
          <p:cNvSpPr txBox="1"/>
          <p:nvPr/>
        </p:nvSpPr>
        <p:spPr>
          <a:xfrm rot="1632229">
            <a:off x="4209104" y="41119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影響小</a:t>
            </a:r>
          </a:p>
        </p:txBody>
      </p:sp>
    </p:spTree>
    <p:extLst>
      <p:ext uri="{BB962C8B-B14F-4D97-AF65-F5344CB8AC3E}">
        <p14:creationId xmlns:p14="http://schemas.microsoft.com/office/powerpoint/2010/main" val="37122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 animBg="1"/>
      <p:bldP spid="28" grpId="0" animBg="1"/>
      <p:bldP spid="30" grpId="0"/>
      <p:bldP spid="3" grpId="0" animBg="1"/>
      <p:bldP spid="10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7F41AD-4CC2-4DCC-90A1-3D6DA027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8062664" cy="1143000"/>
          </a:xfrm>
        </p:spPr>
        <p:txBody>
          <a:bodyPr/>
          <a:lstStyle/>
          <a:p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因果関係のある場合の変数の呼び方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037B08DE-7E89-4B53-8238-21221EDF7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897538"/>
              </p:ext>
            </p:extLst>
          </p:nvPr>
        </p:nvGraphicFramePr>
        <p:xfrm>
          <a:off x="685800" y="2057400"/>
          <a:ext cx="7772400" cy="288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96908486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239612524"/>
                    </a:ext>
                  </a:extLst>
                </a:gridCol>
              </a:tblGrid>
              <a:tr h="4119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結　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原　因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28783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　従属変数　 （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dependent variable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）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128588" marR="4763" marT="476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独立変数 （</a:t>
                      </a:r>
                      <a:r>
                        <a:rPr kumimoji="1" lang="en-US" altLang="ja-JP" dirty="0"/>
                        <a:t>independent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84010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目的変数　 （</a:t>
                      </a:r>
                      <a:r>
                        <a:rPr kumimoji="1" lang="en-US" altLang="ja-JP" dirty="0"/>
                        <a:t>objective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説明変数 （</a:t>
                      </a:r>
                      <a:r>
                        <a:rPr kumimoji="1" lang="en-US" altLang="ja-JP" dirty="0"/>
                        <a:t>explanatory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82644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被説明変数（</a:t>
                      </a:r>
                      <a:r>
                        <a:rPr kumimoji="1" lang="en-US" altLang="ja-JP" dirty="0"/>
                        <a:t>explained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予測変数 （</a:t>
                      </a:r>
                      <a:r>
                        <a:rPr kumimoji="1" lang="en-US" altLang="ja-JP" dirty="0"/>
                        <a:t>predictor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0183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応答変数   （</a:t>
                      </a:r>
                      <a:r>
                        <a:rPr kumimoji="1" lang="en-US" altLang="ja-JP" dirty="0"/>
                        <a:t>response variable</a:t>
                      </a:r>
                      <a:r>
                        <a:rPr kumimoji="1" lang="ja-JP" altLang="en-US" dirty="0"/>
                        <a:t>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37125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結果変数   （</a:t>
                      </a:r>
                      <a:r>
                        <a:rPr kumimoji="1" lang="en-US" altLang="ja-JP" dirty="0"/>
                        <a:t>outcome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43175"/>
                  </a:ext>
                </a:extLst>
              </a:tr>
              <a:tr h="41196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　基準変数   （</a:t>
                      </a:r>
                      <a:r>
                        <a:rPr kumimoji="1" lang="en-US" altLang="ja-JP" dirty="0"/>
                        <a:t>criterion variable</a:t>
                      </a:r>
                      <a:r>
                        <a:rPr kumimoji="1" lang="ja-JP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19557"/>
                  </a:ext>
                </a:extLst>
              </a:tr>
            </a:tbl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0CBAB288-CE73-4643-A83F-1493953E81C9}"/>
              </a:ext>
            </a:extLst>
          </p:cNvPr>
          <p:cNvSpPr txBox="1">
            <a:spLocks/>
          </p:cNvSpPr>
          <p:nvPr/>
        </p:nvSpPr>
        <p:spPr bwMode="auto">
          <a:xfrm>
            <a:off x="539552" y="5102398"/>
            <a:ext cx="8062664" cy="6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500" kern="0" dirty="0"/>
              <a:t>どれでも良いが手法によって大体決まっている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3CD6BB-D901-47F8-90B6-AD648ABCAC17}"/>
              </a:ext>
            </a:extLst>
          </p:cNvPr>
          <p:cNvSpPr/>
          <p:nvPr/>
        </p:nvSpPr>
        <p:spPr>
          <a:xfrm>
            <a:off x="827584" y="3284984"/>
            <a:ext cx="3240360" cy="3943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6372CB-A7C0-43CD-9CCC-18A14E788103}"/>
              </a:ext>
            </a:extLst>
          </p:cNvPr>
          <p:cNvSpPr/>
          <p:nvPr/>
        </p:nvSpPr>
        <p:spPr>
          <a:xfrm>
            <a:off x="4716016" y="2852936"/>
            <a:ext cx="3240360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6F787AD-892C-4F03-ADA8-D416B548334D}"/>
              </a:ext>
            </a:extLst>
          </p:cNvPr>
          <p:cNvSpPr txBox="1">
            <a:spLocks/>
          </p:cNvSpPr>
          <p:nvPr/>
        </p:nvSpPr>
        <p:spPr bwMode="auto">
          <a:xfrm>
            <a:off x="4139952" y="4079511"/>
            <a:ext cx="2808312" cy="3600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800" kern="0" dirty="0">
                <a:solidFill>
                  <a:srgbClr val="FFFF00"/>
                </a:solidFill>
              </a:rPr>
              <a:t>本章ではこの名称を使用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44CBF0B-0CE6-47D5-A551-5BEE9C2F0B56}"/>
              </a:ext>
            </a:extLst>
          </p:cNvPr>
          <p:cNvCxnSpPr/>
          <p:nvPr/>
        </p:nvCxnSpPr>
        <p:spPr>
          <a:xfrm flipH="1" flipV="1">
            <a:off x="4139952" y="3705571"/>
            <a:ext cx="360040" cy="36004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2C36C46-1419-4D55-A645-F589E9A35076}"/>
              </a:ext>
            </a:extLst>
          </p:cNvPr>
          <p:cNvCxnSpPr>
            <a:cxnSpLocks/>
          </p:cNvCxnSpPr>
          <p:nvPr/>
        </p:nvCxnSpPr>
        <p:spPr>
          <a:xfrm flipV="1">
            <a:off x="4570884" y="3330042"/>
            <a:ext cx="144367" cy="735569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FF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FF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000" dirty="0" smtClean="0">
            <a:solidFill>
              <a:schemeClr val="bg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5603</TotalTime>
  <Words>3668</Words>
  <Application>Microsoft Office PowerPoint</Application>
  <PresentationFormat>画面に合わせる (4:3)</PresentationFormat>
  <Paragraphs>830</Paragraphs>
  <Slides>51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0" baseType="lpstr">
      <vt:lpstr>Mead Bold</vt:lpstr>
      <vt:lpstr>Meiryo UI</vt:lpstr>
      <vt:lpstr>ＭＳ Ｐゴシック</vt:lpstr>
      <vt:lpstr>ＭＳ Ｐ明朝</vt:lpstr>
      <vt:lpstr>Calibri</vt:lpstr>
      <vt:lpstr>Cambria Math</vt:lpstr>
      <vt:lpstr>Times New Roman</vt:lpstr>
      <vt:lpstr>TS010336811</vt:lpstr>
      <vt:lpstr>Equation</vt:lpstr>
      <vt:lpstr>入門 統計学　第12章</vt:lpstr>
      <vt:lpstr>12.1 多変量解析とは？ （multivariate analysis）</vt:lpstr>
      <vt:lpstr>多変量解析の目的と手法</vt:lpstr>
      <vt:lpstr>目的① 　　因果関係の解明と予測</vt:lpstr>
      <vt:lpstr>目的② 　　　　変数（次元）の削減</vt:lpstr>
      <vt:lpstr>目的③ 　　　　　　　　分　類</vt:lpstr>
      <vt:lpstr>12.2 回帰分析 (regression analysis)</vt:lpstr>
      <vt:lpstr>重回帰分析の概念</vt:lpstr>
      <vt:lpstr>因果関係のある場合の変数の呼び方</vt:lpstr>
      <vt:lpstr>単回帰モデル（回帰線） ～説明変数が1つ～</vt:lpstr>
      <vt:lpstr>　　回帰線が特定されれば予測も可能</vt:lpstr>
      <vt:lpstr>重回帰モデル（回帰平面） ～説明変数が複数～</vt:lpstr>
      <vt:lpstr>回帰線や回帰平面の式の書き方</vt:lpstr>
      <vt:lpstr>モデル式には誤差項を含める</vt:lpstr>
      <vt:lpstr>回帰モデルと推定式</vt:lpstr>
      <vt:lpstr>12.3　パラメータの推定</vt:lpstr>
      <vt:lpstr>単回帰でOLSを解説… 残差が一番小さくなるパラメータを見つける</vt:lpstr>
      <vt:lpstr>最小2乗法 （残差の2乗の和を最小とする）</vt:lpstr>
      <vt:lpstr>正規方程式①</vt:lpstr>
      <vt:lpstr>正規方程式②</vt:lpstr>
      <vt:lpstr>12.4　モデルの評価</vt:lpstr>
      <vt:lpstr>モデルの評価① 　　　　　　　　　　決定係数</vt:lpstr>
      <vt:lpstr>モデルの評価② 　　　　　　　回帰係数の検定</vt:lpstr>
      <vt:lpstr>回帰係数の推定値は正規分布</vt:lpstr>
      <vt:lpstr>誤差項の性質</vt:lpstr>
      <vt:lpstr>回帰係数の検定統計量</vt:lpstr>
      <vt:lpstr>というわけで… 　　　　t検定を用いる</vt:lpstr>
      <vt:lpstr>例題（単回帰分析）を解いてみよう</vt:lpstr>
      <vt:lpstr>例題（続き）　モデルの評価</vt:lpstr>
      <vt:lpstr>例題　まとめ（結果の書き方）</vt:lpstr>
      <vt:lpstr>12.5　重回帰分析</vt:lpstr>
      <vt:lpstr>12.5　重回帰分析の事例</vt:lpstr>
      <vt:lpstr>Excel分析ツールによる回帰分析</vt:lpstr>
      <vt:lpstr>Rコマンダーによる回帰分析</vt:lpstr>
      <vt:lpstr>出力内容（分析ツール）の解説１/２</vt:lpstr>
      <vt:lpstr>①自由度修正済み決定係数</vt:lpstr>
      <vt:lpstr>②分散分析</vt:lpstr>
      <vt:lpstr>分散分析と決定係数の違い（復習）</vt:lpstr>
      <vt:lpstr>出力内容（分析ツール）の解説２/２</vt:lpstr>
      <vt:lpstr>①回帰係数のｔ検定と変数選択</vt:lpstr>
      <vt:lpstr>②偏回帰係数</vt:lpstr>
      <vt:lpstr>予　測</vt:lpstr>
      <vt:lpstr>標準回帰係数</vt:lpstr>
      <vt:lpstr>12.6　モデル推定における問題 　　　　①多重共線性（マルチコ）</vt:lpstr>
      <vt:lpstr>多重共線性の発生原因</vt:lpstr>
      <vt:lpstr>多重共線性の見つけ方</vt:lpstr>
      <vt:lpstr>Rコマンダー内でVIFを求める （分析ツールではかなり面倒）</vt:lpstr>
      <vt:lpstr>モデル推定における問題 　　　　　　　②不均一分散</vt:lpstr>
      <vt:lpstr>分散不均一の場合の誤差項</vt:lpstr>
      <vt:lpstr>不均一分散の症状と対処</vt:lpstr>
      <vt:lpstr>以上で第12章は終了です。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入門 統計学①</dc:title>
  <dc:creator>Jaco</dc:creator>
  <cp:lastModifiedBy>kuri@faculty.chiba-u.jp</cp:lastModifiedBy>
  <cp:revision>480</cp:revision>
  <dcterms:created xsi:type="dcterms:W3CDTF">2012-01-27T05:21:34Z</dcterms:created>
  <dcterms:modified xsi:type="dcterms:W3CDTF">2021-05-25T01:25:19Z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1203749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D8.0.3</vt:lpwstr>
  </property>
  <property fmtid="{D5CDD505-2E9C-101B-9397-08002B2CF9AE}" name="_TemplateID" pid="5">
    <vt:lpwstr>TC103368119990</vt:lpwstr>
  </property>
</Properties>
</file>