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wmf" ContentType="image/x-wmf"/>
  <Default Extension="rels" ContentType="application/vnd.openxmlformats-package.relationships+xml"/>
  <Default Extension="xml" ContentType="application/xml"/>
  <Default Extension="gif" ContentType="image/gif"/>
  <Default Extension="vml" ContentType="application/vnd.openxmlformats-officedocument.vmlDrawing"/>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2"/>
  </p:sldMasterIdLst>
  <p:notesMasterIdLst>
    <p:notesMasterId r:id="rId39"/>
  </p:notesMasterIdLst>
  <p:sldIdLst>
    <p:sldId id="256" r:id="rId3"/>
    <p:sldId id="432" r:id="rId4"/>
    <p:sldId id="429" r:id="rId5"/>
    <p:sldId id="430" r:id="rId6"/>
    <p:sldId id="431" r:id="rId7"/>
    <p:sldId id="434" r:id="rId8"/>
    <p:sldId id="433" r:id="rId9"/>
    <p:sldId id="437" r:id="rId10"/>
    <p:sldId id="435" r:id="rId11"/>
    <p:sldId id="438" r:id="rId12"/>
    <p:sldId id="439" r:id="rId13"/>
    <p:sldId id="440" r:id="rId14"/>
    <p:sldId id="441" r:id="rId15"/>
    <p:sldId id="442" r:id="rId16"/>
    <p:sldId id="443" r:id="rId17"/>
    <p:sldId id="444" r:id="rId18"/>
    <p:sldId id="445" r:id="rId19"/>
    <p:sldId id="446" r:id="rId20"/>
    <p:sldId id="447" r:id="rId21"/>
    <p:sldId id="448" r:id="rId22"/>
    <p:sldId id="449" r:id="rId23"/>
    <p:sldId id="450" r:id="rId24"/>
    <p:sldId id="451" r:id="rId25"/>
    <p:sldId id="452" r:id="rId26"/>
    <p:sldId id="453" r:id="rId27"/>
    <p:sldId id="402" r:id="rId28"/>
    <p:sldId id="403" r:id="rId29"/>
    <p:sldId id="457" r:id="rId30"/>
    <p:sldId id="458" r:id="rId31"/>
    <p:sldId id="459" r:id="rId32"/>
    <p:sldId id="460" r:id="rId33"/>
    <p:sldId id="461" r:id="rId34"/>
    <p:sldId id="462" r:id="rId35"/>
    <p:sldId id="463" r:id="rId36"/>
    <p:sldId id="464" r:id="rId37"/>
    <p:sldId id="380" r:id="rId38"/>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uri@faculty.chiba-u.jp" initials="k" lastIdx="1" clrIdx="0">
    <p:extLst>
      <p:ext uri="{19B8F6BF-5375-455C-9EA6-DF929625EA0E}">
        <p15:presenceInfo xmlns:p15="http://schemas.microsoft.com/office/powerpoint/2012/main" userId="kuri@faculty.chiba-u.j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65D7FF"/>
    <a:srgbClr val="FFFFFF"/>
    <a:srgbClr val="79DCFF"/>
    <a:srgbClr val="DDDD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28" autoAdjust="0"/>
    <p:restoredTop sz="90509" autoAdjust="0"/>
  </p:normalViewPr>
  <p:slideViewPr>
    <p:cSldViewPr>
      <p:cViewPr varScale="1">
        <p:scale>
          <a:sx n="107" d="100"/>
          <a:sy n="107" d="100"/>
        </p:scale>
        <p:origin x="1860" y="6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notesMaster" Target="notesMasters/notesMaster1.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viewProps" Target="viewProps.xml"/><Relationship Id="rId7" Type="http://schemas.openxmlformats.org/officeDocument/2006/relationships/slide" Target="slides/slide5.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commentAuthors" Target="commentAuthor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theme" Target="theme/theme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27.wmf"/><Relationship Id="rId1" Type="http://schemas.openxmlformats.org/officeDocument/2006/relationships/image" Target="../media/image26.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28.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9C2FF37-B953-4175-B2B2-5CC4AC5C0D94}" type="datetimeFigureOut">
              <a:rPr kumimoji="1" lang="ja-JP" altLang="en-US" smtClean="0"/>
              <a:t>2021/5/25</a:t>
            </a:fld>
            <a:endParaRPr kumimoji="1" lang="ja-JP" alt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06492E8-5D94-4260-A9E5-A55708B34C01}" type="slidenum">
              <a:rPr kumimoji="1" lang="ja-JP" altLang="en-US" smtClean="0"/>
              <a:t>‹#›</a:t>
            </a:fld>
            <a:endParaRPr kumimoji="1" lang="ja-JP" altLang="en-US"/>
          </a:p>
        </p:txBody>
      </p:sp>
    </p:spTree>
    <p:extLst>
      <p:ext uri="{BB962C8B-B14F-4D97-AF65-F5344CB8AC3E}">
        <p14:creationId xmlns:p14="http://schemas.microsoft.com/office/powerpoint/2010/main" val="305229294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506492E8-5D94-4260-A9E5-A55708B34C01}" type="slidenum">
              <a:rPr kumimoji="1" lang="ja-JP" altLang="en-US" smtClean="0"/>
              <a:t>1</a:t>
            </a:fld>
            <a:endParaRPr kumimoji="1" lang="ja-JP" altLang="en-US"/>
          </a:p>
        </p:txBody>
      </p:sp>
    </p:spTree>
    <p:extLst>
      <p:ext uri="{BB962C8B-B14F-4D97-AF65-F5344CB8AC3E}">
        <p14:creationId xmlns:p14="http://schemas.microsoft.com/office/powerpoint/2010/main" val="11804976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506492E8-5D94-4260-A9E5-A55708B34C01}" type="slidenum">
              <a:rPr kumimoji="1" lang="ja-JP" altLang="en-US" smtClean="0"/>
              <a:t>3</a:t>
            </a:fld>
            <a:endParaRPr kumimoji="1" lang="ja-JP" altLang="en-US"/>
          </a:p>
        </p:txBody>
      </p:sp>
    </p:spTree>
    <p:extLst>
      <p:ext uri="{BB962C8B-B14F-4D97-AF65-F5344CB8AC3E}">
        <p14:creationId xmlns:p14="http://schemas.microsoft.com/office/powerpoint/2010/main" val="10843404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506492E8-5D94-4260-A9E5-A55708B34C01}" type="slidenum">
              <a:rPr kumimoji="1" lang="ja-JP" altLang="en-US" smtClean="0"/>
              <a:t>4</a:t>
            </a:fld>
            <a:endParaRPr kumimoji="1" lang="ja-JP" altLang="en-US"/>
          </a:p>
        </p:txBody>
      </p:sp>
    </p:spTree>
    <p:extLst>
      <p:ext uri="{BB962C8B-B14F-4D97-AF65-F5344CB8AC3E}">
        <p14:creationId xmlns:p14="http://schemas.microsoft.com/office/powerpoint/2010/main" val="15214782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506492E8-5D94-4260-A9E5-A55708B34C01}" type="slidenum">
              <a:rPr kumimoji="1" lang="ja-JP" altLang="en-US" smtClean="0"/>
              <a:t>16</a:t>
            </a:fld>
            <a:endParaRPr kumimoji="1" lang="ja-JP" altLang="en-US"/>
          </a:p>
        </p:txBody>
      </p:sp>
    </p:spTree>
    <p:extLst>
      <p:ext uri="{BB962C8B-B14F-4D97-AF65-F5344CB8AC3E}">
        <p14:creationId xmlns:p14="http://schemas.microsoft.com/office/powerpoint/2010/main" val="28983917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506492E8-5D94-4260-A9E5-A55708B34C01}" type="slidenum">
              <a:rPr kumimoji="1" lang="ja-JP" altLang="en-US" smtClean="0"/>
              <a:t>23</a:t>
            </a:fld>
            <a:endParaRPr kumimoji="1" lang="ja-JP" altLang="en-US"/>
          </a:p>
        </p:txBody>
      </p:sp>
    </p:spTree>
    <p:extLst>
      <p:ext uri="{BB962C8B-B14F-4D97-AF65-F5344CB8AC3E}">
        <p14:creationId xmlns:p14="http://schemas.microsoft.com/office/powerpoint/2010/main" val="33963941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bg>
      <p:bgPr>
        <a:blipFill dpi="0" rotWithShape="0">
          <a:blip r:embed="rId2">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304800" y="609600"/>
            <a:ext cx="6629400" cy="1143000"/>
          </a:xfrm>
        </p:spPr>
        <p:txBody>
          <a:bodyPr/>
          <a:lstStyle>
            <a:lvl1pPr>
              <a:defRPr/>
            </a:lvl1pPr>
          </a:lstStyle>
          <a:p>
            <a:r>
              <a:rPr lang="ja-JP" altLang="en-US"/>
              <a:t>マスター タイトルの書式設定</a:t>
            </a:r>
            <a:endParaRPr lang="en-US"/>
          </a:p>
        </p:txBody>
      </p:sp>
      <p:sp>
        <p:nvSpPr>
          <p:cNvPr id="2051" name="Rectangle 3"/>
          <p:cNvSpPr>
            <a:spLocks noGrp="1" noChangeArrowheads="1"/>
          </p:cNvSpPr>
          <p:nvPr>
            <p:ph type="subTitle" idx="1"/>
          </p:nvPr>
        </p:nvSpPr>
        <p:spPr>
          <a:xfrm>
            <a:off x="381000" y="2819400"/>
            <a:ext cx="8305800" cy="2514600"/>
          </a:xfrm>
        </p:spPr>
        <p:txBody>
          <a:bodyPr/>
          <a:lstStyle>
            <a:lvl1pPr marL="0" indent="0">
              <a:defRPr/>
            </a:lvl1pPr>
          </a:lstStyle>
          <a:p>
            <a:r>
              <a:rPr lang="ja-JP" altLang="en-US"/>
              <a:t>マスター サブタイトルの書式設定</a:t>
            </a: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bg>
      <p:bgPr>
        <a:blipFill dpi="0" rotWithShape="0">
          <a:blip r:embed="rId2" cstate="print">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7772400" cy="1143000"/>
          </a:xfrm>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bg>
      <p:bgPr>
        <a:blipFill dpi="0" rotWithShape="0">
          <a:blip r:embed="rId2" cstate="print">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864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5800" y="685800"/>
            <a:ext cx="5676900" cy="54864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990600" y="620688"/>
            <a:ext cx="7162800" cy="1143000"/>
          </a:xfrm>
        </p:spPr>
        <p:txBody>
          <a:bodyPr/>
          <a:lstStyle>
            <a:lvl1pPr>
              <a:defRPr b="1">
                <a:effectLst>
                  <a:outerShdw blurRad="38100" dist="38100" dir="2700000" algn="tl">
                    <a:srgbClr val="000000">
                      <a:alpha val="43137"/>
                    </a:srgbClr>
                  </a:outerShdw>
                </a:effectLst>
                <a:latin typeface="+mj-ea"/>
                <a:ea typeface="+mj-ea"/>
              </a:defRPr>
            </a:lvl1pPr>
          </a:lstStyle>
          <a:p>
            <a:r>
              <a:rPr lang="ja-JP" altLang="en-US" dirty="0"/>
              <a:t>マスター タイトルの書式設定</a:t>
            </a:r>
            <a:endParaRPr lang="en-US" dirty="0"/>
          </a:p>
        </p:txBody>
      </p:sp>
      <p:sp>
        <p:nvSpPr>
          <p:cNvPr id="3" name="Content Placeholder 2"/>
          <p:cNvSpPr>
            <a:spLocks noGrp="1"/>
          </p:cNvSpPr>
          <p:nvPr>
            <p:ph idx="1"/>
          </p:nvPr>
        </p:nvSpPr>
        <p:spPr/>
        <p:txBody>
          <a:bodyPr/>
          <a:lstStyle>
            <a:lvl1pPr>
              <a:defRPr>
                <a:latin typeface="+mj-ea"/>
                <a:ea typeface="+mj-ea"/>
              </a:defRPr>
            </a:lvl1pPr>
            <a:lvl2pPr>
              <a:defRPr>
                <a:latin typeface="+mj-ea"/>
                <a:ea typeface="+mj-ea"/>
              </a:defRPr>
            </a:lvl2pPr>
            <a:lvl3pPr>
              <a:defRPr>
                <a:latin typeface="+mj-ea"/>
                <a:ea typeface="+mj-ea"/>
              </a:defRPr>
            </a:lvl3pPr>
            <a:lvl4pPr>
              <a:defRPr>
                <a:latin typeface="+mj-ea"/>
                <a:ea typeface="+mj-ea"/>
              </a:defRPr>
            </a:lvl4pPr>
            <a:lvl5pPr>
              <a:defRPr>
                <a:latin typeface="+mj-ea"/>
                <a:ea typeface="+mj-ea"/>
              </a:defRPr>
            </a:lvl5p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bg>
      <p:bgPr>
        <a:blipFill dpi="0" rotWithShape="0">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7772400" cy="1143000"/>
          </a:xfrm>
        </p:spPr>
        <p:txBody>
          <a:bodyPr/>
          <a:lstStyle/>
          <a:p>
            <a:r>
              <a:rPr lang="ja-JP" altLang="en-US"/>
              <a:t>マスター タイトルの書式設定</a:t>
            </a:r>
            <a:endParaRPr lang="en-US"/>
          </a:p>
        </p:txBody>
      </p:sp>
      <p:sp>
        <p:nvSpPr>
          <p:cNvPr id="3" name="Content Placeholder 2"/>
          <p:cNvSpPr>
            <a:spLocks noGrp="1"/>
          </p:cNvSpPr>
          <p:nvPr>
            <p:ph sz="half" idx="1"/>
          </p:nvPr>
        </p:nvSpPr>
        <p:spPr>
          <a:xfrm>
            <a:off x="685800" y="2057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Content Placeholder 3"/>
          <p:cNvSpPr>
            <a:spLocks noGrp="1"/>
          </p:cNvSpPr>
          <p:nvPr>
            <p:ph sz="half" idx="2"/>
          </p:nvPr>
        </p:nvSpPr>
        <p:spPr>
          <a:xfrm>
            <a:off x="4648200" y="2057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57200" y="1733550"/>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457200" y="23733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5" name="Text Placeholder 4"/>
          <p:cNvSpPr>
            <a:spLocks noGrp="1"/>
          </p:cNvSpPr>
          <p:nvPr>
            <p:ph type="body" sz="quarter" idx="3"/>
          </p:nvPr>
        </p:nvSpPr>
        <p:spPr>
          <a:xfrm>
            <a:off x="4645025" y="1733550"/>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45025" y="23733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7772400" cy="1143000"/>
          </a:xfrm>
        </p:spPr>
        <p:txBody>
          <a:bodyPr/>
          <a:lstStyle/>
          <a:p>
            <a:r>
              <a:rPr lang="ja-JP" altLang="en-US"/>
              <a:t>マスター タイトルの書式設定</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bg>
      <p:bgPr>
        <a:blipFill dpi="0" rotWithShape="0">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Blank">
    <p:bg>
      <p:bgPr>
        <a:blipFill dpi="0" rotWithShape="0">
          <a:blip r:embed="rId2" cstate="print">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bg>
      <p:bgPr>
        <a:blipFill dpi="0" rotWithShape="0">
          <a:blip r:embed="rId2" cstate="screen">
            <a:lum/>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3008313" cy="1054100"/>
          </a:xfrm>
        </p:spPr>
        <p:txBody>
          <a:bodyPr anchor="b"/>
          <a:lstStyle>
            <a:lvl1pPr algn="l">
              <a:defRPr sz="2000" b="1"/>
            </a:lvl1pPr>
          </a:lstStyle>
          <a:p>
            <a:r>
              <a:rPr lang="ja-JP" altLang="en-US"/>
              <a:t>マスター タイトルの書式設定</a:t>
            </a:r>
            <a:endParaRPr lang="en-US"/>
          </a:p>
        </p:txBody>
      </p:sp>
      <p:sp>
        <p:nvSpPr>
          <p:cNvPr id="3" name="Content Placeholder 2"/>
          <p:cNvSpPr>
            <a:spLocks noGrp="1"/>
          </p:cNvSpPr>
          <p:nvPr>
            <p:ph idx="1"/>
          </p:nvPr>
        </p:nvSpPr>
        <p:spPr>
          <a:xfrm>
            <a:off x="3575050" y="609600"/>
            <a:ext cx="5111750" cy="5516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57200" y="1676400"/>
            <a:ext cx="3008313" cy="44497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gi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extLst>
              <a:ext uri="{28A0092B-C50C-407E-A947-70E740481C1C}">
                <a14:useLocalDpi xmlns:a14="http://schemas.microsoft.com/office/drawing/2010/main"/>
              </a:ext>
            </a:extLst>
          </a:blip>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8200"/>
            <a:ext cx="7162800"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endParaRPr lang="en-US" dirty="0"/>
          </a:p>
        </p:txBody>
      </p:sp>
      <p:sp>
        <p:nvSpPr>
          <p:cNvPr id="1027" name="Rectangle 3"/>
          <p:cNvSpPr>
            <a:spLocks noGrp="1" noChangeArrowheads="1"/>
          </p:cNvSpPr>
          <p:nvPr>
            <p:ph type="body" idx="1"/>
          </p:nvPr>
        </p:nvSpPr>
        <p:spPr bwMode="auto">
          <a:xfrm>
            <a:off x="685800" y="2057400"/>
            <a:ext cx="7772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t>Click to edit Master text styles</a:t>
            </a:r>
          </a:p>
          <a:p>
            <a:pPr lvl="0"/>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60" r:id="rId8"/>
    <p:sldLayoutId id="2147483656" r:id="rId9"/>
    <p:sldLayoutId id="2147483657" r:id="rId10"/>
    <p:sldLayoutId id="2147483658" r:id="rId11"/>
    <p:sldLayoutId id="2147483659" r:id="rId12"/>
  </p:sldLayoutIdLst>
  <p:txStyles>
    <p:titleStyle>
      <a:lvl1pPr algn="ctr" rtl="0" eaLnBrk="1" fontAlgn="base" hangingPunct="1">
        <a:spcBef>
          <a:spcPct val="0"/>
        </a:spcBef>
        <a:spcAft>
          <a:spcPct val="0"/>
        </a:spcAft>
        <a:defRPr kumimoji="1" sz="4400">
          <a:solidFill>
            <a:schemeClr val="bg1"/>
          </a:solidFill>
          <a:latin typeface="+mj-lt"/>
          <a:ea typeface="+mj-ea"/>
          <a:cs typeface="+mj-cs"/>
        </a:defRPr>
      </a:lvl1pPr>
      <a:lvl2pPr algn="ctr" rtl="0" eaLnBrk="1" fontAlgn="base" hangingPunct="1">
        <a:spcBef>
          <a:spcPct val="0"/>
        </a:spcBef>
        <a:spcAft>
          <a:spcPct val="0"/>
        </a:spcAft>
        <a:defRPr kumimoji="1" sz="4400">
          <a:solidFill>
            <a:schemeClr val="bg1"/>
          </a:solidFill>
          <a:latin typeface="Mead Bold" pitchFamily="2" charset="0"/>
        </a:defRPr>
      </a:lvl2pPr>
      <a:lvl3pPr algn="ctr" rtl="0" eaLnBrk="1" fontAlgn="base" hangingPunct="1">
        <a:spcBef>
          <a:spcPct val="0"/>
        </a:spcBef>
        <a:spcAft>
          <a:spcPct val="0"/>
        </a:spcAft>
        <a:defRPr kumimoji="1" sz="4400">
          <a:solidFill>
            <a:schemeClr val="bg1"/>
          </a:solidFill>
          <a:latin typeface="Mead Bold" pitchFamily="2" charset="0"/>
        </a:defRPr>
      </a:lvl3pPr>
      <a:lvl4pPr algn="ctr" rtl="0" eaLnBrk="1" fontAlgn="base" hangingPunct="1">
        <a:spcBef>
          <a:spcPct val="0"/>
        </a:spcBef>
        <a:spcAft>
          <a:spcPct val="0"/>
        </a:spcAft>
        <a:defRPr kumimoji="1" sz="4400">
          <a:solidFill>
            <a:schemeClr val="bg1"/>
          </a:solidFill>
          <a:latin typeface="Mead Bold" pitchFamily="2" charset="0"/>
        </a:defRPr>
      </a:lvl4pPr>
      <a:lvl5pPr algn="ctr" rtl="0" eaLnBrk="1" fontAlgn="base" hangingPunct="1">
        <a:spcBef>
          <a:spcPct val="0"/>
        </a:spcBef>
        <a:spcAft>
          <a:spcPct val="0"/>
        </a:spcAft>
        <a:defRPr kumimoji="1" sz="4400">
          <a:solidFill>
            <a:schemeClr val="bg1"/>
          </a:solidFill>
          <a:latin typeface="Mead Bold" pitchFamily="2" charset="0"/>
        </a:defRPr>
      </a:lvl5pPr>
      <a:lvl6pPr marL="457200" algn="ctr" rtl="0" eaLnBrk="1" fontAlgn="base" hangingPunct="1">
        <a:spcBef>
          <a:spcPct val="0"/>
        </a:spcBef>
        <a:spcAft>
          <a:spcPct val="0"/>
        </a:spcAft>
        <a:defRPr kumimoji="1" sz="4400">
          <a:solidFill>
            <a:schemeClr val="bg1"/>
          </a:solidFill>
          <a:latin typeface="Mead Bold" pitchFamily="2" charset="0"/>
        </a:defRPr>
      </a:lvl6pPr>
      <a:lvl7pPr marL="914400" algn="ctr" rtl="0" eaLnBrk="1" fontAlgn="base" hangingPunct="1">
        <a:spcBef>
          <a:spcPct val="0"/>
        </a:spcBef>
        <a:spcAft>
          <a:spcPct val="0"/>
        </a:spcAft>
        <a:defRPr kumimoji="1" sz="4400">
          <a:solidFill>
            <a:schemeClr val="bg1"/>
          </a:solidFill>
          <a:latin typeface="Mead Bold" pitchFamily="2" charset="0"/>
        </a:defRPr>
      </a:lvl7pPr>
      <a:lvl8pPr marL="1371600" algn="ctr" rtl="0" eaLnBrk="1" fontAlgn="base" hangingPunct="1">
        <a:spcBef>
          <a:spcPct val="0"/>
        </a:spcBef>
        <a:spcAft>
          <a:spcPct val="0"/>
        </a:spcAft>
        <a:defRPr kumimoji="1" sz="4400">
          <a:solidFill>
            <a:schemeClr val="bg1"/>
          </a:solidFill>
          <a:latin typeface="Mead Bold" pitchFamily="2" charset="0"/>
        </a:defRPr>
      </a:lvl8pPr>
      <a:lvl9pPr marL="1828800" algn="ctr" rtl="0" eaLnBrk="1" fontAlgn="base" hangingPunct="1">
        <a:spcBef>
          <a:spcPct val="0"/>
        </a:spcBef>
        <a:spcAft>
          <a:spcPct val="0"/>
        </a:spcAft>
        <a:defRPr kumimoji="1" sz="4400">
          <a:solidFill>
            <a:schemeClr val="bg1"/>
          </a:solidFill>
          <a:latin typeface="Mead Bold" pitchFamily="2" charset="0"/>
        </a:defRPr>
      </a:lvl9pPr>
    </p:titleStyle>
    <p:bodyStyle>
      <a:lvl1pPr marL="342900" indent="-342900" algn="l" rtl="0" eaLnBrk="1" fontAlgn="base" hangingPunct="1">
        <a:spcBef>
          <a:spcPct val="20000"/>
        </a:spcBef>
        <a:spcAft>
          <a:spcPct val="0"/>
        </a:spcAft>
        <a:buBlip>
          <a:blip r:embed="rId15"/>
        </a:buBlip>
        <a:defRPr kumimoji="1" sz="3200">
          <a:solidFill>
            <a:schemeClr val="bg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bg1"/>
          </a:solidFill>
          <a:latin typeface="+mn-lt"/>
        </a:defRPr>
      </a:lvl2pPr>
      <a:lvl3pPr marL="1143000" indent="-228600" algn="l" rtl="0" eaLnBrk="1" fontAlgn="base" hangingPunct="1">
        <a:spcBef>
          <a:spcPct val="20000"/>
        </a:spcBef>
        <a:spcAft>
          <a:spcPct val="0"/>
        </a:spcAft>
        <a:buChar char="•"/>
        <a:defRPr kumimoji="1" sz="2400">
          <a:solidFill>
            <a:schemeClr val="bg1"/>
          </a:solidFill>
          <a:latin typeface="+mn-lt"/>
        </a:defRPr>
      </a:lvl3pPr>
      <a:lvl4pPr marL="1600200" indent="-228600" algn="l" rtl="0" eaLnBrk="1" fontAlgn="base" hangingPunct="1">
        <a:spcBef>
          <a:spcPct val="20000"/>
        </a:spcBef>
        <a:spcAft>
          <a:spcPct val="0"/>
        </a:spcAft>
        <a:buChar char="–"/>
        <a:defRPr kumimoji="1" sz="2000">
          <a:solidFill>
            <a:schemeClr val="bg1"/>
          </a:solidFill>
          <a:latin typeface="+mn-lt"/>
        </a:defRPr>
      </a:lvl4pPr>
      <a:lvl5pPr marL="2057400" indent="-228600" algn="l" rtl="0" eaLnBrk="1" fontAlgn="base" hangingPunct="1">
        <a:spcBef>
          <a:spcPct val="20000"/>
        </a:spcBef>
        <a:spcAft>
          <a:spcPct val="0"/>
        </a:spcAft>
        <a:buChar char="»"/>
        <a:defRPr kumimoji="1" sz="2000">
          <a:solidFill>
            <a:schemeClr val="bg1"/>
          </a:solidFill>
          <a:latin typeface="+mn-lt"/>
        </a:defRPr>
      </a:lvl5pPr>
      <a:lvl6pPr marL="2514600" indent="-228600" algn="l" rtl="0" eaLnBrk="1" fontAlgn="base" hangingPunct="1">
        <a:spcBef>
          <a:spcPct val="20000"/>
        </a:spcBef>
        <a:spcAft>
          <a:spcPct val="0"/>
        </a:spcAft>
        <a:buChar char="»"/>
        <a:defRPr kumimoji="1" sz="2000">
          <a:solidFill>
            <a:schemeClr val="bg1"/>
          </a:solidFill>
          <a:latin typeface="+mn-lt"/>
        </a:defRPr>
      </a:lvl6pPr>
      <a:lvl7pPr marL="2971800" indent="-228600" algn="l" rtl="0" eaLnBrk="1" fontAlgn="base" hangingPunct="1">
        <a:spcBef>
          <a:spcPct val="20000"/>
        </a:spcBef>
        <a:spcAft>
          <a:spcPct val="0"/>
        </a:spcAft>
        <a:buChar char="»"/>
        <a:defRPr kumimoji="1" sz="2000">
          <a:solidFill>
            <a:schemeClr val="bg1"/>
          </a:solidFill>
          <a:latin typeface="+mn-lt"/>
        </a:defRPr>
      </a:lvl7pPr>
      <a:lvl8pPr marL="3429000" indent="-228600" algn="l" rtl="0" eaLnBrk="1" fontAlgn="base" hangingPunct="1">
        <a:spcBef>
          <a:spcPct val="20000"/>
        </a:spcBef>
        <a:spcAft>
          <a:spcPct val="0"/>
        </a:spcAft>
        <a:buChar char="»"/>
        <a:defRPr kumimoji="1" sz="2000">
          <a:solidFill>
            <a:schemeClr val="bg1"/>
          </a:solidFill>
          <a:latin typeface="+mn-lt"/>
        </a:defRPr>
      </a:lvl8pPr>
      <a:lvl9pPr marL="3886200" indent="-228600" algn="l" rtl="0" eaLnBrk="1" fontAlgn="base" hangingPunct="1">
        <a:spcBef>
          <a:spcPct val="20000"/>
        </a:spcBef>
        <a:spcAft>
          <a:spcPct val="0"/>
        </a:spcAft>
        <a:buChar char="»"/>
        <a:defRPr kumimoji="1" sz="2000">
          <a:solidFill>
            <a:schemeClr val="bg1"/>
          </a:solidFill>
          <a:latin typeface="+mn-lt"/>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arget="../media/image30.png" Type="http://schemas.openxmlformats.org/officeDocument/2006/relationships/image"/><Relationship Id="rId2" Target="../media/image8.png" Type="http://schemas.openxmlformats.org/officeDocument/2006/relationships/image"/><Relationship Id="rId1" Target="../slideLayouts/slideLayout2.xml" Type="http://schemas.openxmlformats.org/officeDocument/2006/relationships/slideLayout"/></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13.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arget="../media/image18.png" Type="http://schemas.openxmlformats.org/officeDocument/2006/relationships/image"/><Relationship Id="rId2" Target="../media/image16.jpeg" Type="http://schemas.openxmlformats.org/officeDocument/2006/relationships/image"/><Relationship Id="rId1" Target="../slideLayouts/slideLayout2.xml" Type="http://schemas.openxmlformats.org/officeDocument/2006/relationships/slideLayout"/><Relationship Id="rId4" Target="../media/image19.png" Type="http://schemas.openxmlformats.org/officeDocument/2006/relationships/image"/></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image" Target="../media/image20.wmf"/></Relationships>
</file>

<file path=ppt/slides/_rels/slide31.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23.png"/><Relationship Id="rId4" Type="http://schemas.openxmlformats.org/officeDocument/2006/relationships/image" Target="../media/image21.wmf"/></Relationships>
</file>

<file path=ppt/slides/_rels/slide32.xml.rels><?xml version="1.0" encoding="UTF-8" standalone="yes" ?><Relationships xmlns="http://schemas.openxmlformats.org/package/2006/relationships"><Relationship Id="rId3" Target="../media/image24.png" Type="http://schemas.openxmlformats.org/officeDocument/2006/relationships/image"/><Relationship Id="rId2" Target="../media/image22.jpeg" Type="http://schemas.openxmlformats.org/officeDocument/2006/relationships/image"/><Relationship Id="rId1" Target="../slideLayouts/slideLayout2.xml" Type="http://schemas.openxmlformats.org/officeDocument/2006/relationships/slideLayout"/><Relationship Id="rId4" Target="../media/image25.png" Type="http://schemas.openxmlformats.org/officeDocument/2006/relationships/image"/></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oleObject" Target="../embeddings/oleObject4.bin"/><Relationship Id="rId7" Type="http://schemas.openxmlformats.org/officeDocument/2006/relationships/image" Target="../media/image28.png"/><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27.wmf"/><Relationship Id="rId5" Type="http://schemas.openxmlformats.org/officeDocument/2006/relationships/oleObject" Target="../embeddings/oleObject5.bin"/><Relationship Id="rId4" Type="http://schemas.openxmlformats.org/officeDocument/2006/relationships/image" Target="../media/image26.wmf"/></Relationships>
</file>

<file path=ppt/slides/_rels/slide35.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29.png"/><Relationship Id="rId4" Type="http://schemas.openxmlformats.org/officeDocument/2006/relationships/image" Target="../media/image28.wmf"/></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304800" y="609600"/>
            <a:ext cx="7939608" cy="1143000"/>
          </a:xfrm>
        </p:spPr>
        <p:txBody>
          <a:bodyPr/>
          <a:lstStyle/>
          <a:p>
            <a:r>
              <a:rPr lang="ja-JP" altLang="en-US" sz="6600" dirty="0">
                <a:effectLst>
                  <a:outerShdw blurRad="38100" dist="38100" dir="2700000" algn="tl">
                    <a:srgbClr val="000000">
                      <a:alpha val="43137"/>
                    </a:srgbClr>
                  </a:outerShdw>
                </a:effectLst>
                <a:latin typeface="ＭＳ Ｐゴシック" pitchFamily="50" charset="-128"/>
                <a:ea typeface="ＭＳ Ｐゴシック" pitchFamily="50" charset="-128"/>
                <a:cs typeface="Meiryo UI" pitchFamily="34" charset="-128"/>
              </a:rPr>
              <a:t>入門 統計学　第</a:t>
            </a:r>
            <a:r>
              <a:rPr lang="en-US" altLang="ja-JP" sz="6600" dirty="0">
                <a:effectLst>
                  <a:outerShdw blurRad="38100" dist="38100" dir="2700000" algn="tl">
                    <a:srgbClr val="000000">
                      <a:alpha val="43137"/>
                    </a:srgbClr>
                  </a:outerShdw>
                </a:effectLst>
                <a:latin typeface="ＭＳ Ｐゴシック" pitchFamily="50" charset="-128"/>
                <a:ea typeface="ＭＳ Ｐゴシック" pitchFamily="50" charset="-128"/>
                <a:cs typeface="Meiryo UI" pitchFamily="34" charset="-128"/>
              </a:rPr>
              <a:t>11</a:t>
            </a:r>
            <a:r>
              <a:rPr lang="ja-JP" altLang="en-US" sz="6600" dirty="0">
                <a:effectLst>
                  <a:outerShdw blurRad="38100" dist="38100" dir="2700000" algn="tl">
                    <a:srgbClr val="000000">
                      <a:alpha val="43137"/>
                    </a:srgbClr>
                  </a:outerShdw>
                </a:effectLst>
                <a:latin typeface="ＭＳ Ｐゴシック" pitchFamily="50" charset="-128"/>
                <a:ea typeface="ＭＳ Ｐゴシック" pitchFamily="50" charset="-128"/>
                <a:cs typeface="Meiryo UI" pitchFamily="34" charset="-128"/>
              </a:rPr>
              <a:t>章</a:t>
            </a:r>
            <a:endParaRPr lang="en-US" sz="6600" dirty="0">
              <a:effectLst>
                <a:outerShdw blurRad="38100" dist="38100" dir="2700000" algn="tl">
                  <a:srgbClr val="000000">
                    <a:alpha val="43137"/>
                  </a:srgbClr>
                </a:outerShdw>
              </a:effectLst>
              <a:latin typeface="ＭＳ Ｐゴシック" pitchFamily="50" charset="-128"/>
              <a:ea typeface="ＭＳ Ｐゴシック" pitchFamily="50" charset="-128"/>
              <a:cs typeface="Meiryo UI" pitchFamily="34" charset="-128"/>
            </a:endParaRPr>
          </a:p>
        </p:txBody>
      </p:sp>
      <p:sp>
        <p:nvSpPr>
          <p:cNvPr id="5123" name="Rectangle 3"/>
          <p:cNvSpPr>
            <a:spLocks noGrp="1" noChangeArrowheads="1"/>
          </p:cNvSpPr>
          <p:nvPr>
            <p:ph type="subTitle" idx="1"/>
          </p:nvPr>
        </p:nvSpPr>
        <p:spPr>
          <a:xfrm>
            <a:off x="419100" y="2937047"/>
            <a:ext cx="8305800" cy="504056"/>
          </a:xfrm>
        </p:spPr>
        <p:txBody>
          <a:bodyPr/>
          <a:lstStyle/>
          <a:p>
            <a:pPr>
              <a:buNone/>
            </a:pPr>
            <a:r>
              <a:rPr lang="ja-JP" altLang="en-US" sz="4000" b="1" dirty="0">
                <a:effectLst>
                  <a:outerShdw blurRad="38100" dist="38100" dir="2700000" algn="tl">
                    <a:srgbClr val="000000">
                      <a:alpha val="43137"/>
                    </a:srgbClr>
                  </a:outerShdw>
                </a:effectLst>
                <a:latin typeface="ＭＳ Ｐゴシック" pitchFamily="50" charset="-128"/>
                <a:ea typeface="ＭＳ Ｐゴシック" pitchFamily="50" charset="-128"/>
                <a:cs typeface="Meiryo UI" pitchFamily="34" charset="-128"/>
              </a:rPr>
              <a:t>ノンパラメトリック検定</a:t>
            </a:r>
            <a:endParaRPr lang="en-US" sz="4000" b="1" dirty="0">
              <a:effectLst>
                <a:outerShdw blurRad="38100" dist="38100" dir="2700000" algn="tl">
                  <a:srgbClr val="000000">
                    <a:alpha val="43137"/>
                  </a:srgbClr>
                </a:outerShdw>
              </a:effectLst>
              <a:latin typeface="ＭＳ Ｐゴシック" pitchFamily="50" charset="-128"/>
              <a:ea typeface="ＭＳ Ｐゴシック" pitchFamily="50" charset="-128"/>
              <a:cs typeface="Meiryo UI" pitchFamily="34" charset="-128"/>
            </a:endParaRPr>
          </a:p>
        </p:txBody>
      </p:sp>
      <p:sp>
        <p:nvSpPr>
          <p:cNvPr id="4" name="正方形/長方形 3">
            <a:extLst>
              <a:ext uri="{FF2B5EF4-FFF2-40B4-BE49-F238E27FC236}">
                <a16:creationId xmlns:a16="http://schemas.microsoft.com/office/drawing/2014/main" id="{6E55F1A3-0AF3-4C9C-A3BD-5B8130AC01ED}"/>
              </a:ext>
            </a:extLst>
          </p:cNvPr>
          <p:cNvSpPr/>
          <p:nvPr/>
        </p:nvSpPr>
        <p:spPr>
          <a:xfrm>
            <a:off x="419100" y="3717032"/>
            <a:ext cx="4824536" cy="1717393"/>
          </a:xfrm>
          <a:prstGeom prst="rect">
            <a:avLst/>
          </a:prstGeom>
        </p:spPr>
        <p:txBody>
          <a:bodyPr wrap="square">
            <a:spAutoFit/>
          </a:bodyPr>
          <a:ls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pPr lvl="0" algn="just">
              <a:spcBef>
                <a:spcPct val="20000"/>
              </a:spcBef>
            </a:pPr>
            <a:r>
              <a:rPr kumimoji="1" lang="en-US" altLang="ja-JP" sz="1800" kern="0" dirty="0">
                <a:solidFill>
                  <a:srgbClr val="FFFFFF"/>
                </a:solidFill>
                <a:effectLst>
                  <a:outerShdw blurRad="38100" dist="38100" dir="2700000" algn="tl">
                    <a:srgbClr val="000000">
                      <a:alpha val="43137"/>
                    </a:srgbClr>
                  </a:outerShdw>
                </a:effectLst>
                <a:latin typeface="ＭＳ Ｐゴシック" pitchFamily="50" charset="-128"/>
                <a:cs typeface="Meiryo UI" pitchFamily="34" charset="-128"/>
              </a:rPr>
              <a:t>『</a:t>
            </a:r>
            <a:r>
              <a:rPr kumimoji="1" lang="ja-JP" altLang="en-US" sz="1800" kern="0" dirty="0">
                <a:solidFill>
                  <a:srgbClr val="FFFFFF"/>
                </a:solidFill>
                <a:effectLst>
                  <a:outerShdw blurRad="38100" dist="38100" dir="2700000" algn="tl">
                    <a:srgbClr val="000000">
                      <a:alpha val="43137"/>
                    </a:srgbClr>
                  </a:outerShdw>
                </a:effectLst>
                <a:latin typeface="ＭＳ Ｐゴシック" pitchFamily="50" charset="-128"/>
                <a:cs typeface="Meiryo UI" pitchFamily="34" charset="-128"/>
              </a:rPr>
              <a:t>入門 統計学 第</a:t>
            </a:r>
            <a:r>
              <a:rPr kumimoji="1" lang="en-US" altLang="ja-JP" sz="1800" kern="0" dirty="0">
                <a:solidFill>
                  <a:srgbClr val="FFFFFF"/>
                </a:solidFill>
                <a:effectLst>
                  <a:outerShdw blurRad="38100" dist="38100" dir="2700000" algn="tl">
                    <a:srgbClr val="000000">
                      <a:alpha val="43137"/>
                    </a:srgbClr>
                  </a:outerShdw>
                </a:effectLst>
                <a:latin typeface="ＭＳ Ｐゴシック" pitchFamily="50" charset="-128"/>
                <a:cs typeface="Meiryo UI" pitchFamily="34" charset="-128"/>
              </a:rPr>
              <a:t>2</a:t>
            </a:r>
            <a:r>
              <a:rPr kumimoji="1" lang="ja-JP" altLang="en-US" sz="1800" kern="0" dirty="0">
                <a:solidFill>
                  <a:srgbClr val="FFFFFF"/>
                </a:solidFill>
                <a:effectLst>
                  <a:outerShdw blurRad="38100" dist="38100" dir="2700000" algn="tl">
                    <a:srgbClr val="000000">
                      <a:alpha val="43137"/>
                    </a:srgbClr>
                  </a:outerShdw>
                </a:effectLst>
                <a:latin typeface="ＭＳ Ｐゴシック" pitchFamily="50" charset="-128"/>
                <a:cs typeface="Meiryo UI" pitchFamily="34" charset="-128"/>
              </a:rPr>
              <a:t>版　</a:t>
            </a:r>
            <a:r>
              <a:rPr kumimoji="1" lang="ja-JP" altLang="en-US" sz="1800" kern="0" dirty="0" err="1">
                <a:solidFill>
                  <a:srgbClr val="FFFFFF"/>
                </a:solidFill>
                <a:effectLst>
                  <a:outerShdw blurRad="38100" dist="38100" dir="2700000" algn="tl">
                    <a:srgbClr val="000000">
                      <a:alpha val="43137"/>
                    </a:srgbClr>
                  </a:outerShdw>
                </a:effectLst>
                <a:latin typeface="ＭＳ Ｐゴシック" pitchFamily="50" charset="-128"/>
                <a:cs typeface="Meiryo UI" pitchFamily="34" charset="-128"/>
              </a:rPr>
              <a:t>ー</a:t>
            </a:r>
            <a:r>
              <a:rPr kumimoji="1" lang="ja-JP" altLang="en-US" sz="1800" kern="0" dirty="0">
                <a:solidFill>
                  <a:srgbClr val="FFFFFF"/>
                </a:solidFill>
                <a:effectLst>
                  <a:outerShdw blurRad="38100" dist="38100" dir="2700000" algn="tl">
                    <a:srgbClr val="000000">
                      <a:alpha val="43137"/>
                    </a:srgbClr>
                  </a:outerShdw>
                </a:effectLst>
                <a:latin typeface="ＭＳ Ｐゴシック" pitchFamily="50" charset="-128"/>
                <a:cs typeface="Meiryo UI" pitchFamily="34" charset="-128"/>
              </a:rPr>
              <a:t>検定から多変量解析・実験計画法・ベイズ統計学までー</a:t>
            </a:r>
            <a:r>
              <a:rPr kumimoji="1" lang="en-US" altLang="ja-JP" sz="1800" kern="0" dirty="0">
                <a:solidFill>
                  <a:srgbClr val="FFFFFF"/>
                </a:solidFill>
                <a:effectLst>
                  <a:outerShdw blurRad="38100" dist="38100" dir="2700000" algn="tl">
                    <a:srgbClr val="000000">
                      <a:alpha val="43137"/>
                    </a:srgbClr>
                  </a:outerShdw>
                </a:effectLst>
                <a:latin typeface="ＭＳ Ｐゴシック" pitchFamily="50" charset="-128"/>
                <a:cs typeface="Meiryo UI" pitchFamily="34" charset="-128"/>
              </a:rPr>
              <a:t>』</a:t>
            </a:r>
            <a:r>
              <a:rPr kumimoji="1" lang="ja-JP" altLang="en-US" sz="1800" kern="0" dirty="0">
                <a:solidFill>
                  <a:srgbClr val="FFFFFF"/>
                </a:solidFill>
                <a:effectLst>
                  <a:outerShdw blurRad="38100" dist="38100" dir="2700000" algn="tl">
                    <a:srgbClr val="000000">
                      <a:alpha val="43137"/>
                    </a:srgbClr>
                  </a:outerShdw>
                </a:effectLst>
                <a:latin typeface="ＭＳ Ｐゴシック" pitchFamily="50" charset="-128"/>
                <a:cs typeface="Meiryo UI" pitchFamily="34" charset="-128"/>
              </a:rPr>
              <a:t>（オーム社）</a:t>
            </a:r>
            <a:endParaRPr kumimoji="1" lang="en-US" altLang="ja-JP" sz="1800" kern="0" dirty="0">
              <a:solidFill>
                <a:srgbClr val="FFFFFF"/>
              </a:solidFill>
              <a:effectLst>
                <a:outerShdw blurRad="38100" dist="38100" dir="2700000" algn="tl">
                  <a:srgbClr val="000000">
                    <a:alpha val="43137"/>
                  </a:srgbClr>
                </a:outerShdw>
              </a:effectLst>
              <a:latin typeface="ＭＳ Ｐゴシック" pitchFamily="50" charset="-128"/>
              <a:cs typeface="Meiryo UI" pitchFamily="34" charset="-128"/>
            </a:endParaRPr>
          </a:p>
          <a:p>
            <a:pPr lvl="0" algn="just">
              <a:spcBef>
                <a:spcPct val="20000"/>
              </a:spcBef>
            </a:pPr>
            <a:endParaRPr kumimoji="1" lang="en-US" altLang="ja-JP" sz="1000" kern="0" dirty="0">
              <a:solidFill>
                <a:srgbClr val="FFFFFF"/>
              </a:solidFill>
              <a:effectLst>
                <a:outerShdw blurRad="38100" dist="38100" dir="2700000" algn="tl">
                  <a:srgbClr val="000000">
                    <a:alpha val="43137"/>
                  </a:srgbClr>
                </a:outerShdw>
              </a:effectLst>
              <a:latin typeface="ＭＳ Ｐゴシック" pitchFamily="50" charset="-128"/>
              <a:cs typeface="Meiryo UI" pitchFamily="34" charset="-128"/>
            </a:endParaRPr>
          </a:p>
          <a:p>
            <a:pPr lvl="0" algn="just">
              <a:spcBef>
                <a:spcPct val="20000"/>
              </a:spcBef>
            </a:pPr>
            <a:r>
              <a:rPr kumimoji="1" lang="en-US" altLang="ja-JP" sz="1800" kern="0" dirty="0">
                <a:solidFill>
                  <a:srgbClr val="FFFFFF"/>
                </a:solidFill>
                <a:effectLst>
                  <a:outerShdw blurRad="38100" dist="38100" dir="2700000" algn="tl">
                    <a:srgbClr val="000000">
                      <a:alpha val="43137"/>
                    </a:srgbClr>
                  </a:outerShdw>
                </a:effectLst>
                <a:latin typeface="ＭＳ Ｐゴシック" pitchFamily="50" charset="-128"/>
                <a:cs typeface="Meiryo UI" pitchFamily="34" charset="-128"/>
              </a:rPr>
              <a:t>※</a:t>
            </a:r>
            <a:r>
              <a:rPr kumimoji="1" lang="ja-JP" altLang="en-US" sz="1800" kern="0" dirty="0">
                <a:solidFill>
                  <a:srgbClr val="FFFFFF"/>
                </a:solidFill>
                <a:effectLst>
                  <a:outerShdw blurRad="38100" dist="38100" dir="2700000" algn="tl">
                    <a:srgbClr val="000000">
                      <a:alpha val="43137"/>
                    </a:srgbClr>
                  </a:outerShdw>
                </a:effectLst>
                <a:latin typeface="ＭＳ Ｐゴシック" pitchFamily="50" charset="-128"/>
                <a:cs typeface="Meiryo UI" pitchFamily="34" charset="-128"/>
              </a:rPr>
              <a:t>注：本書を購入された方へのサービスですので，教科書指定（参考図書は不可）していない授業での使用はお控えください。</a:t>
            </a:r>
            <a:endParaRPr kumimoji="1" lang="en-US" altLang="ja-JP" sz="1800" kern="0" dirty="0">
              <a:solidFill>
                <a:srgbClr val="FFFFFF"/>
              </a:solidFill>
              <a:effectLst>
                <a:outerShdw blurRad="38100" dist="38100" dir="2700000" algn="tl">
                  <a:srgbClr val="000000">
                    <a:alpha val="43137"/>
                  </a:srgbClr>
                </a:outerShdw>
              </a:effectLst>
              <a:latin typeface="ＭＳ Ｐゴシック" pitchFamily="50" charset="-128"/>
              <a:cs typeface="Meiryo UI" pitchFamily="34"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671EDB-33EA-4E05-8888-A0507DBB7ADE}"/>
              </a:ext>
            </a:extLst>
          </p:cNvPr>
          <p:cNvSpPr>
            <a:spLocks noGrp="1"/>
          </p:cNvSpPr>
          <p:nvPr>
            <p:ph type="title"/>
          </p:nvPr>
        </p:nvSpPr>
        <p:spPr>
          <a:xfrm>
            <a:off x="661360" y="620688"/>
            <a:ext cx="7901880" cy="1143000"/>
          </a:xfrm>
        </p:spPr>
        <p:txBody>
          <a:bodyPr/>
          <a:lstStyle/>
          <a:p>
            <a:pPr algn="l"/>
            <a:r>
              <a:rPr kumimoji="1" lang="ja-JP" altLang="en-US" sz="3500" dirty="0"/>
              <a:t>　一番単純な</a:t>
            </a:r>
            <a:r>
              <a:rPr kumimoji="1" lang="en-US" altLang="ja-JP" sz="3500" dirty="0"/>
              <a:t>2×2</a:t>
            </a:r>
            <a:r>
              <a:rPr kumimoji="1" lang="ja-JP" altLang="en-US" sz="3500" dirty="0"/>
              <a:t>分割（</a:t>
            </a:r>
            <a:r>
              <a:rPr kumimoji="1" lang="en-US" altLang="ja-JP" sz="3500" dirty="0"/>
              <a:t>4</a:t>
            </a:r>
            <a:r>
              <a:rPr kumimoji="1" lang="ja-JP" altLang="en-US" sz="3500" dirty="0"/>
              <a:t>セル）表の事例</a:t>
            </a:r>
            <a:br>
              <a:rPr kumimoji="1" lang="en-US" altLang="ja-JP" sz="3000" dirty="0"/>
            </a:br>
            <a:r>
              <a:rPr kumimoji="1" lang="ja-JP" altLang="en-US" sz="3000" dirty="0"/>
              <a:t>　　</a:t>
            </a:r>
            <a:r>
              <a:rPr kumimoji="1" lang="ja-JP" altLang="en-US" sz="2000" b="0" dirty="0">
                <a:effectLst/>
              </a:rPr>
              <a:t>注：セルの分割数は無制限</a:t>
            </a:r>
          </a:p>
        </p:txBody>
      </p:sp>
      <p:graphicFrame>
        <p:nvGraphicFramePr>
          <p:cNvPr id="4" name="コンテンツ プレースホルダー 3">
            <a:extLst>
              <a:ext uri="{FF2B5EF4-FFF2-40B4-BE49-F238E27FC236}">
                <a16:creationId xmlns:a16="http://schemas.microsoft.com/office/drawing/2014/main" id="{E1541E8A-1EC2-44E9-9147-49E0061D6171}"/>
              </a:ext>
            </a:extLst>
          </p:cNvPr>
          <p:cNvGraphicFramePr>
            <a:graphicFrameLocks noGrp="1"/>
          </p:cNvGraphicFramePr>
          <p:nvPr>
            <p:ph idx="1"/>
            <p:extLst>
              <p:ext uri="{D42A27DB-BD31-4B8C-83A1-F6EECF244321}">
                <p14:modId xmlns:p14="http://schemas.microsoft.com/office/powerpoint/2010/main" val="1597160467"/>
              </p:ext>
            </p:extLst>
          </p:nvPr>
        </p:nvGraphicFramePr>
        <p:xfrm>
          <a:off x="1187624" y="4088106"/>
          <a:ext cx="3235920" cy="1483360"/>
        </p:xfrm>
        <a:graphic>
          <a:graphicData uri="http://schemas.openxmlformats.org/drawingml/2006/table">
            <a:tbl>
              <a:tblPr firstRow="1" bandRow="1">
                <a:tableStyleId>{5C22544A-7EE6-4342-B048-85BDC9FD1C3A}</a:tableStyleId>
              </a:tblPr>
              <a:tblGrid>
                <a:gridCol w="792088">
                  <a:extLst>
                    <a:ext uri="{9D8B030D-6E8A-4147-A177-3AD203B41FA5}">
                      <a16:colId xmlns:a16="http://schemas.microsoft.com/office/drawing/2014/main" val="20000"/>
                    </a:ext>
                  </a:extLst>
                </a:gridCol>
                <a:gridCol w="576064">
                  <a:extLst>
                    <a:ext uri="{9D8B030D-6E8A-4147-A177-3AD203B41FA5}">
                      <a16:colId xmlns:a16="http://schemas.microsoft.com/office/drawing/2014/main" val="20001"/>
                    </a:ext>
                  </a:extLst>
                </a:gridCol>
                <a:gridCol w="1016318">
                  <a:extLst>
                    <a:ext uri="{9D8B030D-6E8A-4147-A177-3AD203B41FA5}">
                      <a16:colId xmlns:a16="http://schemas.microsoft.com/office/drawing/2014/main" val="20002"/>
                    </a:ext>
                  </a:extLst>
                </a:gridCol>
                <a:gridCol w="851450">
                  <a:extLst>
                    <a:ext uri="{9D8B030D-6E8A-4147-A177-3AD203B41FA5}">
                      <a16:colId xmlns:a16="http://schemas.microsoft.com/office/drawing/2014/main" val="20003"/>
                    </a:ext>
                  </a:extLst>
                </a:gridCol>
              </a:tblGrid>
              <a:tr h="370840">
                <a:tc rowSpan="2" gridSpan="2">
                  <a:txBody>
                    <a:bodyPr/>
                    <a:lstStyle/>
                    <a:p>
                      <a:pPr algn="ctr"/>
                      <a:endParaRPr kumimoji="1" lang="ja-JP" altLang="en-US" sz="1700" b="0" dirty="0">
                        <a:solidFill>
                          <a:schemeClr val="tx1"/>
                        </a:solidFill>
                        <a:latin typeface="+mj-ea"/>
                        <a:ea typeface="+mj-ea"/>
                      </a:endParaRPr>
                    </a:p>
                  </a:txBody>
                  <a:tcPr>
                    <a:solidFill>
                      <a:schemeClr val="accent5">
                        <a:lumMod val="60000"/>
                        <a:lumOff val="40000"/>
                      </a:schemeClr>
                    </a:solidFill>
                  </a:tcPr>
                </a:tc>
                <a:tc rowSpan="2" hMerge="1">
                  <a:txBody>
                    <a:bodyPr/>
                    <a:lstStyle/>
                    <a:p>
                      <a:endParaRPr kumimoji="1" lang="ja-JP" altLang="en-US" dirty="0"/>
                    </a:p>
                  </a:txBody>
                  <a:tcPr/>
                </a:tc>
                <a:tc gridSpan="2">
                  <a:txBody>
                    <a:bodyPr/>
                    <a:lstStyle/>
                    <a:p>
                      <a:pPr algn="ctr"/>
                      <a:r>
                        <a:rPr kumimoji="1" lang="ja-JP" altLang="en-US" b="0" dirty="0">
                          <a:solidFill>
                            <a:schemeClr val="bg1"/>
                          </a:solidFill>
                          <a:latin typeface="+mj-ea"/>
                          <a:ea typeface="+mj-ea"/>
                        </a:rPr>
                        <a:t>半身萎凋病</a:t>
                      </a:r>
                    </a:p>
                  </a:txBody>
                  <a:tcPr>
                    <a:solidFill>
                      <a:schemeClr val="accent5">
                        <a:lumMod val="75000"/>
                      </a:schemeClr>
                    </a:solidFill>
                  </a:tcPr>
                </a:tc>
                <a:tc hMerge="1">
                  <a:txBody>
                    <a:bodyPr/>
                    <a:lstStyle/>
                    <a:p>
                      <a:endParaRPr kumimoji="1" lang="ja-JP" altLang="en-US" dirty="0"/>
                    </a:p>
                  </a:txBody>
                  <a:tcPr/>
                </a:tc>
                <a:extLst>
                  <a:ext uri="{0D108BD9-81ED-4DB2-BD59-A6C34878D82A}">
                    <a16:rowId xmlns:a16="http://schemas.microsoft.com/office/drawing/2014/main" val="10000"/>
                  </a:ext>
                </a:extLst>
              </a:tr>
              <a:tr h="370840">
                <a:tc gridSpan="2" vMerge="1">
                  <a:txBody>
                    <a:bodyPr/>
                    <a:lstStyle/>
                    <a:p>
                      <a:endParaRPr kumimoji="1" lang="ja-JP" altLang="en-US"/>
                    </a:p>
                  </a:txBody>
                  <a:tcPr/>
                </a:tc>
                <a:tc hMerge="1" vMerge="1">
                  <a:txBody>
                    <a:bodyPr/>
                    <a:lstStyle/>
                    <a:p>
                      <a:endParaRPr kumimoji="1" lang="ja-JP" altLang="en-US" dirty="0"/>
                    </a:p>
                  </a:txBody>
                  <a:tcPr/>
                </a:tc>
                <a:tc>
                  <a:txBody>
                    <a:bodyPr/>
                    <a:lstStyle/>
                    <a:p>
                      <a:pPr algn="ctr"/>
                      <a:r>
                        <a:rPr kumimoji="1" lang="ja-JP" altLang="en-US" sz="1700" b="0" dirty="0">
                          <a:solidFill>
                            <a:schemeClr val="bg1"/>
                          </a:solidFill>
                          <a:latin typeface="+mj-ea"/>
                          <a:ea typeface="+mj-ea"/>
                        </a:rPr>
                        <a:t>ならない</a:t>
                      </a:r>
                    </a:p>
                  </a:txBody>
                  <a:tcPr>
                    <a:lnB w="12700" cap="flat" cmpd="sng" algn="ctr">
                      <a:noFill/>
                      <a:prstDash val="solid"/>
                      <a:round/>
                      <a:headEnd type="none" w="med" len="med"/>
                      <a:tailEnd type="none" w="med" len="med"/>
                    </a:lnB>
                    <a:solidFill>
                      <a:schemeClr val="accent5">
                        <a:lumMod val="75000"/>
                      </a:schemeClr>
                    </a:solidFill>
                  </a:tcPr>
                </a:tc>
                <a:tc>
                  <a:txBody>
                    <a:bodyPr/>
                    <a:lstStyle/>
                    <a:p>
                      <a:pPr algn="ctr"/>
                      <a:r>
                        <a:rPr kumimoji="1" lang="ja-JP" altLang="en-US" sz="1700" b="0" dirty="0">
                          <a:solidFill>
                            <a:schemeClr val="bg1"/>
                          </a:solidFill>
                          <a:latin typeface="+mj-ea"/>
                          <a:ea typeface="+mj-ea"/>
                        </a:rPr>
                        <a:t>なった</a:t>
                      </a:r>
                    </a:p>
                  </a:txBody>
                  <a:tcPr>
                    <a:lnB w="12700" cap="flat" cmpd="sng" algn="ctr">
                      <a:no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10001"/>
                  </a:ext>
                </a:extLst>
              </a:tr>
              <a:tr h="370840">
                <a:tc rowSpan="2">
                  <a:txBody>
                    <a:bodyPr/>
                    <a:lstStyle/>
                    <a:p>
                      <a:pPr algn="ctr"/>
                      <a:r>
                        <a:rPr kumimoji="1" lang="ja-JP" altLang="en-US" sz="1700" b="0" dirty="0">
                          <a:solidFill>
                            <a:schemeClr val="bg1"/>
                          </a:solidFill>
                        </a:rPr>
                        <a:t>エン麦前作</a:t>
                      </a:r>
                    </a:p>
                  </a:txBody>
                  <a:tcPr>
                    <a:solidFill>
                      <a:schemeClr val="accent5">
                        <a:lumMod val="75000"/>
                      </a:schemeClr>
                    </a:solidFill>
                  </a:tcPr>
                </a:tc>
                <a:tc>
                  <a:txBody>
                    <a:bodyPr/>
                    <a:lstStyle/>
                    <a:p>
                      <a:pPr algn="ctr"/>
                      <a:r>
                        <a:rPr kumimoji="1" lang="ja-JP" altLang="en-US" sz="1700" b="0" dirty="0">
                          <a:solidFill>
                            <a:schemeClr val="bg1"/>
                          </a:solidFill>
                          <a:latin typeface="+mj-ea"/>
                          <a:ea typeface="+mj-ea"/>
                        </a:rPr>
                        <a:t>なし</a:t>
                      </a:r>
                    </a:p>
                  </a:txBody>
                  <a:tcPr>
                    <a:lnR w="12700" cap="flat" cmpd="sng" algn="ctr">
                      <a:noFill/>
                      <a:prstDash val="solid"/>
                      <a:round/>
                      <a:headEnd type="none" w="med" len="med"/>
                      <a:tailEnd type="none" w="med" len="med"/>
                    </a:lnR>
                    <a:solidFill>
                      <a:schemeClr val="accent5">
                        <a:lumMod val="75000"/>
                      </a:schemeClr>
                    </a:solidFill>
                  </a:tcPr>
                </a:tc>
                <a:tc>
                  <a:txBody>
                    <a:bodyPr/>
                    <a:lstStyle/>
                    <a:p>
                      <a:pPr algn="ctr"/>
                      <a:r>
                        <a:rPr kumimoji="1" lang="en-US" altLang="ja-JP" sz="1700" b="0" dirty="0">
                          <a:solidFill>
                            <a:schemeClr val="tx1"/>
                          </a:solidFill>
                          <a:latin typeface="+mj-ea"/>
                          <a:ea typeface="+mj-ea"/>
                        </a:rPr>
                        <a:t>10</a:t>
                      </a:r>
                      <a:endParaRPr kumimoji="1" lang="ja-JP" altLang="en-US" sz="1700" b="0" dirty="0">
                        <a:solidFill>
                          <a:schemeClr val="tx1"/>
                        </a:solidFill>
                        <a:latin typeface="+mj-ea"/>
                        <a:ea typeface="+mj-ea"/>
                      </a:endParaRPr>
                    </a:p>
                  </a:txBody>
                  <a:tcP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kumimoji="1" lang="en-US" altLang="ja-JP" sz="1700" b="0" dirty="0">
                          <a:solidFill>
                            <a:schemeClr val="tx1"/>
                          </a:solidFill>
                          <a:latin typeface="+mj-ea"/>
                          <a:ea typeface="+mj-ea"/>
                        </a:rPr>
                        <a:t>15</a:t>
                      </a:r>
                      <a:endParaRPr kumimoji="1" lang="ja-JP" altLang="en-US" sz="1700" b="0" dirty="0">
                        <a:solidFill>
                          <a:schemeClr val="tx1"/>
                        </a:solidFill>
                        <a:latin typeface="+mj-ea"/>
                        <a:ea typeface="+mj-ea"/>
                      </a:endParaRPr>
                    </a:p>
                  </a:txBody>
                  <a:tcP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70840">
                <a:tc vMerge="1">
                  <a:txBody>
                    <a:bodyPr/>
                    <a:lstStyle/>
                    <a:p>
                      <a:endParaRPr kumimoji="1" lang="ja-JP" altLang="en-US" dirty="0"/>
                    </a:p>
                  </a:txBody>
                  <a:tcPr/>
                </a:tc>
                <a:tc>
                  <a:txBody>
                    <a:bodyPr/>
                    <a:lstStyle/>
                    <a:p>
                      <a:pPr algn="ctr"/>
                      <a:r>
                        <a:rPr kumimoji="1" lang="ja-JP" altLang="en-US" sz="1700" b="0" dirty="0">
                          <a:solidFill>
                            <a:schemeClr val="bg1"/>
                          </a:solidFill>
                          <a:latin typeface="+mj-ea"/>
                          <a:ea typeface="+mj-ea"/>
                        </a:rPr>
                        <a:t>あり</a:t>
                      </a:r>
                    </a:p>
                  </a:txBody>
                  <a:tcPr>
                    <a:lnR w="12700" cap="flat" cmpd="sng" algn="ctr">
                      <a:noFill/>
                      <a:prstDash val="solid"/>
                      <a:round/>
                      <a:headEnd type="none" w="med" len="med"/>
                      <a:tailEnd type="none" w="med" len="med"/>
                    </a:lnR>
                    <a:solidFill>
                      <a:schemeClr val="accent5">
                        <a:lumMod val="75000"/>
                      </a:schemeClr>
                    </a:solidFill>
                  </a:tcPr>
                </a:tc>
                <a:tc>
                  <a:txBody>
                    <a:bodyPr/>
                    <a:lstStyle/>
                    <a:p>
                      <a:pPr algn="ctr"/>
                      <a:r>
                        <a:rPr kumimoji="1" lang="en-US" altLang="ja-JP" sz="1700" b="0" dirty="0">
                          <a:solidFill>
                            <a:schemeClr val="tx1"/>
                          </a:solidFill>
                          <a:latin typeface="+mj-ea"/>
                          <a:ea typeface="+mj-ea"/>
                        </a:rPr>
                        <a:t>20</a:t>
                      </a:r>
                      <a:endParaRPr kumimoji="1" lang="ja-JP" altLang="en-US" sz="1700" b="0" dirty="0">
                        <a:solidFill>
                          <a:schemeClr val="tx1"/>
                        </a:solidFill>
                        <a:latin typeface="+mj-ea"/>
                        <a:ea typeface="+mj-ea"/>
                      </a:endParaRPr>
                    </a:p>
                  </a:txBody>
                  <a:tcPr>
                    <a:lnL w="12700" cap="flat" cmpd="sng" algn="ctr">
                      <a:no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700" b="0" dirty="0">
                          <a:solidFill>
                            <a:schemeClr val="tx1"/>
                          </a:solidFill>
                          <a:latin typeface="+mj-ea"/>
                          <a:ea typeface="+mj-ea"/>
                        </a:rPr>
                        <a:t>5</a:t>
                      </a:r>
                      <a:endParaRPr kumimoji="1" lang="ja-JP" altLang="en-US" sz="1700" b="0" dirty="0">
                        <a:solidFill>
                          <a:schemeClr val="tx1"/>
                        </a:solidFill>
                        <a:latin typeface="+mj-ea"/>
                        <a:ea typeface="+mj-ea"/>
                      </a:endParaRPr>
                    </a:p>
                  </a:txBody>
                  <a:tcPr>
                    <a:lnL w="12700" cmpd="sng">
                      <a:noFill/>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pic>
        <p:nvPicPr>
          <p:cNvPr id="7" name="図 6">
            <a:extLst>
              <a:ext uri="{FF2B5EF4-FFF2-40B4-BE49-F238E27FC236}">
                <a16:creationId xmlns:a16="http://schemas.microsoft.com/office/drawing/2014/main" id="{34E88758-7F6F-4D32-8B9B-12C92C6BD305}"/>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6341400" y="2189858"/>
            <a:ext cx="2209429" cy="1472953"/>
          </a:xfrm>
          <a:prstGeom prst="rect">
            <a:avLst/>
          </a:prstGeom>
        </p:spPr>
      </p:pic>
      <p:sp>
        <p:nvSpPr>
          <p:cNvPr id="8" name="テキスト ボックス 7">
            <a:extLst>
              <a:ext uri="{FF2B5EF4-FFF2-40B4-BE49-F238E27FC236}">
                <a16:creationId xmlns:a16="http://schemas.microsoft.com/office/drawing/2014/main" id="{FE4093DB-580A-4166-9A8D-80EB88EA68A9}"/>
              </a:ext>
            </a:extLst>
          </p:cNvPr>
          <p:cNvSpPr txBox="1"/>
          <p:nvPr/>
        </p:nvSpPr>
        <p:spPr>
          <a:xfrm>
            <a:off x="6125376" y="3662811"/>
            <a:ext cx="2767104" cy="323165"/>
          </a:xfrm>
          <a:prstGeom prst="rect">
            <a:avLst/>
          </a:prstGeom>
          <a:noFill/>
        </p:spPr>
        <p:txBody>
          <a:bodyPr wrap="none" rtlCol="0">
            <a:spAutoFit/>
          </a:bodyPr>
          <a:lstStyle/>
          <a:p>
            <a:pPr algn="l"/>
            <a:r>
              <a:rPr kumimoji="1" lang="ja-JP" altLang="en-US" sz="1500" dirty="0">
                <a:solidFill>
                  <a:srgbClr val="FFC000"/>
                </a:solidFill>
                <a:latin typeface="ＭＳ Ｐゴシック" panose="020B0600070205080204" pitchFamily="50" charset="-128"/>
                <a:ea typeface="ＭＳ Ｐゴシック" panose="020B0600070205080204" pitchFamily="50" charset="-128"/>
                <a:cs typeface="Meiryo UI" pitchFamily="50" charset="-128"/>
              </a:rPr>
              <a:t>半身萎凋病</a:t>
            </a:r>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（タキイ種苗</a:t>
            </a:r>
            <a:r>
              <a:rPr kumimoji="1" lang="en-US" altLang="ja-JP"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HP</a:t>
            </a:r>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より）</a:t>
            </a:r>
          </a:p>
        </p:txBody>
      </p:sp>
      <p:sp>
        <p:nvSpPr>
          <p:cNvPr id="10" name="テキスト ボックス 15">
            <a:extLst>
              <a:ext uri="{FF2B5EF4-FFF2-40B4-BE49-F238E27FC236}">
                <a16:creationId xmlns:a16="http://schemas.microsoft.com/office/drawing/2014/main" id="{D6BE9301-EF5C-4305-B9DD-FFE6A7CE79B7}"/>
              </a:ext>
            </a:extLst>
          </p:cNvPr>
          <p:cNvSpPr txBox="1"/>
          <p:nvPr/>
        </p:nvSpPr>
        <p:spPr>
          <a:xfrm>
            <a:off x="317964" y="3625654"/>
            <a:ext cx="2088601" cy="353943"/>
          </a:xfrm>
          <a:prstGeom prst="rect">
            <a:avLst/>
          </a:prstGeom>
          <a:noFill/>
        </p:spPr>
        <p:style>
          <a:lnRef idx="0">
            <a:scrgbClr r="0" g="0" b="0"/>
          </a:lnRef>
          <a:fillRef idx="0">
            <a:scrgbClr r="0" g="0" b="0"/>
          </a:fillRef>
          <a:effectRef idx="0">
            <a:scrgbClr r="0" g="0" b="0"/>
          </a:effectRef>
          <a:fontRef idx="minor">
            <a:schemeClr val="tx1"/>
          </a:fontRef>
        </p:style>
        <p:txBody>
          <a:bodyPr wrap="squar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pPr algn="just"/>
            <a:r>
              <a:rPr kumimoji="1" lang="ja-JP" altLang="en-US" sz="1700" dirty="0">
                <a:solidFill>
                  <a:srgbClr val="FFFF00"/>
                </a:solidFill>
                <a:latin typeface="ＭＳ Ｐゴシック" panose="020B0600070205080204" pitchFamily="50" charset="-128"/>
                <a:ea typeface="ＭＳ Ｐゴシック" panose="020B0600070205080204" pitchFamily="50" charset="-128"/>
              </a:rPr>
              <a:t>関連していれば有効</a:t>
            </a:r>
          </a:p>
        </p:txBody>
      </p:sp>
      <p:cxnSp>
        <p:nvCxnSpPr>
          <p:cNvPr id="17" name="直線矢印コネクタ 16">
            <a:extLst>
              <a:ext uri="{FF2B5EF4-FFF2-40B4-BE49-F238E27FC236}">
                <a16:creationId xmlns:a16="http://schemas.microsoft.com/office/drawing/2014/main" id="{22AF6F9C-C108-4E8C-A7AC-E81502266257}"/>
              </a:ext>
            </a:extLst>
          </p:cNvPr>
          <p:cNvCxnSpPr>
            <a:cxnSpLocks/>
          </p:cNvCxnSpPr>
          <p:nvPr/>
        </p:nvCxnSpPr>
        <p:spPr>
          <a:xfrm>
            <a:off x="963187" y="4026958"/>
            <a:ext cx="1" cy="868412"/>
          </a:xfrm>
          <a:prstGeom prst="straightConnector1">
            <a:avLst/>
          </a:prstGeom>
          <a:ln w="3175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9" name="直線矢印コネクタ 18">
            <a:extLst>
              <a:ext uri="{FF2B5EF4-FFF2-40B4-BE49-F238E27FC236}">
                <a16:creationId xmlns:a16="http://schemas.microsoft.com/office/drawing/2014/main" id="{2D8AD176-18E4-4AC8-A8F5-3A89E7011202}"/>
              </a:ext>
            </a:extLst>
          </p:cNvPr>
          <p:cNvCxnSpPr>
            <a:cxnSpLocks/>
            <a:stCxn id="10" idx="3"/>
          </p:cNvCxnSpPr>
          <p:nvPr/>
        </p:nvCxnSpPr>
        <p:spPr>
          <a:xfrm flipV="1">
            <a:off x="2406565" y="3800502"/>
            <a:ext cx="761279" cy="2124"/>
          </a:xfrm>
          <a:prstGeom prst="straightConnector1">
            <a:avLst/>
          </a:prstGeom>
          <a:ln w="3175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21" name="テキスト ボックス 20">
            <a:extLst>
              <a:ext uri="{FF2B5EF4-FFF2-40B4-BE49-F238E27FC236}">
                <a16:creationId xmlns:a16="http://schemas.microsoft.com/office/drawing/2014/main" id="{6014A1AF-8D0B-43BC-82B2-E4CC25BD7CEE}"/>
              </a:ext>
            </a:extLst>
          </p:cNvPr>
          <p:cNvSpPr txBox="1"/>
          <p:nvPr/>
        </p:nvSpPr>
        <p:spPr>
          <a:xfrm>
            <a:off x="6479624" y="5885099"/>
            <a:ext cx="1949573" cy="323165"/>
          </a:xfrm>
          <a:prstGeom prst="rect">
            <a:avLst/>
          </a:prstGeom>
          <a:noFill/>
        </p:spPr>
        <p:txBody>
          <a:bodyPr wrap="none" rtlCol="0">
            <a:spAutoFit/>
          </a:bodyPr>
          <a:lstStyle/>
          <a:p>
            <a:pPr algn="l"/>
            <a:r>
              <a:rPr kumimoji="1" lang="ja-JP" altLang="en-US" sz="1500" dirty="0">
                <a:solidFill>
                  <a:srgbClr val="00B0F0"/>
                </a:solidFill>
                <a:latin typeface="ＭＳ Ｐゴシック" panose="020B0600070205080204" pitchFamily="50" charset="-128"/>
                <a:ea typeface="ＭＳ Ｐゴシック" panose="020B0600070205080204" pitchFamily="50" charset="-128"/>
                <a:cs typeface="Meiryo UI" pitchFamily="50" charset="-128"/>
              </a:rPr>
              <a:t>エン麦</a:t>
            </a:r>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a:t>
            </a:r>
            <a:r>
              <a:rPr kumimoji="1" lang="en-US" altLang="ja-JP"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Wikipedia</a:t>
            </a:r>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より）</a:t>
            </a:r>
          </a:p>
        </p:txBody>
      </p:sp>
      <p:pic>
        <p:nvPicPr>
          <p:cNvPr id="23" name="図 22">
            <a:extLst>
              <a:ext uri="{FF2B5EF4-FFF2-40B4-BE49-F238E27FC236}">
                <a16:creationId xmlns:a16="http://schemas.microsoft.com/office/drawing/2014/main" id="{F15FE521-F81D-4641-911A-FFA494A0E8DA}"/>
              </a:ext>
            </a:extLst>
          </p:cNvPr>
          <p:cNvPicPr>
            <a:picLocks noChangeAspect="1"/>
          </p:cNvPicPr>
          <p:nvPr/>
        </p:nvPicPr>
        <p:blipFill>
          <a:blip r:embed="rId3" cstate="hqprint">
            <a:extLst>
              <a:ext uri="{28A0092B-C50C-407E-A947-70E740481C1C}">
                <a14:useLocalDpi xmlns:a14="http://schemas.microsoft.com/office/drawing/2010/main"/>
              </a:ext>
            </a:extLst>
          </a:blip>
          <a:stretch>
            <a:fillRect/>
          </a:stretch>
        </p:blipFill>
        <p:spPr>
          <a:xfrm>
            <a:off x="6345623" y="4231195"/>
            <a:ext cx="2205206" cy="1653904"/>
          </a:xfrm>
          <a:prstGeom prst="rect">
            <a:avLst/>
          </a:prstGeom>
        </p:spPr>
      </p:pic>
      <p:sp>
        <p:nvSpPr>
          <p:cNvPr id="24" name="テキスト ボックス 23">
            <a:extLst>
              <a:ext uri="{FF2B5EF4-FFF2-40B4-BE49-F238E27FC236}">
                <a16:creationId xmlns:a16="http://schemas.microsoft.com/office/drawing/2014/main" id="{16E90CE8-763C-41BD-ACB6-1670B51C104B}"/>
              </a:ext>
            </a:extLst>
          </p:cNvPr>
          <p:cNvSpPr txBox="1"/>
          <p:nvPr/>
        </p:nvSpPr>
        <p:spPr>
          <a:xfrm>
            <a:off x="539552" y="2123564"/>
            <a:ext cx="5585824" cy="707886"/>
          </a:xfrm>
          <a:prstGeom prst="rect">
            <a:avLst/>
          </a:prstGeom>
          <a:noFill/>
        </p:spPr>
        <p:txBody>
          <a:bodyPr wrap="square" rtlCol="0">
            <a:spAutoFit/>
          </a:bodyPr>
          <a:lstStyle/>
          <a:p>
            <a:pPr algn="just"/>
            <a:r>
              <a:rPr kumimoji="1" lang="ja-JP" altLang="en-US"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目的：ナス科に多く発生する</a:t>
            </a:r>
            <a:r>
              <a:rPr kumimoji="1" lang="ja-JP" altLang="en-US" sz="2000" dirty="0">
                <a:solidFill>
                  <a:srgbClr val="FFC000"/>
                </a:solidFill>
                <a:latin typeface="ＭＳ Ｐゴシック" panose="020B0600070205080204" pitchFamily="50" charset="-128"/>
                <a:ea typeface="ＭＳ Ｐゴシック" panose="020B0600070205080204" pitchFamily="50" charset="-128"/>
                <a:cs typeface="Meiryo UI" pitchFamily="50" charset="-128"/>
              </a:rPr>
              <a:t>半身萎凋（いちょう）病</a:t>
            </a:r>
            <a:r>
              <a:rPr kumimoji="1" lang="ja-JP" altLang="en-US"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の予防にエン麦の前作が有効か否かを検証したい</a:t>
            </a:r>
          </a:p>
        </p:txBody>
      </p:sp>
      <p:sp>
        <p:nvSpPr>
          <p:cNvPr id="25" name="テキスト ボックス 24">
            <a:extLst>
              <a:ext uri="{FF2B5EF4-FFF2-40B4-BE49-F238E27FC236}">
                <a16:creationId xmlns:a16="http://schemas.microsoft.com/office/drawing/2014/main" id="{16C0E205-E423-4F08-9068-7BADC91DE85B}"/>
              </a:ext>
            </a:extLst>
          </p:cNvPr>
          <p:cNvSpPr txBox="1"/>
          <p:nvPr/>
        </p:nvSpPr>
        <p:spPr>
          <a:xfrm>
            <a:off x="539552" y="2931963"/>
            <a:ext cx="5460198" cy="707886"/>
          </a:xfrm>
          <a:prstGeom prst="rect">
            <a:avLst/>
          </a:prstGeom>
          <a:noFill/>
        </p:spPr>
        <p:txBody>
          <a:bodyPr wrap="square" rtlCol="0">
            <a:spAutoFit/>
          </a:bodyPr>
          <a:lstStyle/>
          <a:p>
            <a:pPr algn="just"/>
            <a:r>
              <a:rPr kumimoji="1" lang="ja-JP" altLang="en-US"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実験：ナスを</a:t>
            </a:r>
            <a:r>
              <a:rPr kumimoji="1" lang="en-US" altLang="ja-JP"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50</a:t>
            </a:r>
            <a:r>
              <a:rPr kumimoji="1" lang="ja-JP" altLang="en-US"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鉢栽培し，そのうち半数の</a:t>
            </a:r>
            <a:r>
              <a:rPr kumimoji="1" lang="en-US" altLang="ja-JP"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25</a:t>
            </a:r>
            <a:r>
              <a:rPr kumimoji="1" lang="ja-JP" altLang="en-US"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鉢に</a:t>
            </a:r>
            <a:r>
              <a:rPr kumimoji="1" lang="ja-JP" altLang="en-US" sz="2000" dirty="0">
                <a:solidFill>
                  <a:srgbClr val="00B0F0"/>
                </a:solidFill>
                <a:latin typeface="ＭＳ Ｐゴシック" panose="020B0600070205080204" pitchFamily="50" charset="-128"/>
                <a:ea typeface="ＭＳ Ｐゴシック" panose="020B0600070205080204" pitchFamily="50" charset="-128"/>
                <a:cs typeface="Meiryo UI" pitchFamily="50" charset="-128"/>
              </a:rPr>
              <a:t>エン麦</a:t>
            </a:r>
            <a:r>
              <a:rPr kumimoji="1" lang="ja-JP" altLang="en-US"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を前作したところ，下記の様な結果となった</a:t>
            </a:r>
          </a:p>
        </p:txBody>
      </p:sp>
      <p:sp>
        <p:nvSpPr>
          <p:cNvPr id="26" name="テキスト ボックス 15">
            <a:extLst>
              <a:ext uri="{FF2B5EF4-FFF2-40B4-BE49-F238E27FC236}">
                <a16:creationId xmlns:a16="http://schemas.microsoft.com/office/drawing/2014/main" id="{6A1E2F5C-91D5-4711-99BF-2EDF71431BB8}"/>
              </a:ext>
            </a:extLst>
          </p:cNvPr>
          <p:cNvSpPr txBox="1"/>
          <p:nvPr/>
        </p:nvSpPr>
        <p:spPr>
          <a:xfrm>
            <a:off x="3145263" y="3615836"/>
            <a:ext cx="646331" cy="369332"/>
          </a:xfrm>
          <a:prstGeom prst="rect">
            <a:avLst/>
          </a:prstGeom>
          <a:no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kumimoji="1" lang="ja-JP" altLang="en-US" sz="1800" dirty="0">
                <a:solidFill>
                  <a:srgbClr val="FFFF00"/>
                </a:solidFill>
                <a:latin typeface="ＭＳ Ｐゴシック" panose="020B0600070205080204" pitchFamily="50" charset="-128"/>
                <a:ea typeface="ＭＳ Ｐゴシック" panose="020B0600070205080204" pitchFamily="50" charset="-128"/>
              </a:rPr>
              <a:t>表頭</a:t>
            </a:r>
          </a:p>
        </p:txBody>
      </p:sp>
      <p:sp>
        <p:nvSpPr>
          <p:cNvPr id="28" name="テキスト ボックス 27">
            <a:extLst>
              <a:ext uri="{FF2B5EF4-FFF2-40B4-BE49-F238E27FC236}">
                <a16:creationId xmlns:a16="http://schemas.microsoft.com/office/drawing/2014/main" id="{50B2B066-101C-4008-A813-ADA56EAE7C5A}"/>
              </a:ext>
            </a:extLst>
          </p:cNvPr>
          <p:cNvSpPr txBox="1"/>
          <p:nvPr/>
        </p:nvSpPr>
        <p:spPr>
          <a:xfrm>
            <a:off x="738753" y="4922830"/>
            <a:ext cx="461665" cy="553998"/>
          </a:xfrm>
          <a:prstGeom prst="rect">
            <a:avLst/>
          </a:prstGeom>
          <a:noFill/>
        </p:spPr>
        <p:txBody>
          <a:bodyPr vert="eaVert" wrap="none" rtlCol="0">
            <a:spAutoFit/>
          </a:bodyPr>
          <a:lstStyle/>
          <a:p>
            <a:pPr algn="l"/>
            <a:r>
              <a:rPr kumimoji="1" lang="ja-JP" altLang="en-US" sz="1800" dirty="0">
                <a:solidFill>
                  <a:srgbClr val="FFFF00"/>
                </a:solidFill>
                <a:latin typeface="ＭＳ Ｐゴシック" panose="020B0600070205080204" pitchFamily="50" charset="-128"/>
                <a:ea typeface="ＭＳ Ｐゴシック" panose="020B0600070205080204" pitchFamily="50" charset="-128"/>
                <a:cs typeface="Meiryo UI" pitchFamily="50" charset="-128"/>
              </a:rPr>
              <a:t>表側</a:t>
            </a:r>
          </a:p>
        </p:txBody>
      </p:sp>
      <p:sp>
        <p:nvSpPr>
          <p:cNvPr id="33" name="四角形: 角を丸くする 32">
            <a:extLst>
              <a:ext uri="{FF2B5EF4-FFF2-40B4-BE49-F238E27FC236}">
                <a16:creationId xmlns:a16="http://schemas.microsoft.com/office/drawing/2014/main" id="{BA66FB51-9EB0-4CB0-9C60-ECC90582CC0B}"/>
              </a:ext>
            </a:extLst>
          </p:cNvPr>
          <p:cNvSpPr/>
          <p:nvPr/>
        </p:nvSpPr>
        <p:spPr>
          <a:xfrm>
            <a:off x="2555781" y="4069687"/>
            <a:ext cx="1867753" cy="790971"/>
          </a:xfrm>
          <a:prstGeom prst="roundRect">
            <a:avLst/>
          </a:prstGeom>
          <a:noFill/>
          <a:ln w="317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四角形: 角を丸くする 35">
            <a:extLst>
              <a:ext uri="{FF2B5EF4-FFF2-40B4-BE49-F238E27FC236}">
                <a16:creationId xmlns:a16="http://schemas.microsoft.com/office/drawing/2014/main" id="{86B1F118-D3FE-4D02-AF16-EA5191C7F409}"/>
              </a:ext>
            </a:extLst>
          </p:cNvPr>
          <p:cNvSpPr/>
          <p:nvPr/>
        </p:nvSpPr>
        <p:spPr>
          <a:xfrm>
            <a:off x="1187625" y="4860658"/>
            <a:ext cx="1368146" cy="710808"/>
          </a:xfrm>
          <a:prstGeom prst="roundRect">
            <a:avLst/>
          </a:prstGeom>
          <a:noFill/>
          <a:ln w="317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テキスト ボックス 15">
            <a:extLst>
              <a:ext uri="{FF2B5EF4-FFF2-40B4-BE49-F238E27FC236}">
                <a16:creationId xmlns:a16="http://schemas.microsoft.com/office/drawing/2014/main" id="{4D30BDD9-BBC2-4757-AB1E-3D0B0C0B60C5}"/>
              </a:ext>
            </a:extLst>
          </p:cNvPr>
          <p:cNvSpPr txBox="1"/>
          <p:nvPr/>
        </p:nvSpPr>
        <p:spPr>
          <a:xfrm>
            <a:off x="434481" y="5766305"/>
            <a:ext cx="5865708" cy="369332"/>
          </a:xfrm>
          <a:prstGeom prst="rect">
            <a:avLst/>
          </a:prstGeom>
          <a:solidFill>
            <a:srgbClr val="00B050"/>
          </a:solidFill>
        </p:spPr>
        <p:style>
          <a:lnRef idx="0">
            <a:scrgbClr r="0" g="0" b="0"/>
          </a:lnRef>
          <a:fillRef idx="0">
            <a:scrgbClr r="0" g="0" b="0"/>
          </a:fillRef>
          <a:effectRef idx="0">
            <a:scrgbClr r="0" g="0" b="0"/>
          </a:effectRef>
          <a:fontRef idx="minor">
            <a:schemeClr val="tx1"/>
          </a:fontRef>
        </p:style>
        <p:txBody>
          <a:bodyPr wrap="none" rtlCol="0" anchor="t">
            <a:spAutoFit/>
          </a:bodyPr>
          <a:lstStyle>
            <a:lvl1pPr marL="0" indent="0">
              <a:defRPr sz="1100">
                <a:solidFill>
                  <a:schemeClr val="tx1"/>
                </a:solidFill>
                <a:latin typeface="+mn-lt"/>
                <a:ea typeface="+mn-ea"/>
                <a:cs typeface="+mn-cs"/>
              </a:defRPr>
            </a:lvl1pPr>
            <a:lvl2pPr marL="457200" indent="0">
              <a:defRPr sz="1100">
                <a:solidFill>
                  <a:schemeClr val="tx1"/>
                </a:solidFill>
                <a:latin typeface="+mn-lt"/>
                <a:ea typeface="+mn-ea"/>
                <a:cs typeface="+mn-cs"/>
              </a:defRPr>
            </a:lvl2pPr>
            <a:lvl3pPr marL="914400" indent="0">
              <a:defRPr sz="1100">
                <a:solidFill>
                  <a:schemeClr val="tx1"/>
                </a:solidFill>
                <a:latin typeface="+mn-lt"/>
                <a:ea typeface="+mn-ea"/>
                <a:cs typeface="+mn-cs"/>
              </a:defRPr>
            </a:lvl3pPr>
            <a:lvl4pPr marL="1371600" indent="0">
              <a:defRPr sz="1100">
                <a:solidFill>
                  <a:schemeClr val="tx1"/>
                </a:solidFill>
                <a:latin typeface="+mn-lt"/>
                <a:ea typeface="+mn-ea"/>
                <a:cs typeface="+mn-cs"/>
              </a:defRPr>
            </a:lvl4pPr>
            <a:lvl5pPr marL="1828800" indent="0">
              <a:defRPr sz="1100">
                <a:solidFill>
                  <a:schemeClr val="tx1"/>
                </a:solidFill>
                <a:latin typeface="+mn-lt"/>
                <a:ea typeface="+mn-ea"/>
                <a:cs typeface="+mn-cs"/>
              </a:defRPr>
            </a:lvl5pPr>
            <a:lvl6pPr marL="2286000" indent="0">
              <a:defRPr sz="1100">
                <a:solidFill>
                  <a:schemeClr val="tx1"/>
                </a:solidFill>
                <a:latin typeface="+mn-lt"/>
                <a:ea typeface="+mn-ea"/>
                <a:cs typeface="+mn-cs"/>
              </a:defRPr>
            </a:lvl6pPr>
            <a:lvl7pPr marL="2743200" indent="0">
              <a:defRPr sz="1100">
                <a:solidFill>
                  <a:schemeClr val="tx1"/>
                </a:solidFill>
                <a:latin typeface="+mn-lt"/>
                <a:ea typeface="+mn-ea"/>
                <a:cs typeface="+mn-cs"/>
              </a:defRPr>
            </a:lvl7pPr>
            <a:lvl8pPr marL="3200400" indent="0">
              <a:defRPr sz="1100">
                <a:solidFill>
                  <a:schemeClr val="tx1"/>
                </a:solidFill>
                <a:latin typeface="+mn-lt"/>
                <a:ea typeface="+mn-ea"/>
                <a:cs typeface="+mn-cs"/>
              </a:defRPr>
            </a:lvl8pPr>
            <a:lvl9pPr marL="3657600" indent="0">
              <a:defRPr sz="1100">
                <a:solidFill>
                  <a:schemeClr val="tx1"/>
                </a:solidFill>
                <a:latin typeface="+mn-lt"/>
                <a:ea typeface="+mn-ea"/>
                <a:cs typeface="+mn-cs"/>
              </a:defRPr>
            </a:lvl9pPr>
          </a:lstStyle>
          <a:p>
            <a:r>
              <a:rPr kumimoji="1" lang="ja-JP" altLang="en-US" sz="1800" dirty="0">
                <a:solidFill>
                  <a:schemeClr val="bg1"/>
                </a:solidFill>
                <a:latin typeface="ＭＳ Ｐゴシック" panose="020B0600070205080204" pitchFamily="50" charset="-128"/>
                <a:ea typeface="ＭＳ Ｐゴシック" panose="020B0600070205080204" pitchFamily="50" charset="-128"/>
              </a:rPr>
              <a:t>帰無仮説</a:t>
            </a:r>
            <a:r>
              <a:rPr kumimoji="1" lang="en-US" altLang="ja-JP" sz="1800" dirty="0">
                <a:solidFill>
                  <a:schemeClr val="bg1"/>
                </a:solidFill>
                <a:latin typeface="ＭＳ Ｐゴシック" panose="020B0600070205080204" pitchFamily="50" charset="-128"/>
                <a:ea typeface="ＭＳ Ｐゴシック" panose="020B0600070205080204" pitchFamily="50" charset="-128"/>
              </a:rPr>
              <a:t>H</a:t>
            </a:r>
            <a:r>
              <a:rPr kumimoji="1" lang="en-US" altLang="ja-JP" sz="1800" baseline="-25000" dirty="0">
                <a:solidFill>
                  <a:schemeClr val="bg1"/>
                </a:solidFill>
                <a:latin typeface="ＭＳ Ｐゴシック" panose="020B0600070205080204" pitchFamily="50" charset="-128"/>
                <a:ea typeface="ＭＳ Ｐゴシック" panose="020B0600070205080204" pitchFamily="50" charset="-128"/>
              </a:rPr>
              <a:t>0</a:t>
            </a:r>
            <a:r>
              <a:rPr kumimoji="1" lang="ja-JP" altLang="en-US" sz="1800" dirty="0">
                <a:solidFill>
                  <a:schemeClr val="bg1"/>
                </a:solidFill>
                <a:latin typeface="ＭＳ Ｐゴシック" panose="020B0600070205080204" pitchFamily="50" charset="-128"/>
                <a:ea typeface="ＭＳ Ｐゴシック" panose="020B0600070205080204" pitchFamily="50" charset="-128"/>
              </a:rPr>
              <a:t>：独立（前作は無効）　対立仮説</a:t>
            </a:r>
            <a:r>
              <a:rPr kumimoji="1" lang="en-US" altLang="ja-JP" sz="1800" dirty="0">
                <a:solidFill>
                  <a:schemeClr val="bg1"/>
                </a:solidFill>
                <a:latin typeface="ＭＳ Ｐゴシック" panose="020B0600070205080204" pitchFamily="50" charset="-128"/>
                <a:ea typeface="ＭＳ Ｐゴシック" panose="020B0600070205080204" pitchFamily="50" charset="-128"/>
              </a:rPr>
              <a:t>H</a:t>
            </a:r>
            <a:r>
              <a:rPr kumimoji="1" lang="en-US" altLang="ja-JP" sz="1800" baseline="-25000" dirty="0">
                <a:solidFill>
                  <a:schemeClr val="bg1"/>
                </a:solidFill>
                <a:latin typeface="ＭＳ Ｐゴシック" panose="020B0600070205080204" pitchFamily="50" charset="-128"/>
                <a:ea typeface="ＭＳ Ｐゴシック" panose="020B0600070205080204" pitchFamily="50" charset="-128"/>
              </a:rPr>
              <a:t>1</a:t>
            </a:r>
            <a:r>
              <a:rPr kumimoji="1" lang="ja-JP" altLang="en-US" sz="1800" dirty="0">
                <a:solidFill>
                  <a:schemeClr val="bg1"/>
                </a:solidFill>
                <a:latin typeface="ＭＳ Ｐゴシック" panose="020B0600070205080204" pitchFamily="50" charset="-128"/>
                <a:ea typeface="ＭＳ Ｐゴシック" panose="020B0600070205080204" pitchFamily="50" charset="-128"/>
              </a:rPr>
              <a:t>：関連（有効）</a:t>
            </a:r>
          </a:p>
        </p:txBody>
      </p:sp>
      <p:sp>
        <p:nvSpPr>
          <p:cNvPr id="38" name="テキスト ボックス 37">
            <a:extLst>
              <a:ext uri="{FF2B5EF4-FFF2-40B4-BE49-F238E27FC236}">
                <a16:creationId xmlns:a16="http://schemas.microsoft.com/office/drawing/2014/main" id="{0CA7C4C0-E12E-4325-94D5-6D244CEBAE86}"/>
              </a:ext>
            </a:extLst>
          </p:cNvPr>
          <p:cNvSpPr txBox="1"/>
          <p:nvPr/>
        </p:nvSpPr>
        <p:spPr>
          <a:xfrm>
            <a:off x="4647980" y="3977474"/>
            <a:ext cx="1652209" cy="1138773"/>
          </a:xfrm>
          <a:prstGeom prst="rect">
            <a:avLst/>
          </a:prstGeom>
          <a:noFill/>
        </p:spPr>
        <p:txBody>
          <a:bodyPr wrap="square" rtlCol="0">
            <a:spAutoFit/>
          </a:bodyPr>
          <a:lstStyle/>
          <a:p>
            <a:pPr algn="just"/>
            <a:r>
              <a:rPr kumimoji="1" lang="ja-JP" altLang="en-US" sz="17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結果が</a:t>
            </a:r>
            <a:r>
              <a:rPr kumimoji="1" lang="en-US" altLang="ja-JP" sz="17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2</a:t>
            </a:r>
            <a:r>
              <a:rPr kumimoji="1" lang="ja-JP" altLang="en-US" sz="17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分割の場合には「比率の差の検定」（後で図掲）</a:t>
            </a:r>
          </a:p>
        </p:txBody>
      </p:sp>
      <p:cxnSp>
        <p:nvCxnSpPr>
          <p:cNvPr id="40" name="コネクタ: 曲線 39">
            <a:extLst>
              <a:ext uri="{FF2B5EF4-FFF2-40B4-BE49-F238E27FC236}">
                <a16:creationId xmlns:a16="http://schemas.microsoft.com/office/drawing/2014/main" id="{6F70F266-B396-4380-8260-D15CA589AD2F}"/>
              </a:ext>
            </a:extLst>
          </p:cNvPr>
          <p:cNvCxnSpPr>
            <a:cxnSpLocks/>
          </p:cNvCxnSpPr>
          <p:nvPr/>
        </p:nvCxnSpPr>
        <p:spPr>
          <a:xfrm rot="10800000" flipV="1">
            <a:off x="4429450" y="4425007"/>
            <a:ext cx="257726" cy="195517"/>
          </a:xfrm>
          <a:prstGeom prst="curvedConnector3">
            <a:avLst/>
          </a:prstGeom>
          <a:ln w="31750">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419985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5"/>
                                        </p:tgtEl>
                                        <p:attrNameLst>
                                          <p:attrName>style.visibility</p:attrName>
                                        </p:attrNameLst>
                                      </p:cBhvr>
                                      <p:to>
                                        <p:strVal val="visible"/>
                                      </p:to>
                                    </p:set>
                                    <p:animEffect transition="in" filter="fade">
                                      <p:cBhvr>
                                        <p:cTn id="7" dur="500"/>
                                        <p:tgtEl>
                                          <p:spTgt spid="25"/>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par>
                                <p:cTn id="16" presetID="10" presetClass="entr" presetSubtype="0" fill="hold" nodeType="withEffect">
                                  <p:stCondLst>
                                    <p:cond delay="0"/>
                                  </p:stCondLst>
                                  <p:childTnLst>
                                    <p:set>
                                      <p:cBhvr>
                                        <p:cTn id="17" dur="1" fill="hold">
                                          <p:stCondLst>
                                            <p:cond delay="0"/>
                                          </p:stCondLst>
                                        </p:cTn>
                                        <p:tgtEl>
                                          <p:spTgt spid="17"/>
                                        </p:tgtEl>
                                        <p:attrNameLst>
                                          <p:attrName>style.visibility</p:attrName>
                                        </p:attrNameLst>
                                      </p:cBhvr>
                                      <p:to>
                                        <p:strVal val="visible"/>
                                      </p:to>
                                    </p:set>
                                    <p:animEffect transition="in" filter="fade">
                                      <p:cBhvr>
                                        <p:cTn id="18" dur="500"/>
                                        <p:tgtEl>
                                          <p:spTgt spid="17"/>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28"/>
                                        </p:tgtEl>
                                        <p:attrNameLst>
                                          <p:attrName>style.visibility</p:attrName>
                                        </p:attrNameLst>
                                      </p:cBhvr>
                                      <p:to>
                                        <p:strVal val="visible"/>
                                      </p:to>
                                    </p:set>
                                    <p:animEffect transition="in" filter="fade">
                                      <p:cBhvr>
                                        <p:cTn id="21" dur="500"/>
                                        <p:tgtEl>
                                          <p:spTgt spid="28"/>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6"/>
                                        </p:tgtEl>
                                        <p:attrNameLst>
                                          <p:attrName>style.visibility</p:attrName>
                                        </p:attrNameLst>
                                      </p:cBhvr>
                                      <p:to>
                                        <p:strVal val="visible"/>
                                      </p:to>
                                    </p:set>
                                    <p:animEffect transition="in" filter="fade">
                                      <p:cBhvr>
                                        <p:cTn id="24" dur="500"/>
                                        <p:tgtEl>
                                          <p:spTgt spid="36"/>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33"/>
                                        </p:tgtEl>
                                        <p:attrNameLst>
                                          <p:attrName>style.visibility</p:attrName>
                                        </p:attrNameLst>
                                      </p:cBhvr>
                                      <p:to>
                                        <p:strVal val="visible"/>
                                      </p:to>
                                    </p:set>
                                    <p:animEffect transition="in" filter="fade">
                                      <p:cBhvr>
                                        <p:cTn id="27" dur="500"/>
                                        <p:tgtEl>
                                          <p:spTgt spid="33"/>
                                        </p:tgtEl>
                                      </p:cBhvr>
                                    </p:animEffect>
                                  </p:childTnLst>
                                </p:cTn>
                              </p:par>
                              <p:par>
                                <p:cTn id="28" presetID="10" presetClass="entr" presetSubtype="0" fill="hold" nodeType="withEffect">
                                  <p:stCondLst>
                                    <p:cond delay="0"/>
                                  </p:stCondLst>
                                  <p:childTnLst>
                                    <p:set>
                                      <p:cBhvr>
                                        <p:cTn id="29" dur="1" fill="hold">
                                          <p:stCondLst>
                                            <p:cond delay="0"/>
                                          </p:stCondLst>
                                        </p:cTn>
                                        <p:tgtEl>
                                          <p:spTgt spid="19"/>
                                        </p:tgtEl>
                                        <p:attrNameLst>
                                          <p:attrName>style.visibility</p:attrName>
                                        </p:attrNameLst>
                                      </p:cBhvr>
                                      <p:to>
                                        <p:strVal val="visible"/>
                                      </p:to>
                                    </p:set>
                                    <p:animEffect transition="in" filter="fade">
                                      <p:cBhvr>
                                        <p:cTn id="30" dur="500"/>
                                        <p:tgtEl>
                                          <p:spTgt spid="19"/>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26"/>
                                        </p:tgtEl>
                                        <p:attrNameLst>
                                          <p:attrName>style.visibility</p:attrName>
                                        </p:attrNameLst>
                                      </p:cBhvr>
                                      <p:to>
                                        <p:strVal val="visible"/>
                                      </p:to>
                                    </p:set>
                                    <p:animEffect transition="in" filter="fade">
                                      <p:cBhvr>
                                        <p:cTn id="33" dur="500"/>
                                        <p:tgtEl>
                                          <p:spTgt spid="26"/>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7"/>
                                        </p:tgtEl>
                                        <p:attrNameLst>
                                          <p:attrName>style.visibility</p:attrName>
                                        </p:attrNameLst>
                                      </p:cBhvr>
                                      <p:to>
                                        <p:strVal val="visible"/>
                                      </p:to>
                                    </p:set>
                                    <p:animEffect transition="in" filter="fade">
                                      <p:cBhvr>
                                        <p:cTn id="36" dur="500"/>
                                        <p:tgtEl>
                                          <p:spTgt spid="37"/>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8"/>
                                        </p:tgtEl>
                                        <p:attrNameLst>
                                          <p:attrName>style.visibility</p:attrName>
                                        </p:attrNameLst>
                                      </p:cBhvr>
                                      <p:to>
                                        <p:strVal val="visible"/>
                                      </p:to>
                                    </p:set>
                                    <p:animEffect transition="in" filter="fade">
                                      <p:cBhvr>
                                        <p:cTn id="39" dur="500"/>
                                        <p:tgtEl>
                                          <p:spTgt spid="38"/>
                                        </p:tgtEl>
                                      </p:cBhvr>
                                    </p:animEffect>
                                  </p:childTnLst>
                                </p:cTn>
                              </p:par>
                              <p:par>
                                <p:cTn id="40" presetID="10" presetClass="entr" presetSubtype="0" fill="hold" nodeType="withEffect">
                                  <p:stCondLst>
                                    <p:cond delay="0"/>
                                  </p:stCondLst>
                                  <p:childTnLst>
                                    <p:set>
                                      <p:cBhvr>
                                        <p:cTn id="41" dur="1" fill="hold">
                                          <p:stCondLst>
                                            <p:cond delay="0"/>
                                          </p:stCondLst>
                                        </p:cTn>
                                        <p:tgtEl>
                                          <p:spTgt spid="40"/>
                                        </p:tgtEl>
                                        <p:attrNameLst>
                                          <p:attrName>style.visibility</p:attrName>
                                        </p:attrNameLst>
                                      </p:cBhvr>
                                      <p:to>
                                        <p:strVal val="visible"/>
                                      </p:to>
                                    </p:set>
                                    <p:animEffect transition="in" filter="fade">
                                      <p:cBhvr>
                                        <p:cTn id="42"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25" grpId="0"/>
      <p:bldP spid="26" grpId="0"/>
      <p:bldP spid="28" grpId="0"/>
      <p:bldP spid="33" grpId="0" animBg="1"/>
      <p:bldP spid="36" grpId="0" animBg="1"/>
      <p:bldP spid="37" grpId="0" animBg="1"/>
      <p:bldP spid="3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C8B758-5193-4BB5-8857-0FD47E57E31D}"/>
              </a:ext>
            </a:extLst>
          </p:cNvPr>
          <p:cNvSpPr>
            <a:spLocks noGrp="1"/>
          </p:cNvSpPr>
          <p:nvPr>
            <p:ph type="title"/>
          </p:nvPr>
        </p:nvSpPr>
        <p:spPr>
          <a:xfrm>
            <a:off x="539552" y="620688"/>
            <a:ext cx="8064896" cy="1143000"/>
          </a:xfrm>
        </p:spPr>
        <p:txBody>
          <a:bodyPr/>
          <a:lstStyle/>
          <a:p>
            <a:r>
              <a:rPr kumimoji="1" lang="ja-JP" altLang="en-US" sz="4000" dirty="0"/>
              <a:t>帰無仮説の度数配置</a:t>
            </a:r>
          </a:p>
        </p:txBody>
      </p:sp>
      <p:graphicFrame>
        <p:nvGraphicFramePr>
          <p:cNvPr id="7" name="コンテンツ プレースホルダー 3">
            <a:extLst>
              <a:ext uri="{FF2B5EF4-FFF2-40B4-BE49-F238E27FC236}">
                <a16:creationId xmlns:a16="http://schemas.microsoft.com/office/drawing/2014/main" id="{C2988E0E-128C-4497-8051-557E470B2409}"/>
              </a:ext>
            </a:extLst>
          </p:cNvPr>
          <p:cNvGraphicFramePr>
            <a:graphicFrameLocks noGrp="1"/>
          </p:cNvGraphicFramePr>
          <p:nvPr>
            <p:ph idx="1"/>
            <p:extLst>
              <p:ext uri="{D42A27DB-BD31-4B8C-83A1-F6EECF244321}">
                <p14:modId xmlns:p14="http://schemas.microsoft.com/office/powerpoint/2010/main" val="3425766446"/>
              </p:ext>
            </p:extLst>
          </p:nvPr>
        </p:nvGraphicFramePr>
        <p:xfrm>
          <a:off x="1331640" y="1988840"/>
          <a:ext cx="4133665" cy="1600200"/>
        </p:xfrm>
        <a:graphic>
          <a:graphicData uri="http://schemas.openxmlformats.org/drawingml/2006/table">
            <a:tbl>
              <a:tblPr firstRow="1" bandRow="1">
                <a:tableStyleId>{5C22544A-7EE6-4342-B048-85BDC9FD1C3A}</a:tableStyleId>
              </a:tblPr>
              <a:tblGrid>
                <a:gridCol w="751205">
                  <a:extLst>
                    <a:ext uri="{9D8B030D-6E8A-4147-A177-3AD203B41FA5}">
                      <a16:colId xmlns:a16="http://schemas.microsoft.com/office/drawing/2014/main" val="20000"/>
                    </a:ext>
                  </a:extLst>
                </a:gridCol>
                <a:gridCol w="686337">
                  <a:extLst>
                    <a:ext uri="{9D8B030D-6E8A-4147-A177-3AD203B41FA5}">
                      <a16:colId xmlns:a16="http://schemas.microsoft.com/office/drawing/2014/main" val="20001"/>
                    </a:ext>
                  </a:extLst>
                </a:gridCol>
                <a:gridCol w="969273">
                  <a:extLst>
                    <a:ext uri="{9D8B030D-6E8A-4147-A177-3AD203B41FA5}">
                      <a16:colId xmlns:a16="http://schemas.microsoft.com/office/drawing/2014/main" val="20002"/>
                    </a:ext>
                  </a:extLst>
                </a:gridCol>
                <a:gridCol w="971859">
                  <a:extLst>
                    <a:ext uri="{9D8B030D-6E8A-4147-A177-3AD203B41FA5}">
                      <a16:colId xmlns:a16="http://schemas.microsoft.com/office/drawing/2014/main" val="20003"/>
                    </a:ext>
                  </a:extLst>
                </a:gridCol>
                <a:gridCol w="754991">
                  <a:extLst>
                    <a:ext uri="{9D8B030D-6E8A-4147-A177-3AD203B41FA5}">
                      <a16:colId xmlns:a16="http://schemas.microsoft.com/office/drawing/2014/main" val="20004"/>
                    </a:ext>
                  </a:extLst>
                </a:gridCol>
              </a:tblGrid>
              <a:tr h="201622">
                <a:tc rowSpan="2" gridSpan="2">
                  <a:txBody>
                    <a:bodyPr/>
                    <a:lstStyle/>
                    <a:p>
                      <a:pPr algn="ctr"/>
                      <a:r>
                        <a:rPr kumimoji="1" lang="ja-JP" altLang="en-US" sz="2000" dirty="0">
                          <a:solidFill>
                            <a:schemeClr val="tx1"/>
                          </a:solidFill>
                        </a:rPr>
                        <a:t>観測度数</a:t>
                      </a:r>
                      <a:endParaRPr kumimoji="1" lang="en-US" altLang="ja-JP" sz="2000" dirty="0">
                        <a:solidFill>
                          <a:schemeClr val="tx1"/>
                        </a:solidFill>
                      </a:endParaRPr>
                    </a:p>
                    <a:p>
                      <a:pPr algn="ctr"/>
                      <a:r>
                        <a:rPr kumimoji="1" lang="ja-JP" altLang="en-US" sz="1500" dirty="0">
                          <a:solidFill>
                            <a:schemeClr val="tx1"/>
                          </a:solidFill>
                        </a:rPr>
                        <a:t>（実験結果）</a:t>
                      </a:r>
                    </a:p>
                  </a:txBody>
                  <a:tcPr>
                    <a:solidFill>
                      <a:schemeClr val="accent5">
                        <a:lumMod val="60000"/>
                        <a:lumOff val="40000"/>
                      </a:schemeClr>
                    </a:solidFill>
                  </a:tcPr>
                </a:tc>
                <a:tc rowSpan="2" hMerge="1">
                  <a:txBody>
                    <a:bodyPr/>
                    <a:lstStyle/>
                    <a:p>
                      <a:endParaRPr kumimoji="1" lang="ja-JP" altLang="en-US" dirty="0"/>
                    </a:p>
                  </a:txBody>
                  <a:tcPr/>
                </a:tc>
                <a:tc gridSpan="2">
                  <a:txBody>
                    <a:bodyPr/>
                    <a:lstStyle/>
                    <a:p>
                      <a:pPr algn="ctr"/>
                      <a:r>
                        <a:rPr kumimoji="1" lang="ja-JP" altLang="en-US" sz="1500" dirty="0">
                          <a:solidFill>
                            <a:schemeClr val="bg1"/>
                          </a:solidFill>
                        </a:rPr>
                        <a:t>半身萎凋病</a:t>
                      </a:r>
                    </a:p>
                  </a:txBody>
                  <a:tcPr>
                    <a:solidFill>
                      <a:schemeClr val="accent5">
                        <a:lumMod val="75000"/>
                      </a:schemeClr>
                    </a:solidFill>
                  </a:tcPr>
                </a:tc>
                <a:tc hMerge="1">
                  <a:txBody>
                    <a:bodyPr/>
                    <a:lstStyle/>
                    <a:p>
                      <a:endParaRPr kumimoji="1" lang="ja-JP" altLang="en-US" dirty="0"/>
                    </a:p>
                  </a:txBody>
                  <a:tcPr/>
                </a:tc>
                <a:tc rowSpan="2">
                  <a:txBody>
                    <a:bodyPr/>
                    <a:lstStyle/>
                    <a:p>
                      <a:pPr algn="ctr"/>
                      <a:r>
                        <a:rPr kumimoji="1" lang="ja-JP" altLang="en-US" sz="1500" dirty="0">
                          <a:solidFill>
                            <a:schemeClr val="tx1"/>
                          </a:solidFill>
                        </a:rPr>
                        <a:t>計</a:t>
                      </a:r>
                    </a:p>
                  </a:txBody>
                  <a:tcPr anchor="b">
                    <a:solidFill>
                      <a:schemeClr val="accent5">
                        <a:lumMod val="60000"/>
                        <a:lumOff val="40000"/>
                      </a:schemeClr>
                    </a:solidFill>
                  </a:tcPr>
                </a:tc>
                <a:extLst>
                  <a:ext uri="{0D108BD9-81ED-4DB2-BD59-A6C34878D82A}">
                    <a16:rowId xmlns:a16="http://schemas.microsoft.com/office/drawing/2014/main" val="10000"/>
                  </a:ext>
                </a:extLst>
              </a:tr>
              <a:tr h="201622">
                <a:tc gridSpan="2" vMerge="1">
                  <a:txBody>
                    <a:bodyPr/>
                    <a:lstStyle/>
                    <a:p>
                      <a:endParaRPr kumimoji="1" lang="ja-JP" altLang="en-US"/>
                    </a:p>
                  </a:txBody>
                  <a:tcPr/>
                </a:tc>
                <a:tc hMerge="1" vMerge="1">
                  <a:txBody>
                    <a:bodyPr/>
                    <a:lstStyle/>
                    <a:p>
                      <a:endParaRPr kumimoji="1" lang="ja-JP" altLang="en-US" dirty="0"/>
                    </a:p>
                  </a:txBody>
                  <a:tcPr/>
                </a:tc>
                <a:tc>
                  <a:txBody>
                    <a:bodyPr/>
                    <a:lstStyle/>
                    <a:p>
                      <a:pPr algn="ctr"/>
                      <a:r>
                        <a:rPr kumimoji="1" lang="ja-JP" altLang="en-US" sz="1500" dirty="0">
                          <a:solidFill>
                            <a:schemeClr val="bg1"/>
                          </a:solidFill>
                        </a:rPr>
                        <a:t>ならない</a:t>
                      </a:r>
                    </a:p>
                  </a:txBody>
                  <a:tcPr>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gn="ctr"/>
                      <a:r>
                        <a:rPr kumimoji="1" lang="ja-JP" altLang="en-US" sz="1500" dirty="0">
                          <a:solidFill>
                            <a:schemeClr val="bg1"/>
                          </a:solidFill>
                        </a:rPr>
                        <a:t>なった</a:t>
                      </a:r>
                    </a:p>
                  </a:txBody>
                  <a:tcPr>
                    <a:lnB w="12700" cap="flat" cmpd="sng" algn="ctr">
                      <a:solidFill>
                        <a:schemeClr val="tx1"/>
                      </a:solidFill>
                      <a:prstDash val="solid"/>
                      <a:round/>
                      <a:headEnd type="none" w="med" len="med"/>
                      <a:tailEnd type="none" w="med" len="med"/>
                    </a:lnB>
                    <a:solidFill>
                      <a:schemeClr val="accent5">
                        <a:lumMod val="75000"/>
                      </a:schemeClr>
                    </a:solidFill>
                  </a:tcPr>
                </a:tc>
                <a:tc vMerge="1">
                  <a:txBody>
                    <a:bodyPr/>
                    <a:lstStyle/>
                    <a:p>
                      <a:endParaRPr kumimoji="1" lang="ja-JP" altLang="en-US" dirty="0"/>
                    </a:p>
                  </a:txBody>
                  <a:tcPr/>
                </a:tc>
                <a:extLst>
                  <a:ext uri="{0D108BD9-81ED-4DB2-BD59-A6C34878D82A}">
                    <a16:rowId xmlns:a16="http://schemas.microsoft.com/office/drawing/2014/main" val="10001"/>
                  </a:ext>
                </a:extLst>
              </a:tr>
              <a:tr h="201622">
                <a:tc rowSpan="2">
                  <a:txBody>
                    <a:bodyPr/>
                    <a:lstStyle/>
                    <a:p>
                      <a:pPr algn="ctr"/>
                      <a:r>
                        <a:rPr kumimoji="1" lang="ja-JP" altLang="en-US" sz="1500" dirty="0">
                          <a:solidFill>
                            <a:schemeClr val="bg1"/>
                          </a:solidFill>
                        </a:rPr>
                        <a:t>エン麦</a:t>
                      </a:r>
                      <a:endParaRPr kumimoji="1" lang="en-US" altLang="ja-JP" sz="1500" dirty="0">
                        <a:solidFill>
                          <a:schemeClr val="bg1"/>
                        </a:solidFill>
                      </a:endParaRPr>
                    </a:p>
                    <a:p>
                      <a:pPr algn="ctr"/>
                      <a:r>
                        <a:rPr kumimoji="1" lang="ja-JP" altLang="en-US" sz="1500" dirty="0">
                          <a:solidFill>
                            <a:schemeClr val="bg1"/>
                          </a:solidFill>
                        </a:rPr>
                        <a:t>前作</a:t>
                      </a:r>
                    </a:p>
                  </a:txBody>
                  <a:tcPr>
                    <a:solidFill>
                      <a:schemeClr val="accent5">
                        <a:lumMod val="75000"/>
                      </a:schemeClr>
                    </a:solidFill>
                  </a:tcPr>
                </a:tc>
                <a:tc>
                  <a:txBody>
                    <a:bodyPr/>
                    <a:lstStyle/>
                    <a:p>
                      <a:pPr algn="ctr"/>
                      <a:r>
                        <a:rPr kumimoji="1" lang="ja-JP" altLang="en-US" sz="1500" dirty="0">
                          <a:solidFill>
                            <a:schemeClr val="bg1"/>
                          </a:solidFill>
                        </a:rPr>
                        <a:t>なし</a:t>
                      </a:r>
                    </a:p>
                  </a:txBody>
                  <a:tcPr>
                    <a:lnR w="12700" cap="flat" cmpd="sng" algn="ctr">
                      <a:solidFill>
                        <a:schemeClr val="tx1"/>
                      </a:solidFill>
                      <a:prstDash val="solid"/>
                      <a:round/>
                      <a:headEnd type="none" w="med" len="med"/>
                      <a:tailEnd type="none" w="med" len="med"/>
                    </a:lnR>
                    <a:solidFill>
                      <a:schemeClr val="accent5">
                        <a:lumMod val="75000"/>
                      </a:schemeClr>
                    </a:solidFill>
                  </a:tcPr>
                </a:tc>
                <a:tc>
                  <a:txBody>
                    <a:bodyPr/>
                    <a:lstStyle/>
                    <a:p>
                      <a:pPr algn="ctr"/>
                      <a:r>
                        <a:rPr kumimoji="1" lang="en-US" altLang="ja-JP" sz="1500" dirty="0">
                          <a:solidFill>
                            <a:schemeClr val="tx1"/>
                          </a:solidFill>
                        </a:rPr>
                        <a:t>10</a:t>
                      </a:r>
                      <a:endParaRPr kumimoji="1" lang="ja-JP" altLang="en-US" sz="150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kumimoji="1" lang="en-US" altLang="ja-JP" sz="1500" dirty="0">
                          <a:solidFill>
                            <a:schemeClr val="tx1"/>
                          </a:solidFill>
                        </a:rPr>
                        <a:t>15</a:t>
                      </a:r>
                      <a:endParaRPr kumimoji="1" lang="ja-JP" altLang="en-US" sz="150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en-US" altLang="ja-JP" sz="1500" dirty="0">
                          <a:solidFill>
                            <a:schemeClr val="tx1"/>
                          </a:solidFill>
                        </a:rPr>
                        <a:t>25</a:t>
                      </a:r>
                      <a:endParaRPr kumimoji="1" lang="ja-JP" altLang="en-US" sz="1500" dirty="0">
                        <a:solidFill>
                          <a:schemeClr val="tx1"/>
                        </a:solidFill>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2"/>
                  </a:ext>
                </a:extLst>
              </a:tr>
              <a:tr h="201622">
                <a:tc vMerge="1">
                  <a:txBody>
                    <a:bodyPr/>
                    <a:lstStyle/>
                    <a:p>
                      <a:endParaRPr kumimoji="1" lang="ja-JP" altLang="en-US" dirty="0"/>
                    </a:p>
                  </a:txBody>
                  <a:tcPr/>
                </a:tc>
                <a:tc>
                  <a:txBody>
                    <a:bodyPr/>
                    <a:lstStyle/>
                    <a:p>
                      <a:pPr algn="ctr"/>
                      <a:r>
                        <a:rPr kumimoji="1" lang="ja-JP" altLang="en-US" sz="1500" dirty="0">
                          <a:solidFill>
                            <a:schemeClr val="bg1"/>
                          </a:solidFill>
                        </a:rPr>
                        <a:t>あり</a:t>
                      </a:r>
                    </a:p>
                  </a:txBody>
                  <a:tcPr>
                    <a:lnR w="12700" cap="flat" cmpd="sng" algn="ctr">
                      <a:solidFill>
                        <a:schemeClr val="tx1"/>
                      </a:solidFill>
                      <a:prstDash val="solid"/>
                      <a:round/>
                      <a:headEnd type="none" w="med" len="med"/>
                      <a:tailEnd type="none" w="med" len="med"/>
                    </a:lnR>
                    <a:solidFill>
                      <a:schemeClr val="accent5">
                        <a:lumMod val="75000"/>
                      </a:schemeClr>
                    </a:solidFill>
                  </a:tcPr>
                </a:tc>
                <a:tc>
                  <a:txBody>
                    <a:bodyPr/>
                    <a:lstStyle/>
                    <a:p>
                      <a:pPr algn="ctr"/>
                      <a:r>
                        <a:rPr kumimoji="1" lang="en-US" altLang="ja-JP" sz="1500" dirty="0">
                          <a:solidFill>
                            <a:schemeClr val="tx1"/>
                          </a:solidFill>
                        </a:rPr>
                        <a:t>20</a:t>
                      </a:r>
                      <a:endParaRPr kumimoji="1" lang="ja-JP" altLang="en-US" sz="1500" dirty="0">
                        <a:solidFill>
                          <a:schemeClr val="tx1"/>
                        </a:solidFill>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kumimoji="1" lang="en-US" altLang="ja-JP" sz="1500" dirty="0">
                          <a:solidFill>
                            <a:schemeClr val="tx1"/>
                          </a:solidFill>
                        </a:rPr>
                        <a:t>5</a:t>
                      </a:r>
                      <a:endParaRPr kumimoji="1" lang="ja-JP" altLang="en-US" sz="1500" dirty="0">
                        <a:solidFill>
                          <a:schemeClr val="tx1"/>
                        </a:solidFill>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en-US" altLang="ja-JP" sz="1500" dirty="0">
                          <a:solidFill>
                            <a:schemeClr val="tx1"/>
                          </a:solidFill>
                        </a:rPr>
                        <a:t>25</a:t>
                      </a:r>
                      <a:endParaRPr kumimoji="1" lang="ja-JP" altLang="en-US" sz="1500" dirty="0">
                        <a:solidFill>
                          <a:schemeClr val="tx1"/>
                        </a:solidFill>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3"/>
                  </a:ext>
                </a:extLst>
              </a:tr>
              <a:tr h="201622">
                <a:tc gridSpan="2">
                  <a:txBody>
                    <a:bodyPr/>
                    <a:lstStyle/>
                    <a:p>
                      <a:pPr algn="r"/>
                      <a:r>
                        <a:rPr kumimoji="1" lang="ja-JP" altLang="en-US" sz="1500" dirty="0">
                          <a:solidFill>
                            <a:schemeClr val="tx1"/>
                          </a:solidFill>
                        </a:rPr>
                        <a:t>計</a:t>
                      </a:r>
                    </a:p>
                  </a:txBody>
                  <a:tcPr/>
                </a:tc>
                <a:tc hMerge="1">
                  <a:txBody>
                    <a:bodyPr/>
                    <a:lstStyle/>
                    <a:p>
                      <a:endParaRPr kumimoji="1" lang="ja-JP" altLang="en-US" dirty="0">
                        <a:solidFill>
                          <a:schemeClr val="tx1"/>
                        </a:solidFill>
                      </a:endParaRPr>
                    </a:p>
                  </a:txBody>
                  <a:tcPr/>
                </a:tc>
                <a:tc>
                  <a:txBody>
                    <a:bodyPr/>
                    <a:lstStyle/>
                    <a:p>
                      <a:pPr algn="ctr"/>
                      <a:r>
                        <a:rPr kumimoji="1" lang="en-US" altLang="ja-JP" sz="1500" dirty="0">
                          <a:solidFill>
                            <a:schemeClr val="tx1"/>
                          </a:solidFill>
                        </a:rPr>
                        <a:t>30</a:t>
                      </a:r>
                      <a:endParaRPr kumimoji="1" lang="ja-JP" altLang="en-US" sz="1500" dirty="0">
                        <a:solidFill>
                          <a:schemeClr val="tx1"/>
                        </a:solidFill>
                      </a:endParaRPr>
                    </a:p>
                  </a:txBody>
                  <a:tcPr>
                    <a:lnT w="12700" cap="flat" cmpd="sng" algn="ctr">
                      <a:solidFill>
                        <a:schemeClr val="tx1"/>
                      </a:solidFill>
                      <a:prstDash val="solid"/>
                      <a:round/>
                      <a:headEnd type="none" w="med" len="med"/>
                      <a:tailEnd type="none" w="med" len="med"/>
                    </a:lnT>
                  </a:tcPr>
                </a:tc>
                <a:tc>
                  <a:txBody>
                    <a:bodyPr/>
                    <a:lstStyle/>
                    <a:p>
                      <a:pPr algn="ctr"/>
                      <a:r>
                        <a:rPr kumimoji="1" lang="en-US" altLang="ja-JP" sz="1500" dirty="0">
                          <a:solidFill>
                            <a:schemeClr val="tx1"/>
                          </a:solidFill>
                        </a:rPr>
                        <a:t>20</a:t>
                      </a:r>
                      <a:endParaRPr kumimoji="1" lang="ja-JP" altLang="en-US" sz="1500" dirty="0">
                        <a:solidFill>
                          <a:schemeClr val="tx1"/>
                        </a:solidFill>
                      </a:endParaRPr>
                    </a:p>
                  </a:txBody>
                  <a:tcPr>
                    <a:lnT w="12700" cap="flat" cmpd="sng" algn="ctr">
                      <a:solidFill>
                        <a:schemeClr val="tx1"/>
                      </a:solidFill>
                      <a:prstDash val="solid"/>
                      <a:round/>
                      <a:headEnd type="none" w="med" len="med"/>
                      <a:tailEnd type="none" w="med" len="med"/>
                    </a:lnT>
                  </a:tcPr>
                </a:tc>
                <a:tc>
                  <a:txBody>
                    <a:bodyPr/>
                    <a:lstStyle/>
                    <a:p>
                      <a:pPr algn="ctr"/>
                      <a:r>
                        <a:rPr kumimoji="1" lang="en-US" altLang="ja-JP" sz="1500" dirty="0">
                          <a:solidFill>
                            <a:schemeClr val="tx1"/>
                          </a:solidFill>
                        </a:rPr>
                        <a:t>50</a:t>
                      </a:r>
                      <a:endParaRPr kumimoji="1" lang="ja-JP" altLang="en-US" sz="1500" dirty="0">
                        <a:solidFill>
                          <a:schemeClr val="tx1"/>
                        </a:solidFill>
                      </a:endParaRPr>
                    </a:p>
                  </a:txBody>
                  <a:tcPr/>
                </a:tc>
                <a:extLst>
                  <a:ext uri="{0D108BD9-81ED-4DB2-BD59-A6C34878D82A}">
                    <a16:rowId xmlns:a16="http://schemas.microsoft.com/office/drawing/2014/main" val="10004"/>
                  </a:ext>
                </a:extLst>
              </a:tr>
            </a:tbl>
          </a:graphicData>
        </a:graphic>
      </p:graphicFrame>
      <p:graphicFrame>
        <p:nvGraphicFramePr>
          <p:cNvPr id="8" name="コンテンツ プレースホルダー 3">
            <a:extLst>
              <a:ext uri="{FF2B5EF4-FFF2-40B4-BE49-F238E27FC236}">
                <a16:creationId xmlns:a16="http://schemas.microsoft.com/office/drawing/2014/main" id="{846447BB-7F71-4812-B7F2-1E1C6EB08D28}"/>
              </a:ext>
            </a:extLst>
          </p:cNvPr>
          <p:cNvGraphicFramePr>
            <a:graphicFrameLocks/>
          </p:cNvGraphicFramePr>
          <p:nvPr>
            <p:extLst>
              <p:ext uri="{D42A27DB-BD31-4B8C-83A1-F6EECF244321}">
                <p14:modId xmlns:p14="http://schemas.microsoft.com/office/powerpoint/2010/main" val="903879784"/>
              </p:ext>
            </p:extLst>
          </p:nvPr>
        </p:nvGraphicFramePr>
        <p:xfrm>
          <a:off x="1331640" y="4437113"/>
          <a:ext cx="4142378" cy="1638175"/>
        </p:xfrm>
        <a:graphic>
          <a:graphicData uri="http://schemas.openxmlformats.org/drawingml/2006/table">
            <a:tbl>
              <a:tblPr firstRow="1" bandRow="1">
                <a:tableStyleId>{5C22544A-7EE6-4342-B048-85BDC9FD1C3A}</a:tableStyleId>
              </a:tblPr>
              <a:tblGrid>
                <a:gridCol w="792088">
                  <a:extLst>
                    <a:ext uri="{9D8B030D-6E8A-4147-A177-3AD203B41FA5}">
                      <a16:colId xmlns:a16="http://schemas.microsoft.com/office/drawing/2014/main" val="20000"/>
                    </a:ext>
                  </a:extLst>
                </a:gridCol>
                <a:gridCol w="648072">
                  <a:extLst>
                    <a:ext uri="{9D8B030D-6E8A-4147-A177-3AD203B41FA5}">
                      <a16:colId xmlns:a16="http://schemas.microsoft.com/office/drawing/2014/main" val="20001"/>
                    </a:ext>
                  </a:extLst>
                </a:gridCol>
                <a:gridCol w="902017">
                  <a:extLst>
                    <a:ext uri="{9D8B030D-6E8A-4147-A177-3AD203B41FA5}">
                      <a16:colId xmlns:a16="http://schemas.microsoft.com/office/drawing/2014/main" val="20002"/>
                    </a:ext>
                  </a:extLst>
                </a:gridCol>
                <a:gridCol w="1107822">
                  <a:extLst>
                    <a:ext uri="{9D8B030D-6E8A-4147-A177-3AD203B41FA5}">
                      <a16:colId xmlns:a16="http://schemas.microsoft.com/office/drawing/2014/main" val="20003"/>
                    </a:ext>
                  </a:extLst>
                </a:gridCol>
                <a:gridCol w="692379">
                  <a:extLst>
                    <a:ext uri="{9D8B030D-6E8A-4147-A177-3AD203B41FA5}">
                      <a16:colId xmlns:a16="http://schemas.microsoft.com/office/drawing/2014/main" val="20004"/>
                    </a:ext>
                  </a:extLst>
                </a:gridCol>
              </a:tblGrid>
              <a:tr h="327635">
                <a:tc rowSpan="2" gridSpan="2">
                  <a:txBody>
                    <a:bodyPr/>
                    <a:lstStyle/>
                    <a:p>
                      <a:pPr algn="ctr"/>
                      <a:r>
                        <a:rPr kumimoji="1" lang="ja-JP" altLang="en-US" sz="2000" dirty="0">
                          <a:solidFill>
                            <a:srgbClr val="FF0000"/>
                          </a:solidFill>
                        </a:rPr>
                        <a:t>期待度数</a:t>
                      </a:r>
                      <a:endParaRPr kumimoji="1" lang="en-US" altLang="ja-JP" sz="2000" dirty="0">
                        <a:solidFill>
                          <a:srgbClr val="FF0000"/>
                        </a:solidFill>
                      </a:endParaRPr>
                    </a:p>
                    <a:p>
                      <a:pPr algn="ctr"/>
                      <a:r>
                        <a:rPr kumimoji="1" lang="ja-JP" altLang="en-US" sz="1500" dirty="0">
                          <a:solidFill>
                            <a:schemeClr val="tx1"/>
                          </a:solidFill>
                        </a:rPr>
                        <a:t>（独立の場合）</a:t>
                      </a:r>
                    </a:p>
                  </a:txBody>
                  <a:tcPr>
                    <a:solidFill>
                      <a:schemeClr val="accent5">
                        <a:lumMod val="60000"/>
                        <a:lumOff val="40000"/>
                      </a:schemeClr>
                    </a:solidFill>
                  </a:tcPr>
                </a:tc>
                <a:tc rowSpan="2" hMerge="1">
                  <a:txBody>
                    <a:bodyPr/>
                    <a:lstStyle/>
                    <a:p>
                      <a:endParaRPr kumimoji="1" lang="ja-JP" altLang="en-US" dirty="0"/>
                    </a:p>
                  </a:txBody>
                  <a:tcPr/>
                </a:tc>
                <a:tc gridSpan="2">
                  <a:txBody>
                    <a:bodyPr/>
                    <a:lstStyle/>
                    <a:p>
                      <a:pPr algn="ctr"/>
                      <a:r>
                        <a:rPr kumimoji="1" lang="ja-JP" altLang="en-US" sz="1500" dirty="0">
                          <a:solidFill>
                            <a:schemeClr val="bg1"/>
                          </a:solidFill>
                        </a:rPr>
                        <a:t>半身萎凋病</a:t>
                      </a:r>
                    </a:p>
                  </a:txBody>
                  <a:tcPr>
                    <a:solidFill>
                      <a:schemeClr val="accent5">
                        <a:lumMod val="75000"/>
                      </a:schemeClr>
                    </a:solidFill>
                  </a:tcPr>
                </a:tc>
                <a:tc hMerge="1">
                  <a:txBody>
                    <a:bodyPr/>
                    <a:lstStyle/>
                    <a:p>
                      <a:endParaRPr kumimoji="1" lang="ja-JP" altLang="en-US" dirty="0"/>
                    </a:p>
                  </a:txBody>
                  <a:tcPr/>
                </a:tc>
                <a:tc rowSpan="2">
                  <a:txBody>
                    <a:bodyPr/>
                    <a:lstStyle/>
                    <a:p>
                      <a:pPr algn="ctr"/>
                      <a:r>
                        <a:rPr kumimoji="1" lang="ja-JP" altLang="en-US" sz="1500" dirty="0">
                          <a:solidFill>
                            <a:schemeClr val="tx1"/>
                          </a:solidFill>
                        </a:rPr>
                        <a:t>計</a:t>
                      </a:r>
                    </a:p>
                  </a:txBody>
                  <a:tcPr anchor="b">
                    <a:solidFill>
                      <a:schemeClr val="accent5">
                        <a:lumMod val="60000"/>
                        <a:lumOff val="40000"/>
                      </a:schemeClr>
                    </a:solidFill>
                  </a:tcPr>
                </a:tc>
                <a:extLst>
                  <a:ext uri="{0D108BD9-81ED-4DB2-BD59-A6C34878D82A}">
                    <a16:rowId xmlns:a16="http://schemas.microsoft.com/office/drawing/2014/main" val="10000"/>
                  </a:ext>
                </a:extLst>
              </a:tr>
              <a:tr h="327635">
                <a:tc gridSpan="2" vMerge="1">
                  <a:txBody>
                    <a:bodyPr/>
                    <a:lstStyle/>
                    <a:p>
                      <a:endParaRPr kumimoji="1" lang="ja-JP" altLang="en-US"/>
                    </a:p>
                  </a:txBody>
                  <a:tcPr/>
                </a:tc>
                <a:tc hMerge="1" vMerge="1">
                  <a:txBody>
                    <a:bodyPr/>
                    <a:lstStyle/>
                    <a:p>
                      <a:endParaRPr kumimoji="1" lang="ja-JP" altLang="en-US" dirty="0"/>
                    </a:p>
                  </a:txBody>
                  <a:tcPr/>
                </a:tc>
                <a:tc>
                  <a:txBody>
                    <a:bodyPr/>
                    <a:lstStyle/>
                    <a:p>
                      <a:pPr algn="ctr"/>
                      <a:r>
                        <a:rPr kumimoji="1" lang="ja-JP" altLang="en-US" sz="1500" dirty="0">
                          <a:solidFill>
                            <a:schemeClr val="bg1"/>
                          </a:solidFill>
                        </a:rPr>
                        <a:t>ならない</a:t>
                      </a:r>
                    </a:p>
                  </a:txBody>
                  <a:tcPr>
                    <a:lnB w="12700" cap="flat" cmpd="sng" algn="ctr">
                      <a:solidFill>
                        <a:schemeClr val="tx1"/>
                      </a:solidFill>
                      <a:prstDash val="solid"/>
                      <a:round/>
                      <a:headEnd type="none" w="med" len="med"/>
                      <a:tailEnd type="none" w="med" len="med"/>
                    </a:lnB>
                    <a:solidFill>
                      <a:schemeClr val="accent5">
                        <a:lumMod val="75000"/>
                      </a:schemeClr>
                    </a:solidFill>
                  </a:tcPr>
                </a:tc>
                <a:tc>
                  <a:txBody>
                    <a:bodyPr/>
                    <a:lstStyle/>
                    <a:p>
                      <a:pPr algn="ctr"/>
                      <a:r>
                        <a:rPr kumimoji="1" lang="ja-JP" altLang="en-US" sz="1500" dirty="0">
                          <a:solidFill>
                            <a:schemeClr val="bg1"/>
                          </a:solidFill>
                        </a:rPr>
                        <a:t>なった</a:t>
                      </a:r>
                    </a:p>
                  </a:txBody>
                  <a:tcPr>
                    <a:lnB w="12700" cap="flat" cmpd="sng" algn="ctr">
                      <a:solidFill>
                        <a:schemeClr val="tx1"/>
                      </a:solidFill>
                      <a:prstDash val="solid"/>
                      <a:round/>
                      <a:headEnd type="none" w="med" len="med"/>
                      <a:tailEnd type="none" w="med" len="med"/>
                    </a:lnB>
                    <a:solidFill>
                      <a:schemeClr val="accent5">
                        <a:lumMod val="75000"/>
                      </a:schemeClr>
                    </a:solidFill>
                  </a:tcPr>
                </a:tc>
                <a:tc vMerge="1">
                  <a:txBody>
                    <a:bodyPr/>
                    <a:lstStyle/>
                    <a:p>
                      <a:endParaRPr kumimoji="1" lang="ja-JP" altLang="en-US" dirty="0"/>
                    </a:p>
                  </a:txBody>
                  <a:tcPr/>
                </a:tc>
                <a:extLst>
                  <a:ext uri="{0D108BD9-81ED-4DB2-BD59-A6C34878D82A}">
                    <a16:rowId xmlns:a16="http://schemas.microsoft.com/office/drawing/2014/main" val="10001"/>
                  </a:ext>
                </a:extLst>
              </a:tr>
              <a:tr h="327635">
                <a:tc rowSpan="2">
                  <a:txBody>
                    <a:bodyPr/>
                    <a:lstStyle/>
                    <a:p>
                      <a:pPr algn="ctr"/>
                      <a:r>
                        <a:rPr kumimoji="1" lang="ja-JP" altLang="en-US" sz="1500" dirty="0">
                          <a:solidFill>
                            <a:schemeClr val="bg1"/>
                          </a:solidFill>
                        </a:rPr>
                        <a:t>エン麦</a:t>
                      </a:r>
                      <a:endParaRPr kumimoji="1" lang="en-US" altLang="ja-JP" sz="1500" dirty="0">
                        <a:solidFill>
                          <a:schemeClr val="bg1"/>
                        </a:solidFill>
                      </a:endParaRPr>
                    </a:p>
                    <a:p>
                      <a:pPr algn="ctr"/>
                      <a:r>
                        <a:rPr kumimoji="1" lang="ja-JP" altLang="en-US" sz="1500" dirty="0">
                          <a:solidFill>
                            <a:schemeClr val="bg1"/>
                          </a:solidFill>
                        </a:rPr>
                        <a:t>前作</a:t>
                      </a:r>
                    </a:p>
                  </a:txBody>
                  <a:tcPr>
                    <a:solidFill>
                      <a:schemeClr val="accent5">
                        <a:lumMod val="75000"/>
                      </a:schemeClr>
                    </a:solidFill>
                  </a:tcPr>
                </a:tc>
                <a:tc>
                  <a:txBody>
                    <a:bodyPr/>
                    <a:lstStyle/>
                    <a:p>
                      <a:pPr algn="ctr"/>
                      <a:r>
                        <a:rPr kumimoji="1" lang="ja-JP" altLang="en-US" sz="1500" dirty="0">
                          <a:solidFill>
                            <a:schemeClr val="bg1"/>
                          </a:solidFill>
                        </a:rPr>
                        <a:t>なし</a:t>
                      </a:r>
                    </a:p>
                  </a:txBody>
                  <a:tcPr>
                    <a:lnR w="12700" cap="flat" cmpd="sng" algn="ctr">
                      <a:solidFill>
                        <a:schemeClr val="tx1"/>
                      </a:solidFill>
                      <a:prstDash val="solid"/>
                      <a:round/>
                      <a:headEnd type="none" w="med" len="med"/>
                      <a:tailEnd type="none" w="med" len="med"/>
                    </a:lnR>
                    <a:solidFill>
                      <a:schemeClr val="accent5">
                        <a:lumMod val="75000"/>
                      </a:schemeClr>
                    </a:solidFill>
                  </a:tcPr>
                </a:tc>
                <a:tc>
                  <a:txBody>
                    <a:bodyPr/>
                    <a:lstStyle/>
                    <a:p>
                      <a:pPr algn="ctr"/>
                      <a:r>
                        <a:rPr kumimoji="1" lang="en-US" altLang="ja-JP" sz="1500" dirty="0">
                          <a:solidFill>
                            <a:schemeClr val="tx1"/>
                          </a:solidFill>
                        </a:rPr>
                        <a:t>15</a:t>
                      </a:r>
                      <a:endParaRPr kumimoji="1" lang="ja-JP" altLang="en-US" sz="1500" dirty="0">
                        <a:solidFill>
                          <a:schemeClr val="tx1"/>
                        </a:solidFill>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ctr"/>
                      <a:r>
                        <a:rPr kumimoji="1" lang="en-US" altLang="ja-JP" sz="1500" dirty="0">
                          <a:solidFill>
                            <a:schemeClr val="tx1"/>
                          </a:solidFill>
                        </a:rPr>
                        <a:t>10</a:t>
                      </a:r>
                      <a:endParaRPr kumimoji="1" lang="ja-JP" altLang="en-US" sz="1500" dirty="0">
                        <a:solidFill>
                          <a:schemeClr val="tx1"/>
                        </a:solidFill>
                      </a:endParaRP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ctr"/>
                      <a:r>
                        <a:rPr kumimoji="1" lang="en-US" altLang="ja-JP" sz="1500" dirty="0">
                          <a:solidFill>
                            <a:schemeClr val="tx1"/>
                          </a:solidFill>
                        </a:rPr>
                        <a:t>25</a:t>
                      </a:r>
                      <a:endParaRPr kumimoji="1" lang="ja-JP" altLang="en-US" sz="1500" dirty="0">
                        <a:solidFill>
                          <a:schemeClr val="tx1"/>
                        </a:solidFill>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2"/>
                  </a:ext>
                </a:extLst>
              </a:tr>
              <a:tr h="327635">
                <a:tc vMerge="1">
                  <a:txBody>
                    <a:bodyPr/>
                    <a:lstStyle/>
                    <a:p>
                      <a:endParaRPr kumimoji="1" lang="ja-JP" altLang="en-US" dirty="0"/>
                    </a:p>
                  </a:txBody>
                  <a:tcPr/>
                </a:tc>
                <a:tc>
                  <a:txBody>
                    <a:bodyPr/>
                    <a:lstStyle/>
                    <a:p>
                      <a:pPr algn="ctr"/>
                      <a:r>
                        <a:rPr kumimoji="1" lang="ja-JP" altLang="en-US" sz="1500" dirty="0">
                          <a:solidFill>
                            <a:schemeClr val="bg1"/>
                          </a:solidFill>
                        </a:rPr>
                        <a:t>あり</a:t>
                      </a:r>
                    </a:p>
                  </a:txBody>
                  <a:tcPr>
                    <a:lnR w="12700" cap="flat" cmpd="sng" algn="ctr">
                      <a:solidFill>
                        <a:schemeClr val="tx1"/>
                      </a:solidFill>
                      <a:prstDash val="solid"/>
                      <a:round/>
                      <a:headEnd type="none" w="med" len="med"/>
                      <a:tailEnd type="none" w="med" len="med"/>
                    </a:lnR>
                    <a:solidFill>
                      <a:schemeClr val="accent5">
                        <a:lumMod val="75000"/>
                      </a:schemeClr>
                    </a:solidFill>
                  </a:tcPr>
                </a:tc>
                <a:tc>
                  <a:txBody>
                    <a:bodyPr/>
                    <a:lstStyle/>
                    <a:p>
                      <a:pPr algn="ctr"/>
                      <a:r>
                        <a:rPr kumimoji="1" lang="en-US" altLang="ja-JP" sz="1500" dirty="0">
                          <a:solidFill>
                            <a:schemeClr val="tx1"/>
                          </a:solidFill>
                        </a:rPr>
                        <a:t>15</a:t>
                      </a:r>
                      <a:endParaRPr kumimoji="1" lang="ja-JP" altLang="en-US" sz="1500" dirty="0">
                        <a:solidFill>
                          <a:schemeClr val="tx1"/>
                        </a:solidFill>
                      </a:endParaRPr>
                    </a:p>
                  </a:txBody>
                  <a:tcPr>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ctr"/>
                      <a:r>
                        <a:rPr kumimoji="1" lang="en-US" altLang="ja-JP" sz="1500" dirty="0">
                          <a:solidFill>
                            <a:schemeClr val="tx1"/>
                          </a:solidFill>
                        </a:rPr>
                        <a:t>10</a:t>
                      </a:r>
                      <a:endParaRPr kumimoji="1" lang="ja-JP" altLang="en-US" sz="1500" dirty="0">
                        <a:solidFill>
                          <a:schemeClr val="tx1"/>
                        </a:solidFill>
                      </a:endParaRP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algn="ctr"/>
                      <a:r>
                        <a:rPr kumimoji="1" lang="en-US" altLang="ja-JP" sz="1500" dirty="0">
                          <a:solidFill>
                            <a:schemeClr val="tx1"/>
                          </a:solidFill>
                        </a:rPr>
                        <a:t>25</a:t>
                      </a:r>
                      <a:endParaRPr kumimoji="1" lang="ja-JP" altLang="en-US" sz="1500" dirty="0">
                        <a:solidFill>
                          <a:schemeClr val="tx1"/>
                        </a:solidFill>
                      </a:endParaRPr>
                    </a:p>
                  </a:txBody>
                  <a:tcPr>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0003"/>
                  </a:ext>
                </a:extLst>
              </a:tr>
              <a:tr h="327635">
                <a:tc gridSpan="2">
                  <a:txBody>
                    <a:bodyPr/>
                    <a:lstStyle/>
                    <a:p>
                      <a:pPr algn="r"/>
                      <a:r>
                        <a:rPr kumimoji="1" lang="ja-JP" altLang="en-US" sz="1500" dirty="0">
                          <a:solidFill>
                            <a:schemeClr val="tx1"/>
                          </a:solidFill>
                        </a:rPr>
                        <a:t>計</a:t>
                      </a:r>
                    </a:p>
                  </a:txBody>
                  <a:tcPr/>
                </a:tc>
                <a:tc hMerge="1">
                  <a:txBody>
                    <a:bodyPr/>
                    <a:lstStyle/>
                    <a:p>
                      <a:endParaRPr kumimoji="1" lang="ja-JP" altLang="en-US" dirty="0">
                        <a:solidFill>
                          <a:schemeClr val="tx1"/>
                        </a:solidFill>
                      </a:endParaRPr>
                    </a:p>
                  </a:txBody>
                  <a:tcPr/>
                </a:tc>
                <a:tc>
                  <a:txBody>
                    <a:bodyPr/>
                    <a:lstStyle/>
                    <a:p>
                      <a:pPr algn="ctr"/>
                      <a:r>
                        <a:rPr kumimoji="1" lang="en-US" altLang="ja-JP" sz="1500" dirty="0">
                          <a:solidFill>
                            <a:schemeClr val="tx1"/>
                          </a:solidFill>
                        </a:rPr>
                        <a:t>30</a:t>
                      </a:r>
                      <a:endParaRPr kumimoji="1" lang="ja-JP" altLang="en-US" sz="1500" dirty="0">
                        <a:solidFill>
                          <a:schemeClr val="tx1"/>
                        </a:solidFill>
                      </a:endParaRPr>
                    </a:p>
                  </a:txBody>
                  <a:tcPr>
                    <a:lnT w="12700" cap="flat" cmpd="sng" algn="ctr">
                      <a:solidFill>
                        <a:schemeClr val="tx1"/>
                      </a:solidFill>
                      <a:prstDash val="solid"/>
                      <a:round/>
                      <a:headEnd type="none" w="med" len="med"/>
                      <a:tailEnd type="none" w="med" len="med"/>
                    </a:lnT>
                  </a:tcPr>
                </a:tc>
                <a:tc>
                  <a:txBody>
                    <a:bodyPr/>
                    <a:lstStyle/>
                    <a:p>
                      <a:pPr algn="ctr"/>
                      <a:r>
                        <a:rPr kumimoji="1" lang="en-US" altLang="ja-JP" sz="1500" dirty="0">
                          <a:solidFill>
                            <a:schemeClr val="tx1"/>
                          </a:solidFill>
                        </a:rPr>
                        <a:t>20</a:t>
                      </a:r>
                      <a:endParaRPr kumimoji="1" lang="ja-JP" altLang="en-US" sz="1500" dirty="0">
                        <a:solidFill>
                          <a:schemeClr val="tx1"/>
                        </a:solidFill>
                      </a:endParaRPr>
                    </a:p>
                  </a:txBody>
                  <a:tcPr>
                    <a:lnT w="12700" cap="flat" cmpd="sng" algn="ctr">
                      <a:solidFill>
                        <a:schemeClr val="tx1"/>
                      </a:solidFill>
                      <a:prstDash val="solid"/>
                      <a:round/>
                      <a:headEnd type="none" w="med" len="med"/>
                      <a:tailEnd type="none" w="med" len="med"/>
                    </a:lnT>
                  </a:tcPr>
                </a:tc>
                <a:tc>
                  <a:txBody>
                    <a:bodyPr/>
                    <a:lstStyle/>
                    <a:p>
                      <a:pPr algn="ctr"/>
                      <a:r>
                        <a:rPr kumimoji="1" lang="en-US" altLang="ja-JP" sz="1500" dirty="0">
                          <a:solidFill>
                            <a:schemeClr val="tx1"/>
                          </a:solidFill>
                        </a:rPr>
                        <a:t>50</a:t>
                      </a:r>
                      <a:endParaRPr kumimoji="1" lang="ja-JP" altLang="en-US" sz="1500" dirty="0">
                        <a:solidFill>
                          <a:schemeClr val="tx1"/>
                        </a:solidFill>
                      </a:endParaRPr>
                    </a:p>
                  </a:txBody>
                  <a:tcPr/>
                </a:tc>
                <a:extLst>
                  <a:ext uri="{0D108BD9-81ED-4DB2-BD59-A6C34878D82A}">
                    <a16:rowId xmlns:a16="http://schemas.microsoft.com/office/drawing/2014/main" val="10004"/>
                  </a:ext>
                </a:extLst>
              </a:tr>
            </a:tbl>
          </a:graphicData>
        </a:graphic>
      </p:graphicFrame>
      <p:sp>
        <p:nvSpPr>
          <p:cNvPr id="15" name="矢印: 上下 14">
            <a:extLst>
              <a:ext uri="{FF2B5EF4-FFF2-40B4-BE49-F238E27FC236}">
                <a16:creationId xmlns:a16="http://schemas.microsoft.com/office/drawing/2014/main" id="{534AD738-08A1-4475-8528-528164D38159}"/>
              </a:ext>
            </a:extLst>
          </p:cNvPr>
          <p:cNvSpPr/>
          <p:nvPr/>
        </p:nvSpPr>
        <p:spPr>
          <a:xfrm>
            <a:off x="2999710" y="3641538"/>
            <a:ext cx="360040" cy="776064"/>
          </a:xfrm>
          <a:prstGeom prst="upDownArrow">
            <a:avLst/>
          </a:prstGeom>
          <a:solidFill>
            <a:srgbClr val="00B050"/>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05AAB4F6-BDFB-47DB-9965-C78FDA955060}"/>
              </a:ext>
            </a:extLst>
          </p:cNvPr>
          <p:cNvSpPr txBox="1"/>
          <p:nvPr/>
        </p:nvSpPr>
        <p:spPr>
          <a:xfrm>
            <a:off x="3386923" y="3669883"/>
            <a:ext cx="4425437" cy="707886"/>
          </a:xfrm>
          <a:prstGeom prst="rect">
            <a:avLst/>
          </a:prstGeom>
          <a:noFill/>
        </p:spPr>
        <p:txBody>
          <a:bodyPr wrap="square" rtlCol="0">
            <a:spAutoFit/>
          </a:bodyPr>
          <a:lstStyle/>
          <a:p>
            <a:r>
              <a:rPr kumimoji="1" lang="ja-JP" altLang="en-US" sz="2000" dirty="0">
                <a:solidFill>
                  <a:schemeClr val="bg1"/>
                </a:solidFill>
                <a:latin typeface="+mn-ea"/>
                <a:cs typeface="Meiryo UI" pitchFamily="50" charset="-128"/>
              </a:rPr>
              <a:t>配置された度数のズレ（残差）が大きいほど帰無仮説（独立）は間違いといえる</a:t>
            </a:r>
          </a:p>
        </p:txBody>
      </p:sp>
      <p:sp>
        <p:nvSpPr>
          <p:cNvPr id="17" name="テキスト ボックス 16">
            <a:extLst>
              <a:ext uri="{FF2B5EF4-FFF2-40B4-BE49-F238E27FC236}">
                <a16:creationId xmlns:a16="http://schemas.microsoft.com/office/drawing/2014/main" id="{962C1994-B582-42F7-BB2E-BC7014F3544E}"/>
              </a:ext>
            </a:extLst>
          </p:cNvPr>
          <p:cNvSpPr txBox="1"/>
          <p:nvPr/>
        </p:nvSpPr>
        <p:spPr>
          <a:xfrm>
            <a:off x="5686143" y="4950456"/>
            <a:ext cx="3134329" cy="707886"/>
          </a:xfrm>
          <a:prstGeom prst="rect">
            <a:avLst/>
          </a:prstGeom>
          <a:noFill/>
        </p:spPr>
        <p:txBody>
          <a:bodyPr wrap="square" rtlCol="0">
            <a:spAutoFit/>
          </a:bodyPr>
          <a:lstStyle/>
          <a:p>
            <a:r>
              <a:rPr kumimoji="1" lang="ja-JP" altLang="en-US" sz="2000" dirty="0">
                <a:solidFill>
                  <a:srgbClr val="FFFF00"/>
                </a:solidFill>
                <a:latin typeface="+mn-ea"/>
                <a:cs typeface="Meiryo UI" pitchFamily="50" charset="-128"/>
              </a:rPr>
              <a:t>表側と表頭の</a:t>
            </a:r>
            <a:r>
              <a:rPr kumimoji="1" lang="en-US" altLang="ja-JP" sz="2000" dirty="0">
                <a:solidFill>
                  <a:srgbClr val="FFFF00"/>
                </a:solidFill>
                <a:latin typeface="+mn-ea"/>
                <a:cs typeface="Meiryo UI" pitchFamily="50" charset="-128"/>
              </a:rPr>
              <a:t>2</a:t>
            </a:r>
            <a:r>
              <a:rPr kumimoji="1" lang="ja-JP" altLang="en-US" sz="2000" dirty="0">
                <a:solidFill>
                  <a:srgbClr val="FFFF00"/>
                </a:solidFill>
                <a:latin typeface="+mn-ea"/>
                <a:cs typeface="Meiryo UI" pitchFamily="50" charset="-128"/>
              </a:rPr>
              <a:t>変数が独立ならば同じ比率</a:t>
            </a:r>
          </a:p>
        </p:txBody>
      </p:sp>
      <p:sp>
        <p:nvSpPr>
          <p:cNvPr id="21" name="四角形: 角を丸くする 20">
            <a:extLst>
              <a:ext uri="{FF2B5EF4-FFF2-40B4-BE49-F238E27FC236}">
                <a16:creationId xmlns:a16="http://schemas.microsoft.com/office/drawing/2014/main" id="{6BFA93A2-EB34-47B2-99AE-938CB29536B0}"/>
              </a:ext>
            </a:extLst>
          </p:cNvPr>
          <p:cNvSpPr/>
          <p:nvPr/>
        </p:nvSpPr>
        <p:spPr>
          <a:xfrm>
            <a:off x="2843808" y="5124452"/>
            <a:ext cx="1872207" cy="256867"/>
          </a:xfrm>
          <a:prstGeom prst="roundRect">
            <a:avLst/>
          </a:prstGeom>
          <a:solidFill>
            <a:srgbClr val="FFFF00">
              <a:alpha val="48000"/>
            </a:srgbClr>
          </a:solidFill>
          <a:ln w="317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L 字 22">
            <a:extLst>
              <a:ext uri="{FF2B5EF4-FFF2-40B4-BE49-F238E27FC236}">
                <a16:creationId xmlns:a16="http://schemas.microsoft.com/office/drawing/2014/main" id="{EE0059A5-FD47-45DC-84A3-DAFAEF7501A5}"/>
              </a:ext>
            </a:extLst>
          </p:cNvPr>
          <p:cNvSpPr/>
          <p:nvPr/>
        </p:nvSpPr>
        <p:spPr>
          <a:xfrm rot="16200000">
            <a:off x="3645755" y="4250497"/>
            <a:ext cx="945595" cy="2693505"/>
          </a:xfrm>
          <a:prstGeom prst="corner">
            <a:avLst>
              <a:gd name="adj1" fmla="val 71099"/>
              <a:gd name="adj2" fmla="val 32286"/>
            </a:avLst>
          </a:prstGeom>
          <a:solidFill>
            <a:srgbClr val="FFC000">
              <a:alpha val="49000"/>
            </a:srgbClr>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四角形: 角を丸くする 23">
            <a:extLst>
              <a:ext uri="{FF2B5EF4-FFF2-40B4-BE49-F238E27FC236}">
                <a16:creationId xmlns:a16="http://schemas.microsoft.com/office/drawing/2014/main" id="{E3E34998-3AD6-44E0-925C-C505F179AB34}"/>
              </a:ext>
            </a:extLst>
          </p:cNvPr>
          <p:cNvSpPr/>
          <p:nvPr/>
        </p:nvSpPr>
        <p:spPr>
          <a:xfrm>
            <a:off x="2843808" y="5464856"/>
            <a:ext cx="1872207" cy="256867"/>
          </a:xfrm>
          <a:prstGeom prst="roundRect">
            <a:avLst/>
          </a:prstGeom>
          <a:solidFill>
            <a:srgbClr val="FFFF00">
              <a:alpha val="48000"/>
            </a:srgbClr>
          </a:solidFill>
          <a:ln w="317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右中かっこ 19">
            <a:extLst>
              <a:ext uri="{FF2B5EF4-FFF2-40B4-BE49-F238E27FC236}">
                <a16:creationId xmlns:a16="http://schemas.microsoft.com/office/drawing/2014/main" id="{BF970433-5BFC-47C2-9433-BE139053A33A}"/>
              </a:ext>
            </a:extLst>
          </p:cNvPr>
          <p:cNvSpPr/>
          <p:nvPr/>
        </p:nvSpPr>
        <p:spPr>
          <a:xfrm>
            <a:off x="4716015" y="5275209"/>
            <a:ext cx="936105" cy="344847"/>
          </a:xfrm>
          <a:prstGeom prst="rightBrace">
            <a:avLst>
              <a:gd name="adj1" fmla="val 0"/>
              <a:gd name="adj2" fmla="val 30716"/>
            </a:avLst>
          </a:prstGeom>
          <a:ln w="31750">
            <a:solidFill>
              <a:srgbClr val="FFFF00"/>
            </a:solidFill>
            <a:headEnd type="arrow"/>
            <a:tailEnd type="arrow"/>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cxnSp>
        <p:nvCxnSpPr>
          <p:cNvPr id="26" name="直線矢印コネクタ 25">
            <a:extLst>
              <a:ext uri="{FF2B5EF4-FFF2-40B4-BE49-F238E27FC236}">
                <a16:creationId xmlns:a16="http://schemas.microsoft.com/office/drawing/2014/main" id="{4AAB6BE1-6964-4DAD-83FA-125B7228C45E}"/>
              </a:ext>
            </a:extLst>
          </p:cNvPr>
          <p:cNvCxnSpPr>
            <a:cxnSpLocks/>
          </p:cNvCxnSpPr>
          <p:nvPr/>
        </p:nvCxnSpPr>
        <p:spPr>
          <a:xfrm flipH="1">
            <a:off x="5474019" y="5949280"/>
            <a:ext cx="322117" cy="0"/>
          </a:xfrm>
          <a:prstGeom prst="straightConnector1">
            <a:avLst/>
          </a:prstGeom>
          <a:ln w="31750">
            <a:solidFill>
              <a:srgbClr val="FFC000"/>
            </a:solidFill>
            <a:tailEnd type="triangle"/>
          </a:ln>
        </p:spPr>
        <p:style>
          <a:lnRef idx="1">
            <a:schemeClr val="accent1"/>
          </a:lnRef>
          <a:fillRef idx="0">
            <a:schemeClr val="accent1"/>
          </a:fillRef>
          <a:effectRef idx="0">
            <a:schemeClr val="accent1"/>
          </a:effectRef>
          <a:fontRef idx="minor">
            <a:schemeClr val="tx1"/>
          </a:fontRef>
        </p:style>
      </p:cxnSp>
      <p:sp>
        <p:nvSpPr>
          <p:cNvPr id="27" name="テキスト ボックス 26">
            <a:extLst>
              <a:ext uri="{FF2B5EF4-FFF2-40B4-BE49-F238E27FC236}">
                <a16:creationId xmlns:a16="http://schemas.microsoft.com/office/drawing/2014/main" id="{FC291FDB-B198-4ACD-A4E4-10012D31CD03}"/>
              </a:ext>
            </a:extLst>
          </p:cNvPr>
          <p:cNvSpPr txBox="1"/>
          <p:nvPr/>
        </p:nvSpPr>
        <p:spPr>
          <a:xfrm>
            <a:off x="5784160" y="5777030"/>
            <a:ext cx="2964303" cy="369332"/>
          </a:xfrm>
          <a:prstGeom prst="rect">
            <a:avLst/>
          </a:prstGeom>
          <a:noFill/>
        </p:spPr>
        <p:txBody>
          <a:bodyPr wrap="square" rtlCol="0">
            <a:spAutoFit/>
          </a:bodyPr>
          <a:lstStyle/>
          <a:p>
            <a:r>
              <a:rPr kumimoji="1" lang="ja-JP" altLang="en-US" sz="1800" dirty="0">
                <a:solidFill>
                  <a:srgbClr val="FFC000"/>
                </a:solidFill>
                <a:latin typeface="+mn-ea"/>
                <a:cs typeface="Meiryo UI" pitchFamily="50" charset="-128"/>
              </a:rPr>
              <a:t>周辺度数は固定（同じ実験）</a:t>
            </a:r>
          </a:p>
        </p:txBody>
      </p:sp>
      <p:sp>
        <p:nvSpPr>
          <p:cNvPr id="30" name="テキスト ボックス 29">
            <a:extLst>
              <a:ext uri="{FF2B5EF4-FFF2-40B4-BE49-F238E27FC236}">
                <a16:creationId xmlns:a16="http://schemas.microsoft.com/office/drawing/2014/main" id="{BCF312BC-2619-41F0-9B85-E18ABBFD93D0}"/>
              </a:ext>
            </a:extLst>
          </p:cNvPr>
          <p:cNvSpPr txBox="1"/>
          <p:nvPr/>
        </p:nvSpPr>
        <p:spPr>
          <a:xfrm>
            <a:off x="395605" y="4437113"/>
            <a:ext cx="646331" cy="1812665"/>
          </a:xfrm>
          <a:prstGeom prst="rect">
            <a:avLst/>
          </a:prstGeom>
          <a:noFill/>
        </p:spPr>
        <p:txBody>
          <a:bodyPr vert="eaVert" wrap="square" rtlCol="0">
            <a:spAutoFit/>
          </a:bodyPr>
          <a:lstStyle/>
          <a:p>
            <a:pPr algn="just"/>
            <a:r>
              <a:rPr kumimoji="1" lang="ja-JP" altLang="en-US" sz="1500" dirty="0">
                <a:solidFill>
                  <a:schemeClr val="bg1"/>
                </a:solidFill>
                <a:latin typeface="+mn-ea"/>
                <a:cs typeface="Meiryo UI" pitchFamily="50" charset="-128"/>
              </a:rPr>
              <a:t>独立しているときに期待される度数配置</a:t>
            </a:r>
          </a:p>
        </p:txBody>
      </p:sp>
      <p:cxnSp>
        <p:nvCxnSpPr>
          <p:cNvPr id="32" name="コネクタ: 曲線 31">
            <a:extLst>
              <a:ext uri="{FF2B5EF4-FFF2-40B4-BE49-F238E27FC236}">
                <a16:creationId xmlns:a16="http://schemas.microsoft.com/office/drawing/2014/main" id="{754D1FF8-7D91-431B-91A1-06385685854D}"/>
              </a:ext>
            </a:extLst>
          </p:cNvPr>
          <p:cNvCxnSpPr>
            <a:cxnSpLocks/>
          </p:cNvCxnSpPr>
          <p:nvPr/>
        </p:nvCxnSpPr>
        <p:spPr>
          <a:xfrm flipV="1">
            <a:off x="1021498" y="4636953"/>
            <a:ext cx="437145" cy="232207"/>
          </a:xfrm>
          <a:prstGeom prst="curvedConnector3">
            <a:avLst/>
          </a:prstGeom>
          <a:ln w="317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4" name="テキスト ボックス 33">
            <a:extLst>
              <a:ext uri="{FF2B5EF4-FFF2-40B4-BE49-F238E27FC236}">
                <a16:creationId xmlns:a16="http://schemas.microsoft.com/office/drawing/2014/main" id="{F5167D61-6032-4083-B894-401EBC146BCC}"/>
              </a:ext>
            </a:extLst>
          </p:cNvPr>
          <p:cNvSpPr txBox="1"/>
          <p:nvPr/>
        </p:nvSpPr>
        <p:spPr>
          <a:xfrm>
            <a:off x="5617884" y="2548710"/>
            <a:ext cx="2952328" cy="707886"/>
          </a:xfrm>
          <a:prstGeom prst="rect">
            <a:avLst/>
          </a:prstGeom>
          <a:solidFill>
            <a:srgbClr val="00B0F0"/>
          </a:solidFill>
        </p:spPr>
        <p:txBody>
          <a:bodyPr wrap="square" rtlCol="0">
            <a:spAutoFit/>
          </a:bodyPr>
          <a:lstStyle/>
          <a:p>
            <a:r>
              <a:rPr kumimoji="1" lang="ja-JP" altLang="en-US" sz="2000" dirty="0">
                <a:solidFill>
                  <a:schemeClr val="bg1"/>
                </a:solidFill>
                <a:latin typeface="+mn-ea"/>
                <a:cs typeface="Meiryo UI" pitchFamily="50" charset="-128"/>
              </a:rPr>
              <a:t>ズレ（残差）の大きさを検定統計量にすれば良い！</a:t>
            </a:r>
          </a:p>
        </p:txBody>
      </p:sp>
      <p:sp>
        <p:nvSpPr>
          <p:cNvPr id="35" name="矢印: 下 34">
            <a:extLst>
              <a:ext uri="{FF2B5EF4-FFF2-40B4-BE49-F238E27FC236}">
                <a16:creationId xmlns:a16="http://schemas.microsoft.com/office/drawing/2014/main" id="{677C3E84-AB97-430A-8464-534BB272D849}"/>
              </a:ext>
            </a:extLst>
          </p:cNvPr>
          <p:cNvSpPr/>
          <p:nvPr/>
        </p:nvSpPr>
        <p:spPr>
          <a:xfrm rot="11911049">
            <a:off x="6485831" y="3329139"/>
            <a:ext cx="360040" cy="320807"/>
          </a:xfrm>
          <a:prstGeom prst="downArrow">
            <a:avLst/>
          </a:prstGeom>
          <a:solidFill>
            <a:srgbClr val="FFFF00"/>
          </a:solidFill>
          <a:ln w="317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969226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4"/>
                                        </p:tgtEl>
                                        <p:attrNameLst>
                                          <p:attrName>style.visibility</p:attrName>
                                        </p:attrNameLst>
                                      </p:cBhvr>
                                      <p:to>
                                        <p:strVal val="visible"/>
                                      </p:to>
                                    </p:set>
                                    <p:animEffect transition="in" filter="fade">
                                      <p:cBhvr>
                                        <p:cTn id="10" dur="500"/>
                                        <p:tgtEl>
                                          <p:spTgt spid="2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fade">
                                      <p:cBhvr>
                                        <p:cTn id="13" dur="500"/>
                                        <p:tgtEl>
                                          <p:spTgt spid="23"/>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7"/>
                                        </p:tgtEl>
                                        <p:attrNameLst>
                                          <p:attrName>style.visibility</p:attrName>
                                        </p:attrNameLst>
                                      </p:cBhvr>
                                      <p:to>
                                        <p:strVal val="visible"/>
                                      </p:to>
                                    </p:set>
                                    <p:animEffect transition="in" filter="fade">
                                      <p:cBhvr>
                                        <p:cTn id="16" dur="500"/>
                                        <p:tgtEl>
                                          <p:spTgt spid="17"/>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0"/>
                                        </p:tgtEl>
                                        <p:attrNameLst>
                                          <p:attrName>style.visibility</p:attrName>
                                        </p:attrNameLst>
                                      </p:cBhvr>
                                      <p:to>
                                        <p:strVal val="visible"/>
                                      </p:to>
                                    </p:set>
                                    <p:animEffect transition="in" filter="fade">
                                      <p:cBhvr>
                                        <p:cTn id="19" dur="500"/>
                                        <p:tgtEl>
                                          <p:spTgt spid="20"/>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7"/>
                                        </p:tgtEl>
                                        <p:attrNameLst>
                                          <p:attrName>style.visibility</p:attrName>
                                        </p:attrNameLst>
                                      </p:cBhvr>
                                      <p:to>
                                        <p:strVal val="visible"/>
                                      </p:to>
                                    </p:set>
                                    <p:animEffect transition="in" filter="fade">
                                      <p:cBhvr>
                                        <p:cTn id="22" dur="500"/>
                                        <p:tgtEl>
                                          <p:spTgt spid="27"/>
                                        </p:tgtEl>
                                      </p:cBhvr>
                                    </p:animEffect>
                                  </p:childTnLst>
                                </p:cTn>
                              </p:par>
                              <p:par>
                                <p:cTn id="23" presetID="10" presetClass="entr" presetSubtype="0" fill="hold" nodeType="withEffect">
                                  <p:stCondLst>
                                    <p:cond delay="0"/>
                                  </p:stCondLst>
                                  <p:childTnLst>
                                    <p:set>
                                      <p:cBhvr>
                                        <p:cTn id="24" dur="1" fill="hold">
                                          <p:stCondLst>
                                            <p:cond delay="0"/>
                                          </p:stCondLst>
                                        </p:cTn>
                                        <p:tgtEl>
                                          <p:spTgt spid="26"/>
                                        </p:tgtEl>
                                        <p:attrNameLst>
                                          <p:attrName>style.visibility</p:attrName>
                                        </p:attrNameLst>
                                      </p:cBhvr>
                                      <p:to>
                                        <p:strVal val="visible"/>
                                      </p:to>
                                    </p:set>
                                    <p:animEffect transition="in" filter="fade">
                                      <p:cBhvr>
                                        <p:cTn id="25" dur="500"/>
                                        <p:tgtEl>
                                          <p:spTgt spid="26"/>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grpId="0" nodeType="clickEffect">
                                  <p:stCondLst>
                                    <p:cond delay="0"/>
                                  </p:stCondLst>
                                  <p:childTnLst>
                                    <p:set>
                                      <p:cBhvr>
                                        <p:cTn id="29" dur="1" fill="hold">
                                          <p:stCondLst>
                                            <p:cond delay="0"/>
                                          </p:stCondLst>
                                        </p:cTn>
                                        <p:tgtEl>
                                          <p:spTgt spid="15"/>
                                        </p:tgtEl>
                                        <p:attrNameLst>
                                          <p:attrName>style.visibility</p:attrName>
                                        </p:attrNameLst>
                                      </p:cBhvr>
                                      <p:to>
                                        <p:strVal val="visible"/>
                                      </p:to>
                                    </p:set>
                                    <p:animEffect transition="in" filter="fade">
                                      <p:cBhvr>
                                        <p:cTn id="30" dur="500"/>
                                        <p:tgtEl>
                                          <p:spTgt spid="15"/>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fade">
                                      <p:cBhvr>
                                        <p:cTn id="33" dur="500"/>
                                        <p:tgtEl>
                                          <p:spTgt spid="16"/>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35"/>
                                        </p:tgtEl>
                                        <p:attrNameLst>
                                          <p:attrName>style.visibility</p:attrName>
                                        </p:attrNameLst>
                                      </p:cBhvr>
                                      <p:to>
                                        <p:strVal val="visible"/>
                                      </p:to>
                                    </p:set>
                                    <p:animEffect transition="in" filter="fade">
                                      <p:cBhvr>
                                        <p:cTn id="36" dur="500"/>
                                        <p:tgtEl>
                                          <p:spTgt spid="35"/>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4"/>
                                        </p:tgtEl>
                                        <p:attrNameLst>
                                          <p:attrName>style.visibility</p:attrName>
                                        </p:attrNameLst>
                                      </p:cBhvr>
                                      <p:to>
                                        <p:strVal val="visible"/>
                                      </p:to>
                                    </p:set>
                                    <p:animEffect transition="in" filter="fade">
                                      <p:cBhvr>
                                        <p:cTn id="39"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16" grpId="0"/>
      <p:bldP spid="17" grpId="0"/>
      <p:bldP spid="21" grpId="0" animBg="1"/>
      <p:bldP spid="23" grpId="0" animBg="1"/>
      <p:bldP spid="24" grpId="0" animBg="1"/>
      <p:bldP spid="20" grpId="0" animBg="1"/>
      <p:bldP spid="27" grpId="0"/>
      <p:bldP spid="34" grpId="0" animBg="1"/>
      <p:bldP spid="3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C8B758-5193-4BB5-8857-0FD47E57E31D}"/>
              </a:ext>
            </a:extLst>
          </p:cNvPr>
          <p:cNvSpPr>
            <a:spLocks noGrp="1"/>
          </p:cNvSpPr>
          <p:nvPr>
            <p:ph type="title"/>
          </p:nvPr>
        </p:nvSpPr>
        <p:spPr/>
        <p:txBody>
          <a:bodyPr/>
          <a:lstStyle/>
          <a:p>
            <a:r>
              <a:rPr lang="ja-JP" altLang="en-US" sz="4000" dirty="0"/>
              <a:t>例題を図で考えてみる</a:t>
            </a:r>
            <a:endParaRPr kumimoji="1" lang="ja-JP" altLang="en-US" sz="4000" dirty="0"/>
          </a:p>
        </p:txBody>
      </p:sp>
      <p:sp>
        <p:nvSpPr>
          <p:cNvPr id="15" name="正方形/長方形 14">
            <a:extLst>
              <a:ext uri="{FF2B5EF4-FFF2-40B4-BE49-F238E27FC236}">
                <a16:creationId xmlns:a16="http://schemas.microsoft.com/office/drawing/2014/main" id="{EB47FC8A-6082-4974-97B0-A95B4743920A}"/>
              </a:ext>
            </a:extLst>
          </p:cNvPr>
          <p:cNvSpPr/>
          <p:nvPr/>
        </p:nvSpPr>
        <p:spPr>
          <a:xfrm>
            <a:off x="2686464" y="3945226"/>
            <a:ext cx="412531" cy="510333"/>
          </a:xfrm>
          <a:prstGeom prst="rect">
            <a:avLst/>
          </a:prstGeom>
          <a:solidFill>
            <a:srgbClr val="00B0F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16" name="正方形/長方形 15">
            <a:extLst>
              <a:ext uri="{FF2B5EF4-FFF2-40B4-BE49-F238E27FC236}">
                <a16:creationId xmlns:a16="http://schemas.microsoft.com/office/drawing/2014/main" id="{206C4080-838D-491F-ACA7-E5A7FA3C941D}"/>
              </a:ext>
            </a:extLst>
          </p:cNvPr>
          <p:cNvSpPr/>
          <p:nvPr/>
        </p:nvSpPr>
        <p:spPr>
          <a:xfrm>
            <a:off x="5784944" y="3419226"/>
            <a:ext cx="412530" cy="997285"/>
          </a:xfrm>
          <a:prstGeom prst="rect">
            <a:avLst/>
          </a:prstGeom>
          <a:solidFill>
            <a:srgbClr val="00B0F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17" name="正方形/長方形 16">
            <a:extLst>
              <a:ext uri="{FF2B5EF4-FFF2-40B4-BE49-F238E27FC236}">
                <a16:creationId xmlns:a16="http://schemas.microsoft.com/office/drawing/2014/main" id="{A7173397-03DE-4B2A-BD1F-C5FC88C01A9B}"/>
              </a:ext>
            </a:extLst>
          </p:cNvPr>
          <p:cNvSpPr/>
          <p:nvPr/>
        </p:nvSpPr>
        <p:spPr>
          <a:xfrm>
            <a:off x="3358451" y="2936806"/>
            <a:ext cx="412531" cy="1524431"/>
          </a:xfrm>
          <a:prstGeom prst="rect">
            <a:avLst/>
          </a:prstGeom>
          <a:solidFill>
            <a:srgbClr val="FFC00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18" name="矢印: 左右 17">
            <a:extLst>
              <a:ext uri="{FF2B5EF4-FFF2-40B4-BE49-F238E27FC236}">
                <a16:creationId xmlns:a16="http://schemas.microsoft.com/office/drawing/2014/main" id="{54F9CF66-BB8D-4092-A65C-9709DB8EED0F}"/>
              </a:ext>
            </a:extLst>
          </p:cNvPr>
          <p:cNvSpPr/>
          <p:nvPr/>
        </p:nvSpPr>
        <p:spPr>
          <a:xfrm>
            <a:off x="3923669" y="3272458"/>
            <a:ext cx="1776198" cy="915824"/>
          </a:xfrm>
          <a:prstGeom prst="leftRightArrow">
            <a:avLst>
              <a:gd name="adj1" fmla="val 60811"/>
              <a:gd name="adj2" fmla="val 34415"/>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500" dirty="0">
                <a:solidFill>
                  <a:schemeClr val="bg1"/>
                </a:solidFill>
                <a:latin typeface="ＭＳ Ｐゴシック" panose="020B0600070205080204" pitchFamily="50" charset="-128"/>
                <a:ea typeface="ＭＳ Ｐゴシック" panose="020B0600070205080204" pitchFamily="50" charset="-128"/>
              </a:rPr>
              <a:t>ズレ具合</a:t>
            </a:r>
            <a:endParaRPr kumimoji="1" lang="en-US" altLang="ja-JP" sz="1500" dirty="0">
              <a:solidFill>
                <a:schemeClr val="bg1"/>
              </a:solidFill>
              <a:latin typeface="ＭＳ Ｐゴシック" panose="020B0600070205080204" pitchFamily="50" charset="-128"/>
              <a:ea typeface="ＭＳ Ｐゴシック" panose="020B0600070205080204" pitchFamily="50" charset="-128"/>
            </a:endParaRPr>
          </a:p>
          <a:p>
            <a:pPr algn="ctr"/>
            <a:r>
              <a:rPr kumimoji="1" lang="ja-JP" altLang="en-US" sz="1500" dirty="0">
                <a:solidFill>
                  <a:schemeClr val="bg1"/>
                </a:solidFill>
                <a:latin typeface="ＭＳ Ｐゴシック" panose="020B0600070205080204" pitchFamily="50" charset="-128"/>
                <a:ea typeface="ＭＳ Ｐゴシック" panose="020B0600070205080204" pitchFamily="50" charset="-128"/>
              </a:rPr>
              <a:t>（</a:t>
            </a:r>
            <a:r>
              <a:rPr kumimoji="1" lang="ja-JP" altLang="en-US" sz="1500" dirty="0">
                <a:solidFill>
                  <a:srgbClr val="FFFF00"/>
                </a:solidFill>
                <a:latin typeface="ＭＳ Ｐゴシック" panose="020B0600070205080204" pitchFamily="50" charset="-128"/>
                <a:ea typeface="ＭＳ Ｐゴシック" panose="020B0600070205080204" pitchFamily="50" charset="-128"/>
              </a:rPr>
              <a:t>検定統計量</a:t>
            </a:r>
            <a:r>
              <a:rPr kumimoji="1" lang="ja-JP" altLang="en-US" sz="1500" dirty="0">
                <a:solidFill>
                  <a:schemeClr val="bg1"/>
                </a:solidFill>
                <a:latin typeface="ＭＳ Ｐゴシック" panose="020B0600070205080204" pitchFamily="50" charset="-128"/>
                <a:ea typeface="ＭＳ Ｐゴシック" panose="020B0600070205080204" pitchFamily="50" charset="-128"/>
              </a:rPr>
              <a:t>）</a:t>
            </a:r>
          </a:p>
        </p:txBody>
      </p:sp>
      <p:sp>
        <p:nvSpPr>
          <p:cNvPr id="19" name="テキスト ボックス 18">
            <a:extLst>
              <a:ext uri="{FF2B5EF4-FFF2-40B4-BE49-F238E27FC236}">
                <a16:creationId xmlns:a16="http://schemas.microsoft.com/office/drawing/2014/main" id="{DFB03E6F-D4E9-474F-95D0-AE9DA3BEC867}"/>
              </a:ext>
            </a:extLst>
          </p:cNvPr>
          <p:cNvSpPr txBox="1"/>
          <p:nvPr/>
        </p:nvSpPr>
        <p:spPr>
          <a:xfrm>
            <a:off x="3230377" y="4492328"/>
            <a:ext cx="761747" cy="323165"/>
          </a:xfrm>
          <a:prstGeom prst="rect">
            <a:avLst/>
          </a:prstGeom>
          <a:noFill/>
        </p:spPr>
        <p:txBody>
          <a:bodyPr wrap="none" rtlCol="0">
            <a:spAutoFit/>
          </a:bodyPr>
          <a:lstStyle/>
          <a:p>
            <a:r>
              <a:rPr kumimoji="1" lang="ja-JP" altLang="en-US" sz="1500" dirty="0">
                <a:solidFill>
                  <a:schemeClr val="bg1"/>
                </a:solidFill>
                <a:latin typeface="ＭＳ Ｐゴシック" panose="020B0600070205080204" pitchFamily="50" charset="-128"/>
                <a:ea typeface="ＭＳ Ｐゴシック" panose="020B0600070205080204" pitchFamily="50" charset="-128"/>
              </a:rPr>
              <a:t>前作無</a:t>
            </a:r>
          </a:p>
        </p:txBody>
      </p:sp>
      <p:cxnSp>
        <p:nvCxnSpPr>
          <p:cNvPr id="20" name="直線コネクタ 19">
            <a:extLst>
              <a:ext uri="{FF2B5EF4-FFF2-40B4-BE49-F238E27FC236}">
                <a16:creationId xmlns:a16="http://schemas.microsoft.com/office/drawing/2014/main" id="{064B9B67-4BDE-420F-BAA7-267BC786219C}"/>
              </a:ext>
            </a:extLst>
          </p:cNvPr>
          <p:cNvCxnSpPr>
            <a:cxnSpLocks/>
          </p:cNvCxnSpPr>
          <p:nvPr/>
        </p:nvCxnSpPr>
        <p:spPr>
          <a:xfrm flipV="1">
            <a:off x="2377342" y="4461237"/>
            <a:ext cx="1585660" cy="2603"/>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21" name="テキスト ボックス 20">
            <a:extLst>
              <a:ext uri="{FF2B5EF4-FFF2-40B4-BE49-F238E27FC236}">
                <a16:creationId xmlns:a16="http://schemas.microsoft.com/office/drawing/2014/main" id="{F36581F7-1DC9-455E-8933-37DFBAAAD179}"/>
              </a:ext>
            </a:extLst>
          </p:cNvPr>
          <p:cNvSpPr txBox="1"/>
          <p:nvPr/>
        </p:nvSpPr>
        <p:spPr>
          <a:xfrm>
            <a:off x="2488796" y="4505866"/>
            <a:ext cx="761747" cy="323165"/>
          </a:xfrm>
          <a:prstGeom prst="rect">
            <a:avLst/>
          </a:prstGeom>
          <a:noFill/>
        </p:spPr>
        <p:txBody>
          <a:bodyPr wrap="none" rtlCol="0">
            <a:spAutoFit/>
          </a:bodyPr>
          <a:lstStyle/>
          <a:p>
            <a:r>
              <a:rPr kumimoji="1" lang="ja-JP" altLang="en-US" sz="1500" dirty="0">
                <a:solidFill>
                  <a:schemeClr val="bg1"/>
                </a:solidFill>
                <a:latin typeface="ＭＳ Ｐゴシック" panose="020B0600070205080204" pitchFamily="50" charset="-128"/>
                <a:ea typeface="ＭＳ Ｐゴシック" panose="020B0600070205080204" pitchFamily="50" charset="-128"/>
              </a:rPr>
              <a:t>前作有</a:t>
            </a:r>
          </a:p>
        </p:txBody>
      </p:sp>
      <p:cxnSp>
        <p:nvCxnSpPr>
          <p:cNvPr id="22" name="直線コネクタ 21">
            <a:extLst>
              <a:ext uri="{FF2B5EF4-FFF2-40B4-BE49-F238E27FC236}">
                <a16:creationId xmlns:a16="http://schemas.microsoft.com/office/drawing/2014/main" id="{1702CD61-9B8E-48B4-89A3-07F7F92CA85F}"/>
              </a:ext>
            </a:extLst>
          </p:cNvPr>
          <p:cNvCxnSpPr>
            <a:cxnSpLocks/>
          </p:cNvCxnSpPr>
          <p:nvPr/>
        </p:nvCxnSpPr>
        <p:spPr>
          <a:xfrm>
            <a:off x="5588718" y="4422189"/>
            <a:ext cx="1512992"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3" name="直線コネクタ 22">
            <a:extLst>
              <a:ext uri="{FF2B5EF4-FFF2-40B4-BE49-F238E27FC236}">
                <a16:creationId xmlns:a16="http://schemas.microsoft.com/office/drawing/2014/main" id="{4906B6EB-F92B-49C9-94C0-E081663E89CA}"/>
              </a:ext>
            </a:extLst>
          </p:cNvPr>
          <p:cNvCxnSpPr>
            <a:cxnSpLocks/>
          </p:cNvCxnSpPr>
          <p:nvPr/>
        </p:nvCxnSpPr>
        <p:spPr>
          <a:xfrm flipV="1">
            <a:off x="2377342" y="2534414"/>
            <a:ext cx="0" cy="1957914"/>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87796495-ACA9-4284-902E-59E29E26A6B1}"/>
              </a:ext>
            </a:extLst>
          </p:cNvPr>
          <p:cNvSpPr txBox="1"/>
          <p:nvPr/>
        </p:nvSpPr>
        <p:spPr>
          <a:xfrm>
            <a:off x="1404867" y="1973284"/>
            <a:ext cx="1338828" cy="553998"/>
          </a:xfrm>
          <a:prstGeom prst="rect">
            <a:avLst/>
          </a:prstGeom>
          <a:noFill/>
        </p:spPr>
        <p:txBody>
          <a:bodyPr wrap="none" rtlCol="0">
            <a:spAutoFit/>
          </a:bodyPr>
          <a:lstStyle/>
          <a:p>
            <a:r>
              <a:rPr kumimoji="1" lang="ja-JP" altLang="en-US" sz="1500" dirty="0">
                <a:solidFill>
                  <a:schemeClr val="bg1"/>
                </a:solidFill>
                <a:latin typeface="ＭＳ Ｐゴシック" panose="020B0600070205080204" pitchFamily="50" charset="-128"/>
                <a:ea typeface="ＭＳ Ｐゴシック" panose="020B0600070205080204" pitchFamily="50" charset="-128"/>
              </a:rPr>
              <a:t>半身萎凋病の</a:t>
            </a:r>
            <a:endParaRPr kumimoji="1" lang="en-US" altLang="ja-JP" sz="1500" dirty="0">
              <a:solidFill>
                <a:schemeClr val="bg1"/>
              </a:solidFill>
              <a:latin typeface="ＭＳ Ｐゴシック" panose="020B0600070205080204" pitchFamily="50" charset="-128"/>
              <a:ea typeface="ＭＳ Ｐゴシック" panose="020B0600070205080204" pitchFamily="50" charset="-128"/>
            </a:endParaRPr>
          </a:p>
          <a:p>
            <a:r>
              <a:rPr kumimoji="1" lang="ja-JP" altLang="en-US" sz="1500" dirty="0">
                <a:solidFill>
                  <a:schemeClr val="bg1"/>
                </a:solidFill>
                <a:latin typeface="ＭＳ Ｐゴシック" panose="020B0600070205080204" pitchFamily="50" charset="-128"/>
                <a:ea typeface="ＭＳ Ｐゴシック" panose="020B0600070205080204" pitchFamily="50" charset="-128"/>
              </a:rPr>
              <a:t>発症率（％）</a:t>
            </a:r>
          </a:p>
        </p:txBody>
      </p:sp>
      <p:sp>
        <p:nvSpPr>
          <p:cNvPr id="25" name="テキスト ボックス 24">
            <a:extLst>
              <a:ext uri="{FF2B5EF4-FFF2-40B4-BE49-F238E27FC236}">
                <a16:creationId xmlns:a16="http://schemas.microsoft.com/office/drawing/2014/main" id="{2BC7A68D-EF2B-4D72-8F74-3F2CF2E0762B}"/>
              </a:ext>
            </a:extLst>
          </p:cNvPr>
          <p:cNvSpPr txBox="1"/>
          <p:nvPr/>
        </p:nvSpPr>
        <p:spPr>
          <a:xfrm>
            <a:off x="1931041" y="2742021"/>
            <a:ext cx="377026" cy="323165"/>
          </a:xfrm>
          <a:prstGeom prst="rect">
            <a:avLst/>
          </a:prstGeom>
          <a:noFill/>
        </p:spPr>
        <p:txBody>
          <a:bodyPr wrap="none" rtlCol="0">
            <a:spAutoFit/>
          </a:bodyPr>
          <a:lstStyle/>
          <a:p>
            <a:r>
              <a:rPr kumimoji="1" lang="en-US" altLang="ja-JP" sz="1500" dirty="0">
                <a:solidFill>
                  <a:schemeClr val="bg1"/>
                </a:solidFill>
                <a:latin typeface="ＭＳ Ｐゴシック" panose="020B0600070205080204" pitchFamily="50" charset="-128"/>
                <a:ea typeface="ＭＳ Ｐゴシック" panose="020B0600070205080204" pitchFamily="50" charset="-128"/>
              </a:rPr>
              <a:t>60</a:t>
            </a:r>
            <a:endParaRPr kumimoji="1" lang="ja-JP" altLang="en-US" sz="1500" dirty="0">
              <a:solidFill>
                <a:schemeClr val="bg1"/>
              </a:solidFill>
              <a:latin typeface="ＭＳ Ｐゴシック" panose="020B0600070205080204" pitchFamily="50" charset="-128"/>
              <a:ea typeface="ＭＳ Ｐゴシック" panose="020B0600070205080204" pitchFamily="50" charset="-128"/>
            </a:endParaRPr>
          </a:p>
        </p:txBody>
      </p:sp>
      <p:sp>
        <p:nvSpPr>
          <p:cNvPr id="26" name="テキスト ボックス 25">
            <a:extLst>
              <a:ext uri="{FF2B5EF4-FFF2-40B4-BE49-F238E27FC236}">
                <a16:creationId xmlns:a16="http://schemas.microsoft.com/office/drawing/2014/main" id="{F4497777-8322-44CD-9EDD-F9863C37750D}"/>
              </a:ext>
            </a:extLst>
          </p:cNvPr>
          <p:cNvSpPr txBox="1"/>
          <p:nvPr/>
        </p:nvSpPr>
        <p:spPr>
          <a:xfrm>
            <a:off x="1978372" y="3737436"/>
            <a:ext cx="377026" cy="323165"/>
          </a:xfrm>
          <a:prstGeom prst="rect">
            <a:avLst/>
          </a:prstGeom>
          <a:noFill/>
        </p:spPr>
        <p:txBody>
          <a:bodyPr wrap="none" rtlCol="0">
            <a:spAutoFit/>
          </a:bodyPr>
          <a:lstStyle/>
          <a:p>
            <a:r>
              <a:rPr lang="en-US" altLang="ja-JP" sz="1500" dirty="0">
                <a:solidFill>
                  <a:schemeClr val="bg1"/>
                </a:solidFill>
                <a:latin typeface="ＭＳ Ｐゴシック" panose="020B0600070205080204" pitchFamily="50" charset="-128"/>
                <a:ea typeface="ＭＳ Ｐゴシック" panose="020B0600070205080204" pitchFamily="50" charset="-128"/>
              </a:rPr>
              <a:t>2</a:t>
            </a:r>
            <a:r>
              <a:rPr kumimoji="1" lang="en-US" altLang="ja-JP" sz="1500" dirty="0">
                <a:solidFill>
                  <a:schemeClr val="bg1"/>
                </a:solidFill>
                <a:latin typeface="ＭＳ Ｐゴシック" panose="020B0600070205080204" pitchFamily="50" charset="-128"/>
                <a:ea typeface="ＭＳ Ｐゴシック" panose="020B0600070205080204" pitchFamily="50" charset="-128"/>
              </a:rPr>
              <a:t>0</a:t>
            </a:r>
            <a:endParaRPr kumimoji="1" lang="ja-JP" altLang="en-US" sz="1500" dirty="0">
              <a:solidFill>
                <a:schemeClr val="bg1"/>
              </a:solidFill>
              <a:latin typeface="ＭＳ Ｐゴシック" panose="020B0600070205080204" pitchFamily="50" charset="-128"/>
              <a:ea typeface="ＭＳ Ｐゴシック" panose="020B0600070205080204" pitchFamily="50" charset="-128"/>
            </a:endParaRPr>
          </a:p>
        </p:txBody>
      </p:sp>
      <p:sp>
        <p:nvSpPr>
          <p:cNvPr id="27" name="テキスト ボックス 26">
            <a:extLst>
              <a:ext uri="{FF2B5EF4-FFF2-40B4-BE49-F238E27FC236}">
                <a16:creationId xmlns:a16="http://schemas.microsoft.com/office/drawing/2014/main" id="{7C19FBAC-8F81-4974-B61C-6211E58B84CA}"/>
              </a:ext>
            </a:extLst>
          </p:cNvPr>
          <p:cNvSpPr txBox="1"/>
          <p:nvPr/>
        </p:nvSpPr>
        <p:spPr>
          <a:xfrm>
            <a:off x="1965679" y="3239265"/>
            <a:ext cx="377026" cy="323165"/>
          </a:xfrm>
          <a:prstGeom prst="rect">
            <a:avLst/>
          </a:prstGeom>
          <a:noFill/>
        </p:spPr>
        <p:txBody>
          <a:bodyPr wrap="none" rtlCol="0">
            <a:spAutoFit/>
          </a:bodyPr>
          <a:lstStyle/>
          <a:p>
            <a:r>
              <a:rPr lang="en-US" altLang="ja-JP" sz="1500" dirty="0">
                <a:solidFill>
                  <a:schemeClr val="bg1"/>
                </a:solidFill>
                <a:latin typeface="ＭＳ Ｐゴシック" panose="020B0600070205080204" pitchFamily="50" charset="-128"/>
                <a:ea typeface="ＭＳ Ｐゴシック" panose="020B0600070205080204" pitchFamily="50" charset="-128"/>
              </a:rPr>
              <a:t>4</a:t>
            </a:r>
            <a:r>
              <a:rPr kumimoji="1" lang="en-US" altLang="ja-JP" sz="1500" dirty="0">
                <a:solidFill>
                  <a:schemeClr val="bg1"/>
                </a:solidFill>
                <a:latin typeface="ＭＳ Ｐゴシック" panose="020B0600070205080204" pitchFamily="50" charset="-128"/>
                <a:ea typeface="ＭＳ Ｐゴシック" panose="020B0600070205080204" pitchFamily="50" charset="-128"/>
              </a:rPr>
              <a:t>0</a:t>
            </a:r>
            <a:endParaRPr kumimoji="1" lang="ja-JP" altLang="en-US" sz="1500" dirty="0">
              <a:solidFill>
                <a:schemeClr val="bg1"/>
              </a:solidFill>
              <a:latin typeface="ＭＳ Ｐゴシック" panose="020B0600070205080204" pitchFamily="50" charset="-128"/>
              <a:ea typeface="ＭＳ Ｐゴシック" panose="020B0600070205080204" pitchFamily="50" charset="-128"/>
            </a:endParaRPr>
          </a:p>
        </p:txBody>
      </p:sp>
      <p:sp>
        <p:nvSpPr>
          <p:cNvPr id="28" name="テキスト ボックス 27">
            <a:extLst>
              <a:ext uri="{FF2B5EF4-FFF2-40B4-BE49-F238E27FC236}">
                <a16:creationId xmlns:a16="http://schemas.microsoft.com/office/drawing/2014/main" id="{C20EBE3F-B120-43AA-A15B-4146B83B07AB}"/>
              </a:ext>
            </a:extLst>
          </p:cNvPr>
          <p:cNvSpPr txBox="1"/>
          <p:nvPr/>
        </p:nvSpPr>
        <p:spPr>
          <a:xfrm>
            <a:off x="6327946" y="4466818"/>
            <a:ext cx="761747" cy="323165"/>
          </a:xfrm>
          <a:prstGeom prst="rect">
            <a:avLst/>
          </a:prstGeom>
          <a:noFill/>
        </p:spPr>
        <p:txBody>
          <a:bodyPr wrap="none" rtlCol="0">
            <a:spAutoFit/>
          </a:bodyPr>
          <a:lstStyle/>
          <a:p>
            <a:r>
              <a:rPr kumimoji="1" lang="ja-JP" altLang="en-US" sz="1500" dirty="0">
                <a:solidFill>
                  <a:schemeClr val="bg1"/>
                </a:solidFill>
                <a:latin typeface="ＭＳ Ｐゴシック" panose="020B0600070205080204" pitchFamily="50" charset="-128"/>
                <a:ea typeface="ＭＳ Ｐゴシック" panose="020B0600070205080204" pitchFamily="50" charset="-128"/>
              </a:rPr>
              <a:t>前作無</a:t>
            </a:r>
          </a:p>
        </p:txBody>
      </p:sp>
      <p:sp>
        <p:nvSpPr>
          <p:cNvPr id="29" name="テキスト ボックス 28">
            <a:extLst>
              <a:ext uri="{FF2B5EF4-FFF2-40B4-BE49-F238E27FC236}">
                <a16:creationId xmlns:a16="http://schemas.microsoft.com/office/drawing/2014/main" id="{CB9860B9-EF0D-47C5-BE7A-6AABA93E685B}"/>
              </a:ext>
            </a:extLst>
          </p:cNvPr>
          <p:cNvSpPr txBox="1"/>
          <p:nvPr/>
        </p:nvSpPr>
        <p:spPr>
          <a:xfrm>
            <a:off x="5636944" y="4466818"/>
            <a:ext cx="761747" cy="323165"/>
          </a:xfrm>
          <a:prstGeom prst="rect">
            <a:avLst/>
          </a:prstGeom>
          <a:noFill/>
        </p:spPr>
        <p:txBody>
          <a:bodyPr wrap="none" rtlCol="0">
            <a:spAutoFit/>
          </a:bodyPr>
          <a:lstStyle/>
          <a:p>
            <a:r>
              <a:rPr kumimoji="1" lang="ja-JP" altLang="en-US" sz="1500" dirty="0">
                <a:solidFill>
                  <a:schemeClr val="bg1"/>
                </a:solidFill>
                <a:latin typeface="ＭＳ Ｐゴシック" panose="020B0600070205080204" pitchFamily="50" charset="-128"/>
                <a:ea typeface="ＭＳ Ｐゴシック" panose="020B0600070205080204" pitchFamily="50" charset="-128"/>
              </a:rPr>
              <a:t>前作有</a:t>
            </a:r>
          </a:p>
        </p:txBody>
      </p:sp>
      <p:sp>
        <p:nvSpPr>
          <p:cNvPr id="30" name="正方形/長方形 29">
            <a:extLst>
              <a:ext uri="{FF2B5EF4-FFF2-40B4-BE49-F238E27FC236}">
                <a16:creationId xmlns:a16="http://schemas.microsoft.com/office/drawing/2014/main" id="{A517A281-190D-43DC-97C1-52807A6C03DD}"/>
              </a:ext>
            </a:extLst>
          </p:cNvPr>
          <p:cNvSpPr/>
          <p:nvPr/>
        </p:nvSpPr>
        <p:spPr>
          <a:xfrm>
            <a:off x="6476904" y="3418025"/>
            <a:ext cx="412530" cy="997285"/>
          </a:xfrm>
          <a:prstGeom prst="rect">
            <a:avLst/>
          </a:prstGeom>
          <a:solidFill>
            <a:srgbClr val="FFC00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31" name="テキスト ボックス 30">
            <a:extLst>
              <a:ext uri="{FF2B5EF4-FFF2-40B4-BE49-F238E27FC236}">
                <a16:creationId xmlns:a16="http://schemas.microsoft.com/office/drawing/2014/main" id="{B944E385-E09E-47E5-80C2-2D9DD0453EB7}"/>
              </a:ext>
            </a:extLst>
          </p:cNvPr>
          <p:cNvSpPr txBox="1"/>
          <p:nvPr/>
        </p:nvSpPr>
        <p:spPr>
          <a:xfrm>
            <a:off x="4063492" y="4254895"/>
            <a:ext cx="1512992" cy="784830"/>
          </a:xfrm>
          <a:prstGeom prst="rect">
            <a:avLst/>
          </a:prstGeom>
          <a:noFill/>
          <a:ln>
            <a:noFill/>
          </a:ln>
        </p:spPr>
        <p:txBody>
          <a:bodyPr wrap="square" rtlCol="0">
            <a:spAutoFit/>
          </a:bodyPr>
          <a:lstStyle/>
          <a:p>
            <a:pPr algn="just"/>
            <a:r>
              <a:rPr kumimoji="1" lang="ja-JP" altLang="en-US" sz="1500" dirty="0">
                <a:solidFill>
                  <a:srgbClr val="FFFF00"/>
                </a:solidFill>
                <a:latin typeface="ＭＳ Ｐゴシック" panose="020B0600070205080204" pitchFamily="50" charset="-128"/>
                <a:ea typeface="ＭＳ Ｐゴシック" panose="020B0600070205080204" pitchFamily="50" charset="-128"/>
              </a:rPr>
              <a:t>検定するには確率分布に従う必要（どうする？）</a:t>
            </a:r>
          </a:p>
        </p:txBody>
      </p:sp>
      <p:sp>
        <p:nvSpPr>
          <p:cNvPr id="32" name="テキスト ボックス 31">
            <a:extLst>
              <a:ext uri="{FF2B5EF4-FFF2-40B4-BE49-F238E27FC236}">
                <a16:creationId xmlns:a16="http://schemas.microsoft.com/office/drawing/2014/main" id="{C9650B3C-1520-4CF6-AB9C-B64AA2D9BF8E}"/>
              </a:ext>
            </a:extLst>
          </p:cNvPr>
          <p:cNvSpPr txBox="1"/>
          <p:nvPr/>
        </p:nvSpPr>
        <p:spPr>
          <a:xfrm>
            <a:off x="2614342" y="2276438"/>
            <a:ext cx="1210588" cy="400110"/>
          </a:xfrm>
          <a:prstGeom prst="rect">
            <a:avLst/>
          </a:prstGeom>
          <a:noFill/>
        </p:spPr>
        <p:txBody>
          <a:bodyPr wrap="none" rtlCol="0">
            <a:spAutoFit/>
          </a:bodyPr>
          <a:lstStyle/>
          <a:p>
            <a:r>
              <a:rPr kumimoji="1" lang="ja-JP" altLang="en-US" sz="2000" dirty="0">
                <a:solidFill>
                  <a:schemeClr val="bg1"/>
                </a:solidFill>
                <a:latin typeface="ＭＳ Ｐゴシック" panose="020B0600070205080204" pitchFamily="50" charset="-128"/>
                <a:ea typeface="ＭＳ Ｐゴシック" panose="020B0600070205080204" pitchFamily="50" charset="-128"/>
              </a:rPr>
              <a:t>観測度数</a:t>
            </a:r>
          </a:p>
        </p:txBody>
      </p:sp>
      <p:sp>
        <p:nvSpPr>
          <p:cNvPr id="33" name="テキスト ボックス 32">
            <a:extLst>
              <a:ext uri="{FF2B5EF4-FFF2-40B4-BE49-F238E27FC236}">
                <a16:creationId xmlns:a16="http://schemas.microsoft.com/office/drawing/2014/main" id="{622E41F6-0097-4D9F-A6F2-2923C3D39C5C}"/>
              </a:ext>
            </a:extLst>
          </p:cNvPr>
          <p:cNvSpPr txBox="1"/>
          <p:nvPr/>
        </p:nvSpPr>
        <p:spPr>
          <a:xfrm>
            <a:off x="5109971" y="2257846"/>
            <a:ext cx="2629246" cy="630942"/>
          </a:xfrm>
          <a:prstGeom prst="rect">
            <a:avLst/>
          </a:prstGeom>
          <a:noFill/>
        </p:spPr>
        <p:txBody>
          <a:bodyPr wrap="none" rtlCol="0">
            <a:spAutoFit/>
          </a:bodyPr>
          <a:lstStyle/>
          <a:p>
            <a:pPr algn="ctr"/>
            <a:r>
              <a:rPr kumimoji="1" lang="ja-JP" altLang="en-US" sz="2000" dirty="0">
                <a:solidFill>
                  <a:schemeClr val="bg1"/>
                </a:solidFill>
                <a:latin typeface="ＭＳ Ｐゴシック" panose="020B0600070205080204" pitchFamily="50" charset="-128"/>
                <a:ea typeface="ＭＳ Ｐゴシック" panose="020B0600070205080204" pitchFamily="50" charset="-128"/>
              </a:rPr>
              <a:t>期待度数</a:t>
            </a:r>
            <a:endParaRPr kumimoji="1" lang="en-US" altLang="ja-JP" sz="2000" dirty="0">
              <a:solidFill>
                <a:schemeClr val="bg1"/>
              </a:solidFill>
              <a:latin typeface="ＭＳ Ｐゴシック" panose="020B0600070205080204" pitchFamily="50" charset="-128"/>
              <a:ea typeface="ＭＳ Ｐゴシック" panose="020B0600070205080204" pitchFamily="50" charset="-128"/>
            </a:endParaRPr>
          </a:p>
          <a:p>
            <a:pPr algn="ctr"/>
            <a:r>
              <a:rPr kumimoji="1" lang="ja-JP" altLang="en-US" sz="1500" dirty="0">
                <a:solidFill>
                  <a:schemeClr val="bg1"/>
                </a:solidFill>
                <a:latin typeface="ＭＳ Ｐゴシック" panose="020B0600070205080204" pitchFamily="50" charset="-128"/>
                <a:ea typeface="ＭＳ Ｐゴシック" panose="020B0600070205080204" pitchFamily="50" charset="-128"/>
              </a:rPr>
              <a:t>帰無仮説（独立）が正しい場合</a:t>
            </a:r>
          </a:p>
        </p:txBody>
      </p:sp>
      <p:cxnSp>
        <p:nvCxnSpPr>
          <p:cNvPr id="34" name="コネクタ: 曲線 33">
            <a:extLst>
              <a:ext uri="{FF2B5EF4-FFF2-40B4-BE49-F238E27FC236}">
                <a16:creationId xmlns:a16="http://schemas.microsoft.com/office/drawing/2014/main" id="{C35592C0-62BF-48C9-BF7F-F72D9A564B53}"/>
              </a:ext>
            </a:extLst>
          </p:cNvPr>
          <p:cNvCxnSpPr>
            <a:cxnSpLocks/>
          </p:cNvCxnSpPr>
          <p:nvPr/>
        </p:nvCxnSpPr>
        <p:spPr>
          <a:xfrm rot="16200000" flipV="1">
            <a:off x="4700943" y="4037554"/>
            <a:ext cx="292233" cy="186599"/>
          </a:xfrm>
          <a:prstGeom prst="curvedConnector3">
            <a:avLst>
              <a:gd name="adj1" fmla="val 50000"/>
            </a:avLst>
          </a:prstGeom>
          <a:ln w="28575">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35" name="テキスト ボックス 34">
            <a:extLst>
              <a:ext uri="{FF2B5EF4-FFF2-40B4-BE49-F238E27FC236}">
                <a16:creationId xmlns:a16="http://schemas.microsoft.com/office/drawing/2014/main" id="{4B659D1A-5232-4A6F-B371-5524BE854377}"/>
              </a:ext>
            </a:extLst>
          </p:cNvPr>
          <p:cNvSpPr txBox="1"/>
          <p:nvPr/>
        </p:nvSpPr>
        <p:spPr>
          <a:xfrm>
            <a:off x="1415361" y="5291573"/>
            <a:ext cx="6324991" cy="784830"/>
          </a:xfrm>
          <a:prstGeom prst="rect">
            <a:avLst/>
          </a:prstGeom>
          <a:noFill/>
        </p:spPr>
        <p:txBody>
          <a:bodyPr wrap="square" rtlCol="0">
            <a:spAutoFit/>
          </a:bodyPr>
          <a:lstStyle/>
          <a:p>
            <a:pPr algn="just"/>
            <a:r>
              <a:rPr kumimoji="1" lang="en-US" altLang="ja-JP" sz="1500" dirty="0">
                <a:solidFill>
                  <a:schemeClr val="bg1"/>
                </a:solidFill>
                <a:latin typeface="ＭＳ Ｐゴシック" panose="020B0600070205080204" pitchFamily="50" charset="-128"/>
                <a:ea typeface="ＭＳ Ｐゴシック" panose="020B0600070205080204" pitchFamily="50" charset="-128"/>
              </a:rPr>
              <a:t>2×2</a:t>
            </a:r>
            <a:r>
              <a:rPr kumimoji="1" lang="ja-JP" altLang="en-US" sz="1500" dirty="0">
                <a:solidFill>
                  <a:schemeClr val="bg1"/>
                </a:solidFill>
                <a:latin typeface="ＭＳ Ｐゴシック" panose="020B0600070205080204" pitchFamily="50" charset="-128"/>
                <a:ea typeface="ＭＳ Ｐゴシック" panose="020B0600070205080204" pitchFamily="50" charset="-128"/>
              </a:rPr>
              <a:t>の集計表の独立性の検定は「</a:t>
            </a:r>
            <a:r>
              <a:rPr kumimoji="1" lang="en-US" altLang="ja-JP" sz="1500" dirty="0">
                <a:solidFill>
                  <a:schemeClr val="bg1"/>
                </a:solidFill>
                <a:latin typeface="ＭＳ Ｐゴシック" panose="020B0600070205080204" pitchFamily="50" charset="-128"/>
                <a:ea typeface="ＭＳ Ｐゴシック" panose="020B0600070205080204" pitchFamily="50" charset="-128"/>
              </a:rPr>
              <a:t>2</a:t>
            </a:r>
            <a:r>
              <a:rPr kumimoji="1" lang="ja-JP" altLang="en-US" sz="1500" dirty="0">
                <a:solidFill>
                  <a:schemeClr val="bg1"/>
                </a:solidFill>
                <a:latin typeface="ＭＳ Ｐゴシック" panose="020B0600070205080204" pitchFamily="50" charset="-128"/>
                <a:ea typeface="ＭＳ Ｐゴシック" panose="020B0600070205080204" pitchFamily="50" charset="-128"/>
              </a:rPr>
              <a:t>群の比率の差の検定」と同じ意味を持つ</a:t>
            </a:r>
            <a:endParaRPr kumimoji="1" lang="en-US" altLang="ja-JP" sz="1500" dirty="0">
              <a:solidFill>
                <a:schemeClr val="bg1"/>
              </a:solidFill>
              <a:latin typeface="ＭＳ Ｐゴシック" panose="020B0600070205080204" pitchFamily="50" charset="-128"/>
              <a:ea typeface="ＭＳ Ｐゴシック" panose="020B0600070205080204" pitchFamily="50" charset="-128"/>
            </a:endParaRPr>
          </a:p>
          <a:p>
            <a:pPr algn="just"/>
            <a:r>
              <a:rPr kumimoji="1" lang="ja-JP" altLang="en-US" sz="1500" dirty="0">
                <a:solidFill>
                  <a:schemeClr val="bg1"/>
                </a:solidFill>
                <a:latin typeface="ＭＳ Ｐゴシック" panose="020B0600070205080204" pitchFamily="50" charset="-128"/>
                <a:ea typeface="ＭＳ Ｐゴシック" panose="020B0600070205080204" pitchFamily="50" charset="-128"/>
              </a:rPr>
              <a:t>（原因が</a:t>
            </a:r>
            <a:r>
              <a:rPr kumimoji="1" lang="en-US" altLang="ja-JP" sz="1500" dirty="0">
                <a:solidFill>
                  <a:schemeClr val="bg1"/>
                </a:solidFill>
                <a:latin typeface="ＭＳ Ｐゴシック" panose="020B0600070205080204" pitchFamily="50" charset="-128"/>
                <a:ea typeface="ＭＳ Ｐゴシック" panose="020B0600070205080204" pitchFamily="50" charset="-128"/>
              </a:rPr>
              <a:t>3</a:t>
            </a:r>
            <a:r>
              <a:rPr kumimoji="1" lang="ja-JP" altLang="en-US" sz="1500" dirty="0">
                <a:solidFill>
                  <a:schemeClr val="bg1"/>
                </a:solidFill>
                <a:latin typeface="ＭＳ Ｐゴシック" panose="020B0600070205080204" pitchFamily="50" charset="-128"/>
                <a:ea typeface="ＭＳ Ｐゴシック" panose="020B0600070205080204" pitchFamily="50" charset="-128"/>
              </a:rPr>
              <a:t>分割で結果が</a:t>
            </a:r>
            <a:r>
              <a:rPr kumimoji="1" lang="en-US" altLang="ja-JP" sz="1500" dirty="0">
                <a:solidFill>
                  <a:schemeClr val="bg1"/>
                </a:solidFill>
                <a:latin typeface="ＭＳ Ｐゴシック" panose="020B0600070205080204" pitchFamily="50" charset="-128"/>
                <a:ea typeface="ＭＳ Ｐゴシック" panose="020B0600070205080204" pitchFamily="50" charset="-128"/>
              </a:rPr>
              <a:t>2</a:t>
            </a:r>
            <a:r>
              <a:rPr kumimoji="1" lang="ja-JP" altLang="en-US" sz="1500" dirty="0">
                <a:solidFill>
                  <a:schemeClr val="bg1"/>
                </a:solidFill>
                <a:latin typeface="ＭＳ Ｐゴシック" panose="020B0600070205080204" pitchFamily="50" charset="-128"/>
                <a:ea typeface="ＭＳ Ｐゴシック" panose="020B0600070205080204" pitchFamily="50" charset="-128"/>
              </a:rPr>
              <a:t>分割ならば「</a:t>
            </a:r>
            <a:r>
              <a:rPr kumimoji="1" lang="en-US" altLang="ja-JP" sz="1500" dirty="0">
                <a:solidFill>
                  <a:schemeClr val="bg1"/>
                </a:solidFill>
                <a:latin typeface="ＭＳ Ｐゴシック" panose="020B0600070205080204" pitchFamily="50" charset="-128"/>
                <a:ea typeface="ＭＳ Ｐゴシック" panose="020B0600070205080204" pitchFamily="50" charset="-128"/>
              </a:rPr>
              <a:t>3</a:t>
            </a:r>
            <a:r>
              <a:rPr kumimoji="1" lang="ja-JP" altLang="en-US" sz="1500" dirty="0">
                <a:solidFill>
                  <a:schemeClr val="bg1"/>
                </a:solidFill>
                <a:latin typeface="ＭＳ Ｐゴシック" panose="020B0600070205080204" pitchFamily="50" charset="-128"/>
                <a:ea typeface="ＭＳ Ｐゴシック" panose="020B0600070205080204" pitchFamily="50" charset="-128"/>
              </a:rPr>
              <a:t>群の比率の差の検定」，結果が</a:t>
            </a:r>
            <a:r>
              <a:rPr kumimoji="1" lang="en-US" altLang="ja-JP" sz="1500" dirty="0">
                <a:solidFill>
                  <a:schemeClr val="bg1"/>
                </a:solidFill>
                <a:latin typeface="ＭＳ Ｐゴシック" panose="020B0600070205080204" pitchFamily="50" charset="-128"/>
                <a:ea typeface="ＭＳ Ｐゴシック" panose="020B0600070205080204" pitchFamily="50" charset="-128"/>
              </a:rPr>
              <a:t>3</a:t>
            </a:r>
            <a:r>
              <a:rPr kumimoji="1" lang="ja-JP" altLang="en-US" sz="1500" dirty="0">
                <a:solidFill>
                  <a:schemeClr val="bg1"/>
                </a:solidFill>
                <a:latin typeface="ＭＳ Ｐゴシック" panose="020B0600070205080204" pitchFamily="50" charset="-128"/>
                <a:ea typeface="ＭＳ Ｐゴシック" panose="020B0600070205080204" pitchFamily="50" charset="-128"/>
              </a:rPr>
              <a:t>分割以上の場合には比率とはいえない）</a:t>
            </a:r>
          </a:p>
        </p:txBody>
      </p:sp>
      <p:sp>
        <p:nvSpPr>
          <p:cNvPr id="36" name="テキスト ボックス 35">
            <a:extLst>
              <a:ext uri="{FF2B5EF4-FFF2-40B4-BE49-F238E27FC236}">
                <a16:creationId xmlns:a16="http://schemas.microsoft.com/office/drawing/2014/main" id="{EAB3FD71-E1FC-44DD-B126-329BF64A8374}"/>
              </a:ext>
            </a:extLst>
          </p:cNvPr>
          <p:cNvSpPr txBox="1"/>
          <p:nvPr/>
        </p:nvSpPr>
        <p:spPr>
          <a:xfrm>
            <a:off x="2880991" y="4743668"/>
            <a:ext cx="715260" cy="323165"/>
          </a:xfrm>
          <a:prstGeom prst="rect">
            <a:avLst/>
          </a:prstGeom>
          <a:noFill/>
        </p:spPr>
        <p:txBody>
          <a:bodyPr wrap="none" rtlCol="0">
            <a:spAutoFit/>
          </a:bodyPr>
          <a:lstStyle/>
          <a:p>
            <a:r>
              <a:rPr kumimoji="1" lang="ja-JP" altLang="en-US" sz="1500" dirty="0">
                <a:solidFill>
                  <a:schemeClr val="bg1"/>
                </a:solidFill>
                <a:latin typeface="ＭＳ Ｐゴシック" panose="020B0600070205080204" pitchFamily="50" charset="-128"/>
                <a:ea typeface="ＭＳ Ｐゴシック" panose="020B0600070205080204" pitchFamily="50" charset="-128"/>
              </a:rPr>
              <a:t>エン麦</a:t>
            </a:r>
          </a:p>
        </p:txBody>
      </p:sp>
      <p:sp>
        <p:nvSpPr>
          <p:cNvPr id="37" name="テキスト ボックス 36">
            <a:extLst>
              <a:ext uri="{FF2B5EF4-FFF2-40B4-BE49-F238E27FC236}">
                <a16:creationId xmlns:a16="http://schemas.microsoft.com/office/drawing/2014/main" id="{882FEB56-D23C-4FAC-9D51-A6522F297BD7}"/>
              </a:ext>
            </a:extLst>
          </p:cNvPr>
          <p:cNvSpPr txBox="1"/>
          <p:nvPr/>
        </p:nvSpPr>
        <p:spPr>
          <a:xfrm>
            <a:off x="6041061" y="4704621"/>
            <a:ext cx="715260" cy="323165"/>
          </a:xfrm>
          <a:prstGeom prst="rect">
            <a:avLst/>
          </a:prstGeom>
          <a:noFill/>
        </p:spPr>
        <p:txBody>
          <a:bodyPr wrap="none" rtlCol="0">
            <a:spAutoFit/>
          </a:bodyPr>
          <a:lstStyle/>
          <a:p>
            <a:r>
              <a:rPr kumimoji="1" lang="ja-JP" altLang="en-US" sz="1500" dirty="0">
                <a:solidFill>
                  <a:schemeClr val="bg1"/>
                </a:solidFill>
                <a:latin typeface="ＭＳ Ｐゴシック" panose="020B0600070205080204" pitchFamily="50" charset="-128"/>
                <a:ea typeface="ＭＳ Ｐゴシック" panose="020B0600070205080204" pitchFamily="50" charset="-128"/>
              </a:rPr>
              <a:t>エン麦</a:t>
            </a:r>
          </a:p>
        </p:txBody>
      </p:sp>
    </p:spTree>
    <p:extLst>
      <p:ext uri="{BB962C8B-B14F-4D97-AF65-F5344CB8AC3E}">
        <p14:creationId xmlns:p14="http://schemas.microsoft.com/office/powerpoint/2010/main" val="152885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par>
                                <p:cTn id="8" presetID="10" presetClass="entr" presetSubtype="0" fill="hold" nodeType="withEffect">
                                  <p:stCondLst>
                                    <p:cond delay="0"/>
                                  </p:stCondLst>
                                  <p:childTnLst>
                                    <p:set>
                                      <p:cBhvr>
                                        <p:cTn id="9" dur="1" fill="hold">
                                          <p:stCondLst>
                                            <p:cond delay="0"/>
                                          </p:stCondLst>
                                        </p:cTn>
                                        <p:tgtEl>
                                          <p:spTgt spid="34"/>
                                        </p:tgtEl>
                                        <p:attrNameLst>
                                          <p:attrName>style.visibility</p:attrName>
                                        </p:attrNameLst>
                                      </p:cBhvr>
                                      <p:to>
                                        <p:strVal val="visible"/>
                                      </p:to>
                                    </p:set>
                                    <p:animEffect transition="in" filter="fade">
                                      <p:cBhvr>
                                        <p:cTn id="10" dur="500"/>
                                        <p:tgtEl>
                                          <p:spTgt spid="3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1"/>
                                        </p:tgtEl>
                                        <p:attrNameLst>
                                          <p:attrName>style.visibility</p:attrName>
                                        </p:attrNameLst>
                                      </p:cBhvr>
                                      <p:to>
                                        <p:strVal val="visible"/>
                                      </p:to>
                                    </p:set>
                                    <p:animEffect transition="in" filter="fade">
                                      <p:cBhvr>
                                        <p:cTn id="13" dur="500"/>
                                        <p:tgtEl>
                                          <p:spTgt spid="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 grpId="0" animBg="1"/>
      <p:bldP spid="31"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3C8B758-5193-4BB5-8857-0FD47E57E31D}"/>
              </a:ext>
            </a:extLst>
          </p:cNvPr>
          <p:cNvSpPr>
            <a:spLocks noGrp="1"/>
          </p:cNvSpPr>
          <p:nvPr>
            <p:ph type="title"/>
          </p:nvPr>
        </p:nvSpPr>
        <p:spPr/>
        <p:txBody>
          <a:bodyPr/>
          <a:lstStyle/>
          <a:p>
            <a:r>
              <a:rPr kumimoji="1" lang="ja-JP" altLang="en-US" dirty="0"/>
              <a:t>検定統計量</a:t>
            </a:r>
            <a:r>
              <a:rPr kumimoji="1" lang="ja-JP" altLang="en-US" sz="3500" dirty="0"/>
              <a:t>（ピアソンの</a:t>
            </a:r>
            <a:r>
              <a:rPr kumimoji="1" lang="en-US" altLang="ja-JP" sz="3500" dirty="0"/>
              <a:t>χ</a:t>
            </a:r>
            <a:r>
              <a:rPr kumimoji="1" lang="en-US" altLang="ja-JP" sz="3500" baseline="30000" dirty="0"/>
              <a:t>2</a:t>
            </a:r>
            <a:r>
              <a:rPr kumimoji="1" lang="ja-JP" altLang="en-US" sz="3500" dirty="0"/>
              <a:t>）</a:t>
            </a:r>
          </a:p>
        </p:txBody>
      </p:sp>
      <mc:AlternateContent xmlns:mc="http://schemas.openxmlformats.org/markup-compatibility/2006" xmlns:a14="http://schemas.microsoft.com/office/drawing/2010/main">
        <mc:Choice Requires="a14">
          <p:sp>
            <p:nvSpPr>
              <p:cNvPr id="8" name="テキスト ボックス 7">
                <a:extLst>
                  <a:ext uri="{FF2B5EF4-FFF2-40B4-BE49-F238E27FC236}">
                    <a16:creationId xmlns:a16="http://schemas.microsoft.com/office/drawing/2014/main" id="{7A066749-4B0F-48F9-83BF-F786F7336C1B}"/>
                  </a:ext>
                </a:extLst>
              </p:cNvPr>
              <p:cNvSpPr txBox="1"/>
              <p:nvPr/>
            </p:nvSpPr>
            <p:spPr>
              <a:xfrm>
                <a:off x="3036657" y="4786347"/>
                <a:ext cx="3335543" cy="693908"/>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nary>
                        <m:naryPr>
                          <m:chr m:val="∑"/>
                          <m:subHide m:val="on"/>
                          <m:supHide m:val="on"/>
                          <m:ctrlPr>
                            <a:rPr kumimoji="1" lang="ja-JP" altLang="en-US" sz="1800" i="1" smtClean="0">
                              <a:solidFill>
                                <a:schemeClr val="bg1"/>
                              </a:solidFill>
                              <a:latin typeface="Cambria Math" panose="02040503050406030204" pitchFamily="18" charset="0"/>
                              <a:ea typeface="ＭＳ Ｐゴシック" panose="020B0600070205080204" pitchFamily="50" charset="-128"/>
                            </a:rPr>
                          </m:ctrlPr>
                        </m:naryPr>
                        <m:sub/>
                        <m:sup/>
                        <m:e>
                          <m:nary>
                            <m:naryPr>
                              <m:chr m:val="∑"/>
                              <m:subHide m:val="on"/>
                              <m:supHide m:val="on"/>
                              <m:ctrlPr>
                                <a:rPr kumimoji="1" lang="ja-JP" altLang="en-US" sz="1800" i="1">
                                  <a:solidFill>
                                    <a:schemeClr val="bg1"/>
                                  </a:solidFill>
                                  <a:latin typeface="Cambria Math" panose="02040503050406030204" pitchFamily="18" charset="0"/>
                                </a:rPr>
                              </m:ctrlPr>
                            </m:naryPr>
                            <m:sub/>
                            <m:sup/>
                            <m:e>
                              <m:f>
                                <m:fPr>
                                  <m:ctrlPr>
                                    <a:rPr kumimoji="1" lang="en-US" altLang="ja-JP" sz="1800" i="1" smtClean="0">
                                      <a:solidFill>
                                        <a:schemeClr val="bg1"/>
                                      </a:solidFill>
                                      <a:latin typeface="Cambria Math" panose="02040503050406030204" pitchFamily="18" charset="0"/>
                                    </a:rPr>
                                  </m:ctrlPr>
                                </m:fPr>
                                <m:num>
                                  <m:sSup>
                                    <m:sSupPr>
                                      <m:ctrlPr>
                                        <a:rPr kumimoji="1" lang="en-US" altLang="ja-JP" sz="1800" i="1" smtClean="0">
                                          <a:solidFill>
                                            <a:schemeClr val="bg1"/>
                                          </a:solidFill>
                                          <a:latin typeface="Cambria Math" panose="02040503050406030204" pitchFamily="18" charset="0"/>
                                        </a:rPr>
                                      </m:ctrlPr>
                                    </m:sSupPr>
                                    <m:e>
                                      <m:d>
                                        <m:dPr>
                                          <m:begChr m:val="（"/>
                                          <m:endChr m:val="）"/>
                                          <m:ctrlPr>
                                            <a:rPr kumimoji="1" lang="ja-JP" altLang="en-US" sz="1800" i="1">
                                              <a:solidFill>
                                                <a:schemeClr val="bg1"/>
                                              </a:solidFill>
                                              <a:latin typeface="Cambria Math" panose="02040503050406030204" pitchFamily="18" charset="0"/>
                                            </a:rPr>
                                          </m:ctrlPr>
                                        </m:dPr>
                                        <m:e>
                                          <m:r>
                                            <a:rPr kumimoji="1" lang="ja-JP" altLang="en-US" sz="1800" i="1">
                                              <a:solidFill>
                                                <a:schemeClr val="bg1"/>
                                              </a:solidFill>
                                              <a:latin typeface="Cambria Math" panose="02040503050406030204" pitchFamily="18" charset="0"/>
                                            </a:rPr>
                                            <m:t>観測度数</m:t>
                                          </m:r>
                                          <m:r>
                                            <a:rPr kumimoji="1" lang="en-US" altLang="ja-JP" sz="1800" i="1">
                                              <a:solidFill>
                                                <a:schemeClr val="bg1"/>
                                              </a:solidFill>
                                              <a:latin typeface="Cambria Math" panose="02040503050406030204" pitchFamily="18" charset="0"/>
                                            </a:rPr>
                                            <m:t>−</m:t>
                                          </m:r>
                                          <m:r>
                                            <a:rPr kumimoji="1" lang="ja-JP" altLang="en-US" sz="1800" i="1">
                                              <a:solidFill>
                                                <a:schemeClr val="bg1"/>
                                              </a:solidFill>
                                              <a:latin typeface="Cambria Math" panose="02040503050406030204" pitchFamily="18" charset="0"/>
                                            </a:rPr>
                                            <m:t>期待度数</m:t>
                                          </m:r>
                                        </m:e>
                                      </m:d>
                                    </m:e>
                                    <m:sup>
                                      <m:r>
                                        <a:rPr kumimoji="1" lang="en-US" altLang="ja-JP" sz="1800" b="0" i="1" smtClean="0">
                                          <a:solidFill>
                                            <a:schemeClr val="bg1"/>
                                          </a:solidFill>
                                          <a:latin typeface="Cambria Math" panose="02040503050406030204" pitchFamily="18" charset="0"/>
                                        </a:rPr>
                                        <m:t>2</m:t>
                                      </m:r>
                                    </m:sup>
                                  </m:sSup>
                                </m:num>
                                <m:den>
                                  <m:r>
                                    <a:rPr kumimoji="1" lang="ja-JP" altLang="en-US" sz="1800" i="1">
                                      <a:solidFill>
                                        <a:schemeClr val="bg1"/>
                                      </a:solidFill>
                                      <a:latin typeface="Cambria Math" panose="02040503050406030204" pitchFamily="18" charset="0"/>
                                    </a:rPr>
                                    <m:t>期待度数</m:t>
                                  </m:r>
                                </m:den>
                              </m:f>
                            </m:e>
                          </m:nary>
                        </m:e>
                      </m:nary>
                    </m:oMath>
                  </m:oMathPara>
                </a14:m>
                <a:endParaRPr kumimoji="1" lang="ja-JP" altLang="en-US" sz="1800" dirty="0">
                  <a:solidFill>
                    <a:schemeClr val="bg1"/>
                  </a:solidFill>
                  <a:latin typeface="ＭＳ Ｐゴシック" panose="020B0600070205080204" pitchFamily="50" charset="-128"/>
                  <a:ea typeface="ＭＳ Ｐゴシック" panose="020B0600070205080204" pitchFamily="50" charset="-128"/>
                  <a:cs typeface="Meiryo UI" pitchFamily="50" charset="-128"/>
                </a:endParaRPr>
              </a:p>
            </p:txBody>
          </p:sp>
        </mc:Choice>
        <mc:Fallback xmlns="">
          <p:sp>
            <p:nvSpPr>
              <p:cNvPr id="8" name="テキスト ボックス 7">
                <a:extLst>
                  <a:ext uri="{FF2B5EF4-FFF2-40B4-BE49-F238E27FC236}">
                    <a16:creationId xmlns:a16="http://schemas.microsoft.com/office/drawing/2014/main" id="{7A066749-4B0F-48F9-83BF-F786F7336C1B}"/>
                  </a:ext>
                </a:extLst>
              </p:cNvPr>
              <p:cNvSpPr txBox="1">
                <a:spLocks noRot="1" noChangeAspect="1" noMove="1" noResize="1" noEditPoints="1" noAdjustHandles="1" noChangeArrowheads="1" noChangeShapeType="1" noTextEdit="1"/>
              </p:cNvSpPr>
              <p:nvPr/>
            </p:nvSpPr>
            <p:spPr>
              <a:xfrm>
                <a:off x="3036657" y="4786347"/>
                <a:ext cx="3335543" cy="693908"/>
              </a:xfrm>
              <a:prstGeom prst="rect">
                <a:avLst/>
              </a:prstGeom>
              <a:blipFill>
                <a:blip r:embed="rId2"/>
                <a:stretch>
                  <a:fillRect/>
                </a:stretch>
              </a:blipFill>
            </p:spPr>
            <p:txBody>
              <a:bodyPr/>
              <a:lstStyle/>
              <a:p>
                <a:r>
                  <a:rPr lang="ja-JP" altLang="en-US">
                    <a:noFill/>
                  </a:rPr>
                  <a:t> </a:t>
                </a:r>
              </a:p>
            </p:txBody>
          </p:sp>
        </mc:Fallback>
      </mc:AlternateContent>
      <p:sp>
        <p:nvSpPr>
          <p:cNvPr id="9" name="テキスト ボックス 8">
            <a:extLst>
              <a:ext uri="{FF2B5EF4-FFF2-40B4-BE49-F238E27FC236}">
                <a16:creationId xmlns:a16="http://schemas.microsoft.com/office/drawing/2014/main" id="{426B3599-BA4C-44F7-9B7C-08246BBC718C}"/>
              </a:ext>
            </a:extLst>
          </p:cNvPr>
          <p:cNvSpPr txBox="1"/>
          <p:nvPr/>
        </p:nvSpPr>
        <p:spPr>
          <a:xfrm>
            <a:off x="467544" y="4815006"/>
            <a:ext cx="2749471" cy="400110"/>
          </a:xfrm>
          <a:prstGeom prst="rect">
            <a:avLst/>
          </a:prstGeom>
          <a:noFill/>
        </p:spPr>
        <p:txBody>
          <a:bodyPr wrap="none" rtlCol="0">
            <a:spAutoFit/>
          </a:bodyPr>
          <a:lstStyle/>
          <a:p>
            <a:pPr algn="l"/>
            <a:r>
              <a:rPr kumimoji="1" lang="ja-JP" altLang="en-US"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独立性の検定統計量＝</a:t>
            </a:r>
          </a:p>
        </p:txBody>
      </p:sp>
      <p:sp>
        <p:nvSpPr>
          <p:cNvPr id="10" name="テキスト ボックス 9">
            <a:extLst>
              <a:ext uri="{FF2B5EF4-FFF2-40B4-BE49-F238E27FC236}">
                <a16:creationId xmlns:a16="http://schemas.microsoft.com/office/drawing/2014/main" id="{326346E1-F254-4AF9-A327-4029D2822D15}"/>
              </a:ext>
            </a:extLst>
          </p:cNvPr>
          <p:cNvSpPr txBox="1"/>
          <p:nvPr/>
        </p:nvSpPr>
        <p:spPr>
          <a:xfrm>
            <a:off x="683568" y="5101284"/>
            <a:ext cx="1962397" cy="400110"/>
          </a:xfrm>
          <a:prstGeom prst="rect">
            <a:avLst/>
          </a:prstGeom>
          <a:noFill/>
        </p:spPr>
        <p:txBody>
          <a:bodyPr wrap="none" rtlCol="0">
            <a:spAutoFit/>
          </a:bodyPr>
          <a:lstStyle/>
          <a:p>
            <a:pPr algn="l"/>
            <a:r>
              <a:rPr kumimoji="1" lang="ja-JP" altLang="en-US"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（ピアソンの</a:t>
            </a:r>
            <a:r>
              <a:rPr kumimoji="1" lang="en-US" altLang="ja-JP"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χ</a:t>
            </a:r>
            <a:r>
              <a:rPr kumimoji="1" lang="en-US" altLang="ja-JP" sz="2000" baseline="30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2</a:t>
            </a:r>
            <a:r>
              <a:rPr kumimoji="1" lang="ja-JP" altLang="en-US"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a:t>
            </a:r>
          </a:p>
        </p:txBody>
      </p:sp>
      <p:sp>
        <p:nvSpPr>
          <p:cNvPr id="11" name="テキスト ボックス 10">
            <a:extLst>
              <a:ext uri="{FF2B5EF4-FFF2-40B4-BE49-F238E27FC236}">
                <a16:creationId xmlns:a16="http://schemas.microsoft.com/office/drawing/2014/main" id="{CF80C07F-E1F5-446C-8968-67417EAE2011}"/>
              </a:ext>
            </a:extLst>
          </p:cNvPr>
          <p:cNvSpPr txBox="1"/>
          <p:nvPr/>
        </p:nvSpPr>
        <p:spPr>
          <a:xfrm>
            <a:off x="539553" y="2041543"/>
            <a:ext cx="5184576" cy="1015663"/>
          </a:xfrm>
          <a:prstGeom prst="rect">
            <a:avLst/>
          </a:prstGeom>
          <a:noFill/>
        </p:spPr>
        <p:txBody>
          <a:bodyPr wrap="square" rtlCol="0">
            <a:spAutoFit/>
          </a:bodyPr>
          <a:lstStyle/>
          <a:p>
            <a:pPr algn="l"/>
            <a:r>
              <a:rPr kumimoji="1" lang="ja-JP" altLang="en-US"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残差（観測度数</a:t>
            </a:r>
            <a:r>
              <a:rPr kumimoji="1" lang="en-US" altLang="ja-JP"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a:t>
            </a:r>
            <a:r>
              <a:rPr kumimoji="1" lang="ja-JP" altLang="en-US"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期待度数）を足し合わせるだけではプラスとマイナスが相殺されてしまうし，確率分布に従わない</a:t>
            </a:r>
            <a:r>
              <a:rPr kumimoji="1" lang="en-US" altLang="ja-JP"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a:t>
            </a:r>
            <a:endParaRPr kumimoji="1" lang="ja-JP" altLang="en-US"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endParaRPr>
          </a:p>
        </p:txBody>
      </p:sp>
      <p:sp>
        <p:nvSpPr>
          <p:cNvPr id="16" name="テキスト ボックス 15">
            <a:extLst>
              <a:ext uri="{FF2B5EF4-FFF2-40B4-BE49-F238E27FC236}">
                <a16:creationId xmlns:a16="http://schemas.microsoft.com/office/drawing/2014/main" id="{2F1A87A0-A2E2-4D4C-919E-433957648795}"/>
              </a:ext>
            </a:extLst>
          </p:cNvPr>
          <p:cNvSpPr txBox="1"/>
          <p:nvPr/>
        </p:nvSpPr>
        <p:spPr>
          <a:xfrm>
            <a:off x="524629" y="3509767"/>
            <a:ext cx="6582779" cy="707886"/>
          </a:xfrm>
          <a:prstGeom prst="rect">
            <a:avLst/>
          </a:prstGeom>
          <a:noFill/>
        </p:spPr>
        <p:txBody>
          <a:bodyPr wrap="square" rtlCol="0">
            <a:spAutoFit/>
          </a:bodyPr>
          <a:lstStyle/>
          <a:p>
            <a:r>
              <a:rPr kumimoji="1" lang="ja-JP" altLang="en-US" sz="2000" dirty="0">
                <a:solidFill>
                  <a:srgbClr val="FFFF00"/>
                </a:solidFill>
                <a:latin typeface="ＭＳ Ｐゴシック" panose="020B0600070205080204" pitchFamily="50" charset="-128"/>
                <a:cs typeface="Meiryo UI" pitchFamily="50" charset="-128"/>
              </a:rPr>
              <a:t>残差の平方（</a:t>
            </a:r>
            <a:r>
              <a:rPr kumimoji="1" lang="en-US" altLang="ja-JP" sz="2000" dirty="0">
                <a:solidFill>
                  <a:srgbClr val="FFFF00"/>
                </a:solidFill>
                <a:latin typeface="ＭＳ Ｐゴシック" panose="020B0600070205080204" pitchFamily="50" charset="-128"/>
                <a:cs typeface="Meiryo UI" pitchFamily="50" charset="-128"/>
              </a:rPr>
              <a:t>2</a:t>
            </a:r>
            <a:r>
              <a:rPr kumimoji="1" lang="ja-JP" altLang="en-US" sz="2000" dirty="0">
                <a:solidFill>
                  <a:srgbClr val="FFFF00"/>
                </a:solidFill>
                <a:latin typeface="ＭＳ Ｐゴシック" panose="020B0600070205080204" pitchFamily="50" charset="-128"/>
                <a:cs typeface="Meiryo UI" pitchFamily="50" charset="-128"/>
              </a:rPr>
              <a:t>乗）和</a:t>
            </a:r>
            <a:r>
              <a:rPr kumimoji="1" lang="ja-JP" altLang="en-US" sz="2000" dirty="0">
                <a:solidFill>
                  <a:schemeClr val="bg1"/>
                </a:solidFill>
                <a:latin typeface="ＭＳ Ｐゴシック" panose="020B0600070205080204" pitchFamily="50" charset="-128"/>
                <a:cs typeface="Meiryo UI" pitchFamily="50" charset="-128"/>
              </a:rPr>
              <a:t>ならば近似的に</a:t>
            </a:r>
            <a:r>
              <a:rPr kumimoji="1" lang="en-US" altLang="ja-JP" sz="2000" dirty="0">
                <a:solidFill>
                  <a:schemeClr val="bg1"/>
                </a:solidFill>
                <a:latin typeface="ＭＳ Ｐゴシック" panose="020B0600070205080204" pitchFamily="50" charset="-128"/>
                <a:cs typeface="Meiryo UI" pitchFamily="50" charset="-128"/>
              </a:rPr>
              <a:t>χ</a:t>
            </a:r>
            <a:r>
              <a:rPr kumimoji="1" lang="en-US" altLang="ja-JP" sz="2000" baseline="30000" dirty="0">
                <a:solidFill>
                  <a:schemeClr val="bg1"/>
                </a:solidFill>
                <a:latin typeface="ＭＳ Ｐゴシック" panose="020B0600070205080204" pitchFamily="50" charset="-128"/>
                <a:cs typeface="Meiryo UI" pitchFamily="50" charset="-128"/>
              </a:rPr>
              <a:t>2</a:t>
            </a:r>
            <a:r>
              <a:rPr kumimoji="1" lang="ja-JP" altLang="en-US" sz="2000" dirty="0">
                <a:solidFill>
                  <a:schemeClr val="bg1"/>
                </a:solidFill>
                <a:latin typeface="ＭＳ Ｐゴシック" panose="020B0600070205080204" pitchFamily="50" charset="-128"/>
                <a:cs typeface="Meiryo UI" pitchFamily="50" charset="-128"/>
              </a:rPr>
              <a:t>分布に従う</a:t>
            </a:r>
            <a:endParaRPr kumimoji="1" lang="en-US" altLang="ja-JP" sz="2000" dirty="0">
              <a:solidFill>
                <a:schemeClr val="bg1"/>
              </a:solidFill>
              <a:latin typeface="ＭＳ Ｐゴシック" panose="020B0600070205080204" pitchFamily="50" charset="-128"/>
              <a:cs typeface="Meiryo UI" pitchFamily="50" charset="-128"/>
            </a:endParaRPr>
          </a:p>
          <a:p>
            <a:r>
              <a:rPr kumimoji="1" lang="ja-JP" altLang="en-US" sz="2000" dirty="0">
                <a:solidFill>
                  <a:schemeClr val="bg1"/>
                </a:solidFill>
                <a:latin typeface="ＭＳ Ｐゴシック" panose="020B0600070205080204" pitchFamily="50" charset="-128"/>
                <a:cs typeface="Meiryo UI" pitchFamily="50" charset="-128"/>
              </a:rPr>
              <a:t>（ただし，期待度数で割って正規化して大きさを揃えておく）</a:t>
            </a:r>
            <a:endParaRPr kumimoji="1" lang="ja-JP" altLang="en-US"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endParaRPr>
          </a:p>
        </p:txBody>
      </p:sp>
      <p:sp>
        <p:nvSpPr>
          <p:cNvPr id="17" name="矢印: 下 16">
            <a:extLst>
              <a:ext uri="{FF2B5EF4-FFF2-40B4-BE49-F238E27FC236}">
                <a16:creationId xmlns:a16="http://schemas.microsoft.com/office/drawing/2014/main" id="{FB7A20BB-11FD-4B9B-8E51-640DD6544298}"/>
              </a:ext>
            </a:extLst>
          </p:cNvPr>
          <p:cNvSpPr/>
          <p:nvPr/>
        </p:nvSpPr>
        <p:spPr>
          <a:xfrm>
            <a:off x="2846192" y="3019309"/>
            <a:ext cx="501672" cy="490457"/>
          </a:xfrm>
          <a:prstGeom prst="downArrow">
            <a:avLst/>
          </a:prstGeom>
          <a:solidFill>
            <a:srgbClr val="92D050"/>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 name="コネクタ: 曲線 18">
            <a:extLst>
              <a:ext uri="{FF2B5EF4-FFF2-40B4-BE49-F238E27FC236}">
                <a16:creationId xmlns:a16="http://schemas.microsoft.com/office/drawing/2014/main" id="{B5854DE0-3258-4C15-A4F5-A8104F1BB0FF}"/>
              </a:ext>
            </a:extLst>
          </p:cNvPr>
          <p:cNvCxnSpPr>
            <a:cxnSpLocks/>
          </p:cNvCxnSpPr>
          <p:nvPr/>
        </p:nvCxnSpPr>
        <p:spPr>
          <a:xfrm rot="10800000" flipV="1">
            <a:off x="3320211" y="4607905"/>
            <a:ext cx="99661" cy="255792"/>
          </a:xfrm>
          <a:prstGeom prst="curvedConnector2">
            <a:avLst/>
          </a:prstGeom>
          <a:ln w="3175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21" name="テキスト ボックス 20">
            <a:extLst>
              <a:ext uri="{FF2B5EF4-FFF2-40B4-BE49-F238E27FC236}">
                <a16:creationId xmlns:a16="http://schemas.microsoft.com/office/drawing/2014/main" id="{0E8624ED-7B6E-4FEC-A672-9B69A6F97988}"/>
              </a:ext>
            </a:extLst>
          </p:cNvPr>
          <p:cNvSpPr txBox="1"/>
          <p:nvPr/>
        </p:nvSpPr>
        <p:spPr>
          <a:xfrm>
            <a:off x="3419872" y="4340418"/>
            <a:ext cx="3073277" cy="323165"/>
          </a:xfrm>
          <a:prstGeom prst="rect">
            <a:avLst/>
          </a:prstGeom>
          <a:noFill/>
        </p:spPr>
        <p:txBody>
          <a:bodyPr wrap="none" rtlCol="0">
            <a:spAutoFit/>
          </a:bodyPr>
          <a:lstStyle/>
          <a:p>
            <a:pPr algn="l"/>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行方向と列方向の和なので</a:t>
            </a:r>
            <a:r>
              <a:rPr kumimoji="1" lang="en-US" altLang="ja-JP"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Σ</a:t>
            </a:r>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が</a:t>
            </a:r>
            <a:r>
              <a:rPr kumimoji="1" lang="en-US" altLang="ja-JP"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2</a:t>
            </a:r>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つ</a:t>
            </a:r>
            <a:endParaRPr kumimoji="1" lang="en-US" altLang="ja-JP"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endParaRPr>
          </a:p>
        </p:txBody>
      </p:sp>
      <p:sp>
        <p:nvSpPr>
          <p:cNvPr id="22" name="正方形/長方形 21">
            <a:extLst>
              <a:ext uri="{FF2B5EF4-FFF2-40B4-BE49-F238E27FC236}">
                <a16:creationId xmlns:a16="http://schemas.microsoft.com/office/drawing/2014/main" id="{378F2D95-6CEA-4730-822C-6AA8D1C9A7C0}"/>
              </a:ext>
            </a:extLst>
          </p:cNvPr>
          <p:cNvSpPr/>
          <p:nvPr/>
        </p:nvSpPr>
        <p:spPr>
          <a:xfrm>
            <a:off x="467544" y="4692137"/>
            <a:ext cx="6192688" cy="809258"/>
          </a:xfrm>
          <a:prstGeom prst="rect">
            <a:avLst/>
          </a:prstGeom>
          <a:noFill/>
          <a:ln w="317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矢印: 右 22">
            <a:extLst>
              <a:ext uri="{FF2B5EF4-FFF2-40B4-BE49-F238E27FC236}">
                <a16:creationId xmlns:a16="http://schemas.microsoft.com/office/drawing/2014/main" id="{33B02EFD-07D8-4541-96A1-0E999D8EC1E3}"/>
              </a:ext>
            </a:extLst>
          </p:cNvPr>
          <p:cNvSpPr/>
          <p:nvPr/>
        </p:nvSpPr>
        <p:spPr>
          <a:xfrm rot="10800000">
            <a:off x="6712790" y="4944700"/>
            <a:ext cx="342062" cy="432048"/>
          </a:xfrm>
          <a:prstGeom prst="rightArrow">
            <a:avLst/>
          </a:prstGeom>
          <a:solidFill>
            <a:srgbClr val="FFFF00"/>
          </a:solidFill>
          <a:ln w="317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テキスト ボックス 23">
            <a:extLst>
              <a:ext uri="{FF2B5EF4-FFF2-40B4-BE49-F238E27FC236}">
                <a16:creationId xmlns:a16="http://schemas.microsoft.com/office/drawing/2014/main" id="{DF6FC0F0-AB27-4A65-A6F3-FFDF1E394C97}"/>
              </a:ext>
            </a:extLst>
          </p:cNvPr>
          <p:cNvSpPr txBox="1"/>
          <p:nvPr/>
        </p:nvSpPr>
        <p:spPr>
          <a:xfrm>
            <a:off x="7107409" y="4786346"/>
            <a:ext cx="1569047" cy="707886"/>
          </a:xfrm>
          <a:prstGeom prst="rect">
            <a:avLst/>
          </a:prstGeom>
          <a:noFill/>
        </p:spPr>
        <p:txBody>
          <a:bodyPr wrap="square" rtlCol="0">
            <a:spAutoFit/>
          </a:bodyPr>
          <a:lstStyle/>
          <a:p>
            <a:pPr algn="just"/>
            <a:r>
              <a:rPr kumimoji="1" lang="en-US" altLang="ja-JP" sz="2000" dirty="0">
                <a:solidFill>
                  <a:srgbClr val="FFFF00"/>
                </a:solidFill>
                <a:latin typeface="ＭＳ Ｐゴシック" panose="020B0600070205080204" pitchFamily="50" charset="-128"/>
                <a:cs typeface="Meiryo UI" pitchFamily="50" charset="-128"/>
              </a:rPr>
              <a:t>χ</a:t>
            </a:r>
            <a:r>
              <a:rPr kumimoji="1" lang="en-US" altLang="ja-JP" sz="2000" baseline="30000" dirty="0">
                <a:solidFill>
                  <a:srgbClr val="FFFF00"/>
                </a:solidFill>
                <a:latin typeface="ＭＳ Ｐゴシック" panose="020B0600070205080204" pitchFamily="50" charset="-128"/>
                <a:cs typeface="Meiryo UI" pitchFamily="50" charset="-128"/>
              </a:rPr>
              <a:t>2</a:t>
            </a:r>
            <a:r>
              <a:rPr kumimoji="1" lang="ja-JP" altLang="en-US" sz="2000" dirty="0">
                <a:solidFill>
                  <a:srgbClr val="FFFF00"/>
                </a:solidFill>
                <a:latin typeface="ＭＳ Ｐゴシック" panose="020B0600070205080204" pitchFamily="50" charset="-128"/>
                <a:cs typeface="Meiryo UI" pitchFamily="50" charset="-128"/>
              </a:rPr>
              <a:t>分布に近似的に従う</a:t>
            </a:r>
            <a:endParaRPr kumimoji="1" lang="ja-JP" altLang="en-US" sz="2000" dirty="0">
              <a:solidFill>
                <a:srgbClr val="FFFF00"/>
              </a:solidFill>
              <a:latin typeface="ＭＳ Ｐゴシック" panose="020B0600070205080204" pitchFamily="50" charset="-128"/>
              <a:ea typeface="ＭＳ Ｐゴシック" panose="020B0600070205080204" pitchFamily="50" charset="-128"/>
              <a:cs typeface="Meiryo UI" pitchFamily="50" charset="-128"/>
            </a:endParaRPr>
          </a:p>
        </p:txBody>
      </p:sp>
      <p:sp>
        <p:nvSpPr>
          <p:cNvPr id="18" name="テキスト ボックス 17">
            <a:extLst>
              <a:ext uri="{FF2B5EF4-FFF2-40B4-BE49-F238E27FC236}">
                <a16:creationId xmlns:a16="http://schemas.microsoft.com/office/drawing/2014/main" id="{FE676EE3-3F2B-4BA6-9C81-4748840EFB35}"/>
              </a:ext>
            </a:extLst>
          </p:cNvPr>
          <p:cNvSpPr txBox="1"/>
          <p:nvPr/>
        </p:nvSpPr>
        <p:spPr>
          <a:xfrm>
            <a:off x="395536" y="5595643"/>
            <a:ext cx="5556056" cy="353943"/>
          </a:xfrm>
          <a:prstGeom prst="rect">
            <a:avLst/>
          </a:prstGeom>
          <a:noFill/>
        </p:spPr>
        <p:txBody>
          <a:bodyPr wrap="square" rtlCol="0">
            <a:spAutoFit/>
          </a:bodyPr>
          <a:lstStyle/>
          <a:p>
            <a:pPr algn="l"/>
            <a:r>
              <a:rPr kumimoji="1" lang="ja-JP" altLang="en-US" sz="17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自由度</a:t>
            </a:r>
            <a:r>
              <a:rPr kumimoji="1" lang="en-US" altLang="ja-JP" sz="17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ν</a:t>
            </a:r>
            <a:r>
              <a:rPr kumimoji="1" lang="ja-JP" altLang="en-US" sz="17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（自由になるセル数）＝（行数</a:t>
            </a:r>
            <a:r>
              <a:rPr kumimoji="1" lang="en-US" altLang="ja-JP" sz="17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-1</a:t>
            </a:r>
            <a:r>
              <a:rPr kumimoji="1" lang="ja-JP" altLang="en-US" sz="17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a:t>
            </a:r>
            <a:r>
              <a:rPr kumimoji="1" lang="en-US" altLang="ja-JP" sz="17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a:t>
            </a:r>
            <a:r>
              <a:rPr kumimoji="1" lang="ja-JP" altLang="en-US" sz="17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（列数</a:t>
            </a:r>
            <a:r>
              <a:rPr kumimoji="1" lang="en-US" altLang="ja-JP" sz="17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-1</a:t>
            </a:r>
            <a:r>
              <a:rPr kumimoji="1" lang="ja-JP" altLang="en-US" sz="17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a:t>
            </a:r>
            <a:endParaRPr kumimoji="1" lang="ja-JP" altLang="en-US" sz="1700" dirty="0">
              <a:solidFill>
                <a:srgbClr val="00B0F0"/>
              </a:solidFill>
              <a:latin typeface="ＭＳ Ｐゴシック" panose="020B0600070205080204" pitchFamily="50" charset="-128"/>
              <a:ea typeface="ＭＳ Ｐゴシック" panose="020B0600070205080204" pitchFamily="50" charset="-128"/>
              <a:cs typeface="Meiryo UI" pitchFamily="50" charset="-128"/>
            </a:endParaRPr>
          </a:p>
        </p:txBody>
      </p:sp>
      <p:sp>
        <p:nvSpPr>
          <p:cNvPr id="20" name="テキスト ボックス 19">
            <a:extLst>
              <a:ext uri="{FF2B5EF4-FFF2-40B4-BE49-F238E27FC236}">
                <a16:creationId xmlns:a16="http://schemas.microsoft.com/office/drawing/2014/main" id="{ECAA611D-554A-4A1E-AB16-C24A1A0704FA}"/>
              </a:ext>
            </a:extLst>
          </p:cNvPr>
          <p:cNvSpPr txBox="1"/>
          <p:nvPr/>
        </p:nvSpPr>
        <p:spPr>
          <a:xfrm>
            <a:off x="2051720" y="5959037"/>
            <a:ext cx="4276839" cy="307777"/>
          </a:xfrm>
          <a:prstGeom prst="rect">
            <a:avLst/>
          </a:prstGeom>
          <a:noFill/>
        </p:spPr>
        <p:txBody>
          <a:bodyPr wrap="square" rtlCol="0">
            <a:spAutoFit/>
          </a:bodyPr>
          <a:lstStyle/>
          <a:p>
            <a:pPr algn="l"/>
            <a:r>
              <a:rPr kumimoji="1" lang="ja-JP" altLang="en-US" sz="14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周辺度数が決まっているため行も列も</a:t>
            </a:r>
            <a:r>
              <a:rPr kumimoji="1" lang="en-US" altLang="ja-JP" sz="14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1</a:t>
            </a:r>
            <a:r>
              <a:rPr kumimoji="1" lang="ja-JP" altLang="en-US" sz="14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つ制約される</a:t>
            </a:r>
          </a:p>
        </p:txBody>
      </p:sp>
      <p:cxnSp>
        <p:nvCxnSpPr>
          <p:cNvPr id="25" name="コネクタ: 曲線 24">
            <a:extLst>
              <a:ext uri="{FF2B5EF4-FFF2-40B4-BE49-F238E27FC236}">
                <a16:creationId xmlns:a16="http://schemas.microsoft.com/office/drawing/2014/main" id="{0569C8CD-97B6-4527-8332-3947C002BD3D}"/>
              </a:ext>
            </a:extLst>
          </p:cNvPr>
          <p:cNvCxnSpPr>
            <a:cxnSpLocks/>
            <a:stCxn id="20" idx="1"/>
          </p:cNvCxnSpPr>
          <p:nvPr/>
        </p:nvCxnSpPr>
        <p:spPr>
          <a:xfrm rot="10800000">
            <a:off x="1880242" y="5891376"/>
            <a:ext cx="171479" cy="221551"/>
          </a:xfrm>
          <a:prstGeom prst="curvedConnector2">
            <a:avLst/>
          </a:prstGeom>
          <a:ln w="31750">
            <a:solidFill>
              <a:srgbClr val="FFFF00"/>
            </a:solidFill>
            <a:tailEnd type="triangle"/>
          </a:ln>
        </p:spPr>
        <p:style>
          <a:lnRef idx="1">
            <a:schemeClr val="accent1"/>
          </a:lnRef>
          <a:fillRef idx="0">
            <a:schemeClr val="accent1"/>
          </a:fillRef>
          <a:effectRef idx="0">
            <a:schemeClr val="accent1"/>
          </a:effectRef>
          <a:fontRef idx="minor">
            <a:schemeClr val="tx1"/>
          </a:fontRef>
        </p:style>
      </p:cxnSp>
      <p:pic>
        <p:nvPicPr>
          <p:cNvPr id="3" name="図 2">
            <a:extLst>
              <a:ext uri="{FF2B5EF4-FFF2-40B4-BE49-F238E27FC236}">
                <a16:creationId xmlns:a16="http://schemas.microsoft.com/office/drawing/2014/main" id="{ED827F9F-D9D2-4DD6-B2F5-85D1BA7B42C7}"/>
              </a:ext>
            </a:extLst>
          </p:cNvPr>
          <p:cNvPicPr>
            <a:picLocks noChangeAspect="1"/>
          </p:cNvPicPr>
          <p:nvPr/>
        </p:nvPicPr>
        <p:blipFill>
          <a:blip r:embed="rId3"/>
          <a:stretch>
            <a:fillRect/>
          </a:stretch>
        </p:blipFill>
        <p:spPr>
          <a:xfrm>
            <a:off x="7135461" y="2071654"/>
            <a:ext cx="1605095" cy="1933410"/>
          </a:xfrm>
          <a:prstGeom prst="rect">
            <a:avLst/>
          </a:prstGeom>
        </p:spPr>
      </p:pic>
      <p:sp>
        <p:nvSpPr>
          <p:cNvPr id="14" name="吹き出し: 角を丸めた四角形 13">
            <a:extLst>
              <a:ext uri="{FF2B5EF4-FFF2-40B4-BE49-F238E27FC236}">
                <a16:creationId xmlns:a16="http://schemas.microsoft.com/office/drawing/2014/main" id="{D95777BF-2EB2-4FCA-ACE7-D9EF4398C387}"/>
              </a:ext>
            </a:extLst>
          </p:cNvPr>
          <p:cNvSpPr/>
          <p:nvPr/>
        </p:nvSpPr>
        <p:spPr>
          <a:xfrm>
            <a:off x="5868144" y="2041543"/>
            <a:ext cx="1368152" cy="961523"/>
          </a:xfrm>
          <a:prstGeom prst="wedgeRoundRectCallout">
            <a:avLst>
              <a:gd name="adj1" fmla="val 73972"/>
              <a:gd name="adj2" fmla="val 20334"/>
              <a:gd name="adj3" fmla="val 16667"/>
            </a:avLst>
          </a:prstGeom>
          <a:solidFill>
            <a:srgbClr val="00B0F0"/>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ja-JP" altLang="en-US" sz="1500" dirty="0">
                <a:solidFill>
                  <a:schemeClr val="bg1"/>
                </a:solidFill>
              </a:rPr>
              <a:t>そうだ！</a:t>
            </a:r>
            <a:r>
              <a:rPr lang="ja-JP" altLang="ja-JP" sz="1500" dirty="0">
                <a:solidFill>
                  <a:schemeClr val="bg1"/>
                </a:solidFill>
              </a:rPr>
              <a:t>データの平方和</a:t>
            </a:r>
            <a:r>
              <a:rPr lang="ja-JP" altLang="en-US" sz="1500" dirty="0">
                <a:solidFill>
                  <a:schemeClr val="bg1"/>
                </a:solidFill>
              </a:rPr>
              <a:t>は</a:t>
            </a:r>
            <a:r>
              <a:rPr lang="en-US" altLang="ja-JP" sz="1500" i="1" dirty="0">
                <a:solidFill>
                  <a:schemeClr val="bg1"/>
                </a:solidFill>
              </a:rPr>
              <a:t>χ</a:t>
            </a:r>
            <a:r>
              <a:rPr lang="en-US" altLang="ja-JP" sz="1500" baseline="30000" dirty="0">
                <a:solidFill>
                  <a:schemeClr val="bg1"/>
                </a:solidFill>
              </a:rPr>
              <a:t>2</a:t>
            </a:r>
            <a:r>
              <a:rPr lang="ja-JP" altLang="ja-JP" sz="1500" dirty="0">
                <a:solidFill>
                  <a:schemeClr val="bg1"/>
                </a:solidFill>
              </a:rPr>
              <a:t>分布に従う</a:t>
            </a:r>
            <a:r>
              <a:rPr lang="ja-JP" altLang="en-US" sz="1500" dirty="0">
                <a:solidFill>
                  <a:schemeClr val="bg1"/>
                </a:solidFill>
              </a:rPr>
              <a:t>んだった！</a:t>
            </a:r>
            <a:endParaRPr kumimoji="1" lang="ja-JP" altLang="en-US" sz="1500" dirty="0">
              <a:solidFill>
                <a:schemeClr val="bg1"/>
              </a:solidFill>
            </a:endParaRPr>
          </a:p>
        </p:txBody>
      </p:sp>
    </p:spTree>
    <p:extLst>
      <p:ext uri="{BB962C8B-B14F-4D97-AF65-F5344CB8AC3E}">
        <p14:creationId xmlns:p14="http://schemas.microsoft.com/office/powerpoint/2010/main" val="21297733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7"/>
                                        </p:tgtEl>
                                        <p:attrNameLst>
                                          <p:attrName>style.visibility</p:attrName>
                                        </p:attrNameLst>
                                      </p:cBhvr>
                                      <p:to>
                                        <p:strVal val="visible"/>
                                      </p:to>
                                    </p:set>
                                    <p:animEffect transition="in" filter="fade">
                                      <p:cBhvr>
                                        <p:cTn id="10" dur="500"/>
                                        <p:tgtEl>
                                          <p:spTgt spid="1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8"/>
                                        </p:tgtEl>
                                        <p:attrNameLst>
                                          <p:attrName>style.visibility</p:attrName>
                                        </p:attrNameLst>
                                      </p:cBhvr>
                                      <p:to>
                                        <p:strVal val="visible"/>
                                      </p:to>
                                    </p:set>
                                    <p:animEffect transition="in" filter="fade">
                                      <p:cBhvr>
                                        <p:cTn id="18" dur="500"/>
                                        <p:tgtEl>
                                          <p:spTgt spid="8"/>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500"/>
                                        <p:tgtEl>
                                          <p:spTgt spid="9"/>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fade">
                                      <p:cBhvr>
                                        <p:cTn id="24" dur="500"/>
                                        <p:tgtEl>
                                          <p:spTgt spid="10"/>
                                        </p:tgtEl>
                                      </p:cBhvr>
                                    </p:animEffect>
                                  </p:childTnLst>
                                </p:cTn>
                              </p:par>
                              <p:par>
                                <p:cTn id="25" presetID="10" presetClass="entr" presetSubtype="0" fill="hold" nodeType="withEffect">
                                  <p:stCondLst>
                                    <p:cond delay="0"/>
                                  </p:stCondLst>
                                  <p:childTnLst>
                                    <p:set>
                                      <p:cBhvr>
                                        <p:cTn id="26" dur="1" fill="hold">
                                          <p:stCondLst>
                                            <p:cond delay="0"/>
                                          </p:stCondLst>
                                        </p:cTn>
                                        <p:tgtEl>
                                          <p:spTgt spid="19"/>
                                        </p:tgtEl>
                                        <p:attrNameLst>
                                          <p:attrName>style.visibility</p:attrName>
                                        </p:attrNameLst>
                                      </p:cBhvr>
                                      <p:to>
                                        <p:strVal val="visible"/>
                                      </p:to>
                                    </p:set>
                                    <p:animEffect transition="in" filter="fade">
                                      <p:cBhvr>
                                        <p:cTn id="27" dur="500"/>
                                        <p:tgtEl>
                                          <p:spTgt spid="19"/>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21"/>
                                        </p:tgtEl>
                                        <p:attrNameLst>
                                          <p:attrName>style.visibility</p:attrName>
                                        </p:attrNameLst>
                                      </p:cBhvr>
                                      <p:to>
                                        <p:strVal val="visible"/>
                                      </p:to>
                                    </p:set>
                                    <p:animEffect transition="in" filter="fade">
                                      <p:cBhvr>
                                        <p:cTn id="30" dur="500"/>
                                        <p:tgtEl>
                                          <p:spTgt spid="21"/>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ntr" presetSubtype="0" fill="hold" grpId="0" nodeType="click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fade">
                                      <p:cBhvr>
                                        <p:cTn id="35" dur="500"/>
                                        <p:tgtEl>
                                          <p:spTgt spid="22"/>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24"/>
                                        </p:tgtEl>
                                        <p:attrNameLst>
                                          <p:attrName>style.visibility</p:attrName>
                                        </p:attrNameLst>
                                      </p:cBhvr>
                                      <p:to>
                                        <p:strVal val="visible"/>
                                      </p:to>
                                    </p:set>
                                    <p:animEffect transition="in" filter="fade">
                                      <p:cBhvr>
                                        <p:cTn id="38" dur="500"/>
                                        <p:tgtEl>
                                          <p:spTgt spid="24"/>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23"/>
                                        </p:tgtEl>
                                        <p:attrNameLst>
                                          <p:attrName>style.visibility</p:attrName>
                                        </p:attrNameLst>
                                      </p:cBhvr>
                                      <p:to>
                                        <p:strVal val="visible"/>
                                      </p:to>
                                    </p:set>
                                    <p:animEffect transition="in" filter="fade">
                                      <p:cBhvr>
                                        <p:cTn id="41" dur="500"/>
                                        <p:tgtEl>
                                          <p:spTgt spid="23"/>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18"/>
                                        </p:tgtEl>
                                        <p:attrNameLst>
                                          <p:attrName>style.visibility</p:attrName>
                                        </p:attrNameLst>
                                      </p:cBhvr>
                                      <p:to>
                                        <p:strVal val="visible"/>
                                      </p:to>
                                    </p:set>
                                    <p:animEffect transition="in" filter="fade">
                                      <p:cBhvr>
                                        <p:cTn id="44" dur="500"/>
                                        <p:tgtEl>
                                          <p:spTgt spid="18"/>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fade">
                                      <p:cBhvr>
                                        <p:cTn id="47" dur="500"/>
                                        <p:tgtEl>
                                          <p:spTgt spid="20"/>
                                        </p:tgtEl>
                                      </p:cBhvr>
                                    </p:animEffect>
                                  </p:childTnLst>
                                </p:cTn>
                              </p:par>
                              <p:par>
                                <p:cTn id="48" presetID="10" presetClass="entr" presetSubtype="0" fill="hold" nodeType="withEffect">
                                  <p:stCondLst>
                                    <p:cond delay="0"/>
                                  </p:stCondLst>
                                  <p:childTnLst>
                                    <p:set>
                                      <p:cBhvr>
                                        <p:cTn id="49" dur="1" fill="hold">
                                          <p:stCondLst>
                                            <p:cond delay="0"/>
                                          </p:stCondLst>
                                        </p:cTn>
                                        <p:tgtEl>
                                          <p:spTgt spid="25"/>
                                        </p:tgtEl>
                                        <p:attrNameLst>
                                          <p:attrName>style.visibility</p:attrName>
                                        </p:attrNameLst>
                                      </p:cBhvr>
                                      <p:to>
                                        <p:strVal val="visible"/>
                                      </p:to>
                                    </p:set>
                                    <p:animEffect transition="in" filter="fade">
                                      <p:cBhvr>
                                        <p:cTn id="50"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9" grpId="0"/>
      <p:bldP spid="10" grpId="0"/>
      <p:bldP spid="16" grpId="0"/>
      <p:bldP spid="17" grpId="0" animBg="1"/>
      <p:bldP spid="21" grpId="0"/>
      <p:bldP spid="22" grpId="0" animBg="1"/>
      <p:bldP spid="23" grpId="0" animBg="1"/>
      <p:bldP spid="24" grpId="0"/>
      <p:bldP spid="18" grpId="0"/>
      <p:bldP spid="20" grpId="0"/>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6E09D9E-5D9F-48E2-AB6F-2F819DD9727B}"/>
              </a:ext>
            </a:extLst>
          </p:cNvPr>
          <p:cNvSpPr>
            <a:spLocks noGrp="1"/>
          </p:cNvSpPr>
          <p:nvPr>
            <p:ph type="title"/>
          </p:nvPr>
        </p:nvSpPr>
        <p:spPr/>
        <p:txBody>
          <a:bodyPr/>
          <a:lstStyle/>
          <a:p>
            <a:r>
              <a:rPr kumimoji="1" lang="ja-JP" altLang="en-US" dirty="0"/>
              <a:t>仮説の検定</a:t>
            </a:r>
          </a:p>
        </p:txBody>
      </p:sp>
      <p:graphicFrame>
        <p:nvGraphicFramePr>
          <p:cNvPr id="4" name="コンテンツ プレースホルダー 3">
            <a:extLst>
              <a:ext uri="{FF2B5EF4-FFF2-40B4-BE49-F238E27FC236}">
                <a16:creationId xmlns:a16="http://schemas.microsoft.com/office/drawing/2014/main" id="{70898006-BCD9-4667-A86E-5C73AD3F57F8}"/>
              </a:ext>
            </a:extLst>
          </p:cNvPr>
          <p:cNvGraphicFramePr>
            <a:graphicFrameLocks noGrp="1"/>
          </p:cNvGraphicFramePr>
          <p:nvPr>
            <p:ph idx="1"/>
            <p:extLst>
              <p:ext uri="{D42A27DB-BD31-4B8C-83A1-F6EECF244321}">
                <p14:modId xmlns:p14="http://schemas.microsoft.com/office/powerpoint/2010/main" val="2121549826"/>
              </p:ext>
            </p:extLst>
          </p:nvPr>
        </p:nvGraphicFramePr>
        <p:xfrm>
          <a:off x="592136" y="2258131"/>
          <a:ext cx="4065270" cy="1960880"/>
        </p:xfrm>
        <a:graphic>
          <a:graphicData uri="http://schemas.openxmlformats.org/drawingml/2006/table">
            <a:tbl>
              <a:tblPr firstRow="1" bandRow="1">
                <a:tableStyleId>{5C22544A-7EE6-4342-B048-85BDC9FD1C3A}</a:tableStyleId>
              </a:tblPr>
              <a:tblGrid>
                <a:gridCol w="827405">
                  <a:extLst>
                    <a:ext uri="{9D8B030D-6E8A-4147-A177-3AD203B41FA5}">
                      <a16:colId xmlns:a16="http://schemas.microsoft.com/office/drawing/2014/main" val="20000"/>
                    </a:ext>
                  </a:extLst>
                </a:gridCol>
                <a:gridCol w="611505">
                  <a:extLst>
                    <a:ext uri="{9D8B030D-6E8A-4147-A177-3AD203B41FA5}">
                      <a16:colId xmlns:a16="http://schemas.microsoft.com/office/drawing/2014/main" val="20001"/>
                    </a:ext>
                  </a:extLst>
                </a:gridCol>
                <a:gridCol w="1313180">
                  <a:extLst>
                    <a:ext uri="{9D8B030D-6E8A-4147-A177-3AD203B41FA5}">
                      <a16:colId xmlns:a16="http://schemas.microsoft.com/office/drawing/2014/main" val="20002"/>
                    </a:ext>
                  </a:extLst>
                </a:gridCol>
                <a:gridCol w="1313180">
                  <a:extLst>
                    <a:ext uri="{9D8B030D-6E8A-4147-A177-3AD203B41FA5}">
                      <a16:colId xmlns:a16="http://schemas.microsoft.com/office/drawing/2014/main" val="20003"/>
                    </a:ext>
                  </a:extLst>
                </a:gridCol>
              </a:tblGrid>
              <a:tr h="370840">
                <a:tc rowSpan="2" gridSpan="2">
                  <a:txBody>
                    <a:bodyPr/>
                    <a:lstStyle/>
                    <a:p>
                      <a:pPr algn="ctr"/>
                      <a:endParaRPr kumimoji="1" lang="ja-JP" altLang="en-US" sz="1700" b="0" dirty="0">
                        <a:solidFill>
                          <a:schemeClr val="tx1"/>
                        </a:solidFill>
                        <a:latin typeface="+mj-ea"/>
                        <a:ea typeface="+mj-ea"/>
                      </a:endParaRPr>
                    </a:p>
                  </a:txBody>
                  <a:tcPr>
                    <a:solidFill>
                      <a:schemeClr val="accent5">
                        <a:lumMod val="60000"/>
                        <a:lumOff val="40000"/>
                      </a:schemeClr>
                    </a:solidFill>
                  </a:tcPr>
                </a:tc>
                <a:tc rowSpan="2" hMerge="1">
                  <a:txBody>
                    <a:bodyPr/>
                    <a:lstStyle/>
                    <a:p>
                      <a:endParaRPr kumimoji="1" lang="ja-JP" altLang="en-US" dirty="0"/>
                    </a:p>
                  </a:txBody>
                  <a:tcPr/>
                </a:tc>
                <a:tc gridSpan="2">
                  <a:txBody>
                    <a:bodyPr/>
                    <a:lstStyle/>
                    <a:p>
                      <a:pPr algn="ctr"/>
                      <a:r>
                        <a:rPr kumimoji="1" lang="ja-JP" altLang="en-US" b="0" dirty="0">
                          <a:solidFill>
                            <a:schemeClr val="bg1"/>
                          </a:solidFill>
                          <a:latin typeface="+mj-ea"/>
                          <a:ea typeface="+mj-ea"/>
                        </a:rPr>
                        <a:t>半身萎凋病</a:t>
                      </a:r>
                    </a:p>
                  </a:txBody>
                  <a:tcPr>
                    <a:solidFill>
                      <a:schemeClr val="accent5">
                        <a:lumMod val="75000"/>
                      </a:schemeClr>
                    </a:solidFill>
                  </a:tcPr>
                </a:tc>
                <a:tc hMerge="1">
                  <a:txBody>
                    <a:bodyPr/>
                    <a:lstStyle/>
                    <a:p>
                      <a:endParaRPr kumimoji="1" lang="ja-JP" altLang="en-US" dirty="0"/>
                    </a:p>
                  </a:txBody>
                  <a:tcPr/>
                </a:tc>
                <a:extLst>
                  <a:ext uri="{0D108BD9-81ED-4DB2-BD59-A6C34878D82A}">
                    <a16:rowId xmlns:a16="http://schemas.microsoft.com/office/drawing/2014/main" val="10000"/>
                  </a:ext>
                </a:extLst>
              </a:tr>
              <a:tr h="370840">
                <a:tc gridSpan="2" vMerge="1">
                  <a:txBody>
                    <a:bodyPr/>
                    <a:lstStyle/>
                    <a:p>
                      <a:endParaRPr kumimoji="1" lang="ja-JP" altLang="en-US"/>
                    </a:p>
                  </a:txBody>
                  <a:tcPr/>
                </a:tc>
                <a:tc hMerge="1" vMerge="1">
                  <a:txBody>
                    <a:bodyPr/>
                    <a:lstStyle/>
                    <a:p>
                      <a:endParaRPr kumimoji="1" lang="ja-JP" altLang="en-US" dirty="0"/>
                    </a:p>
                  </a:txBody>
                  <a:tcPr/>
                </a:tc>
                <a:tc>
                  <a:txBody>
                    <a:bodyPr/>
                    <a:lstStyle/>
                    <a:p>
                      <a:pPr algn="ctr"/>
                      <a:r>
                        <a:rPr kumimoji="1" lang="ja-JP" altLang="en-US" sz="1700" b="0" dirty="0">
                          <a:solidFill>
                            <a:schemeClr val="bg1"/>
                          </a:solidFill>
                          <a:latin typeface="+mj-ea"/>
                          <a:ea typeface="+mj-ea"/>
                        </a:rPr>
                        <a:t>ならない</a:t>
                      </a:r>
                    </a:p>
                  </a:txBody>
                  <a:tcPr>
                    <a:lnB w="12700" cap="flat" cmpd="sng" algn="ctr">
                      <a:noFill/>
                      <a:prstDash val="solid"/>
                      <a:round/>
                      <a:headEnd type="none" w="med" len="med"/>
                      <a:tailEnd type="none" w="med" len="med"/>
                    </a:lnB>
                    <a:solidFill>
                      <a:schemeClr val="accent5">
                        <a:lumMod val="75000"/>
                      </a:schemeClr>
                    </a:solidFill>
                  </a:tcPr>
                </a:tc>
                <a:tc>
                  <a:txBody>
                    <a:bodyPr/>
                    <a:lstStyle/>
                    <a:p>
                      <a:pPr algn="ctr"/>
                      <a:r>
                        <a:rPr kumimoji="1" lang="ja-JP" altLang="en-US" sz="1700" b="0" dirty="0">
                          <a:solidFill>
                            <a:schemeClr val="bg1"/>
                          </a:solidFill>
                          <a:latin typeface="+mj-ea"/>
                          <a:ea typeface="+mj-ea"/>
                        </a:rPr>
                        <a:t>なった</a:t>
                      </a:r>
                    </a:p>
                  </a:txBody>
                  <a:tcPr>
                    <a:lnB w="12700" cap="flat" cmpd="sng" algn="ctr">
                      <a:no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10001"/>
                  </a:ext>
                </a:extLst>
              </a:tr>
              <a:tr h="370840">
                <a:tc rowSpan="2">
                  <a:txBody>
                    <a:bodyPr/>
                    <a:lstStyle/>
                    <a:p>
                      <a:pPr algn="ctr"/>
                      <a:r>
                        <a:rPr kumimoji="1" lang="ja-JP" altLang="en-US" sz="1700" b="0" dirty="0">
                          <a:solidFill>
                            <a:schemeClr val="bg1"/>
                          </a:solidFill>
                        </a:rPr>
                        <a:t>エン麦</a:t>
                      </a:r>
                      <a:endParaRPr kumimoji="1" lang="en-US" altLang="ja-JP" sz="1700" b="0" dirty="0">
                        <a:solidFill>
                          <a:schemeClr val="bg1"/>
                        </a:solidFill>
                      </a:endParaRPr>
                    </a:p>
                    <a:p>
                      <a:pPr algn="ctr"/>
                      <a:r>
                        <a:rPr kumimoji="1" lang="ja-JP" altLang="en-US" sz="1700" b="0" dirty="0">
                          <a:solidFill>
                            <a:schemeClr val="bg1"/>
                          </a:solidFill>
                        </a:rPr>
                        <a:t>前作</a:t>
                      </a:r>
                    </a:p>
                  </a:txBody>
                  <a:tcPr anchor="ctr">
                    <a:solidFill>
                      <a:schemeClr val="accent5">
                        <a:lumMod val="75000"/>
                      </a:schemeClr>
                    </a:solidFill>
                  </a:tcPr>
                </a:tc>
                <a:tc>
                  <a:txBody>
                    <a:bodyPr/>
                    <a:lstStyle/>
                    <a:p>
                      <a:pPr algn="ctr"/>
                      <a:r>
                        <a:rPr kumimoji="1" lang="ja-JP" altLang="en-US" sz="1700" b="0" dirty="0">
                          <a:solidFill>
                            <a:schemeClr val="bg1"/>
                          </a:solidFill>
                          <a:latin typeface="+mj-ea"/>
                          <a:ea typeface="+mj-ea"/>
                        </a:rPr>
                        <a:t>なし</a:t>
                      </a:r>
                    </a:p>
                  </a:txBody>
                  <a:tcPr anchor="ctr">
                    <a:lnR w="12700" cap="flat" cmpd="sng" algn="ctr">
                      <a:noFill/>
                      <a:prstDash val="solid"/>
                      <a:round/>
                      <a:headEnd type="none" w="med" len="med"/>
                      <a:tailEnd type="none" w="med" len="med"/>
                    </a:lnR>
                    <a:solidFill>
                      <a:schemeClr val="accent5">
                        <a:lumMod val="75000"/>
                      </a:schemeClr>
                    </a:solidFill>
                  </a:tcPr>
                </a:tc>
                <a:tc>
                  <a:txBody>
                    <a:bodyPr/>
                    <a:lstStyle/>
                    <a:p>
                      <a:pPr algn="ctr"/>
                      <a:r>
                        <a:rPr kumimoji="1" lang="en-US" altLang="ja-JP" sz="1700" b="0" dirty="0">
                          <a:solidFill>
                            <a:schemeClr val="tx1"/>
                          </a:solidFill>
                          <a:latin typeface="+mj-ea"/>
                          <a:ea typeface="+mj-ea"/>
                        </a:rPr>
                        <a:t>(10-15)</a:t>
                      </a:r>
                      <a:r>
                        <a:rPr kumimoji="1" lang="en-US" altLang="ja-JP" sz="1700" b="0" baseline="30000" dirty="0">
                          <a:solidFill>
                            <a:schemeClr val="tx1"/>
                          </a:solidFill>
                          <a:latin typeface="+mj-ea"/>
                          <a:ea typeface="+mj-ea"/>
                        </a:rPr>
                        <a:t>2</a:t>
                      </a:r>
                      <a:r>
                        <a:rPr kumimoji="1" lang="en-US" altLang="ja-JP" sz="1700" b="0" dirty="0">
                          <a:solidFill>
                            <a:schemeClr val="tx1"/>
                          </a:solidFill>
                          <a:latin typeface="+mj-ea"/>
                          <a:ea typeface="+mj-ea"/>
                        </a:rPr>
                        <a:t>/15</a:t>
                      </a:r>
                    </a:p>
                    <a:p>
                      <a:pPr algn="ctr"/>
                      <a:r>
                        <a:rPr kumimoji="1" lang="en-US" altLang="ja-JP" sz="1700" b="0" dirty="0">
                          <a:solidFill>
                            <a:schemeClr val="tx1"/>
                          </a:solidFill>
                          <a:latin typeface="+mj-ea"/>
                          <a:ea typeface="+mj-ea"/>
                        </a:rPr>
                        <a:t>=1.67</a:t>
                      </a:r>
                      <a:endParaRPr kumimoji="1" lang="ja-JP" altLang="en-US" sz="1700" b="0" dirty="0">
                        <a:solidFill>
                          <a:schemeClr val="tx1"/>
                        </a:solidFill>
                        <a:latin typeface="+mj-ea"/>
                        <a:ea typeface="+mj-ea"/>
                      </a:endParaRPr>
                    </a:p>
                  </a:txBody>
                  <a:tcP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kumimoji="1" lang="en-US" altLang="ja-JP" sz="1700" b="0" dirty="0">
                          <a:solidFill>
                            <a:schemeClr val="tx1"/>
                          </a:solidFill>
                          <a:latin typeface="+mj-ea"/>
                          <a:ea typeface="+mj-ea"/>
                        </a:rPr>
                        <a:t>(15-10)</a:t>
                      </a:r>
                      <a:r>
                        <a:rPr kumimoji="1" lang="en-US" altLang="ja-JP" sz="1700" b="0" baseline="30000" dirty="0">
                          <a:solidFill>
                            <a:schemeClr val="tx1"/>
                          </a:solidFill>
                          <a:latin typeface="+mj-ea"/>
                          <a:ea typeface="+mj-ea"/>
                        </a:rPr>
                        <a:t>2</a:t>
                      </a:r>
                      <a:r>
                        <a:rPr kumimoji="1" lang="en-US" altLang="ja-JP" sz="1700" b="0" dirty="0">
                          <a:solidFill>
                            <a:schemeClr val="tx1"/>
                          </a:solidFill>
                          <a:latin typeface="+mj-ea"/>
                          <a:ea typeface="+mj-ea"/>
                        </a:rPr>
                        <a:t>/10</a:t>
                      </a:r>
                    </a:p>
                    <a:p>
                      <a:pPr algn="ctr"/>
                      <a:r>
                        <a:rPr kumimoji="1" lang="en-US" altLang="ja-JP" sz="1700" b="0" dirty="0">
                          <a:solidFill>
                            <a:schemeClr val="tx1"/>
                          </a:solidFill>
                          <a:latin typeface="+mj-ea"/>
                          <a:ea typeface="+mj-ea"/>
                        </a:rPr>
                        <a:t>=2.5</a:t>
                      </a:r>
                      <a:endParaRPr kumimoji="1" lang="ja-JP" altLang="en-US" sz="1700" b="0" dirty="0">
                        <a:solidFill>
                          <a:schemeClr val="tx1"/>
                        </a:solidFill>
                        <a:latin typeface="+mj-ea"/>
                        <a:ea typeface="+mj-ea"/>
                      </a:endParaRPr>
                    </a:p>
                  </a:txBody>
                  <a:tcP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70840">
                <a:tc vMerge="1">
                  <a:txBody>
                    <a:bodyPr/>
                    <a:lstStyle/>
                    <a:p>
                      <a:endParaRPr kumimoji="1" lang="ja-JP" altLang="en-US" dirty="0"/>
                    </a:p>
                  </a:txBody>
                  <a:tcPr/>
                </a:tc>
                <a:tc>
                  <a:txBody>
                    <a:bodyPr/>
                    <a:lstStyle/>
                    <a:p>
                      <a:pPr algn="ctr"/>
                      <a:r>
                        <a:rPr kumimoji="1" lang="ja-JP" altLang="en-US" sz="1700" b="0" dirty="0">
                          <a:solidFill>
                            <a:schemeClr val="bg1"/>
                          </a:solidFill>
                          <a:latin typeface="+mj-ea"/>
                          <a:ea typeface="+mj-ea"/>
                        </a:rPr>
                        <a:t>あり</a:t>
                      </a:r>
                    </a:p>
                  </a:txBody>
                  <a:tcPr anchor="ctr">
                    <a:lnR w="12700" cap="flat" cmpd="sng" algn="ctr">
                      <a:noFill/>
                      <a:prstDash val="solid"/>
                      <a:round/>
                      <a:headEnd type="none" w="med" len="med"/>
                      <a:tailEnd type="none" w="med" len="med"/>
                    </a:lnR>
                    <a:solidFill>
                      <a:schemeClr val="accent5">
                        <a:lumMod val="75000"/>
                      </a:schemeClr>
                    </a:solidFill>
                  </a:tcPr>
                </a:tc>
                <a:tc>
                  <a:txBody>
                    <a:bodyPr/>
                    <a:lstStyle/>
                    <a:p>
                      <a:pPr algn="ctr"/>
                      <a:r>
                        <a:rPr kumimoji="1" lang="en-US" altLang="ja-JP" sz="1700" b="0" dirty="0">
                          <a:solidFill>
                            <a:schemeClr val="tx1"/>
                          </a:solidFill>
                          <a:latin typeface="+mj-ea"/>
                          <a:ea typeface="+mj-ea"/>
                        </a:rPr>
                        <a:t>(20-15)</a:t>
                      </a:r>
                      <a:r>
                        <a:rPr kumimoji="1" lang="en-US" altLang="ja-JP" sz="1700" b="0" baseline="30000" dirty="0">
                          <a:solidFill>
                            <a:schemeClr val="tx1"/>
                          </a:solidFill>
                          <a:latin typeface="+mj-ea"/>
                          <a:ea typeface="+mj-ea"/>
                        </a:rPr>
                        <a:t>2</a:t>
                      </a:r>
                      <a:r>
                        <a:rPr kumimoji="1" lang="en-US" altLang="ja-JP" sz="1700" b="0" dirty="0">
                          <a:solidFill>
                            <a:schemeClr val="tx1"/>
                          </a:solidFill>
                          <a:latin typeface="+mj-ea"/>
                          <a:ea typeface="+mj-ea"/>
                        </a:rPr>
                        <a:t>/15</a:t>
                      </a:r>
                    </a:p>
                    <a:p>
                      <a:pPr algn="ctr"/>
                      <a:r>
                        <a:rPr kumimoji="1" lang="en-US" altLang="ja-JP" sz="1700" b="0" dirty="0">
                          <a:solidFill>
                            <a:schemeClr val="tx1"/>
                          </a:solidFill>
                          <a:latin typeface="+mj-ea"/>
                          <a:ea typeface="+mj-ea"/>
                        </a:rPr>
                        <a:t>=1.67</a:t>
                      </a:r>
                      <a:endParaRPr kumimoji="1" lang="ja-JP" altLang="en-US" sz="1700" b="0" dirty="0">
                        <a:solidFill>
                          <a:schemeClr val="tx1"/>
                        </a:solidFill>
                        <a:latin typeface="+mj-ea"/>
                        <a:ea typeface="+mj-ea"/>
                      </a:endParaRPr>
                    </a:p>
                  </a:txBody>
                  <a:tcPr>
                    <a:lnL w="12700" cap="flat" cmpd="sng" algn="ctr">
                      <a:no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700" b="0" dirty="0">
                          <a:solidFill>
                            <a:schemeClr val="tx1"/>
                          </a:solidFill>
                          <a:latin typeface="+mj-ea"/>
                          <a:ea typeface="+mj-ea"/>
                        </a:rPr>
                        <a:t>(5-10)</a:t>
                      </a:r>
                      <a:r>
                        <a:rPr kumimoji="1" lang="en-US" altLang="ja-JP" sz="1700" b="0" baseline="30000" dirty="0">
                          <a:solidFill>
                            <a:schemeClr val="tx1"/>
                          </a:solidFill>
                          <a:latin typeface="+mj-ea"/>
                          <a:ea typeface="+mj-ea"/>
                        </a:rPr>
                        <a:t>2</a:t>
                      </a:r>
                      <a:r>
                        <a:rPr kumimoji="1" lang="en-US" altLang="ja-JP" sz="1700" b="0" dirty="0">
                          <a:solidFill>
                            <a:schemeClr val="tx1"/>
                          </a:solidFill>
                          <a:latin typeface="+mj-ea"/>
                          <a:ea typeface="+mj-ea"/>
                        </a:rPr>
                        <a:t>/10</a:t>
                      </a:r>
                    </a:p>
                    <a:p>
                      <a:pPr algn="ctr"/>
                      <a:r>
                        <a:rPr kumimoji="1" lang="en-US" altLang="ja-JP" sz="1700" b="0" dirty="0">
                          <a:solidFill>
                            <a:schemeClr val="tx1"/>
                          </a:solidFill>
                          <a:latin typeface="+mj-ea"/>
                          <a:ea typeface="+mj-ea"/>
                        </a:rPr>
                        <a:t>=2.5</a:t>
                      </a:r>
                      <a:endParaRPr kumimoji="1" lang="ja-JP" altLang="en-US" sz="1700" b="0" dirty="0">
                        <a:solidFill>
                          <a:schemeClr val="tx1"/>
                        </a:solidFill>
                        <a:latin typeface="+mj-ea"/>
                        <a:ea typeface="+mj-ea"/>
                      </a:endParaRPr>
                    </a:p>
                  </a:txBody>
                  <a:tcPr>
                    <a:lnL w="12700" cmpd="sng">
                      <a:noFill/>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5" name="テキスト ボックス 4">
            <a:extLst>
              <a:ext uri="{FF2B5EF4-FFF2-40B4-BE49-F238E27FC236}">
                <a16:creationId xmlns:a16="http://schemas.microsoft.com/office/drawing/2014/main" id="{64BD005A-9488-4958-8B54-6DF6C4946311}"/>
              </a:ext>
            </a:extLst>
          </p:cNvPr>
          <p:cNvSpPr txBox="1"/>
          <p:nvPr/>
        </p:nvSpPr>
        <p:spPr>
          <a:xfrm>
            <a:off x="478705" y="1837814"/>
            <a:ext cx="3744416" cy="400110"/>
          </a:xfrm>
          <a:prstGeom prst="rect">
            <a:avLst/>
          </a:prstGeom>
          <a:noFill/>
        </p:spPr>
        <p:txBody>
          <a:bodyPr wrap="square" rtlCol="0">
            <a:spAutoFit/>
          </a:bodyPr>
          <a:lstStyle/>
          <a:p>
            <a:pPr algn="l"/>
            <a:r>
              <a:rPr kumimoji="1" lang="ja-JP" altLang="en-US"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事例における検定統計量の計算</a:t>
            </a:r>
          </a:p>
        </p:txBody>
      </p:sp>
      <mc:AlternateContent xmlns:mc="http://schemas.openxmlformats.org/markup-compatibility/2006" xmlns:a14="http://schemas.microsoft.com/office/drawing/2010/main">
        <mc:Choice Requires="a14">
          <p:sp>
            <p:nvSpPr>
              <p:cNvPr id="6" name="正方形/長方形 5">
                <a:extLst>
                  <a:ext uri="{FF2B5EF4-FFF2-40B4-BE49-F238E27FC236}">
                    <a16:creationId xmlns:a16="http://schemas.microsoft.com/office/drawing/2014/main" id="{044AA522-1A48-4A80-82C7-D0B01798A0D2}"/>
                  </a:ext>
                </a:extLst>
              </p:cNvPr>
              <p:cNvSpPr/>
              <p:nvPr/>
            </p:nvSpPr>
            <p:spPr>
              <a:xfrm>
                <a:off x="515245" y="4288825"/>
                <a:ext cx="1836204" cy="57176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f>
                        <m:fPr>
                          <m:ctrlPr>
                            <a:rPr kumimoji="1" lang="en-US" altLang="ja-JP" sz="1500" i="1" smtClean="0">
                              <a:solidFill>
                                <a:schemeClr val="bg1"/>
                              </a:solidFill>
                              <a:latin typeface="Cambria Math" panose="02040503050406030204" pitchFamily="18" charset="0"/>
                            </a:rPr>
                          </m:ctrlPr>
                        </m:fPr>
                        <m:num>
                          <m:r>
                            <m:rPr>
                              <m:nor/>
                            </m:rPr>
                            <a:rPr kumimoji="1" lang="ja-JP" altLang="en-US" sz="1500" dirty="0">
                              <a:solidFill>
                                <a:schemeClr val="bg1"/>
                              </a:solidFill>
                              <a:latin typeface="ＭＳ Ｐゴシック" panose="020B0600070205080204" pitchFamily="50" charset="-128"/>
                              <a:cs typeface="Meiryo UI" pitchFamily="50" charset="-128"/>
                            </a:rPr>
                            <m:t>（観測度数</m:t>
                          </m:r>
                          <m:r>
                            <m:rPr>
                              <m:nor/>
                            </m:rPr>
                            <a:rPr kumimoji="1" lang="en-US" altLang="ja-JP" sz="1500" dirty="0">
                              <a:solidFill>
                                <a:schemeClr val="bg1"/>
                              </a:solidFill>
                              <a:latin typeface="ＭＳ Ｐゴシック" panose="020B0600070205080204" pitchFamily="50" charset="-128"/>
                              <a:cs typeface="Meiryo UI" pitchFamily="50" charset="-128"/>
                            </a:rPr>
                            <m:t>−</m:t>
                          </m:r>
                          <m:r>
                            <m:rPr>
                              <m:nor/>
                            </m:rPr>
                            <a:rPr kumimoji="1" lang="ja-JP" altLang="en-US" sz="1500" dirty="0">
                              <a:solidFill>
                                <a:schemeClr val="bg1"/>
                              </a:solidFill>
                              <a:latin typeface="ＭＳ Ｐゴシック" panose="020B0600070205080204" pitchFamily="50" charset="-128"/>
                              <a:cs typeface="Meiryo UI" pitchFamily="50" charset="-128"/>
                            </a:rPr>
                            <m:t>期待度数）</m:t>
                          </m:r>
                          <m:r>
                            <m:rPr>
                              <m:nor/>
                            </m:rPr>
                            <a:rPr kumimoji="1" lang="en-US" altLang="ja-JP" sz="1500" baseline="30000" dirty="0">
                              <a:solidFill>
                                <a:schemeClr val="bg1"/>
                              </a:solidFill>
                              <a:latin typeface="ＭＳ Ｐゴシック" panose="020B0600070205080204" pitchFamily="50" charset="-128"/>
                              <a:cs typeface="Meiryo UI" pitchFamily="50" charset="-128"/>
                            </a:rPr>
                            <m:t>2</m:t>
                          </m:r>
                        </m:num>
                        <m:den>
                          <m:r>
                            <m:rPr>
                              <m:nor/>
                            </m:rPr>
                            <a:rPr kumimoji="1" lang="ja-JP" altLang="en-US" sz="1500" dirty="0">
                              <a:solidFill>
                                <a:schemeClr val="bg1"/>
                              </a:solidFill>
                              <a:latin typeface="ＭＳ Ｐゴシック" panose="020B0600070205080204" pitchFamily="50" charset="-128"/>
                              <a:cs typeface="Meiryo UI" pitchFamily="50" charset="-128"/>
                            </a:rPr>
                            <m:t>期待度数</m:t>
                          </m:r>
                        </m:den>
                      </m:f>
                    </m:oMath>
                  </m:oMathPara>
                </a14:m>
                <a:endParaRPr lang="ja-JP" altLang="en-US" sz="1500" dirty="0"/>
              </a:p>
            </p:txBody>
          </p:sp>
        </mc:Choice>
        <mc:Fallback xmlns="">
          <p:sp>
            <p:nvSpPr>
              <p:cNvPr id="6" name="正方形/長方形 5">
                <a:extLst>
                  <a:ext uri="{FF2B5EF4-FFF2-40B4-BE49-F238E27FC236}">
                    <a16:creationId xmlns:a16="http://schemas.microsoft.com/office/drawing/2014/main" id="{044AA522-1A48-4A80-82C7-D0B01798A0D2}"/>
                  </a:ext>
                </a:extLst>
              </p:cNvPr>
              <p:cNvSpPr>
                <a:spLocks noRot="1" noChangeAspect="1" noMove="1" noResize="1" noEditPoints="1" noAdjustHandles="1" noChangeArrowheads="1" noChangeShapeType="1" noTextEdit="1"/>
              </p:cNvSpPr>
              <p:nvPr/>
            </p:nvSpPr>
            <p:spPr>
              <a:xfrm>
                <a:off x="515245" y="4288825"/>
                <a:ext cx="1836204" cy="571760"/>
              </a:xfrm>
              <a:prstGeom prst="rect">
                <a:avLst/>
              </a:prstGeom>
              <a:blipFill>
                <a:blip r:embed="rId2"/>
                <a:stretch>
                  <a:fillRect r="-6977"/>
                </a:stretch>
              </a:blipFill>
            </p:spPr>
            <p:txBody>
              <a:bodyPr/>
              <a:lstStyle/>
              <a:p>
                <a:r>
                  <a:rPr lang="ja-JP" altLang="en-US">
                    <a:noFill/>
                  </a:rPr>
                  <a:t> </a:t>
                </a:r>
              </a:p>
            </p:txBody>
          </p:sp>
        </mc:Fallback>
      </mc:AlternateContent>
      <p:cxnSp>
        <p:nvCxnSpPr>
          <p:cNvPr id="8" name="コネクタ: 曲線 7">
            <a:extLst>
              <a:ext uri="{FF2B5EF4-FFF2-40B4-BE49-F238E27FC236}">
                <a16:creationId xmlns:a16="http://schemas.microsoft.com/office/drawing/2014/main" id="{EEFD1459-C0A0-4AF0-BAEB-CD0B69BF7743}"/>
              </a:ext>
            </a:extLst>
          </p:cNvPr>
          <p:cNvCxnSpPr>
            <a:cxnSpLocks/>
          </p:cNvCxnSpPr>
          <p:nvPr/>
        </p:nvCxnSpPr>
        <p:spPr>
          <a:xfrm rot="5400000" flipH="1" flipV="1">
            <a:off x="1853454" y="4033476"/>
            <a:ext cx="328484" cy="252028"/>
          </a:xfrm>
          <a:prstGeom prst="curvedConnector3">
            <a:avLst>
              <a:gd name="adj1" fmla="val 93453"/>
            </a:avLst>
          </a:prstGeom>
          <a:ln w="31750">
            <a:solidFill>
              <a:srgbClr val="FFC000"/>
            </a:solidFill>
            <a:tailEnd type="triangle"/>
          </a:ln>
        </p:spPr>
        <p:style>
          <a:lnRef idx="1">
            <a:schemeClr val="accent1"/>
          </a:lnRef>
          <a:fillRef idx="0">
            <a:schemeClr val="accent1"/>
          </a:fillRef>
          <a:effectRef idx="0">
            <a:schemeClr val="accent1"/>
          </a:effectRef>
          <a:fontRef idx="minor">
            <a:schemeClr val="tx1"/>
          </a:fontRef>
        </p:style>
      </p:cxnSp>
      <p:pic>
        <p:nvPicPr>
          <p:cNvPr id="11" name="図 10">
            <a:extLst>
              <a:ext uri="{FF2B5EF4-FFF2-40B4-BE49-F238E27FC236}">
                <a16:creationId xmlns:a16="http://schemas.microsoft.com/office/drawing/2014/main" id="{CF5EE6CD-FE41-472F-A888-685DAAC0DEC3}"/>
              </a:ext>
            </a:extLst>
          </p:cNvPr>
          <p:cNvPicPr>
            <a:picLocks noChangeAspect="1"/>
          </p:cNvPicPr>
          <p:nvPr/>
        </p:nvPicPr>
        <p:blipFill rotWithShape="1">
          <a:blip r:embed="rId3" cstate="print">
            <a:extLst>
              <a:ext uri="{28A0092B-C50C-407E-A947-70E740481C1C}">
                <a14:useLocalDpi xmlns:a14="http://schemas.microsoft.com/office/drawing/2010/main" val="0"/>
              </a:ext>
            </a:extLst>
          </a:blip>
          <a:srcRect/>
          <a:stretch/>
        </p:blipFill>
        <p:spPr>
          <a:xfrm>
            <a:off x="5531764" y="1869687"/>
            <a:ext cx="3151264" cy="3151264"/>
          </a:xfrm>
          <a:prstGeom prst="rect">
            <a:avLst/>
          </a:prstGeom>
        </p:spPr>
      </p:pic>
      <p:sp>
        <p:nvSpPr>
          <p:cNvPr id="12" name="矢印: 下 11">
            <a:extLst>
              <a:ext uri="{FF2B5EF4-FFF2-40B4-BE49-F238E27FC236}">
                <a16:creationId xmlns:a16="http://schemas.microsoft.com/office/drawing/2014/main" id="{1FA64078-CB95-4C37-BEDA-D64A38D07335}"/>
              </a:ext>
            </a:extLst>
          </p:cNvPr>
          <p:cNvSpPr/>
          <p:nvPr/>
        </p:nvSpPr>
        <p:spPr>
          <a:xfrm>
            <a:off x="2768273" y="4358639"/>
            <a:ext cx="1152128" cy="670974"/>
          </a:xfrm>
          <a:prstGeom prst="downArrow">
            <a:avLst/>
          </a:prstGeom>
          <a:solidFill>
            <a:srgbClr val="FFC000"/>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800" dirty="0"/>
              <a:t>合計</a:t>
            </a:r>
          </a:p>
        </p:txBody>
      </p:sp>
      <p:sp>
        <p:nvSpPr>
          <p:cNvPr id="13" name="四角形: 角を丸くする 12">
            <a:extLst>
              <a:ext uri="{FF2B5EF4-FFF2-40B4-BE49-F238E27FC236}">
                <a16:creationId xmlns:a16="http://schemas.microsoft.com/office/drawing/2014/main" id="{426318BC-A46A-421A-993E-8FF03C2E3B22}"/>
              </a:ext>
            </a:extLst>
          </p:cNvPr>
          <p:cNvSpPr/>
          <p:nvPr/>
        </p:nvSpPr>
        <p:spPr>
          <a:xfrm>
            <a:off x="2555776" y="3338251"/>
            <a:ext cx="432048" cy="216024"/>
          </a:xfrm>
          <a:prstGeom prst="roundRect">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四角形: 角を丸くする 13">
            <a:extLst>
              <a:ext uri="{FF2B5EF4-FFF2-40B4-BE49-F238E27FC236}">
                <a16:creationId xmlns:a16="http://schemas.microsoft.com/office/drawing/2014/main" id="{A7BE8DD2-ECAA-4BE5-9349-4231BF46E4FC}"/>
              </a:ext>
            </a:extLst>
          </p:cNvPr>
          <p:cNvSpPr/>
          <p:nvPr/>
        </p:nvSpPr>
        <p:spPr>
          <a:xfrm>
            <a:off x="2555776" y="3946757"/>
            <a:ext cx="432048" cy="216024"/>
          </a:xfrm>
          <a:prstGeom prst="roundRect">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四角形: 角を丸くする 14">
            <a:extLst>
              <a:ext uri="{FF2B5EF4-FFF2-40B4-BE49-F238E27FC236}">
                <a16:creationId xmlns:a16="http://schemas.microsoft.com/office/drawing/2014/main" id="{39795849-E011-4F4A-9C1F-EFFF21403CF9}"/>
              </a:ext>
            </a:extLst>
          </p:cNvPr>
          <p:cNvSpPr/>
          <p:nvPr/>
        </p:nvSpPr>
        <p:spPr>
          <a:xfrm>
            <a:off x="3868154" y="3338251"/>
            <a:ext cx="343807" cy="216024"/>
          </a:xfrm>
          <a:prstGeom prst="roundRect">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四角形: 角を丸くする 15">
            <a:extLst>
              <a:ext uri="{FF2B5EF4-FFF2-40B4-BE49-F238E27FC236}">
                <a16:creationId xmlns:a16="http://schemas.microsoft.com/office/drawing/2014/main" id="{CEA3DA5B-BFD9-4AAE-B4A8-53DB4550496A}"/>
              </a:ext>
            </a:extLst>
          </p:cNvPr>
          <p:cNvSpPr/>
          <p:nvPr/>
        </p:nvSpPr>
        <p:spPr>
          <a:xfrm>
            <a:off x="3874874" y="3946757"/>
            <a:ext cx="343807" cy="216024"/>
          </a:xfrm>
          <a:prstGeom prst="roundRect">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3BF93236-9468-42E2-9CA8-56272D26579A}"/>
              </a:ext>
            </a:extLst>
          </p:cNvPr>
          <p:cNvSpPr txBox="1"/>
          <p:nvPr/>
        </p:nvSpPr>
        <p:spPr>
          <a:xfrm>
            <a:off x="1135718" y="4974318"/>
            <a:ext cx="3744416" cy="400110"/>
          </a:xfrm>
          <a:prstGeom prst="rect">
            <a:avLst/>
          </a:prstGeom>
          <a:noFill/>
        </p:spPr>
        <p:txBody>
          <a:bodyPr wrap="square" rtlCol="0">
            <a:spAutoFit/>
          </a:bodyPr>
          <a:lstStyle/>
          <a:p>
            <a:pPr algn="l"/>
            <a:r>
              <a:rPr kumimoji="1" lang="ja-JP" altLang="en-US" sz="17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検定統計量（ピアソンの</a:t>
            </a:r>
            <a:r>
              <a:rPr kumimoji="1" lang="en-US" altLang="ja-JP" sz="17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χ</a:t>
            </a:r>
            <a:r>
              <a:rPr kumimoji="1" lang="en-US" altLang="ja-JP" sz="1700" baseline="30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2</a:t>
            </a:r>
            <a:r>
              <a:rPr kumimoji="1" lang="ja-JP" altLang="en-US" sz="17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値）＝</a:t>
            </a:r>
            <a:r>
              <a:rPr kumimoji="1" lang="en-US" altLang="ja-JP" sz="2000" dirty="0">
                <a:solidFill>
                  <a:srgbClr val="FFC000"/>
                </a:solidFill>
                <a:latin typeface="ＭＳ Ｐゴシック" panose="020B0600070205080204" pitchFamily="50" charset="-128"/>
                <a:ea typeface="ＭＳ Ｐゴシック" panose="020B0600070205080204" pitchFamily="50" charset="-128"/>
                <a:cs typeface="Meiryo UI" pitchFamily="50" charset="-128"/>
              </a:rPr>
              <a:t>8.33</a:t>
            </a:r>
            <a:endParaRPr kumimoji="1" lang="ja-JP" altLang="en-US" sz="2000" dirty="0">
              <a:solidFill>
                <a:srgbClr val="FFC000"/>
              </a:solidFill>
              <a:latin typeface="ＭＳ Ｐゴシック" panose="020B0600070205080204" pitchFamily="50" charset="-128"/>
              <a:ea typeface="ＭＳ Ｐゴシック" panose="020B0600070205080204" pitchFamily="50" charset="-128"/>
              <a:cs typeface="Meiryo UI" pitchFamily="50" charset="-128"/>
            </a:endParaRPr>
          </a:p>
        </p:txBody>
      </p:sp>
      <p:sp>
        <p:nvSpPr>
          <p:cNvPr id="19" name="テキスト ボックス 18">
            <a:extLst>
              <a:ext uri="{FF2B5EF4-FFF2-40B4-BE49-F238E27FC236}">
                <a16:creationId xmlns:a16="http://schemas.microsoft.com/office/drawing/2014/main" id="{1CE69229-1A13-4252-B57E-6AE8DEC15942}"/>
              </a:ext>
            </a:extLst>
          </p:cNvPr>
          <p:cNvSpPr txBox="1"/>
          <p:nvPr/>
        </p:nvSpPr>
        <p:spPr>
          <a:xfrm>
            <a:off x="1135717" y="5382089"/>
            <a:ext cx="3600401" cy="353943"/>
          </a:xfrm>
          <a:prstGeom prst="rect">
            <a:avLst/>
          </a:prstGeom>
          <a:noFill/>
        </p:spPr>
        <p:txBody>
          <a:bodyPr wrap="square" rtlCol="0">
            <a:spAutoFit/>
          </a:bodyPr>
          <a:lstStyle/>
          <a:p>
            <a:pPr algn="l"/>
            <a:r>
              <a:rPr kumimoji="1" lang="ja-JP" altLang="en-US" sz="17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自由度</a:t>
            </a:r>
            <a:r>
              <a:rPr kumimoji="1" lang="en-US" altLang="ja-JP" sz="17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ν</a:t>
            </a:r>
            <a:r>
              <a:rPr kumimoji="1" lang="ja-JP" altLang="en-US" sz="17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＝（行数</a:t>
            </a:r>
            <a:r>
              <a:rPr kumimoji="1" lang="en-US" altLang="ja-JP" sz="17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-1</a:t>
            </a:r>
            <a:r>
              <a:rPr kumimoji="1" lang="ja-JP" altLang="en-US" sz="17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a:t>
            </a:r>
            <a:r>
              <a:rPr kumimoji="1" lang="en-US" altLang="ja-JP" sz="17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a:t>
            </a:r>
            <a:r>
              <a:rPr kumimoji="1" lang="ja-JP" altLang="en-US" sz="17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（列数</a:t>
            </a:r>
            <a:r>
              <a:rPr kumimoji="1" lang="en-US" altLang="ja-JP" sz="17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-1</a:t>
            </a:r>
            <a:r>
              <a:rPr kumimoji="1" lang="ja-JP" altLang="en-US" sz="17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a:t>
            </a:r>
            <a:r>
              <a:rPr kumimoji="1" lang="en-US" altLang="ja-JP" sz="1700" dirty="0">
                <a:solidFill>
                  <a:srgbClr val="00B0F0"/>
                </a:solidFill>
                <a:latin typeface="ＭＳ Ｐゴシック" panose="020B0600070205080204" pitchFamily="50" charset="-128"/>
                <a:ea typeface="ＭＳ Ｐゴシック" panose="020B0600070205080204" pitchFamily="50" charset="-128"/>
                <a:cs typeface="Meiryo UI" pitchFamily="50" charset="-128"/>
              </a:rPr>
              <a:t>1</a:t>
            </a:r>
            <a:endParaRPr kumimoji="1" lang="ja-JP" altLang="en-US" sz="1700" dirty="0">
              <a:solidFill>
                <a:srgbClr val="00B0F0"/>
              </a:solidFill>
              <a:latin typeface="ＭＳ Ｐゴシック" panose="020B0600070205080204" pitchFamily="50" charset="-128"/>
              <a:ea typeface="ＭＳ Ｐゴシック" panose="020B0600070205080204" pitchFamily="50" charset="-128"/>
              <a:cs typeface="Meiryo UI" pitchFamily="50" charset="-128"/>
            </a:endParaRPr>
          </a:p>
        </p:txBody>
      </p:sp>
      <p:sp>
        <p:nvSpPr>
          <p:cNvPr id="29" name="テキスト ボックス 28">
            <a:extLst>
              <a:ext uri="{FF2B5EF4-FFF2-40B4-BE49-F238E27FC236}">
                <a16:creationId xmlns:a16="http://schemas.microsoft.com/office/drawing/2014/main" id="{A62E6C73-D69B-40A8-813A-D44AA973DB83}"/>
              </a:ext>
            </a:extLst>
          </p:cNvPr>
          <p:cNvSpPr txBox="1"/>
          <p:nvPr/>
        </p:nvSpPr>
        <p:spPr>
          <a:xfrm>
            <a:off x="5834484" y="2058952"/>
            <a:ext cx="1944216" cy="323165"/>
          </a:xfrm>
          <a:prstGeom prst="rect">
            <a:avLst/>
          </a:prstGeom>
          <a:noFill/>
        </p:spPr>
        <p:txBody>
          <a:bodyPr wrap="square" rtlCol="0">
            <a:spAutoFit/>
          </a:bodyPr>
          <a:lstStyle/>
          <a:p>
            <a:pPr algn="l"/>
            <a:r>
              <a:rPr kumimoji="1" lang="ja-JP" altLang="en-US" sz="1500" dirty="0">
                <a:solidFill>
                  <a:srgbClr val="0070C0"/>
                </a:solidFill>
                <a:latin typeface="ＭＳ Ｐゴシック" panose="020B0600070205080204" pitchFamily="50" charset="-128"/>
                <a:ea typeface="ＭＳ Ｐゴシック" panose="020B0600070205080204" pitchFamily="50" charset="-128"/>
                <a:cs typeface="Meiryo UI" pitchFamily="50" charset="-128"/>
              </a:rPr>
              <a:t>←自由度</a:t>
            </a:r>
            <a:r>
              <a:rPr kumimoji="1" lang="en-US" altLang="ja-JP" sz="1500" dirty="0">
                <a:solidFill>
                  <a:srgbClr val="0070C0"/>
                </a:solidFill>
                <a:latin typeface="ＭＳ Ｐゴシック" panose="020B0600070205080204" pitchFamily="50" charset="-128"/>
                <a:ea typeface="ＭＳ Ｐゴシック" panose="020B0600070205080204" pitchFamily="50" charset="-128"/>
                <a:cs typeface="Meiryo UI" pitchFamily="50" charset="-128"/>
              </a:rPr>
              <a:t>1</a:t>
            </a:r>
            <a:r>
              <a:rPr kumimoji="1" lang="ja-JP" altLang="en-US" sz="1500" dirty="0">
                <a:solidFill>
                  <a:srgbClr val="0070C0"/>
                </a:solidFill>
                <a:latin typeface="ＭＳ Ｐゴシック" panose="020B0600070205080204" pitchFamily="50" charset="-128"/>
                <a:ea typeface="ＭＳ Ｐゴシック" panose="020B0600070205080204" pitchFamily="50" charset="-128"/>
                <a:cs typeface="Meiryo UI" pitchFamily="50" charset="-128"/>
              </a:rPr>
              <a:t>の</a:t>
            </a:r>
            <a:r>
              <a:rPr kumimoji="1" lang="en-US" altLang="ja-JP" sz="1500" dirty="0">
                <a:solidFill>
                  <a:srgbClr val="0070C0"/>
                </a:solidFill>
                <a:latin typeface="ＭＳ Ｐゴシック" panose="020B0600070205080204" pitchFamily="50" charset="-128"/>
                <a:ea typeface="ＭＳ Ｐゴシック" panose="020B0600070205080204" pitchFamily="50" charset="-128"/>
                <a:cs typeface="Meiryo UI" pitchFamily="50" charset="-128"/>
              </a:rPr>
              <a:t>χ</a:t>
            </a:r>
            <a:r>
              <a:rPr kumimoji="1" lang="en-US" altLang="ja-JP" sz="1500" baseline="30000" dirty="0">
                <a:solidFill>
                  <a:srgbClr val="0070C0"/>
                </a:solidFill>
                <a:latin typeface="ＭＳ Ｐゴシック" panose="020B0600070205080204" pitchFamily="50" charset="-128"/>
                <a:ea typeface="ＭＳ Ｐゴシック" panose="020B0600070205080204" pitchFamily="50" charset="-128"/>
                <a:cs typeface="Meiryo UI" pitchFamily="50" charset="-128"/>
              </a:rPr>
              <a:t>2</a:t>
            </a:r>
            <a:r>
              <a:rPr kumimoji="1" lang="ja-JP" altLang="en-US" sz="1500" dirty="0">
                <a:solidFill>
                  <a:srgbClr val="0070C0"/>
                </a:solidFill>
                <a:latin typeface="ＭＳ Ｐゴシック" panose="020B0600070205080204" pitchFamily="50" charset="-128"/>
                <a:ea typeface="ＭＳ Ｐゴシック" panose="020B0600070205080204" pitchFamily="50" charset="-128"/>
                <a:cs typeface="Meiryo UI" pitchFamily="50" charset="-128"/>
              </a:rPr>
              <a:t>分布</a:t>
            </a:r>
          </a:p>
        </p:txBody>
      </p:sp>
      <p:sp>
        <p:nvSpPr>
          <p:cNvPr id="30" name="テキスト ボックス 29">
            <a:extLst>
              <a:ext uri="{FF2B5EF4-FFF2-40B4-BE49-F238E27FC236}">
                <a16:creationId xmlns:a16="http://schemas.microsoft.com/office/drawing/2014/main" id="{24AAE90B-1226-4928-9635-44303DA48794}"/>
              </a:ext>
            </a:extLst>
          </p:cNvPr>
          <p:cNvSpPr txBox="1"/>
          <p:nvPr/>
        </p:nvSpPr>
        <p:spPr>
          <a:xfrm>
            <a:off x="5692305" y="5128500"/>
            <a:ext cx="1569660" cy="553998"/>
          </a:xfrm>
          <a:prstGeom prst="rect">
            <a:avLst/>
          </a:prstGeom>
          <a:noFill/>
        </p:spPr>
        <p:txBody>
          <a:bodyPr wrap="none" rtlCol="0">
            <a:spAutoFit/>
          </a:bodyPr>
          <a:lstStyle/>
          <a:p>
            <a:pPr algn="ctr"/>
            <a:r>
              <a:rPr kumimoji="1" lang="en-US" altLang="ja-JP" sz="1500" dirty="0">
                <a:solidFill>
                  <a:srgbClr val="FF0000"/>
                </a:solidFill>
                <a:latin typeface="ＭＳ Ｐゴシック" panose="020B0600070205080204" pitchFamily="50" charset="-128"/>
                <a:ea typeface="ＭＳ Ｐゴシック" panose="020B0600070205080204" pitchFamily="50" charset="-128"/>
                <a:cs typeface="Meiryo UI" pitchFamily="50" charset="-128"/>
              </a:rPr>
              <a:t>α=0.05</a:t>
            </a:r>
            <a:r>
              <a:rPr kumimoji="1" lang="ja-JP" altLang="en-US" sz="1500" dirty="0">
                <a:solidFill>
                  <a:srgbClr val="FF0000"/>
                </a:solidFill>
                <a:latin typeface="ＭＳ Ｐゴシック" panose="020B0600070205080204" pitchFamily="50" charset="-128"/>
                <a:ea typeface="ＭＳ Ｐゴシック" panose="020B0600070205080204" pitchFamily="50" charset="-128"/>
                <a:cs typeface="Meiryo UI" pitchFamily="50" charset="-128"/>
              </a:rPr>
              <a:t>の限界値</a:t>
            </a:r>
            <a:endParaRPr kumimoji="1" lang="en-US" altLang="ja-JP" sz="1500" dirty="0">
              <a:solidFill>
                <a:srgbClr val="FF0000"/>
              </a:solidFill>
              <a:latin typeface="ＭＳ Ｐゴシック" panose="020B0600070205080204" pitchFamily="50" charset="-128"/>
              <a:ea typeface="ＭＳ Ｐゴシック" panose="020B0600070205080204" pitchFamily="50" charset="-128"/>
              <a:cs typeface="Meiryo UI" pitchFamily="50" charset="-128"/>
            </a:endParaRPr>
          </a:p>
          <a:p>
            <a:pPr algn="ctr"/>
            <a:r>
              <a:rPr kumimoji="1" lang="en-US" altLang="ja-JP" sz="1500" dirty="0">
                <a:solidFill>
                  <a:srgbClr val="FF0000"/>
                </a:solidFill>
                <a:latin typeface="ＭＳ Ｐゴシック" panose="020B0600070205080204" pitchFamily="50" charset="-128"/>
                <a:ea typeface="ＭＳ Ｐゴシック" panose="020B0600070205080204" pitchFamily="50" charset="-128"/>
                <a:cs typeface="Meiryo UI" pitchFamily="50" charset="-128"/>
              </a:rPr>
              <a:t>3.841</a:t>
            </a:r>
            <a:endParaRPr kumimoji="1" lang="ja-JP" altLang="en-US" sz="1500" dirty="0">
              <a:solidFill>
                <a:srgbClr val="FF0000"/>
              </a:solidFill>
              <a:latin typeface="ＭＳ Ｐゴシック" panose="020B0600070205080204" pitchFamily="50" charset="-128"/>
              <a:ea typeface="ＭＳ Ｐゴシック" panose="020B0600070205080204" pitchFamily="50" charset="-128"/>
              <a:cs typeface="Meiryo UI" pitchFamily="50" charset="-128"/>
            </a:endParaRPr>
          </a:p>
        </p:txBody>
      </p:sp>
      <p:cxnSp>
        <p:nvCxnSpPr>
          <p:cNvPr id="32" name="直線矢印コネクタ 31">
            <a:extLst>
              <a:ext uri="{FF2B5EF4-FFF2-40B4-BE49-F238E27FC236}">
                <a16:creationId xmlns:a16="http://schemas.microsoft.com/office/drawing/2014/main" id="{C9348261-0A7E-4694-99D2-C3C59779E53E}"/>
              </a:ext>
            </a:extLst>
          </p:cNvPr>
          <p:cNvCxnSpPr>
            <a:cxnSpLocks/>
          </p:cNvCxnSpPr>
          <p:nvPr/>
        </p:nvCxnSpPr>
        <p:spPr>
          <a:xfrm flipV="1">
            <a:off x="6645163" y="4809999"/>
            <a:ext cx="230144" cy="340342"/>
          </a:xfrm>
          <a:prstGeom prst="straightConnector1">
            <a:avLst/>
          </a:prstGeom>
          <a:ln w="317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3" name="直線矢印コネクタ 32">
            <a:extLst>
              <a:ext uri="{FF2B5EF4-FFF2-40B4-BE49-F238E27FC236}">
                <a16:creationId xmlns:a16="http://schemas.microsoft.com/office/drawing/2014/main" id="{99BEC7CC-4E89-4BAB-99FA-A81E60DF2199}"/>
              </a:ext>
            </a:extLst>
          </p:cNvPr>
          <p:cNvCxnSpPr>
            <a:cxnSpLocks/>
          </p:cNvCxnSpPr>
          <p:nvPr/>
        </p:nvCxnSpPr>
        <p:spPr>
          <a:xfrm flipH="1" flipV="1">
            <a:off x="8097451" y="4809999"/>
            <a:ext cx="40880" cy="316152"/>
          </a:xfrm>
          <a:prstGeom prst="straightConnector1">
            <a:avLst/>
          </a:prstGeom>
          <a:ln w="31750">
            <a:solidFill>
              <a:srgbClr val="FFC000"/>
            </a:solidFill>
            <a:tailEnd type="triangle"/>
          </a:ln>
        </p:spPr>
        <p:style>
          <a:lnRef idx="1">
            <a:schemeClr val="accent1"/>
          </a:lnRef>
          <a:fillRef idx="0">
            <a:schemeClr val="accent1"/>
          </a:fillRef>
          <a:effectRef idx="0">
            <a:schemeClr val="accent1"/>
          </a:effectRef>
          <a:fontRef idx="minor">
            <a:schemeClr val="tx1"/>
          </a:fontRef>
        </p:style>
      </p:cxnSp>
      <p:sp>
        <p:nvSpPr>
          <p:cNvPr id="34" name="テキスト ボックス 33">
            <a:extLst>
              <a:ext uri="{FF2B5EF4-FFF2-40B4-BE49-F238E27FC236}">
                <a16:creationId xmlns:a16="http://schemas.microsoft.com/office/drawing/2014/main" id="{B70D3284-DE0F-42E5-9129-50C0480136A4}"/>
              </a:ext>
            </a:extLst>
          </p:cNvPr>
          <p:cNvSpPr txBox="1"/>
          <p:nvPr/>
        </p:nvSpPr>
        <p:spPr>
          <a:xfrm>
            <a:off x="7352962" y="5150341"/>
            <a:ext cx="1448807" cy="553998"/>
          </a:xfrm>
          <a:prstGeom prst="rect">
            <a:avLst/>
          </a:prstGeom>
          <a:noFill/>
        </p:spPr>
        <p:txBody>
          <a:bodyPr wrap="square" rtlCol="0">
            <a:spAutoFit/>
          </a:bodyPr>
          <a:lstStyle/>
          <a:p>
            <a:pPr algn="ctr"/>
            <a:r>
              <a:rPr kumimoji="1" lang="ja-JP" altLang="en-US" sz="1500" dirty="0">
                <a:solidFill>
                  <a:srgbClr val="FFC000"/>
                </a:solidFill>
                <a:latin typeface="ＭＳ Ｐゴシック" panose="020B0600070205080204" pitchFamily="50" charset="-128"/>
                <a:ea typeface="ＭＳ Ｐゴシック" panose="020B0600070205080204" pitchFamily="50" charset="-128"/>
                <a:cs typeface="Meiryo UI" pitchFamily="50" charset="-128"/>
              </a:rPr>
              <a:t>検定統計量</a:t>
            </a:r>
            <a:r>
              <a:rPr kumimoji="1" lang="en-US" altLang="ja-JP" sz="1500" dirty="0">
                <a:solidFill>
                  <a:srgbClr val="FFC000"/>
                </a:solidFill>
                <a:latin typeface="ＭＳ Ｐゴシック" panose="020B0600070205080204" pitchFamily="50" charset="-128"/>
                <a:ea typeface="ＭＳ Ｐゴシック" panose="020B0600070205080204" pitchFamily="50" charset="-128"/>
                <a:cs typeface="Meiryo UI" pitchFamily="50" charset="-128"/>
              </a:rPr>
              <a:t>χ</a:t>
            </a:r>
            <a:r>
              <a:rPr kumimoji="1" lang="en-US" altLang="ja-JP" sz="1500" baseline="30000" dirty="0">
                <a:solidFill>
                  <a:srgbClr val="FFC000"/>
                </a:solidFill>
                <a:latin typeface="ＭＳ Ｐゴシック" panose="020B0600070205080204" pitchFamily="50" charset="-128"/>
                <a:ea typeface="ＭＳ Ｐゴシック" panose="020B0600070205080204" pitchFamily="50" charset="-128"/>
                <a:cs typeface="Meiryo UI" pitchFamily="50" charset="-128"/>
              </a:rPr>
              <a:t>2</a:t>
            </a:r>
          </a:p>
          <a:p>
            <a:pPr algn="ctr"/>
            <a:r>
              <a:rPr kumimoji="1" lang="en-US" altLang="ja-JP" sz="1500" dirty="0">
                <a:solidFill>
                  <a:srgbClr val="FFC000"/>
                </a:solidFill>
                <a:latin typeface="ＭＳ Ｐゴシック" panose="020B0600070205080204" pitchFamily="50" charset="-128"/>
                <a:ea typeface="ＭＳ Ｐゴシック" panose="020B0600070205080204" pitchFamily="50" charset="-128"/>
                <a:cs typeface="Meiryo UI" pitchFamily="50" charset="-128"/>
              </a:rPr>
              <a:t>8.33</a:t>
            </a:r>
            <a:endParaRPr kumimoji="1" lang="ja-JP" altLang="en-US" sz="1500" dirty="0">
              <a:solidFill>
                <a:srgbClr val="FFC000"/>
              </a:solidFill>
              <a:latin typeface="ＭＳ Ｐゴシック" panose="020B0600070205080204" pitchFamily="50" charset="-128"/>
              <a:ea typeface="ＭＳ Ｐゴシック" panose="020B0600070205080204" pitchFamily="50" charset="-128"/>
              <a:cs typeface="Meiryo UI" pitchFamily="50" charset="-128"/>
            </a:endParaRPr>
          </a:p>
        </p:txBody>
      </p:sp>
      <p:sp>
        <p:nvSpPr>
          <p:cNvPr id="37" name="テキスト ボックス 36">
            <a:extLst>
              <a:ext uri="{FF2B5EF4-FFF2-40B4-BE49-F238E27FC236}">
                <a16:creationId xmlns:a16="http://schemas.microsoft.com/office/drawing/2014/main" id="{D6E156CB-B359-47BB-BC47-D4083191B68B}"/>
              </a:ext>
            </a:extLst>
          </p:cNvPr>
          <p:cNvSpPr txBox="1"/>
          <p:nvPr/>
        </p:nvSpPr>
        <p:spPr>
          <a:xfrm>
            <a:off x="6371569" y="2995608"/>
            <a:ext cx="2069797" cy="553998"/>
          </a:xfrm>
          <a:prstGeom prst="rect">
            <a:avLst/>
          </a:prstGeom>
          <a:solidFill>
            <a:srgbClr val="00B0F0"/>
          </a:solidFill>
        </p:spPr>
        <p:txBody>
          <a:bodyPr wrap="none" rtlCol="0">
            <a:spAutoFit/>
          </a:bodyPr>
          <a:lstStyle/>
          <a:p>
            <a:pPr algn="ctr"/>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検定統計量＞限界値</a:t>
            </a:r>
            <a:endParaRPr kumimoji="1" lang="en-US" altLang="ja-JP"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endParaRPr>
          </a:p>
          <a:p>
            <a:pPr algn="ctr"/>
            <a:r>
              <a:rPr kumimoji="1" lang="ja-JP" altLang="en-US" sz="1500" dirty="0" err="1">
                <a:solidFill>
                  <a:schemeClr val="bg1"/>
                </a:solidFill>
                <a:latin typeface="ＭＳ Ｐゴシック" panose="020B0600070205080204" pitchFamily="50" charset="-128"/>
                <a:ea typeface="ＭＳ Ｐゴシック" panose="020B0600070205080204" pitchFamily="50" charset="-128"/>
                <a:cs typeface="Meiryo UI" pitchFamily="50" charset="-128"/>
              </a:rPr>
              <a:t>なので</a:t>
            </a:r>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帰無仮説は棄却</a:t>
            </a:r>
          </a:p>
        </p:txBody>
      </p:sp>
      <p:sp>
        <p:nvSpPr>
          <p:cNvPr id="40" name="テキスト ボックス 39">
            <a:extLst>
              <a:ext uri="{FF2B5EF4-FFF2-40B4-BE49-F238E27FC236}">
                <a16:creationId xmlns:a16="http://schemas.microsoft.com/office/drawing/2014/main" id="{4FCFEBC7-FFB9-4E92-A2E5-BCE08CDEB1AD}"/>
              </a:ext>
            </a:extLst>
          </p:cNvPr>
          <p:cNvSpPr txBox="1"/>
          <p:nvPr/>
        </p:nvSpPr>
        <p:spPr>
          <a:xfrm>
            <a:off x="6371569" y="3569212"/>
            <a:ext cx="2069796" cy="553998"/>
          </a:xfrm>
          <a:prstGeom prst="rect">
            <a:avLst/>
          </a:prstGeom>
          <a:solidFill>
            <a:srgbClr val="FFC000"/>
          </a:solidFill>
        </p:spPr>
        <p:txBody>
          <a:bodyPr wrap="square" rtlCol="0">
            <a:spAutoFit/>
          </a:bodyPr>
          <a:lstStyle/>
          <a:p>
            <a:pPr algn="l"/>
            <a:r>
              <a:rPr kumimoji="1" lang="ja-JP" altLang="en-US" sz="1500" dirty="0">
                <a:solidFill>
                  <a:srgbClr val="0070C0"/>
                </a:solidFill>
                <a:latin typeface="ＭＳ Ｐゴシック" panose="020B0600070205080204" pitchFamily="50" charset="-128"/>
                <a:ea typeface="ＭＳ Ｐゴシック" panose="020B0600070205080204" pitchFamily="50" charset="-128"/>
                <a:cs typeface="Meiryo UI" pitchFamily="50" charset="-128"/>
              </a:rPr>
              <a:t>エン麦の前作は半身萎凋病の予防に有効</a:t>
            </a:r>
          </a:p>
        </p:txBody>
      </p:sp>
      <p:sp>
        <p:nvSpPr>
          <p:cNvPr id="41" name="テキスト ボックス 40">
            <a:extLst>
              <a:ext uri="{FF2B5EF4-FFF2-40B4-BE49-F238E27FC236}">
                <a16:creationId xmlns:a16="http://schemas.microsoft.com/office/drawing/2014/main" id="{EB6F7C94-2A59-48B9-8EA8-33419135AD70}"/>
              </a:ext>
            </a:extLst>
          </p:cNvPr>
          <p:cNvSpPr txBox="1"/>
          <p:nvPr/>
        </p:nvSpPr>
        <p:spPr>
          <a:xfrm>
            <a:off x="5096567" y="5831741"/>
            <a:ext cx="3597460" cy="292388"/>
          </a:xfrm>
          <a:prstGeom prst="rect">
            <a:avLst/>
          </a:prstGeom>
          <a:solidFill>
            <a:srgbClr val="92D050"/>
          </a:solidFill>
        </p:spPr>
        <p:txBody>
          <a:bodyPr wrap="none" rtlCol="0">
            <a:spAutoFit/>
          </a:bodyPr>
          <a:lstStyle/>
          <a:p>
            <a:pPr algn="ctr"/>
            <a:r>
              <a:rPr kumimoji="1" lang="ja-JP" altLang="en-US" sz="13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付録の分布表か</a:t>
            </a:r>
            <a:r>
              <a:rPr kumimoji="1" lang="en-US" altLang="ja-JP" sz="13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Excel</a:t>
            </a:r>
            <a:r>
              <a:rPr kumimoji="1" lang="ja-JP" altLang="en-US" sz="13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関数</a:t>
            </a:r>
            <a:r>
              <a:rPr kumimoji="1" lang="en-US" altLang="ja-JP" sz="13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CHISQ.INV.RT(0.05,1</a:t>
            </a:r>
            <a:r>
              <a:rPr kumimoji="1" lang="ja-JP" altLang="en-US" sz="13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a:t>
            </a:r>
          </a:p>
        </p:txBody>
      </p:sp>
      <p:cxnSp>
        <p:nvCxnSpPr>
          <p:cNvPr id="42" name="直線矢印コネクタ 41">
            <a:extLst>
              <a:ext uri="{FF2B5EF4-FFF2-40B4-BE49-F238E27FC236}">
                <a16:creationId xmlns:a16="http://schemas.microsoft.com/office/drawing/2014/main" id="{33DF9249-3845-4A05-BF49-28CFA46FC56D}"/>
              </a:ext>
            </a:extLst>
          </p:cNvPr>
          <p:cNvCxnSpPr>
            <a:cxnSpLocks/>
          </p:cNvCxnSpPr>
          <p:nvPr/>
        </p:nvCxnSpPr>
        <p:spPr>
          <a:xfrm flipH="1" flipV="1">
            <a:off x="6618142" y="5654769"/>
            <a:ext cx="149149" cy="197045"/>
          </a:xfrm>
          <a:prstGeom prst="straightConnector1">
            <a:avLst/>
          </a:prstGeom>
          <a:ln w="31750">
            <a:solidFill>
              <a:srgbClr val="92D050"/>
            </a:solidFill>
            <a:tailEnd type="triangle"/>
          </a:ln>
        </p:spPr>
        <p:style>
          <a:lnRef idx="1">
            <a:schemeClr val="accent1"/>
          </a:lnRef>
          <a:fillRef idx="0">
            <a:schemeClr val="accent1"/>
          </a:fillRef>
          <a:effectRef idx="0">
            <a:schemeClr val="accent1"/>
          </a:effectRef>
          <a:fontRef idx="minor">
            <a:schemeClr val="tx1"/>
          </a:fontRef>
        </p:style>
      </p:cxnSp>
      <p:sp>
        <p:nvSpPr>
          <p:cNvPr id="26" name="テキスト ボックス 25">
            <a:extLst>
              <a:ext uri="{FF2B5EF4-FFF2-40B4-BE49-F238E27FC236}">
                <a16:creationId xmlns:a16="http://schemas.microsoft.com/office/drawing/2014/main" id="{521FBAEC-7E00-4B23-B800-14287B214254}"/>
              </a:ext>
            </a:extLst>
          </p:cNvPr>
          <p:cNvSpPr txBox="1"/>
          <p:nvPr/>
        </p:nvSpPr>
        <p:spPr>
          <a:xfrm>
            <a:off x="1115616" y="5713108"/>
            <a:ext cx="3744416" cy="323165"/>
          </a:xfrm>
          <a:prstGeom prst="rect">
            <a:avLst/>
          </a:prstGeom>
          <a:noFill/>
        </p:spPr>
        <p:txBody>
          <a:bodyPr wrap="square" rtlCol="0">
            <a:spAutoFit/>
          </a:bodyPr>
          <a:lstStyle/>
          <a:p>
            <a:pPr algn="l"/>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注：ズレ具合の大きさなので上側での検定</a:t>
            </a:r>
            <a:endParaRPr kumimoji="1" lang="ja-JP" altLang="en-US" sz="1500" dirty="0">
              <a:solidFill>
                <a:srgbClr val="00B0F0"/>
              </a:solidFill>
              <a:latin typeface="ＭＳ Ｐゴシック" panose="020B0600070205080204" pitchFamily="50" charset="-128"/>
              <a:ea typeface="ＭＳ Ｐゴシック" panose="020B0600070205080204" pitchFamily="50" charset="-128"/>
              <a:cs typeface="Meiryo UI" pitchFamily="50" charset="-128"/>
            </a:endParaRPr>
          </a:p>
        </p:txBody>
      </p:sp>
    </p:spTree>
    <p:extLst>
      <p:ext uri="{BB962C8B-B14F-4D97-AF65-F5344CB8AC3E}">
        <p14:creationId xmlns:p14="http://schemas.microsoft.com/office/powerpoint/2010/main" val="25389919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fade">
                                      <p:cBhvr>
                                        <p:cTn id="10" dur="500"/>
                                        <p:tgtEl>
                                          <p:spTgt spid="1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6"/>
                                        </p:tgtEl>
                                        <p:attrNameLst>
                                          <p:attrName>style.visibility</p:attrName>
                                        </p:attrNameLst>
                                      </p:cBhvr>
                                      <p:to>
                                        <p:strVal val="visible"/>
                                      </p:to>
                                    </p:set>
                                    <p:animEffect transition="in" filter="fade">
                                      <p:cBhvr>
                                        <p:cTn id="13" dur="500"/>
                                        <p:tgtEl>
                                          <p:spTgt spid="16"/>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4"/>
                                        </p:tgtEl>
                                        <p:attrNameLst>
                                          <p:attrName>style.visibility</p:attrName>
                                        </p:attrNameLst>
                                      </p:cBhvr>
                                      <p:to>
                                        <p:strVal val="visible"/>
                                      </p:to>
                                    </p:set>
                                    <p:animEffect transition="in" filter="fade">
                                      <p:cBhvr>
                                        <p:cTn id="16" dur="500"/>
                                        <p:tgtEl>
                                          <p:spTgt spid="14"/>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fade">
                                      <p:cBhvr>
                                        <p:cTn id="19" dur="500"/>
                                        <p:tgtEl>
                                          <p:spTgt spid="12"/>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500"/>
                                        <p:tgtEl>
                                          <p:spTgt spid="18"/>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9"/>
                                        </p:tgtEl>
                                        <p:attrNameLst>
                                          <p:attrName>style.visibility</p:attrName>
                                        </p:attrNameLst>
                                      </p:cBhvr>
                                      <p:to>
                                        <p:strVal val="visible"/>
                                      </p:to>
                                    </p:set>
                                    <p:animEffect transition="in" filter="fade">
                                      <p:cBhvr>
                                        <p:cTn id="25" dur="500"/>
                                        <p:tgtEl>
                                          <p:spTgt spid="19"/>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fade">
                                      <p:cBhvr>
                                        <p:cTn id="30" dur="500"/>
                                        <p:tgtEl>
                                          <p:spTgt spid="11"/>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29"/>
                                        </p:tgtEl>
                                        <p:attrNameLst>
                                          <p:attrName>style.visibility</p:attrName>
                                        </p:attrNameLst>
                                      </p:cBhvr>
                                      <p:to>
                                        <p:strVal val="visible"/>
                                      </p:to>
                                    </p:set>
                                    <p:animEffect transition="in" filter="fade">
                                      <p:cBhvr>
                                        <p:cTn id="33" dur="500"/>
                                        <p:tgtEl>
                                          <p:spTgt spid="29"/>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32"/>
                                        </p:tgtEl>
                                        <p:attrNameLst>
                                          <p:attrName>style.visibility</p:attrName>
                                        </p:attrNameLst>
                                      </p:cBhvr>
                                      <p:to>
                                        <p:strVal val="visible"/>
                                      </p:to>
                                    </p:set>
                                    <p:animEffect transition="in" filter="fade">
                                      <p:cBhvr>
                                        <p:cTn id="38" dur="500"/>
                                        <p:tgtEl>
                                          <p:spTgt spid="32"/>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26"/>
                                        </p:tgtEl>
                                        <p:attrNameLst>
                                          <p:attrName>style.visibility</p:attrName>
                                        </p:attrNameLst>
                                      </p:cBhvr>
                                      <p:to>
                                        <p:strVal val="visible"/>
                                      </p:to>
                                    </p:set>
                                    <p:animEffect transition="in" filter="fade">
                                      <p:cBhvr>
                                        <p:cTn id="41" dur="500"/>
                                        <p:tgtEl>
                                          <p:spTgt spid="26"/>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30"/>
                                        </p:tgtEl>
                                        <p:attrNameLst>
                                          <p:attrName>style.visibility</p:attrName>
                                        </p:attrNameLst>
                                      </p:cBhvr>
                                      <p:to>
                                        <p:strVal val="visible"/>
                                      </p:to>
                                    </p:set>
                                    <p:animEffect transition="in" filter="fade">
                                      <p:cBhvr>
                                        <p:cTn id="44" dur="500"/>
                                        <p:tgtEl>
                                          <p:spTgt spid="30"/>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41"/>
                                        </p:tgtEl>
                                        <p:attrNameLst>
                                          <p:attrName>style.visibility</p:attrName>
                                        </p:attrNameLst>
                                      </p:cBhvr>
                                      <p:to>
                                        <p:strVal val="visible"/>
                                      </p:to>
                                    </p:set>
                                    <p:animEffect transition="in" filter="fade">
                                      <p:cBhvr>
                                        <p:cTn id="47" dur="500"/>
                                        <p:tgtEl>
                                          <p:spTgt spid="41"/>
                                        </p:tgtEl>
                                      </p:cBhvr>
                                    </p:animEffect>
                                  </p:childTnLst>
                                </p:cTn>
                              </p:par>
                              <p:par>
                                <p:cTn id="48" presetID="10" presetClass="entr" presetSubtype="0" fill="hold" nodeType="withEffect">
                                  <p:stCondLst>
                                    <p:cond delay="0"/>
                                  </p:stCondLst>
                                  <p:childTnLst>
                                    <p:set>
                                      <p:cBhvr>
                                        <p:cTn id="49" dur="1" fill="hold">
                                          <p:stCondLst>
                                            <p:cond delay="0"/>
                                          </p:stCondLst>
                                        </p:cTn>
                                        <p:tgtEl>
                                          <p:spTgt spid="42"/>
                                        </p:tgtEl>
                                        <p:attrNameLst>
                                          <p:attrName>style.visibility</p:attrName>
                                        </p:attrNameLst>
                                      </p:cBhvr>
                                      <p:to>
                                        <p:strVal val="visible"/>
                                      </p:to>
                                    </p:set>
                                    <p:animEffect transition="in" filter="fade">
                                      <p:cBhvr>
                                        <p:cTn id="50" dur="500"/>
                                        <p:tgtEl>
                                          <p:spTgt spid="42"/>
                                        </p:tgtEl>
                                      </p:cBhvr>
                                    </p:animEffect>
                                  </p:childTnLst>
                                </p:cTn>
                              </p:par>
                              <p:par>
                                <p:cTn id="51" presetID="10" presetClass="entr" presetSubtype="0" fill="hold" nodeType="withEffect">
                                  <p:stCondLst>
                                    <p:cond delay="0"/>
                                  </p:stCondLst>
                                  <p:childTnLst>
                                    <p:set>
                                      <p:cBhvr>
                                        <p:cTn id="52" dur="1" fill="hold">
                                          <p:stCondLst>
                                            <p:cond delay="0"/>
                                          </p:stCondLst>
                                        </p:cTn>
                                        <p:tgtEl>
                                          <p:spTgt spid="33"/>
                                        </p:tgtEl>
                                        <p:attrNameLst>
                                          <p:attrName>style.visibility</p:attrName>
                                        </p:attrNameLst>
                                      </p:cBhvr>
                                      <p:to>
                                        <p:strVal val="visible"/>
                                      </p:to>
                                    </p:set>
                                    <p:animEffect transition="in" filter="fade">
                                      <p:cBhvr>
                                        <p:cTn id="53" dur="500"/>
                                        <p:tgtEl>
                                          <p:spTgt spid="33"/>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34"/>
                                        </p:tgtEl>
                                        <p:attrNameLst>
                                          <p:attrName>style.visibility</p:attrName>
                                        </p:attrNameLst>
                                      </p:cBhvr>
                                      <p:to>
                                        <p:strVal val="visible"/>
                                      </p:to>
                                    </p:set>
                                    <p:animEffect transition="in" filter="fade">
                                      <p:cBhvr>
                                        <p:cTn id="56" dur="500"/>
                                        <p:tgtEl>
                                          <p:spTgt spid="34"/>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37"/>
                                        </p:tgtEl>
                                        <p:attrNameLst>
                                          <p:attrName>style.visibility</p:attrName>
                                        </p:attrNameLst>
                                      </p:cBhvr>
                                      <p:to>
                                        <p:strVal val="visible"/>
                                      </p:to>
                                    </p:set>
                                    <p:animEffect transition="in" filter="fade">
                                      <p:cBhvr>
                                        <p:cTn id="59" dur="500"/>
                                        <p:tgtEl>
                                          <p:spTgt spid="37"/>
                                        </p:tgtEl>
                                      </p:cBhvr>
                                    </p:animEffect>
                                  </p:childTnLst>
                                </p:cTn>
                              </p:par>
                            </p:childTnLst>
                          </p:cTn>
                        </p:par>
                      </p:childTnLst>
                    </p:cTn>
                  </p:par>
                  <p:par>
                    <p:cTn id="60" fill="hold">
                      <p:stCondLst>
                        <p:cond delay="indefinite"/>
                      </p:stCondLst>
                      <p:childTnLst>
                        <p:par>
                          <p:cTn id="61" fill="hold">
                            <p:stCondLst>
                              <p:cond delay="0"/>
                            </p:stCondLst>
                            <p:childTnLst>
                              <p:par>
                                <p:cTn id="62" presetID="10" presetClass="entr" presetSubtype="0" fill="hold" grpId="0" nodeType="clickEffect">
                                  <p:stCondLst>
                                    <p:cond delay="0"/>
                                  </p:stCondLst>
                                  <p:childTnLst>
                                    <p:set>
                                      <p:cBhvr>
                                        <p:cTn id="63" dur="1" fill="hold">
                                          <p:stCondLst>
                                            <p:cond delay="0"/>
                                          </p:stCondLst>
                                        </p:cTn>
                                        <p:tgtEl>
                                          <p:spTgt spid="40"/>
                                        </p:tgtEl>
                                        <p:attrNameLst>
                                          <p:attrName>style.visibility</p:attrName>
                                        </p:attrNameLst>
                                      </p:cBhvr>
                                      <p:to>
                                        <p:strVal val="visible"/>
                                      </p:to>
                                    </p:set>
                                    <p:animEffect transition="in" filter="fade">
                                      <p:cBhvr>
                                        <p:cTn id="64"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5" grpId="0" animBg="1"/>
      <p:bldP spid="16" grpId="0" animBg="1"/>
      <p:bldP spid="18" grpId="0"/>
      <p:bldP spid="19" grpId="0"/>
      <p:bldP spid="29" grpId="0"/>
      <p:bldP spid="30" grpId="0"/>
      <p:bldP spid="34" grpId="0"/>
      <p:bldP spid="37" grpId="0" animBg="1"/>
      <p:bldP spid="40" grpId="0" animBg="1"/>
      <p:bldP spid="41" grpId="0" animBg="1"/>
      <p:bldP spid="2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DB99D79-6B04-4491-A26E-62395CE20519}"/>
              </a:ext>
            </a:extLst>
          </p:cNvPr>
          <p:cNvSpPr>
            <a:spLocks noGrp="1"/>
          </p:cNvSpPr>
          <p:nvPr>
            <p:ph type="title"/>
          </p:nvPr>
        </p:nvSpPr>
        <p:spPr>
          <a:xfrm>
            <a:off x="899592" y="620688"/>
            <a:ext cx="7467600" cy="1143000"/>
          </a:xfrm>
        </p:spPr>
        <p:txBody>
          <a:bodyPr/>
          <a:lstStyle/>
          <a:p>
            <a:r>
              <a:rPr kumimoji="1" lang="en-US" altLang="ja-JP" sz="4000" dirty="0"/>
              <a:t>R</a:t>
            </a:r>
            <a:r>
              <a:rPr kumimoji="1" lang="ja-JP" altLang="en-US" sz="4000" dirty="0"/>
              <a:t>コマンダーによる独立性の検定</a:t>
            </a:r>
          </a:p>
        </p:txBody>
      </p:sp>
      <p:pic>
        <p:nvPicPr>
          <p:cNvPr id="5" name="コンテンツ プレースホルダー 4">
            <a:extLst>
              <a:ext uri="{FF2B5EF4-FFF2-40B4-BE49-F238E27FC236}">
                <a16:creationId xmlns:a16="http://schemas.microsoft.com/office/drawing/2014/main" id="{C1DD0601-7C14-4EE6-A7D9-DEED739422E8}"/>
              </a:ext>
            </a:extLst>
          </p:cNvPr>
          <p:cNvPicPr>
            <a:picLocks noGrp="1" noChangeAspect="1"/>
          </p:cNvPicPr>
          <p:nvPr>
            <p:ph idx="1"/>
          </p:nvPr>
        </p:nvPicPr>
        <p:blipFill rotWithShape="1">
          <a:blip r:embed="rId2">
            <a:extLst>
              <a:ext uri="{28A0092B-C50C-407E-A947-70E740481C1C}">
                <a14:useLocalDpi xmlns:a14="http://schemas.microsoft.com/office/drawing/2010/main" val="0"/>
              </a:ext>
            </a:extLst>
          </a:blip>
          <a:srcRect l="17146" t="17583" r="13280" b="33417"/>
          <a:stretch/>
        </p:blipFill>
        <p:spPr>
          <a:xfrm>
            <a:off x="755576" y="2400886"/>
            <a:ext cx="3821568" cy="2972330"/>
          </a:xfrm>
        </p:spPr>
      </p:pic>
      <p:sp>
        <p:nvSpPr>
          <p:cNvPr id="6" name="正方形/長方形 5">
            <a:extLst>
              <a:ext uri="{FF2B5EF4-FFF2-40B4-BE49-F238E27FC236}">
                <a16:creationId xmlns:a16="http://schemas.microsoft.com/office/drawing/2014/main" id="{3C5D24B1-043D-4108-9696-8BF539D63A39}"/>
              </a:ext>
            </a:extLst>
          </p:cNvPr>
          <p:cNvSpPr/>
          <p:nvPr/>
        </p:nvSpPr>
        <p:spPr>
          <a:xfrm>
            <a:off x="539552" y="1907229"/>
            <a:ext cx="6696744" cy="400110"/>
          </a:xfrm>
          <a:prstGeom prst="rect">
            <a:avLst/>
          </a:prstGeom>
        </p:spPr>
        <p:txBody>
          <a:bodyPr wrap="square">
            <a:spAutoFit/>
          </a:bodyPr>
          <a:lstStyle/>
          <a:p>
            <a:r>
              <a:rPr lang="ja-JP" altLang="en-US" sz="2000" dirty="0">
                <a:solidFill>
                  <a:schemeClr val="bg1"/>
                </a:solidFill>
                <a:latin typeface="+mj-ea"/>
                <a:ea typeface="+mj-ea"/>
              </a:rPr>
              <a:t>メニュー［統計量］→［分割表］→［</a:t>
            </a:r>
            <a:r>
              <a:rPr lang="en-US" altLang="ja-JP" sz="2000" dirty="0">
                <a:solidFill>
                  <a:schemeClr val="bg1"/>
                </a:solidFill>
                <a:latin typeface="+mj-ea"/>
                <a:ea typeface="+mj-ea"/>
              </a:rPr>
              <a:t>2</a:t>
            </a:r>
            <a:r>
              <a:rPr lang="ja-JP" altLang="en-US" sz="2000" dirty="0">
                <a:solidFill>
                  <a:schemeClr val="bg1"/>
                </a:solidFill>
                <a:latin typeface="+mj-ea"/>
                <a:ea typeface="+mj-ea"/>
              </a:rPr>
              <a:t>元表の入力と分析］</a:t>
            </a:r>
          </a:p>
        </p:txBody>
      </p:sp>
      <p:sp>
        <p:nvSpPr>
          <p:cNvPr id="7" name="正方形/長方形 6">
            <a:extLst>
              <a:ext uri="{FF2B5EF4-FFF2-40B4-BE49-F238E27FC236}">
                <a16:creationId xmlns:a16="http://schemas.microsoft.com/office/drawing/2014/main" id="{C69BA710-6522-4D72-A57C-246A544FEA47}"/>
              </a:ext>
            </a:extLst>
          </p:cNvPr>
          <p:cNvSpPr/>
          <p:nvPr/>
        </p:nvSpPr>
        <p:spPr>
          <a:xfrm>
            <a:off x="611560" y="5405110"/>
            <a:ext cx="3821568" cy="369332"/>
          </a:xfrm>
          <a:prstGeom prst="rect">
            <a:avLst/>
          </a:prstGeom>
        </p:spPr>
        <p:txBody>
          <a:bodyPr wrap="square">
            <a:spAutoFit/>
          </a:bodyPr>
          <a:lstStyle/>
          <a:p>
            <a:r>
              <a:rPr lang="ja-JP" altLang="en-US" sz="1800" dirty="0">
                <a:solidFill>
                  <a:srgbClr val="FFC000"/>
                </a:solidFill>
                <a:latin typeface="+mj-ea"/>
                <a:ea typeface="+mj-ea"/>
              </a:rPr>
              <a:t>観測度数を直接入力</a:t>
            </a:r>
            <a:r>
              <a:rPr lang="ja-JP" altLang="en-US" sz="1800" dirty="0">
                <a:solidFill>
                  <a:schemeClr val="bg1"/>
                </a:solidFill>
                <a:latin typeface="+mj-ea"/>
                <a:ea typeface="+mj-ea"/>
              </a:rPr>
              <a:t>して</a:t>
            </a:r>
            <a:r>
              <a:rPr lang="en-US" altLang="ja-JP" sz="1800" dirty="0">
                <a:solidFill>
                  <a:schemeClr val="bg1"/>
                </a:solidFill>
                <a:latin typeface="+mj-ea"/>
                <a:ea typeface="+mj-ea"/>
              </a:rPr>
              <a:t>[OK]</a:t>
            </a:r>
            <a:r>
              <a:rPr lang="ja-JP" altLang="en-US" sz="1800" dirty="0">
                <a:solidFill>
                  <a:schemeClr val="bg1"/>
                </a:solidFill>
                <a:latin typeface="+mj-ea"/>
                <a:ea typeface="+mj-ea"/>
              </a:rPr>
              <a:t>ボタン</a:t>
            </a:r>
          </a:p>
        </p:txBody>
      </p:sp>
      <p:sp>
        <p:nvSpPr>
          <p:cNvPr id="8" name="四角形: 角を丸くする 7">
            <a:extLst>
              <a:ext uri="{FF2B5EF4-FFF2-40B4-BE49-F238E27FC236}">
                <a16:creationId xmlns:a16="http://schemas.microsoft.com/office/drawing/2014/main" id="{FF303E02-028C-4017-BD37-51031FBC1156}"/>
              </a:ext>
            </a:extLst>
          </p:cNvPr>
          <p:cNvSpPr/>
          <p:nvPr/>
        </p:nvSpPr>
        <p:spPr>
          <a:xfrm>
            <a:off x="863588" y="4221088"/>
            <a:ext cx="1116124" cy="659620"/>
          </a:xfrm>
          <a:prstGeom prst="roundRect">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 name="直線矢印コネクタ 9">
            <a:extLst>
              <a:ext uri="{FF2B5EF4-FFF2-40B4-BE49-F238E27FC236}">
                <a16:creationId xmlns:a16="http://schemas.microsoft.com/office/drawing/2014/main" id="{F1825A6A-A4F0-49C7-8769-072EF89B37EE}"/>
              </a:ext>
            </a:extLst>
          </p:cNvPr>
          <p:cNvCxnSpPr/>
          <p:nvPr/>
        </p:nvCxnSpPr>
        <p:spPr>
          <a:xfrm flipH="1" flipV="1">
            <a:off x="1475656" y="4867144"/>
            <a:ext cx="72008" cy="596066"/>
          </a:xfrm>
          <a:prstGeom prst="straightConnector1">
            <a:avLst/>
          </a:prstGeom>
          <a:ln w="57150">
            <a:solidFill>
              <a:srgbClr val="FFC000"/>
            </a:solidFill>
            <a:tailEnd type="triangle"/>
          </a:ln>
        </p:spPr>
        <p:style>
          <a:lnRef idx="1">
            <a:schemeClr val="accent1"/>
          </a:lnRef>
          <a:fillRef idx="0">
            <a:schemeClr val="accent1"/>
          </a:fillRef>
          <a:effectRef idx="0">
            <a:schemeClr val="accent1"/>
          </a:effectRef>
          <a:fontRef idx="minor">
            <a:schemeClr val="tx1"/>
          </a:fontRef>
        </p:style>
      </p:cxnSp>
      <p:pic>
        <p:nvPicPr>
          <p:cNvPr id="12" name="図 11">
            <a:extLst>
              <a:ext uri="{FF2B5EF4-FFF2-40B4-BE49-F238E27FC236}">
                <a16:creationId xmlns:a16="http://schemas.microsoft.com/office/drawing/2014/main" id="{719809A5-BC48-488D-A0B6-8FC772CDB0F5}"/>
              </a:ext>
            </a:extLst>
          </p:cNvPr>
          <p:cNvPicPr>
            <a:picLocks noChangeAspect="1"/>
          </p:cNvPicPr>
          <p:nvPr/>
        </p:nvPicPr>
        <p:blipFill rotWithShape="1">
          <a:blip r:embed="rId3">
            <a:extLst>
              <a:ext uri="{28A0092B-C50C-407E-A947-70E740481C1C}">
                <a14:useLocalDpi xmlns:a14="http://schemas.microsoft.com/office/drawing/2010/main" val="0"/>
              </a:ext>
            </a:extLst>
          </a:blip>
          <a:srcRect t="42536" r="45290" b="25803"/>
          <a:stretch/>
        </p:blipFill>
        <p:spPr>
          <a:xfrm>
            <a:off x="5092193" y="2450880"/>
            <a:ext cx="3345580" cy="2138157"/>
          </a:xfrm>
          <a:prstGeom prst="rect">
            <a:avLst/>
          </a:prstGeom>
        </p:spPr>
      </p:pic>
      <p:sp>
        <p:nvSpPr>
          <p:cNvPr id="13" name="矢印: 右 12">
            <a:extLst>
              <a:ext uri="{FF2B5EF4-FFF2-40B4-BE49-F238E27FC236}">
                <a16:creationId xmlns:a16="http://schemas.microsoft.com/office/drawing/2014/main" id="{FD172A5D-E185-4912-AD35-F700703AAC27}"/>
              </a:ext>
            </a:extLst>
          </p:cNvPr>
          <p:cNvSpPr/>
          <p:nvPr/>
        </p:nvSpPr>
        <p:spPr>
          <a:xfrm>
            <a:off x="4602171" y="3519958"/>
            <a:ext cx="490022" cy="486070"/>
          </a:xfrm>
          <a:prstGeom prst="rightArrow">
            <a:avLst/>
          </a:prstGeom>
          <a:solidFill>
            <a:srgbClr val="92D050"/>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BA106674-8A72-4B88-8244-92C2EFB096CE}"/>
              </a:ext>
            </a:extLst>
          </p:cNvPr>
          <p:cNvSpPr/>
          <p:nvPr/>
        </p:nvSpPr>
        <p:spPr>
          <a:xfrm>
            <a:off x="5092193" y="4600747"/>
            <a:ext cx="3583574" cy="369332"/>
          </a:xfrm>
          <a:prstGeom prst="rect">
            <a:avLst/>
          </a:prstGeom>
        </p:spPr>
        <p:txBody>
          <a:bodyPr wrap="square">
            <a:spAutoFit/>
          </a:bodyPr>
          <a:lstStyle/>
          <a:p>
            <a:r>
              <a:rPr lang="ja-JP" altLang="en-US" sz="1800" dirty="0">
                <a:solidFill>
                  <a:srgbClr val="FFC000"/>
                </a:solidFill>
                <a:latin typeface="+mj-ea"/>
                <a:ea typeface="+mj-ea"/>
              </a:rPr>
              <a:t>検定統計量，自由度，</a:t>
            </a:r>
            <a:r>
              <a:rPr lang="en-US" altLang="ja-JP" sz="1800" dirty="0">
                <a:solidFill>
                  <a:srgbClr val="FFC000"/>
                </a:solidFill>
                <a:latin typeface="+mj-ea"/>
                <a:ea typeface="+mj-ea"/>
              </a:rPr>
              <a:t>p</a:t>
            </a:r>
            <a:r>
              <a:rPr lang="ja-JP" altLang="en-US" sz="1800" dirty="0">
                <a:solidFill>
                  <a:srgbClr val="FFC000"/>
                </a:solidFill>
                <a:latin typeface="+mj-ea"/>
                <a:ea typeface="+mj-ea"/>
              </a:rPr>
              <a:t>値が出力</a:t>
            </a:r>
            <a:endParaRPr lang="ja-JP" altLang="en-US" sz="1800" dirty="0">
              <a:solidFill>
                <a:schemeClr val="bg1"/>
              </a:solidFill>
              <a:latin typeface="+mj-ea"/>
              <a:ea typeface="+mj-ea"/>
            </a:endParaRPr>
          </a:p>
        </p:txBody>
      </p:sp>
      <p:sp>
        <p:nvSpPr>
          <p:cNvPr id="15" name="四角形: 角を丸くする 14">
            <a:extLst>
              <a:ext uri="{FF2B5EF4-FFF2-40B4-BE49-F238E27FC236}">
                <a16:creationId xmlns:a16="http://schemas.microsoft.com/office/drawing/2014/main" id="{DAF6CDC4-F31B-45B4-940C-BA695AFA41E1}"/>
              </a:ext>
            </a:extLst>
          </p:cNvPr>
          <p:cNvSpPr/>
          <p:nvPr/>
        </p:nvSpPr>
        <p:spPr>
          <a:xfrm>
            <a:off x="5162775" y="4187295"/>
            <a:ext cx="3204417" cy="363603"/>
          </a:xfrm>
          <a:prstGeom prst="roundRect">
            <a:avLst/>
          </a:prstGeom>
          <a:noFill/>
          <a:ln w="381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46EC1F54-4461-4385-8E1D-B898B9B90617}"/>
              </a:ext>
            </a:extLst>
          </p:cNvPr>
          <p:cNvSpPr/>
          <p:nvPr/>
        </p:nvSpPr>
        <p:spPr>
          <a:xfrm>
            <a:off x="4769347" y="5358655"/>
            <a:ext cx="3821568" cy="784830"/>
          </a:xfrm>
          <a:prstGeom prst="rect">
            <a:avLst/>
          </a:prstGeom>
        </p:spPr>
        <p:txBody>
          <a:bodyPr wrap="square">
            <a:spAutoFit/>
          </a:bodyPr>
          <a:lstStyle/>
          <a:p>
            <a:r>
              <a:rPr lang="ja-JP" altLang="en-US" sz="1500" dirty="0">
                <a:solidFill>
                  <a:schemeClr val="bg1"/>
                </a:solidFill>
                <a:latin typeface="+mj-ea"/>
                <a:ea typeface="+mj-ea"/>
              </a:rPr>
              <a:t>注：</a:t>
            </a:r>
            <a:r>
              <a:rPr lang="en-US" altLang="ja-JP" sz="1500" dirty="0">
                <a:solidFill>
                  <a:schemeClr val="bg1"/>
                </a:solidFill>
                <a:latin typeface="+mj-ea"/>
                <a:ea typeface="+mj-ea"/>
              </a:rPr>
              <a:t>Excel</a:t>
            </a:r>
            <a:r>
              <a:rPr lang="ja-JP" altLang="en-US" sz="1500" dirty="0">
                <a:solidFill>
                  <a:schemeClr val="bg1"/>
                </a:solidFill>
                <a:latin typeface="+mj-ea"/>
                <a:ea typeface="+mj-ea"/>
              </a:rPr>
              <a:t>関数にも</a:t>
            </a:r>
            <a:r>
              <a:rPr lang="en-US" altLang="ja-JP" sz="1500" dirty="0">
                <a:solidFill>
                  <a:srgbClr val="FFFF00"/>
                </a:solidFill>
                <a:latin typeface="+mj-ea"/>
                <a:ea typeface="+mj-ea"/>
              </a:rPr>
              <a:t>CHISQ.TEST</a:t>
            </a:r>
            <a:r>
              <a:rPr lang="ja-JP" altLang="en-US" sz="1500" dirty="0">
                <a:solidFill>
                  <a:srgbClr val="FFFF00"/>
                </a:solidFill>
                <a:latin typeface="+mj-ea"/>
                <a:ea typeface="+mj-ea"/>
              </a:rPr>
              <a:t>（実測値範囲，期待値範囲）</a:t>
            </a:r>
            <a:r>
              <a:rPr lang="ja-JP" altLang="en-US" sz="1500" dirty="0">
                <a:solidFill>
                  <a:schemeClr val="bg1"/>
                </a:solidFill>
                <a:latin typeface="+mj-ea"/>
                <a:ea typeface="+mj-ea"/>
              </a:rPr>
              <a:t>があるが，自分で期待度数表を作成しておく必要があるため面倒。</a:t>
            </a:r>
          </a:p>
        </p:txBody>
      </p:sp>
    </p:spTree>
    <p:extLst>
      <p:ext uri="{BB962C8B-B14F-4D97-AF65-F5344CB8AC3E}">
        <p14:creationId xmlns:p14="http://schemas.microsoft.com/office/powerpoint/2010/main" val="182820807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BE45C3F-6679-4BE5-B761-CCE430A53BE6}"/>
              </a:ext>
            </a:extLst>
          </p:cNvPr>
          <p:cNvSpPr>
            <a:spLocks noGrp="1"/>
          </p:cNvSpPr>
          <p:nvPr>
            <p:ph type="title"/>
          </p:nvPr>
        </p:nvSpPr>
        <p:spPr/>
        <p:txBody>
          <a:bodyPr/>
          <a:lstStyle/>
          <a:p>
            <a:r>
              <a:rPr kumimoji="1" lang="ja-JP" altLang="en-US" sz="4000" dirty="0"/>
              <a:t>クラメールの連関係数</a:t>
            </a:r>
            <a:br>
              <a:rPr kumimoji="1" lang="en-US" altLang="ja-JP" sz="3500" dirty="0"/>
            </a:br>
            <a:r>
              <a:rPr kumimoji="1" lang="ja-JP" altLang="en-US" sz="3000" dirty="0"/>
              <a:t>関連性の強さ（効果量）</a:t>
            </a:r>
          </a:p>
        </p:txBody>
      </p:sp>
      <p:sp>
        <p:nvSpPr>
          <p:cNvPr id="3" name="コンテンツ プレースホルダー 2">
            <a:extLst>
              <a:ext uri="{FF2B5EF4-FFF2-40B4-BE49-F238E27FC236}">
                <a16:creationId xmlns:a16="http://schemas.microsoft.com/office/drawing/2014/main" id="{DABD91E9-BA84-426A-A186-1FA10BB22103}"/>
              </a:ext>
            </a:extLst>
          </p:cNvPr>
          <p:cNvSpPr>
            <a:spLocks noGrp="1"/>
          </p:cNvSpPr>
          <p:nvPr>
            <p:ph idx="1"/>
          </p:nvPr>
        </p:nvSpPr>
        <p:spPr>
          <a:xfrm>
            <a:off x="685800" y="2057400"/>
            <a:ext cx="7990656" cy="1947664"/>
          </a:xfrm>
        </p:spPr>
        <p:txBody>
          <a:bodyPr/>
          <a:lstStyle/>
          <a:p>
            <a:r>
              <a:rPr lang="ja-JP" altLang="en-US" sz="2000" dirty="0"/>
              <a:t>ピアソンの</a:t>
            </a:r>
            <a:r>
              <a:rPr lang="en-US" altLang="ja-JP" sz="2000" dirty="0"/>
              <a:t>χ</a:t>
            </a:r>
            <a:r>
              <a:rPr lang="en-US" altLang="ja-JP" sz="2000" baseline="30000" dirty="0"/>
              <a:t>2</a:t>
            </a:r>
            <a:r>
              <a:rPr lang="ja-JP" altLang="en-US" sz="2000" dirty="0"/>
              <a:t>は，総度数や表が大きくなると値も大きくなってしまうため，</a:t>
            </a:r>
            <a:r>
              <a:rPr lang="en-US" altLang="ja-JP" sz="2000" dirty="0"/>
              <a:t>2</a:t>
            </a:r>
            <a:r>
              <a:rPr lang="ja-JP" altLang="en-US" sz="2000" dirty="0"/>
              <a:t>変数（表側と表頭と）の</a:t>
            </a:r>
            <a:r>
              <a:rPr lang="ja-JP" altLang="en-US" sz="2000" dirty="0">
                <a:solidFill>
                  <a:srgbClr val="FFFF00"/>
                </a:solidFill>
              </a:rPr>
              <a:t>実質的な関連性の強さ</a:t>
            </a:r>
            <a:r>
              <a:rPr lang="ja-JP" altLang="en-US" sz="2000" dirty="0"/>
              <a:t>（効果量）を測るには不適当</a:t>
            </a:r>
            <a:endParaRPr lang="en-US" altLang="ja-JP" sz="2000" dirty="0"/>
          </a:p>
          <a:p>
            <a:r>
              <a:rPr lang="ja-JP" altLang="en-US" sz="2000" dirty="0"/>
              <a:t>検定統計量の理論最大値で割ることで総度数や表の大きさの影響を取り除いた</a:t>
            </a:r>
            <a:r>
              <a:rPr lang="ja-JP" altLang="en-US" sz="2000" dirty="0">
                <a:solidFill>
                  <a:srgbClr val="FFC000"/>
                </a:solidFill>
              </a:rPr>
              <a:t>連関係数</a:t>
            </a:r>
            <a:r>
              <a:rPr lang="ja-JP" altLang="en-US" sz="2000" dirty="0"/>
              <a:t>（いくつかあるがクラメールが有名）を用いる</a:t>
            </a:r>
            <a:endParaRPr lang="en-US" altLang="ja-JP" sz="2000" dirty="0"/>
          </a:p>
          <a:p>
            <a:r>
              <a:rPr lang="en-US" altLang="ja-JP" sz="2000" dirty="0">
                <a:solidFill>
                  <a:srgbClr val="FFFF00"/>
                </a:solidFill>
              </a:rPr>
              <a:t>0</a:t>
            </a:r>
            <a:r>
              <a:rPr lang="ja-JP" altLang="en-US" sz="2000" dirty="0">
                <a:solidFill>
                  <a:srgbClr val="FFFF00"/>
                </a:solidFill>
              </a:rPr>
              <a:t>～</a:t>
            </a:r>
            <a:r>
              <a:rPr lang="en-US" altLang="ja-JP" sz="2000" dirty="0">
                <a:solidFill>
                  <a:srgbClr val="FFFF00"/>
                </a:solidFill>
              </a:rPr>
              <a:t>1</a:t>
            </a:r>
            <a:r>
              <a:rPr lang="ja-JP" altLang="en-US" sz="2000" dirty="0">
                <a:solidFill>
                  <a:srgbClr val="FFFF00"/>
                </a:solidFill>
              </a:rPr>
              <a:t>の値を取り，</a:t>
            </a:r>
            <a:r>
              <a:rPr lang="en-US" altLang="ja-JP" sz="2000" dirty="0">
                <a:solidFill>
                  <a:srgbClr val="FFFF00"/>
                </a:solidFill>
              </a:rPr>
              <a:t>1</a:t>
            </a:r>
            <a:r>
              <a:rPr lang="ja-JP" altLang="en-US" sz="2000" dirty="0">
                <a:solidFill>
                  <a:srgbClr val="FFFF00"/>
                </a:solidFill>
              </a:rPr>
              <a:t>に近いほど関連性が強い</a:t>
            </a:r>
            <a:r>
              <a:rPr lang="ja-JP" altLang="en-US" sz="2000" dirty="0"/>
              <a:t>（基準はない）</a:t>
            </a:r>
            <a:endParaRPr lang="en-US" altLang="ja-JP" sz="2000" dirty="0"/>
          </a:p>
          <a:p>
            <a:endParaRPr kumimoji="1" lang="ja-JP" altLang="en-US" sz="2500" dirty="0"/>
          </a:p>
        </p:txBody>
      </p:sp>
      <mc:AlternateContent xmlns:mc="http://schemas.openxmlformats.org/markup-compatibility/2006" xmlns:a14="http://schemas.microsoft.com/office/drawing/2010/main">
        <mc:Choice Requires="a14">
          <p:sp>
            <p:nvSpPr>
              <p:cNvPr id="4" name="テキスト ボックス 3">
                <a:extLst>
                  <a:ext uri="{FF2B5EF4-FFF2-40B4-BE49-F238E27FC236}">
                    <a16:creationId xmlns:a16="http://schemas.microsoft.com/office/drawing/2014/main" id="{8102E829-4839-4B58-9A2C-707675CBA8BF}"/>
                  </a:ext>
                </a:extLst>
              </p:cNvPr>
              <p:cNvSpPr txBox="1"/>
              <p:nvPr/>
            </p:nvSpPr>
            <p:spPr>
              <a:xfrm>
                <a:off x="395536" y="4304160"/>
                <a:ext cx="6853799" cy="909352"/>
              </a:xfrm>
              <a:prstGeom prst="rect">
                <a:avLst/>
              </a:prstGeom>
              <a:noFill/>
            </p:spPr>
            <p:txBody>
              <a:bodyPr wrap="none" lIns="0" tIns="0" rIns="0" bIns="0" rtlCol="0">
                <a:spAutoFit/>
              </a:bodyPr>
              <a:lstStyle/>
              <a:p>
                <a:pPr algn="l"/>
                <a14:m>
                  <m:oMathPara xmlns:m="http://schemas.openxmlformats.org/officeDocument/2006/math">
                    <m:oMathParaPr>
                      <m:jc m:val="centerGroup"/>
                    </m:oMathParaPr>
                    <m:oMath xmlns:m="http://schemas.openxmlformats.org/officeDocument/2006/math">
                      <m:r>
                        <a:rPr kumimoji="1" lang="ja-JP" altLang="en-US" sz="2000" i="1">
                          <a:solidFill>
                            <a:schemeClr val="bg1"/>
                          </a:solidFill>
                          <a:latin typeface="Cambria Math" panose="02040503050406030204" pitchFamily="18" charset="0"/>
                          <a:ea typeface="ＭＳ Ｐゴシック" panose="020B0600070205080204" pitchFamily="50" charset="-128"/>
                        </a:rPr>
                        <m:t>クラメールの</m:t>
                      </m:r>
                      <m:r>
                        <a:rPr kumimoji="1" lang="ja-JP" altLang="en-US" sz="2000" i="1" smtClean="0">
                          <a:solidFill>
                            <a:schemeClr val="bg1"/>
                          </a:solidFill>
                          <a:latin typeface="Cambria Math" panose="02040503050406030204" pitchFamily="18" charset="0"/>
                          <a:ea typeface="ＭＳ Ｐゴシック" panose="020B0600070205080204" pitchFamily="50" charset="-128"/>
                        </a:rPr>
                        <m:t>連関係数</m:t>
                      </m:r>
                      <m:r>
                        <a:rPr kumimoji="1" lang="ja-JP" altLang="en-US" sz="2000" i="1">
                          <a:solidFill>
                            <a:schemeClr val="bg1"/>
                          </a:solidFill>
                          <a:latin typeface="Cambria Math" panose="02040503050406030204" pitchFamily="18" charset="0"/>
                          <a:ea typeface="ＭＳ Ｐゴシック" panose="020B0600070205080204" pitchFamily="50" charset="-128"/>
                        </a:rPr>
                        <m:t>Ｖ＝</m:t>
                      </m:r>
                      <m:rad>
                        <m:radPr>
                          <m:degHide m:val="on"/>
                          <m:ctrlPr>
                            <a:rPr kumimoji="1" lang="ja-JP" altLang="en-US" sz="2000" i="1" smtClean="0">
                              <a:solidFill>
                                <a:schemeClr val="bg1"/>
                              </a:solidFill>
                              <a:latin typeface="Cambria Math" panose="02040503050406030204" pitchFamily="18" charset="0"/>
                              <a:ea typeface="ＭＳ Ｐゴシック" panose="020B0600070205080204" pitchFamily="50" charset="-128"/>
                            </a:rPr>
                          </m:ctrlPr>
                        </m:radPr>
                        <m:deg/>
                        <m:e>
                          <m:f>
                            <m:fPr>
                              <m:ctrlPr>
                                <a:rPr kumimoji="1" lang="en-US" altLang="ja-JP" sz="2000" i="1" smtClean="0">
                                  <a:solidFill>
                                    <a:schemeClr val="bg1"/>
                                  </a:solidFill>
                                  <a:latin typeface="Cambria Math" panose="02040503050406030204" pitchFamily="18" charset="0"/>
                                  <a:ea typeface="ＭＳ Ｐゴシック" panose="020B0600070205080204" pitchFamily="50" charset="-128"/>
                                </a:rPr>
                              </m:ctrlPr>
                            </m:fPr>
                            <m:num>
                              <m:r>
                                <a:rPr kumimoji="1" lang="ja-JP" altLang="en-US" sz="2000" i="1">
                                  <a:solidFill>
                                    <a:schemeClr val="bg1"/>
                                  </a:solidFill>
                                  <a:latin typeface="Cambria Math" panose="02040503050406030204" pitchFamily="18" charset="0"/>
                                  <a:ea typeface="ＭＳ Ｐゴシック" panose="020B0600070205080204" pitchFamily="50" charset="-128"/>
                                </a:rPr>
                                <m:t>ピアソンの</m:t>
                              </m:r>
                              <m:r>
                                <m:rPr>
                                  <m:sty m:val="p"/>
                                </m:rPr>
                                <a:rPr kumimoji="1" lang="en-US" altLang="ja-JP" sz="2000" i="1">
                                  <a:solidFill>
                                    <a:schemeClr val="bg1"/>
                                  </a:solidFill>
                                  <a:latin typeface="Cambria Math" panose="02040503050406030204" pitchFamily="18" charset="0"/>
                                  <a:ea typeface="ＭＳ Ｐゴシック" panose="020B0600070205080204" pitchFamily="50" charset="-128"/>
                                </a:rPr>
                                <m:t>χ</m:t>
                              </m:r>
                              <m:r>
                                <a:rPr kumimoji="1" lang="en-US" altLang="ja-JP" sz="2000" i="1" baseline="30000">
                                  <a:solidFill>
                                    <a:schemeClr val="bg1"/>
                                  </a:solidFill>
                                  <a:latin typeface="Cambria Math" panose="02040503050406030204" pitchFamily="18" charset="0"/>
                                  <a:ea typeface="ＭＳ Ｐゴシック" panose="020B0600070205080204" pitchFamily="50" charset="-128"/>
                                </a:rPr>
                                <m:t>2</m:t>
                              </m:r>
                            </m:num>
                            <m:den>
                              <m:r>
                                <a:rPr kumimoji="1" lang="ja-JP" altLang="en-US" sz="2000" i="1">
                                  <a:solidFill>
                                    <a:schemeClr val="bg1"/>
                                  </a:solidFill>
                                  <a:latin typeface="Cambria Math" panose="02040503050406030204" pitchFamily="18" charset="0"/>
                                  <a:ea typeface="ＭＳ Ｐゴシック" panose="020B0600070205080204" pitchFamily="50" charset="-128"/>
                                </a:rPr>
                                <m:t>総度数</m:t>
                              </m:r>
                              <m:r>
                                <a:rPr kumimoji="1" lang="en-US" altLang="ja-JP" sz="2000" i="1" smtClean="0">
                                  <a:solidFill>
                                    <a:schemeClr val="bg1"/>
                                  </a:solidFill>
                                  <a:latin typeface="Cambria Math" panose="02040503050406030204" pitchFamily="18" charset="0"/>
                                  <a:ea typeface="ＭＳ Ｐゴシック" panose="020B0600070205080204" pitchFamily="50" charset="-128"/>
                                </a:rPr>
                                <m:t>×</m:t>
                              </m:r>
                              <m:r>
                                <a:rPr kumimoji="1" lang="ja-JP" altLang="en-US" sz="2000" i="1">
                                  <a:solidFill>
                                    <a:schemeClr val="bg1"/>
                                  </a:solidFill>
                                  <a:latin typeface="Cambria Math" panose="02040503050406030204" pitchFamily="18" charset="0"/>
                                  <a:ea typeface="ＭＳ Ｐゴシック" panose="020B0600070205080204" pitchFamily="50" charset="-128"/>
                                </a:rPr>
                                <m:t>（</m:t>
                              </m:r>
                              <m:r>
                                <a:rPr kumimoji="1" lang="ja-JP" altLang="en-US" sz="2000" i="1" smtClean="0">
                                  <a:solidFill>
                                    <a:schemeClr val="bg1"/>
                                  </a:solidFill>
                                  <a:latin typeface="Cambria Math" panose="02040503050406030204" pitchFamily="18" charset="0"/>
                                  <a:ea typeface="ＭＳ Ｐゴシック" panose="020B0600070205080204" pitchFamily="50" charset="-128"/>
                                </a:rPr>
                                <m:t>行列数の</m:t>
                              </m:r>
                              <m:r>
                                <a:rPr kumimoji="1" lang="ja-JP" altLang="en-US" sz="2000" i="1">
                                  <a:solidFill>
                                    <a:schemeClr val="bg1"/>
                                  </a:solidFill>
                                  <a:latin typeface="Cambria Math" panose="02040503050406030204" pitchFamily="18" charset="0"/>
                                  <a:ea typeface="ＭＳ Ｐゴシック" panose="020B0600070205080204" pitchFamily="50" charset="-128"/>
                                </a:rPr>
                                <m:t>少ない方</m:t>
                              </m:r>
                              <m:r>
                                <a:rPr kumimoji="1" lang="en-US" altLang="ja-JP" sz="2000" b="0" i="1" smtClean="0">
                                  <a:solidFill>
                                    <a:schemeClr val="bg1"/>
                                  </a:solidFill>
                                  <a:latin typeface="Cambria Math" panose="02040503050406030204" pitchFamily="18" charset="0"/>
                                  <a:ea typeface="ＭＳ Ｐゴシック" panose="020B0600070205080204" pitchFamily="50" charset="-128"/>
                                </a:rPr>
                                <m:t>−1</m:t>
                              </m:r>
                              <m:r>
                                <a:rPr kumimoji="1" lang="ja-JP" altLang="en-US" sz="2000" i="1">
                                  <a:solidFill>
                                    <a:schemeClr val="bg1"/>
                                  </a:solidFill>
                                  <a:latin typeface="Cambria Math" panose="02040503050406030204" pitchFamily="18" charset="0"/>
                                  <a:ea typeface="ＭＳ Ｐゴシック" panose="020B0600070205080204" pitchFamily="50" charset="-128"/>
                                </a:rPr>
                                <m:t>）</m:t>
                              </m:r>
                            </m:den>
                          </m:f>
                        </m:e>
                      </m:rad>
                    </m:oMath>
                  </m:oMathPara>
                </a14:m>
                <a:endParaRPr kumimoji="1" lang="ja-JP" altLang="en-US"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endParaRPr>
              </a:p>
            </p:txBody>
          </p:sp>
        </mc:Choice>
        <mc:Fallback xmlns="">
          <p:sp>
            <p:nvSpPr>
              <p:cNvPr id="4" name="テキスト ボックス 3">
                <a:extLst>
                  <a:ext uri="{FF2B5EF4-FFF2-40B4-BE49-F238E27FC236}">
                    <a16:creationId xmlns:a16="http://schemas.microsoft.com/office/drawing/2014/main" id="{8102E829-4839-4B58-9A2C-707675CBA8BF}"/>
                  </a:ext>
                </a:extLst>
              </p:cNvPr>
              <p:cNvSpPr txBox="1">
                <a:spLocks noRot="1" noChangeAspect="1" noMove="1" noResize="1" noEditPoints="1" noAdjustHandles="1" noChangeArrowheads="1" noChangeShapeType="1" noTextEdit="1"/>
              </p:cNvSpPr>
              <p:nvPr/>
            </p:nvSpPr>
            <p:spPr>
              <a:xfrm>
                <a:off x="395536" y="4304160"/>
                <a:ext cx="6853799" cy="909352"/>
              </a:xfrm>
              <a:prstGeom prst="rect">
                <a:avLst/>
              </a:prstGeom>
              <a:blipFill>
                <a:blip r:embed="rId3"/>
                <a:stretch>
                  <a:fillRect b="-671"/>
                </a:stretch>
              </a:blipFill>
            </p:spPr>
            <p:txBody>
              <a:bodyPr/>
              <a:lstStyle/>
              <a:p>
                <a:r>
                  <a:rPr lang="ja-JP" altLang="en-US">
                    <a:noFill/>
                  </a:rPr>
                  <a:t> </a:t>
                </a:r>
              </a:p>
            </p:txBody>
          </p:sp>
        </mc:Fallback>
      </mc:AlternateContent>
      <p:sp>
        <p:nvSpPr>
          <p:cNvPr id="5" name="テキスト ボックス 4">
            <a:extLst>
              <a:ext uri="{FF2B5EF4-FFF2-40B4-BE49-F238E27FC236}">
                <a16:creationId xmlns:a16="http://schemas.microsoft.com/office/drawing/2014/main" id="{5EF14864-A5D8-4C2A-96C7-007A14EE0588}"/>
              </a:ext>
            </a:extLst>
          </p:cNvPr>
          <p:cNvSpPr txBox="1"/>
          <p:nvPr/>
        </p:nvSpPr>
        <p:spPr>
          <a:xfrm>
            <a:off x="1907704" y="5517232"/>
            <a:ext cx="5739072" cy="400110"/>
          </a:xfrm>
          <a:prstGeom prst="rect">
            <a:avLst/>
          </a:prstGeom>
          <a:noFill/>
          <a:ln w="28575">
            <a:solidFill>
              <a:srgbClr val="FFC000"/>
            </a:solidFill>
          </a:ln>
        </p:spPr>
        <p:txBody>
          <a:bodyPr wrap="none" rtlCol="0">
            <a:spAutoFit/>
          </a:bodyPr>
          <a:lstStyle/>
          <a:p>
            <a:pPr algn="l"/>
            <a:r>
              <a:rPr kumimoji="1" lang="ja-JP" altLang="en-US"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ナスの事例：</a:t>
            </a:r>
            <a:r>
              <a:rPr kumimoji="1" lang="en-US" altLang="ja-JP"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8.33÷</a:t>
            </a:r>
            <a:r>
              <a:rPr kumimoji="1" lang="ja-JP" altLang="en-US"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a:t>
            </a:r>
            <a:r>
              <a:rPr kumimoji="1" lang="en-US" altLang="ja-JP"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50×</a:t>
            </a:r>
            <a:r>
              <a:rPr kumimoji="1" lang="ja-JP" altLang="en-US"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a:t>
            </a:r>
            <a:r>
              <a:rPr kumimoji="1" lang="en-US" altLang="ja-JP"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2-1</a:t>
            </a:r>
            <a:r>
              <a:rPr kumimoji="1" lang="ja-JP" altLang="en-US"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）｝の平方根で“</a:t>
            </a:r>
            <a:r>
              <a:rPr kumimoji="1" lang="en-US" altLang="ja-JP" sz="2000" dirty="0">
                <a:solidFill>
                  <a:srgbClr val="FFC000"/>
                </a:solidFill>
                <a:latin typeface="ＭＳ Ｐゴシック" panose="020B0600070205080204" pitchFamily="50" charset="-128"/>
                <a:ea typeface="ＭＳ Ｐゴシック" panose="020B0600070205080204" pitchFamily="50" charset="-128"/>
                <a:cs typeface="Meiryo UI" pitchFamily="50" charset="-128"/>
              </a:rPr>
              <a:t>0.41</a:t>
            </a:r>
            <a:r>
              <a:rPr kumimoji="1" lang="ja-JP" altLang="en-US"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a:t>
            </a:r>
          </a:p>
        </p:txBody>
      </p:sp>
      <p:sp>
        <p:nvSpPr>
          <p:cNvPr id="6" name="四角形: 角を丸くする 5">
            <a:extLst>
              <a:ext uri="{FF2B5EF4-FFF2-40B4-BE49-F238E27FC236}">
                <a16:creationId xmlns:a16="http://schemas.microsoft.com/office/drawing/2014/main" id="{773C2A56-0F24-4743-9795-54EFCF92780B}"/>
              </a:ext>
            </a:extLst>
          </p:cNvPr>
          <p:cNvSpPr/>
          <p:nvPr/>
        </p:nvSpPr>
        <p:spPr>
          <a:xfrm>
            <a:off x="3419872" y="4851592"/>
            <a:ext cx="3744416" cy="305599"/>
          </a:xfrm>
          <a:prstGeom prst="roundRect">
            <a:avLst/>
          </a:prstGeom>
          <a:noFill/>
          <a:ln w="317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386E365F-F720-484A-8958-8F8F6EA3A213}"/>
              </a:ext>
            </a:extLst>
          </p:cNvPr>
          <p:cNvSpPr txBox="1"/>
          <p:nvPr/>
        </p:nvSpPr>
        <p:spPr>
          <a:xfrm>
            <a:off x="7164288" y="4834027"/>
            <a:ext cx="1338828" cy="323165"/>
          </a:xfrm>
          <a:prstGeom prst="rect">
            <a:avLst/>
          </a:prstGeom>
          <a:noFill/>
        </p:spPr>
        <p:txBody>
          <a:bodyPr wrap="none" rtlCol="0">
            <a:spAutoFit/>
          </a:bodyPr>
          <a:lstStyle/>
          <a:p>
            <a:pPr algn="l"/>
            <a:r>
              <a:rPr kumimoji="1" lang="ja-JP" altLang="en-US" sz="1500" dirty="0">
                <a:solidFill>
                  <a:srgbClr val="FFFF00"/>
                </a:solidFill>
                <a:latin typeface="ＭＳ Ｐゴシック" panose="020B0600070205080204" pitchFamily="50" charset="-128"/>
                <a:ea typeface="ＭＳ Ｐゴシック" panose="020B0600070205080204" pitchFamily="50" charset="-128"/>
                <a:cs typeface="Meiryo UI" pitchFamily="50" charset="-128"/>
              </a:rPr>
              <a:t>←理論最大値</a:t>
            </a:r>
          </a:p>
        </p:txBody>
      </p:sp>
    </p:spTree>
    <p:extLst>
      <p:ext uri="{BB962C8B-B14F-4D97-AF65-F5344CB8AC3E}">
        <p14:creationId xmlns:p14="http://schemas.microsoft.com/office/powerpoint/2010/main" val="21787101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fade">
                                      <p:cBhvr>
                                        <p:cTn id="1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9E55D28-690C-4439-8491-C306AC90401B}"/>
              </a:ext>
            </a:extLst>
          </p:cNvPr>
          <p:cNvSpPr>
            <a:spLocks noGrp="1"/>
          </p:cNvSpPr>
          <p:nvPr>
            <p:ph type="title"/>
          </p:nvPr>
        </p:nvSpPr>
        <p:spPr>
          <a:xfrm>
            <a:off x="990600" y="620688"/>
            <a:ext cx="7541840" cy="1143000"/>
          </a:xfrm>
        </p:spPr>
        <p:txBody>
          <a:bodyPr/>
          <a:lstStyle/>
          <a:p>
            <a:r>
              <a:rPr kumimoji="1" lang="en-US" altLang="ja-JP" sz="3500" dirty="0"/>
              <a:t>11.3</a:t>
            </a:r>
            <a:r>
              <a:rPr kumimoji="1" lang="ja-JP" altLang="en-US" sz="3500" dirty="0"/>
              <a:t>　２</a:t>
            </a:r>
            <a:r>
              <a:rPr lang="en-US" altLang="ja-JP" sz="3500" dirty="0"/>
              <a:t>×</a:t>
            </a:r>
            <a:r>
              <a:rPr lang="ja-JP" altLang="en-US" sz="3500" dirty="0"/>
              <a:t>２集計表の検定（の注意点）</a:t>
            </a:r>
            <a:br>
              <a:rPr lang="en-US" altLang="ja-JP" sz="3500" dirty="0"/>
            </a:br>
            <a:r>
              <a:rPr lang="ja-JP" altLang="en-US" sz="3500" dirty="0"/>
              <a:t>連続性の補正</a:t>
            </a:r>
            <a:endParaRPr kumimoji="1" lang="ja-JP" altLang="en-US" sz="3500" dirty="0"/>
          </a:p>
        </p:txBody>
      </p:sp>
      <p:sp>
        <p:nvSpPr>
          <p:cNvPr id="4" name="正方形/長方形 3">
            <a:extLst>
              <a:ext uri="{FF2B5EF4-FFF2-40B4-BE49-F238E27FC236}">
                <a16:creationId xmlns:a16="http://schemas.microsoft.com/office/drawing/2014/main" id="{226A48B5-8C81-4065-A759-6B9A281B8E15}"/>
              </a:ext>
            </a:extLst>
          </p:cNvPr>
          <p:cNvSpPr/>
          <p:nvPr/>
        </p:nvSpPr>
        <p:spPr>
          <a:xfrm>
            <a:off x="1006929" y="2750889"/>
            <a:ext cx="524591" cy="1571625"/>
          </a:xfrm>
          <a:prstGeom prst="rect">
            <a:avLst/>
          </a:prstGeom>
          <a:solidFill>
            <a:srgbClr val="92D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テキスト ボックス 4">
            <a:extLst>
              <a:ext uri="{FF2B5EF4-FFF2-40B4-BE49-F238E27FC236}">
                <a16:creationId xmlns:a16="http://schemas.microsoft.com/office/drawing/2014/main" id="{F9D427DE-BD8E-44EC-8395-96DA4966DF6B}"/>
              </a:ext>
            </a:extLst>
          </p:cNvPr>
          <p:cNvSpPr txBox="1"/>
          <p:nvPr/>
        </p:nvSpPr>
        <p:spPr>
          <a:xfrm>
            <a:off x="1963430" y="2955527"/>
            <a:ext cx="1050288" cy="323165"/>
          </a:xfrm>
          <a:prstGeom prst="rect">
            <a:avLst/>
          </a:prstGeom>
          <a:pattFill prst="smConfetti">
            <a:fgClr>
              <a:schemeClr val="bg2"/>
            </a:fgClr>
            <a:bgClr>
              <a:srgbClr val="FFFF00"/>
            </a:bgClr>
          </a:pattFill>
          <a:ln>
            <a:noFill/>
          </a:ln>
        </p:spPr>
        <p:txBody>
          <a:bodyPr wrap="none" rtlCol="0">
            <a:spAutoFit/>
          </a:bodyPr>
          <a:lstStyle/>
          <a:p>
            <a:r>
              <a:rPr kumimoji="1" lang="ja-JP" altLang="en-US" sz="1500" dirty="0">
                <a:latin typeface="ＭＳ Ｐゴシック" panose="020B0600070205080204" pitchFamily="50" charset="-128"/>
                <a:ea typeface="ＭＳ Ｐゴシック" panose="020B0600070205080204" pitchFamily="50" charset="-128"/>
              </a:rPr>
              <a:t>本来の</a:t>
            </a:r>
            <a:r>
              <a:rPr kumimoji="1" lang="en-US" altLang="ja-JP" sz="1500" dirty="0">
                <a:latin typeface="ＭＳ Ｐゴシック" panose="020B0600070205080204" pitchFamily="50" charset="-128"/>
                <a:ea typeface="ＭＳ Ｐゴシック" panose="020B0600070205080204" pitchFamily="50" charset="-128"/>
              </a:rPr>
              <a:t>p</a:t>
            </a:r>
            <a:r>
              <a:rPr kumimoji="1" lang="ja-JP" altLang="en-US" sz="1500" dirty="0">
                <a:latin typeface="ＭＳ Ｐゴシック" panose="020B0600070205080204" pitchFamily="50" charset="-128"/>
                <a:ea typeface="ＭＳ Ｐゴシック" panose="020B0600070205080204" pitchFamily="50" charset="-128"/>
              </a:rPr>
              <a:t>値</a:t>
            </a:r>
            <a:endParaRPr kumimoji="1" lang="en-US" altLang="ja-JP" sz="1500" dirty="0">
              <a:latin typeface="ＭＳ Ｐゴシック" panose="020B0600070205080204" pitchFamily="50" charset="-128"/>
              <a:ea typeface="ＭＳ Ｐゴシック" panose="020B0600070205080204" pitchFamily="50" charset="-128"/>
            </a:endParaRPr>
          </a:p>
        </p:txBody>
      </p:sp>
      <p:sp>
        <p:nvSpPr>
          <p:cNvPr id="7" name="テキスト ボックス 6">
            <a:extLst>
              <a:ext uri="{FF2B5EF4-FFF2-40B4-BE49-F238E27FC236}">
                <a16:creationId xmlns:a16="http://schemas.microsoft.com/office/drawing/2014/main" id="{54AC04D8-E50C-40E3-9C19-84FE875DEFC3}"/>
              </a:ext>
            </a:extLst>
          </p:cNvPr>
          <p:cNvSpPr txBox="1"/>
          <p:nvPr/>
        </p:nvSpPr>
        <p:spPr>
          <a:xfrm>
            <a:off x="2915816" y="3429000"/>
            <a:ext cx="1306768" cy="323165"/>
          </a:xfrm>
          <a:prstGeom prst="rect">
            <a:avLst/>
          </a:prstGeom>
          <a:solidFill>
            <a:srgbClr val="00B0F0">
              <a:alpha val="61000"/>
            </a:srgbClr>
          </a:solidFill>
          <a:ln>
            <a:noFill/>
          </a:ln>
        </p:spPr>
        <p:txBody>
          <a:bodyPr wrap="none" rtlCol="0">
            <a:spAutoFit/>
          </a:bodyPr>
          <a:lstStyle/>
          <a:p>
            <a:r>
              <a:rPr kumimoji="1" lang="en-US" altLang="ja-JP" sz="1500" dirty="0">
                <a:solidFill>
                  <a:schemeClr val="bg1"/>
                </a:solidFill>
                <a:latin typeface="ＭＳ Ｐゴシック" panose="020B0600070205080204" pitchFamily="50" charset="-128"/>
                <a:ea typeface="ＭＳ Ｐゴシック" panose="020B0600070205080204" pitchFamily="50" charset="-128"/>
              </a:rPr>
              <a:t>χ</a:t>
            </a:r>
            <a:r>
              <a:rPr kumimoji="1" lang="en-US" altLang="ja-JP" sz="1500" baseline="30000" dirty="0">
                <a:solidFill>
                  <a:schemeClr val="bg1"/>
                </a:solidFill>
                <a:latin typeface="ＭＳ Ｐゴシック" panose="020B0600070205080204" pitchFamily="50" charset="-128"/>
                <a:ea typeface="ＭＳ Ｐゴシック" panose="020B0600070205080204" pitchFamily="50" charset="-128"/>
              </a:rPr>
              <a:t>2</a:t>
            </a:r>
            <a:r>
              <a:rPr kumimoji="1" lang="ja-JP" altLang="en-US" sz="1500" dirty="0">
                <a:solidFill>
                  <a:schemeClr val="bg1"/>
                </a:solidFill>
                <a:latin typeface="ＭＳ Ｐゴシック" panose="020B0600070205080204" pitchFamily="50" charset="-128"/>
                <a:ea typeface="ＭＳ Ｐゴシック" panose="020B0600070205080204" pitchFamily="50" charset="-128"/>
              </a:rPr>
              <a:t>分布の</a:t>
            </a:r>
            <a:r>
              <a:rPr kumimoji="1" lang="en-US" altLang="ja-JP" sz="1500" dirty="0">
                <a:solidFill>
                  <a:schemeClr val="bg1"/>
                </a:solidFill>
                <a:latin typeface="ＭＳ Ｐゴシック" panose="020B0600070205080204" pitchFamily="50" charset="-128"/>
                <a:ea typeface="ＭＳ Ｐゴシック" panose="020B0600070205080204" pitchFamily="50" charset="-128"/>
              </a:rPr>
              <a:t>p</a:t>
            </a:r>
            <a:r>
              <a:rPr kumimoji="1" lang="ja-JP" altLang="en-US" sz="1500" dirty="0">
                <a:solidFill>
                  <a:schemeClr val="bg1"/>
                </a:solidFill>
                <a:latin typeface="ＭＳ Ｐゴシック" panose="020B0600070205080204" pitchFamily="50" charset="-128"/>
                <a:ea typeface="ＭＳ Ｐゴシック" panose="020B0600070205080204" pitchFamily="50" charset="-128"/>
              </a:rPr>
              <a:t>値</a:t>
            </a:r>
            <a:endParaRPr kumimoji="1" lang="en-US" altLang="ja-JP" sz="1500" dirty="0">
              <a:solidFill>
                <a:schemeClr val="bg1"/>
              </a:solidFill>
              <a:latin typeface="ＭＳ Ｐゴシック" panose="020B0600070205080204" pitchFamily="50" charset="-128"/>
              <a:ea typeface="ＭＳ Ｐゴシック" panose="020B0600070205080204" pitchFamily="50" charset="-128"/>
            </a:endParaRPr>
          </a:p>
        </p:txBody>
      </p:sp>
      <p:cxnSp>
        <p:nvCxnSpPr>
          <p:cNvPr id="8" name="直線コネクタ 7">
            <a:extLst>
              <a:ext uri="{FF2B5EF4-FFF2-40B4-BE49-F238E27FC236}">
                <a16:creationId xmlns:a16="http://schemas.microsoft.com/office/drawing/2014/main" id="{A3687E9B-193E-45E0-89A6-8AD816CAC260}"/>
              </a:ext>
            </a:extLst>
          </p:cNvPr>
          <p:cNvCxnSpPr>
            <a:cxnSpLocks/>
          </p:cNvCxnSpPr>
          <p:nvPr/>
        </p:nvCxnSpPr>
        <p:spPr>
          <a:xfrm flipH="1">
            <a:off x="2857871" y="3731953"/>
            <a:ext cx="242925" cy="336424"/>
          </a:xfrm>
          <a:prstGeom prst="line">
            <a:avLst/>
          </a:prstGeom>
          <a:ln w="19050">
            <a:solidFill>
              <a:srgbClr val="00B0F0"/>
            </a:solidFill>
            <a:tailEnd type="stealth" w="lg" len="lg"/>
          </a:ln>
        </p:spPr>
        <p:style>
          <a:lnRef idx="1">
            <a:schemeClr val="accent1"/>
          </a:lnRef>
          <a:fillRef idx="0">
            <a:schemeClr val="accent1"/>
          </a:fillRef>
          <a:effectRef idx="0">
            <a:schemeClr val="accent1"/>
          </a:effectRef>
          <a:fontRef idx="minor">
            <a:schemeClr val="tx1"/>
          </a:fontRef>
        </p:style>
      </p:cxnSp>
      <p:sp>
        <p:nvSpPr>
          <p:cNvPr id="9" name="正方形/長方形 8">
            <a:extLst>
              <a:ext uri="{FF2B5EF4-FFF2-40B4-BE49-F238E27FC236}">
                <a16:creationId xmlns:a16="http://schemas.microsoft.com/office/drawing/2014/main" id="{7828C54C-3021-49AA-9492-5CCC78E4C2D2}"/>
              </a:ext>
            </a:extLst>
          </p:cNvPr>
          <p:cNvSpPr/>
          <p:nvPr/>
        </p:nvSpPr>
        <p:spPr>
          <a:xfrm>
            <a:off x="1527311" y="3346985"/>
            <a:ext cx="524591" cy="975529"/>
          </a:xfrm>
          <a:prstGeom prst="rect">
            <a:avLst/>
          </a:prstGeom>
          <a:solidFill>
            <a:srgbClr val="92D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id="{0D56A1F9-0443-4F9C-8678-8554AC6BCF22}"/>
              </a:ext>
            </a:extLst>
          </p:cNvPr>
          <p:cNvSpPr/>
          <p:nvPr/>
        </p:nvSpPr>
        <p:spPr>
          <a:xfrm>
            <a:off x="2051902" y="3858236"/>
            <a:ext cx="524591" cy="464278"/>
          </a:xfrm>
          <a:prstGeom prst="rect">
            <a:avLst/>
          </a:prstGeom>
          <a:pattFill prst="smConfetti">
            <a:fgClr>
              <a:schemeClr val="tx1"/>
            </a:fgClr>
            <a:bgClr>
              <a:srgbClr val="FFFF00"/>
            </a:bgClr>
          </a:patt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3EDDFA5B-FC6F-4E2F-861D-16A8EAAFE239}"/>
              </a:ext>
            </a:extLst>
          </p:cNvPr>
          <p:cNvSpPr/>
          <p:nvPr/>
        </p:nvSpPr>
        <p:spPr>
          <a:xfrm>
            <a:off x="2575616" y="4093126"/>
            <a:ext cx="524591" cy="229387"/>
          </a:xfrm>
          <a:prstGeom prst="rect">
            <a:avLst/>
          </a:prstGeom>
          <a:pattFill prst="smConfetti">
            <a:fgClr>
              <a:schemeClr val="tx1"/>
            </a:fgClr>
            <a:bgClr>
              <a:srgbClr val="FFFF00"/>
            </a:bgClr>
          </a:patt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F25E3857-0602-4E29-96B0-9EABA69951B1}"/>
              </a:ext>
            </a:extLst>
          </p:cNvPr>
          <p:cNvSpPr/>
          <p:nvPr/>
        </p:nvSpPr>
        <p:spPr>
          <a:xfrm>
            <a:off x="3099330" y="4235740"/>
            <a:ext cx="524591" cy="87387"/>
          </a:xfrm>
          <a:prstGeom prst="rect">
            <a:avLst/>
          </a:prstGeom>
          <a:pattFill prst="smConfetti">
            <a:fgClr>
              <a:schemeClr val="tx1"/>
            </a:fgClr>
            <a:bgClr>
              <a:srgbClr val="FFFF00"/>
            </a:bgClr>
          </a:patt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直角三角形 12">
            <a:extLst>
              <a:ext uri="{FF2B5EF4-FFF2-40B4-BE49-F238E27FC236}">
                <a16:creationId xmlns:a16="http://schemas.microsoft.com/office/drawing/2014/main" id="{D9060CED-C412-4D06-BAC6-3C550B43FB60}"/>
              </a:ext>
            </a:extLst>
          </p:cNvPr>
          <p:cNvSpPr/>
          <p:nvPr/>
        </p:nvSpPr>
        <p:spPr>
          <a:xfrm>
            <a:off x="2296361" y="3843125"/>
            <a:ext cx="1306768" cy="475007"/>
          </a:xfrm>
          <a:prstGeom prst="rtTriangle">
            <a:avLst/>
          </a:prstGeom>
          <a:solidFill>
            <a:srgbClr val="00B0F0">
              <a:alpha val="49000"/>
            </a:srgb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フリーフォーム: 図形 13">
            <a:extLst>
              <a:ext uri="{FF2B5EF4-FFF2-40B4-BE49-F238E27FC236}">
                <a16:creationId xmlns:a16="http://schemas.microsoft.com/office/drawing/2014/main" id="{CC6D2AAA-4516-4089-B8A5-9792D0FA1F68}"/>
              </a:ext>
            </a:extLst>
          </p:cNvPr>
          <p:cNvSpPr/>
          <p:nvPr/>
        </p:nvSpPr>
        <p:spPr>
          <a:xfrm>
            <a:off x="1154073" y="2540489"/>
            <a:ext cx="2476995" cy="1761688"/>
          </a:xfrm>
          <a:custGeom>
            <a:avLst/>
            <a:gdLst>
              <a:gd name="connsiteX0" fmla="*/ 0 w 2474752"/>
              <a:gd name="connsiteY0" fmla="*/ 0 h 1812022"/>
              <a:gd name="connsiteX1" fmla="*/ 973123 w 2474752"/>
              <a:gd name="connsiteY1" fmla="*/ 1208014 h 1812022"/>
              <a:gd name="connsiteX2" fmla="*/ 2474752 w 2474752"/>
              <a:gd name="connsiteY2" fmla="*/ 1812022 h 1812022"/>
            </a:gdLst>
            <a:ahLst/>
            <a:cxnLst>
              <a:cxn ang="0">
                <a:pos x="connsiteX0" y="connsiteY0"/>
              </a:cxn>
              <a:cxn ang="0">
                <a:pos x="connsiteX1" y="connsiteY1"/>
              </a:cxn>
              <a:cxn ang="0">
                <a:pos x="connsiteX2" y="connsiteY2"/>
              </a:cxn>
            </a:cxnLst>
            <a:rect l="l" t="t" r="r" b="b"/>
            <a:pathLst>
              <a:path w="2474752" h="1812022">
                <a:moveTo>
                  <a:pt x="0" y="0"/>
                </a:moveTo>
                <a:cubicBezTo>
                  <a:pt x="280332" y="453005"/>
                  <a:pt x="560664" y="906010"/>
                  <a:pt x="973123" y="1208014"/>
                </a:cubicBezTo>
                <a:cubicBezTo>
                  <a:pt x="1385582" y="1510018"/>
                  <a:pt x="1930167" y="1661020"/>
                  <a:pt x="2474752" y="1812022"/>
                </a:cubicBezTo>
              </a:path>
            </a:pathLst>
          </a:cu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5" name="直線コネクタ 14">
            <a:extLst>
              <a:ext uri="{FF2B5EF4-FFF2-40B4-BE49-F238E27FC236}">
                <a16:creationId xmlns:a16="http://schemas.microsoft.com/office/drawing/2014/main" id="{4AEDE89B-B98B-4955-81BB-2A7B51F83C05}"/>
              </a:ext>
            </a:extLst>
          </p:cNvPr>
          <p:cNvCxnSpPr>
            <a:cxnSpLocks/>
          </p:cNvCxnSpPr>
          <p:nvPr/>
        </p:nvCxnSpPr>
        <p:spPr>
          <a:xfrm flipH="1">
            <a:off x="2147120" y="3273983"/>
            <a:ext cx="149241" cy="597096"/>
          </a:xfrm>
          <a:prstGeom prst="line">
            <a:avLst/>
          </a:prstGeom>
          <a:ln w="19050">
            <a:solidFill>
              <a:srgbClr val="FFFF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28D24650-2727-447A-8778-71FA95954751}"/>
              </a:ext>
            </a:extLst>
          </p:cNvPr>
          <p:cNvCxnSpPr>
            <a:cxnSpLocks/>
          </p:cNvCxnSpPr>
          <p:nvPr/>
        </p:nvCxnSpPr>
        <p:spPr>
          <a:xfrm>
            <a:off x="2314197" y="3222605"/>
            <a:ext cx="396530" cy="877723"/>
          </a:xfrm>
          <a:prstGeom prst="line">
            <a:avLst/>
          </a:prstGeom>
          <a:ln w="19050">
            <a:solidFill>
              <a:srgbClr val="FFFF00"/>
            </a:solidFill>
            <a:tailEnd type="stealth" w="lg" len="lg"/>
          </a:ln>
        </p:spPr>
        <p:style>
          <a:lnRef idx="1">
            <a:schemeClr val="accent1"/>
          </a:lnRef>
          <a:fillRef idx="0">
            <a:schemeClr val="accent1"/>
          </a:fillRef>
          <a:effectRef idx="0">
            <a:schemeClr val="accent1"/>
          </a:effectRef>
          <a:fontRef idx="minor">
            <a:schemeClr val="tx1"/>
          </a:fontRef>
        </p:style>
      </p:cxnSp>
      <p:cxnSp>
        <p:nvCxnSpPr>
          <p:cNvPr id="17" name="直線コネクタ 16">
            <a:extLst>
              <a:ext uri="{FF2B5EF4-FFF2-40B4-BE49-F238E27FC236}">
                <a16:creationId xmlns:a16="http://schemas.microsoft.com/office/drawing/2014/main" id="{0EF72646-9CFF-4430-BDF3-BDF04E599386}"/>
              </a:ext>
            </a:extLst>
          </p:cNvPr>
          <p:cNvCxnSpPr>
            <a:cxnSpLocks/>
          </p:cNvCxnSpPr>
          <p:nvPr/>
        </p:nvCxnSpPr>
        <p:spPr>
          <a:xfrm>
            <a:off x="2367043" y="3243555"/>
            <a:ext cx="1127788" cy="971235"/>
          </a:xfrm>
          <a:prstGeom prst="line">
            <a:avLst/>
          </a:prstGeom>
          <a:ln w="19050">
            <a:solidFill>
              <a:srgbClr val="FFFF00"/>
            </a:solidFill>
            <a:tailEnd type="stealth" w="lg" len="lg"/>
          </a:ln>
        </p:spPr>
        <p:style>
          <a:lnRef idx="1">
            <a:schemeClr val="accent1"/>
          </a:lnRef>
          <a:fillRef idx="0">
            <a:schemeClr val="accent1"/>
          </a:fillRef>
          <a:effectRef idx="0">
            <a:schemeClr val="accent1"/>
          </a:effectRef>
          <a:fontRef idx="minor">
            <a:schemeClr val="tx1"/>
          </a:fontRef>
        </p:style>
      </p:cxnSp>
      <p:sp>
        <p:nvSpPr>
          <p:cNvPr id="18" name="テキスト ボックス 17">
            <a:extLst>
              <a:ext uri="{FF2B5EF4-FFF2-40B4-BE49-F238E27FC236}">
                <a16:creationId xmlns:a16="http://schemas.microsoft.com/office/drawing/2014/main" id="{3EF1A0C3-7E4C-40C0-8558-BBF78873714F}"/>
              </a:ext>
            </a:extLst>
          </p:cNvPr>
          <p:cNvSpPr txBox="1"/>
          <p:nvPr/>
        </p:nvSpPr>
        <p:spPr>
          <a:xfrm>
            <a:off x="536436" y="2192446"/>
            <a:ext cx="1426994" cy="323165"/>
          </a:xfrm>
          <a:prstGeom prst="rect">
            <a:avLst/>
          </a:prstGeom>
          <a:noFill/>
        </p:spPr>
        <p:txBody>
          <a:bodyPr wrap="none" rtlCol="0">
            <a:spAutoFit/>
          </a:bodyPr>
          <a:lstStyle/>
          <a:p>
            <a:pPr algn="l"/>
            <a:r>
              <a:rPr kumimoji="1" lang="en-US" altLang="ja-JP" sz="1500" dirty="0">
                <a:solidFill>
                  <a:srgbClr val="00B0F0"/>
                </a:solidFill>
                <a:latin typeface="ＭＳ Ｐゴシック" panose="020B0600070205080204" pitchFamily="50" charset="-128"/>
                <a:ea typeface="ＭＳ Ｐゴシック" panose="020B0600070205080204" pitchFamily="50" charset="-128"/>
                <a:cs typeface="Meiryo UI" pitchFamily="50" charset="-128"/>
              </a:rPr>
              <a:t>χ</a:t>
            </a:r>
            <a:r>
              <a:rPr kumimoji="1" lang="ja-JP" altLang="en-US" sz="1500" baseline="30000" dirty="0">
                <a:solidFill>
                  <a:srgbClr val="00B0F0"/>
                </a:solidFill>
                <a:latin typeface="ＭＳ Ｐゴシック" panose="020B0600070205080204" pitchFamily="50" charset="-128"/>
                <a:ea typeface="ＭＳ Ｐゴシック" panose="020B0600070205080204" pitchFamily="50" charset="-128"/>
                <a:cs typeface="Meiryo UI" pitchFamily="50" charset="-128"/>
              </a:rPr>
              <a:t>２</a:t>
            </a:r>
            <a:r>
              <a:rPr kumimoji="1" lang="ja-JP" altLang="en-US" sz="1500" dirty="0">
                <a:solidFill>
                  <a:srgbClr val="00B0F0"/>
                </a:solidFill>
                <a:latin typeface="ＭＳ Ｐゴシック" panose="020B0600070205080204" pitchFamily="50" charset="-128"/>
                <a:ea typeface="ＭＳ Ｐゴシック" panose="020B0600070205080204" pitchFamily="50" charset="-128"/>
                <a:cs typeface="Meiryo UI" pitchFamily="50" charset="-128"/>
              </a:rPr>
              <a:t>分布の上裾</a:t>
            </a:r>
          </a:p>
        </p:txBody>
      </p:sp>
      <p:cxnSp>
        <p:nvCxnSpPr>
          <p:cNvPr id="27" name="直線矢印コネクタ 26">
            <a:extLst>
              <a:ext uri="{FF2B5EF4-FFF2-40B4-BE49-F238E27FC236}">
                <a16:creationId xmlns:a16="http://schemas.microsoft.com/office/drawing/2014/main" id="{0F05A7B8-D72E-408A-A1E9-5CCB12705CFD}"/>
              </a:ext>
            </a:extLst>
          </p:cNvPr>
          <p:cNvCxnSpPr>
            <a:cxnSpLocks/>
          </p:cNvCxnSpPr>
          <p:nvPr/>
        </p:nvCxnSpPr>
        <p:spPr>
          <a:xfrm>
            <a:off x="2069470" y="4501489"/>
            <a:ext cx="244727"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1" name="正方形/長方形 30">
            <a:extLst>
              <a:ext uri="{FF2B5EF4-FFF2-40B4-BE49-F238E27FC236}">
                <a16:creationId xmlns:a16="http://schemas.microsoft.com/office/drawing/2014/main" id="{FA6B5622-747C-4B6B-8B5F-946C8522E875}"/>
              </a:ext>
            </a:extLst>
          </p:cNvPr>
          <p:cNvSpPr/>
          <p:nvPr/>
        </p:nvSpPr>
        <p:spPr>
          <a:xfrm>
            <a:off x="1415084" y="4627929"/>
            <a:ext cx="1500732" cy="323165"/>
          </a:xfrm>
          <a:prstGeom prst="rect">
            <a:avLst/>
          </a:prstGeom>
          <a:solidFill>
            <a:schemeClr val="bg1"/>
          </a:solidFill>
        </p:spPr>
        <p:txBody>
          <a:bodyPr wrap="none">
            <a:spAutoFit/>
          </a:bodyPr>
          <a:lstStyle/>
          <a:p>
            <a:r>
              <a:rPr kumimoji="1" lang="en-US" altLang="ja-JP" sz="1500" dirty="0">
                <a:solidFill>
                  <a:srgbClr val="FF0000"/>
                </a:solidFill>
                <a:latin typeface="ＭＳ Ｐゴシック" panose="020B0600070205080204" pitchFamily="50" charset="-128"/>
              </a:rPr>
              <a:t>p</a:t>
            </a:r>
            <a:r>
              <a:rPr kumimoji="1" lang="ja-JP" altLang="en-US" sz="1500" dirty="0">
                <a:solidFill>
                  <a:srgbClr val="FF0000"/>
                </a:solidFill>
                <a:latin typeface="ＭＳ Ｐゴシック" panose="020B0600070205080204" pitchFamily="50" charset="-128"/>
              </a:rPr>
              <a:t>値が小さく歪む</a:t>
            </a:r>
            <a:endParaRPr lang="ja-JP" altLang="en-US" sz="1500" dirty="0">
              <a:solidFill>
                <a:srgbClr val="FF0000"/>
              </a:solidFill>
            </a:endParaRPr>
          </a:p>
        </p:txBody>
      </p:sp>
      <p:cxnSp>
        <p:nvCxnSpPr>
          <p:cNvPr id="33" name="直線コネクタ 32">
            <a:extLst>
              <a:ext uri="{FF2B5EF4-FFF2-40B4-BE49-F238E27FC236}">
                <a16:creationId xmlns:a16="http://schemas.microsoft.com/office/drawing/2014/main" id="{79EF4763-4C29-439E-8FD8-CB42D0D361D6}"/>
              </a:ext>
            </a:extLst>
          </p:cNvPr>
          <p:cNvCxnSpPr>
            <a:cxnSpLocks/>
          </p:cNvCxnSpPr>
          <p:nvPr/>
        </p:nvCxnSpPr>
        <p:spPr>
          <a:xfrm flipH="1">
            <a:off x="2049812" y="4318132"/>
            <a:ext cx="2090" cy="293729"/>
          </a:xfrm>
          <a:prstGeom prst="line">
            <a:avLst/>
          </a:prstGeom>
          <a:ln w="31750">
            <a:solidFill>
              <a:schemeClr val="bg1"/>
            </a:solidFill>
            <a:prstDash val="sysDot"/>
            <a:tailEnd type="none"/>
          </a:ln>
        </p:spPr>
        <p:style>
          <a:lnRef idx="1">
            <a:schemeClr val="accent1"/>
          </a:lnRef>
          <a:fillRef idx="0">
            <a:schemeClr val="accent1"/>
          </a:fillRef>
          <a:effectRef idx="0">
            <a:schemeClr val="accent1"/>
          </a:effectRef>
          <a:fontRef idx="minor">
            <a:schemeClr val="tx1"/>
          </a:fontRef>
        </p:style>
      </p:cxnSp>
      <p:cxnSp>
        <p:nvCxnSpPr>
          <p:cNvPr id="35" name="直線コネクタ 34">
            <a:extLst>
              <a:ext uri="{FF2B5EF4-FFF2-40B4-BE49-F238E27FC236}">
                <a16:creationId xmlns:a16="http://schemas.microsoft.com/office/drawing/2014/main" id="{FECE5214-29F0-4826-808F-2393B869212A}"/>
              </a:ext>
            </a:extLst>
          </p:cNvPr>
          <p:cNvCxnSpPr>
            <a:cxnSpLocks/>
          </p:cNvCxnSpPr>
          <p:nvPr/>
        </p:nvCxnSpPr>
        <p:spPr>
          <a:xfrm flipH="1">
            <a:off x="2284117" y="4327596"/>
            <a:ext cx="2090" cy="293729"/>
          </a:xfrm>
          <a:prstGeom prst="line">
            <a:avLst/>
          </a:prstGeom>
          <a:ln w="31750">
            <a:solidFill>
              <a:schemeClr val="bg1"/>
            </a:solidFill>
            <a:prstDash val="sysDot"/>
            <a:tailEnd type="none"/>
          </a:ln>
        </p:spPr>
        <p:style>
          <a:lnRef idx="1">
            <a:schemeClr val="accent1"/>
          </a:lnRef>
          <a:fillRef idx="0">
            <a:schemeClr val="accent1"/>
          </a:fillRef>
          <a:effectRef idx="0">
            <a:schemeClr val="accent1"/>
          </a:effectRef>
          <a:fontRef idx="minor">
            <a:schemeClr val="tx1"/>
          </a:fontRef>
        </p:style>
      </p:cxnSp>
      <p:sp>
        <p:nvSpPr>
          <p:cNvPr id="36" name="テキスト ボックス 35">
            <a:extLst>
              <a:ext uri="{FF2B5EF4-FFF2-40B4-BE49-F238E27FC236}">
                <a16:creationId xmlns:a16="http://schemas.microsoft.com/office/drawing/2014/main" id="{8F71F33D-5560-4168-B487-AA160DCB2FF0}"/>
              </a:ext>
            </a:extLst>
          </p:cNvPr>
          <p:cNvSpPr txBox="1"/>
          <p:nvPr/>
        </p:nvSpPr>
        <p:spPr>
          <a:xfrm>
            <a:off x="2110574" y="1883683"/>
            <a:ext cx="2461426" cy="646331"/>
          </a:xfrm>
          <a:prstGeom prst="rect">
            <a:avLst/>
          </a:prstGeom>
          <a:noFill/>
        </p:spPr>
        <p:txBody>
          <a:bodyPr wrap="square" rtlCol="0">
            <a:spAutoFit/>
          </a:bodyPr>
          <a:lstStyle/>
          <a:p>
            <a:pPr algn="just"/>
            <a:r>
              <a:rPr kumimoji="1" lang="ja-JP" altLang="en-US" sz="18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データは離散型なのに連続型の</a:t>
            </a:r>
            <a:r>
              <a:rPr kumimoji="1" lang="en-US" altLang="ja-JP" sz="1800" i="1" dirty="0">
                <a:solidFill>
                  <a:schemeClr val="bg1"/>
                </a:solidFill>
                <a:ea typeface="ＭＳ Ｐゴシック" panose="020B0600070205080204" pitchFamily="50" charset="-128"/>
                <a:cs typeface="Times New Roman" panose="02020603050405020304" pitchFamily="18" charset="0"/>
              </a:rPr>
              <a:t>χ</a:t>
            </a:r>
            <a:r>
              <a:rPr kumimoji="1" lang="ja-JP" altLang="en-US" sz="1800" baseline="30000" dirty="0">
                <a:solidFill>
                  <a:schemeClr val="bg1"/>
                </a:solidFill>
                <a:ea typeface="ＭＳ Ｐゴシック" panose="020B0600070205080204" pitchFamily="50" charset="-128"/>
                <a:cs typeface="Times New Roman" panose="02020603050405020304" pitchFamily="18" charset="0"/>
              </a:rPr>
              <a:t>２</a:t>
            </a:r>
            <a:r>
              <a:rPr kumimoji="1" lang="ja-JP" altLang="en-US" sz="18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分布で検定</a:t>
            </a:r>
            <a:endParaRPr kumimoji="1" lang="en-US" altLang="ja-JP" sz="1800" dirty="0">
              <a:solidFill>
                <a:schemeClr val="bg1"/>
              </a:solidFill>
              <a:latin typeface="ＭＳ Ｐゴシック" panose="020B0600070205080204" pitchFamily="50" charset="-128"/>
              <a:ea typeface="ＭＳ Ｐゴシック" panose="020B0600070205080204" pitchFamily="50" charset="-128"/>
              <a:cs typeface="Meiryo UI" pitchFamily="50" charset="-128"/>
            </a:endParaRPr>
          </a:p>
        </p:txBody>
      </p:sp>
      <p:sp>
        <p:nvSpPr>
          <p:cNvPr id="38" name="テキスト ボックス 37">
            <a:extLst>
              <a:ext uri="{FF2B5EF4-FFF2-40B4-BE49-F238E27FC236}">
                <a16:creationId xmlns:a16="http://schemas.microsoft.com/office/drawing/2014/main" id="{AEDBBC6F-0659-41B8-A302-7CB2FF74FEAF}"/>
              </a:ext>
            </a:extLst>
          </p:cNvPr>
          <p:cNvSpPr txBox="1"/>
          <p:nvPr/>
        </p:nvSpPr>
        <p:spPr>
          <a:xfrm>
            <a:off x="4883474" y="2620955"/>
            <a:ext cx="3648966" cy="923330"/>
          </a:xfrm>
          <a:prstGeom prst="rect">
            <a:avLst/>
          </a:prstGeom>
          <a:noFill/>
        </p:spPr>
        <p:txBody>
          <a:bodyPr wrap="square" rtlCol="0">
            <a:spAutoFit/>
          </a:bodyPr>
          <a:lstStyle/>
          <a:p>
            <a:pPr algn="just"/>
            <a:r>
              <a:rPr kumimoji="1" lang="en-US" altLang="ja-JP" sz="18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p</a:t>
            </a:r>
            <a:r>
              <a:rPr kumimoji="1" lang="ja-JP" altLang="en-US" sz="18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値が小さく歪んで，本当は独立しているのに</a:t>
            </a:r>
            <a:r>
              <a:rPr kumimoji="1" lang="ja-JP" altLang="en-US" sz="1800" dirty="0">
                <a:solidFill>
                  <a:srgbClr val="FFFF00"/>
                </a:solidFill>
                <a:latin typeface="ＭＳ Ｐゴシック" panose="020B0600070205080204" pitchFamily="50" charset="-128"/>
                <a:ea typeface="ＭＳ Ｐゴシック" panose="020B0600070205080204" pitchFamily="50" charset="-128"/>
                <a:cs typeface="Meiryo UI" pitchFamily="50" charset="-128"/>
              </a:rPr>
              <a:t>関連していると誤る</a:t>
            </a:r>
            <a:r>
              <a:rPr kumimoji="1" lang="ja-JP" altLang="en-US" sz="18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（表や度数が小さいほど顕著</a:t>
            </a:r>
            <a:r>
              <a:rPr kumimoji="1" lang="en-US" altLang="ja-JP" sz="18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a:t>
            </a:r>
          </a:p>
        </p:txBody>
      </p:sp>
      <p:sp>
        <p:nvSpPr>
          <p:cNvPr id="43" name="矢印: 下 42">
            <a:extLst>
              <a:ext uri="{FF2B5EF4-FFF2-40B4-BE49-F238E27FC236}">
                <a16:creationId xmlns:a16="http://schemas.microsoft.com/office/drawing/2014/main" id="{33F55E7A-00A4-4F04-86FE-4DD905B56405}"/>
              </a:ext>
            </a:extLst>
          </p:cNvPr>
          <p:cNvSpPr/>
          <p:nvPr/>
        </p:nvSpPr>
        <p:spPr>
          <a:xfrm>
            <a:off x="5231650" y="3593768"/>
            <a:ext cx="446796" cy="1000604"/>
          </a:xfrm>
          <a:prstGeom prst="downArrow">
            <a:avLst/>
          </a:prstGeom>
          <a:solidFill>
            <a:srgbClr val="FFC000"/>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mc:AlternateContent xmlns:mc="http://schemas.openxmlformats.org/markup-compatibility/2006" xmlns:a14="http://schemas.microsoft.com/office/drawing/2010/main">
        <mc:Choice Requires="a14">
          <p:sp>
            <p:nvSpPr>
              <p:cNvPr id="44" name="テキスト ボックス 43">
                <a:extLst>
                  <a:ext uri="{FF2B5EF4-FFF2-40B4-BE49-F238E27FC236}">
                    <a16:creationId xmlns:a16="http://schemas.microsoft.com/office/drawing/2014/main" id="{178DCDCD-5BE5-4195-9071-D47F8815095C}"/>
                  </a:ext>
                </a:extLst>
              </p:cNvPr>
              <p:cNvSpPr txBox="1"/>
              <p:nvPr/>
            </p:nvSpPr>
            <p:spPr>
              <a:xfrm>
                <a:off x="3494831" y="5282618"/>
                <a:ext cx="4341830" cy="770917"/>
              </a:xfrm>
              <a:prstGeom prst="rect">
                <a:avLst/>
              </a:prstGeom>
              <a:noFill/>
            </p:spPr>
            <p:txBody>
              <a:bodyPr wrap="none" lIns="0" tIns="0" rIns="0" bIns="0" rtlCol="0">
                <a:spAutoFit/>
              </a:bodyPr>
              <a:lstStyle/>
              <a:p>
                <a:pPr/>
                <a14:m>
                  <m:oMathPara xmlns:m="http://schemas.openxmlformats.org/officeDocument/2006/math">
                    <m:oMathParaPr>
                      <m:jc m:val="centerGroup"/>
                    </m:oMathParaPr>
                    <m:oMath xmlns:m="http://schemas.openxmlformats.org/officeDocument/2006/math">
                      <m:nary>
                        <m:naryPr>
                          <m:chr m:val="∑"/>
                          <m:subHide m:val="on"/>
                          <m:supHide m:val="on"/>
                          <m:ctrlPr>
                            <a:rPr kumimoji="1" lang="ja-JP" altLang="en-US" sz="2000" i="1" smtClean="0">
                              <a:solidFill>
                                <a:schemeClr val="bg1"/>
                              </a:solidFill>
                              <a:latin typeface="Cambria Math" panose="02040503050406030204" pitchFamily="18" charset="0"/>
                              <a:ea typeface="ＭＳ Ｐゴシック" panose="020B0600070205080204" pitchFamily="50" charset="-128"/>
                            </a:rPr>
                          </m:ctrlPr>
                        </m:naryPr>
                        <m:sub/>
                        <m:sup/>
                        <m:e>
                          <m:nary>
                            <m:naryPr>
                              <m:chr m:val="∑"/>
                              <m:subHide m:val="on"/>
                              <m:supHide m:val="on"/>
                              <m:ctrlPr>
                                <a:rPr kumimoji="1" lang="ja-JP" altLang="en-US" sz="2000" i="1">
                                  <a:solidFill>
                                    <a:schemeClr val="bg1"/>
                                  </a:solidFill>
                                  <a:latin typeface="Cambria Math" panose="02040503050406030204" pitchFamily="18" charset="0"/>
                                </a:rPr>
                              </m:ctrlPr>
                            </m:naryPr>
                            <m:sub/>
                            <m:sup/>
                            <m:e>
                              <m:f>
                                <m:fPr>
                                  <m:ctrlPr>
                                    <a:rPr kumimoji="1" lang="en-US" altLang="ja-JP" sz="2000" i="1" smtClean="0">
                                      <a:solidFill>
                                        <a:schemeClr val="bg1"/>
                                      </a:solidFill>
                                      <a:latin typeface="Cambria Math" panose="02040503050406030204" pitchFamily="18" charset="0"/>
                                    </a:rPr>
                                  </m:ctrlPr>
                                </m:fPr>
                                <m:num>
                                  <m:sSup>
                                    <m:sSupPr>
                                      <m:ctrlPr>
                                        <a:rPr kumimoji="1" lang="en-US" altLang="ja-JP" sz="2000" i="1" smtClean="0">
                                          <a:solidFill>
                                            <a:schemeClr val="bg1"/>
                                          </a:solidFill>
                                          <a:latin typeface="Cambria Math" panose="02040503050406030204" pitchFamily="18" charset="0"/>
                                        </a:rPr>
                                      </m:ctrlPr>
                                    </m:sSupPr>
                                    <m:e>
                                      <m:d>
                                        <m:dPr>
                                          <m:begChr m:val="（"/>
                                          <m:endChr m:val="）"/>
                                          <m:ctrlPr>
                                            <a:rPr kumimoji="1" lang="ja-JP" altLang="en-US" sz="2000" i="1">
                                              <a:solidFill>
                                                <a:schemeClr val="bg1"/>
                                              </a:solidFill>
                                              <a:latin typeface="Cambria Math" panose="02040503050406030204" pitchFamily="18" charset="0"/>
                                            </a:rPr>
                                          </m:ctrlPr>
                                        </m:dPr>
                                        <m:e>
                                          <m:d>
                                            <m:dPr>
                                              <m:begChr m:val="|"/>
                                              <m:endChr m:val="|"/>
                                              <m:ctrlPr>
                                                <a:rPr kumimoji="1" lang="en-US" altLang="ja-JP" sz="2000" i="1" smtClean="0">
                                                  <a:solidFill>
                                                    <a:schemeClr val="bg1"/>
                                                  </a:solidFill>
                                                  <a:latin typeface="Cambria Math" panose="02040503050406030204" pitchFamily="18" charset="0"/>
                                                </a:rPr>
                                              </m:ctrlPr>
                                            </m:dPr>
                                            <m:e>
                                              <m:r>
                                                <a:rPr kumimoji="1" lang="ja-JP" altLang="en-US" sz="2000" i="1">
                                                  <a:solidFill>
                                                    <a:schemeClr val="bg1"/>
                                                  </a:solidFill>
                                                  <a:latin typeface="Cambria Math" panose="02040503050406030204" pitchFamily="18" charset="0"/>
                                                </a:rPr>
                                                <m:t>観測度数</m:t>
                                              </m:r>
                                              <m:r>
                                                <a:rPr kumimoji="1" lang="en-US" altLang="ja-JP" sz="2000" i="1">
                                                  <a:solidFill>
                                                    <a:schemeClr val="bg1"/>
                                                  </a:solidFill>
                                                  <a:latin typeface="Cambria Math" panose="02040503050406030204" pitchFamily="18" charset="0"/>
                                                </a:rPr>
                                                <m:t>−</m:t>
                                              </m:r>
                                              <m:r>
                                                <a:rPr kumimoji="1" lang="ja-JP" altLang="en-US" sz="2000" i="1">
                                                  <a:solidFill>
                                                    <a:schemeClr val="bg1"/>
                                                  </a:solidFill>
                                                  <a:latin typeface="Cambria Math" panose="02040503050406030204" pitchFamily="18" charset="0"/>
                                                </a:rPr>
                                                <m:t>期待度数</m:t>
                                              </m:r>
                                            </m:e>
                                          </m:d>
                                          <m:r>
                                            <a:rPr kumimoji="1" lang="en-US" altLang="ja-JP" sz="2000" b="0" i="1" smtClean="0">
                                              <a:solidFill>
                                                <a:srgbClr val="FFC000"/>
                                              </a:solidFill>
                                              <a:latin typeface="Cambria Math" panose="02040503050406030204" pitchFamily="18" charset="0"/>
                                            </a:rPr>
                                            <m:t>−0.5</m:t>
                                          </m:r>
                                        </m:e>
                                      </m:d>
                                    </m:e>
                                    <m:sup>
                                      <m:r>
                                        <a:rPr kumimoji="1" lang="en-US" altLang="ja-JP" sz="2000" b="0" i="1" smtClean="0">
                                          <a:solidFill>
                                            <a:schemeClr val="bg1"/>
                                          </a:solidFill>
                                          <a:latin typeface="Cambria Math" panose="02040503050406030204" pitchFamily="18" charset="0"/>
                                        </a:rPr>
                                        <m:t>2</m:t>
                                      </m:r>
                                    </m:sup>
                                  </m:sSup>
                                </m:num>
                                <m:den>
                                  <m:r>
                                    <a:rPr kumimoji="1" lang="ja-JP" altLang="en-US" sz="2000" i="1">
                                      <a:solidFill>
                                        <a:schemeClr val="bg1"/>
                                      </a:solidFill>
                                      <a:latin typeface="Cambria Math" panose="02040503050406030204" pitchFamily="18" charset="0"/>
                                    </a:rPr>
                                    <m:t>期待度数</m:t>
                                  </m:r>
                                </m:den>
                              </m:f>
                            </m:e>
                          </m:nary>
                        </m:e>
                      </m:nary>
                    </m:oMath>
                  </m:oMathPara>
                </a14:m>
                <a:endParaRPr kumimoji="1" lang="ja-JP" altLang="en-US"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endParaRPr>
              </a:p>
            </p:txBody>
          </p:sp>
        </mc:Choice>
        <mc:Fallback xmlns="">
          <p:sp>
            <p:nvSpPr>
              <p:cNvPr id="44" name="テキスト ボックス 43">
                <a:extLst>
                  <a:ext uri="{FF2B5EF4-FFF2-40B4-BE49-F238E27FC236}">
                    <a16:creationId xmlns:a16="http://schemas.microsoft.com/office/drawing/2014/main" id="{178DCDCD-5BE5-4195-9071-D47F8815095C}"/>
                  </a:ext>
                </a:extLst>
              </p:cNvPr>
              <p:cNvSpPr txBox="1">
                <a:spLocks noRot="1" noChangeAspect="1" noMove="1" noResize="1" noEditPoints="1" noAdjustHandles="1" noChangeArrowheads="1" noChangeShapeType="1" noTextEdit="1"/>
              </p:cNvSpPr>
              <p:nvPr/>
            </p:nvSpPr>
            <p:spPr>
              <a:xfrm>
                <a:off x="3494831" y="5282618"/>
                <a:ext cx="4341830" cy="770917"/>
              </a:xfrm>
              <a:prstGeom prst="rect">
                <a:avLst/>
              </a:prstGeom>
              <a:blipFill>
                <a:blip r:embed="rId2"/>
                <a:stretch>
                  <a:fillRect/>
                </a:stretch>
              </a:blipFill>
            </p:spPr>
            <p:txBody>
              <a:bodyPr/>
              <a:lstStyle/>
              <a:p>
                <a:r>
                  <a:rPr lang="ja-JP" altLang="en-US">
                    <a:noFill/>
                  </a:rPr>
                  <a:t> </a:t>
                </a:r>
              </a:p>
            </p:txBody>
          </p:sp>
        </mc:Fallback>
      </mc:AlternateContent>
      <p:sp>
        <p:nvSpPr>
          <p:cNvPr id="45" name="テキスト ボックス 44">
            <a:extLst>
              <a:ext uri="{FF2B5EF4-FFF2-40B4-BE49-F238E27FC236}">
                <a16:creationId xmlns:a16="http://schemas.microsoft.com/office/drawing/2014/main" id="{1155C9B2-D11E-40CC-A458-B3D70F80EA0E}"/>
              </a:ext>
            </a:extLst>
          </p:cNvPr>
          <p:cNvSpPr txBox="1"/>
          <p:nvPr/>
        </p:nvSpPr>
        <p:spPr>
          <a:xfrm>
            <a:off x="523296" y="5382806"/>
            <a:ext cx="3539188" cy="400110"/>
          </a:xfrm>
          <a:prstGeom prst="rect">
            <a:avLst/>
          </a:prstGeom>
          <a:noFill/>
        </p:spPr>
        <p:txBody>
          <a:bodyPr wrap="square" rtlCol="0">
            <a:spAutoFit/>
          </a:bodyPr>
          <a:lstStyle/>
          <a:p>
            <a:pPr algn="just"/>
            <a:r>
              <a:rPr kumimoji="1" lang="en-US" altLang="ja-JP" sz="2000" dirty="0" err="1">
                <a:solidFill>
                  <a:schemeClr val="bg1"/>
                </a:solidFill>
                <a:latin typeface="ＭＳ Ｐゴシック" panose="020B0600070205080204" pitchFamily="50" charset="-128"/>
                <a:ea typeface="ＭＳ Ｐゴシック" panose="020B0600070205080204" pitchFamily="50" charset="-128"/>
                <a:cs typeface="Meiryo UI" pitchFamily="50" charset="-128"/>
              </a:rPr>
              <a:t>Yeates</a:t>
            </a:r>
            <a:r>
              <a:rPr kumimoji="1" lang="ja-JP" altLang="en-US"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の補正を施した</a:t>
            </a:r>
            <a:r>
              <a:rPr kumimoji="1" lang="en-US" altLang="ja-JP"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χ</a:t>
            </a:r>
            <a:r>
              <a:rPr kumimoji="1" lang="ja-JP" altLang="en-US" sz="2000" baseline="30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２</a:t>
            </a:r>
            <a:r>
              <a:rPr kumimoji="1" lang="en-US" altLang="ja-JP"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a:t>
            </a:r>
          </a:p>
        </p:txBody>
      </p:sp>
      <p:sp>
        <p:nvSpPr>
          <p:cNvPr id="47" name="テキスト ボックス 46">
            <a:extLst>
              <a:ext uri="{FF2B5EF4-FFF2-40B4-BE49-F238E27FC236}">
                <a16:creationId xmlns:a16="http://schemas.microsoft.com/office/drawing/2014/main" id="{164DBC6D-69B5-418B-89D3-23EF3B843DBA}"/>
              </a:ext>
            </a:extLst>
          </p:cNvPr>
          <p:cNvSpPr txBox="1"/>
          <p:nvPr/>
        </p:nvSpPr>
        <p:spPr>
          <a:xfrm>
            <a:off x="4326561" y="4611338"/>
            <a:ext cx="2682343" cy="553998"/>
          </a:xfrm>
          <a:prstGeom prst="rect">
            <a:avLst/>
          </a:prstGeom>
          <a:noFill/>
        </p:spPr>
        <p:txBody>
          <a:bodyPr wrap="square" rtlCol="0">
            <a:spAutoFit/>
          </a:bodyPr>
          <a:lstStyle/>
          <a:p>
            <a:pPr algn="l"/>
            <a:r>
              <a:rPr kumimoji="1" lang="ja-JP" altLang="en-US" sz="1500" dirty="0">
                <a:solidFill>
                  <a:srgbClr val="FFC000"/>
                </a:solidFill>
                <a:latin typeface="ＭＳ Ｐゴシック" panose="020B0600070205080204" pitchFamily="50" charset="-128"/>
                <a:ea typeface="ＭＳ Ｐゴシック" panose="020B0600070205080204" pitchFamily="50" charset="-128"/>
                <a:cs typeface="Meiryo UI" pitchFamily="50" charset="-128"/>
              </a:rPr>
              <a:t>検定統計量を少し小さく補正して帰無仮説を棄却し難くする</a:t>
            </a:r>
          </a:p>
        </p:txBody>
      </p:sp>
      <p:cxnSp>
        <p:nvCxnSpPr>
          <p:cNvPr id="49" name="コネクタ: 曲線 48">
            <a:extLst>
              <a:ext uri="{FF2B5EF4-FFF2-40B4-BE49-F238E27FC236}">
                <a16:creationId xmlns:a16="http://schemas.microsoft.com/office/drawing/2014/main" id="{0F6D01CE-ACAB-4B81-A745-5B12420F875D}"/>
              </a:ext>
            </a:extLst>
          </p:cNvPr>
          <p:cNvCxnSpPr>
            <a:cxnSpLocks/>
          </p:cNvCxnSpPr>
          <p:nvPr/>
        </p:nvCxnSpPr>
        <p:spPr>
          <a:xfrm>
            <a:off x="6826679" y="4916507"/>
            <a:ext cx="562406" cy="327186"/>
          </a:xfrm>
          <a:prstGeom prst="curvedConnector3">
            <a:avLst>
              <a:gd name="adj1" fmla="val 99173"/>
            </a:avLst>
          </a:prstGeom>
          <a:ln w="31750">
            <a:solidFill>
              <a:srgbClr val="FFC000"/>
            </a:solidFill>
            <a:tailEnd type="triangle"/>
          </a:ln>
        </p:spPr>
        <p:style>
          <a:lnRef idx="1">
            <a:schemeClr val="accent1"/>
          </a:lnRef>
          <a:fillRef idx="0">
            <a:schemeClr val="accent1"/>
          </a:fillRef>
          <a:effectRef idx="0">
            <a:schemeClr val="accent1"/>
          </a:effectRef>
          <a:fontRef idx="minor">
            <a:schemeClr val="tx1"/>
          </a:fontRef>
        </p:style>
      </p:cxnSp>
      <p:sp>
        <p:nvSpPr>
          <p:cNvPr id="29" name="テキスト ボックス 28">
            <a:extLst>
              <a:ext uri="{FF2B5EF4-FFF2-40B4-BE49-F238E27FC236}">
                <a16:creationId xmlns:a16="http://schemas.microsoft.com/office/drawing/2014/main" id="{84BC0B8A-CC3C-4FF9-8614-86C6689EFEC4}"/>
              </a:ext>
            </a:extLst>
          </p:cNvPr>
          <p:cNvSpPr txBox="1"/>
          <p:nvPr/>
        </p:nvSpPr>
        <p:spPr>
          <a:xfrm>
            <a:off x="620333" y="5243693"/>
            <a:ext cx="834144" cy="276999"/>
          </a:xfrm>
          <a:prstGeom prst="rect">
            <a:avLst/>
          </a:prstGeom>
          <a:noFill/>
        </p:spPr>
        <p:txBody>
          <a:bodyPr wrap="square" rtlCol="0">
            <a:spAutoFit/>
          </a:bodyPr>
          <a:lstStyle/>
          <a:p>
            <a:pPr algn="just"/>
            <a:r>
              <a:rPr kumimoji="1" lang="ja-JP" altLang="en-US" sz="12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イエーツ</a:t>
            </a:r>
            <a:endParaRPr kumimoji="1" lang="en-US" altLang="ja-JP" sz="1200" dirty="0">
              <a:solidFill>
                <a:schemeClr val="bg1"/>
              </a:solidFill>
              <a:latin typeface="ＭＳ Ｐゴシック" panose="020B0600070205080204" pitchFamily="50" charset="-128"/>
              <a:ea typeface="ＭＳ Ｐゴシック" panose="020B0600070205080204" pitchFamily="50" charset="-128"/>
              <a:cs typeface="Meiryo UI" pitchFamily="50" charset="-128"/>
            </a:endParaRPr>
          </a:p>
        </p:txBody>
      </p:sp>
      <p:sp>
        <p:nvSpPr>
          <p:cNvPr id="30" name="矢印: 下 29">
            <a:extLst>
              <a:ext uri="{FF2B5EF4-FFF2-40B4-BE49-F238E27FC236}">
                <a16:creationId xmlns:a16="http://schemas.microsoft.com/office/drawing/2014/main" id="{736A6D19-2020-4A06-A167-D00C3E1ADB83}"/>
              </a:ext>
            </a:extLst>
          </p:cNvPr>
          <p:cNvSpPr/>
          <p:nvPr/>
        </p:nvSpPr>
        <p:spPr>
          <a:xfrm rot="2059785">
            <a:off x="3167993" y="2536565"/>
            <a:ext cx="327834" cy="480937"/>
          </a:xfrm>
          <a:prstGeom prst="downArrow">
            <a:avLst/>
          </a:prstGeom>
          <a:solidFill>
            <a:srgbClr val="FFC000"/>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矢印: 下 31">
            <a:extLst>
              <a:ext uri="{FF2B5EF4-FFF2-40B4-BE49-F238E27FC236}">
                <a16:creationId xmlns:a16="http://schemas.microsoft.com/office/drawing/2014/main" id="{E658FF52-52F6-4D93-AA0A-0F1397B0A058}"/>
              </a:ext>
            </a:extLst>
          </p:cNvPr>
          <p:cNvSpPr/>
          <p:nvPr/>
        </p:nvSpPr>
        <p:spPr>
          <a:xfrm rot="16200000">
            <a:off x="4349432" y="2991907"/>
            <a:ext cx="445135" cy="480937"/>
          </a:xfrm>
          <a:prstGeom prst="downArrow">
            <a:avLst/>
          </a:prstGeom>
          <a:solidFill>
            <a:srgbClr val="FFC000"/>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4" name="テキスト ボックス 33">
            <a:extLst>
              <a:ext uri="{FF2B5EF4-FFF2-40B4-BE49-F238E27FC236}">
                <a16:creationId xmlns:a16="http://schemas.microsoft.com/office/drawing/2014/main" id="{4A9ECFDA-C49F-466F-B10A-3989CE5DDCEF}"/>
              </a:ext>
            </a:extLst>
          </p:cNvPr>
          <p:cNvSpPr txBox="1"/>
          <p:nvPr/>
        </p:nvSpPr>
        <p:spPr>
          <a:xfrm>
            <a:off x="5580112" y="3558154"/>
            <a:ext cx="3091322" cy="600164"/>
          </a:xfrm>
          <a:prstGeom prst="rect">
            <a:avLst/>
          </a:prstGeom>
          <a:noFill/>
        </p:spPr>
        <p:txBody>
          <a:bodyPr wrap="square" rtlCol="0">
            <a:spAutoFit/>
          </a:bodyPr>
          <a:lstStyle/>
          <a:p>
            <a:pPr algn="just"/>
            <a:endParaRPr kumimoji="1" lang="en-US" altLang="ja-JP" sz="1800" dirty="0">
              <a:solidFill>
                <a:schemeClr val="bg1"/>
              </a:solidFill>
              <a:latin typeface="ＭＳ Ｐゴシック" panose="020B0600070205080204" pitchFamily="50" charset="-128"/>
              <a:ea typeface="ＭＳ Ｐゴシック" panose="020B0600070205080204" pitchFamily="50" charset="-128"/>
              <a:cs typeface="Meiryo UI" pitchFamily="50" charset="-128"/>
            </a:endParaRPr>
          </a:p>
          <a:p>
            <a:pPr algn="just"/>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総度数＜</a:t>
            </a:r>
            <a:r>
              <a:rPr kumimoji="1" lang="en-US" altLang="ja-JP"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20</a:t>
            </a:r>
            <a:r>
              <a:rPr kumimoji="1" lang="ja-JP" altLang="en-US" sz="1500" dirty="0" err="1">
                <a:solidFill>
                  <a:schemeClr val="bg1"/>
                </a:solidFill>
                <a:latin typeface="ＭＳ Ｐゴシック" panose="020B0600070205080204" pitchFamily="50" charset="-128"/>
                <a:ea typeface="ＭＳ Ｐゴシック" panose="020B0600070205080204" pitchFamily="50" charset="-128"/>
                <a:cs typeface="Meiryo UI" pitchFamily="50" charset="-128"/>
              </a:rPr>
              <a:t>，</a:t>
            </a:r>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あるいは期待度数＜</a:t>
            </a:r>
            <a:r>
              <a:rPr kumimoji="1" lang="en-US" altLang="ja-JP"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5</a:t>
            </a:r>
          </a:p>
        </p:txBody>
      </p:sp>
      <p:cxnSp>
        <p:nvCxnSpPr>
          <p:cNvPr id="37" name="コネクタ: 曲線 36">
            <a:extLst>
              <a:ext uri="{FF2B5EF4-FFF2-40B4-BE49-F238E27FC236}">
                <a16:creationId xmlns:a16="http://schemas.microsoft.com/office/drawing/2014/main" id="{5E0E2DC5-C78C-444E-9A5F-12C1FE2F9C88}"/>
              </a:ext>
            </a:extLst>
          </p:cNvPr>
          <p:cNvCxnSpPr>
            <a:cxnSpLocks/>
          </p:cNvCxnSpPr>
          <p:nvPr/>
        </p:nvCxnSpPr>
        <p:spPr>
          <a:xfrm rot="16200000" flipV="1">
            <a:off x="826590" y="5803553"/>
            <a:ext cx="220959" cy="200670"/>
          </a:xfrm>
          <a:prstGeom prst="curvedConnector3">
            <a:avLst>
              <a:gd name="adj1" fmla="val 1551"/>
            </a:avLst>
          </a:prstGeom>
          <a:ln w="31750">
            <a:solidFill>
              <a:srgbClr val="FFC000"/>
            </a:solidFill>
            <a:tailEnd type="triangle"/>
          </a:ln>
        </p:spPr>
        <p:style>
          <a:lnRef idx="1">
            <a:schemeClr val="accent1"/>
          </a:lnRef>
          <a:fillRef idx="0">
            <a:schemeClr val="accent1"/>
          </a:fillRef>
          <a:effectRef idx="0">
            <a:schemeClr val="accent1"/>
          </a:effectRef>
          <a:fontRef idx="minor">
            <a:schemeClr val="tx1"/>
          </a:fontRef>
        </p:style>
      </p:cxnSp>
      <p:sp>
        <p:nvSpPr>
          <p:cNvPr id="40" name="テキスト ボックス 39">
            <a:extLst>
              <a:ext uri="{FF2B5EF4-FFF2-40B4-BE49-F238E27FC236}">
                <a16:creationId xmlns:a16="http://schemas.microsoft.com/office/drawing/2014/main" id="{89D17023-3229-499A-895D-28CE0395E783}"/>
              </a:ext>
            </a:extLst>
          </p:cNvPr>
          <p:cNvSpPr txBox="1"/>
          <p:nvPr/>
        </p:nvSpPr>
        <p:spPr>
          <a:xfrm>
            <a:off x="983355" y="5827023"/>
            <a:ext cx="2682343" cy="323165"/>
          </a:xfrm>
          <a:prstGeom prst="rect">
            <a:avLst/>
          </a:prstGeom>
          <a:noFill/>
        </p:spPr>
        <p:txBody>
          <a:bodyPr wrap="square" rtlCol="0">
            <a:spAutoFit/>
          </a:bodyPr>
          <a:lstStyle/>
          <a:p>
            <a:pPr algn="l"/>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単純で良く用いられる補正法</a:t>
            </a:r>
          </a:p>
        </p:txBody>
      </p:sp>
    </p:spTree>
    <p:extLst>
      <p:ext uri="{BB962C8B-B14F-4D97-AF65-F5344CB8AC3E}">
        <p14:creationId xmlns:p14="http://schemas.microsoft.com/office/powerpoint/2010/main" val="2433516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fade">
                                      <p:cBhvr>
                                        <p:cTn id="7" dur="500"/>
                                        <p:tgtEl>
                                          <p:spTgt spid="1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fade">
                                      <p:cBhvr>
                                        <p:cTn id="10" dur="500"/>
                                        <p:tgtEl>
                                          <p:spTgt spid="1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fade">
                                      <p:cBhvr>
                                        <p:cTn id="13" dur="500"/>
                                        <p:tgtEl>
                                          <p:spTgt spid="7"/>
                                        </p:tgtEl>
                                      </p:cBhvr>
                                    </p:animEffect>
                                  </p:childTnLst>
                                </p:cTn>
                              </p:par>
                              <p:par>
                                <p:cTn id="14" presetID="10" presetClass="entr" presetSubtype="0" fill="hold"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fade">
                                      <p:cBhvr>
                                        <p:cTn id="16" dur="500"/>
                                        <p:tgtEl>
                                          <p:spTgt spid="8"/>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6"/>
                                        </p:tgtEl>
                                        <p:attrNameLst>
                                          <p:attrName>style.visibility</p:attrName>
                                        </p:attrNameLst>
                                      </p:cBhvr>
                                      <p:to>
                                        <p:strVal val="visible"/>
                                      </p:to>
                                    </p:set>
                                    <p:animEffect transition="in" filter="fade">
                                      <p:cBhvr>
                                        <p:cTn id="19" dur="500"/>
                                        <p:tgtEl>
                                          <p:spTgt spid="3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fade">
                                      <p:cBhvr>
                                        <p:cTn id="22" dur="500"/>
                                        <p:tgtEl>
                                          <p:spTgt spid="13"/>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0"/>
                                        </p:tgtEl>
                                        <p:attrNameLst>
                                          <p:attrName>style.visibility</p:attrName>
                                        </p:attrNameLst>
                                      </p:cBhvr>
                                      <p:to>
                                        <p:strVal val="visible"/>
                                      </p:to>
                                    </p:set>
                                    <p:animEffect transition="in" filter="fade">
                                      <p:cBhvr>
                                        <p:cTn id="25" dur="500"/>
                                        <p:tgtEl>
                                          <p:spTgt spid="30"/>
                                        </p:tgtEl>
                                      </p:cBhvr>
                                    </p:animEffect>
                                  </p:childTnLst>
                                </p:cTn>
                              </p:par>
                            </p:childTnLst>
                          </p:cTn>
                        </p:par>
                      </p:childTnLst>
                    </p:cTn>
                  </p:par>
                  <p:par>
                    <p:cTn id="26" fill="hold">
                      <p:stCondLst>
                        <p:cond delay="indefinite"/>
                      </p:stCondLst>
                      <p:childTnLst>
                        <p:par>
                          <p:cTn id="27" fill="hold">
                            <p:stCondLst>
                              <p:cond delay="0"/>
                            </p:stCondLst>
                            <p:childTnLst>
                              <p:par>
                                <p:cTn id="28" presetID="10" presetClass="entr" presetSubtype="0" fill="hold" nodeType="clickEffect">
                                  <p:stCondLst>
                                    <p:cond delay="0"/>
                                  </p:stCondLst>
                                  <p:childTnLst>
                                    <p:set>
                                      <p:cBhvr>
                                        <p:cTn id="29" dur="1" fill="hold">
                                          <p:stCondLst>
                                            <p:cond delay="0"/>
                                          </p:stCondLst>
                                        </p:cTn>
                                        <p:tgtEl>
                                          <p:spTgt spid="33"/>
                                        </p:tgtEl>
                                        <p:attrNameLst>
                                          <p:attrName>style.visibility</p:attrName>
                                        </p:attrNameLst>
                                      </p:cBhvr>
                                      <p:to>
                                        <p:strVal val="visible"/>
                                      </p:to>
                                    </p:set>
                                    <p:animEffect transition="in" filter="fade">
                                      <p:cBhvr>
                                        <p:cTn id="30" dur="500"/>
                                        <p:tgtEl>
                                          <p:spTgt spid="33"/>
                                        </p:tgtEl>
                                      </p:cBhvr>
                                    </p:animEffect>
                                  </p:childTnLst>
                                </p:cTn>
                              </p:par>
                              <p:par>
                                <p:cTn id="31" presetID="10" presetClass="entr" presetSubtype="0" fill="hold" nodeType="withEffect">
                                  <p:stCondLst>
                                    <p:cond delay="0"/>
                                  </p:stCondLst>
                                  <p:childTnLst>
                                    <p:set>
                                      <p:cBhvr>
                                        <p:cTn id="32" dur="1" fill="hold">
                                          <p:stCondLst>
                                            <p:cond delay="0"/>
                                          </p:stCondLst>
                                        </p:cTn>
                                        <p:tgtEl>
                                          <p:spTgt spid="35"/>
                                        </p:tgtEl>
                                        <p:attrNameLst>
                                          <p:attrName>style.visibility</p:attrName>
                                        </p:attrNameLst>
                                      </p:cBhvr>
                                      <p:to>
                                        <p:strVal val="visible"/>
                                      </p:to>
                                    </p:set>
                                    <p:animEffect transition="in" filter="fade">
                                      <p:cBhvr>
                                        <p:cTn id="33" dur="500"/>
                                        <p:tgtEl>
                                          <p:spTgt spid="35"/>
                                        </p:tgtEl>
                                      </p:cBhvr>
                                    </p:animEffect>
                                  </p:childTnLst>
                                </p:cTn>
                              </p:par>
                              <p:par>
                                <p:cTn id="34" presetID="10" presetClass="entr" presetSubtype="0" fill="hold" nodeType="withEffect">
                                  <p:stCondLst>
                                    <p:cond delay="0"/>
                                  </p:stCondLst>
                                  <p:childTnLst>
                                    <p:set>
                                      <p:cBhvr>
                                        <p:cTn id="35" dur="1" fill="hold">
                                          <p:stCondLst>
                                            <p:cond delay="0"/>
                                          </p:stCondLst>
                                        </p:cTn>
                                        <p:tgtEl>
                                          <p:spTgt spid="27"/>
                                        </p:tgtEl>
                                        <p:attrNameLst>
                                          <p:attrName>style.visibility</p:attrName>
                                        </p:attrNameLst>
                                      </p:cBhvr>
                                      <p:to>
                                        <p:strVal val="visible"/>
                                      </p:to>
                                    </p:set>
                                    <p:animEffect transition="in" filter="fade">
                                      <p:cBhvr>
                                        <p:cTn id="36" dur="500"/>
                                        <p:tgtEl>
                                          <p:spTgt spid="27"/>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31"/>
                                        </p:tgtEl>
                                        <p:attrNameLst>
                                          <p:attrName>style.visibility</p:attrName>
                                        </p:attrNameLst>
                                      </p:cBhvr>
                                      <p:to>
                                        <p:strVal val="visible"/>
                                      </p:to>
                                    </p:set>
                                    <p:animEffect transition="in" filter="fade">
                                      <p:cBhvr>
                                        <p:cTn id="39" dur="500"/>
                                        <p:tgtEl>
                                          <p:spTgt spid="31"/>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38"/>
                                        </p:tgtEl>
                                        <p:attrNameLst>
                                          <p:attrName>style.visibility</p:attrName>
                                        </p:attrNameLst>
                                      </p:cBhvr>
                                      <p:to>
                                        <p:strVal val="visible"/>
                                      </p:to>
                                    </p:set>
                                    <p:animEffect transition="in" filter="fade">
                                      <p:cBhvr>
                                        <p:cTn id="42" dur="500"/>
                                        <p:tgtEl>
                                          <p:spTgt spid="38"/>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fade">
                                      <p:cBhvr>
                                        <p:cTn id="45" dur="500"/>
                                        <p:tgtEl>
                                          <p:spTgt spid="32"/>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grpId="0" nodeType="clickEffect">
                                  <p:stCondLst>
                                    <p:cond delay="0"/>
                                  </p:stCondLst>
                                  <p:childTnLst>
                                    <p:set>
                                      <p:cBhvr>
                                        <p:cTn id="49" dur="1" fill="hold">
                                          <p:stCondLst>
                                            <p:cond delay="0"/>
                                          </p:stCondLst>
                                        </p:cTn>
                                        <p:tgtEl>
                                          <p:spTgt spid="43"/>
                                        </p:tgtEl>
                                        <p:attrNameLst>
                                          <p:attrName>style.visibility</p:attrName>
                                        </p:attrNameLst>
                                      </p:cBhvr>
                                      <p:to>
                                        <p:strVal val="visible"/>
                                      </p:to>
                                    </p:set>
                                    <p:animEffect transition="in" filter="fade">
                                      <p:cBhvr>
                                        <p:cTn id="50" dur="500"/>
                                        <p:tgtEl>
                                          <p:spTgt spid="43"/>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44"/>
                                        </p:tgtEl>
                                        <p:attrNameLst>
                                          <p:attrName>style.visibility</p:attrName>
                                        </p:attrNameLst>
                                      </p:cBhvr>
                                      <p:to>
                                        <p:strVal val="visible"/>
                                      </p:to>
                                    </p:set>
                                    <p:animEffect transition="in" filter="fade">
                                      <p:cBhvr>
                                        <p:cTn id="53" dur="500"/>
                                        <p:tgtEl>
                                          <p:spTgt spid="44"/>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45"/>
                                        </p:tgtEl>
                                        <p:attrNameLst>
                                          <p:attrName>style.visibility</p:attrName>
                                        </p:attrNameLst>
                                      </p:cBhvr>
                                      <p:to>
                                        <p:strVal val="visible"/>
                                      </p:to>
                                    </p:set>
                                    <p:animEffect transition="in" filter="fade">
                                      <p:cBhvr>
                                        <p:cTn id="56" dur="500"/>
                                        <p:tgtEl>
                                          <p:spTgt spid="45"/>
                                        </p:tgtEl>
                                      </p:cBhvr>
                                    </p:animEffect>
                                  </p:childTnLst>
                                </p:cTn>
                              </p:par>
                              <p:par>
                                <p:cTn id="57" presetID="10" presetClass="entr" presetSubtype="0" fill="hold" nodeType="withEffect">
                                  <p:stCondLst>
                                    <p:cond delay="0"/>
                                  </p:stCondLst>
                                  <p:childTnLst>
                                    <p:set>
                                      <p:cBhvr>
                                        <p:cTn id="58" dur="1" fill="hold">
                                          <p:stCondLst>
                                            <p:cond delay="0"/>
                                          </p:stCondLst>
                                        </p:cTn>
                                        <p:tgtEl>
                                          <p:spTgt spid="49"/>
                                        </p:tgtEl>
                                        <p:attrNameLst>
                                          <p:attrName>style.visibility</p:attrName>
                                        </p:attrNameLst>
                                      </p:cBhvr>
                                      <p:to>
                                        <p:strVal val="visible"/>
                                      </p:to>
                                    </p:set>
                                    <p:animEffect transition="in" filter="fade">
                                      <p:cBhvr>
                                        <p:cTn id="59" dur="500"/>
                                        <p:tgtEl>
                                          <p:spTgt spid="49"/>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47"/>
                                        </p:tgtEl>
                                        <p:attrNameLst>
                                          <p:attrName>style.visibility</p:attrName>
                                        </p:attrNameLst>
                                      </p:cBhvr>
                                      <p:to>
                                        <p:strVal val="visible"/>
                                      </p:to>
                                    </p:set>
                                    <p:animEffect transition="in" filter="fade">
                                      <p:cBhvr>
                                        <p:cTn id="62" dur="500"/>
                                        <p:tgtEl>
                                          <p:spTgt spid="47"/>
                                        </p:tgtEl>
                                      </p:cBhvr>
                                    </p:animEffect>
                                  </p:childTnLst>
                                </p:cTn>
                              </p:par>
                              <p:par>
                                <p:cTn id="63" presetID="10" presetClass="entr" presetSubtype="0" fill="hold" grpId="0" nodeType="withEffect">
                                  <p:stCondLst>
                                    <p:cond delay="0"/>
                                  </p:stCondLst>
                                  <p:childTnLst>
                                    <p:set>
                                      <p:cBhvr>
                                        <p:cTn id="64" dur="1" fill="hold">
                                          <p:stCondLst>
                                            <p:cond delay="0"/>
                                          </p:stCondLst>
                                        </p:cTn>
                                        <p:tgtEl>
                                          <p:spTgt spid="29"/>
                                        </p:tgtEl>
                                        <p:attrNameLst>
                                          <p:attrName>style.visibility</p:attrName>
                                        </p:attrNameLst>
                                      </p:cBhvr>
                                      <p:to>
                                        <p:strVal val="visible"/>
                                      </p:to>
                                    </p:set>
                                    <p:animEffect transition="in" filter="fade">
                                      <p:cBhvr>
                                        <p:cTn id="65" dur="500"/>
                                        <p:tgtEl>
                                          <p:spTgt spid="29"/>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34"/>
                                        </p:tgtEl>
                                        <p:attrNameLst>
                                          <p:attrName>style.visibility</p:attrName>
                                        </p:attrNameLst>
                                      </p:cBhvr>
                                      <p:to>
                                        <p:strVal val="visible"/>
                                      </p:to>
                                    </p:set>
                                    <p:animEffect transition="in" filter="fade">
                                      <p:cBhvr>
                                        <p:cTn id="68" dur="500"/>
                                        <p:tgtEl>
                                          <p:spTgt spid="34"/>
                                        </p:tgtEl>
                                      </p:cBhvr>
                                    </p:animEffect>
                                  </p:childTnLst>
                                </p:cTn>
                              </p:par>
                              <p:par>
                                <p:cTn id="69" presetID="10" presetClass="entr" presetSubtype="0" fill="hold" nodeType="withEffect">
                                  <p:stCondLst>
                                    <p:cond delay="0"/>
                                  </p:stCondLst>
                                  <p:childTnLst>
                                    <p:set>
                                      <p:cBhvr>
                                        <p:cTn id="70" dur="1" fill="hold">
                                          <p:stCondLst>
                                            <p:cond delay="0"/>
                                          </p:stCondLst>
                                        </p:cTn>
                                        <p:tgtEl>
                                          <p:spTgt spid="37"/>
                                        </p:tgtEl>
                                        <p:attrNameLst>
                                          <p:attrName>style.visibility</p:attrName>
                                        </p:attrNameLst>
                                      </p:cBhvr>
                                      <p:to>
                                        <p:strVal val="visible"/>
                                      </p:to>
                                    </p:set>
                                    <p:animEffect transition="in" filter="fade">
                                      <p:cBhvr>
                                        <p:cTn id="71" dur="500"/>
                                        <p:tgtEl>
                                          <p:spTgt spid="37"/>
                                        </p:tgtEl>
                                      </p:cBhvr>
                                    </p:animEffect>
                                  </p:childTnLst>
                                </p:cTn>
                              </p:par>
                              <p:par>
                                <p:cTn id="72" presetID="10" presetClass="entr" presetSubtype="0" fill="hold" grpId="0" nodeType="withEffect">
                                  <p:stCondLst>
                                    <p:cond delay="0"/>
                                  </p:stCondLst>
                                  <p:childTnLst>
                                    <p:set>
                                      <p:cBhvr>
                                        <p:cTn id="73" dur="1" fill="hold">
                                          <p:stCondLst>
                                            <p:cond delay="0"/>
                                          </p:stCondLst>
                                        </p:cTn>
                                        <p:tgtEl>
                                          <p:spTgt spid="40"/>
                                        </p:tgtEl>
                                        <p:attrNameLst>
                                          <p:attrName>style.visibility</p:attrName>
                                        </p:attrNameLst>
                                      </p:cBhvr>
                                      <p:to>
                                        <p:strVal val="visible"/>
                                      </p:to>
                                    </p:set>
                                    <p:animEffect transition="in" filter="fade">
                                      <p:cBhvr>
                                        <p:cTn id="74" dur="500"/>
                                        <p:tgtEl>
                                          <p:spTgt spid="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3" grpId="0" animBg="1"/>
      <p:bldP spid="14" grpId="0" animBg="1"/>
      <p:bldP spid="18" grpId="0"/>
      <p:bldP spid="31" grpId="0" animBg="1"/>
      <p:bldP spid="36" grpId="0"/>
      <p:bldP spid="38" grpId="0"/>
      <p:bldP spid="43" grpId="0" animBg="1"/>
      <p:bldP spid="44" grpId="0"/>
      <p:bldP spid="45" grpId="0"/>
      <p:bldP spid="47" grpId="0"/>
      <p:bldP spid="29" grpId="0"/>
      <p:bldP spid="30" grpId="0" animBg="1"/>
      <p:bldP spid="32" grpId="0" animBg="1"/>
      <p:bldP spid="34" grpId="0"/>
      <p:bldP spid="4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48DFAAC-195F-45F8-910E-1C20AB4E4FEC}"/>
              </a:ext>
            </a:extLst>
          </p:cNvPr>
          <p:cNvSpPr>
            <a:spLocks noGrp="1"/>
          </p:cNvSpPr>
          <p:nvPr>
            <p:ph type="title"/>
          </p:nvPr>
        </p:nvSpPr>
        <p:spPr/>
        <p:txBody>
          <a:bodyPr/>
          <a:lstStyle/>
          <a:p>
            <a:r>
              <a:rPr kumimoji="1" lang="ja-JP" altLang="en-US" dirty="0"/>
              <a:t>イエーツの補正の事例</a:t>
            </a:r>
          </a:p>
        </p:txBody>
      </p:sp>
      <p:graphicFrame>
        <p:nvGraphicFramePr>
          <p:cNvPr id="4" name="コンテンツ プレースホルダー 3">
            <a:extLst>
              <a:ext uri="{FF2B5EF4-FFF2-40B4-BE49-F238E27FC236}">
                <a16:creationId xmlns:a16="http://schemas.microsoft.com/office/drawing/2014/main" id="{E2C26BD6-616F-4328-B6A4-B97B4A5983B5}"/>
              </a:ext>
            </a:extLst>
          </p:cNvPr>
          <p:cNvGraphicFramePr>
            <a:graphicFrameLocks noGrp="1"/>
          </p:cNvGraphicFramePr>
          <p:nvPr>
            <p:ph idx="1"/>
            <p:extLst>
              <p:ext uri="{D42A27DB-BD31-4B8C-83A1-F6EECF244321}">
                <p14:modId xmlns:p14="http://schemas.microsoft.com/office/powerpoint/2010/main" val="152140531"/>
              </p:ext>
            </p:extLst>
          </p:nvPr>
        </p:nvGraphicFramePr>
        <p:xfrm>
          <a:off x="1029759" y="2301824"/>
          <a:ext cx="3165158" cy="1280160"/>
        </p:xfrm>
        <a:graphic>
          <a:graphicData uri="http://schemas.openxmlformats.org/drawingml/2006/table">
            <a:tbl>
              <a:tblPr firstRow="1" bandRow="1">
                <a:tableStyleId>{5C22544A-7EE6-4342-B048-85BDC9FD1C3A}</a:tableStyleId>
              </a:tblPr>
              <a:tblGrid>
                <a:gridCol w="827405">
                  <a:extLst>
                    <a:ext uri="{9D8B030D-6E8A-4147-A177-3AD203B41FA5}">
                      <a16:colId xmlns:a16="http://schemas.microsoft.com/office/drawing/2014/main" val="20000"/>
                    </a:ext>
                  </a:extLst>
                </a:gridCol>
                <a:gridCol w="589280">
                  <a:extLst>
                    <a:ext uri="{9D8B030D-6E8A-4147-A177-3AD203B41FA5}">
                      <a16:colId xmlns:a16="http://schemas.microsoft.com/office/drawing/2014/main" val="20001"/>
                    </a:ext>
                  </a:extLst>
                </a:gridCol>
                <a:gridCol w="968693">
                  <a:extLst>
                    <a:ext uri="{9D8B030D-6E8A-4147-A177-3AD203B41FA5}">
                      <a16:colId xmlns:a16="http://schemas.microsoft.com/office/drawing/2014/main" val="20002"/>
                    </a:ext>
                  </a:extLst>
                </a:gridCol>
                <a:gridCol w="779780">
                  <a:extLst>
                    <a:ext uri="{9D8B030D-6E8A-4147-A177-3AD203B41FA5}">
                      <a16:colId xmlns:a16="http://schemas.microsoft.com/office/drawing/2014/main" val="20003"/>
                    </a:ext>
                  </a:extLst>
                </a:gridCol>
              </a:tblGrid>
              <a:tr h="279125">
                <a:tc rowSpan="2" gridSpan="2">
                  <a:txBody>
                    <a:bodyPr/>
                    <a:lstStyle/>
                    <a:p>
                      <a:pPr algn="ctr"/>
                      <a:r>
                        <a:rPr kumimoji="1" lang="ja-JP" altLang="en-US" sz="1500" b="0" dirty="0">
                          <a:solidFill>
                            <a:schemeClr val="tx1"/>
                          </a:solidFill>
                          <a:latin typeface="+mj-ea"/>
                          <a:ea typeface="+mj-ea"/>
                        </a:rPr>
                        <a:t>観測度数</a:t>
                      </a:r>
                    </a:p>
                  </a:txBody>
                  <a:tcPr anchor="ctr">
                    <a:solidFill>
                      <a:schemeClr val="accent5">
                        <a:lumMod val="60000"/>
                        <a:lumOff val="40000"/>
                      </a:schemeClr>
                    </a:solidFill>
                  </a:tcPr>
                </a:tc>
                <a:tc rowSpan="2" hMerge="1">
                  <a:txBody>
                    <a:bodyPr/>
                    <a:lstStyle/>
                    <a:p>
                      <a:endParaRPr kumimoji="1" lang="ja-JP" altLang="en-US" dirty="0"/>
                    </a:p>
                  </a:txBody>
                  <a:tcPr/>
                </a:tc>
                <a:tc gridSpan="2">
                  <a:txBody>
                    <a:bodyPr/>
                    <a:lstStyle/>
                    <a:p>
                      <a:pPr algn="ctr"/>
                      <a:r>
                        <a:rPr kumimoji="1" lang="ja-JP" altLang="en-US" sz="1500" b="0" dirty="0">
                          <a:solidFill>
                            <a:schemeClr val="bg1"/>
                          </a:solidFill>
                          <a:latin typeface="+mj-ea"/>
                          <a:ea typeface="+mj-ea"/>
                        </a:rPr>
                        <a:t>半身萎凋病</a:t>
                      </a:r>
                    </a:p>
                  </a:txBody>
                  <a:tcPr anchor="ctr">
                    <a:solidFill>
                      <a:schemeClr val="accent5">
                        <a:lumMod val="75000"/>
                      </a:schemeClr>
                    </a:solidFill>
                  </a:tcPr>
                </a:tc>
                <a:tc hMerge="1">
                  <a:txBody>
                    <a:bodyPr/>
                    <a:lstStyle/>
                    <a:p>
                      <a:endParaRPr kumimoji="1" lang="ja-JP" altLang="en-US" dirty="0"/>
                    </a:p>
                  </a:txBody>
                  <a:tcPr/>
                </a:tc>
                <a:extLst>
                  <a:ext uri="{0D108BD9-81ED-4DB2-BD59-A6C34878D82A}">
                    <a16:rowId xmlns:a16="http://schemas.microsoft.com/office/drawing/2014/main" val="10000"/>
                  </a:ext>
                </a:extLst>
              </a:tr>
              <a:tr h="279125">
                <a:tc gridSpan="2" vMerge="1">
                  <a:txBody>
                    <a:bodyPr/>
                    <a:lstStyle/>
                    <a:p>
                      <a:endParaRPr kumimoji="1" lang="ja-JP" altLang="en-US"/>
                    </a:p>
                  </a:txBody>
                  <a:tcPr/>
                </a:tc>
                <a:tc hMerge="1" vMerge="1">
                  <a:txBody>
                    <a:bodyPr/>
                    <a:lstStyle/>
                    <a:p>
                      <a:endParaRPr kumimoji="1" lang="ja-JP" altLang="en-US" dirty="0"/>
                    </a:p>
                  </a:txBody>
                  <a:tcPr/>
                </a:tc>
                <a:tc>
                  <a:txBody>
                    <a:bodyPr/>
                    <a:lstStyle/>
                    <a:p>
                      <a:pPr algn="ctr"/>
                      <a:r>
                        <a:rPr kumimoji="1" lang="ja-JP" altLang="en-US" sz="1500" b="0" dirty="0">
                          <a:solidFill>
                            <a:schemeClr val="bg1"/>
                          </a:solidFill>
                          <a:latin typeface="+mj-ea"/>
                          <a:ea typeface="+mj-ea"/>
                        </a:rPr>
                        <a:t>ならない</a:t>
                      </a:r>
                    </a:p>
                  </a:txBody>
                  <a:tcPr anchor="ctr">
                    <a:lnB w="12700" cap="flat" cmpd="sng" algn="ctr">
                      <a:noFill/>
                      <a:prstDash val="solid"/>
                      <a:round/>
                      <a:headEnd type="none" w="med" len="med"/>
                      <a:tailEnd type="none" w="med" len="med"/>
                    </a:lnB>
                    <a:solidFill>
                      <a:schemeClr val="accent5">
                        <a:lumMod val="75000"/>
                      </a:schemeClr>
                    </a:solidFill>
                  </a:tcPr>
                </a:tc>
                <a:tc>
                  <a:txBody>
                    <a:bodyPr/>
                    <a:lstStyle/>
                    <a:p>
                      <a:pPr algn="ctr"/>
                      <a:r>
                        <a:rPr kumimoji="1" lang="ja-JP" altLang="en-US" sz="1500" b="0" dirty="0">
                          <a:solidFill>
                            <a:schemeClr val="bg1"/>
                          </a:solidFill>
                          <a:latin typeface="+mj-ea"/>
                          <a:ea typeface="+mj-ea"/>
                        </a:rPr>
                        <a:t>なった</a:t>
                      </a:r>
                    </a:p>
                  </a:txBody>
                  <a:tcPr anchor="ctr">
                    <a:lnB w="12700" cap="flat" cmpd="sng" algn="ctr">
                      <a:no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10001"/>
                  </a:ext>
                </a:extLst>
              </a:tr>
              <a:tr h="279125">
                <a:tc rowSpan="2">
                  <a:txBody>
                    <a:bodyPr/>
                    <a:lstStyle/>
                    <a:p>
                      <a:pPr algn="ctr"/>
                      <a:r>
                        <a:rPr kumimoji="1" lang="ja-JP" altLang="en-US" sz="1500" b="0" dirty="0">
                          <a:solidFill>
                            <a:schemeClr val="bg1"/>
                          </a:solidFill>
                        </a:rPr>
                        <a:t>エン麦</a:t>
                      </a:r>
                      <a:endParaRPr kumimoji="1" lang="en-US" altLang="ja-JP" sz="1500" b="0" dirty="0">
                        <a:solidFill>
                          <a:schemeClr val="bg1"/>
                        </a:solidFill>
                      </a:endParaRPr>
                    </a:p>
                    <a:p>
                      <a:pPr algn="ctr"/>
                      <a:r>
                        <a:rPr kumimoji="1" lang="ja-JP" altLang="en-US" sz="1500" b="0" dirty="0">
                          <a:solidFill>
                            <a:schemeClr val="bg1"/>
                          </a:solidFill>
                        </a:rPr>
                        <a:t>前作</a:t>
                      </a:r>
                    </a:p>
                  </a:txBody>
                  <a:tcPr anchor="ctr">
                    <a:solidFill>
                      <a:schemeClr val="accent5">
                        <a:lumMod val="75000"/>
                      </a:schemeClr>
                    </a:solidFill>
                  </a:tcPr>
                </a:tc>
                <a:tc>
                  <a:txBody>
                    <a:bodyPr/>
                    <a:lstStyle/>
                    <a:p>
                      <a:pPr algn="ctr"/>
                      <a:r>
                        <a:rPr kumimoji="1" lang="ja-JP" altLang="en-US" sz="1500" b="0" dirty="0">
                          <a:solidFill>
                            <a:schemeClr val="bg1"/>
                          </a:solidFill>
                          <a:latin typeface="+mj-ea"/>
                          <a:ea typeface="+mj-ea"/>
                        </a:rPr>
                        <a:t>なし</a:t>
                      </a:r>
                    </a:p>
                  </a:txBody>
                  <a:tcPr anchor="ctr">
                    <a:lnR w="12700" cap="flat" cmpd="sng" algn="ctr">
                      <a:noFill/>
                      <a:prstDash val="solid"/>
                      <a:round/>
                      <a:headEnd type="none" w="med" len="med"/>
                      <a:tailEnd type="none" w="med" len="med"/>
                    </a:lnR>
                    <a:solidFill>
                      <a:schemeClr val="accent5">
                        <a:lumMod val="75000"/>
                      </a:schemeClr>
                    </a:solidFill>
                  </a:tcPr>
                </a:tc>
                <a:tc>
                  <a:txBody>
                    <a:bodyPr/>
                    <a:lstStyle/>
                    <a:p>
                      <a:pPr algn="ctr"/>
                      <a:r>
                        <a:rPr kumimoji="1" lang="en-US" altLang="ja-JP" sz="1500" b="0" dirty="0">
                          <a:solidFill>
                            <a:schemeClr val="tx1"/>
                          </a:solidFill>
                          <a:latin typeface="+mj-ea"/>
                          <a:ea typeface="+mj-ea"/>
                        </a:rPr>
                        <a:t>1</a:t>
                      </a:r>
                      <a:endParaRPr kumimoji="1" lang="ja-JP" altLang="en-US" sz="1500" b="0" dirty="0">
                        <a:solidFill>
                          <a:schemeClr val="tx1"/>
                        </a:solidFill>
                        <a:latin typeface="+mj-ea"/>
                        <a:ea typeface="+mj-ea"/>
                      </a:endParaRPr>
                    </a:p>
                  </a:txBody>
                  <a:tcPr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kumimoji="1" lang="en-US" altLang="ja-JP" sz="1500" b="0" dirty="0">
                          <a:solidFill>
                            <a:schemeClr val="tx1"/>
                          </a:solidFill>
                          <a:latin typeface="+mj-ea"/>
                          <a:ea typeface="+mj-ea"/>
                        </a:rPr>
                        <a:t>6</a:t>
                      </a:r>
                      <a:endParaRPr kumimoji="1" lang="ja-JP" altLang="en-US" sz="1500" b="0" dirty="0">
                        <a:solidFill>
                          <a:schemeClr val="tx1"/>
                        </a:solidFill>
                        <a:latin typeface="+mj-ea"/>
                        <a:ea typeface="+mj-ea"/>
                      </a:endParaRPr>
                    </a:p>
                  </a:txBody>
                  <a:tcPr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79125">
                <a:tc vMerge="1">
                  <a:txBody>
                    <a:bodyPr/>
                    <a:lstStyle/>
                    <a:p>
                      <a:endParaRPr kumimoji="1" lang="ja-JP" altLang="en-US" dirty="0"/>
                    </a:p>
                  </a:txBody>
                  <a:tcPr/>
                </a:tc>
                <a:tc>
                  <a:txBody>
                    <a:bodyPr/>
                    <a:lstStyle/>
                    <a:p>
                      <a:pPr algn="ctr"/>
                      <a:r>
                        <a:rPr kumimoji="1" lang="ja-JP" altLang="en-US" sz="1500" b="0" dirty="0">
                          <a:solidFill>
                            <a:schemeClr val="bg1"/>
                          </a:solidFill>
                          <a:latin typeface="+mj-ea"/>
                          <a:ea typeface="+mj-ea"/>
                        </a:rPr>
                        <a:t>あり</a:t>
                      </a:r>
                    </a:p>
                  </a:txBody>
                  <a:tcPr anchor="ctr">
                    <a:lnR w="12700" cap="flat" cmpd="sng" algn="ctr">
                      <a:noFill/>
                      <a:prstDash val="solid"/>
                      <a:round/>
                      <a:headEnd type="none" w="med" len="med"/>
                      <a:tailEnd type="none" w="med" len="med"/>
                    </a:lnR>
                    <a:solidFill>
                      <a:schemeClr val="accent5">
                        <a:lumMod val="75000"/>
                      </a:schemeClr>
                    </a:solidFill>
                  </a:tcPr>
                </a:tc>
                <a:tc>
                  <a:txBody>
                    <a:bodyPr/>
                    <a:lstStyle/>
                    <a:p>
                      <a:pPr algn="ctr"/>
                      <a:r>
                        <a:rPr kumimoji="1" lang="en-US" altLang="ja-JP" sz="1500" b="0" dirty="0">
                          <a:solidFill>
                            <a:schemeClr val="tx1"/>
                          </a:solidFill>
                          <a:latin typeface="+mj-ea"/>
                          <a:ea typeface="+mj-ea"/>
                        </a:rPr>
                        <a:t>5</a:t>
                      </a:r>
                      <a:endParaRPr kumimoji="1" lang="ja-JP" altLang="en-US" sz="1500" b="0" dirty="0">
                        <a:solidFill>
                          <a:schemeClr val="tx1"/>
                        </a:solidFill>
                        <a:latin typeface="+mj-ea"/>
                        <a:ea typeface="+mj-ea"/>
                      </a:endParaRPr>
                    </a:p>
                  </a:txBody>
                  <a:tcPr anchor="ctr">
                    <a:lnL w="12700" cap="flat" cmpd="sng" algn="ctr">
                      <a:no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500" b="0" dirty="0">
                          <a:solidFill>
                            <a:schemeClr val="tx1"/>
                          </a:solidFill>
                          <a:latin typeface="+mj-ea"/>
                          <a:ea typeface="+mj-ea"/>
                        </a:rPr>
                        <a:t>2</a:t>
                      </a:r>
                      <a:endParaRPr kumimoji="1" lang="ja-JP" altLang="en-US" sz="1500" b="0" dirty="0">
                        <a:solidFill>
                          <a:schemeClr val="tx1"/>
                        </a:solidFill>
                        <a:latin typeface="+mj-ea"/>
                        <a:ea typeface="+mj-ea"/>
                      </a:endParaRPr>
                    </a:p>
                  </a:txBody>
                  <a:tcPr anchor="ctr">
                    <a:lnL w="12700" cmpd="sng">
                      <a:noFill/>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5" name="テキスト ボックス 4">
            <a:extLst>
              <a:ext uri="{FF2B5EF4-FFF2-40B4-BE49-F238E27FC236}">
                <a16:creationId xmlns:a16="http://schemas.microsoft.com/office/drawing/2014/main" id="{6F58B531-54A7-4C19-BBC0-9A6A92AE1C19}"/>
              </a:ext>
            </a:extLst>
          </p:cNvPr>
          <p:cNvSpPr txBox="1"/>
          <p:nvPr/>
        </p:nvSpPr>
        <p:spPr>
          <a:xfrm>
            <a:off x="899592" y="1848072"/>
            <a:ext cx="4124847" cy="400110"/>
          </a:xfrm>
          <a:prstGeom prst="rect">
            <a:avLst/>
          </a:prstGeom>
          <a:noFill/>
        </p:spPr>
        <p:txBody>
          <a:bodyPr wrap="none" rtlCol="0">
            <a:spAutoFit/>
          </a:bodyPr>
          <a:lstStyle/>
          <a:p>
            <a:pPr algn="l"/>
            <a:r>
              <a:rPr kumimoji="1" lang="ja-JP" altLang="en-US" sz="2000" dirty="0">
                <a:solidFill>
                  <a:srgbClr val="FFFF00"/>
                </a:solidFill>
                <a:latin typeface="ＭＳ Ｐゴシック" panose="020B0600070205080204" pitchFamily="50" charset="-128"/>
                <a:ea typeface="ＭＳ Ｐゴシック" panose="020B0600070205080204" pitchFamily="50" charset="-128"/>
                <a:cs typeface="Meiryo UI" pitchFamily="50" charset="-128"/>
              </a:rPr>
              <a:t>ナスの事例で小標本の場合を考える</a:t>
            </a:r>
          </a:p>
        </p:txBody>
      </p:sp>
      <p:graphicFrame>
        <p:nvGraphicFramePr>
          <p:cNvPr id="6" name="コンテンツ プレースホルダー 3">
            <a:extLst>
              <a:ext uri="{FF2B5EF4-FFF2-40B4-BE49-F238E27FC236}">
                <a16:creationId xmlns:a16="http://schemas.microsoft.com/office/drawing/2014/main" id="{0B23EBE1-3636-4D2C-90C1-A4701206629B}"/>
              </a:ext>
            </a:extLst>
          </p:cNvPr>
          <p:cNvGraphicFramePr>
            <a:graphicFrameLocks/>
          </p:cNvGraphicFramePr>
          <p:nvPr>
            <p:extLst>
              <p:ext uri="{D42A27DB-BD31-4B8C-83A1-F6EECF244321}">
                <p14:modId xmlns:p14="http://schemas.microsoft.com/office/powerpoint/2010/main" val="3331205154"/>
              </p:ext>
            </p:extLst>
          </p:nvPr>
        </p:nvGraphicFramePr>
        <p:xfrm>
          <a:off x="5014219" y="2308731"/>
          <a:ext cx="3165158" cy="1280160"/>
        </p:xfrm>
        <a:graphic>
          <a:graphicData uri="http://schemas.openxmlformats.org/drawingml/2006/table">
            <a:tbl>
              <a:tblPr firstRow="1" bandRow="1">
                <a:tableStyleId>{5C22544A-7EE6-4342-B048-85BDC9FD1C3A}</a:tableStyleId>
              </a:tblPr>
              <a:tblGrid>
                <a:gridCol w="827405">
                  <a:extLst>
                    <a:ext uri="{9D8B030D-6E8A-4147-A177-3AD203B41FA5}">
                      <a16:colId xmlns:a16="http://schemas.microsoft.com/office/drawing/2014/main" val="20000"/>
                    </a:ext>
                  </a:extLst>
                </a:gridCol>
                <a:gridCol w="589280">
                  <a:extLst>
                    <a:ext uri="{9D8B030D-6E8A-4147-A177-3AD203B41FA5}">
                      <a16:colId xmlns:a16="http://schemas.microsoft.com/office/drawing/2014/main" val="20001"/>
                    </a:ext>
                  </a:extLst>
                </a:gridCol>
                <a:gridCol w="968693">
                  <a:extLst>
                    <a:ext uri="{9D8B030D-6E8A-4147-A177-3AD203B41FA5}">
                      <a16:colId xmlns:a16="http://schemas.microsoft.com/office/drawing/2014/main" val="20002"/>
                    </a:ext>
                  </a:extLst>
                </a:gridCol>
                <a:gridCol w="779780">
                  <a:extLst>
                    <a:ext uri="{9D8B030D-6E8A-4147-A177-3AD203B41FA5}">
                      <a16:colId xmlns:a16="http://schemas.microsoft.com/office/drawing/2014/main" val="20003"/>
                    </a:ext>
                  </a:extLst>
                </a:gridCol>
              </a:tblGrid>
              <a:tr h="267278">
                <a:tc rowSpan="2" gridSpan="2">
                  <a:txBody>
                    <a:bodyPr/>
                    <a:lstStyle/>
                    <a:p>
                      <a:pPr algn="ctr"/>
                      <a:r>
                        <a:rPr kumimoji="1" lang="ja-JP" altLang="en-US" sz="1500" b="0" dirty="0">
                          <a:solidFill>
                            <a:schemeClr val="tx1"/>
                          </a:solidFill>
                          <a:latin typeface="+mj-ea"/>
                          <a:ea typeface="+mj-ea"/>
                        </a:rPr>
                        <a:t>期待度数</a:t>
                      </a:r>
                    </a:p>
                  </a:txBody>
                  <a:tcPr anchor="ctr">
                    <a:solidFill>
                      <a:schemeClr val="accent5">
                        <a:lumMod val="60000"/>
                        <a:lumOff val="40000"/>
                      </a:schemeClr>
                    </a:solidFill>
                  </a:tcPr>
                </a:tc>
                <a:tc rowSpan="2" hMerge="1">
                  <a:txBody>
                    <a:bodyPr/>
                    <a:lstStyle/>
                    <a:p>
                      <a:endParaRPr kumimoji="1" lang="ja-JP" altLang="en-US" dirty="0"/>
                    </a:p>
                  </a:txBody>
                  <a:tcPr/>
                </a:tc>
                <a:tc gridSpan="2">
                  <a:txBody>
                    <a:bodyPr/>
                    <a:lstStyle/>
                    <a:p>
                      <a:pPr algn="ctr"/>
                      <a:r>
                        <a:rPr kumimoji="1" lang="ja-JP" altLang="en-US" sz="1500" b="0" dirty="0">
                          <a:solidFill>
                            <a:schemeClr val="bg1"/>
                          </a:solidFill>
                          <a:latin typeface="+mj-ea"/>
                          <a:ea typeface="+mj-ea"/>
                        </a:rPr>
                        <a:t>半身萎凋病</a:t>
                      </a:r>
                    </a:p>
                  </a:txBody>
                  <a:tcPr anchor="ctr">
                    <a:solidFill>
                      <a:schemeClr val="accent5">
                        <a:lumMod val="75000"/>
                      </a:schemeClr>
                    </a:solidFill>
                  </a:tcPr>
                </a:tc>
                <a:tc hMerge="1">
                  <a:txBody>
                    <a:bodyPr/>
                    <a:lstStyle/>
                    <a:p>
                      <a:endParaRPr kumimoji="1" lang="ja-JP" altLang="en-US" dirty="0"/>
                    </a:p>
                  </a:txBody>
                  <a:tcPr/>
                </a:tc>
                <a:extLst>
                  <a:ext uri="{0D108BD9-81ED-4DB2-BD59-A6C34878D82A}">
                    <a16:rowId xmlns:a16="http://schemas.microsoft.com/office/drawing/2014/main" val="10000"/>
                  </a:ext>
                </a:extLst>
              </a:tr>
              <a:tr h="267278">
                <a:tc gridSpan="2" vMerge="1">
                  <a:txBody>
                    <a:bodyPr/>
                    <a:lstStyle/>
                    <a:p>
                      <a:endParaRPr kumimoji="1" lang="ja-JP" altLang="en-US"/>
                    </a:p>
                  </a:txBody>
                  <a:tcPr/>
                </a:tc>
                <a:tc hMerge="1" vMerge="1">
                  <a:txBody>
                    <a:bodyPr/>
                    <a:lstStyle/>
                    <a:p>
                      <a:endParaRPr kumimoji="1" lang="ja-JP" altLang="en-US" dirty="0"/>
                    </a:p>
                  </a:txBody>
                  <a:tcPr/>
                </a:tc>
                <a:tc>
                  <a:txBody>
                    <a:bodyPr/>
                    <a:lstStyle/>
                    <a:p>
                      <a:pPr algn="ctr"/>
                      <a:r>
                        <a:rPr kumimoji="1" lang="ja-JP" altLang="en-US" sz="1500" b="0" dirty="0">
                          <a:solidFill>
                            <a:schemeClr val="bg1"/>
                          </a:solidFill>
                          <a:latin typeface="+mj-ea"/>
                          <a:ea typeface="+mj-ea"/>
                        </a:rPr>
                        <a:t>ならない</a:t>
                      </a:r>
                    </a:p>
                  </a:txBody>
                  <a:tcPr anchor="ctr">
                    <a:lnB w="12700" cap="flat" cmpd="sng" algn="ctr">
                      <a:noFill/>
                      <a:prstDash val="solid"/>
                      <a:round/>
                      <a:headEnd type="none" w="med" len="med"/>
                      <a:tailEnd type="none" w="med" len="med"/>
                    </a:lnB>
                    <a:solidFill>
                      <a:schemeClr val="accent5">
                        <a:lumMod val="75000"/>
                      </a:schemeClr>
                    </a:solidFill>
                  </a:tcPr>
                </a:tc>
                <a:tc>
                  <a:txBody>
                    <a:bodyPr/>
                    <a:lstStyle/>
                    <a:p>
                      <a:pPr algn="ctr"/>
                      <a:r>
                        <a:rPr kumimoji="1" lang="ja-JP" altLang="en-US" sz="1500" b="0" dirty="0">
                          <a:solidFill>
                            <a:schemeClr val="bg1"/>
                          </a:solidFill>
                          <a:latin typeface="+mj-ea"/>
                          <a:ea typeface="+mj-ea"/>
                        </a:rPr>
                        <a:t>なった</a:t>
                      </a:r>
                    </a:p>
                  </a:txBody>
                  <a:tcPr anchor="ctr">
                    <a:lnB w="12700" cap="flat" cmpd="sng" algn="ctr">
                      <a:no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10001"/>
                  </a:ext>
                </a:extLst>
              </a:tr>
              <a:tr h="267278">
                <a:tc rowSpan="2">
                  <a:txBody>
                    <a:bodyPr/>
                    <a:lstStyle/>
                    <a:p>
                      <a:pPr algn="ctr"/>
                      <a:r>
                        <a:rPr kumimoji="1" lang="ja-JP" altLang="en-US" sz="1500" b="0" dirty="0">
                          <a:solidFill>
                            <a:schemeClr val="bg1"/>
                          </a:solidFill>
                        </a:rPr>
                        <a:t>エン麦</a:t>
                      </a:r>
                      <a:endParaRPr kumimoji="1" lang="en-US" altLang="ja-JP" sz="1500" b="0" dirty="0">
                        <a:solidFill>
                          <a:schemeClr val="bg1"/>
                        </a:solidFill>
                      </a:endParaRPr>
                    </a:p>
                    <a:p>
                      <a:pPr algn="ctr"/>
                      <a:r>
                        <a:rPr kumimoji="1" lang="ja-JP" altLang="en-US" sz="1500" b="0" dirty="0">
                          <a:solidFill>
                            <a:schemeClr val="bg1"/>
                          </a:solidFill>
                        </a:rPr>
                        <a:t>前作</a:t>
                      </a:r>
                    </a:p>
                  </a:txBody>
                  <a:tcPr anchor="ctr">
                    <a:solidFill>
                      <a:schemeClr val="accent5">
                        <a:lumMod val="75000"/>
                      </a:schemeClr>
                    </a:solidFill>
                  </a:tcPr>
                </a:tc>
                <a:tc>
                  <a:txBody>
                    <a:bodyPr/>
                    <a:lstStyle/>
                    <a:p>
                      <a:pPr algn="ctr"/>
                      <a:r>
                        <a:rPr kumimoji="1" lang="ja-JP" altLang="en-US" sz="1500" b="0" dirty="0">
                          <a:solidFill>
                            <a:schemeClr val="bg1"/>
                          </a:solidFill>
                          <a:latin typeface="+mj-ea"/>
                          <a:ea typeface="+mj-ea"/>
                        </a:rPr>
                        <a:t>なし</a:t>
                      </a:r>
                    </a:p>
                  </a:txBody>
                  <a:tcPr anchor="ctr">
                    <a:lnR w="12700" cap="flat" cmpd="sng" algn="ctr">
                      <a:noFill/>
                      <a:prstDash val="solid"/>
                      <a:round/>
                      <a:headEnd type="none" w="med" len="med"/>
                      <a:tailEnd type="none" w="med" len="med"/>
                    </a:lnR>
                    <a:solidFill>
                      <a:schemeClr val="accent5">
                        <a:lumMod val="75000"/>
                      </a:schemeClr>
                    </a:solidFill>
                  </a:tcPr>
                </a:tc>
                <a:tc>
                  <a:txBody>
                    <a:bodyPr/>
                    <a:lstStyle/>
                    <a:p>
                      <a:pPr algn="ctr"/>
                      <a:r>
                        <a:rPr kumimoji="1" lang="en-US" altLang="ja-JP" sz="1500" b="0" dirty="0">
                          <a:solidFill>
                            <a:schemeClr val="tx1"/>
                          </a:solidFill>
                          <a:latin typeface="+mj-ea"/>
                          <a:ea typeface="+mj-ea"/>
                        </a:rPr>
                        <a:t>3</a:t>
                      </a:r>
                      <a:endParaRPr kumimoji="1" lang="ja-JP" altLang="en-US" sz="1500" b="0" dirty="0">
                        <a:solidFill>
                          <a:schemeClr val="tx1"/>
                        </a:solidFill>
                        <a:latin typeface="+mj-ea"/>
                        <a:ea typeface="+mj-ea"/>
                      </a:endParaRPr>
                    </a:p>
                  </a:txBody>
                  <a:tcPr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kumimoji="1" lang="en-US" altLang="ja-JP" sz="1500" b="0" dirty="0">
                          <a:solidFill>
                            <a:schemeClr val="tx1"/>
                          </a:solidFill>
                          <a:latin typeface="+mj-ea"/>
                          <a:ea typeface="+mj-ea"/>
                        </a:rPr>
                        <a:t>4</a:t>
                      </a:r>
                      <a:endParaRPr kumimoji="1" lang="ja-JP" altLang="en-US" sz="1500" b="0" dirty="0">
                        <a:solidFill>
                          <a:schemeClr val="tx1"/>
                        </a:solidFill>
                        <a:latin typeface="+mj-ea"/>
                        <a:ea typeface="+mj-ea"/>
                      </a:endParaRPr>
                    </a:p>
                  </a:txBody>
                  <a:tcPr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67278">
                <a:tc vMerge="1">
                  <a:txBody>
                    <a:bodyPr/>
                    <a:lstStyle/>
                    <a:p>
                      <a:endParaRPr kumimoji="1" lang="ja-JP" altLang="en-US" dirty="0"/>
                    </a:p>
                  </a:txBody>
                  <a:tcPr/>
                </a:tc>
                <a:tc>
                  <a:txBody>
                    <a:bodyPr/>
                    <a:lstStyle/>
                    <a:p>
                      <a:pPr algn="ctr"/>
                      <a:r>
                        <a:rPr kumimoji="1" lang="ja-JP" altLang="en-US" sz="1500" b="0" dirty="0">
                          <a:solidFill>
                            <a:schemeClr val="bg1"/>
                          </a:solidFill>
                          <a:latin typeface="+mj-ea"/>
                          <a:ea typeface="+mj-ea"/>
                        </a:rPr>
                        <a:t>あり</a:t>
                      </a:r>
                    </a:p>
                  </a:txBody>
                  <a:tcPr anchor="ctr">
                    <a:lnR w="12700" cap="flat" cmpd="sng" algn="ctr">
                      <a:noFill/>
                      <a:prstDash val="solid"/>
                      <a:round/>
                      <a:headEnd type="none" w="med" len="med"/>
                      <a:tailEnd type="none" w="med" len="med"/>
                    </a:lnR>
                    <a:solidFill>
                      <a:schemeClr val="accent5">
                        <a:lumMod val="75000"/>
                      </a:schemeClr>
                    </a:solidFill>
                  </a:tcPr>
                </a:tc>
                <a:tc>
                  <a:txBody>
                    <a:bodyPr/>
                    <a:lstStyle/>
                    <a:p>
                      <a:pPr algn="ctr"/>
                      <a:r>
                        <a:rPr kumimoji="1" lang="en-US" altLang="ja-JP" sz="1500" b="0" dirty="0">
                          <a:solidFill>
                            <a:schemeClr val="tx1"/>
                          </a:solidFill>
                          <a:latin typeface="+mj-ea"/>
                          <a:ea typeface="+mj-ea"/>
                        </a:rPr>
                        <a:t>3</a:t>
                      </a:r>
                      <a:endParaRPr kumimoji="1" lang="ja-JP" altLang="en-US" sz="1500" b="0" dirty="0">
                        <a:solidFill>
                          <a:schemeClr val="tx1"/>
                        </a:solidFill>
                        <a:latin typeface="+mj-ea"/>
                        <a:ea typeface="+mj-ea"/>
                      </a:endParaRPr>
                    </a:p>
                  </a:txBody>
                  <a:tcPr anchor="ctr">
                    <a:lnL w="12700" cap="flat" cmpd="sng" algn="ctr">
                      <a:no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500" b="0" dirty="0">
                          <a:solidFill>
                            <a:schemeClr val="tx1"/>
                          </a:solidFill>
                          <a:latin typeface="+mj-ea"/>
                          <a:ea typeface="+mj-ea"/>
                        </a:rPr>
                        <a:t>4</a:t>
                      </a:r>
                      <a:endParaRPr kumimoji="1" lang="ja-JP" altLang="en-US" sz="1500" b="0" dirty="0">
                        <a:solidFill>
                          <a:schemeClr val="tx1"/>
                        </a:solidFill>
                        <a:latin typeface="+mj-ea"/>
                        <a:ea typeface="+mj-ea"/>
                      </a:endParaRPr>
                    </a:p>
                  </a:txBody>
                  <a:tcPr anchor="ctr">
                    <a:lnL w="12700" cmpd="sng">
                      <a:noFill/>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graphicFrame>
        <p:nvGraphicFramePr>
          <p:cNvPr id="7" name="コンテンツ プレースホルダー 3">
            <a:extLst>
              <a:ext uri="{FF2B5EF4-FFF2-40B4-BE49-F238E27FC236}">
                <a16:creationId xmlns:a16="http://schemas.microsoft.com/office/drawing/2014/main" id="{73E9D46E-D105-4E54-8929-C4161C0982BB}"/>
              </a:ext>
            </a:extLst>
          </p:cNvPr>
          <p:cNvGraphicFramePr>
            <a:graphicFrameLocks/>
          </p:cNvGraphicFramePr>
          <p:nvPr>
            <p:extLst>
              <p:ext uri="{D42A27DB-BD31-4B8C-83A1-F6EECF244321}">
                <p14:modId xmlns:p14="http://schemas.microsoft.com/office/powerpoint/2010/main" val="1161134192"/>
              </p:ext>
            </p:extLst>
          </p:nvPr>
        </p:nvGraphicFramePr>
        <p:xfrm>
          <a:off x="1030803" y="3949559"/>
          <a:ext cx="3165158" cy="1280160"/>
        </p:xfrm>
        <a:graphic>
          <a:graphicData uri="http://schemas.openxmlformats.org/drawingml/2006/table">
            <a:tbl>
              <a:tblPr firstRow="1" bandRow="1">
                <a:tableStyleId>{5C22544A-7EE6-4342-B048-85BDC9FD1C3A}</a:tableStyleId>
              </a:tblPr>
              <a:tblGrid>
                <a:gridCol w="827405">
                  <a:extLst>
                    <a:ext uri="{9D8B030D-6E8A-4147-A177-3AD203B41FA5}">
                      <a16:colId xmlns:a16="http://schemas.microsoft.com/office/drawing/2014/main" val="20000"/>
                    </a:ext>
                  </a:extLst>
                </a:gridCol>
                <a:gridCol w="589280">
                  <a:extLst>
                    <a:ext uri="{9D8B030D-6E8A-4147-A177-3AD203B41FA5}">
                      <a16:colId xmlns:a16="http://schemas.microsoft.com/office/drawing/2014/main" val="20001"/>
                    </a:ext>
                  </a:extLst>
                </a:gridCol>
                <a:gridCol w="968693">
                  <a:extLst>
                    <a:ext uri="{9D8B030D-6E8A-4147-A177-3AD203B41FA5}">
                      <a16:colId xmlns:a16="http://schemas.microsoft.com/office/drawing/2014/main" val="20002"/>
                    </a:ext>
                  </a:extLst>
                </a:gridCol>
                <a:gridCol w="779780">
                  <a:extLst>
                    <a:ext uri="{9D8B030D-6E8A-4147-A177-3AD203B41FA5}">
                      <a16:colId xmlns:a16="http://schemas.microsoft.com/office/drawing/2014/main" val="20003"/>
                    </a:ext>
                  </a:extLst>
                </a:gridCol>
              </a:tblGrid>
              <a:tr h="253967">
                <a:tc rowSpan="2" gridSpan="2">
                  <a:txBody>
                    <a:bodyPr/>
                    <a:lstStyle/>
                    <a:p>
                      <a:pPr algn="ctr"/>
                      <a:r>
                        <a:rPr kumimoji="1" lang="ja-JP" altLang="en-US" sz="1500" b="0" dirty="0">
                          <a:solidFill>
                            <a:schemeClr val="tx1"/>
                          </a:solidFill>
                          <a:latin typeface="+mj-ea"/>
                          <a:ea typeface="+mj-ea"/>
                        </a:rPr>
                        <a:t>ピアソンの</a:t>
                      </a:r>
                      <a:r>
                        <a:rPr kumimoji="1" lang="en-US" altLang="ja-JP" sz="1500" b="0" dirty="0">
                          <a:solidFill>
                            <a:schemeClr val="tx1"/>
                          </a:solidFill>
                          <a:latin typeface="+mj-ea"/>
                          <a:ea typeface="+mj-ea"/>
                        </a:rPr>
                        <a:t>χ</a:t>
                      </a:r>
                      <a:r>
                        <a:rPr kumimoji="1" lang="en-US" altLang="ja-JP" sz="1500" b="0" baseline="30000" dirty="0">
                          <a:solidFill>
                            <a:schemeClr val="tx1"/>
                          </a:solidFill>
                          <a:latin typeface="+mj-ea"/>
                          <a:ea typeface="+mj-ea"/>
                        </a:rPr>
                        <a:t>2</a:t>
                      </a:r>
                      <a:r>
                        <a:rPr kumimoji="1" lang="ja-JP" altLang="en-US" sz="1500" b="0" dirty="0">
                          <a:solidFill>
                            <a:schemeClr val="tx1"/>
                          </a:solidFill>
                          <a:latin typeface="+mj-ea"/>
                          <a:ea typeface="+mj-ea"/>
                        </a:rPr>
                        <a:t>（補正無し）</a:t>
                      </a:r>
                      <a:endParaRPr kumimoji="1" lang="en-US" altLang="ja-JP" sz="1500" b="0" dirty="0">
                        <a:solidFill>
                          <a:schemeClr val="tx1"/>
                        </a:solidFill>
                        <a:latin typeface="+mj-ea"/>
                        <a:ea typeface="+mj-ea"/>
                      </a:endParaRPr>
                    </a:p>
                  </a:txBody>
                  <a:tcPr anchor="ctr">
                    <a:solidFill>
                      <a:schemeClr val="accent5">
                        <a:lumMod val="60000"/>
                        <a:lumOff val="40000"/>
                      </a:schemeClr>
                    </a:solidFill>
                  </a:tcPr>
                </a:tc>
                <a:tc rowSpan="2" hMerge="1">
                  <a:txBody>
                    <a:bodyPr/>
                    <a:lstStyle/>
                    <a:p>
                      <a:endParaRPr kumimoji="1" lang="ja-JP" altLang="en-US" dirty="0"/>
                    </a:p>
                  </a:txBody>
                  <a:tcPr/>
                </a:tc>
                <a:tc gridSpan="2">
                  <a:txBody>
                    <a:bodyPr/>
                    <a:lstStyle/>
                    <a:p>
                      <a:pPr algn="ctr"/>
                      <a:r>
                        <a:rPr kumimoji="1" lang="ja-JP" altLang="en-US" sz="1500" b="0" dirty="0">
                          <a:solidFill>
                            <a:schemeClr val="bg1"/>
                          </a:solidFill>
                          <a:latin typeface="+mj-ea"/>
                          <a:ea typeface="+mj-ea"/>
                        </a:rPr>
                        <a:t>半身萎凋病</a:t>
                      </a:r>
                    </a:p>
                  </a:txBody>
                  <a:tcPr anchor="ctr">
                    <a:solidFill>
                      <a:schemeClr val="accent5">
                        <a:lumMod val="75000"/>
                      </a:schemeClr>
                    </a:solidFill>
                  </a:tcPr>
                </a:tc>
                <a:tc hMerge="1">
                  <a:txBody>
                    <a:bodyPr/>
                    <a:lstStyle/>
                    <a:p>
                      <a:endParaRPr kumimoji="1" lang="ja-JP" altLang="en-US" dirty="0"/>
                    </a:p>
                  </a:txBody>
                  <a:tcPr/>
                </a:tc>
                <a:extLst>
                  <a:ext uri="{0D108BD9-81ED-4DB2-BD59-A6C34878D82A}">
                    <a16:rowId xmlns:a16="http://schemas.microsoft.com/office/drawing/2014/main" val="10000"/>
                  </a:ext>
                </a:extLst>
              </a:tr>
              <a:tr h="253967">
                <a:tc gridSpan="2" vMerge="1">
                  <a:txBody>
                    <a:bodyPr/>
                    <a:lstStyle/>
                    <a:p>
                      <a:endParaRPr kumimoji="1" lang="ja-JP" altLang="en-US"/>
                    </a:p>
                  </a:txBody>
                  <a:tcPr/>
                </a:tc>
                <a:tc hMerge="1" vMerge="1">
                  <a:txBody>
                    <a:bodyPr/>
                    <a:lstStyle/>
                    <a:p>
                      <a:endParaRPr kumimoji="1" lang="ja-JP" altLang="en-US" dirty="0"/>
                    </a:p>
                  </a:txBody>
                  <a:tcPr/>
                </a:tc>
                <a:tc>
                  <a:txBody>
                    <a:bodyPr/>
                    <a:lstStyle/>
                    <a:p>
                      <a:pPr algn="ctr"/>
                      <a:r>
                        <a:rPr kumimoji="1" lang="ja-JP" altLang="en-US" sz="1500" b="0" dirty="0">
                          <a:solidFill>
                            <a:schemeClr val="bg1"/>
                          </a:solidFill>
                          <a:latin typeface="+mj-ea"/>
                          <a:ea typeface="+mj-ea"/>
                        </a:rPr>
                        <a:t>ならない</a:t>
                      </a:r>
                    </a:p>
                  </a:txBody>
                  <a:tcPr anchor="ctr">
                    <a:lnB w="12700" cap="flat" cmpd="sng" algn="ctr">
                      <a:noFill/>
                      <a:prstDash val="solid"/>
                      <a:round/>
                      <a:headEnd type="none" w="med" len="med"/>
                      <a:tailEnd type="none" w="med" len="med"/>
                    </a:lnB>
                    <a:solidFill>
                      <a:schemeClr val="accent5">
                        <a:lumMod val="75000"/>
                      </a:schemeClr>
                    </a:solidFill>
                  </a:tcPr>
                </a:tc>
                <a:tc>
                  <a:txBody>
                    <a:bodyPr/>
                    <a:lstStyle/>
                    <a:p>
                      <a:pPr algn="ctr"/>
                      <a:r>
                        <a:rPr kumimoji="1" lang="ja-JP" altLang="en-US" sz="1500" b="0" dirty="0">
                          <a:solidFill>
                            <a:schemeClr val="bg1"/>
                          </a:solidFill>
                          <a:latin typeface="+mj-ea"/>
                          <a:ea typeface="+mj-ea"/>
                        </a:rPr>
                        <a:t>なった</a:t>
                      </a:r>
                    </a:p>
                  </a:txBody>
                  <a:tcPr anchor="ctr">
                    <a:lnB w="12700" cap="flat" cmpd="sng" algn="ctr">
                      <a:no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10001"/>
                  </a:ext>
                </a:extLst>
              </a:tr>
              <a:tr h="253967">
                <a:tc rowSpan="2">
                  <a:txBody>
                    <a:bodyPr/>
                    <a:lstStyle/>
                    <a:p>
                      <a:pPr algn="ctr"/>
                      <a:r>
                        <a:rPr kumimoji="1" lang="ja-JP" altLang="en-US" sz="1500" b="0" dirty="0">
                          <a:solidFill>
                            <a:schemeClr val="bg1"/>
                          </a:solidFill>
                        </a:rPr>
                        <a:t>エン麦</a:t>
                      </a:r>
                      <a:endParaRPr kumimoji="1" lang="en-US" altLang="ja-JP" sz="1500" b="0" dirty="0">
                        <a:solidFill>
                          <a:schemeClr val="bg1"/>
                        </a:solidFill>
                      </a:endParaRPr>
                    </a:p>
                    <a:p>
                      <a:pPr algn="ctr"/>
                      <a:r>
                        <a:rPr kumimoji="1" lang="ja-JP" altLang="en-US" sz="1500" b="0" dirty="0">
                          <a:solidFill>
                            <a:schemeClr val="bg1"/>
                          </a:solidFill>
                        </a:rPr>
                        <a:t>前作</a:t>
                      </a:r>
                    </a:p>
                  </a:txBody>
                  <a:tcPr anchor="ctr">
                    <a:solidFill>
                      <a:schemeClr val="accent5">
                        <a:lumMod val="75000"/>
                      </a:schemeClr>
                    </a:solidFill>
                  </a:tcPr>
                </a:tc>
                <a:tc>
                  <a:txBody>
                    <a:bodyPr/>
                    <a:lstStyle/>
                    <a:p>
                      <a:pPr algn="ctr"/>
                      <a:r>
                        <a:rPr kumimoji="1" lang="ja-JP" altLang="en-US" sz="1500" b="0" dirty="0">
                          <a:solidFill>
                            <a:schemeClr val="bg1"/>
                          </a:solidFill>
                          <a:latin typeface="+mj-ea"/>
                          <a:ea typeface="+mj-ea"/>
                        </a:rPr>
                        <a:t>なし</a:t>
                      </a:r>
                    </a:p>
                  </a:txBody>
                  <a:tcPr anchor="ctr">
                    <a:lnR w="12700" cap="flat" cmpd="sng" algn="ctr">
                      <a:noFill/>
                      <a:prstDash val="solid"/>
                      <a:round/>
                      <a:headEnd type="none" w="med" len="med"/>
                      <a:tailEnd type="none" w="med" len="med"/>
                    </a:lnR>
                    <a:solidFill>
                      <a:schemeClr val="accent5">
                        <a:lumMod val="75000"/>
                      </a:schemeClr>
                    </a:solidFill>
                  </a:tcPr>
                </a:tc>
                <a:tc>
                  <a:txBody>
                    <a:bodyPr/>
                    <a:lstStyle/>
                    <a:p>
                      <a:pPr algn="ctr"/>
                      <a:r>
                        <a:rPr kumimoji="1" lang="en-US" altLang="ja-JP" sz="1500" b="0" dirty="0">
                          <a:solidFill>
                            <a:schemeClr val="tx1"/>
                          </a:solidFill>
                          <a:latin typeface="+mj-ea"/>
                          <a:ea typeface="+mj-ea"/>
                        </a:rPr>
                        <a:t>1.33</a:t>
                      </a:r>
                      <a:endParaRPr kumimoji="1" lang="ja-JP" altLang="en-US" sz="1500" b="0" dirty="0">
                        <a:solidFill>
                          <a:schemeClr val="tx1"/>
                        </a:solidFill>
                        <a:latin typeface="+mj-ea"/>
                        <a:ea typeface="+mj-ea"/>
                      </a:endParaRPr>
                    </a:p>
                  </a:txBody>
                  <a:tcPr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kumimoji="1" lang="en-US" altLang="ja-JP" sz="1500" b="0" dirty="0">
                          <a:solidFill>
                            <a:schemeClr val="tx1"/>
                          </a:solidFill>
                          <a:latin typeface="+mj-ea"/>
                          <a:ea typeface="+mj-ea"/>
                        </a:rPr>
                        <a:t>1.00</a:t>
                      </a:r>
                      <a:endParaRPr kumimoji="1" lang="ja-JP" altLang="en-US" sz="1500" b="0" dirty="0">
                        <a:solidFill>
                          <a:schemeClr val="tx1"/>
                        </a:solidFill>
                        <a:latin typeface="+mj-ea"/>
                        <a:ea typeface="+mj-ea"/>
                      </a:endParaRPr>
                    </a:p>
                  </a:txBody>
                  <a:tcPr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27495">
                <a:tc vMerge="1">
                  <a:txBody>
                    <a:bodyPr/>
                    <a:lstStyle/>
                    <a:p>
                      <a:endParaRPr kumimoji="1" lang="ja-JP" altLang="en-US" dirty="0"/>
                    </a:p>
                  </a:txBody>
                  <a:tcPr/>
                </a:tc>
                <a:tc>
                  <a:txBody>
                    <a:bodyPr/>
                    <a:lstStyle/>
                    <a:p>
                      <a:pPr algn="ctr"/>
                      <a:r>
                        <a:rPr kumimoji="1" lang="ja-JP" altLang="en-US" sz="1500" b="0" dirty="0">
                          <a:solidFill>
                            <a:schemeClr val="bg1"/>
                          </a:solidFill>
                          <a:latin typeface="+mj-ea"/>
                          <a:ea typeface="+mj-ea"/>
                        </a:rPr>
                        <a:t>あり</a:t>
                      </a:r>
                    </a:p>
                  </a:txBody>
                  <a:tcPr anchor="ctr">
                    <a:lnR w="12700" cap="flat" cmpd="sng" algn="ctr">
                      <a:noFill/>
                      <a:prstDash val="solid"/>
                      <a:round/>
                      <a:headEnd type="none" w="med" len="med"/>
                      <a:tailEnd type="none" w="med" len="med"/>
                    </a:lnR>
                    <a:solidFill>
                      <a:schemeClr val="accent5">
                        <a:lumMod val="75000"/>
                      </a:schemeClr>
                    </a:solidFill>
                  </a:tcPr>
                </a:tc>
                <a:tc>
                  <a:txBody>
                    <a:bodyPr/>
                    <a:lstStyle/>
                    <a:p>
                      <a:pPr algn="ctr"/>
                      <a:r>
                        <a:rPr kumimoji="1" lang="en-US" altLang="ja-JP" sz="1500" b="0" dirty="0">
                          <a:solidFill>
                            <a:schemeClr val="tx1"/>
                          </a:solidFill>
                          <a:latin typeface="+mj-ea"/>
                          <a:ea typeface="+mj-ea"/>
                        </a:rPr>
                        <a:t>1.33</a:t>
                      </a:r>
                      <a:endParaRPr kumimoji="1" lang="ja-JP" altLang="en-US" sz="1500" b="0" dirty="0">
                        <a:solidFill>
                          <a:schemeClr val="tx1"/>
                        </a:solidFill>
                        <a:latin typeface="+mj-ea"/>
                        <a:ea typeface="+mj-ea"/>
                      </a:endParaRPr>
                    </a:p>
                  </a:txBody>
                  <a:tcPr anchor="ctr">
                    <a:lnL w="12700" cap="flat" cmpd="sng" algn="ctr">
                      <a:no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500" b="0" dirty="0">
                          <a:solidFill>
                            <a:schemeClr val="tx1"/>
                          </a:solidFill>
                          <a:latin typeface="+mj-ea"/>
                          <a:ea typeface="+mj-ea"/>
                        </a:rPr>
                        <a:t>1.00</a:t>
                      </a:r>
                      <a:endParaRPr kumimoji="1" lang="ja-JP" altLang="en-US" sz="1500" b="0" dirty="0">
                        <a:solidFill>
                          <a:schemeClr val="tx1"/>
                        </a:solidFill>
                        <a:latin typeface="+mj-ea"/>
                        <a:ea typeface="+mj-ea"/>
                      </a:endParaRPr>
                    </a:p>
                  </a:txBody>
                  <a:tcPr anchor="ctr">
                    <a:lnL w="12700" cmpd="sng">
                      <a:noFill/>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graphicFrame>
        <p:nvGraphicFramePr>
          <p:cNvPr id="8" name="コンテンツ プレースホルダー 3">
            <a:extLst>
              <a:ext uri="{FF2B5EF4-FFF2-40B4-BE49-F238E27FC236}">
                <a16:creationId xmlns:a16="http://schemas.microsoft.com/office/drawing/2014/main" id="{DF133B26-A570-4C5A-8A17-24509FBFBCDF}"/>
              </a:ext>
            </a:extLst>
          </p:cNvPr>
          <p:cNvGraphicFramePr>
            <a:graphicFrameLocks/>
          </p:cNvGraphicFramePr>
          <p:nvPr>
            <p:extLst>
              <p:ext uri="{D42A27DB-BD31-4B8C-83A1-F6EECF244321}">
                <p14:modId xmlns:p14="http://schemas.microsoft.com/office/powerpoint/2010/main" val="1580252576"/>
              </p:ext>
            </p:extLst>
          </p:nvPr>
        </p:nvGraphicFramePr>
        <p:xfrm>
          <a:off x="5014219" y="3944088"/>
          <a:ext cx="3165158" cy="1280160"/>
        </p:xfrm>
        <a:graphic>
          <a:graphicData uri="http://schemas.openxmlformats.org/drawingml/2006/table">
            <a:tbl>
              <a:tblPr firstRow="1" bandRow="1">
                <a:tableStyleId>{5C22544A-7EE6-4342-B048-85BDC9FD1C3A}</a:tableStyleId>
              </a:tblPr>
              <a:tblGrid>
                <a:gridCol w="827405">
                  <a:extLst>
                    <a:ext uri="{9D8B030D-6E8A-4147-A177-3AD203B41FA5}">
                      <a16:colId xmlns:a16="http://schemas.microsoft.com/office/drawing/2014/main" val="20000"/>
                    </a:ext>
                  </a:extLst>
                </a:gridCol>
                <a:gridCol w="589280">
                  <a:extLst>
                    <a:ext uri="{9D8B030D-6E8A-4147-A177-3AD203B41FA5}">
                      <a16:colId xmlns:a16="http://schemas.microsoft.com/office/drawing/2014/main" val="20001"/>
                    </a:ext>
                  </a:extLst>
                </a:gridCol>
                <a:gridCol w="968693">
                  <a:extLst>
                    <a:ext uri="{9D8B030D-6E8A-4147-A177-3AD203B41FA5}">
                      <a16:colId xmlns:a16="http://schemas.microsoft.com/office/drawing/2014/main" val="20002"/>
                    </a:ext>
                  </a:extLst>
                </a:gridCol>
                <a:gridCol w="779780">
                  <a:extLst>
                    <a:ext uri="{9D8B030D-6E8A-4147-A177-3AD203B41FA5}">
                      <a16:colId xmlns:a16="http://schemas.microsoft.com/office/drawing/2014/main" val="20003"/>
                    </a:ext>
                  </a:extLst>
                </a:gridCol>
              </a:tblGrid>
              <a:tr h="284721">
                <a:tc rowSpan="2" gridSpan="2">
                  <a:txBody>
                    <a:bodyPr/>
                    <a:lstStyle/>
                    <a:p>
                      <a:pPr algn="ctr"/>
                      <a:r>
                        <a:rPr kumimoji="1" lang="en-US" altLang="ja-JP" sz="1500" b="0" dirty="0">
                          <a:solidFill>
                            <a:schemeClr val="tx1"/>
                          </a:solidFill>
                          <a:latin typeface="+mj-ea"/>
                          <a:ea typeface="+mj-ea"/>
                        </a:rPr>
                        <a:t>Yates</a:t>
                      </a:r>
                      <a:r>
                        <a:rPr kumimoji="1" lang="ja-JP" altLang="en-US" sz="1500" b="0" dirty="0">
                          <a:solidFill>
                            <a:schemeClr val="tx1"/>
                          </a:solidFill>
                          <a:latin typeface="+mj-ea"/>
                          <a:ea typeface="+mj-ea"/>
                        </a:rPr>
                        <a:t>の補正</a:t>
                      </a:r>
                      <a:endParaRPr kumimoji="1" lang="en-US" altLang="ja-JP" sz="1500" b="0" dirty="0">
                        <a:solidFill>
                          <a:schemeClr val="tx1"/>
                        </a:solidFill>
                        <a:latin typeface="+mj-ea"/>
                        <a:ea typeface="+mj-ea"/>
                      </a:endParaRPr>
                    </a:p>
                  </a:txBody>
                  <a:tcPr anchor="ctr">
                    <a:solidFill>
                      <a:schemeClr val="accent5">
                        <a:lumMod val="60000"/>
                        <a:lumOff val="40000"/>
                      </a:schemeClr>
                    </a:solidFill>
                  </a:tcPr>
                </a:tc>
                <a:tc rowSpan="2" hMerge="1">
                  <a:txBody>
                    <a:bodyPr/>
                    <a:lstStyle/>
                    <a:p>
                      <a:endParaRPr kumimoji="1" lang="ja-JP" altLang="en-US" dirty="0"/>
                    </a:p>
                  </a:txBody>
                  <a:tcPr/>
                </a:tc>
                <a:tc gridSpan="2">
                  <a:txBody>
                    <a:bodyPr/>
                    <a:lstStyle/>
                    <a:p>
                      <a:pPr algn="ctr"/>
                      <a:r>
                        <a:rPr kumimoji="1" lang="ja-JP" altLang="en-US" sz="1500" b="0" dirty="0">
                          <a:solidFill>
                            <a:schemeClr val="bg1"/>
                          </a:solidFill>
                          <a:latin typeface="+mj-ea"/>
                          <a:ea typeface="+mj-ea"/>
                        </a:rPr>
                        <a:t>半身萎凋病</a:t>
                      </a:r>
                    </a:p>
                  </a:txBody>
                  <a:tcPr anchor="ctr">
                    <a:solidFill>
                      <a:schemeClr val="accent5">
                        <a:lumMod val="75000"/>
                      </a:schemeClr>
                    </a:solidFill>
                  </a:tcPr>
                </a:tc>
                <a:tc hMerge="1">
                  <a:txBody>
                    <a:bodyPr/>
                    <a:lstStyle/>
                    <a:p>
                      <a:endParaRPr kumimoji="1" lang="ja-JP" altLang="en-US" dirty="0"/>
                    </a:p>
                  </a:txBody>
                  <a:tcPr/>
                </a:tc>
                <a:extLst>
                  <a:ext uri="{0D108BD9-81ED-4DB2-BD59-A6C34878D82A}">
                    <a16:rowId xmlns:a16="http://schemas.microsoft.com/office/drawing/2014/main" val="10000"/>
                  </a:ext>
                </a:extLst>
              </a:tr>
              <a:tr h="284721">
                <a:tc gridSpan="2" vMerge="1">
                  <a:txBody>
                    <a:bodyPr/>
                    <a:lstStyle/>
                    <a:p>
                      <a:endParaRPr kumimoji="1" lang="ja-JP" altLang="en-US"/>
                    </a:p>
                  </a:txBody>
                  <a:tcPr/>
                </a:tc>
                <a:tc hMerge="1" vMerge="1">
                  <a:txBody>
                    <a:bodyPr/>
                    <a:lstStyle/>
                    <a:p>
                      <a:endParaRPr kumimoji="1" lang="ja-JP" altLang="en-US" dirty="0"/>
                    </a:p>
                  </a:txBody>
                  <a:tcPr/>
                </a:tc>
                <a:tc>
                  <a:txBody>
                    <a:bodyPr/>
                    <a:lstStyle/>
                    <a:p>
                      <a:pPr algn="ctr"/>
                      <a:r>
                        <a:rPr kumimoji="1" lang="ja-JP" altLang="en-US" sz="1500" b="0" dirty="0">
                          <a:solidFill>
                            <a:schemeClr val="bg1"/>
                          </a:solidFill>
                          <a:latin typeface="+mj-ea"/>
                          <a:ea typeface="+mj-ea"/>
                        </a:rPr>
                        <a:t>ならない</a:t>
                      </a:r>
                    </a:p>
                  </a:txBody>
                  <a:tcPr anchor="ctr">
                    <a:lnB w="12700" cap="flat" cmpd="sng" algn="ctr">
                      <a:noFill/>
                      <a:prstDash val="solid"/>
                      <a:round/>
                      <a:headEnd type="none" w="med" len="med"/>
                      <a:tailEnd type="none" w="med" len="med"/>
                    </a:lnB>
                    <a:solidFill>
                      <a:schemeClr val="accent5">
                        <a:lumMod val="75000"/>
                      </a:schemeClr>
                    </a:solidFill>
                  </a:tcPr>
                </a:tc>
                <a:tc>
                  <a:txBody>
                    <a:bodyPr/>
                    <a:lstStyle/>
                    <a:p>
                      <a:pPr algn="ctr"/>
                      <a:r>
                        <a:rPr kumimoji="1" lang="ja-JP" altLang="en-US" sz="1500" b="0" dirty="0">
                          <a:solidFill>
                            <a:schemeClr val="bg1"/>
                          </a:solidFill>
                          <a:latin typeface="+mj-ea"/>
                          <a:ea typeface="+mj-ea"/>
                        </a:rPr>
                        <a:t>なった</a:t>
                      </a:r>
                    </a:p>
                  </a:txBody>
                  <a:tcPr anchor="ctr">
                    <a:lnB w="12700" cap="flat" cmpd="sng" algn="ctr">
                      <a:no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10001"/>
                  </a:ext>
                </a:extLst>
              </a:tr>
              <a:tr h="284721">
                <a:tc rowSpan="2">
                  <a:txBody>
                    <a:bodyPr/>
                    <a:lstStyle/>
                    <a:p>
                      <a:pPr algn="ctr"/>
                      <a:r>
                        <a:rPr kumimoji="1" lang="ja-JP" altLang="en-US" sz="1500" b="0" dirty="0">
                          <a:solidFill>
                            <a:schemeClr val="bg1"/>
                          </a:solidFill>
                        </a:rPr>
                        <a:t>エン麦</a:t>
                      </a:r>
                      <a:endParaRPr kumimoji="1" lang="en-US" altLang="ja-JP" sz="1500" b="0" dirty="0">
                        <a:solidFill>
                          <a:schemeClr val="bg1"/>
                        </a:solidFill>
                      </a:endParaRPr>
                    </a:p>
                    <a:p>
                      <a:pPr algn="ctr"/>
                      <a:r>
                        <a:rPr kumimoji="1" lang="ja-JP" altLang="en-US" sz="1500" b="0" dirty="0">
                          <a:solidFill>
                            <a:schemeClr val="bg1"/>
                          </a:solidFill>
                        </a:rPr>
                        <a:t>前作</a:t>
                      </a:r>
                    </a:p>
                  </a:txBody>
                  <a:tcPr anchor="ctr">
                    <a:solidFill>
                      <a:schemeClr val="accent5">
                        <a:lumMod val="75000"/>
                      </a:schemeClr>
                    </a:solidFill>
                  </a:tcPr>
                </a:tc>
                <a:tc>
                  <a:txBody>
                    <a:bodyPr/>
                    <a:lstStyle/>
                    <a:p>
                      <a:pPr algn="ctr"/>
                      <a:r>
                        <a:rPr kumimoji="1" lang="ja-JP" altLang="en-US" sz="1500" b="0" dirty="0">
                          <a:solidFill>
                            <a:schemeClr val="bg1"/>
                          </a:solidFill>
                          <a:latin typeface="+mj-ea"/>
                          <a:ea typeface="+mj-ea"/>
                        </a:rPr>
                        <a:t>なし</a:t>
                      </a:r>
                    </a:p>
                  </a:txBody>
                  <a:tcPr anchor="ctr">
                    <a:lnR w="12700" cap="flat" cmpd="sng" algn="ctr">
                      <a:noFill/>
                      <a:prstDash val="solid"/>
                      <a:round/>
                      <a:headEnd type="none" w="med" len="med"/>
                      <a:tailEnd type="none" w="med" len="med"/>
                    </a:lnR>
                    <a:solidFill>
                      <a:schemeClr val="accent5">
                        <a:lumMod val="75000"/>
                      </a:schemeClr>
                    </a:solidFill>
                  </a:tcPr>
                </a:tc>
                <a:tc>
                  <a:txBody>
                    <a:bodyPr/>
                    <a:lstStyle/>
                    <a:p>
                      <a:pPr algn="ctr"/>
                      <a:r>
                        <a:rPr kumimoji="1" lang="en-US" altLang="ja-JP" sz="1500" b="0" dirty="0">
                          <a:solidFill>
                            <a:schemeClr val="tx1"/>
                          </a:solidFill>
                          <a:latin typeface="+mj-ea"/>
                          <a:ea typeface="+mj-ea"/>
                        </a:rPr>
                        <a:t>0.75</a:t>
                      </a:r>
                      <a:endParaRPr kumimoji="1" lang="ja-JP" altLang="en-US" sz="1500" b="0" dirty="0">
                        <a:solidFill>
                          <a:schemeClr val="tx1"/>
                        </a:solidFill>
                        <a:latin typeface="+mj-ea"/>
                        <a:ea typeface="+mj-ea"/>
                      </a:endParaRPr>
                    </a:p>
                  </a:txBody>
                  <a:tcPr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kumimoji="1" lang="en-US" altLang="ja-JP" sz="1500" b="0" dirty="0">
                          <a:solidFill>
                            <a:schemeClr val="tx1"/>
                          </a:solidFill>
                          <a:latin typeface="+mj-ea"/>
                          <a:ea typeface="+mj-ea"/>
                        </a:rPr>
                        <a:t>0.56</a:t>
                      </a:r>
                      <a:endParaRPr kumimoji="1" lang="ja-JP" altLang="en-US" sz="1500" b="0" dirty="0">
                        <a:solidFill>
                          <a:schemeClr val="tx1"/>
                        </a:solidFill>
                        <a:latin typeface="+mj-ea"/>
                        <a:ea typeface="+mj-ea"/>
                      </a:endParaRPr>
                    </a:p>
                  </a:txBody>
                  <a:tcPr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284721">
                <a:tc vMerge="1">
                  <a:txBody>
                    <a:bodyPr/>
                    <a:lstStyle/>
                    <a:p>
                      <a:endParaRPr kumimoji="1" lang="ja-JP" altLang="en-US" dirty="0"/>
                    </a:p>
                  </a:txBody>
                  <a:tcPr/>
                </a:tc>
                <a:tc>
                  <a:txBody>
                    <a:bodyPr/>
                    <a:lstStyle/>
                    <a:p>
                      <a:pPr algn="ctr"/>
                      <a:r>
                        <a:rPr kumimoji="1" lang="ja-JP" altLang="en-US" sz="1500" b="0" dirty="0">
                          <a:solidFill>
                            <a:schemeClr val="bg1"/>
                          </a:solidFill>
                          <a:latin typeface="+mj-ea"/>
                          <a:ea typeface="+mj-ea"/>
                        </a:rPr>
                        <a:t>あり</a:t>
                      </a:r>
                    </a:p>
                  </a:txBody>
                  <a:tcPr anchor="ctr">
                    <a:lnR w="12700" cap="flat" cmpd="sng" algn="ctr">
                      <a:noFill/>
                      <a:prstDash val="solid"/>
                      <a:round/>
                      <a:headEnd type="none" w="med" len="med"/>
                      <a:tailEnd type="none" w="med" len="med"/>
                    </a:lnR>
                    <a:solidFill>
                      <a:schemeClr val="accent5">
                        <a:lumMod val="75000"/>
                      </a:schemeClr>
                    </a:solidFill>
                  </a:tcPr>
                </a:tc>
                <a:tc>
                  <a:txBody>
                    <a:bodyPr/>
                    <a:lstStyle/>
                    <a:p>
                      <a:pPr algn="ctr"/>
                      <a:r>
                        <a:rPr kumimoji="1" lang="en-US" altLang="ja-JP" sz="1500" b="0" dirty="0">
                          <a:solidFill>
                            <a:schemeClr val="tx1"/>
                          </a:solidFill>
                          <a:latin typeface="+mj-ea"/>
                          <a:ea typeface="+mj-ea"/>
                        </a:rPr>
                        <a:t>0.75</a:t>
                      </a:r>
                      <a:endParaRPr kumimoji="1" lang="ja-JP" altLang="en-US" sz="1500" b="0" dirty="0">
                        <a:solidFill>
                          <a:schemeClr val="tx1"/>
                        </a:solidFill>
                        <a:latin typeface="+mj-ea"/>
                        <a:ea typeface="+mj-ea"/>
                      </a:endParaRPr>
                    </a:p>
                  </a:txBody>
                  <a:tcPr anchor="ctr">
                    <a:lnL w="12700" cap="flat" cmpd="sng" algn="ctr">
                      <a:no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500" b="0" dirty="0">
                          <a:solidFill>
                            <a:schemeClr val="tx1"/>
                          </a:solidFill>
                          <a:latin typeface="+mj-ea"/>
                          <a:ea typeface="+mj-ea"/>
                        </a:rPr>
                        <a:t>0.56</a:t>
                      </a:r>
                      <a:endParaRPr kumimoji="1" lang="ja-JP" altLang="en-US" sz="1500" b="0" dirty="0">
                        <a:solidFill>
                          <a:schemeClr val="tx1"/>
                        </a:solidFill>
                        <a:latin typeface="+mj-ea"/>
                        <a:ea typeface="+mj-ea"/>
                      </a:endParaRPr>
                    </a:p>
                  </a:txBody>
                  <a:tcPr anchor="ctr">
                    <a:lnL w="12700" cmpd="sng">
                      <a:noFill/>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9" name="四角形: 角を丸くする 8">
            <a:extLst>
              <a:ext uri="{FF2B5EF4-FFF2-40B4-BE49-F238E27FC236}">
                <a16:creationId xmlns:a16="http://schemas.microsoft.com/office/drawing/2014/main" id="{2AAF3A6D-0C20-4A14-9592-7F91500A6A97}"/>
              </a:ext>
            </a:extLst>
          </p:cNvPr>
          <p:cNvSpPr/>
          <p:nvPr/>
        </p:nvSpPr>
        <p:spPr>
          <a:xfrm>
            <a:off x="899592" y="2248183"/>
            <a:ext cx="7488832" cy="1401256"/>
          </a:xfrm>
          <a:prstGeom prst="roundRect">
            <a:avLst/>
          </a:prstGeom>
          <a:noFill/>
          <a:ln w="317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0CCFA960-8DAC-4005-A6D0-C983B4A4B439}"/>
              </a:ext>
            </a:extLst>
          </p:cNvPr>
          <p:cNvSpPr txBox="1"/>
          <p:nvPr/>
        </p:nvSpPr>
        <p:spPr>
          <a:xfrm>
            <a:off x="1259632" y="5241355"/>
            <a:ext cx="2993127" cy="323165"/>
          </a:xfrm>
          <a:prstGeom prst="rect">
            <a:avLst/>
          </a:prstGeom>
          <a:noFill/>
        </p:spPr>
        <p:txBody>
          <a:bodyPr wrap="none" rtlCol="0">
            <a:spAutoFit/>
          </a:bodyPr>
          <a:lstStyle/>
          <a:p>
            <a:pPr algn="l"/>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検定統計量</a:t>
            </a:r>
            <a:r>
              <a:rPr kumimoji="1" lang="en-US" altLang="ja-JP"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=4.67</a:t>
            </a:r>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a:t>
            </a:r>
            <a:r>
              <a:rPr kumimoji="1" lang="en-US" altLang="ja-JP"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5</a:t>
            </a:r>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％水準で有意）</a:t>
            </a:r>
          </a:p>
        </p:txBody>
      </p:sp>
      <p:sp>
        <p:nvSpPr>
          <p:cNvPr id="11" name="テキスト ボックス 10">
            <a:extLst>
              <a:ext uri="{FF2B5EF4-FFF2-40B4-BE49-F238E27FC236}">
                <a16:creationId xmlns:a16="http://schemas.microsoft.com/office/drawing/2014/main" id="{3F4C5CD0-7092-4A44-8437-333A3C5B730C}"/>
              </a:ext>
            </a:extLst>
          </p:cNvPr>
          <p:cNvSpPr txBox="1"/>
          <p:nvPr/>
        </p:nvSpPr>
        <p:spPr>
          <a:xfrm>
            <a:off x="4895650" y="5216730"/>
            <a:ext cx="3648756" cy="323165"/>
          </a:xfrm>
          <a:prstGeom prst="rect">
            <a:avLst/>
          </a:prstGeom>
          <a:noFill/>
        </p:spPr>
        <p:txBody>
          <a:bodyPr wrap="none" rtlCol="0">
            <a:spAutoFit/>
          </a:bodyPr>
          <a:lstStyle/>
          <a:p>
            <a:pPr algn="ctr"/>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検定統計量</a:t>
            </a:r>
            <a:r>
              <a:rPr kumimoji="1" lang="en-US" altLang="ja-JP"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=2.63</a:t>
            </a:r>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a:t>
            </a:r>
            <a:r>
              <a:rPr kumimoji="1" lang="en-US" altLang="ja-JP"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5</a:t>
            </a:r>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％水準で</a:t>
            </a:r>
            <a:r>
              <a:rPr kumimoji="1" lang="ja-JP" altLang="en-US" sz="1500" dirty="0">
                <a:solidFill>
                  <a:srgbClr val="FFFF00"/>
                </a:solidFill>
                <a:latin typeface="ＭＳ Ｐゴシック" panose="020B0600070205080204" pitchFamily="50" charset="-128"/>
                <a:ea typeface="ＭＳ Ｐゴシック" panose="020B0600070205080204" pitchFamily="50" charset="-128"/>
                <a:cs typeface="Meiryo UI" pitchFamily="50" charset="-128"/>
              </a:rPr>
              <a:t>有意でない</a:t>
            </a:r>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a:t>
            </a:r>
            <a:r>
              <a:rPr kumimoji="1" lang="en-US" altLang="ja-JP" sz="1500" baseline="30000" dirty="0">
                <a:solidFill>
                  <a:srgbClr val="FF0000"/>
                </a:solidFill>
                <a:latin typeface="ＭＳ Ｐゴシック" panose="020B0600070205080204" pitchFamily="50" charset="-128"/>
                <a:ea typeface="ＭＳ Ｐゴシック" panose="020B0600070205080204" pitchFamily="50" charset="-128"/>
                <a:cs typeface="Meiryo UI" pitchFamily="50" charset="-128"/>
              </a:rPr>
              <a:t>※</a:t>
            </a:r>
            <a:endParaRPr kumimoji="1" lang="ja-JP" altLang="en-US" sz="1500" baseline="30000" dirty="0">
              <a:solidFill>
                <a:srgbClr val="FF0000"/>
              </a:solidFill>
              <a:latin typeface="ＭＳ Ｐゴシック" panose="020B0600070205080204" pitchFamily="50" charset="-128"/>
              <a:ea typeface="ＭＳ Ｐゴシック" panose="020B0600070205080204" pitchFamily="50" charset="-128"/>
              <a:cs typeface="Meiryo UI" pitchFamily="50" charset="-128"/>
            </a:endParaRPr>
          </a:p>
        </p:txBody>
      </p:sp>
      <p:sp>
        <p:nvSpPr>
          <p:cNvPr id="12" name="矢印: 右 11">
            <a:extLst>
              <a:ext uri="{FF2B5EF4-FFF2-40B4-BE49-F238E27FC236}">
                <a16:creationId xmlns:a16="http://schemas.microsoft.com/office/drawing/2014/main" id="{B1816B25-5D53-42BD-8C6E-EBB96C0853F4}"/>
              </a:ext>
            </a:extLst>
          </p:cNvPr>
          <p:cNvSpPr/>
          <p:nvPr/>
        </p:nvSpPr>
        <p:spPr>
          <a:xfrm>
            <a:off x="4391255" y="4368144"/>
            <a:ext cx="427669" cy="432048"/>
          </a:xfrm>
          <a:prstGeom prst="rightArrow">
            <a:avLst/>
          </a:prstGeom>
          <a:solidFill>
            <a:srgbClr val="92D050"/>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a:extLst>
              <a:ext uri="{FF2B5EF4-FFF2-40B4-BE49-F238E27FC236}">
                <a16:creationId xmlns:a16="http://schemas.microsoft.com/office/drawing/2014/main" id="{832D26F5-4A57-4AA8-80C0-DBD60201D838}"/>
              </a:ext>
            </a:extLst>
          </p:cNvPr>
          <p:cNvSpPr txBox="1"/>
          <p:nvPr/>
        </p:nvSpPr>
        <p:spPr>
          <a:xfrm>
            <a:off x="4191353" y="4768766"/>
            <a:ext cx="827475" cy="553998"/>
          </a:xfrm>
          <a:prstGeom prst="rect">
            <a:avLst/>
          </a:prstGeom>
          <a:noFill/>
        </p:spPr>
        <p:txBody>
          <a:bodyPr wrap="square" rtlCol="0">
            <a:spAutoFit/>
          </a:bodyPr>
          <a:lstStyle/>
          <a:p>
            <a:pPr algn="l"/>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連続性の補正</a:t>
            </a:r>
          </a:p>
        </p:txBody>
      </p:sp>
      <p:sp>
        <p:nvSpPr>
          <p:cNvPr id="16" name="矢印: 下 15">
            <a:extLst>
              <a:ext uri="{FF2B5EF4-FFF2-40B4-BE49-F238E27FC236}">
                <a16:creationId xmlns:a16="http://schemas.microsoft.com/office/drawing/2014/main" id="{968E9481-DA37-451E-8117-4C3723267367}"/>
              </a:ext>
            </a:extLst>
          </p:cNvPr>
          <p:cNvSpPr/>
          <p:nvPr/>
        </p:nvSpPr>
        <p:spPr>
          <a:xfrm>
            <a:off x="2643443" y="3661123"/>
            <a:ext cx="288032" cy="232061"/>
          </a:xfrm>
          <a:prstGeom prst="downArrow">
            <a:avLst/>
          </a:prstGeom>
          <a:solidFill>
            <a:srgbClr val="FFFF00"/>
          </a:solidFill>
          <a:ln w="317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テキスト ボックス 16">
            <a:extLst>
              <a:ext uri="{FF2B5EF4-FFF2-40B4-BE49-F238E27FC236}">
                <a16:creationId xmlns:a16="http://schemas.microsoft.com/office/drawing/2014/main" id="{4511FD57-C000-46D1-8381-052431B71AC4}"/>
              </a:ext>
            </a:extLst>
          </p:cNvPr>
          <p:cNvSpPr txBox="1"/>
          <p:nvPr/>
        </p:nvSpPr>
        <p:spPr>
          <a:xfrm>
            <a:off x="899592" y="5758925"/>
            <a:ext cx="7114448" cy="400110"/>
          </a:xfrm>
          <a:prstGeom prst="rect">
            <a:avLst/>
          </a:prstGeom>
          <a:noFill/>
        </p:spPr>
        <p:txBody>
          <a:bodyPr wrap="none" rtlCol="0">
            <a:spAutoFit/>
          </a:bodyPr>
          <a:lstStyle/>
          <a:p>
            <a:pPr algn="l"/>
            <a:r>
              <a:rPr kumimoji="1" lang="en-US" altLang="ja-JP" sz="2000" dirty="0">
                <a:solidFill>
                  <a:srgbClr val="FF0000"/>
                </a:solidFill>
                <a:latin typeface="ＭＳ Ｐゴシック" panose="020B0600070205080204" pitchFamily="50" charset="-128"/>
                <a:ea typeface="ＭＳ Ｐゴシック" panose="020B0600070205080204" pitchFamily="50" charset="-128"/>
                <a:cs typeface="Meiryo UI" pitchFamily="50" charset="-128"/>
              </a:rPr>
              <a:t>※</a:t>
            </a:r>
            <a:r>
              <a:rPr kumimoji="1" lang="ja-JP" altLang="en-US" sz="2000" dirty="0">
                <a:solidFill>
                  <a:srgbClr val="FF0000"/>
                </a:solidFill>
                <a:latin typeface="ＭＳ Ｐゴシック" panose="020B0600070205080204" pitchFamily="50" charset="-128"/>
                <a:ea typeface="ＭＳ Ｐゴシック" panose="020B0600070205080204" pitchFamily="50" charset="-128"/>
                <a:cs typeface="Meiryo UI" pitchFamily="50" charset="-128"/>
              </a:rPr>
              <a:t>欠点</a:t>
            </a:r>
            <a:r>
              <a:rPr kumimoji="1" lang="ja-JP" altLang="en-US"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a:t>
            </a:r>
            <a:r>
              <a:rPr kumimoji="1" lang="ja-JP" altLang="en-US" sz="2000" dirty="0">
                <a:solidFill>
                  <a:srgbClr val="FFFF00"/>
                </a:solidFill>
                <a:latin typeface="ＭＳ Ｐゴシック" panose="020B0600070205080204" pitchFamily="50" charset="-128"/>
                <a:ea typeface="ＭＳ Ｐゴシック" panose="020B0600070205080204" pitchFamily="50" charset="-128"/>
                <a:cs typeface="Meiryo UI" pitchFamily="50" charset="-128"/>
              </a:rPr>
              <a:t>補正し過ぎて</a:t>
            </a:r>
            <a:r>
              <a:rPr kumimoji="1" lang="ja-JP" altLang="en-US"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関連性があっても検出し難くなることがある</a:t>
            </a:r>
          </a:p>
        </p:txBody>
      </p:sp>
    </p:spTree>
    <p:extLst>
      <p:ext uri="{BB962C8B-B14F-4D97-AF65-F5344CB8AC3E}">
        <p14:creationId xmlns:p14="http://schemas.microsoft.com/office/powerpoint/2010/main" val="20449424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par>
                                <p:cTn id="11" presetID="10" presetClass="entr" presetSubtype="0" fill="hold"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fade">
                                      <p:cBhvr>
                                        <p:cTn id="13" dur="500"/>
                                        <p:tgtEl>
                                          <p:spTgt spid="8"/>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fade">
                                      <p:cBhvr>
                                        <p:cTn id="16" dur="500"/>
                                        <p:tgtEl>
                                          <p:spTgt spid="11"/>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7"/>
                                        </p:tgtEl>
                                        <p:attrNameLst>
                                          <p:attrName>style.visibility</p:attrName>
                                        </p:attrNameLst>
                                      </p:cBhvr>
                                      <p:to>
                                        <p:strVal val="visible"/>
                                      </p:to>
                                    </p:set>
                                    <p:animEffect transition="in" filter="fade">
                                      <p:cBhvr>
                                        <p:cTn id="21"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2" grpId="0" animBg="1"/>
      <p:bldP spid="13" grpId="0"/>
      <p:bldP spid="1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929B4C9-CE62-4D4D-A9BF-8B4682E9DF04}"/>
              </a:ext>
            </a:extLst>
          </p:cNvPr>
          <p:cNvSpPr>
            <a:spLocks noGrp="1"/>
          </p:cNvSpPr>
          <p:nvPr>
            <p:ph type="title"/>
          </p:nvPr>
        </p:nvSpPr>
        <p:spPr>
          <a:xfrm>
            <a:off x="729072" y="620688"/>
            <a:ext cx="7685856" cy="1143000"/>
          </a:xfrm>
        </p:spPr>
        <p:txBody>
          <a:bodyPr/>
          <a:lstStyle/>
          <a:p>
            <a:r>
              <a:rPr kumimoji="1" lang="ja-JP" altLang="en-US" sz="4000" dirty="0"/>
              <a:t>（フィッシャーの）正確確率検定</a:t>
            </a:r>
            <a:br>
              <a:rPr kumimoji="1" lang="en-US" altLang="ja-JP" dirty="0"/>
            </a:br>
            <a:r>
              <a:rPr kumimoji="1" lang="ja-JP" altLang="en-US" sz="2000" b="0" dirty="0">
                <a:effectLst/>
              </a:rPr>
              <a:t>注：ソフトがあるならば</a:t>
            </a:r>
            <a:r>
              <a:rPr kumimoji="1" lang="en-US" altLang="ja-JP" sz="2000" b="0" dirty="0">
                <a:effectLst/>
              </a:rPr>
              <a:t>Yates</a:t>
            </a:r>
            <a:r>
              <a:rPr kumimoji="1" lang="ja-JP" altLang="en-US" sz="2000" b="0" dirty="0">
                <a:effectLst/>
              </a:rPr>
              <a:t>の補正よりもおすすめ</a:t>
            </a:r>
          </a:p>
        </p:txBody>
      </p:sp>
      <p:graphicFrame>
        <p:nvGraphicFramePr>
          <p:cNvPr id="6" name="コンテンツ プレースホルダー 3">
            <a:extLst>
              <a:ext uri="{FF2B5EF4-FFF2-40B4-BE49-F238E27FC236}">
                <a16:creationId xmlns:a16="http://schemas.microsoft.com/office/drawing/2014/main" id="{568421E7-752C-44AE-BBC4-20625FDF6F8F}"/>
              </a:ext>
            </a:extLst>
          </p:cNvPr>
          <p:cNvGraphicFramePr>
            <a:graphicFrameLocks/>
          </p:cNvGraphicFramePr>
          <p:nvPr>
            <p:extLst>
              <p:ext uri="{D42A27DB-BD31-4B8C-83A1-F6EECF244321}">
                <p14:modId xmlns:p14="http://schemas.microsoft.com/office/powerpoint/2010/main" val="1634584368"/>
              </p:ext>
            </p:extLst>
          </p:nvPr>
        </p:nvGraphicFramePr>
        <p:xfrm>
          <a:off x="727636" y="2368707"/>
          <a:ext cx="1707331" cy="1293684"/>
        </p:xfrm>
        <a:graphic>
          <a:graphicData uri="http://schemas.openxmlformats.org/drawingml/2006/table">
            <a:tbl>
              <a:tblPr firstRow="1" bandRow="1">
                <a:tableStyleId>{5C22544A-7EE6-4342-B048-85BDC9FD1C3A}</a:tableStyleId>
              </a:tblPr>
              <a:tblGrid>
                <a:gridCol w="854393">
                  <a:extLst>
                    <a:ext uri="{9D8B030D-6E8A-4147-A177-3AD203B41FA5}">
                      <a16:colId xmlns:a16="http://schemas.microsoft.com/office/drawing/2014/main" val="20001"/>
                    </a:ext>
                  </a:extLst>
                </a:gridCol>
                <a:gridCol w="420890">
                  <a:extLst>
                    <a:ext uri="{9D8B030D-6E8A-4147-A177-3AD203B41FA5}">
                      <a16:colId xmlns:a16="http://schemas.microsoft.com/office/drawing/2014/main" val="20002"/>
                    </a:ext>
                  </a:extLst>
                </a:gridCol>
                <a:gridCol w="432048">
                  <a:extLst>
                    <a:ext uri="{9D8B030D-6E8A-4147-A177-3AD203B41FA5}">
                      <a16:colId xmlns:a16="http://schemas.microsoft.com/office/drawing/2014/main" val="20003"/>
                    </a:ext>
                  </a:extLst>
                </a:gridCol>
              </a:tblGrid>
              <a:tr h="357282">
                <a:tc>
                  <a:txBody>
                    <a:bodyPr/>
                    <a:lstStyle/>
                    <a:p>
                      <a:r>
                        <a:rPr kumimoji="1" lang="ja-JP" altLang="en-US" sz="1300" dirty="0"/>
                        <a:t>期待度数</a:t>
                      </a:r>
                      <a:endParaRPr kumimoji="1" lang="en-US" altLang="ja-JP" sz="1300" dirty="0"/>
                    </a:p>
                    <a:p>
                      <a:r>
                        <a:rPr kumimoji="1" lang="ja-JP" altLang="en-US" sz="1300" dirty="0"/>
                        <a:t>（独立時）</a:t>
                      </a:r>
                    </a:p>
                  </a:txBody>
                  <a:tcPr/>
                </a:tc>
                <a:tc>
                  <a:txBody>
                    <a:bodyPr/>
                    <a:lstStyle/>
                    <a:p>
                      <a:pPr algn="ctr"/>
                      <a:r>
                        <a:rPr kumimoji="1" lang="ja-JP" altLang="en-US" sz="1600" b="0" dirty="0">
                          <a:solidFill>
                            <a:schemeClr val="bg1"/>
                          </a:solidFill>
                          <a:latin typeface="+mj-ea"/>
                          <a:ea typeface="+mj-ea"/>
                        </a:rPr>
                        <a:t>健康</a:t>
                      </a:r>
                    </a:p>
                  </a:txBody>
                  <a:tcPr anchor="ctr">
                    <a:lnB w="12700" cap="flat" cmpd="sng" algn="ctr">
                      <a:noFill/>
                      <a:prstDash val="solid"/>
                      <a:round/>
                      <a:headEnd type="none" w="med" len="med"/>
                      <a:tailEnd type="none" w="med" len="med"/>
                    </a:lnB>
                    <a:solidFill>
                      <a:schemeClr val="accent5">
                        <a:lumMod val="75000"/>
                      </a:schemeClr>
                    </a:solidFill>
                  </a:tcPr>
                </a:tc>
                <a:tc>
                  <a:txBody>
                    <a:bodyPr/>
                    <a:lstStyle/>
                    <a:p>
                      <a:pPr algn="ctr"/>
                      <a:r>
                        <a:rPr kumimoji="1" lang="ja-JP" altLang="en-US" sz="1600" b="0" dirty="0">
                          <a:solidFill>
                            <a:schemeClr val="bg1"/>
                          </a:solidFill>
                          <a:latin typeface="+mj-ea"/>
                          <a:ea typeface="+mj-ea"/>
                        </a:rPr>
                        <a:t>病気</a:t>
                      </a:r>
                    </a:p>
                  </a:txBody>
                  <a:tcPr anchor="ctr">
                    <a:lnB w="12700" cap="flat" cmpd="sng" algn="ctr">
                      <a:no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10001"/>
                  </a:ext>
                </a:extLst>
              </a:tr>
              <a:tr h="357282">
                <a:tc>
                  <a:txBody>
                    <a:bodyPr/>
                    <a:lstStyle/>
                    <a:p>
                      <a:pPr algn="ctr"/>
                      <a:r>
                        <a:rPr kumimoji="1" lang="ja-JP" altLang="en-US" sz="1600" b="0" dirty="0">
                          <a:solidFill>
                            <a:schemeClr val="bg1"/>
                          </a:solidFill>
                          <a:latin typeface="+mj-ea"/>
                          <a:ea typeface="+mj-ea"/>
                        </a:rPr>
                        <a:t>前作無</a:t>
                      </a:r>
                    </a:p>
                  </a:txBody>
                  <a:tcPr anchor="ctr">
                    <a:lnR w="12700" cap="flat" cmpd="sng" algn="ctr">
                      <a:noFill/>
                      <a:prstDash val="solid"/>
                      <a:round/>
                      <a:headEnd type="none" w="med" len="med"/>
                      <a:tailEnd type="none" w="med" len="med"/>
                    </a:lnR>
                    <a:solidFill>
                      <a:schemeClr val="accent5">
                        <a:lumMod val="75000"/>
                      </a:schemeClr>
                    </a:solidFill>
                  </a:tcPr>
                </a:tc>
                <a:tc>
                  <a:txBody>
                    <a:bodyPr/>
                    <a:lstStyle/>
                    <a:p>
                      <a:pPr algn="ctr"/>
                      <a:r>
                        <a:rPr kumimoji="1" lang="en-US" altLang="ja-JP" sz="1600" b="0" dirty="0">
                          <a:solidFill>
                            <a:schemeClr val="tx1"/>
                          </a:solidFill>
                          <a:latin typeface="+mj-ea"/>
                          <a:ea typeface="+mj-ea"/>
                        </a:rPr>
                        <a:t>3</a:t>
                      </a:r>
                      <a:endParaRPr kumimoji="1" lang="ja-JP" altLang="en-US" sz="1600" b="0" dirty="0">
                        <a:solidFill>
                          <a:schemeClr val="tx1"/>
                        </a:solidFill>
                        <a:latin typeface="+mj-ea"/>
                        <a:ea typeface="+mj-ea"/>
                      </a:endParaRPr>
                    </a:p>
                  </a:txBody>
                  <a:tcPr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kumimoji="1" lang="en-US" altLang="ja-JP" sz="1600" b="0" dirty="0">
                          <a:solidFill>
                            <a:schemeClr val="tx1"/>
                          </a:solidFill>
                          <a:latin typeface="+mj-ea"/>
                          <a:ea typeface="+mj-ea"/>
                        </a:rPr>
                        <a:t>4</a:t>
                      </a:r>
                      <a:endParaRPr kumimoji="1" lang="ja-JP" altLang="en-US" sz="1600" b="0" dirty="0">
                        <a:solidFill>
                          <a:schemeClr val="tx1"/>
                        </a:solidFill>
                        <a:latin typeface="+mj-ea"/>
                        <a:ea typeface="+mj-ea"/>
                      </a:endParaRPr>
                    </a:p>
                  </a:txBody>
                  <a:tcPr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57282">
                <a:tc>
                  <a:txBody>
                    <a:bodyPr/>
                    <a:lstStyle/>
                    <a:p>
                      <a:pPr algn="ctr"/>
                      <a:r>
                        <a:rPr kumimoji="1" lang="ja-JP" altLang="en-US" sz="1600" b="0" dirty="0">
                          <a:solidFill>
                            <a:schemeClr val="bg1"/>
                          </a:solidFill>
                          <a:latin typeface="+mj-ea"/>
                          <a:ea typeface="+mj-ea"/>
                        </a:rPr>
                        <a:t>前作有</a:t>
                      </a:r>
                    </a:p>
                  </a:txBody>
                  <a:tcPr anchor="ctr">
                    <a:lnR w="12700" cap="flat" cmpd="sng" algn="ctr">
                      <a:noFill/>
                      <a:prstDash val="solid"/>
                      <a:round/>
                      <a:headEnd type="none" w="med" len="med"/>
                      <a:tailEnd type="none" w="med" len="med"/>
                    </a:lnR>
                    <a:solidFill>
                      <a:schemeClr val="accent5">
                        <a:lumMod val="75000"/>
                      </a:schemeClr>
                    </a:solidFill>
                  </a:tcPr>
                </a:tc>
                <a:tc>
                  <a:txBody>
                    <a:bodyPr/>
                    <a:lstStyle/>
                    <a:p>
                      <a:pPr algn="ctr"/>
                      <a:r>
                        <a:rPr kumimoji="1" lang="en-US" altLang="ja-JP" sz="1600" b="0" dirty="0">
                          <a:solidFill>
                            <a:schemeClr val="tx1"/>
                          </a:solidFill>
                          <a:latin typeface="+mj-ea"/>
                          <a:ea typeface="+mj-ea"/>
                        </a:rPr>
                        <a:t>3</a:t>
                      </a:r>
                      <a:endParaRPr kumimoji="1" lang="ja-JP" altLang="en-US" sz="1600" b="0" dirty="0">
                        <a:solidFill>
                          <a:schemeClr val="tx1"/>
                        </a:solidFill>
                        <a:latin typeface="+mj-ea"/>
                        <a:ea typeface="+mj-ea"/>
                      </a:endParaRPr>
                    </a:p>
                  </a:txBody>
                  <a:tcPr anchor="ctr">
                    <a:lnL w="12700" cap="flat" cmpd="sng" algn="ctr">
                      <a:no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600" b="0" dirty="0">
                          <a:solidFill>
                            <a:schemeClr val="tx1"/>
                          </a:solidFill>
                          <a:latin typeface="+mj-ea"/>
                          <a:ea typeface="+mj-ea"/>
                        </a:rPr>
                        <a:t>4</a:t>
                      </a:r>
                      <a:endParaRPr kumimoji="1" lang="ja-JP" altLang="en-US" sz="1600" b="0" dirty="0">
                        <a:solidFill>
                          <a:schemeClr val="tx1"/>
                        </a:solidFill>
                        <a:latin typeface="+mj-ea"/>
                        <a:ea typeface="+mj-ea"/>
                      </a:endParaRPr>
                    </a:p>
                  </a:txBody>
                  <a:tcPr anchor="ctr">
                    <a:lnL w="12700" cmpd="sng">
                      <a:noFill/>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graphicFrame>
        <p:nvGraphicFramePr>
          <p:cNvPr id="7" name="コンテンツ プレースホルダー 3">
            <a:extLst>
              <a:ext uri="{FF2B5EF4-FFF2-40B4-BE49-F238E27FC236}">
                <a16:creationId xmlns:a16="http://schemas.microsoft.com/office/drawing/2014/main" id="{A1BE8E42-1335-43AA-B4C4-F6B3E756DEEA}"/>
              </a:ext>
            </a:extLst>
          </p:cNvPr>
          <p:cNvGraphicFramePr>
            <a:graphicFrameLocks/>
          </p:cNvGraphicFramePr>
          <p:nvPr>
            <p:extLst>
              <p:ext uri="{D42A27DB-BD31-4B8C-83A1-F6EECF244321}">
                <p14:modId xmlns:p14="http://schemas.microsoft.com/office/powerpoint/2010/main" val="2737352664"/>
              </p:ext>
            </p:extLst>
          </p:nvPr>
        </p:nvGraphicFramePr>
        <p:xfrm>
          <a:off x="2692713" y="2377966"/>
          <a:ext cx="1707331" cy="1293684"/>
        </p:xfrm>
        <a:graphic>
          <a:graphicData uri="http://schemas.openxmlformats.org/drawingml/2006/table">
            <a:tbl>
              <a:tblPr firstRow="1" bandRow="1">
                <a:tableStyleId>{5C22544A-7EE6-4342-B048-85BDC9FD1C3A}</a:tableStyleId>
              </a:tblPr>
              <a:tblGrid>
                <a:gridCol w="854393">
                  <a:extLst>
                    <a:ext uri="{9D8B030D-6E8A-4147-A177-3AD203B41FA5}">
                      <a16:colId xmlns:a16="http://schemas.microsoft.com/office/drawing/2014/main" val="20001"/>
                    </a:ext>
                  </a:extLst>
                </a:gridCol>
                <a:gridCol w="420890">
                  <a:extLst>
                    <a:ext uri="{9D8B030D-6E8A-4147-A177-3AD203B41FA5}">
                      <a16:colId xmlns:a16="http://schemas.microsoft.com/office/drawing/2014/main" val="20002"/>
                    </a:ext>
                  </a:extLst>
                </a:gridCol>
                <a:gridCol w="432048">
                  <a:extLst>
                    <a:ext uri="{9D8B030D-6E8A-4147-A177-3AD203B41FA5}">
                      <a16:colId xmlns:a16="http://schemas.microsoft.com/office/drawing/2014/main" val="20003"/>
                    </a:ext>
                  </a:extLst>
                </a:gridCol>
              </a:tblGrid>
              <a:tr h="357282">
                <a:tc>
                  <a:txBody>
                    <a:bodyPr/>
                    <a:lstStyle/>
                    <a:p>
                      <a:r>
                        <a:rPr kumimoji="1" lang="ja-JP" altLang="en-US" sz="1300" dirty="0"/>
                        <a:t>中間度数</a:t>
                      </a:r>
                    </a:p>
                  </a:txBody>
                  <a:tcPr/>
                </a:tc>
                <a:tc>
                  <a:txBody>
                    <a:bodyPr/>
                    <a:lstStyle/>
                    <a:p>
                      <a:pPr algn="ctr"/>
                      <a:r>
                        <a:rPr kumimoji="1" lang="ja-JP" altLang="en-US" sz="1600" b="0" dirty="0">
                          <a:solidFill>
                            <a:schemeClr val="bg1"/>
                          </a:solidFill>
                          <a:latin typeface="+mj-ea"/>
                          <a:ea typeface="+mj-ea"/>
                        </a:rPr>
                        <a:t>健康</a:t>
                      </a:r>
                    </a:p>
                  </a:txBody>
                  <a:tcPr anchor="ctr">
                    <a:lnB w="12700" cap="flat" cmpd="sng" algn="ctr">
                      <a:noFill/>
                      <a:prstDash val="solid"/>
                      <a:round/>
                      <a:headEnd type="none" w="med" len="med"/>
                      <a:tailEnd type="none" w="med" len="med"/>
                    </a:lnB>
                    <a:solidFill>
                      <a:schemeClr val="accent5">
                        <a:lumMod val="75000"/>
                      </a:schemeClr>
                    </a:solidFill>
                  </a:tcPr>
                </a:tc>
                <a:tc>
                  <a:txBody>
                    <a:bodyPr/>
                    <a:lstStyle/>
                    <a:p>
                      <a:pPr algn="ctr"/>
                      <a:r>
                        <a:rPr kumimoji="1" lang="ja-JP" altLang="en-US" sz="1600" b="0" dirty="0">
                          <a:solidFill>
                            <a:schemeClr val="bg1"/>
                          </a:solidFill>
                          <a:latin typeface="+mj-ea"/>
                          <a:ea typeface="+mj-ea"/>
                        </a:rPr>
                        <a:t>病気</a:t>
                      </a:r>
                    </a:p>
                  </a:txBody>
                  <a:tcPr anchor="ctr">
                    <a:lnB w="12700" cap="flat" cmpd="sng" algn="ctr">
                      <a:no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10001"/>
                  </a:ext>
                </a:extLst>
              </a:tr>
              <a:tr h="357282">
                <a:tc>
                  <a:txBody>
                    <a:bodyPr/>
                    <a:lstStyle/>
                    <a:p>
                      <a:pPr algn="ctr"/>
                      <a:r>
                        <a:rPr kumimoji="1" lang="ja-JP" altLang="en-US" sz="1600" b="0" dirty="0">
                          <a:solidFill>
                            <a:schemeClr val="bg1"/>
                          </a:solidFill>
                          <a:latin typeface="+mj-ea"/>
                          <a:ea typeface="+mj-ea"/>
                        </a:rPr>
                        <a:t>前作無</a:t>
                      </a:r>
                    </a:p>
                  </a:txBody>
                  <a:tcPr anchor="ctr">
                    <a:lnR w="12700" cap="flat" cmpd="sng" algn="ctr">
                      <a:noFill/>
                      <a:prstDash val="solid"/>
                      <a:round/>
                      <a:headEnd type="none" w="med" len="med"/>
                      <a:tailEnd type="none" w="med" len="med"/>
                    </a:lnR>
                    <a:solidFill>
                      <a:schemeClr val="accent5">
                        <a:lumMod val="75000"/>
                      </a:schemeClr>
                    </a:solidFill>
                  </a:tcPr>
                </a:tc>
                <a:tc>
                  <a:txBody>
                    <a:bodyPr/>
                    <a:lstStyle/>
                    <a:p>
                      <a:pPr algn="ctr"/>
                      <a:r>
                        <a:rPr kumimoji="1" lang="en-US" altLang="ja-JP" sz="1600" b="0" dirty="0">
                          <a:solidFill>
                            <a:schemeClr val="tx1"/>
                          </a:solidFill>
                          <a:latin typeface="+mj-ea"/>
                          <a:ea typeface="+mj-ea"/>
                        </a:rPr>
                        <a:t>2</a:t>
                      </a:r>
                      <a:endParaRPr kumimoji="1" lang="ja-JP" altLang="en-US" sz="1600" b="0" dirty="0">
                        <a:solidFill>
                          <a:schemeClr val="tx1"/>
                        </a:solidFill>
                        <a:latin typeface="+mj-ea"/>
                        <a:ea typeface="+mj-ea"/>
                      </a:endParaRPr>
                    </a:p>
                  </a:txBody>
                  <a:tcPr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kumimoji="1" lang="en-US" altLang="ja-JP" sz="1600" b="0" dirty="0">
                          <a:solidFill>
                            <a:schemeClr val="tx1"/>
                          </a:solidFill>
                          <a:latin typeface="+mj-ea"/>
                          <a:ea typeface="+mj-ea"/>
                        </a:rPr>
                        <a:t>5</a:t>
                      </a:r>
                      <a:endParaRPr kumimoji="1" lang="ja-JP" altLang="en-US" sz="1600" b="0" dirty="0">
                        <a:solidFill>
                          <a:schemeClr val="tx1"/>
                        </a:solidFill>
                        <a:latin typeface="+mj-ea"/>
                        <a:ea typeface="+mj-ea"/>
                      </a:endParaRPr>
                    </a:p>
                  </a:txBody>
                  <a:tcPr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57282">
                <a:tc>
                  <a:txBody>
                    <a:bodyPr/>
                    <a:lstStyle/>
                    <a:p>
                      <a:pPr algn="ctr"/>
                      <a:r>
                        <a:rPr kumimoji="1" lang="ja-JP" altLang="en-US" sz="1600" b="0" dirty="0">
                          <a:solidFill>
                            <a:schemeClr val="bg1"/>
                          </a:solidFill>
                          <a:latin typeface="+mj-ea"/>
                          <a:ea typeface="+mj-ea"/>
                        </a:rPr>
                        <a:t>前作有</a:t>
                      </a:r>
                    </a:p>
                  </a:txBody>
                  <a:tcPr anchor="ctr">
                    <a:lnR w="12700" cap="flat" cmpd="sng" algn="ctr">
                      <a:noFill/>
                      <a:prstDash val="solid"/>
                      <a:round/>
                      <a:headEnd type="none" w="med" len="med"/>
                      <a:tailEnd type="none" w="med" len="med"/>
                    </a:lnR>
                    <a:solidFill>
                      <a:schemeClr val="accent5">
                        <a:lumMod val="75000"/>
                      </a:schemeClr>
                    </a:solidFill>
                  </a:tcPr>
                </a:tc>
                <a:tc>
                  <a:txBody>
                    <a:bodyPr/>
                    <a:lstStyle/>
                    <a:p>
                      <a:pPr algn="ctr"/>
                      <a:r>
                        <a:rPr kumimoji="1" lang="en-US" altLang="ja-JP" sz="1600" b="0" dirty="0">
                          <a:solidFill>
                            <a:schemeClr val="tx1"/>
                          </a:solidFill>
                          <a:latin typeface="+mj-ea"/>
                          <a:ea typeface="+mj-ea"/>
                        </a:rPr>
                        <a:t>4</a:t>
                      </a:r>
                      <a:endParaRPr kumimoji="1" lang="ja-JP" altLang="en-US" sz="1600" b="0" dirty="0">
                        <a:solidFill>
                          <a:schemeClr val="tx1"/>
                        </a:solidFill>
                        <a:latin typeface="+mj-ea"/>
                        <a:ea typeface="+mj-ea"/>
                      </a:endParaRPr>
                    </a:p>
                  </a:txBody>
                  <a:tcPr anchor="ctr">
                    <a:lnL w="12700" cap="flat" cmpd="sng" algn="ctr">
                      <a:no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600" b="0" dirty="0">
                          <a:solidFill>
                            <a:schemeClr val="tx1"/>
                          </a:solidFill>
                          <a:latin typeface="+mj-ea"/>
                          <a:ea typeface="+mj-ea"/>
                        </a:rPr>
                        <a:t>3</a:t>
                      </a:r>
                    </a:p>
                  </a:txBody>
                  <a:tcPr anchor="ctr">
                    <a:lnL w="12700" cmpd="sng">
                      <a:noFill/>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graphicFrame>
        <p:nvGraphicFramePr>
          <p:cNvPr id="8" name="コンテンツ プレースホルダー 3">
            <a:extLst>
              <a:ext uri="{FF2B5EF4-FFF2-40B4-BE49-F238E27FC236}">
                <a16:creationId xmlns:a16="http://schemas.microsoft.com/office/drawing/2014/main" id="{770A2633-F39D-4636-884B-5CC72AA39748}"/>
              </a:ext>
            </a:extLst>
          </p:cNvPr>
          <p:cNvGraphicFramePr>
            <a:graphicFrameLocks/>
          </p:cNvGraphicFramePr>
          <p:nvPr>
            <p:extLst>
              <p:ext uri="{D42A27DB-BD31-4B8C-83A1-F6EECF244321}">
                <p14:modId xmlns:p14="http://schemas.microsoft.com/office/powerpoint/2010/main" val="417215312"/>
              </p:ext>
            </p:extLst>
          </p:nvPr>
        </p:nvGraphicFramePr>
        <p:xfrm>
          <a:off x="4760084" y="2387225"/>
          <a:ext cx="1707331" cy="1293684"/>
        </p:xfrm>
        <a:graphic>
          <a:graphicData uri="http://schemas.openxmlformats.org/drawingml/2006/table">
            <a:tbl>
              <a:tblPr firstRow="1" bandRow="1">
                <a:tableStyleId>{5C22544A-7EE6-4342-B048-85BDC9FD1C3A}</a:tableStyleId>
              </a:tblPr>
              <a:tblGrid>
                <a:gridCol w="854393">
                  <a:extLst>
                    <a:ext uri="{9D8B030D-6E8A-4147-A177-3AD203B41FA5}">
                      <a16:colId xmlns:a16="http://schemas.microsoft.com/office/drawing/2014/main" val="20001"/>
                    </a:ext>
                  </a:extLst>
                </a:gridCol>
                <a:gridCol w="420890">
                  <a:extLst>
                    <a:ext uri="{9D8B030D-6E8A-4147-A177-3AD203B41FA5}">
                      <a16:colId xmlns:a16="http://schemas.microsoft.com/office/drawing/2014/main" val="20002"/>
                    </a:ext>
                  </a:extLst>
                </a:gridCol>
                <a:gridCol w="432048">
                  <a:extLst>
                    <a:ext uri="{9D8B030D-6E8A-4147-A177-3AD203B41FA5}">
                      <a16:colId xmlns:a16="http://schemas.microsoft.com/office/drawing/2014/main" val="20003"/>
                    </a:ext>
                  </a:extLst>
                </a:gridCol>
              </a:tblGrid>
              <a:tr h="357282">
                <a:tc>
                  <a:txBody>
                    <a:bodyPr/>
                    <a:lstStyle/>
                    <a:p>
                      <a:r>
                        <a:rPr kumimoji="1" lang="ja-JP" altLang="en-US" sz="1300" dirty="0"/>
                        <a:t>観測度数</a:t>
                      </a:r>
                    </a:p>
                  </a:txBody>
                  <a:tcPr/>
                </a:tc>
                <a:tc>
                  <a:txBody>
                    <a:bodyPr/>
                    <a:lstStyle/>
                    <a:p>
                      <a:pPr algn="ctr"/>
                      <a:r>
                        <a:rPr kumimoji="1" lang="ja-JP" altLang="en-US" sz="1600" b="0" dirty="0">
                          <a:solidFill>
                            <a:schemeClr val="bg1"/>
                          </a:solidFill>
                          <a:latin typeface="+mj-ea"/>
                          <a:ea typeface="+mj-ea"/>
                        </a:rPr>
                        <a:t>健康</a:t>
                      </a:r>
                    </a:p>
                  </a:txBody>
                  <a:tcPr anchor="ctr">
                    <a:lnB w="12700" cap="flat" cmpd="sng" algn="ctr">
                      <a:noFill/>
                      <a:prstDash val="solid"/>
                      <a:round/>
                      <a:headEnd type="none" w="med" len="med"/>
                      <a:tailEnd type="none" w="med" len="med"/>
                    </a:lnB>
                    <a:solidFill>
                      <a:schemeClr val="accent5">
                        <a:lumMod val="75000"/>
                      </a:schemeClr>
                    </a:solidFill>
                  </a:tcPr>
                </a:tc>
                <a:tc>
                  <a:txBody>
                    <a:bodyPr/>
                    <a:lstStyle/>
                    <a:p>
                      <a:pPr algn="ctr"/>
                      <a:r>
                        <a:rPr kumimoji="1" lang="ja-JP" altLang="en-US" sz="1600" b="0" dirty="0">
                          <a:solidFill>
                            <a:schemeClr val="bg1"/>
                          </a:solidFill>
                          <a:latin typeface="+mj-ea"/>
                          <a:ea typeface="+mj-ea"/>
                        </a:rPr>
                        <a:t>病気</a:t>
                      </a:r>
                    </a:p>
                  </a:txBody>
                  <a:tcPr anchor="ctr">
                    <a:lnB w="12700" cap="flat" cmpd="sng" algn="ctr">
                      <a:no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10001"/>
                  </a:ext>
                </a:extLst>
              </a:tr>
              <a:tr h="357282">
                <a:tc>
                  <a:txBody>
                    <a:bodyPr/>
                    <a:lstStyle/>
                    <a:p>
                      <a:pPr algn="ctr"/>
                      <a:r>
                        <a:rPr kumimoji="1" lang="ja-JP" altLang="en-US" sz="1600" b="0" dirty="0">
                          <a:solidFill>
                            <a:schemeClr val="bg1"/>
                          </a:solidFill>
                          <a:latin typeface="+mj-ea"/>
                          <a:ea typeface="+mj-ea"/>
                        </a:rPr>
                        <a:t>前作無</a:t>
                      </a:r>
                    </a:p>
                  </a:txBody>
                  <a:tcPr anchor="ctr">
                    <a:lnR w="12700" cap="flat" cmpd="sng" algn="ctr">
                      <a:noFill/>
                      <a:prstDash val="solid"/>
                      <a:round/>
                      <a:headEnd type="none" w="med" len="med"/>
                      <a:tailEnd type="none" w="med" len="med"/>
                    </a:lnR>
                    <a:solidFill>
                      <a:schemeClr val="accent5">
                        <a:lumMod val="75000"/>
                      </a:schemeClr>
                    </a:solidFill>
                  </a:tcPr>
                </a:tc>
                <a:tc>
                  <a:txBody>
                    <a:bodyPr/>
                    <a:lstStyle/>
                    <a:p>
                      <a:pPr algn="ctr"/>
                      <a:r>
                        <a:rPr kumimoji="1" lang="en-US" altLang="ja-JP" sz="1600" b="0" dirty="0">
                          <a:solidFill>
                            <a:schemeClr val="tx1"/>
                          </a:solidFill>
                          <a:latin typeface="+mj-ea"/>
                          <a:ea typeface="+mj-ea"/>
                        </a:rPr>
                        <a:t>1</a:t>
                      </a:r>
                      <a:endParaRPr kumimoji="1" lang="ja-JP" altLang="en-US" sz="1600" b="0" dirty="0">
                        <a:solidFill>
                          <a:schemeClr val="tx1"/>
                        </a:solidFill>
                        <a:latin typeface="+mj-ea"/>
                        <a:ea typeface="+mj-ea"/>
                      </a:endParaRPr>
                    </a:p>
                  </a:txBody>
                  <a:tcPr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kumimoji="1" lang="en-US" altLang="ja-JP" sz="1600" b="0" dirty="0">
                          <a:solidFill>
                            <a:schemeClr val="tx1"/>
                          </a:solidFill>
                          <a:latin typeface="+mj-ea"/>
                          <a:ea typeface="+mj-ea"/>
                        </a:rPr>
                        <a:t>6</a:t>
                      </a:r>
                      <a:endParaRPr kumimoji="1" lang="ja-JP" altLang="en-US" sz="1600" b="0" dirty="0">
                        <a:solidFill>
                          <a:schemeClr val="tx1"/>
                        </a:solidFill>
                        <a:latin typeface="+mj-ea"/>
                        <a:ea typeface="+mj-ea"/>
                      </a:endParaRPr>
                    </a:p>
                  </a:txBody>
                  <a:tcPr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57282">
                <a:tc>
                  <a:txBody>
                    <a:bodyPr/>
                    <a:lstStyle/>
                    <a:p>
                      <a:pPr algn="ctr"/>
                      <a:r>
                        <a:rPr kumimoji="1" lang="ja-JP" altLang="en-US" sz="1600" b="0" dirty="0">
                          <a:solidFill>
                            <a:schemeClr val="bg1"/>
                          </a:solidFill>
                          <a:latin typeface="+mj-ea"/>
                          <a:ea typeface="+mj-ea"/>
                        </a:rPr>
                        <a:t>前作有</a:t>
                      </a:r>
                    </a:p>
                  </a:txBody>
                  <a:tcPr anchor="ctr">
                    <a:lnR w="12700" cap="flat" cmpd="sng" algn="ctr">
                      <a:noFill/>
                      <a:prstDash val="solid"/>
                      <a:round/>
                      <a:headEnd type="none" w="med" len="med"/>
                      <a:tailEnd type="none" w="med" len="med"/>
                    </a:lnR>
                    <a:solidFill>
                      <a:schemeClr val="accent5">
                        <a:lumMod val="75000"/>
                      </a:schemeClr>
                    </a:solidFill>
                  </a:tcPr>
                </a:tc>
                <a:tc>
                  <a:txBody>
                    <a:bodyPr/>
                    <a:lstStyle/>
                    <a:p>
                      <a:pPr algn="ctr"/>
                      <a:r>
                        <a:rPr kumimoji="1" lang="en-US" altLang="ja-JP" sz="1600" b="0" dirty="0">
                          <a:solidFill>
                            <a:schemeClr val="tx1"/>
                          </a:solidFill>
                          <a:latin typeface="+mj-ea"/>
                          <a:ea typeface="+mj-ea"/>
                        </a:rPr>
                        <a:t>5</a:t>
                      </a:r>
                      <a:endParaRPr kumimoji="1" lang="ja-JP" altLang="en-US" sz="1600" b="0" dirty="0">
                        <a:solidFill>
                          <a:schemeClr val="tx1"/>
                        </a:solidFill>
                        <a:latin typeface="+mj-ea"/>
                        <a:ea typeface="+mj-ea"/>
                      </a:endParaRPr>
                    </a:p>
                  </a:txBody>
                  <a:tcPr anchor="ctr">
                    <a:lnL w="12700" cap="flat" cmpd="sng" algn="ctr">
                      <a:no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600" b="0" dirty="0">
                          <a:solidFill>
                            <a:schemeClr val="tx1"/>
                          </a:solidFill>
                          <a:latin typeface="+mj-ea"/>
                          <a:ea typeface="+mj-ea"/>
                        </a:rPr>
                        <a:t>2</a:t>
                      </a:r>
                      <a:endParaRPr kumimoji="1" lang="ja-JP" altLang="en-US" sz="1600" b="0" dirty="0">
                        <a:solidFill>
                          <a:schemeClr val="tx1"/>
                        </a:solidFill>
                        <a:latin typeface="+mj-ea"/>
                        <a:ea typeface="+mj-ea"/>
                      </a:endParaRPr>
                    </a:p>
                  </a:txBody>
                  <a:tcPr anchor="ctr">
                    <a:lnL w="12700" cmpd="sng">
                      <a:noFill/>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graphicFrame>
        <p:nvGraphicFramePr>
          <p:cNvPr id="9" name="コンテンツ プレースホルダー 3">
            <a:extLst>
              <a:ext uri="{FF2B5EF4-FFF2-40B4-BE49-F238E27FC236}">
                <a16:creationId xmlns:a16="http://schemas.microsoft.com/office/drawing/2014/main" id="{BA9843AE-BF53-4FA8-ABBF-17D70B4CA73F}"/>
              </a:ext>
            </a:extLst>
          </p:cNvPr>
          <p:cNvGraphicFramePr>
            <a:graphicFrameLocks/>
          </p:cNvGraphicFramePr>
          <p:nvPr>
            <p:extLst>
              <p:ext uri="{D42A27DB-BD31-4B8C-83A1-F6EECF244321}">
                <p14:modId xmlns:p14="http://schemas.microsoft.com/office/powerpoint/2010/main" val="3793398452"/>
              </p:ext>
            </p:extLst>
          </p:nvPr>
        </p:nvGraphicFramePr>
        <p:xfrm>
          <a:off x="6776308" y="2387225"/>
          <a:ext cx="1707331" cy="1293684"/>
        </p:xfrm>
        <a:graphic>
          <a:graphicData uri="http://schemas.openxmlformats.org/drawingml/2006/table">
            <a:tbl>
              <a:tblPr firstRow="1" bandRow="1">
                <a:tableStyleId>{5C22544A-7EE6-4342-B048-85BDC9FD1C3A}</a:tableStyleId>
              </a:tblPr>
              <a:tblGrid>
                <a:gridCol w="854393">
                  <a:extLst>
                    <a:ext uri="{9D8B030D-6E8A-4147-A177-3AD203B41FA5}">
                      <a16:colId xmlns:a16="http://schemas.microsoft.com/office/drawing/2014/main" val="20001"/>
                    </a:ext>
                  </a:extLst>
                </a:gridCol>
                <a:gridCol w="420890">
                  <a:extLst>
                    <a:ext uri="{9D8B030D-6E8A-4147-A177-3AD203B41FA5}">
                      <a16:colId xmlns:a16="http://schemas.microsoft.com/office/drawing/2014/main" val="20002"/>
                    </a:ext>
                  </a:extLst>
                </a:gridCol>
                <a:gridCol w="432048">
                  <a:extLst>
                    <a:ext uri="{9D8B030D-6E8A-4147-A177-3AD203B41FA5}">
                      <a16:colId xmlns:a16="http://schemas.microsoft.com/office/drawing/2014/main" val="20003"/>
                    </a:ext>
                  </a:extLst>
                </a:gridCol>
              </a:tblGrid>
              <a:tr h="357282">
                <a:tc>
                  <a:txBody>
                    <a:bodyPr/>
                    <a:lstStyle/>
                    <a:p>
                      <a:r>
                        <a:rPr kumimoji="1" lang="ja-JP" altLang="en-US" sz="1300" dirty="0"/>
                        <a:t>対立仮説</a:t>
                      </a:r>
                      <a:endParaRPr kumimoji="1" lang="en-US" altLang="ja-JP" sz="1300" dirty="0"/>
                    </a:p>
                    <a:p>
                      <a:r>
                        <a:rPr kumimoji="1" lang="ja-JP" altLang="en-US" sz="1300" dirty="0"/>
                        <a:t>（関連時）</a:t>
                      </a:r>
                    </a:p>
                  </a:txBody>
                  <a:tcPr/>
                </a:tc>
                <a:tc>
                  <a:txBody>
                    <a:bodyPr/>
                    <a:lstStyle/>
                    <a:p>
                      <a:pPr algn="ctr"/>
                      <a:r>
                        <a:rPr kumimoji="1" lang="ja-JP" altLang="en-US" sz="1600" b="0" dirty="0">
                          <a:solidFill>
                            <a:schemeClr val="bg1"/>
                          </a:solidFill>
                          <a:latin typeface="+mj-ea"/>
                          <a:ea typeface="+mj-ea"/>
                        </a:rPr>
                        <a:t>健康</a:t>
                      </a:r>
                    </a:p>
                  </a:txBody>
                  <a:tcPr anchor="ctr">
                    <a:lnB w="12700" cap="flat" cmpd="sng" algn="ctr">
                      <a:noFill/>
                      <a:prstDash val="solid"/>
                      <a:round/>
                      <a:headEnd type="none" w="med" len="med"/>
                      <a:tailEnd type="none" w="med" len="med"/>
                    </a:lnB>
                    <a:solidFill>
                      <a:schemeClr val="accent5">
                        <a:lumMod val="75000"/>
                      </a:schemeClr>
                    </a:solidFill>
                  </a:tcPr>
                </a:tc>
                <a:tc>
                  <a:txBody>
                    <a:bodyPr/>
                    <a:lstStyle/>
                    <a:p>
                      <a:pPr algn="ctr"/>
                      <a:r>
                        <a:rPr kumimoji="1" lang="ja-JP" altLang="en-US" sz="1600" b="0" dirty="0">
                          <a:solidFill>
                            <a:schemeClr val="bg1"/>
                          </a:solidFill>
                          <a:latin typeface="+mj-ea"/>
                          <a:ea typeface="+mj-ea"/>
                        </a:rPr>
                        <a:t>病気</a:t>
                      </a:r>
                    </a:p>
                  </a:txBody>
                  <a:tcPr anchor="ctr">
                    <a:lnB w="12700" cap="flat" cmpd="sng" algn="ctr">
                      <a:no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10001"/>
                  </a:ext>
                </a:extLst>
              </a:tr>
              <a:tr h="357282">
                <a:tc>
                  <a:txBody>
                    <a:bodyPr/>
                    <a:lstStyle/>
                    <a:p>
                      <a:pPr algn="ctr"/>
                      <a:r>
                        <a:rPr kumimoji="1" lang="ja-JP" altLang="en-US" sz="1600" b="0" dirty="0">
                          <a:solidFill>
                            <a:schemeClr val="bg1"/>
                          </a:solidFill>
                          <a:latin typeface="+mj-ea"/>
                          <a:ea typeface="+mj-ea"/>
                        </a:rPr>
                        <a:t>前作無</a:t>
                      </a:r>
                    </a:p>
                  </a:txBody>
                  <a:tcPr anchor="ctr">
                    <a:lnR w="12700" cap="flat" cmpd="sng" algn="ctr">
                      <a:noFill/>
                      <a:prstDash val="solid"/>
                      <a:round/>
                      <a:headEnd type="none" w="med" len="med"/>
                      <a:tailEnd type="none" w="med" len="med"/>
                    </a:lnR>
                    <a:solidFill>
                      <a:schemeClr val="accent5">
                        <a:lumMod val="75000"/>
                      </a:schemeClr>
                    </a:solidFill>
                  </a:tcPr>
                </a:tc>
                <a:tc>
                  <a:txBody>
                    <a:bodyPr/>
                    <a:lstStyle/>
                    <a:p>
                      <a:pPr algn="ctr"/>
                      <a:r>
                        <a:rPr kumimoji="1" lang="en-US" altLang="ja-JP" sz="1600" b="0" dirty="0">
                          <a:solidFill>
                            <a:schemeClr val="tx1"/>
                          </a:solidFill>
                          <a:latin typeface="+mj-ea"/>
                          <a:ea typeface="+mj-ea"/>
                        </a:rPr>
                        <a:t>0</a:t>
                      </a:r>
                      <a:endParaRPr kumimoji="1" lang="ja-JP" altLang="en-US" sz="1600" b="0" dirty="0">
                        <a:solidFill>
                          <a:schemeClr val="tx1"/>
                        </a:solidFill>
                        <a:latin typeface="+mj-ea"/>
                        <a:ea typeface="+mj-ea"/>
                      </a:endParaRPr>
                    </a:p>
                  </a:txBody>
                  <a:tcPr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kumimoji="1" lang="en-US" altLang="ja-JP" sz="1600" b="0" dirty="0">
                          <a:solidFill>
                            <a:schemeClr val="tx1"/>
                          </a:solidFill>
                          <a:latin typeface="+mj-ea"/>
                          <a:ea typeface="+mj-ea"/>
                        </a:rPr>
                        <a:t>7</a:t>
                      </a:r>
                      <a:endParaRPr kumimoji="1" lang="ja-JP" altLang="en-US" sz="1600" b="0" dirty="0">
                        <a:solidFill>
                          <a:schemeClr val="tx1"/>
                        </a:solidFill>
                        <a:latin typeface="+mj-ea"/>
                        <a:ea typeface="+mj-ea"/>
                      </a:endParaRPr>
                    </a:p>
                  </a:txBody>
                  <a:tcPr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57282">
                <a:tc>
                  <a:txBody>
                    <a:bodyPr/>
                    <a:lstStyle/>
                    <a:p>
                      <a:pPr algn="ctr"/>
                      <a:r>
                        <a:rPr kumimoji="1" lang="ja-JP" altLang="en-US" sz="1600" b="0" dirty="0">
                          <a:solidFill>
                            <a:schemeClr val="bg1"/>
                          </a:solidFill>
                          <a:latin typeface="+mj-ea"/>
                          <a:ea typeface="+mj-ea"/>
                        </a:rPr>
                        <a:t>前作有</a:t>
                      </a:r>
                    </a:p>
                  </a:txBody>
                  <a:tcPr anchor="ctr">
                    <a:lnR w="12700" cap="flat" cmpd="sng" algn="ctr">
                      <a:noFill/>
                      <a:prstDash val="solid"/>
                      <a:round/>
                      <a:headEnd type="none" w="med" len="med"/>
                      <a:tailEnd type="none" w="med" len="med"/>
                    </a:lnR>
                    <a:solidFill>
                      <a:schemeClr val="accent5">
                        <a:lumMod val="75000"/>
                      </a:schemeClr>
                    </a:solidFill>
                  </a:tcPr>
                </a:tc>
                <a:tc>
                  <a:txBody>
                    <a:bodyPr/>
                    <a:lstStyle/>
                    <a:p>
                      <a:pPr algn="ctr"/>
                      <a:r>
                        <a:rPr kumimoji="1" lang="en-US" altLang="ja-JP" sz="1600" b="0" dirty="0">
                          <a:solidFill>
                            <a:schemeClr val="tx1"/>
                          </a:solidFill>
                          <a:latin typeface="+mj-ea"/>
                          <a:ea typeface="+mj-ea"/>
                        </a:rPr>
                        <a:t>6</a:t>
                      </a:r>
                      <a:endParaRPr kumimoji="1" lang="ja-JP" altLang="en-US" sz="1600" b="0" dirty="0">
                        <a:solidFill>
                          <a:schemeClr val="tx1"/>
                        </a:solidFill>
                        <a:latin typeface="+mj-ea"/>
                        <a:ea typeface="+mj-ea"/>
                      </a:endParaRPr>
                    </a:p>
                  </a:txBody>
                  <a:tcPr anchor="ctr">
                    <a:lnL w="12700" cap="flat" cmpd="sng" algn="ctr">
                      <a:no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600" b="0" dirty="0">
                          <a:solidFill>
                            <a:schemeClr val="tx1"/>
                          </a:solidFill>
                          <a:latin typeface="+mj-ea"/>
                          <a:ea typeface="+mj-ea"/>
                        </a:rPr>
                        <a:t>1</a:t>
                      </a:r>
                      <a:endParaRPr kumimoji="1" lang="ja-JP" altLang="en-US" sz="1600" b="0" dirty="0">
                        <a:solidFill>
                          <a:schemeClr val="tx1"/>
                        </a:solidFill>
                        <a:latin typeface="+mj-ea"/>
                        <a:ea typeface="+mj-ea"/>
                      </a:endParaRPr>
                    </a:p>
                  </a:txBody>
                  <a:tcPr anchor="ctr">
                    <a:lnL w="12700" cmpd="sng">
                      <a:noFill/>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sp>
        <p:nvSpPr>
          <p:cNvPr id="10" name="テキスト ボックス 9">
            <a:extLst>
              <a:ext uri="{FF2B5EF4-FFF2-40B4-BE49-F238E27FC236}">
                <a16:creationId xmlns:a16="http://schemas.microsoft.com/office/drawing/2014/main" id="{7FF03C47-3ABC-47DE-96C6-F3958BF4A30B}"/>
              </a:ext>
            </a:extLst>
          </p:cNvPr>
          <p:cNvSpPr txBox="1"/>
          <p:nvPr/>
        </p:nvSpPr>
        <p:spPr>
          <a:xfrm>
            <a:off x="1078599" y="3680909"/>
            <a:ext cx="922047" cy="369332"/>
          </a:xfrm>
          <a:prstGeom prst="rect">
            <a:avLst/>
          </a:prstGeom>
          <a:noFill/>
        </p:spPr>
        <p:txBody>
          <a:bodyPr wrap="none" rtlCol="0">
            <a:spAutoFit/>
          </a:bodyPr>
          <a:lstStyle/>
          <a:p>
            <a:pPr algn="l"/>
            <a:r>
              <a:rPr kumimoji="1" lang="en-US" altLang="ja-JP" sz="18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p=0.408</a:t>
            </a:r>
            <a:endParaRPr kumimoji="1" lang="ja-JP" altLang="en-US" sz="1800" dirty="0">
              <a:solidFill>
                <a:schemeClr val="bg1"/>
              </a:solidFill>
              <a:latin typeface="ＭＳ Ｐゴシック" panose="020B0600070205080204" pitchFamily="50" charset="-128"/>
              <a:ea typeface="ＭＳ Ｐゴシック" panose="020B0600070205080204" pitchFamily="50" charset="-128"/>
              <a:cs typeface="Meiryo UI" pitchFamily="50" charset="-128"/>
            </a:endParaRPr>
          </a:p>
        </p:txBody>
      </p:sp>
      <p:sp>
        <p:nvSpPr>
          <p:cNvPr id="11" name="テキスト ボックス 10">
            <a:extLst>
              <a:ext uri="{FF2B5EF4-FFF2-40B4-BE49-F238E27FC236}">
                <a16:creationId xmlns:a16="http://schemas.microsoft.com/office/drawing/2014/main" id="{4A41669B-EE11-47EF-B97D-EF2CF418FED7}"/>
              </a:ext>
            </a:extLst>
          </p:cNvPr>
          <p:cNvSpPr txBox="1"/>
          <p:nvPr/>
        </p:nvSpPr>
        <p:spPr>
          <a:xfrm>
            <a:off x="3097533" y="3671650"/>
            <a:ext cx="922047" cy="369332"/>
          </a:xfrm>
          <a:prstGeom prst="rect">
            <a:avLst/>
          </a:prstGeom>
          <a:noFill/>
        </p:spPr>
        <p:txBody>
          <a:bodyPr wrap="none" rtlCol="0">
            <a:spAutoFit/>
          </a:bodyPr>
          <a:lstStyle/>
          <a:p>
            <a:pPr algn="l"/>
            <a:r>
              <a:rPr kumimoji="1" lang="en-US" altLang="ja-JP" sz="18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p=0.245</a:t>
            </a:r>
            <a:endParaRPr kumimoji="1" lang="ja-JP" altLang="en-US" sz="1800" dirty="0">
              <a:solidFill>
                <a:schemeClr val="bg1"/>
              </a:solidFill>
              <a:latin typeface="ＭＳ Ｐゴシック" panose="020B0600070205080204" pitchFamily="50" charset="-128"/>
              <a:ea typeface="ＭＳ Ｐゴシック" panose="020B0600070205080204" pitchFamily="50" charset="-128"/>
              <a:cs typeface="Meiryo UI" pitchFamily="50" charset="-128"/>
            </a:endParaRPr>
          </a:p>
        </p:txBody>
      </p:sp>
      <p:sp>
        <p:nvSpPr>
          <p:cNvPr id="12" name="テキスト ボックス 11">
            <a:extLst>
              <a:ext uri="{FF2B5EF4-FFF2-40B4-BE49-F238E27FC236}">
                <a16:creationId xmlns:a16="http://schemas.microsoft.com/office/drawing/2014/main" id="{26F6FE11-6E18-4BFD-A572-1410D33E9D5C}"/>
              </a:ext>
            </a:extLst>
          </p:cNvPr>
          <p:cNvSpPr txBox="1"/>
          <p:nvPr/>
        </p:nvSpPr>
        <p:spPr>
          <a:xfrm>
            <a:off x="5116467" y="3680909"/>
            <a:ext cx="922047" cy="369332"/>
          </a:xfrm>
          <a:prstGeom prst="rect">
            <a:avLst/>
          </a:prstGeom>
          <a:noFill/>
        </p:spPr>
        <p:txBody>
          <a:bodyPr wrap="none" rtlCol="0">
            <a:spAutoFit/>
          </a:bodyPr>
          <a:lstStyle/>
          <a:p>
            <a:pPr algn="l"/>
            <a:r>
              <a:rPr kumimoji="1" lang="en-US" altLang="ja-JP" sz="18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p=0.049</a:t>
            </a:r>
            <a:endParaRPr kumimoji="1" lang="ja-JP" altLang="en-US" sz="1800" dirty="0">
              <a:solidFill>
                <a:schemeClr val="bg1"/>
              </a:solidFill>
              <a:latin typeface="ＭＳ Ｐゴシック" panose="020B0600070205080204" pitchFamily="50" charset="-128"/>
              <a:ea typeface="ＭＳ Ｐゴシック" panose="020B0600070205080204" pitchFamily="50" charset="-128"/>
              <a:cs typeface="Meiryo UI" pitchFamily="50" charset="-128"/>
            </a:endParaRPr>
          </a:p>
        </p:txBody>
      </p:sp>
      <p:sp>
        <p:nvSpPr>
          <p:cNvPr id="13" name="テキスト ボックス 12">
            <a:extLst>
              <a:ext uri="{FF2B5EF4-FFF2-40B4-BE49-F238E27FC236}">
                <a16:creationId xmlns:a16="http://schemas.microsoft.com/office/drawing/2014/main" id="{4C783115-16F2-4DF5-AF39-56A6DCCEED58}"/>
              </a:ext>
            </a:extLst>
          </p:cNvPr>
          <p:cNvSpPr txBox="1"/>
          <p:nvPr/>
        </p:nvSpPr>
        <p:spPr>
          <a:xfrm>
            <a:off x="7124563" y="3680909"/>
            <a:ext cx="922047" cy="369332"/>
          </a:xfrm>
          <a:prstGeom prst="rect">
            <a:avLst/>
          </a:prstGeom>
          <a:noFill/>
        </p:spPr>
        <p:txBody>
          <a:bodyPr wrap="none" rtlCol="0">
            <a:spAutoFit/>
          </a:bodyPr>
          <a:lstStyle/>
          <a:p>
            <a:pPr algn="l"/>
            <a:r>
              <a:rPr kumimoji="1" lang="en-US" altLang="ja-JP" sz="18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p=0.002</a:t>
            </a:r>
            <a:endParaRPr kumimoji="1" lang="ja-JP" altLang="en-US" sz="1800" dirty="0">
              <a:solidFill>
                <a:schemeClr val="bg1"/>
              </a:solidFill>
              <a:latin typeface="ＭＳ Ｐゴシック" panose="020B0600070205080204" pitchFamily="50" charset="-128"/>
              <a:ea typeface="ＭＳ Ｐゴシック" panose="020B0600070205080204" pitchFamily="50" charset="-128"/>
              <a:cs typeface="Meiryo UI" pitchFamily="50" charset="-128"/>
            </a:endParaRPr>
          </a:p>
        </p:txBody>
      </p:sp>
      <p:sp>
        <p:nvSpPr>
          <p:cNvPr id="14" name="テキスト ボックス 13">
            <a:extLst>
              <a:ext uri="{FF2B5EF4-FFF2-40B4-BE49-F238E27FC236}">
                <a16:creationId xmlns:a16="http://schemas.microsoft.com/office/drawing/2014/main" id="{A7C70545-F679-49D5-A831-4A2BEB1DB7B9}"/>
              </a:ext>
            </a:extLst>
          </p:cNvPr>
          <p:cNvSpPr txBox="1"/>
          <p:nvPr/>
        </p:nvSpPr>
        <p:spPr>
          <a:xfrm>
            <a:off x="467544" y="1917068"/>
            <a:ext cx="8728150" cy="353943"/>
          </a:xfrm>
          <a:prstGeom prst="rect">
            <a:avLst/>
          </a:prstGeom>
          <a:noFill/>
        </p:spPr>
        <p:txBody>
          <a:bodyPr wrap="square" rtlCol="0">
            <a:spAutoFit/>
          </a:bodyPr>
          <a:lstStyle/>
          <a:p>
            <a:pPr algn="l"/>
            <a:r>
              <a:rPr kumimoji="1" lang="ja-JP" altLang="en-US" sz="17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（周辺度数を固定して）考えられる度数配置と観測される確率（先ほどの小標本の事例）</a:t>
            </a:r>
          </a:p>
        </p:txBody>
      </p:sp>
      <p:sp>
        <p:nvSpPr>
          <p:cNvPr id="18" name="矢印: 右 17">
            <a:extLst>
              <a:ext uri="{FF2B5EF4-FFF2-40B4-BE49-F238E27FC236}">
                <a16:creationId xmlns:a16="http://schemas.microsoft.com/office/drawing/2014/main" id="{CC4CB30A-AAD9-4101-B49F-55F05DB7B95F}"/>
              </a:ext>
            </a:extLst>
          </p:cNvPr>
          <p:cNvSpPr/>
          <p:nvPr/>
        </p:nvSpPr>
        <p:spPr>
          <a:xfrm>
            <a:off x="4783440" y="3599532"/>
            <a:ext cx="3672408" cy="576064"/>
          </a:xfrm>
          <a:prstGeom prst="rightArrow">
            <a:avLst/>
          </a:prstGeom>
          <a:noFill/>
          <a:ln w="317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023E57C3-363C-4363-B64E-3A5BDB986B12}"/>
              </a:ext>
            </a:extLst>
          </p:cNvPr>
          <p:cNvSpPr txBox="1"/>
          <p:nvPr/>
        </p:nvSpPr>
        <p:spPr>
          <a:xfrm>
            <a:off x="5216991" y="3971638"/>
            <a:ext cx="2515432" cy="369332"/>
          </a:xfrm>
          <a:prstGeom prst="rect">
            <a:avLst/>
          </a:prstGeom>
          <a:noFill/>
        </p:spPr>
        <p:txBody>
          <a:bodyPr wrap="none" rtlCol="0">
            <a:spAutoFit/>
          </a:bodyPr>
          <a:lstStyle/>
          <a:p>
            <a:pPr algn="l"/>
            <a:r>
              <a:rPr kumimoji="1" lang="ja-JP" altLang="en-US" sz="1800" dirty="0">
                <a:solidFill>
                  <a:srgbClr val="FFFF00"/>
                </a:solidFill>
                <a:latin typeface="ＭＳ Ｐゴシック" panose="020B0600070205080204" pitchFamily="50" charset="-128"/>
                <a:ea typeface="ＭＳ Ｐゴシック" panose="020B0600070205080204" pitchFamily="50" charset="-128"/>
                <a:cs typeface="Meiryo UI" pitchFamily="50" charset="-128"/>
              </a:rPr>
              <a:t>正確な</a:t>
            </a:r>
            <a:r>
              <a:rPr kumimoji="1" lang="en-US" altLang="ja-JP" sz="1800" dirty="0">
                <a:solidFill>
                  <a:srgbClr val="FFFF00"/>
                </a:solidFill>
                <a:latin typeface="ＭＳ Ｐゴシック" panose="020B0600070205080204" pitchFamily="50" charset="-128"/>
                <a:ea typeface="ＭＳ Ｐゴシック" panose="020B0600070205080204" pitchFamily="50" charset="-128"/>
                <a:cs typeface="Meiryo UI" pitchFamily="50" charset="-128"/>
              </a:rPr>
              <a:t>p</a:t>
            </a:r>
            <a:r>
              <a:rPr kumimoji="1" lang="ja-JP" altLang="en-US" sz="1800" dirty="0">
                <a:solidFill>
                  <a:srgbClr val="FFFF00"/>
                </a:solidFill>
                <a:latin typeface="ＭＳ Ｐゴシック" panose="020B0600070205080204" pitchFamily="50" charset="-128"/>
                <a:ea typeface="ＭＳ Ｐゴシック" panose="020B0600070205080204" pitchFamily="50" charset="-128"/>
                <a:cs typeface="Meiryo UI" pitchFamily="50" charset="-128"/>
              </a:rPr>
              <a:t>値（片側）</a:t>
            </a:r>
            <a:r>
              <a:rPr kumimoji="1" lang="en-US" altLang="ja-JP" sz="1800" dirty="0">
                <a:solidFill>
                  <a:srgbClr val="FFFF00"/>
                </a:solidFill>
                <a:latin typeface="ＭＳ Ｐゴシック" panose="020B0600070205080204" pitchFamily="50" charset="-128"/>
                <a:ea typeface="ＭＳ Ｐゴシック" panose="020B0600070205080204" pitchFamily="50" charset="-128"/>
                <a:cs typeface="Meiryo UI" pitchFamily="50" charset="-128"/>
              </a:rPr>
              <a:t>=0.051</a:t>
            </a:r>
            <a:endParaRPr kumimoji="1" lang="ja-JP" altLang="en-US" sz="1800" dirty="0">
              <a:solidFill>
                <a:srgbClr val="FFFF00"/>
              </a:solidFill>
              <a:latin typeface="ＭＳ Ｐゴシック" panose="020B0600070205080204" pitchFamily="50" charset="-128"/>
              <a:ea typeface="ＭＳ Ｐゴシック" panose="020B0600070205080204" pitchFamily="50" charset="-128"/>
              <a:cs typeface="Meiryo UI" pitchFamily="50" charset="-128"/>
            </a:endParaRPr>
          </a:p>
        </p:txBody>
      </p:sp>
      <p:graphicFrame>
        <p:nvGraphicFramePr>
          <p:cNvPr id="20" name="コンテンツ プレースホルダー 3">
            <a:extLst>
              <a:ext uri="{FF2B5EF4-FFF2-40B4-BE49-F238E27FC236}">
                <a16:creationId xmlns:a16="http://schemas.microsoft.com/office/drawing/2014/main" id="{A3034FDC-197C-478A-826B-94FFC95E8893}"/>
              </a:ext>
            </a:extLst>
          </p:cNvPr>
          <p:cNvGraphicFramePr>
            <a:graphicFrameLocks/>
          </p:cNvGraphicFramePr>
          <p:nvPr>
            <p:extLst>
              <p:ext uri="{D42A27DB-BD31-4B8C-83A1-F6EECF244321}">
                <p14:modId xmlns:p14="http://schemas.microsoft.com/office/powerpoint/2010/main" val="3259230173"/>
              </p:ext>
            </p:extLst>
          </p:nvPr>
        </p:nvGraphicFramePr>
        <p:xfrm>
          <a:off x="685956" y="4993448"/>
          <a:ext cx="1707331" cy="1071846"/>
        </p:xfrm>
        <a:graphic>
          <a:graphicData uri="http://schemas.openxmlformats.org/drawingml/2006/table">
            <a:tbl>
              <a:tblPr firstRow="1" bandRow="1">
                <a:tableStyleId>{5C22544A-7EE6-4342-B048-85BDC9FD1C3A}</a:tableStyleId>
              </a:tblPr>
              <a:tblGrid>
                <a:gridCol w="854393">
                  <a:extLst>
                    <a:ext uri="{9D8B030D-6E8A-4147-A177-3AD203B41FA5}">
                      <a16:colId xmlns:a16="http://schemas.microsoft.com/office/drawing/2014/main" val="20001"/>
                    </a:ext>
                  </a:extLst>
                </a:gridCol>
                <a:gridCol w="420890">
                  <a:extLst>
                    <a:ext uri="{9D8B030D-6E8A-4147-A177-3AD203B41FA5}">
                      <a16:colId xmlns:a16="http://schemas.microsoft.com/office/drawing/2014/main" val="20002"/>
                    </a:ext>
                  </a:extLst>
                </a:gridCol>
                <a:gridCol w="432048">
                  <a:extLst>
                    <a:ext uri="{9D8B030D-6E8A-4147-A177-3AD203B41FA5}">
                      <a16:colId xmlns:a16="http://schemas.microsoft.com/office/drawing/2014/main" val="20003"/>
                    </a:ext>
                  </a:extLst>
                </a:gridCol>
              </a:tblGrid>
              <a:tr h="357282">
                <a:tc>
                  <a:txBody>
                    <a:bodyPr/>
                    <a:lstStyle/>
                    <a:p>
                      <a:endParaRPr kumimoji="1" lang="ja-JP" altLang="en-US" sz="1300" dirty="0"/>
                    </a:p>
                  </a:txBody>
                  <a:tcPr/>
                </a:tc>
                <a:tc>
                  <a:txBody>
                    <a:bodyPr/>
                    <a:lstStyle/>
                    <a:p>
                      <a:pPr algn="ctr"/>
                      <a:endParaRPr kumimoji="1" lang="ja-JP" altLang="en-US" sz="1600" b="0" dirty="0">
                        <a:solidFill>
                          <a:schemeClr val="bg1"/>
                        </a:solidFill>
                        <a:latin typeface="+mj-ea"/>
                        <a:ea typeface="+mj-ea"/>
                      </a:endParaRPr>
                    </a:p>
                  </a:txBody>
                  <a:tcPr anchor="ctr">
                    <a:lnB w="12700" cap="flat" cmpd="sng" algn="ctr">
                      <a:noFill/>
                      <a:prstDash val="solid"/>
                      <a:round/>
                      <a:headEnd type="none" w="med" len="med"/>
                      <a:tailEnd type="none" w="med" len="med"/>
                    </a:lnB>
                    <a:solidFill>
                      <a:schemeClr val="accent5">
                        <a:lumMod val="75000"/>
                      </a:schemeClr>
                    </a:solidFill>
                  </a:tcPr>
                </a:tc>
                <a:tc>
                  <a:txBody>
                    <a:bodyPr/>
                    <a:lstStyle/>
                    <a:p>
                      <a:pPr algn="ctr"/>
                      <a:endParaRPr kumimoji="1" lang="ja-JP" altLang="en-US" sz="1600" b="0" dirty="0">
                        <a:solidFill>
                          <a:schemeClr val="bg1"/>
                        </a:solidFill>
                        <a:latin typeface="+mj-ea"/>
                        <a:ea typeface="+mj-ea"/>
                      </a:endParaRPr>
                    </a:p>
                  </a:txBody>
                  <a:tcPr anchor="ctr">
                    <a:lnB w="12700" cap="flat" cmpd="sng" algn="ctr">
                      <a:noFill/>
                      <a:prstDash val="solid"/>
                      <a:round/>
                      <a:headEnd type="none" w="med" len="med"/>
                      <a:tailEnd type="none" w="med" len="med"/>
                    </a:lnB>
                    <a:solidFill>
                      <a:schemeClr val="accent5">
                        <a:lumMod val="75000"/>
                      </a:schemeClr>
                    </a:solidFill>
                  </a:tcPr>
                </a:tc>
                <a:extLst>
                  <a:ext uri="{0D108BD9-81ED-4DB2-BD59-A6C34878D82A}">
                    <a16:rowId xmlns:a16="http://schemas.microsoft.com/office/drawing/2014/main" val="10001"/>
                  </a:ext>
                </a:extLst>
              </a:tr>
              <a:tr h="357282">
                <a:tc>
                  <a:txBody>
                    <a:bodyPr/>
                    <a:lstStyle/>
                    <a:p>
                      <a:pPr algn="ctr"/>
                      <a:endParaRPr kumimoji="1" lang="ja-JP" altLang="en-US" sz="1600" b="0" dirty="0">
                        <a:solidFill>
                          <a:schemeClr val="bg1"/>
                        </a:solidFill>
                        <a:latin typeface="+mj-ea"/>
                        <a:ea typeface="+mj-ea"/>
                      </a:endParaRPr>
                    </a:p>
                  </a:txBody>
                  <a:tcPr anchor="ctr">
                    <a:lnR w="12700" cap="flat" cmpd="sng" algn="ctr">
                      <a:noFill/>
                      <a:prstDash val="solid"/>
                      <a:round/>
                      <a:headEnd type="none" w="med" len="med"/>
                      <a:tailEnd type="none" w="med" len="med"/>
                    </a:lnR>
                    <a:solidFill>
                      <a:schemeClr val="accent5">
                        <a:lumMod val="75000"/>
                      </a:schemeClr>
                    </a:solidFill>
                  </a:tcPr>
                </a:tc>
                <a:tc>
                  <a:txBody>
                    <a:bodyPr/>
                    <a:lstStyle/>
                    <a:p>
                      <a:pPr algn="ctr"/>
                      <a:r>
                        <a:rPr kumimoji="1" lang="en-US" altLang="ja-JP" sz="1600" b="0" dirty="0">
                          <a:solidFill>
                            <a:schemeClr val="tx1"/>
                          </a:solidFill>
                          <a:latin typeface="+mj-ea"/>
                          <a:ea typeface="+mj-ea"/>
                        </a:rPr>
                        <a:t>a</a:t>
                      </a:r>
                      <a:endParaRPr kumimoji="1" lang="ja-JP" altLang="en-US" sz="1600" b="0" dirty="0">
                        <a:solidFill>
                          <a:schemeClr val="tx1"/>
                        </a:solidFill>
                        <a:latin typeface="+mj-ea"/>
                        <a:ea typeface="+mj-ea"/>
                      </a:endParaRPr>
                    </a:p>
                  </a:txBody>
                  <a:tcPr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gn="ctr"/>
                      <a:r>
                        <a:rPr kumimoji="1" lang="en-US" altLang="ja-JP" sz="1600" b="0" dirty="0">
                          <a:solidFill>
                            <a:schemeClr val="tx1"/>
                          </a:solidFill>
                          <a:latin typeface="+mj-ea"/>
                          <a:ea typeface="+mj-ea"/>
                        </a:rPr>
                        <a:t>b</a:t>
                      </a:r>
                      <a:endParaRPr kumimoji="1" lang="ja-JP" altLang="en-US" sz="1600" b="0" dirty="0">
                        <a:solidFill>
                          <a:schemeClr val="tx1"/>
                        </a:solidFill>
                        <a:latin typeface="+mj-ea"/>
                        <a:ea typeface="+mj-ea"/>
                      </a:endParaRPr>
                    </a:p>
                  </a:txBody>
                  <a:tcPr anchor="ctr">
                    <a:lnL w="12700" cmpd="sng">
                      <a:noFill/>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357282">
                <a:tc>
                  <a:txBody>
                    <a:bodyPr/>
                    <a:lstStyle/>
                    <a:p>
                      <a:pPr algn="ctr"/>
                      <a:endParaRPr kumimoji="1" lang="ja-JP" altLang="en-US" sz="1600" b="0" dirty="0">
                        <a:solidFill>
                          <a:schemeClr val="bg1"/>
                        </a:solidFill>
                        <a:latin typeface="+mj-ea"/>
                        <a:ea typeface="+mj-ea"/>
                      </a:endParaRPr>
                    </a:p>
                  </a:txBody>
                  <a:tcPr anchor="ctr">
                    <a:lnR w="12700" cap="flat" cmpd="sng" algn="ctr">
                      <a:noFill/>
                      <a:prstDash val="solid"/>
                      <a:round/>
                      <a:headEnd type="none" w="med" len="med"/>
                      <a:tailEnd type="none" w="med" len="med"/>
                    </a:lnR>
                    <a:solidFill>
                      <a:schemeClr val="accent5">
                        <a:lumMod val="75000"/>
                      </a:schemeClr>
                    </a:solidFill>
                  </a:tcPr>
                </a:tc>
                <a:tc>
                  <a:txBody>
                    <a:bodyPr/>
                    <a:lstStyle/>
                    <a:p>
                      <a:pPr algn="ctr"/>
                      <a:r>
                        <a:rPr kumimoji="1" lang="en-US" altLang="ja-JP" sz="1600" b="0" dirty="0">
                          <a:solidFill>
                            <a:schemeClr val="tx1"/>
                          </a:solidFill>
                          <a:latin typeface="+mj-ea"/>
                          <a:ea typeface="+mj-ea"/>
                        </a:rPr>
                        <a:t>c</a:t>
                      </a:r>
                      <a:endParaRPr kumimoji="1" lang="ja-JP" altLang="en-US" sz="1600" b="0" dirty="0">
                        <a:solidFill>
                          <a:schemeClr val="tx1"/>
                        </a:solidFill>
                        <a:latin typeface="+mj-ea"/>
                        <a:ea typeface="+mj-ea"/>
                      </a:endParaRPr>
                    </a:p>
                  </a:txBody>
                  <a:tcPr anchor="ctr">
                    <a:lnL w="12700" cap="flat" cmpd="sng" algn="ctr">
                      <a:no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kumimoji="1" lang="en-US" altLang="ja-JP" sz="1600" b="0" dirty="0">
                          <a:solidFill>
                            <a:schemeClr val="tx1"/>
                          </a:solidFill>
                          <a:latin typeface="+mj-ea"/>
                          <a:ea typeface="+mj-ea"/>
                        </a:rPr>
                        <a:t>d</a:t>
                      </a:r>
                      <a:endParaRPr kumimoji="1" lang="ja-JP" altLang="en-US" sz="1600" b="0" dirty="0">
                        <a:solidFill>
                          <a:schemeClr val="tx1"/>
                        </a:solidFill>
                        <a:latin typeface="+mj-ea"/>
                        <a:ea typeface="+mj-ea"/>
                      </a:endParaRPr>
                    </a:p>
                  </a:txBody>
                  <a:tcPr anchor="ctr">
                    <a:lnL w="12700" cmpd="sng">
                      <a:noFill/>
                    </a:lnL>
                    <a:lnR w="12700" cap="flat" cmpd="sng" algn="ctr">
                      <a:noFill/>
                      <a:prstDash val="solid"/>
                      <a:round/>
                      <a:headEnd type="none" w="med" len="med"/>
                      <a:tailEnd type="none" w="med" len="med"/>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003"/>
                  </a:ext>
                </a:extLst>
              </a:tr>
            </a:tbl>
          </a:graphicData>
        </a:graphic>
      </p:graphicFrame>
      <p:graphicFrame>
        <p:nvGraphicFramePr>
          <p:cNvPr id="25" name="オブジェクト 24">
            <a:extLst>
              <a:ext uri="{FF2B5EF4-FFF2-40B4-BE49-F238E27FC236}">
                <a16:creationId xmlns:a16="http://schemas.microsoft.com/office/drawing/2014/main" id="{1C7561C2-5510-4E0B-BF50-D2C87DBF63F3}"/>
              </a:ext>
            </a:extLst>
          </p:cNvPr>
          <p:cNvGraphicFramePr>
            <a:graphicFrameLocks noChangeAspect="1"/>
          </p:cNvGraphicFramePr>
          <p:nvPr>
            <p:extLst>
              <p:ext uri="{D42A27DB-BD31-4B8C-83A1-F6EECF244321}">
                <p14:modId xmlns:p14="http://schemas.microsoft.com/office/powerpoint/2010/main" val="1992280987"/>
              </p:ext>
            </p:extLst>
          </p:nvPr>
        </p:nvGraphicFramePr>
        <p:xfrm>
          <a:off x="3278219" y="5291199"/>
          <a:ext cx="4514996" cy="662995"/>
        </p:xfrm>
        <a:graphic>
          <a:graphicData uri="http://schemas.openxmlformats.org/presentationml/2006/ole">
            <mc:AlternateContent xmlns:mc="http://schemas.openxmlformats.org/markup-compatibility/2006">
              <mc:Choice xmlns:v="urn:schemas-microsoft-com:vml" Requires="v">
                <p:oleObj spid="_x0000_s1075" name="Equation" r:id="rId3" imgW="3238200" imgH="469800" progId="Equation.DSMT4">
                  <p:embed/>
                </p:oleObj>
              </mc:Choice>
              <mc:Fallback>
                <p:oleObj name="Equation" r:id="rId3" imgW="3238200" imgH="469800" progId="Equation.DSMT4">
                  <p:embed/>
                  <p:pic>
                    <p:nvPicPr>
                      <p:cNvPr id="0" name="Object 3"/>
                      <p:cNvPicPr>
                        <a:picLocks noChangeAspect="1" noChangeArrowheads="1"/>
                      </p:cNvPicPr>
                      <p:nvPr/>
                    </p:nvPicPr>
                    <p:blipFill>
                      <a:blip r:embed="rId4"/>
                      <a:srcRect/>
                      <a:stretch>
                        <a:fillRect/>
                      </a:stretch>
                    </p:blipFill>
                    <p:spPr bwMode="auto">
                      <a:xfrm>
                        <a:off x="3278219" y="5291199"/>
                        <a:ext cx="4514996" cy="662995"/>
                      </a:xfrm>
                      <a:prstGeom prst="rect">
                        <a:avLst/>
                      </a:prstGeom>
                      <a:noFill/>
                    </p:spPr>
                  </p:pic>
                </p:oleObj>
              </mc:Fallback>
            </mc:AlternateContent>
          </a:graphicData>
        </a:graphic>
      </p:graphicFrame>
      <p:sp>
        <p:nvSpPr>
          <p:cNvPr id="26" name="矢印: 右 25">
            <a:extLst>
              <a:ext uri="{FF2B5EF4-FFF2-40B4-BE49-F238E27FC236}">
                <a16:creationId xmlns:a16="http://schemas.microsoft.com/office/drawing/2014/main" id="{49D17D02-3A29-4612-A042-54C9BE76F3D0}"/>
              </a:ext>
            </a:extLst>
          </p:cNvPr>
          <p:cNvSpPr/>
          <p:nvPr/>
        </p:nvSpPr>
        <p:spPr>
          <a:xfrm>
            <a:off x="2434967" y="5334666"/>
            <a:ext cx="844553" cy="576063"/>
          </a:xfrm>
          <a:prstGeom prst="rightArrow">
            <a:avLst/>
          </a:prstGeom>
          <a:solidFill>
            <a:srgbClr val="92D050"/>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500" dirty="0"/>
              <a:t>確率</a:t>
            </a:r>
            <a:r>
              <a:rPr kumimoji="1" lang="en-US" altLang="ja-JP" sz="1500" dirty="0"/>
              <a:t>p</a:t>
            </a:r>
            <a:endParaRPr kumimoji="1" lang="ja-JP" altLang="en-US" sz="1500" dirty="0"/>
          </a:p>
        </p:txBody>
      </p:sp>
      <p:cxnSp>
        <p:nvCxnSpPr>
          <p:cNvPr id="28" name="コネクタ: 曲線 27">
            <a:extLst>
              <a:ext uri="{FF2B5EF4-FFF2-40B4-BE49-F238E27FC236}">
                <a16:creationId xmlns:a16="http://schemas.microsoft.com/office/drawing/2014/main" id="{63617F0A-F52B-4339-96E4-F52D0CD1D343}"/>
              </a:ext>
            </a:extLst>
          </p:cNvPr>
          <p:cNvCxnSpPr>
            <a:cxnSpLocks/>
          </p:cNvCxnSpPr>
          <p:nvPr/>
        </p:nvCxnSpPr>
        <p:spPr>
          <a:xfrm rot="16200000" flipV="1">
            <a:off x="6468134" y="5901198"/>
            <a:ext cx="212240" cy="171956"/>
          </a:xfrm>
          <a:prstGeom prst="curvedConnector3">
            <a:avLst>
              <a:gd name="adj1" fmla="val 3764"/>
            </a:avLst>
          </a:prstGeom>
          <a:ln w="3175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30" name="テキスト ボックス 29">
            <a:extLst>
              <a:ext uri="{FF2B5EF4-FFF2-40B4-BE49-F238E27FC236}">
                <a16:creationId xmlns:a16="http://schemas.microsoft.com/office/drawing/2014/main" id="{60826283-CE80-4387-BE5F-55FDF5AAC63A}"/>
              </a:ext>
            </a:extLst>
          </p:cNvPr>
          <p:cNvSpPr txBox="1"/>
          <p:nvPr/>
        </p:nvSpPr>
        <p:spPr>
          <a:xfrm>
            <a:off x="6648256" y="5931713"/>
            <a:ext cx="1778051" cy="323165"/>
          </a:xfrm>
          <a:prstGeom prst="rect">
            <a:avLst/>
          </a:prstGeom>
          <a:noFill/>
        </p:spPr>
        <p:txBody>
          <a:bodyPr wrap="none" rtlCol="0">
            <a:spAutoFit/>
          </a:bodyPr>
          <a:lstStyle/>
          <a:p>
            <a:pPr algn="l"/>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配置によって異なる</a:t>
            </a:r>
          </a:p>
        </p:txBody>
      </p:sp>
      <p:sp>
        <p:nvSpPr>
          <p:cNvPr id="32" name="テキスト ボックス 31">
            <a:extLst>
              <a:ext uri="{FF2B5EF4-FFF2-40B4-BE49-F238E27FC236}">
                <a16:creationId xmlns:a16="http://schemas.microsoft.com/office/drawing/2014/main" id="{98E59FE3-F17B-4879-9A1A-676A8C6A597C}"/>
              </a:ext>
            </a:extLst>
          </p:cNvPr>
          <p:cNvSpPr txBox="1"/>
          <p:nvPr/>
        </p:nvSpPr>
        <p:spPr>
          <a:xfrm>
            <a:off x="539552" y="4605598"/>
            <a:ext cx="1338828" cy="323165"/>
          </a:xfrm>
          <a:prstGeom prst="rect">
            <a:avLst/>
          </a:prstGeom>
          <a:noFill/>
        </p:spPr>
        <p:txBody>
          <a:bodyPr wrap="none" rtlCol="0">
            <a:spAutoFit/>
          </a:bodyPr>
          <a:lstStyle/>
          <a:p>
            <a:pPr algn="l"/>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確率の計算式</a:t>
            </a:r>
          </a:p>
        </p:txBody>
      </p:sp>
      <p:cxnSp>
        <p:nvCxnSpPr>
          <p:cNvPr id="34" name="直線矢印コネクタ 33">
            <a:extLst>
              <a:ext uri="{FF2B5EF4-FFF2-40B4-BE49-F238E27FC236}">
                <a16:creationId xmlns:a16="http://schemas.microsoft.com/office/drawing/2014/main" id="{A07A7611-524D-4E83-A6F2-C29EC6148852}"/>
              </a:ext>
            </a:extLst>
          </p:cNvPr>
          <p:cNvCxnSpPr>
            <a:cxnSpLocks/>
          </p:cNvCxnSpPr>
          <p:nvPr/>
        </p:nvCxnSpPr>
        <p:spPr>
          <a:xfrm flipH="1">
            <a:off x="1097390" y="4019855"/>
            <a:ext cx="98310" cy="626996"/>
          </a:xfrm>
          <a:prstGeom prst="straightConnector1">
            <a:avLst/>
          </a:prstGeom>
          <a:ln w="3175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36" name="テキスト ボックス 35">
            <a:extLst>
              <a:ext uri="{FF2B5EF4-FFF2-40B4-BE49-F238E27FC236}">
                <a16:creationId xmlns:a16="http://schemas.microsoft.com/office/drawing/2014/main" id="{5AFDE3A2-6DCE-471D-8EC1-E8ADCB7F0631}"/>
              </a:ext>
            </a:extLst>
          </p:cNvPr>
          <p:cNvSpPr txBox="1"/>
          <p:nvPr/>
        </p:nvSpPr>
        <p:spPr>
          <a:xfrm>
            <a:off x="6648256" y="4323686"/>
            <a:ext cx="2135521" cy="323165"/>
          </a:xfrm>
          <a:prstGeom prst="rect">
            <a:avLst/>
          </a:prstGeom>
          <a:noFill/>
        </p:spPr>
        <p:txBody>
          <a:bodyPr wrap="none" rtlCol="0">
            <a:spAutoFit/>
          </a:bodyPr>
          <a:lstStyle/>
          <a:p>
            <a:pPr algn="l"/>
            <a:r>
              <a:rPr kumimoji="1" lang="en-US" altLang="ja-JP" sz="1500" dirty="0">
                <a:solidFill>
                  <a:srgbClr val="FFC000"/>
                </a:solidFill>
                <a:latin typeface="ＭＳ Ｐゴシック" panose="020B0600070205080204" pitchFamily="50" charset="-128"/>
                <a:ea typeface="ＭＳ Ｐゴシック" panose="020B0600070205080204" pitchFamily="50" charset="-128"/>
                <a:cs typeface="Meiryo UI" pitchFamily="50" charset="-128"/>
              </a:rPr>
              <a:t>5</a:t>
            </a:r>
            <a:r>
              <a:rPr kumimoji="1" lang="ja-JP" altLang="en-US" sz="1500" dirty="0">
                <a:solidFill>
                  <a:srgbClr val="FFC000"/>
                </a:solidFill>
                <a:latin typeface="ＭＳ Ｐゴシック" panose="020B0600070205080204" pitchFamily="50" charset="-128"/>
                <a:ea typeface="ＭＳ Ｐゴシック" panose="020B0600070205080204" pitchFamily="50" charset="-128"/>
                <a:cs typeface="Meiryo UI" pitchFamily="50" charset="-128"/>
              </a:rPr>
              <a:t>％水準で有意ではない</a:t>
            </a:r>
          </a:p>
        </p:txBody>
      </p:sp>
      <p:cxnSp>
        <p:nvCxnSpPr>
          <p:cNvPr id="37" name="コネクタ: 曲線 36">
            <a:extLst>
              <a:ext uri="{FF2B5EF4-FFF2-40B4-BE49-F238E27FC236}">
                <a16:creationId xmlns:a16="http://schemas.microsoft.com/office/drawing/2014/main" id="{F89D2A56-9B71-42E6-A4A1-D408407A2641}"/>
              </a:ext>
            </a:extLst>
          </p:cNvPr>
          <p:cNvCxnSpPr>
            <a:cxnSpLocks/>
          </p:cNvCxnSpPr>
          <p:nvPr/>
        </p:nvCxnSpPr>
        <p:spPr>
          <a:xfrm rot="16200000" flipV="1">
            <a:off x="7711834" y="4127011"/>
            <a:ext cx="148090" cy="272822"/>
          </a:xfrm>
          <a:prstGeom prst="curvedConnector2">
            <a:avLst/>
          </a:prstGeom>
          <a:ln w="31750">
            <a:solidFill>
              <a:srgbClr val="FFC000"/>
            </a:solidFill>
            <a:tailEnd type="triangle"/>
          </a:ln>
        </p:spPr>
        <p:style>
          <a:lnRef idx="1">
            <a:schemeClr val="accent1"/>
          </a:lnRef>
          <a:fillRef idx="0">
            <a:schemeClr val="accent1"/>
          </a:fillRef>
          <a:effectRef idx="0">
            <a:schemeClr val="accent1"/>
          </a:effectRef>
          <a:fontRef idx="minor">
            <a:schemeClr val="tx1"/>
          </a:fontRef>
        </p:style>
      </p:cxnSp>
      <p:sp>
        <p:nvSpPr>
          <p:cNvPr id="40" name="テキスト ボックス 39">
            <a:extLst>
              <a:ext uri="{FF2B5EF4-FFF2-40B4-BE49-F238E27FC236}">
                <a16:creationId xmlns:a16="http://schemas.microsoft.com/office/drawing/2014/main" id="{C71EDCC9-5C38-4CEC-86EF-3D69CED65618}"/>
              </a:ext>
            </a:extLst>
          </p:cNvPr>
          <p:cNvSpPr txBox="1"/>
          <p:nvPr/>
        </p:nvSpPr>
        <p:spPr>
          <a:xfrm>
            <a:off x="2434967" y="4816110"/>
            <a:ext cx="6466835" cy="323165"/>
          </a:xfrm>
          <a:prstGeom prst="rect">
            <a:avLst/>
          </a:prstGeom>
          <a:noFill/>
        </p:spPr>
        <p:txBody>
          <a:bodyPr wrap="none" rtlCol="0">
            <a:spAutoFit/>
          </a:bodyPr>
          <a:lstStyle/>
          <a:p>
            <a:pPr algn="l"/>
            <a:r>
              <a:rPr kumimoji="1" lang="ja-JP" altLang="en-US" sz="1500" dirty="0">
                <a:solidFill>
                  <a:srgbClr val="FFC000"/>
                </a:solidFill>
                <a:latin typeface="ＭＳ Ｐゴシック" panose="020B0600070205080204" pitchFamily="50" charset="-128"/>
                <a:ea typeface="ＭＳ Ｐゴシック" panose="020B0600070205080204" pitchFamily="50" charset="-128"/>
                <a:cs typeface="Meiryo UI" pitchFamily="50" charset="-128"/>
              </a:rPr>
              <a:t>計算が大変なので大きな表では使えない</a:t>
            </a:r>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a:t>
            </a:r>
            <a:r>
              <a:rPr kumimoji="1" lang="en-US" altLang="ja-JP"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R</a:t>
            </a:r>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コマンダーでは</a:t>
            </a:r>
            <a:r>
              <a:rPr kumimoji="1" lang="en-US" altLang="ja-JP"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10×10</a:t>
            </a:r>
            <a:r>
              <a:rPr kumimoji="1" lang="ja-JP" altLang="en-US" sz="1500" dirty="0" err="1">
                <a:solidFill>
                  <a:schemeClr val="bg1"/>
                </a:solidFill>
                <a:latin typeface="ＭＳ Ｐゴシック" panose="020B0600070205080204" pitchFamily="50" charset="-128"/>
                <a:ea typeface="ＭＳ Ｐゴシック" panose="020B0600070205080204" pitchFamily="50" charset="-128"/>
                <a:cs typeface="Meiryo UI" pitchFamily="50" charset="-128"/>
              </a:rPr>
              <a:t>まで</a:t>
            </a:r>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可能）</a:t>
            </a:r>
          </a:p>
        </p:txBody>
      </p:sp>
      <p:cxnSp>
        <p:nvCxnSpPr>
          <p:cNvPr id="41" name="コネクタ: 曲線 40">
            <a:extLst>
              <a:ext uri="{FF2B5EF4-FFF2-40B4-BE49-F238E27FC236}">
                <a16:creationId xmlns:a16="http://schemas.microsoft.com/office/drawing/2014/main" id="{E5632811-2E19-4684-8638-8753F5A31E45}"/>
              </a:ext>
            </a:extLst>
          </p:cNvPr>
          <p:cNvCxnSpPr>
            <a:cxnSpLocks/>
          </p:cNvCxnSpPr>
          <p:nvPr/>
        </p:nvCxnSpPr>
        <p:spPr>
          <a:xfrm rot="16200000" flipH="1">
            <a:off x="3141394" y="5129016"/>
            <a:ext cx="273651" cy="246980"/>
          </a:xfrm>
          <a:prstGeom prst="curvedConnector3">
            <a:avLst>
              <a:gd name="adj1" fmla="val 50000"/>
            </a:avLst>
          </a:prstGeom>
          <a:ln w="31750">
            <a:solidFill>
              <a:srgbClr val="FFC000"/>
            </a:solidFill>
            <a:tailEnd type="triangle"/>
          </a:ln>
        </p:spPr>
        <p:style>
          <a:lnRef idx="1">
            <a:schemeClr val="accent1"/>
          </a:lnRef>
          <a:fillRef idx="0">
            <a:schemeClr val="accent1"/>
          </a:fillRef>
          <a:effectRef idx="0">
            <a:schemeClr val="accent1"/>
          </a:effectRef>
          <a:fontRef idx="minor">
            <a:schemeClr val="tx1"/>
          </a:fontRef>
        </p:style>
      </p:cxnSp>
      <p:sp>
        <p:nvSpPr>
          <p:cNvPr id="44" name="テキスト ボックス 43">
            <a:extLst>
              <a:ext uri="{FF2B5EF4-FFF2-40B4-BE49-F238E27FC236}">
                <a16:creationId xmlns:a16="http://schemas.microsoft.com/office/drawing/2014/main" id="{FA2F4589-C2C1-4271-80F5-589A125A018C}"/>
              </a:ext>
            </a:extLst>
          </p:cNvPr>
          <p:cNvSpPr txBox="1"/>
          <p:nvPr/>
        </p:nvSpPr>
        <p:spPr>
          <a:xfrm>
            <a:off x="2056384" y="4206356"/>
            <a:ext cx="3307316" cy="323165"/>
          </a:xfrm>
          <a:prstGeom prst="rect">
            <a:avLst/>
          </a:prstGeom>
          <a:noFill/>
        </p:spPr>
        <p:txBody>
          <a:bodyPr wrap="none" rtlCol="0">
            <a:spAutoFit/>
          </a:bodyPr>
          <a:lstStyle/>
          <a:p>
            <a:pPr algn="l"/>
            <a:r>
              <a:rPr kumimoji="1" lang="ja-JP" altLang="en-US" sz="1500" dirty="0">
                <a:solidFill>
                  <a:srgbClr val="FFFF00"/>
                </a:solidFill>
                <a:latin typeface="ＭＳ Ｐゴシック" panose="020B0600070205080204" pitchFamily="50" charset="-128"/>
                <a:ea typeface="ＭＳ Ｐゴシック" panose="020B0600070205080204" pitchFamily="50" charset="-128"/>
                <a:cs typeface="Meiryo UI" pitchFamily="50" charset="-128"/>
              </a:rPr>
              <a:t>観測度数よりも対立仮説側に偏る確率</a:t>
            </a:r>
          </a:p>
        </p:txBody>
      </p:sp>
      <p:cxnSp>
        <p:nvCxnSpPr>
          <p:cNvPr id="45" name="コネクタ: 曲線 44">
            <a:extLst>
              <a:ext uri="{FF2B5EF4-FFF2-40B4-BE49-F238E27FC236}">
                <a16:creationId xmlns:a16="http://schemas.microsoft.com/office/drawing/2014/main" id="{81AC3BA8-9C85-435C-8586-A69EDC7FDCA8}"/>
              </a:ext>
            </a:extLst>
          </p:cNvPr>
          <p:cNvCxnSpPr>
            <a:cxnSpLocks/>
          </p:cNvCxnSpPr>
          <p:nvPr/>
        </p:nvCxnSpPr>
        <p:spPr>
          <a:xfrm flipV="1">
            <a:off x="4463186" y="3940450"/>
            <a:ext cx="324707" cy="306082"/>
          </a:xfrm>
          <a:prstGeom prst="curvedConnector3">
            <a:avLst>
              <a:gd name="adj1" fmla="val 8789"/>
            </a:avLst>
          </a:prstGeom>
          <a:ln w="31750">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20327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fade">
                                      <p:cBhvr>
                                        <p:cTn id="15" dur="500"/>
                                        <p:tgtEl>
                                          <p:spTgt spid="10"/>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fade">
                                      <p:cBhvr>
                                        <p:cTn id="18" dur="500"/>
                                        <p:tgtEl>
                                          <p:spTgt spid="11"/>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fade">
                                      <p:cBhvr>
                                        <p:cTn id="21" dur="500"/>
                                        <p:tgtEl>
                                          <p:spTgt spid="12"/>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3"/>
                                        </p:tgtEl>
                                        <p:attrNameLst>
                                          <p:attrName>style.visibility</p:attrName>
                                        </p:attrNameLst>
                                      </p:cBhvr>
                                      <p:to>
                                        <p:strVal val="visible"/>
                                      </p:to>
                                    </p:set>
                                    <p:animEffect transition="in" filter="fade">
                                      <p:cBhvr>
                                        <p:cTn id="24" dur="500"/>
                                        <p:tgtEl>
                                          <p:spTgt spid="13"/>
                                        </p:tgtEl>
                                      </p:cBhvr>
                                    </p:animEffect>
                                  </p:childTnLst>
                                </p:cTn>
                              </p:par>
                              <p:par>
                                <p:cTn id="25" presetID="10" presetClass="entr" presetSubtype="0" fill="hold" nodeType="withEffect">
                                  <p:stCondLst>
                                    <p:cond delay="0"/>
                                  </p:stCondLst>
                                  <p:childTnLst>
                                    <p:set>
                                      <p:cBhvr>
                                        <p:cTn id="26" dur="1" fill="hold">
                                          <p:stCondLst>
                                            <p:cond delay="0"/>
                                          </p:stCondLst>
                                        </p:cTn>
                                        <p:tgtEl>
                                          <p:spTgt spid="34"/>
                                        </p:tgtEl>
                                        <p:attrNameLst>
                                          <p:attrName>style.visibility</p:attrName>
                                        </p:attrNameLst>
                                      </p:cBhvr>
                                      <p:to>
                                        <p:strVal val="visible"/>
                                      </p:to>
                                    </p:set>
                                    <p:animEffect transition="in" filter="fade">
                                      <p:cBhvr>
                                        <p:cTn id="27" dur="500"/>
                                        <p:tgtEl>
                                          <p:spTgt spid="34"/>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2"/>
                                        </p:tgtEl>
                                        <p:attrNameLst>
                                          <p:attrName>style.visibility</p:attrName>
                                        </p:attrNameLst>
                                      </p:cBhvr>
                                      <p:to>
                                        <p:strVal val="visible"/>
                                      </p:to>
                                    </p:set>
                                    <p:animEffect transition="in" filter="fade">
                                      <p:cBhvr>
                                        <p:cTn id="30" dur="500"/>
                                        <p:tgtEl>
                                          <p:spTgt spid="32"/>
                                        </p:tgtEl>
                                      </p:cBhvr>
                                    </p:animEffect>
                                  </p:childTnLst>
                                </p:cTn>
                              </p:par>
                              <p:par>
                                <p:cTn id="31" presetID="10" presetClass="entr" presetSubtype="0" fill="hold" nodeType="withEffect">
                                  <p:stCondLst>
                                    <p:cond delay="0"/>
                                  </p:stCondLst>
                                  <p:childTnLst>
                                    <p:set>
                                      <p:cBhvr>
                                        <p:cTn id="32" dur="1" fill="hold">
                                          <p:stCondLst>
                                            <p:cond delay="0"/>
                                          </p:stCondLst>
                                        </p:cTn>
                                        <p:tgtEl>
                                          <p:spTgt spid="20"/>
                                        </p:tgtEl>
                                        <p:attrNameLst>
                                          <p:attrName>style.visibility</p:attrName>
                                        </p:attrNameLst>
                                      </p:cBhvr>
                                      <p:to>
                                        <p:strVal val="visible"/>
                                      </p:to>
                                    </p:set>
                                    <p:animEffect transition="in" filter="fade">
                                      <p:cBhvr>
                                        <p:cTn id="33" dur="500"/>
                                        <p:tgtEl>
                                          <p:spTgt spid="20"/>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26"/>
                                        </p:tgtEl>
                                        <p:attrNameLst>
                                          <p:attrName>style.visibility</p:attrName>
                                        </p:attrNameLst>
                                      </p:cBhvr>
                                      <p:to>
                                        <p:strVal val="visible"/>
                                      </p:to>
                                    </p:set>
                                    <p:animEffect transition="in" filter="fade">
                                      <p:cBhvr>
                                        <p:cTn id="36" dur="500"/>
                                        <p:tgtEl>
                                          <p:spTgt spid="26"/>
                                        </p:tgtEl>
                                      </p:cBhvr>
                                    </p:animEffect>
                                  </p:childTnLst>
                                </p:cTn>
                              </p:par>
                              <p:par>
                                <p:cTn id="37" presetID="10" presetClass="entr" presetSubtype="0" fill="hold" nodeType="withEffect">
                                  <p:stCondLst>
                                    <p:cond delay="0"/>
                                  </p:stCondLst>
                                  <p:childTnLst>
                                    <p:set>
                                      <p:cBhvr>
                                        <p:cTn id="38" dur="1" fill="hold">
                                          <p:stCondLst>
                                            <p:cond delay="0"/>
                                          </p:stCondLst>
                                        </p:cTn>
                                        <p:tgtEl>
                                          <p:spTgt spid="25"/>
                                        </p:tgtEl>
                                        <p:attrNameLst>
                                          <p:attrName>style.visibility</p:attrName>
                                        </p:attrNameLst>
                                      </p:cBhvr>
                                      <p:to>
                                        <p:strVal val="visible"/>
                                      </p:to>
                                    </p:set>
                                    <p:animEffect transition="in" filter="fade">
                                      <p:cBhvr>
                                        <p:cTn id="39" dur="500"/>
                                        <p:tgtEl>
                                          <p:spTgt spid="25"/>
                                        </p:tgtEl>
                                      </p:cBhvr>
                                    </p:animEffect>
                                  </p:childTnLst>
                                </p:cTn>
                              </p:par>
                              <p:par>
                                <p:cTn id="40" presetID="10" presetClass="entr" presetSubtype="0" fill="hold" nodeType="withEffect">
                                  <p:stCondLst>
                                    <p:cond delay="0"/>
                                  </p:stCondLst>
                                  <p:childTnLst>
                                    <p:set>
                                      <p:cBhvr>
                                        <p:cTn id="41" dur="1" fill="hold">
                                          <p:stCondLst>
                                            <p:cond delay="0"/>
                                          </p:stCondLst>
                                        </p:cTn>
                                        <p:tgtEl>
                                          <p:spTgt spid="28"/>
                                        </p:tgtEl>
                                        <p:attrNameLst>
                                          <p:attrName>style.visibility</p:attrName>
                                        </p:attrNameLst>
                                      </p:cBhvr>
                                      <p:to>
                                        <p:strVal val="visible"/>
                                      </p:to>
                                    </p:set>
                                    <p:animEffect transition="in" filter="fade">
                                      <p:cBhvr>
                                        <p:cTn id="42" dur="500"/>
                                        <p:tgtEl>
                                          <p:spTgt spid="28"/>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30"/>
                                        </p:tgtEl>
                                        <p:attrNameLst>
                                          <p:attrName>style.visibility</p:attrName>
                                        </p:attrNameLst>
                                      </p:cBhvr>
                                      <p:to>
                                        <p:strVal val="visible"/>
                                      </p:to>
                                    </p:set>
                                    <p:animEffect transition="in" filter="fade">
                                      <p:cBhvr>
                                        <p:cTn id="45" dur="500"/>
                                        <p:tgtEl>
                                          <p:spTgt spid="30"/>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40"/>
                                        </p:tgtEl>
                                        <p:attrNameLst>
                                          <p:attrName>style.visibility</p:attrName>
                                        </p:attrNameLst>
                                      </p:cBhvr>
                                      <p:to>
                                        <p:strVal val="visible"/>
                                      </p:to>
                                    </p:set>
                                    <p:animEffect transition="in" filter="fade">
                                      <p:cBhvr>
                                        <p:cTn id="48" dur="500"/>
                                        <p:tgtEl>
                                          <p:spTgt spid="40"/>
                                        </p:tgtEl>
                                      </p:cBhvr>
                                    </p:animEffect>
                                  </p:childTnLst>
                                </p:cTn>
                              </p:par>
                              <p:par>
                                <p:cTn id="49" presetID="10" presetClass="entr" presetSubtype="0" fill="hold" nodeType="withEffect">
                                  <p:stCondLst>
                                    <p:cond delay="0"/>
                                  </p:stCondLst>
                                  <p:childTnLst>
                                    <p:set>
                                      <p:cBhvr>
                                        <p:cTn id="50" dur="1" fill="hold">
                                          <p:stCondLst>
                                            <p:cond delay="0"/>
                                          </p:stCondLst>
                                        </p:cTn>
                                        <p:tgtEl>
                                          <p:spTgt spid="41"/>
                                        </p:tgtEl>
                                        <p:attrNameLst>
                                          <p:attrName>style.visibility</p:attrName>
                                        </p:attrNameLst>
                                      </p:cBhvr>
                                      <p:to>
                                        <p:strVal val="visible"/>
                                      </p:to>
                                    </p:set>
                                    <p:animEffect transition="in" filter="fade">
                                      <p:cBhvr>
                                        <p:cTn id="51" dur="500"/>
                                        <p:tgtEl>
                                          <p:spTgt spid="41"/>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18"/>
                                        </p:tgtEl>
                                        <p:attrNameLst>
                                          <p:attrName>style.visibility</p:attrName>
                                        </p:attrNameLst>
                                      </p:cBhvr>
                                      <p:to>
                                        <p:strVal val="visible"/>
                                      </p:to>
                                    </p:set>
                                    <p:animEffect transition="in" filter="fade">
                                      <p:cBhvr>
                                        <p:cTn id="56" dur="500"/>
                                        <p:tgtEl>
                                          <p:spTgt spid="18"/>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19"/>
                                        </p:tgtEl>
                                        <p:attrNameLst>
                                          <p:attrName>style.visibility</p:attrName>
                                        </p:attrNameLst>
                                      </p:cBhvr>
                                      <p:to>
                                        <p:strVal val="visible"/>
                                      </p:to>
                                    </p:set>
                                    <p:animEffect transition="in" filter="fade">
                                      <p:cBhvr>
                                        <p:cTn id="59" dur="500"/>
                                        <p:tgtEl>
                                          <p:spTgt spid="19"/>
                                        </p:tgtEl>
                                      </p:cBhvr>
                                    </p:animEffect>
                                  </p:childTnLst>
                                </p:cTn>
                              </p:par>
                              <p:par>
                                <p:cTn id="60" presetID="10" presetClass="entr" presetSubtype="0" fill="hold" nodeType="withEffect">
                                  <p:stCondLst>
                                    <p:cond delay="0"/>
                                  </p:stCondLst>
                                  <p:childTnLst>
                                    <p:set>
                                      <p:cBhvr>
                                        <p:cTn id="61" dur="1" fill="hold">
                                          <p:stCondLst>
                                            <p:cond delay="0"/>
                                          </p:stCondLst>
                                        </p:cTn>
                                        <p:tgtEl>
                                          <p:spTgt spid="37"/>
                                        </p:tgtEl>
                                        <p:attrNameLst>
                                          <p:attrName>style.visibility</p:attrName>
                                        </p:attrNameLst>
                                      </p:cBhvr>
                                      <p:to>
                                        <p:strVal val="visible"/>
                                      </p:to>
                                    </p:set>
                                    <p:animEffect transition="in" filter="fade">
                                      <p:cBhvr>
                                        <p:cTn id="62" dur="500"/>
                                        <p:tgtEl>
                                          <p:spTgt spid="37"/>
                                        </p:tgtEl>
                                      </p:cBhvr>
                                    </p:animEffect>
                                  </p:childTnLst>
                                </p:cTn>
                              </p:par>
                              <p:par>
                                <p:cTn id="63" presetID="10" presetClass="entr" presetSubtype="0" fill="hold" grpId="0" nodeType="withEffect">
                                  <p:stCondLst>
                                    <p:cond delay="0"/>
                                  </p:stCondLst>
                                  <p:childTnLst>
                                    <p:set>
                                      <p:cBhvr>
                                        <p:cTn id="64" dur="1" fill="hold">
                                          <p:stCondLst>
                                            <p:cond delay="0"/>
                                          </p:stCondLst>
                                        </p:cTn>
                                        <p:tgtEl>
                                          <p:spTgt spid="36"/>
                                        </p:tgtEl>
                                        <p:attrNameLst>
                                          <p:attrName>style.visibility</p:attrName>
                                        </p:attrNameLst>
                                      </p:cBhvr>
                                      <p:to>
                                        <p:strVal val="visible"/>
                                      </p:to>
                                    </p:set>
                                    <p:animEffect transition="in" filter="fade">
                                      <p:cBhvr>
                                        <p:cTn id="65" dur="500"/>
                                        <p:tgtEl>
                                          <p:spTgt spid="36"/>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44"/>
                                        </p:tgtEl>
                                        <p:attrNameLst>
                                          <p:attrName>style.visibility</p:attrName>
                                        </p:attrNameLst>
                                      </p:cBhvr>
                                      <p:to>
                                        <p:strVal val="visible"/>
                                      </p:to>
                                    </p:set>
                                    <p:animEffect transition="in" filter="fade">
                                      <p:cBhvr>
                                        <p:cTn id="68" dur="500"/>
                                        <p:tgtEl>
                                          <p:spTgt spid="44"/>
                                        </p:tgtEl>
                                      </p:cBhvr>
                                    </p:animEffect>
                                  </p:childTnLst>
                                </p:cTn>
                              </p:par>
                              <p:par>
                                <p:cTn id="69" presetID="10" presetClass="entr" presetSubtype="0" fill="hold" nodeType="withEffect">
                                  <p:stCondLst>
                                    <p:cond delay="0"/>
                                  </p:stCondLst>
                                  <p:childTnLst>
                                    <p:set>
                                      <p:cBhvr>
                                        <p:cTn id="70" dur="1" fill="hold">
                                          <p:stCondLst>
                                            <p:cond delay="0"/>
                                          </p:stCondLst>
                                        </p:cTn>
                                        <p:tgtEl>
                                          <p:spTgt spid="45"/>
                                        </p:tgtEl>
                                        <p:attrNameLst>
                                          <p:attrName>style.visibility</p:attrName>
                                        </p:attrNameLst>
                                      </p:cBhvr>
                                      <p:to>
                                        <p:strVal val="visible"/>
                                      </p:to>
                                    </p:set>
                                    <p:animEffect transition="in" filter="fade">
                                      <p:cBhvr>
                                        <p:cTn id="71" dur="500"/>
                                        <p:tgtEl>
                                          <p:spTgt spid="4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P spid="18" grpId="0" animBg="1"/>
      <p:bldP spid="19" grpId="0"/>
      <p:bldP spid="26" grpId="0" animBg="1"/>
      <p:bldP spid="30" grpId="0"/>
      <p:bldP spid="32" grpId="0"/>
      <p:bldP spid="36" grpId="0"/>
      <p:bldP spid="40" grpId="0"/>
      <p:bldP spid="4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FAA0321-D9B5-47EC-955A-234C175528C3}"/>
              </a:ext>
            </a:extLst>
          </p:cNvPr>
          <p:cNvSpPr>
            <a:spLocks noGrp="1"/>
          </p:cNvSpPr>
          <p:nvPr>
            <p:ph type="title"/>
          </p:nvPr>
        </p:nvSpPr>
        <p:spPr/>
        <p:txBody>
          <a:bodyPr/>
          <a:lstStyle/>
          <a:p>
            <a:r>
              <a:rPr kumimoji="1" lang="ja-JP" altLang="en-US" dirty="0"/>
              <a:t>質的データの検定を考える</a:t>
            </a:r>
          </a:p>
        </p:txBody>
      </p:sp>
      <p:sp>
        <p:nvSpPr>
          <p:cNvPr id="4" name="正方形/長方形 3">
            <a:extLst>
              <a:ext uri="{FF2B5EF4-FFF2-40B4-BE49-F238E27FC236}">
                <a16:creationId xmlns:a16="http://schemas.microsoft.com/office/drawing/2014/main" id="{F5D882CE-A042-46F6-A174-9ECD1C1164F5}"/>
              </a:ext>
            </a:extLst>
          </p:cNvPr>
          <p:cNvSpPr/>
          <p:nvPr/>
        </p:nvSpPr>
        <p:spPr>
          <a:xfrm>
            <a:off x="798728" y="3813385"/>
            <a:ext cx="317500" cy="865154"/>
          </a:xfrm>
          <a:prstGeom prst="rect">
            <a:avLst/>
          </a:prstGeom>
          <a:solidFill>
            <a:srgbClr val="C0000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 name="正方形/長方形 4">
            <a:extLst>
              <a:ext uri="{FF2B5EF4-FFF2-40B4-BE49-F238E27FC236}">
                <a16:creationId xmlns:a16="http://schemas.microsoft.com/office/drawing/2014/main" id="{53A11635-D93E-4D17-86FE-CABF765C56BD}"/>
              </a:ext>
            </a:extLst>
          </p:cNvPr>
          <p:cNvSpPr/>
          <p:nvPr/>
        </p:nvSpPr>
        <p:spPr>
          <a:xfrm>
            <a:off x="1109411" y="3089484"/>
            <a:ext cx="317498" cy="1589055"/>
          </a:xfrm>
          <a:prstGeom prst="rect">
            <a:avLst/>
          </a:prstGeom>
          <a:solidFill>
            <a:srgbClr val="C0000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F4099890-56C0-471D-BC06-6CCC01684961}"/>
              </a:ext>
            </a:extLst>
          </p:cNvPr>
          <p:cNvSpPr/>
          <p:nvPr/>
        </p:nvSpPr>
        <p:spPr>
          <a:xfrm>
            <a:off x="1426909" y="3521285"/>
            <a:ext cx="317498" cy="1157254"/>
          </a:xfrm>
          <a:prstGeom prst="rect">
            <a:avLst/>
          </a:prstGeom>
          <a:solidFill>
            <a:srgbClr val="C0000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8666B510-4378-4808-8CFF-0D7DEE7CEEA3}"/>
              </a:ext>
            </a:extLst>
          </p:cNvPr>
          <p:cNvSpPr/>
          <p:nvPr/>
        </p:nvSpPr>
        <p:spPr>
          <a:xfrm>
            <a:off x="1749456" y="3927684"/>
            <a:ext cx="317498" cy="750855"/>
          </a:xfrm>
          <a:prstGeom prst="rect">
            <a:avLst/>
          </a:prstGeom>
          <a:solidFill>
            <a:srgbClr val="C0000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45964624-7C7E-4C2D-9193-B03E7754D87B}"/>
              </a:ext>
            </a:extLst>
          </p:cNvPr>
          <p:cNvSpPr/>
          <p:nvPr/>
        </p:nvSpPr>
        <p:spPr>
          <a:xfrm>
            <a:off x="2069244" y="4515323"/>
            <a:ext cx="317498" cy="162438"/>
          </a:xfrm>
          <a:prstGeom prst="rect">
            <a:avLst/>
          </a:prstGeom>
          <a:solidFill>
            <a:srgbClr val="C0000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6B2190CD-C0E0-4DF1-9C05-68F9B9F604A5}"/>
              </a:ext>
            </a:extLst>
          </p:cNvPr>
          <p:cNvSpPr/>
          <p:nvPr/>
        </p:nvSpPr>
        <p:spPr>
          <a:xfrm>
            <a:off x="3030470" y="3812606"/>
            <a:ext cx="317500" cy="865154"/>
          </a:xfrm>
          <a:prstGeom prst="rect">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id="{122CFDEA-570A-4E9C-B9C1-DFD21AA8AA83}"/>
              </a:ext>
            </a:extLst>
          </p:cNvPr>
          <p:cNvSpPr/>
          <p:nvPr/>
        </p:nvSpPr>
        <p:spPr>
          <a:xfrm>
            <a:off x="3341153" y="4351329"/>
            <a:ext cx="317498" cy="326431"/>
          </a:xfrm>
          <a:prstGeom prst="rect">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537448EC-9FD2-4754-9246-22204E290C62}"/>
              </a:ext>
            </a:extLst>
          </p:cNvPr>
          <p:cNvSpPr/>
          <p:nvPr/>
        </p:nvSpPr>
        <p:spPr>
          <a:xfrm>
            <a:off x="3658651" y="3520506"/>
            <a:ext cx="317498" cy="1157254"/>
          </a:xfrm>
          <a:prstGeom prst="rect">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CCC3117B-C151-45CF-B236-FF8F3BD5AB60}"/>
              </a:ext>
            </a:extLst>
          </p:cNvPr>
          <p:cNvSpPr/>
          <p:nvPr/>
        </p:nvSpPr>
        <p:spPr>
          <a:xfrm>
            <a:off x="3981198" y="2916295"/>
            <a:ext cx="317498" cy="1761466"/>
          </a:xfrm>
          <a:prstGeom prst="rect">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1069D90B-9FF9-408A-A2FD-9934985DCD08}"/>
              </a:ext>
            </a:extLst>
          </p:cNvPr>
          <p:cNvSpPr/>
          <p:nvPr/>
        </p:nvSpPr>
        <p:spPr>
          <a:xfrm>
            <a:off x="4300986" y="4168205"/>
            <a:ext cx="317498" cy="508777"/>
          </a:xfrm>
          <a:prstGeom prst="rect">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A458F0A8-57D2-4829-B62A-FDD0B671C583}"/>
              </a:ext>
            </a:extLst>
          </p:cNvPr>
          <p:cNvSpPr/>
          <p:nvPr/>
        </p:nvSpPr>
        <p:spPr>
          <a:xfrm>
            <a:off x="4618484" y="4447606"/>
            <a:ext cx="317498" cy="230154"/>
          </a:xfrm>
          <a:prstGeom prst="rect">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AA4E7D25-7D68-4D0A-A815-79699A6A50CC}"/>
              </a:ext>
            </a:extLst>
          </p:cNvPr>
          <p:cNvSpPr/>
          <p:nvPr/>
        </p:nvSpPr>
        <p:spPr>
          <a:xfrm>
            <a:off x="2386742" y="4168984"/>
            <a:ext cx="317498" cy="509555"/>
          </a:xfrm>
          <a:prstGeom prst="rect">
            <a:avLst/>
          </a:prstGeom>
          <a:solidFill>
            <a:srgbClr val="C0000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06803032-824C-4C0F-A152-EC488318BC7C}"/>
              </a:ext>
            </a:extLst>
          </p:cNvPr>
          <p:cNvSpPr txBox="1"/>
          <p:nvPr/>
        </p:nvSpPr>
        <p:spPr>
          <a:xfrm>
            <a:off x="1344687" y="4018046"/>
            <a:ext cx="691215" cy="323165"/>
          </a:xfrm>
          <a:prstGeom prst="rect">
            <a:avLst/>
          </a:prstGeom>
          <a:solidFill>
            <a:schemeClr val="bg1"/>
          </a:solidFill>
        </p:spPr>
        <p:txBody>
          <a:bodyPr wrap="none" rtlCol="0">
            <a:spAutoFit/>
          </a:bodyPr>
          <a:lstStyle/>
          <a:p>
            <a:r>
              <a:rPr kumimoji="1" lang="en-US" altLang="ja-JP" sz="1500" dirty="0">
                <a:latin typeface="ＭＳ Ｐゴシック" panose="020B0600070205080204" pitchFamily="50" charset="-128"/>
                <a:ea typeface="ＭＳ Ｐゴシック" panose="020B0600070205080204" pitchFamily="50" charset="-128"/>
              </a:rPr>
              <a:t>A</a:t>
            </a:r>
            <a:r>
              <a:rPr kumimoji="1" lang="ja-JP" altLang="en-US" sz="1500" dirty="0">
                <a:latin typeface="ＭＳ Ｐゴシック" panose="020B0600070205080204" pitchFamily="50" charset="-128"/>
                <a:ea typeface="ＭＳ Ｐゴシック" panose="020B0600070205080204" pitchFamily="50" charset="-128"/>
              </a:rPr>
              <a:t>地域</a:t>
            </a:r>
          </a:p>
        </p:txBody>
      </p:sp>
      <p:sp>
        <p:nvSpPr>
          <p:cNvPr id="17" name="テキスト ボックス 16">
            <a:extLst>
              <a:ext uri="{FF2B5EF4-FFF2-40B4-BE49-F238E27FC236}">
                <a16:creationId xmlns:a16="http://schemas.microsoft.com/office/drawing/2014/main" id="{09A69BD4-A7F0-40A8-829B-385FC450BB62}"/>
              </a:ext>
            </a:extLst>
          </p:cNvPr>
          <p:cNvSpPr txBox="1"/>
          <p:nvPr/>
        </p:nvSpPr>
        <p:spPr>
          <a:xfrm>
            <a:off x="3757786" y="4017266"/>
            <a:ext cx="691215" cy="323165"/>
          </a:xfrm>
          <a:prstGeom prst="rect">
            <a:avLst/>
          </a:prstGeom>
          <a:solidFill>
            <a:schemeClr val="bg1"/>
          </a:solidFill>
        </p:spPr>
        <p:txBody>
          <a:bodyPr wrap="none" rtlCol="0">
            <a:spAutoFit/>
          </a:bodyPr>
          <a:lstStyle/>
          <a:p>
            <a:r>
              <a:rPr kumimoji="1" lang="en-US" altLang="ja-JP" sz="1500" dirty="0">
                <a:latin typeface="ＭＳ Ｐゴシック" panose="020B0600070205080204" pitchFamily="50" charset="-128"/>
                <a:ea typeface="ＭＳ Ｐゴシック" panose="020B0600070205080204" pitchFamily="50" charset="-128"/>
              </a:rPr>
              <a:t>B</a:t>
            </a:r>
            <a:r>
              <a:rPr kumimoji="1" lang="ja-JP" altLang="en-US" sz="1500" dirty="0">
                <a:latin typeface="ＭＳ Ｐゴシック" panose="020B0600070205080204" pitchFamily="50" charset="-128"/>
                <a:ea typeface="ＭＳ Ｐゴシック" panose="020B0600070205080204" pitchFamily="50" charset="-128"/>
              </a:rPr>
              <a:t>地域</a:t>
            </a:r>
          </a:p>
        </p:txBody>
      </p:sp>
      <p:sp>
        <p:nvSpPr>
          <p:cNvPr id="20" name="テキスト ボックス 19">
            <a:extLst>
              <a:ext uri="{FF2B5EF4-FFF2-40B4-BE49-F238E27FC236}">
                <a16:creationId xmlns:a16="http://schemas.microsoft.com/office/drawing/2014/main" id="{3919BF9D-F78B-47F3-A0B0-9F3CC26D2930}"/>
              </a:ext>
            </a:extLst>
          </p:cNvPr>
          <p:cNvSpPr txBox="1"/>
          <p:nvPr/>
        </p:nvSpPr>
        <p:spPr>
          <a:xfrm>
            <a:off x="749729" y="4717274"/>
            <a:ext cx="415498" cy="477054"/>
          </a:xfrm>
          <a:prstGeom prst="rect">
            <a:avLst/>
          </a:prstGeom>
          <a:noFill/>
        </p:spPr>
        <p:txBody>
          <a:bodyPr vert="eaVert" wrap="none" rtlCol="0">
            <a:spAutoFit/>
          </a:bodyPr>
          <a:lstStyle/>
          <a:p>
            <a:pPr algn="l"/>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農業</a:t>
            </a:r>
          </a:p>
        </p:txBody>
      </p:sp>
      <p:sp>
        <p:nvSpPr>
          <p:cNvPr id="21" name="テキスト ボックス 20">
            <a:extLst>
              <a:ext uri="{FF2B5EF4-FFF2-40B4-BE49-F238E27FC236}">
                <a16:creationId xmlns:a16="http://schemas.microsoft.com/office/drawing/2014/main" id="{268ED520-A1BE-4F42-8017-61D6284D69D4}"/>
              </a:ext>
            </a:extLst>
          </p:cNvPr>
          <p:cNvSpPr txBox="1"/>
          <p:nvPr/>
        </p:nvSpPr>
        <p:spPr>
          <a:xfrm>
            <a:off x="1105322" y="4717274"/>
            <a:ext cx="415498" cy="669414"/>
          </a:xfrm>
          <a:prstGeom prst="rect">
            <a:avLst/>
          </a:prstGeom>
          <a:noFill/>
        </p:spPr>
        <p:txBody>
          <a:bodyPr vert="eaVert" wrap="none" rtlCol="0">
            <a:spAutoFit/>
          </a:bodyPr>
          <a:lstStyle/>
          <a:p>
            <a:pPr algn="l"/>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会社員</a:t>
            </a:r>
          </a:p>
        </p:txBody>
      </p:sp>
      <p:sp>
        <p:nvSpPr>
          <p:cNvPr id="22" name="テキスト ボックス 21">
            <a:extLst>
              <a:ext uri="{FF2B5EF4-FFF2-40B4-BE49-F238E27FC236}">
                <a16:creationId xmlns:a16="http://schemas.microsoft.com/office/drawing/2014/main" id="{CA801247-E7FC-455C-A9F6-DF23CEC3BF4E}"/>
              </a:ext>
            </a:extLst>
          </p:cNvPr>
          <p:cNvSpPr txBox="1"/>
          <p:nvPr/>
        </p:nvSpPr>
        <p:spPr>
          <a:xfrm>
            <a:off x="1386365" y="4717274"/>
            <a:ext cx="415498" cy="669414"/>
          </a:xfrm>
          <a:prstGeom prst="rect">
            <a:avLst/>
          </a:prstGeom>
          <a:noFill/>
        </p:spPr>
        <p:txBody>
          <a:bodyPr vert="eaVert" wrap="none" rtlCol="0">
            <a:spAutoFit/>
          </a:bodyPr>
          <a:lstStyle/>
          <a:p>
            <a:pPr algn="l"/>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自営業</a:t>
            </a:r>
          </a:p>
        </p:txBody>
      </p:sp>
      <p:sp>
        <p:nvSpPr>
          <p:cNvPr id="23" name="テキスト ボックス 22">
            <a:extLst>
              <a:ext uri="{FF2B5EF4-FFF2-40B4-BE49-F238E27FC236}">
                <a16:creationId xmlns:a16="http://schemas.microsoft.com/office/drawing/2014/main" id="{EE2FCD24-57C1-4A3F-BCBB-469276E3AD0A}"/>
              </a:ext>
            </a:extLst>
          </p:cNvPr>
          <p:cNvSpPr txBox="1"/>
          <p:nvPr/>
        </p:nvSpPr>
        <p:spPr>
          <a:xfrm>
            <a:off x="1737346" y="4717274"/>
            <a:ext cx="415498" cy="669414"/>
          </a:xfrm>
          <a:prstGeom prst="rect">
            <a:avLst/>
          </a:prstGeom>
          <a:noFill/>
        </p:spPr>
        <p:txBody>
          <a:bodyPr vert="eaVert" wrap="none" rtlCol="0">
            <a:spAutoFit/>
          </a:bodyPr>
          <a:lstStyle/>
          <a:p>
            <a:pPr algn="l"/>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公務員</a:t>
            </a:r>
          </a:p>
        </p:txBody>
      </p:sp>
      <p:sp>
        <p:nvSpPr>
          <p:cNvPr id="24" name="テキスト ボックス 23">
            <a:extLst>
              <a:ext uri="{FF2B5EF4-FFF2-40B4-BE49-F238E27FC236}">
                <a16:creationId xmlns:a16="http://schemas.microsoft.com/office/drawing/2014/main" id="{59352A8C-5462-46F6-B083-8439727EE0FA}"/>
              </a:ext>
            </a:extLst>
          </p:cNvPr>
          <p:cNvSpPr txBox="1"/>
          <p:nvPr/>
        </p:nvSpPr>
        <p:spPr>
          <a:xfrm>
            <a:off x="2035955" y="4717274"/>
            <a:ext cx="415498" cy="477054"/>
          </a:xfrm>
          <a:prstGeom prst="rect">
            <a:avLst/>
          </a:prstGeom>
          <a:noFill/>
        </p:spPr>
        <p:txBody>
          <a:bodyPr vert="eaVert" wrap="none" rtlCol="0">
            <a:spAutoFit/>
          </a:bodyPr>
          <a:lstStyle/>
          <a:p>
            <a:pPr algn="l"/>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学生</a:t>
            </a:r>
          </a:p>
        </p:txBody>
      </p:sp>
      <p:sp>
        <p:nvSpPr>
          <p:cNvPr id="25" name="テキスト ボックス 24">
            <a:extLst>
              <a:ext uri="{FF2B5EF4-FFF2-40B4-BE49-F238E27FC236}">
                <a16:creationId xmlns:a16="http://schemas.microsoft.com/office/drawing/2014/main" id="{953C62F4-0375-49B6-BB20-15FFE7950E9F}"/>
              </a:ext>
            </a:extLst>
          </p:cNvPr>
          <p:cNvSpPr txBox="1"/>
          <p:nvPr/>
        </p:nvSpPr>
        <p:spPr>
          <a:xfrm>
            <a:off x="2318665" y="4717274"/>
            <a:ext cx="415498" cy="477054"/>
          </a:xfrm>
          <a:prstGeom prst="rect">
            <a:avLst/>
          </a:prstGeom>
          <a:noFill/>
        </p:spPr>
        <p:txBody>
          <a:bodyPr vert="eaVert" wrap="none" rtlCol="0">
            <a:spAutoFit/>
          </a:bodyPr>
          <a:lstStyle/>
          <a:p>
            <a:pPr algn="l"/>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主婦</a:t>
            </a:r>
          </a:p>
        </p:txBody>
      </p:sp>
      <p:sp>
        <p:nvSpPr>
          <p:cNvPr id="27" name="テキスト ボックス 26">
            <a:extLst>
              <a:ext uri="{FF2B5EF4-FFF2-40B4-BE49-F238E27FC236}">
                <a16:creationId xmlns:a16="http://schemas.microsoft.com/office/drawing/2014/main" id="{4E015051-1B4D-4C9D-8ADE-2E48ED36821C}"/>
              </a:ext>
            </a:extLst>
          </p:cNvPr>
          <p:cNvSpPr txBox="1"/>
          <p:nvPr/>
        </p:nvSpPr>
        <p:spPr>
          <a:xfrm>
            <a:off x="2997464" y="4687508"/>
            <a:ext cx="415498" cy="477054"/>
          </a:xfrm>
          <a:prstGeom prst="rect">
            <a:avLst/>
          </a:prstGeom>
          <a:noFill/>
        </p:spPr>
        <p:txBody>
          <a:bodyPr vert="eaVert" wrap="none" rtlCol="0">
            <a:spAutoFit/>
          </a:bodyPr>
          <a:lstStyle/>
          <a:p>
            <a:pPr algn="l"/>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農業</a:t>
            </a:r>
          </a:p>
        </p:txBody>
      </p:sp>
      <p:sp>
        <p:nvSpPr>
          <p:cNvPr id="28" name="テキスト ボックス 27">
            <a:extLst>
              <a:ext uri="{FF2B5EF4-FFF2-40B4-BE49-F238E27FC236}">
                <a16:creationId xmlns:a16="http://schemas.microsoft.com/office/drawing/2014/main" id="{8B4FE6AA-D9AA-460A-A161-75F70BDF623E}"/>
              </a:ext>
            </a:extLst>
          </p:cNvPr>
          <p:cNvSpPr txBox="1"/>
          <p:nvPr/>
        </p:nvSpPr>
        <p:spPr>
          <a:xfrm>
            <a:off x="3353057" y="4687508"/>
            <a:ext cx="415498" cy="669414"/>
          </a:xfrm>
          <a:prstGeom prst="rect">
            <a:avLst/>
          </a:prstGeom>
          <a:noFill/>
        </p:spPr>
        <p:txBody>
          <a:bodyPr vert="eaVert" wrap="none" rtlCol="0">
            <a:spAutoFit/>
          </a:bodyPr>
          <a:lstStyle/>
          <a:p>
            <a:pPr algn="l"/>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会社員</a:t>
            </a:r>
          </a:p>
        </p:txBody>
      </p:sp>
      <p:sp>
        <p:nvSpPr>
          <p:cNvPr id="29" name="テキスト ボックス 28">
            <a:extLst>
              <a:ext uri="{FF2B5EF4-FFF2-40B4-BE49-F238E27FC236}">
                <a16:creationId xmlns:a16="http://schemas.microsoft.com/office/drawing/2014/main" id="{1415A93B-190A-44C8-8D50-CAB67B9008F3}"/>
              </a:ext>
            </a:extLst>
          </p:cNvPr>
          <p:cNvSpPr txBox="1"/>
          <p:nvPr/>
        </p:nvSpPr>
        <p:spPr>
          <a:xfrm>
            <a:off x="3634100" y="4687508"/>
            <a:ext cx="415498" cy="669414"/>
          </a:xfrm>
          <a:prstGeom prst="rect">
            <a:avLst/>
          </a:prstGeom>
          <a:noFill/>
        </p:spPr>
        <p:txBody>
          <a:bodyPr vert="eaVert" wrap="none" rtlCol="0">
            <a:spAutoFit/>
          </a:bodyPr>
          <a:lstStyle/>
          <a:p>
            <a:pPr algn="l"/>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自営業</a:t>
            </a:r>
          </a:p>
        </p:txBody>
      </p:sp>
      <p:sp>
        <p:nvSpPr>
          <p:cNvPr id="30" name="テキスト ボックス 29">
            <a:extLst>
              <a:ext uri="{FF2B5EF4-FFF2-40B4-BE49-F238E27FC236}">
                <a16:creationId xmlns:a16="http://schemas.microsoft.com/office/drawing/2014/main" id="{4D34ABD5-1A39-4504-B031-B3830594C4FC}"/>
              </a:ext>
            </a:extLst>
          </p:cNvPr>
          <p:cNvSpPr txBox="1"/>
          <p:nvPr/>
        </p:nvSpPr>
        <p:spPr>
          <a:xfrm>
            <a:off x="3985081" y="4687508"/>
            <a:ext cx="415498" cy="669414"/>
          </a:xfrm>
          <a:prstGeom prst="rect">
            <a:avLst/>
          </a:prstGeom>
          <a:noFill/>
        </p:spPr>
        <p:txBody>
          <a:bodyPr vert="eaVert" wrap="none" rtlCol="0">
            <a:spAutoFit/>
          </a:bodyPr>
          <a:lstStyle/>
          <a:p>
            <a:pPr algn="l"/>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公務員</a:t>
            </a:r>
          </a:p>
        </p:txBody>
      </p:sp>
      <p:sp>
        <p:nvSpPr>
          <p:cNvPr id="31" name="テキスト ボックス 30">
            <a:extLst>
              <a:ext uri="{FF2B5EF4-FFF2-40B4-BE49-F238E27FC236}">
                <a16:creationId xmlns:a16="http://schemas.microsoft.com/office/drawing/2014/main" id="{BECFBF32-F1F3-4F14-B940-A4D4ECB9A563}"/>
              </a:ext>
            </a:extLst>
          </p:cNvPr>
          <p:cNvSpPr txBox="1"/>
          <p:nvPr/>
        </p:nvSpPr>
        <p:spPr>
          <a:xfrm>
            <a:off x="4283690" y="4687508"/>
            <a:ext cx="415498" cy="477054"/>
          </a:xfrm>
          <a:prstGeom prst="rect">
            <a:avLst/>
          </a:prstGeom>
          <a:noFill/>
        </p:spPr>
        <p:txBody>
          <a:bodyPr vert="eaVert" wrap="none" rtlCol="0">
            <a:spAutoFit/>
          </a:bodyPr>
          <a:lstStyle/>
          <a:p>
            <a:pPr algn="l"/>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学生</a:t>
            </a:r>
          </a:p>
        </p:txBody>
      </p:sp>
      <p:sp>
        <p:nvSpPr>
          <p:cNvPr id="32" name="テキスト ボックス 31">
            <a:extLst>
              <a:ext uri="{FF2B5EF4-FFF2-40B4-BE49-F238E27FC236}">
                <a16:creationId xmlns:a16="http://schemas.microsoft.com/office/drawing/2014/main" id="{667B6714-5230-4B3E-A73E-AAE913D86C05}"/>
              </a:ext>
            </a:extLst>
          </p:cNvPr>
          <p:cNvSpPr txBox="1"/>
          <p:nvPr/>
        </p:nvSpPr>
        <p:spPr>
          <a:xfrm>
            <a:off x="4566400" y="4687508"/>
            <a:ext cx="415498" cy="477054"/>
          </a:xfrm>
          <a:prstGeom prst="rect">
            <a:avLst/>
          </a:prstGeom>
          <a:noFill/>
        </p:spPr>
        <p:txBody>
          <a:bodyPr vert="eaVert" wrap="none" rtlCol="0">
            <a:spAutoFit/>
          </a:bodyPr>
          <a:lstStyle/>
          <a:p>
            <a:pPr algn="l"/>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主婦</a:t>
            </a:r>
          </a:p>
        </p:txBody>
      </p:sp>
      <p:sp>
        <p:nvSpPr>
          <p:cNvPr id="33" name="テキスト ボックス 32">
            <a:extLst>
              <a:ext uri="{FF2B5EF4-FFF2-40B4-BE49-F238E27FC236}">
                <a16:creationId xmlns:a16="http://schemas.microsoft.com/office/drawing/2014/main" id="{7592CD95-6920-431B-82F9-980AD893EA5C}"/>
              </a:ext>
            </a:extLst>
          </p:cNvPr>
          <p:cNvSpPr txBox="1"/>
          <p:nvPr/>
        </p:nvSpPr>
        <p:spPr>
          <a:xfrm>
            <a:off x="5758388" y="3727901"/>
            <a:ext cx="3001525" cy="1631216"/>
          </a:xfrm>
          <a:prstGeom prst="rect">
            <a:avLst/>
          </a:prstGeom>
          <a:noFill/>
        </p:spPr>
        <p:txBody>
          <a:bodyPr wrap="square" rtlCol="0">
            <a:spAutoFit/>
          </a:bodyPr>
          <a:lstStyle/>
          <a:p>
            <a:pPr algn="just"/>
            <a:r>
              <a:rPr kumimoji="1" lang="ja-JP" altLang="en-US" sz="2000" dirty="0">
                <a:solidFill>
                  <a:schemeClr val="bg1"/>
                </a:solidFill>
                <a:latin typeface="ＭＳ Ｐゴシック" panose="020B0600070205080204" pitchFamily="50" charset="-128"/>
                <a:cs typeface="Meiryo UI" pitchFamily="50" charset="-128"/>
              </a:rPr>
              <a:t>職業などの名義尺度や満足度などの順序尺度</a:t>
            </a:r>
            <a:r>
              <a:rPr kumimoji="1" lang="ja-JP" altLang="en-US"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で測定された</a:t>
            </a:r>
            <a:r>
              <a:rPr kumimoji="1" lang="ja-JP" altLang="en-US" sz="2000" dirty="0">
                <a:solidFill>
                  <a:srgbClr val="FFFF00"/>
                </a:solidFill>
                <a:latin typeface="ＭＳ Ｐゴシック" panose="020B0600070205080204" pitchFamily="50" charset="-128"/>
                <a:ea typeface="ＭＳ Ｐゴシック" panose="020B0600070205080204" pitchFamily="50" charset="-128"/>
                <a:cs typeface="Meiryo UI" pitchFamily="50" charset="-128"/>
              </a:rPr>
              <a:t>質的データに</a:t>
            </a:r>
            <a:r>
              <a:rPr kumimoji="1" lang="ja-JP" altLang="en-US" sz="2000" dirty="0" err="1">
                <a:solidFill>
                  <a:srgbClr val="FFFF00"/>
                </a:solidFill>
                <a:latin typeface="ＭＳ Ｐゴシック" panose="020B0600070205080204" pitchFamily="50" charset="-128"/>
                <a:ea typeface="ＭＳ Ｐゴシック" panose="020B0600070205080204" pitchFamily="50" charset="-128"/>
                <a:cs typeface="Meiryo UI" pitchFamily="50" charset="-128"/>
              </a:rPr>
              <a:t>ｔ</a:t>
            </a:r>
            <a:r>
              <a:rPr kumimoji="1" lang="ja-JP" altLang="en-US" sz="2000" dirty="0">
                <a:solidFill>
                  <a:srgbClr val="FFFF00"/>
                </a:solidFill>
                <a:latin typeface="ＭＳ Ｐゴシック" panose="020B0600070205080204" pitchFamily="50" charset="-128"/>
                <a:ea typeface="ＭＳ Ｐゴシック" panose="020B0600070205080204" pitchFamily="50" charset="-128"/>
                <a:cs typeface="Meiryo UI" pitchFamily="50" charset="-128"/>
              </a:rPr>
              <a:t>検定や分散分析は適さない</a:t>
            </a:r>
            <a:r>
              <a:rPr kumimoji="1" lang="ja-JP" altLang="en-US"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（理由はこの後）</a:t>
            </a:r>
          </a:p>
        </p:txBody>
      </p:sp>
      <p:sp>
        <p:nvSpPr>
          <p:cNvPr id="34" name="テキスト ボックス 33">
            <a:extLst>
              <a:ext uri="{FF2B5EF4-FFF2-40B4-BE49-F238E27FC236}">
                <a16:creationId xmlns:a16="http://schemas.microsoft.com/office/drawing/2014/main" id="{4AFDD345-C73E-41CD-9015-FFB1C8061D7C}"/>
              </a:ext>
            </a:extLst>
          </p:cNvPr>
          <p:cNvSpPr txBox="1"/>
          <p:nvPr/>
        </p:nvSpPr>
        <p:spPr>
          <a:xfrm>
            <a:off x="452340" y="1841925"/>
            <a:ext cx="4863832" cy="707886"/>
          </a:xfrm>
          <a:prstGeom prst="rect">
            <a:avLst/>
          </a:prstGeom>
          <a:noFill/>
        </p:spPr>
        <p:txBody>
          <a:bodyPr wrap="none" rtlCol="0">
            <a:spAutoFit/>
          </a:bodyPr>
          <a:lstStyle/>
          <a:p>
            <a:pPr algn="ctr"/>
            <a:r>
              <a:rPr kumimoji="1" lang="ja-JP" altLang="en-US" sz="2000" dirty="0">
                <a:solidFill>
                  <a:srgbClr val="FFFF00"/>
                </a:solidFill>
                <a:latin typeface="ＭＳ Ｐゴシック" panose="020B0600070205080204" pitchFamily="50" charset="-128"/>
                <a:ea typeface="ＭＳ Ｐゴシック" panose="020B0600070205080204" pitchFamily="50" charset="-128"/>
                <a:cs typeface="Meiryo UI" pitchFamily="50" charset="-128"/>
              </a:rPr>
              <a:t>職業構成比に地域差があるかを検定したい</a:t>
            </a:r>
            <a:endParaRPr kumimoji="1" lang="en-US" altLang="ja-JP" sz="2000" dirty="0">
              <a:solidFill>
                <a:srgbClr val="FFFF00"/>
              </a:solidFill>
              <a:latin typeface="ＭＳ Ｐゴシック" panose="020B0600070205080204" pitchFamily="50" charset="-128"/>
              <a:ea typeface="ＭＳ Ｐゴシック" panose="020B0600070205080204" pitchFamily="50" charset="-128"/>
              <a:cs typeface="Meiryo UI" pitchFamily="50" charset="-128"/>
            </a:endParaRPr>
          </a:p>
          <a:p>
            <a:pPr algn="ctr"/>
            <a:r>
              <a:rPr kumimoji="1" lang="ja-JP" altLang="en-US" sz="2000" dirty="0">
                <a:solidFill>
                  <a:srgbClr val="FFFF00"/>
                </a:solidFill>
                <a:latin typeface="ＭＳ Ｐゴシック" panose="020B0600070205080204" pitchFamily="50" charset="-128"/>
                <a:ea typeface="ＭＳ Ｐゴシック" panose="020B0600070205080204" pitchFamily="50" charset="-128"/>
                <a:cs typeface="Meiryo UI" pitchFamily="50" charset="-128"/>
              </a:rPr>
              <a:t>（</a:t>
            </a:r>
            <a:r>
              <a:rPr kumimoji="1" lang="en-US" altLang="ja-JP" sz="2000" dirty="0">
                <a:solidFill>
                  <a:srgbClr val="FFFF00"/>
                </a:solidFill>
                <a:latin typeface="ＭＳ Ｐゴシック" panose="020B0600070205080204" pitchFamily="50" charset="-128"/>
                <a:ea typeface="ＭＳ Ｐゴシック" panose="020B0600070205080204" pitchFamily="50" charset="-128"/>
                <a:cs typeface="Meiryo UI" pitchFamily="50" charset="-128"/>
              </a:rPr>
              <a:t>2</a:t>
            </a:r>
            <a:r>
              <a:rPr kumimoji="1" lang="ja-JP" altLang="en-US" sz="2000" dirty="0">
                <a:solidFill>
                  <a:srgbClr val="FFFF00"/>
                </a:solidFill>
                <a:latin typeface="ＭＳ Ｐゴシック" panose="020B0600070205080204" pitchFamily="50" charset="-128"/>
                <a:ea typeface="ＭＳ Ｐゴシック" panose="020B0600070205080204" pitchFamily="50" charset="-128"/>
                <a:cs typeface="Meiryo UI" pitchFamily="50" charset="-128"/>
              </a:rPr>
              <a:t>群の差の検定）</a:t>
            </a:r>
          </a:p>
        </p:txBody>
      </p:sp>
      <p:sp>
        <p:nvSpPr>
          <p:cNvPr id="35" name="左中かっこ 34">
            <a:extLst>
              <a:ext uri="{FF2B5EF4-FFF2-40B4-BE49-F238E27FC236}">
                <a16:creationId xmlns:a16="http://schemas.microsoft.com/office/drawing/2014/main" id="{E63627E0-24FC-4946-BB77-95EEE8046F92}"/>
              </a:ext>
            </a:extLst>
          </p:cNvPr>
          <p:cNvSpPr/>
          <p:nvPr/>
        </p:nvSpPr>
        <p:spPr>
          <a:xfrm rot="16200000" flipH="1">
            <a:off x="2427014" y="1750119"/>
            <a:ext cx="522848" cy="2138697"/>
          </a:xfrm>
          <a:prstGeom prst="leftBrace">
            <a:avLst>
              <a:gd name="adj1" fmla="val 0"/>
              <a:gd name="adj2" fmla="val 50000"/>
            </a:avLst>
          </a:prstGeom>
          <a:ln w="31750">
            <a:solidFill>
              <a:srgbClr val="FFFF00"/>
            </a:solidFill>
            <a:headEnd type="arrow"/>
            <a:tailEnd type="arrow"/>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6" name="テキスト ボックス 35">
            <a:extLst>
              <a:ext uri="{FF2B5EF4-FFF2-40B4-BE49-F238E27FC236}">
                <a16:creationId xmlns:a16="http://schemas.microsoft.com/office/drawing/2014/main" id="{82CD41CC-40C6-4237-B53F-5D78A5DF6A97}"/>
              </a:ext>
            </a:extLst>
          </p:cNvPr>
          <p:cNvSpPr txBox="1"/>
          <p:nvPr/>
        </p:nvSpPr>
        <p:spPr>
          <a:xfrm>
            <a:off x="596822" y="5561128"/>
            <a:ext cx="4574868" cy="630942"/>
          </a:xfrm>
          <a:prstGeom prst="rect">
            <a:avLst/>
          </a:prstGeom>
          <a:noFill/>
        </p:spPr>
        <p:txBody>
          <a:bodyPr wrap="square" rtlCol="0">
            <a:spAutoFit/>
          </a:bodyPr>
          <a:lstStyle/>
          <a:p>
            <a:pPr algn="ctr"/>
            <a:r>
              <a:rPr kumimoji="1" lang="ja-JP" altLang="en-US"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確率変数ではない</a:t>
            </a:r>
            <a:endParaRPr kumimoji="1" lang="en-US" altLang="ja-JP"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endParaRPr>
          </a:p>
          <a:p>
            <a:pPr algn="ctr"/>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（それぞれの生起確率が決まっていない）</a:t>
            </a:r>
            <a:endParaRPr kumimoji="1" lang="en-US" altLang="ja-JP"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endParaRPr>
          </a:p>
        </p:txBody>
      </p:sp>
      <p:sp>
        <p:nvSpPr>
          <p:cNvPr id="37" name="右中かっこ 36">
            <a:extLst>
              <a:ext uri="{FF2B5EF4-FFF2-40B4-BE49-F238E27FC236}">
                <a16:creationId xmlns:a16="http://schemas.microsoft.com/office/drawing/2014/main" id="{9FCB8E25-796E-4120-BCAB-A113D06949AA}"/>
              </a:ext>
            </a:extLst>
          </p:cNvPr>
          <p:cNvSpPr/>
          <p:nvPr/>
        </p:nvSpPr>
        <p:spPr>
          <a:xfrm rot="5400000">
            <a:off x="1650762" y="4516914"/>
            <a:ext cx="269183" cy="1837771"/>
          </a:xfrm>
          <a:prstGeom prst="rightBrace">
            <a:avLst>
              <a:gd name="adj1" fmla="val 8333"/>
              <a:gd name="adj2" fmla="val 24670"/>
            </a:avLst>
          </a:prstGeom>
          <a:ln w="31750">
            <a:solidFill>
              <a:schemeClr val="bg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8" name="右中かっこ 37">
            <a:extLst>
              <a:ext uri="{FF2B5EF4-FFF2-40B4-BE49-F238E27FC236}">
                <a16:creationId xmlns:a16="http://schemas.microsoft.com/office/drawing/2014/main" id="{D51F7EC5-1C37-405A-AB4B-4FCAB38E3C81}"/>
              </a:ext>
            </a:extLst>
          </p:cNvPr>
          <p:cNvSpPr/>
          <p:nvPr/>
        </p:nvSpPr>
        <p:spPr>
          <a:xfrm rot="5400000">
            <a:off x="3844126" y="4516914"/>
            <a:ext cx="269183" cy="1837771"/>
          </a:xfrm>
          <a:prstGeom prst="rightBrace">
            <a:avLst>
              <a:gd name="adj1" fmla="val 8333"/>
              <a:gd name="adj2" fmla="val 80155"/>
            </a:avLst>
          </a:prstGeom>
          <a:ln w="31750">
            <a:solidFill>
              <a:schemeClr val="bg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9" name="矢印: 下 38">
            <a:extLst>
              <a:ext uri="{FF2B5EF4-FFF2-40B4-BE49-F238E27FC236}">
                <a16:creationId xmlns:a16="http://schemas.microsoft.com/office/drawing/2014/main" id="{53668EEC-AB68-46DA-8565-82B0BCEBC035}"/>
              </a:ext>
            </a:extLst>
          </p:cNvPr>
          <p:cNvSpPr/>
          <p:nvPr/>
        </p:nvSpPr>
        <p:spPr>
          <a:xfrm rot="5400000">
            <a:off x="5179311" y="4251741"/>
            <a:ext cx="504456" cy="525606"/>
          </a:xfrm>
          <a:prstGeom prst="downArrow">
            <a:avLst/>
          </a:prstGeom>
          <a:solidFill>
            <a:srgbClr val="FFFF00"/>
          </a:solidFill>
          <a:ln w="317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テキスト ボックス 39">
            <a:extLst>
              <a:ext uri="{FF2B5EF4-FFF2-40B4-BE49-F238E27FC236}">
                <a16:creationId xmlns:a16="http://schemas.microsoft.com/office/drawing/2014/main" id="{8EA9DF0B-0984-40BD-BD71-F04AF9F3FB38}"/>
              </a:ext>
            </a:extLst>
          </p:cNvPr>
          <p:cNvSpPr txBox="1"/>
          <p:nvPr/>
        </p:nvSpPr>
        <p:spPr>
          <a:xfrm>
            <a:off x="6240089" y="3028890"/>
            <a:ext cx="1786066" cy="477054"/>
          </a:xfrm>
          <a:prstGeom prst="rect">
            <a:avLst/>
          </a:prstGeom>
          <a:noFill/>
        </p:spPr>
        <p:txBody>
          <a:bodyPr wrap="none" rtlCol="0">
            <a:spAutoFit/>
          </a:bodyPr>
          <a:lstStyle/>
          <a:p>
            <a:pPr algn="ctr"/>
            <a:r>
              <a:rPr kumimoji="1" lang="ja-JP" altLang="en-US" sz="2500" dirty="0" err="1">
                <a:solidFill>
                  <a:srgbClr val="FFFF00"/>
                </a:solidFill>
                <a:latin typeface="ＭＳ Ｐゴシック" panose="020B0600070205080204" pitchFamily="50" charset="-128"/>
                <a:ea typeface="ＭＳ Ｐゴシック" panose="020B0600070205080204" pitchFamily="50" charset="-128"/>
                <a:cs typeface="Meiryo UI" pitchFamily="50" charset="-128"/>
              </a:rPr>
              <a:t>ｔ</a:t>
            </a:r>
            <a:r>
              <a:rPr kumimoji="1" lang="ja-JP" altLang="en-US" sz="2500" dirty="0">
                <a:solidFill>
                  <a:srgbClr val="FFFF00"/>
                </a:solidFill>
                <a:latin typeface="ＭＳ Ｐゴシック" panose="020B0600070205080204" pitchFamily="50" charset="-128"/>
                <a:ea typeface="ＭＳ Ｐゴシック" panose="020B0600070205080204" pitchFamily="50" charset="-128"/>
                <a:cs typeface="Meiryo UI" pitchFamily="50" charset="-128"/>
              </a:rPr>
              <a:t>検定で</a:t>
            </a:r>
            <a:r>
              <a:rPr kumimoji="1" lang="en-US" altLang="ja-JP" sz="2500" dirty="0">
                <a:solidFill>
                  <a:srgbClr val="FFFF00"/>
                </a:solidFill>
                <a:latin typeface="ＭＳ Ｐゴシック" panose="020B0600070205080204" pitchFamily="50" charset="-128"/>
                <a:ea typeface="ＭＳ Ｐゴシック" panose="020B0600070205080204" pitchFamily="50" charset="-128"/>
                <a:cs typeface="Meiryo UI" pitchFamily="50" charset="-128"/>
              </a:rPr>
              <a:t>OK?</a:t>
            </a:r>
            <a:endParaRPr kumimoji="1" lang="ja-JP" altLang="en-US" sz="2500" dirty="0">
              <a:solidFill>
                <a:srgbClr val="FFFF00"/>
              </a:solidFill>
              <a:latin typeface="ＭＳ Ｐゴシック" panose="020B0600070205080204" pitchFamily="50" charset="-128"/>
              <a:ea typeface="ＭＳ Ｐゴシック" panose="020B0600070205080204" pitchFamily="50" charset="-128"/>
              <a:cs typeface="Meiryo UI" pitchFamily="50" charset="-128"/>
            </a:endParaRPr>
          </a:p>
        </p:txBody>
      </p:sp>
      <p:cxnSp>
        <p:nvCxnSpPr>
          <p:cNvPr id="43" name="直線矢印コネクタ 42">
            <a:extLst>
              <a:ext uri="{FF2B5EF4-FFF2-40B4-BE49-F238E27FC236}">
                <a16:creationId xmlns:a16="http://schemas.microsoft.com/office/drawing/2014/main" id="{CCC88C51-DF4E-4124-9A9C-2BBFADA3DBCE}"/>
              </a:ext>
            </a:extLst>
          </p:cNvPr>
          <p:cNvCxnSpPr/>
          <p:nvPr/>
        </p:nvCxnSpPr>
        <p:spPr>
          <a:xfrm flipH="1">
            <a:off x="4120691" y="5835067"/>
            <a:ext cx="754517" cy="0"/>
          </a:xfrm>
          <a:prstGeom prst="straightConnector1">
            <a:avLst/>
          </a:prstGeom>
          <a:ln w="31750">
            <a:solidFill>
              <a:srgbClr val="FFC000"/>
            </a:solidFill>
            <a:tailEnd type="triangle"/>
          </a:ln>
        </p:spPr>
        <p:style>
          <a:lnRef idx="1">
            <a:schemeClr val="accent1"/>
          </a:lnRef>
          <a:fillRef idx="0">
            <a:schemeClr val="accent1"/>
          </a:fillRef>
          <a:effectRef idx="0">
            <a:schemeClr val="accent1"/>
          </a:effectRef>
          <a:fontRef idx="minor">
            <a:schemeClr val="tx1"/>
          </a:fontRef>
        </p:style>
      </p:cxnSp>
      <p:sp>
        <p:nvSpPr>
          <p:cNvPr id="44" name="テキスト ボックス 43">
            <a:extLst>
              <a:ext uri="{FF2B5EF4-FFF2-40B4-BE49-F238E27FC236}">
                <a16:creationId xmlns:a16="http://schemas.microsoft.com/office/drawing/2014/main" id="{8DBD4DB1-8F5E-4A28-9F9B-F4BBC272FB59}"/>
              </a:ext>
            </a:extLst>
          </p:cNvPr>
          <p:cNvSpPr txBox="1"/>
          <p:nvPr/>
        </p:nvSpPr>
        <p:spPr>
          <a:xfrm>
            <a:off x="4828617" y="5630256"/>
            <a:ext cx="3874779" cy="400110"/>
          </a:xfrm>
          <a:prstGeom prst="rect">
            <a:avLst/>
          </a:prstGeom>
          <a:noFill/>
        </p:spPr>
        <p:txBody>
          <a:bodyPr wrap="none" rtlCol="0">
            <a:spAutoFit/>
          </a:bodyPr>
          <a:lstStyle/>
          <a:p>
            <a:pPr algn="ctr"/>
            <a:r>
              <a:rPr kumimoji="1" lang="ja-JP" altLang="en-US" sz="2000" dirty="0">
                <a:solidFill>
                  <a:srgbClr val="FFC000"/>
                </a:solidFill>
                <a:latin typeface="ＭＳ Ｐゴシック" panose="020B0600070205080204" pitchFamily="50" charset="-128"/>
                <a:ea typeface="ＭＳ Ｐゴシック" panose="020B0600070205080204" pitchFamily="50" charset="-128"/>
                <a:cs typeface="Meiryo UI" pitchFamily="50" charset="-128"/>
              </a:rPr>
              <a:t>母集団に確率分布を前提できない</a:t>
            </a:r>
          </a:p>
        </p:txBody>
      </p:sp>
      <p:cxnSp>
        <p:nvCxnSpPr>
          <p:cNvPr id="46" name="直線コネクタ 45">
            <a:extLst>
              <a:ext uri="{FF2B5EF4-FFF2-40B4-BE49-F238E27FC236}">
                <a16:creationId xmlns:a16="http://schemas.microsoft.com/office/drawing/2014/main" id="{B410D415-F94F-454D-B3FA-CEC2B77781F1}"/>
              </a:ext>
            </a:extLst>
          </p:cNvPr>
          <p:cNvCxnSpPr/>
          <p:nvPr/>
        </p:nvCxnSpPr>
        <p:spPr>
          <a:xfrm flipH="1">
            <a:off x="6230444" y="2814148"/>
            <a:ext cx="1368152" cy="879189"/>
          </a:xfrm>
          <a:prstGeom prst="line">
            <a:avLst/>
          </a:prstGeom>
          <a:ln w="120650">
            <a:solidFill>
              <a:srgbClr val="FF0000">
                <a:alpha val="55000"/>
              </a:srgbClr>
            </a:solidFill>
            <a:tailEnd type="none"/>
          </a:ln>
        </p:spPr>
        <p:style>
          <a:lnRef idx="1">
            <a:schemeClr val="accent1"/>
          </a:lnRef>
          <a:fillRef idx="0">
            <a:schemeClr val="accent1"/>
          </a:fillRef>
          <a:effectRef idx="0">
            <a:schemeClr val="accent1"/>
          </a:effectRef>
          <a:fontRef idx="minor">
            <a:schemeClr val="tx1"/>
          </a:fontRef>
        </p:style>
      </p:cxnSp>
      <p:cxnSp>
        <p:nvCxnSpPr>
          <p:cNvPr id="47" name="直線コネクタ 46">
            <a:extLst>
              <a:ext uri="{FF2B5EF4-FFF2-40B4-BE49-F238E27FC236}">
                <a16:creationId xmlns:a16="http://schemas.microsoft.com/office/drawing/2014/main" id="{4EB24A96-F39D-4C28-BAB6-5B45BAAEAF7A}"/>
              </a:ext>
            </a:extLst>
          </p:cNvPr>
          <p:cNvCxnSpPr>
            <a:cxnSpLocks/>
          </p:cNvCxnSpPr>
          <p:nvPr/>
        </p:nvCxnSpPr>
        <p:spPr>
          <a:xfrm flipH="1" flipV="1">
            <a:off x="6258078" y="2779584"/>
            <a:ext cx="1340518" cy="948317"/>
          </a:xfrm>
          <a:prstGeom prst="line">
            <a:avLst/>
          </a:prstGeom>
          <a:ln w="120650">
            <a:solidFill>
              <a:srgbClr val="FF0000">
                <a:alpha val="55000"/>
              </a:srgbClr>
            </a:solidFill>
            <a:tailEnd type="non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92424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500"/>
                                        <p:tgtEl>
                                          <p:spTgt spid="3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5"/>
                                        </p:tgtEl>
                                        <p:attrNameLst>
                                          <p:attrName>style.visibility</p:attrName>
                                        </p:attrNameLst>
                                      </p:cBhvr>
                                      <p:to>
                                        <p:strVal val="visible"/>
                                      </p:to>
                                    </p:set>
                                    <p:animEffect transition="in" filter="fade">
                                      <p:cBhvr>
                                        <p:cTn id="10" dur="500"/>
                                        <p:tgtEl>
                                          <p:spTgt spid="3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0"/>
                                        </p:tgtEl>
                                        <p:attrNameLst>
                                          <p:attrName>style.visibility</p:attrName>
                                        </p:attrNameLst>
                                      </p:cBhvr>
                                      <p:to>
                                        <p:strVal val="visible"/>
                                      </p:to>
                                    </p:set>
                                    <p:animEffect transition="in" filter="fade">
                                      <p:cBhvr>
                                        <p:cTn id="13" dur="500"/>
                                        <p:tgtEl>
                                          <p:spTgt spid="40"/>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37"/>
                                        </p:tgtEl>
                                        <p:attrNameLst>
                                          <p:attrName>style.visibility</p:attrName>
                                        </p:attrNameLst>
                                      </p:cBhvr>
                                      <p:to>
                                        <p:strVal val="visible"/>
                                      </p:to>
                                    </p:set>
                                    <p:animEffect transition="in" filter="fade">
                                      <p:cBhvr>
                                        <p:cTn id="18" dur="500"/>
                                        <p:tgtEl>
                                          <p:spTgt spid="37"/>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8"/>
                                        </p:tgtEl>
                                        <p:attrNameLst>
                                          <p:attrName>style.visibility</p:attrName>
                                        </p:attrNameLst>
                                      </p:cBhvr>
                                      <p:to>
                                        <p:strVal val="visible"/>
                                      </p:to>
                                    </p:set>
                                    <p:animEffect transition="in" filter="fade">
                                      <p:cBhvr>
                                        <p:cTn id="21" dur="500"/>
                                        <p:tgtEl>
                                          <p:spTgt spid="38"/>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6"/>
                                        </p:tgtEl>
                                        <p:attrNameLst>
                                          <p:attrName>style.visibility</p:attrName>
                                        </p:attrNameLst>
                                      </p:cBhvr>
                                      <p:to>
                                        <p:strVal val="visible"/>
                                      </p:to>
                                    </p:set>
                                    <p:animEffect transition="in" filter="fade">
                                      <p:cBhvr>
                                        <p:cTn id="24" dur="500"/>
                                        <p:tgtEl>
                                          <p:spTgt spid="36"/>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44"/>
                                        </p:tgtEl>
                                        <p:attrNameLst>
                                          <p:attrName>style.visibility</p:attrName>
                                        </p:attrNameLst>
                                      </p:cBhvr>
                                      <p:to>
                                        <p:strVal val="visible"/>
                                      </p:to>
                                    </p:set>
                                    <p:animEffect transition="in" filter="fade">
                                      <p:cBhvr>
                                        <p:cTn id="29" dur="500"/>
                                        <p:tgtEl>
                                          <p:spTgt spid="44"/>
                                        </p:tgtEl>
                                      </p:cBhvr>
                                    </p:animEffect>
                                  </p:childTnLst>
                                </p:cTn>
                              </p:par>
                              <p:par>
                                <p:cTn id="30" presetID="10" presetClass="entr" presetSubtype="0" fill="hold" nodeType="withEffect">
                                  <p:stCondLst>
                                    <p:cond delay="0"/>
                                  </p:stCondLst>
                                  <p:childTnLst>
                                    <p:set>
                                      <p:cBhvr>
                                        <p:cTn id="31" dur="1" fill="hold">
                                          <p:stCondLst>
                                            <p:cond delay="0"/>
                                          </p:stCondLst>
                                        </p:cTn>
                                        <p:tgtEl>
                                          <p:spTgt spid="43"/>
                                        </p:tgtEl>
                                        <p:attrNameLst>
                                          <p:attrName>style.visibility</p:attrName>
                                        </p:attrNameLst>
                                      </p:cBhvr>
                                      <p:to>
                                        <p:strVal val="visible"/>
                                      </p:to>
                                    </p:set>
                                    <p:animEffect transition="in" filter="fade">
                                      <p:cBhvr>
                                        <p:cTn id="32" dur="500"/>
                                        <p:tgtEl>
                                          <p:spTgt spid="43"/>
                                        </p:tgtEl>
                                      </p:cBhvr>
                                    </p:animEffect>
                                  </p:childTnLst>
                                </p:cTn>
                              </p:par>
                              <p:par>
                                <p:cTn id="33" presetID="10" presetClass="entr" presetSubtype="0" fill="hold" nodeType="withEffect">
                                  <p:stCondLst>
                                    <p:cond delay="0"/>
                                  </p:stCondLst>
                                  <p:childTnLst>
                                    <p:set>
                                      <p:cBhvr>
                                        <p:cTn id="34" dur="1" fill="hold">
                                          <p:stCondLst>
                                            <p:cond delay="0"/>
                                          </p:stCondLst>
                                        </p:cTn>
                                        <p:tgtEl>
                                          <p:spTgt spid="46"/>
                                        </p:tgtEl>
                                        <p:attrNameLst>
                                          <p:attrName>style.visibility</p:attrName>
                                        </p:attrNameLst>
                                      </p:cBhvr>
                                      <p:to>
                                        <p:strVal val="visible"/>
                                      </p:to>
                                    </p:set>
                                    <p:animEffect transition="in" filter="fade">
                                      <p:cBhvr>
                                        <p:cTn id="35" dur="500"/>
                                        <p:tgtEl>
                                          <p:spTgt spid="46"/>
                                        </p:tgtEl>
                                      </p:cBhvr>
                                    </p:animEffect>
                                  </p:childTnLst>
                                </p:cTn>
                              </p:par>
                              <p:par>
                                <p:cTn id="36" presetID="10" presetClass="entr" presetSubtype="0" fill="hold" nodeType="withEffect">
                                  <p:stCondLst>
                                    <p:cond delay="0"/>
                                  </p:stCondLst>
                                  <p:childTnLst>
                                    <p:set>
                                      <p:cBhvr>
                                        <p:cTn id="37" dur="1" fill="hold">
                                          <p:stCondLst>
                                            <p:cond delay="0"/>
                                          </p:stCondLst>
                                        </p:cTn>
                                        <p:tgtEl>
                                          <p:spTgt spid="47"/>
                                        </p:tgtEl>
                                        <p:attrNameLst>
                                          <p:attrName>style.visibility</p:attrName>
                                        </p:attrNameLst>
                                      </p:cBhvr>
                                      <p:to>
                                        <p:strVal val="visible"/>
                                      </p:to>
                                    </p:set>
                                    <p:animEffect transition="in" filter="fade">
                                      <p:cBhvr>
                                        <p:cTn id="38" dur="500"/>
                                        <p:tgtEl>
                                          <p:spTgt spid="47"/>
                                        </p:tgtEl>
                                      </p:cBhvr>
                                    </p:animEffect>
                                  </p:childTnLst>
                                </p:cTn>
                              </p:par>
                              <p:par>
                                <p:cTn id="39" presetID="10" presetClass="entr" presetSubtype="0" fill="hold" grpId="0" nodeType="withEffect">
                                  <p:stCondLst>
                                    <p:cond delay="0"/>
                                  </p:stCondLst>
                                  <p:childTnLst>
                                    <p:set>
                                      <p:cBhvr>
                                        <p:cTn id="40" dur="1" fill="hold">
                                          <p:stCondLst>
                                            <p:cond delay="0"/>
                                          </p:stCondLst>
                                        </p:cTn>
                                        <p:tgtEl>
                                          <p:spTgt spid="39"/>
                                        </p:tgtEl>
                                        <p:attrNameLst>
                                          <p:attrName>style.visibility</p:attrName>
                                        </p:attrNameLst>
                                      </p:cBhvr>
                                      <p:to>
                                        <p:strVal val="visible"/>
                                      </p:to>
                                    </p:set>
                                    <p:animEffect transition="in" filter="fade">
                                      <p:cBhvr>
                                        <p:cTn id="41" dur="500"/>
                                        <p:tgtEl>
                                          <p:spTgt spid="39"/>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33"/>
                                        </p:tgtEl>
                                        <p:attrNameLst>
                                          <p:attrName>style.visibility</p:attrName>
                                        </p:attrNameLst>
                                      </p:cBhvr>
                                      <p:to>
                                        <p:strVal val="visible"/>
                                      </p:to>
                                    </p:set>
                                    <p:animEffect transition="in" filter="fade">
                                      <p:cBhvr>
                                        <p:cTn id="44" dur="500"/>
                                        <p:tgtEl>
                                          <p:spTgt spid="3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3" grpId="0"/>
      <p:bldP spid="34" grpId="0"/>
      <p:bldP spid="35" grpId="0" animBg="1"/>
      <p:bldP spid="36" grpId="0"/>
      <p:bldP spid="37" grpId="0" animBg="1"/>
      <p:bldP spid="38" grpId="0" animBg="1"/>
      <p:bldP spid="39" grpId="0" animBg="1"/>
      <p:bldP spid="40" grpId="0"/>
      <p:bldP spid="44"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F60406B-10D2-49E7-A622-FCDC470DF01F}"/>
              </a:ext>
            </a:extLst>
          </p:cNvPr>
          <p:cNvSpPr>
            <a:spLocks noGrp="1"/>
          </p:cNvSpPr>
          <p:nvPr>
            <p:ph type="title"/>
          </p:nvPr>
        </p:nvSpPr>
        <p:spPr/>
        <p:txBody>
          <a:bodyPr/>
          <a:lstStyle/>
          <a:p>
            <a:r>
              <a:rPr kumimoji="1" lang="en-US" altLang="ja-JP" sz="4000" dirty="0"/>
              <a:t>11.4</a:t>
            </a:r>
            <a:r>
              <a:rPr kumimoji="1" lang="ja-JP" altLang="en-US" sz="4000" dirty="0"/>
              <a:t>　適合度検定</a:t>
            </a:r>
            <a:br>
              <a:rPr kumimoji="1" lang="en-US" altLang="ja-JP" dirty="0"/>
            </a:br>
            <a:r>
              <a:rPr kumimoji="1" lang="ja-JP" altLang="en-US" sz="2500" dirty="0"/>
              <a:t>もう一つのピアソンの</a:t>
            </a:r>
            <a:r>
              <a:rPr kumimoji="1" lang="en-US" altLang="ja-JP" sz="2500" dirty="0"/>
              <a:t>χ</a:t>
            </a:r>
            <a:r>
              <a:rPr kumimoji="1" lang="en-US" altLang="ja-JP" sz="2500" baseline="30000" dirty="0"/>
              <a:t>2</a:t>
            </a:r>
            <a:r>
              <a:rPr kumimoji="1" lang="ja-JP" altLang="en-US" sz="2500" dirty="0"/>
              <a:t>検定</a:t>
            </a:r>
          </a:p>
        </p:txBody>
      </p:sp>
      <p:sp>
        <p:nvSpPr>
          <p:cNvPr id="24" name="コンテンツ プレースホルダー 2">
            <a:extLst>
              <a:ext uri="{FF2B5EF4-FFF2-40B4-BE49-F238E27FC236}">
                <a16:creationId xmlns:a16="http://schemas.microsoft.com/office/drawing/2014/main" id="{83DCF6AD-A2BF-42AB-8454-0E70E2A6DA68}"/>
              </a:ext>
            </a:extLst>
          </p:cNvPr>
          <p:cNvSpPr>
            <a:spLocks noGrp="1"/>
          </p:cNvSpPr>
          <p:nvPr>
            <p:ph idx="1"/>
          </p:nvPr>
        </p:nvSpPr>
        <p:spPr>
          <a:xfrm>
            <a:off x="685800" y="2057400"/>
            <a:ext cx="8206680" cy="1515616"/>
          </a:xfrm>
        </p:spPr>
        <p:txBody>
          <a:bodyPr/>
          <a:lstStyle/>
          <a:p>
            <a:r>
              <a:rPr lang="ja-JP" altLang="en-US" sz="2800" dirty="0">
                <a:solidFill>
                  <a:srgbClr val="65D7FF"/>
                </a:solidFill>
              </a:rPr>
              <a:t>観測された度数分布</a:t>
            </a:r>
            <a:r>
              <a:rPr lang="ja-JP" altLang="en-US" sz="2800" dirty="0"/>
              <a:t>が</a:t>
            </a:r>
            <a:r>
              <a:rPr lang="ja-JP" altLang="en-US" sz="2800" dirty="0">
                <a:solidFill>
                  <a:srgbClr val="FFFF00"/>
                </a:solidFill>
              </a:rPr>
              <a:t>仮説の下で期待される度数分布</a:t>
            </a:r>
            <a:r>
              <a:rPr lang="ja-JP" altLang="en-US" sz="2800" dirty="0"/>
              <a:t>と適合しているか否かを検定</a:t>
            </a:r>
            <a:endParaRPr lang="en-US" altLang="ja-JP" sz="2800" dirty="0"/>
          </a:p>
          <a:p>
            <a:pPr marL="0" indent="0">
              <a:buNone/>
            </a:pPr>
            <a:r>
              <a:rPr lang="ja-JP" altLang="en-US" sz="2800" dirty="0"/>
              <a:t>　　→帰無仮説</a:t>
            </a:r>
            <a:r>
              <a:rPr lang="en-US" altLang="ja-JP" sz="2800" dirty="0"/>
              <a:t>H</a:t>
            </a:r>
            <a:r>
              <a:rPr lang="en-US" altLang="ja-JP" sz="2800" baseline="-25000" dirty="0"/>
              <a:t>0</a:t>
            </a:r>
            <a:r>
              <a:rPr lang="ja-JP" altLang="en-US" sz="2800" dirty="0"/>
              <a:t>：両度数分布は適合している</a:t>
            </a:r>
            <a:endParaRPr lang="en-US" altLang="ja-JP" sz="2800" dirty="0"/>
          </a:p>
        </p:txBody>
      </p:sp>
      <mc:AlternateContent xmlns:mc="http://schemas.openxmlformats.org/markup-compatibility/2006" xmlns:a14="http://schemas.microsoft.com/office/drawing/2010/main">
        <mc:Choice Requires="a14">
          <p:sp>
            <p:nvSpPr>
              <p:cNvPr id="25" name="テキスト ボックス 24">
                <a:extLst>
                  <a:ext uri="{FF2B5EF4-FFF2-40B4-BE49-F238E27FC236}">
                    <a16:creationId xmlns:a16="http://schemas.microsoft.com/office/drawing/2014/main" id="{7439EB0C-A4FD-4E9F-98EF-3D8BA985CB3C}"/>
                  </a:ext>
                </a:extLst>
              </p:cNvPr>
              <p:cNvSpPr txBox="1"/>
              <p:nvPr/>
            </p:nvSpPr>
            <p:spPr>
              <a:xfrm>
                <a:off x="3779912" y="4669670"/>
                <a:ext cx="3335543" cy="693908"/>
              </a:xfrm>
              <a:prstGeom prst="rect">
                <a:avLst/>
              </a:prstGeom>
              <a:noFill/>
            </p:spPr>
            <p:txBody>
              <a:bodyPr wrap="square" lIns="0" tIns="0" rIns="0" bIns="0" rtlCol="0">
                <a:spAutoFit/>
              </a:bodyPr>
              <a:lstStyle/>
              <a:p>
                <a:pPr/>
                <a14:m>
                  <m:oMathPara xmlns:m="http://schemas.openxmlformats.org/officeDocument/2006/math">
                    <m:oMathParaPr>
                      <m:jc m:val="centerGroup"/>
                    </m:oMathParaPr>
                    <m:oMath xmlns:m="http://schemas.openxmlformats.org/officeDocument/2006/math">
                      <m:nary>
                        <m:naryPr>
                          <m:chr m:val="∑"/>
                          <m:subHide m:val="on"/>
                          <m:supHide m:val="on"/>
                          <m:ctrlPr>
                            <a:rPr kumimoji="1" lang="ja-JP" altLang="en-US" sz="1800" i="1">
                              <a:solidFill>
                                <a:schemeClr val="bg1"/>
                              </a:solidFill>
                              <a:latin typeface="Cambria Math" panose="02040503050406030204" pitchFamily="18" charset="0"/>
                            </a:rPr>
                          </m:ctrlPr>
                        </m:naryPr>
                        <m:sub/>
                        <m:sup/>
                        <m:e>
                          <m:f>
                            <m:fPr>
                              <m:ctrlPr>
                                <a:rPr kumimoji="1" lang="en-US" altLang="ja-JP" sz="1800" i="1">
                                  <a:solidFill>
                                    <a:schemeClr val="bg1"/>
                                  </a:solidFill>
                                  <a:latin typeface="Cambria Math" panose="02040503050406030204" pitchFamily="18" charset="0"/>
                                </a:rPr>
                              </m:ctrlPr>
                            </m:fPr>
                            <m:num>
                              <m:sSup>
                                <m:sSupPr>
                                  <m:ctrlPr>
                                    <a:rPr kumimoji="1" lang="en-US" altLang="ja-JP" sz="1800" i="1">
                                      <a:solidFill>
                                        <a:schemeClr val="bg1"/>
                                      </a:solidFill>
                                      <a:latin typeface="Cambria Math" panose="02040503050406030204" pitchFamily="18" charset="0"/>
                                    </a:rPr>
                                  </m:ctrlPr>
                                </m:sSupPr>
                                <m:e>
                                  <m:d>
                                    <m:dPr>
                                      <m:begChr m:val="（"/>
                                      <m:endChr m:val="）"/>
                                      <m:ctrlPr>
                                        <a:rPr kumimoji="1" lang="ja-JP" altLang="en-US" sz="1800" i="1">
                                          <a:solidFill>
                                            <a:schemeClr val="bg1"/>
                                          </a:solidFill>
                                          <a:latin typeface="Cambria Math" panose="02040503050406030204" pitchFamily="18" charset="0"/>
                                        </a:rPr>
                                      </m:ctrlPr>
                                    </m:dPr>
                                    <m:e>
                                      <m:r>
                                        <a:rPr kumimoji="1" lang="ja-JP" altLang="en-US" sz="1800" i="1">
                                          <a:solidFill>
                                            <a:schemeClr val="bg1"/>
                                          </a:solidFill>
                                          <a:latin typeface="Cambria Math" panose="02040503050406030204" pitchFamily="18" charset="0"/>
                                        </a:rPr>
                                        <m:t>観測度数</m:t>
                                      </m:r>
                                      <m:r>
                                        <a:rPr kumimoji="1" lang="en-US" altLang="ja-JP" sz="1800" i="1">
                                          <a:solidFill>
                                            <a:schemeClr val="bg1"/>
                                          </a:solidFill>
                                          <a:latin typeface="Cambria Math" panose="02040503050406030204" pitchFamily="18" charset="0"/>
                                        </a:rPr>
                                        <m:t>−</m:t>
                                      </m:r>
                                      <m:r>
                                        <a:rPr kumimoji="1" lang="ja-JP" altLang="en-US" sz="1800" i="1">
                                          <a:solidFill>
                                            <a:schemeClr val="bg1"/>
                                          </a:solidFill>
                                          <a:latin typeface="Cambria Math" panose="02040503050406030204" pitchFamily="18" charset="0"/>
                                        </a:rPr>
                                        <m:t>期待度数</m:t>
                                      </m:r>
                                    </m:e>
                                  </m:d>
                                </m:e>
                                <m:sup>
                                  <m:r>
                                    <a:rPr kumimoji="1" lang="en-US" altLang="ja-JP" sz="1800" i="1">
                                      <a:solidFill>
                                        <a:schemeClr val="bg1"/>
                                      </a:solidFill>
                                      <a:latin typeface="Cambria Math" panose="02040503050406030204" pitchFamily="18" charset="0"/>
                                    </a:rPr>
                                    <m:t>2</m:t>
                                  </m:r>
                                </m:sup>
                              </m:sSup>
                            </m:num>
                            <m:den>
                              <m:r>
                                <a:rPr kumimoji="1" lang="ja-JP" altLang="en-US" sz="1800" i="1">
                                  <a:solidFill>
                                    <a:schemeClr val="bg1"/>
                                  </a:solidFill>
                                  <a:latin typeface="Cambria Math" panose="02040503050406030204" pitchFamily="18" charset="0"/>
                                </a:rPr>
                                <m:t>期待度数</m:t>
                              </m:r>
                            </m:den>
                          </m:f>
                        </m:e>
                      </m:nary>
                    </m:oMath>
                  </m:oMathPara>
                </a14:m>
                <a:endParaRPr kumimoji="1" lang="ja-JP" altLang="en-US" sz="1800" dirty="0">
                  <a:solidFill>
                    <a:schemeClr val="bg1"/>
                  </a:solidFill>
                  <a:latin typeface="ＭＳ Ｐゴシック" panose="020B0600070205080204" pitchFamily="50" charset="-128"/>
                  <a:ea typeface="ＭＳ Ｐゴシック" panose="020B0600070205080204" pitchFamily="50" charset="-128"/>
                  <a:cs typeface="Meiryo UI" pitchFamily="50" charset="-128"/>
                </a:endParaRPr>
              </a:p>
            </p:txBody>
          </p:sp>
        </mc:Choice>
        <mc:Fallback xmlns="">
          <p:sp>
            <p:nvSpPr>
              <p:cNvPr id="25" name="テキスト ボックス 24">
                <a:extLst>
                  <a:ext uri="{FF2B5EF4-FFF2-40B4-BE49-F238E27FC236}">
                    <a16:creationId xmlns:a16="http://schemas.microsoft.com/office/drawing/2014/main" id="{7439EB0C-A4FD-4E9F-98EF-3D8BA985CB3C}"/>
                  </a:ext>
                </a:extLst>
              </p:cNvPr>
              <p:cNvSpPr txBox="1">
                <a:spLocks noRot="1" noChangeAspect="1" noMove="1" noResize="1" noEditPoints="1" noAdjustHandles="1" noChangeArrowheads="1" noChangeShapeType="1" noTextEdit="1"/>
              </p:cNvSpPr>
              <p:nvPr/>
            </p:nvSpPr>
            <p:spPr>
              <a:xfrm>
                <a:off x="3779912" y="4669670"/>
                <a:ext cx="3335543" cy="693908"/>
              </a:xfrm>
              <a:prstGeom prst="rect">
                <a:avLst/>
              </a:prstGeom>
              <a:blipFill>
                <a:blip r:embed="rId2"/>
                <a:stretch>
                  <a:fillRect/>
                </a:stretch>
              </a:blipFill>
            </p:spPr>
            <p:txBody>
              <a:bodyPr/>
              <a:lstStyle/>
              <a:p>
                <a:r>
                  <a:rPr lang="ja-JP" altLang="en-US">
                    <a:noFill/>
                  </a:rPr>
                  <a:t> </a:t>
                </a:r>
              </a:p>
            </p:txBody>
          </p:sp>
        </mc:Fallback>
      </mc:AlternateContent>
      <p:sp>
        <p:nvSpPr>
          <p:cNvPr id="26" name="テキスト ボックス 25">
            <a:extLst>
              <a:ext uri="{FF2B5EF4-FFF2-40B4-BE49-F238E27FC236}">
                <a16:creationId xmlns:a16="http://schemas.microsoft.com/office/drawing/2014/main" id="{66CEB724-94AE-4DD4-B8F0-7B9B0AC23A5A}"/>
              </a:ext>
            </a:extLst>
          </p:cNvPr>
          <p:cNvSpPr txBox="1"/>
          <p:nvPr/>
        </p:nvSpPr>
        <p:spPr>
          <a:xfrm>
            <a:off x="1210799" y="4698329"/>
            <a:ext cx="2749471" cy="400110"/>
          </a:xfrm>
          <a:prstGeom prst="rect">
            <a:avLst/>
          </a:prstGeom>
          <a:noFill/>
        </p:spPr>
        <p:txBody>
          <a:bodyPr wrap="none" rtlCol="0">
            <a:spAutoFit/>
          </a:bodyPr>
          <a:lstStyle/>
          <a:p>
            <a:pPr algn="l"/>
            <a:r>
              <a:rPr kumimoji="1" lang="ja-JP" altLang="en-US"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適合度の検定統計量＝</a:t>
            </a:r>
          </a:p>
        </p:txBody>
      </p:sp>
      <p:sp>
        <p:nvSpPr>
          <p:cNvPr id="27" name="テキスト ボックス 26">
            <a:extLst>
              <a:ext uri="{FF2B5EF4-FFF2-40B4-BE49-F238E27FC236}">
                <a16:creationId xmlns:a16="http://schemas.microsoft.com/office/drawing/2014/main" id="{137E7C0E-9EAD-4098-AB42-641F84CE6FEB}"/>
              </a:ext>
            </a:extLst>
          </p:cNvPr>
          <p:cNvSpPr txBox="1"/>
          <p:nvPr/>
        </p:nvSpPr>
        <p:spPr>
          <a:xfrm>
            <a:off x="1426823" y="4984607"/>
            <a:ext cx="1962397" cy="400110"/>
          </a:xfrm>
          <a:prstGeom prst="rect">
            <a:avLst/>
          </a:prstGeom>
          <a:noFill/>
        </p:spPr>
        <p:txBody>
          <a:bodyPr wrap="none" rtlCol="0">
            <a:spAutoFit/>
          </a:bodyPr>
          <a:lstStyle/>
          <a:p>
            <a:pPr algn="l"/>
            <a:r>
              <a:rPr kumimoji="1" lang="ja-JP" altLang="en-US"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（ピアソンの</a:t>
            </a:r>
            <a:r>
              <a:rPr kumimoji="1" lang="en-US" altLang="ja-JP"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χ</a:t>
            </a:r>
            <a:r>
              <a:rPr kumimoji="1" lang="en-US" altLang="ja-JP" sz="2000" baseline="30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2</a:t>
            </a:r>
            <a:r>
              <a:rPr kumimoji="1" lang="ja-JP" altLang="en-US"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a:t>
            </a:r>
          </a:p>
        </p:txBody>
      </p:sp>
      <p:sp>
        <p:nvSpPr>
          <p:cNvPr id="28" name="テキスト ボックス 27">
            <a:extLst>
              <a:ext uri="{FF2B5EF4-FFF2-40B4-BE49-F238E27FC236}">
                <a16:creationId xmlns:a16="http://schemas.microsoft.com/office/drawing/2014/main" id="{FD6B1AC3-5136-46D0-9ED0-96AF057B2768}"/>
              </a:ext>
            </a:extLst>
          </p:cNvPr>
          <p:cNvSpPr txBox="1"/>
          <p:nvPr/>
        </p:nvSpPr>
        <p:spPr>
          <a:xfrm>
            <a:off x="1115616" y="3780179"/>
            <a:ext cx="6886822" cy="400110"/>
          </a:xfrm>
          <a:prstGeom prst="rect">
            <a:avLst/>
          </a:prstGeom>
          <a:noFill/>
        </p:spPr>
        <p:txBody>
          <a:bodyPr wrap="none" rtlCol="0">
            <a:spAutoFit/>
          </a:bodyPr>
          <a:lstStyle/>
          <a:p>
            <a:pPr algn="l"/>
            <a:r>
              <a:rPr kumimoji="1" lang="en-US" altLang="ja-JP" sz="2000" dirty="0">
                <a:solidFill>
                  <a:srgbClr val="FFC000"/>
                </a:solidFill>
                <a:latin typeface="ＭＳ Ｐゴシック" panose="020B0600070205080204" pitchFamily="50" charset="-128"/>
                <a:ea typeface="ＭＳ Ｐゴシック" panose="020B0600070205080204" pitchFamily="50" charset="-128"/>
                <a:cs typeface="Meiryo UI" pitchFamily="50" charset="-128"/>
              </a:rPr>
              <a:t>1</a:t>
            </a:r>
            <a:r>
              <a:rPr kumimoji="1" lang="ja-JP" altLang="en-US" sz="2000" dirty="0">
                <a:solidFill>
                  <a:srgbClr val="FFC000"/>
                </a:solidFill>
                <a:latin typeface="ＭＳ Ｐゴシック" panose="020B0600070205080204" pitchFamily="50" charset="-128"/>
                <a:ea typeface="ＭＳ Ｐゴシック" panose="020B0600070205080204" pitchFamily="50" charset="-128"/>
                <a:cs typeface="Meiryo UI" pitchFamily="50" charset="-128"/>
              </a:rPr>
              <a:t>行</a:t>
            </a:r>
            <a:r>
              <a:rPr kumimoji="1" lang="en-US" altLang="ja-JP" sz="2000" dirty="0">
                <a:solidFill>
                  <a:srgbClr val="FFC000"/>
                </a:solidFill>
                <a:latin typeface="ＭＳ Ｐゴシック" panose="020B0600070205080204" pitchFamily="50" charset="-128"/>
                <a:ea typeface="ＭＳ Ｐゴシック" panose="020B0600070205080204" pitchFamily="50" charset="-128"/>
                <a:cs typeface="Meiryo UI" pitchFamily="50" charset="-128"/>
              </a:rPr>
              <a:t>×</a:t>
            </a:r>
            <a:r>
              <a:rPr kumimoji="1" lang="ja-JP" altLang="en-US" sz="2000" dirty="0">
                <a:solidFill>
                  <a:srgbClr val="FFC000"/>
                </a:solidFill>
                <a:latin typeface="ＭＳ Ｐゴシック" panose="020B0600070205080204" pitchFamily="50" charset="-128"/>
                <a:ea typeface="ＭＳ Ｐゴシック" panose="020B0600070205080204" pitchFamily="50" charset="-128"/>
                <a:cs typeface="Meiryo UI" pitchFamily="50" charset="-128"/>
              </a:rPr>
              <a:t>○列か○行</a:t>
            </a:r>
            <a:r>
              <a:rPr kumimoji="1" lang="en-US" altLang="ja-JP" sz="2000" dirty="0">
                <a:solidFill>
                  <a:srgbClr val="FFC000"/>
                </a:solidFill>
                <a:latin typeface="ＭＳ Ｐゴシック" panose="020B0600070205080204" pitchFamily="50" charset="-128"/>
                <a:ea typeface="ＭＳ Ｐゴシック" panose="020B0600070205080204" pitchFamily="50" charset="-128"/>
                <a:cs typeface="Meiryo UI" pitchFamily="50" charset="-128"/>
              </a:rPr>
              <a:t>×1</a:t>
            </a:r>
            <a:r>
              <a:rPr kumimoji="1" lang="ja-JP" altLang="en-US" sz="2000" dirty="0">
                <a:solidFill>
                  <a:srgbClr val="FFC000"/>
                </a:solidFill>
                <a:latin typeface="ＭＳ Ｐゴシック" panose="020B0600070205080204" pitchFamily="50" charset="-128"/>
                <a:ea typeface="ＭＳ Ｐゴシック" panose="020B0600070205080204" pitchFamily="50" charset="-128"/>
                <a:cs typeface="Meiryo UI" pitchFamily="50" charset="-128"/>
              </a:rPr>
              <a:t>列の表だと考えれば独立性の検定と同じ</a:t>
            </a:r>
          </a:p>
        </p:txBody>
      </p:sp>
      <p:cxnSp>
        <p:nvCxnSpPr>
          <p:cNvPr id="30" name="直線コネクタ 29">
            <a:extLst>
              <a:ext uri="{FF2B5EF4-FFF2-40B4-BE49-F238E27FC236}">
                <a16:creationId xmlns:a16="http://schemas.microsoft.com/office/drawing/2014/main" id="{5B0775A1-6462-41E4-B6F5-140CAAD92A72}"/>
              </a:ext>
            </a:extLst>
          </p:cNvPr>
          <p:cNvCxnSpPr>
            <a:cxnSpLocks/>
          </p:cNvCxnSpPr>
          <p:nvPr/>
        </p:nvCxnSpPr>
        <p:spPr>
          <a:xfrm>
            <a:off x="3851920" y="3501008"/>
            <a:ext cx="1512168" cy="0"/>
          </a:xfrm>
          <a:prstGeom prst="line">
            <a:avLst/>
          </a:prstGeom>
          <a:ln w="31750">
            <a:solidFill>
              <a:srgbClr val="FFC000"/>
            </a:solidFill>
            <a:tailEnd type="none"/>
          </a:ln>
        </p:spPr>
        <p:style>
          <a:lnRef idx="1">
            <a:schemeClr val="accent1"/>
          </a:lnRef>
          <a:fillRef idx="0">
            <a:schemeClr val="accent1"/>
          </a:fillRef>
          <a:effectRef idx="0">
            <a:schemeClr val="accent1"/>
          </a:effectRef>
          <a:fontRef idx="minor">
            <a:schemeClr val="tx1"/>
          </a:fontRef>
        </p:style>
      </p:cxnSp>
      <p:cxnSp>
        <p:nvCxnSpPr>
          <p:cNvPr id="33" name="直線コネクタ 32">
            <a:extLst>
              <a:ext uri="{FF2B5EF4-FFF2-40B4-BE49-F238E27FC236}">
                <a16:creationId xmlns:a16="http://schemas.microsoft.com/office/drawing/2014/main" id="{8A9E87BB-DF72-44A3-9694-09B93394FA7B}"/>
              </a:ext>
            </a:extLst>
          </p:cNvPr>
          <p:cNvCxnSpPr/>
          <p:nvPr/>
        </p:nvCxnSpPr>
        <p:spPr>
          <a:xfrm flipV="1">
            <a:off x="4139952" y="3529668"/>
            <a:ext cx="216024" cy="288032"/>
          </a:xfrm>
          <a:prstGeom prst="line">
            <a:avLst/>
          </a:prstGeom>
          <a:ln w="31750">
            <a:solidFill>
              <a:srgbClr val="FFC000"/>
            </a:solidFill>
            <a:tailEnd type="arrow"/>
          </a:ln>
        </p:spPr>
        <p:style>
          <a:lnRef idx="1">
            <a:schemeClr val="accent1"/>
          </a:lnRef>
          <a:fillRef idx="0">
            <a:schemeClr val="accent1"/>
          </a:fillRef>
          <a:effectRef idx="0">
            <a:schemeClr val="accent1"/>
          </a:effectRef>
          <a:fontRef idx="minor">
            <a:schemeClr val="tx1"/>
          </a:fontRef>
        </p:style>
      </p:cxnSp>
      <p:cxnSp>
        <p:nvCxnSpPr>
          <p:cNvPr id="34" name="直線コネクタ 33">
            <a:extLst>
              <a:ext uri="{FF2B5EF4-FFF2-40B4-BE49-F238E27FC236}">
                <a16:creationId xmlns:a16="http://schemas.microsoft.com/office/drawing/2014/main" id="{706F87D6-A411-4481-92C6-FA99237D03AC}"/>
              </a:ext>
            </a:extLst>
          </p:cNvPr>
          <p:cNvCxnSpPr/>
          <p:nvPr/>
        </p:nvCxnSpPr>
        <p:spPr>
          <a:xfrm flipV="1">
            <a:off x="3939227" y="5320331"/>
            <a:ext cx="216024" cy="288032"/>
          </a:xfrm>
          <a:prstGeom prst="line">
            <a:avLst/>
          </a:prstGeom>
          <a:ln w="31750">
            <a:solidFill>
              <a:schemeClr val="bg1"/>
            </a:solidFill>
            <a:tailEnd type="arrow"/>
          </a:ln>
        </p:spPr>
        <p:style>
          <a:lnRef idx="1">
            <a:schemeClr val="accent1"/>
          </a:lnRef>
          <a:fillRef idx="0">
            <a:schemeClr val="accent1"/>
          </a:fillRef>
          <a:effectRef idx="0">
            <a:schemeClr val="accent1"/>
          </a:effectRef>
          <a:fontRef idx="minor">
            <a:schemeClr val="tx1"/>
          </a:fontRef>
        </p:style>
      </p:cxnSp>
      <p:sp>
        <p:nvSpPr>
          <p:cNvPr id="35" name="テキスト ボックス 34">
            <a:extLst>
              <a:ext uri="{FF2B5EF4-FFF2-40B4-BE49-F238E27FC236}">
                <a16:creationId xmlns:a16="http://schemas.microsoft.com/office/drawing/2014/main" id="{E1626B86-2549-4884-A289-A9D80D9A6ED7}"/>
              </a:ext>
            </a:extLst>
          </p:cNvPr>
          <p:cNvSpPr txBox="1"/>
          <p:nvPr/>
        </p:nvSpPr>
        <p:spPr>
          <a:xfrm>
            <a:off x="1426823" y="5572998"/>
            <a:ext cx="5891356" cy="400110"/>
          </a:xfrm>
          <a:prstGeom prst="rect">
            <a:avLst/>
          </a:prstGeom>
          <a:noFill/>
        </p:spPr>
        <p:txBody>
          <a:bodyPr wrap="none" rtlCol="0">
            <a:spAutoFit/>
          </a:bodyPr>
          <a:lstStyle/>
          <a:p>
            <a:pPr algn="l"/>
            <a:r>
              <a:rPr kumimoji="1" lang="ja-JP" altLang="en-US"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行か列のどちらかに足し合わせるだけなので</a:t>
            </a:r>
            <a:r>
              <a:rPr kumimoji="1" lang="en-US" altLang="ja-JP"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Σ</a:t>
            </a:r>
            <a:r>
              <a:rPr kumimoji="1" lang="ja-JP" altLang="en-US"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は</a:t>
            </a:r>
            <a:r>
              <a:rPr kumimoji="1" lang="en-US" altLang="ja-JP"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1</a:t>
            </a:r>
            <a:r>
              <a:rPr kumimoji="1" lang="ja-JP" altLang="en-US"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つ</a:t>
            </a:r>
          </a:p>
        </p:txBody>
      </p:sp>
    </p:spTree>
    <p:extLst>
      <p:ext uri="{BB962C8B-B14F-4D97-AF65-F5344CB8AC3E}">
        <p14:creationId xmlns:p14="http://schemas.microsoft.com/office/powerpoint/2010/main" val="170230136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84357B-107C-4FF4-A682-5E942EC7C9CA}"/>
              </a:ext>
            </a:extLst>
          </p:cNvPr>
          <p:cNvSpPr>
            <a:spLocks noGrp="1"/>
          </p:cNvSpPr>
          <p:nvPr>
            <p:ph type="title"/>
          </p:nvPr>
        </p:nvSpPr>
        <p:spPr/>
        <p:txBody>
          <a:bodyPr/>
          <a:lstStyle/>
          <a:p>
            <a:r>
              <a:rPr kumimoji="1" lang="ja-JP" altLang="en-US" sz="3500" dirty="0"/>
              <a:t>適合度検定の事例</a:t>
            </a:r>
            <a:br>
              <a:rPr kumimoji="1" lang="en-US" altLang="ja-JP" sz="3500" dirty="0"/>
            </a:br>
            <a:r>
              <a:rPr kumimoji="1" lang="ja-JP" altLang="en-US" sz="3500" dirty="0"/>
              <a:t>（メンデルの法則の検証）</a:t>
            </a:r>
          </a:p>
        </p:txBody>
      </p:sp>
      <p:pic>
        <p:nvPicPr>
          <p:cNvPr id="25" name="図 24">
            <a:extLst>
              <a:ext uri="{FF2B5EF4-FFF2-40B4-BE49-F238E27FC236}">
                <a16:creationId xmlns:a16="http://schemas.microsoft.com/office/drawing/2014/main" id="{000D9AAA-F4F0-4951-9FE2-C160852C1F8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9786" y="1920623"/>
            <a:ext cx="4000500" cy="2714625"/>
          </a:xfrm>
          <a:prstGeom prst="rect">
            <a:avLst/>
          </a:prstGeom>
        </p:spPr>
      </p:pic>
      <p:graphicFrame>
        <p:nvGraphicFramePr>
          <p:cNvPr id="26" name="表 25">
            <a:extLst>
              <a:ext uri="{FF2B5EF4-FFF2-40B4-BE49-F238E27FC236}">
                <a16:creationId xmlns:a16="http://schemas.microsoft.com/office/drawing/2014/main" id="{38F0716D-752E-4020-A91D-6838F5ADDF02}"/>
              </a:ext>
            </a:extLst>
          </p:cNvPr>
          <p:cNvGraphicFramePr>
            <a:graphicFrameLocks noGrp="1"/>
          </p:cNvGraphicFramePr>
          <p:nvPr>
            <p:extLst>
              <p:ext uri="{D42A27DB-BD31-4B8C-83A1-F6EECF244321}">
                <p14:modId xmlns:p14="http://schemas.microsoft.com/office/powerpoint/2010/main" val="2139746522"/>
              </p:ext>
            </p:extLst>
          </p:nvPr>
        </p:nvGraphicFramePr>
        <p:xfrm>
          <a:off x="6012160" y="3440904"/>
          <a:ext cx="1656184" cy="741680"/>
        </p:xfrm>
        <a:graphic>
          <a:graphicData uri="http://schemas.openxmlformats.org/drawingml/2006/table">
            <a:tbl>
              <a:tblPr firstRow="1" bandRow="1">
                <a:tableStyleId>{5C22544A-7EE6-4342-B048-85BDC9FD1C3A}</a:tableStyleId>
              </a:tblPr>
              <a:tblGrid>
                <a:gridCol w="828092">
                  <a:extLst>
                    <a:ext uri="{9D8B030D-6E8A-4147-A177-3AD203B41FA5}">
                      <a16:colId xmlns:a16="http://schemas.microsoft.com/office/drawing/2014/main" val="2233108529"/>
                    </a:ext>
                  </a:extLst>
                </a:gridCol>
                <a:gridCol w="828092">
                  <a:extLst>
                    <a:ext uri="{9D8B030D-6E8A-4147-A177-3AD203B41FA5}">
                      <a16:colId xmlns:a16="http://schemas.microsoft.com/office/drawing/2014/main" val="478277634"/>
                    </a:ext>
                  </a:extLst>
                </a:gridCol>
              </a:tblGrid>
              <a:tr h="370840">
                <a:tc>
                  <a:txBody>
                    <a:bodyPr/>
                    <a:lstStyle/>
                    <a:p>
                      <a:pPr algn="ctr"/>
                      <a:r>
                        <a:rPr kumimoji="1" lang="ja-JP" altLang="en-US" dirty="0">
                          <a:latin typeface="+mn-ea"/>
                          <a:ea typeface="+mn-ea"/>
                        </a:rPr>
                        <a:t>しわ有</a:t>
                      </a:r>
                    </a:p>
                  </a:txBody>
                  <a:tcPr/>
                </a:tc>
                <a:tc>
                  <a:txBody>
                    <a:bodyPr/>
                    <a:lstStyle/>
                    <a:p>
                      <a:pPr algn="ctr"/>
                      <a:r>
                        <a:rPr kumimoji="1" lang="ja-JP" altLang="en-US" dirty="0">
                          <a:latin typeface="+mn-ea"/>
                          <a:ea typeface="+mn-ea"/>
                        </a:rPr>
                        <a:t>しわ無</a:t>
                      </a:r>
                    </a:p>
                  </a:txBody>
                  <a:tcPr/>
                </a:tc>
                <a:extLst>
                  <a:ext uri="{0D108BD9-81ED-4DB2-BD59-A6C34878D82A}">
                    <a16:rowId xmlns:a16="http://schemas.microsoft.com/office/drawing/2014/main" val="2480344093"/>
                  </a:ext>
                </a:extLst>
              </a:tr>
              <a:tr h="370840">
                <a:tc>
                  <a:txBody>
                    <a:bodyPr/>
                    <a:lstStyle/>
                    <a:p>
                      <a:pPr algn="ctr"/>
                      <a:r>
                        <a:rPr kumimoji="1" lang="en-US" altLang="ja-JP" dirty="0">
                          <a:latin typeface="+mn-ea"/>
                          <a:ea typeface="+mn-ea"/>
                        </a:rPr>
                        <a:t>15</a:t>
                      </a:r>
                      <a:endParaRPr kumimoji="1" lang="ja-JP" altLang="en-US" dirty="0">
                        <a:latin typeface="+mn-ea"/>
                        <a:ea typeface="+mn-ea"/>
                      </a:endParaRPr>
                    </a:p>
                  </a:txBody>
                  <a:tcPr/>
                </a:tc>
                <a:tc>
                  <a:txBody>
                    <a:bodyPr/>
                    <a:lstStyle/>
                    <a:p>
                      <a:pPr algn="ctr"/>
                      <a:r>
                        <a:rPr kumimoji="1" lang="en-US" altLang="ja-JP" dirty="0">
                          <a:latin typeface="+mn-ea"/>
                          <a:ea typeface="+mn-ea"/>
                        </a:rPr>
                        <a:t>25</a:t>
                      </a:r>
                      <a:endParaRPr kumimoji="1" lang="ja-JP" altLang="en-US" dirty="0">
                        <a:latin typeface="+mn-ea"/>
                        <a:ea typeface="+mn-ea"/>
                      </a:endParaRPr>
                    </a:p>
                  </a:txBody>
                  <a:tcPr/>
                </a:tc>
                <a:extLst>
                  <a:ext uri="{0D108BD9-81ED-4DB2-BD59-A6C34878D82A}">
                    <a16:rowId xmlns:a16="http://schemas.microsoft.com/office/drawing/2014/main" val="1214047710"/>
                  </a:ext>
                </a:extLst>
              </a:tr>
            </a:tbl>
          </a:graphicData>
        </a:graphic>
      </p:graphicFrame>
      <p:graphicFrame>
        <p:nvGraphicFramePr>
          <p:cNvPr id="27" name="表 26">
            <a:extLst>
              <a:ext uri="{FF2B5EF4-FFF2-40B4-BE49-F238E27FC236}">
                <a16:creationId xmlns:a16="http://schemas.microsoft.com/office/drawing/2014/main" id="{F7BE3C9B-AE7C-4D12-B6A6-E019B7086BD7}"/>
              </a:ext>
            </a:extLst>
          </p:cNvPr>
          <p:cNvGraphicFramePr>
            <a:graphicFrameLocks noGrp="1"/>
          </p:cNvGraphicFramePr>
          <p:nvPr>
            <p:extLst>
              <p:ext uri="{D42A27DB-BD31-4B8C-83A1-F6EECF244321}">
                <p14:modId xmlns:p14="http://schemas.microsoft.com/office/powerpoint/2010/main" val="2952338982"/>
              </p:ext>
            </p:extLst>
          </p:nvPr>
        </p:nvGraphicFramePr>
        <p:xfrm>
          <a:off x="6012160" y="2060848"/>
          <a:ext cx="1656184" cy="741680"/>
        </p:xfrm>
        <a:graphic>
          <a:graphicData uri="http://schemas.openxmlformats.org/drawingml/2006/table">
            <a:tbl>
              <a:tblPr firstRow="1" bandRow="1">
                <a:tableStyleId>{5C22544A-7EE6-4342-B048-85BDC9FD1C3A}</a:tableStyleId>
              </a:tblPr>
              <a:tblGrid>
                <a:gridCol w="828092">
                  <a:extLst>
                    <a:ext uri="{9D8B030D-6E8A-4147-A177-3AD203B41FA5}">
                      <a16:colId xmlns:a16="http://schemas.microsoft.com/office/drawing/2014/main" val="2233108529"/>
                    </a:ext>
                  </a:extLst>
                </a:gridCol>
                <a:gridCol w="828092">
                  <a:extLst>
                    <a:ext uri="{9D8B030D-6E8A-4147-A177-3AD203B41FA5}">
                      <a16:colId xmlns:a16="http://schemas.microsoft.com/office/drawing/2014/main" val="478277634"/>
                    </a:ext>
                  </a:extLst>
                </a:gridCol>
              </a:tblGrid>
              <a:tr h="370840">
                <a:tc>
                  <a:txBody>
                    <a:bodyPr/>
                    <a:lstStyle/>
                    <a:p>
                      <a:pPr algn="ctr"/>
                      <a:r>
                        <a:rPr kumimoji="1" lang="ja-JP" altLang="en-US" dirty="0">
                          <a:latin typeface="+mn-ea"/>
                          <a:ea typeface="+mn-ea"/>
                        </a:rPr>
                        <a:t>しわ有</a:t>
                      </a:r>
                    </a:p>
                  </a:txBody>
                  <a:tcPr/>
                </a:tc>
                <a:tc>
                  <a:txBody>
                    <a:bodyPr/>
                    <a:lstStyle/>
                    <a:p>
                      <a:pPr algn="ctr"/>
                      <a:r>
                        <a:rPr kumimoji="1" lang="ja-JP" altLang="en-US" dirty="0">
                          <a:latin typeface="+mn-ea"/>
                          <a:ea typeface="+mn-ea"/>
                        </a:rPr>
                        <a:t>しわ無</a:t>
                      </a:r>
                    </a:p>
                  </a:txBody>
                  <a:tcPr/>
                </a:tc>
                <a:extLst>
                  <a:ext uri="{0D108BD9-81ED-4DB2-BD59-A6C34878D82A}">
                    <a16:rowId xmlns:a16="http://schemas.microsoft.com/office/drawing/2014/main" val="2480344093"/>
                  </a:ext>
                </a:extLst>
              </a:tr>
              <a:tr h="370840">
                <a:tc>
                  <a:txBody>
                    <a:bodyPr/>
                    <a:lstStyle/>
                    <a:p>
                      <a:pPr algn="ctr"/>
                      <a:r>
                        <a:rPr kumimoji="1" lang="en-US" altLang="ja-JP" dirty="0">
                          <a:latin typeface="+mn-ea"/>
                          <a:ea typeface="+mn-ea"/>
                        </a:rPr>
                        <a:t>10</a:t>
                      </a:r>
                      <a:endParaRPr kumimoji="1" lang="ja-JP" altLang="en-US" dirty="0">
                        <a:latin typeface="+mn-ea"/>
                        <a:ea typeface="+mn-ea"/>
                      </a:endParaRPr>
                    </a:p>
                  </a:txBody>
                  <a:tcPr/>
                </a:tc>
                <a:tc>
                  <a:txBody>
                    <a:bodyPr/>
                    <a:lstStyle/>
                    <a:p>
                      <a:pPr algn="ctr"/>
                      <a:r>
                        <a:rPr kumimoji="1" lang="en-US" altLang="ja-JP" dirty="0">
                          <a:latin typeface="+mn-ea"/>
                          <a:ea typeface="+mn-ea"/>
                        </a:rPr>
                        <a:t>30</a:t>
                      </a:r>
                      <a:endParaRPr kumimoji="1" lang="ja-JP" altLang="en-US" dirty="0">
                        <a:latin typeface="+mn-ea"/>
                        <a:ea typeface="+mn-ea"/>
                      </a:endParaRPr>
                    </a:p>
                  </a:txBody>
                  <a:tcPr/>
                </a:tc>
                <a:extLst>
                  <a:ext uri="{0D108BD9-81ED-4DB2-BD59-A6C34878D82A}">
                    <a16:rowId xmlns:a16="http://schemas.microsoft.com/office/drawing/2014/main" val="1214047710"/>
                  </a:ext>
                </a:extLst>
              </a:tr>
            </a:tbl>
          </a:graphicData>
        </a:graphic>
      </p:graphicFrame>
      <p:sp>
        <p:nvSpPr>
          <p:cNvPr id="29" name="テキスト ボックス 28">
            <a:extLst>
              <a:ext uri="{FF2B5EF4-FFF2-40B4-BE49-F238E27FC236}">
                <a16:creationId xmlns:a16="http://schemas.microsoft.com/office/drawing/2014/main" id="{BF2B71E1-6456-4C43-8DCA-11ED2F2BF962}"/>
              </a:ext>
            </a:extLst>
          </p:cNvPr>
          <p:cNvSpPr txBox="1"/>
          <p:nvPr/>
        </p:nvSpPr>
        <p:spPr>
          <a:xfrm>
            <a:off x="4546817" y="1934192"/>
            <a:ext cx="1466126" cy="1015663"/>
          </a:xfrm>
          <a:prstGeom prst="rect">
            <a:avLst/>
          </a:prstGeom>
          <a:noFill/>
        </p:spPr>
        <p:txBody>
          <a:bodyPr wrap="square" rtlCol="0">
            <a:spAutoFit/>
          </a:bodyPr>
          <a:lstStyle/>
          <a:p>
            <a:pPr algn="just"/>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仮説の下で期待される度数分布（種子が</a:t>
            </a:r>
            <a:r>
              <a:rPr kumimoji="1" lang="en-US" altLang="ja-JP"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40</a:t>
            </a:r>
            <a:r>
              <a:rPr kumimoji="1" lang="ja-JP" altLang="en-US" sz="1500" dirty="0" err="1">
                <a:solidFill>
                  <a:schemeClr val="bg1"/>
                </a:solidFill>
                <a:latin typeface="ＭＳ Ｐゴシック" panose="020B0600070205080204" pitchFamily="50" charset="-128"/>
                <a:ea typeface="ＭＳ Ｐゴシック" panose="020B0600070205080204" pitchFamily="50" charset="-128"/>
                <a:cs typeface="Meiryo UI" pitchFamily="50" charset="-128"/>
              </a:rPr>
              <a:t>個穫れた</a:t>
            </a:r>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場合）</a:t>
            </a:r>
          </a:p>
        </p:txBody>
      </p:sp>
      <p:sp>
        <p:nvSpPr>
          <p:cNvPr id="30" name="テキスト ボックス 29">
            <a:extLst>
              <a:ext uri="{FF2B5EF4-FFF2-40B4-BE49-F238E27FC236}">
                <a16:creationId xmlns:a16="http://schemas.microsoft.com/office/drawing/2014/main" id="{7A2E7A74-1FCE-4F2F-B1D3-3E54FB4B481E}"/>
              </a:ext>
            </a:extLst>
          </p:cNvPr>
          <p:cNvSpPr txBox="1"/>
          <p:nvPr/>
        </p:nvSpPr>
        <p:spPr>
          <a:xfrm>
            <a:off x="411815" y="4624036"/>
            <a:ext cx="3342582" cy="323165"/>
          </a:xfrm>
          <a:prstGeom prst="rect">
            <a:avLst/>
          </a:prstGeom>
          <a:noFill/>
        </p:spPr>
        <p:txBody>
          <a:bodyPr wrap="none" rtlCol="0">
            <a:spAutoFit/>
          </a:bodyPr>
          <a:lstStyle/>
          <a:p>
            <a:pPr algn="l"/>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メンデルの法則（理化学研究所</a:t>
            </a:r>
            <a:r>
              <a:rPr kumimoji="1" lang="en-US" altLang="ja-JP"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HP</a:t>
            </a:r>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より）</a:t>
            </a:r>
          </a:p>
        </p:txBody>
      </p:sp>
      <p:sp>
        <p:nvSpPr>
          <p:cNvPr id="31" name="四角形: 角を丸くする 30">
            <a:extLst>
              <a:ext uri="{FF2B5EF4-FFF2-40B4-BE49-F238E27FC236}">
                <a16:creationId xmlns:a16="http://schemas.microsoft.com/office/drawing/2014/main" id="{0375C71E-0C0B-41D1-AF5F-AC2640361501}"/>
              </a:ext>
            </a:extLst>
          </p:cNvPr>
          <p:cNvSpPr/>
          <p:nvPr/>
        </p:nvSpPr>
        <p:spPr>
          <a:xfrm>
            <a:off x="3643249" y="3563401"/>
            <a:ext cx="648072" cy="864096"/>
          </a:xfrm>
          <a:prstGeom prst="roundRect">
            <a:avLst/>
          </a:prstGeom>
          <a:noFill/>
          <a:ln w="571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a:extLst>
              <a:ext uri="{FF2B5EF4-FFF2-40B4-BE49-F238E27FC236}">
                <a16:creationId xmlns:a16="http://schemas.microsoft.com/office/drawing/2014/main" id="{EC1FB8F1-9215-47E5-8322-694D7C5151A6}"/>
              </a:ext>
            </a:extLst>
          </p:cNvPr>
          <p:cNvSpPr txBox="1"/>
          <p:nvPr/>
        </p:nvSpPr>
        <p:spPr>
          <a:xfrm>
            <a:off x="4528257" y="3428188"/>
            <a:ext cx="1466125" cy="784830"/>
          </a:xfrm>
          <a:prstGeom prst="rect">
            <a:avLst/>
          </a:prstGeom>
          <a:noFill/>
        </p:spPr>
        <p:txBody>
          <a:bodyPr wrap="square" rtlCol="0">
            <a:spAutoFit/>
          </a:bodyPr>
          <a:lstStyle/>
          <a:p>
            <a:pPr algn="just"/>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検証実験をした結果，観測された度数分布</a:t>
            </a:r>
          </a:p>
        </p:txBody>
      </p:sp>
      <p:graphicFrame>
        <p:nvGraphicFramePr>
          <p:cNvPr id="36" name="表 35">
            <a:extLst>
              <a:ext uri="{FF2B5EF4-FFF2-40B4-BE49-F238E27FC236}">
                <a16:creationId xmlns:a16="http://schemas.microsoft.com/office/drawing/2014/main" id="{638CD564-3312-48CD-9C3D-5FAD02784D89}"/>
              </a:ext>
            </a:extLst>
          </p:cNvPr>
          <p:cNvGraphicFramePr>
            <a:graphicFrameLocks noGrp="1"/>
          </p:cNvGraphicFramePr>
          <p:nvPr>
            <p:extLst>
              <p:ext uri="{D42A27DB-BD31-4B8C-83A1-F6EECF244321}">
                <p14:modId xmlns:p14="http://schemas.microsoft.com/office/powerpoint/2010/main" val="3075403809"/>
              </p:ext>
            </p:extLst>
          </p:nvPr>
        </p:nvGraphicFramePr>
        <p:xfrm>
          <a:off x="4071404" y="4584432"/>
          <a:ext cx="3680772" cy="741680"/>
        </p:xfrm>
        <a:graphic>
          <a:graphicData uri="http://schemas.openxmlformats.org/drawingml/2006/table">
            <a:tbl>
              <a:tblPr firstRow="1" bandRow="1">
                <a:tableStyleId>{5C22544A-7EE6-4342-B048-85BDC9FD1C3A}</a:tableStyleId>
              </a:tblPr>
              <a:tblGrid>
                <a:gridCol w="1840386">
                  <a:extLst>
                    <a:ext uri="{9D8B030D-6E8A-4147-A177-3AD203B41FA5}">
                      <a16:colId xmlns:a16="http://schemas.microsoft.com/office/drawing/2014/main" val="2233108529"/>
                    </a:ext>
                  </a:extLst>
                </a:gridCol>
                <a:gridCol w="1840386">
                  <a:extLst>
                    <a:ext uri="{9D8B030D-6E8A-4147-A177-3AD203B41FA5}">
                      <a16:colId xmlns:a16="http://schemas.microsoft.com/office/drawing/2014/main" val="478277634"/>
                    </a:ext>
                  </a:extLst>
                </a:gridCol>
              </a:tblGrid>
              <a:tr h="370840">
                <a:tc>
                  <a:txBody>
                    <a:bodyPr/>
                    <a:lstStyle/>
                    <a:p>
                      <a:pPr algn="ctr"/>
                      <a:r>
                        <a:rPr kumimoji="1" lang="ja-JP" altLang="en-US" dirty="0">
                          <a:latin typeface="+mn-ea"/>
                          <a:ea typeface="+mn-ea"/>
                        </a:rPr>
                        <a:t>しわ有</a:t>
                      </a:r>
                    </a:p>
                  </a:txBody>
                  <a:tcPr/>
                </a:tc>
                <a:tc>
                  <a:txBody>
                    <a:bodyPr/>
                    <a:lstStyle/>
                    <a:p>
                      <a:pPr algn="ctr"/>
                      <a:r>
                        <a:rPr kumimoji="1" lang="ja-JP" altLang="en-US" dirty="0">
                          <a:latin typeface="+mn-ea"/>
                          <a:ea typeface="+mn-ea"/>
                        </a:rPr>
                        <a:t>しわ無</a:t>
                      </a:r>
                    </a:p>
                  </a:txBody>
                  <a:tcPr/>
                </a:tc>
                <a:extLst>
                  <a:ext uri="{0D108BD9-81ED-4DB2-BD59-A6C34878D82A}">
                    <a16:rowId xmlns:a16="http://schemas.microsoft.com/office/drawing/2014/main" val="2480344093"/>
                  </a:ext>
                </a:extLst>
              </a:tr>
              <a:tr h="370840">
                <a:tc>
                  <a:txBody>
                    <a:bodyPr/>
                    <a:lstStyle/>
                    <a:p>
                      <a:pPr algn="ctr"/>
                      <a:r>
                        <a:rPr kumimoji="1" lang="en-US" altLang="ja-JP" dirty="0">
                          <a:solidFill>
                            <a:schemeClr val="tx1"/>
                          </a:solidFill>
                          <a:latin typeface="+mn-ea"/>
                          <a:ea typeface="+mn-ea"/>
                        </a:rPr>
                        <a:t>(10-10)</a:t>
                      </a:r>
                      <a:r>
                        <a:rPr kumimoji="1" lang="en-US" altLang="ja-JP" baseline="30000" dirty="0">
                          <a:solidFill>
                            <a:schemeClr val="tx1"/>
                          </a:solidFill>
                          <a:latin typeface="+mn-ea"/>
                          <a:ea typeface="+mn-ea"/>
                        </a:rPr>
                        <a:t>2</a:t>
                      </a:r>
                      <a:r>
                        <a:rPr kumimoji="1" lang="en-US" altLang="ja-JP" dirty="0">
                          <a:solidFill>
                            <a:schemeClr val="tx1"/>
                          </a:solidFill>
                          <a:latin typeface="+mn-ea"/>
                          <a:ea typeface="+mn-ea"/>
                        </a:rPr>
                        <a:t>/10=2.5</a:t>
                      </a:r>
                      <a:endParaRPr kumimoji="1" lang="ja-JP" altLang="en-US" dirty="0">
                        <a:solidFill>
                          <a:schemeClr val="tx1"/>
                        </a:solidFill>
                        <a:latin typeface="+mn-ea"/>
                        <a:ea typeface="+mn-ea"/>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en-US" altLang="ja-JP" dirty="0">
                          <a:solidFill>
                            <a:schemeClr val="tx1"/>
                          </a:solidFill>
                          <a:latin typeface="+mn-ea"/>
                          <a:ea typeface="+mn-ea"/>
                        </a:rPr>
                        <a:t>(25-30)</a:t>
                      </a:r>
                      <a:r>
                        <a:rPr kumimoji="1" lang="en-US" altLang="ja-JP" baseline="30000" dirty="0">
                          <a:solidFill>
                            <a:schemeClr val="tx1"/>
                          </a:solidFill>
                          <a:latin typeface="+mn-ea"/>
                          <a:ea typeface="+mn-ea"/>
                        </a:rPr>
                        <a:t>2</a:t>
                      </a:r>
                      <a:r>
                        <a:rPr kumimoji="1" lang="en-US" altLang="ja-JP" dirty="0">
                          <a:solidFill>
                            <a:schemeClr val="tx1"/>
                          </a:solidFill>
                          <a:latin typeface="+mn-ea"/>
                          <a:ea typeface="+mn-ea"/>
                        </a:rPr>
                        <a:t>/30=0.83</a:t>
                      </a:r>
                      <a:endParaRPr kumimoji="1" lang="ja-JP" altLang="en-US" dirty="0">
                        <a:solidFill>
                          <a:schemeClr val="tx1"/>
                        </a:solidFill>
                        <a:latin typeface="+mn-ea"/>
                        <a:ea typeface="+mn-ea"/>
                      </a:endParaRPr>
                    </a:p>
                  </a:txBody>
                  <a:tcPr/>
                </a:tc>
                <a:extLst>
                  <a:ext uri="{0D108BD9-81ED-4DB2-BD59-A6C34878D82A}">
                    <a16:rowId xmlns:a16="http://schemas.microsoft.com/office/drawing/2014/main" val="1214047710"/>
                  </a:ext>
                </a:extLst>
              </a:tr>
            </a:tbl>
          </a:graphicData>
        </a:graphic>
      </p:graphicFrame>
      <p:sp>
        <p:nvSpPr>
          <p:cNvPr id="37" name="右中かっこ 36">
            <a:extLst>
              <a:ext uri="{FF2B5EF4-FFF2-40B4-BE49-F238E27FC236}">
                <a16:creationId xmlns:a16="http://schemas.microsoft.com/office/drawing/2014/main" id="{C4E1EE80-722F-449C-988A-BAAE538E525F}"/>
              </a:ext>
            </a:extLst>
          </p:cNvPr>
          <p:cNvSpPr/>
          <p:nvPr/>
        </p:nvSpPr>
        <p:spPr>
          <a:xfrm>
            <a:off x="7668344" y="2569880"/>
            <a:ext cx="714875" cy="1224136"/>
          </a:xfrm>
          <a:prstGeom prst="rightBrace">
            <a:avLst>
              <a:gd name="adj1" fmla="val 0"/>
              <a:gd name="adj2" fmla="val 50000"/>
            </a:avLst>
          </a:prstGeom>
          <a:ln w="88900">
            <a:solidFill>
              <a:srgbClr val="FFFF00"/>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8" name="矢印: 上向き折線 37">
            <a:extLst>
              <a:ext uri="{FF2B5EF4-FFF2-40B4-BE49-F238E27FC236}">
                <a16:creationId xmlns:a16="http://schemas.microsoft.com/office/drawing/2014/main" id="{98173B89-5879-4B74-9EB4-D927FFB9D4C4}"/>
              </a:ext>
            </a:extLst>
          </p:cNvPr>
          <p:cNvSpPr/>
          <p:nvPr/>
        </p:nvSpPr>
        <p:spPr>
          <a:xfrm rot="16200000" flipH="1">
            <a:off x="7116081" y="3828927"/>
            <a:ext cx="1958721" cy="664764"/>
          </a:xfrm>
          <a:prstGeom prst="bentUpArrow">
            <a:avLst>
              <a:gd name="adj1" fmla="val 10401"/>
              <a:gd name="adj2" fmla="val 25000"/>
              <a:gd name="adj3" fmla="val 25000"/>
            </a:avLst>
          </a:prstGeom>
          <a:solidFill>
            <a:srgbClr val="FFFF00"/>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9" name="テキスト ボックス 38">
            <a:extLst>
              <a:ext uri="{FF2B5EF4-FFF2-40B4-BE49-F238E27FC236}">
                <a16:creationId xmlns:a16="http://schemas.microsoft.com/office/drawing/2014/main" id="{D115DD5D-5C9F-44B6-AD78-2EA45623E6BF}"/>
              </a:ext>
            </a:extLst>
          </p:cNvPr>
          <p:cNvSpPr txBox="1"/>
          <p:nvPr/>
        </p:nvSpPr>
        <p:spPr>
          <a:xfrm>
            <a:off x="703354" y="5326112"/>
            <a:ext cx="2811772" cy="877163"/>
          </a:xfrm>
          <a:prstGeom prst="rect">
            <a:avLst/>
          </a:prstGeom>
          <a:noFill/>
        </p:spPr>
        <p:txBody>
          <a:bodyPr wrap="square" rtlCol="0">
            <a:spAutoFit/>
          </a:bodyPr>
          <a:lstStyle/>
          <a:p>
            <a:pPr algn="just"/>
            <a:r>
              <a:rPr kumimoji="1" lang="ja-JP" altLang="en-US" sz="17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検定統計量＝</a:t>
            </a:r>
            <a:r>
              <a:rPr kumimoji="1" lang="en-US" altLang="ja-JP" sz="1700" dirty="0">
                <a:solidFill>
                  <a:srgbClr val="FFC000"/>
                </a:solidFill>
                <a:latin typeface="ＭＳ Ｐゴシック" panose="020B0600070205080204" pitchFamily="50" charset="-128"/>
                <a:ea typeface="ＭＳ Ｐゴシック" panose="020B0600070205080204" pitchFamily="50" charset="-128"/>
                <a:cs typeface="Meiryo UI" pitchFamily="50" charset="-128"/>
              </a:rPr>
              <a:t>3.33</a:t>
            </a:r>
          </a:p>
          <a:p>
            <a:pPr algn="just"/>
            <a:r>
              <a:rPr kumimoji="1" lang="ja-JP" altLang="en-US" sz="17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自由度＝セルの数</a:t>
            </a:r>
            <a:r>
              <a:rPr kumimoji="1" lang="en-US" altLang="ja-JP" sz="17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-1</a:t>
            </a:r>
            <a:r>
              <a:rPr kumimoji="1" lang="ja-JP" altLang="en-US" sz="17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a:t>
            </a:r>
            <a:r>
              <a:rPr kumimoji="1" lang="en-US" altLang="ja-JP" sz="17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1</a:t>
            </a:r>
          </a:p>
          <a:p>
            <a:pPr algn="just"/>
            <a:r>
              <a:rPr kumimoji="1" lang="ja-JP" altLang="en-US" sz="17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限界値（</a:t>
            </a:r>
            <a:r>
              <a:rPr kumimoji="1" lang="en-US" altLang="ja-JP" sz="17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α=0.05</a:t>
            </a:r>
            <a:r>
              <a:rPr kumimoji="1" lang="ja-JP" altLang="en-US" sz="17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a:t>
            </a:r>
            <a:r>
              <a:rPr kumimoji="1" lang="en-US" altLang="ja-JP" sz="17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=3.841</a:t>
            </a:r>
          </a:p>
        </p:txBody>
      </p:sp>
      <p:cxnSp>
        <p:nvCxnSpPr>
          <p:cNvPr id="42" name="コネクタ: 曲線 41">
            <a:extLst>
              <a:ext uri="{FF2B5EF4-FFF2-40B4-BE49-F238E27FC236}">
                <a16:creationId xmlns:a16="http://schemas.microsoft.com/office/drawing/2014/main" id="{84EC4681-9D1A-49D7-9854-403ACBBE64C9}"/>
              </a:ext>
            </a:extLst>
          </p:cNvPr>
          <p:cNvCxnSpPr>
            <a:cxnSpLocks/>
          </p:cNvCxnSpPr>
          <p:nvPr/>
        </p:nvCxnSpPr>
        <p:spPr>
          <a:xfrm rot="5400000" flipH="1" flipV="1">
            <a:off x="3727558" y="2687283"/>
            <a:ext cx="1121379" cy="654837"/>
          </a:xfrm>
          <a:prstGeom prst="curvedConnector2">
            <a:avLst/>
          </a:prstGeom>
          <a:ln w="57150">
            <a:solidFill>
              <a:srgbClr val="FFC000"/>
            </a:solidFill>
            <a:tailEnd type="triangle"/>
          </a:ln>
        </p:spPr>
        <p:style>
          <a:lnRef idx="1">
            <a:schemeClr val="accent1"/>
          </a:lnRef>
          <a:fillRef idx="0">
            <a:schemeClr val="accent1"/>
          </a:fillRef>
          <a:effectRef idx="0">
            <a:schemeClr val="accent1"/>
          </a:effectRef>
          <a:fontRef idx="minor">
            <a:schemeClr val="tx1"/>
          </a:fontRef>
        </p:style>
      </p:cxnSp>
      <p:sp>
        <p:nvSpPr>
          <p:cNvPr id="44" name="テキスト ボックス 43">
            <a:extLst>
              <a:ext uri="{FF2B5EF4-FFF2-40B4-BE49-F238E27FC236}">
                <a16:creationId xmlns:a16="http://schemas.microsoft.com/office/drawing/2014/main" id="{B9AB9D11-2999-4913-8837-191521497381}"/>
              </a:ext>
            </a:extLst>
          </p:cNvPr>
          <p:cNvSpPr txBox="1"/>
          <p:nvPr/>
        </p:nvSpPr>
        <p:spPr>
          <a:xfrm>
            <a:off x="3903644" y="5536886"/>
            <a:ext cx="4210961" cy="553998"/>
          </a:xfrm>
          <a:prstGeom prst="rect">
            <a:avLst/>
          </a:prstGeom>
          <a:noFill/>
        </p:spPr>
        <p:txBody>
          <a:bodyPr wrap="square" rtlCol="0">
            <a:spAutoFit/>
          </a:bodyPr>
          <a:lstStyle/>
          <a:p>
            <a:pPr algn="just"/>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∴帰無仮説（適合している）は棄却できない</a:t>
            </a:r>
            <a:endParaRPr kumimoji="1" lang="en-US" altLang="ja-JP"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endParaRPr>
          </a:p>
          <a:p>
            <a:pPr algn="just"/>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　→</a:t>
            </a:r>
            <a:r>
              <a:rPr kumimoji="1" lang="ja-JP" altLang="en-US" sz="1500" dirty="0">
                <a:solidFill>
                  <a:srgbClr val="79DCFF"/>
                </a:solidFill>
                <a:latin typeface="ＭＳ Ｐゴシック" panose="020B0600070205080204" pitchFamily="50" charset="-128"/>
                <a:ea typeface="ＭＳ Ｐゴシック" panose="020B0600070205080204" pitchFamily="50" charset="-128"/>
                <a:cs typeface="Meiryo UI" pitchFamily="50" charset="-128"/>
              </a:rPr>
              <a:t>検証実験はメンデルの法則に反しなかった</a:t>
            </a:r>
          </a:p>
        </p:txBody>
      </p:sp>
      <p:cxnSp>
        <p:nvCxnSpPr>
          <p:cNvPr id="45" name="コネクタ: 曲線 44">
            <a:extLst>
              <a:ext uri="{FF2B5EF4-FFF2-40B4-BE49-F238E27FC236}">
                <a16:creationId xmlns:a16="http://schemas.microsoft.com/office/drawing/2014/main" id="{EB516A62-B4A3-452C-8F16-7B8AD2B89997}"/>
              </a:ext>
            </a:extLst>
          </p:cNvPr>
          <p:cNvCxnSpPr>
            <a:cxnSpLocks/>
          </p:cNvCxnSpPr>
          <p:nvPr/>
        </p:nvCxnSpPr>
        <p:spPr>
          <a:xfrm rot="10800000" flipV="1">
            <a:off x="2692946" y="5096826"/>
            <a:ext cx="1302990" cy="420405"/>
          </a:xfrm>
          <a:prstGeom prst="curvedConnector3">
            <a:avLst>
              <a:gd name="adj1" fmla="val 50000"/>
            </a:avLst>
          </a:prstGeom>
          <a:ln w="38100">
            <a:solidFill>
              <a:srgbClr val="FFC000"/>
            </a:solidFill>
            <a:tailEnd type="triangle"/>
          </a:ln>
        </p:spPr>
        <p:style>
          <a:lnRef idx="1">
            <a:schemeClr val="accent1"/>
          </a:lnRef>
          <a:fillRef idx="0">
            <a:schemeClr val="accent1"/>
          </a:fillRef>
          <a:effectRef idx="0">
            <a:schemeClr val="accent1"/>
          </a:effectRef>
          <a:fontRef idx="minor">
            <a:schemeClr val="tx1"/>
          </a:fontRef>
        </p:style>
      </p:cxnSp>
      <p:sp>
        <p:nvSpPr>
          <p:cNvPr id="50" name="四角形: 角を丸くする 49">
            <a:extLst>
              <a:ext uri="{FF2B5EF4-FFF2-40B4-BE49-F238E27FC236}">
                <a16:creationId xmlns:a16="http://schemas.microsoft.com/office/drawing/2014/main" id="{F124717E-6E7F-4483-BDFC-6935D14F7DF4}"/>
              </a:ext>
            </a:extLst>
          </p:cNvPr>
          <p:cNvSpPr/>
          <p:nvPr/>
        </p:nvSpPr>
        <p:spPr>
          <a:xfrm>
            <a:off x="7246454" y="5014999"/>
            <a:ext cx="421890" cy="274937"/>
          </a:xfrm>
          <a:prstGeom prst="roundRect">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四角形: 角を丸くする 50">
            <a:extLst>
              <a:ext uri="{FF2B5EF4-FFF2-40B4-BE49-F238E27FC236}">
                <a16:creationId xmlns:a16="http://schemas.microsoft.com/office/drawing/2014/main" id="{962698E4-0640-4845-99BF-7CA8E975D451}"/>
              </a:ext>
            </a:extLst>
          </p:cNvPr>
          <p:cNvSpPr/>
          <p:nvPr/>
        </p:nvSpPr>
        <p:spPr>
          <a:xfrm>
            <a:off x="5454558" y="4982511"/>
            <a:ext cx="310055" cy="307426"/>
          </a:xfrm>
          <a:prstGeom prst="roundRect">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テキスト ボックス 51">
            <a:extLst>
              <a:ext uri="{FF2B5EF4-FFF2-40B4-BE49-F238E27FC236}">
                <a16:creationId xmlns:a16="http://schemas.microsoft.com/office/drawing/2014/main" id="{A65EBB9B-5842-4E80-98D1-B3305CF6BAAE}"/>
              </a:ext>
            </a:extLst>
          </p:cNvPr>
          <p:cNvSpPr txBox="1"/>
          <p:nvPr/>
        </p:nvSpPr>
        <p:spPr>
          <a:xfrm>
            <a:off x="7972479" y="3898264"/>
            <a:ext cx="415498" cy="818494"/>
          </a:xfrm>
          <a:prstGeom prst="rect">
            <a:avLst/>
          </a:prstGeom>
          <a:noFill/>
        </p:spPr>
        <p:txBody>
          <a:bodyPr vert="eaVert" wrap="none" rtlCol="0">
            <a:spAutoFit/>
          </a:bodyPr>
          <a:lstStyle/>
          <a:p>
            <a:pPr algn="l"/>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ズレ具合</a:t>
            </a:r>
          </a:p>
        </p:txBody>
      </p:sp>
    </p:spTree>
    <p:extLst>
      <p:ext uri="{BB962C8B-B14F-4D97-AF65-F5344CB8AC3E}">
        <p14:creationId xmlns:p14="http://schemas.microsoft.com/office/powerpoint/2010/main" val="23558012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42"/>
                                        </p:tgtEl>
                                        <p:attrNameLst>
                                          <p:attrName>style.visibility</p:attrName>
                                        </p:attrNameLst>
                                      </p:cBhvr>
                                      <p:to>
                                        <p:strVal val="visible"/>
                                      </p:to>
                                    </p:set>
                                    <p:animEffect transition="in" filter="fade">
                                      <p:cBhvr>
                                        <p:cTn id="7" dur="500"/>
                                        <p:tgtEl>
                                          <p:spTgt spid="4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1"/>
                                        </p:tgtEl>
                                        <p:attrNameLst>
                                          <p:attrName>style.visibility</p:attrName>
                                        </p:attrNameLst>
                                      </p:cBhvr>
                                      <p:to>
                                        <p:strVal val="visible"/>
                                      </p:to>
                                    </p:set>
                                    <p:animEffect transition="in" filter="fade">
                                      <p:cBhvr>
                                        <p:cTn id="10" dur="500"/>
                                        <p:tgtEl>
                                          <p:spTgt spid="31"/>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9"/>
                                        </p:tgtEl>
                                        <p:attrNameLst>
                                          <p:attrName>style.visibility</p:attrName>
                                        </p:attrNameLst>
                                      </p:cBhvr>
                                      <p:to>
                                        <p:strVal val="visible"/>
                                      </p:to>
                                    </p:set>
                                    <p:animEffect transition="in" filter="fade">
                                      <p:cBhvr>
                                        <p:cTn id="13" dur="500"/>
                                        <p:tgtEl>
                                          <p:spTgt spid="29"/>
                                        </p:tgtEl>
                                      </p:cBhvr>
                                    </p:animEffect>
                                  </p:childTnLst>
                                </p:cTn>
                              </p:par>
                              <p:par>
                                <p:cTn id="14" presetID="10" presetClass="entr" presetSubtype="0" fill="hold" nodeType="withEffect">
                                  <p:stCondLst>
                                    <p:cond delay="0"/>
                                  </p:stCondLst>
                                  <p:childTnLst>
                                    <p:set>
                                      <p:cBhvr>
                                        <p:cTn id="15" dur="1" fill="hold">
                                          <p:stCondLst>
                                            <p:cond delay="0"/>
                                          </p:stCondLst>
                                        </p:cTn>
                                        <p:tgtEl>
                                          <p:spTgt spid="27"/>
                                        </p:tgtEl>
                                        <p:attrNameLst>
                                          <p:attrName>style.visibility</p:attrName>
                                        </p:attrNameLst>
                                      </p:cBhvr>
                                      <p:to>
                                        <p:strVal val="visible"/>
                                      </p:to>
                                    </p:set>
                                    <p:animEffect transition="in" filter="fade">
                                      <p:cBhvr>
                                        <p:cTn id="16" dur="500"/>
                                        <p:tgtEl>
                                          <p:spTgt spid="27"/>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4"/>
                                        </p:tgtEl>
                                        <p:attrNameLst>
                                          <p:attrName>style.visibility</p:attrName>
                                        </p:attrNameLst>
                                      </p:cBhvr>
                                      <p:to>
                                        <p:strVal val="visible"/>
                                      </p:to>
                                    </p:set>
                                    <p:animEffect transition="in" filter="fade">
                                      <p:cBhvr>
                                        <p:cTn id="19" dur="500"/>
                                        <p:tgtEl>
                                          <p:spTgt spid="34"/>
                                        </p:tgtEl>
                                      </p:cBhvr>
                                    </p:animEffect>
                                  </p:childTnLst>
                                </p:cTn>
                              </p:par>
                              <p:par>
                                <p:cTn id="20" presetID="10" presetClass="entr" presetSubtype="0" fill="hold" nodeType="withEffect">
                                  <p:stCondLst>
                                    <p:cond delay="0"/>
                                  </p:stCondLst>
                                  <p:childTnLst>
                                    <p:set>
                                      <p:cBhvr>
                                        <p:cTn id="21" dur="1" fill="hold">
                                          <p:stCondLst>
                                            <p:cond delay="0"/>
                                          </p:stCondLst>
                                        </p:cTn>
                                        <p:tgtEl>
                                          <p:spTgt spid="26"/>
                                        </p:tgtEl>
                                        <p:attrNameLst>
                                          <p:attrName>style.visibility</p:attrName>
                                        </p:attrNameLst>
                                      </p:cBhvr>
                                      <p:to>
                                        <p:strVal val="visible"/>
                                      </p:to>
                                    </p:set>
                                    <p:animEffect transition="in" filter="fade">
                                      <p:cBhvr>
                                        <p:cTn id="22" dur="500"/>
                                        <p:tgtEl>
                                          <p:spTgt spid="26"/>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7"/>
                                        </p:tgtEl>
                                        <p:attrNameLst>
                                          <p:attrName>style.visibility</p:attrName>
                                        </p:attrNameLst>
                                      </p:cBhvr>
                                      <p:to>
                                        <p:strVal val="visible"/>
                                      </p:to>
                                    </p:set>
                                    <p:animEffect transition="in" filter="fade">
                                      <p:cBhvr>
                                        <p:cTn id="27" dur="500"/>
                                        <p:tgtEl>
                                          <p:spTgt spid="37"/>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8"/>
                                        </p:tgtEl>
                                        <p:attrNameLst>
                                          <p:attrName>style.visibility</p:attrName>
                                        </p:attrNameLst>
                                      </p:cBhvr>
                                      <p:to>
                                        <p:strVal val="visible"/>
                                      </p:to>
                                    </p:set>
                                    <p:animEffect transition="in" filter="fade">
                                      <p:cBhvr>
                                        <p:cTn id="30" dur="500"/>
                                        <p:tgtEl>
                                          <p:spTgt spid="38"/>
                                        </p:tgtEl>
                                      </p:cBhvr>
                                    </p:animEffect>
                                  </p:childTnLst>
                                </p:cTn>
                              </p:par>
                              <p:par>
                                <p:cTn id="31" presetID="10" presetClass="entr" presetSubtype="0" fill="hold" nodeType="withEffect">
                                  <p:stCondLst>
                                    <p:cond delay="0"/>
                                  </p:stCondLst>
                                  <p:childTnLst>
                                    <p:set>
                                      <p:cBhvr>
                                        <p:cTn id="32" dur="1" fill="hold">
                                          <p:stCondLst>
                                            <p:cond delay="0"/>
                                          </p:stCondLst>
                                        </p:cTn>
                                        <p:tgtEl>
                                          <p:spTgt spid="36"/>
                                        </p:tgtEl>
                                        <p:attrNameLst>
                                          <p:attrName>style.visibility</p:attrName>
                                        </p:attrNameLst>
                                      </p:cBhvr>
                                      <p:to>
                                        <p:strVal val="visible"/>
                                      </p:to>
                                    </p:set>
                                    <p:animEffect transition="in" filter="fade">
                                      <p:cBhvr>
                                        <p:cTn id="33" dur="500"/>
                                        <p:tgtEl>
                                          <p:spTgt spid="36"/>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52"/>
                                        </p:tgtEl>
                                        <p:attrNameLst>
                                          <p:attrName>style.visibility</p:attrName>
                                        </p:attrNameLst>
                                      </p:cBhvr>
                                      <p:to>
                                        <p:strVal val="visible"/>
                                      </p:to>
                                    </p:set>
                                    <p:animEffect transition="in" filter="fade">
                                      <p:cBhvr>
                                        <p:cTn id="36" dur="500"/>
                                        <p:tgtEl>
                                          <p:spTgt spid="52"/>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nodeType="clickEffect">
                                  <p:stCondLst>
                                    <p:cond delay="0"/>
                                  </p:stCondLst>
                                  <p:childTnLst>
                                    <p:set>
                                      <p:cBhvr>
                                        <p:cTn id="40" dur="1" fill="hold">
                                          <p:stCondLst>
                                            <p:cond delay="0"/>
                                          </p:stCondLst>
                                        </p:cTn>
                                        <p:tgtEl>
                                          <p:spTgt spid="45"/>
                                        </p:tgtEl>
                                        <p:attrNameLst>
                                          <p:attrName>style.visibility</p:attrName>
                                        </p:attrNameLst>
                                      </p:cBhvr>
                                      <p:to>
                                        <p:strVal val="visible"/>
                                      </p:to>
                                    </p:set>
                                    <p:animEffect transition="in" filter="fade">
                                      <p:cBhvr>
                                        <p:cTn id="41" dur="500"/>
                                        <p:tgtEl>
                                          <p:spTgt spid="45"/>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39"/>
                                        </p:tgtEl>
                                        <p:attrNameLst>
                                          <p:attrName>style.visibility</p:attrName>
                                        </p:attrNameLst>
                                      </p:cBhvr>
                                      <p:to>
                                        <p:strVal val="visible"/>
                                      </p:to>
                                    </p:set>
                                    <p:animEffect transition="in" filter="fade">
                                      <p:cBhvr>
                                        <p:cTn id="44" dur="500"/>
                                        <p:tgtEl>
                                          <p:spTgt spid="39"/>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44"/>
                                        </p:tgtEl>
                                        <p:attrNameLst>
                                          <p:attrName>style.visibility</p:attrName>
                                        </p:attrNameLst>
                                      </p:cBhvr>
                                      <p:to>
                                        <p:strVal val="visible"/>
                                      </p:to>
                                    </p:set>
                                    <p:animEffect transition="in" filter="fade">
                                      <p:cBhvr>
                                        <p:cTn id="47" dur="500"/>
                                        <p:tgtEl>
                                          <p:spTgt spid="44"/>
                                        </p:tgtEl>
                                      </p:cBhvr>
                                    </p:animEffect>
                                  </p:childTnLst>
                                </p:cTn>
                              </p:par>
                              <p:par>
                                <p:cTn id="48" presetID="10" presetClass="entr" presetSubtype="0" fill="hold" grpId="0" nodeType="withEffect">
                                  <p:stCondLst>
                                    <p:cond delay="0"/>
                                  </p:stCondLst>
                                  <p:childTnLst>
                                    <p:set>
                                      <p:cBhvr>
                                        <p:cTn id="49" dur="1" fill="hold">
                                          <p:stCondLst>
                                            <p:cond delay="0"/>
                                          </p:stCondLst>
                                        </p:cTn>
                                        <p:tgtEl>
                                          <p:spTgt spid="50"/>
                                        </p:tgtEl>
                                        <p:attrNameLst>
                                          <p:attrName>style.visibility</p:attrName>
                                        </p:attrNameLst>
                                      </p:cBhvr>
                                      <p:to>
                                        <p:strVal val="visible"/>
                                      </p:to>
                                    </p:set>
                                    <p:animEffect transition="in" filter="fade">
                                      <p:cBhvr>
                                        <p:cTn id="50" dur="500"/>
                                        <p:tgtEl>
                                          <p:spTgt spid="50"/>
                                        </p:tgtEl>
                                      </p:cBhvr>
                                    </p:animEffect>
                                  </p:childTnLst>
                                </p:cTn>
                              </p:par>
                              <p:par>
                                <p:cTn id="51" presetID="10" presetClass="entr" presetSubtype="0" fill="hold" grpId="0" nodeType="withEffect">
                                  <p:stCondLst>
                                    <p:cond delay="0"/>
                                  </p:stCondLst>
                                  <p:childTnLst>
                                    <p:set>
                                      <p:cBhvr>
                                        <p:cTn id="52" dur="1" fill="hold">
                                          <p:stCondLst>
                                            <p:cond delay="0"/>
                                          </p:stCondLst>
                                        </p:cTn>
                                        <p:tgtEl>
                                          <p:spTgt spid="51"/>
                                        </p:tgtEl>
                                        <p:attrNameLst>
                                          <p:attrName>style.visibility</p:attrName>
                                        </p:attrNameLst>
                                      </p:cBhvr>
                                      <p:to>
                                        <p:strVal val="visible"/>
                                      </p:to>
                                    </p:set>
                                    <p:animEffect transition="in" filter="fade">
                                      <p:cBhvr>
                                        <p:cTn id="53" dur="500"/>
                                        <p:tgtEl>
                                          <p:spTgt spid="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31" grpId="0" animBg="1"/>
      <p:bldP spid="34" grpId="0"/>
      <p:bldP spid="37" grpId="0" animBg="1"/>
      <p:bldP spid="38" grpId="0" animBg="1"/>
      <p:bldP spid="39" grpId="0"/>
      <p:bldP spid="44" grpId="0"/>
      <p:bldP spid="50" grpId="0" animBg="1"/>
      <p:bldP spid="51" grpId="0" animBg="1"/>
      <p:bldP spid="5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B8DE8B7-E5CE-4A39-BE19-8AA2ECDE40A9}"/>
              </a:ext>
            </a:extLst>
          </p:cNvPr>
          <p:cNvSpPr>
            <a:spLocks noGrp="1"/>
          </p:cNvSpPr>
          <p:nvPr>
            <p:ph type="title"/>
          </p:nvPr>
        </p:nvSpPr>
        <p:spPr>
          <a:xfrm>
            <a:off x="990600" y="620688"/>
            <a:ext cx="7541840" cy="1143000"/>
          </a:xfrm>
        </p:spPr>
        <p:txBody>
          <a:bodyPr/>
          <a:lstStyle/>
          <a:p>
            <a:r>
              <a:rPr kumimoji="1" lang="en-US" altLang="ja-JP" dirty="0"/>
              <a:t>R</a:t>
            </a:r>
            <a:r>
              <a:rPr kumimoji="1" lang="ja-JP" altLang="en-US" dirty="0"/>
              <a:t>コマンダーによる適合度検定</a:t>
            </a:r>
          </a:p>
        </p:txBody>
      </p:sp>
      <p:pic>
        <p:nvPicPr>
          <p:cNvPr id="5" name="図 4">
            <a:extLst>
              <a:ext uri="{FF2B5EF4-FFF2-40B4-BE49-F238E27FC236}">
                <a16:creationId xmlns:a16="http://schemas.microsoft.com/office/drawing/2014/main" id="{C24C1598-5559-4BD6-9780-CFE28B90F4B0}"/>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505773" y="2960469"/>
            <a:ext cx="1610170" cy="1947182"/>
          </a:xfrm>
          <a:prstGeom prst="rect">
            <a:avLst/>
          </a:prstGeom>
        </p:spPr>
      </p:pic>
      <p:pic>
        <p:nvPicPr>
          <p:cNvPr id="7" name="図 6">
            <a:extLst>
              <a:ext uri="{FF2B5EF4-FFF2-40B4-BE49-F238E27FC236}">
                <a16:creationId xmlns:a16="http://schemas.microsoft.com/office/drawing/2014/main" id="{5C3BB5F4-11FD-4459-8495-DDA018BE6761}"/>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2814763" y="2944943"/>
            <a:ext cx="2376264" cy="1143000"/>
          </a:xfrm>
          <a:prstGeom prst="rect">
            <a:avLst/>
          </a:prstGeom>
        </p:spPr>
      </p:pic>
      <p:pic>
        <p:nvPicPr>
          <p:cNvPr id="9" name="図 8">
            <a:extLst>
              <a:ext uri="{FF2B5EF4-FFF2-40B4-BE49-F238E27FC236}">
                <a16:creationId xmlns:a16="http://schemas.microsoft.com/office/drawing/2014/main" id="{D8F2A412-4C42-4613-96C2-F4B9B44FF8EE}"/>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5658715" y="2708921"/>
            <a:ext cx="3233765" cy="2553874"/>
          </a:xfrm>
          <a:prstGeom prst="rect">
            <a:avLst/>
          </a:prstGeom>
        </p:spPr>
      </p:pic>
      <p:sp>
        <p:nvSpPr>
          <p:cNvPr id="10" name="正方形/長方形 9">
            <a:extLst>
              <a:ext uri="{FF2B5EF4-FFF2-40B4-BE49-F238E27FC236}">
                <a16:creationId xmlns:a16="http://schemas.microsoft.com/office/drawing/2014/main" id="{7ACEDD76-85EE-4C02-A595-408D71894B11}"/>
              </a:ext>
            </a:extLst>
          </p:cNvPr>
          <p:cNvSpPr/>
          <p:nvPr/>
        </p:nvSpPr>
        <p:spPr>
          <a:xfrm>
            <a:off x="305084" y="4954800"/>
            <a:ext cx="2664296" cy="877163"/>
          </a:xfrm>
          <a:prstGeom prst="rect">
            <a:avLst/>
          </a:prstGeom>
        </p:spPr>
        <p:txBody>
          <a:bodyPr wrap="square">
            <a:spAutoFit/>
          </a:bodyPr>
          <a:lstStyle/>
          <a:p>
            <a:pPr algn="just"/>
            <a:r>
              <a:rPr lang="ja-JP" altLang="en-US" sz="1700" dirty="0">
                <a:solidFill>
                  <a:schemeClr val="bg1"/>
                </a:solidFill>
              </a:rPr>
              <a:t>メニュー</a:t>
            </a:r>
            <a:r>
              <a:rPr lang="en-US" altLang="ja-JP" sz="1700" dirty="0">
                <a:solidFill>
                  <a:schemeClr val="bg1"/>
                </a:solidFill>
              </a:rPr>
              <a:t>[</a:t>
            </a:r>
            <a:r>
              <a:rPr lang="ja-JP" altLang="en-US" sz="1700" dirty="0">
                <a:solidFill>
                  <a:schemeClr val="bg1"/>
                </a:solidFill>
              </a:rPr>
              <a:t>統計量</a:t>
            </a:r>
            <a:r>
              <a:rPr lang="en-US" altLang="ja-JP" sz="1700" dirty="0">
                <a:solidFill>
                  <a:schemeClr val="bg1"/>
                </a:solidFill>
              </a:rPr>
              <a:t>]→[</a:t>
            </a:r>
            <a:r>
              <a:rPr lang="ja-JP" altLang="en-US" sz="1700" dirty="0">
                <a:solidFill>
                  <a:schemeClr val="bg1"/>
                </a:solidFill>
              </a:rPr>
              <a:t>要約</a:t>
            </a:r>
            <a:r>
              <a:rPr lang="en-US" altLang="ja-JP" sz="1700" dirty="0">
                <a:solidFill>
                  <a:schemeClr val="bg1"/>
                </a:solidFill>
              </a:rPr>
              <a:t>]→[</a:t>
            </a:r>
            <a:r>
              <a:rPr lang="ja-JP" altLang="en-US" sz="1700" dirty="0">
                <a:solidFill>
                  <a:schemeClr val="bg1"/>
                </a:solidFill>
              </a:rPr>
              <a:t>頻度分布</a:t>
            </a:r>
            <a:r>
              <a:rPr lang="en-US" altLang="ja-JP" sz="1700" dirty="0">
                <a:solidFill>
                  <a:schemeClr val="bg1"/>
                </a:solidFill>
              </a:rPr>
              <a:t>]</a:t>
            </a:r>
            <a:r>
              <a:rPr lang="ja-JP" altLang="en-US" sz="1700" dirty="0">
                <a:solidFill>
                  <a:schemeClr val="bg1"/>
                </a:solidFill>
              </a:rPr>
              <a:t>を選択し，</a:t>
            </a:r>
            <a:endParaRPr lang="en-US" altLang="ja-JP" sz="1700" dirty="0">
              <a:solidFill>
                <a:schemeClr val="bg1"/>
              </a:solidFill>
            </a:endParaRPr>
          </a:p>
          <a:p>
            <a:r>
              <a:rPr lang="ja-JP" altLang="en-US" sz="1700" dirty="0">
                <a:solidFill>
                  <a:schemeClr val="bg1"/>
                </a:solidFill>
              </a:rPr>
              <a:t>「カイ</a:t>
            </a:r>
            <a:r>
              <a:rPr lang="en-US" altLang="ja-JP" sz="1700" dirty="0">
                <a:solidFill>
                  <a:schemeClr val="bg1"/>
                </a:solidFill>
              </a:rPr>
              <a:t>2</a:t>
            </a:r>
            <a:r>
              <a:rPr lang="ja-JP" altLang="en-US" sz="1700" dirty="0">
                <a:solidFill>
                  <a:schemeClr val="bg1"/>
                </a:solidFill>
              </a:rPr>
              <a:t>乗適合度検定」に☑</a:t>
            </a:r>
          </a:p>
        </p:txBody>
      </p:sp>
      <p:sp>
        <p:nvSpPr>
          <p:cNvPr id="12" name="矢印: 右 11">
            <a:extLst>
              <a:ext uri="{FF2B5EF4-FFF2-40B4-BE49-F238E27FC236}">
                <a16:creationId xmlns:a16="http://schemas.microsoft.com/office/drawing/2014/main" id="{2228D542-AFD1-471A-8F8A-215A77BED238}"/>
              </a:ext>
            </a:extLst>
          </p:cNvPr>
          <p:cNvSpPr/>
          <p:nvPr/>
        </p:nvSpPr>
        <p:spPr>
          <a:xfrm>
            <a:off x="2248811" y="3290503"/>
            <a:ext cx="432048" cy="576064"/>
          </a:xfrm>
          <a:prstGeom prst="rightArrow">
            <a:avLst/>
          </a:prstGeom>
          <a:solidFill>
            <a:srgbClr val="92D050"/>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0379CD05-CEC2-4BE4-83F6-1C3252A5AA70}"/>
              </a:ext>
            </a:extLst>
          </p:cNvPr>
          <p:cNvSpPr/>
          <p:nvPr/>
        </p:nvSpPr>
        <p:spPr>
          <a:xfrm>
            <a:off x="3296684" y="4221088"/>
            <a:ext cx="1910484" cy="615553"/>
          </a:xfrm>
          <a:prstGeom prst="rect">
            <a:avLst/>
          </a:prstGeom>
        </p:spPr>
        <p:txBody>
          <a:bodyPr wrap="square">
            <a:spAutoFit/>
          </a:bodyPr>
          <a:lstStyle/>
          <a:p>
            <a:pPr algn="just"/>
            <a:r>
              <a:rPr lang="ja-JP" altLang="en-US" sz="1700" dirty="0">
                <a:solidFill>
                  <a:schemeClr val="bg1"/>
                </a:solidFill>
              </a:rPr>
              <a:t>仮説の下で期待される確率を入力</a:t>
            </a:r>
          </a:p>
        </p:txBody>
      </p:sp>
      <p:sp>
        <p:nvSpPr>
          <p:cNvPr id="14" name="矢印: 右 13">
            <a:extLst>
              <a:ext uri="{FF2B5EF4-FFF2-40B4-BE49-F238E27FC236}">
                <a16:creationId xmlns:a16="http://schemas.microsoft.com/office/drawing/2014/main" id="{221C4FCA-93B8-454B-93C4-58917DAC3D17}"/>
              </a:ext>
            </a:extLst>
          </p:cNvPr>
          <p:cNvSpPr/>
          <p:nvPr/>
        </p:nvSpPr>
        <p:spPr>
          <a:xfrm>
            <a:off x="5251440" y="3357996"/>
            <a:ext cx="432048" cy="576064"/>
          </a:xfrm>
          <a:prstGeom prst="rightArrow">
            <a:avLst/>
          </a:prstGeom>
          <a:solidFill>
            <a:srgbClr val="92D050"/>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E5E87976-A2B1-4094-837A-53BC692DBB3E}"/>
              </a:ext>
            </a:extLst>
          </p:cNvPr>
          <p:cNvSpPr/>
          <p:nvPr/>
        </p:nvSpPr>
        <p:spPr>
          <a:xfrm>
            <a:off x="5703807" y="5296058"/>
            <a:ext cx="3143579" cy="353943"/>
          </a:xfrm>
          <a:prstGeom prst="rect">
            <a:avLst/>
          </a:prstGeom>
        </p:spPr>
        <p:txBody>
          <a:bodyPr wrap="square">
            <a:spAutoFit/>
          </a:bodyPr>
          <a:lstStyle/>
          <a:p>
            <a:pPr algn="just"/>
            <a:r>
              <a:rPr lang="en-US" altLang="ja-JP" sz="1700" dirty="0">
                <a:solidFill>
                  <a:schemeClr val="bg1"/>
                </a:solidFill>
              </a:rPr>
              <a:t>χ</a:t>
            </a:r>
            <a:r>
              <a:rPr lang="en-US" altLang="ja-JP" sz="1700" baseline="30000" dirty="0">
                <a:solidFill>
                  <a:schemeClr val="bg1"/>
                </a:solidFill>
              </a:rPr>
              <a:t>2</a:t>
            </a:r>
            <a:r>
              <a:rPr lang="ja-JP" altLang="en-US" sz="1700" dirty="0">
                <a:solidFill>
                  <a:schemeClr val="bg1"/>
                </a:solidFill>
              </a:rPr>
              <a:t>値，自由度，</a:t>
            </a:r>
            <a:r>
              <a:rPr lang="en-US" altLang="ja-JP" sz="1700" dirty="0">
                <a:solidFill>
                  <a:schemeClr val="bg1"/>
                </a:solidFill>
              </a:rPr>
              <a:t>p</a:t>
            </a:r>
            <a:r>
              <a:rPr lang="ja-JP" altLang="en-US" sz="1700" dirty="0">
                <a:solidFill>
                  <a:schemeClr val="bg1"/>
                </a:solidFill>
              </a:rPr>
              <a:t>値が出力される</a:t>
            </a:r>
          </a:p>
        </p:txBody>
      </p:sp>
      <p:cxnSp>
        <p:nvCxnSpPr>
          <p:cNvPr id="17" name="直線矢印コネクタ 16">
            <a:extLst>
              <a:ext uri="{FF2B5EF4-FFF2-40B4-BE49-F238E27FC236}">
                <a16:creationId xmlns:a16="http://schemas.microsoft.com/office/drawing/2014/main" id="{EB311C73-4685-4359-9446-B6F8AFD5D67E}"/>
              </a:ext>
            </a:extLst>
          </p:cNvPr>
          <p:cNvCxnSpPr>
            <a:cxnSpLocks/>
          </p:cNvCxnSpPr>
          <p:nvPr/>
        </p:nvCxnSpPr>
        <p:spPr>
          <a:xfrm flipV="1">
            <a:off x="4644008" y="3684267"/>
            <a:ext cx="111613" cy="536821"/>
          </a:xfrm>
          <a:prstGeom prst="straightConnector1">
            <a:avLst/>
          </a:prstGeom>
          <a:ln w="317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0" name="正方形/長方形 19">
            <a:extLst>
              <a:ext uri="{FF2B5EF4-FFF2-40B4-BE49-F238E27FC236}">
                <a16:creationId xmlns:a16="http://schemas.microsoft.com/office/drawing/2014/main" id="{E99B3EBD-039C-4FA5-8E34-BE23741676BC}"/>
              </a:ext>
            </a:extLst>
          </p:cNvPr>
          <p:cNvSpPr/>
          <p:nvPr/>
        </p:nvSpPr>
        <p:spPr>
          <a:xfrm>
            <a:off x="423977" y="1993039"/>
            <a:ext cx="5660191" cy="615553"/>
          </a:xfrm>
          <a:prstGeom prst="rect">
            <a:avLst/>
          </a:prstGeom>
        </p:spPr>
        <p:txBody>
          <a:bodyPr wrap="square">
            <a:spAutoFit/>
          </a:bodyPr>
          <a:lstStyle/>
          <a:p>
            <a:pPr algn="just"/>
            <a:r>
              <a:rPr lang="ja-JP" altLang="en-US" sz="1700" dirty="0">
                <a:solidFill>
                  <a:schemeClr val="bg1"/>
                </a:solidFill>
              </a:rPr>
              <a:t>要約データでなく，オリジナルの観測データが必要</a:t>
            </a:r>
            <a:endParaRPr lang="en-US" altLang="ja-JP" sz="1700" dirty="0">
              <a:solidFill>
                <a:schemeClr val="bg1"/>
              </a:solidFill>
            </a:endParaRPr>
          </a:p>
          <a:p>
            <a:pPr algn="just"/>
            <a:r>
              <a:rPr lang="ja-JP" altLang="en-US" sz="1700" dirty="0">
                <a:solidFill>
                  <a:schemeClr val="bg1"/>
                </a:solidFill>
              </a:rPr>
              <a:t>（「適合度検定（メンデルの法則）</a:t>
            </a:r>
            <a:r>
              <a:rPr lang="en-US" altLang="ja-JP" sz="1700" dirty="0" err="1">
                <a:solidFill>
                  <a:schemeClr val="bg1"/>
                </a:solidFill>
              </a:rPr>
              <a:t>R.Data</a:t>
            </a:r>
            <a:r>
              <a:rPr lang="ja-JP" altLang="en-US" sz="1700" dirty="0">
                <a:solidFill>
                  <a:schemeClr val="bg1"/>
                </a:solidFill>
              </a:rPr>
              <a:t>」を読み込んでおく）</a:t>
            </a:r>
          </a:p>
        </p:txBody>
      </p:sp>
    </p:spTree>
    <p:extLst>
      <p:ext uri="{BB962C8B-B14F-4D97-AF65-F5344CB8AC3E}">
        <p14:creationId xmlns:p14="http://schemas.microsoft.com/office/powerpoint/2010/main" val="32823553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87FEA01-B731-4824-9939-CCFF82A05374}"/>
              </a:ext>
            </a:extLst>
          </p:cNvPr>
          <p:cNvSpPr>
            <a:spLocks noGrp="1"/>
          </p:cNvSpPr>
          <p:nvPr>
            <p:ph type="title"/>
          </p:nvPr>
        </p:nvSpPr>
        <p:spPr>
          <a:xfrm>
            <a:off x="683568" y="620688"/>
            <a:ext cx="7469832" cy="1143000"/>
          </a:xfrm>
        </p:spPr>
        <p:txBody>
          <a:bodyPr/>
          <a:lstStyle/>
          <a:p>
            <a:r>
              <a:rPr kumimoji="1" lang="en-US" altLang="ja-JP" sz="3500" dirty="0"/>
              <a:t>11.5</a:t>
            </a:r>
            <a:r>
              <a:rPr kumimoji="1" lang="ja-JP" altLang="en-US" sz="3500" dirty="0"/>
              <a:t>　マン・ホイットニーの</a:t>
            </a:r>
            <a:r>
              <a:rPr kumimoji="1" lang="en-US" altLang="ja-JP" sz="3500" dirty="0"/>
              <a:t>U</a:t>
            </a:r>
            <a:r>
              <a:rPr kumimoji="1" lang="ja-JP" altLang="en-US" sz="3500" dirty="0"/>
              <a:t>検定</a:t>
            </a:r>
            <a:br>
              <a:rPr kumimoji="1" lang="en-US" altLang="ja-JP" dirty="0"/>
            </a:br>
            <a:r>
              <a:rPr kumimoji="1" lang="ja-JP" altLang="en-US" sz="2500" dirty="0"/>
              <a:t>順位データ＆外れ値のある量的データ用</a:t>
            </a:r>
          </a:p>
        </p:txBody>
      </p:sp>
      <p:sp>
        <p:nvSpPr>
          <p:cNvPr id="3" name="フリーフォーム: 図形 2">
            <a:extLst>
              <a:ext uri="{FF2B5EF4-FFF2-40B4-BE49-F238E27FC236}">
                <a16:creationId xmlns:a16="http://schemas.microsoft.com/office/drawing/2014/main" id="{2B079F51-7815-4012-B922-125ECE458EB1}"/>
              </a:ext>
            </a:extLst>
          </p:cNvPr>
          <p:cNvSpPr/>
          <p:nvPr/>
        </p:nvSpPr>
        <p:spPr>
          <a:xfrm rot="194828">
            <a:off x="3810485" y="2866452"/>
            <a:ext cx="2398030" cy="1725073"/>
          </a:xfrm>
          <a:custGeom>
            <a:avLst/>
            <a:gdLst>
              <a:gd name="connsiteX0" fmla="*/ 0 w 2398030"/>
              <a:gd name="connsiteY0" fmla="*/ 1725073 h 1725073"/>
              <a:gd name="connsiteX1" fmla="*/ 460228 w 2398030"/>
              <a:gd name="connsiteY1" fmla="*/ 5274 h 1725073"/>
              <a:gd name="connsiteX2" fmla="*/ 1271683 w 2398030"/>
              <a:gd name="connsiteY2" fmla="*/ 1204289 h 1725073"/>
              <a:gd name="connsiteX3" fmla="*/ 2398030 w 2398030"/>
              <a:gd name="connsiteY3" fmla="*/ 1664516 h 1725073"/>
            </a:gdLst>
            <a:ahLst/>
            <a:cxnLst>
              <a:cxn ang="0">
                <a:pos x="connsiteX0" y="connsiteY0"/>
              </a:cxn>
              <a:cxn ang="0">
                <a:pos x="connsiteX1" y="connsiteY1"/>
              </a:cxn>
              <a:cxn ang="0">
                <a:pos x="connsiteX2" y="connsiteY2"/>
              </a:cxn>
              <a:cxn ang="0">
                <a:pos x="connsiteX3" y="connsiteY3"/>
              </a:cxn>
            </a:cxnLst>
            <a:rect l="l" t="t" r="r" b="b"/>
            <a:pathLst>
              <a:path w="2398030" h="1725073">
                <a:moveTo>
                  <a:pt x="0" y="1725073"/>
                </a:moveTo>
                <a:cubicBezTo>
                  <a:pt x="124140" y="908572"/>
                  <a:pt x="248281" y="92071"/>
                  <a:pt x="460228" y="5274"/>
                </a:cubicBezTo>
                <a:cubicBezTo>
                  <a:pt x="672175" y="-81523"/>
                  <a:pt x="948716" y="927749"/>
                  <a:pt x="1271683" y="1204289"/>
                </a:cubicBezTo>
                <a:cubicBezTo>
                  <a:pt x="1594650" y="1480829"/>
                  <a:pt x="1996340" y="1572672"/>
                  <a:pt x="2398030" y="1664516"/>
                </a:cubicBezTo>
              </a:path>
            </a:pathLst>
          </a:custGeom>
          <a:solidFill>
            <a:schemeClr val="accent1">
              <a:lumMod val="75000"/>
            </a:schemeClr>
          </a:solidFill>
          <a:ln w="444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a:extLst>
              <a:ext uri="{FF2B5EF4-FFF2-40B4-BE49-F238E27FC236}">
                <a16:creationId xmlns:a16="http://schemas.microsoft.com/office/drawing/2014/main" id="{90BC1C49-15D8-44A5-B71C-B53AEBD9FF6D}"/>
              </a:ext>
            </a:extLst>
          </p:cNvPr>
          <p:cNvSpPr txBox="1"/>
          <p:nvPr/>
        </p:nvSpPr>
        <p:spPr>
          <a:xfrm>
            <a:off x="1691680" y="4909344"/>
            <a:ext cx="4967411" cy="353943"/>
          </a:xfrm>
          <a:prstGeom prst="rect">
            <a:avLst/>
          </a:prstGeom>
          <a:solidFill>
            <a:srgbClr val="0070C0"/>
          </a:solidFill>
        </p:spPr>
        <p:txBody>
          <a:bodyPr wrap="square" rtlCol="0">
            <a:spAutoFit/>
          </a:bodyPr>
          <a:lstStyle/>
          <a:p>
            <a:pPr algn="just"/>
            <a:r>
              <a:rPr kumimoji="1" lang="ja-JP" altLang="en-US" sz="1700" dirty="0">
                <a:solidFill>
                  <a:schemeClr val="bg1"/>
                </a:solidFill>
                <a:latin typeface="ＭＳ Ｐゴシック" panose="020B0600070205080204" pitchFamily="50" charset="-128"/>
                <a:ea typeface="ＭＳ Ｐゴシック" panose="020B0600070205080204" pitchFamily="50" charset="-128"/>
              </a:rPr>
              <a:t>対応のない</a:t>
            </a:r>
            <a:r>
              <a:rPr kumimoji="1" lang="en-US" altLang="ja-JP" sz="1700" dirty="0">
                <a:solidFill>
                  <a:schemeClr val="bg1"/>
                </a:solidFill>
                <a:latin typeface="ＭＳ Ｐゴシック" panose="020B0600070205080204" pitchFamily="50" charset="-128"/>
                <a:ea typeface="ＭＳ Ｐゴシック" panose="020B0600070205080204" pitchFamily="50" charset="-128"/>
              </a:rPr>
              <a:t>2</a:t>
            </a:r>
            <a:r>
              <a:rPr kumimoji="1" lang="ja-JP" altLang="en-US" sz="1700" dirty="0">
                <a:solidFill>
                  <a:schemeClr val="bg1"/>
                </a:solidFill>
                <a:latin typeface="ＭＳ Ｐゴシック" panose="020B0600070205080204" pitchFamily="50" charset="-128"/>
                <a:ea typeface="ＭＳ Ｐゴシック" panose="020B0600070205080204" pitchFamily="50" charset="-128"/>
              </a:rPr>
              <a:t>群の</a:t>
            </a:r>
            <a:r>
              <a:rPr kumimoji="1" lang="ja-JP" altLang="en-US" sz="1700" dirty="0">
                <a:solidFill>
                  <a:srgbClr val="FFFF00"/>
                </a:solidFill>
                <a:latin typeface="ＭＳ Ｐゴシック" panose="020B0600070205080204" pitchFamily="50" charset="-128"/>
                <a:ea typeface="ＭＳ Ｐゴシック" panose="020B0600070205080204" pitchFamily="50" charset="-128"/>
              </a:rPr>
              <a:t>分布全体の位置</a:t>
            </a:r>
            <a:r>
              <a:rPr kumimoji="1" lang="ja-JP" altLang="en-US" sz="1700" dirty="0">
                <a:solidFill>
                  <a:schemeClr val="bg1"/>
                </a:solidFill>
                <a:latin typeface="ＭＳ Ｐゴシック" panose="020B0600070205080204" pitchFamily="50" charset="-128"/>
                <a:ea typeface="ＭＳ Ｐゴシック" panose="020B0600070205080204" pitchFamily="50" charset="-128"/>
              </a:rPr>
              <a:t>のズレ具合を検証</a:t>
            </a:r>
          </a:p>
        </p:txBody>
      </p:sp>
      <p:sp>
        <p:nvSpPr>
          <p:cNvPr id="5" name="テキスト ボックス 4">
            <a:extLst>
              <a:ext uri="{FF2B5EF4-FFF2-40B4-BE49-F238E27FC236}">
                <a16:creationId xmlns:a16="http://schemas.microsoft.com/office/drawing/2014/main" id="{5D580C92-1B60-4E57-B335-2F2B36B8B971}"/>
              </a:ext>
            </a:extLst>
          </p:cNvPr>
          <p:cNvSpPr txBox="1"/>
          <p:nvPr/>
        </p:nvSpPr>
        <p:spPr>
          <a:xfrm>
            <a:off x="4240090" y="3791994"/>
            <a:ext cx="498855" cy="323165"/>
          </a:xfrm>
          <a:prstGeom prst="rect">
            <a:avLst/>
          </a:prstGeom>
          <a:solidFill>
            <a:schemeClr val="accent1">
              <a:lumMod val="75000"/>
            </a:schemeClr>
          </a:solidFill>
        </p:spPr>
        <p:txBody>
          <a:bodyPr wrap="none" rtlCol="0">
            <a:spAutoFit/>
          </a:bodyPr>
          <a:lstStyle/>
          <a:p>
            <a:r>
              <a:rPr kumimoji="1" lang="en-US" altLang="ja-JP" sz="1500" dirty="0">
                <a:solidFill>
                  <a:schemeClr val="bg1"/>
                </a:solidFill>
                <a:latin typeface="ＭＳ Ｐゴシック" panose="020B0600070205080204" pitchFamily="50" charset="-128"/>
                <a:ea typeface="ＭＳ Ｐゴシック" panose="020B0600070205080204" pitchFamily="50" charset="-128"/>
              </a:rPr>
              <a:t>B</a:t>
            </a:r>
            <a:r>
              <a:rPr kumimoji="1" lang="ja-JP" altLang="en-US" sz="1500" dirty="0">
                <a:solidFill>
                  <a:schemeClr val="bg1"/>
                </a:solidFill>
                <a:latin typeface="ＭＳ Ｐゴシック" panose="020B0600070205080204" pitchFamily="50" charset="-128"/>
                <a:ea typeface="ＭＳ Ｐゴシック" panose="020B0600070205080204" pitchFamily="50" charset="-128"/>
              </a:rPr>
              <a:t>群</a:t>
            </a:r>
          </a:p>
        </p:txBody>
      </p:sp>
      <p:sp>
        <p:nvSpPr>
          <p:cNvPr id="6" name="テキスト ボックス 5">
            <a:extLst>
              <a:ext uri="{FF2B5EF4-FFF2-40B4-BE49-F238E27FC236}">
                <a16:creationId xmlns:a16="http://schemas.microsoft.com/office/drawing/2014/main" id="{38A9AAA9-B9C3-468B-9BA4-79873D92DAD0}"/>
              </a:ext>
            </a:extLst>
          </p:cNvPr>
          <p:cNvSpPr txBox="1"/>
          <p:nvPr/>
        </p:nvSpPr>
        <p:spPr>
          <a:xfrm>
            <a:off x="6231557" y="4395306"/>
            <a:ext cx="1766829" cy="369332"/>
          </a:xfrm>
          <a:prstGeom prst="rect">
            <a:avLst/>
          </a:prstGeom>
          <a:noFill/>
        </p:spPr>
        <p:txBody>
          <a:bodyPr wrap="none" rtlCol="0">
            <a:spAutoFit/>
          </a:bodyPr>
          <a:lstStyle/>
          <a:p>
            <a:pPr algn="ctr"/>
            <a:r>
              <a:rPr kumimoji="1" lang="ja-JP" altLang="en-US" sz="1800" dirty="0">
                <a:solidFill>
                  <a:schemeClr val="bg1"/>
                </a:solidFill>
                <a:latin typeface="ＭＳ Ｐゴシック" panose="020B0600070205080204" pitchFamily="50" charset="-128"/>
                <a:ea typeface="ＭＳ Ｐゴシック" panose="020B0600070205080204" pitchFamily="50" charset="-128"/>
              </a:rPr>
              <a:t>量的</a:t>
            </a:r>
            <a:r>
              <a:rPr kumimoji="1" lang="en-US" altLang="ja-JP" sz="1800" dirty="0">
                <a:solidFill>
                  <a:schemeClr val="bg1"/>
                </a:solidFill>
                <a:latin typeface="ＭＳ Ｐゴシック" panose="020B0600070205080204" pitchFamily="50" charset="-128"/>
                <a:ea typeface="ＭＳ Ｐゴシック" panose="020B0600070205080204" pitchFamily="50" charset="-128"/>
              </a:rPr>
              <a:t>or</a:t>
            </a:r>
            <a:r>
              <a:rPr kumimoji="1" lang="ja-JP" altLang="en-US" sz="1800" dirty="0">
                <a:solidFill>
                  <a:schemeClr val="bg1"/>
                </a:solidFill>
                <a:latin typeface="ＭＳ Ｐゴシック" panose="020B0600070205080204" pitchFamily="50" charset="-128"/>
                <a:ea typeface="ＭＳ Ｐゴシック" panose="020B0600070205080204" pitchFamily="50" charset="-128"/>
              </a:rPr>
              <a:t>順序尺度</a:t>
            </a:r>
            <a:endParaRPr kumimoji="1" lang="en-US" altLang="ja-JP" sz="1300" dirty="0">
              <a:solidFill>
                <a:schemeClr val="bg1"/>
              </a:solidFill>
              <a:latin typeface="ＭＳ Ｐゴシック" panose="020B0600070205080204" pitchFamily="50" charset="-128"/>
              <a:ea typeface="ＭＳ Ｐゴシック" panose="020B0600070205080204" pitchFamily="50" charset="-128"/>
            </a:endParaRPr>
          </a:p>
        </p:txBody>
      </p:sp>
      <p:sp>
        <p:nvSpPr>
          <p:cNvPr id="7" name="右中かっこ 6">
            <a:extLst>
              <a:ext uri="{FF2B5EF4-FFF2-40B4-BE49-F238E27FC236}">
                <a16:creationId xmlns:a16="http://schemas.microsoft.com/office/drawing/2014/main" id="{57941DC3-E839-4474-8E60-1686F0D355F7}"/>
              </a:ext>
            </a:extLst>
          </p:cNvPr>
          <p:cNvSpPr/>
          <p:nvPr/>
        </p:nvSpPr>
        <p:spPr>
          <a:xfrm rot="5400000">
            <a:off x="4920354" y="3631230"/>
            <a:ext cx="142097" cy="2329963"/>
          </a:xfrm>
          <a:prstGeom prst="rightBrace">
            <a:avLst>
              <a:gd name="adj1" fmla="val 73235"/>
              <a:gd name="adj2" fmla="val 51061"/>
            </a:avLst>
          </a:prstGeom>
          <a:ln w="28575">
            <a:solidFill>
              <a:schemeClr val="accent1">
                <a:lumMod val="7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 name="右中かっこ 7">
            <a:extLst>
              <a:ext uri="{FF2B5EF4-FFF2-40B4-BE49-F238E27FC236}">
                <a16:creationId xmlns:a16="http://schemas.microsoft.com/office/drawing/2014/main" id="{3F0444A2-D444-49D1-A53D-49AAB561F9E8}"/>
              </a:ext>
            </a:extLst>
          </p:cNvPr>
          <p:cNvSpPr/>
          <p:nvPr/>
        </p:nvSpPr>
        <p:spPr>
          <a:xfrm rot="5400000">
            <a:off x="3226759" y="3516234"/>
            <a:ext cx="142095" cy="2341382"/>
          </a:xfrm>
          <a:prstGeom prst="rightBrace">
            <a:avLst>
              <a:gd name="adj1" fmla="val 73235"/>
              <a:gd name="adj2" fmla="val 53976"/>
            </a:avLst>
          </a:prstGeom>
          <a:ln w="28575">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325D98E1-6B2E-4064-91FA-4E1665D2DC15}"/>
              </a:ext>
            </a:extLst>
          </p:cNvPr>
          <p:cNvSpPr txBox="1"/>
          <p:nvPr/>
        </p:nvSpPr>
        <p:spPr>
          <a:xfrm>
            <a:off x="1567874" y="1948869"/>
            <a:ext cx="4182555" cy="646331"/>
          </a:xfrm>
          <a:prstGeom prst="rect">
            <a:avLst/>
          </a:prstGeom>
          <a:noFill/>
        </p:spPr>
        <p:txBody>
          <a:bodyPr wrap="none" rtlCol="0">
            <a:spAutoFit/>
          </a:bodyPr>
          <a:lstStyle/>
          <a:p>
            <a:pPr algn="ctr"/>
            <a:r>
              <a:rPr kumimoji="1" lang="ja-JP" altLang="en-US" sz="1800" dirty="0">
                <a:solidFill>
                  <a:srgbClr val="FFFF00"/>
                </a:solidFill>
                <a:latin typeface="ＭＳ Ｐゴシック" panose="020B0600070205080204" pitchFamily="50" charset="-128"/>
                <a:ea typeface="ＭＳ Ｐゴシック" panose="020B0600070205080204" pitchFamily="50" charset="-128"/>
              </a:rPr>
              <a:t>抽出元が特定の確率分布に従う必要なし</a:t>
            </a:r>
            <a:endParaRPr kumimoji="1" lang="en-US" altLang="ja-JP" sz="1800" dirty="0">
              <a:solidFill>
                <a:srgbClr val="FFFF00"/>
              </a:solidFill>
              <a:latin typeface="ＭＳ Ｐゴシック" panose="020B0600070205080204" pitchFamily="50" charset="-128"/>
              <a:ea typeface="ＭＳ Ｐゴシック" panose="020B0600070205080204" pitchFamily="50" charset="-128"/>
            </a:endParaRPr>
          </a:p>
          <a:p>
            <a:pPr algn="ctr"/>
            <a:r>
              <a:rPr kumimoji="1" lang="ja-JP" altLang="en-US" sz="1800" dirty="0">
                <a:solidFill>
                  <a:srgbClr val="FFFF00"/>
                </a:solidFill>
                <a:latin typeface="ＭＳ Ｐゴシック" panose="020B0600070205080204" pitchFamily="50" charset="-128"/>
                <a:ea typeface="ＭＳ Ｐゴシック" panose="020B0600070205080204" pitchFamily="50" charset="-128"/>
              </a:rPr>
              <a:t>（ただし分布の形は同じ）</a:t>
            </a:r>
          </a:p>
        </p:txBody>
      </p:sp>
      <p:cxnSp>
        <p:nvCxnSpPr>
          <p:cNvPr id="10" name="直線矢印コネクタ 9">
            <a:extLst>
              <a:ext uri="{FF2B5EF4-FFF2-40B4-BE49-F238E27FC236}">
                <a16:creationId xmlns:a16="http://schemas.microsoft.com/office/drawing/2014/main" id="{2D60A949-3AAE-4C61-845C-994C5A408FC3}"/>
              </a:ext>
            </a:extLst>
          </p:cNvPr>
          <p:cNvCxnSpPr/>
          <p:nvPr/>
        </p:nvCxnSpPr>
        <p:spPr>
          <a:xfrm flipH="1">
            <a:off x="3057866" y="2596721"/>
            <a:ext cx="258983" cy="406401"/>
          </a:xfrm>
          <a:prstGeom prst="straightConnector1">
            <a:avLst/>
          </a:prstGeom>
          <a:ln w="28575">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1" name="直線矢印コネクタ 10">
            <a:extLst>
              <a:ext uri="{FF2B5EF4-FFF2-40B4-BE49-F238E27FC236}">
                <a16:creationId xmlns:a16="http://schemas.microsoft.com/office/drawing/2014/main" id="{907BBC0D-1C10-4112-8A53-ECD09BF821AD}"/>
              </a:ext>
            </a:extLst>
          </p:cNvPr>
          <p:cNvCxnSpPr>
            <a:cxnSpLocks/>
          </p:cNvCxnSpPr>
          <p:nvPr/>
        </p:nvCxnSpPr>
        <p:spPr>
          <a:xfrm>
            <a:off x="3895709" y="2576808"/>
            <a:ext cx="274365" cy="377310"/>
          </a:xfrm>
          <a:prstGeom prst="straightConnector1">
            <a:avLst/>
          </a:prstGeom>
          <a:ln w="28575">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16" name="フリーフォーム: 図形 15">
            <a:extLst>
              <a:ext uri="{FF2B5EF4-FFF2-40B4-BE49-F238E27FC236}">
                <a16:creationId xmlns:a16="http://schemas.microsoft.com/office/drawing/2014/main" id="{B0DD1F3F-038F-4931-802B-1281ECE26D37}"/>
              </a:ext>
            </a:extLst>
          </p:cNvPr>
          <p:cNvSpPr/>
          <p:nvPr/>
        </p:nvSpPr>
        <p:spPr>
          <a:xfrm rot="160279">
            <a:off x="2158124" y="2868380"/>
            <a:ext cx="2398030" cy="1725073"/>
          </a:xfrm>
          <a:custGeom>
            <a:avLst/>
            <a:gdLst>
              <a:gd name="connsiteX0" fmla="*/ 0 w 2398030"/>
              <a:gd name="connsiteY0" fmla="*/ 1725073 h 1725073"/>
              <a:gd name="connsiteX1" fmla="*/ 460228 w 2398030"/>
              <a:gd name="connsiteY1" fmla="*/ 5274 h 1725073"/>
              <a:gd name="connsiteX2" fmla="*/ 1271683 w 2398030"/>
              <a:gd name="connsiteY2" fmla="*/ 1204289 h 1725073"/>
              <a:gd name="connsiteX3" fmla="*/ 2398030 w 2398030"/>
              <a:gd name="connsiteY3" fmla="*/ 1664516 h 1725073"/>
            </a:gdLst>
            <a:ahLst/>
            <a:cxnLst>
              <a:cxn ang="0">
                <a:pos x="connsiteX0" y="connsiteY0"/>
              </a:cxn>
              <a:cxn ang="0">
                <a:pos x="connsiteX1" y="connsiteY1"/>
              </a:cxn>
              <a:cxn ang="0">
                <a:pos x="connsiteX2" y="connsiteY2"/>
              </a:cxn>
              <a:cxn ang="0">
                <a:pos x="connsiteX3" y="connsiteY3"/>
              </a:cxn>
            </a:cxnLst>
            <a:rect l="l" t="t" r="r" b="b"/>
            <a:pathLst>
              <a:path w="2398030" h="1725073">
                <a:moveTo>
                  <a:pt x="0" y="1725073"/>
                </a:moveTo>
                <a:cubicBezTo>
                  <a:pt x="124140" y="908572"/>
                  <a:pt x="248281" y="92071"/>
                  <a:pt x="460228" y="5274"/>
                </a:cubicBezTo>
                <a:cubicBezTo>
                  <a:pt x="672175" y="-81523"/>
                  <a:pt x="948716" y="927749"/>
                  <a:pt x="1271683" y="1204289"/>
                </a:cubicBezTo>
                <a:cubicBezTo>
                  <a:pt x="1594650" y="1480829"/>
                  <a:pt x="1996340" y="1572672"/>
                  <a:pt x="2398030" y="1664516"/>
                </a:cubicBezTo>
              </a:path>
            </a:pathLst>
          </a:custGeom>
          <a:solidFill>
            <a:srgbClr val="C00000"/>
          </a:solidFill>
          <a:ln w="444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7" name="直線コネクタ 16">
            <a:extLst>
              <a:ext uri="{FF2B5EF4-FFF2-40B4-BE49-F238E27FC236}">
                <a16:creationId xmlns:a16="http://schemas.microsoft.com/office/drawing/2014/main" id="{5350CBAE-3208-44E3-8A63-5042E3CB572F}"/>
              </a:ext>
            </a:extLst>
          </p:cNvPr>
          <p:cNvCxnSpPr/>
          <p:nvPr/>
        </p:nvCxnSpPr>
        <p:spPr>
          <a:xfrm>
            <a:off x="2081433" y="4560692"/>
            <a:ext cx="4183729" cy="3856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sp>
        <p:nvSpPr>
          <p:cNvPr id="18" name="テキスト ボックス 17">
            <a:extLst>
              <a:ext uri="{FF2B5EF4-FFF2-40B4-BE49-F238E27FC236}">
                <a16:creationId xmlns:a16="http://schemas.microsoft.com/office/drawing/2014/main" id="{516F66E3-D2BB-4BEB-9670-C8DC98467EEB}"/>
              </a:ext>
            </a:extLst>
          </p:cNvPr>
          <p:cNvSpPr txBox="1"/>
          <p:nvPr/>
        </p:nvSpPr>
        <p:spPr>
          <a:xfrm>
            <a:off x="2494413" y="3794988"/>
            <a:ext cx="498855" cy="323165"/>
          </a:xfrm>
          <a:prstGeom prst="rect">
            <a:avLst/>
          </a:prstGeom>
          <a:noFill/>
        </p:spPr>
        <p:txBody>
          <a:bodyPr wrap="none" rtlCol="0">
            <a:spAutoFit/>
          </a:bodyPr>
          <a:lstStyle/>
          <a:p>
            <a:r>
              <a:rPr kumimoji="1" lang="en-US" altLang="ja-JP" sz="1500" dirty="0">
                <a:solidFill>
                  <a:schemeClr val="bg1"/>
                </a:solidFill>
                <a:latin typeface="ＭＳ Ｐゴシック" panose="020B0600070205080204" pitchFamily="50" charset="-128"/>
                <a:ea typeface="ＭＳ Ｐゴシック" panose="020B0600070205080204" pitchFamily="50" charset="-128"/>
              </a:rPr>
              <a:t>A</a:t>
            </a:r>
            <a:r>
              <a:rPr kumimoji="1" lang="ja-JP" altLang="en-US" sz="1500" dirty="0">
                <a:solidFill>
                  <a:schemeClr val="bg1"/>
                </a:solidFill>
                <a:latin typeface="ＭＳ Ｐゴシック" panose="020B0600070205080204" pitchFamily="50" charset="-128"/>
                <a:ea typeface="ＭＳ Ｐゴシック" panose="020B0600070205080204" pitchFamily="50" charset="-128"/>
              </a:rPr>
              <a:t>群</a:t>
            </a:r>
          </a:p>
        </p:txBody>
      </p:sp>
      <p:sp>
        <p:nvSpPr>
          <p:cNvPr id="25" name="テキスト ボックス 24">
            <a:extLst>
              <a:ext uri="{FF2B5EF4-FFF2-40B4-BE49-F238E27FC236}">
                <a16:creationId xmlns:a16="http://schemas.microsoft.com/office/drawing/2014/main" id="{57A12B4C-957C-486E-930E-CDCB49A48E1C}"/>
              </a:ext>
            </a:extLst>
          </p:cNvPr>
          <p:cNvSpPr txBox="1"/>
          <p:nvPr/>
        </p:nvSpPr>
        <p:spPr>
          <a:xfrm>
            <a:off x="1893126" y="5433079"/>
            <a:ext cx="6423290" cy="615553"/>
          </a:xfrm>
          <a:prstGeom prst="rect">
            <a:avLst/>
          </a:prstGeom>
          <a:noFill/>
        </p:spPr>
        <p:txBody>
          <a:bodyPr wrap="square" rtlCol="0">
            <a:spAutoFit/>
          </a:bodyPr>
          <a:lstStyle/>
          <a:p>
            <a:pPr algn="just"/>
            <a:r>
              <a:rPr kumimoji="1" lang="ja-JP" altLang="en-US" sz="1700" dirty="0">
                <a:solidFill>
                  <a:schemeClr val="bg1"/>
                </a:solidFill>
                <a:latin typeface="ＭＳ Ｐゴシック" panose="020B0600070205080204" pitchFamily="50" charset="-128"/>
                <a:ea typeface="ＭＳ Ｐゴシック" panose="020B0600070205080204" pitchFamily="50" charset="-128"/>
              </a:rPr>
              <a:t>帰無仮説</a:t>
            </a:r>
            <a:r>
              <a:rPr kumimoji="1" lang="en-US" altLang="ja-JP" sz="1700" dirty="0">
                <a:solidFill>
                  <a:schemeClr val="bg1"/>
                </a:solidFill>
                <a:latin typeface="ＭＳ Ｐゴシック" panose="020B0600070205080204" pitchFamily="50" charset="-128"/>
                <a:ea typeface="ＭＳ Ｐゴシック" panose="020B0600070205080204" pitchFamily="50" charset="-128"/>
              </a:rPr>
              <a:t>H</a:t>
            </a:r>
            <a:r>
              <a:rPr kumimoji="1" lang="en-US" altLang="ja-JP" sz="1700" baseline="-25000" dirty="0">
                <a:solidFill>
                  <a:schemeClr val="bg1"/>
                </a:solidFill>
                <a:latin typeface="ＭＳ Ｐゴシック" panose="020B0600070205080204" pitchFamily="50" charset="-128"/>
                <a:ea typeface="ＭＳ Ｐゴシック" panose="020B0600070205080204" pitchFamily="50" charset="-128"/>
              </a:rPr>
              <a:t>0</a:t>
            </a:r>
            <a:r>
              <a:rPr kumimoji="1" lang="ja-JP" altLang="en-US" sz="1700" dirty="0">
                <a:solidFill>
                  <a:schemeClr val="bg1"/>
                </a:solidFill>
                <a:latin typeface="ＭＳ Ｐゴシック" panose="020B0600070205080204" pitchFamily="50" charset="-128"/>
                <a:ea typeface="ＭＳ Ｐゴシック" panose="020B0600070205080204" pitchFamily="50" charset="-128"/>
              </a:rPr>
              <a:t>：両分布は重なっている</a:t>
            </a:r>
            <a:endParaRPr kumimoji="1" lang="en-US" altLang="ja-JP" sz="1700" dirty="0">
              <a:solidFill>
                <a:schemeClr val="bg1"/>
              </a:solidFill>
              <a:latin typeface="ＭＳ Ｐゴシック" panose="020B0600070205080204" pitchFamily="50" charset="-128"/>
              <a:ea typeface="ＭＳ Ｐゴシック" panose="020B0600070205080204" pitchFamily="50" charset="-128"/>
            </a:endParaRPr>
          </a:p>
          <a:p>
            <a:pPr algn="just"/>
            <a:r>
              <a:rPr kumimoji="1" lang="ja-JP" altLang="en-US" sz="1700" dirty="0">
                <a:solidFill>
                  <a:schemeClr val="bg1"/>
                </a:solidFill>
                <a:latin typeface="ＭＳ Ｐゴシック" panose="020B0600070205080204" pitchFamily="50" charset="-128"/>
                <a:ea typeface="ＭＳ Ｐゴシック" panose="020B0600070205080204" pitchFamily="50" charset="-128"/>
              </a:rPr>
              <a:t>　　　　　　　　→どちらも同じ母集団から抽出された標本</a:t>
            </a:r>
          </a:p>
        </p:txBody>
      </p:sp>
      <p:sp>
        <p:nvSpPr>
          <p:cNvPr id="26" name="テキスト ボックス 25">
            <a:extLst>
              <a:ext uri="{FF2B5EF4-FFF2-40B4-BE49-F238E27FC236}">
                <a16:creationId xmlns:a16="http://schemas.microsoft.com/office/drawing/2014/main" id="{CF60ABF8-5FC3-4652-93BB-1BD1697723DB}"/>
              </a:ext>
            </a:extLst>
          </p:cNvPr>
          <p:cNvSpPr txBox="1"/>
          <p:nvPr/>
        </p:nvSpPr>
        <p:spPr>
          <a:xfrm>
            <a:off x="4917050" y="3099352"/>
            <a:ext cx="2475358" cy="292388"/>
          </a:xfrm>
          <a:prstGeom prst="rect">
            <a:avLst/>
          </a:prstGeom>
          <a:noFill/>
        </p:spPr>
        <p:txBody>
          <a:bodyPr wrap="none" rtlCol="0">
            <a:spAutoFit/>
          </a:bodyPr>
          <a:lstStyle/>
          <a:p>
            <a:pPr algn="ctr"/>
            <a:r>
              <a:rPr kumimoji="1" lang="ja-JP" altLang="en-US" sz="1300" dirty="0">
                <a:solidFill>
                  <a:schemeClr val="bg1"/>
                </a:solidFill>
                <a:latin typeface="ＭＳ Ｐゴシック" panose="020B0600070205080204" pitchFamily="50" charset="-128"/>
                <a:ea typeface="ＭＳ Ｐゴシック" panose="020B0600070205080204" pitchFamily="50" charset="-128"/>
              </a:rPr>
              <a:t>順位データの場合はヒストグラム</a:t>
            </a:r>
            <a:endParaRPr kumimoji="1" lang="en-US" altLang="ja-JP" sz="1300" dirty="0">
              <a:solidFill>
                <a:schemeClr val="bg1"/>
              </a:solidFill>
              <a:latin typeface="ＭＳ Ｐゴシック" panose="020B0600070205080204" pitchFamily="50" charset="-128"/>
              <a:ea typeface="ＭＳ Ｐゴシック" panose="020B0600070205080204" pitchFamily="50" charset="-128"/>
            </a:endParaRPr>
          </a:p>
        </p:txBody>
      </p:sp>
      <p:cxnSp>
        <p:nvCxnSpPr>
          <p:cNvPr id="28" name="コネクタ: 曲線 27">
            <a:extLst>
              <a:ext uri="{FF2B5EF4-FFF2-40B4-BE49-F238E27FC236}">
                <a16:creationId xmlns:a16="http://schemas.microsoft.com/office/drawing/2014/main" id="{E80062F9-F369-4520-B960-20FBBEAA11BC}"/>
              </a:ext>
            </a:extLst>
          </p:cNvPr>
          <p:cNvCxnSpPr>
            <a:cxnSpLocks/>
          </p:cNvCxnSpPr>
          <p:nvPr/>
        </p:nvCxnSpPr>
        <p:spPr>
          <a:xfrm rot="10800000" flipV="1">
            <a:off x="4666998" y="3218814"/>
            <a:ext cx="319168" cy="387453"/>
          </a:xfrm>
          <a:prstGeom prst="curvedConnector2">
            <a:avLst/>
          </a:prstGeom>
          <a:ln w="31750">
            <a:solidFill>
              <a:schemeClr val="bg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76358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500"/>
                                        <p:tgtEl>
                                          <p:spTgt spid="8"/>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500"/>
                                        <p:tgtEl>
                                          <p:spTgt spid="4"/>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5"/>
                                        </p:tgtEl>
                                        <p:attrNameLst>
                                          <p:attrName>style.visibility</p:attrName>
                                        </p:attrNameLst>
                                      </p:cBhvr>
                                      <p:to>
                                        <p:strVal val="visible"/>
                                      </p:to>
                                    </p:set>
                                    <p:animEffect transition="in" filter="fade">
                                      <p:cBhvr>
                                        <p:cTn id="16"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7" grpId="0" animBg="1"/>
      <p:bldP spid="8" grpId="0" animBg="1"/>
      <p:bldP spid="25"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D825714-0C97-4814-B2AB-AFC4022C3BE3}"/>
              </a:ext>
            </a:extLst>
          </p:cNvPr>
          <p:cNvSpPr>
            <a:spLocks noGrp="1"/>
          </p:cNvSpPr>
          <p:nvPr>
            <p:ph type="title"/>
          </p:nvPr>
        </p:nvSpPr>
        <p:spPr/>
        <p:txBody>
          <a:bodyPr/>
          <a:lstStyle/>
          <a:p>
            <a:r>
              <a:rPr kumimoji="1" lang="ja-JP" altLang="en-US" sz="4000" dirty="0"/>
              <a:t>検定統計量</a:t>
            </a:r>
            <a:r>
              <a:rPr kumimoji="1" lang="en-US" altLang="ja-JP" sz="4000" dirty="0"/>
              <a:t>U</a:t>
            </a:r>
            <a:r>
              <a:rPr lang="ja-JP" altLang="en-US" sz="3000" dirty="0"/>
              <a:t>（</a:t>
            </a:r>
            <a:r>
              <a:rPr lang="en-US" altLang="ja-JP" sz="3000" dirty="0"/>
              <a:t>A</a:t>
            </a:r>
            <a:r>
              <a:rPr lang="ja-JP" altLang="en-US" sz="3000" dirty="0"/>
              <a:t>群基準）</a:t>
            </a:r>
            <a:r>
              <a:rPr lang="ja-JP" altLang="en-US" sz="4000" dirty="0"/>
              <a:t>の</a:t>
            </a:r>
            <a:r>
              <a:rPr kumimoji="1" lang="ja-JP" altLang="en-US" sz="4000" dirty="0"/>
              <a:t>計算</a:t>
            </a:r>
          </a:p>
        </p:txBody>
      </p:sp>
      <p:graphicFrame>
        <p:nvGraphicFramePr>
          <p:cNvPr id="4" name="コンテンツ プレースホルダー 3">
            <a:extLst>
              <a:ext uri="{FF2B5EF4-FFF2-40B4-BE49-F238E27FC236}">
                <a16:creationId xmlns:a16="http://schemas.microsoft.com/office/drawing/2014/main" id="{9348F3F3-4E31-4725-B850-8D16F4B5CB79}"/>
              </a:ext>
            </a:extLst>
          </p:cNvPr>
          <p:cNvGraphicFramePr>
            <a:graphicFrameLocks noGrp="1"/>
          </p:cNvGraphicFramePr>
          <p:nvPr>
            <p:ph idx="1"/>
            <p:extLst>
              <p:ext uri="{D42A27DB-BD31-4B8C-83A1-F6EECF244321}">
                <p14:modId xmlns:p14="http://schemas.microsoft.com/office/powerpoint/2010/main" val="1312168394"/>
              </p:ext>
            </p:extLst>
          </p:nvPr>
        </p:nvGraphicFramePr>
        <p:xfrm>
          <a:off x="1449789" y="2923203"/>
          <a:ext cx="1197611" cy="2225040"/>
        </p:xfrm>
        <a:graphic>
          <a:graphicData uri="http://schemas.openxmlformats.org/drawingml/2006/table">
            <a:tbl>
              <a:tblPr firstRow="1" bandRow="1">
                <a:tableStyleId>{5C22544A-7EE6-4342-B048-85BDC9FD1C3A}</a:tableStyleId>
              </a:tblPr>
              <a:tblGrid>
                <a:gridCol w="603568">
                  <a:extLst>
                    <a:ext uri="{9D8B030D-6E8A-4147-A177-3AD203B41FA5}">
                      <a16:colId xmlns:a16="http://schemas.microsoft.com/office/drawing/2014/main" val="4082367090"/>
                    </a:ext>
                  </a:extLst>
                </a:gridCol>
                <a:gridCol w="594043">
                  <a:extLst>
                    <a:ext uri="{9D8B030D-6E8A-4147-A177-3AD203B41FA5}">
                      <a16:colId xmlns:a16="http://schemas.microsoft.com/office/drawing/2014/main" val="1888335999"/>
                    </a:ext>
                  </a:extLst>
                </a:gridCol>
              </a:tblGrid>
              <a:tr h="370840">
                <a:tc>
                  <a:txBody>
                    <a:bodyPr/>
                    <a:lstStyle/>
                    <a:p>
                      <a:pPr algn="ctr"/>
                      <a:r>
                        <a:rPr kumimoji="1" lang="en-US" altLang="ja-JP" dirty="0"/>
                        <a:t>A</a:t>
                      </a:r>
                      <a:r>
                        <a:rPr kumimoji="1" lang="ja-JP" altLang="en-US" dirty="0"/>
                        <a:t>群</a:t>
                      </a:r>
                    </a:p>
                  </a:txBody>
                  <a:tcPr/>
                </a:tc>
                <a:tc>
                  <a:txBody>
                    <a:bodyPr/>
                    <a:lstStyle/>
                    <a:p>
                      <a:pPr algn="ctr"/>
                      <a:r>
                        <a:rPr kumimoji="1" lang="en-US" altLang="ja-JP" dirty="0"/>
                        <a:t>B</a:t>
                      </a:r>
                      <a:r>
                        <a:rPr kumimoji="1" lang="ja-JP" altLang="en-US" dirty="0"/>
                        <a:t>群</a:t>
                      </a:r>
                    </a:p>
                  </a:txBody>
                  <a:tcPr/>
                </a:tc>
                <a:extLst>
                  <a:ext uri="{0D108BD9-81ED-4DB2-BD59-A6C34878D82A}">
                    <a16:rowId xmlns:a16="http://schemas.microsoft.com/office/drawing/2014/main" val="2532031624"/>
                  </a:ext>
                </a:extLst>
              </a:tr>
              <a:tr h="370840">
                <a:tc>
                  <a:txBody>
                    <a:bodyPr/>
                    <a:lstStyle/>
                    <a:p>
                      <a:pPr algn="ctr"/>
                      <a:r>
                        <a:rPr kumimoji="1" lang="en-US" altLang="ja-JP" dirty="0"/>
                        <a:t>3</a:t>
                      </a:r>
                      <a:endParaRPr kumimoji="1" lang="ja-JP" altLang="en-US" dirty="0"/>
                    </a:p>
                  </a:txBody>
                  <a:tcPr/>
                </a:tc>
                <a:tc>
                  <a:txBody>
                    <a:bodyPr/>
                    <a:lstStyle/>
                    <a:p>
                      <a:pPr algn="ctr"/>
                      <a:r>
                        <a:rPr kumimoji="1" lang="en-US" altLang="ja-JP" dirty="0"/>
                        <a:t>4</a:t>
                      </a:r>
                      <a:endParaRPr kumimoji="1" lang="ja-JP" altLang="en-US" dirty="0"/>
                    </a:p>
                  </a:txBody>
                  <a:tcPr/>
                </a:tc>
                <a:extLst>
                  <a:ext uri="{0D108BD9-81ED-4DB2-BD59-A6C34878D82A}">
                    <a16:rowId xmlns:a16="http://schemas.microsoft.com/office/drawing/2014/main" val="2855505692"/>
                  </a:ext>
                </a:extLst>
              </a:tr>
              <a:tr h="370840">
                <a:tc>
                  <a:txBody>
                    <a:bodyPr/>
                    <a:lstStyle/>
                    <a:p>
                      <a:pPr algn="ctr"/>
                      <a:r>
                        <a:rPr kumimoji="1" lang="en-US" altLang="ja-JP" dirty="0"/>
                        <a:t>5</a:t>
                      </a:r>
                      <a:endParaRPr kumimoji="1" lang="ja-JP" altLang="en-US" dirty="0"/>
                    </a:p>
                  </a:txBody>
                  <a:tcPr/>
                </a:tc>
                <a:tc>
                  <a:txBody>
                    <a:bodyPr/>
                    <a:lstStyle/>
                    <a:p>
                      <a:pPr algn="ctr"/>
                      <a:r>
                        <a:rPr kumimoji="1" lang="en-US" altLang="ja-JP" dirty="0"/>
                        <a:t>6</a:t>
                      </a:r>
                      <a:endParaRPr kumimoji="1" lang="ja-JP" altLang="en-US" dirty="0"/>
                    </a:p>
                  </a:txBody>
                  <a:tcPr/>
                </a:tc>
                <a:extLst>
                  <a:ext uri="{0D108BD9-81ED-4DB2-BD59-A6C34878D82A}">
                    <a16:rowId xmlns:a16="http://schemas.microsoft.com/office/drawing/2014/main" val="307150786"/>
                  </a:ext>
                </a:extLst>
              </a:tr>
              <a:tr h="370840">
                <a:tc>
                  <a:txBody>
                    <a:bodyPr/>
                    <a:lstStyle/>
                    <a:p>
                      <a:pPr algn="ctr"/>
                      <a:r>
                        <a:rPr kumimoji="1" lang="en-US" altLang="ja-JP" dirty="0"/>
                        <a:t>10</a:t>
                      </a:r>
                      <a:endParaRPr kumimoji="1" lang="ja-JP" altLang="en-US" dirty="0"/>
                    </a:p>
                  </a:txBody>
                  <a:tcPr/>
                </a:tc>
                <a:tc>
                  <a:txBody>
                    <a:bodyPr/>
                    <a:lstStyle/>
                    <a:p>
                      <a:pPr algn="ctr"/>
                      <a:r>
                        <a:rPr kumimoji="1" lang="en-US" altLang="ja-JP" dirty="0"/>
                        <a:t>4</a:t>
                      </a:r>
                      <a:endParaRPr kumimoji="1" lang="ja-JP" altLang="en-US" dirty="0"/>
                    </a:p>
                  </a:txBody>
                  <a:tcPr/>
                </a:tc>
                <a:extLst>
                  <a:ext uri="{0D108BD9-81ED-4DB2-BD59-A6C34878D82A}">
                    <a16:rowId xmlns:a16="http://schemas.microsoft.com/office/drawing/2014/main" val="681961808"/>
                  </a:ext>
                </a:extLst>
              </a:tr>
              <a:tr h="370840">
                <a:tc>
                  <a:txBody>
                    <a:bodyPr/>
                    <a:lstStyle/>
                    <a:p>
                      <a:pPr algn="ctr"/>
                      <a:r>
                        <a:rPr kumimoji="1" lang="en-US" altLang="ja-JP" dirty="0"/>
                        <a:t>100</a:t>
                      </a:r>
                      <a:endParaRPr kumimoji="1" lang="ja-JP" altLang="en-US" dirty="0"/>
                    </a:p>
                  </a:txBody>
                  <a:tcPr/>
                </a:tc>
                <a:tc>
                  <a:txBody>
                    <a:bodyPr/>
                    <a:lstStyle/>
                    <a:p>
                      <a:pPr algn="ctr"/>
                      <a:r>
                        <a:rPr kumimoji="1" lang="en-US" altLang="ja-JP" dirty="0"/>
                        <a:t>10</a:t>
                      </a:r>
                      <a:endParaRPr kumimoji="1" lang="ja-JP" altLang="en-US" dirty="0"/>
                    </a:p>
                  </a:txBody>
                  <a:tcPr/>
                </a:tc>
                <a:extLst>
                  <a:ext uri="{0D108BD9-81ED-4DB2-BD59-A6C34878D82A}">
                    <a16:rowId xmlns:a16="http://schemas.microsoft.com/office/drawing/2014/main" val="236434407"/>
                  </a:ext>
                </a:extLst>
              </a:tr>
              <a:tr h="370840">
                <a:tc>
                  <a:txBody>
                    <a:bodyPr/>
                    <a:lstStyle/>
                    <a:p>
                      <a:pPr algn="ctr"/>
                      <a:endParaRPr kumimoji="1" lang="ja-JP" altLang="en-US"/>
                    </a:p>
                  </a:txBody>
                  <a:tcPr/>
                </a:tc>
                <a:tc>
                  <a:txBody>
                    <a:bodyPr/>
                    <a:lstStyle/>
                    <a:p>
                      <a:pPr algn="ctr"/>
                      <a:r>
                        <a:rPr kumimoji="1" lang="en-US" altLang="ja-JP" dirty="0"/>
                        <a:t>110</a:t>
                      </a:r>
                      <a:endParaRPr kumimoji="1" lang="ja-JP" altLang="en-US" dirty="0"/>
                    </a:p>
                  </a:txBody>
                  <a:tcPr/>
                </a:tc>
                <a:extLst>
                  <a:ext uri="{0D108BD9-81ED-4DB2-BD59-A6C34878D82A}">
                    <a16:rowId xmlns:a16="http://schemas.microsoft.com/office/drawing/2014/main" val="2141465432"/>
                  </a:ext>
                </a:extLst>
              </a:tr>
            </a:tbl>
          </a:graphicData>
        </a:graphic>
      </p:graphicFrame>
      <p:sp>
        <p:nvSpPr>
          <p:cNvPr id="5" name="テキスト ボックス 4">
            <a:extLst>
              <a:ext uri="{FF2B5EF4-FFF2-40B4-BE49-F238E27FC236}">
                <a16:creationId xmlns:a16="http://schemas.microsoft.com/office/drawing/2014/main" id="{6A5CDD09-19A4-481E-A3FE-4C85F7F07B94}"/>
              </a:ext>
            </a:extLst>
          </p:cNvPr>
          <p:cNvSpPr txBox="1"/>
          <p:nvPr/>
        </p:nvSpPr>
        <p:spPr>
          <a:xfrm>
            <a:off x="1380925" y="2275131"/>
            <a:ext cx="1265090" cy="646331"/>
          </a:xfrm>
          <a:prstGeom prst="rect">
            <a:avLst/>
          </a:prstGeom>
          <a:noFill/>
        </p:spPr>
        <p:txBody>
          <a:bodyPr wrap="none" rtlCol="0">
            <a:spAutoFit/>
          </a:bodyPr>
          <a:lstStyle/>
          <a:p>
            <a:pPr algn="l"/>
            <a:r>
              <a:rPr kumimoji="1" lang="ja-JP" altLang="en-US" sz="18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観測データ</a:t>
            </a:r>
            <a:endParaRPr kumimoji="1" lang="en-US" altLang="ja-JP" sz="1800" dirty="0">
              <a:solidFill>
                <a:schemeClr val="bg1"/>
              </a:solidFill>
              <a:latin typeface="ＭＳ Ｐゴシック" panose="020B0600070205080204" pitchFamily="50" charset="-128"/>
              <a:ea typeface="ＭＳ Ｐゴシック" panose="020B0600070205080204" pitchFamily="50" charset="-128"/>
              <a:cs typeface="Meiryo UI" pitchFamily="50" charset="-128"/>
            </a:endParaRPr>
          </a:p>
          <a:p>
            <a:pPr algn="l"/>
            <a:r>
              <a:rPr kumimoji="1" lang="ja-JP" altLang="en-US" sz="18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（対応なし）</a:t>
            </a:r>
          </a:p>
        </p:txBody>
      </p:sp>
      <p:cxnSp>
        <p:nvCxnSpPr>
          <p:cNvPr id="7" name="コネクタ: 曲線 6">
            <a:extLst>
              <a:ext uri="{FF2B5EF4-FFF2-40B4-BE49-F238E27FC236}">
                <a16:creationId xmlns:a16="http://schemas.microsoft.com/office/drawing/2014/main" id="{94EF4F6E-91AA-4F1A-A129-C624C1ED11D7}"/>
              </a:ext>
            </a:extLst>
          </p:cNvPr>
          <p:cNvCxnSpPr>
            <a:cxnSpLocks/>
          </p:cNvCxnSpPr>
          <p:nvPr/>
        </p:nvCxnSpPr>
        <p:spPr>
          <a:xfrm>
            <a:off x="1868574" y="4219347"/>
            <a:ext cx="412278" cy="360040"/>
          </a:xfrm>
          <a:prstGeom prst="curvedConnector3">
            <a:avLst/>
          </a:prstGeom>
          <a:ln w="3175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D3ECD985-E08B-4464-9E2F-772E0E3670F3}"/>
              </a:ext>
            </a:extLst>
          </p:cNvPr>
          <p:cNvSpPr txBox="1"/>
          <p:nvPr/>
        </p:nvSpPr>
        <p:spPr>
          <a:xfrm rot="3336617">
            <a:off x="1925712" y="4128957"/>
            <a:ext cx="543739" cy="307777"/>
          </a:xfrm>
          <a:prstGeom prst="rect">
            <a:avLst/>
          </a:prstGeom>
          <a:noFill/>
        </p:spPr>
        <p:txBody>
          <a:bodyPr wrap="none" rtlCol="0">
            <a:spAutoFit/>
          </a:bodyPr>
          <a:lstStyle/>
          <a:p>
            <a:pPr algn="l"/>
            <a:r>
              <a:rPr kumimoji="1" lang="ja-JP" altLang="en-US" sz="1400" dirty="0">
                <a:solidFill>
                  <a:srgbClr val="FF0000"/>
                </a:solidFill>
                <a:latin typeface="ＭＳ Ｐゴシック" panose="020B0600070205080204" pitchFamily="50" charset="-128"/>
                <a:ea typeface="ＭＳ Ｐゴシック" panose="020B0600070205080204" pitchFamily="50" charset="-128"/>
                <a:cs typeface="Meiryo UI" pitchFamily="50" charset="-128"/>
              </a:rPr>
              <a:t>同値</a:t>
            </a:r>
          </a:p>
        </p:txBody>
      </p:sp>
      <p:sp>
        <p:nvSpPr>
          <p:cNvPr id="11" name="四角形: 角を丸くする 10">
            <a:extLst>
              <a:ext uri="{FF2B5EF4-FFF2-40B4-BE49-F238E27FC236}">
                <a16:creationId xmlns:a16="http://schemas.microsoft.com/office/drawing/2014/main" id="{E7E6C76C-0F6A-4EBD-B9AC-84C88B8DD976}"/>
              </a:ext>
            </a:extLst>
          </p:cNvPr>
          <p:cNvSpPr/>
          <p:nvPr/>
        </p:nvSpPr>
        <p:spPr>
          <a:xfrm>
            <a:off x="1531739" y="4468590"/>
            <a:ext cx="432048" cy="254814"/>
          </a:xfrm>
          <a:prstGeom prst="roundRect">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四角形: 角を丸くする 11">
            <a:extLst>
              <a:ext uri="{FF2B5EF4-FFF2-40B4-BE49-F238E27FC236}">
                <a16:creationId xmlns:a16="http://schemas.microsoft.com/office/drawing/2014/main" id="{18822B9B-C7DC-419D-B3FB-611B3FD1272D}"/>
              </a:ext>
            </a:extLst>
          </p:cNvPr>
          <p:cNvSpPr/>
          <p:nvPr/>
        </p:nvSpPr>
        <p:spPr>
          <a:xfrm>
            <a:off x="2136836" y="4835058"/>
            <a:ext cx="432048" cy="254814"/>
          </a:xfrm>
          <a:prstGeom prst="roundRect">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 name="直線矢印コネクタ 13">
            <a:extLst>
              <a:ext uri="{FF2B5EF4-FFF2-40B4-BE49-F238E27FC236}">
                <a16:creationId xmlns:a16="http://schemas.microsoft.com/office/drawing/2014/main" id="{A7190BDB-E40F-4915-805E-C84560C5A1F3}"/>
              </a:ext>
            </a:extLst>
          </p:cNvPr>
          <p:cNvCxnSpPr/>
          <p:nvPr/>
        </p:nvCxnSpPr>
        <p:spPr>
          <a:xfrm flipV="1">
            <a:off x="1686013" y="4991775"/>
            <a:ext cx="72008" cy="360040"/>
          </a:xfrm>
          <a:prstGeom prst="straightConnector1">
            <a:avLst/>
          </a:prstGeom>
          <a:ln w="3175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15" name="テキスト ボックス 14">
            <a:extLst>
              <a:ext uri="{FF2B5EF4-FFF2-40B4-BE49-F238E27FC236}">
                <a16:creationId xmlns:a16="http://schemas.microsoft.com/office/drawing/2014/main" id="{4527D927-A623-42CC-9C00-3EE1B5A7B014}"/>
              </a:ext>
            </a:extLst>
          </p:cNvPr>
          <p:cNvSpPr txBox="1"/>
          <p:nvPr/>
        </p:nvSpPr>
        <p:spPr>
          <a:xfrm>
            <a:off x="457473" y="5312084"/>
            <a:ext cx="1792478" cy="323165"/>
          </a:xfrm>
          <a:prstGeom prst="rect">
            <a:avLst/>
          </a:prstGeom>
          <a:noFill/>
        </p:spPr>
        <p:txBody>
          <a:bodyPr wrap="none" rtlCol="0">
            <a:spAutoFit/>
          </a:bodyPr>
          <a:lstStyle/>
          <a:p>
            <a:pPr algn="l"/>
            <a:r>
              <a:rPr kumimoji="1" lang="ja-JP" altLang="en-US" sz="1500" dirty="0">
                <a:solidFill>
                  <a:srgbClr val="FFFF00"/>
                </a:solidFill>
                <a:latin typeface="ＭＳ Ｐゴシック" panose="020B0600070205080204" pitchFamily="50" charset="-128"/>
                <a:ea typeface="ＭＳ Ｐゴシック" panose="020B0600070205080204" pitchFamily="50" charset="-128"/>
                <a:cs typeface="Meiryo UI" pitchFamily="50" charset="-128"/>
              </a:rPr>
              <a:t>アンバランスでも</a:t>
            </a:r>
            <a:r>
              <a:rPr kumimoji="1" lang="en-US" altLang="ja-JP" sz="1500" dirty="0">
                <a:solidFill>
                  <a:srgbClr val="FFFF00"/>
                </a:solidFill>
                <a:latin typeface="ＭＳ Ｐゴシック" panose="020B0600070205080204" pitchFamily="50" charset="-128"/>
                <a:ea typeface="ＭＳ Ｐゴシック" panose="020B0600070205080204" pitchFamily="50" charset="-128"/>
                <a:cs typeface="Meiryo UI" pitchFamily="50" charset="-128"/>
              </a:rPr>
              <a:t>OK</a:t>
            </a:r>
            <a:endParaRPr kumimoji="1" lang="ja-JP" altLang="en-US" sz="1500" dirty="0">
              <a:solidFill>
                <a:srgbClr val="FFFF00"/>
              </a:solidFill>
              <a:latin typeface="ＭＳ Ｐゴシック" panose="020B0600070205080204" pitchFamily="50" charset="-128"/>
              <a:ea typeface="ＭＳ Ｐゴシック" panose="020B0600070205080204" pitchFamily="50" charset="-128"/>
              <a:cs typeface="Meiryo UI" pitchFamily="50" charset="-128"/>
            </a:endParaRPr>
          </a:p>
        </p:txBody>
      </p:sp>
      <p:cxnSp>
        <p:nvCxnSpPr>
          <p:cNvPr id="16" name="直線矢印コネクタ 15">
            <a:extLst>
              <a:ext uri="{FF2B5EF4-FFF2-40B4-BE49-F238E27FC236}">
                <a16:creationId xmlns:a16="http://schemas.microsoft.com/office/drawing/2014/main" id="{0B922A82-C671-4C65-B42C-DE33ADBDEC98}"/>
              </a:ext>
            </a:extLst>
          </p:cNvPr>
          <p:cNvCxnSpPr>
            <a:cxnSpLocks/>
          </p:cNvCxnSpPr>
          <p:nvPr/>
        </p:nvCxnSpPr>
        <p:spPr>
          <a:xfrm>
            <a:off x="1092514" y="4576173"/>
            <a:ext cx="421248" cy="6428"/>
          </a:xfrm>
          <a:prstGeom prst="straightConnector1">
            <a:avLst/>
          </a:prstGeom>
          <a:ln w="31750">
            <a:solidFill>
              <a:srgbClr val="FFC000"/>
            </a:solidFill>
            <a:tailEnd type="triangle"/>
          </a:ln>
        </p:spPr>
        <p:style>
          <a:lnRef idx="1">
            <a:schemeClr val="accent1"/>
          </a:lnRef>
          <a:fillRef idx="0">
            <a:schemeClr val="accent1"/>
          </a:fillRef>
          <a:effectRef idx="0">
            <a:schemeClr val="accent1"/>
          </a:effectRef>
          <a:fontRef idx="minor">
            <a:schemeClr val="tx1"/>
          </a:fontRef>
        </p:style>
      </p:cxnSp>
      <p:sp>
        <p:nvSpPr>
          <p:cNvPr id="18" name="テキスト ボックス 17">
            <a:extLst>
              <a:ext uri="{FF2B5EF4-FFF2-40B4-BE49-F238E27FC236}">
                <a16:creationId xmlns:a16="http://schemas.microsoft.com/office/drawing/2014/main" id="{59B6DA91-8891-4DB2-9459-D92E5F48D7A3}"/>
              </a:ext>
            </a:extLst>
          </p:cNvPr>
          <p:cNvSpPr txBox="1"/>
          <p:nvPr/>
        </p:nvSpPr>
        <p:spPr>
          <a:xfrm>
            <a:off x="408901" y="4432533"/>
            <a:ext cx="761747" cy="323165"/>
          </a:xfrm>
          <a:prstGeom prst="rect">
            <a:avLst/>
          </a:prstGeom>
          <a:noFill/>
        </p:spPr>
        <p:txBody>
          <a:bodyPr wrap="none" rtlCol="0">
            <a:spAutoFit/>
          </a:bodyPr>
          <a:lstStyle/>
          <a:p>
            <a:pPr algn="l"/>
            <a:r>
              <a:rPr kumimoji="1" lang="ja-JP" altLang="en-US" sz="1500" dirty="0">
                <a:solidFill>
                  <a:srgbClr val="FFC000"/>
                </a:solidFill>
                <a:latin typeface="ＭＳ Ｐゴシック" panose="020B0600070205080204" pitchFamily="50" charset="-128"/>
                <a:ea typeface="ＭＳ Ｐゴシック" panose="020B0600070205080204" pitchFamily="50" charset="-128"/>
                <a:cs typeface="Meiryo UI" pitchFamily="50" charset="-128"/>
              </a:rPr>
              <a:t>外れ値</a:t>
            </a:r>
          </a:p>
        </p:txBody>
      </p:sp>
      <p:cxnSp>
        <p:nvCxnSpPr>
          <p:cNvPr id="19" name="直線矢印コネクタ 18">
            <a:extLst>
              <a:ext uri="{FF2B5EF4-FFF2-40B4-BE49-F238E27FC236}">
                <a16:creationId xmlns:a16="http://schemas.microsoft.com/office/drawing/2014/main" id="{EBA9B4F4-7346-4BF4-9542-20B33299FD89}"/>
              </a:ext>
            </a:extLst>
          </p:cNvPr>
          <p:cNvCxnSpPr>
            <a:cxnSpLocks/>
            <a:endCxn id="12" idx="1"/>
          </p:cNvCxnSpPr>
          <p:nvPr/>
        </p:nvCxnSpPr>
        <p:spPr>
          <a:xfrm>
            <a:off x="1092514" y="4637486"/>
            <a:ext cx="1044322" cy="324979"/>
          </a:xfrm>
          <a:prstGeom prst="straightConnector1">
            <a:avLst/>
          </a:prstGeom>
          <a:ln w="31750">
            <a:solidFill>
              <a:srgbClr val="FFC000"/>
            </a:solidFill>
            <a:tailEnd type="triangle"/>
          </a:ln>
        </p:spPr>
        <p:style>
          <a:lnRef idx="1">
            <a:schemeClr val="accent1"/>
          </a:lnRef>
          <a:fillRef idx="0">
            <a:schemeClr val="accent1"/>
          </a:fillRef>
          <a:effectRef idx="0">
            <a:schemeClr val="accent1"/>
          </a:effectRef>
          <a:fontRef idx="minor">
            <a:schemeClr val="tx1"/>
          </a:fontRef>
        </p:style>
      </p:cxnSp>
      <p:sp>
        <p:nvSpPr>
          <p:cNvPr id="22" name="矢印: 右 21">
            <a:extLst>
              <a:ext uri="{FF2B5EF4-FFF2-40B4-BE49-F238E27FC236}">
                <a16:creationId xmlns:a16="http://schemas.microsoft.com/office/drawing/2014/main" id="{640D01C3-67AF-4B15-8D1D-EADCF4545814}"/>
              </a:ext>
            </a:extLst>
          </p:cNvPr>
          <p:cNvSpPr/>
          <p:nvPr/>
        </p:nvSpPr>
        <p:spPr>
          <a:xfrm>
            <a:off x="3089361" y="3744621"/>
            <a:ext cx="729526" cy="504056"/>
          </a:xfrm>
          <a:prstGeom prst="rightArrow">
            <a:avLst/>
          </a:prstGeom>
          <a:solidFill>
            <a:schemeClr val="accent1"/>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3" name="コンテンツ プレースホルダー 3">
            <a:extLst>
              <a:ext uri="{FF2B5EF4-FFF2-40B4-BE49-F238E27FC236}">
                <a16:creationId xmlns:a16="http://schemas.microsoft.com/office/drawing/2014/main" id="{8F03623F-6E95-441A-BFDC-2A50EC56970A}"/>
              </a:ext>
            </a:extLst>
          </p:cNvPr>
          <p:cNvGraphicFramePr>
            <a:graphicFrameLocks/>
          </p:cNvGraphicFramePr>
          <p:nvPr>
            <p:extLst>
              <p:ext uri="{D42A27DB-BD31-4B8C-83A1-F6EECF244321}">
                <p14:modId xmlns:p14="http://schemas.microsoft.com/office/powerpoint/2010/main" val="93703309"/>
              </p:ext>
            </p:extLst>
          </p:nvPr>
        </p:nvGraphicFramePr>
        <p:xfrm>
          <a:off x="3973194" y="2923203"/>
          <a:ext cx="1505584" cy="2225040"/>
        </p:xfrm>
        <a:graphic>
          <a:graphicData uri="http://schemas.openxmlformats.org/drawingml/2006/table">
            <a:tbl>
              <a:tblPr firstRow="1" bandRow="1">
                <a:tableStyleId>{5C22544A-7EE6-4342-B048-85BDC9FD1C3A}</a:tableStyleId>
              </a:tblPr>
              <a:tblGrid>
                <a:gridCol w="752792">
                  <a:extLst>
                    <a:ext uri="{9D8B030D-6E8A-4147-A177-3AD203B41FA5}">
                      <a16:colId xmlns:a16="http://schemas.microsoft.com/office/drawing/2014/main" val="4082367090"/>
                    </a:ext>
                  </a:extLst>
                </a:gridCol>
                <a:gridCol w="752792">
                  <a:extLst>
                    <a:ext uri="{9D8B030D-6E8A-4147-A177-3AD203B41FA5}">
                      <a16:colId xmlns:a16="http://schemas.microsoft.com/office/drawing/2014/main" val="1888335999"/>
                    </a:ext>
                  </a:extLst>
                </a:gridCol>
              </a:tblGrid>
              <a:tr h="370840">
                <a:tc>
                  <a:txBody>
                    <a:bodyPr/>
                    <a:lstStyle/>
                    <a:p>
                      <a:pPr algn="ctr"/>
                      <a:r>
                        <a:rPr kumimoji="1" lang="en-US" altLang="ja-JP" dirty="0"/>
                        <a:t>A</a:t>
                      </a:r>
                      <a:r>
                        <a:rPr kumimoji="1" lang="ja-JP" altLang="en-US" dirty="0"/>
                        <a:t>群</a:t>
                      </a:r>
                    </a:p>
                  </a:txBody>
                  <a:tcPr/>
                </a:tc>
                <a:tc>
                  <a:txBody>
                    <a:bodyPr/>
                    <a:lstStyle/>
                    <a:p>
                      <a:pPr algn="ctr"/>
                      <a:r>
                        <a:rPr kumimoji="1" lang="en-US" altLang="ja-JP" dirty="0"/>
                        <a:t>B</a:t>
                      </a:r>
                      <a:r>
                        <a:rPr kumimoji="1" lang="ja-JP" altLang="en-US" dirty="0"/>
                        <a:t>群</a:t>
                      </a:r>
                    </a:p>
                  </a:txBody>
                  <a:tcPr/>
                </a:tc>
                <a:extLst>
                  <a:ext uri="{0D108BD9-81ED-4DB2-BD59-A6C34878D82A}">
                    <a16:rowId xmlns:a16="http://schemas.microsoft.com/office/drawing/2014/main" val="2532031624"/>
                  </a:ext>
                </a:extLst>
              </a:tr>
              <a:tr h="370840">
                <a:tc>
                  <a:txBody>
                    <a:bodyPr/>
                    <a:lstStyle/>
                    <a:p>
                      <a:pPr algn="ctr"/>
                      <a:r>
                        <a:rPr kumimoji="1" lang="en-US" altLang="ja-JP" dirty="0"/>
                        <a:t>1</a:t>
                      </a:r>
                      <a:r>
                        <a:rPr kumimoji="1" lang="ja-JP" altLang="en-US" dirty="0"/>
                        <a:t>位</a:t>
                      </a:r>
                    </a:p>
                  </a:txBody>
                  <a:tcPr/>
                </a:tc>
                <a:tc>
                  <a:txBody>
                    <a:bodyPr/>
                    <a:lstStyle/>
                    <a:p>
                      <a:pPr algn="ctr"/>
                      <a:r>
                        <a:rPr kumimoji="1" lang="en-US" altLang="ja-JP" dirty="0"/>
                        <a:t>2</a:t>
                      </a:r>
                      <a:r>
                        <a:rPr kumimoji="1" lang="ja-JP" altLang="en-US" dirty="0"/>
                        <a:t>位</a:t>
                      </a:r>
                    </a:p>
                  </a:txBody>
                  <a:tcPr/>
                </a:tc>
                <a:extLst>
                  <a:ext uri="{0D108BD9-81ED-4DB2-BD59-A6C34878D82A}">
                    <a16:rowId xmlns:a16="http://schemas.microsoft.com/office/drawing/2014/main" val="2855505692"/>
                  </a:ext>
                </a:extLst>
              </a:tr>
              <a:tr h="370840">
                <a:tc>
                  <a:txBody>
                    <a:bodyPr/>
                    <a:lstStyle/>
                    <a:p>
                      <a:pPr algn="ctr"/>
                      <a:r>
                        <a:rPr kumimoji="1" lang="en-US" altLang="ja-JP" dirty="0"/>
                        <a:t>3</a:t>
                      </a:r>
                      <a:r>
                        <a:rPr kumimoji="1" lang="ja-JP" altLang="en-US" dirty="0"/>
                        <a:t>位</a:t>
                      </a:r>
                    </a:p>
                  </a:txBody>
                  <a:tcPr/>
                </a:tc>
                <a:tc>
                  <a:txBody>
                    <a:bodyPr/>
                    <a:lstStyle/>
                    <a:p>
                      <a:pPr algn="ctr"/>
                      <a:r>
                        <a:rPr kumimoji="1" lang="en-US" altLang="ja-JP" dirty="0"/>
                        <a:t>4</a:t>
                      </a:r>
                      <a:r>
                        <a:rPr kumimoji="1" lang="ja-JP" altLang="en-US" dirty="0"/>
                        <a:t>位</a:t>
                      </a:r>
                    </a:p>
                  </a:txBody>
                  <a:tcPr/>
                </a:tc>
                <a:extLst>
                  <a:ext uri="{0D108BD9-81ED-4DB2-BD59-A6C34878D82A}">
                    <a16:rowId xmlns:a16="http://schemas.microsoft.com/office/drawing/2014/main" val="307150786"/>
                  </a:ext>
                </a:extLst>
              </a:tr>
              <a:tr h="370840">
                <a:tc>
                  <a:txBody>
                    <a:bodyPr/>
                    <a:lstStyle/>
                    <a:p>
                      <a:pPr algn="ctr"/>
                      <a:r>
                        <a:rPr kumimoji="1" lang="en-US" altLang="ja-JP" dirty="0"/>
                        <a:t>6.5</a:t>
                      </a:r>
                      <a:r>
                        <a:rPr kumimoji="1" lang="ja-JP" altLang="en-US" dirty="0"/>
                        <a:t>位</a:t>
                      </a:r>
                    </a:p>
                  </a:txBody>
                  <a:tcPr/>
                </a:tc>
                <a:tc>
                  <a:txBody>
                    <a:bodyPr/>
                    <a:lstStyle/>
                    <a:p>
                      <a:pPr algn="ctr"/>
                      <a:r>
                        <a:rPr kumimoji="1" lang="en-US" altLang="ja-JP" dirty="0"/>
                        <a:t>5</a:t>
                      </a:r>
                      <a:r>
                        <a:rPr kumimoji="1" lang="ja-JP" altLang="en-US" dirty="0"/>
                        <a:t>位</a:t>
                      </a:r>
                    </a:p>
                  </a:txBody>
                  <a:tcPr/>
                </a:tc>
                <a:extLst>
                  <a:ext uri="{0D108BD9-81ED-4DB2-BD59-A6C34878D82A}">
                    <a16:rowId xmlns:a16="http://schemas.microsoft.com/office/drawing/2014/main" val="681961808"/>
                  </a:ext>
                </a:extLst>
              </a:tr>
              <a:tr h="370840">
                <a:tc>
                  <a:txBody>
                    <a:bodyPr/>
                    <a:lstStyle/>
                    <a:p>
                      <a:pPr algn="ctr"/>
                      <a:r>
                        <a:rPr kumimoji="1" lang="en-US" altLang="ja-JP" dirty="0"/>
                        <a:t>8</a:t>
                      </a:r>
                      <a:r>
                        <a:rPr kumimoji="1" lang="ja-JP" altLang="en-US" dirty="0"/>
                        <a:t>位</a:t>
                      </a:r>
                    </a:p>
                  </a:txBody>
                  <a:tcPr/>
                </a:tc>
                <a:tc>
                  <a:txBody>
                    <a:bodyPr/>
                    <a:lstStyle/>
                    <a:p>
                      <a:pPr algn="ctr"/>
                      <a:r>
                        <a:rPr kumimoji="1" lang="en-US" altLang="ja-JP" dirty="0"/>
                        <a:t>6.5</a:t>
                      </a:r>
                      <a:r>
                        <a:rPr kumimoji="1" lang="ja-JP" altLang="en-US" dirty="0"/>
                        <a:t>位</a:t>
                      </a:r>
                    </a:p>
                  </a:txBody>
                  <a:tcPr/>
                </a:tc>
                <a:extLst>
                  <a:ext uri="{0D108BD9-81ED-4DB2-BD59-A6C34878D82A}">
                    <a16:rowId xmlns:a16="http://schemas.microsoft.com/office/drawing/2014/main" val="236434407"/>
                  </a:ext>
                </a:extLst>
              </a:tr>
              <a:tr h="370840">
                <a:tc>
                  <a:txBody>
                    <a:bodyPr/>
                    <a:lstStyle/>
                    <a:p>
                      <a:pPr algn="ctr"/>
                      <a:endParaRPr kumimoji="1" lang="ja-JP" altLang="en-US"/>
                    </a:p>
                  </a:txBody>
                  <a:tcPr/>
                </a:tc>
                <a:tc>
                  <a:txBody>
                    <a:bodyPr/>
                    <a:lstStyle/>
                    <a:p>
                      <a:pPr algn="ctr"/>
                      <a:r>
                        <a:rPr kumimoji="1" lang="en-US" altLang="ja-JP" dirty="0"/>
                        <a:t>9</a:t>
                      </a:r>
                      <a:r>
                        <a:rPr kumimoji="1" lang="ja-JP" altLang="en-US" dirty="0"/>
                        <a:t>位</a:t>
                      </a:r>
                    </a:p>
                  </a:txBody>
                  <a:tcPr/>
                </a:tc>
                <a:extLst>
                  <a:ext uri="{0D108BD9-81ED-4DB2-BD59-A6C34878D82A}">
                    <a16:rowId xmlns:a16="http://schemas.microsoft.com/office/drawing/2014/main" val="2141465432"/>
                  </a:ext>
                </a:extLst>
              </a:tr>
            </a:tbl>
          </a:graphicData>
        </a:graphic>
      </p:graphicFrame>
      <p:sp>
        <p:nvSpPr>
          <p:cNvPr id="24" name="矢印: 右 23">
            <a:extLst>
              <a:ext uri="{FF2B5EF4-FFF2-40B4-BE49-F238E27FC236}">
                <a16:creationId xmlns:a16="http://schemas.microsoft.com/office/drawing/2014/main" id="{876284E4-364A-4BB4-B64E-2B1D4B9CFFDD}"/>
              </a:ext>
            </a:extLst>
          </p:cNvPr>
          <p:cNvSpPr/>
          <p:nvPr/>
        </p:nvSpPr>
        <p:spPr>
          <a:xfrm>
            <a:off x="5855077" y="3744621"/>
            <a:ext cx="729526" cy="504056"/>
          </a:xfrm>
          <a:prstGeom prst="rightArrow">
            <a:avLst/>
          </a:prstGeom>
          <a:solidFill>
            <a:schemeClr val="accent1"/>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25" name="コンテンツ プレースホルダー 3">
            <a:extLst>
              <a:ext uri="{FF2B5EF4-FFF2-40B4-BE49-F238E27FC236}">
                <a16:creationId xmlns:a16="http://schemas.microsoft.com/office/drawing/2014/main" id="{0E5C0662-E1B6-485C-8C6F-B274AA5C5DA3}"/>
              </a:ext>
            </a:extLst>
          </p:cNvPr>
          <p:cNvGraphicFramePr>
            <a:graphicFrameLocks/>
          </p:cNvGraphicFramePr>
          <p:nvPr>
            <p:extLst>
              <p:ext uri="{D42A27DB-BD31-4B8C-83A1-F6EECF244321}">
                <p14:modId xmlns:p14="http://schemas.microsoft.com/office/powerpoint/2010/main" val="226345222"/>
              </p:ext>
            </p:extLst>
          </p:nvPr>
        </p:nvGraphicFramePr>
        <p:xfrm>
          <a:off x="6738587" y="2923203"/>
          <a:ext cx="1864044" cy="2225040"/>
        </p:xfrm>
        <a:graphic>
          <a:graphicData uri="http://schemas.openxmlformats.org/drawingml/2006/table">
            <a:tbl>
              <a:tblPr firstRow="1" lastRow="1" bandRow="1">
                <a:tableStyleId>{5C22544A-7EE6-4342-B048-85BDC9FD1C3A}</a:tableStyleId>
              </a:tblPr>
              <a:tblGrid>
                <a:gridCol w="809626">
                  <a:extLst>
                    <a:ext uri="{9D8B030D-6E8A-4147-A177-3AD203B41FA5}">
                      <a16:colId xmlns:a16="http://schemas.microsoft.com/office/drawing/2014/main" val="4082367090"/>
                    </a:ext>
                  </a:extLst>
                </a:gridCol>
                <a:gridCol w="1054418">
                  <a:extLst>
                    <a:ext uri="{9D8B030D-6E8A-4147-A177-3AD203B41FA5}">
                      <a16:colId xmlns:a16="http://schemas.microsoft.com/office/drawing/2014/main" val="1888335999"/>
                    </a:ext>
                  </a:extLst>
                </a:gridCol>
              </a:tblGrid>
              <a:tr h="370840">
                <a:tc>
                  <a:txBody>
                    <a:bodyPr/>
                    <a:lstStyle/>
                    <a:p>
                      <a:pPr algn="ctr"/>
                      <a:r>
                        <a:rPr kumimoji="1" lang="en-US" altLang="ja-JP" dirty="0"/>
                        <a:t>A</a:t>
                      </a:r>
                      <a:r>
                        <a:rPr kumimoji="1" lang="ja-JP" altLang="en-US" dirty="0"/>
                        <a:t>群</a:t>
                      </a:r>
                    </a:p>
                  </a:txBody>
                  <a:tcPr/>
                </a:tc>
                <a:tc>
                  <a:txBody>
                    <a:bodyPr/>
                    <a:lstStyle/>
                    <a:p>
                      <a:pPr algn="ctr"/>
                      <a:r>
                        <a:rPr kumimoji="1" lang="en-US" altLang="ja-JP" dirty="0"/>
                        <a:t>B</a:t>
                      </a:r>
                      <a:r>
                        <a:rPr kumimoji="1" lang="ja-JP" altLang="en-US" dirty="0"/>
                        <a:t>群の数</a:t>
                      </a:r>
                    </a:p>
                  </a:txBody>
                  <a:tcPr/>
                </a:tc>
                <a:extLst>
                  <a:ext uri="{0D108BD9-81ED-4DB2-BD59-A6C34878D82A}">
                    <a16:rowId xmlns:a16="http://schemas.microsoft.com/office/drawing/2014/main" val="2532031624"/>
                  </a:ext>
                </a:extLst>
              </a:tr>
              <a:tr h="370840">
                <a:tc>
                  <a:txBody>
                    <a:bodyPr/>
                    <a:lstStyle/>
                    <a:p>
                      <a:pPr algn="ctr"/>
                      <a:r>
                        <a:rPr kumimoji="1" lang="en-US" altLang="ja-JP" dirty="0"/>
                        <a:t>1</a:t>
                      </a:r>
                      <a:r>
                        <a:rPr kumimoji="1" lang="ja-JP" altLang="en-US" dirty="0"/>
                        <a:t>位</a:t>
                      </a:r>
                    </a:p>
                  </a:txBody>
                  <a:tcPr/>
                </a:tc>
                <a:tc>
                  <a:txBody>
                    <a:bodyPr/>
                    <a:lstStyle/>
                    <a:p>
                      <a:pPr algn="ctr"/>
                      <a:r>
                        <a:rPr kumimoji="1" lang="en-US" altLang="ja-JP" dirty="0"/>
                        <a:t>0</a:t>
                      </a:r>
                      <a:r>
                        <a:rPr kumimoji="1" lang="ja-JP" altLang="en-US" dirty="0"/>
                        <a:t>個</a:t>
                      </a:r>
                    </a:p>
                  </a:txBody>
                  <a:tcPr/>
                </a:tc>
                <a:extLst>
                  <a:ext uri="{0D108BD9-81ED-4DB2-BD59-A6C34878D82A}">
                    <a16:rowId xmlns:a16="http://schemas.microsoft.com/office/drawing/2014/main" val="2855505692"/>
                  </a:ext>
                </a:extLst>
              </a:tr>
              <a:tr h="370840">
                <a:tc>
                  <a:txBody>
                    <a:bodyPr/>
                    <a:lstStyle/>
                    <a:p>
                      <a:pPr algn="ctr"/>
                      <a:r>
                        <a:rPr kumimoji="1" lang="en-US" altLang="ja-JP" dirty="0"/>
                        <a:t>3</a:t>
                      </a:r>
                      <a:r>
                        <a:rPr kumimoji="1" lang="ja-JP" altLang="en-US" dirty="0"/>
                        <a:t>位</a:t>
                      </a:r>
                    </a:p>
                  </a:txBody>
                  <a:tcPr/>
                </a:tc>
                <a:tc>
                  <a:txBody>
                    <a:bodyPr/>
                    <a:lstStyle/>
                    <a:p>
                      <a:pPr algn="ctr"/>
                      <a:r>
                        <a:rPr kumimoji="1" lang="en-US" altLang="ja-JP" dirty="0"/>
                        <a:t>1</a:t>
                      </a:r>
                      <a:r>
                        <a:rPr kumimoji="1" lang="ja-JP" altLang="en-US" dirty="0"/>
                        <a:t>個</a:t>
                      </a:r>
                    </a:p>
                  </a:txBody>
                  <a:tcPr/>
                </a:tc>
                <a:extLst>
                  <a:ext uri="{0D108BD9-81ED-4DB2-BD59-A6C34878D82A}">
                    <a16:rowId xmlns:a16="http://schemas.microsoft.com/office/drawing/2014/main" val="307150786"/>
                  </a:ext>
                </a:extLst>
              </a:tr>
              <a:tr h="370840">
                <a:tc>
                  <a:txBody>
                    <a:bodyPr/>
                    <a:lstStyle/>
                    <a:p>
                      <a:pPr algn="ctr"/>
                      <a:r>
                        <a:rPr kumimoji="1" lang="en-US" altLang="ja-JP" dirty="0"/>
                        <a:t>6.5</a:t>
                      </a:r>
                      <a:r>
                        <a:rPr kumimoji="1" lang="ja-JP" altLang="en-US" dirty="0"/>
                        <a:t>位</a:t>
                      </a:r>
                    </a:p>
                  </a:txBody>
                  <a:tcPr/>
                </a:tc>
                <a:tc>
                  <a:txBody>
                    <a:bodyPr/>
                    <a:lstStyle/>
                    <a:p>
                      <a:pPr algn="ctr"/>
                      <a:r>
                        <a:rPr kumimoji="1" lang="en-US" altLang="ja-JP" dirty="0"/>
                        <a:t>3.5</a:t>
                      </a:r>
                      <a:r>
                        <a:rPr kumimoji="1" lang="ja-JP" altLang="en-US" dirty="0"/>
                        <a:t>個</a:t>
                      </a:r>
                    </a:p>
                  </a:txBody>
                  <a:tcPr/>
                </a:tc>
                <a:extLst>
                  <a:ext uri="{0D108BD9-81ED-4DB2-BD59-A6C34878D82A}">
                    <a16:rowId xmlns:a16="http://schemas.microsoft.com/office/drawing/2014/main" val="681961808"/>
                  </a:ext>
                </a:extLst>
              </a:tr>
              <a:tr h="370840">
                <a:tc>
                  <a:txBody>
                    <a:bodyPr/>
                    <a:lstStyle/>
                    <a:p>
                      <a:pPr algn="ctr"/>
                      <a:r>
                        <a:rPr kumimoji="1" lang="en-US" altLang="ja-JP" dirty="0"/>
                        <a:t>8</a:t>
                      </a:r>
                      <a:r>
                        <a:rPr kumimoji="1" lang="ja-JP" altLang="en-US" dirty="0"/>
                        <a:t>位</a:t>
                      </a:r>
                    </a:p>
                  </a:txBody>
                  <a:tcPr/>
                </a:tc>
                <a:tc>
                  <a:txBody>
                    <a:bodyPr/>
                    <a:lstStyle/>
                    <a:p>
                      <a:pPr algn="ctr"/>
                      <a:r>
                        <a:rPr kumimoji="1" lang="en-US" altLang="ja-JP" dirty="0"/>
                        <a:t>4</a:t>
                      </a:r>
                      <a:r>
                        <a:rPr kumimoji="1" lang="ja-JP" altLang="en-US" dirty="0"/>
                        <a:t>個</a:t>
                      </a:r>
                    </a:p>
                  </a:txBody>
                  <a:tcPr/>
                </a:tc>
                <a:extLst>
                  <a:ext uri="{0D108BD9-81ED-4DB2-BD59-A6C34878D82A}">
                    <a16:rowId xmlns:a16="http://schemas.microsoft.com/office/drawing/2014/main" val="236434407"/>
                  </a:ext>
                </a:extLst>
              </a:tr>
              <a:tr h="370840">
                <a:tc gridSpan="2">
                  <a:txBody>
                    <a:bodyPr/>
                    <a:lstStyle/>
                    <a:p>
                      <a:pPr algn="ctr"/>
                      <a:r>
                        <a:rPr kumimoji="1" lang="ja-JP" altLang="en-US" dirty="0"/>
                        <a:t>合計個数</a:t>
                      </a:r>
                      <a:r>
                        <a:rPr kumimoji="1" lang="en-US" altLang="ja-JP" dirty="0"/>
                        <a:t>=8.5</a:t>
                      </a:r>
                      <a:endParaRPr kumimoji="1" lang="ja-JP" altLang="en-US" dirty="0"/>
                    </a:p>
                  </a:txBody>
                  <a:tcPr/>
                </a:tc>
                <a:tc hMerge="1">
                  <a:txBody>
                    <a:bodyPr/>
                    <a:lstStyle/>
                    <a:p>
                      <a:pPr algn="ctr"/>
                      <a:endParaRPr kumimoji="1" lang="ja-JP" altLang="en-US" dirty="0"/>
                    </a:p>
                  </a:txBody>
                  <a:tcPr/>
                </a:tc>
                <a:extLst>
                  <a:ext uri="{0D108BD9-81ED-4DB2-BD59-A6C34878D82A}">
                    <a16:rowId xmlns:a16="http://schemas.microsoft.com/office/drawing/2014/main" val="2141465432"/>
                  </a:ext>
                </a:extLst>
              </a:tr>
            </a:tbl>
          </a:graphicData>
        </a:graphic>
      </p:graphicFrame>
      <p:sp>
        <p:nvSpPr>
          <p:cNvPr id="26" name="テキスト ボックス 25">
            <a:extLst>
              <a:ext uri="{FF2B5EF4-FFF2-40B4-BE49-F238E27FC236}">
                <a16:creationId xmlns:a16="http://schemas.microsoft.com/office/drawing/2014/main" id="{6F7C859B-DEFE-4340-96C9-201495DCAA59}"/>
              </a:ext>
            </a:extLst>
          </p:cNvPr>
          <p:cNvSpPr txBox="1"/>
          <p:nvPr/>
        </p:nvSpPr>
        <p:spPr>
          <a:xfrm>
            <a:off x="3028530" y="2255575"/>
            <a:ext cx="3106387" cy="646331"/>
          </a:xfrm>
          <a:prstGeom prst="rect">
            <a:avLst/>
          </a:prstGeom>
          <a:noFill/>
        </p:spPr>
        <p:txBody>
          <a:bodyPr wrap="square" rtlCol="0">
            <a:spAutoFit/>
          </a:bodyPr>
          <a:lstStyle/>
          <a:p>
            <a:pPr algn="ctr"/>
            <a:r>
              <a:rPr kumimoji="1" lang="ja-JP" altLang="en-US" sz="18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両群合わせて小さい順に順位を付ける（大きい順でも良い）</a:t>
            </a:r>
            <a:endParaRPr kumimoji="1" lang="en-US" altLang="ja-JP" sz="1800" dirty="0">
              <a:solidFill>
                <a:schemeClr val="bg1"/>
              </a:solidFill>
              <a:latin typeface="ＭＳ Ｐゴシック" panose="020B0600070205080204" pitchFamily="50" charset="-128"/>
              <a:ea typeface="ＭＳ Ｐゴシック" panose="020B0600070205080204" pitchFamily="50" charset="-128"/>
              <a:cs typeface="Meiryo UI" pitchFamily="50" charset="-128"/>
            </a:endParaRPr>
          </a:p>
        </p:txBody>
      </p:sp>
      <p:sp>
        <p:nvSpPr>
          <p:cNvPr id="27" name="テキスト ボックス 26">
            <a:extLst>
              <a:ext uri="{FF2B5EF4-FFF2-40B4-BE49-F238E27FC236}">
                <a16:creationId xmlns:a16="http://schemas.microsoft.com/office/drawing/2014/main" id="{5D282A68-FB64-4CB0-95BA-C1C613D42A4E}"/>
              </a:ext>
            </a:extLst>
          </p:cNvPr>
          <p:cNvSpPr txBox="1"/>
          <p:nvPr/>
        </p:nvSpPr>
        <p:spPr>
          <a:xfrm>
            <a:off x="6366470" y="2261940"/>
            <a:ext cx="2427268" cy="646331"/>
          </a:xfrm>
          <a:prstGeom prst="rect">
            <a:avLst/>
          </a:prstGeom>
          <a:noFill/>
        </p:spPr>
        <p:txBody>
          <a:bodyPr wrap="none" rtlCol="0">
            <a:spAutoFit/>
          </a:bodyPr>
          <a:lstStyle/>
          <a:p>
            <a:pPr algn="ctr"/>
            <a:r>
              <a:rPr kumimoji="1" lang="en-US" altLang="ja-JP" sz="18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A</a:t>
            </a:r>
            <a:r>
              <a:rPr kumimoji="1" lang="ja-JP" altLang="en-US" sz="18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より小さい</a:t>
            </a:r>
            <a:r>
              <a:rPr kumimoji="1" lang="en-US" altLang="ja-JP" sz="18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B</a:t>
            </a:r>
            <a:r>
              <a:rPr kumimoji="1" lang="ja-JP" altLang="en-US" sz="18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をカウント</a:t>
            </a:r>
            <a:endParaRPr kumimoji="1" lang="en-US" altLang="ja-JP" sz="1800" dirty="0">
              <a:solidFill>
                <a:schemeClr val="bg1"/>
              </a:solidFill>
              <a:latin typeface="ＭＳ Ｐゴシック" panose="020B0600070205080204" pitchFamily="50" charset="-128"/>
              <a:ea typeface="ＭＳ Ｐゴシック" panose="020B0600070205080204" pitchFamily="50" charset="-128"/>
              <a:cs typeface="Meiryo UI" pitchFamily="50" charset="-128"/>
            </a:endParaRPr>
          </a:p>
          <a:p>
            <a:pPr algn="ctr"/>
            <a:r>
              <a:rPr kumimoji="1" lang="ja-JP" altLang="en-US" sz="18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（逆でも良い）</a:t>
            </a:r>
          </a:p>
        </p:txBody>
      </p:sp>
      <p:cxnSp>
        <p:nvCxnSpPr>
          <p:cNvPr id="28" name="直線矢印コネクタ 27">
            <a:extLst>
              <a:ext uri="{FF2B5EF4-FFF2-40B4-BE49-F238E27FC236}">
                <a16:creationId xmlns:a16="http://schemas.microsoft.com/office/drawing/2014/main" id="{3AC55B56-AD1B-45CD-85DB-69102A88DC96}"/>
              </a:ext>
            </a:extLst>
          </p:cNvPr>
          <p:cNvCxnSpPr/>
          <p:nvPr/>
        </p:nvCxnSpPr>
        <p:spPr>
          <a:xfrm flipV="1">
            <a:off x="8077628" y="5072958"/>
            <a:ext cx="72008" cy="360040"/>
          </a:xfrm>
          <a:prstGeom prst="straightConnector1">
            <a:avLst/>
          </a:prstGeom>
          <a:ln w="3175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29" name="テキスト ボックス 28">
            <a:extLst>
              <a:ext uri="{FF2B5EF4-FFF2-40B4-BE49-F238E27FC236}">
                <a16:creationId xmlns:a16="http://schemas.microsoft.com/office/drawing/2014/main" id="{94422C2E-3064-447E-83E7-B051029F04D4}"/>
              </a:ext>
            </a:extLst>
          </p:cNvPr>
          <p:cNvSpPr txBox="1"/>
          <p:nvPr/>
        </p:nvSpPr>
        <p:spPr>
          <a:xfrm>
            <a:off x="6810539" y="5373216"/>
            <a:ext cx="1713931" cy="600164"/>
          </a:xfrm>
          <a:prstGeom prst="rect">
            <a:avLst/>
          </a:prstGeom>
          <a:noFill/>
        </p:spPr>
        <p:txBody>
          <a:bodyPr wrap="none" rtlCol="0">
            <a:spAutoFit/>
          </a:bodyPr>
          <a:lstStyle/>
          <a:p>
            <a:pPr algn="ctr"/>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a:t>
            </a:r>
            <a:r>
              <a:rPr kumimoji="1" lang="en-US" altLang="ja-JP"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A</a:t>
            </a:r>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群を基準とした）</a:t>
            </a:r>
            <a:endParaRPr kumimoji="1" lang="en-US" altLang="ja-JP"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endParaRPr>
          </a:p>
          <a:p>
            <a:pPr algn="ctr"/>
            <a:r>
              <a:rPr kumimoji="1" lang="ja-JP" altLang="en-US" sz="1800" dirty="0">
                <a:solidFill>
                  <a:srgbClr val="FFFF00"/>
                </a:solidFill>
                <a:latin typeface="ＭＳ Ｐゴシック" panose="020B0600070205080204" pitchFamily="50" charset="-128"/>
                <a:ea typeface="ＭＳ Ｐゴシック" panose="020B0600070205080204" pitchFamily="50" charset="-128"/>
                <a:cs typeface="Meiryo UI" pitchFamily="50" charset="-128"/>
              </a:rPr>
              <a:t>検定統計量</a:t>
            </a:r>
            <a:r>
              <a:rPr kumimoji="1" lang="en-US" altLang="ja-JP" sz="1800" dirty="0">
                <a:solidFill>
                  <a:srgbClr val="FFFF00"/>
                </a:solidFill>
                <a:latin typeface="ＭＳ Ｐゴシック" panose="020B0600070205080204" pitchFamily="50" charset="-128"/>
                <a:ea typeface="ＭＳ Ｐゴシック" panose="020B0600070205080204" pitchFamily="50" charset="-128"/>
                <a:cs typeface="Meiryo UI" pitchFamily="50" charset="-128"/>
              </a:rPr>
              <a:t>U</a:t>
            </a:r>
            <a:r>
              <a:rPr kumimoji="1" lang="en-US" altLang="ja-JP" sz="1800" baseline="-25000" dirty="0">
                <a:solidFill>
                  <a:srgbClr val="FFFF00"/>
                </a:solidFill>
                <a:latin typeface="ＭＳ Ｐゴシック" panose="020B0600070205080204" pitchFamily="50" charset="-128"/>
                <a:ea typeface="ＭＳ Ｐゴシック" panose="020B0600070205080204" pitchFamily="50" charset="-128"/>
                <a:cs typeface="Meiryo UI" pitchFamily="50" charset="-128"/>
              </a:rPr>
              <a:t>A</a:t>
            </a:r>
            <a:endParaRPr kumimoji="1" lang="ja-JP" altLang="en-US" sz="1800" baseline="-25000" dirty="0">
              <a:solidFill>
                <a:srgbClr val="FFFF00"/>
              </a:solidFill>
              <a:latin typeface="ＭＳ Ｐゴシック" panose="020B0600070205080204" pitchFamily="50" charset="-128"/>
              <a:ea typeface="ＭＳ Ｐゴシック" panose="020B0600070205080204" pitchFamily="50" charset="-128"/>
              <a:cs typeface="Meiryo UI" pitchFamily="50" charset="-128"/>
            </a:endParaRPr>
          </a:p>
        </p:txBody>
      </p:sp>
      <p:sp>
        <p:nvSpPr>
          <p:cNvPr id="30" name="四角形: 角を丸くする 29">
            <a:extLst>
              <a:ext uri="{FF2B5EF4-FFF2-40B4-BE49-F238E27FC236}">
                <a16:creationId xmlns:a16="http://schemas.microsoft.com/office/drawing/2014/main" id="{846B884D-8CED-428A-9631-080552A98A0C}"/>
              </a:ext>
            </a:extLst>
          </p:cNvPr>
          <p:cNvSpPr/>
          <p:nvPr/>
        </p:nvSpPr>
        <p:spPr>
          <a:xfrm>
            <a:off x="7988917" y="4836164"/>
            <a:ext cx="432048" cy="254814"/>
          </a:xfrm>
          <a:prstGeom prst="roundRect">
            <a:avLst/>
          </a:prstGeom>
          <a:noFill/>
          <a:ln w="317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矢印: U ターン 30">
            <a:extLst>
              <a:ext uri="{FF2B5EF4-FFF2-40B4-BE49-F238E27FC236}">
                <a16:creationId xmlns:a16="http://schemas.microsoft.com/office/drawing/2014/main" id="{7DA35BBE-3779-408A-8B02-4665E01A568C}"/>
              </a:ext>
            </a:extLst>
          </p:cNvPr>
          <p:cNvSpPr/>
          <p:nvPr/>
        </p:nvSpPr>
        <p:spPr>
          <a:xfrm flipV="1">
            <a:off x="2403936" y="5075930"/>
            <a:ext cx="2760560" cy="261848"/>
          </a:xfrm>
          <a:prstGeom prst="uturnArrow">
            <a:avLst>
              <a:gd name="adj1" fmla="val 25000"/>
              <a:gd name="adj2" fmla="val 25000"/>
              <a:gd name="adj3" fmla="val 25000"/>
              <a:gd name="adj4" fmla="val 43750"/>
              <a:gd name="adj5" fmla="val 100000"/>
            </a:avLst>
          </a:prstGeom>
          <a:solidFill>
            <a:srgbClr val="FFC000"/>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2" name="四角形: 角を丸くする 31">
            <a:extLst>
              <a:ext uri="{FF2B5EF4-FFF2-40B4-BE49-F238E27FC236}">
                <a16:creationId xmlns:a16="http://schemas.microsoft.com/office/drawing/2014/main" id="{4D8A350F-0D05-4E6D-90C8-645305F7F547}"/>
              </a:ext>
            </a:extLst>
          </p:cNvPr>
          <p:cNvSpPr/>
          <p:nvPr/>
        </p:nvSpPr>
        <p:spPr>
          <a:xfrm>
            <a:off x="4132241" y="4470331"/>
            <a:ext cx="432048" cy="254814"/>
          </a:xfrm>
          <a:prstGeom prst="roundRect">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四角形: 角を丸くする 32">
            <a:extLst>
              <a:ext uri="{FF2B5EF4-FFF2-40B4-BE49-F238E27FC236}">
                <a16:creationId xmlns:a16="http://schemas.microsoft.com/office/drawing/2014/main" id="{9741F863-5AC6-45D1-81B4-9DBF4A87B313}"/>
              </a:ext>
            </a:extLst>
          </p:cNvPr>
          <p:cNvSpPr/>
          <p:nvPr/>
        </p:nvSpPr>
        <p:spPr>
          <a:xfrm>
            <a:off x="4893036" y="4818144"/>
            <a:ext cx="432048" cy="254814"/>
          </a:xfrm>
          <a:prstGeom prst="roundRect">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a:extLst>
              <a:ext uri="{FF2B5EF4-FFF2-40B4-BE49-F238E27FC236}">
                <a16:creationId xmlns:a16="http://schemas.microsoft.com/office/drawing/2014/main" id="{A9BC7F86-C159-42D2-ADF3-43AB4934D22D}"/>
              </a:ext>
            </a:extLst>
          </p:cNvPr>
          <p:cNvSpPr txBox="1"/>
          <p:nvPr/>
        </p:nvSpPr>
        <p:spPr>
          <a:xfrm>
            <a:off x="3105809" y="5336600"/>
            <a:ext cx="1734770" cy="323165"/>
          </a:xfrm>
          <a:prstGeom prst="rect">
            <a:avLst/>
          </a:prstGeom>
          <a:noFill/>
        </p:spPr>
        <p:txBody>
          <a:bodyPr wrap="none" rtlCol="0">
            <a:spAutoFit/>
          </a:bodyPr>
          <a:lstStyle/>
          <a:p>
            <a:pPr algn="l"/>
            <a:r>
              <a:rPr kumimoji="1" lang="ja-JP" altLang="en-US" sz="1500" dirty="0">
                <a:solidFill>
                  <a:srgbClr val="FFC000"/>
                </a:solidFill>
                <a:latin typeface="ＭＳ Ｐゴシック" panose="020B0600070205080204" pitchFamily="50" charset="-128"/>
                <a:ea typeface="ＭＳ Ｐゴシック" panose="020B0600070205080204" pitchFamily="50" charset="-128"/>
                <a:cs typeface="Meiryo UI" pitchFamily="50" charset="-128"/>
              </a:rPr>
              <a:t>極端な値でなくなる</a:t>
            </a:r>
          </a:p>
        </p:txBody>
      </p:sp>
      <p:sp>
        <p:nvSpPr>
          <p:cNvPr id="35" name="テキスト ボックス 34">
            <a:extLst>
              <a:ext uri="{FF2B5EF4-FFF2-40B4-BE49-F238E27FC236}">
                <a16:creationId xmlns:a16="http://schemas.microsoft.com/office/drawing/2014/main" id="{A00A5B5D-42D8-40F1-A79E-95EF772B97BC}"/>
              </a:ext>
            </a:extLst>
          </p:cNvPr>
          <p:cNvSpPr txBox="1"/>
          <p:nvPr/>
        </p:nvSpPr>
        <p:spPr>
          <a:xfrm>
            <a:off x="2898308" y="4334246"/>
            <a:ext cx="975108" cy="523220"/>
          </a:xfrm>
          <a:prstGeom prst="rect">
            <a:avLst/>
          </a:prstGeom>
          <a:noFill/>
        </p:spPr>
        <p:txBody>
          <a:bodyPr wrap="square" rtlCol="0">
            <a:spAutoFit/>
          </a:bodyPr>
          <a:lstStyle/>
          <a:p>
            <a:pPr algn="l"/>
            <a:r>
              <a:rPr kumimoji="1" lang="ja-JP" altLang="en-US" sz="14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同値には平均順位</a:t>
            </a:r>
          </a:p>
        </p:txBody>
      </p:sp>
      <p:cxnSp>
        <p:nvCxnSpPr>
          <p:cNvPr id="36" name="直線矢印コネクタ 35">
            <a:extLst>
              <a:ext uri="{FF2B5EF4-FFF2-40B4-BE49-F238E27FC236}">
                <a16:creationId xmlns:a16="http://schemas.microsoft.com/office/drawing/2014/main" id="{F5753B26-0FA9-408A-9887-127A41B05EA2}"/>
              </a:ext>
            </a:extLst>
          </p:cNvPr>
          <p:cNvCxnSpPr>
            <a:cxnSpLocks/>
          </p:cNvCxnSpPr>
          <p:nvPr/>
        </p:nvCxnSpPr>
        <p:spPr>
          <a:xfrm flipV="1">
            <a:off x="3707904" y="4217874"/>
            <a:ext cx="336975" cy="180020"/>
          </a:xfrm>
          <a:prstGeom prst="straightConnector1">
            <a:avLst/>
          </a:prstGeom>
          <a:ln w="31750">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8" name="コネクタ: 曲線 37">
            <a:extLst>
              <a:ext uri="{FF2B5EF4-FFF2-40B4-BE49-F238E27FC236}">
                <a16:creationId xmlns:a16="http://schemas.microsoft.com/office/drawing/2014/main" id="{A868C54C-9DE2-42C1-A7FE-DD8E8FB92A71}"/>
              </a:ext>
            </a:extLst>
          </p:cNvPr>
          <p:cNvCxnSpPr>
            <a:cxnSpLocks/>
          </p:cNvCxnSpPr>
          <p:nvPr/>
        </p:nvCxnSpPr>
        <p:spPr>
          <a:xfrm>
            <a:off x="4547676" y="4337516"/>
            <a:ext cx="291662" cy="265629"/>
          </a:xfrm>
          <a:prstGeom prst="curvedConnector3">
            <a:avLst/>
          </a:prstGeom>
          <a:ln w="3175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1137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500"/>
                                        <p:tgtEl>
                                          <p:spTgt spid="2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22"/>
                                        </p:tgtEl>
                                        <p:attrNameLst>
                                          <p:attrName>style.visibility</p:attrName>
                                        </p:attrNameLst>
                                      </p:cBhvr>
                                      <p:to>
                                        <p:strVal val="visible"/>
                                      </p:to>
                                    </p:set>
                                    <p:animEffect transition="in" filter="fade">
                                      <p:cBhvr>
                                        <p:cTn id="10" dur="500"/>
                                        <p:tgtEl>
                                          <p:spTgt spid="22"/>
                                        </p:tgtEl>
                                      </p:cBhvr>
                                    </p:animEffect>
                                  </p:childTnLst>
                                </p:cTn>
                              </p:par>
                              <p:par>
                                <p:cTn id="11" presetID="10" presetClass="entr" presetSubtype="0" fill="hold" nodeType="withEffect">
                                  <p:stCondLst>
                                    <p:cond delay="0"/>
                                  </p:stCondLst>
                                  <p:childTnLst>
                                    <p:set>
                                      <p:cBhvr>
                                        <p:cTn id="12" dur="1" fill="hold">
                                          <p:stCondLst>
                                            <p:cond delay="0"/>
                                          </p:stCondLst>
                                        </p:cTn>
                                        <p:tgtEl>
                                          <p:spTgt spid="23"/>
                                        </p:tgtEl>
                                        <p:attrNameLst>
                                          <p:attrName>style.visibility</p:attrName>
                                        </p:attrNameLst>
                                      </p:cBhvr>
                                      <p:to>
                                        <p:strVal val="visible"/>
                                      </p:to>
                                    </p:set>
                                    <p:animEffect transition="in" filter="fade">
                                      <p:cBhvr>
                                        <p:cTn id="13" dur="500"/>
                                        <p:tgtEl>
                                          <p:spTgt spid="23"/>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5"/>
                                        </p:tgtEl>
                                        <p:attrNameLst>
                                          <p:attrName>style.visibility</p:attrName>
                                        </p:attrNameLst>
                                      </p:cBhvr>
                                      <p:to>
                                        <p:strVal val="visible"/>
                                      </p:to>
                                    </p:set>
                                    <p:animEffect transition="in" filter="fade">
                                      <p:cBhvr>
                                        <p:cTn id="16" dur="500"/>
                                        <p:tgtEl>
                                          <p:spTgt spid="35"/>
                                        </p:tgtEl>
                                      </p:cBhvr>
                                    </p:animEffect>
                                  </p:childTnLst>
                                </p:cTn>
                              </p:par>
                              <p:par>
                                <p:cTn id="17" presetID="10" presetClass="entr" presetSubtype="0" fill="hold" nodeType="withEffect">
                                  <p:stCondLst>
                                    <p:cond delay="0"/>
                                  </p:stCondLst>
                                  <p:childTnLst>
                                    <p:set>
                                      <p:cBhvr>
                                        <p:cTn id="18" dur="1" fill="hold">
                                          <p:stCondLst>
                                            <p:cond delay="0"/>
                                          </p:stCondLst>
                                        </p:cTn>
                                        <p:tgtEl>
                                          <p:spTgt spid="36"/>
                                        </p:tgtEl>
                                        <p:attrNameLst>
                                          <p:attrName>style.visibility</p:attrName>
                                        </p:attrNameLst>
                                      </p:cBhvr>
                                      <p:to>
                                        <p:strVal val="visible"/>
                                      </p:to>
                                    </p:set>
                                    <p:animEffect transition="in" filter="fade">
                                      <p:cBhvr>
                                        <p:cTn id="19" dur="500"/>
                                        <p:tgtEl>
                                          <p:spTgt spid="36"/>
                                        </p:tgtEl>
                                      </p:cBhvr>
                                    </p:animEffect>
                                  </p:childTnLst>
                                </p:cTn>
                              </p:par>
                              <p:par>
                                <p:cTn id="20" presetID="10" presetClass="entr" presetSubtype="0" fill="hold" nodeType="withEffect">
                                  <p:stCondLst>
                                    <p:cond delay="0"/>
                                  </p:stCondLst>
                                  <p:childTnLst>
                                    <p:set>
                                      <p:cBhvr>
                                        <p:cTn id="21" dur="1" fill="hold">
                                          <p:stCondLst>
                                            <p:cond delay="0"/>
                                          </p:stCondLst>
                                        </p:cTn>
                                        <p:tgtEl>
                                          <p:spTgt spid="38"/>
                                        </p:tgtEl>
                                        <p:attrNameLst>
                                          <p:attrName>style.visibility</p:attrName>
                                        </p:attrNameLst>
                                      </p:cBhvr>
                                      <p:to>
                                        <p:strVal val="visible"/>
                                      </p:to>
                                    </p:set>
                                    <p:animEffect transition="in" filter="fade">
                                      <p:cBhvr>
                                        <p:cTn id="22" dur="500"/>
                                        <p:tgtEl>
                                          <p:spTgt spid="38"/>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1"/>
                                        </p:tgtEl>
                                        <p:attrNameLst>
                                          <p:attrName>style.visibility</p:attrName>
                                        </p:attrNameLst>
                                      </p:cBhvr>
                                      <p:to>
                                        <p:strVal val="visible"/>
                                      </p:to>
                                    </p:set>
                                    <p:animEffect transition="in" filter="fade">
                                      <p:cBhvr>
                                        <p:cTn id="25" dur="500"/>
                                        <p:tgtEl>
                                          <p:spTgt spid="31"/>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fade">
                                      <p:cBhvr>
                                        <p:cTn id="28" dur="500"/>
                                        <p:tgtEl>
                                          <p:spTgt spid="34"/>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2"/>
                                        </p:tgtEl>
                                        <p:attrNameLst>
                                          <p:attrName>style.visibility</p:attrName>
                                        </p:attrNameLst>
                                      </p:cBhvr>
                                      <p:to>
                                        <p:strVal val="visible"/>
                                      </p:to>
                                    </p:set>
                                    <p:animEffect transition="in" filter="fade">
                                      <p:cBhvr>
                                        <p:cTn id="31" dur="500"/>
                                        <p:tgtEl>
                                          <p:spTgt spid="32"/>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33"/>
                                        </p:tgtEl>
                                        <p:attrNameLst>
                                          <p:attrName>style.visibility</p:attrName>
                                        </p:attrNameLst>
                                      </p:cBhvr>
                                      <p:to>
                                        <p:strVal val="visible"/>
                                      </p:to>
                                    </p:set>
                                    <p:animEffect transition="in" filter="fade">
                                      <p:cBhvr>
                                        <p:cTn id="34" dur="500"/>
                                        <p:tgtEl>
                                          <p:spTgt spid="33"/>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nodeType="clickEffect">
                                  <p:stCondLst>
                                    <p:cond delay="0"/>
                                  </p:stCondLst>
                                  <p:childTnLst>
                                    <p:set>
                                      <p:cBhvr>
                                        <p:cTn id="38" dur="1" fill="hold">
                                          <p:stCondLst>
                                            <p:cond delay="0"/>
                                          </p:stCondLst>
                                        </p:cTn>
                                        <p:tgtEl>
                                          <p:spTgt spid="25"/>
                                        </p:tgtEl>
                                        <p:attrNameLst>
                                          <p:attrName>style.visibility</p:attrName>
                                        </p:attrNameLst>
                                      </p:cBhvr>
                                      <p:to>
                                        <p:strVal val="visible"/>
                                      </p:to>
                                    </p:set>
                                    <p:animEffect transition="in" filter="fade">
                                      <p:cBhvr>
                                        <p:cTn id="39" dur="500"/>
                                        <p:tgtEl>
                                          <p:spTgt spid="25"/>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24"/>
                                        </p:tgtEl>
                                        <p:attrNameLst>
                                          <p:attrName>style.visibility</p:attrName>
                                        </p:attrNameLst>
                                      </p:cBhvr>
                                      <p:to>
                                        <p:strVal val="visible"/>
                                      </p:to>
                                    </p:set>
                                    <p:animEffect transition="in" filter="fade">
                                      <p:cBhvr>
                                        <p:cTn id="42" dur="500"/>
                                        <p:tgtEl>
                                          <p:spTgt spid="24"/>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27"/>
                                        </p:tgtEl>
                                        <p:attrNameLst>
                                          <p:attrName>style.visibility</p:attrName>
                                        </p:attrNameLst>
                                      </p:cBhvr>
                                      <p:to>
                                        <p:strVal val="visible"/>
                                      </p:to>
                                    </p:set>
                                    <p:animEffect transition="in" filter="fade">
                                      <p:cBhvr>
                                        <p:cTn id="45" dur="500"/>
                                        <p:tgtEl>
                                          <p:spTgt spid="27"/>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30"/>
                                        </p:tgtEl>
                                        <p:attrNameLst>
                                          <p:attrName>style.visibility</p:attrName>
                                        </p:attrNameLst>
                                      </p:cBhvr>
                                      <p:to>
                                        <p:strVal val="visible"/>
                                      </p:to>
                                    </p:set>
                                    <p:animEffect transition="in" filter="fade">
                                      <p:cBhvr>
                                        <p:cTn id="48" dur="500"/>
                                        <p:tgtEl>
                                          <p:spTgt spid="30"/>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29"/>
                                        </p:tgtEl>
                                        <p:attrNameLst>
                                          <p:attrName>style.visibility</p:attrName>
                                        </p:attrNameLst>
                                      </p:cBhvr>
                                      <p:to>
                                        <p:strVal val="visible"/>
                                      </p:to>
                                    </p:set>
                                    <p:animEffect transition="in" filter="fade">
                                      <p:cBhvr>
                                        <p:cTn id="51" dur="500"/>
                                        <p:tgtEl>
                                          <p:spTgt spid="29"/>
                                        </p:tgtEl>
                                      </p:cBhvr>
                                    </p:animEffect>
                                  </p:childTnLst>
                                </p:cTn>
                              </p:par>
                              <p:par>
                                <p:cTn id="52" presetID="10" presetClass="entr" presetSubtype="0" fill="hold" nodeType="withEffect">
                                  <p:stCondLst>
                                    <p:cond delay="0"/>
                                  </p:stCondLst>
                                  <p:childTnLst>
                                    <p:set>
                                      <p:cBhvr>
                                        <p:cTn id="53" dur="1" fill="hold">
                                          <p:stCondLst>
                                            <p:cond delay="0"/>
                                          </p:stCondLst>
                                        </p:cTn>
                                        <p:tgtEl>
                                          <p:spTgt spid="28"/>
                                        </p:tgtEl>
                                        <p:attrNameLst>
                                          <p:attrName>style.visibility</p:attrName>
                                        </p:attrNameLst>
                                      </p:cBhvr>
                                      <p:to>
                                        <p:strVal val="visible"/>
                                      </p:to>
                                    </p:set>
                                    <p:animEffect transition="in" filter="fade">
                                      <p:cBhvr>
                                        <p:cTn id="54"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24" grpId="0" animBg="1"/>
      <p:bldP spid="26" grpId="0"/>
      <p:bldP spid="27" grpId="0"/>
      <p:bldP spid="29" grpId="0"/>
      <p:bldP spid="30" grpId="0" animBg="1"/>
      <p:bldP spid="31" grpId="0" animBg="1"/>
      <p:bldP spid="32" grpId="0" animBg="1"/>
      <p:bldP spid="33" grpId="0" animBg="1"/>
      <p:bldP spid="34" grpId="0"/>
      <p:bldP spid="35"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9" name="直線コネクタ 28">
            <a:extLst>
              <a:ext uri="{FF2B5EF4-FFF2-40B4-BE49-F238E27FC236}">
                <a16:creationId xmlns:a16="http://schemas.microsoft.com/office/drawing/2014/main" id="{D1E0A8A5-A2C0-4781-B14C-D1104D384963}"/>
              </a:ext>
            </a:extLst>
          </p:cNvPr>
          <p:cNvCxnSpPr>
            <a:cxnSpLocks/>
          </p:cNvCxnSpPr>
          <p:nvPr/>
        </p:nvCxnSpPr>
        <p:spPr>
          <a:xfrm>
            <a:off x="2861241" y="2577359"/>
            <a:ext cx="3366943"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3" name="直線コネクタ 42">
            <a:extLst>
              <a:ext uri="{FF2B5EF4-FFF2-40B4-BE49-F238E27FC236}">
                <a16:creationId xmlns:a16="http://schemas.microsoft.com/office/drawing/2014/main" id="{3B351711-CDEA-4E47-9AC2-E793B1E2EAA4}"/>
              </a:ext>
            </a:extLst>
          </p:cNvPr>
          <p:cNvCxnSpPr>
            <a:cxnSpLocks/>
          </p:cNvCxnSpPr>
          <p:nvPr/>
        </p:nvCxnSpPr>
        <p:spPr>
          <a:xfrm>
            <a:off x="2826046" y="3488459"/>
            <a:ext cx="2989290"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タイトル 1">
            <a:extLst>
              <a:ext uri="{FF2B5EF4-FFF2-40B4-BE49-F238E27FC236}">
                <a16:creationId xmlns:a16="http://schemas.microsoft.com/office/drawing/2014/main" id="{1E58369B-C6D8-44C1-A4DC-DD0D35130D56}"/>
              </a:ext>
            </a:extLst>
          </p:cNvPr>
          <p:cNvSpPr>
            <a:spLocks noGrp="1"/>
          </p:cNvSpPr>
          <p:nvPr>
            <p:ph type="title"/>
          </p:nvPr>
        </p:nvSpPr>
        <p:spPr>
          <a:xfrm>
            <a:off x="395539" y="620688"/>
            <a:ext cx="8568944" cy="1143000"/>
          </a:xfrm>
        </p:spPr>
        <p:txBody>
          <a:bodyPr/>
          <a:lstStyle/>
          <a:p>
            <a:r>
              <a:rPr lang="ja-JP" altLang="en-US" sz="4000" dirty="0"/>
              <a:t>検定統計量</a:t>
            </a:r>
            <a:r>
              <a:rPr lang="en-US" altLang="ja-JP" sz="4000" dirty="0"/>
              <a:t>U</a:t>
            </a:r>
            <a:r>
              <a:rPr lang="en-US" altLang="ja-JP" sz="4000" baseline="-25000" dirty="0"/>
              <a:t>A</a:t>
            </a:r>
            <a:r>
              <a:rPr lang="ja-JP" altLang="en-US" sz="4000" dirty="0"/>
              <a:t>の図解</a:t>
            </a:r>
            <a:endParaRPr kumimoji="1" lang="ja-JP" altLang="en-US" sz="4000" dirty="0"/>
          </a:p>
        </p:txBody>
      </p:sp>
      <p:sp>
        <p:nvSpPr>
          <p:cNvPr id="5" name="テキスト ボックス 4">
            <a:extLst>
              <a:ext uri="{FF2B5EF4-FFF2-40B4-BE49-F238E27FC236}">
                <a16:creationId xmlns:a16="http://schemas.microsoft.com/office/drawing/2014/main" id="{BEDBAE8F-5BC5-4754-BBA4-9FF4CF9C0AAB}"/>
              </a:ext>
            </a:extLst>
          </p:cNvPr>
          <p:cNvSpPr txBox="1"/>
          <p:nvPr/>
        </p:nvSpPr>
        <p:spPr>
          <a:xfrm>
            <a:off x="6523383" y="5422152"/>
            <a:ext cx="896399" cy="400110"/>
          </a:xfrm>
          <a:prstGeom prst="rect">
            <a:avLst/>
          </a:prstGeom>
          <a:noFill/>
          <a:ln>
            <a:noFill/>
          </a:ln>
        </p:spPr>
        <p:txBody>
          <a:bodyPr wrap="none" rtlCol="0">
            <a:spAutoFit/>
          </a:bodyPr>
          <a:lstStyle/>
          <a:p>
            <a:pPr algn="ctr"/>
            <a:r>
              <a:rPr kumimoji="1" lang="en-US" altLang="ja-JP" sz="2000" dirty="0">
                <a:solidFill>
                  <a:srgbClr val="FFFF00"/>
                </a:solidFill>
                <a:latin typeface="ＭＳ Ｐゴシック" panose="020B0600070205080204" pitchFamily="50" charset="-128"/>
                <a:ea typeface="ＭＳ Ｐゴシック" panose="020B0600070205080204" pitchFamily="50" charset="-128"/>
              </a:rPr>
              <a:t>U</a:t>
            </a:r>
            <a:r>
              <a:rPr kumimoji="1" lang="en-US" altLang="ja-JP" sz="2000" baseline="-25000" dirty="0">
                <a:solidFill>
                  <a:srgbClr val="FFFF00"/>
                </a:solidFill>
                <a:latin typeface="ＭＳ Ｐゴシック" panose="020B0600070205080204" pitchFamily="50" charset="-128"/>
                <a:ea typeface="ＭＳ Ｐゴシック" panose="020B0600070205080204" pitchFamily="50" charset="-128"/>
              </a:rPr>
              <a:t>A</a:t>
            </a:r>
            <a:r>
              <a:rPr kumimoji="1" lang="en-US" altLang="ja-JP" sz="2000" dirty="0">
                <a:solidFill>
                  <a:srgbClr val="FFFF00"/>
                </a:solidFill>
                <a:latin typeface="ＭＳ Ｐゴシック" panose="020B0600070205080204" pitchFamily="50" charset="-128"/>
                <a:ea typeface="ＭＳ Ｐゴシック" panose="020B0600070205080204" pitchFamily="50" charset="-128"/>
              </a:rPr>
              <a:t>=8.5</a:t>
            </a:r>
          </a:p>
        </p:txBody>
      </p:sp>
      <p:cxnSp>
        <p:nvCxnSpPr>
          <p:cNvPr id="6" name="直線矢印コネクタ 5">
            <a:extLst>
              <a:ext uri="{FF2B5EF4-FFF2-40B4-BE49-F238E27FC236}">
                <a16:creationId xmlns:a16="http://schemas.microsoft.com/office/drawing/2014/main" id="{EE6163E1-016D-43E1-B3B7-BB9C41ABB248}"/>
              </a:ext>
            </a:extLst>
          </p:cNvPr>
          <p:cNvCxnSpPr>
            <a:cxnSpLocks/>
          </p:cNvCxnSpPr>
          <p:nvPr/>
        </p:nvCxnSpPr>
        <p:spPr>
          <a:xfrm>
            <a:off x="5046353" y="5082891"/>
            <a:ext cx="0" cy="424173"/>
          </a:xfrm>
          <a:prstGeom prst="straightConnector1">
            <a:avLst/>
          </a:prstGeom>
          <a:ln w="381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7" name="直線コネクタ 6">
            <a:extLst>
              <a:ext uri="{FF2B5EF4-FFF2-40B4-BE49-F238E27FC236}">
                <a16:creationId xmlns:a16="http://schemas.microsoft.com/office/drawing/2014/main" id="{11BE5344-28AE-42B7-8A1B-4A71C283387F}"/>
              </a:ext>
            </a:extLst>
          </p:cNvPr>
          <p:cNvCxnSpPr>
            <a:cxnSpLocks/>
          </p:cNvCxnSpPr>
          <p:nvPr/>
        </p:nvCxnSpPr>
        <p:spPr>
          <a:xfrm>
            <a:off x="2013501" y="5888802"/>
            <a:ext cx="5147410" cy="0"/>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CE517732-DCF1-4FEB-934B-F4B395A49CAC}"/>
              </a:ext>
            </a:extLst>
          </p:cNvPr>
          <p:cNvCxnSpPr>
            <a:cxnSpLocks/>
          </p:cNvCxnSpPr>
          <p:nvPr/>
        </p:nvCxnSpPr>
        <p:spPr>
          <a:xfrm flipV="1">
            <a:off x="2013501" y="2245949"/>
            <a:ext cx="3591" cy="3642853"/>
          </a:xfrm>
          <a:prstGeom prst="line">
            <a:avLst/>
          </a:prstGeom>
          <a:ln w="44450">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テキスト ボックス 9">
            <a:extLst>
              <a:ext uri="{FF2B5EF4-FFF2-40B4-BE49-F238E27FC236}">
                <a16:creationId xmlns:a16="http://schemas.microsoft.com/office/drawing/2014/main" id="{A50FB2B9-B916-4489-9DDB-F94051B5B1BB}"/>
              </a:ext>
            </a:extLst>
          </p:cNvPr>
          <p:cNvSpPr txBox="1"/>
          <p:nvPr/>
        </p:nvSpPr>
        <p:spPr>
          <a:xfrm>
            <a:off x="1570959" y="3268333"/>
            <a:ext cx="377027" cy="323165"/>
          </a:xfrm>
          <a:prstGeom prst="rect">
            <a:avLst/>
          </a:prstGeom>
          <a:noFill/>
          <a:ln>
            <a:noFill/>
          </a:ln>
        </p:spPr>
        <p:txBody>
          <a:bodyPr wrap="none" rtlCol="0">
            <a:spAutoFit/>
          </a:bodyPr>
          <a:lstStyle/>
          <a:p>
            <a:pPr algn="ctr"/>
            <a:r>
              <a:rPr kumimoji="1" lang="en-US" altLang="ja-JP" sz="1500" dirty="0">
                <a:solidFill>
                  <a:schemeClr val="bg1"/>
                </a:solidFill>
                <a:latin typeface="ＭＳ Ｐゴシック" panose="020B0600070205080204" pitchFamily="50" charset="-128"/>
                <a:ea typeface="ＭＳ Ｐゴシック" panose="020B0600070205080204" pitchFamily="50" charset="-128"/>
              </a:rPr>
              <a:t>10</a:t>
            </a:r>
          </a:p>
        </p:txBody>
      </p:sp>
      <p:sp>
        <p:nvSpPr>
          <p:cNvPr id="11" name="テキスト ボックス 10">
            <a:extLst>
              <a:ext uri="{FF2B5EF4-FFF2-40B4-BE49-F238E27FC236}">
                <a16:creationId xmlns:a16="http://schemas.microsoft.com/office/drawing/2014/main" id="{DADE03C5-F0D8-4F0A-8F31-7AB17B475062}"/>
              </a:ext>
            </a:extLst>
          </p:cNvPr>
          <p:cNvSpPr txBox="1"/>
          <p:nvPr/>
        </p:nvSpPr>
        <p:spPr>
          <a:xfrm>
            <a:off x="1584554" y="4605638"/>
            <a:ext cx="280846" cy="323165"/>
          </a:xfrm>
          <a:prstGeom prst="rect">
            <a:avLst/>
          </a:prstGeom>
          <a:noFill/>
          <a:ln>
            <a:noFill/>
          </a:ln>
        </p:spPr>
        <p:txBody>
          <a:bodyPr wrap="none" rtlCol="0">
            <a:spAutoFit/>
          </a:bodyPr>
          <a:lstStyle/>
          <a:p>
            <a:pPr algn="ctr"/>
            <a:r>
              <a:rPr kumimoji="1" lang="en-US" altLang="ja-JP" sz="1500" dirty="0">
                <a:solidFill>
                  <a:schemeClr val="bg1"/>
                </a:solidFill>
                <a:latin typeface="ＭＳ Ｐゴシック" panose="020B0600070205080204" pitchFamily="50" charset="-128"/>
                <a:ea typeface="ＭＳ Ｐゴシック" panose="020B0600070205080204" pitchFamily="50" charset="-128"/>
              </a:rPr>
              <a:t>5</a:t>
            </a:r>
          </a:p>
        </p:txBody>
      </p:sp>
      <p:sp>
        <p:nvSpPr>
          <p:cNvPr id="12" name="テキスト ボックス 11">
            <a:extLst>
              <a:ext uri="{FF2B5EF4-FFF2-40B4-BE49-F238E27FC236}">
                <a16:creationId xmlns:a16="http://schemas.microsoft.com/office/drawing/2014/main" id="{E7A0A418-B3E9-4066-9A42-40F320CC1F49}"/>
              </a:ext>
            </a:extLst>
          </p:cNvPr>
          <p:cNvSpPr txBox="1"/>
          <p:nvPr/>
        </p:nvSpPr>
        <p:spPr>
          <a:xfrm>
            <a:off x="1559344" y="2339793"/>
            <a:ext cx="473207" cy="323165"/>
          </a:xfrm>
          <a:prstGeom prst="rect">
            <a:avLst/>
          </a:prstGeom>
          <a:noFill/>
          <a:ln>
            <a:noFill/>
          </a:ln>
        </p:spPr>
        <p:txBody>
          <a:bodyPr wrap="none" rtlCol="0">
            <a:spAutoFit/>
          </a:bodyPr>
          <a:lstStyle/>
          <a:p>
            <a:pPr algn="ctr"/>
            <a:r>
              <a:rPr kumimoji="1" lang="en-US" altLang="ja-JP" sz="1500" dirty="0">
                <a:solidFill>
                  <a:schemeClr val="bg1"/>
                </a:solidFill>
                <a:latin typeface="ＭＳ Ｐゴシック" panose="020B0600070205080204" pitchFamily="50" charset="-128"/>
                <a:ea typeface="ＭＳ Ｐゴシック" panose="020B0600070205080204" pitchFamily="50" charset="-128"/>
              </a:rPr>
              <a:t>100</a:t>
            </a:r>
          </a:p>
        </p:txBody>
      </p:sp>
      <p:sp>
        <p:nvSpPr>
          <p:cNvPr id="13" name="波線 12">
            <a:extLst>
              <a:ext uri="{FF2B5EF4-FFF2-40B4-BE49-F238E27FC236}">
                <a16:creationId xmlns:a16="http://schemas.microsoft.com/office/drawing/2014/main" id="{461485B5-9CD8-49E8-96FB-38F8FA0EE0A1}"/>
              </a:ext>
            </a:extLst>
          </p:cNvPr>
          <p:cNvSpPr/>
          <p:nvPr/>
        </p:nvSpPr>
        <p:spPr>
          <a:xfrm>
            <a:off x="1807269" y="2799518"/>
            <a:ext cx="473207" cy="70534"/>
          </a:xfrm>
          <a:prstGeom prst="wave">
            <a:avLst>
              <a:gd name="adj1" fmla="val 12500"/>
              <a:gd name="adj2" fmla="val -4135"/>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16" name="楕円 15">
            <a:extLst>
              <a:ext uri="{FF2B5EF4-FFF2-40B4-BE49-F238E27FC236}">
                <a16:creationId xmlns:a16="http://schemas.microsoft.com/office/drawing/2014/main" id="{5AAFD036-2654-420D-80C3-F2F8182FB7EF}"/>
              </a:ext>
            </a:extLst>
          </p:cNvPr>
          <p:cNvSpPr/>
          <p:nvPr/>
        </p:nvSpPr>
        <p:spPr>
          <a:xfrm>
            <a:off x="2737415" y="2515456"/>
            <a:ext cx="180000" cy="1800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19" name="楕円 18">
            <a:extLst>
              <a:ext uri="{FF2B5EF4-FFF2-40B4-BE49-F238E27FC236}">
                <a16:creationId xmlns:a16="http://schemas.microsoft.com/office/drawing/2014/main" id="{15673F96-7C19-4555-816E-CF09C73C6124}"/>
              </a:ext>
            </a:extLst>
          </p:cNvPr>
          <p:cNvSpPr/>
          <p:nvPr/>
        </p:nvSpPr>
        <p:spPr>
          <a:xfrm>
            <a:off x="4177772" y="2367987"/>
            <a:ext cx="180000" cy="180000"/>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20" name="楕円 19">
            <a:extLst>
              <a:ext uri="{FF2B5EF4-FFF2-40B4-BE49-F238E27FC236}">
                <a16:creationId xmlns:a16="http://schemas.microsoft.com/office/drawing/2014/main" id="{4CA9810D-18CF-4480-A832-38EC988D8F83}"/>
              </a:ext>
            </a:extLst>
          </p:cNvPr>
          <p:cNvSpPr/>
          <p:nvPr/>
        </p:nvSpPr>
        <p:spPr>
          <a:xfrm>
            <a:off x="4185495" y="3398459"/>
            <a:ext cx="180000" cy="180000"/>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21" name="楕円 20">
            <a:extLst>
              <a:ext uri="{FF2B5EF4-FFF2-40B4-BE49-F238E27FC236}">
                <a16:creationId xmlns:a16="http://schemas.microsoft.com/office/drawing/2014/main" id="{6C6E0576-178B-4A5C-B945-D1B15B425D89}"/>
              </a:ext>
            </a:extLst>
          </p:cNvPr>
          <p:cNvSpPr/>
          <p:nvPr/>
        </p:nvSpPr>
        <p:spPr>
          <a:xfrm>
            <a:off x="4178674" y="4076145"/>
            <a:ext cx="180000" cy="180000"/>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22" name="楕円 21">
            <a:extLst>
              <a:ext uri="{FF2B5EF4-FFF2-40B4-BE49-F238E27FC236}">
                <a16:creationId xmlns:a16="http://schemas.microsoft.com/office/drawing/2014/main" id="{C2D63F07-90E0-4174-B831-165DAA97DDA7}"/>
              </a:ext>
            </a:extLst>
          </p:cNvPr>
          <p:cNvSpPr/>
          <p:nvPr/>
        </p:nvSpPr>
        <p:spPr>
          <a:xfrm>
            <a:off x="4178674" y="4467529"/>
            <a:ext cx="180000" cy="180000"/>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23" name="楕円 22">
            <a:extLst>
              <a:ext uri="{FF2B5EF4-FFF2-40B4-BE49-F238E27FC236}">
                <a16:creationId xmlns:a16="http://schemas.microsoft.com/office/drawing/2014/main" id="{50C02FE6-44C8-4241-8575-016A0E10516B}"/>
              </a:ext>
            </a:extLst>
          </p:cNvPr>
          <p:cNvSpPr/>
          <p:nvPr/>
        </p:nvSpPr>
        <p:spPr>
          <a:xfrm>
            <a:off x="4171679" y="4871314"/>
            <a:ext cx="180000" cy="180000"/>
          </a:xfrm>
          <a:prstGeom prst="ellipse">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24" name="テキスト ボックス 23">
            <a:extLst>
              <a:ext uri="{FF2B5EF4-FFF2-40B4-BE49-F238E27FC236}">
                <a16:creationId xmlns:a16="http://schemas.microsoft.com/office/drawing/2014/main" id="{CA26E7D0-16A9-439D-B4EA-7D72AF201B65}"/>
              </a:ext>
            </a:extLst>
          </p:cNvPr>
          <p:cNvSpPr txBox="1"/>
          <p:nvPr/>
        </p:nvSpPr>
        <p:spPr>
          <a:xfrm>
            <a:off x="2401676" y="5847961"/>
            <a:ext cx="603050" cy="400110"/>
          </a:xfrm>
          <a:prstGeom prst="rect">
            <a:avLst/>
          </a:prstGeom>
          <a:noFill/>
          <a:ln>
            <a:noFill/>
          </a:ln>
        </p:spPr>
        <p:txBody>
          <a:bodyPr wrap="none" rtlCol="0">
            <a:spAutoFit/>
          </a:bodyPr>
          <a:lstStyle/>
          <a:p>
            <a:pPr algn="ctr"/>
            <a:r>
              <a:rPr kumimoji="1" lang="en-US" altLang="ja-JP" sz="2000" dirty="0">
                <a:solidFill>
                  <a:srgbClr val="FF0000"/>
                </a:solidFill>
                <a:latin typeface="ＭＳ Ｐゴシック" panose="020B0600070205080204" pitchFamily="50" charset="-128"/>
                <a:ea typeface="ＭＳ Ｐゴシック" panose="020B0600070205080204" pitchFamily="50" charset="-128"/>
              </a:rPr>
              <a:t>A</a:t>
            </a:r>
            <a:r>
              <a:rPr kumimoji="1" lang="ja-JP" altLang="en-US" sz="2000" dirty="0">
                <a:solidFill>
                  <a:srgbClr val="FF0000"/>
                </a:solidFill>
                <a:latin typeface="ＭＳ Ｐゴシック" panose="020B0600070205080204" pitchFamily="50" charset="-128"/>
                <a:ea typeface="ＭＳ Ｐゴシック" panose="020B0600070205080204" pitchFamily="50" charset="-128"/>
              </a:rPr>
              <a:t>群</a:t>
            </a:r>
            <a:endParaRPr kumimoji="1" lang="en-US" altLang="ja-JP" sz="2000" dirty="0">
              <a:solidFill>
                <a:srgbClr val="FF0000"/>
              </a:solidFill>
              <a:latin typeface="ＭＳ Ｐゴシック" panose="020B0600070205080204" pitchFamily="50" charset="-128"/>
              <a:ea typeface="ＭＳ Ｐゴシック" panose="020B0600070205080204" pitchFamily="50" charset="-128"/>
            </a:endParaRPr>
          </a:p>
        </p:txBody>
      </p:sp>
      <p:sp>
        <p:nvSpPr>
          <p:cNvPr id="25" name="テキスト ボックス 24">
            <a:extLst>
              <a:ext uri="{FF2B5EF4-FFF2-40B4-BE49-F238E27FC236}">
                <a16:creationId xmlns:a16="http://schemas.microsoft.com/office/drawing/2014/main" id="{53CAD493-DDA8-415B-B571-E5B333825B01}"/>
              </a:ext>
            </a:extLst>
          </p:cNvPr>
          <p:cNvSpPr txBox="1"/>
          <p:nvPr/>
        </p:nvSpPr>
        <p:spPr>
          <a:xfrm>
            <a:off x="3940058" y="5847961"/>
            <a:ext cx="604654" cy="400110"/>
          </a:xfrm>
          <a:prstGeom prst="rect">
            <a:avLst/>
          </a:prstGeom>
          <a:noFill/>
          <a:ln>
            <a:noFill/>
          </a:ln>
        </p:spPr>
        <p:txBody>
          <a:bodyPr wrap="none" rtlCol="0">
            <a:spAutoFit/>
          </a:bodyPr>
          <a:lstStyle/>
          <a:p>
            <a:pPr algn="ctr"/>
            <a:r>
              <a:rPr kumimoji="1" lang="en-US" altLang="ja-JP" sz="2000" dirty="0">
                <a:solidFill>
                  <a:srgbClr val="92D050"/>
                </a:solidFill>
                <a:latin typeface="ＭＳ Ｐゴシック" panose="020B0600070205080204" pitchFamily="50" charset="-128"/>
                <a:ea typeface="ＭＳ Ｐゴシック" panose="020B0600070205080204" pitchFamily="50" charset="-128"/>
              </a:rPr>
              <a:t>B</a:t>
            </a:r>
            <a:r>
              <a:rPr kumimoji="1" lang="ja-JP" altLang="en-US" sz="2000" dirty="0">
                <a:solidFill>
                  <a:srgbClr val="92D050"/>
                </a:solidFill>
                <a:latin typeface="ＭＳ Ｐゴシック" panose="020B0600070205080204" pitchFamily="50" charset="-128"/>
                <a:ea typeface="ＭＳ Ｐゴシック" panose="020B0600070205080204" pitchFamily="50" charset="-128"/>
              </a:rPr>
              <a:t>群</a:t>
            </a:r>
            <a:endParaRPr kumimoji="1" lang="en-US" altLang="ja-JP" sz="2000" dirty="0">
              <a:solidFill>
                <a:srgbClr val="92D050"/>
              </a:solidFill>
              <a:latin typeface="ＭＳ Ｐゴシック" panose="020B0600070205080204" pitchFamily="50" charset="-128"/>
              <a:ea typeface="ＭＳ Ｐゴシック" panose="020B0600070205080204" pitchFamily="50" charset="-128"/>
            </a:endParaRPr>
          </a:p>
        </p:txBody>
      </p:sp>
      <p:cxnSp>
        <p:nvCxnSpPr>
          <p:cNvPr id="26" name="直線コネクタ 25">
            <a:extLst>
              <a:ext uri="{FF2B5EF4-FFF2-40B4-BE49-F238E27FC236}">
                <a16:creationId xmlns:a16="http://schemas.microsoft.com/office/drawing/2014/main" id="{A61DAEEC-73FC-48B3-BF00-99758C59AFBD}"/>
              </a:ext>
            </a:extLst>
          </p:cNvPr>
          <p:cNvCxnSpPr>
            <a:cxnSpLocks/>
            <a:stCxn id="17" idx="6"/>
          </p:cNvCxnSpPr>
          <p:nvPr/>
        </p:nvCxnSpPr>
        <p:spPr>
          <a:xfrm flipV="1">
            <a:off x="2826046" y="4810668"/>
            <a:ext cx="2610831" cy="1639"/>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0F506EFC-9505-457D-9B70-52D0FBF2D7F6}"/>
              </a:ext>
            </a:extLst>
          </p:cNvPr>
          <p:cNvCxnSpPr>
            <a:cxnSpLocks/>
          </p:cNvCxnSpPr>
          <p:nvPr/>
        </p:nvCxnSpPr>
        <p:spPr>
          <a:xfrm>
            <a:off x="2703201" y="5082891"/>
            <a:ext cx="2352679"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28" name="テキスト ボックス 27">
            <a:extLst>
              <a:ext uri="{FF2B5EF4-FFF2-40B4-BE49-F238E27FC236}">
                <a16:creationId xmlns:a16="http://schemas.microsoft.com/office/drawing/2014/main" id="{D97CA42F-4317-4A28-B391-0AEFB6C538A4}"/>
              </a:ext>
            </a:extLst>
          </p:cNvPr>
          <p:cNvSpPr txBox="1"/>
          <p:nvPr/>
        </p:nvSpPr>
        <p:spPr>
          <a:xfrm>
            <a:off x="4794818" y="5489426"/>
            <a:ext cx="473207" cy="323165"/>
          </a:xfrm>
          <a:prstGeom prst="rect">
            <a:avLst/>
          </a:prstGeom>
          <a:noFill/>
          <a:ln>
            <a:noFill/>
          </a:ln>
        </p:spPr>
        <p:txBody>
          <a:bodyPr wrap="none" rtlCol="0">
            <a:spAutoFit/>
          </a:bodyPr>
          <a:lstStyle/>
          <a:p>
            <a:pPr algn="ctr"/>
            <a:r>
              <a:rPr kumimoji="1" lang="en-US" altLang="ja-JP" sz="1500" dirty="0">
                <a:solidFill>
                  <a:schemeClr val="bg1"/>
                </a:solidFill>
                <a:latin typeface="ＭＳ Ｐゴシック" panose="020B0600070205080204" pitchFamily="50" charset="-128"/>
                <a:ea typeface="ＭＳ Ｐゴシック" panose="020B0600070205080204" pitchFamily="50" charset="-128"/>
              </a:rPr>
              <a:t>0</a:t>
            </a:r>
            <a:r>
              <a:rPr kumimoji="1" lang="ja-JP" altLang="en-US" sz="1500" dirty="0">
                <a:solidFill>
                  <a:schemeClr val="bg1"/>
                </a:solidFill>
                <a:latin typeface="ＭＳ Ｐゴシック" panose="020B0600070205080204" pitchFamily="50" charset="-128"/>
                <a:ea typeface="ＭＳ Ｐゴシック" panose="020B0600070205080204" pitchFamily="50" charset="-128"/>
              </a:rPr>
              <a:t>個</a:t>
            </a:r>
            <a:endParaRPr kumimoji="1" lang="en-US" altLang="ja-JP" sz="1500" dirty="0">
              <a:solidFill>
                <a:schemeClr val="bg1"/>
              </a:solidFill>
              <a:latin typeface="ＭＳ Ｐゴシック" panose="020B0600070205080204" pitchFamily="50" charset="-128"/>
              <a:ea typeface="ＭＳ Ｐゴシック" panose="020B0600070205080204" pitchFamily="50" charset="-128"/>
            </a:endParaRPr>
          </a:p>
        </p:txBody>
      </p:sp>
      <p:cxnSp>
        <p:nvCxnSpPr>
          <p:cNvPr id="30" name="直線コネクタ 29">
            <a:extLst>
              <a:ext uri="{FF2B5EF4-FFF2-40B4-BE49-F238E27FC236}">
                <a16:creationId xmlns:a16="http://schemas.microsoft.com/office/drawing/2014/main" id="{AA4ED4E2-24A9-45A6-8063-3E8AD8F21FE2}"/>
              </a:ext>
            </a:extLst>
          </p:cNvPr>
          <p:cNvCxnSpPr>
            <a:cxnSpLocks/>
          </p:cNvCxnSpPr>
          <p:nvPr/>
        </p:nvCxnSpPr>
        <p:spPr>
          <a:xfrm flipV="1">
            <a:off x="2672250" y="3962211"/>
            <a:ext cx="3058415" cy="15627"/>
          </a:xfrm>
          <a:prstGeom prst="line">
            <a:avLst/>
          </a:prstGeom>
          <a:ln w="12700">
            <a:noFill/>
          </a:ln>
        </p:spPr>
        <p:style>
          <a:lnRef idx="1">
            <a:schemeClr val="accent1"/>
          </a:lnRef>
          <a:fillRef idx="0">
            <a:schemeClr val="accent1"/>
          </a:fillRef>
          <a:effectRef idx="0">
            <a:schemeClr val="accent1"/>
          </a:effectRef>
          <a:fontRef idx="minor">
            <a:schemeClr val="tx1"/>
          </a:fontRef>
        </p:style>
      </p:cxnSp>
      <p:cxnSp>
        <p:nvCxnSpPr>
          <p:cNvPr id="31" name="直線矢印コネクタ 30">
            <a:extLst>
              <a:ext uri="{FF2B5EF4-FFF2-40B4-BE49-F238E27FC236}">
                <a16:creationId xmlns:a16="http://schemas.microsoft.com/office/drawing/2014/main" id="{C7FAE95E-CDE8-4A90-AB6B-94F4A449B7C2}"/>
              </a:ext>
            </a:extLst>
          </p:cNvPr>
          <p:cNvCxnSpPr>
            <a:cxnSpLocks/>
          </p:cNvCxnSpPr>
          <p:nvPr/>
        </p:nvCxnSpPr>
        <p:spPr>
          <a:xfrm>
            <a:off x="5436877" y="4784210"/>
            <a:ext cx="0" cy="729344"/>
          </a:xfrm>
          <a:prstGeom prst="straightConnector1">
            <a:avLst/>
          </a:prstGeom>
          <a:ln w="3810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32" name="テキスト ボックス 31">
            <a:extLst>
              <a:ext uri="{FF2B5EF4-FFF2-40B4-BE49-F238E27FC236}">
                <a16:creationId xmlns:a16="http://schemas.microsoft.com/office/drawing/2014/main" id="{CC4834A6-E28D-4D0F-ACDF-B92ACC6B9A2E}"/>
              </a:ext>
            </a:extLst>
          </p:cNvPr>
          <p:cNvSpPr txBox="1"/>
          <p:nvPr/>
        </p:nvSpPr>
        <p:spPr>
          <a:xfrm>
            <a:off x="5156596" y="5489426"/>
            <a:ext cx="473207" cy="323165"/>
          </a:xfrm>
          <a:prstGeom prst="rect">
            <a:avLst/>
          </a:prstGeom>
          <a:noFill/>
          <a:ln>
            <a:noFill/>
          </a:ln>
        </p:spPr>
        <p:txBody>
          <a:bodyPr wrap="none" rtlCol="0">
            <a:spAutoFit/>
          </a:bodyPr>
          <a:lstStyle/>
          <a:p>
            <a:pPr algn="ctr"/>
            <a:r>
              <a:rPr kumimoji="1" lang="en-US" altLang="ja-JP" sz="1500" dirty="0">
                <a:solidFill>
                  <a:schemeClr val="bg1"/>
                </a:solidFill>
                <a:latin typeface="ＭＳ Ｐゴシック" panose="020B0600070205080204" pitchFamily="50" charset="-128"/>
                <a:ea typeface="ＭＳ Ｐゴシック" panose="020B0600070205080204" pitchFamily="50" charset="-128"/>
              </a:rPr>
              <a:t>1</a:t>
            </a:r>
            <a:r>
              <a:rPr kumimoji="1" lang="ja-JP" altLang="en-US" sz="1500" dirty="0">
                <a:solidFill>
                  <a:schemeClr val="bg1"/>
                </a:solidFill>
                <a:latin typeface="ＭＳ Ｐゴシック" panose="020B0600070205080204" pitchFamily="50" charset="-128"/>
                <a:ea typeface="ＭＳ Ｐゴシック" panose="020B0600070205080204" pitchFamily="50" charset="-128"/>
              </a:rPr>
              <a:t>個</a:t>
            </a:r>
            <a:endParaRPr kumimoji="1" lang="en-US" altLang="ja-JP" sz="1500" dirty="0">
              <a:solidFill>
                <a:schemeClr val="bg1"/>
              </a:solidFill>
              <a:latin typeface="ＭＳ Ｐゴシック" panose="020B0600070205080204" pitchFamily="50" charset="-128"/>
              <a:ea typeface="ＭＳ Ｐゴシック" panose="020B0600070205080204" pitchFamily="50" charset="-128"/>
            </a:endParaRPr>
          </a:p>
        </p:txBody>
      </p:sp>
      <p:sp>
        <p:nvSpPr>
          <p:cNvPr id="33" name="テキスト ボックス 32">
            <a:extLst>
              <a:ext uri="{FF2B5EF4-FFF2-40B4-BE49-F238E27FC236}">
                <a16:creationId xmlns:a16="http://schemas.microsoft.com/office/drawing/2014/main" id="{463B8946-D44D-41FE-A9B1-8FBA64E9E20D}"/>
              </a:ext>
            </a:extLst>
          </p:cNvPr>
          <p:cNvSpPr txBox="1"/>
          <p:nvPr/>
        </p:nvSpPr>
        <p:spPr>
          <a:xfrm>
            <a:off x="5991581" y="5506630"/>
            <a:ext cx="473207" cy="323165"/>
          </a:xfrm>
          <a:prstGeom prst="rect">
            <a:avLst/>
          </a:prstGeom>
          <a:noFill/>
          <a:ln>
            <a:noFill/>
          </a:ln>
        </p:spPr>
        <p:txBody>
          <a:bodyPr wrap="none" rtlCol="0">
            <a:spAutoFit/>
          </a:bodyPr>
          <a:lstStyle/>
          <a:p>
            <a:pPr algn="ctr"/>
            <a:r>
              <a:rPr lang="en-US" altLang="ja-JP" sz="1500" dirty="0">
                <a:solidFill>
                  <a:schemeClr val="bg1"/>
                </a:solidFill>
                <a:latin typeface="ＭＳ Ｐゴシック" panose="020B0600070205080204" pitchFamily="50" charset="-128"/>
                <a:ea typeface="ＭＳ Ｐゴシック" panose="020B0600070205080204" pitchFamily="50" charset="-128"/>
              </a:rPr>
              <a:t>4</a:t>
            </a:r>
            <a:r>
              <a:rPr kumimoji="1" lang="ja-JP" altLang="en-US" sz="1500" dirty="0">
                <a:solidFill>
                  <a:schemeClr val="bg1"/>
                </a:solidFill>
                <a:latin typeface="ＭＳ Ｐゴシック" panose="020B0600070205080204" pitchFamily="50" charset="-128"/>
                <a:ea typeface="ＭＳ Ｐゴシック" panose="020B0600070205080204" pitchFamily="50" charset="-128"/>
              </a:rPr>
              <a:t>個</a:t>
            </a:r>
            <a:endParaRPr kumimoji="1" lang="en-US" altLang="ja-JP" sz="1500" dirty="0">
              <a:solidFill>
                <a:schemeClr val="bg1"/>
              </a:solidFill>
              <a:latin typeface="ＭＳ Ｐゴシック" panose="020B0600070205080204" pitchFamily="50" charset="-128"/>
              <a:ea typeface="ＭＳ Ｐゴシック" panose="020B0600070205080204" pitchFamily="50" charset="-128"/>
            </a:endParaRPr>
          </a:p>
        </p:txBody>
      </p:sp>
      <p:sp>
        <p:nvSpPr>
          <p:cNvPr id="34" name="テキスト ボックス 33">
            <a:extLst>
              <a:ext uri="{FF2B5EF4-FFF2-40B4-BE49-F238E27FC236}">
                <a16:creationId xmlns:a16="http://schemas.microsoft.com/office/drawing/2014/main" id="{52741C67-34AF-4BD8-9C0C-B00B487CDB1C}"/>
              </a:ext>
            </a:extLst>
          </p:cNvPr>
          <p:cNvSpPr txBox="1"/>
          <p:nvPr/>
        </p:nvSpPr>
        <p:spPr>
          <a:xfrm>
            <a:off x="5531542" y="5499097"/>
            <a:ext cx="607859" cy="323165"/>
          </a:xfrm>
          <a:prstGeom prst="rect">
            <a:avLst/>
          </a:prstGeom>
          <a:noFill/>
          <a:ln>
            <a:noFill/>
          </a:ln>
        </p:spPr>
        <p:txBody>
          <a:bodyPr wrap="none" rtlCol="0">
            <a:spAutoFit/>
          </a:bodyPr>
          <a:lstStyle/>
          <a:p>
            <a:pPr algn="ctr"/>
            <a:r>
              <a:rPr kumimoji="1" lang="en-US" altLang="ja-JP" sz="1500" dirty="0">
                <a:solidFill>
                  <a:schemeClr val="bg1"/>
                </a:solidFill>
                <a:latin typeface="ＭＳ Ｐゴシック" panose="020B0600070205080204" pitchFamily="50" charset="-128"/>
                <a:ea typeface="ＭＳ Ｐゴシック" panose="020B0600070205080204" pitchFamily="50" charset="-128"/>
              </a:rPr>
              <a:t>3.5</a:t>
            </a:r>
            <a:r>
              <a:rPr kumimoji="1" lang="ja-JP" altLang="en-US" sz="1500" dirty="0">
                <a:solidFill>
                  <a:schemeClr val="bg1"/>
                </a:solidFill>
                <a:latin typeface="ＭＳ Ｐゴシック" panose="020B0600070205080204" pitchFamily="50" charset="-128"/>
                <a:ea typeface="ＭＳ Ｐゴシック" panose="020B0600070205080204" pitchFamily="50" charset="-128"/>
              </a:rPr>
              <a:t>個</a:t>
            </a:r>
            <a:endParaRPr kumimoji="1" lang="en-US" altLang="ja-JP" sz="1500" dirty="0">
              <a:solidFill>
                <a:schemeClr val="bg1"/>
              </a:solidFill>
              <a:latin typeface="ＭＳ Ｐゴシック" panose="020B0600070205080204" pitchFamily="50" charset="-128"/>
              <a:ea typeface="ＭＳ Ｐゴシック" panose="020B0600070205080204" pitchFamily="50" charset="-128"/>
            </a:endParaRPr>
          </a:p>
        </p:txBody>
      </p:sp>
      <p:cxnSp>
        <p:nvCxnSpPr>
          <p:cNvPr id="35" name="直線矢印コネクタ 34">
            <a:extLst>
              <a:ext uri="{FF2B5EF4-FFF2-40B4-BE49-F238E27FC236}">
                <a16:creationId xmlns:a16="http://schemas.microsoft.com/office/drawing/2014/main" id="{62FE5E5F-FC57-4C0F-B9BE-CDEE27EBE2BF}"/>
              </a:ext>
            </a:extLst>
          </p:cNvPr>
          <p:cNvCxnSpPr>
            <a:cxnSpLocks/>
          </p:cNvCxnSpPr>
          <p:nvPr/>
        </p:nvCxnSpPr>
        <p:spPr>
          <a:xfrm>
            <a:off x="6210342" y="2568438"/>
            <a:ext cx="0" cy="2921738"/>
          </a:xfrm>
          <a:prstGeom prst="straightConnector1">
            <a:avLst/>
          </a:prstGeom>
          <a:ln w="38100">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36" name="直線矢印コネクタ 35">
            <a:extLst>
              <a:ext uri="{FF2B5EF4-FFF2-40B4-BE49-F238E27FC236}">
                <a16:creationId xmlns:a16="http://schemas.microsoft.com/office/drawing/2014/main" id="{6E27933F-BE04-4BC4-8B3A-3EB4FA899A96}"/>
              </a:ext>
            </a:extLst>
          </p:cNvPr>
          <p:cNvCxnSpPr>
            <a:cxnSpLocks/>
          </p:cNvCxnSpPr>
          <p:nvPr/>
        </p:nvCxnSpPr>
        <p:spPr>
          <a:xfrm>
            <a:off x="5795831" y="3480776"/>
            <a:ext cx="0" cy="2032778"/>
          </a:xfrm>
          <a:prstGeom prst="straightConnector1">
            <a:avLst/>
          </a:prstGeom>
          <a:ln w="3810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37" name="四角形: 角を丸くする 36">
            <a:extLst>
              <a:ext uri="{FF2B5EF4-FFF2-40B4-BE49-F238E27FC236}">
                <a16:creationId xmlns:a16="http://schemas.microsoft.com/office/drawing/2014/main" id="{A2F546C2-57EF-4082-AF69-F822889659E6}"/>
              </a:ext>
            </a:extLst>
          </p:cNvPr>
          <p:cNvSpPr/>
          <p:nvPr/>
        </p:nvSpPr>
        <p:spPr>
          <a:xfrm>
            <a:off x="4680011" y="5519713"/>
            <a:ext cx="1818241" cy="278064"/>
          </a:xfrm>
          <a:prstGeom prst="roundRect">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bg1"/>
              </a:solidFill>
            </a:endParaRPr>
          </a:p>
        </p:txBody>
      </p:sp>
      <p:sp>
        <p:nvSpPr>
          <p:cNvPr id="38" name="テキスト ボックス 37">
            <a:extLst>
              <a:ext uri="{FF2B5EF4-FFF2-40B4-BE49-F238E27FC236}">
                <a16:creationId xmlns:a16="http://schemas.microsoft.com/office/drawing/2014/main" id="{D1151762-F899-4915-B133-DDDD6DA65969}"/>
              </a:ext>
            </a:extLst>
          </p:cNvPr>
          <p:cNvSpPr txBox="1"/>
          <p:nvPr/>
        </p:nvSpPr>
        <p:spPr>
          <a:xfrm>
            <a:off x="3294612" y="5472441"/>
            <a:ext cx="1446230" cy="323165"/>
          </a:xfrm>
          <a:prstGeom prst="rect">
            <a:avLst/>
          </a:prstGeom>
          <a:noFill/>
          <a:ln>
            <a:noFill/>
          </a:ln>
        </p:spPr>
        <p:txBody>
          <a:bodyPr wrap="none" rtlCol="0">
            <a:spAutoFit/>
          </a:bodyPr>
          <a:lstStyle/>
          <a:p>
            <a:pPr algn="ctr"/>
            <a:r>
              <a:rPr kumimoji="1" lang="en-US" altLang="ja-JP" sz="1500" dirty="0">
                <a:solidFill>
                  <a:srgbClr val="FF0000"/>
                </a:solidFill>
                <a:latin typeface="ＭＳ Ｐゴシック" panose="020B0600070205080204" pitchFamily="50" charset="-128"/>
                <a:ea typeface="ＭＳ Ｐゴシック" panose="020B0600070205080204" pitchFamily="50" charset="-128"/>
              </a:rPr>
              <a:t>A</a:t>
            </a:r>
            <a:r>
              <a:rPr kumimoji="1" lang="ja-JP" altLang="en-US" sz="1500" dirty="0">
                <a:solidFill>
                  <a:schemeClr val="bg1"/>
                </a:solidFill>
                <a:latin typeface="ＭＳ Ｐゴシック" panose="020B0600070205080204" pitchFamily="50" charset="-128"/>
                <a:ea typeface="ＭＳ Ｐゴシック" panose="020B0600070205080204" pitchFamily="50" charset="-128"/>
              </a:rPr>
              <a:t>＞</a:t>
            </a:r>
            <a:r>
              <a:rPr kumimoji="1" lang="en-US" altLang="ja-JP" sz="1500" dirty="0">
                <a:solidFill>
                  <a:srgbClr val="92D050"/>
                </a:solidFill>
                <a:latin typeface="ＭＳ Ｐゴシック" panose="020B0600070205080204" pitchFamily="50" charset="-128"/>
                <a:ea typeface="ＭＳ Ｐゴシック" panose="020B0600070205080204" pitchFamily="50" charset="-128"/>
              </a:rPr>
              <a:t>B</a:t>
            </a:r>
            <a:r>
              <a:rPr kumimoji="1" lang="ja-JP" altLang="en-US" sz="1500" dirty="0">
                <a:solidFill>
                  <a:schemeClr val="bg1"/>
                </a:solidFill>
                <a:latin typeface="ＭＳ Ｐゴシック" panose="020B0600070205080204" pitchFamily="50" charset="-128"/>
                <a:ea typeface="ＭＳ Ｐゴシック" panose="020B0600070205080204" pitchFamily="50" charset="-128"/>
              </a:rPr>
              <a:t>をカウント</a:t>
            </a:r>
            <a:endParaRPr kumimoji="1" lang="en-US" altLang="ja-JP" sz="1500" dirty="0">
              <a:solidFill>
                <a:schemeClr val="bg1"/>
              </a:solidFill>
              <a:latin typeface="ＭＳ Ｐゴシック" panose="020B0600070205080204" pitchFamily="50" charset="-128"/>
              <a:ea typeface="ＭＳ Ｐゴシック" panose="020B0600070205080204" pitchFamily="50" charset="-128"/>
            </a:endParaRPr>
          </a:p>
        </p:txBody>
      </p:sp>
      <p:sp>
        <p:nvSpPr>
          <p:cNvPr id="39" name="テキスト ボックス 38">
            <a:extLst>
              <a:ext uri="{FF2B5EF4-FFF2-40B4-BE49-F238E27FC236}">
                <a16:creationId xmlns:a16="http://schemas.microsoft.com/office/drawing/2014/main" id="{7F061D73-AD87-412C-B482-36CA08B6D4D2}"/>
              </a:ext>
            </a:extLst>
          </p:cNvPr>
          <p:cNvSpPr txBox="1"/>
          <p:nvPr/>
        </p:nvSpPr>
        <p:spPr>
          <a:xfrm>
            <a:off x="4718520" y="3149505"/>
            <a:ext cx="992579" cy="323165"/>
          </a:xfrm>
          <a:prstGeom prst="rect">
            <a:avLst/>
          </a:prstGeom>
          <a:noFill/>
          <a:ln>
            <a:noFill/>
          </a:ln>
        </p:spPr>
        <p:txBody>
          <a:bodyPr wrap="none" rtlCol="0">
            <a:spAutoFit/>
          </a:bodyPr>
          <a:lstStyle/>
          <a:p>
            <a:pPr algn="ctr"/>
            <a:r>
              <a:rPr kumimoji="1" lang="ja-JP" altLang="en-US" sz="1500" dirty="0">
                <a:solidFill>
                  <a:schemeClr val="bg1"/>
                </a:solidFill>
                <a:latin typeface="ＭＳ Ｐゴシック" panose="020B0600070205080204" pitchFamily="50" charset="-128"/>
                <a:ea typeface="ＭＳ Ｐゴシック" panose="020B0600070205080204" pitchFamily="50" charset="-128"/>
              </a:rPr>
              <a:t>同値は</a:t>
            </a:r>
            <a:r>
              <a:rPr kumimoji="1" lang="en-US" altLang="ja-JP" sz="1500" dirty="0">
                <a:solidFill>
                  <a:schemeClr val="bg1"/>
                </a:solidFill>
                <a:latin typeface="ＭＳ Ｐゴシック" panose="020B0600070205080204" pitchFamily="50" charset="-128"/>
                <a:ea typeface="ＭＳ Ｐゴシック" panose="020B0600070205080204" pitchFamily="50" charset="-128"/>
              </a:rPr>
              <a:t>0.5</a:t>
            </a:r>
          </a:p>
        </p:txBody>
      </p:sp>
      <p:sp>
        <p:nvSpPr>
          <p:cNvPr id="40" name="テキスト ボックス 39">
            <a:extLst>
              <a:ext uri="{FF2B5EF4-FFF2-40B4-BE49-F238E27FC236}">
                <a16:creationId xmlns:a16="http://schemas.microsoft.com/office/drawing/2014/main" id="{91CC0A65-8B43-48E6-BF9D-3BD542512548}"/>
              </a:ext>
            </a:extLst>
          </p:cNvPr>
          <p:cNvSpPr txBox="1"/>
          <p:nvPr/>
        </p:nvSpPr>
        <p:spPr>
          <a:xfrm>
            <a:off x="1595883" y="1952322"/>
            <a:ext cx="761747" cy="323165"/>
          </a:xfrm>
          <a:prstGeom prst="rect">
            <a:avLst/>
          </a:prstGeom>
          <a:noFill/>
          <a:ln>
            <a:noFill/>
          </a:ln>
        </p:spPr>
        <p:txBody>
          <a:bodyPr wrap="none" rtlCol="0">
            <a:spAutoFit/>
          </a:bodyPr>
          <a:lstStyle/>
          <a:p>
            <a:pPr algn="ctr"/>
            <a:r>
              <a:rPr kumimoji="1" lang="ja-JP" altLang="en-US" sz="1500" dirty="0">
                <a:solidFill>
                  <a:schemeClr val="bg1"/>
                </a:solidFill>
                <a:latin typeface="ＭＳ Ｐゴシック" panose="020B0600070205080204" pitchFamily="50" charset="-128"/>
                <a:ea typeface="ＭＳ Ｐゴシック" panose="020B0600070205080204" pitchFamily="50" charset="-128"/>
              </a:rPr>
              <a:t>観測値</a:t>
            </a:r>
            <a:endParaRPr kumimoji="1" lang="en-US" altLang="ja-JP" sz="1500" dirty="0">
              <a:solidFill>
                <a:schemeClr val="bg1"/>
              </a:solidFill>
              <a:latin typeface="ＭＳ Ｐゴシック" panose="020B0600070205080204" pitchFamily="50" charset="-128"/>
              <a:ea typeface="ＭＳ Ｐゴシック" panose="020B0600070205080204" pitchFamily="50" charset="-128"/>
            </a:endParaRPr>
          </a:p>
        </p:txBody>
      </p:sp>
      <p:sp>
        <p:nvSpPr>
          <p:cNvPr id="41" name="波線 40">
            <a:extLst>
              <a:ext uri="{FF2B5EF4-FFF2-40B4-BE49-F238E27FC236}">
                <a16:creationId xmlns:a16="http://schemas.microsoft.com/office/drawing/2014/main" id="{A3EF12B7-DC58-4560-A1BA-2422ABEB11E4}"/>
              </a:ext>
            </a:extLst>
          </p:cNvPr>
          <p:cNvSpPr/>
          <p:nvPr/>
        </p:nvSpPr>
        <p:spPr>
          <a:xfrm>
            <a:off x="1786421" y="2893792"/>
            <a:ext cx="473207" cy="70534"/>
          </a:xfrm>
          <a:prstGeom prst="wave">
            <a:avLst>
              <a:gd name="adj1" fmla="val 12500"/>
              <a:gd name="adj2" fmla="val -4135"/>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9" name="楕円 8">
            <a:extLst>
              <a:ext uri="{FF2B5EF4-FFF2-40B4-BE49-F238E27FC236}">
                <a16:creationId xmlns:a16="http://schemas.microsoft.com/office/drawing/2014/main" id="{27C0892A-B337-4505-A95A-067309FFFC34}"/>
              </a:ext>
            </a:extLst>
          </p:cNvPr>
          <p:cNvSpPr/>
          <p:nvPr/>
        </p:nvSpPr>
        <p:spPr>
          <a:xfrm>
            <a:off x="2693673" y="3398459"/>
            <a:ext cx="180000" cy="1800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17" name="楕円 16">
            <a:extLst>
              <a:ext uri="{FF2B5EF4-FFF2-40B4-BE49-F238E27FC236}">
                <a16:creationId xmlns:a16="http://schemas.microsoft.com/office/drawing/2014/main" id="{78BF2527-58FA-4CE3-A030-2C92335D51A4}"/>
              </a:ext>
            </a:extLst>
          </p:cNvPr>
          <p:cNvSpPr/>
          <p:nvPr/>
        </p:nvSpPr>
        <p:spPr>
          <a:xfrm>
            <a:off x="2646046" y="4722307"/>
            <a:ext cx="180000" cy="1800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18" name="楕円 17">
            <a:extLst>
              <a:ext uri="{FF2B5EF4-FFF2-40B4-BE49-F238E27FC236}">
                <a16:creationId xmlns:a16="http://schemas.microsoft.com/office/drawing/2014/main" id="{332C0BD4-32F2-4B82-A113-A20836C95D70}"/>
              </a:ext>
            </a:extLst>
          </p:cNvPr>
          <p:cNvSpPr/>
          <p:nvPr/>
        </p:nvSpPr>
        <p:spPr>
          <a:xfrm>
            <a:off x="2637409" y="5004313"/>
            <a:ext cx="180000" cy="180000"/>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bg1"/>
              </a:solidFill>
            </a:endParaRPr>
          </a:p>
        </p:txBody>
      </p:sp>
      <p:sp>
        <p:nvSpPr>
          <p:cNvPr id="52" name="テキスト ボックス 51">
            <a:extLst>
              <a:ext uri="{FF2B5EF4-FFF2-40B4-BE49-F238E27FC236}">
                <a16:creationId xmlns:a16="http://schemas.microsoft.com/office/drawing/2014/main" id="{72619E00-A422-489C-A20A-1AB713F28DBE}"/>
              </a:ext>
            </a:extLst>
          </p:cNvPr>
          <p:cNvSpPr txBox="1"/>
          <p:nvPr/>
        </p:nvSpPr>
        <p:spPr>
          <a:xfrm>
            <a:off x="3101095" y="1937851"/>
            <a:ext cx="761747" cy="323165"/>
          </a:xfrm>
          <a:prstGeom prst="rect">
            <a:avLst/>
          </a:prstGeom>
          <a:noFill/>
          <a:ln>
            <a:noFill/>
          </a:ln>
        </p:spPr>
        <p:txBody>
          <a:bodyPr wrap="none" rtlCol="0">
            <a:spAutoFit/>
          </a:bodyPr>
          <a:lstStyle/>
          <a:p>
            <a:pPr algn="ctr"/>
            <a:r>
              <a:rPr kumimoji="1" lang="ja-JP" altLang="en-US" sz="1500" dirty="0">
                <a:solidFill>
                  <a:srgbClr val="FFC000"/>
                </a:solidFill>
                <a:latin typeface="ＭＳ Ｐゴシック" panose="020B0600070205080204" pitchFamily="50" charset="-128"/>
                <a:ea typeface="ＭＳ Ｐゴシック" panose="020B0600070205080204" pitchFamily="50" charset="-128"/>
              </a:rPr>
              <a:t>外れ値</a:t>
            </a:r>
            <a:endParaRPr kumimoji="1" lang="en-US" altLang="ja-JP" sz="1500" dirty="0">
              <a:solidFill>
                <a:srgbClr val="FFC000"/>
              </a:solidFill>
              <a:latin typeface="ＭＳ Ｐゴシック" panose="020B0600070205080204" pitchFamily="50" charset="-128"/>
              <a:ea typeface="ＭＳ Ｐゴシック" panose="020B0600070205080204" pitchFamily="50" charset="-128"/>
            </a:endParaRPr>
          </a:p>
        </p:txBody>
      </p:sp>
      <p:cxnSp>
        <p:nvCxnSpPr>
          <p:cNvPr id="54" name="直線矢印コネクタ 53">
            <a:extLst>
              <a:ext uri="{FF2B5EF4-FFF2-40B4-BE49-F238E27FC236}">
                <a16:creationId xmlns:a16="http://schemas.microsoft.com/office/drawing/2014/main" id="{B9F7C8E5-846E-4748-A4CD-EB19CC7FFD42}"/>
              </a:ext>
            </a:extLst>
          </p:cNvPr>
          <p:cNvCxnSpPr>
            <a:cxnSpLocks/>
          </p:cNvCxnSpPr>
          <p:nvPr/>
        </p:nvCxnSpPr>
        <p:spPr>
          <a:xfrm flipH="1">
            <a:off x="2886023" y="2214462"/>
            <a:ext cx="300729" cy="282104"/>
          </a:xfrm>
          <a:prstGeom prst="straightConnector1">
            <a:avLst/>
          </a:prstGeom>
          <a:ln w="3175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56" name="直線矢印コネクタ 55">
            <a:extLst>
              <a:ext uri="{FF2B5EF4-FFF2-40B4-BE49-F238E27FC236}">
                <a16:creationId xmlns:a16="http://schemas.microsoft.com/office/drawing/2014/main" id="{A082ACEE-1EF8-4DE8-8384-716D5A2795E1}"/>
              </a:ext>
            </a:extLst>
          </p:cNvPr>
          <p:cNvCxnSpPr>
            <a:cxnSpLocks/>
          </p:cNvCxnSpPr>
          <p:nvPr/>
        </p:nvCxnSpPr>
        <p:spPr>
          <a:xfrm>
            <a:off x="3813468" y="2081836"/>
            <a:ext cx="412654" cy="253533"/>
          </a:xfrm>
          <a:prstGeom prst="straightConnector1">
            <a:avLst/>
          </a:prstGeom>
          <a:ln w="31750">
            <a:solidFill>
              <a:srgbClr val="FFC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5816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500"/>
                                        <p:tgtEl>
                                          <p:spTgt spid="27"/>
                                        </p:tgtEl>
                                      </p:cBhvr>
                                    </p:animEffect>
                                  </p:childTnLst>
                                </p:cTn>
                              </p:par>
                              <p:par>
                                <p:cTn id="8" presetID="10" presetClass="entr" presetSubtype="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8"/>
                                        </p:tgtEl>
                                        <p:attrNameLst>
                                          <p:attrName>style.visibility</p:attrName>
                                        </p:attrNameLst>
                                      </p:cBhvr>
                                      <p:to>
                                        <p:strVal val="visible"/>
                                      </p:to>
                                    </p:set>
                                    <p:animEffect transition="in" filter="fade">
                                      <p:cBhvr>
                                        <p:cTn id="13" dur="500"/>
                                        <p:tgtEl>
                                          <p:spTgt spid="28"/>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8"/>
                                        </p:tgtEl>
                                        <p:attrNameLst>
                                          <p:attrName>style.visibility</p:attrName>
                                        </p:attrNameLst>
                                      </p:cBhvr>
                                      <p:to>
                                        <p:strVal val="visible"/>
                                      </p:to>
                                    </p:set>
                                    <p:animEffect transition="in" filter="fade">
                                      <p:cBhvr>
                                        <p:cTn id="16" dur="500"/>
                                        <p:tgtEl>
                                          <p:spTgt spid="38"/>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fade">
                                      <p:cBhvr>
                                        <p:cTn id="21" dur="500"/>
                                        <p:tgtEl>
                                          <p:spTgt spid="26"/>
                                        </p:tgtEl>
                                      </p:cBhvr>
                                    </p:animEffect>
                                  </p:childTnLst>
                                </p:cTn>
                              </p:par>
                              <p:par>
                                <p:cTn id="22" presetID="10" presetClass="entr" presetSubtype="0" fill="hold" nodeType="withEffect">
                                  <p:stCondLst>
                                    <p:cond delay="0"/>
                                  </p:stCondLst>
                                  <p:childTnLst>
                                    <p:set>
                                      <p:cBhvr>
                                        <p:cTn id="23" dur="1" fill="hold">
                                          <p:stCondLst>
                                            <p:cond delay="0"/>
                                          </p:stCondLst>
                                        </p:cTn>
                                        <p:tgtEl>
                                          <p:spTgt spid="30"/>
                                        </p:tgtEl>
                                        <p:attrNameLst>
                                          <p:attrName>style.visibility</p:attrName>
                                        </p:attrNameLst>
                                      </p:cBhvr>
                                      <p:to>
                                        <p:strVal val="visible"/>
                                      </p:to>
                                    </p:set>
                                    <p:animEffect transition="in" filter="fade">
                                      <p:cBhvr>
                                        <p:cTn id="24" dur="500"/>
                                        <p:tgtEl>
                                          <p:spTgt spid="30"/>
                                        </p:tgtEl>
                                      </p:cBhvr>
                                    </p:animEffect>
                                  </p:childTnLst>
                                </p:cTn>
                              </p:par>
                              <p:par>
                                <p:cTn id="25" presetID="10" presetClass="entr" presetSubtype="0" fill="hold" nodeType="withEffect">
                                  <p:stCondLst>
                                    <p:cond delay="0"/>
                                  </p:stCondLst>
                                  <p:childTnLst>
                                    <p:set>
                                      <p:cBhvr>
                                        <p:cTn id="26" dur="1" fill="hold">
                                          <p:stCondLst>
                                            <p:cond delay="0"/>
                                          </p:stCondLst>
                                        </p:cTn>
                                        <p:tgtEl>
                                          <p:spTgt spid="29"/>
                                        </p:tgtEl>
                                        <p:attrNameLst>
                                          <p:attrName>style.visibility</p:attrName>
                                        </p:attrNameLst>
                                      </p:cBhvr>
                                      <p:to>
                                        <p:strVal val="visible"/>
                                      </p:to>
                                    </p:set>
                                    <p:animEffect transition="in" filter="fade">
                                      <p:cBhvr>
                                        <p:cTn id="27" dur="500"/>
                                        <p:tgtEl>
                                          <p:spTgt spid="29"/>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39"/>
                                        </p:tgtEl>
                                        <p:attrNameLst>
                                          <p:attrName>style.visibility</p:attrName>
                                        </p:attrNameLst>
                                      </p:cBhvr>
                                      <p:to>
                                        <p:strVal val="visible"/>
                                      </p:to>
                                    </p:set>
                                    <p:animEffect transition="in" filter="fade">
                                      <p:cBhvr>
                                        <p:cTn id="30" dur="500"/>
                                        <p:tgtEl>
                                          <p:spTgt spid="39"/>
                                        </p:tgtEl>
                                      </p:cBhvr>
                                    </p:animEffect>
                                  </p:childTnLst>
                                </p:cTn>
                              </p:par>
                              <p:par>
                                <p:cTn id="31" presetID="10" presetClass="entr" presetSubtype="0" fill="hold" nodeType="withEffect">
                                  <p:stCondLst>
                                    <p:cond delay="0"/>
                                  </p:stCondLst>
                                  <p:childTnLst>
                                    <p:set>
                                      <p:cBhvr>
                                        <p:cTn id="32" dur="1" fill="hold">
                                          <p:stCondLst>
                                            <p:cond delay="0"/>
                                          </p:stCondLst>
                                        </p:cTn>
                                        <p:tgtEl>
                                          <p:spTgt spid="35"/>
                                        </p:tgtEl>
                                        <p:attrNameLst>
                                          <p:attrName>style.visibility</p:attrName>
                                        </p:attrNameLst>
                                      </p:cBhvr>
                                      <p:to>
                                        <p:strVal val="visible"/>
                                      </p:to>
                                    </p:set>
                                    <p:animEffect transition="in" filter="fade">
                                      <p:cBhvr>
                                        <p:cTn id="33" dur="500"/>
                                        <p:tgtEl>
                                          <p:spTgt spid="35"/>
                                        </p:tgtEl>
                                      </p:cBhvr>
                                    </p:animEffect>
                                  </p:childTnLst>
                                </p:cTn>
                              </p:par>
                              <p:par>
                                <p:cTn id="34" presetID="10" presetClass="entr" presetSubtype="0" fill="hold" nodeType="withEffect">
                                  <p:stCondLst>
                                    <p:cond delay="0"/>
                                  </p:stCondLst>
                                  <p:childTnLst>
                                    <p:set>
                                      <p:cBhvr>
                                        <p:cTn id="35" dur="1" fill="hold">
                                          <p:stCondLst>
                                            <p:cond delay="0"/>
                                          </p:stCondLst>
                                        </p:cTn>
                                        <p:tgtEl>
                                          <p:spTgt spid="36"/>
                                        </p:tgtEl>
                                        <p:attrNameLst>
                                          <p:attrName>style.visibility</p:attrName>
                                        </p:attrNameLst>
                                      </p:cBhvr>
                                      <p:to>
                                        <p:strVal val="visible"/>
                                      </p:to>
                                    </p:set>
                                    <p:animEffect transition="in" filter="fade">
                                      <p:cBhvr>
                                        <p:cTn id="36" dur="500"/>
                                        <p:tgtEl>
                                          <p:spTgt spid="36"/>
                                        </p:tgtEl>
                                      </p:cBhvr>
                                    </p:animEffect>
                                  </p:childTnLst>
                                </p:cTn>
                              </p:par>
                              <p:par>
                                <p:cTn id="37" presetID="10" presetClass="entr" presetSubtype="0" fill="hold" nodeType="withEffect">
                                  <p:stCondLst>
                                    <p:cond delay="0"/>
                                  </p:stCondLst>
                                  <p:childTnLst>
                                    <p:set>
                                      <p:cBhvr>
                                        <p:cTn id="38" dur="1" fill="hold">
                                          <p:stCondLst>
                                            <p:cond delay="0"/>
                                          </p:stCondLst>
                                        </p:cTn>
                                        <p:tgtEl>
                                          <p:spTgt spid="31"/>
                                        </p:tgtEl>
                                        <p:attrNameLst>
                                          <p:attrName>style.visibility</p:attrName>
                                        </p:attrNameLst>
                                      </p:cBhvr>
                                      <p:to>
                                        <p:strVal val="visible"/>
                                      </p:to>
                                    </p:set>
                                    <p:animEffect transition="in" filter="fade">
                                      <p:cBhvr>
                                        <p:cTn id="39" dur="500"/>
                                        <p:tgtEl>
                                          <p:spTgt spid="31"/>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32"/>
                                        </p:tgtEl>
                                        <p:attrNameLst>
                                          <p:attrName>style.visibility</p:attrName>
                                        </p:attrNameLst>
                                      </p:cBhvr>
                                      <p:to>
                                        <p:strVal val="visible"/>
                                      </p:to>
                                    </p:set>
                                    <p:animEffect transition="in" filter="fade">
                                      <p:cBhvr>
                                        <p:cTn id="42" dur="500"/>
                                        <p:tgtEl>
                                          <p:spTgt spid="32"/>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34"/>
                                        </p:tgtEl>
                                        <p:attrNameLst>
                                          <p:attrName>style.visibility</p:attrName>
                                        </p:attrNameLst>
                                      </p:cBhvr>
                                      <p:to>
                                        <p:strVal val="visible"/>
                                      </p:to>
                                    </p:set>
                                    <p:animEffect transition="in" filter="fade">
                                      <p:cBhvr>
                                        <p:cTn id="45" dur="500"/>
                                        <p:tgtEl>
                                          <p:spTgt spid="34"/>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33"/>
                                        </p:tgtEl>
                                        <p:attrNameLst>
                                          <p:attrName>style.visibility</p:attrName>
                                        </p:attrNameLst>
                                      </p:cBhvr>
                                      <p:to>
                                        <p:strVal val="visible"/>
                                      </p:to>
                                    </p:set>
                                    <p:animEffect transition="in" filter="fade">
                                      <p:cBhvr>
                                        <p:cTn id="48" dur="500"/>
                                        <p:tgtEl>
                                          <p:spTgt spid="33"/>
                                        </p:tgtEl>
                                      </p:cBhvr>
                                    </p:animEffect>
                                  </p:childTnLst>
                                </p:cTn>
                              </p:par>
                              <p:par>
                                <p:cTn id="49" presetID="10" presetClass="entr" presetSubtype="0" fill="hold" nodeType="withEffect">
                                  <p:stCondLst>
                                    <p:cond delay="0"/>
                                  </p:stCondLst>
                                  <p:childTnLst>
                                    <p:set>
                                      <p:cBhvr>
                                        <p:cTn id="50" dur="1" fill="hold">
                                          <p:stCondLst>
                                            <p:cond delay="0"/>
                                          </p:stCondLst>
                                        </p:cTn>
                                        <p:tgtEl>
                                          <p:spTgt spid="43"/>
                                        </p:tgtEl>
                                        <p:attrNameLst>
                                          <p:attrName>style.visibility</p:attrName>
                                        </p:attrNameLst>
                                      </p:cBhvr>
                                      <p:to>
                                        <p:strVal val="visible"/>
                                      </p:to>
                                    </p:set>
                                    <p:animEffect transition="in" filter="fade">
                                      <p:cBhvr>
                                        <p:cTn id="51" dur="500"/>
                                        <p:tgtEl>
                                          <p:spTgt spid="43"/>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37"/>
                                        </p:tgtEl>
                                        <p:attrNameLst>
                                          <p:attrName>style.visibility</p:attrName>
                                        </p:attrNameLst>
                                      </p:cBhvr>
                                      <p:to>
                                        <p:strVal val="visible"/>
                                      </p:to>
                                    </p:set>
                                    <p:animEffect transition="in" filter="fade">
                                      <p:cBhvr>
                                        <p:cTn id="56" dur="500"/>
                                        <p:tgtEl>
                                          <p:spTgt spid="37"/>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5"/>
                                        </p:tgtEl>
                                        <p:attrNameLst>
                                          <p:attrName>style.visibility</p:attrName>
                                        </p:attrNameLst>
                                      </p:cBhvr>
                                      <p:to>
                                        <p:strVal val="visible"/>
                                      </p:to>
                                    </p:set>
                                    <p:animEffect transition="in" filter="fade">
                                      <p:cBhvr>
                                        <p:cTn id="59"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8" grpId="0"/>
      <p:bldP spid="32" grpId="0"/>
      <p:bldP spid="33" grpId="0"/>
      <p:bldP spid="34" grpId="0"/>
      <p:bldP spid="37" grpId="0" animBg="1"/>
      <p:bldP spid="38" grpId="0"/>
      <p:bldP spid="39"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625668"/>
            <a:ext cx="8278688" cy="1143000"/>
          </a:xfrm>
        </p:spPr>
        <p:txBody>
          <a:bodyPr/>
          <a:lstStyle/>
          <a:p>
            <a:r>
              <a:rPr kumimoji="1" lang="en-US" altLang="ja-JP" sz="3500" b="1" dirty="0">
                <a:effectLst>
                  <a:outerShdw blurRad="38100" dist="38100" dir="2700000" algn="tl">
                    <a:srgbClr val="000000">
                      <a:alpha val="43137"/>
                    </a:srgbClr>
                  </a:outerShdw>
                </a:effectLst>
                <a:latin typeface="+mn-ea"/>
                <a:ea typeface="+mn-ea"/>
              </a:rPr>
              <a:t>B</a:t>
            </a:r>
            <a:r>
              <a:rPr kumimoji="1" lang="ja-JP" altLang="en-US" sz="3500" b="1" dirty="0">
                <a:effectLst>
                  <a:outerShdw blurRad="38100" dist="38100" dir="2700000" algn="tl">
                    <a:srgbClr val="000000">
                      <a:alpha val="43137"/>
                    </a:srgbClr>
                  </a:outerShdw>
                </a:effectLst>
                <a:latin typeface="+mn-ea"/>
                <a:ea typeface="+mn-ea"/>
              </a:rPr>
              <a:t>群を基準とした</a:t>
            </a:r>
            <a:r>
              <a:rPr kumimoji="1" lang="en-US" altLang="ja-JP" sz="3500" b="1" dirty="0">
                <a:effectLst>
                  <a:outerShdw blurRad="38100" dist="38100" dir="2700000" algn="tl">
                    <a:srgbClr val="000000">
                      <a:alpha val="43137"/>
                    </a:srgbClr>
                  </a:outerShdw>
                </a:effectLst>
                <a:latin typeface="+mn-ea"/>
                <a:ea typeface="+mn-ea"/>
              </a:rPr>
              <a:t>U</a:t>
            </a:r>
            <a:r>
              <a:rPr kumimoji="1" lang="en-US" altLang="ja-JP" sz="3500" b="1" baseline="-25000" dirty="0">
                <a:effectLst>
                  <a:outerShdw blurRad="38100" dist="38100" dir="2700000" algn="tl">
                    <a:srgbClr val="000000">
                      <a:alpha val="43137"/>
                    </a:srgbClr>
                  </a:outerShdw>
                </a:effectLst>
                <a:latin typeface="+mn-ea"/>
                <a:ea typeface="+mn-ea"/>
              </a:rPr>
              <a:t>B</a:t>
            </a:r>
            <a:r>
              <a:rPr kumimoji="1" lang="ja-JP" altLang="en-US" sz="3500" b="1" dirty="0">
                <a:effectLst>
                  <a:outerShdw blurRad="38100" dist="38100" dir="2700000" algn="tl">
                    <a:srgbClr val="000000">
                      <a:alpha val="43137"/>
                    </a:srgbClr>
                  </a:outerShdw>
                </a:effectLst>
                <a:latin typeface="+mn-ea"/>
                <a:ea typeface="+mn-ea"/>
              </a:rPr>
              <a:t>も計算してみよう</a:t>
            </a:r>
            <a:endParaRPr kumimoji="1" lang="ja-JP" altLang="en-US" sz="2500" b="1" dirty="0">
              <a:effectLst>
                <a:outerShdw blurRad="38100" dist="38100" dir="2700000" algn="tl">
                  <a:srgbClr val="000000">
                    <a:alpha val="43137"/>
                  </a:srgbClr>
                </a:outerShdw>
              </a:effectLst>
              <a:latin typeface="+mn-ea"/>
              <a:ea typeface="+mn-ea"/>
            </a:endParaRPr>
          </a:p>
        </p:txBody>
      </p:sp>
      <p:graphicFrame>
        <p:nvGraphicFramePr>
          <p:cNvPr id="6" name="コンテンツ プレースホルダー 3"/>
          <p:cNvGraphicFramePr>
            <a:graphicFrameLocks noGrp="1"/>
          </p:cNvGraphicFramePr>
          <p:nvPr>
            <p:ph idx="1"/>
          </p:nvPr>
        </p:nvGraphicFramePr>
        <p:xfrm>
          <a:off x="744911" y="2804559"/>
          <a:ext cx="1505584" cy="2194560"/>
        </p:xfrm>
        <a:graphic>
          <a:graphicData uri="http://schemas.openxmlformats.org/drawingml/2006/table">
            <a:tbl>
              <a:tblPr firstRow="1" bandRow="1">
                <a:tableStyleId>{5C22544A-7EE6-4342-B048-85BDC9FD1C3A}</a:tableStyleId>
              </a:tblPr>
              <a:tblGrid>
                <a:gridCol w="752792">
                  <a:extLst>
                    <a:ext uri="{9D8B030D-6E8A-4147-A177-3AD203B41FA5}">
                      <a16:colId xmlns:a16="http://schemas.microsoft.com/office/drawing/2014/main" val="20000"/>
                    </a:ext>
                  </a:extLst>
                </a:gridCol>
                <a:gridCol w="752792">
                  <a:extLst>
                    <a:ext uri="{9D8B030D-6E8A-4147-A177-3AD203B41FA5}">
                      <a16:colId xmlns:a16="http://schemas.microsoft.com/office/drawing/2014/main" val="20001"/>
                    </a:ext>
                  </a:extLst>
                </a:gridCol>
              </a:tblGrid>
              <a:tr h="312035">
                <a:tc>
                  <a:txBody>
                    <a:bodyPr/>
                    <a:lstStyle/>
                    <a:p>
                      <a:pPr algn="ctr"/>
                      <a:r>
                        <a:rPr kumimoji="1" lang="en-US" altLang="ja-JP" dirty="0"/>
                        <a:t>A</a:t>
                      </a:r>
                      <a:endParaRPr kumimoji="1" lang="ja-JP" altLang="en-US" dirty="0"/>
                    </a:p>
                  </a:txBody>
                  <a:tcPr/>
                </a:tc>
                <a:tc>
                  <a:txBody>
                    <a:bodyPr/>
                    <a:lstStyle/>
                    <a:p>
                      <a:pPr algn="ctr"/>
                      <a:r>
                        <a:rPr kumimoji="1" lang="en-US" altLang="ja-JP" dirty="0"/>
                        <a:t>B</a:t>
                      </a:r>
                      <a:endParaRPr kumimoji="1" lang="ja-JP" altLang="en-US" dirty="0"/>
                    </a:p>
                  </a:txBody>
                  <a:tcPr/>
                </a:tc>
                <a:extLst>
                  <a:ext uri="{0D108BD9-81ED-4DB2-BD59-A6C34878D82A}">
                    <a16:rowId xmlns:a16="http://schemas.microsoft.com/office/drawing/2014/main" val="10000"/>
                  </a:ext>
                </a:extLst>
              </a:tr>
              <a:tr h="312035">
                <a:tc>
                  <a:txBody>
                    <a:bodyPr/>
                    <a:lstStyle/>
                    <a:p>
                      <a:pPr algn="r"/>
                      <a:r>
                        <a:rPr kumimoji="1" lang="en-US" altLang="ja-JP" dirty="0"/>
                        <a:t>1</a:t>
                      </a:r>
                      <a:r>
                        <a:rPr kumimoji="1" lang="ja-JP" altLang="en-US" dirty="0"/>
                        <a:t>位</a:t>
                      </a:r>
                    </a:p>
                  </a:txBody>
                  <a:tcPr/>
                </a:tc>
                <a:tc>
                  <a:txBody>
                    <a:bodyPr/>
                    <a:lstStyle/>
                    <a:p>
                      <a:pPr algn="r"/>
                      <a:r>
                        <a:rPr kumimoji="1" lang="en-US" altLang="ja-JP" dirty="0"/>
                        <a:t>2</a:t>
                      </a:r>
                      <a:r>
                        <a:rPr kumimoji="1" lang="ja-JP" altLang="en-US" dirty="0"/>
                        <a:t>位</a:t>
                      </a:r>
                    </a:p>
                  </a:txBody>
                  <a:tcPr/>
                </a:tc>
                <a:extLst>
                  <a:ext uri="{0D108BD9-81ED-4DB2-BD59-A6C34878D82A}">
                    <a16:rowId xmlns:a16="http://schemas.microsoft.com/office/drawing/2014/main" val="10001"/>
                  </a:ext>
                </a:extLst>
              </a:tr>
              <a:tr h="312035">
                <a:tc>
                  <a:txBody>
                    <a:bodyPr/>
                    <a:lstStyle/>
                    <a:p>
                      <a:pPr algn="r"/>
                      <a:r>
                        <a:rPr kumimoji="1" lang="en-US" altLang="ja-JP" dirty="0"/>
                        <a:t>3</a:t>
                      </a:r>
                      <a:r>
                        <a:rPr kumimoji="1" lang="ja-JP" altLang="en-US" dirty="0"/>
                        <a:t>位</a:t>
                      </a:r>
                    </a:p>
                  </a:txBody>
                  <a:tcPr/>
                </a:tc>
                <a:tc>
                  <a:txBody>
                    <a:bodyPr/>
                    <a:lstStyle/>
                    <a:p>
                      <a:pPr algn="r"/>
                      <a:r>
                        <a:rPr kumimoji="1" lang="en-US" altLang="ja-JP" dirty="0"/>
                        <a:t>4</a:t>
                      </a:r>
                      <a:r>
                        <a:rPr kumimoji="1" lang="ja-JP" altLang="en-US" dirty="0"/>
                        <a:t>位</a:t>
                      </a:r>
                    </a:p>
                  </a:txBody>
                  <a:tcPr/>
                </a:tc>
                <a:extLst>
                  <a:ext uri="{0D108BD9-81ED-4DB2-BD59-A6C34878D82A}">
                    <a16:rowId xmlns:a16="http://schemas.microsoft.com/office/drawing/2014/main" val="10002"/>
                  </a:ext>
                </a:extLst>
              </a:tr>
              <a:tr h="312035">
                <a:tc>
                  <a:txBody>
                    <a:bodyPr/>
                    <a:lstStyle/>
                    <a:p>
                      <a:pPr algn="r"/>
                      <a:r>
                        <a:rPr kumimoji="1" lang="en-US" altLang="ja-JP" dirty="0"/>
                        <a:t>6</a:t>
                      </a:r>
                      <a:r>
                        <a:rPr kumimoji="1" lang="ja-JP" altLang="en-US" dirty="0"/>
                        <a:t>位</a:t>
                      </a:r>
                    </a:p>
                  </a:txBody>
                  <a:tcPr/>
                </a:tc>
                <a:tc>
                  <a:txBody>
                    <a:bodyPr/>
                    <a:lstStyle/>
                    <a:p>
                      <a:pPr algn="r"/>
                      <a:r>
                        <a:rPr kumimoji="1" lang="en-US" altLang="ja-JP" dirty="0"/>
                        <a:t>5</a:t>
                      </a:r>
                      <a:r>
                        <a:rPr kumimoji="1" lang="ja-JP" altLang="en-US" dirty="0"/>
                        <a:t>位</a:t>
                      </a:r>
                    </a:p>
                  </a:txBody>
                  <a:tcPr/>
                </a:tc>
                <a:extLst>
                  <a:ext uri="{0D108BD9-81ED-4DB2-BD59-A6C34878D82A}">
                    <a16:rowId xmlns:a16="http://schemas.microsoft.com/office/drawing/2014/main" val="10003"/>
                  </a:ext>
                </a:extLst>
              </a:tr>
              <a:tr h="312035">
                <a:tc>
                  <a:txBody>
                    <a:bodyPr/>
                    <a:lstStyle/>
                    <a:p>
                      <a:pPr algn="r"/>
                      <a:r>
                        <a:rPr kumimoji="1" lang="en-US" altLang="ja-JP" dirty="0"/>
                        <a:t>7.5</a:t>
                      </a:r>
                      <a:r>
                        <a:rPr kumimoji="1" lang="ja-JP" altLang="en-US" dirty="0"/>
                        <a:t>位</a:t>
                      </a:r>
                    </a:p>
                  </a:txBody>
                  <a:tcPr/>
                </a:tc>
                <a:tc>
                  <a:txBody>
                    <a:bodyPr/>
                    <a:lstStyle/>
                    <a:p>
                      <a:pPr algn="r"/>
                      <a:r>
                        <a:rPr kumimoji="1" lang="en-US" altLang="ja-JP" dirty="0"/>
                        <a:t>7.5</a:t>
                      </a:r>
                      <a:r>
                        <a:rPr kumimoji="1" lang="ja-JP" altLang="en-US" dirty="0"/>
                        <a:t>位</a:t>
                      </a:r>
                    </a:p>
                  </a:txBody>
                  <a:tcPr/>
                </a:tc>
                <a:extLst>
                  <a:ext uri="{0D108BD9-81ED-4DB2-BD59-A6C34878D82A}">
                    <a16:rowId xmlns:a16="http://schemas.microsoft.com/office/drawing/2014/main" val="10004"/>
                  </a:ext>
                </a:extLst>
              </a:tr>
              <a:tr h="312035">
                <a:tc>
                  <a:txBody>
                    <a:bodyPr/>
                    <a:lstStyle/>
                    <a:p>
                      <a:pPr algn="ctr"/>
                      <a:endParaRPr kumimoji="1" lang="ja-JP" altLang="en-US" dirty="0"/>
                    </a:p>
                  </a:txBody>
                  <a:tcPr/>
                </a:tc>
                <a:tc>
                  <a:txBody>
                    <a:bodyPr/>
                    <a:lstStyle/>
                    <a:p>
                      <a:pPr algn="r"/>
                      <a:r>
                        <a:rPr kumimoji="1" lang="en-US" altLang="ja-JP" dirty="0"/>
                        <a:t>9</a:t>
                      </a:r>
                      <a:r>
                        <a:rPr kumimoji="1" lang="ja-JP" altLang="en-US" dirty="0"/>
                        <a:t>位</a:t>
                      </a:r>
                    </a:p>
                  </a:txBody>
                  <a:tcPr/>
                </a:tc>
                <a:extLst>
                  <a:ext uri="{0D108BD9-81ED-4DB2-BD59-A6C34878D82A}">
                    <a16:rowId xmlns:a16="http://schemas.microsoft.com/office/drawing/2014/main" val="10005"/>
                  </a:ext>
                </a:extLst>
              </a:tr>
            </a:tbl>
          </a:graphicData>
        </a:graphic>
      </p:graphicFrame>
      <p:sp>
        <p:nvSpPr>
          <p:cNvPr id="7" name="テキスト ボックス 6"/>
          <p:cNvSpPr txBox="1"/>
          <p:nvPr/>
        </p:nvSpPr>
        <p:spPr>
          <a:xfrm>
            <a:off x="683568" y="2084253"/>
            <a:ext cx="1636987" cy="707886"/>
          </a:xfrm>
          <a:prstGeom prst="rect">
            <a:avLst/>
          </a:prstGeom>
          <a:noFill/>
        </p:spPr>
        <p:txBody>
          <a:bodyPr wrap="none" rtlCol="0">
            <a:spAutoFit/>
          </a:bodyPr>
          <a:lstStyle/>
          <a:p>
            <a:pPr algn="ctr"/>
            <a:r>
              <a:rPr kumimoji="1" lang="ja-JP" altLang="en-US" sz="2000" dirty="0">
                <a:solidFill>
                  <a:schemeClr val="bg1"/>
                </a:solidFill>
                <a:latin typeface="+mn-ea"/>
                <a:cs typeface="Meiryo UI" pitchFamily="50" charset="-128"/>
              </a:rPr>
              <a:t>順位を付ける</a:t>
            </a:r>
            <a:endParaRPr kumimoji="1" lang="en-US" altLang="ja-JP" sz="2000" dirty="0">
              <a:solidFill>
                <a:schemeClr val="bg1"/>
              </a:solidFill>
              <a:latin typeface="+mn-ea"/>
              <a:cs typeface="Meiryo UI" pitchFamily="50" charset="-128"/>
            </a:endParaRPr>
          </a:p>
          <a:p>
            <a:pPr algn="ctr"/>
            <a:r>
              <a:rPr kumimoji="1" lang="ja-JP" altLang="en-US" sz="2000" dirty="0">
                <a:solidFill>
                  <a:schemeClr val="bg1"/>
                </a:solidFill>
                <a:latin typeface="+mn-ea"/>
                <a:cs typeface="Meiryo UI" pitchFamily="50" charset="-128"/>
              </a:rPr>
              <a:t>（小さい順）</a:t>
            </a:r>
          </a:p>
        </p:txBody>
      </p:sp>
      <p:sp>
        <p:nvSpPr>
          <p:cNvPr id="8" name="テキスト ボックス 7"/>
          <p:cNvSpPr txBox="1"/>
          <p:nvPr/>
        </p:nvSpPr>
        <p:spPr>
          <a:xfrm>
            <a:off x="3053033" y="2087302"/>
            <a:ext cx="1455848" cy="707886"/>
          </a:xfrm>
          <a:prstGeom prst="rect">
            <a:avLst/>
          </a:prstGeom>
          <a:noFill/>
        </p:spPr>
        <p:txBody>
          <a:bodyPr wrap="none" rtlCol="0">
            <a:spAutoFit/>
          </a:bodyPr>
          <a:lstStyle/>
          <a:p>
            <a:r>
              <a:rPr kumimoji="1" lang="en-US" altLang="ja-JP" sz="2000" dirty="0">
                <a:solidFill>
                  <a:schemeClr val="bg1"/>
                </a:solidFill>
                <a:latin typeface="+mn-ea"/>
                <a:cs typeface="Meiryo UI" pitchFamily="50" charset="-128"/>
              </a:rPr>
              <a:t>B</a:t>
            </a:r>
            <a:r>
              <a:rPr kumimoji="1" lang="ja-JP" altLang="en-US" sz="2000" dirty="0">
                <a:solidFill>
                  <a:schemeClr val="bg1"/>
                </a:solidFill>
                <a:latin typeface="+mn-ea"/>
                <a:cs typeface="Meiryo UI" pitchFamily="50" charset="-128"/>
              </a:rPr>
              <a:t>より小さい</a:t>
            </a:r>
            <a:endParaRPr kumimoji="1" lang="en-US" altLang="ja-JP" sz="2000" dirty="0">
              <a:solidFill>
                <a:schemeClr val="bg1"/>
              </a:solidFill>
              <a:latin typeface="+mn-ea"/>
              <a:cs typeface="Meiryo UI" pitchFamily="50" charset="-128"/>
            </a:endParaRPr>
          </a:p>
          <a:p>
            <a:r>
              <a:rPr kumimoji="1" lang="en-US" altLang="ja-JP" sz="2000" dirty="0">
                <a:solidFill>
                  <a:schemeClr val="bg1"/>
                </a:solidFill>
                <a:latin typeface="+mn-ea"/>
                <a:cs typeface="Meiryo UI" pitchFamily="50" charset="-128"/>
              </a:rPr>
              <a:t>A</a:t>
            </a:r>
            <a:r>
              <a:rPr kumimoji="1" lang="ja-JP" altLang="en-US" sz="2000" dirty="0">
                <a:solidFill>
                  <a:schemeClr val="bg1"/>
                </a:solidFill>
                <a:latin typeface="+mn-ea"/>
                <a:cs typeface="Meiryo UI" pitchFamily="50" charset="-128"/>
              </a:rPr>
              <a:t>を数える</a:t>
            </a:r>
            <a:endParaRPr kumimoji="1" lang="en-US" altLang="ja-JP" sz="2000" dirty="0">
              <a:solidFill>
                <a:schemeClr val="bg1"/>
              </a:solidFill>
              <a:latin typeface="+mn-ea"/>
              <a:cs typeface="Meiryo UI" pitchFamily="50" charset="-128"/>
            </a:endParaRPr>
          </a:p>
        </p:txBody>
      </p:sp>
      <p:graphicFrame>
        <p:nvGraphicFramePr>
          <p:cNvPr id="9" name="コンテンツ プレースホルダー 3"/>
          <p:cNvGraphicFramePr>
            <a:graphicFrameLocks noGrp="1"/>
          </p:cNvGraphicFramePr>
          <p:nvPr>
            <p:ph idx="1"/>
            <p:extLst>
              <p:ext uri="{D42A27DB-BD31-4B8C-83A1-F6EECF244321}">
                <p14:modId xmlns:p14="http://schemas.microsoft.com/office/powerpoint/2010/main" val="4212965827"/>
              </p:ext>
            </p:extLst>
          </p:nvPr>
        </p:nvGraphicFramePr>
        <p:xfrm>
          <a:off x="2981025" y="2818616"/>
          <a:ext cx="1586547" cy="2194560"/>
        </p:xfrm>
        <a:graphic>
          <a:graphicData uri="http://schemas.openxmlformats.org/drawingml/2006/table">
            <a:tbl>
              <a:tblPr firstRow="1" bandRow="1">
                <a:tableStyleId>{5C22544A-7EE6-4342-B048-85BDC9FD1C3A}</a:tableStyleId>
              </a:tblPr>
              <a:tblGrid>
                <a:gridCol w="833755">
                  <a:extLst>
                    <a:ext uri="{9D8B030D-6E8A-4147-A177-3AD203B41FA5}">
                      <a16:colId xmlns:a16="http://schemas.microsoft.com/office/drawing/2014/main" val="20000"/>
                    </a:ext>
                  </a:extLst>
                </a:gridCol>
                <a:gridCol w="752792">
                  <a:extLst>
                    <a:ext uri="{9D8B030D-6E8A-4147-A177-3AD203B41FA5}">
                      <a16:colId xmlns:a16="http://schemas.microsoft.com/office/drawing/2014/main" val="20001"/>
                    </a:ext>
                  </a:extLst>
                </a:gridCol>
              </a:tblGrid>
              <a:tr h="312035">
                <a:tc>
                  <a:txBody>
                    <a:bodyPr/>
                    <a:lstStyle/>
                    <a:p>
                      <a:pPr algn="ctr"/>
                      <a:r>
                        <a:rPr kumimoji="1" lang="en-US" altLang="ja-JP" dirty="0"/>
                        <a:t>A</a:t>
                      </a:r>
                      <a:r>
                        <a:rPr kumimoji="1" lang="ja-JP" altLang="en-US" dirty="0"/>
                        <a:t>の数</a:t>
                      </a:r>
                    </a:p>
                  </a:txBody>
                  <a:tcPr/>
                </a:tc>
                <a:tc>
                  <a:txBody>
                    <a:bodyPr/>
                    <a:lstStyle/>
                    <a:p>
                      <a:pPr algn="ctr"/>
                      <a:r>
                        <a:rPr kumimoji="1" lang="en-US" altLang="ja-JP" dirty="0"/>
                        <a:t>B</a:t>
                      </a:r>
                      <a:endParaRPr kumimoji="1" lang="ja-JP" altLang="en-US" dirty="0"/>
                    </a:p>
                  </a:txBody>
                  <a:tcPr/>
                </a:tc>
                <a:extLst>
                  <a:ext uri="{0D108BD9-81ED-4DB2-BD59-A6C34878D82A}">
                    <a16:rowId xmlns:a16="http://schemas.microsoft.com/office/drawing/2014/main" val="10000"/>
                  </a:ext>
                </a:extLst>
              </a:tr>
              <a:tr h="312035">
                <a:tc>
                  <a:txBody>
                    <a:bodyPr/>
                    <a:lstStyle/>
                    <a:p>
                      <a:pPr algn="ctr"/>
                      <a:r>
                        <a:rPr kumimoji="1" lang="en-US" altLang="ja-JP" dirty="0"/>
                        <a:t>1</a:t>
                      </a:r>
                      <a:r>
                        <a:rPr kumimoji="1" lang="ja-JP" altLang="en-US" dirty="0"/>
                        <a:t>個</a:t>
                      </a:r>
                    </a:p>
                  </a:txBody>
                  <a:tcPr/>
                </a:tc>
                <a:tc>
                  <a:txBody>
                    <a:bodyPr/>
                    <a:lstStyle/>
                    <a:p>
                      <a:pPr algn="ctr"/>
                      <a:r>
                        <a:rPr kumimoji="1" lang="en-US" altLang="ja-JP" dirty="0"/>
                        <a:t>2</a:t>
                      </a:r>
                      <a:r>
                        <a:rPr kumimoji="1" lang="ja-JP" altLang="en-US" dirty="0"/>
                        <a:t>位</a:t>
                      </a:r>
                    </a:p>
                  </a:txBody>
                  <a:tcPr/>
                </a:tc>
                <a:extLst>
                  <a:ext uri="{0D108BD9-81ED-4DB2-BD59-A6C34878D82A}">
                    <a16:rowId xmlns:a16="http://schemas.microsoft.com/office/drawing/2014/main" val="10001"/>
                  </a:ext>
                </a:extLst>
              </a:tr>
              <a:tr h="312035">
                <a:tc>
                  <a:txBody>
                    <a:bodyPr/>
                    <a:lstStyle/>
                    <a:p>
                      <a:pPr algn="ctr"/>
                      <a:r>
                        <a:rPr kumimoji="1" lang="en-US" altLang="ja-JP" dirty="0"/>
                        <a:t>2</a:t>
                      </a:r>
                      <a:r>
                        <a:rPr kumimoji="1" lang="ja-JP" altLang="en-US" dirty="0"/>
                        <a:t>個</a:t>
                      </a:r>
                    </a:p>
                  </a:txBody>
                  <a:tcPr/>
                </a:tc>
                <a:tc>
                  <a:txBody>
                    <a:bodyPr/>
                    <a:lstStyle/>
                    <a:p>
                      <a:pPr algn="ctr"/>
                      <a:r>
                        <a:rPr kumimoji="1" lang="en-US" altLang="ja-JP" dirty="0"/>
                        <a:t>4</a:t>
                      </a:r>
                      <a:r>
                        <a:rPr kumimoji="1" lang="ja-JP" altLang="en-US" dirty="0"/>
                        <a:t>位</a:t>
                      </a:r>
                    </a:p>
                  </a:txBody>
                  <a:tcPr/>
                </a:tc>
                <a:extLst>
                  <a:ext uri="{0D108BD9-81ED-4DB2-BD59-A6C34878D82A}">
                    <a16:rowId xmlns:a16="http://schemas.microsoft.com/office/drawing/2014/main" val="10002"/>
                  </a:ext>
                </a:extLst>
              </a:tr>
              <a:tr h="312035">
                <a:tc>
                  <a:txBody>
                    <a:bodyPr/>
                    <a:lstStyle/>
                    <a:p>
                      <a:pPr algn="ctr"/>
                      <a:r>
                        <a:rPr kumimoji="1" lang="en-US" altLang="ja-JP" dirty="0"/>
                        <a:t>2</a:t>
                      </a:r>
                      <a:r>
                        <a:rPr kumimoji="1" lang="ja-JP" altLang="en-US" dirty="0"/>
                        <a:t>個</a:t>
                      </a:r>
                    </a:p>
                  </a:txBody>
                  <a:tcPr/>
                </a:tc>
                <a:tc>
                  <a:txBody>
                    <a:bodyPr/>
                    <a:lstStyle/>
                    <a:p>
                      <a:pPr algn="ctr"/>
                      <a:r>
                        <a:rPr kumimoji="1" lang="en-US" altLang="ja-JP" dirty="0"/>
                        <a:t>5</a:t>
                      </a:r>
                      <a:r>
                        <a:rPr kumimoji="1" lang="ja-JP" altLang="en-US" dirty="0"/>
                        <a:t>位</a:t>
                      </a:r>
                    </a:p>
                  </a:txBody>
                  <a:tcPr/>
                </a:tc>
                <a:extLst>
                  <a:ext uri="{0D108BD9-81ED-4DB2-BD59-A6C34878D82A}">
                    <a16:rowId xmlns:a16="http://schemas.microsoft.com/office/drawing/2014/main" val="10003"/>
                  </a:ext>
                </a:extLst>
              </a:tr>
              <a:tr h="312035">
                <a:tc>
                  <a:txBody>
                    <a:bodyPr/>
                    <a:lstStyle/>
                    <a:p>
                      <a:pPr algn="ctr"/>
                      <a:r>
                        <a:rPr kumimoji="1" lang="en-US" altLang="ja-JP" dirty="0"/>
                        <a:t>3.5</a:t>
                      </a:r>
                      <a:r>
                        <a:rPr kumimoji="1" lang="ja-JP" altLang="en-US" dirty="0"/>
                        <a:t>個</a:t>
                      </a:r>
                    </a:p>
                  </a:txBody>
                  <a:tcPr/>
                </a:tc>
                <a:tc>
                  <a:txBody>
                    <a:bodyPr/>
                    <a:lstStyle/>
                    <a:p>
                      <a:pPr algn="ctr"/>
                      <a:r>
                        <a:rPr kumimoji="1" lang="en-US" altLang="ja-JP" dirty="0"/>
                        <a:t>7.5</a:t>
                      </a:r>
                      <a:r>
                        <a:rPr kumimoji="1" lang="ja-JP" altLang="en-US" dirty="0"/>
                        <a:t>位</a:t>
                      </a:r>
                    </a:p>
                  </a:txBody>
                  <a:tcPr/>
                </a:tc>
                <a:extLst>
                  <a:ext uri="{0D108BD9-81ED-4DB2-BD59-A6C34878D82A}">
                    <a16:rowId xmlns:a16="http://schemas.microsoft.com/office/drawing/2014/main" val="10004"/>
                  </a:ext>
                </a:extLst>
              </a:tr>
              <a:tr h="312035">
                <a:tc>
                  <a:txBody>
                    <a:bodyPr/>
                    <a:lstStyle/>
                    <a:p>
                      <a:pPr algn="ctr"/>
                      <a:r>
                        <a:rPr kumimoji="1" lang="en-US" altLang="ja-JP" dirty="0"/>
                        <a:t>4</a:t>
                      </a:r>
                      <a:r>
                        <a:rPr kumimoji="1" lang="ja-JP" altLang="en-US" dirty="0"/>
                        <a:t>個</a:t>
                      </a:r>
                    </a:p>
                  </a:txBody>
                  <a:tcPr/>
                </a:tc>
                <a:tc>
                  <a:txBody>
                    <a:bodyPr/>
                    <a:lstStyle/>
                    <a:p>
                      <a:pPr algn="ctr"/>
                      <a:r>
                        <a:rPr kumimoji="1" lang="en-US" altLang="ja-JP" dirty="0"/>
                        <a:t>9</a:t>
                      </a:r>
                      <a:r>
                        <a:rPr kumimoji="1" lang="ja-JP" altLang="en-US" dirty="0"/>
                        <a:t>位</a:t>
                      </a:r>
                    </a:p>
                  </a:txBody>
                  <a:tcPr/>
                </a:tc>
                <a:extLst>
                  <a:ext uri="{0D108BD9-81ED-4DB2-BD59-A6C34878D82A}">
                    <a16:rowId xmlns:a16="http://schemas.microsoft.com/office/drawing/2014/main" val="10005"/>
                  </a:ext>
                </a:extLst>
              </a:tr>
            </a:tbl>
          </a:graphicData>
        </a:graphic>
      </p:graphicFrame>
      <p:sp>
        <p:nvSpPr>
          <p:cNvPr id="11" name="右矢印 10"/>
          <p:cNvSpPr/>
          <p:nvPr/>
        </p:nvSpPr>
        <p:spPr>
          <a:xfrm>
            <a:off x="2350199" y="3345959"/>
            <a:ext cx="576064" cy="288032"/>
          </a:xfrm>
          <a:prstGeom prst="rightArrow">
            <a:avLst/>
          </a:prstGeom>
          <a:solidFill>
            <a:schemeClr val="accent1"/>
          </a:solidFill>
          <a:ln>
            <a:solidFill>
              <a:schemeClr val="bg1">
                <a:alpha val="47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右矢印 11"/>
          <p:cNvSpPr/>
          <p:nvPr/>
        </p:nvSpPr>
        <p:spPr>
          <a:xfrm>
            <a:off x="4677096" y="3389254"/>
            <a:ext cx="576064" cy="288032"/>
          </a:xfrm>
          <a:prstGeom prst="rightArrow">
            <a:avLst/>
          </a:prstGeom>
          <a:solidFill>
            <a:schemeClr val="accent1"/>
          </a:solidFill>
          <a:ln>
            <a:solidFill>
              <a:schemeClr val="bg1">
                <a:alpha val="47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p:cNvSpPr/>
          <p:nvPr/>
        </p:nvSpPr>
        <p:spPr>
          <a:xfrm>
            <a:off x="3053033" y="3175552"/>
            <a:ext cx="641030" cy="1803303"/>
          </a:xfrm>
          <a:prstGeom prst="rect">
            <a:avLst/>
          </a:prstGeom>
          <a:noFill/>
          <a:ln w="34925">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p:cNvSpPr txBox="1"/>
          <p:nvPr/>
        </p:nvSpPr>
        <p:spPr>
          <a:xfrm>
            <a:off x="5362684" y="3212976"/>
            <a:ext cx="1443024" cy="553998"/>
          </a:xfrm>
          <a:prstGeom prst="rect">
            <a:avLst/>
          </a:prstGeom>
          <a:noFill/>
        </p:spPr>
        <p:txBody>
          <a:bodyPr wrap="none" rtlCol="0">
            <a:spAutoFit/>
          </a:bodyPr>
          <a:lstStyle/>
          <a:p>
            <a:r>
              <a:rPr kumimoji="1" lang="en-US" altLang="ja-JP" sz="3000" dirty="0">
                <a:solidFill>
                  <a:srgbClr val="FFFF00"/>
                </a:solidFill>
                <a:latin typeface="+mn-ea"/>
                <a:cs typeface="Meiryo UI" pitchFamily="50" charset="-128"/>
              </a:rPr>
              <a:t>U</a:t>
            </a:r>
            <a:r>
              <a:rPr kumimoji="1" lang="en-US" altLang="ja-JP" sz="3000" baseline="-25000" dirty="0">
                <a:solidFill>
                  <a:srgbClr val="FFFF00"/>
                </a:solidFill>
                <a:latin typeface="+mn-ea"/>
                <a:cs typeface="Meiryo UI" pitchFamily="50" charset="-128"/>
              </a:rPr>
              <a:t>B</a:t>
            </a:r>
            <a:r>
              <a:rPr kumimoji="1" lang="en-US" altLang="ja-JP" sz="3000" dirty="0">
                <a:solidFill>
                  <a:srgbClr val="FFFF00"/>
                </a:solidFill>
                <a:latin typeface="+mn-ea"/>
                <a:cs typeface="Meiryo UI" pitchFamily="50" charset="-128"/>
              </a:rPr>
              <a:t>=12.5</a:t>
            </a:r>
            <a:endParaRPr kumimoji="1" lang="ja-JP" altLang="en-US" sz="3000" dirty="0">
              <a:solidFill>
                <a:srgbClr val="FFFF00"/>
              </a:solidFill>
              <a:latin typeface="+mn-ea"/>
              <a:cs typeface="Meiryo UI" pitchFamily="50" charset="-128"/>
            </a:endParaRPr>
          </a:p>
        </p:txBody>
      </p:sp>
      <p:sp>
        <p:nvSpPr>
          <p:cNvPr id="26" name="テキスト ボックス 25"/>
          <p:cNvSpPr txBox="1"/>
          <p:nvPr/>
        </p:nvSpPr>
        <p:spPr>
          <a:xfrm>
            <a:off x="5104761" y="3915896"/>
            <a:ext cx="3401893" cy="707886"/>
          </a:xfrm>
          <a:prstGeom prst="rect">
            <a:avLst/>
          </a:prstGeom>
          <a:noFill/>
        </p:spPr>
        <p:txBody>
          <a:bodyPr wrap="none" rtlCol="0">
            <a:spAutoFit/>
          </a:bodyPr>
          <a:lstStyle/>
          <a:p>
            <a:r>
              <a:rPr kumimoji="1" lang="ja-JP" altLang="en-US" sz="2000" dirty="0">
                <a:solidFill>
                  <a:schemeClr val="bg1"/>
                </a:solidFill>
                <a:latin typeface="+mn-ea"/>
                <a:cs typeface="Meiryo UI" pitchFamily="50" charset="-128"/>
              </a:rPr>
              <a:t>（</a:t>
            </a:r>
            <a:r>
              <a:rPr kumimoji="1" lang="en-US" altLang="ja-JP" sz="2000" dirty="0">
                <a:solidFill>
                  <a:schemeClr val="bg1"/>
                </a:solidFill>
                <a:latin typeface="+mn-ea"/>
                <a:cs typeface="Meiryo UI" pitchFamily="50" charset="-128"/>
              </a:rPr>
              <a:t>U</a:t>
            </a:r>
            <a:r>
              <a:rPr kumimoji="1" lang="ja-JP" altLang="en-US" sz="2000" baseline="-25000" dirty="0">
                <a:solidFill>
                  <a:schemeClr val="bg1"/>
                </a:solidFill>
                <a:latin typeface="+mn-ea"/>
                <a:cs typeface="Meiryo UI" pitchFamily="50" charset="-128"/>
              </a:rPr>
              <a:t>Ａ</a:t>
            </a:r>
            <a:r>
              <a:rPr kumimoji="1" lang="ja-JP" altLang="en-US" sz="2000" dirty="0">
                <a:solidFill>
                  <a:schemeClr val="bg1"/>
                </a:solidFill>
                <a:latin typeface="+mn-ea"/>
                <a:cs typeface="Meiryo UI" pitchFamily="50" charset="-128"/>
              </a:rPr>
              <a:t>の</a:t>
            </a:r>
            <a:r>
              <a:rPr kumimoji="1" lang="en-US" altLang="ja-JP" sz="2000" dirty="0">
                <a:solidFill>
                  <a:schemeClr val="bg1"/>
                </a:solidFill>
                <a:latin typeface="+mn-ea"/>
                <a:cs typeface="Meiryo UI" pitchFamily="50" charset="-128"/>
              </a:rPr>
              <a:t>7.5</a:t>
            </a:r>
            <a:r>
              <a:rPr kumimoji="1" lang="ja-JP" altLang="en-US" sz="2000" dirty="0">
                <a:solidFill>
                  <a:schemeClr val="bg1"/>
                </a:solidFill>
                <a:latin typeface="+mn-ea"/>
                <a:cs typeface="Meiryo UI" pitchFamily="50" charset="-128"/>
              </a:rPr>
              <a:t>と合わせると両群の</a:t>
            </a:r>
            <a:endParaRPr kumimoji="1" lang="en-US" altLang="ja-JP" sz="2000" dirty="0">
              <a:solidFill>
                <a:schemeClr val="bg1"/>
              </a:solidFill>
              <a:latin typeface="+mn-ea"/>
              <a:cs typeface="Meiryo UI" pitchFamily="50" charset="-128"/>
            </a:endParaRPr>
          </a:p>
          <a:p>
            <a:r>
              <a:rPr kumimoji="1" lang="ja-JP" altLang="en-US" sz="2000" dirty="0">
                <a:solidFill>
                  <a:schemeClr val="bg1"/>
                </a:solidFill>
                <a:latin typeface="+mn-ea"/>
                <a:cs typeface="Meiryo UI" pitchFamily="50" charset="-128"/>
              </a:rPr>
              <a:t>標本サイズを乗じた</a:t>
            </a:r>
            <a:r>
              <a:rPr kumimoji="1" lang="en-US" altLang="ja-JP" sz="2000" dirty="0">
                <a:solidFill>
                  <a:schemeClr val="bg1"/>
                </a:solidFill>
                <a:latin typeface="+mn-ea"/>
                <a:cs typeface="Meiryo UI" pitchFamily="50" charset="-128"/>
              </a:rPr>
              <a:t>20</a:t>
            </a:r>
            <a:r>
              <a:rPr kumimoji="1" lang="ja-JP" altLang="en-US" sz="2000" dirty="0">
                <a:solidFill>
                  <a:schemeClr val="bg1"/>
                </a:solidFill>
                <a:latin typeface="+mn-ea"/>
                <a:cs typeface="Meiryo UI" pitchFamily="50" charset="-128"/>
              </a:rPr>
              <a:t>になる）</a:t>
            </a:r>
            <a:endParaRPr kumimoji="1" lang="en-US" altLang="ja-JP" sz="2000" dirty="0">
              <a:solidFill>
                <a:schemeClr val="bg1"/>
              </a:solidFill>
              <a:latin typeface="+mn-ea"/>
              <a:cs typeface="Meiryo UI" pitchFamily="50" charset="-128"/>
            </a:endParaRPr>
          </a:p>
        </p:txBody>
      </p:sp>
      <p:sp>
        <p:nvSpPr>
          <p:cNvPr id="27" name="テキスト ボックス 26"/>
          <p:cNvSpPr txBox="1"/>
          <p:nvPr/>
        </p:nvSpPr>
        <p:spPr>
          <a:xfrm>
            <a:off x="5148064" y="4581128"/>
            <a:ext cx="3184872" cy="1015663"/>
          </a:xfrm>
          <a:prstGeom prst="rect">
            <a:avLst/>
          </a:prstGeom>
          <a:noFill/>
        </p:spPr>
        <p:txBody>
          <a:bodyPr wrap="square" rtlCol="0">
            <a:spAutoFit/>
          </a:bodyPr>
          <a:lstStyle/>
          <a:p>
            <a:pPr algn="just"/>
            <a:r>
              <a:rPr kumimoji="1" lang="en-US" altLang="ja-JP" sz="2000" dirty="0">
                <a:solidFill>
                  <a:schemeClr val="bg1"/>
                </a:solidFill>
                <a:latin typeface="+mn-ea"/>
                <a:cs typeface="Meiryo UI" pitchFamily="50" charset="-128"/>
              </a:rPr>
              <a:t>U</a:t>
            </a:r>
            <a:r>
              <a:rPr kumimoji="1" lang="en-US" altLang="ja-JP" sz="2000" baseline="-25000" dirty="0">
                <a:solidFill>
                  <a:schemeClr val="bg1"/>
                </a:solidFill>
                <a:latin typeface="+mn-ea"/>
                <a:cs typeface="Meiryo UI" pitchFamily="50" charset="-128"/>
              </a:rPr>
              <a:t>A</a:t>
            </a:r>
            <a:r>
              <a:rPr kumimoji="1" lang="ja-JP" altLang="en-US" sz="2000" dirty="0">
                <a:solidFill>
                  <a:schemeClr val="bg1"/>
                </a:solidFill>
                <a:latin typeface="+mn-ea"/>
                <a:cs typeface="Meiryo UI" pitchFamily="50" charset="-128"/>
              </a:rPr>
              <a:t>とどちらを検定に使ってもよいが，一般のソフトでは</a:t>
            </a:r>
            <a:r>
              <a:rPr kumimoji="1" lang="ja-JP" altLang="en-US" sz="2000" dirty="0">
                <a:solidFill>
                  <a:srgbClr val="FFFF00"/>
                </a:solidFill>
                <a:latin typeface="+mn-ea"/>
                <a:cs typeface="Meiryo UI" pitchFamily="50" charset="-128"/>
              </a:rPr>
              <a:t>小さい方のＵを使う</a:t>
            </a:r>
            <a:endParaRPr kumimoji="1" lang="en-US" altLang="ja-JP" sz="2000" dirty="0">
              <a:solidFill>
                <a:srgbClr val="FFFF00"/>
              </a:solidFill>
              <a:latin typeface="+mn-ea"/>
              <a:cs typeface="Meiryo UI" pitchFamily="50" charset="-128"/>
            </a:endParaRPr>
          </a:p>
        </p:txBody>
      </p:sp>
    </p:spTree>
    <p:extLst>
      <p:ext uri="{BB962C8B-B14F-4D97-AF65-F5344CB8AC3E}">
        <p14:creationId xmlns:p14="http://schemas.microsoft.com/office/powerpoint/2010/main" val="23916224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1"/>
                                        </p:tgtEl>
                                        <p:attrNameLst>
                                          <p:attrName>style.visibility</p:attrName>
                                        </p:attrNameLst>
                                      </p:cBhvr>
                                      <p:to>
                                        <p:strVal val="visible"/>
                                      </p:to>
                                    </p:set>
                                    <p:animEffect transition="in" filter="fade">
                                      <p:cBhvr>
                                        <p:cTn id="7" dur="500"/>
                                        <p:tgtEl>
                                          <p:spTgt spid="2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2"/>
                                        </p:tgtEl>
                                        <p:attrNameLst>
                                          <p:attrName>style.visibility</p:attrName>
                                        </p:attrNameLst>
                                      </p:cBhvr>
                                      <p:to>
                                        <p:strVal val="visible"/>
                                      </p:to>
                                    </p:set>
                                    <p:animEffect transition="in" filter="fade">
                                      <p:cBhvr>
                                        <p:cTn id="10" dur="500"/>
                                        <p:tgtEl>
                                          <p:spTgt spid="12"/>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22"/>
                                        </p:tgtEl>
                                        <p:attrNameLst>
                                          <p:attrName>style.visibility</p:attrName>
                                        </p:attrNameLst>
                                      </p:cBhvr>
                                      <p:to>
                                        <p:strVal val="visible"/>
                                      </p:to>
                                    </p:set>
                                    <p:animEffect transition="in" filter="fade">
                                      <p:cBhvr>
                                        <p:cTn id="13" dur="500"/>
                                        <p:tgtEl>
                                          <p:spTgt spid="2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6"/>
                                        </p:tgtEl>
                                        <p:attrNameLst>
                                          <p:attrName>style.visibility</p:attrName>
                                        </p:attrNameLst>
                                      </p:cBhvr>
                                      <p:to>
                                        <p:strVal val="visible"/>
                                      </p:to>
                                    </p:set>
                                    <p:animEffect transition="in" filter="fade">
                                      <p:cBhvr>
                                        <p:cTn id="16" dur="500"/>
                                        <p:tgtEl>
                                          <p:spTgt spid="26"/>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7"/>
                                        </p:tgtEl>
                                        <p:attrNameLst>
                                          <p:attrName>style.visibility</p:attrName>
                                        </p:attrNameLst>
                                      </p:cBhvr>
                                      <p:to>
                                        <p:strVal val="visible"/>
                                      </p:to>
                                    </p:set>
                                    <p:animEffect transition="in" filter="fade">
                                      <p:cBhvr>
                                        <p:cTn id="19"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21" grpId="0" animBg="1"/>
      <p:bldP spid="22" grpId="0"/>
      <p:bldP spid="26" grpId="0"/>
      <p:bldP spid="27"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727406" y="608620"/>
            <a:ext cx="7162800" cy="1143000"/>
          </a:xfrm>
        </p:spPr>
        <p:txBody>
          <a:bodyPr/>
          <a:lstStyle/>
          <a:p>
            <a:r>
              <a:rPr kumimoji="1" lang="ja-JP" altLang="en-US" sz="4000" b="1" dirty="0">
                <a:effectLst>
                  <a:outerShdw blurRad="38100" dist="38100" dir="2700000" algn="tl">
                    <a:srgbClr val="000000">
                      <a:alpha val="43137"/>
                    </a:srgbClr>
                  </a:outerShdw>
                </a:effectLst>
              </a:rPr>
              <a:t>Ｕ値の性質の確認</a:t>
            </a:r>
            <a:br>
              <a:rPr kumimoji="1" lang="en-US" altLang="ja-JP" b="1" dirty="0">
                <a:effectLst>
                  <a:outerShdw blurRad="38100" dist="38100" dir="2700000" algn="tl">
                    <a:srgbClr val="000000">
                      <a:alpha val="43137"/>
                    </a:srgbClr>
                  </a:outerShdw>
                </a:effectLst>
              </a:rPr>
            </a:br>
            <a:r>
              <a:rPr kumimoji="1" lang="ja-JP" altLang="en-US" sz="2500" b="1" dirty="0">
                <a:effectLst>
                  <a:outerShdw blurRad="38100" dist="38100" dir="2700000" algn="tl">
                    <a:srgbClr val="000000">
                      <a:alpha val="43137"/>
                    </a:srgbClr>
                  </a:outerShdw>
                </a:effectLst>
              </a:rPr>
              <a:t>（極端に異なる</a:t>
            </a:r>
            <a:r>
              <a:rPr kumimoji="1" lang="en-US" altLang="ja-JP" sz="2500" b="1" dirty="0">
                <a:effectLst>
                  <a:outerShdw blurRad="38100" dist="38100" dir="2700000" algn="tl">
                    <a:srgbClr val="000000">
                      <a:alpha val="43137"/>
                    </a:srgbClr>
                  </a:outerShdw>
                </a:effectLst>
              </a:rPr>
              <a:t>2</a:t>
            </a:r>
            <a:r>
              <a:rPr kumimoji="1" lang="ja-JP" altLang="en-US" sz="2500" b="1" dirty="0">
                <a:effectLst>
                  <a:outerShdw blurRad="38100" dist="38100" dir="2700000" algn="tl">
                    <a:srgbClr val="000000">
                      <a:alpha val="43137"/>
                    </a:srgbClr>
                  </a:outerShdw>
                </a:effectLst>
              </a:rPr>
              <a:t>群での比較）</a:t>
            </a:r>
          </a:p>
        </p:txBody>
      </p:sp>
      <p:graphicFrame>
        <p:nvGraphicFramePr>
          <p:cNvPr id="4" name="コンテンツ プレースホルダー 3"/>
          <p:cNvGraphicFramePr>
            <a:graphicFrameLocks/>
          </p:cNvGraphicFramePr>
          <p:nvPr/>
        </p:nvGraphicFramePr>
        <p:xfrm>
          <a:off x="1115616" y="1930889"/>
          <a:ext cx="1080120" cy="2148840"/>
        </p:xfrm>
        <a:graphic>
          <a:graphicData uri="http://schemas.openxmlformats.org/drawingml/2006/table">
            <a:tbl>
              <a:tblPr firstRow="1" bandRow="1">
                <a:tableStyleId>{5C22544A-7EE6-4342-B048-85BDC9FD1C3A}</a:tableStyleId>
              </a:tblPr>
              <a:tblGrid>
                <a:gridCol w="540060">
                  <a:extLst>
                    <a:ext uri="{9D8B030D-6E8A-4147-A177-3AD203B41FA5}">
                      <a16:colId xmlns:a16="http://schemas.microsoft.com/office/drawing/2014/main" val="20000"/>
                    </a:ext>
                  </a:extLst>
                </a:gridCol>
                <a:gridCol w="540060">
                  <a:extLst>
                    <a:ext uri="{9D8B030D-6E8A-4147-A177-3AD203B41FA5}">
                      <a16:colId xmlns:a16="http://schemas.microsoft.com/office/drawing/2014/main" val="20001"/>
                    </a:ext>
                  </a:extLst>
                </a:gridCol>
              </a:tblGrid>
              <a:tr h="224103">
                <a:tc>
                  <a:txBody>
                    <a:bodyPr/>
                    <a:lstStyle/>
                    <a:p>
                      <a:pPr algn="ctr"/>
                      <a:r>
                        <a:rPr kumimoji="1" lang="en-US" altLang="ja-JP" sz="1500" dirty="0"/>
                        <a:t>A</a:t>
                      </a:r>
                      <a:endParaRPr kumimoji="1" lang="ja-JP" altLang="en-US" sz="1500" dirty="0"/>
                    </a:p>
                  </a:txBody>
                  <a:tcPr/>
                </a:tc>
                <a:tc>
                  <a:txBody>
                    <a:bodyPr/>
                    <a:lstStyle/>
                    <a:p>
                      <a:pPr algn="ctr"/>
                      <a:r>
                        <a:rPr kumimoji="1" lang="en-US" altLang="ja-JP" sz="1500" dirty="0"/>
                        <a:t>B</a:t>
                      </a:r>
                      <a:endParaRPr kumimoji="1" lang="ja-JP" altLang="en-US" sz="1500" dirty="0"/>
                    </a:p>
                  </a:txBody>
                  <a:tcPr/>
                </a:tc>
                <a:extLst>
                  <a:ext uri="{0D108BD9-81ED-4DB2-BD59-A6C34878D82A}">
                    <a16:rowId xmlns:a16="http://schemas.microsoft.com/office/drawing/2014/main" val="10000"/>
                  </a:ext>
                </a:extLst>
              </a:tr>
              <a:tr h="254802">
                <a:tc>
                  <a:txBody>
                    <a:bodyPr/>
                    <a:lstStyle/>
                    <a:p>
                      <a:pPr algn="ctr"/>
                      <a:r>
                        <a:rPr kumimoji="1" lang="en-US" altLang="ja-JP" dirty="0"/>
                        <a:t>3</a:t>
                      </a:r>
                      <a:endParaRPr kumimoji="1" lang="ja-JP" altLang="en-US" dirty="0"/>
                    </a:p>
                  </a:txBody>
                  <a:tcPr/>
                </a:tc>
                <a:tc>
                  <a:txBody>
                    <a:bodyPr/>
                    <a:lstStyle/>
                    <a:p>
                      <a:pPr algn="ctr"/>
                      <a:r>
                        <a:rPr kumimoji="1" lang="en-US" altLang="ja-JP" dirty="0"/>
                        <a:t>40</a:t>
                      </a:r>
                      <a:endParaRPr kumimoji="1" lang="ja-JP" altLang="en-US" dirty="0"/>
                    </a:p>
                  </a:txBody>
                  <a:tcPr/>
                </a:tc>
                <a:extLst>
                  <a:ext uri="{0D108BD9-81ED-4DB2-BD59-A6C34878D82A}">
                    <a16:rowId xmlns:a16="http://schemas.microsoft.com/office/drawing/2014/main" val="10001"/>
                  </a:ext>
                </a:extLst>
              </a:tr>
              <a:tr h="254802">
                <a:tc>
                  <a:txBody>
                    <a:bodyPr/>
                    <a:lstStyle/>
                    <a:p>
                      <a:pPr algn="ctr"/>
                      <a:r>
                        <a:rPr kumimoji="1" lang="en-US" altLang="ja-JP" dirty="0"/>
                        <a:t>5</a:t>
                      </a:r>
                      <a:endParaRPr kumimoji="1" lang="ja-JP" altLang="en-US" dirty="0"/>
                    </a:p>
                  </a:txBody>
                  <a:tcPr/>
                </a:tc>
                <a:tc>
                  <a:txBody>
                    <a:bodyPr/>
                    <a:lstStyle/>
                    <a:p>
                      <a:pPr algn="ctr"/>
                      <a:r>
                        <a:rPr kumimoji="1" lang="en-US" altLang="ja-JP" dirty="0"/>
                        <a:t>60</a:t>
                      </a:r>
                      <a:endParaRPr kumimoji="1" lang="ja-JP" altLang="en-US" dirty="0"/>
                    </a:p>
                  </a:txBody>
                  <a:tcPr/>
                </a:tc>
                <a:extLst>
                  <a:ext uri="{0D108BD9-81ED-4DB2-BD59-A6C34878D82A}">
                    <a16:rowId xmlns:a16="http://schemas.microsoft.com/office/drawing/2014/main" val="10002"/>
                  </a:ext>
                </a:extLst>
              </a:tr>
              <a:tr h="254802">
                <a:tc>
                  <a:txBody>
                    <a:bodyPr/>
                    <a:lstStyle/>
                    <a:p>
                      <a:pPr algn="ctr"/>
                      <a:r>
                        <a:rPr kumimoji="1" lang="en-US" altLang="ja-JP" dirty="0"/>
                        <a:t>8</a:t>
                      </a:r>
                      <a:endParaRPr kumimoji="1" lang="ja-JP" altLang="en-US" dirty="0"/>
                    </a:p>
                  </a:txBody>
                  <a:tcPr/>
                </a:tc>
                <a:tc>
                  <a:txBody>
                    <a:bodyPr/>
                    <a:lstStyle/>
                    <a:p>
                      <a:pPr algn="ctr"/>
                      <a:r>
                        <a:rPr kumimoji="1" lang="en-US" altLang="ja-JP" dirty="0"/>
                        <a:t>70</a:t>
                      </a:r>
                      <a:endParaRPr kumimoji="1" lang="ja-JP" altLang="en-US" dirty="0"/>
                    </a:p>
                  </a:txBody>
                  <a:tcPr/>
                </a:tc>
                <a:extLst>
                  <a:ext uri="{0D108BD9-81ED-4DB2-BD59-A6C34878D82A}">
                    <a16:rowId xmlns:a16="http://schemas.microsoft.com/office/drawing/2014/main" val="10003"/>
                  </a:ext>
                </a:extLst>
              </a:tr>
              <a:tr h="254802">
                <a:tc>
                  <a:txBody>
                    <a:bodyPr/>
                    <a:lstStyle/>
                    <a:p>
                      <a:pPr algn="ctr"/>
                      <a:r>
                        <a:rPr kumimoji="1" lang="en-US" altLang="ja-JP" dirty="0"/>
                        <a:t>10</a:t>
                      </a:r>
                      <a:endParaRPr kumimoji="1" lang="ja-JP" altLang="en-US" dirty="0"/>
                    </a:p>
                  </a:txBody>
                  <a:tcPr/>
                </a:tc>
                <a:tc>
                  <a:txBody>
                    <a:bodyPr/>
                    <a:lstStyle/>
                    <a:p>
                      <a:pPr algn="ctr"/>
                      <a:r>
                        <a:rPr kumimoji="1" lang="en-US" altLang="ja-JP" dirty="0"/>
                        <a:t>100</a:t>
                      </a:r>
                      <a:endParaRPr kumimoji="1" lang="ja-JP" altLang="en-US" dirty="0"/>
                    </a:p>
                  </a:txBody>
                  <a:tcPr/>
                </a:tc>
                <a:extLst>
                  <a:ext uri="{0D108BD9-81ED-4DB2-BD59-A6C34878D82A}">
                    <a16:rowId xmlns:a16="http://schemas.microsoft.com/office/drawing/2014/main" val="10004"/>
                  </a:ext>
                </a:extLst>
              </a:tr>
              <a:tr h="254802">
                <a:tc>
                  <a:txBody>
                    <a:bodyPr/>
                    <a:lstStyle/>
                    <a:p>
                      <a:pPr algn="ctr"/>
                      <a:endParaRPr kumimoji="1" lang="ja-JP" altLang="en-US" dirty="0"/>
                    </a:p>
                  </a:txBody>
                  <a:tcPr/>
                </a:tc>
                <a:tc>
                  <a:txBody>
                    <a:bodyPr/>
                    <a:lstStyle/>
                    <a:p>
                      <a:pPr algn="ctr"/>
                      <a:r>
                        <a:rPr kumimoji="1" lang="en-US" altLang="ja-JP" dirty="0"/>
                        <a:t>110</a:t>
                      </a:r>
                      <a:endParaRPr kumimoji="1" lang="ja-JP" altLang="en-US" dirty="0"/>
                    </a:p>
                  </a:txBody>
                  <a:tcPr/>
                </a:tc>
                <a:extLst>
                  <a:ext uri="{0D108BD9-81ED-4DB2-BD59-A6C34878D82A}">
                    <a16:rowId xmlns:a16="http://schemas.microsoft.com/office/drawing/2014/main" val="10005"/>
                  </a:ext>
                </a:extLst>
              </a:tr>
            </a:tbl>
          </a:graphicData>
        </a:graphic>
      </p:graphicFrame>
      <p:graphicFrame>
        <p:nvGraphicFramePr>
          <p:cNvPr id="6" name="コンテンツ プレースホルダー 3"/>
          <p:cNvGraphicFramePr>
            <a:graphicFrameLocks/>
          </p:cNvGraphicFramePr>
          <p:nvPr/>
        </p:nvGraphicFramePr>
        <p:xfrm>
          <a:off x="2983958" y="1916832"/>
          <a:ext cx="1505584" cy="1920240"/>
        </p:xfrm>
        <a:graphic>
          <a:graphicData uri="http://schemas.openxmlformats.org/drawingml/2006/table">
            <a:tbl>
              <a:tblPr firstRow="1" bandRow="1">
                <a:tableStyleId>{5C22544A-7EE6-4342-B048-85BDC9FD1C3A}</a:tableStyleId>
              </a:tblPr>
              <a:tblGrid>
                <a:gridCol w="752792">
                  <a:extLst>
                    <a:ext uri="{9D8B030D-6E8A-4147-A177-3AD203B41FA5}">
                      <a16:colId xmlns:a16="http://schemas.microsoft.com/office/drawing/2014/main" val="20000"/>
                    </a:ext>
                  </a:extLst>
                </a:gridCol>
                <a:gridCol w="752792">
                  <a:extLst>
                    <a:ext uri="{9D8B030D-6E8A-4147-A177-3AD203B41FA5}">
                      <a16:colId xmlns:a16="http://schemas.microsoft.com/office/drawing/2014/main" val="20001"/>
                    </a:ext>
                  </a:extLst>
                </a:gridCol>
              </a:tblGrid>
              <a:tr h="288032">
                <a:tc>
                  <a:txBody>
                    <a:bodyPr/>
                    <a:lstStyle/>
                    <a:p>
                      <a:pPr algn="ctr"/>
                      <a:r>
                        <a:rPr kumimoji="1" lang="en-US" altLang="ja-JP" sz="1500" dirty="0"/>
                        <a:t>A</a:t>
                      </a:r>
                      <a:endParaRPr kumimoji="1" lang="ja-JP" altLang="en-US" sz="1500" dirty="0"/>
                    </a:p>
                  </a:txBody>
                  <a:tcPr/>
                </a:tc>
                <a:tc>
                  <a:txBody>
                    <a:bodyPr/>
                    <a:lstStyle/>
                    <a:p>
                      <a:pPr algn="ctr"/>
                      <a:r>
                        <a:rPr kumimoji="1" lang="en-US" altLang="ja-JP" sz="1500" dirty="0"/>
                        <a:t>B</a:t>
                      </a:r>
                      <a:endParaRPr kumimoji="1" lang="ja-JP" altLang="en-US" sz="1500" dirty="0"/>
                    </a:p>
                  </a:txBody>
                  <a:tcPr/>
                </a:tc>
                <a:extLst>
                  <a:ext uri="{0D108BD9-81ED-4DB2-BD59-A6C34878D82A}">
                    <a16:rowId xmlns:a16="http://schemas.microsoft.com/office/drawing/2014/main" val="10000"/>
                  </a:ext>
                </a:extLst>
              </a:tr>
              <a:tr h="288032">
                <a:tc>
                  <a:txBody>
                    <a:bodyPr/>
                    <a:lstStyle/>
                    <a:p>
                      <a:pPr algn="r"/>
                      <a:r>
                        <a:rPr kumimoji="1" lang="en-US" altLang="ja-JP" sz="1500" dirty="0"/>
                        <a:t>1</a:t>
                      </a:r>
                      <a:r>
                        <a:rPr kumimoji="1" lang="ja-JP" altLang="en-US" sz="1500" dirty="0"/>
                        <a:t>位</a:t>
                      </a:r>
                    </a:p>
                  </a:txBody>
                  <a:tcPr/>
                </a:tc>
                <a:tc>
                  <a:txBody>
                    <a:bodyPr/>
                    <a:lstStyle/>
                    <a:p>
                      <a:pPr algn="r"/>
                      <a:r>
                        <a:rPr kumimoji="1" lang="en-US" altLang="ja-JP" sz="1500" dirty="0"/>
                        <a:t>5</a:t>
                      </a:r>
                      <a:r>
                        <a:rPr kumimoji="1" lang="ja-JP" altLang="en-US" sz="1500" dirty="0"/>
                        <a:t>位</a:t>
                      </a:r>
                    </a:p>
                  </a:txBody>
                  <a:tcPr/>
                </a:tc>
                <a:extLst>
                  <a:ext uri="{0D108BD9-81ED-4DB2-BD59-A6C34878D82A}">
                    <a16:rowId xmlns:a16="http://schemas.microsoft.com/office/drawing/2014/main" val="10001"/>
                  </a:ext>
                </a:extLst>
              </a:tr>
              <a:tr h="288032">
                <a:tc>
                  <a:txBody>
                    <a:bodyPr/>
                    <a:lstStyle/>
                    <a:p>
                      <a:pPr algn="r"/>
                      <a:r>
                        <a:rPr kumimoji="1" lang="en-US" altLang="ja-JP" sz="1500" dirty="0"/>
                        <a:t>2</a:t>
                      </a:r>
                      <a:r>
                        <a:rPr kumimoji="1" lang="ja-JP" altLang="en-US" sz="1500" dirty="0"/>
                        <a:t>位</a:t>
                      </a:r>
                    </a:p>
                  </a:txBody>
                  <a:tcPr/>
                </a:tc>
                <a:tc>
                  <a:txBody>
                    <a:bodyPr/>
                    <a:lstStyle/>
                    <a:p>
                      <a:pPr algn="r"/>
                      <a:r>
                        <a:rPr kumimoji="1" lang="en-US" altLang="ja-JP" sz="1500" dirty="0"/>
                        <a:t>6</a:t>
                      </a:r>
                      <a:r>
                        <a:rPr kumimoji="1" lang="ja-JP" altLang="en-US" sz="1500" dirty="0"/>
                        <a:t>位</a:t>
                      </a:r>
                    </a:p>
                  </a:txBody>
                  <a:tcPr/>
                </a:tc>
                <a:extLst>
                  <a:ext uri="{0D108BD9-81ED-4DB2-BD59-A6C34878D82A}">
                    <a16:rowId xmlns:a16="http://schemas.microsoft.com/office/drawing/2014/main" val="10002"/>
                  </a:ext>
                </a:extLst>
              </a:tr>
              <a:tr h="288032">
                <a:tc>
                  <a:txBody>
                    <a:bodyPr/>
                    <a:lstStyle/>
                    <a:p>
                      <a:pPr algn="r"/>
                      <a:r>
                        <a:rPr kumimoji="1" lang="en-US" altLang="ja-JP" sz="1500" dirty="0"/>
                        <a:t>3</a:t>
                      </a:r>
                      <a:r>
                        <a:rPr kumimoji="1" lang="ja-JP" altLang="en-US" sz="1500" dirty="0"/>
                        <a:t>位</a:t>
                      </a:r>
                    </a:p>
                  </a:txBody>
                  <a:tcPr/>
                </a:tc>
                <a:tc>
                  <a:txBody>
                    <a:bodyPr/>
                    <a:lstStyle/>
                    <a:p>
                      <a:pPr algn="r"/>
                      <a:r>
                        <a:rPr kumimoji="1" lang="en-US" altLang="ja-JP" sz="1500" dirty="0"/>
                        <a:t>7</a:t>
                      </a:r>
                      <a:r>
                        <a:rPr kumimoji="1" lang="ja-JP" altLang="en-US" sz="1500" dirty="0"/>
                        <a:t>位</a:t>
                      </a:r>
                    </a:p>
                  </a:txBody>
                  <a:tcPr/>
                </a:tc>
                <a:extLst>
                  <a:ext uri="{0D108BD9-81ED-4DB2-BD59-A6C34878D82A}">
                    <a16:rowId xmlns:a16="http://schemas.microsoft.com/office/drawing/2014/main" val="10003"/>
                  </a:ext>
                </a:extLst>
              </a:tr>
              <a:tr h="288032">
                <a:tc>
                  <a:txBody>
                    <a:bodyPr/>
                    <a:lstStyle/>
                    <a:p>
                      <a:pPr algn="r"/>
                      <a:r>
                        <a:rPr kumimoji="1" lang="en-US" altLang="ja-JP" sz="1500" dirty="0"/>
                        <a:t>4</a:t>
                      </a:r>
                      <a:r>
                        <a:rPr kumimoji="1" lang="ja-JP" altLang="en-US" sz="1500" dirty="0"/>
                        <a:t>位</a:t>
                      </a:r>
                    </a:p>
                  </a:txBody>
                  <a:tcPr/>
                </a:tc>
                <a:tc>
                  <a:txBody>
                    <a:bodyPr/>
                    <a:lstStyle/>
                    <a:p>
                      <a:pPr algn="r"/>
                      <a:r>
                        <a:rPr kumimoji="1" lang="en-US" altLang="ja-JP" sz="1500" dirty="0"/>
                        <a:t>8</a:t>
                      </a:r>
                      <a:r>
                        <a:rPr kumimoji="1" lang="ja-JP" altLang="en-US" sz="1500" dirty="0"/>
                        <a:t>位</a:t>
                      </a:r>
                    </a:p>
                  </a:txBody>
                  <a:tcPr/>
                </a:tc>
                <a:extLst>
                  <a:ext uri="{0D108BD9-81ED-4DB2-BD59-A6C34878D82A}">
                    <a16:rowId xmlns:a16="http://schemas.microsoft.com/office/drawing/2014/main" val="10004"/>
                  </a:ext>
                </a:extLst>
              </a:tr>
              <a:tr h="288032">
                <a:tc>
                  <a:txBody>
                    <a:bodyPr/>
                    <a:lstStyle/>
                    <a:p>
                      <a:pPr algn="ctr"/>
                      <a:endParaRPr kumimoji="1" lang="ja-JP" altLang="en-US" sz="1500" dirty="0"/>
                    </a:p>
                  </a:txBody>
                  <a:tcPr/>
                </a:tc>
                <a:tc>
                  <a:txBody>
                    <a:bodyPr/>
                    <a:lstStyle/>
                    <a:p>
                      <a:pPr algn="r"/>
                      <a:r>
                        <a:rPr kumimoji="1" lang="en-US" altLang="ja-JP" sz="1500" dirty="0"/>
                        <a:t>9</a:t>
                      </a:r>
                      <a:r>
                        <a:rPr kumimoji="1" lang="ja-JP" altLang="en-US" sz="1500" dirty="0"/>
                        <a:t>位</a:t>
                      </a:r>
                    </a:p>
                  </a:txBody>
                  <a:tcPr/>
                </a:tc>
                <a:extLst>
                  <a:ext uri="{0D108BD9-81ED-4DB2-BD59-A6C34878D82A}">
                    <a16:rowId xmlns:a16="http://schemas.microsoft.com/office/drawing/2014/main" val="10005"/>
                  </a:ext>
                </a:extLst>
              </a:tr>
            </a:tbl>
          </a:graphicData>
        </a:graphic>
      </p:graphicFrame>
      <p:graphicFrame>
        <p:nvGraphicFramePr>
          <p:cNvPr id="9" name="コンテンツ プレースホルダー 3"/>
          <p:cNvGraphicFramePr>
            <a:graphicFrameLocks/>
          </p:cNvGraphicFramePr>
          <p:nvPr>
            <p:extLst>
              <p:ext uri="{D42A27DB-BD31-4B8C-83A1-F6EECF244321}">
                <p14:modId xmlns:p14="http://schemas.microsoft.com/office/powerpoint/2010/main" val="1754538028"/>
              </p:ext>
            </p:extLst>
          </p:nvPr>
        </p:nvGraphicFramePr>
        <p:xfrm>
          <a:off x="5220072" y="1930889"/>
          <a:ext cx="1505584" cy="1600200"/>
        </p:xfrm>
        <a:graphic>
          <a:graphicData uri="http://schemas.openxmlformats.org/drawingml/2006/table">
            <a:tbl>
              <a:tblPr firstRow="1" bandRow="1">
                <a:tableStyleId>{5C22544A-7EE6-4342-B048-85BDC9FD1C3A}</a:tableStyleId>
              </a:tblPr>
              <a:tblGrid>
                <a:gridCol w="752792">
                  <a:extLst>
                    <a:ext uri="{9D8B030D-6E8A-4147-A177-3AD203B41FA5}">
                      <a16:colId xmlns:a16="http://schemas.microsoft.com/office/drawing/2014/main" val="20000"/>
                    </a:ext>
                  </a:extLst>
                </a:gridCol>
                <a:gridCol w="752792">
                  <a:extLst>
                    <a:ext uri="{9D8B030D-6E8A-4147-A177-3AD203B41FA5}">
                      <a16:colId xmlns:a16="http://schemas.microsoft.com/office/drawing/2014/main" val="20001"/>
                    </a:ext>
                  </a:extLst>
                </a:gridCol>
              </a:tblGrid>
              <a:tr h="244827">
                <a:tc>
                  <a:txBody>
                    <a:bodyPr/>
                    <a:lstStyle/>
                    <a:p>
                      <a:pPr algn="ctr"/>
                      <a:r>
                        <a:rPr kumimoji="1" lang="en-US" altLang="ja-JP" sz="1500" dirty="0"/>
                        <a:t>A</a:t>
                      </a:r>
                      <a:endParaRPr kumimoji="1" lang="ja-JP" altLang="en-US" sz="1500" dirty="0"/>
                    </a:p>
                  </a:txBody>
                  <a:tcPr/>
                </a:tc>
                <a:tc>
                  <a:txBody>
                    <a:bodyPr/>
                    <a:lstStyle/>
                    <a:p>
                      <a:pPr algn="ctr"/>
                      <a:r>
                        <a:rPr kumimoji="1" lang="en-US" altLang="ja-JP" sz="1500" dirty="0"/>
                        <a:t>B</a:t>
                      </a:r>
                      <a:r>
                        <a:rPr kumimoji="1" lang="ja-JP" altLang="en-US" sz="1500" dirty="0"/>
                        <a:t>の数</a:t>
                      </a:r>
                    </a:p>
                  </a:txBody>
                  <a:tcPr/>
                </a:tc>
                <a:extLst>
                  <a:ext uri="{0D108BD9-81ED-4DB2-BD59-A6C34878D82A}">
                    <a16:rowId xmlns:a16="http://schemas.microsoft.com/office/drawing/2014/main" val="10000"/>
                  </a:ext>
                </a:extLst>
              </a:tr>
              <a:tr h="244827">
                <a:tc>
                  <a:txBody>
                    <a:bodyPr/>
                    <a:lstStyle/>
                    <a:p>
                      <a:pPr algn="ctr"/>
                      <a:r>
                        <a:rPr kumimoji="1" lang="en-US" altLang="ja-JP" sz="1500" dirty="0"/>
                        <a:t>1</a:t>
                      </a:r>
                      <a:r>
                        <a:rPr kumimoji="1" lang="ja-JP" altLang="en-US" sz="1500" dirty="0"/>
                        <a:t>位</a:t>
                      </a:r>
                    </a:p>
                  </a:txBody>
                  <a:tcPr/>
                </a:tc>
                <a:tc>
                  <a:txBody>
                    <a:bodyPr/>
                    <a:lstStyle/>
                    <a:p>
                      <a:pPr algn="ctr"/>
                      <a:r>
                        <a:rPr kumimoji="1" lang="en-US" altLang="ja-JP" sz="1500" dirty="0"/>
                        <a:t>0</a:t>
                      </a:r>
                      <a:r>
                        <a:rPr kumimoji="1" lang="ja-JP" altLang="en-US" sz="1500" dirty="0"/>
                        <a:t>個</a:t>
                      </a:r>
                    </a:p>
                  </a:txBody>
                  <a:tcPr/>
                </a:tc>
                <a:extLst>
                  <a:ext uri="{0D108BD9-81ED-4DB2-BD59-A6C34878D82A}">
                    <a16:rowId xmlns:a16="http://schemas.microsoft.com/office/drawing/2014/main" val="10001"/>
                  </a:ext>
                </a:extLst>
              </a:tr>
              <a:tr h="244827">
                <a:tc>
                  <a:txBody>
                    <a:bodyPr/>
                    <a:lstStyle/>
                    <a:p>
                      <a:pPr algn="ctr"/>
                      <a:r>
                        <a:rPr kumimoji="1" lang="en-US" altLang="ja-JP" sz="1500" dirty="0"/>
                        <a:t>2</a:t>
                      </a:r>
                      <a:r>
                        <a:rPr kumimoji="1" lang="ja-JP" altLang="en-US" sz="1500" dirty="0"/>
                        <a:t>位</a:t>
                      </a:r>
                    </a:p>
                  </a:txBody>
                  <a:tcPr/>
                </a:tc>
                <a:tc>
                  <a:txBody>
                    <a:bodyPr/>
                    <a:lstStyle/>
                    <a:p>
                      <a:pPr algn="ctr"/>
                      <a:r>
                        <a:rPr kumimoji="1" lang="en-US" altLang="ja-JP" sz="1500" dirty="0"/>
                        <a:t>0</a:t>
                      </a:r>
                      <a:r>
                        <a:rPr kumimoji="1" lang="ja-JP" altLang="en-US" sz="1500" dirty="0"/>
                        <a:t>個</a:t>
                      </a:r>
                    </a:p>
                  </a:txBody>
                  <a:tcPr/>
                </a:tc>
                <a:extLst>
                  <a:ext uri="{0D108BD9-81ED-4DB2-BD59-A6C34878D82A}">
                    <a16:rowId xmlns:a16="http://schemas.microsoft.com/office/drawing/2014/main" val="10002"/>
                  </a:ext>
                </a:extLst>
              </a:tr>
              <a:tr h="244827">
                <a:tc>
                  <a:txBody>
                    <a:bodyPr/>
                    <a:lstStyle/>
                    <a:p>
                      <a:pPr algn="ctr"/>
                      <a:r>
                        <a:rPr kumimoji="1" lang="en-US" altLang="ja-JP" sz="1500" dirty="0"/>
                        <a:t>3</a:t>
                      </a:r>
                      <a:r>
                        <a:rPr kumimoji="1" lang="ja-JP" altLang="en-US" sz="1500" dirty="0"/>
                        <a:t>位</a:t>
                      </a:r>
                    </a:p>
                  </a:txBody>
                  <a:tcPr/>
                </a:tc>
                <a:tc>
                  <a:txBody>
                    <a:bodyPr/>
                    <a:lstStyle/>
                    <a:p>
                      <a:pPr algn="ctr"/>
                      <a:r>
                        <a:rPr kumimoji="1" lang="en-US" altLang="ja-JP" sz="1500" dirty="0"/>
                        <a:t>0</a:t>
                      </a:r>
                      <a:r>
                        <a:rPr kumimoji="1" lang="ja-JP" altLang="en-US" sz="1500" dirty="0"/>
                        <a:t>個</a:t>
                      </a:r>
                    </a:p>
                  </a:txBody>
                  <a:tcPr/>
                </a:tc>
                <a:extLst>
                  <a:ext uri="{0D108BD9-81ED-4DB2-BD59-A6C34878D82A}">
                    <a16:rowId xmlns:a16="http://schemas.microsoft.com/office/drawing/2014/main" val="10003"/>
                  </a:ext>
                </a:extLst>
              </a:tr>
              <a:tr h="244827">
                <a:tc>
                  <a:txBody>
                    <a:bodyPr/>
                    <a:lstStyle/>
                    <a:p>
                      <a:pPr algn="ctr"/>
                      <a:r>
                        <a:rPr kumimoji="1" lang="en-US" altLang="ja-JP" sz="1500" dirty="0"/>
                        <a:t>4</a:t>
                      </a:r>
                      <a:r>
                        <a:rPr kumimoji="1" lang="ja-JP" altLang="en-US" sz="1500" dirty="0"/>
                        <a:t>位</a:t>
                      </a:r>
                    </a:p>
                  </a:txBody>
                  <a:tcPr/>
                </a:tc>
                <a:tc>
                  <a:txBody>
                    <a:bodyPr/>
                    <a:lstStyle/>
                    <a:p>
                      <a:pPr algn="ctr"/>
                      <a:r>
                        <a:rPr kumimoji="1" lang="en-US" altLang="ja-JP" sz="1500" dirty="0"/>
                        <a:t>0</a:t>
                      </a:r>
                      <a:r>
                        <a:rPr kumimoji="1" lang="ja-JP" altLang="en-US" sz="1500" dirty="0"/>
                        <a:t>個</a:t>
                      </a:r>
                    </a:p>
                  </a:txBody>
                  <a:tcPr/>
                </a:tc>
                <a:extLst>
                  <a:ext uri="{0D108BD9-81ED-4DB2-BD59-A6C34878D82A}">
                    <a16:rowId xmlns:a16="http://schemas.microsoft.com/office/drawing/2014/main" val="10004"/>
                  </a:ext>
                </a:extLst>
              </a:tr>
            </a:tbl>
          </a:graphicData>
        </a:graphic>
      </p:graphicFrame>
      <p:sp>
        <p:nvSpPr>
          <p:cNvPr id="10" name="右矢印 9"/>
          <p:cNvSpPr/>
          <p:nvPr/>
        </p:nvSpPr>
        <p:spPr>
          <a:xfrm>
            <a:off x="2360122" y="2866993"/>
            <a:ext cx="576064" cy="288032"/>
          </a:xfrm>
          <a:prstGeom prst="rightArrow">
            <a:avLst/>
          </a:prstGeom>
          <a:solidFill>
            <a:schemeClr val="accent1"/>
          </a:solidFill>
          <a:ln>
            <a:solidFill>
              <a:schemeClr val="bg1">
                <a:alpha val="47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右矢印 10"/>
          <p:cNvSpPr/>
          <p:nvPr/>
        </p:nvSpPr>
        <p:spPr>
          <a:xfrm>
            <a:off x="4596532" y="2870096"/>
            <a:ext cx="576064" cy="288032"/>
          </a:xfrm>
          <a:prstGeom prst="rightArrow">
            <a:avLst/>
          </a:prstGeom>
          <a:solidFill>
            <a:schemeClr val="accent1"/>
          </a:solidFill>
          <a:ln>
            <a:solidFill>
              <a:schemeClr val="bg1">
                <a:alpha val="47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右矢印 11"/>
          <p:cNvSpPr/>
          <p:nvPr/>
        </p:nvSpPr>
        <p:spPr>
          <a:xfrm>
            <a:off x="6948264" y="2866993"/>
            <a:ext cx="576064" cy="288032"/>
          </a:xfrm>
          <a:prstGeom prst="rightArrow">
            <a:avLst/>
          </a:prstGeom>
          <a:solidFill>
            <a:schemeClr val="accent1"/>
          </a:solidFill>
          <a:ln>
            <a:solidFill>
              <a:schemeClr val="bg1">
                <a:alpha val="47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テキスト ボックス 12"/>
          <p:cNvSpPr txBox="1"/>
          <p:nvPr/>
        </p:nvSpPr>
        <p:spPr>
          <a:xfrm>
            <a:off x="7524327" y="2734010"/>
            <a:ext cx="978153" cy="553998"/>
          </a:xfrm>
          <a:prstGeom prst="rect">
            <a:avLst/>
          </a:prstGeom>
          <a:noFill/>
        </p:spPr>
        <p:txBody>
          <a:bodyPr wrap="none" rtlCol="0">
            <a:spAutoFit/>
          </a:bodyPr>
          <a:lstStyle/>
          <a:p>
            <a:r>
              <a:rPr kumimoji="1" lang="en-US" altLang="ja-JP" sz="3000" dirty="0">
                <a:solidFill>
                  <a:srgbClr val="FFFF00"/>
                </a:solidFill>
                <a:latin typeface="+mn-ea"/>
                <a:cs typeface="Meiryo UI" pitchFamily="50" charset="-128"/>
              </a:rPr>
              <a:t>U</a:t>
            </a:r>
            <a:r>
              <a:rPr kumimoji="1" lang="en-US" altLang="ja-JP" sz="3000" baseline="-25000" dirty="0">
                <a:solidFill>
                  <a:srgbClr val="FFFF00"/>
                </a:solidFill>
                <a:latin typeface="+mn-ea"/>
                <a:cs typeface="Meiryo UI" pitchFamily="50" charset="-128"/>
              </a:rPr>
              <a:t>A</a:t>
            </a:r>
            <a:r>
              <a:rPr kumimoji="1" lang="en-US" altLang="ja-JP" sz="3000" dirty="0">
                <a:solidFill>
                  <a:srgbClr val="FFFF00"/>
                </a:solidFill>
                <a:latin typeface="+mn-ea"/>
                <a:cs typeface="Meiryo UI" pitchFamily="50" charset="-128"/>
              </a:rPr>
              <a:t>=0</a:t>
            </a:r>
            <a:endParaRPr kumimoji="1" lang="ja-JP" altLang="en-US" sz="3000" dirty="0">
              <a:solidFill>
                <a:srgbClr val="FFFF00"/>
              </a:solidFill>
              <a:latin typeface="+mn-ea"/>
              <a:cs typeface="Meiryo UI" pitchFamily="50" charset="-128"/>
            </a:endParaRPr>
          </a:p>
        </p:txBody>
      </p:sp>
      <p:sp>
        <p:nvSpPr>
          <p:cNvPr id="17" name="テキスト ボックス 16"/>
          <p:cNvSpPr txBox="1"/>
          <p:nvPr/>
        </p:nvSpPr>
        <p:spPr>
          <a:xfrm>
            <a:off x="453145" y="2002136"/>
            <a:ext cx="492443" cy="2056012"/>
          </a:xfrm>
          <a:prstGeom prst="rect">
            <a:avLst/>
          </a:prstGeom>
          <a:noFill/>
        </p:spPr>
        <p:txBody>
          <a:bodyPr vert="eaVert" wrap="none" rtlCol="0">
            <a:spAutoFit/>
          </a:bodyPr>
          <a:lstStyle/>
          <a:p>
            <a:r>
              <a:rPr kumimoji="1" lang="ja-JP" altLang="en-US" sz="2000" dirty="0">
                <a:solidFill>
                  <a:srgbClr val="FFFF00"/>
                </a:solidFill>
                <a:latin typeface="+mn-ea"/>
                <a:cs typeface="Meiryo UI" pitchFamily="50" charset="-128"/>
              </a:rPr>
              <a:t>Ｂ群が特大</a:t>
            </a:r>
            <a:r>
              <a:rPr kumimoji="1" lang="ja-JP" altLang="en-US" sz="2000" dirty="0">
                <a:solidFill>
                  <a:schemeClr val="bg1"/>
                </a:solidFill>
                <a:latin typeface="+mn-ea"/>
                <a:cs typeface="Meiryo UI" pitchFamily="50" charset="-128"/>
              </a:rPr>
              <a:t>の場合</a:t>
            </a:r>
          </a:p>
        </p:txBody>
      </p:sp>
      <p:graphicFrame>
        <p:nvGraphicFramePr>
          <p:cNvPr id="19" name="コンテンツ プレースホルダー 3"/>
          <p:cNvGraphicFramePr>
            <a:graphicFrameLocks/>
          </p:cNvGraphicFramePr>
          <p:nvPr/>
        </p:nvGraphicFramePr>
        <p:xfrm>
          <a:off x="1113492" y="4210650"/>
          <a:ext cx="1080120" cy="1920240"/>
        </p:xfrm>
        <a:graphic>
          <a:graphicData uri="http://schemas.openxmlformats.org/drawingml/2006/table">
            <a:tbl>
              <a:tblPr firstRow="1" bandRow="1">
                <a:tableStyleId>{5C22544A-7EE6-4342-B048-85BDC9FD1C3A}</a:tableStyleId>
              </a:tblPr>
              <a:tblGrid>
                <a:gridCol w="540060">
                  <a:extLst>
                    <a:ext uri="{9D8B030D-6E8A-4147-A177-3AD203B41FA5}">
                      <a16:colId xmlns:a16="http://schemas.microsoft.com/office/drawing/2014/main" val="20000"/>
                    </a:ext>
                  </a:extLst>
                </a:gridCol>
                <a:gridCol w="540060">
                  <a:extLst>
                    <a:ext uri="{9D8B030D-6E8A-4147-A177-3AD203B41FA5}">
                      <a16:colId xmlns:a16="http://schemas.microsoft.com/office/drawing/2014/main" val="20001"/>
                    </a:ext>
                  </a:extLst>
                </a:gridCol>
              </a:tblGrid>
              <a:tr h="277770">
                <a:tc>
                  <a:txBody>
                    <a:bodyPr/>
                    <a:lstStyle/>
                    <a:p>
                      <a:pPr algn="ctr"/>
                      <a:r>
                        <a:rPr kumimoji="1" lang="en-US" altLang="ja-JP" sz="1500" dirty="0"/>
                        <a:t>A</a:t>
                      </a:r>
                      <a:endParaRPr kumimoji="1" lang="ja-JP" altLang="en-US" sz="1500" dirty="0"/>
                    </a:p>
                  </a:txBody>
                  <a:tcPr/>
                </a:tc>
                <a:tc>
                  <a:txBody>
                    <a:bodyPr/>
                    <a:lstStyle/>
                    <a:p>
                      <a:pPr algn="ctr"/>
                      <a:r>
                        <a:rPr kumimoji="1" lang="en-US" altLang="ja-JP" sz="1500" dirty="0"/>
                        <a:t>B</a:t>
                      </a:r>
                      <a:endParaRPr kumimoji="1" lang="ja-JP" altLang="en-US" sz="1500" dirty="0"/>
                    </a:p>
                  </a:txBody>
                  <a:tcPr/>
                </a:tc>
                <a:extLst>
                  <a:ext uri="{0D108BD9-81ED-4DB2-BD59-A6C34878D82A}">
                    <a16:rowId xmlns:a16="http://schemas.microsoft.com/office/drawing/2014/main" val="10000"/>
                  </a:ext>
                </a:extLst>
              </a:tr>
              <a:tr h="277770">
                <a:tc>
                  <a:txBody>
                    <a:bodyPr/>
                    <a:lstStyle/>
                    <a:p>
                      <a:pPr algn="ctr"/>
                      <a:r>
                        <a:rPr kumimoji="1" lang="en-US" altLang="ja-JP" sz="1500" dirty="0"/>
                        <a:t>30</a:t>
                      </a:r>
                      <a:endParaRPr kumimoji="1" lang="ja-JP" altLang="en-US" sz="1500" dirty="0"/>
                    </a:p>
                  </a:txBody>
                  <a:tcPr/>
                </a:tc>
                <a:tc>
                  <a:txBody>
                    <a:bodyPr/>
                    <a:lstStyle/>
                    <a:p>
                      <a:pPr algn="ctr"/>
                      <a:r>
                        <a:rPr kumimoji="1" lang="en-US" altLang="ja-JP" sz="1500" dirty="0"/>
                        <a:t>4</a:t>
                      </a:r>
                      <a:endParaRPr kumimoji="1" lang="ja-JP" altLang="en-US" sz="1500" dirty="0"/>
                    </a:p>
                  </a:txBody>
                  <a:tcPr/>
                </a:tc>
                <a:extLst>
                  <a:ext uri="{0D108BD9-81ED-4DB2-BD59-A6C34878D82A}">
                    <a16:rowId xmlns:a16="http://schemas.microsoft.com/office/drawing/2014/main" val="10001"/>
                  </a:ext>
                </a:extLst>
              </a:tr>
              <a:tr h="277770">
                <a:tc>
                  <a:txBody>
                    <a:bodyPr/>
                    <a:lstStyle/>
                    <a:p>
                      <a:pPr algn="ctr"/>
                      <a:r>
                        <a:rPr kumimoji="1" lang="en-US" altLang="ja-JP" sz="1500" dirty="0"/>
                        <a:t>50</a:t>
                      </a:r>
                      <a:endParaRPr kumimoji="1" lang="ja-JP" altLang="en-US" sz="1500" dirty="0"/>
                    </a:p>
                  </a:txBody>
                  <a:tcPr/>
                </a:tc>
                <a:tc>
                  <a:txBody>
                    <a:bodyPr/>
                    <a:lstStyle/>
                    <a:p>
                      <a:pPr algn="ctr"/>
                      <a:r>
                        <a:rPr kumimoji="1" lang="en-US" altLang="ja-JP" sz="1500" dirty="0"/>
                        <a:t>6</a:t>
                      </a:r>
                      <a:endParaRPr kumimoji="1" lang="ja-JP" altLang="en-US" sz="1500" dirty="0"/>
                    </a:p>
                  </a:txBody>
                  <a:tcPr/>
                </a:tc>
                <a:extLst>
                  <a:ext uri="{0D108BD9-81ED-4DB2-BD59-A6C34878D82A}">
                    <a16:rowId xmlns:a16="http://schemas.microsoft.com/office/drawing/2014/main" val="10002"/>
                  </a:ext>
                </a:extLst>
              </a:tr>
              <a:tr h="277770">
                <a:tc>
                  <a:txBody>
                    <a:bodyPr/>
                    <a:lstStyle/>
                    <a:p>
                      <a:pPr algn="ctr"/>
                      <a:r>
                        <a:rPr kumimoji="1" lang="en-US" altLang="ja-JP" sz="1500" dirty="0"/>
                        <a:t>80</a:t>
                      </a:r>
                      <a:endParaRPr kumimoji="1" lang="ja-JP" altLang="en-US" sz="1500" dirty="0"/>
                    </a:p>
                  </a:txBody>
                  <a:tcPr/>
                </a:tc>
                <a:tc>
                  <a:txBody>
                    <a:bodyPr/>
                    <a:lstStyle/>
                    <a:p>
                      <a:pPr algn="ctr"/>
                      <a:r>
                        <a:rPr kumimoji="1" lang="en-US" altLang="ja-JP" sz="1500" dirty="0"/>
                        <a:t>7</a:t>
                      </a:r>
                      <a:endParaRPr kumimoji="1" lang="ja-JP" altLang="en-US" sz="1500" dirty="0"/>
                    </a:p>
                  </a:txBody>
                  <a:tcPr/>
                </a:tc>
                <a:extLst>
                  <a:ext uri="{0D108BD9-81ED-4DB2-BD59-A6C34878D82A}">
                    <a16:rowId xmlns:a16="http://schemas.microsoft.com/office/drawing/2014/main" val="10003"/>
                  </a:ext>
                </a:extLst>
              </a:tr>
              <a:tr h="277770">
                <a:tc>
                  <a:txBody>
                    <a:bodyPr/>
                    <a:lstStyle/>
                    <a:p>
                      <a:pPr algn="ctr"/>
                      <a:r>
                        <a:rPr kumimoji="1" lang="en-US" altLang="ja-JP" sz="1500" dirty="0"/>
                        <a:t>100</a:t>
                      </a:r>
                      <a:endParaRPr kumimoji="1" lang="ja-JP" altLang="en-US" sz="1500" dirty="0"/>
                    </a:p>
                  </a:txBody>
                  <a:tcPr/>
                </a:tc>
                <a:tc>
                  <a:txBody>
                    <a:bodyPr/>
                    <a:lstStyle/>
                    <a:p>
                      <a:pPr algn="ctr"/>
                      <a:r>
                        <a:rPr kumimoji="1" lang="en-US" altLang="ja-JP" sz="1500" dirty="0"/>
                        <a:t>10</a:t>
                      </a:r>
                      <a:endParaRPr kumimoji="1" lang="ja-JP" altLang="en-US" sz="1500" dirty="0"/>
                    </a:p>
                  </a:txBody>
                  <a:tcPr/>
                </a:tc>
                <a:extLst>
                  <a:ext uri="{0D108BD9-81ED-4DB2-BD59-A6C34878D82A}">
                    <a16:rowId xmlns:a16="http://schemas.microsoft.com/office/drawing/2014/main" val="10004"/>
                  </a:ext>
                </a:extLst>
              </a:tr>
              <a:tr h="277770">
                <a:tc>
                  <a:txBody>
                    <a:bodyPr/>
                    <a:lstStyle/>
                    <a:p>
                      <a:pPr algn="ctr"/>
                      <a:endParaRPr kumimoji="1" lang="ja-JP" altLang="en-US" sz="1500" dirty="0"/>
                    </a:p>
                  </a:txBody>
                  <a:tcPr/>
                </a:tc>
                <a:tc>
                  <a:txBody>
                    <a:bodyPr/>
                    <a:lstStyle/>
                    <a:p>
                      <a:pPr algn="ctr"/>
                      <a:r>
                        <a:rPr kumimoji="1" lang="en-US" altLang="ja-JP" sz="1500" dirty="0"/>
                        <a:t>11</a:t>
                      </a:r>
                      <a:endParaRPr kumimoji="1" lang="ja-JP" altLang="en-US" sz="1500" dirty="0"/>
                    </a:p>
                  </a:txBody>
                  <a:tcPr/>
                </a:tc>
                <a:extLst>
                  <a:ext uri="{0D108BD9-81ED-4DB2-BD59-A6C34878D82A}">
                    <a16:rowId xmlns:a16="http://schemas.microsoft.com/office/drawing/2014/main" val="10005"/>
                  </a:ext>
                </a:extLst>
              </a:tr>
            </a:tbl>
          </a:graphicData>
        </a:graphic>
      </p:graphicFrame>
      <p:graphicFrame>
        <p:nvGraphicFramePr>
          <p:cNvPr id="20" name="コンテンツ プレースホルダー 3"/>
          <p:cNvGraphicFramePr>
            <a:graphicFrameLocks/>
          </p:cNvGraphicFramePr>
          <p:nvPr/>
        </p:nvGraphicFramePr>
        <p:xfrm>
          <a:off x="2981834" y="4196593"/>
          <a:ext cx="1505584" cy="1920240"/>
        </p:xfrm>
        <a:graphic>
          <a:graphicData uri="http://schemas.openxmlformats.org/drawingml/2006/table">
            <a:tbl>
              <a:tblPr firstRow="1" bandRow="1">
                <a:tableStyleId>{5C22544A-7EE6-4342-B048-85BDC9FD1C3A}</a:tableStyleId>
              </a:tblPr>
              <a:tblGrid>
                <a:gridCol w="752792">
                  <a:extLst>
                    <a:ext uri="{9D8B030D-6E8A-4147-A177-3AD203B41FA5}">
                      <a16:colId xmlns:a16="http://schemas.microsoft.com/office/drawing/2014/main" val="20000"/>
                    </a:ext>
                  </a:extLst>
                </a:gridCol>
                <a:gridCol w="752792">
                  <a:extLst>
                    <a:ext uri="{9D8B030D-6E8A-4147-A177-3AD203B41FA5}">
                      <a16:colId xmlns:a16="http://schemas.microsoft.com/office/drawing/2014/main" val="20001"/>
                    </a:ext>
                  </a:extLst>
                </a:gridCol>
              </a:tblGrid>
              <a:tr h="280113">
                <a:tc>
                  <a:txBody>
                    <a:bodyPr/>
                    <a:lstStyle/>
                    <a:p>
                      <a:pPr algn="ctr"/>
                      <a:r>
                        <a:rPr kumimoji="1" lang="en-US" altLang="ja-JP" sz="1500" dirty="0"/>
                        <a:t>A</a:t>
                      </a:r>
                      <a:endParaRPr kumimoji="1" lang="ja-JP" altLang="en-US" sz="1500" dirty="0"/>
                    </a:p>
                  </a:txBody>
                  <a:tcPr/>
                </a:tc>
                <a:tc>
                  <a:txBody>
                    <a:bodyPr/>
                    <a:lstStyle/>
                    <a:p>
                      <a:pPr algn="ctr"/>
                      <a:r>
                        <a:rPr kumimoji="1" lang="en-US" altLang="ja-JP" sz="1500" dirty="0"/>
                        <a:t>B</a:t>
                      </a:r>
                      <a:endParaRPr kumimoji="1" lang="ja-JP" altLang="en-US" sz="1500" dirty="0"/>
                    </a:p>
                  </a:txBody>
                  <a:tcPr/>
                </a:tc>
                <a:extLst>
                  <a:ext uri="{0D108BD9-81ED-4DB2-BD59-A6C34878D82A}">
                    <a16:rowId xmlns:a16="http://schemas.microsoft.com/office/drawing/2014/main" val="10000"/>
                  </a:ext>
                </a:extLst>
              </a:tr>
              <a:tr h="280113">
                <a:tc>
                  <a:txBody>
                    <a:bodyPr/>
                    <a:lstStyle/>
                    <a:p>
                      <a:pPr algn="r"/>
                      <a:r>
                        <a:rPr kumimoji="1" lang="en-US" altLang="ja-JP" sz="1500" dirty="0"/>
                        <a:t>6</a:t>
                      </a:r>
                      <a:r>
                        <a:rPr kumimoji="1" lang="ja-JP" altLang="en-US" sz="1500" dirty="0"/>
                        <a:t>位</a:t>
                      </a:r>
                    </a:p>
                  </a:txBody>
                  <a:tcPr/>
                </a:tc>
                <a:tc>
                  <a:txBody>
                    <a:bodyPr/>
                    <a:lstStyle/>
                    <a:p>
                      <a:pPr algn="r"/>
                      <a:r>
                        <a:rPr kumimoji="1" lang="en-US" altLang="ja-JP" sz="1500" dirty="0"/>
                        <a:t>1</a:t>
                      </a:r>
                      <a:r>
                        <a:rPr kumimoji="1" lang="ja-JP" altLang="en-US" sz="1500" dirty="0"/>
                        <a:t>位</a:t>
                      </a:r>
                    </a:p>
                  </a:txBody>
                  <a:tcPr/>
                </a:tc>
                <a:extLst>
                  <a:ext uri="{0D108BD9-81ED-4DB2-BD59-A6C34878D82A}">
                    <a16:rowId xmlns:a16="http://schemas.microsoft.com/office/drawing/2014/main" val="10001"/>
                  </a:ext>
                </a:extLst>
              </a:tr>
              <a:tr h="280113">
                <a:tc>
                  <a:txBody>
                    <a:bodyPr/>
                    <a:lstStyle/>
                    <a:p>
                      <a:pPr algn="r"/>
                      <a:r>
                        <a:rPr kumimoji="1" lang="en-US" altLang="ja-JP" sz="1500" dirty="0"/>
                        <a:t>7</a:t>
                      </a:r>
                      <a:r>
                        <a:rPr kumimoji="1" lang="ja-JP" altLang="en-US" sz="1500" dirty="0"/>
                        <a:t>位</a:t>
                      </a:r>
                    </a:p>
                  </a:txBody>
                  <a:tcPr/>
                </a:tc>
                <a:tc>
                  <a:txBody>
                    <a:bodyPr/>
                    <a:lstStyle/>
                    <a:p>
                      <a:pPr algn="r"/>
                      <a:r>
                        <a:rPr kumimoji="1" lang="en-US" altLang="ja-JP" sz="1500" dirty="0"/>
                        <a:t>2</a:t>
                      </a:r>
                      <a:r>
                        <a:rPr kumimoji="1" lang="ja-JP" altLang="en-US" sz="1500" dirty="0"/>
                        <a:t>位</a:t>
                      </a:r>
                    </a:p>
                  </a:txBody>
                  <a:tcPr/>
                </a:tc>
                <a:extLst>
                  <a:ext uri="{0D108BD9-81ED-4DB2-BD59-A6C34878D82A}">
                    <a16:rowId xmlns:a16="http://schemas.microsoft.com/office/drawing/2014/main" val="10002"/>
                  </a:ext>
                </a:extLst>
              </a:tr>
              <a:tr h="280113">
                <a:tc>
                  <a:txBody>
                    <a:bodyPr/>
                    <a:lstStyle/>
                    <a:p>
                      <a:pPr algn="r"/>
                      <a:r>
                        <a:rPr kumimoji="1" lang="en-US" altLang="ja-JP" sz="1500" dirty="0"/>
                        <a:t>8</a:t>
                      </a:r>
                      <a:r>
                        <a:rPr kumimoji="1" lang="ja-JP" altLang="en-US" sz="1500" dirty="0"/>
                        <a:t>位</a:t>
                      </a:r>
                    </a:p>
                  </a:txBody>
                  <a:tcPr/>
                </a:tc>
                <a:tc>
                  <a:txBody>
                    <a:bodyPr/>
                    <a:lstStyle/>
                    <a:p>
                      <a:pPr algn="r"/>
                      <a:r>
                        <a:rPr kumimoji="1" lang="en-US" altLang="ja-JP" sz="1500" dirty="0"/>
                        <a:t>3</a:t>
                      </a:r>
                      <a:r>
                        <a:rPr kumimoji="1" lang="ja-JP" altLang="en-US" sz="1500" dirty="0"/>
                        <a:t>位</a:t>
                      </a:r>
                    </a:p>
                  </a:txBody>
                  <a:tcPr/>
                </a:tc>
                <a:extLst>
                  <a:ext uri="{0D108BD9-81ED-4DB2-BD59-A6C34878D82A}">
                    <a16:rowId xmlns:a16="http://schemas.microsoft.com/office/drawing/2014/main" val="10003"/>
                  </a:ext>
                </a:extLst>
              </a:tr>
              <a:tr h="280113">
                <a:tc>
                  <a:txBody>
                    <a:bodyPr/>
                    <a:lstStyle/>
                    <a:p>
                      <a:pPr algn="r"/>
                      <a:r>
                        <a:rPr kumimoji="1" lang="en-US" altLang="ja-JP" sz="1500" dirty="0"/>
                        <a:t>9</a:t>
                      </a:r>
                      <a:r>
                        <a:rPr kumimoji="1" lang="ja-JP" altLang="en-US" sz="1500" dirty="0"/>
                        <a:t>位</a:t>
                      </a:r>
                    </a:p>
                  </a:txBody>
                  <a:tcPr/>
                </a:tc>
                <a:tc>
                  <a:txBody>
                    <a:bodyPr/>
                    <a:lstStyle/>
                    <a:p>
                      <a:pPr algn="r"/>
                      <a:r>
                        <a:rPr kumimoji="1" lang="en-US" altLang="ja-JP" sz="1500" dirty="0"/>
                        <a:t>4</a:t>
                      </a:r>
                      <a:r>
                        <a:rPr kumimoji="1" lang="ja-JP" altLang="en-US" sz="1500" dirty="0"/>
                        <a:t>位</a:t>
                      </a:r>
                    </a:p>
                  </a:txBody>
                  <a:tcPr/>
                </a:tc>
                <a:extLst>
                  <a:ext uri="{0D108BD9-81ED-4DB2-BD59-A6C34878D82A}">
                    <a16:rowId xmlns:a16="http://schemas.microsoft.com/office/drawing/2014/main" val="10004"/>
                  </a:ext>
                </a:extLst>
              </a:tr>
              <a:tr h="280113">
                <a:tc>
                  <a:txBody>
                    <a:bodyPr/>
                    <a:lstStyle/>
                    <a:p>
                      <a:pPr algn="ctr"/>
                      <a:endParaRPr kumimoji="1" lang="ja-JP" altLang="en-US" sz="1500" dirty="0"/>
                    </a:p>
                  </a:txBody>
                  <a:tcPr/>
                </a:tc>
                <a:tc>
                  <a:txBody>
                    <a:bodyPr/>
                    <a:lstStyle/>
                    <a:p>
                      <a:pPr algn="r"/>
                      <a:r>
                        <a:rPr kumimoji="1" lang="en-US" altLang="ja-JP" sz="1500" dirty="0"/>
                        <a:t>5</a:t>
                      </a:r>
                      <a:r>
                        <a:rPr kumimoji="1" lang="ja-JP" altLang="en-US" sz="1500" dirty="0"/>
                        <a:t>位</a:t>
                      </a:r>
                    </a:p>
                  </a:txBody>
                  <a:tcPr/>
                </a:tc>
                <a:extLst>
                  <a:ext uri="{0D108BD9-81ED-4DB2-BD59-A6C34878D82A}">
                    <a16:rowId xmlns:a16="http://schemas.microsoft.com/office/drawing/2014/main" val="10005"/>
                  </a:ext>
                </a:extLst>
              </a:tr>
            </a:tbl>
          </a:graphicData>
        </a:graphic>
      </p:graphicFrame>
      <p:graphicFrame>
        <p:nvGraphicFramePr>
          <p:cNvPr id="21" name="コンテンツ プレースホルダー 3"/>
          <p:cNvGraphicFramePr>
            <a:graphicFrameLocks/>
          </p:cNvGraphicFramePr>
          <p:nvPr>
            <p:extLst>
              <p:ext uri="{D42A27DB-BD31-4B8C-83A1-F6EECF244321}">
                <p14:modId xmlns:p14="http://schemas.microsoft.com/office/powerpoint/2010/main" val="1350508138"/>
              </p:ext>
            </p:extLst>
          </p:nvPr>
        </p:nvGraphicFramePr>
        <p:xfrm>
          <a:off x="5217948" y="4210650"/>
          <a:ext cx="1505584" cy="1600200"/>
        </p:xfrm>
        <a:graphic>
          <a:graphicData uri="http://schemas.openxmlformats.org/drawingml/2006/table">
            <a:tbl>
              <a:tblPr firstRow="1" bandRow="1">
                <a:tableStyleId>{5C22544A-7EE6-4342-B048-85BDC9FD1C3A}</a:tableStyleId>
              </a:tblPr>
              <a:tblGrid>
                <a:gridCol w="752792">
                  <a:extLst>
                    <a:ext uri="{9D8B030D-6E8A-4147-A177-3AD203B41FA5}">
                      <a16:colId xmlns:a16="http://schemas.microsoft.com/office/drawing/2014/main" val="20000"/>
                    </a:ext>
                  </a:extLst>
                </a:gridCol>
                <a:gridCol w="752792">
                  <a:extLst>
                    <a:ext uri="{9D8B030D-6E8A-4147-A177-3AD203B41FA5}">
                      <a16:colId xmlns:a16="http://schemas.microsoft.com/office/drawing/2014/main" val="20001"/>
                    </a:ext>
                  </a:extLst>
                </a:gridCol>
              </a:tblGrid>
              <a:tr h="244827">
                <a:tc>
                  <a:txBody>
                    <a:bodyPr/>
                    <a:lstStyle/>
                    <a:p>
                      <a:pPr algn="ctr"/>
                      <a:r>
                        <a:rPr kumimoji="1" lang="en-US" altLang="ja-JP" sz="1500" dirty="0"/>
                        <a:t>A</a:t>
                      </a:r>
                      <a:endParaRPr kumimoji="1" lang="ja-JP" altLang="en-US" sz="1500" dirty="0"/>
                    </a:p>
                  </a:txBody>
                  <a:tcPr/>
                </a:tc>
                <a:tc>
                  <a:txBody>
                    <a:bodyPr/>
                    <a:lstStyle/>
                    <a:p>
                      <a:pPr algn="ctr"/>
                      <a:r>
                        <a:rPr kumimoji="1" lang="en-US" altLang="ja-JP" sz="1500" dirty="0"/>
                        <a:t>B</a:t>
                      </a:r>
                      <a:r>
                        <a:rPr kumimoji="1" lang="ja-JP" altLang="en-US" sz="1500" dirty="0"/>
                        <a:t>の数</a:t>
                      </a:r>
                    </a:p>
                  </a:txBody>
                  <a:tcPr/>
                </a:tc>
                <a:extLst>
                  <a:ext uri="{0D108BD9-81ED-4DB2-BD59-A6C34878D82A}">
                    <a16:rowId xmlns:a16="http://schemas.microsoft.com/office/drawing/2014/main" val="10000"/>
                  </a:ext>
                </a:extLst>
              </a:tr>
              <a:tr h="244827">
                <a:tc>
                  <a:txBody>
                    <a:bodyPr/>
                    <a:lstStyle/>
                    <a:p>
                      <a:pPr algn="ctr"/>
                      <a:r>
                        <a:rPr kumimoji="1" lang="en-US" altLang="ja-JP" sz="1500" dirty="0"/>
                        <a:t>6</a:t>
                      </a:r>
                      <a:r>
                        <a:rPr kumimoji="1" lang="ja-JP" altLang="en-US" sz="1500" dirty="0"/>
                        <a:t>位</a:t>
                      </a:r>
                    </a:p>
                  </a:txBody>
                  <a:tcPr/>
                </a:tc>
                <a:tc>
                  <a:txBody>
                    <a:bodyPr/>
                    <a:lstStyle/>
                    <a:p>
                      <a:pPr algn="ctr"/>
                      <a:r>
                        <a:rPr kumimoji="1" lang="en-US" altLang="ja-JP" sz="1500" dirty="0"/>
                        <a:t>5</a:t>
                      </a:r>
                      <a:r>
                        <a:rPr kumimoji="1" lang="ja-JP" altLang="en-US" sz="1500" dirty="0"/>
                        <a:t>個</a:t>
                      </a:r>
                    </a:p>
                  </a:txBody>
                  <a:tcPr/>
                </a:tc>
                <a:extLst>
                  <a:ext uri="{0D108BD9-81ED-4DB2-BD59-A6C34878D82A}">
                    <a16:rowId xmlns:a16="http://schemas.microsoft.com/office/drawing/2014/main" val="10001"/>
                  </a:ext>
                </a:extLst>
              </a:tr>
              <a:tr h="244827">
                <a:tc>
                  <a:txBody>
                    <a:bodyPr/>
                    <a:lstStyle/>
                    <a:p>
                      <a:pPr algn="ctr"/>
                      <a:r>
                        <a:rPr kumimoji="1" lang="en-US" altLang="ja-JP" sz="1500" dirty="0"/>
                        <a:t>7</a:t>
                      </a:r>
                      <a:r>
                        <a:rPr kumimoji="1" lang="ja-JP" altLang="en-US" sz="1500" dirty="0"/>
                        <a:t>位</a:t>
                      </a:r>
                    </a:p>
                  </a:txBody>
                  <a:tcPr/>
                </a:tc>
                <a:tc>
                  <a:txBody>
                    <a:bodyPr/>
                    <a:lstStyle/>
                    <a:p>
                      <a:pPr algn="ctr"/>
                      <a:r>
                        <a:rPr kumimoji="1" lang="en-US" altLang="ja-JP" sz="1500" dirty="0"/>
                        <a:t>5</a:t>
                      </a:r>
                      <a:r>
                        <a:rPr kumimoji="1" lang="ja-JP" altLang="en-US" sz="1500" dirty="0"/>
                        <a:t>個</a:t>
                      </a:r>
                    </a:p>
                  </a:txBody>
                  <a:tcPr/>
                </a:tc>
                <a:extLst>
                  <a:ext uri="{0D108BD9-81ED-4DB2-BD59-A6C34878D82A}">
                    <a16:rowId xmlns:a16="http://schemas.microsoft.com/office/drawing/2014/main" val="10002"/>
                  </a:ext>
                </a:extLst>
              </a:tr>
              <a:tr h="244827">
                <a:tc>
                  <a:txBody>
                    <a:bodyPr/>
                    <a:lstStyle/>
                    <a:p>
                      <a:pPr algn="ctr"/>
                      <a:r>
                        <a:rPr kumimoji="1" lang="en-US" altLang="ja-JP" sz="1500" dirty="0"/>
                        <a:t>8</a:t>
                      </a:r>
                      <a:r>
                        <a:rPr kumimoji="1" lang="ja-JP" altLang="en-US" sz="1500" dirty="0"/>
                        <a:t>位</a:t>
                      </a:r>
                    </a:p>
                  </a:txBody>
                  <a:tcPr/>
                </a:tc>
                <a:tc>
                  <a:txBody>
                    <a:bodyPr/>
                    <a:lstStyle/>
                    <a:p>
                      <a:pPr algn="ctr"/>
                      <a:r>
                        <a:rPr kumimoji="1" lang="en-US" altLang="ja-JP" sz="1500" dirty="0"/>
                        <a:t>5</a:t>
                      </a:r>
                      <a:r>
                        <a:rPr kumimoji="1" lang="ja-JP" altLang="en-US" sz="1500" dirty="0"/>
                        <a:t>個</a:t>
                      </a:r>
                    </a:p>
                  </a:txBody>
                  <a:tcPr/>
                </a:tc>
                <a:extLst>
                  <a:ext uri="{0D108BD9-81ED-4DB2-BD59-A6C34878D82A}">
                    <a16:rowId xmlns:a16="http://schemas.microsoft.com/office/drawing/2014/main" val="10003"/>
                  </a:ext>
                </a:extLst>
              </a:tr>
              <a:tr h="244827">
                <a:tc>
                  <a:txBody>
                    <a:bodyPr/>
                    <a:lstStyle/>
                    <a:p>
                      <a:pPr algn="ctr"/>
                      <a:r>
                        <a:rPr kumimoji="1" lang="en-US" altLang="ja-JP" sz="1500" dirty="0"/>
                        <a:t>9</a:t>
                      </a:r>
                      <a:r>
                        <a:rPr kumimoji="1" lang="ja-JP" altLang="en-US" sz="1500" dirty="0"/>
                        <a:t>位</a:t>
                      </a:r>
                    </a:p>
                  </a:txBody>
                  <a:tcPr/>
                </a:tc>
                <a:tc>
                  <a:txBody>
                    <a:bodyPr/>
                    <a:lstStyle/>
                    <a:p>
                      <a:pPr algn="ctr"/>
                      <a:r>
                        <a:rPr kumimoji="1" lang="en-US" altLang="ja-JP" sz="1500" dirty="0"/>
                        <a:t>5</a:t>
                      </a:r>
                      <a:r>
                        <a:rPr kumimoji="1" lang="ja-JP" altLang="en-US" sz="1500" dirty="0"/>
                        <a:t>個</a:t>
                      </a:r>
                    </a:p>
                  </a:txBody>
                  <a:tcPr/>
                </a:tc>
                <a:extLst>
                  <a:ext uri="{0D108BD9-81ED-4DB2-BD59-A6C34878D82A}">
                    <a16:rowId xmlns:a16="http://schemas.microsoft.com/office/drawing/2014/main" val="10004"/>
                  </a:ext>
                </a:extLst>
              </a:tr>
            </a:tbl>
          </a:graphicData>
        </a:graphic>
      </p:graphicFrame>
      <p:sp>
        <p:nvSpPr>
          <p:cNvPr id="22" name="右矢印 21"/>
          <p:cNvSpPr/>
          <p:nvPr/>
        </p:nvSpPr>
        <p:spPr>
          <a:xfrm>
            <a:off x="2357998" y="4941168"/>
            <a:ext cx="576064" cy="288032"/>
          </a:xfrm>
          <a:prstGeom prst="rightArrow">
            <a:avLst/>
          </a:prstGeom>
          <a:solidFill>
            <a:schemeClr val="accent1"/>
          </a:solidFill>
          <a:ln>
            <a:solidFill>
              <a:schemeClr val="bg1">
                <a:alpha val="47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右矢印 22"/>
          <p:cNvSpPr/>
          <p:nvPr/>
        </p:nvSpPr>
        <p:spPr>
          <a:xfrm>
            <a:off x="4594408" y="4944271"/>
            <a:ext cx="576064" cy="288032"/>
          </a:xfrm>
          <a:prstGeom prst="rightArrow">
            <a:avLst/>
          </a:prstGeom>
          <a:solidFill>
            <a:schemeClr val="accent1"/>
          </a:solidFill>
          <a:ln>
            <a:solidFill>
              <a:schemeClr val="bg1">
                <a:alpha val="47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右矢印 23"/>
          <p:cNvSpPr/>
          <p:nvPr/>
        </p:nvSpPr>
        <p:spPr>
          <a:xfrm>
            <a:off x="6946140" y="4941168"/>
            <a:ext cx="576064" cy="288032"/>
          </a:xfrm>
          <a:prstGeom prst="rightArrow">
            <a:avLst/>
          </a:prstGeom>
          <a:solidFill>
            <a:schemeClr val="accent1"/>
          </a:solidFill>
          <a:ln>
            <a:solidFill>
              <a:schemeClr val="bg1">
                <a:alpha val="47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テキスト ボックス 24"/>
          <p:cNvSpPr txBox="1"/>
          <p:nvPr/>
        </p:nvSpPr>
        <p:spPr>
          <a:xfrm>
            <a:off x="7532453" y="4773232"/>
            <a:ext cx="1170513" cy="553998"/>
          </a:xfrm>
          <a:prstGeom prst="rect">
            <a:avLst/>
          </a:prstGeom>
          <a:noFill/>
        </p:spPr>
        <p:txBody>
          <a:bodyPr wrap="none" rtlCol="0">
            <a:spAutoFit/>
          </a:bodyPr>
          <a:lstStyle/>
          <a:p>
            <a:r>
              <a:rPr kumimoji="1" lang="en-US" altLang="ja-JP" sz="3000" dirty="0">
                <a:solidFill>
                  <a:srgbClr val="FFFF00"/>
                </a:solidFill>
                <a:latin typeface="+mn-ea"/>
                <a:cs typeface="Meiryo UI" pitchFamily="50" charset="-128"/>
              </a:rPr>
              <a:t>U</a:t>
            </a:r>
            <a:r>
              <a:rPr kumimoji="1" lang="en-US" altLang="ja-JP" sz="3000" baseline="-25000" dirty="0">
                <a:solidFill>
                  <a:srgbClr val="FFFF00"/>
                </a:solidFill>
                <a:latin typeface="+mn-ea"/>
                <a:cs typeface="Meiryo UI" pitchFamily="50" charset="-128"/>
              </a:rPr>
              <a:t>A</a:t>
            </a:r>
            <a:r>
              <a:rPr kumimoji="1" lang="en-US" altLang="ja-JP" sz="3000" dirty="0">
                <a:solidFill>
                  <a:srgbClr val="FFFF00"/>
                </a:solidFill>
                <a:latin typeface="+mn-ea"/>
                <a:cs typeface="Meiryo UI" pitchFamily="50" charset="-128"/>
              </a:rPr>
              <a:t>=20</a:t>
            </a:r>
            <a:endParaRPr kumimoji="1" lang="ja-JP" altLang="en-US" sz="3000" dirty="0">
              <a:solidFill>
                <a:srgbClr val="FFFF00"/>
              </a:solidFill>
              <a:latin typeface="+mn-ea"/>
              <a:cs typeface="Meiryo UI" pitchFamily="50" charset="-128"/>
            </a:endParaRPr>
          </a:p>
        </p:txBody>
      </p:sp>
      <p:sp>
        <p:nvSpPr>
          <p:cNvPr id="26" name="テキスト ボックス 25"/>
          <p:cNvSpPr txBox="1"/>
          <p:nvPr/>
        </p:nvSpPr>
        <p:spPr>
          <a:xfrm>
            <a:off x="451116" y="4121851"/>
            <a:ext cx="492443" cy="2056012"/>
          </a:xfrm>
          <a:prstGeom prst="rect">
            <a:avLst/>
          </a:prstGeom>
          <a:noFill/>
        </p:spPr>
        <p:txBody>
          <a:bodyPr vert="eaVert" wrap="none" rtlCol="0">
            <a:spAutoFit/>
          </a:bodyPr>
          <a:lstStyle/>
          <a:p>
            <a:r>
              <a:rPr kumimoji="1" lang="ja-JP" altLang="en-US" sz="2000" dirty="0">
                <a:solidFill>
                  <a:srgbClr val="FFFF00"/>
                </a:solidFill>
                <a:latin typeface="+mn-ea"/>
                <a:cs typeface="Meiryo UI" pitchFamily="50" charset="-128"/>
              </a:rPr>
              <a:t>Ａ群が特大</a:t>
            </a:r>
            <a:r>
              <a:rPr kumimoji="1" lang="ja-JP" altLang="en-US" sz="2000" dirty="0">
                <a:solidFill>
                  <a:schemeClr val="bg1"/>
                </a:solidFill>
                <a:latin typeface="+mn-ea"/>
                <a:cs typeface="Meiryo UI" pitchFamily="50" charset="-128"/>
              </a:rPr>
              <a:t>の場合</a:t>
            </a:r>
          </a:p>
        </p:txBody>
      </p:sp>
      <p:sp>
        <p:nvSpPr>
          <p:cNvPr id="27" name="テキスト ボックス 26"/>
          <p:cNvSpPr txBox="1"/>
          <p:nvPr/>
        </p:nvSpPr>
        <p:spPr>
          <a:xfrm>
            <a:off x="6926395" y="3941716"/>
            <a:ext cx="1792927" cy="923330"/>
          </a:xfrm>
          <a:prstGeom prst="rect">
            <a:avLst/>
          </a:prstGeom>
          <a:noFill/>
        </p:spPr>
        <p:txBody>
          <a:bodyPr wrap="square" rtlCol="0">
            <a:spAutoFit/>
          </a:bodyPr>
          <a:lstStyle/>
          <a:p>
            <a:pPr algn="just"/>
            <a:r>
              <a:rPr kumimoji="1" lang="ja-JP" altLang="en-US" sz="1800" dirty="0">
                <a:solidFill>
                  <a:schemeClr val="bg1"/>
                </a:solidFill>
                <a:latin typeface="+mn-ea"/>
                <a:cs typeface="Meiryo UI" pitchFamily="50" charset="-128"/>
              </a:rPr>
              <a:t>最大値は両群の標本サイズを乗じた値（</a:t>
            </a:r>
            <a:r>
              <a:rPr kumimoji="1" lang="en-US" altLang="ja-JP" sz="1800" dirty="0">
                <a:solidFill>
                  <a:schemeClr val="bg1"/>
                </a:solidFill>
                <a:latin typeface="+mn-ea"/>
                <a:cs typeface="Meiryo UI" pitchFamily="50" charset="-128"/>
              </a:rPr>
              <a:t>4×5</a:t>
            </a:r>
            <a:r>
              <a:rPr kumimoji="1" lang="ja-JP" altLang="en-US" sz="1800" dirty="0">
                <a:solidFill>
                  <a:schemeClr val="bg1"/>
                </a:solidFill>
                <a:latin typeface="+mn-ea"/>
                <a:cs typeface="Meiryo UI" pitchFamily="50" charset="-128"/>
              </a:rPr>
              <a:t>）</a:t>
            </a:r>
          </a:p>
        </p:txBody>
      </p:sp>
      <p:sp>
        <p:nvSpPr>
          <p:cNvPr id="28" name="テキスト ボックス 27"/>
          <p:cNvSpPr txBox="1"/>
          <p:nvPr/>
        </p:nvSpPr>
        <p:spPr>
          <a:xfrm>
            <a:off x="7036587" y="2333900"/>
            <a:ext cx="1683474" cy="400110"/>
          </a:xfrm>
          <a:prstGeom prst="rect">
            <a:avLst/>
          </a:prstGeom>
          <a:noFill/>
        </p:spPr>
        <p:txBody>
          <a:bodyPr wrap="none" rtlCol="0">
            <a:spAutoFit/>
          </a:bodyPr>
          <a:lstStyle/>
          <a:p>
            <a:r>
              <a:rPr kumimoji="1" lang="ja-JP" altLang="en-US" sz="2000" dirty="0">
                <a:solidFill>
                  <a:schemeClr val="bg1"/>
                </a:solidFill>
                <a:latin typeface="+mn-ea"/>
                <a:cs typeface="Meiryo UI" pitchFamily="50" charset="-128"/>
              </a:rPr>
              <a:t>最小値はゼロ</a:t>
            </a:r>
          </a:p>
        </p:txBody>
      </p:sp>
      <p:sp>
        <p:nvSpPr>
          <p:cNvPr id="29" name="テキスト ボックス 28"/>
          <p:cNvSpPr txBox="1"/>
          <p:nvPr/>
        </p:nvSpPr>
        <p:spPr>
          <a:xfrm>
            <a:off x="6949487" y="5349185"/>
            <a:ext cx="1792927" cy="923330"/>
          </a:xfrm>
          <a:prstGeom prst="rect">
            <a:avLst/>
          </a:prstGeom>
          <a:noFill/>
        </p:spPr>
        <p:txBody>
          <a:bodyPr wrap="square" rtlCol="0">
            <a:spAutoFit/>
          </a:bodyPr>
          <a:lstStyle/>
          <a:p>
            <a:pPr algn="just"/>
            <a:r>
              <a:rPr kumimoji="1" lang="en-US" altLang="ja-JP" sz="1800" dirty="0">
                <a:solidFill>
                  <a:srgbClr val="FFFF00"/>
                </a:solidFill>
                <a:latin typeface="+mn-ea"/>
                <a:cs typeface="Meiryo UI" pitchFamily="50" charset="-128"/>
              </a:rPr>
              <a:t>※</a:t>
            </a:r>
            <a:r>
              <a:rPr kumimoji="1" lang="ja-JP" altLang="en-US" sz="1800" dirty="0">
                <a:solidFill>
                  <a:srgbClr val="FFFF00"/>
                </a:solidFill>
                <a:latin typeface="+mn-ea"/>
                <a:cs typeface="Meiryo UI" pitchFamily="50" charset="-128"/>
              </a:rPr>
              <a:t>順位が拮抗しているときは最大値の</a:t>
            </a:r>
            <a:r>
              <a:rPr kumimoji="1" lang="en-US" altLang="ja-JP" sz="1800" dirty="0">
                <a:solidFill>
                  <a:srgbClr val="FFFF00"/>
                </a:solidFill>
                <a:latin typeface="+mn-ea"/>
                <a:cs typeface="Meiryo UI" pitchFamily="50" charset="-128"/>
              </a:rPr>
              <a:t>1/2</a:t>
            </a:r>
            <a:r>
              <a:rPr kumimoji="1" lang="ja-JP" altLang="en-US" sz="1800" dirty="0">
                <a:solidFill>
                  <a:srgbClr val="FFFF00"/>
                </a:solidFill>
                <a:latin typeface="+mn-ea"/>
                <a:cs typeface="Meiryo UI" pitchFamily="50" charset="-128"/>
              </a:rPr>
              <a:t>の</a:t>
            </a:r>
            <a:r>
              <a:rPr kumimoji="1" lang="en-US" altLang="ja-JP" sz="1800" dirty="0">
                <a:solidFill>
                  <a:srgbClr val="FFFF00"/>
                </a:solidFill>
                <a:latin typeface="+mn-ea"/>
                <a:cs typeface="Meiryo UI" pitchFamily="50" charset="-128"/>
              </a:rPr>
              <a:t>10</a:t>
            </a:r>
            <a:endParaRPr kumimoji="1" lang="ja-JP" altLang="en-US" sz="1800" dirty="0">
              <a:solidFill>
                <a:srgbClr val="FFFF00"/>
              </a:solidFill>
              <a:latin typeface="+mn-ea"/>
              <a:cs typeface="Meiryo UI" pitchFamily="50" charset="-128"/>
            </a:endParaRPr>
          </a:p>
        </p:txBody>
      </p:sp>
      <p:sp>
        <p:nvSpPr>
          <p:cNvPr id="3" name="四角形: 角を丸くする 2">
            <a:extLst>
              <a:ext uri="{FF2B5EF4-FFF2-40B4-BE49-F238E27FC236}">
                <a16:creationId xmlns:a16="http://schemas.microsoft.com/office/drawing/2014/main" id="{C8632CBF-CAD4-4C29-BCB0-1A305BFE12F2}"/>
              </a:ext>
            </a:extLst>
          </p:cNvPr>
          <p:cNvSpPr/>
          <p:nvPr/>
        </p:nvSpPr>
        <p:spPr>
          <a:xfrm>
            <a:off x="6056889" y="1953819"/>
            <a:ext cx="611560" cy="1577269"/>
          </a:xfrm>
          <a:prstGeom prst="roundRect">
            <a:avLst/>
          </a:prstGeom>
          <a:noFill/>
          <a:ln w="317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四角形: 角を丸くする 29">
            <a:extLst>
              <a:ext uri="{FF2B5EF4-FFF2-40B4-BE49-F238E27FC236}">
                <a16:creationId xmlns:a16="http://schemas.microsoft.com/office/drawing/2014/main" id="{CFDC8EF1-276B-4242-BE71-B7636925815F}"/>
              </a:ext>
            </a:extLst>
          </p:cNvPr>
          <p:cNvSpPr/>
          <p:nvPr/>
        </p:nvSpPr>
        <p:spPr>
          <a:xfrm>
            <a:off x="6052448" y="4222115"/>
            <a:ext cx="611560" cy="1577269"/>
          </a:xfrm>
          <a:prstGeom prst="roundRect">
            <a:avLst/>
          </a:prstGeom>
          <a:noFill/>
          <a:ln w="317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479426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fade">
                                      <p:cBhvr>
                                        <p:cTn id="7" dur="500"/>
                                        <p:tgtEl>
                                          <p:spTgt spid="17"/>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500"/>
                                        <p:tgtEl>
                                          <p:spTgt spid="10"/>
                                        </p:tgtEl>
                                      </p:cBhvr>
                                    </p:animEffect>
                                  </p:childTnLst>
                                </p:cTn>
                              </p:par>
                              <p:par>
                                <p:cTn id="14" presetID="10" presetClass="entr" presetSubtype="0" fill="hold" nodeType="withEffect">
                                  <p:stCondLst>
                                    <p:cond delay="0"/>
                                  </p:stCondLst>
                                  <p:childTnLst>
                                    <p:set>
                                      <p:cBhvr>
                                        <p:cTn id="15" dur="1" fill="hold">
                                          <p:stCondLst>
                                            <p:cond delay="0"/>
                                          </p:stCondLst>
                                        </p:cTn>
                                        <p:tgtEl>
                                          <p:spTgt spid="6"/>
                                        </p:tgtEl>
                                        <p:attrNameLst>
                                          <p:attrName>style.visibility</p:attrName>
                                        </p:attrNameLst>
                                      </p:cBhvr>
                                      <p:to>
                                        <p:strVal val="visible"/>
                                      </p:to>
                                    </p:set>
                                    <p:animEffect transition="in" filter="fade">
                                      <p:cBhvr>
                                        <p:cTn id="16" dur="500"/>
                                        <p:tgtEl>
                                          <p:spTgt spid="6"/>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1"/>
                                        </p:tgtEl>
                                        <p:attrNameLst>
                                          <p:attrName>style.visibility</p:attrName>
                                        </p:attrNameLst>
                                      </p:cBhvr>
                                      <p:to>
                                        <p:strVal val="visible"/>
                                      </p:to>
                                    </p:set>
                                    <p:animEffect transition="in" filter="fade">
                                      <p:cBhvr>
                                        <p:cTn id="19" dur="500"/>
                                        <p:tgtEl>
                                          <p:spTgt spid="11"/>
                                        </p:tgtEl>
                                      </p:cBhvr>
                                    </p:animEffect>
                                  </p:childTnLst>
                                </p:cTn>
                              </p:par>
                              <p:par>
                                <p:cTn id="20" presetID="10" presetClass="entr" presetSubtype="0" fill="hold"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fade">
                                      <p:cBhvr>
                                        <p:cTn id="25" dur="500"/>
                                        <p:tgtEl>
                                          <p:spTgt spid="12"/>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fade">
                                      <p:cBhvr>
                                        <p:cTn id="28" dur="500"/>
                                        <p:tgtEl>
                                          <p:spTgt spid="3"/>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3"/>
                                        </p:tgtEl>
                                        <p:attrNameLst>
                                          <p:attrName>style.visibility</p:attrName>
                                        </p:attrNameLst>
                                      </p:cBhvr>
                                      <p:to>
                                        <p:strVal val="visible"/>
                                      </p:to>
                                    </p:set>
                                    <p:animEffect transition="in" filter="fade">
                                      <p:cBhvr>
                                        <p:cTn id="31" dur="500"/>
                                        <p:tgtEl>
                                          <p:spTgt spid="13"/>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26"/>
                                        </p:tgtEl>
                                        <p:attrNameLst>
                                          <p:attrName>style.visibility</p:attrName>
                                        </p:attrNameLst>
                                      </p:cBhvr>
                                      <p:to>
                                        <p:strVal val="visible"/>
                                      </p:to>
                                    </p:set>
                                    <p:animEffect transition="in" filter="fade">
                                      <p:cBhvr>
                                        <p:cTn id="36" dur="500"/>
                                        <p:tgtEl>
                                          <p:spTgt spid="26"/>
                                        </p:tgtEl>
                                      </p:cBhvr>
                                    </p:animEffect>
                                  </p:childTnLst>
                                </p:cTn>
                              </p:par>
                              <p:par>
                                <p:cTn id="37" presetID="10" presetClass="entr" presetSubtype="0" fill="hold" nodeType="withEffect">
                                  <p:stCondLst>
                                    <p:cond delay="0"/>
                                  </p:stCondLst>
                                  <p:childTnLst>
                                    <p:set>
                                      <p:cBhvr>
                                        <p:cTn id="38" dur="1" fill="hold">
                                          <p:stCondLst>
                                            <p:cond delay="0"/>
                                          </p:stCondLst>
                                        </p:cTn>
                                        <p:tgtEl>
                                          <p:spTgt spid="19"/>
                                        </p:tgtEl>
                                        <p:attrNameLst>
                                          <p:attrName>style.visibility</p:attrName>
                                        </p:attrNameLst>
                                      </p:cBhvr>
                                      <p:to>
                                        <p:strVal val="visible"/>
                                      </p:to>
                                    </p:set>
                                    <p:animEffect transition="in" filter="fade">
                                      <p:cBhvr>
                                        <p:cTn id="39" dur="500"/>
                                        <p:tgtEl>
                                          <p:spTgt spid="19"/>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fade">
                                      <p:cBhvr>
                                        <p:cTn id="42" dur="500"/>
                                        <p:tgtEl>
                                          <p:spTgt spid="22"/>
                                        </p:tgtEl>
                                      </p:cBhvr>
                                    </p:animEffect>
                                  </p:childTnLst>
                                </p:cTn>
                              </p:par>
                              <p:par>
                                <p:cTn id="43" presetID="10" presetClass="entr" presetSubtype="0" fill="hold" nodeType="withEffect">
                                  <p:stCondLst>
                                    <p:cond delay="0"/>
                                  </p:stCondLst>
                                  <p:childTnLst>
                                    <p:set>
                                      <p:cBhvr>
                                        <p:cTn id="44" dur="1" fill="hold">
                                          <p:stCondLst>
                                            <p:cond delay="0"/>
                                          </p:stCondLst>
                                        </p:cTn>
                                        <p:tgtEl>
                                          <p:spTgt spid="20"/>
                                        </p:tgtEl>
                                        <p:attrNameLst>
                                          <p:attrName>style.visibility</p:attrName>
                                        </p:attrNameLst>
                                      </p:cBhvr>
                                      <p:to>
                                        <p:strVal val="visible"/>
                                      </p:to>
                                    </p:set>
                                    <p:animEffect transition="in" filter="fade">
                                      <p:cBhvr>
                                        <p:cTn id="45" dur="500"/>
                                        <p:tgtEl>
                                          <p:spTgt spid="20"/>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23"/>
                                        </p:tgtEl>
                                        <p:attrNameLst>
                                          <p:attrName>style.visibility</p:attrName>
                                        </p:attrNameLst>
                                      </p:cBhvr>
                                      <p:to>
                                        <p:strVal val="visible"/>
                                      </p:to>
                                    </p:set>
                                    <p:animEffect transition="in" filter="fade">
                                      <p:cBhvr>
                                        <p:cTn id="48" dur="500"/>
                                        <p:tgtEl>
                                          <p:spTgt spid="23"/>
                                        </p:tgtEl>
                                      </p:cBhvr>
                                    </p:animEffect>
                                  </p:childTnLst>
                                </p:cTn>
                              </p:par>
                              <p:par>
                                <p:cTn id="49" presetID="10" presetClass="entr" presetSubtype="0" fill="hold" nodeType="withEffect">
                                  <p:stCondLst>
                                    <p:cond delay="0"/>
                                  </p:stCondLst>
                                  <p:childTnLst>
                                    <p:set>
                                      <p:cBhvr>
                                        <p:cTn id="50" dur="1" fill="hold">
                                          <p:stCondLst>
                                            <p:cond delay="0"/>
                                          </p:stCondLst>
                                        </p:cTn>
                                        <p:tgtEl>
                                          <p:spTgt spid="21"/>
                                        </p:tgtEl>
                                        <p:attrNameLst>
                                          <p:attrName>style.visibility</p:attrName>
                                        </p:attrNameLst>
                                      </p:cBhvr>
                                      <p:to>
                                        <p:strVal val="visible"/>
                                      </p:to>
                                    </p:set>
                                    <p:animEffect transition="in" filter="fade">
                                      <p:cBhvr>
                                        <p:cTn id="51" dur="500"/>
                                        <p:tgtEl>
                                          <p:spTgt spid="21"/>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24"/>
                                        </p:tgtEl>
                                        <p:attrNameLst>
                                          <p:attrName>style.visibility</p:attrName>
                                        </p:attrNameLst>
                                      </p:cBhvr>
                                      <p:to>
                                        <p:strVal val="visible"/>
                                      </p:to>
                                    </p:set>
                                    <p:animEffect transition="in" filter="fade">
                                      <p:cBhvr>
                                        <p:cTn id="54" dur="500"/>
                                        <p:tgtEl>
                                          <p:spTgt spid="24"/>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25"/>
                                        </p:tgtEl>
                                        <p:attrNameLst>
                                          <p:attrName>style.visibility</p:attrName>
                                        </p:attrNameLst>
                                      </p:cBhvr>
                                      <p:to>
                                        <p:strVal val="visible"/>
                                      </p:to>
                                    </p:set>
                                    <p:animEffect transition="in" filter="fade">
                                      <p:cBhvr>
                                        <p:cTn id="57" dur="500"/>
                                        <p:tgtEl>
                                          <p:spTgt spid="25"/>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30"/>
                                        </p:tgtEl>
                                        <p:attrNameLst>
                                          <p:attrName>style.visibility</p:attrName>
                                        </p:attrNameLst>
                                      </p:cBhvr>
                                      <p:to>
                                        <p:strVal val="visible"/>
                                      </p:to>
                                    </p:set>
                                    <p:animEffect transition="in" filter="fade">
                                      <p:cBhvr>
                                        <p:cTn id="60" dur="500"/>
                                        <p:tgtEl>
                                          <p:spTgt spid="30"/>
                                        </p:tgtEl>
                                      </p:cBhvr>
                                    </p:animEffect>
                                  </p:childTnLst>
                                </p:cTn>
                              </p:par>
                            </p:childTnLst>
                          </p:cTn>
                        </p:par>
                      </p:childTnLst>
                    </p:cTn>
                  </p:par>
                  <p:par>
                    <p:cTn id="61" fill="hold">
                      <p:stCondLst>
                        <p:cond delay="indefinite"/>
                      </p:stCondLst>
                      <p:childTnLst>
                        <p:par>
                          <p:cTn id="62" fill="hold">
                            <p:stCondLst>
                              <p:cond delay="0"/>
                            </p:stCondLst>
                            <p:childTnLst>
                              <p:par>
                                <p:cTn id="63" presetID="10" presetClass="entr" presetSubtype="0" fill="hold" grpId="0" nodeType="clickEffect">
                                  <p:stCondLst>
                                    <p:cond delay="0"/>
                                  </p:stCondLst>
                                  <p:childTnLst>
                                    <p:set>
                                      <p:cBhvr>
                                        <p:cTn id="64" dur="1" fill="hold">
                                          <p:stCondLst>
                                            <p:cond delay="0"/>
                                          </p:stCondLst>
                                        </p:cTn>
                                        <p:tgtEl>
                                          <p:spTgt spid="28"/>
                                        </p:tgtEl>
                                        <p:attrNameLst>
                                          <p:attrName>style.visibility</p:attrName>
                                        </p:attrNameLst>
                                      </p:cBhvr>
                                      <p:to>
                                        <p:strVal val="visible"/>
                                      </p:to>
                                    </p:set>
                                    <p:animEffect transition="in" filter="fade">
                                      <p:cBhvr>
                                        <p:cTn id="65" dur="500"/>
                                        <p:tgtEl>
                                          <p:spTgt spid="28"/>
                                        </p:tgtEl>
                                      </p:cBhvr>
                                    </p:animEffect>
                                  </p:childTnLst>
                                </p:cTn>
                              </p:par>
                              <p:par>
                                <p:cTn id="66" presetID="10" presetClass="entr" presetSubtype="0" fill="hold" grpId="0" nodeType="withEffect">
                                  <p:stCondLst>
                                    <p:cond delay="0"/>
                                  </p:stCondLst>
                                  <p:childTnLst>
                                    <p:set>
                                      <p:cBhvr>
                                        <p:cTn id="67" dur="1" fill="hold">
                                          <p:stCondLst>
                                            <p:cond delay="0"/>
                                          </p:stCondLst>
                                        </p:cTn>
                                        <p:tgtEl>
                                          <p:spTgt spid="27"/>
                                        </p:tgtEl>
                                        <p:attrNameLst>
                                          <p:attrName>style.visibility</p:attrName>
                                        </p:attrNameLst>
                                      </p:cBhvr>
                                      <p:to>
                                        <p:strVal val="visible"/>
                                      </p:to>
                                    </p:set>
                                    <p:animEffect transition="in" filter="fade">
                                      <p:cBhvr>
                                        <p:cTn id="68" dur="500"/>
                                        <p:tgtEl>
                                          <p:spTgt spid="27"/>
                                        </p:tgtEl>
                                      </p:cBhvr>
                                    </p:animEffect>
                                  </p:childTnLst>
                                </p:cTn>
                              </p:par>
                              <p:par>
                                <p:cTn id="69" presetID="10" presetClass="entr" presetSubtype="0" fill="hold" grpId="0" nodeType="withEffect">
                                  <p:stCondLst>
                                    <p:cond delay="0"/>
                                  </p:stCondLst>
                                  <p:childTnLst>
                                    <p:set>
                                      <p:cBhvr>
                                        <p:cTn id="70" dur="1" fill="hold">
                                          <p:stCondLst>
                                            <p:cond delay="0"/>
                                          </p:stCondLst>
                                        </p:cTn>
                                        <p:tgtEl>
                                          <p:spTgt spid="29"/>
                                        </p:tgtEl>
                                        <p:attrNameLst>
                                          <p:attrName>style.visibility</p:attrName>
                                        </p:attrNameLst>
                                      </p:cBhvr>
                                      <p:to>
                                        <p:strVal val="visible"/>
                                      </p:to>
                                    </p:set>
                                    <p:animEffect transition="in" filter="fade">
                                      <p:cBhvr>
                                        <p:cTn id="71"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P spid="13" grpId="0"/>
      <p:bldP spid="17" grpId="0"/>
      <p:bldP spid="22" grpId="0" animBg="1"/>
      <p:bldP spid="23" grpId="0" animBg="1"/>
      <p:bldP spid="24" grpId="0" animBg="1"/>
      <p:bldP spid="25" grpId="0"/>
      <p:bldP spid="26" grpId="0"/>
      <p:bldP spid="27" grpId="0"/>
      <p:bldP spid="28" grpId="0"/>
      <p:bldP spid="29" grpId="0"/>
      <p:bldP spid="3" grpId="0" animBg="1"/>
      <p:bldP spid="30"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8AFA7A1-9634-4D04-AAC7-C16D68873D60}"/>
              </a:ext>
            </a:extLst>
          </p:cNvPr>
          <p:cNvSpPr>
            <a:spLocks noGrp="1"/>
          </p:cNvSpPr>
          <p:nvPr>
            <p:ph type="title"/>
          </p:nvPr>
        </p:nvSpPr>
        <p:spPr>
          <a:xfrm>
            <a:off x="990600" y="620688"/>
            <a:ext cx="7162800" cy="1143000"/>
          </a:xfrm>
        </p:spPr>
        <p:txBody>
          <a:bodyPr/>
          <a:lstStyle/>
          <a:p>
            <a:r>
              <a:rPr kumimoji="1" lang="en-US" altLang="ja-JP" dirty="0"/>
              <a:t>U</a:t>
            </a:r>
            <a:r>
              <a:rPr kumimoji="1" lang="ja-JP" altLang="en-US" dirty="0"/>
              <a:t>の分布（小標本）</a:t>
            </a:r>
            <a:endParaRPr kumimoji="1" lang="ja-JP" altLang="en-US" sz="2500" dirty="0"/>
          </a:p>
        </p:txBody>
      </p:sp>
      <p:sp>
        <p:nvSpPr>
          <p:cNvPr id="5" name="正方形/長方形 4">
            <a:extLst>
              <a:ext uri="{FF2B5EF4-FFF2-40B4-BE49-F238E27FC236}">
                <a16:creationId xmlns:a16="http://schemas.microsoft.com/office/drawing/2014/main" id="{746FCAD1-4C89-4186-B5C2-5FC50F393156}"/>
              </a:ext>
            </a:extLst>
          </p:cNvPr>
          <p:cNvSpPr/>
          <p:nvPr/>
        </p:nvSpPr>
        <p:spPr>
          <a:xfrm>
            <a:off x="4395936" y="2168881"/>
            <a:ext cx="317498" cy="2925433"/>
          </a:xfrm>
          <a:prstGeom prst="rect">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8A95DF44-069B-44AC-923E-00403B6E1F94}"/>
              </a:ext>
            </a:extLst>
          </p:cNvPr>
          <p:cNvSpPr/>
          <p:nvPr/>
        </p:nvSpPr>
        <p:spPr>
          <a:xfrm>
            <a:off x="4709442" y="2489319"/>
            <a:ext cx="317498" cy="2604993"/>
          </a:xfrm>
          <a:prstGeom prst="rect">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ADE97913-B176-4FEB-825C-B44AC2DDF46D}"/>
              </a:ext>
            </a:extLst>
          </p:cNvPr>
          <p:cNvSpPr/>
          <p:nvPr/>
        </p:nvSpPr>
        <p:spPr>
          <a:xfrm>
            <a:off x="5014834" y="2489319"/>
            <a:ext cx="317498" cy="2604995"/>
          </a:xfrm>
          <a:prstGeom prst="rect">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4C3BB775-0C1B-4486-AE04-2B9518CAF448}"/>
              </a:ext>
            </a:extLst>
          </p:cNvPr>
          <p:cNvSpPr/>
          <p:nvPr/>
        </p:nvSpPr>
        <p:spPr>
          <a:xfrm>
            <a:off x="5334622" y="3147868"/>
            <a:ext cx="317498" cy="1945667"/>
          </a:xfrm>
          <a:prstGeom prst="rect">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76A544CE-DAFA-47FA-BC46-FE8F8B48F023}"/>
              </a:ext>
            </a:extLst>
          </p:cNvPr>
          <p:cNvSpPr/>
          <p:nvPr/>
        </p:nvSpPr>
        <p:spPr>
          <a:xfrm>
            <a:off x="5652120" y="3670848"/>
            <a:ext cx="317498" cy="1423465"/>
          </a:xfrm>
          <a:prstGeom prst="rect">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id="{BC223EA5-ABF0-43EC-9B31-0550E38712C4}"/>
              </a:ext>
            </a:extLst>
          </p:cNvPr>
          <p:cNvSpPr/>
          <p:nvPr/>
        </p:nvSpPr>
        <p:spPr>
          <a:xfrm>
            <a:off x="5969618" y="4122911"/>
            <a:ext cx="317498" cy="971402"/>
          </a:xfrm>
          <a:prstGeom prst="rect">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1C7BA013-3C6C-477A-B4D5-0623A0C067EA}"/>
              </a:ext>
            </a:extLst>
          </p:cNvPr>
          <p:cNvSpPr/>
          <p:nvPr/>
        </p:nvSpPr>
        <p:spPr>
          <a:xfrm>
            <a:off x="6287116" y="4492781"/>
            <a:ext cx="317498" cy="601532"/>
          </a:xfrm>
          <a:prstGeom prst="rect">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BEBB1B67-6E73-462C-9950-A50117A2101C}"/>
              </a:ext>
            </a:extLst>
          </p:cNvPr>
          <p:cNvSpPr/>
          <p:nvPr/>
        </p:nvSpPr>
        <p:spPr>
          <a:xfrm>
            <a:off x="6604614" y="4739361"/>
            <a:ext cx="317498" cy="354952"/>
          </a:xfrm>
          <a:prstGeom prst="rect">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5B154AC3-61E8-4E2F-8EC6-62E993C2A6A2}"/>
              </a:ext>
            </a:extLst>
          </p:cNvPr>
          <p:cNvSpPr/>
          <p:nvPr/>
        </p:nvSpPr>
        <p:spPr>
          <a:xfrm>
            <a:off x="6922112" y="4893473"/>
            <a:ext cx="317498" cy="200840"/>
          </a:xfrm>
          <a:prstGeom prst="rect">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CEEE91D7-6231-4A73-BA03-524CB8B34F6C}"/>
              </a:ext>
            </a:extLst>
          </p:cNvPr>
          <p:cNvSpPr/>
          <p:nvPr/>
        </p:nvSpPr>
        <p:spPr>
          <a:xfrm>
            <a:off x="7239610" y="5011656"/>
            <a:ext cx="317498" cy="82657"/>
          </a:xfrm>
          <a:prstGeom prst="rect">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C4CDF2A8-CA00-47DB-B999-D25440EEE970}"/>
              </a:ext>
            </a:extLst>
          </p:cNvPr>
          <p:cNvSpPr/>
          <p:nvPr/>
        </p:nvSpPr>
        <p:spPr>
          <a:xfrm>
            <a:off x="7557108" y="5011656"/>
            <a:ext cx="317498" cy="82657"/>
          </a:xfrm>
          <a:prstGeom prst="rect">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FBBF4498-4D3B-4606-A35A-4E587A4C2C03}"/>
              </a:ext>
            </a:extLst>
          </p:cNvPr>
          <p:cNvSpPr/>
          <p:nvPr/>
        </p:nvSpPr>
        <p:spPr>
          <a:xfrm>
            <a:off x="3778454" y="2489319"/>
            <a:ext cx="317498" cy="2604993"/>
          </a:xfrm>
          <a:prstGeom prst="rect">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764CC9A1-5CB2-43C3-B43D-A1AABC52A272}"/>
              </a:ext>
            </a:extLst>
          </p:cNvPr>
          <p:cNvSpPr/>
          <p:nvPr/>
        </p:nvSpPr>
        <p:spPr>
          <a:xfrm>
            <a:off x="4097097" y="2489319"/>
            <a:ext cx="298724" cy="2604995"/>
          </a:xfrm>
          <a:prstGeom prst="rect">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46FEEC35-8EFC-4D1D-A2E9-5BA0D9F2AB4D}"/>
              </a:ext>
            </a:extLst>
          </p:cNvPr>
          <p:cNvSpPr/>
          <p:nvPr/>
        </p:nvSpPr>
        <p:spPr>
          <a:xfrm>
            <a:off x="3459811" y="3147868"/>
            <a:ext cx="317498" cy="1945667"/>
          </a:xfrm>
          <a:prstGeom prst="rect">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a:extLst>
              <a:ext uri="{FF2B5EF4-FFF2-40B4-BE49-F238E27FC236}">
                <a16:creationId xmlns:a16="http://schemas.microsoft.com/office/drawing/2014/main" id="{33E6590C-5BBB-4C08-9A23-DB4D14D66ABE}"/>
              </a:ext>
            </a:extLst>
          </p:cNvPr>
          <p:cNvSpPr/>
          <p:nvPr/>
        </p:nvSpPr>
        <p:spPr>
          <a:xfrm>
            <a:off x="3137082" y="3670848"/>
            <a:ext cx="317498" cy="1423465"/>
          </a:xfrm>
          <a:prstGeom prst="rect">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a:extLst>
              <a:ext uri="{FF2B5EF4-FFF2-40B4-BE49-F238E27FC236}">
                <a16:creationId xmlns:a16="http://schemas.microsoft.com/office/drawing/2014/main" id="{A3BFCB78-5D9C-4C74-88B5-E39738C4B3F2}"/>
              </a:ext>
            </a:extLst>
          </p:cNvPr>
          <p:cNvSpPr/>
          <p:nvPr/>
        </p:nvSpPr>
        <p:spPr>
          <a:xfrm>
            <a:off x="2816722" y="4122911"/>
            <a:ext cx="317498" cy="971402"/>
          </a:xfrm>
          <a:prstGeom prst="rect">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a:extLst>
              <a:ext uri="{FF2B5EF4-FFF2-40B4-BE49-F238E27FC236}">
                <a16:creationId xmlns:a16="http://schemas.microsoft.com/office/drawing/2014/main" id="{98EAB17D-68E8-4363-AEBD-58290E5AD85F}"/>
              </a:ext>
            </a:extLst>
          </p:cNvPr>
          <p:cNvSpPr/>
          <p:nvPr/>
        </p:nvSpPr>
        <p:spPr>
          <a:xfrm>
            <a:off x="2496934" y="4492781"/>
            <a:ext cx="317498" cy="601532"/>
          </a:xfrm>
          <a:prstGeom prst="rect">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a:extLst>
              <a:ext uri="{FF2B5EF4-FFF2-40B4-BE49-F238E27FC236}">
                <a16:creationId xmlns:a16="http://schemas.microsoft.com/office/drawing/2014/main" id="{C93AFC04-0E70-47C6-83A3-C5608FD24877}"/>
              </a:ext>
            </a:extLst>
          </p:cNvPr>
          <p:cNvSpPr/>
          <p:nvPr/>
        </p:nvSpPr>
        <p:spPr>
          <a:xfrm>
            <a:off x="2177146" y="4738583"/>
            <a:ext cx="317498" cy="354952"/>
          </a:xfrm>
          <a:prstGeom prst="rect">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a:extLst>
              <a:ext uri="{FF2B5EF4-FFF2-40B4-BE49-F238E27FC236}">
                <a16:creationId xmlns:a16="http://schemas.microsoft.com/office/drawing/2014/main" id="{1F159599-5EB6-44A7-BB27-7B1831E0F50E}"/>
              </a:ext>
            </a:extLst>
          </p:cNvPr>
          <p:cNvSpPr/>
          <p:nvPr/>
        </p:nvSpPr>
        <p:spPr>
          <a:xfrm>
            <a:off x="1857358" y="4892695"/>
            <a:ext cx="317498" cy="200840"/>
          </a:xfrm>
          <a:prstGeom prst="rect">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a:extLst>
              <a:ext uri="{FF2B5EF4-FFF2-40B4-BE49-F238E27FC236}">
                <a16:creationId xmlns:a16="http://schemas.microsoft.com/office/drawing/2014/main" id="{9E7F119D-73FA-46EC-8F63-D3DAA73D762C}"/>
              </a:ext>
            </a:extLst>
          </p:cNvPr>
          <p:cNvSpPr/>
          <p:nvPr/>
        </p:nvSpPr>
        <p:spPr>
          <a:xfrm>
            <a:off x="1221217" y="5011656"/>
            <a:ext cx="317498" cy="82657"/>
          </a:xfrm>
          <a:prstGeom prst="rect">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a:extLst>
              <a:ext uri="{FF2B5EF4-FFF2-40B4-BE49-F238E27FC236}">
                <a16:creationId xmlns:a16="http://schemas.microsoft.com/office/drawing/2014/main" id="{36FCA891-1F10-4130-A753-A05BCC9147E2}"/>
              </a:ext>
            </a:extLst>
          </p:cNvPr>
          <p:cNvSpPr/>
          <p:nvPr/>
        </p:nvSpPr>
        <p:spPr>
          <a:xfrm>
            <a:off x="1538715" y="5011656"/>
            <a:ext cx="317498" cy="82657"/>
          </a:xfrm>
          <a:prstGeom prst="rect">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テキスト ボックス 25">
            <a:extLst>
              <a:ext uri="{FF2B5EF4-FFF2-40B4-BE49-F238E27FC236}">
                <a16:creationId xmlns:a16="http://schemas.microsoft.com/office/drawing/2014/main" id="{96B3451C-07A6-4EA8-AB2D-83617E6D7A0E}"/>
              </a:ext>
            </a:extLst>
          </p:cNvPr>
          <p:cNvSpPr txBox="1"/>
          <p:nvPr/>
        </p:nvSpPr>
        <p:spPr>
          <a:xfrm>
            <a:off x="1206765" y="5035176"/>
            <a:ext cx="312907" cy="400110"/>
          </a:xfrm>
          <a:prstGeom prst="rect">
            <a:avLst/>
          </a:prstGeom>
          <a:noFill/>
          <a:ln>
            <a:noFill/>
          </a:ln>
        </p:spPr>
        <p:txBody>
          <a:bodyPr wrap="none" rtlCol="0">
            <a:spAutoFit/>
          </a:bodyPr>
          <a:lstStyle/>
          <a:p>
            <a:pPr algn="ctr"/>
            <a:r>
              <a:rPr kumimoji="1" lang="en-US" altLang="ja-JP" sz="2000" dirty="0">
                <a:solidFill>
                  <a:srgbClr val="FFC000"/>
                </a:solidFill>
                <a:latin typeface="ＭＳ Ｐゴシック" panose="020B0600070205080204" pitchFamily="50" charset="-128"/>
                <a:ea typeface="ＭＳ Ｐゴシック" panose="020B0600070205080204" pitchFamily="50" charset="-128"/>
              </a:rPr>
              <a:t>0</a:t>
            </a:r>
          </a:p>
        </p:txBody>
      </p:sp>
      <p:sp>
        <p:nvSpPr>
          <p:cNvPr id="27" name="テキスト ボックス 26">
            <a:extLst>
              <a:ext uri="{FF2B5EF4-FFF2-40B4-BE49-F238E27FC236}">
                <a16:creationId xmlns:a16="http://schemas.microsoft.com/office/drawing/2014/main" id="{6464166F-E5AE-4D1C-BB8F-5595AAF7F7EA}"/>
              </a:ext>
            </a:extLst>
          </p:cNvPr>
          <p:cNvSpPr txBox="1"/>
          <p:nvPr/>
        </p:nvSpPr>
        <p:spPr>
          <a:xfrm>
            <a:off x="4354069" y="5076244"/>
            <a:ext cx="441147" cy="400110"/>
          </a:xfrm>
          <a:prstGeom prst="rect">
            <a:avLst/>
          </a:prstGeom>
          <a:noFill/>
          <a:ln>
            <a:noFill/>
          </a:ln>
        </p:spPr>
        <p:txBody>
          <a:bodyPr wrap="none" rtlCol="0">
            <a:spAutoFit/>
          </a:bodyPr>
          <a:lstStyle/>
          <a:p>
            <a:pPr algn="ctr"/>
            <a:r>
              <a:rPr kumimoji="1" lang="en-US" altLang="ja-JP" sz="2000" dirty="0">
                <a:solidFill>
                  <a:srgbClr val="FFC000"/>
                </a:solidFill>
                <a:latin typeface="ＭＳ Ｐゴシック" panose="020B0600070205080204" pitchFamily="50" charset="-128"/>
                <a:ea typeface="ＭＳ Ｐゴシック" panose="020B0600070205080204" pitchFamily="50" charset="-128"/>
              </a:rPr>
              <a:t>10</a:t>
            </a:r>
          </a:p>
        </p:txBody>
      </p:sp>
      <p:sp>
        <p:nvSpPr>
          <p:cNvPr id="28" name="テキスト ボックス 27">
            <a:extLst>
              <a:ext uri="{FF2B5EF4-FFF2-40B4-BE49-F238E27FC236}">
                <a16:creationId xmlns:a16="http://schemas.microsoft.com/office/drawing/2014/main" id="{B4D0DE9E-AAE0-41B4-9D44-4B997134CEE5}"/>
              </a:ext>
            </a:extLst>
          </p:cNvPr>
          <p:cNvSpPr txBox="1"/>
          <p:nvPr/>
        </p:nvSpPr>
        <p:spPr>
          <a:xfrm>
            <a:off x="7533163" y="5035176"/>
            <a:ext cx="441147" cy="400110"/>
          </a:xfrm>
          <a:prstGeom prst="rect">
            <a:avLst/>
          </a:prstGeom>
          <a:noFill/>
          <a:ln>
            <a:noFill/>
          </a:ln>
        </p:spPr>
        <p:txBody>
          <a:bodyPr wrap="none" rtlCol="0">
            <a:spAutoFit/>
          </a:bodyPr>
          <a:lstStyle/>
          <a:p>
            <a:pPr algn="ctr"/>
            <a:r>
              <a:rPr kumimoji="1" lang="en-US" altLang="ja-JP" sz="2000" dirty="0">
                <a:solidFill>
                  <a:srgbClr val="FFC000"/>
                </a:solidFill>
                <a:latin typeface="ＭＳ Ｐゴシック" panose="020B0600070205080204" pitchFamily="50" charset="-128"/>
                <a:ea typeface="ＭＳ Ｐゴシック" panose="020B0600070205080204" pitchFamily="50" charset="-128"/>
              </a:rPr>
              <a:t>20</a:t>
            </a:r>
          </a:p>
        </p:txBody>
      </p:sp>
      <p:sp>
        <p:nvSpPr>
          <p:cNvPr id="29" name="テキスト ボックス 28">
            <a:extLst>
              <a:ext uri="{FF2B5EF4-FFF2-40B4-BE49-F238E27FC236}">
                <a16:creationId xmlns:a16="http://schemas.microsoft.com/office/drawing/2014/main" id="{05C66004-84D9-47A8-9233-49CFF49818DD}"/>
              </a:ext>
            </a:extLst>
          </p:cNvPr>
          <p:cNvSpPr txBox="1"/>
          <p:nvPr/>
        </p:nvSpPr>
        <p:spPr>
          <a:xfrm>
            <a:off x="7583060" y="5376149"/>
            <a:ext cx="415498" cy="695212"/>
          </a:xfrm>
          <a:prstGeom prst="rect">
            <a:avLst/>
          </a:prstGeom>
          <a:noFill/>
          <a:ln>
            <a:noFill/>
          </a:ln>
        </p:spPr>
        <p:txBody>
          <a:bodyPr vert="eaVert" wrap="square" rtlCol="0">
            <a:spAutoFit/>
          </a:bodyPr>
          <a:lstStyle/>
          <a:p>
            <a:r>
              <a:rPr kumimoji="1" lang="ja-JP" altLang="en-US" sz="1500" dirty="0">
                <a:solidFill>
                  <a:srgbClr val="FFC000"/>
                </a:solidFill>
                <a:latin typeface="ＭＳ Ｐゴシック" panose="020B0600070205080204" pitchFamily="50" charset="-128"/>
                <a:ea typeface="ＭＳ Ｐゴシック" panose="020B0600070205080204" pitchFamily="50" charset="-128"/>
              </a:rPr>
              <a:t>最大値</a:t>
            </a:r>
          </a:p>
        </p:txBody>
      </p:sp>
      <p:sp>
        <p:nvSpPr>
          <p:cNvPr id="30" name="テキスト ボックス 29">
            <a:extLst>
              <a:ext uri="{FF2B5EF4-FFF2-40B4-BE49-F238E27FC236}">
                <a16:creationId xmlns:a16="http://schemas.microsoft.com/office/drawing/2014/main" id="{8AD4699A-B429-4DB4-8347-F21AA882CAE5}"/>
              </a:ext>
            </a:extLst>
          </p:cNvPr>
          <p:cNvSpPr txBox="1"/>
          <p:nvPr/>
        </p:nvSpPr>
        <p:spPr>
          <a:xfrm>
            <a:off x="1145442" y="5347507"/>
            <a:ext cx="415498" cy="695212"/>
          </a:xfrm>
          <a:prstGeom prst="rect">
            <a:avLst/>
          </a:prstGeom>
          <a:noFill/>
          <a:ln>
            <a:noFill/>
          </a:ln>
        </p:spPr>
        <p:txBody>
          <a:bodyPr vert="eaVert" wrap="square" rtlCol="0">
            <a:spAutoFit/>
          </a:bodyPr>
          <a:lstStyle/>
          <a:p>
            <a:r>
              <a:rPr kumimoji="1" lang="ja-JP" altLang="en-US" sz="1500" dirty="0">
                <a:solidFill>
                  <a:srgbClr val="FFC000"/>
                </a:solidFill>
                <a:latin typeface="ＭＳ Ｐゴシック" panose="020B0600070205080204" pitchFamily="50" charset="-128"/>
                <a:ea typeface="ＭＳ Ｐゴシック" panose="020B0600070205080204" pitchFamily="50" charset="-128"/>
              </a:rPr>
              <a:t>最小値</a:t>
            </a:r>
          </a:p>
        </p:txBody>
      </p:sp>
      <p:sp>
        <p:nvSpPr>
          <p:cNvPr id="31" name="テキスト ボックス 30">
            <a:extLst>
              <a:ext uri="{FF2B5EF4-FFF2-40B4-BE49-F238E27FC236}">
                <a16:creationId xmlns:a16="http://schemas.microsoft.com/office/drawing/2014/main" id="{B9C3781F-A535-4EF7-81E6-04E18B1E6086}"/>
              </a:ext>
            </a:extLst>
          </p:cNvPr>
          <p:cNvSpPr txBox="1"/>
          <p:nvPr/>
        </p:nvSpPr>
        <p:spPr>
          <a:xfrm>
            <a:off x="4221860" y="5443974"/>
            <a:ext cx="646331" cy="695212"/>
          </a:xfrm>
          <a:prstGeom prst="rect">
            <a:avLst/>
          </a:prstGeom>
          <a:noFill/>
          <a:ln>
            <a:noFill/>
          </a:ln>
        </p:spPr>
        <p:txBody>
          <a:bodyPr vert="eaVert" wrap="square" rtlCol="0">
            <a:spAutoFit/>
          </a:bodyPr>
          <a:lstStyle/>
          <a:p>
            <a:r>
              <a:rPr kumimoji="1" lang="ja-JP" altLang="en-US" sz="1500" dirty="0">
                <a:solidFill>
                  <a:srgbClr val="FFC000"/>
                </a:solidFill>
                <a:latin typeface="ＭＳ Ｐゴシック" panose="020B0600070205080204" pitchFamily="50" charset="-128"/>
                <a:ea typeface="ＭＳ Ｐゴシック" panose="020B0600070205080204" pitchFamily="50" charset="-128"/>
              </a:rPr>
              <a:t>期待値（平均）</a:t>
            </a:r>
          </a:p>
        </p:txBody>
      </p:sp>
      <p:sp>
        <p:nvSpPr>
          <p:cNvPr id="32" name="矢印: 右 31">
            <a:extLst>
              <a:ext uri="{FF2B5EF4-FFF2-40B4-BE49-F238E27FC236}">
                <a16:creationId xmlns:a16="http://schemas.microsoft.com/office/drawing/2014/main" id="{7F2E1FE1-90F0-47D8-80F7-199FEE6328DC}"/>
              </a:ext>
            </a:extLst>
          </p:cNvPr>
          <p:cNvSpPr/>
          <p:nvPr/>
        </p:nvSpPr>
        <p:spPr>
          <a:xfrm rot="10800000" flipH="1">
            <a:off x="6604615" y="5275370"/>
            <a:ext cx="952494" cy="277433"/>
          </a:xfrm>
          <a:prstGeom prst="rightArrow">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矢印: 右 32">
            <a:extLst>
              <a:ext uri="{FF2B5EF4-FFF2-40B4-BE49-F238E27FC236}">
                <a16:creationId xmlns:a16="http://schemas.microsoft.com/office/drawing/2014/main" id="{B5BAA32B-98F4-437E-ADEE-A424129386F9}"/>
              </a:ext>
            </a:extLst>
          </p:cNvPr>
          <p:cNvSpPr/>
          <p:nvPr/>
        </p:nvSpPr>
        <p:spPr>
          <a:xfrm rot="10800000">
            <a:off x="1586559" y="5303422"/>
            <a:ext cx="898877" cy="285818"/>
          </a:xfrm>
          <a:prstGeom prst="rightArrow">
            <a:avLst>
              <a:gd name="adj1" fmla="val 43757"/>
              <a:gd name="adj2" fmla="val 50000"/>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テキスト ボックス 33">
            <a:extLst>
              <a:ext uri="{FF2B5EF4-FFF2-40B4-BE49-F238E27FC236}">
                <a16:creationId xmlns:a16="http://schemas.microsoft.com/office/drawing/2014/main" id="{DAEE13D7-AE1B-43BD-9EAE-A9F727A91EF4}"/>
              </a:ext>
            </a:extLst>
          </p:cNvPr>
          <p:cNvSpPr txBox="1"/>
          <p:nvPr/>
        </p:nvSpPr>
        <p:spPr>
          <a:xfrm>
            <a:off x="1638883" y="5589241"/>
            <a:ext cx="1559885" cy="553998"/>
          </a:xfrm>
          <a:prstGeom prst="rect">
            <a:avLst/>
          </a:prstGeom>
          <a:noFill/>
          <a:ln>
            <a:noFill/>
          </a:ln>
        </p:spPr>
        <p:txBody>
          <a:bodyPr wrap="square" rtlCol="0">
            <a:spAutoFit/>
          </a:bodyPr>
          <a:lstStyle/>
          <a:p>
            <a:pPr algn="ctr"/>
            <a:r>
              <a:rPr kumimoji="1" lang="ja-JP" altLang="en-US" sz="1500" dirty="0">
                <a:solidFill>
                  <a:schemeClr val="bg1"/>
                </a:solidFill>
                <a:latin typeface="ＭＳ Ｐゴシック" panose="020B0600070205080204" pitchFamily="50" charset="-128"/>
                <a:ea typeface="ＭＳ Ｐゴシック" panose="020B0600070205080204" pitchFamily="50" charset="-128"/>
              </a:rPr>
              <a:t>両群の分布位置がズレ</a:t>
            </a:r>
            <a:r>
              <a:rPr kumimoji="1" lang="ja-JP" altLang="en-US" sz="1500" dirty="0" err="1">
                <a:solidFill>
                  <a:schemeClr val="bg1"/>
                </a:solidFill>
                <a:latin typeface="ＭＳ Ｐゴシック" panose="020B0600070205080204" pitchFamily="50" charset="-128"/>
                <a:ea typeface="ＭＳ Ｐゴシック" panose="020B0600070205080204" pitchFamily="50" charset="-128"/>
              </a:rPr>
              <a:t>て</a:t>
            </a:r>
            <a:r>
              <a:rPr kumimoji="1" lang="ja-JP" altLang="en-US" sz="1500" dirty="0">
                <a:solidFill>
                  <a:schemeClr val="bg1"/>
                </a:solidFill>
                <a:latin typeface="ＭＳ Ｐゴシック" panose="020B0600070205080204" pitchFamily="50" charset="-128"/>
                <a:ea typeface="ＭＳ Ｐゴシック" panose="020B0600070205080204" pitchFamily="50" charset="-128"/>
              </a:rPr>
              <a:t>いる</a:t>
            </a:r>
            <a:endParaRPr kumimoji="1" lang="en-US" altLang="ja-JP" sz="1500" dirty="0">
              <a:solidFill>
                <a:schemeClr val="bg1"/>
              </a:solidFill>
              <a:latin typeface="ＭＳ Ｐゴシック" panose="020B0600070205080204" pitchFamily="50" charset="-128"/>
              <a:ea typeface="ＭＳ Ｐゴシック" panose="020B0600070205080204" pitchFamily="50" charset="-128"/>
            </a:endParaRPr>
          </a:p>
        </p:txBody>
      </p:sp>
      <p:sp>
        <p:nvSpPr>
          <p:cNvPr id="35" name="テキスト ボックス 34">
            <a:extLst>
              <a:ext uri="{FF2B5EF4-FFF2-40B4-BE49-F238E27FC236}">
                <a16:creationId xmlns:a16="http://schemas.microsoft.com/office/drawing/2014/main" id="{3747601C-5FB5-4E73-BA07-B87FC1631A02}"/>
              </a:ext>
            </a:extLst>
          </p:cNvPr>
          <p:cNvSpPr txBox="1"/>
          <p:nvPr/>
        </p:nvSpPr>
        <p:spPr>
          <a:xfrm>
            <a:off x="6073832" y="5552803"/>
            <a:ext cx="1559885" cy="553998"/>
          </a:xfrm>
          <a:prstGeom prst="rect">
            <a:avLst/>
          </a:prstGeom>
          <a:noFill/>
          <a:ln>
            <a:noFill/>
          </a:ln>
        </p:spPr>
        <p:txBody>
          <a:bodyPr wrap="square" rtlCol="0">
            <a:spAutoFit/>
          </a:bodyPr>
          <a:lstStyle/>
          <a:p>
            <a:pPr algn="ctr"/>
            <a:r>
              <a:rPr kumimoji="1" lang="ja-JP" altLang="en-US" sz="1500" dirty="0">
                <a:solidFill>
                  <a:schemeClr val="bg1"/>
                </a:solidFill>
                <a:latin typeface="ＭＳ Ｐゴシック" panose="020B0600070205080204" pitchFamily="50" charset="-128"/>
                <a:ea typeface="ＭＳ Ｐゴシック" panose="020B0600070205080204" pitchFamily="50" charset="-128"/>
              </a:rPr>
              <a:t>両群の分布位置がズレ</a:t>
            </a:r>
            <a:r>
              <a:rPr kumimoji="1" lang="ja-JP" altLang="en-US" sz="1500" dirty="0" err="1">
                <a:solidFill>
                  <a:schemeClr val="bg1"/>
                </a:solidFill>
                <a:latin typeface="ＭＳ Ｐゴシック" panose="020B0600070205080204" pitchFamily="50" charset="-128"/>
                <a:ea typeface="ＭＳ Ｐゴシック" panose="020B0600070205080204" pitchFamily="50" charset="-128"/>
              </a:rPr>
              <a:t>て</a:t>
            </a:r>
            <a:r>
              <a:rPr kumimoji="1" lang="ja-JP" altLang="en-US" sz="1500" dirty="0">
                <a:solidFill>
                  <a:schemeClr val="bg1"/>
                </a:solidFill>
                <a:latin typeface="ＭＳ Ｐゴシック" panose="020B0600070205080204" pitchFamily="50" charset="-128"/>
                <a:ea typeface="ＭＳ Ｐゴシック" panose="020B0600070205080204" pitchFamily="50" charset="-128"/>
              </a:rPr>
              <a:t>いる</a:t>
            </a:r>
            <a:endParaRPr kumimoji="1" lang="en-US" altLang="ja-JP" sz="1500" dirty="0">
              <a:solidFill>
                <a:schemeClr val="bg1"/>
              </a:solidFill>
              <a:latin typeface="ＭＳ Ｐゴシック" panose="020B0600070205080204" pitchFamily="50" charset="-128"/>
              <a:ea typeface="ＭＳ Ｐゴシック" panose="020B0600070205080204" pitchFamily="50" charset="-128"/>
            </a:endParaRPr>
          </a:p>
        </p:txBody>
      </p:sp>
      <p:sp>
        <p:nvSpPr>
          <p:cNvPr id="36" name="テキスト ボックス 35">
            <a:extLst>
              <a:ext uri="{FF2B5EF4-FFF2-40B4-BE49-F238E27FC236}">
                <a16:creationId xmlns:a16="http://schemas.microsoft.com/office/drawing/2014/main" id="{B344FADF-0FED-4CCA-AE02-4B907D1A9B25}"/>
              </a:ext>
            </a:extLst>
          </p:cNvPr>
          <p:cNvSpPr txBox="1"/>
          <p:nvPr/>
        </p:nvSpPr>
        <p:spPr>
          <a:xfrm>
            <a:off x="7285001" y="4393437"/>
            <a:ext cx="915635" cy="400110"/>
          </a:xfrm>
          <a:prstGeom prst="rect">
            <a:avLst/>
          </a:prstGeom>
          <a:noFill/>
          <a:ln>
            <a:noFill/>
          </a:ln>
        </p:spPr>
        <p:txBody>
          <a:bodyPr wrap="none" rtlCol="0">
            <a:spAutoFit/>
          </a:bodyPr>
          <a:lstStyle/>
          <a:p>
            <a:pPr algn="ctr"/>
            <a:r>
              <a:rPr lang="en-US" altLang="ja-JP" sz="2000" dirty="0" err="1">
                <a:solidFill>
                  <a:srgbClr val="FFC000"/>
                </a:solidFill>
                <a:latin typeface="ＭＳ Ｐゴシック" panose="020B0600070205080204" pitchFamily="50" charset="-128"/>
                <a:ea typeface="ＭＳ Ｐゴシック" panose="020B0600070205080204" pitchFamily="50" charset="-128"/>
              </a:rPr>
              <a:t>n</a:t>
            </a:r>
            <a:r>
              <a:rPr lang="en-US" altLang="ja-JP" sz="2000" baseline="-25000" dirty="0" err="1">
                <a:solidFill>
                  <a:srgbClr val="FFC000"/>
                </a:solidFill>
                <a:latin typeface="ＭＳ Ｐゴシック" panose="020B0600070205080204" pitchFamily="50" charset="-128"/>
                <a:ea typeface="ＭＳ Ｐゴシック" panose="020B0600070205080204" pitchFamily="50" charset="-128"/>
              </a:rPr>
              <a:t>A</a:t>
            </a:r>
            <a:r>
              <a:rPr lang="en-US" altLang="ja-JP" sz="2000" dirty="0" err="1">
                <a:solidFill>
                  <a:srgbClr val="FFC000"/>
                </a:solidFill>
                <a:latin typeface="ＭＳ Ｐゴシック" panose="020B0600070205080204" pitchFamily="50" charset="-128"/>
                <a:ea typeface="ＭＳ Ｐゴシック" panose="020B0600070205080204" pitchFamily="50" charset="-128"/>
              </a:rPr>
              <a:t>×n</a:t>
            </a:r>
            <a:r>
              <a:rPr lang="en-US" altLang="ja-JP" sz="2000" baseline="-25000" dirty="0" err="1">
                <a:solidFill>
                  <a:srgbClr val="FFC000"/>
                </a:solidFill>
                <a:latin typeface="ＭＳ Ｐゴシック" panose="020B0600070205080204" pitchFamily="50" charset="-128"/>
                <a:ea typeface="ＭＳ Ｐゴシック" panose="020B0600070205080204" pitchFamily="50" charset="-128"/>
              </a:rPr>
              <a:t>B</a:t>
            </a:r>
            <a:endParaRPr kumimoji="1" lang="en-US" altLang="ja-JP" sz="2000" dirty="0">
              <a:solidFill>
                <a:srgbClr val="FFC000"/>
              </a:solidFill>
              <a:latin typeface="ＭＳ Ｐゴシック" panose="020B0600070205080204" pitchFamily="50" charset="-128"/>
              <a:ea typeface="ＭＳ Ｐゴシック" panose="020B0600070205080204" pitchFamily="50" charset="-128"/>
            </a:endParaRPr>
          </a:p>
        </p:txBody>
      </p:sp>
      <p:cxnSp>
        <p:nvCxnSpPr>
          <p:cNvPr id="38" name="直線矢印コネクタ 37">
            <a:extLst>
              <a:ext uri="{FF2B5EF4-FFF2-40B4-BE49-F238E27FC236}">
                <a16:creationId xmlns:a16="http://schemas.microsoft.com/office/drawing/2014/main" id="{D76058EA-B514-42D6-83E9-73099A12699A}"/>
              </a:ext>
            </a:extLst>
          </p:cNvPr>
          <p:cNvCxnSpPr>
            <a:cxnSpLocks/>
          </p:cNvCxnSpPr>
          <p:nvPr/>
        </p:nvCxnSpPr>
        <p:spPr>
          <a:xfrm>
            <a:off x="7742819" y="4816413"/>
            <a:ext cx="2559" cy="206829"/>
          </a:xfrm>
          <a:prstGeom prst="straightConnector1">
            <a:avLst/>
          </a:prstGeom>
          <a:ln w="19050">
            <a:solidFill>
              <a:srgbClr val="FFC000"/>
            </a:solidFill>
            <a:tailEnd type="triangle"/>
          </a:ln>
        </p:spPr>
        <p:style>
          <a:lnRef idx="1">
            <a:schemeClr val="accent1"/>
          </a:lnRef>
          <a:fillRef idx="0">
            <a:schemeClr val="accent1"/>
          </a:fillRef>
          <a:effectRef idx="0">
            <a:schemeClr val="accent1"/>
          </a:effectRef>
          <a:fontRef idx="minor">
            <a:schemeClr val="tx1"/>
          </a:fontRef>
        </p:style>
      </p:cxnSp>
      <p:cxnSp>
        <p:nvCxnSpPr>
          <p:cNvPr id="39" name="直線矢印コネクタ 38">
            <a:extLst>
              <a:ext uri="{FF2B5EF4-FFF2-40B4-BE49-F238E27FC236}">
                <a16:creationId xmlns:a16="http://schemas.microsoft.com/office/drawing/2014/main" id="{39EB7B1D-BCF0-4B83-A43E-665810D6A8FE}"/>
              </a:ext>
            </a:extLst>
          </p:cNvPr>
          <p:cNvCxnSpPr>
            <a:cxnSpLocks/>
          </p:cNvCxnSpPr>
          <p:nvPr/>
        </p:nvCxnSpPr>
        <p:spPr>
          <a:xfrm flipH="1">
            <a:off x="4569489" y="4594190"/>
            <a:ext cx="64257" cy="499345"/>
          </a:xfrm>
          <a:prstGeom prst="straightConnector1">
            <a:avLst/>
          </a:prstGeom>
          <a:ln w="19050">
            <a:solidFill>
              <a:srgbClr val="FFC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37" name="テキスト ボックス 36">
                <a:extLst>
                  <a:ext uri="{FF2B5EF4-FFF2-40B4-BE49-F238E27FC236}">
                    <a16:creationId xmlns:a16="http://schemas.microsoft.com/office/drawing/2014/main" id="{96DE7661-0CAB-4120-BE16-3A7CC0E790BB}"/>
                  </a:ext>
                </a:extLst>
              </p:cNvPr>
              <p:cNvSpPr txBox="1"/>
              <p:nvPr/>
            </p:nvSpPr>
            <p:spPr>
              <a:xfrm>
                <a:off x="4082852" y="4223933"/>
                <a:ext cx="994183" cy="652871"/>
              </a:xfrm>
              <a:prstGeom prst="rect">
                <a:avLst/>
              </a:prstGeom>
              <a:solidFill>
                <a:srgbClr val="00B050"/>
              </a:solidFill>
              <a:ln>
                <a:noFill/>
              </a:ln>
            </p:spPr>
            <p:txBody>
              <a:bodyPr wrap="none" rtlCol="0">
                <a:spAutoFit/>
              </a:bodyPr>
              <a:lstStyle/>
              <a:p>
                <a:pPr algn="ctr"/>
                <a14:m>
                  <m:oMathPara xmlns:m="http://schemas.openxmlformats.org/officeDocument/2006/math">
                    <m:oMathParaPr>
                      <m:jc m:val="centerGroup"/>
                    </m:oMathParaPr>
                    <m:oMath xmlns:m="http://schemas.openxmlformats.org/officeDocument/2006/math">
                      <m:f>
                        <m:fPr>
                          <m:ctrlPr>
                            <a:rPr lang="en-US" altLang="ja-JP" sz="2000" i="1" smtClean="0">
                              <a:solidFill>
                                <a:srgbClr val="FFC000"/>
                              </a:solidFill>
                              <a:latin typeface="Cambria Math" panose="02040503050406030204" pitchFamily="18" charset="0"/>
                              <a:ea typeface="ＭＳ Ｐゴシック" panose="020B0600070205080204" pitchFamily="50" charset="-128"/>
                            </a:rPr>
                          </m:ctrlPr>
                        </m:fPr>
                        <m:num>
                          <m:r>
                            <m:rPr>
                              <m:nor/>
                            </m:rPr>
                            <a:rPr lang="en-US" altLang="ja-JP" sz="2000" dirty="0">
                              <a:solidFill>
                                <a:srgbClr val="FFC000"/>
                              </a:solidFill>
                              <a:latin typeface="ＭＳ Ｐゴシック" panose="020B0600070205080204" pitchFamily="50" charset="-128"/>
                              <a:ea typeface="ＭＳ Ｐゴシック" panose="020B0600070205080204" pitchFamily="50" charset="-128"/>
                            </a:rPr>
                            <m:t>n</m:t>
                          </m:r>
                          <m:r>
                            <m:rPr>
                              <m:nor/>
                            </m:rPr>
                            <a:rPr lang="en-US" altLang="ja-JP" sz="2000" baseline="-25000" dirty="0">
                              <a:solidFill>
                                <a:srgbClr val="FFC000"/>
                              </a:solidFill>
                              <a:latin typeface="ＭＳ Ｐゴシック" panose="020B0600070205080204" pitchFamily="50" charset="-128"/>
                              <a:ea typeface="ＭＳ Ｐゴシック" panose="020B0600070205080204" pitchFamily="50" charset="-128"/>
                            </a:rPr>
                            <m:t>A</m:t>
                          </m:r>
                          <m:r>
                            <m:rPr>
                              <m:nor/>
                            </m:rPr>
                            <a:rPr lang="en-US" altLang="ja-JP" sz="2000" dirty="0">
                              <a:solidFill>
                                <a:srgbClr val="FFC000"/>
                              </a:solidFill>
                              <a:latin typeface="ＭＳ Ｐゴシック" panose="020B0600070205080204" pitchFamily="50" charset="-128"/>
                              <a:ea typeface="ＭＳ Ｐゴシック" panose="020B0600070205080204" pitchFamily="50" charset="-128"/>
                            </a:rPr>
                            <m:t>×</m:t>
                          </m:r>
                          <m:r>
                            <m:rPr>
                              <m:nor/>
                            </m:rPr>
                            <a:rPr lang="en-US" altLang="ja-JP" sz="2000" dirty="0">
                              <a:solidFill>
                                <a:srgbClr val="FFC000"/>
                              </a:solidFill>
                              <a:latin typeface="ＭＳ Ｐゴシック" panose="020B0600070205080204" pitchFamily="50" charset="-128"/>
                              <a:ea typeface="ＭＳ Ｐゴシック" panose="020B0600070205080204" pitchFamily="50" charset="-128"/>
                            </a:rPr>
                            <m:t>nB</m:t>
                          </m:r>
                        </m:num>
                        <m:den>
                          <m:r>
                            <a:rPr lang="en-US" altLang="ja-JP" sz="2000" b="0" i="1" smtClean="0">
                              <a:solidFill>
                                <a:srgbClr val="FFC000"/>
                              </a:solidFill>
                              <a:latin typeface="Cambria Math" panose="02040503050406030204" pitchFamily="18" charset="0"/>
                              <a:ea typeface="ＭＳ Ｐゴシック" panose="020B0600070205080204" pitchFamily="50" charset="-128"/>
                            </a:rPr>
                            <m:t>2</m:t>
                          </m:r>
                        </m:den>
                      </m:f>
                    </m:oMath>
                  </m:oMathPara>
                </a14:m>
                <a:endParaRPr kumimoji="1" lang="en-US" altLang="ja-JP" sz="2000" dirty="0">
                  <a:solidFill>
                    <a:schemeClr val="bg1"/>
                  </a:solidFill>
                  <a:latin typeface="ＭＳ Ｐゴシック" panose="020B0600070205080204" pitchFamily="50" charset="-128"/>
                  <a:ea typeface="ＭＳ Ｐゴシック" panose="020B0600070205080204" pitchFamily="50" charset="-128"/>
                </a:endParaRPr>
              </a:p>
            </p:txBody>
          </p:sp>
        </mc:Choice>
        <mc:Fallback xmlns="">
          <p:sp>
            <p:nvSpPr>
              <p:cNvPr id="37" name="テキスト ボックス 36">
                <a:extLst>
                  <a:ext uri="{FF2B5EF4-FFF2-40B4-BE49-F238E27FC236}">
                    <a16:creationId xmlns:a16="http://schemas.microsoft.com/office/drawing/2014/main" id="{96DE7661-0CAB-4120-BE16-3A7CC0E790BB}"/>
                  </a:ext>
                </a:extLst>
              </p:cNvPr>
              <p:cNvSpPr txBox="1">
                <a:spLocks noRot="1" noChangeAspect="1" noMove="1" noResize="1" noEditPoints="1" noAdjustHandles="1" noChangeArrowheads="1" noChangeShapeType="1" noTextEdit="1"/>
              </p:cNvSpPr>
              <p:nvPr/>
            </p:nvSpPr>
            <p:spPr>
              <a:xfrm>
                <a:off x="4082852" y="4223933"/>
                <a:ext cx="994183" cy="652871"/>
              </a:xfrm>
              <a:prstGeom prst="rect">
                <a:avLst/>
              </a:prstGeom>
              <a:blipFill>
                <a:blip r:embed="rId2"/>
                <a:stretch>
                  <a:fillRect/>
                </a:stretch>
              </a:blipFill>
              <a:ln>
                <a:noFill/>
              </a:ln>
            </p:spPr>
            <p:txBody>
              <a:bodyPr/>
              <a:lstStyle/>
              <a:p>
                <a:r>
                  <a:rPr lang="ja-JP" altLang="en-US">
                    <a:noFill/>
                  </a:rPr>
                  <a:t> </a:t>
                </a:r>
              </a:p>
            </p:txBody>
          </p:sp>
        </mc:Fallback>
      </mc:AlternateContent>
      <p:sp>
        <p:nvSpPr>
          <p:cNvPr id="42" name="楕円 41">
            <a:extLst>
              <a:ext uri="{FF2B5EF4-FFF2-40B4-BE49-F238E27FC236}">
                <a16:creationId xmlns:a16="http://schemas.microsoft.com/office/drawing/2014/main" id="{29F16FCF-D781-4746-BDB5-CDBE54694AB5}"/>
              </a:ext>
            </a:extLst>
          </p:cNvPr>
          <p:cNvSpPr/>
          <p:nvPr/>
        </p:nvSpPr>
        <p:spPr>
          <a:xfrm>
            <a:off x="1110147" y="4805794"/>
            <a:ext cx="1111741" cy="437444"/>
          </a:xfrm>
          <a:prstGeom prst="ellipse">
            <a:avLst/>
          </a:prstGeom>
          <a:noFill/>
          <a:ln w="317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楕円 42">
            <a:extLst>
              <a:ext uri="{FF2B5EF4-FFF2-40B4-BE49-F238E27FC236}">
                <a16:creationId xmlns:a16="http://schemas.microsoft.com/office/drawing/2014/main" id="{76030A16-F25C-4152-ABE6-6DD81D13C187}"/>
              </a:ext>
            </a:extLst>
          </p:cNvPr>
          <p:cNvSpPr/>
          <p:nvPr/>
        </p:nvSpPr>
        <p:spPr>
          <a:xfrm>
            <a:off x="6855770" y="4784595"/>
            <a:ext cx="1110091" cy="437444"/>
          </a:xfrm>
          <a:prstGeom prst="ellipse">
            <a:avLst/>
          </a:prstGeom>
          <a:noFill/>
          <a:ln w="317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テキスト ボックス 43">
            <a:extLst>
              <a:ext uri="{FF2B5EF4-FFF2-40B4-BE49-F238E27FC236}">
                <a16:creationId xmlns:a16="http://schemas.microsoft.com/office/drawing/2014/main" id="{C65C2B34-CD66-450C-BA48-2F10E8928387}"/>
              </a:ext>
            </a:extLst>
          </p:cNvPr>
          <p:cNvSpPr txBox="1"/>
          <p:nvPr/>
        </p:nvSpPr>
        <p:spPr>
          <a:xfrm>
            <a:off x="5633732" y="2434303"/>
            <a:ext cx="2071401" cy="584775"/>
          </a:xfrm>
          <a:prstGeom prst="rect">
            <a:avLst/>
          </a:prstGeom>
          <a:noFill/>
        </p:spPr>
        <p:txBody>
          <a:bodyPr wrap="none" rtlCol="0">
            <a:spAutoFit/>
          </a:bodyPr>
          <a:lstStyle/>
          <a:p>
            <a:pPr algn="ctr"/>
            <a:r>
              <a:rPr kumimoji="1" lang="ja-JP" altLang="en-US" sz="1700" dirty="0">
                <a:solidFill>
                  <a:srgbClr val="FFFF00"/>
                </a:solidFill>
                <a:latin typeface="ＭＳ Ｐゴシック" panose="020B0600070205080204" pitchFamily="50" charset="-128"/>
                <a:ea typeface="ＭＳ Ｐゴシック" panose="020B0600070205080204" pitchFamily="50" charset="-128"/>
                <a:cs typeface="Meiryo UI" pitchFamily="50" charset="-128"/>
              </a:rPr>
              <a:t>帰無仮説の棄却域</a:t>
            </a:r>
            <a:endParaRPr kumimoji="1" lang="en-US" altLang="ja-JP" sz="1300" dirty="0">
              <a:solidFill>
                <a:srgbClr val="FFFF00"/>
              </a:solidFill>
              <a:latin typeface="ＭＳ Ｐゴシック" panose="020B0600070205080204" pitchFamily="50" charset="-128"/>
              <a:ea typeface="ＭＳ Ｐゴシック" panose="020B0600070205080204" pitchFamily="50" charset="-128"/>
              <a:cs typeface="Meiryo UI" pitchFamily="50" charset="-128"/>
            </a:endParaRPr>
          </a:p>
          <a:p>
            <a:pPr algn="ctr"/>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（限界値は検定表から）</a:t>
            </a:r>
          </a:p>
        </p:txBody>
      </p:sp>
      <p:cxnSp>
        <p:nvCxnSpPr>
          <p:cNvPr id="46" name="直線矢印コネクタ 45">
            <a:extLst>
              <a:ext uri="{FF2B5EF4-FFF2-40B4-BE49-F238E27FC236}">
                <a16:creationId xmlns:a16="http://schemas.microsoft.com/office/drawing/2014/main" id="{547751B6-5CF3-4364-98DC-CB5BDEF5E7C9}"/>
              </a:ext>
            </a:extLst>
          </p:cNvPr>
          <p:cNvCxnSpPr>
            <a:cxnSpLocks/>
          </p:cNvCxnSpPr>
          <p:nvPr/>
        </p:nvCxnSpPr>
        <p:spPr>
          <a:xfrm flipH="1">
            <a:off x="2188942" y="3055542"/>
            <a:ext cx="3884890" cy="1930751"/>
          </a:xfrm>
          <a:prstGeom prst="straightConnector1">
            <a:avLst/>
          </a:prstGeom>
          <a:ln w="3175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49" name="直線矢印コネクタ 48">
            <a:extLst>
              <a:ext uri="{FF2B5EF4-FFF2-40B4-BE49-F238E27FC236}">
                <a16:creationId xmlns:a16="http://schemas.microsoft.com/office/drawing/2014/main" id="{B5964C32-AC22-4055-9BB0-DB2FA9228628}"/>
              </a:ext>
            </a:extLst>
          </p:cNvPr>
          <p:cNvCxnSpPr>
            <a:cxnSpLocks/>
          </p:cNvCxnSpPr>
          <p:nvPr/>
        </p:nvCxnSpPr>
        <p:spPr>
          <a:xfrm>
            <a:off x="6419968" y="3023076"/>
            <a:ext cx="668501" cy="1715507"/>
          </a:xfrm>
          <a:prstGeom prst="straightConnector1">
            <a:avLst/>
          </a:prstGeom>
          <a:ln w="3175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53" name="正方形/長方形 52">
            <a:extLst>
              <a:ext uri="{FF2B5EF4-FFF2-40B4-BE49-F238E27FC236}">
                <a16:creationId xmlns:a16="http://schemas.microsoft.com/office/drawing/2014/main" id="{39AE1F82-7590-4589-9D9A-114276070FAB}"/>
              </a:ext>
            </a:extLst>
          </p:cNvPr>
          <p:cNvSpPr/>
          <p:nvPr/>
        </p:nvSpPr>
        <p:spPr>
          <a:xfrm>
            <a:off x="494083" y="2149443"/>
            <a:ext cx="3413114" cy="369332"/>
          </a:xfrm>
          <a:prstGeom prst="rect">
            <a:avLst/>
          </a:prstGeom>
        </p:spPr>
        <p:txBody>
          <a:bodyPr wrap="none">
            <a:spAutoFit/>
          </a:bodyPr>
          <a:lstStyle/>
          <a:p>
            <a:pPr algn="r"/>
            <a:r>
              <a:rPr lang="ja-JP" altLang="en-US" sz="1800" dirty="0">
                <a:solidFill>
                  <a:schemeClr val="bg1"/>
                </a:solidFill>
                <a:latin typeface="+mj-ea"/>
                <a:ea typeface="+mj-ea"/>
              </a:rPr>
              <a:t>小標本ではガタガタの分布になる</a:t>
            </a:r>
            <a:endParaRPr lang="en-US" altLang="ja-JP" sz="1800" dirty="0">
              <a:solidFill>
                <a:schemeClr val="bg1"/>
              </a:solidFill>
              <a:latin typeface="+mj-ea"/>
              <a:ea typeface="+mj-ea"/>
            </a:endParaRPr>
          </a:p>
        </p:txBody>
      </p:sp>
      <p:cxnSp>
        <p:nvCxnSpPr>
          <p:cNvPr id="55" name="コネクタ: 曲線 54">
            <a:extLst>
              <a:ext uri="{FF2B5EF4-FFF2-40B4-BE49-F238E27FC236}">
                <a16:creationId xmlns:a16="http://schemas.microsoft.com/office/drawing/2014/main" id="{309C797A-5523-4920-BCA2-BE8397841B5B}"/>
              </a:ext>
            </a:extLst>
          </p:cNvPr>
          <p:cNvCxnSpPr>
            <a:cxnSpLocks/>
          </p:cNvCxnSpPr>
          <p:nvPr/>
        </p:nvCxnSpPr>
        <p:spPr>
          <a:xfrm>
            <a:off x="3123654" y="2496507"/>
            <a:ext cx="520757" cy="307684"/>
          </a:xfrm>
          <a:prstGeom prst="curvedConnector3">
            <a:avLst>
              <a:gd name="adj1" fmla="val 1974"/>
            </a:avLst>
          </a:prstGeom>
          <a:ln w="3175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61" name="正方形/長方形 60">
            <a:extLst>
              <a:ext uri="{FF2B5EF4-FFF2-40B4-BE49-F238E27FC236}">
                <a16:creationId xmlns:a16="http://schemas.microsoft.com/office/drawing/2014/main" id="{6412E2A1-8FD5-4E45-8106-B751100B3B1D}"/>
              </a:ext>
            </a:extLst>
          </p:cNvPr>
          <p:cNvSpPr/>
          <p:nvPr/>
        </p:nvSpPr>
        <p:spPr>
          <a:xfrm>
            <a:off x="3481315" y="3301838"/>
            <a:ext cx="2066591" cy="369332"/>
          </a:xfrm>
          <a:prstGeom prst="rect">
            <a:avLst/>
          </a:prstGeom>
          <a:solidFill>
            <a:srgbClr val="00B050"/>
          </a:solidFill>
        </p:spPr>
        <p:txBody>
          <a:bodyPr wrap="none">
            <a:spAutoFit/>
          </a:bodyPr>
          <a:lstStyle/>
          <a:p>
            <a:pPr algn="r"/>
            <a:r>
              <a:rPr lang="en-US" altLang="ja-JP" sz="1800" dirty="0" err="1">
                <a:solidFill>
                  <a:schemeClr val="bg1"/>
                </a:solidFill>
                <a:latin typeface="+mj-ea"/>
                <a:ea typeface="+mj-ea"/>
              </a:rPr>
              <a:t>n</a:t>
            </a:r>
            <a:r>
              <a:rPr lang="en-US" altLang="ja-JP" sz="1800" baseline="-25000" dirty="0" err="1">
                <a:solidFill>
                  <a:schemeClr val="bg1"/>
                </a:solidFill>
                <a:latin typeface="+mj-ea"/>
                <a:ea typeface="+mj-ea"/>
              </a:rPr>
              <a:t>A</a:t>
            </a:r>
            <a:r>
              <a:rPr lang="en-US" altLang="ja-JP" sz="1800" dirty="0">
                <a:solidFill>
                  <a:schemeClr val="bg1"/>
                </a:solidFill>
                <a:latin typeface="+mj-ea"/>
                <a:ea typeface="+mj-ea"/>
              </a:rPr>
              <a:t>=4</a:t>
            </a:r>
            <a:r>
              <a:rPr lang="ja-JP" altLang="en-US" sz="1800" dirty="0" err="1">
                <a:solidFill>
                  <a:schemeClr val="bg1"/>
                </a:solidFill>
                <a:latin typeface="+mj-ea"/>
                <a:ea typeface="+mj-ea"/>
              </a:rPr>
              <a:t>，</a:t>
            </a:r>
            <a:r>
              <a:rPr lang="en-US" altLang="ja-JP" sz="1800" dirty="0" err="1">
                <a:solidFill>
                  <a:schemeClr val="bg1"/>
                </a:solidFill>
                <a:latin typeface="+mj-ea"/>
                <a:ea typeface="+mj-ea"/>
              </a:rPr>
              <a:t>n</a:t>
            </a:r>
            <a:r>
              <a:rPr lang="en-US" altLang="ja-JP" sz="1800" baseline="-25000" dirty="0" err="1">
                <a:solidFill>
                  <a:schemeClr val="bg1"/>
                </a:solidFill>
                <a:latin typeface="+mj-ea"/>
                <a:ea typeface="+mj-ea"/>
              </a:rPr>
              <a:t>B</a:t>
            </a:r>
            <a:r>
              <a:rPr lang="en-US" altLang="ja-JP" sz="1800" dirty="0">
                <a:solidFill>
                  <a:schemeClr val="bg1"/>
                </a:solidFill>
                <a:latin typeface="+mj-ea"/>
                <a:ea typeface="+mj-ea"/>
              </a:rPr>
              <a:t>=5</a:t>
            </a:r>
            <a:r>
              <a:rPr lang="ja-JP" altLang="en-US" sz="1800" dirty="0">
                <a:solidFill>
                  <a:schemeClr val="bg1"/>
                </a:solidFill>
                <a:latin typeface="+mj-ea"/>
                <a:ea typeface="+mj-ea"/>
              </a:rPr>
              <a:t>の</a:t>
            </a:r>
            <a:r>
              <a:rPr lang="en-US" altLang="ja-JP" sz="1800" dirty="0">
                <a:solidFill>
                  <a:schemeClr val="bg1"/>
                </a:solidFill>
                <a:latin typeface="+mj-ea"/>
                <a:ea typeface="+mj-ea"/>
              </a:rPr>
              <a:t>U</a:t>
            </a:r>
            <a:r>
              <a:rPr lang="ja-JP" altLang="en-US" sz="1800" dirty="0">
                <a:solidFill>
                  <a:schemeClr val="bg1"/>
                </a:solidFill>
                <a:latin typeface="+mj-ea"/>
                <a:ea typeface="+mj-ea"/>
              </a:rPr>
              <a:t>分布</a:t>
            </a:r>
            <a:endParaRPr lang="en-US" altLang="ja-JP" sz="1800" dirty="0">
              <a:solidFill>
                <a:schemeClr val="bg1"/>
              </a:solidFill>
              <a:latin typeface="+mj-ea"/>
              <a:ea typeface="+mj-ea"/>
            </a:endParaRPr>
          </a:p>
        </p:txBody>
      </p:sp>
    </p:spTree>
    <p:extLst>
      <p:ext uri="{BB962C8B-B14F-4D97-AF65-F5344CB8AC3E}">
        <p14:creationId xmlns:p14="http://schemas.microsoft.com/office/powerpoint/2010/main" val="1976922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4"/>
                                        </p:tgtEl>
                                        <p:attrNameLst>
                                          <p:attrName>style.visibility</p:attrName>
                                        </p:attrNameLst>
                                      </p:cBhvr>
                                      <p:to>
                                        <p:strVal val="visible"/>
                                      </p:to>
                                    </p:set>
                                    <p:animEffect transition="in" filter="fade">
                                      <p:cBhvr>
                                        <p:cTn id="7" dur="500"/>
                                        <p:tgtEl>
                                          <p:spTgt spid="3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3"/>
                                        </p:tgtEl>
                                        <p:attrNameLst>
                                          <p:attrName>style.visibility</p:attrName>
                                        </p:attrNameLst>
                                      </p:cBhvr>
                                      <p:to>
                                        <p:strVal val="visible"/>
                                      </p:to>
                                    </p:set>
                                    <p:animEffect transition="in" filter="fade">
                                      <p:cBhvr>
                                        <p:cTn id="10" dur="500"/>
                                        <p:tgtEl>
                                          <p:spTgt spid="33"/>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2"/>
                                        </p:tgtEl>
                                        <p:attrNameLst>
                                          <p:attrName>style.visibility</p:attrName>
                                        </p:attrNameLst>
                                      </p:cBhvr>
                                      <p:to>
                                        <p:strVal val="visible"/>
                                      </p:to>
                                    </p:set>
                                    <p:animEffect transition="in" filter="fade">
                                      <p:cBhvr>
                                        <p:cTn id="13" dur="500"/>
                                        <p:tgtEl>
                                          <p:spTgt spid="42"/>
                                        </p:tgtEl>
                                      </p:cBhvr>
                                    </p:animEffect>
                                  </p:childTnLst>
                                </p:cTn>
                              </p:par>
                              <p:par>
                                <p:cTn id="14" presetID="10" presetClass="entr" presetSubtype="0" fill="hold" nodeType="withEffect">
                                  <p:stCondLst>
                                    <p:cond delay="0"/>
                                  </p:stCondLst>
                                  <p:childTnLst>
                                    <p:set>
                                      <p:cBhvr>
                                        <p:cTn id="15" dur="1" fill="hold">
                                          <p:stCondLst>
                                            <p:cond delay="0"/>
                                          </p:stCondLst>
                                        </p:cTn>
                                        <p:tgtEl>
                                          <p:spTgt spid="46"/>
                                        </p:tgtEl>
                                        <p:attrNameLst>
                                          <p:attrName>style.visibility</p:attrName>
                                        </p:attrNameLst>
                                      </p:cBhvr>
                                      <p:to>
                                        <p:strVal val="visible"/>
                                      </p:to>
                                    </p:set>
                                    <p:animEffect transition="in" filter="fade">
                                      <p:cBhvr>
                                        <p:cTn id="16" dur="500"/>
                                        <p:tgtEl>
                                          <p:spTgt spid="46"/>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44"/>
                                        </p:tgtEl>
                                        <p:attrNameLst>
                                          <p:attrName>style.visibility</p:attrName>
                                        </p:attrNameLst>
                                      </p:cBhvr>
                                      <p:to>
                                        <p:strVal val="visible"/>
                                      </p:to>
                                    </p:set>
                                    <p:animEffect transition="in" filter="fade">
                                      <p:cBhvr>
                                        <p:cTn id="19" dur="500"/>
                                        <p:tgtEl>
                                          <p:spTgt spid="44"/>
                                        </p:tgtEl>
                                      </p:cBhvr>
                                    </p:animEffect>
                                  </p:childTnLst>
                                </p:cTn>
                              </p:par>
                              <p:par>
                                <p:cTn id="20" presetID="10" presetClass="entr" presetSubtype="0" fill="hold" nodeType="withEffect">
                                  <p:stCondLst>
                                    <p:cond delay="0"/>
                                  </p:stCondLst>
                                  <p:childTnLst>
                                    <p:set>
                                      <p:cBhvr>
                                        <p:cTn id="21" dur="1" fill="hold">
                                          <p:stCondLst>
                                            <p:cond delay="0"/>
                                          </p:stCondLst>
                                        </p:cTn>
                                        <p:tgtEl>
                                          <p:spTgt spid="49"/>
                                        </p:tgtEl>
                                        <p:attrNameLst>
                                          <p:attrName>style.visibility</p:attrName>
                                        </p:attrNameLst>
                                      </p:cBhvr>
                                      <p:to>
                                        <p:strVal val="visible"/>
                                      </p:to>
                                    </p:set>
                                    <p:animEffect transition="in" filter="fade">
                                      <p:cBhvr>
                                        <p:cTn id="22" dur="500"/>
                                        <p:tgtEl>
                                          <p:spTgt spid="49"/>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43"/>
                                        </p:tgtEl>
                                        <p:attrNameLst>
                                          <p:attrName>style.visibility</p:attrName>
                                        </p:attrNameLst>
                                      </p:cBhvr>
                                      <p:to>
                                        <p:strVal val="visible"/>
                                      </p:to>
                                    </p:set>
                                    <p:animEffect transition="in" filter="fade">
                                      <p:cBhvr>
                                        <p:cTn id="25" dur="500"/>
                                        <p:tgtEl>
                                          <p:spTgt spid="43"/>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2"/>
                                        </p:tgtEl>
                                        <p:attrNameLst>
                                          <p:attrName>style.visibility</p:attrName>
                                        </p:attrNameLst>
                                      </p:cBhvr>
                                      <p:to>
                                        <p:strVal val="visible"/>
                                      </p:to>
                                    </p:set>
                                    <p:animEffect transition="in" filter="fade">
                                      <p:cBhvr>
                                        <p:cTn id="28" dur="500"/>
                                        <p:tgtEl>
                                          <p:spTgt spid="32"/>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5"/>
                                        </p:tgtEl>
                                        <p:attrNameLst>
                                          <p:attrName>style.visibility</p:attrName>
                                        </p:attrNameLst>
                                      </p:cBhvr>
                                      <p:to>
                                        <p:strVal val="visible"/>
                                      </p:to>
                                    </p:set>
                                    <p:animEffect transition="in" filter="fade">
                                      <p:cBhvr>
                                        <p:cTn id="31"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3" grpId="0" animBg="1"/>
      <p:bldP spid="34" grpId="0"/>
      <p:bldP spid="35" grpId="0"/>
      <p:bldP spid="42" grpId="0" animBg="1"/>
      <p:bldP spid="43" grpId="0" animBg="1"/>
      <p:bldP spid="44"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677AE7-0FE3-4BBF-B471-889DF82CF58F}"/>
              </a:ext>
            </a:extLst>
          </p:cNvPr>
          <p:cNvSpPr>
            <a:spLocks noGrp="1"/>
          </p:cNvSpPr>
          <p:nvPr>
            <p:ph type="title"/>
          </p:nvPr>
        </p:nvSpPr>
        <p:spPr/>
        <p:txBody>
          <a:bodyPr/>
          <a:lstStyle/>
          <a:p>
            <a:r>
              <a:rPr kumimoji="1" lang="ja-JP" altLang="en-US" sz="3500" dirty="0"/>
              <a:t>小標本の限界値は検定表から</a:t>
            </a:r>
          </a:p>
        </p:txBody>
      </p:sp>
      <p:sp>
        <p:nvSpPr>
          <p:cNvPr id="4" name="正方形/長方形 3">
            <a:extLst>
              <a:ext uri="{FF2B5EF4-FFF2-40B4-BE49-F238E27FC236}">
                <a16:creationId xmlns:a16="http://schemas.microsoft.com/office/drawing/2014/main" id="{3776E4F2-3A3E-43A9-9B00-22EF5C847C10}"/>
              </a:ext>
            </a:extLst>
          </p:cNvPr>
          <p:cNvSpPr/>
          <p:nvPr/>
        </p:nvSpPr>
        <p:spPr>
          <a:xfrm>
            <a:off x="7054990" y="2038875"/>
            <a:ext cx="317498" cy="2925433"/>
          </a:xfrm>
          <a:prstGeom prst="rect">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5" name="正方形/長方形 4">
            <a:extLst>
              <a:ext uri="{FF2B5EF4-FFF2-40B4-BE49-F238E27FC236}">
                <a16:creationId xmlns:a16="http://schemas.microsoft.com/office/drawing/2014/main" id="{C1EC1B58-9060-46BD-9B2D-7D6CA9009480}"/>
              </a:ext>
            </a:extLst>
          </p:cNvPr>
          <p:cNvSpPr/>
          <p:nvPr/>
        </p:nvSpPr>
        <p:spPr>
          <a:xfrm>
            <a:off x="6437508" y="2359313"/>
            <a:ext cx="317498" cy="2604993"/>
          </a:xfrm>
          <a:prstGeom prst="rect">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a:extLst>
              <a:ext uri="{FF2B5EF4-FFF2-40B4-BE49-F238E27FC236}">
                <a16:creationId xmlns:a16="http://schemas.microsoft.com/office/drawing/2014/main" id="{4BE5167C-22D8-4C8A-AE2C-BEF762852E83}"/>
              </a:ext>
            </a:extLst>
          </p:cNvPr>
          <p:cNvSpPr/>
          <p:nvPr/>
        </p:nvSpPr>
        <p:spPr>
          <a:xfrm>
            <a:off x="6737492" y="2359313"/>
            <a:ext cx="317498" cy="2604995"/>
          </a:xfrm>
          <a:prstGeom prst="rect">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正方形/長方形 6">
            <a:extLst>
              <a:ext uri="{FF2B5EF4-FFF2-40B4-BE49-F238E27FC236}">
                <a16:creationId xmlns:a16="http://schemas.microsoft.com/office/drawing/2014/main" id="{64EC385A-2A25-4ABD-8CB0-F24DAED94B47}"/>
              </a:ext>
            </a:extLst>
          </p:cNvPr>
          <p:cNvSpPr/>
          <p:nvPr/>
        </p:nvSpPr>
        <p:spPr>
          <a:xfrm>
            <a:off x="6118865" y="3017862"/>
            <a:ext cx="317498" cy="1945667"/>
          </a:xfrm>
          <a:prstGeom prst="rect">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6048D8F4-2432-4F50-B001-6C08221C5C5E}"/>
              </a:ext>
            </a:extLst>
          </p:cNvPr>
          <p:cNvSpPr/>
          <p:nvPr/>
        </p:nvSpPr>
        <p:spPr>
          <a:xfrm>
            <a:off x="5796136" y="3540842"/>
            <a:ext cx="317498" cy="1423465"/>
          </a:xfrm>
          <a:prstGeom prst="rect">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FB7CF3AF-2A72-4D8F-A0C0-FC49D9A3EB1A}"/>
              </a:ext>
            </a:extLst>
          </p:cNvPr>
          <p:cNvSpPr/>
          <p:nvPr/>
        </p:nvSpPr>
        <p:spPr>
          <a:xfrm>
            <a:off x="5475776" y="3992905"/>
            <a:ext cx="317498" cy="971402"/>
          </a:xfrm>
          <a:prstGeom prst="rect">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id="{C64DCBCA-C208-416E-B882-87EF9706707B}"/>
              </a:ext>
            </a:extLst>
          </p:cNvPr>
          <p:cNvSpPr/>
          <p:nvPr/>
        </p:nvSpPr>
        <p:spPr>
          <a:xfrm>
            <a:off x="5155988" y="4362775"/>
            <a:ext cx="317498" cy="601532"/>
          </a:xfrm>
          <a:prstGeom prst="rect">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E547E1E5-FEE1-493E-81BE-9125A059E1DF}"/>
              </a:ext>
            </a:extLst>
          </p:cNvPr>
          <p:cNvSpPr/>
          <p:nvPr/>
        </p:nvSpPr>
        <p:spPr>
          <a:xfrm>
            <a:off x="4836200" y="4608577"/>
            <a:ext cx="317498" cy="354952"/>
          </a:xfrm>
          <a:prstGeom prst="rect">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97CC95D6-276F-4612-8B05-8D43E92A78FD}"/>
              </a:ext>
            </a:extLst>
          </p:cNvPr>
          <p:cNvSpPr/>
          <p:nvPr/>
        </p:nvSpPr>
        <p:spPr>
          <a:xfrm>
            <a:off x="4516412" y="4762689"/>
            <a:ext cx="317498" cy="200840"/>
          </a:xfrm>
          <a:prstGeom prst="rect">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6FFD5A65-1C2F-42D7-BF9F-3980F14B5F94}"/>
              </a:ext>
            </a:extLst>
          </p:cNvPr>
          <p:cNvSpPr/>
          <p:nvPr/>
        </p:nvSpPr>
        <p:spPr>
          <a:xfrm>
            <a:off x="3880271" y="4881650"/>
            <a:ext cx="317498" cy="82657"/>
          </a:xfrm>
          <a:prstGeom prst="rect">
            <a:avLst/>
          </a:prstGeom>
          <a:solidFill>
            <a:srgbClr val="FFC00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2177C9C1-2F25-4A9B-B7E4-3183AB5AEE54}"/>
              </a:ext>
            </a:extLst>
          </p:cNvPr>
          <p:cNvSpPr/>
          <p:nvPr/>
        </p:nvSpPr>
        <p:spPr>
          <a:xfrm>
            <a:off x="4197769" y="4881650"/>
            <a:ext cx="317498" cy="82657"/>
          </a:xfrm>
          <a:prstGeom prst="rect">
            <a:avLst/>
          </a:prstGeom>
          <a:solidFill>
            <a:srgbClr val="FFC00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テキスト ボックス 14">
            <a:extLst>
              <a:ext uri="{FF2B5EF4-FFF2-40B4-BE49-F238E27FC236}">
                <a16:creationId xmlns:a16="http://schemas.microsoft.com/office/drawing/2014/main" id="{40E0D611-928E-4C86-B9D8-76B558F43BD7}"/>
              </a:ext>
            </a:extLst>
          </p:cNvPr>
          <p:cNvSpPr txBox="1"/>
          <p:nvPr/>
        </p:nvSpPr>
        <p:spPr>
          <a:xfrm>
            <a:off x="3872828" y="4922978"/>
            <a:ext cx="312907" cy="400110"/>
          </a:xfrm>
          <a:prstGeom prst="rect">
            <a:avLst/>
          </a:prstGeom>
          <a:noFill/>
        </p:spPr>
        <p:txBody>
          <a:bodyPr wrap="none" rtlCol="0">
            <a:spAutoFit/>
          </a:bodyPr>
          <a:lstStyle/>
          <a:p>
            <a:pPr algn="ctr"/>
            <a:r>
              <a:rPr kumimoji="1" lang="en-US" altLang="ja-JP" sz="2000" dirty="0">
                <a:solidFill>
                  <a:srgbClr val="FFC000"/>
                </a:solidFill>
                <a:latin typeface="ＭＳ Ｐゴシック" panose="020B0600070205080204" pitchFamily="50" charset="-128"/>
                <a:ea typeface="ＭＳ Ｐゴシック" panose="020B0600070205080204" pitchFamily="50" charset="-128"/>
              </a:rPr>
              <a:t>0</a:t>
            </a:r>
          </a:p>
        </p:txBody>
      </p:sp>
      <p:sp>
        <p:nvSpPr>
          <p:cNvPr id="16" name="テキスト ボックス 15">
            <a:extLst>
              <a:ext uri="{FF2B5EF4-FFF2-40B4-BE49-F238E27FC236}">
                <a16:creationId xmlns:a16="http://schemas.microsoft.com/office/drawing/2014/main" id="{3827829A-1888-40B1-9113-B8C06EC2596E}"/>
              </a:ext>
            </a:extLst>
          </p:cNvPr>
          <p:cNvSpPr txBox="1"/>
          <p:nvPr/>
        </p:nvSpPr>
        <p:spPr>
          <a:xfrm>
            <a:off x="6993165" y="4922712"/>
            <a:ext cx="441147" cy="400110"/>
          </a:xfrm>
          <a:prstGeom prst="rect">
            <a:avLst/>
          </a:prstGeom>
          <a:noFill/>
        </p:spPr>
        <p:txBody>
          <a:bodyPr wrap="none" rtlCol="0">
            <a:spAutoFit/>
          </a:bodyPr>
          <a:lstStyle/>
          <a:p>
            <a:pPr algn="ctr"/>
            <a:r>
              <a:rPr kumimoji="1" lang="en-US" altLang="ja-JP" sz="2000" dirty="0">
                <a:solidFill>
                  <a:schemeClr val="bg1"/>
                </a:solidFill>
                <a:latin typeface="ＭＳ Ｐゴシック" panose="020B0600070205080204" pitchFamily="50" charset="-128"/>
                <a:ea typeface="ＭＳ Ｐゴシック" panose="020B0600070205080204" pitchFamily="50" charset="-128"/>
              </a:rPr>
              <a:t>10</a:t>
            </a:r>
          </a:p>
        </p:txBody>
      </p:sp>
      <p:sp>
        <p:nvSpPr>
          <p:cNvPr id="17" name="テキスト ボックス 16">
            <a:extLst>
              <a:ext uri="{FF2B5EF4-FFF2-40B4-BE49-F238E27FC236}">
                <a16:creationId xmlns:a16="http://schemas.microsoft.com/office/drawing/2014/main" id="{D1F88785-278B-4412-803F-A71CD3883144}"/>
              </a:ext>
            </a:extLst>
          </p:cNvPr>
          <p:cNvSpPr txBox="1"/>
          <p:nvPr/>
        </p:nvSpPr>
        <p:spPr>
          <a:xfrm>
            <a:off x="4145262" y="5597312"/>
            <a:ext cx="415498" cy="695212"/>
          </a:xfrm>
          <a:prstGeom prst="rect">
            <a:avLst/>
          </a:prstGeom>
          <a:noFill/>
        </p:spPr>
        <p:txBody>
          <a:bodyPr vert="eaVert" wrap="square" rtlCol="0">
            <a:spAutoFit/>
          </a:bodyPr>
          <a:lstStyle/>
          <a:p>
            <a:r>
              <a:rPr kumimoji="1" lang="ja-JP" altLang="en-US" sz="1500" dirty="0">
                <a:solidFill>
                  <a:srgbClr val="FFC000"/>
                </a:solidFill>
                <a:latin typeface="ＭＳ Ｐゴシック" panose="020B0600070205080204" pitchFamily="50" charset="-128"/>
                <a:ea typeface="ＭＳ Ｐゴシック" panose="020B0600070205080204" pitchFamily="50" charset="-128"/>
              </a:rPr>
              <a:t>限界値</a:t>
            </a:r>
          </a:p>
        </p:txBody>
      </p:sp>
      <p:sp>
        <p:nvSpPr>
          <p:cNvPr id="18" name="矢印: 右 17">
            <a:extLst>
              <a:ext uri="{FF2B5EF4-FFF2-40B4-BE49-F238E27FC236}">
                <a16:creationId xmlns:a16="http://schemas.microsoft.com/office/drawing/2014/main" id="{1DDED199-79D4-4577-9DE8-32BF97A55CDF}"/>
              </a:ext>
            </a:extLst>
          </p:cNvPr>
          <p:cNvSpPr/>
          <p:nvPr/>
        </p:nvSpPr>
        <p:spPr>
          <a:xfrm rot="16200000">
            <a:off x="4192289" y="5334750"/>
            <a:ext cx="323166" cy="201958"/>
          </a:xfrm>
          <a:prstGeom prst="right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74B47D7F-72E3-471A-BD92-E164AA4794F8}"/>
              </a:ext>
            </a:extLst>
          </p:cNvPr>
          <p:cNvSpPr txBox="1"/>
          <p:nvPr/>
        </p:nvSpPr>
        <p:spPr>
          <a:xfrm>
            <a:off x="4715370" y="5568106"/>
            <a:ext cx="1750091" cy="400110"/>
          </a:xfrm>
          <a:prstGeom prst="rect">
            <a:avLst/>
          </a:prstGeom>
          <a:solidFill>
            <a:srgbClr val="00B0F0"/>
          </a:solidFill>
        </p:spPr>
        <p:txBody>
          <a:bodyPr wrap="square" rtlCol="0">
            <a:spAutoFit/>
          </a:bodyPr>
          <a:lstStyle/>
          <a:p>
            <a:pPr algn="ctr"/>
            <a:r>
              <a:rPr kumimoji="1" lang="ja-JP" altLang="en-US" sz="2000" dirty="0">
                <a:solidFill>
                  <a:schemeClr val="bg1"/>
                </a:solidFill>
                <a:latin typeface="ＭＳ Ｐゴシック" panose="020B0600070205080204" pitchFamily="50" charset="-128"/>
                <a:ea typeface="ＭＳ Ｐゴシック" panose="020B0600070205080204" pitchFamily="50" charset="-128"/>
              </a:rPr>
              <a:t>棄却できない</a:t>
            </a:r>
            <a:endParaRPr kumimoji="1" lang="en-US" altLang="ja-JP" sz="2000" dirty="0">
              <a:solidFill>
                <a:schemeClr val="bg1"/>
              </a:solidFill>
              <a:latin typeface="ＭＳ Ｐゴシック" panose="020B0600070205080204" pitchFamily="50" charset="-128"/>
              <a:ea typeface="ＭＳ Ｐゴシック" panose="020B0600070205080204" pitchFamily="50" charset="-128"/>
            </a:endParaRPr>
          </a:p>
        </p:txBody>
      </p:sp>
      <p:sp>
        <p:nvSpPr>
          <p:cNvPr id="20" name="テキスト ボックス 19">
            <a:extLst>
              <a:ext uri="{FF2B5EF4-FFF2-40B4-BE49-F238E27FC236}">
                <a16:creationId xmlns:a16="http://schemas.microsoft.com/office/drawing/2014/main" id="{40C7159C-0982-4748-A071-ABCB34F376ED}"/>
              </a:ext>
            </a:extLst>
          </p:cNvPr>
          <p:cNvSpPr txBox="1"/>
          <p:nvPr/>
        </p:nvSpPr>
        <p:spPr>
          <a:xfrm>
            <a:off x="4191722" y="4922978"/>
            <a:ext cx="312907" cy="400110"/>
          </a:xfrm>
          <a:prstGeom prst="rect">
            <a:avLst/>
          </a:prstGeom>
          <a:noFill/>
        </p:spPr>
        <p:txBody>
          <a:bodyPr wrap="none" rtlCol="0">
            <a:spAutoFit/>
          </a:bodyPr>
          <a:lstStyle/>
          <a:p>
            <a:pPr algn="ctr"/>
            <a:r>
              <a:rPr kumimoji="1" lang="en-US" altLang="ja-JP" sz="2000" dirty="0">
                <a:solidFill>
                  <a:srgbClr val="FFC000"/>
                </a:solidFill>
                <a:latin typeface="ＭＳ Ｐゴシック" panose="020B0600070205080204" pitchFamily="50" charset="-128"/>
                <a:ea typeface="ＭＳ Ｐゴシック" panose="020B0600070205080204" pitchFamily="50" charset="-128"/>
              </a:rPr>
              <a:t>1</a:t>
            </a:r>
          </a:p>
        </p:txBody>
      </p:sp>
      <p:sp>
        <p:nvSpPr>
          <p:cNvPr id="21" name="テキスト ボックス 20">
            <a:extLst>
              <a:ext uri="{FF2B5EF4-FFF2-40B4-BE49-F238E27FC236}">
                <a16:creationId xmlns:a16="http://schemas.microsoft.com/office/drawing/2014/main" id="{E3805F2E-012E-4E34-B734-3D549CA59B67}"/>
              </a:ext>
            </a:extLst>
          </p:cNvPr>
          <p:cNvSpPr txBox="1"/>
          <p:nvPr/>
        </p:nvSpPr>
        <p:spPr>
          <a:xfrm>
            <a:off x="6497031" y="4922712"/>
            <a:ext cx="494046" cy="400110"/>
          </a:xfrm>
          <a:prstGeom prst="rect">
            <a:avLst/>
          </a:prstGeom>
          <a:noFill/>
        </p:spPr>
        <p:txBody>
          <a:bodyPr wrap="none" rtlCol="0">
            <a:spAutoFit/>
          </a:bodyPr>
          <a:lstStyle/>
          <a:p>
            <a:pPr algn="ctr"/>
            <a:r>
              <a:rPr kumimoji="1" lang="en-US" altLang="ja-JP" sz="2000" dirty="0">
                <a:solidFill>
                  <a:srgbClr val="FFFF00"/>
                </a:solidFill>
                <a:latin typeface="ＭＳ Ｐゴシック" panose="020B0600070205080204" pitchFamily="50" charset="-128"/>
                <a:ea typeface="ＭＳ Ｐゴシック" panose="020B0600070205080204" pitchFamily="50" charset="-128"/>
              </a:rPr>
              <a:t>8.5</a:t>
            </a:r>
          </a:p>
        </p:txBody>
      </p:sp>
      <p:sp>
        <p:nvSpPr>
          <p:cNvPr id="22" name="矢印: 右 21">
            <a:extLst>
              <a:ext uri="{FF2B5EF4-FFF2-40B4-BE49-F238E27FC236}">
                <a16:creationId xmlns:a16="http://schemas.microsoft.com/office/drawing/2014/main" id="{87996D5C-315E-4306-8980-F90E4AABB66F}"/>
              </a:ext>
            </a:extLst>
          </p:cNvPr>
          <p:cNvSpPr/>
          <p:nvPr/>
        </p:nvSpPr>
        <p:spPr>
          <a:xfrm rot="16200000">
            <a:off x="6564706" y="5300635"/>
            <a:ext cx="323166" cy="201958"/>
          </a:xfrm>
          <a:prstGeom prst="rightArrow">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a:extLst>
              <a:ext uri="{FF2B5EF4-FFF2-40B4-BE49-F238E27FC236}">
                <a16:creationId xmlns:a16="http://schemas.microsoft.com/office/drawing/2014/main" id="{3A833350-F4FB-4076-A37D-AC710C37ADA0}"/>
              </a:ext>
            </a:extLst>
          </p:cNvPr>
          <p:cNvSpPr txBox="1"/>
          <p:nvPr/>
        </p:nvSpPr>
        <p:spPr>
          <a:xfrm>
            <a:off x="6477931" y="5475508"/>
            <a:ext cx="591151" cy="400110"/>
          </a:xfrm>
          <a:prstGeom prst="rect">
            <a:avLst/>
          </a:prstGeom>
          <a:noFill/>
        </p:spPr>
        <p:txBody>
          <a:bodyPr wrap="square" rtlCol="0">
            <a:spAutoFit/>
          </a:bodyPr>
          <a:lstStyle/>
          <a:p>
            <a:pPr algn="ctr"/>
            <a:r>
              <a:rPr kumimoji="1" lang="en-US" altLang="ja-JP" sz="2000" dirty="0">
                <a:solidFill>
                  <a:srgbClr val="FFFF00"/>
                </a:solidFill>
                <a:latin typeface="ＭＳ Ｐゴシック" panose="020B0600070205080204" pitchFamily="50" charset="-128"/>
                <a:ea typeface="ＭＳ Ｐゴシック" panose="020B0600070205080204" pitchFamily="50" charset="-128"/>
              </a:rPr>
              <a:t>U</a:t>
            </a:r>
            <a:r>
              <a:rPr kumimoji="1" lang="en-US" altLang="ja-JP" sz="2000" baseline="-25000" dirty="0">
                <a:solidFill>
                  <a:srgbClr val="FFFF00"/>
                </a:solidFill>
                <a:latin typeface="ＭＳ Ｐゴシック" panose="020B0600070205080204" pitchFamily="50" charset="-128"/>
                <a:ea typeface="ＭＳ Ｐゴシック" panose="020B0600070205080204" pitchFamily="50" charset="-128"/>
              </a:rPr>
              <a:t>A</a:t>
            </a:r>
          </a:p>
        </p:txBody>
      </p:sp>
      <p:sp>
        <p:nvSpPr>
          <p:cNvPr id="24" name="右中かっこ 23">
            <a:extLst>
              <a:ext uri="{FF2B5EF4-FFF2-40B4-BE49-F238E27FC236}">
                <a16:creationId xmlns:a16="http://schemas.microsoft.com/office/drawing/2014/main" id="{ACE473AA-9535-48FD-B3AA-DED39260A796}"/>
              </a:ext>
            </a:extLst>
          </p:cNvPr>
          <p:cNvSpPr/>
          <p:nvPr/>
        </p:nvSpPr>
        <p:spPr>
          <a:xfrm rot="16200000">
            <a:off x="4104242" y="4261834"/>
            <a:ext cx="155976" cy="666074"/>
          </a:xfrm>
          <a:prstGeom prst="rightBrace">
            <a:avLst>
              <a:gd name="adj1" fmla="val 61029"/>
              <a:gd name="adj2" fmla="val 50000"/>
            </a:avLst>
          </a:prstGeom>
          <a:ln w="19050">
            <a:solidFill>
              <a:schemeClr val="bg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id="{03E4C056-49FA-473B-B839-B27953B6FFB2}"/>
              </a:ext>
            </a:extLst>
          </p:cNvPr>
          <p:cNvSpPr txBox="1"/>
          <p:nvPr/>
        </p:nvSpPr>
        <p:spPr>
          <a:xfrm>
            <a:off x="3472951" y="4115042"/>
            <a:ext cx="1559885" cy="323165"/>
          </a:xfrm>
          <a:prstGeom prst="rect">
            <a:avLst/>
          </a:prstGeom>
          <a:noFill/>
        </p:spPr>
        <p:txBody>
          <a:bodyPr wrap="square" rtlCol="0">
            <a:spAutoFit/>
          </a:bodyPr>
          <a:lstStyle/>
          <a:p>
            <a:pPr algn="ctr"/>
            <a:r>
              <a:rPr kumimoji="1" lang="en-US" altLang="ja-JP" sz="1500" dirty="0">
                <a:solidFill>
                  <a:schemeClr val="bg1"/>
                </a:solidFill>
                <a:latin typeface="ＭＳ Ｐゴシック" panose="020B0600070205080204" pitchFamily="50" charset="-128"/>
                <a:ea typeface="ＭＳ Ｐゴシック" panose="020B0600070205080204" pitchFamily="50" charset="-128"/>
              </a:rPr>
              <a:t>2.5</a:t>
            </a:r>
            <a:r>
              <a:rPr kumimoji="1" lang="ja-JP" altLang="en-US" sz="1500" dirty="0">
                <a:solidFill>
                  <a:schemeClr val="bg1"/>
                </a:solidFill>
                <a:latin typeface="ＭＳ Ｐゴシック" panose="020B0600070205080204" pitchFamily="50" charset="-128"/>
                <a:ea typeface="ＭＳ Ｐゴシック" panose="020B0600070205080204" pitchFamily="50" charset="-128"/>
              </a:rPr>
              <a:t>％（両側</a:t>
            </a:r>
            <a:r>
              <a:rPr kumimoji="1" lang="en-US" altLang="ja-JP" sz="1500" dirty="0">
                <a:solidFill>
                  <a:schemeClr val="bg1"/>
                </a:solidFill>
                <a:latin typeface="ＭＳ Ｐゴシック" panose="020B0600070205080204" pitchFamily="50" charset="-128"/>
                <a:ea typeface="ＭＳ Ｐゴシック" panose="020B0600070205080204" pitchFamily="50" charset="-128"/>
              </a:rPr>
              <a:t>5</a:t>
            </a:r>
            <a:r>
              <a:rPr kumimoji="1" lang="ja-JP" altLang="en-US" sz="1500" dirty="0">
                <a:solidFill>
                  <a:schemeClr val="bg1"/>
                </a:solidFill>
                <a:latin typeface="ＭＳ Ｐゴシック" panose="020B0600070205080204" pitchFamily="50" charset="-128"/>
                <a:ea typeface="ＭＳ Ｐゴシック" panose="020B0600070205080204" pitchFamily="50" charset="-128"/>
              </a:rPr>
              <a:t>％）</a:t>
            </a:r>
            <a:endParaRPr kumimoji="1" lang="en-US" altLang="ja-JP" sz="1500" dirty="0">
              <a:solidFill>
                <a:schemeClr val="bg1"/>
              </a:solidFill>
              <a:latin typeface="ＭＳ Ｐゴシック" panose="020B0600070205080204" pitchFamily="50" charset="-128"/>
              <a:ea typeface="ＭＳ Ｐゴシック" panose="020B0600070205080204" pitchFamily="50" charset="-128"/>
            </a:endParaRPr>
          </a:p>
        </p:txBody>
      </p:sp>
      <p:graphicFrame>
        <p:nvGraphicFramePr>
          <p:cNvPr id="28" name="表 27">
            <a:extLst>
              <a:ext uri="{FF2B5EF4-FFF2-40B4-BE49-F238E27FC236}">
                <a16:creationId xmlns:a16="http://schemas.microsoft.com/office/drawing/2014/main" id="{D00304BB-3D33-48A3-B03C-A6F6A8091B3B}"/>
              </a:ext>
            </a:extLst>
          </p:cNvPr>
          <p:cNvGraphicFramePr>
            <a:graphicFrameLocks noGrp="1"/>
          </p:cNvGraphicFramePr>
          <p:nvPr>
            <p:extLst>
              <p:ext uri="{D42A27DB-BD31-4B8C-83A1-F6EECF244321}">
                <p14:modId xmlns:p14="http://schemas.microsoft.com/office/powerpoint/2010/main" val="2236659470"/>
              </p:ext>
            </p:extLst>
          </p:nvPr>
        </p:nvGraphicFramePr>
        <p:xfrm>
          <a:off x="1153566" y="3501591"/>
          <a:ext cx="2409188" cy="1828800"/>
        </p:xfrm>
        <a:graphic>
          <a:graphicData uri="http://schemas.openxmlformats.org/drawingml/2006/table">
            <a:tbl>
              <a:tblPr firstRow="1" firstCol="1" bandRow="1">
                <a:tableStyleId>{5C22544A-7EE6-4342-B048-85BDC9FD1C3A}</a:tableStyleId>
              </a:tblPr>
              <a:tblGrid>
                <a:gridCol w="892492">
                  <a:extLst>
                    <a:ext uri="{9D8B030D-6E8A-4147-A177-3AD203B41FA5}">
                      <a16:colId xmlns:a16="http://schemas.microsoft.com/office/drawing/2014/main" val="3142311247"/>
                    </a:ext>
                  </a:extLst>
                </a:gridCol>
                <a:gridCol w="379174">
                  <a:extLst>
                    <a:ext uri="{9D8B030D-6E8A-4147-A177-3AD203B41FA5}">
                      <a16:colId xmlns:a16="http://schemas.microsoft.com/office/drawing/2014/main" val="3825319458"/>
                    </a:ext>
                  </a:extLst>
                </a:gridCol>
                <a:gridCol w="379174">
                  <a:extLst>
                    <a:ext uri="{9D8B030D-6E8A-4147-A177-3AD203B41FA5}">
                      <a16:colId xmlns:a16="http://schemas.microsoft.com/office/drawing/2014/main" val="1114788512"/>
                    </a:ext>
                  </a:extLst>
                </a:gridCol>
                <a:gridCol w="379174">
                  <a:extLst>
                    <a:ext uri="{9D8B030D-6E8A-4147-A177-3AD203B41FA5}">
                      <a16:colId xmlns:a16="http://schemas.microsoft.com/office/drawing/2014/main" val="1059216530"/>
                    </a:ext>
                  </a:extLst>
                </a:gridCol>
                <a:gridCol w="379174">
                  <a:extLst>
                    <a:ext uri="{9D8B030D-6E8A-4147-A177-3AD203B41FA5}">
                      <a16:colId xmlns:a16="http://schemas.microsoft.com/office/drawing/2014/main" val="485346635"/>
                    </a:ext>
                  </a:extLst>
                </a:gridCol>
              </a:tblGrid>
              <a:tr h="259276">
                <a:tc>
                  <a:txBody>
                    <a:bodyPr/>
                    <a:lstStyle/>
                    <a:p>
                      <a:pPr algn="ctr"/>
                      <a:r>
                        <a:rPr kumimoji="1" lang="en-US" altLang="ja-JP" dirty="0"/>
                        <a:t>α=0.05</a:t>
                      </a:r>
                      <a:endParaRPr kumimoji="1" lang="ja-JP" altLang="en-US" dirty="0"/>
                    </a:p>
                  </a:txBody>
                  <a:tcPr/>
                </a:tc>
                <a:tc>
                  <a:txBody>
                    <a:bodyPr/>
                    <a:lstStyle/>
                    <a:p>
                      <a:pPr algn="ctr"/>
                      <a:r>
                        <a:rPr kumimoji="1" lang="en-US" altLang="ja-JP" dirty="0"/>
                        <a:t>4</a:t>
                      </a:r>
                      <a:endParaRPr kumimoji="1" lang="ja-JP" altLang="en-US" dirty="0"/>
                    </a:p>
                  </a:txBody>
                  <a:tcPr/>
                </a:tc>
                <a:tc>
                  <a:txBody>
                    <a:bodyPr/>
                    <a:lstStyle/>
                    <a:p>
                      <a:pPr algn="ctr"/>
                      <a:r>
                        <a:rPr kumimoji="1" lang="en-US" altLang="ja-JP" dirty="0"/>
                        <a:t>5</a:t>
                      </a:r>
                      <a:endParaRPr kumimoji="1" lang="ja-JP" altLang="en-US" dirty="0"/>
                    </a:p>
                  </a:txBody>
                  <a:tcPr/>
                </a:tc>
                <a:tc>
                  <a:txBody>
                    <a:bodyPr/>
                    <a:lstStyle/>
                    <a:p>
                      <a:pPr algn="ctr"/>
                      <a:r>
                        <a:rPr kumimoji="1" lang="en-US" altLang="ja-JP" dirty="0"/>
                        <a:t>6</a:t>
                      </a:r>
                      <a:endParaRPr kumimoji="1" lang="ja-JP" altLang="en-US" dirty="0"/>
                    </a:p>
                  </a:txBody>
                  <a:tcPr/>
                </a:tc>
                <a:tc>
                  <a:txBody>
                    <a:bodyPr/>
                    <a:lstStyle/>
                    <a:p>
                      <a:pPr algn="ctr"/>
                      <a:r>
                        <a:rPr kumimoji="1" lang="en-US" altLang="ja-JP" dirty="0"/>
                        <a:t>7</a:t>
                      </a:r>
                      <a:endParaRPr kumimoji="1" lang="ja-JP" altLang="en-US" dirty="0"/>
                    </a:p>
                  </a:txBody>
                  <a:tcPr/>
                </a:tc>
                <a:extLst>
                  <a:ext uri="{0D108BD9-81ED-4DB2-BD59-A6C34878D82A}">
                    <a16:rowId xmlns:a16="http://schemas.microsoft.com/office/drawing/2014/main" val="4231064468"/>
                  </a:ext>
                </a:extLst>
              </a:tr>
              <a:tr h="259276">
                <a:tc>
                  <a:txBody>
                    <a:bodyPr/>
                    <a:lstStyle/>
                    <a:p>
                      <a:pPr algn="ctr"/>
                      <a:r>
                        <a:rPr kumimoji="1" lang="en-US" altLang="ja-JP" dirty="0"/>
                        <a:t>3</a:t>
                      </a:r>
                      <a:endParaRPr kumimoji="1" lang="ja-JP" altLang="en-US" dirty="0"/>
                    </a:p>
                  </a:txBody>
                  <a:tcPr/>
                </a:tc>
                <a:tc>
                  <a:txBody>
                    <a:bodyPr/>
                    <a:lstStyle/>
                    <a:p>
                      <a:pPr algn="ctr"/>
                      <a:r>
                        <a:rPr kumimoji="1" lang="en-US" altLang="ja-JP" dirty="0"/>
                        <a:t>-</a:t>
                      </a:r>
                      <a:endParaRPr kumimoji="1" lang="ja-JP" altLang="en-US" dirty="0"/>
                    </a:p>
                  </a:txBody>
                  <a:tcPr/>
                </a:tc>
                <a:tc>
                  <a:txBody>
                    <a:bodyPr/>
                    <a:lstStyle/>
                    <a:p>
                      <a:pPr algn="ctr"/>
                      <a:r>
                        <a:rPr kumimoji="1" lang="en-US" altLang="ja-JP" dirty="0"/>
                        <a:t>0</a:t>
                      </a:r>
                      <a:endParaRPr kumimoji="1" lang="ja-JP" altLang="en-US" dirty="0"/>
                    </a:p>
                  </a:txBody>
                  <a:tcPr/>
                </a:tc>
                <a:tc>
                  <a:txBody>
                    <a:bodyPr/>
                    <a:lstStyle/>
                    <a:p>
                      <a:pPr algn="ctr"/>
                      <a:r>
                        <a:rPr kumimoji="1" lang="en-US" altLang="ja-JP" dirty="0"/>
                        <a:t>1</a:t>
                      </a:r>
                      <a:endParaRPr kumimoji="1" lang="ja-JP" altLang="en-US" dirty="0"/>
                    </a:p>
                  </a:txBody>
                  <a:tcPr/>
                </a:tc>
                <a:tc>
                  <a:txBody>
                    <a:bodyPr/>
                    <a:lstStyle/>
                    <a:p>
                      <a:pPr algn="ctr"/>
                      <a:r>
                        <a:rPr kumimoji="1" lang="en-US" altLang="ja-JP" dirty="0"/>
                        <a:t>1</a:t>
                      </a:r>
                      <a:endParaRPr kumimoji="1" lang="ja-JP" altLang="en-US" dirty="0"/>
                    </a:p>
                  </a:txBody>
                  <a:tcPr/>
                </a:tc>
                <a:extLst>
                  <a:ext uri="{0D108BD9-81ED-4DB2-BD59-A6C34878D82A}">
                    <a16:rowId xmlns:a16="http://schemas.microsoft.com/office/drawing/2014/main" val="2155775847"/>
                  </a:ext>
                </a:extLst>
              </a:tr>
              <a:tr h="259276">
                <a:tc>
                  <a:txBody>
                    <a:bodyPr/>
                    <a:lstStyle/>
                    <a:p>
                      <a:pPr algn="ctr"/>
                      <a:r>
                        <a:rPr kumimoji="1" lang="en-US" altLang="ja-JP" dirty="0"/>
                        <a:t>4</a:t>
                      </a:r>
                      <a:endParaRPr kumimoji="1" lang="ja-JP" altLang="en-US" dirty="0"/>
                    </a:p>
                  </a:txBody>
                  <a:tcPr/>
                </a:tc>
                <a:tc>
                  <a:txBody>
                    <a:bodyPr/>
                    <a:lstStyle/>
                    <a:p>
                      <a:pPr algn="ctr"/>
                      <a:r>
                        <a:rPr kumimoji="1" lang="en-US" altLang="ja-JP" dirty="0"/>
                        <a:t>0</a:t>
                      </a:r>
                      <a:endParaRPr kumimoji="1" lang="ja-JP" altLang="en-US" dirty="0"/>
                    </a:p>
                  </a:txBody>
                  <a:tcPr/>
                </a:tc>
                <a:tc>
                  <a:txBody>
                    <a:bodyPr/>
                    <a:lstStyle/>
                    <a:p>
                      <a:pPr algn="ctr"/>
                      <a:r>
                        <a:rPr kumimoji="1" lang="en-US" altLang="ja-JP" dirty="0"/>
                        <a:t>1</a:t>
                      </a:r>
                      <a:endParaRPr kumimoji="1" lang="ja-JP" altLang="en-US" dirty="0"/>
                    </a:p>
                  </a:txBody>
                  <a:tcPr/>
                </a:tc>
                <a:tc>
                  <a:txBody>
                    <a:bodyPr/>
                    <a:lstStyle/>
                    <a:p>
                      <a:pPr algn="ctr"/>
                      <a:r>
                        <a:rPr kumimoji="1" lang="en-US" altLang="ja-JP" dirty="0"/>
                        <a:t>2</a:t>
                      </a:r>
                      <a:endParaRPr kumimoji="1" lang="ja-JP" altLang="en-US" dirty="0"/>
                    </a:p>
                  </a:txBody>
                  <a:tcPr/>
                </a:tc>
                <a:tc>
                  <a:txBody>
                    <a:bodyPr/>
                    <a:lstStyle/>
                    <a:p>
                      <a:pPr algn="ctr"/>
                      <a:r>
                        <a:rPr kumimoji="1" lang="en-US" altLang="ja-JP" dirty="0"/>
                        <a:t>3</a:t>
                      </a:r>
                      <a:endParaRPr kumimoji="1" lang="ja-JP" altLang="en-US" dirty="0"/>
                    </a:p>
                  </a:txBody>
                  <a:tcPr/>
                </a:tc>
                <a:extLst>
                  <a:ext uri="{0D108BD9-81ED-4DB2-BD59-A6C34878D82A}">
                    <a16:rowId xmlns:a16="http://schemas.microsoft.com/office/drawing/2014/main" val="1493209355"/>
                  </a:ext>
                </a:extLst>
              </a:tr>
              <a:tr h="259276">
                <a:tc>
                  <a:txBody>
                    <a:bodyPr/>
                    <a:lstStyle/>
                    <a:p>
                      <a:pPr algn="ctr"/>
                      <a:r>
                        <a:rPr kumimoji="1" lang="en-US" altLang="ja-JP" dirty="0"/>
                        <a:t>5</a:t>
                      </a:r>
                      <a:endParaRPr kumimoji="1" lang="ja-JP" altLang="en-US" dirty="0"/>
                    </a:p>
                  </a:txBody>
                  <a:tcPr/>
                </a:tc>
                <a:tc>
                  <a:txBody>
                    <a:bodyPr/>
                    <a:lstStyle/>
                    <a:p>
                      <a:pPr algn="ctr"/>
                      <a:endParaRPr kumimoji="1" lang="ja-JP" altLang="en-US" dirty="0"/>
                    </a:p>
                  </a:txBody>
                  <a:tcPr/>
                </a:tc>
                <a:tc>
                  <a:txBody>
                    <a:bodyPr/>
                    <a:lstStyle/>
                    <a:p>
                      <a:pPr algn="ctr"/>
                      <a:r>
                        <a:rPr kumimoji="1" lang="en-US" altLang="ja-JP" dirty="0"/>
                        <a:t>2</a:t>
                      </a:r>
                      <a:endParaRPr kumimoji="1" lang="ja-JP" altLang="en-US" dirty="0"/>
                    </a:p>
                  </a:txBody>
                  <a:tcPr/>
                </a:tc>
                <a:tc>
                  <a:txBody>
                    <a:bodyPr/>
                    <a:lstStyle/>
                    <a:p>
                      <a:pPr algn="ctr"/>
                      <a:r>
                        <a:rPr kumimoji="1" lang="en-US" altLang="ja-JP" dirty="0"/>
                        <a:t>3</a:t>
                      </a:r>
                      <a:endParaRPr kumimoji="1" lang="ja-JP" altLang="en-US" dirty="0"/>
                    </a:p>
                  </a:txBody>
                  <a:tcPr/>
                </a:tc>
                <a:tc>
                  <a:txBody>
                    <a:bodyPr/>
                    <a:lstStyle/>
                    <a:p>
                      <a:pPr algn="ctr"/>
                      <a:r>
                        <a:rPr kumimoji="1" lang="en-US" altLang="ja-JP" dirty="0"/>
                        <a:t>5</a:t>
                      </a:r>
                      <a:endParaRPr kumimoji="1" lang="ja-JP" altLang="en-US" dirty="0"/>
                    </a:p>
                  </a:txBody>
                  <a:tcPr/>
                </a:tc>
                <a:extLst>
                  <a:ext uri="{0D108BD9-81ED-4DB2-BD59-A6C34878D82A}">
                    <a16:rowId xmlns:a16="http://schemas.microsoft.com/office/drawing/2014/main" val="2489037983"/>
                  </a:ext>
                </a:extLst>
              </a:tr>
              <a:tr h="259276">
                <a:tc>
                  <a:txBody>
                    <a:bodyPr/>
                    <a:lstStyle/>
                    <a:p>
                      <a:pPr algn="ctr"/>
                      <a:r>
                        <a:rPr kumimoji="1" lang="en-US" altLang="ja-JP" dirty="0"/>
                        <a:t>6</a:t>
                      </a:r>
                      <a:endParaRPr kumimoji="1" lang="ja-JP" altLang="en-US" dirty="0"/>
                    </a:p>
                  </a:txBody>
                  <a:tcPr/>
                </a:tc>
                <a:tc>
                  <a:txBody>
                    <a:bodyPr/>
                    <a:lstStyle/>
                    <a:p>
                      <a:pPr algn="ctr"/>
                      <a:endParaRPr kumimoji="1" lang="ja-JP" altLang="en-US"/>
                    </a:p>
                  </a:txBody>
                  <a:tcPr/>
                </a:tc>
                <a:tc>
                  <a:txBody>
                    <a:bodyPr/>
                    <a:lstStyle/>
                    <a:p>
                      <a:pPr algn="ctr"/>
                      <a:endParaRPr kumimoji="1" lang="ja-JP" altLang="en-US"/>
                    </a:p>
                  </a:txBody>
                  <a:tcPr/>
                </a:tc>
                <a:tc>
                  <a:txBody>
                    <a:bodyPr/>
                    <a:lstStyle/>
                    <a:p>
                      <a:pPr algn="ctr"/>
                      <a:r>
                        <a:rPr kumimoji="1" lang="en-US" altLang="ja-JP" dirty="0"/>
                        <a:t>5</a:t>
                      </a:r>
                      <a:endParaRPr kumimoji="1" lang="ja-JP" altLang="en-US" dirty="0"/>
                    </a:p>
                  </a:txBody>
                  <a:tcPr/>
                </a:tc>
                <a:tc>
                  <a:txBody>
                    <a:bodyPr/>
                    <a:lstStyle/>
                    <a:p>
                      <a:pPr algn="ctr"/>
                      <a:r>
                        <a:rPr kumimoji="1" lang="en-US" altLang="ja-JP" dirty="0"/>
                        <a:t>6</a:t>
                      </a:r>
                      <a:endParaRPr kumimoji="1" lang="ja-JP" altLang="en-US" dirty="0"/>
                    </a:p>
                  </a:txBody>
                  <a:tcPr/>
                </a:tc>
                <a:extLst>
                  <a:ext uri="{0D108BD9-81ED-4DB2-BD59-A6C34878D82A}">
                    <a16:rowId xmlns:a16="http://schemas.microsoft.com/office/drawing/2014/main" val="3494545654"/>
                  </a:ext>
                </a:extLst>
              </a:tr>
            </a:tbl>
          </a:graphicData>
        </a:graphic>
      </p:graphicFrame>
      <p:sp>
        <p:nvSpPr>
          <p:cNvPr id="29" name="テキスト ボックス 28">
            <a:extLst>
              <a:ext uri="{FF2B5EF4-FFF2-40B4-BE49-F238E27FC236}">
                <a16:creationId xmlns:a16="http://schemas.microsoft.com/office/drawing/2014/main" id="{D865408F-3D9A-48B0-B646-433DE77DBEB7}"/>
              </a:ext>
            </a:extLst>
          </p:cNvPr>
          <p:cNvSpPr txBox="1"/>
          <p:nvPr/>
        </p:nvSpPr>
        <p:spPr>
          <a:xfrm>
            <a:off x="740557" y="2972394"/>
            <a:ext cx="2304256" cy="400110"/>
          </a:xfrm>
          <a:prstGeom prst="rect">
            <a:avLst/>
          </a:prstGeom>
          <a:noFill/>
        </p:spPr>
        <p:txBody>
          <a:bodyPr wrap="square" rtlCol="0">
            <a:spAutoFit/>
          </a:bodyPr>
          <a:lstStyle/>
          <a:p>
            <a:pPr algn="ctr"/>
            <a:r>
              <a:rPr kumimoji="1" lang="en-US" altLang="ja-JP" sz="2000" dirty="0">
                <a:solidFill>
                  <a:srgbClr val="FFFFFF"/>
                </a:solidFill>
                <a:latin typeface="ＭＳ Ｐゴシック" panose="020B0600070205080204" pitchFamily="50" charset="-128"/>
                <a:ea typeface="ＭＳ Ｐゴシック" panose="020B0600070205080204" pitchFamily="50" charset="-128"/>
              </a:rPr>
              <a:t>U</a:t>
            </a:r>
            <a:r>
              <a:rPr kumimoji="1" lang="ja-JP" altLang="en-US" sz="2000" dirty="0">
                <a:solidFill>
                  <a:srgbClr val="FFFFFF"/>
                </a:solidFill>
                <a:latin typeface="ＭＳ Ｐゴシック" panose="020B0600070205080204" pitchFamily="50" charset="-128"/>
                <a:ea typeface="ＭＳ Ｐゴシック" panose="020B0600070205080204" pitchFamily="50" charset="-128"/>
              </a:rPr>
              <a:t>検定表（部分）</a:t>
            </a:r>
            <a:endParaRPr kumimoji="1" lang="en-US" altLang="ja-JP" sz="2000" dirty="0">
              <a:solidFill>
                <a:srgbClr val="FFFFFF"/>
              </a:solidFill>
              <a:latin typeface="ＭＳ Ｐゴシック" panose="020B0600070205080204" pitchFamily="50" charset="-128"/>
              <a:ea typeface="ＭＳ Ｐゴシック" panose="020B0600070205080204" pitchFamily="50" charset="-128"/>
            </a:endParaRPr>
          </a:p>
        </p:txBody>
      </p:sp>
      <p:sp>
        <p:nvSpPr>
          <p:cNvPr id="30" name="四角形: 角を丸くする 29">
            <a:extLst>
              <a:ext uri="{FF2B5EF4-FFF2-40B4-BE49-F238E27FC236}">
                <a16:creationId xmlns:a16="http://schemas.microsoft.com/office/drawing/2014/main" id="{8FAF7703-744E-44F3-8A44-CFAE8B23D3A7}"/>
              </a:ext>
            </a:extLst>
          </p:cNvPr>
          <p:cNvSpPr/>
          <p:nvPr/>
        </p:nvSpPr>
        <p:spPr>
          <a:xfrm>
            <a:off x="2436599" y="4254906"/>
            <a:ext cx="288032" cy="288032"/>
          </a:xfrm>
          <a:prstGeom prst="roundRect">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7" name="コネクタ: 曲線 26">
            <a:extLst>
              <a:ext uri="{FF2B5EF4-FFF2-40B4-BE49-F238E27FC236}">
                <a16:creationId xmlns:a16="http://schemas.microsoft.com/office/drawing/2014/main" id="{758C4B5E-457B-4F6C-A108-5668B08B87AD}"/>
              </a:ext>
            </a:extLst>
          </p:cNvPr>
          <p:cNvCxnSpPr>
            <a:cxnSpLocks/>
            <a:stCxn id="30" idx="3"/>
          </p:cNvCxnSpPr>
          <p:nvPr/>
        </p:nvCxnSpPr>
        <p:spPr>
          <a:xfrm>
            <a:off x="2724631" y="4398922"/>
            <a:ext cx="1083694" cy="564607"/>
          </a:xfrm>
          <a:prstGeom prst="curvedConnector3">
            <a:avLst/>
          </a:prstGeom>
          <a:ln w="38100">
            <a:solidFill>
              <a:srgbClr val="FFC000"/>
            </a:solidFill>
            <a:tailEnd type="triangle"/>
          </a:ln>
        </p:spPr>
        <p:style>
          <a:lnRef idx="1">
            <a:schemeClr val="accent1"/>
          </a:lnRef>
          <a:fillRef idx="0">
            <a:schemeClr val="accent1"/>
          </a:fillRef>
          <a:effectRef idx="0">
            <a:schemeClr val="accent1"/>
          </a:effectRef>
          <a:fontRef idx="minor">
            <a:schemeClr val="tx1"/>
          </a:fontRef>
        </p:style>
      </p:cxnSp>
      <p:sp>
        <p:nvSpPr>
          <p:cNvPr id="32" name="テキスト ボックス 31">
            <a:extLst>
              <a:ext uri="{FF2B5EF4-FFF2-40B4-BE49-F238E27FC236}">
                <a16:creationId xmlns:a16="http://schemas.microsoft.com/office/drawing/2014/main" id="{218C2FE7-C93B-4B13-97B1-381699B39A3F}"/>
              </a:ext>
            </a:extLst>
          </p:cNvPr>
          <p:cNvSpPr txBox="1"/>
          <p:nvPr/>
        </p:nvSpPr>
        <p:spPr>
          <a:xfrm>
            <a:off x="811730" y="1927742"/>
            <a:ext cx="4341968" cy="830997"/>
          </a:xfrm>
          <a:prstGeom prst="rect">
            <a:avLst/>
          </a:prstGeom>
          <a:noFill/>
        </p:spPr>
        <p:txBody>
          <a:bodyPr wrap="square" rtlCol="0">
            <a:spAutoFit/>
          </a:bodyPr>
          <a:lstStyle/>
          <a:p>
            <a:pPr algn="just"/>
            <a:r>
              <a:rPr kumimoji="1" lang="ja-JP" altLang="en-US" sz="1600" dirty="0">
                <a:solidFill>
                  <a:srgbClr val="FFFFFF"/>
                </a:solidFill>
                <a:latin typeface="ＭＳ Ｐゴシック" panose="020B0600070205080204" pitchFamily="50" charset="-128"/>
                <a:ea typeface="ＭＳ Ｐゴシック" panose="020B0600070205080204" pitchFamily="50" charset="-128"/>
              </a:rPr>
              <a:t>小標本の場合には連続性の問題があるので，あらかじめ</a:t>
            </a:r>
            <a:r>
              <a:rPr kumimoji="1" lang="en-US" altLang="ja-JP" sz="1600" dirty="0">
                <a:solidFill>
                  <a:srgbClr val="FFFFFF"/>
                </a:solidFill>
                <a:latin typeface="ＭＳ Ｐゴシック" panose="020B0600070205080204" pitchFamily="50" charset="-128"/>
                <a:ea typeface="ＭＳ Ｐゴシック" panose="020B0600070205080204" pitchFamily="50" charset="-128"/>
              </a:rPr>
              <a:t>U</a:t>
            </a:r>
            <a:r>
              <a:rPr kumimoji="1" lang="ja-JP" altLang="en-US" sz="1600" dirty="0">
                <a:solidFill>
                  <a:srgbClr val="FFFFFF"/>
                </a:solidFill>
                <a:latin typeface="ＭＳ Ｐゴシック" panose="020B0600070205080204" pitchFamily="50" charset="-128"/>
                <a:ea typeface="ＭＳ Ｐゴシック" panose="020B0600070205080204" pitchFamily="50" charset="-128"/>
              </a:rPr>
              <a:t>値ごとの正確確率を計算し，任意の有意水準</a:t>
            </a:r>
            <a:r>
              <a:rPr kumimoji="1" lang="en-US" altLang="ja-JP" sz="1600" dirty="0">
                <a:solidFill>
                  <a:srgbClr val="FFFFFF"/>
                </a:solidFill>
                <a:latin typeface="ＭＳ Ｐゴシック" panose="020B0600070205080204" pitchFamily="50" charset="-128"/>
                <a:ea typeface="ＭＳ Ｐゴシック" panose="020B0600070205080204" pitchFamily="50" charset="-128"/>
              </a:rPr>
              <a:t>α</a:t>
            </a:r>
            <a:r>
              <a:rPr kumimoji="1" lang="ja-JP" altLang="en-US" sz="1600" dirty="0">
                <a:solidFill>
                  <a:srgbClr val="FFFFFF"/>
                </a:solidFill>
                <a:latin typeface="ＭＳ Ｐゴシック" panose="020B0600070205080204" pitchFamily="50" charset="-128"/>
                <a:ea typeface="ＭＳ Ｐゴシック" panose="020B0600070205080204" pitchFamily="50" charset="-128"/>
              </a:rPr>
              <a:t>に対応した限界値を表にしている</a:t>
            </a:r>
            <a:endParaRPr kumimoji="1" lang="en-US" altLang="ja-JP" sz="1600" dirty="0">
              <a:solidFill>
                <a:srgbClr val="FFFFFF"/>
              </a:solidFill>
              <a:latin typeface="ＭＳ Ｐゴシック" panose="020B0600070205080204" pitchFamily="50" charset="-128"/>
              <a:ea typeface="ＭＳ Ｐゴシック" panose="020B0600070205080204" pitchFamily="50" charset="-128"/>
            </a:endParaRPr>
          </a:p>
        </p:txBody>
      </p:sp>
      <p:cxnSp>
        <p:nvCxnSpPr>
          <p:cNvPr id="34" name="コネクタ: 曲線 33">
            <a:extLst>
              <a:ext uri="{FF2B5EF4-FFF2-40B4-BE49-F238E27FC236}">
                <a16:creationId xmlns:a16="http://schemas.microsoft.com/office/drawing/2014/main" id="{54A3F400-57AE-49D4-B4A9-476ACB052913}"/>
              </a:ext>
            </a:extLst>
          </p:cNvPr>
          <p:cNvCxnSpPr>
            <a:cxnSpLocks/>
          </p:cNvCxnSpPr>
          <p:nvPr/>
        </p:nvCxnSpPr>
        <p:spPr>
          <a:xfrm rot="5400000">
            <a:off x="1941245" y="2760811"/>
            <a:ext cx="350044" cy="317498"/>
          </a:xfrm>
          <a:prstGeom prst="curvedConnector3">
            <a:avLst/>
          </a:prstGeom>
          <a:ln w="3810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37" name="左中かっこ 36">
            <a:extLst>
              <a:ext uri="{FF2B5EF4-FFF2-40B4-BE49-F238E27FC236}">
                <a16:creationId xmlns:a16="http://schemas.microsoft.com/office/drawing/2014/main" id="{249D0CF5-897A-447B-A949-E744BEAFD59D}"/>
              </a:ext>
            </a:extLst>
          </p:cNvPr>
          <p:cNvSpPr/>
          <p:nvPr/>
        </p:nvSpPr>
        <p:spPr>
          <a:xfrm>
            <a:off x="889116" y="3879060"/>
            <a:ext cx="232205" cy="1424196"/>
          </a:xfrm>
          <a:prstGeom prst="leftBrace">
            <a:avLst/>
          </a:prstGeom>
          <a:ln w="31750">
            <a:solidFill>
              <a:srgbClr val="FFFF00"/>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39" name="テキスト ボックス 38">
            <a:extLst>
              <a:ext uri="{FF2B5EF4-FFF2-40B4-BE49-F238E27FC236}">
                <a16:creationId xmlns:a16="http://schemas.microsoft.com/office/drawing/2014/main" id="{73EEF9F7-B3B7-4D85-B26A-A398CCEE9F18}"/>
              </a:ext>
            </a:extLst>
          </p:cNvPr>
          <p:cNvSpPr txBox="1"/>
          <p:nvPr/>
        </p:nvSpPr>
        <p:spPr>
          <a:xfrm>
            <a:off x="548196" y="3794492"/>
            <a:ext cx="384721" cy="1515800"/>
          </a:xfrm>
          <a:prstGeom prst="rect">
            <a:avLst/>
          </a:prstGeom>
          <a:noFill/>
        </p:spPr>
        <p:txBody>
          <a:bodyPr vert="eaVert" wrap="none" rtlCol="0">
            <a:spAutoFit/>
          </a:bodyPr>
          <a:lstStyle/>
          <a:p>
            <a:pPr algn="l"/>
            <a:r>
              <a:rPr kumimoji="1" lang="ja-JP" altLang="en-US" sz="1300" dirty="0">
                <a:solidFill>
                  <a:srgbClr val="FFFF00"/>
                </a:solidFill>
                <a:latin typeface="ＭＳ Ｐゴシック" panose="020B0600070205080204" pitchFamily="50" charset="-128"/>
                <a:ea typeface="ＭＳ Ｐゴシック" panose="020B0600070205080204" pitchFamily="50" charset="-128"/>
                <a:cs typeface="Meiryo UI" pitchFamily="50" charset="-128"/>
              </a:rPr>
              <a:t>小さい方の群サイズ</a:t>
            </a:r>
          </a:p>
        </p:txBody>
      </p:sp>
      <p:sp>
        <p:nvSpPr>
          <p:cNvPr id="40" name="左中かっこ 39">
            <a:extLst>
              <a:ext uri="{FF2B5EF4-FFF2-40B4-BE49-F238E27FC236}">
                <a16:creationId xmlns:a16="http://schemas.microsoft.com/office/drawing/2014/main" id="{723E1D13-A6B7-4819-BFE4-89CA24E95967}"/>
              </a:ext>
            </a:extLst>
          </p:cNvPr>
          <p:cNvSpPr/>
          <p:nvPr/>
        </p:nvSpPr>
        <p:spPr>
          <a:xfrm rot="5400000">
            <a:off x="2682409" y="2642000"/>
            <a:ext cx="232205" cy="1424196"/>
          </a:xfrm>
          <a:prstGeom prst="leftBrace">
            <a:avLst>
              <a:gd name="adj1" fmla="val 8333"/>
              <a:gd name="adj2" fmla="val 17418"/>
            </a:avLst>
          </a:prstGeom>
          <a:ln w="31750">
            <a:solidFill>
              <a:srgbClr val="FFFF00"/>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1" name="テキスト ボックス 40">
            <a:extLst>
              <a:ext uri="{FF2B5EF4-FFF2-40B4-BE49-F238E27FC236}">
                <a16:creationId xmlns:a16="http://schemas.microsoft.com/office/drawing/2014/main" id="{6BB4E706-E441-4C29-8A98-C00B4E738ADD}"/>
              </a:ext>
            </a:extLst>
          </p:cNvPr>
          <p:cNvSpPr txBox="1"/>
          <p:nvPr/>
        </p:nvSpPr>
        <p:spPr>
          <a:xfrm>
            <a:off x="2928557" y="2949861"/>
            <a:ext cx="1614545" cy="292388"/>
          </a:xfrm>
          <a:prstGeom prst="rect">
            <a:avLst/>
          </a:prstGeom>
          <a:noFill/>
        </p:spPr>
        <p:txBody>
          <a:bodyPr wrap="none" rtlCol="0">
            <a:spAutoFit/>
          </a:bodyPr>
          <a:lstStyle/>
          <a:p>
            <a:pPr algn="l"/>
            <a:r>
              <a:rPr kumimoji="1" lang="ja-JP" altLang="en-US" sz="1300" dirty="0">
                <a:solidFill>
                  <a:srgbClr val="FFFF00"/>
                </a:solidFill>
                <a:latin typeface="ＭＳ Ｐゴシック" panose="020B0600070205080204" pitchFamily="50" charset="-128"/>
                <a:ea typeface="ＭＳ Ｐゴシック" panose="020B0600070205080204" pitchFamily="50" charset="-128"/>
                <a:cs typeface="Meiryo UI" pitchFamily="50" charset="-128"/>
              </a:rPr>
              <a:t>大きい方の群サイズ</a:t>
            </a:r>
          </a:p>
        </p:txBody>
      </p:sp>
      <p:sp>
        <p:nvSpPr>
          <p:cNvPr id="42" name="テキスト ボックス 41">
            <a:extLst>
              <a:ext uri="{FF2B5EF4-FFF2-40B4-BE49-F238E27FC236}">
                <a16:creationId xmlns:a16="http://schemas.microsoft.com/office/drawing/2014/main" id="{29C972B4-E36D-4EAF-99E7-FA29C0484A4D}"/>
              </a:ext>
            </a:extLst>
          </p:cNvPr>
          <p:cNvSpPr txBox="1"/>
          <p:nvPr/>
        </p:nvSpPr>
        <p:spPr>
          <a:xfrm>
            <a:off x="6209890" y="3953459"/>
            <a:ext cx="1087941" cy="323165"/>
          </a:xfrm>
          <a:prstGeom prst="rect">
            <a:avLst/>
          </a:prstGeom>
          <a:solidFill>
            <a:srgbClr val="00B050"/>
          </a:solidFill>
        </p:spPr>
        <p:txBody>
          <a:bodyPr wrap="square" rtlCol="0">
            <a:spAutoFit/>
          </a:bodyPr>
          <a:lstStyle/>
          <a:p>
            <a:pPr algn="ctr"/>
            <a:r>
              <a:rPr kumimoji="1" lang="en-US" altLang="ja-JP" sz="1500" dirty="0">
                <a:solidFill>
                  <a:schemeClr val="bg1"/>
                </a:solidFill>
                <a:latin typeface="ＭＳ Ｐゴシック" panose="020B0600070205080204" pitchFamily="50" charset="-128"/>
                <a:ea typeface="ＭＳ Ｐゴシック" panose="020B0600070205080204" pitchFamily="50" charset="-128"/>
              </a:rPr>
              <a:t>U</a:t>
            </a:r>
            <a:r>
              <a:rPr kumimoji="1" lang="ja-JP" altLang="en-US" sz="1500" dirty="0">
                <a:solidFill>
                  <a:schemeClr val="bg1"/>
                </a:solidFill>
                <a:latin typeface="ＭＳ Ｐゴシック" panose="020B0600070205080204" pitchFamily="50" charset="-128"/>
                <a:ea typeface="ＭＳ Ｐゴシック" panose="020B0600070205080204" pitchFamily="50" charset="-128"/>
              </a:rPr>
              <a:t>分布下側</a:t>
            </a:r>
            <a:endParaRPr kumimoji="1" lang="en-US" altLang="ja-JP" sz="1500" dirty="0">
              <a:solidFill>
                <a:schemeClr val="bg1"/>
              </a:solidFill>
              <a:latin typeface="ＭＳ Ｐゴシック" panose="020B0600070205080204" pitchFamily="50" charset="-128"/>
              <a:ea typeface="ＭＳ Ｐゴシック" panose="020B0600070205080204" pitchFamily="50" charset="-128"/>
            </a:endParaRPr>
          </a:p>
        </p:txBody>
      </p:sp>
      <p:cxnSp>
        <p:nvCxnSpPr>
          <p:cNvPr id="44" name="コネクタ: 曲線 43">
            <a:extLst>
              <a:ext uri="{FF2B5EF4-FFF2-40B4-BE49-F238E27FC236}">
                <a16:creationId xmlns:a16="http://schemas.microsoft.com/office/drawing/2014/main" id="{AD102778-7464-4D12-8C30-DFAEAA1056A0}"/>
              </a:ext>
            </a:extLst>
          </p:cNvPr>
          <p:cNvCxnSpPr>
            <a:cxnSpLocks/>
          </p:cNvCxnSpPr>
          <p:nvPr/>
        </p:nvCxnSpPr>
        <p:spPr>
          <a:xfrm rot="10800000">
            <a:off x="2843809" y="5401614"/>
            <a:ext cx="1359307" cy="430351"/>
          </a:xfrm>
          <a:prstGeom prst="curvedConnector3">
            <a:avLst>
              <a:gd name="adj1" fmla="val 98863"/>
            </a:avLst>
          </a:prstGeom>
          <a:ln w="57150">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48" name="テキスト ボックス 47">
            <a:extLst>
              <a:ext uri="{FF2B5EF4-FFF2-40B4-BE49-F238E27FC236}">
                <a16:creationId xmlns:a16="http://schemas.microsoft.com/office/drawing/2014/main" id="{41CF484B-3253-42AF-A605-99DE95649484}"/>
              </a:ext>
            </a:extLst>
          </p:cNvPr>
          <p:cNvSpPr txBox="1"/>
          <p:nvPr/>
        </p:nvSpPr>
        <p:spPr>
          <a:xfrm>
            <a:off x="2585377" y="5807441"/>
            <a:ext cx="1559885" cy="323165"/>
          </a:xfrm>
          <a:prstGeom prst="rect">
            <a:avLst/>
          </a:prstGeom>
          <a:noFill/>
        </p:spPr>
        <p:txBody>
          <a:bodyPr wrap="square" rtlCol="0">
            <a:spAutoFit/>
          </a:bodyPr>
          <a:lstStyle/>
          <a:p>
            <a:pPr algn="ctr"/>
            <a:r>
              <a:rPr kumimoji="1" lang="ja-JP" altLang="en-US" sz="1500" dirty="0">
                <a:solidFill>
                  <a:schemeClr val="bg1"/>
                </a:solidFill>
                <a:latin typeface="ＭＳ Ｐゴシック" panose="020B0600070205080204" pitchFamily="50" charset="-128"/>
                <a:ea typeface="ＭＳ Ｐゴシック" panose="020B0600070205080204" pitchFamily="50" charset="-128"/>
              </a:rPr>
              <a:t>表にしている</a:t>
            </a:r>
            <a:endParaRPr kumimoji="1" lang="en-US" altLang="ja-JP" sz="1500" dirty="0">
              <a:solidFill>
                <a:schemeClr val="bg1"/>
              </a:solidFill>
              <a:latin typeface="ＭＳ Ｐゴシック" panose="020B0600070205080204" pitchFamily="50" charset="-128"/>
              <a:ea typeface="ＭＳ Ｐゴシック" panose="020B0600070205080204" pitchFamily="50" charset="-128"/>
            </a:endParaRPr>
          </a:p>
        </p:txBody>
      </p:sp>
      <p:sp>
        <p:nvSpPr>
          <p:cNvPr id="49" name="テキスト ボックス 48">
            <a:extLst>
              <a:ext uri="{FF2B5EF4-FFF2-40B4-BE49-F238E27FC236}">
                <a16:creationId xmlns:a16="http://schemas.microsoft.com/office/drawing/2014/main" id="{52EF1C57-BD93-467A-AEDC-9835597E61D9}"/>
              </a:ext>
            </a:extLst>
          </p:cNvPr>
          <p:cNvSpPr txBox="1"/>
          <p:nvPr/>
        </p:nvSpPr>
        <p:spPr>
          <a:xfrm>
            <a:off x="1132676" y="5330391"/>
            <a:ext cx="1351652" cy="292388"/>
          </a:xfrm>
          <a:prstGeom prst="rect">
            <a:avLst/>
          </a:prstGeom>
          <a:noFill/>
        </p:spPr>
        <p:txBody>
          <a:bodyPr wrap="none" rtlCol="0">
            <a:spAutoFit/>
          </a:bodyPr>
          <a:lstStyle/>
          <a:p>
            <a:pPr algn="l"/>
            <a:r>
              <a:rPr kumimoji="1" lang="ja-JP" altLang="en-US" sz="13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注：</a:t>
            </a:r>
            <a:r>
              <a:rPr kumimoji="1" lang="en-US" altLang="ja-JP" sz="13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a:t>
            </a:r>
            <a:r>
              <a:rPr kumimoji="1" lang="ja-JP" altLang="en-US" sz="13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は検定不可</a:t>
            </a:r>
          </a:p>
        </p:txBody>
      </p:sp>
    </p:spTree>
    <p:extLst>
      <p:ext uri="{BB962C8B-B14F-4D97-AF65-F5344CB8AC3E}">
        <p14:creationId xmlns:p14="http://schemas.microsoft.com/office/powerpoint/2010/main" val="2006104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6"/>
                                        </p:tgtEl>
                                        <p:attrNameLst>
                                          <p:attrName>style.visibility</p:attrName>
                                        </p:attrNameLst>
                                      </p:cBhvr>
                                      <p:to>
                                        <p:strVal val="visible"/>
                                      </p:to>
                                    </p:set>
                                    <p:animEffect transition="in" filter="fade">
                                      <p:cBhvr>
                                        <p:cTn id="10" dur="500"/>
                                        <p:tgtEl>
                                          <p:spTgt spid="1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9"/>
                                        </p:tgtEl>
                                        <p:attrNameLst>
                                          <p:attrName>style.visibility</p:attrName>
                                        </p:attrNameLst>
                                      </p:cBhvr>
                                      <p:to>
                                        <p:strVal val="visible"/>
                                      </p:to>
                                    </p:set>
                                    <p:animEffect transition="in" filter="fade">
                                      <p:cBhvr>
                                        <p:cTn id="13" dur="500"/>
                                        <p:tgtEl>
                                          <p:spTgt spid="19"/>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fade">
                                      <p:cBhvr>
                                        <p:cTn id="16" dur="500"/>
                                        <p:tgtEl>
                                          <p:spTgt spid="20"/>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21"/>
                                        </p:tgtEl>
                                        <p:attrNameLst>
                                          <p:attrName>style.visibility</p:attrName>
                                        </p:attrNameLst>
                                      </p:cBhvr>
                                      <p:to>
                                        <p:strVal val="visible"/>
                                      </p:to>
                                    </p:set>
                                    <p:animEffect transition="in" filter="fade">
                                      <p:cBhvr>
                                        <p:cTn id="19" dur="500"/>
                                        <p:tgtEl>
                                          <p:spTgt spid="21"/>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22"/>
                                        </p:tgtEl>
                                        <p:attrNameLst>
                                          <p:attrName>style.visibility</p:attrName>
                                        </p:attrNameLst>
                                      </p:cBhvr>
                                      <p:to>
                                        <p:strVal val="visible"/>
                                      </p:to>
                                    </p:set>
                                    <p:animEffect transition="in" filter="fade">
                                      <p:cBhvr>
                                        <p:cTn id="22" dur="500"/>
                                        <p:tgtEl>
                                          <p:spTgt spid="22"/>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fade">
                                      <p:cBhvr>
                                        <p:cTn id="25" dur="500"/>
                                        <p:tgtEl>
                                          <p:spTgt spid="23"/>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0"/>
                                        </p:tgtEl>
                                        <p:attrNameLst>
                                          <p:attrName>style.visibility</p:attrName>
                                        </p:attrNameLst>
                                      </p:cBhvr>
                                      <p:to>
                                        <p:strVal val="visible"/>
                                      </p:to>
                                    </p:set>
                                    <p:animEffect transition="in" filter="fade">
                                      <p:cBhvr>
                                        <p:cTn id="28" dur="500"/>
                                        <p:tgtEl>
                                          <p:spTgt spid="30"/>
                                        </p:tgtEl>
                                      </p:cBhvr>
                                    </p:animEffect>
                                  </p:childTnLst>
                                </p:cTn>
                              </p:par>
                              <p:par>
                                <p:cTn id="29" presetID="10" presetClass="entr" presetSubtype="0" fill="hold" nodeType="withEffect">
                                  <p:stCondLst>
                                    <p:cond delay="0"/>
                                  </p:stCondLst>
                                  <p:childTnLst>
                                    <p:set>
                                      <p:cBhvr>
                                        <p:cTn id="30" dur="1" fill="hold">
                                          <p:stCondLst>
                                            <p:cond delay="0"/>
                                          </p:stCondLst>
                                        </p:cTn>
                                        <p:tgtEl>
                                          <p:spTgt spid="27"/>
                                        </p:tgtEl>
                                        <p:attrNameLst>
                                          <p:attrName>style.visibility</p:attrName>
                                        </p:attrNameLst>
                                      </p:cBhvr>
                                      <p:to>
                                        <p:strVal val="visible"/>
                                      </p:to>
                                    </p:set>
                                    <p:animEffect transition="in" filter="fade">
                                      <p:cBhvr>
                                        <p:cTn id="31" dur="500"/>
                                        <p:tgtEl>
                                          <p:spTgt spid="27"/>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41"/>
                                        </p:tgtEl>
                                        <p:attrNameLst>
                                          <p:attrName>style.visibility</p:attrName>
                                        </p:attrNameLst>
                                      </p:cBhvr>
                                      <p:to>
                                        <p:strVal val="visible"/>
                                      </p:to>
                                    </p:set>
                                    <p:animEffect transition="in" filter="fade">
                                      <p:cBhvr>
                                        <p:cTn id="34" dur="500"/>
                                        <p:tgtEl>
                                          <p:spTgt spid="41"/>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40"/>
                                        </p:tgtEl>
                                        <p:attrNameLst>
                                          <p:attrName>style.visibility</p:attrName>
                                        </p:attrNameLst>
                                      </p:cBhvr>
                                      <p:to>
                                        <p:strVal val="visible"/>
                                      </p:to>
                                    </p:set>
                                    <p:animEffect transition="in" filter="fade">
                                      <p:cBhvr>
                                        <p:cTn id="37" dur="500"/>
                                        <p:tgtEl>
                                          <p:spTgt spid="40"/>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39"/>
                                        </p:tgtEl>
                                        <p:attrNameLst>
                                          <p:attrName>style.visibility</p:attrName>
                                        </p:attrNameLst>
                                      </p:cBhvr>
                                      <p:to>
                                        <p:strVal val="visible"/>
                                      </p:to>
                                    </p:set>
                                    <p:animEffect transition="in" filter="fade">
                                      <p:cBhvr>
                                        <p:cTn id="40" dur="500"/>
                                        <p:tgtEl>
                                          <p:spTgt spid="39"/>
                                        </p:tgtEl>
                                      </p:cBhvr>
                                    </p:animEffect>
                                  </p:childTnLst>
                                </p:cTn>
                              </p:par>
                              <p:par>
                                <p:cTn id="41" presetID="10" presetClass="entr" presetSubtype="0" fill="hold" grpId="0" nodeType="withEffect">
                                  <p:stCondLst>
                                    <p:cond delay="0"/>
                                  </p:stCondLst>
                                  <p:childTnLst>
                                    <p:set>
                                      <p:cBhvr>
                                        <p:cTn id="42" dur="1" fill="hold">
                                          <p:stCondLst>
                                            <p:cond delay="0"/>
                                          </p:stCondLst>
                                        </p:cTn>
                                        <p:tgtEl>
                                          <p:spTgt spid="37"/>
                                        </p:tgtEl>
                                        <p:attrNameLst>
                                          <p:attrName>style.visibility</p:attrName>
                                        </p:attrNameLst>
                                      </p:cBhvr>
                                      <p:to>
                                        <p:strVal val="visible"/>
                                      </p:to>
                                    </p:set>
                                    <p:animEffect transition="in" filter="fade">
                                      <p:cBhvr>
                                        <p:cTn id="43" dur="500"/>
                                        <p:tgtEl>
                                          <p:spTgt spid="3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6" grpId="0"/>
      <p:bldP spid="19" grpId="0" animBg="1"/>
      <p:bldP spid="20" grpId="0"/>
      <p:bldP spid="21" grpId="0"/>
      <p:bldP spid="22" grpId="0" animBg="1"/>
      <p:bldP spid="23" grpId="0"/>
      <p:bldP spid="30" grpId="0" animBg="1"/>
      <p:bldP spid="37" grpId="0" animBg="1"/>
      <p:bldP spid="39" grpId="0"/>
      <p:bldP spid="40" grpId="0" animBg="1"/>
      <p:bldP spid="4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矢印: 右 2">
            <a:extLst>
              <a:ext uri="{FF2B5EF4-FFF2-40B4-BE49-F238E27FC236}">
                <a16:creationId xmlns:a16="http://schemas.microsoft.com/office/drawing/2014/main" id="{404ACB3D-0FFD-4650-AAAC-53D633BA06BD}"/>
              </a:ext>
            </a:extLst>
          </p:cNvPr>
          <p:cNvSpPr/>
          <p:nvPr/>
        </p:nvSpPr>
        <p:spPr>
          <a:xfrm rot="9726078">
            <a:off x="5133559" y="3189297"/>
            <a:ext cx="660884" cy="498173"/>
          </a:xfrm>
          <a:prstGeom prst="rightArrow">
            <a:avLst/>
          </a:prstGeom>
          <a:solidFill>
            <a:srgbClr val="00B050"/>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B171C3C7-FCBA-4016-B7D3-20A3B6986574}"/>
              </a:ext>
            </a:extLst>
          </p:cNvPr>
          <p:cNvSpPr>
            <a:spLocks noGrp="1"/>
          </p:cNvSpPr>
          <p:nvPr>
            <p:ph type="title"/>
          </p:nvPr>
        </p:nvSpPr>
        <p:spPr>
          <a:xfrm>
            <a:off x="539552" y="620688"/>
            <a:ext cx="7992888" cy="1143000"/>
          </a:xfrm>
        </p:spPr>
        <p:txBody>
          <a:bodyPr/>
          <a:lstStyle/>
          <a:p>
            <a:r>
              <a:rPr lang="ja-JP" altLang="en-US" sz="3000" dirty="0"/>
              <a:t>（ここまで学んできた</a:t>
            </a:r>
            <a:r>
              <a:rPr lang="en-US" altLang="ja-JP" sz="3000" dirty="0"/>
              <a:t>t</a:t>
            </a:r>
            <a:r>
              <a:rPr lang="ja-JP" altLang="en-US" sz="3000" dirty="0"/>
              <a:t>検定や分散分析など）</a:t>
            </a:r>
            <a:br>
              <a:rPr lang="en-US" altLang="ja-JP" sz="3000" dirty="0"/>
            </a:br>
            <a:r>
              <a:rPr lang="ja-JP" altLang="en-US" sz="4000" dirty="0"/>
              <a:t>パラメトリック検定</a:t>
            </a:r>
            <a:endParaRPr kumimoji="1" lang="ja-JP" altLang="en-US" sz="3000" dirty="0"/>
          </a:p>
        </p:txBody>
      </p:sp>
      <p:sp>
        <p:nvSpPr>
          <p:cNvPr id="4" name="コンテンツ プレースホルダー 5">
            <a:extLst>
              <a:ext uri="{FF2B5EF4-FFF2-40B4-BE49-F238E27FC236}">
                <a16:creationId xmlns:a16="http://schemas.microsoft.com/office/drawing/2014/main" id="{A14595D8-633D-4F00-A9D6-0A854211839A}"/>
              </a:ext>
            </a:extLst>
          </p:cNvPr>
          <p:cNvSpPr txBox="1">
            <a:spLocks/>
          </p:cNvSpPr>
          <p:nvPr/>
        </p:nvSpPr>
        <p:spPr bwMode="auto">
          <a:xfrm>
            <a:off x="2134816" y="3002835"/>
            <a:ext cx="3436696" cy="1866705"/>
          </a:xfrm>
          <a:custGeom>
            <a:avLst/>
            <a:gdLst>
              <a:gd name="connsiteX0" fmla="*/ 0 w 2983832"/>
              <a:gd name="connsiteY0" fmla="*/ 1122950 h 1134236"/>
              <a:gd name="connsiteX1" fmla="*/ 588211 w 2983832"/>
              <a:gd name="connsiteY1" fmla="*/ 973224 h 1134236"/>
              <a:gd name="connsiteX2" fmla="*/ 1411705 w 2983832"/>
              <a:gd name="connsiteY2" fmla="*/ 3 h 1134236"/>
              <a:gd name="connsiteX3" fmla="*/ 2310063 w 2983832"/>
              <a:gd name="connsiteY3" fmla="*/ 962529 h 1134236"/>
              <a:gd name="connsiteX4" fmla="*/ 2983832 w 2983832"/>
              <a:gd name="connsiteY4" fmla="*/ 1122950 h 1134236"/>
              <a:gd name="connsiteX5" fmla="*/ 2983832 w 2983832"/>
              <a:gd name="connsiteY5" fmla="*/ 1122950 h 1134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83832" h="1134236">
                <a:moveTo>
                  <a:pt x="0" y="1122950"/>
                </a:moveTo>
                <a:cubicBezTo>
                  <a:pt x="176463" y="1141666"/>
                  <a:pt x="352927" y="1160382"/>
                  <a:pt x="588211" y="973224"/>
                </a:cubicBezTo>
                <a:cubicBezTo>
                  <a:pt x="823495" y="786066"/>
                  <a:pt x="1124730" y="1785"/>
                  <a:pt x="1411705" y="3"/>
                </a:cubicBezTo>
                <a:cubicBezTo>
                  <a:pt x="1698680" y="-1779"/>
                  <a:pt x="2048042" y="775371"/>
                  <a:pt x="2310063" y="962529"/>
                </a:cubicBezTo>
                <a:cubicBezTo>
                  <a:pt x="2572084" y="1149687"/>
                  <a:pt x="2983832" y="1122950"/>
                  <a:pt x="2983832" y="1122950"/>
                </a:cubicBezTo>
                <a:lnTo>
                  <a:pt x="2983832" y="1122950"/>
                </a:lnTo>
              </a:path>
            </a:pathLst>
          </a:custGeom>
          <a:solidFill>
            <a:schemeClr val="accent1">
              <a:alpha val="34000"/>
            </a:schemeClr>
          </a:solidFill>
          <a:ln w="38100" cap="flat" cmpd="sng" algn="ctr">
            <a:solidFill>
              <a:schemeClr val="bg1"/>
            </a:solidFill>
            <a:prstDash val="solid"/>
            <a:miter lim="800000"/>
            <a:headEnd/>
            <a:tailEn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ctr" anchorCtr="0" compatLnSpc="1">
            <a:prstTxWarp prst="textNoShape">
              <a:avLst/>
            </a:prstTxWarp>
          </a:bodyPr>
          <a:lstStyle>
            <a:lvl1pPr marL="342900" indent="-342900" algn="l" rtl="0" eaLnBrk="1" fontAlgn="base" hangingPunct="1">
              <a:spcBef>
                <a:spcPct val="20000"/>
              </a:spcBef>
              <a:spcAft>
                <a:spcPct val="0"/>
              </a:spcAft>
              <a:buBlip>
                <a:blip r:embed="rId3"/>
              </a:buBlip>
              <a:defRPr kumimoji="1" sz="3200">
                <a:solidFill>
                  <a:schemeClr val="lt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lt1"/>
                </a:solidFill>
                <a:latin typeface="+mn-lt"/>
                <a:ea typeface="+mn-ea"/>
                <a:cs typeface="+mn-cs"/>
              </a:defRPr>
            </a:lvl2pPr>
            <a:lvl3pPr marL="1143000" indent="-228600" algn="l" rtl="0" eaLnBrk="1" fontAlgn="base" hangingPunct="1">
              <a:spcBef>
                <a:spcPct val="20000"/>
              </a:spcBef>
              <a:spcAft>
                <a:spcPct val="0"/>
              </a:spcAft>
              <a:buChar char="•"/>
              <a:defRPr kumimoji="1" sz="2400">
                <a:solidFill>
                  <a:schemeClr val="lt1"/>
                </a:solidFill>
                <a:latin typeface="+mn-lt"/>
                <a:ea typeface="+mn-ea"/>
                <a:cs typeface="+mn-cs"/>
              </a:defRPr>
            </a:lvl3pPr>
            <a:lvl4pPr marL="1600200" indent="-228600" algn="l" rtl="0" eaLnBrk="1" fontAlgn="base" hangingPunct="1">
              <a:spcBef>
                <a:spcPct val="20000"/>
              </a:spcBef>
              <a:spcAft>
                <a:spcPct val="0"/>
              </a:spcAft>
              <a:buChar char="–"/>
              <a:defRPr kumimoji="1" sz="2000">
                <a:solidFill>
                  <a:schemeClr val="lt1"/>
                </a:solidFill>
                <a:latin typeface="+mn-lt"/>
                <a:ea typeface="+mn-ea"/>
                <a:cs typeface="+mn-cs"/>
              </a:defRPr>
            </a:lvl4pPr>
            <a:lvl5pPr marL="2057400" indent="-228600" algn="l" rtl="0" eaLnBrk="1" fontAlgn="base" hangingPunct="1">
              <a:spcBef>
                <a:spcPct val="20000"/>
              </a:spcBef>
              <a:spcAft>
                <a:spcPct val="0"/>
              </a:spcAft>
              <a:buChar char="»"/>
              <a:defRPr kumimoji="1" sz="2000">
                <a:solidFill>
                  <a:schemeClr val="lt1"/>
                </a:solidFill>
                <a:latin typeface="+mn-lt"/>
                <a:ea typeface="+mn-ea"/>
                <a:cs typeface="+mn-cs"/>
              </a:defRPr>
            </a:lvl5pPr>
            <a:lvl6pPr marL="2514600" indent="-228600" algn="l" rtl="0" eaLnBrk="1" fontAlgn="base" hangingPunct="1">
              <a:spcBef>
                <a:spcPct val="20000"/>
              </a:spcBef>
              <a:spcAft>
                <a:spcPct val="0"/>
              </a:spcAft>
              <a:buChar char="»"/>
              <a:defRPr kumimoji="1" sz="2000">
                <a:solidFill>
                  <a:schemeClr val="lt1"/>
                </a:solidFill>
                <a:latin typeface="+mn-lt"/>
                <a:ea typeface="+mn-ea"/>
                <a:cs typeface="+mn-cs"/>
              </a:defRPr>
            </a:lvl6pPr>
            <a:lvl7pPr marL="2971800" indent="-228600" algn="l" rtl="0" eaLnBrk="1" fontAlgn="base" hangingPunct="1">
              <a:spcBef>
                <a:spcPct val="20000"/>
              </a:spcBef>
              <a:spcAft>
                <a:spcPct val="0"/>
              </a:spcAft>
              <a:buChar char="»"/>
              <a:defRPr kumimoji="1" sz="2000">
                <a:solidFill>
                  <a:schemeClr val="lt1"/>
                </a:solidFill>
                <a:latin typeface="+mn-lt"/>
                <a:ea typeface="+mn-ea"/>
                <a:cs typeface="+mn-cs"/>
              </a:defRPr>
            </a:lvl7pPr>
            <a:lvl8pPr marL="3429000" indent="-228600" algn="l" rtl="0" eaLnBrk="1" fontAlgn="base" hangingPunct="1">
              <a:spcBef>
                <a:spcPct val="20000"/>
              </a:spcBef>
              <a:spcAft>
                <a:spcPct val="0"/>
              </a:spcAft>
              <a:buChar char="»"/>
              <a:defRPr kumimoji="1" sz="2000">
                <a:solidFill>
                  <a:schemeClr val="lt1"/>
                </a:solidFill>
                <a:latin typeface="+mn-lt"/>
                <a:ea typeface="+mn-ea"/>
                <a:cs typeface="+mn-cs"/>
              </a:defRPr>
            </a:lvl8pPr>
            <a:lvl9pPr marL="3886200" indent="-228600" algn="l" rtl="0" eaLnBrk="1" fontAlgn="base" hangingPunct="1">
              <a:spcBef>
                <a:spcPct val="20000"/>
              </a:spcBef>
              <a:spcAft>
                <a:spcPct val="0"/>
              </a:spcAft>
              <a:buChar char="»"/>
              <a:defRPr kumimoji="1" sz="2000">
                <a:solidFill>
                  <a:schemeClr val="lt1"/>
                </a:solidFill>
                <a:latin typeface="+mn-lt"/>
                <a:ea typeface="+mn-ea"/>
                <a:cs typeface="+mn-cs"/>
              </a:defRPr>
            </a:lvl9pPr>
          </a:lstStyle>
          <a:p>
            <a:pPr marL="0" indent="0">
              <a:buFontTx/>
              <a:buNone/>
            </a:pPr>
            <a:r>
              <a:rPr lang="ja-JP" altLang="en-US" sz="1800" dirty="0"/>
              <a:t>　　　　　　 　　　</a:t>
            </a:r>
            <a:r>
              <a:rPr lang="en-US" altLang="ja-JP" sz="2000" dirty="0"/>
              <a:t>B</a:t>
            </a:r>
            <a:r>
              <a:rPr lang="ja-JP" altLang="en-US" sz="2000" dirty="0"/>
              <a:t>群</a:t>
            </a:r>
          </a:p>
        </p:txBody>
      </p:sp>
      <p:cxnSp>
        <p:nvCxnSpPr>
          <p:cNvPr id="5" name="直線コネクタ 4">
            <a:extLst>
              <a:ext uri="{FF2B5EF4-FFF2-40B4-BE49-F238E27FC236}">
                <a16:creationId xmlns:a16="http://schemas.microsoft.com/office/drawing/2014/main" id="{CD366ADF-F3CA-418C-9120-00BFA47CFFF7}"/>
              </a:ext>
            </a:extLst>
          </p:cNvPr>
          <p:cNvCxnSpPr>
            <a:cxnSpLocks/>
          </p:cNvCxnSpPr>
          <p:nvPr/>
        </p:nvCxnSpPr>
        <p:spPr>
          <a:xfrm>
            <a:off x="635824" y="4869540"/>
            <a:ext cx="5001184" cy="0"/>
          </a:xfrm>
          <a:prstGeom prst="line">
            <a:avLst/>
          </a:prstGeom>
          <a:ln w="44450">
            <a:solidFill>
              <a:schemeClr val="bg1"/>
            </a:solidFill>
            <a:tailEnd type="none"/>
          </a:ln>
        </p:spPr>
        <p:style>
          <a:lnRef idx="1">
            <a:schemeClr val="accent1"/>
          </a:lnRef>
          <a:fillRef idx="0">
            <a:schemeClr val="accent1"/>
          </a:fillRef>
          <a:effectRef idx="0">
            <a:schemeClr val="accent1"/>
          </a:effectRef>
          <a:fontRef idx="minor">
            <a:schemeClr val="tx1"/>
          </a:fontRef>
        </p:style>
      </p:cxnSp>
      <p:sp>
        <p:nvSpPr>
          <p:cNvPr id="6" name="コンテンツ プレースホルダー 5">
            <a:extLst>
              <a:ext uri="{FF2B5EF4-FFF2-40B4-BE49-F238E27FC236}">
                <a16:creationId xmlns:a16="http://schemas.microsoft.com/office/drawing/2014/main" id="{544CA253-7B56-4D3D-BF00-26B6C434CEAD}"/>
              </a:ext>
            </a:extLst>
          </p:cNvPr>
          <p:cNvSpPr txBox="1">
            <a:spLocks/>
          </p:cNvSpPr>
          <p:nvPr/>
        </p:nvSpPr>
        <p:spPr bwMode="auto">
          <a:xfrm>
            <a:off x="694656" y="3002839"/>
            <a:ext cx="3312368" cy="1866705"/>
          </a:xfrm>
          <a:custGeom>
            <a:avLst/>
            <a:gdLst>
              <a:gd name="connsiteX0" fmla="*/ 0 w 2983832"/>
              <a:gd name="connsiteY0" fmla="*/ 1122950 h 1134236"/>
              <a:gd name="connsiteX1" fmla="*/ 588211 w 2983832"/>
              <a:gd name="connsiteY1" fmla="*/ 973224 h 1134236"/>
              <a:gd name="connsiteX2" fmla="*/ 1411705 w 2983832"/>
              <a:gd name="connsiteY2" fmla="*/ 3 h 1134236"/>
              <a:gd name="connsiteX3" fmla="*/ 2310063 w 2983832"/>
              <a:gd name="connsiteY3" fmla="*/ 962529 h 1134236"/>
              <a:gd name="connsiteX4" fmla="*/ 2983832 w 2983832"/>
              <a:gd name="connsiteY4" fmla="*/ 1122950 h 1134236"/>
              <a:gd name="connsiteX5" fmla="*/ 2983832 w 2983832"/>
              <a:gd name="connsiteY5" fmla="*/ 1122950 h 1134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83832" h="1134236">
                <a:moveTo>
                  <a:pt x="0" y="1122950"/>
                </a:moveTo>
                <a:cubicBezTo>
                  <a:pt x="176463" y="1141666"/>
                  <a:pt x="352927" y="1160382"/>
                  <a:pt x="588211" y="973224"/>
                </a:cubicBezTo>
                <a:cubicBezTo>
                  <a:pt x="823495" y="786066"/>
                  <a:pt x="1124730" y="1785"/>
                  <a:pt x="1411705" y="3"/>
                </a:cubicBezTo>
                <a:cubicBezTo>
                  <a:pt x="1698680" y="-1779"/>
                  <a:pt x="2048042" y="775371"/>
                  <a:pt x="2310063" y="962529"/>
                </a:cubicBezTo>
                <a:cubicBezTo>
                  <a:pt x="2572084" y="1149687"/>
                  <a:pt x="2983832" y="1122950"/>
                  <a:pt x="2983832" y="1122950"/>
                </a:cubicBezTo>
                <a:lnTo>
                  <a:pt x="2983832" y="1122950"/>
                </a:lnTo>
              </a:path>
            </a:pathLst>
          </a:custGeom>
          <a:solidFill>
            <a:srgbClr val="FF0000">
              <a:alpha val="41000"/>
            </a:srgbClr>
          </a:solidFill>
          <a:ln w="38100" cap="flat" cmpd="sng" algn="ctr">
            <a:solidFill>
              <a:schemeClr val="bg1"/>
            </a:solidFill>
            <a:prstDash val="solid"/>
            <a:miter lim="800000"/>
            <a:headEnd/>
            <a:tailEnd/>
          </a:ln>
        </p:spPr>
        <p:style>
          <a:lnRef idx="2">
            <a:schemeClr val="accent1">
              <a:shade val="50000"/>
            </a:schemeClr>
          </a:lnRef>
          <a:fillRef idx="1">
            <a:schemeClr val="accent1"/>
          </a:fillRef>
          <a:effectRef idx="0">
            <a:schemeClr val="accent1"/>
          </a:effectRef>
          <a:fontRef idx="minor">
            <a:schemeClr val="lt1"/>
          </a:fontRef>
        </p:style>
        <p:txBody>
          <a:bodyPr vert="horz" wrap="square" lIns="91440" tIns="45720" rIns="91440" bIns="45720" numCol="1" rtlCol="0" anchor="ctr" anchorCtr="0" compatLnSpc="1">
            <a:prstTxWarp prst="textNoShape">
              <a:avLst/>
            </a:prstTxWarp>
          </a:bodyPr>
          <a:lstStyle>
            <a:lvl1pPr marL="342900" indent="-342900" algn="l" rtl="0" eaLnBrk="1" fontAlgn="base" hangingPunct="1">
              <a:spcBef>
                <a:spcPct val="20000"/>
              </a:spcBef>
              <a:spcAft>
                <a:spcPct val="0"/>
              </a:spcAft>
              <a:buBlip>
                <a:blip r:embed="rId3"/>
              </a:buBlip>
              <a:defRPr kumimoji="1" sz="3200">
                <a:solidFill>
                  <a:schemeClr val="lt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lt1"/>
                </a:solidFill>
                <a:latin typeface="+mn-lt"/>
                <a:ea typeface="+mn-ea"/>
                <a:cs typeface="+mn-cs"/>
              </a:defRPr>
            </a:lvl2pPr>
            <a:lvl3pPr marL="1143000" indent="-228600" algn="l" rtl="0" eaLnBrk="1" fontAlgn="base" hangingPunct="1">
              <a:spcBef>
                <a:spcPct val="20000"/>
              </a:spcBef>
              <a:spcAft>
                <a:spcPct val="0"/>
              </a:spcAft>
              <a:buChar char="•"/>
              <a:defRPr kumimoji="1" sz="2400">
                <a:solidFill>
                  <a:schemeClr val="lt1"/>
                </a:solidFill>
                <a:latin typeface="+mn-lt"/>
                <a:ea typeface="+mn-ea"/>
                <a:cs typeface="+mn-cs"/>
              </a:defRPr>
            </a:lvl3pPr>
            <a:lvl4pPr marL="1600200" indent="-228600" algn="l" rtl="0" eaLnBrk="1" fontAlgn="base" hangingPunct="1">
              <a:spcBef>
                <a:spcPct val="20000"/>
              </a:spcBef>
              <a:spcAft>
                <a:spcPct val="0"/>
              </a:spcAft>
              <a:buChar char="–"/>
              <a:defRPr kumimoji="1" sz="2000">
                <a:solidFill>
                  <a:schemeClr val="lt1"/>
                </a:solidFill>
                <a:latin typeface="+mn-lt"/>
                <a:ea typeface="+mn-ea"/>
                <a:cs typeface="+mn-cs"/>
              </a:defRPr>
            </a:lvl4pPr>
            <a:lvl5pPr marL="2057400" indent="-228600" algn="l" rtl="0" eaLnBrk="1" fontAlgn="base" hangingPunct="1">
              <a:spcBef>
                <a:spcPct val="20000"/>
              </a:spcBef>
              <a:spcAft>
                <a:spcPct val="0"/>
              </a:spcAft>
              <a:buChar char="»"/>
              <a:defRPr kumimoji="1" sz="2000">
                <a:solidFill>
                  <a:schemeClr val="lt1"/>
                </a:solidFill>
                <a:latin typeface="+mn-lt"/>
                <a:ea typeface="+mn-ea"/>
                <a:cs typeface="+mn-cs"/>
              </a:defRPr>
            </a:lvl5pPr>
            <a:lvl6pPr marL="2514600" indent="-228600" algn="l" rtl="0" eaLnBrk="1" fontAlgn="base" hangingPunct="1">
              <a:spcBef>
                <a:spcPct val="20000"/>
              </a:spcBef>
              <a:spcAft>
                <a:spcPct val="0"/>
              </a:spcAft>
              <a:buChar char="»"/>
              <a:defRPr kumimoji="1" sz="2000">
                <a:solidFill>
                  <a:schemeClr val="lt1"/>
                </a:solidFill>
                <a:latin typeface="+mn-lt"/>
                <a:ea typeface="+mn-ea"/>
                <a:cs typeface="+mn-cs"/>
              </a:defRPr>
            </a:lvl6pPr>
            <a:lvl7pPr marL="2971800" indent="-228600" algn="l" rtl="0" eaLnBrk="1" fontAlgn="base" hangingPunct="1">
              <a:spcBef>
                <a:spcPct val="20000"/>
              </a:spcBef>
              <a:spcAft>
                <a:spcPct val="0"/>
              </a:spcAft>
              <a:buChar char="»"/>
              <a:defRPr kumimoji="1" sz="2000">
                <a:solidFill>
                  <a:schemeClr val="lt1"/>
                </a:solidFill>
                <a:latin typeface="+mn-lt"/>
                <a:ea typeface="+mn-ea"/>
                <a:cs typeface="+mn-cs"/>
              </a:defRPr>
            </a:lvl7pPr>
            <a:lvl8pPr marL="3429000" indent="-228600" algn="l" rtl="0" eaLnBrk="1" fontAlgn="base" hangingPunct="1">
              <a:spcBef>
                <a:spcPct val="20000"/>
              </a:spcBef>
              <a:spcAft>
                <a:spcPct val="0"/>
              </a:spcAft>
              <a:buChar char="»"/>
              <a:defRPr kumimoji="1" sz="2000">
                <a:solidFill>
                  <a:schemeClr val="lt1"/>
                </a:solidFill>
                <a:latin typeface="+mn-lt"/>
                <a:ea typeface="+mn-ea"/>
                <a:cs typeface="+mn-cs"/>
              </a:defRPr>
            </a:lvl8pPr>
            <a:lvl9pPr marL="3886200" indent="-228600" algn="l" rtl="0" eaLnBrk="1" fontAlgn="base" hangingPunct="1">
              <a:spcBef>
                <a:spcPct val="20000"/>
              </a:spcBef>
              <a:spcAft>
                <a:spcPct val="0"/>
              </a:spcAft>
              <a:buChar char="»"/>
              <a:defRPr kumimoji="1" sz="2000">
                <a:solidFill>
                  <a:schemeClr val="lt1"/>
                </a:solidFill>
                <a:latin typeface="+mn-lt"/>
                <a:ea typeface="+mn-ea"/>
                <a:cs typeface="+mn-cs"/>
              </a:defRPr>
            </a:lvl9pPr>
          </a:lstStyle>
          <a:p>
            <a:pPr marL="0" indent="0">
              <a:buFontTx/>
              <a:buNone/>
            </a:pPr>
            <a:r>
              <a:rPr lang="ja-JP" altLang="en-US" sz="1800" dirty="0"/>
              <a:t>　　　　　　　　　</a:t>
            </a:r>
            <a:r>
              <a:rPr lang="en-US" altLang="ja-JP" sz="2000" dirty="0"/>
              <a:t>A</a:t>
            </a:r>
            <a:r>
              <a:rPr lang="ja-JP" altLang="en-US" sz="2000" dirty="0"/>
              <a:t>群</a:t>
            </a:r>
          </a:p>
        </p:txBody>
      </p:sp>
      <p:cxnSp>
        <p:nvCxnSpPr>
          <p:cNvPr id="9" name="直線コネクタ 8">
            <a:extLst>
              <a:ext uri="{FF2B5EF4-FFF2-40B4-BE49-F238E27FC236}">
                <a16:creationId xmlns:a16="http://schemas.microsoft.com/office/drawing/2014/main" id="{74A16681-AC77-46D9-8542-5F1C7BCC1660}"/>
              </a:ext>
            </a:extLst>
          </p:cNvPr>
          <p:cNvCxnSpPr>
            <a:cxnSpLocks/>
          </p:cNvCxnSpPr>
          <p:nvPr/>
        </p:nvCxnSpPr>
        <p:spPr>
          <a:xfrm>
            <a:off x="2278832" y="3002835"/>
            <a:ext cx="0" cy="720077"/>
          </a:xfrm>
          <a:prstGeom prst="line">
            <a:avLst/>
          </a:prstGeom>
          <a:ln w="31750">
            <a:solidFill>
              <a:schemeClr val="bg1"/>
            </a:solidFill>
            <a:prstDash val="sysDot"/>
            <a:tailEnd type="none"/>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34A40920-8B8B-4E66-AEDD-5A2A93001164}"/>
              </a:ext>
            </a:extLst>
          </p:cNvPr>
          <p:cNvCxnSpPr>
            <a:cxnSpLocks/>
          </p:cNvCxnSpPr>
          <p:nvPr/>
        </p:nvCxnSpPr>
        <p:spPr>
          <a:xfrm>
            <a:off x="2278832" y="4082952"/>
            <a:ext cx="14160" cy="1248603"/>
          </a:xfrm>
          <a:prstGeom prst="line">
            <a:avLst/>
          </a:prstGeom>
          <a:ln w="31750">
            <a:solidFill>
              <a:schemeClr val="bg1"/>
            </a:solidFill>
            <a:prstDash val="sysDot"/>
            <a:tailEnd type="none"/>
          </a:ln>
        </p:spPr>
        <p:style>
          <a:lnRef idx="1">
            <a:schemeClr val="accent1"/>
          </a:lnRef>
          <a:fillRef idx="0">
            <a:schemeClr val="accent1"/>
          </a:fillRef>
          <a:effectRef idx="0">
            <a:schemeClr val="accent1"/>
          </a:effectRef>
          <a:fontRef idx="minor">
            <a:schemeClr val="tx1"/>
          </a:fontRef>
        </p:style>
      </p:cxnSp>
      <p:cxnSp>
        <p:nvCxnSpPr>
          <p:cNvPr id="13" name="直線コネクタ 12">
            <a:extLst>
              <a:ext uri="{FF2B5EF4-FFF2-40B4-BE49-F238E27FC236}">
                <a16:creationId xmlns:a16="http://schemas.microsoft.com/office/drawing/2014/main" id="{9FF30FFB-D60E-4EC7-B3BB-B0436AFA5C48}"/>
              </a:ext>
            </a:extLst>
          </p:cNvPr>
          <p:cNvCxnSpPr>
            <a:cxnSpLocks/>
          </p:cNvCxnSpPr>
          <p:nvPr/>
        </p:nvCxnSpPr>
        <p:spPr>
          <a:xfrm>
            <a:off x="3782562" y="3002835"/>
            <a:ext cx="0" cy="720077"/>
          </a:xfrm>
          <a:prstGeom prst="line">
            <a:avLst/>
          </a:prstGeom>
          <a:ln w="31750">
            <a:solidFill>
              <a:schemeClr val="bg1"/>
            </a:solidFill>
            <a:prstDash val="sysDot"/>
            <a:tailEnd type="none"/>
          </a:ln>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6E3D9C1D-C079-4ADC-9E5C-855C28FCF2D5}"/>
              </a:ext>
            </a:extLst>
          </p:cNvPr>
          <p:cNvCxnSpPr>
            <a:cxnSpLocks/>
          </p:cNvCxnSpPr>
          <p:nvPr/>
        </p:nvCxnSpPr>
        <p:spPr>
          <a:xfrm>
            <a:off x="3791000" y="4082952"/>
            <a:ext cx="889" cy="1209074"/>
          </a:xfrm>
          <a:prstGeom prst="line">
            <a:avLst/>
          </a:prstGeom>
          <a:ln w="31750">
            <a:solidFill>
              <a:schemeClr val="bg1"/>
            </a:solidFill>
            <a:prstDash val="sysDot"/>
            <a:tailEnd type="none"/>
          </a:ln>
        </p:spPr>
        <p:style>
          <a:lnRef idx="1">
            <a:schemeClr val="accent1"/>
          </a:lnRef>
          <a:fillRef idx="0">
            <a:schemeClr val="accent1"/>
          </a:fillRef>
          <a:effectRef idx="0">
            <a:schemeClr val="accent1"/>
          </a:effectRef>
          <a:fontRef idx="minor">
            <a:schemeClr val="tx1"/>
          </a:fontRef>
        </p:style>
      </p:cxnSp>
      <p:cxnSp>
        <p:nvCxnSpPr>
          <p:cNvPr id="17" name="直線矢印コネクタ 16">
            <a:extLst>
              <a:ext uri="{FF2B5EF4-FFF2-40B4-BE49-F238E27FC236}">
                <a16:creationId xmlns:a16="http://schemas.microsoft.com/office/drawing/2014/main" id="{5C480262-F1E4-44F8-977E-1FF6236EE45A}"/>
              </a:ext>
            </a:extLst>
          </p:cNvPr>
          <p:cNvCxnSpPr/>
          <p:nvPr/>
        </p:nvCxnSpPr>
        <p:spPr>
          <a:xfrm flipH="1">
            <a:off x="2422848" y="2570784"/>
            <a:ext cx="504056" cy="504056"/>
          </a:xfrm>
          <a:prstGeom prst="straightConnector1">
            <a:avLst/>
          </a:prstGeom>
          <a:ln w="3175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18" name="直線矢印コネクタ 17">
            <a:extLst>
              <a:ext uri="{FF2B5EF4-FFF2-40B4-BE49-F238E27FC236}">
                <a16:creationId xmlns:a16="http://schemas.microsoft.com/office/drawing/2014/main" id="{11D76B20-21C6-4BB2-850E-4994E5D6314A}"/>
              </a:ext>
            </a:extLst>
          </p:cNvPr>
          <p:cNvCxnSpPr>
            <a:cxnSpLocks/>
          </p:cNvCxnSpPr>
          <p:nvPr/>
        </p:nvCxnSpPr>
        <p:spPr>
          <a:xfrm>
            <a:off x="3136416" y="2570784"/>
            <a:ext cx="468052" cy="490058"/>
          </a:xfrm>
          <a:prstGeom prst="straightConnector1">
            <a:avLst/>
          </a:prstGeom>
          <a:ln w="3175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20" name="テキスト ボックス 19">
            <a:extLst>
              <a:ext uri="{FF2B5EF4-FFF2-40B4-BE49-F238E27FC236}">
                <a16:creationId xmlns:a16="http://schemas.microsoft.com/office/drawing/2014/main" id="{66295F81-F3D3-4D9C-B9EF-7C67A12F9ED9}"/>
              </a:ext>
            </a:extLst>
          </p:cNvPr>
          <p:cNvSpPr txBox="1"/>
          <p:nvPr/>
        </p:nvSpPr>
        <p:spPr>
          <a:xfrm>
            <a:off x="1115616" y="2132856"/>
            <a:ext cx="4416594" cy="400110"/>
          </a:xfrm>
          <a:prstGeom prst="rect">
            <a:avLst/>
          </a:prstGeom>
          <a:noFill/>
        </p:spPr>
        <p:txBody>
          <a:bodyPr wrap="none" rtlCol="0">
            <a:spAutoFit/>
          </a:bodyPr>
          <a:lstStyle/>
          <a:p>
            <a:pPr algn="l"/>
            <a:r>
              <a:rPr kumimoji="1" lang="ja-JP" altLang="en-US" sz="2000" dirty="0">
                <a:solidFill>
                  <a:srgbClr val="FFFF00"/>
                </a:solidFill>
                <a:latin typeface="ＭＳ Ｐゴシック" panose="020B0600070205080204" pitchFamily="50" charset="-128"/>
                <a:ea typeface="ＭＳ Ｐゴシック" panose="020B0600070205080204" pitchFamily="50" charset="-128"/>
                <a:cs typeface="Meiryo UI" pitchFamily="50" charset="-128"/>
              </a:rPr>
              <a:t>正規母集団から抽出された標本の分布</a:t>
            </a:r>
          </a:p>
        </p:txBody>
      </p:sp>
      <p:sp>
        <p:nvSpPr>
          <p:cNvPr id="21" name="テキスト ボックス 20">
            <a:extLst>
              <a:ext uri="{FF2B5EF4-FFF2-40B4-BE49-F238E27FC236}">
                <a16:creationId xmlns:a16="http://schemas.microsoft.com/office/drawing/2014/main" id="{3ECA1318-E7D3-4827-888C-25166AD2E8AC}"/>
              </a:ext>
            </a:extLst>
          </p:cNvPr>
          <p:cNvSpPr txBox="1"/>
          <p:nvPr/>
        </p:nvSpPr>
        <p:spPr>
          <a:xfrm>
            <a:off x="331848" y="5374959"/>
            <a:ext cx="5609136" cy="646331"/>
          </a:xfrm>
          <a:prstGeom prst="rect">
            <a:avLst/>
          </a:prstGeom>
          <a:noFill/>
        </p:spPr>
        <p:txBody>
          <a:bodyPr wrap="square" rtlCol="0">
            <a:spAutoFit/>
          </a:bodyPr>
          <a:lstStyle/>
          <a:p>
            <a:pPr algn="l"/>
            <a:r>
              <a:rPr kumimoji="1" lang="ja-JP" altLang="en-US" sz="1800" dirty="0">
                <a:solidFill>
                  <a:srgbClr val="FFC000"/>
                </a:solidFill>
                <a:latin typeface="ＭＳ Ｐゴシック" panose="020B0600070205080204" pitchFamily="50" charset="-128"/>
                <a:ea typeface="ＭＳ Ｐゴシック" panose="020B0600070205080204" pitchFamily="50" charset="-128"/>
                <a:cs typeface="Meiryo UI" pitchFamily="50" charset="-128"/>
              </a:rPr>
              <a:t>母集団の従う分布の形が決まっているから，データより平均や分散を計算して，</a:t>
            </a:r>
            <a:r>
              <a:rPr kumimoji="1" lang="en-US" altLang="ja-JP" sz="1800" dirty="0">
                <a:solidFill>
                  <a:srgbClr val="FFC000"/>
                </a:solidFill>
                <a:latin typeface="ＭＳ Ｐゴシック" panose="020B0600070205080204" pitchFamily="50" charset="-128"/>
                <a:ea typeface="ＭＳ Ｐゴシック" panose="020B0600070205080204" pitchFamily="50" charset="-128"/>
                <a:cs typeface="Meiryo UI" pitchFamily="50" charset="-128"/>
              </a:rPr>
              <a:t>2</a:t>
            </a:r>
            <a:r>
              <a:rPr kumimoji="1" lang="ja-JP" altLang="en-US" sz="1800" dirty="0">
                <a:solidFill>
                  <a:srgbClr val="FFC000"/>
                </a:solidFill>
                <a:latin typeface="ＭＳ Ｐゴシック" panose="020B0600070205080204" pitchFamily="50" charset="-128"/>
                <a:ea typeface="ＭＳ Ｐゴシック" panose="020B0600070205080204" pitchFamily="50" charset="-128"/>
                <a:cs typeface="Meiryo UI" pitchFamily="50" charset="-128"/>
              </a:rPr>
              <a:t>群の離れ具合を検討できる</a:t>
            </a:r>
          </a:p>
        </p:txBody>
      </p:sp>
      <p:sp>
        <p:nvSpPr>
          <p:cNvPr id="22" name="矢印: 左右 21">
            <a:extLst>
              <a:ext uri="{FF2B5EF4-FFF2-40B4-BE49-F238E27FC236}">
                <a16:creationId xmlns:a16="http://schemas.microsoft.com/office/drawing/2014/main" id="{5CE24683-675A-416A-BB4A-44D61851386D}"/>
              </a:ext>
            </a:extLst>
          </p:cNvPr>
          <p:cNvSpPr/>
          <p:nvPr/>
        </p:nvSpPr>
        <p:spPr>
          <a:xfrm>
            <a:off x="2292992" y="4941551"/>
            <a:ext cx="1489570" cy="360040"/>
          </a:xfrm>
          <a:prstGeom prst="leftRightArrow">
            <a:avLst/>
          </a:prstGeom>
          <a:solidFill>
            <a:srgbClr val="FFC000"/>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a:extLst>
              <a:ext uri="{FF2B5EF4-FFF2-40B4-BE49-F238E27FC236}">
                <a16:creationId xmlns:a16="http://schemas.microsoft.com/office/drawing/2014/main" id="{45F5695C-32C2-4791-AB34-471230F7AD91}"/>
              </a:ext>
            </a:extLst>
          </p:cNvPr>
          <p:cNvSpPr txBox="1"/>
          <p:nvPr/>
        </p:nvSpPr>
        <p:spPr>
          <a:xfrm>
            <a:off x="5190578" y="4869537"/>
            <a:ext cx="1107996" cy="369332"/>
          </a:xfrm>
          <a:prstGeom prst="rect">
            <a:avLst/>
          </a:prstGeom>
          <a:noFill/>
        </p:spPr>
        <p:txBody>
          <a:bodyPr wrap="none" rtlCol="0">
            <a:spAutoFit/>
          </a:bodyPr>
          <a:lstStyle/>
          <a:p>
            <a:pPr algn="l"/>
            <a:r>
              <a:rPr kumimoji="1" lang="ja-JP" altLang="en-US" sz="18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量的尺度</a:t>
            </a:r>
          </a:p>
        </p:txBody>
      </p:sp>
      <p:sp>
        <p:nvSpPr>
          <p:cNvPr id="27" name="テキスト ボックス 26">
            <a:extLst>
              <a:ext uri="{FF2B5EF4-FFF2-40B4-BE49-F238E27FC236}">
                <a16:creationId xmlns:a16="http://schemas.microsoft.com/office/drawing/2014/main" id="{8163B18A-CA51-48DD-89D3-B5EA19CEAC32}"/>
              </a:ext>
            </a:extLst>
          </p:cNvPr>
          <p:cNvSpPr txBox="1"/>
          <p:nvPr/>
        </p:nvSpPr>
        <p:spPr>
          <a:xfrm>
            <a:off x="5650032" y="3887417"/>
            <a:ext cx="3026424" cy="615553"/>
          </a:xfrm>
          <a:prstGeom prst="rect">
            <a:avLst/>
          </a:prstGeom>
          <a:noFill/>
        </p:spPr>
        <p:txBody>
          <a:bodyPr wrap="square" rtlCol="0">
            <a:spAutoFit/>
          </a:bodyPr>
          <a:lstStyle/>
          <a:p>
            <a:r>
              <a:rPr kumimoji="1" lang="en-US" altLang="ja-JP" sz="1700" dirty="0">
                <a:solidFill>
                  <a:schemeClr val="bg1"/>
                </a:solidFill>
                <a:latin typeface="+mn-ea"/>
                <a:cs typeface="Meiryo UI" pitchFamily="50" charset="-128"/>
              </a:rPr>
              <a:t>※</a:t>
            </a:r>
            <a:r>
              <a:rPr kumimoji="1" lang="ja-JP" altLang="en-US" sz="1700" dirty="0">
                <a:solidFill>
                  <a:schemeClr val="bg1"/>
                </a:solidFill>
                <a:latin typeface="+mn-ea"/>
                <a:cs typeface="Meiryo UI" pitchFamily="50" charset="-128"/>
              </a:rPr>
              <a:t>注：</a:t>
            </a:r>
            <a:r>
              <a:rPr kumimoji="1" lang="en-US" altLang="ja-JP" sz="1700" dirty="0">
                <a:solidFill>
                  <a:schemeClr val="bg1"/>
                </a:solidFill>
                <a:latin typeface="+mn-ea"/>
                <a:cs typeface="Meiryo UI" pitchFamily="50" charset="-128"/>
              </a:rPr>
              <a:t>parametric</a:t>
            </a:r>
            <a:r>
              <a:rPr kumimoji="1" lang="ja-JP" altLang="en-US" sz="1700" dirty="0">
                <a:solidFill>
                  <a:schemeClr val="bg1"/>
                </a:solidFill>
                <a:latin typeface="+mn-ea"/>
                <a:cs typeface="Meiryo UI" pitchFamily="50" charset="-128"/>
              </a:rPr>
              <a:t>＝「母数</a:t>
            </a:r>
            <a:r>
              <a:rPr kumimoji="1" lang="en-US" altLang="ja-JP" sz="1700" dirty="0">
                <a:solidFill>
                  <a:schemeClr val="bg1"/>
                </a:solidFill>
                <a:latin typeface="+mn-ea"/>
                <a:cs typeface="Meiryo UI" pitchFamily="50" charset="-128"/>
              </a:rPr>
              <a:t>(parameter)</a:t>
            </a:r>
            <a:r>
              <a:rPr kumimoji="1" lang="ja-JP" altLang="en-US" sz="1700" dirty="0">
                <a:solidFill>
                  <a:schemeClr val="bg1"/>
                </a:solidFill>
                <a:latin typeface="+mn-ea"/>
                <a:cs typeface="Meiryo UI" pitchFamily="50" charset="-128"/>
              </a:rPr>
              <a:t>を持つ」という意味</a:t>
            </a:r>
          </a:p>
        </p:txBody>
      </p:sp>
      <p:sp>
        <p:nvSpPr>
          <p:cNvPr id="30" name="テキスト ボックス 29">
            <a:extLst>
              <a:ext uri="{FF2B5EF4-FFF2-40B4-BE49-F238E27FC236}">
                <a16:creationId xmlns:a16="http://schemas.microsoft.com/office/drawing/2014/main" id="{D68F24D4-7588-40A5-A65D-8E63E4431F32}"/>
              </a:ext>
            </a:extLst>
          </p:cNvPr>
          <p:cNvSpPr txBox="1"/>
          <p:nvPr/>
        </p:nvSpPr>
        <p:spPr>
          <a:xfrm>
            <a:off x="5719139" y="2522511"/>
            <a:ext cx="2712204" cy="1323439"/>
          </a:xfrm>
          <a:prstGeom prst="rect">
            <a:avLst/>
          </a:prstGeom>
          <a:solidFill>
            <a:srgbClr val="00B050"/>
          </a:solidFill>
        </p:spPr>
        <p:txBody>
          <a:bodyPr wrap="square" rtlCol="0">
            <a:spAutoFit/>
          </a:bodyPr>
          <a:lstStyle/>
          <a:p>
            <a:pPr algn="just"/>
            <a:r>
              <a:rPr kumimoji="1" lang="ja-JP" altLang="en-US" sz="2000" dirty="0" err="1">
                <a:solidFill>
                  <a:schemeClr val="bg1"/>
                </a:solidFill>
                <a:latin typeface="ＭＳ Ｐゴシック" panose="020B0600070205080204" pitchFamily="50" charset="-128"/>
                <a:ea typeface="ＭＳ Ｐゴシック" panose="020B0600070205080204" pitchFamily="50" charset="-128"/>
                <a:cs typeface="Meiryo UI" pitchFamily="50" charset="-128"/>
              </a:rPr>
              <a:t>ｔ</a:t>
            </a:r>
            <a:r>
              <a:rPr kumimoji="1" lang="ja-JP" altLang="en-US"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検定や分散分析（</a:t>
            </a:r>
            <a:r>
              <a:rPr kumimoji="1" lang="ja-JP" altLang="en-US" sz="2000" dirty="0">
                <a:solidFill>
                  <a:srgbClr val="FFFF00"/>
                </a:solidFill>
                <a:latin typeface="ＭＳ Ｐゴシック" panose="020B0600070205080204" pitchFamily="50" charset="-128"/>
                <a:ea typeface="ＭＳ Ｐゴシック" panose="020B0600070205080204" pitchFamily="50" charset="-128"/>
                <a:cs typeface="Meiryo UI" pitchFamily="50" charset="-128"/>
              </a:rPr>
              <a:t>パラメトリック検定</a:t>
            </a:r>
            <a:r>
              <a:rPr kumimoji="1" lang="en-US" altLang="ja-JP" sz="2000" baseline="30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a:t>
            </a:r>
            <a:r>
              <a:rPr kumimoji="1" lang="ja-JP" altLang="en-US"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）は，母集団が特定の確率分布に従っていると仮定</a:t>
            </a:r>
          </a:p>
        </p:txBody>
      </p:sp>
    </p:spTree>
    <p:extLst>
      <p:ext uri="{BB962C8B-B14F-4D97-AF65-F5344CB8AC3E}">
        <p14:creationId xmlns:p14="http://schemas.microsoft.com/office/powerpoint/2010/main" val="244565791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4DE52A-3078-461C-B7A8-CE93A972F2B9}"/>
              </a:ext>
            </a:extLst>
          </p:cNvPr>
          <p:cNvSpPr>
            <a:spLocks noGrp="1"/>
          </p:cNvSpPr>
          <p:nvPr>
            <p:ph type="title"/>
          </p:nvPr>
        </p:nvSpPr>
        <p:spPr>
          <a:xfrm>
            <a:off x="700598" y="629532"/>
            <a:ext cx="7685856" cy="1143000"/>
          </a:xfrm>
        </p:spPr>
        <p:txBody>
          <a:bodyPr/>
          <a:lstStyle/>
          <a:p>
            <a:r>
              <a:rPr kumimoji="1" lang="ja-JP" altLang="en-US" sz="3500" dirty="0"/>
              <a:t>大標本（片群が</a:t>
            </a:r>
            <a:r>
              <a:rPr kumimoji="1" lang="en-US" altLang="ja-JP" sz="3500" dirty="0"/>
              <a:t>20</a:t>
            </a:r>
            <a:r>
              <a:rPr kumimoji="1" lang="ja-JP" altLang="en-US" sz="3500" dirty="0"/>
              <a:t>以上）の場合は</a:t>
            </a:r>
            <a:r>
              <a:rPr kumimoji="1" lang="en-US" altLang="ja-JP" sz="3500" dirty="0"/>
              <a:t>z</a:t>
            </a:r>
            <a:r>
              <a:rPr kumimoji="1" lang="ja-JP" altLang="en-US" sz="3500" dirty="0"/>
              <a:t>検定</a:t>
            </a:r>
          </a:p>
        </p:txBody>
      </p:sp>
      <p:sp>
        <p:nvSpPr>
          <p:cNvPr id="5" name="正方形/長方形 4">
            <a:extLst>
              <a:ext uri="{FF2B5EF4-FFF2-40B4-BE49-F238E27FC236}">
                <a16:creationId xmlns:a16="http://schemas.microsoft.com/office/drawing/2014/main" id="{F1D6CCB5-8AA6-42B2-85E9-17B06340856E}"/>
              </a:ext>
            </a:extLst>
          </p:cNvPr>
          <p:cNvSpPr/>
          <p:nvPr/>
        </p:nvSpPr>
        <p:spPr>
          <a:xfrm>
            <a:off x="3845939" y="2608444"/>
            <a:ext cx="112243" cy="2925433"/>
          </a:xfrm>
          <a:prstGeom prst="rect">
            <a:avLst/>
          </a:prstGeom>
          <a:solidFill>
            <a:srgbClr val="00B05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a:extLst>
              <a:ext uri="{FF2B5EF4-FFF2-40B4-BE49-F238E27FC236}">
                <a16:creationId xmlns:a16="http://schemas.microsoft.com/office/drawing/2014/main" id="{DF734A95-6EC2-4F9F-8802-B811A26F88E1}"/>
              </a:ext>
            </a:extLst>
          </p:cNvPr>
          <p:cNvSpPr txBox="1"/>
          <p:nvPr/>
        </p:nvSpPr>
        <p:spPr>
          <a:xfrm>
            <a:off x="717087" y="5740594"/>
            <a:ext cx="761747" cy="323165"/>
          </a:xfrm>
          <a:prstGeom prst="rect">
            <a:avLst/>
          </a:prstGeom>
          <a:noFill/>
          <a:ln>
            <a:noFill/>
          </a:ln>
        </p:spPr>
        <p:txBody>
          <a:bodyPr wrap="none" rtlCol="0">
            <a:spAutoFit/>
          </a:bodyPr>
          <a:lstStyle/>
          <a:p>
            <a:pPr algn="ctr"/>
            <a:r>
              <a:rPr kumimoji="1" lang="ja-JP" altLang="en-US" sz="1500" dirty="0">
                <a:solidFill>
                  <a:srgbClr val="FFFF00"/>
                </a:solidFill>
                <a:latin typeface="ＭＳ Ｐゴシック" panose="020B0600070205080204" pitchFamily="50" charset="-128"/>
                <a:ea typeface="ＭＳ Ｐゴシック" panose="020B0600070205080204" pitchFamily="50" charset="-128"/>
              </a:rPr>
              <a:t>棄却域</a:t>
            </a:r>
            <a:endParaRPr kumimoji="1" lang="ja-JP" altLang="en-US" sz="1300" dirty="0">
              <a:solidFill>
                <a:srgbClr val="FFFF00"/>
              </a:solidFill>
              <a:latin typeface="ＭＳ Ｐゴシック" panose="020B0600070205080204" pitchFamily="50" charset="-128"/>
              <a:ea typeface="ＭＳ Ｐゴシック" panose="020B0600070205080204" pitchFamily="50" charset="-128"/>
            </a:endParaRPr>
          </a:p>
        </p:txBody>
      </p:sp>
      <p:sp>
        <p:nvSpPr>
          <p:cNvPr id="7" name="矢印: 右 6">
            <a:extLst>
              <a:ext uri="{FF2B5EF4-FFF2-40B4-BE49-F238E27FC236}">
                <a16:creationId xmlns:a16="http://schemas.microsoft.com/office/drawing/2014/main" id="{D4EFF9FD-5B4D-469D-A0DA-F3D41FD53BE0}"/>
              </a:ext>
            </a:extLst>
          </p:cNvPr>
          <p:cNvSpPr/>
          <p:nvPr/>
        </p:nvSpPr>
        <p:spPr>
          <a:xfrm flipH="1">
            <a:off x="611560" y="5577375"/>
            <a:ext cx="1164470" cy="189906"/>
          </a:xfrm>
          <a:prstGeom prst="rightArrow">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4C80AC5D-0B18-49AE-B726-7AC68D896E47}"/>
              </a:ext>
            </a:extLst>
          </p:cNvPr>
          <p:cNvSpPr txBox="1"/>
          <p:nvPr/>
        </p:nvSpPr>
        <p:spPr>
          <a:xfrm>
            <a:off x="7145700" y="5255064"/>
            <a:ext cx="433132" cy="430887"/>
          </a:xfrm>
          <a:prstGeom prst="rect">
            <a:avLst/>
          </a:prstGeom>
          <a:noFill/>
          <a:ln>
            <a:noFill/>
          </a:ln>
        </p:spPr>
        <p:txBody>
          <a:bodyPr wrap="none" rtlCol="0">
            <a:spAutoFit/>
          </a:bodyPr>
          <a:lstStyle/>
          <a:p>
            <a:pPr algn="ctr"/>
            <a:r>
              <a:rPr kumimoji="1" lang="en-US" altLang="ja-JP" sz="2200" dirty="0" err="1">
                <a:solidFill>
                  <a:schemeClr val="bg1"/>
                </a:solidFill>
                <a:latin typeface="ＭＳ Ｐゴシック" panose="020B0600070205080204" pitchFamily="50" charset="-128"/>
                <a:ea typeface="ＭＳ Ｐゴシック" panose="020B0600070205080204" pitchFamily="50" charset="-128"/>
              </a:rPr>
              <a:t>z</a:t>
            </a:r>
            <a:r>
              <a:rPr kumimoji="1" lang="en-US" altLang="ja-JP" sz="2200" baseline="-25000" dirty="0" err="1">
                <a:solidFill>
                  <a:schemeClr val="bg1"/>
                </a:solidFill>
                <a:latin typeface="ＭＳ Ｐゴシック" panose="020B0600070205080204" pitchFamily="50" charset="-128"/>
                <a:ea typeface="ＭＳ Ｐゴシック" panose="020B0600070205080204" pitchFamily="50" charset="-128"/>
              </a:rPr>
              <a:t>U</a:t>
            </a:r>
            <a:endParaRPr kumimoji="1" lang="ja-JP" altLang="en-US" sz="2200" dirty="0">
              <a:solidFill>
                <a:schemeClr val="bg1"/>
              </a:solidFill>
              <a:latin typeface="ＭＳ Ｐゴシック" panose="020B0600070205080204" pitchFamily="50" charset="-128"/>
              <a:ea typeface="ＭＳ Ｐゴシック" panose="020B0600070205080204" pitchFamily="50" charset="-128"/>
            </a:endParaRPr>
          </a:p>
        </p:txBody>
      </p:sp>
      <p:sp>
        <p:nvSpPr>
          <p:cNvPr id="10" name="テキスト ボックス 9">
            <a:extLst>
              <a:ext uri="{FF2B5EF4-FFF2-40B4-BE49-F238E27FC236}">
                <a16:creationId xmlns:a16="http://schemas.microsoft.com/office/drawing/2014/main" id="{8D70D398-3473-4E90-B1ED-084428CB5B68}"/>
              </a:ext>
            </a:extLst>
          </p:cNvPr>
          <p:cNvSpPr txBox="1"/>
          <p:nvPr/>
        </p:nvSpPr>
        <p:spPr>
          <a:xfrm>
            <a:off x="3739196" y="5525151"/>
            <a:ext cx="325731" cy="430887"/>
          </a:xfrm>
          <a:prstGeom prst="rect">
            <a:avLst/>
          </a:prstGeom>
          <a:noFill/>
          <a:ln>
            <a:noFill/>
          </a:ln>
        </p:spPr>
        <p:txBody>
          <a:bodyPr wrap="none" rtlCol="0">
            <a:spAutoFit/>
          </a:bodyPr>
          <a:lstStyle/>
          <a:p>
            <a:pPr algn="ctr"/>
            <a:r>
              <a:rPr kumimoji="1" lang="en-US" altLang="ja-JP" sz="2200" dirty="0">
                <a:solidFill>
                  <a:schemeClr val="bg1"/>
                </a:solidFill>
                <a:latin typeface="ＭＳ Ｐゴシック" panose="020B0600070205080204" pitchFamily="50" charset="-128"/>
                <a:ea typeface="ＭＳ Ｐゴシック" panose="020B0600070205080204" pitchFamily="50" charset="-128"/>
              </a:rPr>
              <a:t>0</a:t>
            </a:r>
            <a:endParaRPr kumimoji="1" lang="ja-JP" altLang="en-US" sz="2200" dirty="0">
              <a:solidFill>
                <a:schemeClr val="bg1"/>
              </a:solidFill>
              <a:latin typeface="ＭＳ Ｐゴシック" panose="020B0600070205080204" pitchFamily="50" charset="-128"/>
              <a:ea typeface="ＭＳ Ｐゴシック" panose="020B0600070205080204" pitchFamily="50" charset="-128"/>
            </a:endParaRPr>
          </a:p>
        </p:txBody>
      </p:sp>
      <p:sp>
        <p:nvSpPr>
          <p:cNvPr id="11" name="テキスト ボックス 10">
            <a:extLst>
              <a:ext uri="{FF2B5EF4-FFF2-40B4-BE49-F238E27FC236}">
                <a16:creationId xmlns:a16="http://schemas.microsoft.com/office/drawing/2014/main" id="{FB69ED3F-7880-49FD-B9EA-FF2F412D7F85}"/>
              </a:ext>
            </a:extLst>
          </p:cNvPr>
          <p:cNvSpPr txBox="1"/>
          <p:nvPr/>
        </p:nvSpPr>
        <p:spPr>
          <a:xfrm>
            <a:off x="1352943" y="5821127"/>
            <a:ext cx="750525" cy="400110"/>
          </a:xfrm>
          <a:prstGeom prst="rect">
            <a:avLst/>
          </a:prstGeom>
          <a:noFill/>
          <a:ln>
            <a:noFill/>
          </a:ln>
        </p:spPr>
        <p:txBody>
          <a:bodyPr wrap="none" rtlCol="0">
            <a:spAutoFit/>
          </a:bodyPr>
          <a:lstStyle/>
          <a:p>
            <a:pPr algn="ctr"/>
            <a:r>
              <a:rPr kumimoji="1" lang="en-US" altLang="ja-JP" sz="2000" dirty="0">
                <a:solidFill>
                  <a:schemeClr val="bg1"/>
                </a:solidFill>
                <a:latin typeface="ＭＳ Ｐゴシック" panose="020B0600070205080204" pitchFamily="50" charset="-128"/>
                <a:ea typeface="ＭＳ Ｐゴシック" panose="020B0600070205080204" pitchFamily="50" charset="-128"/>
              </a:rPr>
              <a:t>-1.96</a:t>
            </a:r>
            <a:endParaRPr kumimoji="1" lang="ja-JP" altLang="en-US" sz="2000" dirty="0">
              <a:solidFill>
                <a:schemeClr val="bg1"/>
              </a:solidFill>
              <a:latin typeface="ＭＳ Ｐゴシック" panose="020B0600070205080204" pitchFamily="50" charset="-128"/>
              <a:ea typeface="ＭＳ Ｐゴシック" panose="020B0600070205080204" pitchFamily="50" charset="-128"/>
            </a:endParaRPr>
          </a:p>
        </p:txBody>
      </p:sp>
      <p:cxnSp>
        <p:nvCxnSpPr>
          <p:cNvPr id="12" name="直線コネクタ 11">
            <a:extLst>
              <a:ext uri="{FF2B5EF4-FFF2-40B4-BE49-F238E27FC236}">
                <a16:creationId xmlns:a16="http://schemas.microsoft.com/office/drawing/2014/main" id="{F0D45D0E-F3A1-43BE-949A-9AFB14B41836}"/>
              </a:ext>
            </a:extLst>
          </p:cNvPr>
          <p:cNvCxnSpPr>
            <a:cxnSpLocks/>
          </p:cNvCxnSpPr>
          <p:nvPr/>
        </p:nvCxnSpPr>
        <p:spPr>
          <a:xfrm>
            <a:off x="1786209" y="5522340"/>
            <a:ext cx="5633" cy="376424"/>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14" name="正方形/長方形 13">
            <a:extLst>
              <a:ext uri="{FF2B5EF4-FFF2-40B4-BE49-F238E27FC236}">
                <a16:creationId xmlns:a16="http://schemas.microsoft.com/office/drawing/2014/main" id="{7BFC75CB-B927-4DFE-932C-B004A052D3D6}"/>
              </a:ext>
            </a:extLst>
          </p:cNvPr>
          <p:cNvSpPr/>
          <p:nvPr/>
        </p:nvSpPr>
        <p:spPr>
          <a:xfrm>
            <a:off x="3958182" y="2608443"/>
            <a:ext cx="112243" cy="2925433"/>
          </a:xfrm>
          <a:prstGeom prst="rect">
            <a:avLst/>
          </a:prstGeom>
          <a:solidFill>
            <a:srgbClr val="00B05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F5C05C41-3B97-43AF-A89B-2C1E410F5CE3}"/>
              </a:ext>
            </a:extLst>
          </p:cNvPr>
          <p:cNvSpPr/>
          <p:nvPr/>
        </p:nvSpPr>
        <p:spPr>
          <a:xfrm>
            <a:off x="4075106" y="2645376"/>
            <a:ext cx="122903" cy="2888500"/>
          </a:xfrm>
          <a:prstGeom prst="rect">
            <a:avLst/>
          </a:prstGeom>
          <a:solidFill>
            <a:srgbClr val="00B05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E98C4213-25DA-4458-80AC-DFD6C037974E}"/>
              </a:ext>
            </a:extLst>
          </p:cNvPr>
          <p:cNvSpPr/>
          <p:nvPr/>
        </p:nvSpPr>
        <p:spPr>
          <a:xfrm>
            <a:off x="4294182" y="2875586"/>
            <a:ext cx="137427" cy="2658288"/>
          </a:xfrm>
          <a:prstGeom prst="rect">
            <a:avLst/>
          </a:prstGeom>
          <a:solidFill>
            <a:srgbClr val="00B05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D543EF97-F468-48A9-871A-ACECF1577737}"/>
              </a:ext>
            </a:extLst>
          </p:cNvPr>
          <p:cNvSpPr/>
          <p:nvPr/>
        </p:nvSpPr>
        <p:spPr>
          <a:xfrm>
            <a:off x="4195271" y="2732709"/>
            <a:ext cx="101672" cy="2801164"/>
          </a:xfrm>
          <a:prstGeom prst="rect">
            <a:avLst/>
          </a:prstGeom>
          <a:solidFill>
            <a:srgbClr val="00B05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898D149B-CDD8-4036-8D92-20760BDBB007}"/>
              </a:ext>
            </a:extLst>
          </p:cNvPr>
          <p:cNvSpPr/>
          <p:nvPr/>
        </p:nvSpPr>
        <p:spPr>
          <a:xfrm>
            <a:off x="4431609" y="2989886"/>
            <a:ext cx="95988" cy="2543987"/>
          </a:xfrm>
          <a:prstGeom prst="rect">
            <a:avLst/>
          </a:prstGeom>
          <a:solidFill>
            <a:srgbClr val="00B05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a:extLst>
              <a:ext uri="{FF2B5EF4-FFF2-40B4-BE49-F238E27FC236}">
                <a16:creationId xmlns:a16="http://schemas.microsoft.com/office/drawing/2014/main" id="{C43986F3-174C-4148-B6D9-20FFD28317C5}"/>
              </a:ext>
            </a:extLst>
          </p:cNvPr>
          <p:cNvSpPr/>
          <p:nvPr/>
        </p:nvSpPr>
        <p:spPr>
          <a:xfrm>
            <a:off x="4533192" y="3132761"/>
            <a:ext cx="115532" cy="2401113"/>
          </a:xfrm>
          <a:prstGeom prst="rect">
            <a:avLst/>
          </a:prstGeom>
          <a:solidFill>
            <a:srgbClr val="00B05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a:extLst>
              <a:ext uri="{FF2B5EF4-FFF2-40B4-BE49-F238E27FC236}">
                <a16:creationId xmlns:a16="http://schemas.microsoft.com/office/drawing/2014/main" id="{B7C83DDD-F9EF-4AF9-9AA7-84806408B9F9}"/>
              </a:ext>
            </a:extLst>
          </p:cNvPr>
          <p:cNvSpPr/>
          <p:nvPr/>
        </p:nvSpPr>
        <p:spPr>
          <a:xfrm>
            <a:off x="4645435" y="3361361"/>
            <a:ext cx="111329" cy="2172516"/>
          </a:xfrm>
          <a:prstGeom prst="rect">
            <a:avLst/>
          </a:prstGeom>
          <a:solidFill>
            <a:srgbClr val="00B05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a:extLst>
              <a:ext uri="{FF2B5EF4-FFF2-40B4-BE49-F238E27FC236}">
                <a16:creationId xmlns:a16="http://schemas.microsoft.com/office/drawing/2014/main" id="{98A807D2-C52C-4E98-ACE7-D5C3422FEA1C}"/>
              </a:ext>
            </a:extLst>
          </p:cNvPr>
          <p:cNvSpPr/>
          <p:nvPr/>
        </p:nvSpPr>
        <p:spPr>
          <a:xfrm>
            <a:off x="4757678" y="3515665"/>
            <a:ext cx="109119" cy="2018211"/>
          </a:xfrm>
          <a:prstGeom prst="rect">
            <a:avLst/>
          </a:prstGeom>
          <a:solidFill>
            <a:srgbClr val="00B05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正方形/長方形 21">
            <a:extLst>
              <a:ext uri="{FF2B5EF4-FFF2-40B4-BE49-F238E27FC236}">
                <a16:creationId xmlns:a16="http://schemas.microsoft.com/office/drawing/2014/main" id="{DAF90883-6782-4080-A56D-C51379E578CC}"/>
              </a:ext>
            </a:extLst>
          </p:cNvPr>
          <p:cNvSpPr/>
          <p:nvPr/>
        </p:nvSpPr>
        <p:spPr>
          <a:xfrm>
            <a:off x="4864564" y="3713786"/>
            <a:ext cx="120889" cy="1820090"/>
          </a:xfrm>
          <a:prstGeom prst="rect">
            <a:avLst/>
          </a:prstGeom>
          <a:solidFill>
            <a:srgbClr val="00B05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正方形/長方形 22">
            <a:extLst>
              <a:ext uri="{FF2B5EF4-FFF2-40B4-BE49-F238E27FC236}">
                <a16:creationId xmlns:a16="http://schemas.microsoft.com/office/drawing/2014/main" id="{FB1C85D7-64B5-4F0A-921C-B53F94D27074}"/>
              </a:ext>
            </a:extLst>
          </p:cNvPr>
          <p:cNvSpPr/>
          <p:nvPr/>
        </p:nvSpPr>
        <p:spPr>
          <a:xfrm>
            <a:off x="5104248" y="4101136"/>
            <a:ext cx="119811" cy="1432738"/>
          </a:xfrm>
          <a:prstGeom prst="rect">
            <a:avLst/>
          </a:prstGeom>
          <a:solidFill>
            <a:srgbClr val="00B05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a:extLst>
              <a:ext uri="{FF2B5EF4-FFF2-40B4-BE49-F238E27FC236}">
                <a16:creationId xmlns:a16="http://schemas.microsoft.com/office/drawing/2014/main" id="{CA146F0F-C8F8-4626-859A-C6EF413BBBA0}"/>
              </a:ext>
            </a:extLst>
          </p:cNvPr>
          <p:cNvSpPr/>
          <p:nvPr/>
        </p:nvSpPr>
        <p:spPr>
          <a:xfrm>
            <a:off x="4989610" y="3866186"/>
            <a:ext cx="108511" cy="1667689"/>
          </a:xfrm>
          <a:prstGeom prst="rect">
            <a:avLst/>
          </a:prstGeom>
          <a:solidFill>
            <a:srgbClr val="00B05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a:extLst>
              <a:ext uri="{FF2B5EF4-FFF2-40B4-BE49-F238E27FC236}">
                <a16:creationId xmlns:a16="http://schemas.microsoft.com/office/drawing/2014/main" id="{CEE5DC99-32AE-4CAD-AC69-DE18A2A128C6}"/>
              </a:ext>
            </a:extLst>
          </p:cNvPr>
          <p:cNvSpPr/>
          <p:nvPr/>
        </p:nvSpPr>
        <p:spPr>
          <a:xfrm>
            <a:off x="5220445" y="4278936"/>
            <a:ext cx="106079" cy="1254937"/>
          </a:xfrm>
          <a:prstGeom prst="rect">
            <a:avLst/>
          </a:prstGeom>
          <a:solidFill>
            <a:srgbClr val="00B05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3FBBB3FD-9618-49E2-8F3D-1C5EE129C3C6}"/>
              </a:ext>
            </a:extLst>
          </p:cNvPr>
          <p:cNvSpPr/>
          <p:nvPr/>
        </p:nvSpPr>
        <p:spPr>
          <a:xfrm>
            <a:off x="5332689" y="4418636"/>
            <a:ext cx="101978" cy="1115238"/>
          </a:xfrm>
          <a:prstGeom prst="rect">
            <a:avLst/>
          </a:prstGeom>
          <a:solidFill>
            <a:srgbClr val="00B05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7" name="正方形/長方形 26">
            <a:extLst>
              <a:ext uri="{FF2B5EF4-FFF2-40B4-BE49-F238E27FC236}">
                <a16:creationId xmlns:a16="http://schemas.microsoft.com/office/drawing/2014/main" id="{00E3864F-4516-43FC-9254-ECA73E21976E}"/>
              </a:ext>
            </a:extLst>
          </p:cNvPr>
          <p:cNvSpPr/>
          <p:nvPr/>
        </p:nvSpPr>
        <p:spPr>
          <a:xfrm>
            <a:off x="5437211" y="4571036"/>
            <a:ext cx="117145" cy="962841"/>
          </a:xfrm>
          <a:prstGeom prst="rect">
            <a:avLst/>
          </a:prstGeom>
          <a:solidFill>
            <a:srgbClr val="00B05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a:extLst>
              <a:ext uri="{FF2B5EF4-FFF2-40B4-BE49-F238E27FC236}">
                <a16:creationId xmlns:a16="http://schemas.microsoft.com/office/drawing/2014/main" id="{C59D1EB7-A42A-4DAC-97FF-F9EC7A5CB090}"/>
              </a:ext>
            </a:extLst>
          </p:cNvPr>
          <p:cNvSpPr/>
          <p:nvPr/>
        </p:nvSpPr>
        <p:spPr>
          <a:xfrm>
            <a:off x="5558088" y="4710736"/>
            <a:ext cx="119081" cy="823140"/>
          </a:xfrm>
          <a:prstGeom prst="rect">
            <a:avLst/>
          </a:prstGeom>
          <a:solidFill>
            <a:srgbClr val="00B05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a:extLst>
              <a:ext uri="{FF2B5EF4-FFF2-40B4-BE49-F238E27FC236}">
                <a16:creationId xmlns:a16="http://schemas.microsoft.com/office/drawing/2014/main" id="{8B5970AB-D443-4A6A-9650-E0800D83C8C8}"/>
              </a:ext>
            </a:extLst>
          </p:cNvPr>
          <p:cNvSpPr/>
          <p:nvPr/>
        </p:nvSpPr>
        <p:spPr>
          <a:xfrm>
            <a:off x="5675012" y="4856786"/>
            <a:ext cx="121846" cy="677090"/>
          </a:xfrm>
          <a:prstGeom prst="rect">
            <a:avLst/>
          </a:prstGeom>
          <a:solidFill>
            <a:srgbClr val="00B05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0" name="正方形/長方形 29">
            <a:extLst>
              <a:ext uri="{FF2B5EF4-FFF2-40B4-BE49-F238E27FC236}">
                <a16:creationId xmlns:a16="http://schemas.microsoft.com/office/drawing/2014/main" id="{01D057D1-4EF6-438E-8F95-C0A8564F3B01}"/>
              </a:ext>
            </a:extLst>
          </p:cNvPr>
          <p:cNvSpPr/>
          <p:nvPr/>
        </p:nvSpPr>
        <p:spPr>
          <a:xfrm>
            <a:off x="5904658" y="5089196"/>
            <a:ext cx="113007" cy="444678"/>
          </a:xfrm>
          <a:prstGeom prst="rect">
            <a:avLst/>
          </a:prstGeom>
          <a:solidFill>
            <a:srgbClr val="00B05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a:extLst>
              <a:ext uri="{FF2B5EF4-FFF2-40B4-BE49-F238E27FC236}">
                <a16:creationId xmlns:a16="http://schemas.microsoft.com/office/drawing/2014/main" id="{38F6E11D-C940-4D49-BAA3-0C907E703C75}"/>
              </a:ext>
            </a:extLst>
          </p:cNvPr>
          <p:cNvSpPr/>
          <p:nvPr/>
        </p:nvSpPr>
        <p:spPr>
          <a:xfrm>
            <a:off x="5790020" y="4974896"/>
            <a:ext cx="120749" cy="558979"/>
          </a:xfrm>
          <a:prstGeom prst="rect">
            <a:avLst/>
          </a:prstGeom>
          <a:solidFill>
            <a:srgbClr val="00B05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a:extLst>
              <a:ext uri="{FF2B5EF4-FFF2-40B4-BE49-F238E27FC236}">
                <a16:creationId xmlns:a16="http://schemas.microsoft.com/office/drawing/2014/main" id="{346E511B-789E-480D-9D04-F050A2D9E405}"/>
              </a:ext>
            </a:extLst>
          </p:cNvPr>
          <p:cNvSpPr/>
          <p:nvPr/>
        </p:nvSpPr>
        <p:spPr>
          <a:xfrm>
            <a:off x="6020856" y="5157776"/>
            <a:ext cx="110722" cy="376097"/>
          </a:xfrm>
          <a:prstGeom prst="rect">
            <a:avLst/>
          </a:prstGeom>
          <a:solidFill>
            <a:srgbClr val="00B05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a:extLst>
              <a:ext uri="{FF2B5EF4-FFF2-40B4-BE49-F238E27FC236}">
                <a16:creationId xmlns:a16="http://schemas.microsoft.com/office/drawing/2014/main" id="{BFCF45B4-4761-4DFA-A269-FB80793499B2}"/>
              </a:ext>
            </a:extLst>
          </p:cNvPr>
          <p:cNvSpPr/>
          <p:nvPr/>
        </p:nvSpPr>
        <p:spPr>
          <a:xfrm>
            <a:off x="6133098" y="5213553"/>
            <a:ext cx="107899" cy="320321"/>
          </a:xfrm>
          <a:prstGeom prst="rect">
            <a:avLst/>
          </a:prstGeom>
          <a:solidFill>
            <a:srgbClr val="00B05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a:extLst>
              <a:ext uri="{FF2B5EF4-FFF2-40B4-BE49-F238E27FC236}">
                <a16:creationId xmlns:a16="http://schemas.microsoft.com/office/drawing/2014/main" id="{EE2E5531-3C33-43A7-9777-38BC902CD3CB}"/>
              </a:ext>
            </a:extLst>
          </p:cNvPr>
          <p:cNvSpPr/>
          <p:nvPr/>
        </p:nvSpPr>
        <p:spPr>
          <a:xfrm>
            <a:off x="6246496" y="5261688"/>
            <a:ext cx="107562" cy="272189"/>
          </a:xfrm>
          <a:prstGeom prst="rect">
            <a:avLst/>
          </a:prstGeom>
          <a:solidFill>
            <a:srgbClr val="00B05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id="{A9C4BC46-97C2-436E-8C5F-C2F386B90BE8}"/>
              </a:ext>
            </a:extLst>
          </p:cNvPr>
          <p:cNvSpPr/>
          <p:nvPr/>
        </p:nvSpPr>
        <p:spPr>
          <a:xfrm>
            <a:off x="6358738" y="5311926"/>
            <a:ext cx="120505" cy="221950"/>
          </a:xfrm>
          <a:prstGeom prst="rect">
            <a:avLst/>
          </a:prstGeom>
          <a:solidFill>
            <a:srgbClr val="00B05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a:extLst>
              <a:ext uri="{FF2B5EF4-FFF2-40B4-BE49-F238E27FC236}">
                <a16:creationId xmlns:a16="http://schemas.microsoft.com/office/drawing/2014/main" id="{8B5254E1-94A6-4773-B359-B015937F9F8A}"/>
              </a:ext>
            </a:extLst>
          </p:cNvPr>
          <p:cNvSpPr/>
          <p:nvPr/>
        </p:nvSpPr>
        <p:spPr>
          <a:xfrm>
            <a:off x="6475662" y="5378756"/>
            <a:ext cx="115008" cy="155120"/>
          </a:xfrm>
          <a:prstGeom prst="rect">
            <a:avLst/>
          </a:prstGeom>
          <a:solidFill>
            <a:srgbClr val="00B05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7" name="正方形/長方形 36">
            <a:extLst>
              <a:ext uri="{FF2B5EF4-FFF2-40B4-BE49-F238E27FC236}">
                <a16:creationId xmlns:a16="http://schemas.microsoft.com/office/drawing/2014/main" id="{A3DF0007-B621-42E9-B51B-E520C374F7F2}"/>
              </a:ext>
            </a:extLst>
          </p:cNvPr>
          <p:cNvSpPr/>
          <p:nvPr/>
        </p:nvSpPr>
        <p:spPr>
          <a:xfrm>
            <a:off x="6705308" y="5416856"/>
            <a:ext cx="116197" cy="117018"/>
          </a:xfrm>
          <a:prstGeom prst="rect">
            <a:avLst/>
          </a:prstGeom>
          <a:solidFill>
            <a:srgbClr val="00B05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8" name="正方形/長方形 37">
            <a:extLst>
              <a:ext uri="{FF2B5EF4-FFF2-40B4-BE49-F238E27FC236}">
                <a16:creationId xmlns:a16="http://schemas.microsoft.com/office/drawing/2014/main" id="{FFEC57F2-4357-4FB6-AA53-EACB724B4FBC}"/>
              </a:ext>
            </a:extLst>
          </p:cNvPr>
          <p:cNvSpPr/>
          <p:nvPr/>
        </p:nvSpPr>
        <p:spPr>
          <a:xfrm>
            <a:off x="6590670" y="5378755"/>
            <a:ext cx="109140" cy="155120"/>
          </a:xfrm>
          <a:prstGeom prst="rect">
            <a:avLst/>
          </a:prstGeom>
          <a:solidFill>
            <a:srgbClr val="00B05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9" name="正方形/長方形 38">
            <a:extLst>
              <a:ext uri="{FF2B5EF4-FFF2-40B4-BE49-F238E27FC236}">
                <a16:creationId xmlns:a16="http://schemas.microsoft.com/office/drawing/2014/main" id="{FE7884D3-062D-4E62-A9F4-6541E92B7E4E}"/>
              </a:ext>
            </a:extLst>
          </p:cNvPr>
          <p:cNvSpPr/>
          <p:nvPr/>
        </p:nvSpPr>
        <p:spPr>
          <a:xfrm>
            <a:off x="6821505" y="5488154"/>
            <a:ext cx="111089" cy="45719"/>
          </a:xfrm>
          <a:prstGeom prst="rect">
            <a:avLst/>
          </a:prstGeom>
          <a:solidFill>
            <a:srgbClr val="00B05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正方形/長方形 39">
            <a:extLst>
              <a:ext uri="{FF2B5EF4-FFF2-40B4-BE49-F238E27FC236}">
                <a16:creationId xmlns:a16="http://schemas.microsoft.com/office/drawing/2014/main" id="{105B7CD4-E4A3-41AA-A7E3-1473234015A2}"/>
              </a:ext>
            </a:extLst>
          </p:cNvPr>
          <p:cNvSpPr/>
          <p:nvPr/>
        </p:nvSpPr>
        <p:spPr>
          <a:xfrm>
            <a:off x="6933748" y="5488155"/>
            <a:ext cx="111089" cy="45719"/>
          </a:xfrm>
          <a:prstGeom prst="rect">
            <a:avLst/>
          </a:prstGeom>
          <a:solidFill>
            <a:srgbClr val="00B05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1" name="正方形/長方形 40">
            <a:extLst>
              <a:ext uri="{FF2B5EF4-FFF2-40B4-BE49-F238E27FC236}">
                <a16:creationId xmlns:a16="http://schemas.microsoft.com/office/drawing/2014/main" id="{F1366323-59D0-4813-9880-39A6C601D689}"/>
              </a:ext>
            </a:extLst>
          </p:cNvPr>
          <p:cNvSpPr/>
          <p:nvPr/>
        </p:nvSpPr>
        <p:spPr>
          <a:xfrm>
            <a:off x="643883" y="5480304"/>
            <a:ext cx="106743" cy="45719"/>
          </a:xfrm>
          <a:prstGeom prst="rect">
            <a:avLst/>
          </a:prstGeom>
          <a:solidFill>
            <a:srgbClr val="00B05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2" name="正方形/長方形 41">
            <a:extLst>
              <a:ext uri="{FF2B5EF4-FFF2-40B4-BE49-F238E27FC236}">
                <a16:creationId xmlns:a16="http://schemas.microsoft.com/office/drawing/2014/main" id="{0B2E584E-02B4-49AF-B455-57F42F34D4E8}"/>
              </a:ext>
            </a:extLst>
          </p:cNvPr>
          <p:cNvSpPr/>
          <p:nvPr/>
        </p:nvSpPr>
        <p:spPr>
          <a:xfrm>
            <a:off x="760807" y="5480303"/>
            <a:ext cx="127181" cy="45720"/>
          </a:xfrm>
          <a:prstGeom prst="rect">
            <a:avLst/>
          </a:prstGeom>
          <a:solidFill>
            <a:srgbClr val="00B05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3" name="正方形/長方形 42">
            <a:extLst>
              <a:ext uri="{FF2B5EF4-FFF2-40B4-BE49-F238E27FC236}">
                <a16:creationId xmlns:a16="http://schemas.microsoft.com/office/drawing/2014/main" id="{BB2A8272-C4D4-471D-A36E-7D5F4D0FB9E5}"/>
              </a:ext>
            </a:extLst>
          </p:cNvPr>
          <p:cNvSpPr/>
          <p:nvPr/>
        </p:nvSpPr>
        <p:spPr>
          <a:xfrm>
            <a:off x="990453" y="5444161"/>
            <a:ext cx="121139" cy="81860"/>
          </a:xfrm>
          <a:prstGeom prst="rect">
            <a:avLst/>
          </a:prstGeom>
          <a:solidFill>
            <a:srgbClr val="00B05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4" name="正方形/長方形 43">
            <a:extLst>
              <a:ext uri="{FF2B5EF4-FFF2-40B4-BE49-F238E27FC236}">
                <a16:creationId xmlns:a16="http://schemas.microsoft.com/office/drawing/2014/main" id="{4761C09A-2B06-45B4-B95D-23508164C0C3}"/>
              </a:ext>
            </a:extLst>
          </p:cNvPr>
          <p:cNvSpPr/>
          <p:nvPr/>
        </p:nvSpPr>
        <p:spPr>
          <a:xfrm>
            <a:off x="875815" y="5480303"/>
            <a:ext cx="119409" cy="45719"/>
          </a:xfrm>
          <a:prstGeom prst="rect">
            <a:avLst/>
          </a:prstGeom>
          <a:solidFill>
            <a:srgbClr val="00B05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5" name="正方形/長方形 44">
            <a:extLst>
              <a:ext uri="{FF2B5EF4-FFF2-40B4-BE49-F238E27FC236}">
                <a16:creationId xmlns:a16="http://schemas.microsoft.com/office/drawing/2014/main" id="{633ADA33-01BA-4BA2-A530-3559A00D50D1}"/>
              </a:ext>
            </a:extLst>
          </p:cNvPr>
          <p:cNvSpPr/>
          <p:nvPr/>
        </p:nvSpPr>
        <p:spPr>
          <a:xfrm>
            <a:off x="1106651" y="5416856"/>
            <a:ext cx="111876" cy="109164"/>
          </a:xfrm>
          <a:prstGeom prst="rect">
            <a:avLst/>
          </a:prstGeom>
          <a:solidFill>
            <a:srgbClr val="00B05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6" name="正方形/長方形 45">
            <a:extLst>
              <a:ext uri="{FF2B5EF4-FFF2-40B4-BE49-F238E27FC236}">
                <a16:creationId xmlns:a16="http://schemas.microsoft.com/office/drawing/2014/main" id="{0AA5F8E9-57E1-4EC6-AA16-E66B8B168686}"/>
              </a:ext>
            </a:extLst>
          </p:cNvPr>
          <p:cNvSpPr/>
          <p:nvPr/>
        </p:nvSpPr>
        <p:spPr>
          <a:xfrm>
            <a:off x="1218893" y="5378752"/>
            <a:ext cx="117741" cy="147269"/>
          </a:xfrm>
          <a:prstGeom prst="rect">
            <a:avLst/>
          </a:prstGeom>
          <a:solidFill>
            <a:srgbClr val="00B05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7" name="正方形/長方形 46">
            <a:extLst>
              <a:ext uri="{FF2B5EF4-FFF2-40B4-BE49-F238E27FC236}">
                <a16:creationId xmlns:a16="http://schemas.microsoft.com/office/drawing/2014/main" id="{D2886732-B771-4231-A261-524423AD6827}"/>
              </a:ext>
            </a:extLst>
          </p:cNvPr>
          <p:cNvSpPr/>
          <p:nvPr/>
        </p:nvSpPr>
        <p:spPr>
          <a:xfrm>
            <a:off x="1331136" y="5378755"/>
            <a:ext cx="98823" cy="147269"/>
          </a:xfrm>
          <a:prstGeom prst="rect">
            <a:avLst/>
          </a:prstGeom>
          <a:solidFill>
            <a:srgbClr val="00B05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正方形/長方形 47">
            <a:extLst>
              <a:ext uri="{FF2B5EF4-FFF2-40B4-BE49-F238E27FC236}">
                <a16:creationId xmlns:a16="http://schemas.microsoft.com/office/drawing/2014/main" id="{4863389A-155A-4D65-9CFA-5BE15CC5A2CD}"/>
              </a:ext>
            </a:extLst>
          </p:cNvPr>
          <p:cNvSpPr/>
          <p:nvPr/>
        </p:nvSpPr>
        <p:spPr>
          <a:xfrm>
            <a:off x="1423267" y="5311926"/>
            <a:ext cx="138645" cy="214097"/>
          </a:xfrm>
          <a:prstGeom prst="rect">
            <a:avLst/>
          </a:prstGeom>
          <a:solidFill>
            <a:srgbClr val="00B05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9" name="正方形/長方形 48">
            <a:extLst>
              <a:ext uri="{FF2B5EF4-FFF2-40B4-BE49-F238E27FC236}">
                <a16:creationId xmlns:a16="http://schemas.microsoft.com/office/drawing/2014/main" id="{A4618A19-AD45-4864-B47D-FEC0A8CA39DA}"/>
              </a:ext>
            </a:extLst>
          </p:cNvPr>
          <p:cNvSpPr/>
          <p:nvPr/>
        </p:nvSpPr>
        <p:spPr>
          <a:xfrm>
            <a:off x="1560303" y="5261688"/>
            <a:ext cx="115781" cy="264335"/>
          </a:xfrm>
          <a:prstGeom prst="rect">
            <a:avLst/>
          </a:prstGeom>
          <a:solidFill>
            <a:srgbClr val="00B05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0" name="正方形/長方形 49">
            <a:extLst>
              <a:ext uri="{FF2B5EF4-FFF2-40B4-BE49-F238E27FC236}">
                <a16:creationId xmlns:a16="http://schemas.microsoft.com/office/drawing/2014/main" id="{575C7A9F-69C5-434E-B141-236097A5B62B}"/>
              </a:ext>
            </a:extLst>
          </p:cNvPr>
          <p:cNvSpPr/>
          <p:nvPr/>
        </p:nvSpPr>
        <p:spPr>
          <a:xfrm>
            <a:off x="1789949" y="5089196"/>
            <a:ext cx="113802" cy="436825"/>
          </a:xfrm>
          <a:prstGeom prst="rect">
            <a:avLst/>
          </a:prstGeom>
          <a:solidFill>
            <a:srgbClr val="00B05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1" name="正方形/長方形 50">
            <a:extLst>
              <a:ext uri="{FF2B5EF4-FFF2-40B4-BE49-F238E27FC236}">
                <a16:creationId xmlns:a16="http://schemas.microsoft.com/office/drawing/2014/main" id="{5006E6D3-ADA5-46BC-835A-C2E9BB8233BD}"/>
              </a:ext>
            </a:extLst>
          </p:cNvPr>
          <p:cNvSpPr/>
          <p:nvPr/>
        </p:nvSpPr>
        <p:spPr>
          <a:xfrm>
            <a:off x="1675311" y="5213553"/>
            <a:ext cx="119507" cy="312469"/>
          </a:xfrm>
          <a:prstGeom prst="rect">
            <a:avLst/>
          </a:prstGeom>
          <a:solidFill>
            <a:srgbClr val="00B05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2" name="正方形/長方形 51">
            <a:extLst>
              <a:ext uri="{FF2B5EF4-FFF2-40B4-BE49-F238E27FC236}">
                <a16:creationId xmlns:a16="http://schemas.microsoft.com/office/drawing/2014/main" id="{C49FC923-0882-4276-9C3C-6F54EF47EFED}"/>
              </a:ext>
            </a:extLst>
          </p:cNvPr>
          <p:cNvSpPr/>
          <p:nvPr/>
        </p:nvSpPr>
        <p:spPr>
          <a:xfrm>
            <a:off x="1906146" y="4974896"/>
            <a:ext cx="116771" cy="551124"/>
          </a:xfrm>
          <a:prstGeom prst="rect">
            <a:avLst/>
          </a:prstGeom>
          <a:solidFill>
            <a:srgbClr val="00B05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3" name="正方形/長方形 52">
            <a:extLst>
              <a:ext uri="{FF2B5EF4-FFF2-40B4-BE49-F238E27FC236}">
                <a16:creationId xmlns:a16="http://schemas.microsoft.com/office/drawing/2014/main" id="{FC93045C-2C14-49B2-A6F5-619F5EBD9897}"/>
              </a:ext>
            </a:extLst>
          </p:cNvPr>
          <p:cNvSpPr/>
          <p:nvPr/>
        </p:nvSpPr>
        <p:spPr>
          <a:xfrm>
            <a:off x="2018390" y="4856786"/>
            <a:ext cx="108050" cy="669235"/>
          </a:xfrm>
          <a:prstGeom prst="rect">
            <a:avLst/>
          </a:prstGeom>
          <a:solidFill>
            <a:srgbClr val="00B05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4" name="正方形/長方形 53">
            <a:extLst>
              <a:ext uri="{FF2B5EF4-FFF2-40B4-BE49-F238E27FC236}">
                <a16:creationId xmlns:a16="http://schemas.microsoft.com/office/drawing/2014/main" id="{984E5A6F-9545-45D7-B2D5-2A00C2C1D28E}"/>
              </a:ext>
            </a:extLst>
          </p:cNvPr>
          <p:cNvSpPr/>
          <p:nvPr/>
        </p:nvSpPr>
        <p:spPr>
          <a:xfrm>
            <a:off x="2131547" y="4710736"/>
            <a:ext cx="107134" cy="815288"/>
          </a:xfrm>
          <a:prstGeom prst="rect">
            <a:avLst/>
          </a:prstGeom>
          <a:solidFill>
            <a:srgbClr val="00B05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5" name="正方形/長方形 54">
            <a:extLst>
              <a:ext uri="{FF2B5EF4-FFF2-40B4-BE49-F238E27FC236}">
                <a16:creationId xmlns:a16="http://schemas.microsoft.com/office/drawing/2014/main" id="{1D37331D-9AAD-4DD2-A28D-446BA947C65C}"/>
              </a:ext>
            </a:extLst>
          </p:cNvPr>
          <p:cNvSpPr/>
          <p:nvPr/>
        </p:nvSpPr>
        <p:spPr>
          <a:xfrm>
            <a:off x="2243789" y="4571036"/>
            <a:ext cx="112189" cy="954987"/>
          </a:xfrm>
          <a:prstGeom prst="rect">
            <a:avLst/>
          </a:prstGeom>
          <a:solidFill>
            <a:srgbClr val="00B05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6" name="正方形/長方形 55">
            <a:extLst>
              <a:ext uri="{FF2B5EF4-FFF2-40B4-BE49-F238E27FC236}">
                <a16:creationId xmlns:a16="http://schemas.microsoft.com/office/drawing/2014/main" id="{DDF2BF9A-CA14-4B8F-9133-3FA7ED36049A}"/>
              </a:ext>
            </a:extLst>
          </p:cNvPr>
          <p:cNvSpPr/>
          <p:nvPr/>
        </p:nvSpPr>
        <p:spPr>
          <a:xfrm>
            <a:off x="2360713" y="4383711"/>
            <a:ext cx="118981" cy="1142312"/>
          </a:xfrm>
          <a:prstGeom prst="rect">
            <a:avLst/>
          </a:prstGeom>
          <a:solidFill>
            <a:srgbClr val="00B05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7" name="正方形/長方形 56">
            <a:extLst>
              <a:ext uri="{FF2B5EF4-FFF2-40B4-BE49-F238E27FC236}">
                <a16:creationId xmlns:a16="http://schemas.microsoft.com/office/drawing/2014/main" id="{73B119FC-C122-46A1-A442-50E45A42F5E9}"/>
              </a:ext>
            </a:extLst>
          </p:cNvPr>
          <p:cNvSpPr/>
          <p:nvPr/>
        </p:nvSpPr>
        <p:spPr>
          <a:xfrm>
            <a:off x="2590359" y="4034461"/>
            <a:ext cx="120170" cy="1491560"/>
          </a:xfrm>
          <a:prstGeom prst="rect">
            <a:avLst/>
          </a:prstGeom>
          <a:solidFill>
            <a:srgbClr val="00B05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8" name="正方形/長方形 57">
            <a:extLst>
              <a:ext uri="{FF2B5EF4-FFF2-40B4-BE49-F238E27FC236}">
                <a16:creationId xmlns:a16="http://schemas.microsoft.com/office/drawing/2014/main" id="{4C8C435A-B283-4B85-A6EC-7A3C8DC1DF2E}"/>
              </a:ext>
            </a:extLst>
          </p:cNvPr>
          <p:cNvSpPr/>
          <p:nvPr/>
        </p:nvSpPr>
        <p:spPr>
          <a:xfrm>
            <a:off x="2475721" y="4244011"/>
            <a:ext cx="109903" cy="1282011"/>
          </a:xfrm>
          <a:prstGeom prst="rect">
            <a:avLst/>
          </a:prstGeom>
          <a:solidFill>
            <a:srgbClr val="00B05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59" name="正方形/長方形 58">
            <a:extLst>
              <a:ext uri="{FF2B5EF4-FFF2-40B4-BE49-F238E27FC236}">
                <a16:creationId xmlns:a16="http://schemas.microsoft.com/office/drawing/2014/main" id="{88B29171-8CF2-47F3-B6A4-3ED6C89B0957}"/>
              </a:ext>
            </a:extLst>
          </p:cNvPr>
          <p:cNvSpPr/>
          <p:nvPr/>
        </p:nvSpPr>
        <p:spPr>
          <a:xfrm>
            <a:off x="2706556" y="3888411"/>
            <a:ext cx="109993" cy="1637609"/>
          </a:xfrm>
          <a:prstGeom prst="rect">
            <a:avLst/>
          </a:prstGeom>
          <a:solidFill>
            <a:srgbClr val="00B05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0" name="正方形/長方形 59">
            <a:extLst>
              <a:ext uri="{FF2B5EF4-FFF2-40B4-BE49-F238E27FC236}">
                <a16:creationId xmlns:a16="http://schemas.microsoft.com/office/drawing/2014/main" id="{832B8935-3169-4102-9E7D-AE8133CE86CE}"/>
              </a:ext>
            </a:extLst>
          </p:cNvPr>
          <p:cNvSpPr/>
          <p:nvPr/>
        </p:nvSpPr>
        <p:spPr>
          <a:xfrm>
            <a:off x="2818800" y="3736011"/>
            <a:ext cx="110722" cy="1790010"/>
          </a:xfrm>
          <a:prstGeom prst="rect">
            <a:avLst/>
          </a:prstGeom>
          <a:solidFill>
            <a:srgbClr val="00B05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1" name="正方形/長方形 60">
            <a:extLst>
              <a:ext uri="{FF2B5EF4-FFF2-40B4-BE49-F238E27FC236}">
                <a16:creationId xmlns:a16="http://schemas.microsoft.com/office/drawing/2014/main" id="{B9C65A55-8991-42F2-B803-010D681F8160}"/>
              </a:ext>
            </a:extLst>
          </p:cNvPr>
          <p:cNvSpPr/>
          <p:nvPr/>
        </p:nvSpPr>
        <p:spPr>
          <a:xfrm>
            <a:off x="2932196" y="3515665"/>
            <a:ext cx="112003" cy="2010359"/>
          </a:xfrm>
          <a:prstGeom prst="rect">
            <a:avLst/>
          </a:prstGeom>
          <a:solidFill>
            <a:srgbClr val="00B05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2" name="正方形/長方形 61">
            <a:extLst>
              <a:ext uri="{FF2B5EF4-FFF2-40B4-BE49-F238E27FC236}">
                <a16:creationId xmlns:a16="http://schemas.microsoft.com/office/drawing/2014/main" id="{B3A871D9-8441-4D5A-9611-0775EB45CD75}"/>
              </a:ext>
            </a:extLst>
          </p:cNvPr>
          <p:cNvSpPr/>
          <p:nvPr/>
        </p:nvSpPr>
        <p:spPr>
          <a:xfrm>
            <a:off x="3044439" y="3304211"/>
            <a:ext cx="120114" cy="2221812"/>
          </a:xfrm>
          <a:prstGeom prst="rect">
            <a:avLst/>
          </a:prstGeom>
          <a:solidFill>
            <a:srgbClr val="00B05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3" name="正方形/長方形 62">
            <a:extLst>
              <a:ext uri="{FF2B5EF4-FFF2-40B4-BE49-F238E27FC236}">
                <a16:creationId xmlns:a16="http://schemas.microsoft.com/office/drawing/2014/main" id="{11B51F07-007F-430C-99E6-2EF11BB28B28}"/>
              </a:ext>
            </a:extLst>
          </p:cNvPr>
          <p:cNvSpPr/>
          <p:nvPr/>
        </p:nvSpPr>
        <p:spPr>
          <a:xfrm>
            <a:off x="3161363" y="3132761"/>
            <a:ext cx="109957" cy="2393262"/>
          </a:xfrm>
          <a:prstGeom prst="rect">
            <a:avLst/>
          </a:prstGeom>
          <a:solidFill>
            <a:srgbClr val="00B05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4" name="正方形/長方形 63">
            <a:extLst>
              <a:ext uri="{FF2B5EF4-FFF2-40B4-BE49-F238E27FC236}">
                <a16:creationId xmlns:a16="http://schemas.microsoft.com/office/drawing/2014/main" id="{637E00EC-1C92-4750-BD4B-0CEA416C0112}"/>
              </a:ext>
            </a:extLst>
          </p:cNvPr>
          <p:cNvSpPr/>
          <p:nvPr/>
        </p:nvSpPr>
        <p:spPr>
          <a:xfrm>
            <a:off x="3391009" y="2827961"/>
            <a:ext cx="109645" cy="2698060"/>
          </a:xfrm>
          <a:prstGeom prst="rect">
            <a:avLst/>
          </a:prstGeom>
          <a:solidFill>
            <a:srgbClr val="00B05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5" name="正方形/長方形 64">
            <a:extLst>
              <a:ext uri="{FF2B5EF4-FFF2-40B4-BE49-F238E27FC236}">
                <a16:creationId xmlns:a16="http://schemas.microsoft.com/office/drawing/2014/main" id="{3109E122-0B96-4CD2-A113-5F47F27B2DBB}"/>
              </a:ext>
            </a:extLst>
          </p:cNvPr>
          <p:cNvSpPr/>
          <p:nvPr/>
        </p:nvSpPr>
        <p:spPr>
          <a:xfrm>
            <a:off x="3276371" y="2961311"/>
            <a:ext cx="118592" cy="2564711"/>
          </a:xfrm>
          <a:prstGeom prst="rect">
            <a:avLst/>
          </a:prstGeom>
          <a:solidFill>
            <a:srgbClr val="00B05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6" name="正方形/長方形 65">
            <a:extLst>
              <a:ext uri="{FF2B5EF4-FFF2-40B4-BE49-F238E27FC236}">
                <a16:creationId xmlns:a16="http://schemas.microsoft.com/office/drawing/2014/main" id="{440BE63D-9160-4462-86EE-B3B4C9682437}"/>
              </a:ext>
            </a:extLst>
          </p:cNvPr>
          <p:cNvSpPr/>
          <p:nvPr/>
        </p:nvSpPr>
        <p:spPr>
          <a:xfrm>
            <a:off x="3507206" y="2732709"/>
            <a:ext cx="110273" cy="2793311"/>
          </a:xfrm>
          <a:prstGeom prst="rect">
            <a:avLst/>
          </a:prstGeom>
          <a:solidFill>
            <a:srgbClr val="00B05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7" name="正方形/長方形 66">
            <a:extLst>
              <a:ext uri="{FF2B5EF4-FFF2-40B4-BE49-F238E27FC236}">
                <a16:creationId xmlns:a16="http://schemas.microsoft.com/office/drawing/2014/main" id="{5086F9DB-B625-427F-A6FF-AE1D8B8C896F}"/>
              </a:ext>
            </a:extLst>
          </p:cNvPr>
          <p:cNvSpPr/>
          <p:nvPr/>
        </p:nvSpPr>
        <p:spPr>
          <a:xfrm>
            <a:off x="3619449" y="2645376"/>
            <a:ext cx="114248" cy="2880645"/>
          </a:xfrm>
          <a:prstGeom prst="rect">
            <a:avLst/>
          </a:prstGeom>
          <a:solidFill>
            <a:srgbClr val="00B05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8" name="正方形/長方形 67">
            <a:extLst>
              <a:ext uri="{FF2B5EF4-FFF2-40B4-BE49-F238E27FC236}">
                <a16:creationId xmlns:a16="http://schemas.microsoft.com/office/drawing/2014/main" id="{D8769E47-40BE-46C6-B62E-E97256157219}"/>
              </a:ext>
            </a:extLst>
          </p:cNvPr>
          <p:cNvSpPr/>
          <p:nvPr/>
        </p:nvSpPr>
        <p:spPr>
          <a:xfrm>
            <a:off x="3732117" y="2600586"/>
            <a:ext cx="112243" cy="2925433"/>
          </a:xfrm>
          <a:prstGeom prst="rect">
            <a:avLst/>
          </a:prstGeom>
          <a:solidFill>
            <a:srgbClr val="00B05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9" name="直線コネクタ 68">
            <a:extLst>
              <a:ext uri="{FF2B5EF4-FFF2-40B4-BE49-F238E27FC236}">
                <a16:creationId xmlns:a16="http://schemas.microsoft.com/office/drawing/2014/main" id="{D1EE15FF-F135-46DE-A433-44734B48DA04}"/>
              </a:ext>
            </a:extLst>
          </p:cNvPr>
          <p:cNvCxnSpPr>
            <a:cxnSpLocks/>
          </p:cNvCxnSpPr>
          <p:nvPr/>
        </p:nvCxnSpPr>
        <p:spPr>
          <a:xfrm>
            <a:off x="6129789" y="5533873"/>
            <a:ext cx="5633" cy="376424"/>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sp>
        <p:nvSpPr>
          <p:cNvPr id="70" name="テキスト ボックス 69">
            <a:extLst>
              <a:ext uri="{FF2B5EF4-FFF2-40B4-BE49-F238E27FC236}">
                <a16:creationId xmlns:a16="http://schemas.microsoft.com/office/drawing/2014/main" id="{329D5322-3D5A-49A1-9582-4531DAD6D2D7}"/>
              </a:ext>
            </a:extLst>
          </p:cNvPr>
          <p:cNvSpPr txBox="1"/>
          <p:nvPr/>
        </p:nvSpPr>
        <p:spPr>
          <a:xfrm>
            <a:off x="5831736" y="5825865"/>
            <a:ext cx="622285" cy="400110"/>
          </a:xfrm>
          <a:prstGeom prst="rect">
            <a:avLst/>
          </a:prstGeom>
          <a:noFill/>
          <a:ln>
            <a:noFill/>
          </a:ln>
        </p:spPr>
        <p:txBody>
          <a:bodyPr wrap="none" rtlCol="0">
            <a:spAutoFit/>
          </a:bodyPr>
          <a:lstStyle/>
          <a:p>
            <a:pPr algn="ctr"/>
            <a:r>
              <a:rPr kumimoji="1" lang="en-US" altLang="ja-JP" sz="2000" dirty="0">
                <a:solidFill>
                  <a:schemeClr val="bg1"/>
                </a:solidFill>
                <a:latin typeface="ＭＳ Ｐゴシック" panose="020B0600070205080204" pitchFamily="50" charset="-128"/>
                <a:ea typeface="ＭＳ Ｐゴシック" panose="020B0600070205080204" pitchFamily="50" charset="-128"/>
              </a:rPr>
              <a:t>1.96</a:t>
            </a:r>
            <a:endParaRPr kumimoji="1" lang="ja-JP" altLang="en-US" sz="2000" dirty="0">
              <a:solidFill>
                <a:schemeClr val="bg1"/>
              </a:solidFill>
              <a:latin typeface="ＭＳ Ｐゴシック" panose="020B0600070205080204" pitchFamily="50" charset="-128"/>
              <a:ea typeface="ＭＳ Ｐゴシック" panose="020B0600070205080204" pitchFamily="50" charset="-128"/>
            </a:endParaRPr>
          </a:p>
        </p:txBody>
      </p:sp>
      <p:sp>
        <p:nvSpPr>
          <p:cNvPr id="71" name="矢印: 右 70">
            <a:extLst>
              <a:ext uri="{FF2B5EF4-FFF2-40B4-BE49-F238E27FC236}">
                <a16:creationId xmlns:a16="http://schemas.microsoft.com/office/drawing/2014/main" id="{E56FFF38-C77E-4F91-9D11-1BDFDBEE2318}"/>
              </a:ext>
            </a:extLst>
          </p:cNvPr>
          <p:cNvSpPr/>
          <p:nvPr/>
        </p:nvSpPr>
        <p:spPr>
          <a:xfrm rot="10800000" flipH="1">
            <a:off x="6133582" y="5590351"/>
            <a:ext cx="959328" cy="203306"/>
          </a:xfrm>
          <a:prstGeom prst="rightArrow">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テキスト ボックス 71">
            <a:extLst>
              <a:ext uri="{FF2B5EF4-FFF2-40B4-BE49-F238E27FC236}">
                <a16:creationId xmlns:a16="http://schemas.microsoft.com/office/drawing/2014/main" id="{7345ABBF-D451-488E-98F8-88328EC80F06}"/>
              </a:ext>
            </a:extLst>
          </p:cNvPr>
          <p:cNvSpPr txBox="1"/>
          <p:nvPr/>
        </p:nvSpPr>
        <p:spPr>
          <a:xfrm>
            <a:off x="3503593" y="4074122"/>
            <a:ext cx="760143" cy="353943"/>
          </a:xfrm>
          <a:prstGeom prst="rect">
            <a:avLst/>
          </a:prstGeom>
          <a:solidFill>
            <a:srgbClr val="00B050"/>
          </a:solidFill>
          <a:ln>
            <a:noFill/>
          </a:ln>
        </p:spPr>
        <p:txBody>
          <a:bodyPr wrap="none" rtlCol="0">
            <a:spAutoFit/>
          </a:bodyPr>
          <a:lstStyle/>
          <a:p>
            <a:pPr algn="ctr"/>
            <a:r>
              <a:rPr kumimoji="1" lang="en-US" altLang="ja-JP" sz="1700" dirty="0">
                <a:solidFill>
                  <a:schemeClr val="bg1"/>
                </a:solidFill>
                <a:latin typeface="ＭＳ Ｐゴシック" panose="020B0600070205080204" pitchFamily="50" charset="-128"/>
                <a:ea typeface="ＭＳ Ｐゴシック" panose="020B0600070205080204" pitchFamily="50" charset="-128"/>
              </a:rPr>
              <a:t>U</a:t>
            </a:r>
            <a:r>
              <a:rPr kumimoji="1" lang="ja-JP" altLang="en-US" sz="1700" dirty="0">
                <a:solidFill>
                  <a:schemeClr val="bg1"/>
                </a:solidFill>
                <a:latin typeface="ＭＳ Ｐゴシック" panose="020B0600070205080204" pitchFamily="50" charset="-128"/>
                <a:ea typeface="ＭＳ Ｐゴシック" panose="020B0600070205080204" pitchFamily="50" charset="-128"/>
              </a:rPr>
              <a:t>分布</a:t>
            </a:r>
          </a:p>
        </p:txBody>
      </p:sp>
      <p:sp>
        <p:nvSpPr>
          <p:cNvPr id="73" name="テキスト ボックス 72">
            <a:extLst>
              <a:ext uri="{FF2B5EF4-FFF2-40B4-BE49-F238E27FC236}">
                <a16:creationId xmlns:a16="http://schemas.microsoft.com/office/drawing/2014/main" id="{4AEE874F-11FF-4B19-ADB3-3E411CD0EE7A}"/>
              </a:ext>
            </a:extLst>
          </p:cNvPr>
          <p:cNvSpPr txBox="1"/>
          <p:nvPr/>
        </p:nvSpPr>
        <p:spPr>
          <a:xfrm>
            <a:off x="6111822" y="4851554"/>
            <a:ext cx="992579" cy="323165"/>
          </a:xfrm>
          <a:prstGeom prst="rect">
            <a:avLst/>
          </a:prstGeom>
          <a:noFill/>
          <a:ln>
            <a:noFill/>
          </a:ln>
        </p:spPr>
        <p:txBody>
          <a:bodyPr wrap="none" rtlCol="0">
            <a:spAutoFit/>
          </a:bodyPr>
          <a:lstStyle/>
          <a:p>
            <a:r>
              <a:rPr kumimoji="1" lang="en-US" altLang="ja-JP" sz="1500" dirty="0">
                <a:solidFill>
                  <a:schemeClr val="bg1"/>
                </a:solidFill>
                <a:latin typeface="ＭＳ Ｐゴシック" panose="020B0600070205080204" pitchFamily="50" charset="-128"/>
                <a:ea typeface="ＭＳ Ｐゴシック" panose="020B0600070205080204" pitchFamily="50" charset="-128"/>
              </a:rPr>
              <a:t>α/2=2.5%</a:t>
            </a:r>
            <a:endParaRPr kumimoji="1" lang="ja-JP" altLang="en-US" sz="1500" dirty="0">
              <a:solidFill>
                <a:schemeClr val="bg1"/>
              </a:solidFill>
              <a:latin typeface="ＭＳ Ｐゴシック" panose="020B0600070205080204" pitchFamily="50" charset="-128"/>
              <a:ea typeface="ＭＳ Ｐゴシック" panose="020B0600070205080204" pitchFamily="50" charset="-128"/>
            </a:endParaRPr>
          </a:p>
        </p:txBody>
      </p:sp>
      <p:sp>
        <p:nvSpPr>
          <p:cNvPr id="74" name="テキスト ボックス 73">
            <a:extLst>
              <a:ext uri="{FF2B5EF4-FFF2-40B4-BE49-F238E27FC236}">
                <a16:creationId xmlns:a16="http://schemas.microsoft.com/office/drawing/2014/main" id="{F5816AD5-FF26-49E8-834E-1CB6C9739C2A}"/>
              </a:ext>
            </a:extLst>
          </p:cNvPr>
          <p:cNvSpPr txBox="1"/>
          <p:nvPr/>
        </p:nvSpPr>
        <p:spPr>
          <a:xfrm>
            <a:off x="657029" y="4872166"/>
            <a:ext cx="992579" cy="323165"/>
          </a:xfrm>
          <a:prstGeom prst="rect">
            <a:avLst/>
          </a:prstGeom>
          <a:noFill/>
          <a:ln>
            <a:noFill/>
          </a:ln>
        </p:spPr>
        <p:txBody>
          <a:bodyPr wrap="none" rtlCol="0">
            <a:spAutoFit/>
          </a:bodyPr>
          <a:lstStyle/>
          <a:p>
            <a:r>
              <a:rPr kumimoji="1" lang="en-US" altLang="ja-JP" sz="1500" dirty="0">
                <a:solidFill>
                  <a:schemeClr val="bg1"/>
                </a:solidFill>
                <a:latin typeface="ＭＳ Ｐゴシック" panose="020B0600070205080204" pitchFamily="50" charset="-128"/>
                <a:ea typeface="ＭＳ Ｐゴシック" panose="020B0600070205080204" pitchFamily="50" charset="-128"/>
              </a:rPr>
              <a:t>α/2=2.5%</a:t>
            </a:r>
            <a:endParaRPr kumimoji="1" lang="ja-JP" altLang="en-US" sz="1500" dirty="0">
              <a:solidFill>
                <a:schemeClr val="bg1"/>
              </a:solidFill>
              <a:latin typeface="ＭＳ Ｐゴシック" panose="020B0600070205080204" pitchFamily="50" charset="-128"/>
              <a:ea typeface="ＭＳ Ｐゴシック" panose="020B0600070205080204" pitchFamily="50" charset="-128"/>
            </a:endParaRPr>
          </a:p>
        </p:txBody>
      </p:sp>
      <p:sp>
        <p:nvSpPr>
          <p:cNvPr id="75" name="テキスト ボックス 74">
            <a:extLst>
              <a:ext uri="{FF2B5EF4-FFF2-40B4-BE49-F238E27FC236}">
                <a16:creationId xmlns:a16="http://schemas.microsoft.com/office/drawing/2014/main" id="{6777B703-D90A-40AB-8A64-5F36BDFD4DCA}"/>
              </a:ext>
            </a:extLst>
          </p:cNvPr>
          <p:cNvSpPr txBox="1"/>
          <p:nvPr/>
        </p:nvSpPr>
        <p:spPr>
          <a:xfrm>
            <a:off x="6243415" y="5698017"/>
            <a:ext cx="761747" cy="323165"/>
          </a:xfrm>
          <a:prstGeom prst="rect">
            <a:avLst/>
          </a:prstGeom>
          <a:noFill/>
          <a:ln>
            <a:noFill/>
          </a:ln>
        </p:spPr>
        <p:txBody>
          <a:bodyPr wrap="none" rtlCol="0">
            <a:spAutoFit/>
          </a:bodyPr>
          <a:lstStyle/>
          <a:p>
            <a:pPr algn="ctr"/>
            <a:r>
              <a:rPr kumimoji="1" lang="ja-JP" altLang="en-US" sz="1500" dirty="0">
                <a:solidFill>
                  <a:srgbClr val="FFFF00"/>
                </a:solidFill>
                <a:latin typeface="ＭＳ Ｐゴシック" panose="020B0600070205080204" pitchFamily="50" charset="-128"/>
                <a:ea typeface="ＭＳ Ｐゴシック" panose="020B0600070205080204" pitchFamily="50" charset="-128"/>
              </a:rPr>
              <a:t>棄却域</a:t>
            </a:r>
            <a:endParaRPr kumimoji="1" lang="ja-JP" altLang="en-US" sz="1300" dirty="0">
              <a:solidFill>
                <a:srgbClr val="FFFF00"/>
              </a:solidFill>
              <a:latin typeface="ＭＳ Ｐゴシック" panose="020B0600070205080204" pitchFamily="50" charset="-128"/>
              <a:ea typeface="ＭＳ Ｐゴシック" panose="020B0600070205080204" pitchFamily="50" charset="-128"/>
            </a:endParaRPr>
          </a:p>
        </p:txBody>
      </p:sp>
      <p:sp>
        <p:nvSpPr>
          <p:cNvPr id="77" name="テキスト ボックス 76">
            <a:extLst>
              <a:ext uri="{FF2B5EF4-FFF2-40B4-BE49-F238E27FC236}">
                <a16:creationId xmlns:a16="http://schemas.microsoft.com/office/drawing/2014/main" id="{88831B77-E41C-4D7D-8E6C-920FD7A0A1FA}"/>
              </a:ext>
            </a:extLst>
          </p:cNvPr>
          <p:cNvSpPr txBox="1"/>
          <p:nvPr/>
        </p:nvSpPr>
        <p:spPr>
          <a:xfrm>
            <a:off x="925447" y="2662670"/>
            <a:ext cx="1663425" cy="553998"/>
          </a:xfrm>
          <a:prstGeom prst="rect">
            <a:avLst/>
          </a:prstGeom>
          <a:noFill/>
          <a:ln>
            <a:noFill/>
          </a:ln>
        </p:spPr>
        <p:txBody>
          <a:bodyPr wrap="square" rtlCol="0">
            <a:spAutoFit/>
          </a:bodyPr>
          <a:lstStyle/>
          <a:p>
            <a:r>
              <a:rPr kumimoji="1" lang="ja-JP" altLang="en-US" sz="1500" dirty="0">
                <a:solidFill>
                  <a:schemeClr val="bg1"/>
                </a:solidFill>
                <a:latin typeface="ＭＳ Ｐゴシック" panose="020B0600070205080204" pitchFamily="50" charset="-128"/>
                <a:ea typeface="ＭＳ Ｐゴシック" panose="020B0600070205080204" pitchFamily="50" charset="-128"/>
              </a:rPr>
              <a:t>大標本の場合は</a:t>
            </a:r>
            <a:r>
              <a:rPr kumimoji="1" lang="ja-JP" altLang="en-US" sz="1500" dirty="0">
                <a:solidFill>
                  <a:srgbClr val="00B0F0"/>
                </a:solidFill>
                <a:latin typeface="ＭＳ Ｐゴシック" panose="020B0600070205080204" pitchFamily="50" charset="-128"/>
                <a:ea typeface="ＭＳ Ｐゴシック" panose="020B0600070205080204" pitchFamily="50" charset="-128"/>
              </a:rPr>
              <a:t>正規分布</a:t>
            </a:r>
            <a:r>
              <a:rPr kumimoji="1" lang="ja-JP" altLang="en-US" sz="1500" dirty="0">
                <a:solidFill>
                  <a:schemeClr val="bg1"/>
                </a:solidFill>
                <a:latin typeface="ＭＳ Ｐゴシック" panose="020B0600070205080204" pitchFamily="50" charset="-128"/>
                <a:ea typeface="ＭＳ Ｐゴシック" panose="020B0600070205080204" pitchFamily="50" charset="-128"/>
              </a:rPr>
              <a:t>に近づく</a:t>
            </a:r>
          </a:p>
        </p:txBody>
      </p:sp>
      <p:cxnSp>
        <p:nvCxnSpPr>
          <p:cNvPr id="79" name="コネクタ: 曲線 78">
            <a:extLst>
              <a:ext uri="{FF2B5EF4-FFF2-40B4-BE49-F238E27FC236}">
                <a16:creationId xmlns:a16="http://schemas.microsoft.com/office/drawing/2014/main" id="{814265DC-C856-42EC-B92C-6C679D2B7521}"/>
              </a:ext>
            </a:extLst>
          </p:cNvPr>
          <p:cNvCxnSpPr>
            <a:cxnSpLocks/>
          </p:cNvCxnSpPr>
          <p:nvPr/>
        </p:nvCxnSpPr>
        <p:spPr>
          <a:xfrm>
            <a:off x="2475721" y="2827963"/>
            <a:ext cx="530709" cy="457766"/>
          </a:xfrm>
          <a:prstGeom prst="curvedConnector3">
            <a:avLst/>
          </a:prstGeom>
          <a:ln w="31750">
            <a:solidFill>
              <a:srgbClr val="00B0F0"/>
            </a:solidFill>
            <a:tailEnd type="triangle"/>
          </a:ln>
        </p:spPr>
        <p:style>
          <a:lnRef idx="1">
            <a:schemeClr val="accent1"/>
          </a:lnRef>
          <a:fillRef idx="0">
            <a:schemeClr val="accent1"/>
          </a:fillRef>
          <a:effectRef idx="0">
            <a:schemeClr val="accent1"/>
          </a:effectRef>
          <a:fontRef idx="minor">
            <a:schemeClr val="tx1"/>
          </a:fontRef>
        </p:style>
      </p:cxnSp>
      <p:graphicFrame>
        <p:nvGraphicFramePr>
          <p:cNvPr id="81" name="オブジェクト 80">
            <a:extLst>
              <a:ext uri="{FF2B5EF4-FFF2-40B4-BE49-F238E27FC236}">
                <a16:creationId xmlns:a16="http://schemas.microsoft.com/office/drawing/2014/main" id="{0C1857AF-E326-4C97-ABED-6FE2CE6DF28B}"/>
              </a:ext>
            </a:extLst>
          </p:cNvPr>
          <p:cNvGraphicFramePr>
            <a:graphicFrameLocks noChangeAspect="1"/>
          </p:cNvGraphicFramePr>
          <p:nvPr>
            <p:extLst>
              <p:ext uri="{D42A27DB-BD31-4B8C-83A1-F6EECF244321}">
                <p14:modId xmlns:p14="http://schemas.microsoft.com/office/powerpoint/2010/main" val="1672906281"/>
              </p:ext>
            </p:extLst>
          </p:nvPr>
        </p:nvGraphicFramePr>
        <p:xfrm>
          <a:off x="5910358" y="3509764"/>
          <a:ext cx="2729694" cy="1115238"/>
        </p:xfrm>
        <a:graphic>
          <a:graphicData uri="http://schemas.openxmlformats.org/presentationml/2006/ole">
            <mc:AlternateContent xmlns:mc="http://schemas.openxmlformats.org/markup-compatibility/2006">
              <mc:Choice xmlns:v="urn:schemas-microsoft-com:vml" Requires="v">
                <p:oleObj spid="_x0000_s2075" name="Equation" r:id="rId3" imgW="1955520" imgH="799920" progId="Equation.DSMT4">
                  <p:embed/>
                </p:oleObj>
              </mc:Choice>
              <mc:Fallback>
                <p:oleObj name="Equation" r:id="rId3" imgW="1955520" imgH="799920" progId="Equation.DSMT4">
                  <p:embed/>
                  <p:pic>
                    <p:nvPicPr>
                      <p:cNvPr id="0" name="Object 1"/>
                      <p:cNvPicPr>
                        <a:picLocks noChangeAspect="1" noChangeArrowheads="1"/>
                      </p:cNvPicPr>
                      <p:nvPr/>
                    </p:nvPicPr>
                    <p:blipFill>
                      <a:blip r:embed="rId4"/>
                      <a:srcRect/>
                      <a:stretch>
                        <a:fillRect/>
                      </a:stretch>
                    </p:blipFill>
                    <p:spPr bwMode="auto">
                      <a:xfrm>
                        <a:off x="5910358" y="3509764"/>
                        <a:ext cx="2729694" cy="1115238"/>
                      </a:xfrm>
                      <a:prstGeom prst="rect">
                        <a:avLst/>
                      </a:prstGeom>
                      <a:noFill/>
                      <a:ln w="34925">
                        <a:solidFill>
                          <a:srgbClr val="FFFF00"/>
                        </a:solidFill>
                      </a:ln>
                    </p:spPr>
                  </p:pic>
                </p:oleObj>
              </mc:Fallback>
            </mc:AlternateContent>
          </a:graphicData>
        </a:graphic>
      </p:graphicFrame>
      <p:cxnSp>
        <p:nvCxnSpPr>
          <p:cNvPr id="83" name="コネクタ: 曲線 82">
            <a:extLst>
              <a:ext uri="{FF2B5EF4-FFF2-40B4-BE49-F238E27FC236}">
                <a16:creationId xmlns:a16="http://schemas.microsoft.com/office/drawing/2014/main" id="{35A4F5F3-0C16-4349-ACA6-73CD2A799251}"/>
              </a:ext>
            </a:extLst>
          </p:cNvPr>
          <p:cNvCxnSpPr>
            <a:cxnSpLocks/>
          </p:cNvCxnSpPr>
          <p:nvPr/>
        </p:nvCxnSpPr>
        <p:spPr>
          <a:xfrm rot="5400000">
            <a:off x="7276316" y="4853624"/>
            <a:ext cx="910946" cy="449552"/>
          </a:xfrm>
          <a:prstGeom prst="curvedConnector2">
            <a:avLst/>
          </a:prstGeom>
          <a:ln w="3175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84" name="テキスト ボックス 83">
            <a:extLst>
              <a:ext uri="{FF2B5EF4-FFF2-40B4-BE49-F238E27FC236}">
                <a16:creationId xmlns:a16="http://schemas.microsoft.com/office/drawing/2014/main" id="{3497699A-9A87-4022-9B9B-3B0950F3B97C}"/>
              </a:ext>
            </a:extLst>
          </p:cNvPr>
          <p:cNvSpPr txBox="1"/>
          <p:nvPr/>
        </p:nvSpPr>
        <p:spPr>
          <a:xfrm rot="1019543">
            <a:off x="7902381" y="4746990"/>
            <a:ext cx="415498" cy="669414"/>
          </a:xfrm>
          <a:prstGeom prst="rect">
            <a:avLst/>
          </a:prstGeom>
          <a:noFill/>
        </p:spPr>
        <p:txBody>
          <a:bodyPr vert="eaVert" wrap="none" rtlCol="0">
            <a:spAutoFit/>
          </a:bodyPr>
          <a:lstStyle/>
          <a:p>
            <a:pPr algn="l"/>
            <a:r>
              <a:rPr kumimoji="1" lang="ja-JP" altLang="en-US" sz="1500" dirty="0">
                <a:solidFill>
                  <a:srgbClr val="FFFF00"/>
                </a:solidFill>
                <a:latin typeface="ＭＳ Ｐゴシック" panose="020B0600070205080204" pitchFamily="50" charset="-128"/>
                <a:ea typeface="ＭＳ Ｐゴシック" panose="020B0600070205080204" pitchFamily="50" charset="-128"/>
                <a:cs typeface="Meiryo UI" pitchFamily="50" charset="-128"/>
              </a:rPr>
              <a:t>標準化</a:t>
            </a:r>
          </a:p>
        </p:txBody>
      </p:sp>
      <p:sp>
        <p:nvSpPr>
          <p:cNvPr id="4" name="直角三角形 3">
            <a:extLst>
              <a:ext uri="{FF2B5EF4-FFF2-40B4-BE49-F238E27FC236}">
                <a16:creationId xmlns:a16="http://schemas.microsoft.com/office/drawing/2014/main" id="{6A85D4FC-892B-4217-BB7E-C3286240D4BA}"/>
              </a:ext>
            </a:extLst>
          </p:cNvPr>
          <p:cNvSpPr/>
          <p:nvPr/>
        </p:nvSpPr>
        <p:spPr>
          <a:xfrm flipH="1">
            <a:off x="629903" y="5212090"/>
            <a:ext cx="1151509" cy="312618"/>
          </a:xfrm>
          <a:prstGeom prst="rtTriangle">
            <a:avLst/>
          </a:prstGeom>
          <a:solidFill>
            <a:srgbClr val="FFC00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直角三角形 12">
            <a:extLst>
              <a:ext uri="{FF2B5EF4-FFF2-40B4-BE49-F238E27FC236}">
                <a16:creationId xmlns:a16="http://schemas.microsoft.com/office/drawing/2014/main" id="{38AA9EC1-7731-4F81-8ED1-B820E3A839BD}"/>
              </a:ext>
            </a:extLst>
          </p:cNvPr>
          <p:cNvSpPr/>
          <p:nvPr/>
        </p:nvSpPr>
        <p:spPr>
          <a:xfrm>
            <a:off x="6137277" y="5212063"/>
            <a:ext cx="950194" cy="320323"/>
          </a:xfrm>
          <a:prstGeom prst="rtTriangle">
            <a:avLst/>
          </a:prstGeom>
          <a:solidFill>
            <a:srgbClr val="FFC000"/>
          </a:solidFill>
          <a:ln w="127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フリーフォーム 10">
            <a:extLst>
              <a:ext uri="{FF2B5EF4-FFF2-40B4-BE49-F238E27FC236}">
                <a16:creationId xmlns:a16="http://schemas.microsoft.com/office/drawing/2014/main" id="{19E1DA5D-BCEB-4B05-AFE4-E32FA482EE98}"/>
              </a:ext>
            </a:extLst>
          </p:cNvPr>
          <p:cNvSpPr/>
          <p:nvPr/>
        </p:nvSpPr>
        <p:spPr>
          <a:xfrm>
            <a:off x="699007" y="2581173"/>
            <a:ext cx="6396262" cy="2888500"/>
          </a:xfrm>
          <a:custGeom>
            <a:avLst/>
            <a:gdLst>
              <a:gd name="connsiteX0" fmla="*/ 0 w 5343525"/>
              <a:gd name="connsiteY0" fmla="*/ 2348579 h 2352118"/>
              <a:gd name="connsiteX1" fmla="*/ 904875 w 5343525"/>
              <a:gd name="connsiteY1" fmla="*/ 2062829 h 2352118"/>
              <a:gd name="connsiteX2" fmla="*/ 1781175 w 5343525"/>
              <a:gd name="connsiteY2" fmla="*/ 948404 h 2352118"/>
              <a:gd name="connsiteX3" fmla="*/ 2085975 w 5343525"/>
              <a:gd name="connsiteY3" fmla="*/ 453104 h 2352118"/>
              <a:gd name="connsiteX4" fmla="*/ 2438400 w 5343525"/>
              <a:gd name="connsiteY4" fmla="*/ 53054 h 2352118"/>
              <a:gd name="connsiteX5" fmla="*/ 2705100 w 5343525"/>
              <a:gd name="connsiteY5" fmla="*/ 5429 h 2352118"/>
              <a:gd name="connsiteX6" fmla="*/ 2914650 w 5343525"/>
              <a:gd name="connsiteY6" fmla="*/ 62579 h 2352118"/>
              <a:gd name="connsiteX7" fmla="*/ 3181350 w 5343525"/>
              <a:gd name="connsiteY7" fmla="*/ 357854 h 2352118"/>
              <a:gd name="connsiteX8" fmla="*/ 3552825 w 5343525"/>
              <a:gd name="connsiteY8" fmla="*/ 938879 h 2352118"/>
              <a:gd name="connsiteX9" fmla="*/ 3933825 w 5343525"/>
              <a:gd name="connsiteY9" fmla="*/ 1500854 h 2352118"/>
              <a:gd name="connsiteX10" fmla="*/ 4457700 w 5343525"/>
              <a:gd name="connsiteY10" fmla="*/ 2053304 h 2352118"/>
              <a:gd name="connsiteX11" fmla="*/ 5105400 w 5343525"/>
              <a:gd name="connsiteY11" fmla="*/ 2310479 h 2352118"/>
              <a:gd name="connsiteX12" fmla="*/ 5343525 w 5343525"/>
              <a:gd name="connsiteY12" fmla="*/ 2348579 h 235211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5343525" h="2352118">
                <a:moveTo>
                  <a:pt x="0" y="2348579"/>
                </a:moveTo>
                <a:cubicBezTo>
                  <a:pt x="304006" y="2322385"/>
                  <a:pt x="608013" y="2296191"/>
                  <a:pt x="904875" y="2062829"/>
                </a:cubicBezTo>
                <a:cubicBezTo>
                  <a:pt x="1201737" y="1829467"/>
                  <a:pt x="1584325" y="1216691"/>
                  <a:pt x="1781175" y="948404"/>
                </a:cubicBezTo>
                <a:cubicBezTo>
                  <a:pt x="1978025" y="680117"/>
                  <a:pt x="1976438" y="602329"/>
                  <a:pt x="2085975" y="453104"/>
                </a:cubicBezTo>
                <a:cubicBezTo>
                  <a:pt x="2195512" y="303879"/>
                  <a:pt x="2335213" y="127666"/>
                  <a:pt x="2438400" y="53054"/>
                </a:cubicBezTo>
                <a:cubicBezTo>
                  <a:pt x="2541587" y="-21558"/>
                  <a:pt x="2625725" y="3842"/>
                  <a:pt x="2705100" y="5429"/>
                </a:cubicBezTo>
                <a:cubicBezTo>
                  <a:pt x="2784475" y="7016"/>
                  <a:pt x="2835275" y="3842"/>
                  <a:pt x="2914650" y="62579"/>
                </a:cubicBezTo>
                <a:cubicBezTo>
                  <a:pt x="2994025" y="121316"/>
                  <a:pt x="3074988" y="211804"/>
                  <a:pt x="3181350" y="357854"/>
                </a:cubicBezTo>
                <a:cubicBezTo>
                  <a:pt x="3287713" y="503904"/>
                  <a:pt x="3427412" y="748379"/>
                  <a:pt x="3552825" y="938879"/>
                </a:cubicBezTo>
                <a:cubicBezTo>
                  <a:pt x="3678238" y="1129379"/>
                  <a:pt x="3783013" y="1315116"/>
                  <a:pt x="3933825" y="1500854"/>
                </a:cubicBezTo>
                <a:cubicBezTo>
                  <a:pt x="4084638" y="1686591"/>
                  <a:pt x="4262437" y="1918366"/>
                  <a:pt x="4457700" y="2053304"/>
                </a:cubicBezTo>
                <a:cubicBezTo>
                  <a:pt x="4652963" y="2188242"/>
                  <a:pt x="4957762" y="2261266"/>
                  <a:pt x="5105400" y="2310479"/>
                </a:cubicBezTo>
                <a:cubicBezTo>
                  <a:pt x="5253038" y="2359692"/>
                  <a:pt x="5298281" y="2354135"/>
                  <a:pt x="5343525" y="2348579"/>
                </a:cubicBezTo>
              </a:path>
            </a:pathLst>
          </a:custGeom>
          <a:noFill/>
          <a:ln w="3810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89" name="矢印: U ターン 88">
            <a:extLst>
              <a:ext uri="{FF2B5EF4-FFF2-40B4-BE49-F238E27FC236}">
                <a16:creationId xmlns:a16="http://schemas.microsoft.com/office/drawing/2014/main" id="{5F5DA677-5AD8-4E1C-BA1B-1A75B58E4FE2}"/>
              </a:ext>
            </a:extLst>
          </p:cNvPr>
          <p:cNvSpPr/>
          <p:nvPr/>
        </p:nvSpPr>
        <p:spPr>
          <a:xfrm rot="16200000" flipH="1">
            <a:off x="5171859" y="3367910"/>
            <a:ext cx="1272713" cy="604298"/>
          </a:xfrm>
          <a:prstGeom prst="uturnArrow">
            <a:avLst>
              <a:gd name="adj1" fmla="val 11714"/>
              <a:gd name="adj2" fmla="val 13928"/>
              <a:gd name="adj3" fmla="val 25000"/>
              <a:gd name="adj4" fmla="val 43750"/>
              <a:gd name="adj5" fmla="val 100000"/>
            </a:avLst>
          </a:prstGeom>
          <a:solidFill>
            <a:schemeClr val="bg1"/>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90" name="テキスト ボックス 89">
            <a:extLst>
              <a:ext uri="{FF2B5EF4-FFF2-40B4-BE49-F238E27FC236}">
                <a16:creationId xmlns:a16="http://schemas.microsoft.com/office/drawing/2014/main" id="{D90CFE6D-0E82-451B-B5ED-2F1FF310B4D6}"/>
              </a:ext>
            </a:extLst>
          </p:cNvPr>
          <p:cNvSpPr txBox="1"/>
          <p:nvPr/>
        </p:nvSpPr>
        <p:spPr>
          <a:xfrm>
            <a:off x="6150209" y="2803688"/>
            <a:ext cx="1863394" cy="553998"/>
          </a:xfrm>
          <a:prstGeom prst="rect">
            <a:avLst/>
          </a:prstGeom>
          <a:noFill/>
          <a:ln>
            <a:noFill/>
          </a:ln>
        </p:spPr>
        <p:txBody>
          <a:bodyPr wrap="square" rtlCol="0">
            <a:spAutoFit/>
          </a:bodyPr>
          <a:lstStyle/>
          <a:p>
            <a:r>
              <a:rPr kumimoji="1" lang="ja-JP" altLang="en-US" sz="1500" dirty="0">
                <a:solidFill>
                  <a:schemeClr val="bg1"/>
                </a:solidFill>
                <a:latin typeface="ＭＳ Ｐゴシック" panose="020B0600070205080204" pitchFamily="50" charset="-128"/>
                <a:ea typeface="ＭＳ Ｐゴシック" panose="020B0600070205080204" pitchFamily="50" charset="-128"/>
              </a:rPr>
              <a:t>同順位がないことを前提とした標準偏差</a:t>
            </a:r>
          </a:p>
        </p:txBody>
      </p:sp>
    </p:spTree>
    <p:extLst>
      <p:ext uri="{BB962C8B-B14F-4D97-AF65-F5344CB8AC3E}">
        <p14:creationId xmlns:p14="http://schemas.microsoft.com/office/powerpoint/2010/main" val="39888737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7"/>
                                        </p:tgtEl>
                                        <p:attrNameLst>
                                          <p:attrName>style.visibility</p:attrName>
                                        </p:attrNameLst>
                                      </p:cBhvr>
                                      <p:to>
                                        <p:strVal val="visible"/>
                                      </p:to>
                                    </p:set>
                                    <p:animEffect transition="in" filter="fade">
                                      <p:cBhvr>
                                        <p:cTn id="10" dur="500"/>
                                        <p:tgtEl>
                                          <p:spTgt spid="77"/>
                                        </p:tgtEl>
                                      </p:cBhvr>
                                    </p:animEffect>
                                  </p:childTnLst>
                                </p:cTn>
                              </p:par>
                              <p:par>
                                <p:cTn id="11" presetID="10" presetClass="entr" presetSubtype="0" fill="hold" nodeType="withEffect">
                                  <p:stCondLst>
                                    <p:cond delay="0"/>
                                  </p:stCondLst>
                                  <p:childTnLst>
                                    <p:set>
                                      <p:cBhvr>
                                        <p:cTn id="12" dur="1" fill="hold">
                                          <p:stCondLst>
                                            <p:cond delay="0"/>
                                          </p:stCondLst>
                                        </p:cTn>
                                        <p:tgtEl>
                                          <p:spTgt spid="79"/>
                                        </p:tgtEl>
                                        <p:attrNameLst>
                                          <p:attrName>style.visibility</p:attrName>
                                        </p:attrNameLst>
                                      </p:cBhvr>
                                      <p:to>
                                        <p:strVal val="visible"/>
                                      </p:to>
                                    </p:set>
                                    <p:animEffect transition="in" filter="fade">
                                      <p:cBhvr>
                                        <p:cTn id="13" dur="500"/>
                                        <p:tgtEl>
                                          <p:spTgt spid="79"/>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ntr" presetSubtype="0" fill="hold" nodeType="clickEffect">
                                  <p:stCondLst>
                                    <p:cond delay="0"/>
                                  </p:stCondLst>
                                  <p:childTnLst>
                                    <p:set>
                                      <p:cBhvr>
                                        <p:cTn id="17" dur="1" fill="hold">
                                          <p:stCondLst>
                                            <p:cond delay="0"/>
                                          </p:stCondLst>
                                        </p:cTn>
                                        <p:tgtEl>
                                          <p:spTgt spid="81"/>
                                        </p:tgtEl>
                                        <p:attrNameLst>
                                          <p:attrName>style.visibility</p:attrName>
                                        </p:attrNameLst>
                                      </p:cBhvr>
                                      <p:to>
                                        <p:strVal val="visible"/>
                                      </p:to>
                                    </p:set>
                                    <p:animEffect transition="in" filter="fade">
                                      <p:cBhvr>
                                        <p:cTn id="18" dur="500"/>
                                        <p:tgtEl>
                                          <p:spTgt spid="81"/>
                                        </p:tgtEl>
                                      </p:cBhvr>
                                    </p:animEffect>
                                  </p:childTnLst>
                                </p:cTn>
                              </p:par>
                              <p:par>
                                <p:cTn id="19" presetID="10" presetClass="entr" presetSubtype="0" fill="hold" nodeType="withEffect">
                                  <p:stCondLst>
                                    <p:cond delay="0"/>
                                  </p:stCondLst>
                                  <p:childTnLst>
                                    <p:set>
                                      <p:cBhvr>
                                        <p:cTn id="20" dur="1" fill="hold">
                                          <p:stCondLst>
                                            <p:cond delay="0"/>
                                          </p:stCondLst>
                                        </p:cTn>
                                        <p:tgtEl>
                                          <p:spTgt spid="83"/>
                                        </p:tgtEl>
                                        <p:attrNameLst>
                                          <p:attrName>style.visibility</p:attrName>
                                        </p:attrNameLst>
                                      </p:cBhvr>
                                      <p:to>
                                        <p:strVal val="visible"/>
                                      </p:to>
                                    </p:set>
                                    <p:animEffect transition="in" filter="fade">
                                      <p:cBhvr>
                                        <p:cTn id="21" dur="500"/>
                                        <p:tgtEl>
                                          <p:spTgt spid="83"/>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84"/>
                                        </p:tgtEl>
                                        <p:attrNameLst>
                                          <p:attrName>style.visibility</p:attrName>
                                        </p:attrNameLst>
                                      </p:cBhvr>
                                      <p:to>
                                        <p:strVal val="visible"/>
                                      </p:to>
                                    </p:set>
                                    <p:animEffect transition="in" filter="fade">
                                      <p:cBhvr>
                                        <p:cTn id="24" dur="500"/>
                                        <p:tgtEl>
                                          <p:spTgt spid="84"/>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fade">
                                      <p:cBhvr>
                                        <p:cTn id="27" dur="500"/>
                                        <p:tgtEl>
                                          <p:spTgt spid="9"/>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0"/>
                                        </p:tgtEl>
                                        <p:attrNameLst>
                                          <p:attrName>style.visibility</p:attrName>
                                        </p:attrNameLst>
                                      </p:cBhvr>
                                      <p:to>
                                        <p:strVal val="visible"/>
                                      </p:to>
                                    </p:set>
                                    <p:animEffect transition="in" filter="fade">
                                      <p:cBhvr>
                                        <p:cTn id="30" dur="500"/>
                                        <p:tgtEl>
                                          <p:spTgt spid="10"/>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1"/>
                                        </p:tgtEl>
                                        <p:attrNameLst>
                                          <p:attrName>style.visibility</p:attrName>
                                        </p:attrNameLst>
                                      </p:cBhvr>
                                      <p:to>
                                        <p:strVal val="visible"/>
                                      </p:to>
                                    </p:set>
                                    <p:animEffect transition="in" filter="fade">
                                      <p:cBhvr>
                                        <p:cTn id="33" dur="500"/>
                                        <p:tgtEl>
                                          <p:spTgt spid="11"/>
                                        </p:tgtEl>
                                      </p:cBhvr>
                                    </p:animEffect>
                                  </p:childTnLst>
                                </p:cTn>
                              </p:par>
                              <p:par>
                                <p:cTn id="34" presetID="10" presetClass="entr" presetSubtype="0" fill="hold" nodeType="withEffect">
                                  <p:stCondLst>
                                    <p:cond delay="0"/>
                                  </p:stCondLst>
                                  <p:childTnLst>
                                    <p:set>
                                      <p:cBhvr>
                                        <p:cTn id="35" dur="1" fill="hold">
                                          <p:stCondLst>
                                            <p:cond delay="0"/>
                                          </p:stCondLst>
                                        </p:cTn>
                                        <p:tgtEl>
                                          <p:spTgt spid="12"/>
                                        </p:tgtEl>
                                        <p:attrNameLst>
                                          <p:attrName>style.visibility</p:attrName>
                                        </p:attrNameLst>
                                      </p:cBhvr>
                                      <p:to>
                                        <p:strVal val="visible"/>
                                      </p:to>
                                    </p:set>
                                    <p:animEffect transition="in" filter="fade">
                                      <p:cBhvr>
                                        <p:cTn id="36" dur="500"/>
                                        <p:tgtEl>
                                          <p:spTgt spid="12"/>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7"/>
                                        </p:tgtEl>
                                        <p:attrNameLst>
                                          <p:attrName>style.visibility</p:attrName>
                                        </p:attrNameLst>
                                      </p:cBhvr>
                                      <p:to>
                                        <p:strVal val="visible"/>
                                      </p:to>
                                    </p:set>
                                    <p:animEffect transition="in" filter="fade">
                                      <p:cBhvr>
                                        <p:cTn id="39" dur="500"/>
                                        <p:tgtEl>
                                          <p:spTgt spid="7"/>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6"/>
                                        </p:tgtEl>
                                        <p:attrNameLst>
                                          <p:attrName>style.visibility</p:attrName>
                                        </p:attrNameLst>
                                      </p:cBhvr>
                                      <p:to>
                                        <p:strVal val="visible"/>
                                      </p:to>
                                    </p:set>
                                    <p:animEffect transition="in" filter="fade">
                                      <p:cBhvr>
                                        <p:cTn id="42" dur="500"/>
                                        <p:tgtEl>
                                          <p:spTgt spid="6"/>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4"/>
                                        </p:tgtEl>
                                        <p:attrNameLst>
                                          <p:attrName>style.visibility</p:attrName>
                                        </p:attrNameLst>
                                      </p:cBhvr>
                                      <p:to>
                                        <p:strVal val="visible"/>
                                      </p:to>
                                    </p:set>
                                    <p:animEffect transition="in" filter="fade">
                                      <p:cBhvr>
                                        <p:cTn id="45" dur="500"/>
                                        <p:tgtEl>
                                          <p:spTgt spid="4"/>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74"/>
                                        </p:tgtEl>
                                        <p:attrNameLst>
                                          <p:attrName>style.visibility</p:attrName>
                                        </p:attrNameLst>
                                      </p:cBhvr>
                                      <p:to>
                                        <p:strVal val="visible"/>
                                      </p:to>
                                    </p:set>
                                    <p:animEffect transition="in" filter="fade">
                                      <p:cBhvr>
                                        <p:cTn id="48" dur="500"/>
                                        <p:tgtEl>
                                          <p:spTgt spid="74"/>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70"/>
                                        </p:tgtEl>
                                        <p:attrNameLst>
                                          <p:attrName>style.visibility</p:attrName>
                                        </p:attrNameLst>
                                      </p:cBhvr>
                                      <p:to>
                                        <p:strVal val="visible"/>
                                      </p:to>
                                    </p:set>
                                    <p:animEffect transition="in" filter="fade">
                                      <p:cBhvr>
                                        <p:cTn id="51" dur="500"/>
                                        <p:tgtEl>
                                          <p:spTgt spid="70"/>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71"/>
                                        </p:tgtEl>
                                        <p:attrNameLst>
                                          <p:attrName>style.visibility</p:attrName>
                                        </p:attrNameLst>
                                      </p:cBhvr>
                                      <p:to>
                                        <p:strVal val="visible"/>
                                      </p:to>
                                    </p:set>
                                    <p:animEffect transition="in" filter="fade">
                                      <p:cBhvr>
                                        <p:cTn id="54" dur="500"/>
                                        <p:tgtEl>
                                          <p:spTgt spid="71"/>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13"/>
                                        </p:tgtEl>
                                        <p:attrNameLst>
                                          <p:attrName>style.visibility</p:attrName>
                                        </p:attrNameLst>
                                      </p:cBhvr>
                                      <p:to>
                                        <p:strVal val="visible"/>
                                      </p:to>
                                    </p:set>
                                    <p:animEffect transition="in" filter="fade">
                                      <p:cBhvr>
                                        <p:cTn id="57" dur="500"/>
                                        <p:tgtEl>
                                          <p:spTgt spid="13"/>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73"/>
                                        </p:tgtEl>
                                        <p:attrNameLst>
                                          <p:attrName>style.visibility</p:attrName>
                                        </p:attrNameLst>
                                      </p:cBhvr>
                                      <p:to>
                                        <p:strVal val="visible"/>
                                      </p:to>
                                    </p:set>
                                    <p:animEffect transition="in" filter="fade">
                                      <p:cBhvr>
                                        <p:cTn id="60" dur="500"/>
                                        <p:tgtEl>
                                          <p:spTgt spid="73"/>
                                        </p:tgtEl>
                                      </p:cBhvr>
                                    </p:animEffect>
                                  </p:childTnLst>
                                </p:cTn>
                              </p:par>
                              <p:par>
                                <p:cTn id="61" presetID="10" presetClass="entr" presetSubtype="0" fill="hold" nodeType="withEffect">
                                  <p:stCondLst>
                                    <p:cond delay="0"/>
                                  </p:stCondLst>
                                  <p:childTnLst>
                                    <p:set>
                                      <p:cBhvr>
                                        <p:cTn id="62" dur="1" fill="hold">
                                          <p:stCondLst>
                                            <p:cond delay="0"/>
                                          </p:stCondLst>
                                        </p:cTn>
                                        <p:tgtEl>
                                          <p:spTgt spid="69"/>
                                        </p:tgtEl>
                                        <p:attrNameLst>
                                          <p:attrName>style.visibility</p:attrName>
                                        </p:attrNameLst>
                                      </p:cBhvr>
                                      <p:to>
                                        <p:strVal val="visible"/>
                                      </p:to>
                                    </p:set>
                                    <p:animEffect transition="in" filter="fade">
                                      <p:cBhvr>
                                        <p:cTn id="63" dur="500"/>
                                        <p:tgtEl>
                                          <p:spTgt spid="69"/>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75"/>
                                        </p:tgtEl>
                                        <p:attrNameLst>
                                          <p:attrName>style.visibility</p:attrName>
                                        </p:attrNameLst>
                                      </p:cBhvr>
                                      <p:to>
                                        <p:strVal val="visible"/>
                                      </p:to>
                                    </p:set>
                                    <p:animEffect transition="in" filter="fade">
                                      <p:cBhvr>
                                        <p:cTn id="66" dur="500"/>
                                        <p:tgtEl>
                                          <p:spTgt spid="75"/>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grpId="0" nodeType="clickEffect">
                                  <p:stCondLst>
                                    <p:cond delay="0"/>
                                  </p:stCondLst>
                                  <p:childTnLst>
                                    <p:set>
                                      <p:cBhvr>
                                        <p:cTn id="70" dur="1" fill="hold">
                                          <p:stCondLst>
                                            <p:cond delay="0"/>
                                          </p:stCondLst>
                                        </p:cTn>
                                        <p:tgtEl>
                                          <p:spTgt spid="90"/>
                                        </p:tgtEl>
                                        <p:attrNameLst>
                                          <p:attrName>style.visibility</p:attrName>
                                        </p:attrNameLst>
                                      </p:cBhvr>
                                      <p:to>
                                        <p:strVal val="visible"/>
                                      </p:to>
                                    </p:set>
                                    <p:animEffect transition="in" filter="fade">
                                      <p:cBhvr>
                                        <p:cTn id="71" dur="500"/>
                                        <p:tgtEl>
                                          <p:spTgt spid="90"/>
                                        </p:tgtEl>
                                      </p:cBhvr>
                                    </p:animEffect>
                                  </p:childTnLst>
                                </p:cTn>
                              </p:par>
                              <p:par>
                                <p:cTn id="72" presetID="10" presetClass="entr" presetSubtype="0" fill="hold" grpId="0" nodeType="withEffect">
                                  <p:stCondLst>
                                    <p:cond delay="0"/>
                                  </p:stCondLst>
                                  <p:childTnLst>
                                    <p:set>
                                      <p:cBhvr>
                                        <p:cTn id="73" dur="1" fill="hold">
                                          <p:stCondLst>
                                            <p:cond delay="0"/>
                                          </p:stCondLst>
                                        </p:cTn>
                                        <p:tgtEl>
                                          <p:spTgt spid="89"/>
                                        </p:tgtEl>
                                        <p:attrNameLst>
                                          <p:attrName>style.visibility</p:attrName>
                                        </p:attrNameLst>
                                      </p:cBhvr>
                                      <p:to>
                                        <p:strVal val="visible"/>
                                      </p:to>
                                    </p:set>
                                    <p:animEffect transition="in" filter="fade">
                                      <p:cBhvr>
                                        <p:cTn id="74" dur="500"/>
                                        <p:tgtEl>
                                          <p:spTgt spid="8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animBg="1"/>
      <p:bldP spid="9" grpId="0"/>
      <p:bldP spid="10" grpId="0"/>
      <p:bldP spid="11" grpId="0"/>
      <p:bldP spid="70" grpId="0"/>
      <p:bldP spid="71" grpId="0" animBg="1"/>
      <p:bldP spid="73" grpId="0"/>
      <p:bldP spid="74" grpId="0"/>
      <p:bldP spid="75" grpId="0"/>
      <p:bldP spid="77" grpId="0"/>
      <p:bldP spid="84" grpId="0"/>
      <p:bldP spid="4" grpId="0" animBg="1"/>
      <p:bldP spid="13" grpId="0" animBg="1"/>
      <p:bldP spid="8" grpId="0" animBg="1"/>
      <p:bldP spid="89" grpId="0" animBg="1"/>
      <p:bldP spid="90"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2D5676A-969C-4C82-AE04-7236E7D5906B}"/>
              </a:ext>
            </a:extLst>
          </p:cNvPr>
          <p:cNvSpPr>
            <a:spLocks noGrp="1"/>
          </p:cNvSpPr>
          <p:nvPr>
            <p:ph type="title"/>
          </p:nvPr>
        </p:nvSpPr>
        <p:spPr/>
        <p:txBody>
          <a:bodyPr/>
          <a:lstStyle/>
          <a:p>
            <a:r>
              <a:rPr kumimoji="1" lang="ja-JP" altLang="en-US" dirty="0"/>
              <a:t>同順位が多いと</a:t>
            </a:r>
            <a:r>
              <a:rPr kumimoji="1" lang="en-US" altLang="ja-JP" dirty="0"/>
              <a:t>…</a:t>
            </a:r>
            <a:endParaRPr kumimoji="1" lang="ja-JP" altLang="en-US" dirty="0"/>
          </a:p>
        </p:txBody>
      </p:sp>
      <p:sp>
        <p:nvSpPr>
          <p:cNvPr id="3" name="コンテンツ プレースホルダー 2">
            <a:extLst>
              <a:ext uri="{FF2B5EF4-FFF2-40B4-BE49-F238E27FC236}">
                <a16:creationId xmlns:a16="http://schemas.microsoft.com/office/drawing/2014/main" id="{269118BA-4B75-4430-9C8F-9DDDDCF77A57}"/>
              </a:ext>
            </a:extLst>
          </p:cNvPr>
          <p:cNvSpPr>
            <a:spLocks noGrp="1"/>
          </p:cNvSpPr>
          <p:nvPr>
            <p:ph idx="1"/>
          </p:nvPr>
        </p:nvSpPr>
        <p:spPr>
          <a:xfrm>
            <a:off x="685800" y="1933194"/>
            <a:ext cx="7772400" cy="1803648"/>
          </a:xfrm>
        </p:spPr>
        <p:txBody>
          <a:bodyPr/>
          <a:lstStyle/>
          <a:p>
            <a:pPr marL="0" indent="0">
              <a:buNone/>
            </a:pPr>
            <a:r>
              <a:rPr kumimoji="1" lang="ja-JP" altLang="en-US" sz="2300" dirty="0"/>
              <a:t>同順位（タイ）があまりにも多いと，</a:t>
            </a:r>
            <a:r>
              <a:rPr kumimoji="1" lang="en-US" altLang="ja-JP" sz="2300" dirty="0"/>
              <a:t>U</a:t>
            </a:r>
            <a:r>
              <a:rPr kumimoji="1" lang="ja-JP" altLang="en-US" sz="2300" dirty="0"/>
              <a:t>の標準偏差が大きく計算されてしまうため</a:t>
            </a:r>
            <a:r>
              <a:rPr kumimoji="1" lang="ja-JP" altLang="en-US" sz="2300" dirty="0">
                <a:solidFill>
                  <a:srgbClr val="FFFF00"/>
                </a:solidFill>
              </a:rPr>
              <a:t>差を検出し難くなる</a:t>
            </a:r>
            <a:endParaRPr kumimoji="1" lang="en-US" altLang="ja-JP" sz="2300" dirty="0">
              <a:solidFill>
                <a:srgbClr val="FFFF00"/>
              </a:solidFill>
            </a:endParaRPr>
          </a:p>
          <a:p>
            <a:pPr marL="0" indent="0">
              <a:buNone/>
            </a:pPr>
            <a:r>
              <a:rPr kumimoji="1" lang="ja-JP" altLang="en-US" sz="2300" dirty="0"/>
              <a:t>→大標本：小さく補正した</a:t>
            </a:r>
            <a:r>
              <a:rPr lang="ja-JP" altLang="en-US" sz="2300" dirty="0"/>
              <a:t>標準偏差</a:t>
            </a:r>
            <a:r>
              <a:rPr lang="ja-JP" altLang="en-US" sz="1800" dirty="0"/>
              <a:t>（↓）</a:t>
            </a:r>
            <a:r>
              <a:rPr lang="ja-JP" altLang="en-US" sz="2300" dirty="0"/>
              <a:t>で</a:t>
            </a:r>
            <a:r>
              <a:rPr kumimoji="1" lang="ja-JP" altLang="en-US" sz="2300" dirty="0"/>
              <a:t>標準化した</a:t>
            </a:r>
            <a:r>
              <a:rPr kumimoji="1" lang="en-US" altLang="ja-JP" sz="2300" dirty="0" err="1"/>
              <a:t>z</a:t>
            </a:r>
            <a:r>
              <a:rPr kumimoji="1" lang="en-US" altLang="ja-JP" sz="2300" baseline="-25000" dirty="0" err="1"/>
              <a:t>U</a:t>
            </a:r>
            <a:r>
              <a:rPr kumimoji="1" lang="ja-JP" altLang="en-US" sz="2300" dirty="0"/>
              <a:t>で検定</a:t>
            </a:r>
            <a:endParaRPr kumimoji="1" lang="en-US" altLang="ja-JP" sz="2300" dirty="0"/>
          </a:p>
          <a:p>
            <a:pPr marL="0" indent="0">
              <a:buNone/>
            </a:pPr>
            <a:r>
              <a:rPr kumimoji="1" lang="ja-JP" altLang="en-US" sz="2300" dirty="0"/>
              <a:t>　 小標本：検定表の</a:t>
            </a:r>
            <a:r>
              <a:rPr kumimoji="1" lang="en-US" altLang="ja-JP" sz="2300" dirty="0"/>
              <a:t>U</a:t>
            </a:r>
            <a:r>
              <a:rPr kumimoji="1" lang="ja-JP" altLang="en-US" sz="2300" dirty="0"/>
              <a:t>値を切り上げて限界値とする</a:t>
            </a:r>
          </a:p>
        </p:txBody>
      </p:sp>
      <p:sp>
        <p:nvSpPr>
          <p:cNvPr id="4" name="テキスト ボックス 3">
            <a:extLst>
              <a:ext uri="{FF2B5EF4-FFF2-40B4-BE49-F238E27FC236}">
                <a16:creationId xmlns:a16="http://schemas.microsoft.com/office/drawing/2014/main" id="{7544DA7E-B6DA-4090-BEA5-913506170253}"/>
              </a:ext>
            </a:extLst>
          </p:cNvPr>
          <p:cNvSpPr txBox="1"/>
          <p:nvPr/>
        </p:nvSpPr>
        <p:spPr>
          <a:xfrm>
            <a:off x="1422648" y="4265294"/>
            <a:ext cx="1872208" cy="615553"/>
          </a:xfrm>
          <a:prstGeom prst="rect">
            <a:avLst/>
          </a:prstGeom>
          <a:noFill/>
        </p:spPr>
        <p:txBody>
          <a:bodyPr wrap="square" rtlCol="0">
            <a:spAutoFit/>
          </a:bodyPr>
          <a:lstStyle/>
          <a:p>
            <a:pPr algn="l"/>
            <a:r>
              <a:rPr kumimoji="1" lang="ja-JP" altLang="en-US" sz="17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同順位が多いときの</a:t>
            </a:r>
            <a:r>
              <a:rPr kumimoji="1" lang="en-US" altLang="ja-JP" sz="17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U</a:t>
            </a:r>
            <a:r>
              <a:rPr kumimoji="1" lang="ja-JP" altLang="en-US" sz="17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の標準偏差</a:t>
            </a:r>
          </a:p>
        </p:txBody>
      </p:sp>
      <p:graphicFrame>
        <p:nvGraphicFramePr>
          <p:cNvPr id="6" name="オブジェクト 5">
            <a:extLst>
              <a:ext uri="{FF2B5EF4-FFF2-40B4-BE49-F238E27FC236}">
                <a16:creationId xmlns:a16="http://schemas.microsoft.com/office/drawing/2014/main" id="{7FF13692-A474-401D-9E00-7FBA2C41FBCB}"/>
              </a:ext>
            </a:extLst>
          </p:cNvPr>
          <p:cNvGraphicFramePr>
            <a:graphicFrameLocks noChangeAspect="1"/>
          </p:cNvGraphicFramePr>
          <p:nvPr>
            <p:extLst>
              <p:ext uri="{D42A27DB-BD31-4B8C-83A1-F6EECF244321}">
                <p14:modId xmlns:p14="http://schemas.microsoft.com/office/powerpoint/2010/main" val="2221439334"/>
              </p:ext>
            </p:extLst>
          </p:nvPr>
        </p:nvGraphicFramePr>
        <p:xfrm>
          <a:off x="3347864" y="3848787"/>
          <a:ext cx="3960439" cy="1448565"/>
        </p:xfrm>
        <a:graphic>
          <a:graphicData uri="http://schemas.openxmlformats.org/presentationml/2006/ole">
            <mc:AlternateContent xmlns:mc="http://schemas.openxmlformats.org/markup-compatibility/2006">
              <mc:Choice xmlns:v="urn:schemas-microsoft-com:vml" Requires="v">
                <p:oleObj spid="_x0000_s3097" name="Equation" r:id="rId3" imgW="2438280" imgH="901440" progId="Equation.DSMT4">
                  <p:embed/>
                </p:oleObj>
              </mc:Choice>
              <mc:Fallback>
                <p:oleObj name="Equation" r:id="rId3" imgW="2438280" imgH="901440" progId="Equation.DSMT4">
                  <p:embed/>
                  <p:pic>
                    <p:nvPicPr>
                      <p:cNvPr id="0" name="Object 1"/>
                      <p:cNvPicPr>
                        <a:picLocks noChangeAspect="1" noChangeArrowheads="1"/>
                      </p:cNvPicPr>
                      <p:nvPr/>
                    </p:nvPicPr>
                    <p:blipFill>
                      <a:blip r:embed="rId4"/>
                      <a:srcRect/>
                      <a:stretch>
                        <a:fillRect/>
                      </a:stretch>
                    </p:blipFill>
                    <p:spPr bwMode="auto">
                      <a:xfrm>
                        <a:off x="3347864" y="3848787"/>
                        <a:ext cx="3960439" cy="1448565"/>
                      </a:xfrm>
                      <a:prstGeom prst="rect">
                        <a:avLst/>
                      </a:prstGeom>
                      <a:noFill/>
                    </p:spPr>
                  </p:pic>
                </p:oleObj>
              </mc:Fallback>
            </mc:AlternateContent>
          </a:graphicData>
        </a:graphic>
      </p:graphicFrame>
      <mc:AlternateContent xmlns:mc="http://schemas.openxmlformats.org/markup-compatibility/2006" xmlns:a14="http://schemas.microsoft.com/office/drawing/2010/main">
        <mc:Choice Requires="a14">
          <p:sp>
            <p:nvSpPr>
              <p:cNvPr id="7" name="テキスト ボックス 6">
                <a:extLst>
                  <a:ext uri="{FF2B5EF4-FFF2-40B4-BE49-F238E27FC236}">
                    <a16:creationId xmlns:a16="http://schemas.microsoft.com/office/drawing/2014/main" id="{A8734556-A7E0-4708-A322-1E95FAFA001B}"/>
                  </a:ext>
                </a:extLst>
              </p:cNvPr>
              <p:cNvSpPr txBox="1"/>
              <p:nvPr/>
            </p:nvSpPr>
            <p:spPr>
              <a:xfrm>
                <a:off x="825353" y="5480364"/>
                <a:ext cx="7632847" cy="357790"/>
              </a:xfrm>
              <a:prstGeom prst="rect">
                <a:avLst/>
              </a:prstGeom>
              <a:noFill/>
            </p:spPr>
            <p:txBody>
              <a:bodyPr wrap="square" rtlCol="0">
                <a:spAutoFit/>
              </a:bodyPr>
              <a:lstStyle/>
              <a:p>
                <a:pPr algn="l"/>
                <a:r>
                  <a:rPr kumimoji="1" lang="en-US" altLang="ja-JP"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N</a:t>
                </a:r>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：両群合わせた標本サイズ，</a:t>
                </a:r>
                <a:r>
                  <a:rPr kumimoji="1" lang="en-US" altLang="ja-JP"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w</a:t>
                </a:r>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：同順位のデータの種類の数，</a:t>
                </a:r>
                <a:r>
                  <a:rPr kumimoji="1" lang="en-US" altLang="ja-JP"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t</a:t>
                </a:r>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a:t>
                </a:r>
                <a14:m>
                  <m:oMath xmlns:m="http://schemas.openxmlformats.org/officeDocument/2006/math">
                    <m:acc>
                      <m:accPr>
                        <m:chr m:val="̇"/>
                        <m:ctrlPr>
                          <a:rPr kumimoji="1" lang="ja-JP" altLang="en-US" sz="1500" i="1" smtClean="0">
                            <a:solidFill>
                              <a:schemeClr val="bg1"/>
                            </a:solidFill>
                            <a:latin typeface="Cambria Math" panose="02040503050406030204" pitchFamily="18" charset="0"/>
                            <a:ea typeface="ＭＳ Ｐゴシック" panose="020B0600070205080204" pitchFamily="50" charset="-128"/>
                          </a:rPr>
                        </m:ctrlPr>
                      </m:accPr>
                      <m:e>
                        <m:r>
                          <a:rPr kumimoji="1" lang="ja-JP" altLang="en-US" sz="1500" i="1">
                            <a:solidFill>
                              <a:schemeClr val="bg1"/>
                            </a:solidFill>
                            <a:latin typeface="Cambria Math" panose="02040503050406030204" pitchFamily="18" charset="0"/>
                            <a:ea typeface="ＭＳ Ｐゴシック" panose="020B0600070205080204" pitchFamily="50" charset="-128"/>
                          </a:rPr>
                          <m:t>あ</m:t>
                        </m:r>
                      </m:e>
                    </m:acc>
                    <m:acc>
                      <m:accPr>
                        <m:chr m:val="̇"/>
                        <m:ctrlPr>
                          <a:rPr kumimoji="1" lang="ja-JP" altLang="en-US" sz="1500" i="1" dirty="0" smtClean="0">
                            <a:solidFill>
                              <a:schemeClr val="bg1"/>
                            </a:solidFill>
                            <a:latin typeface="Cambria Math" panose="02040503050406030204" pitchFamily="18" charset="0"/>
                            <a:ea typeface="ＭＳ Ｐゴシック" panose="020B0600070205080204" pitchFamily="50" charset="-128"/>
                          </a:rPr>
                        </m:ctrlPr>
                      </m:accPr>
                      <m:e>
                        <m:r>
                          <a:rPr kumimoji="1" lang="ja-JP" altLang="en-US" sz="1500" i="1" dirty="0">
                            <a:solidFill>
                              <a:schemeClr val="bg1"/>
                            </a:solidFill>
                            <a:latin typeface="Cambria Math" panose="02040503050406030204" pitchFamily="18" charset="0"/>
                            <a:ea typeface="ＭＳ Ｐゴシック" panose="020B0600070205080204" pitchFamily="50" charset="-128"/>
                          </a:rPr>
                          <m:t>る</m:t>
                        </m:r>
                      </m:e>
                    </m:acc>
                  </m:oMath>
                </a14:m>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順位で同値のデータ数</a:t>
                </a:r>
              </a:p>
            </p:txBody>
          </p:sp>
        </mc:Choice>
        <mc:Fallback xmlns="">
          <p:sp>
            <p:nvSpPr>
              <p:cNvPr id="7" name="テキスト ボックス 6">
                <a:extLst>
                  <a:ext uri="{FF2B5EF4-FFF2-40B4-BE49-F238E27FC236}">
                    <a16:creationId xmlns:a16="http://schemas.microsoft.com/office/drawing/2014/main" id="{A8734556-A7E0-4708-A322-1E95FAFA001B}"/>
                  </a:ext>
                </a:extLst>
              </p:cNvPr>
              <p:cNvSpPr txBox="1">
                <a:spLocks noRot="1" noChangeAspect="1" noMove="1" noResize="1" noEditPoints="1" noAdjustHandles="1" noChangeArrowheads="1" noChangeShapeType="1" noTextEdit="1"/>
              </p:cNvSpPr>
              <p:nvPr/>
            </p:nvSpPr>
            <p:spPr>
              <a:xfrm>
                <a:off x="825353" y="5480364"/>
                <a:ext cx="7632847" cy="357790"/>
              </a:xfrm>
              <a:prstGeom prst="rect">
                <a:avLst/>
              </a:prstGeom>
              <a:blipFill>
                <a:blip r:embed="rId5"/>
                <a:stretch>
                  <a:fillRect l="-319" b="-15254"/>
                </a:stretch>
              </a:blipFill>
            </p:spPr>
            <p:txBody>
              <a:bodyPr/>
              <a:lstStyle/>
              <a:p>
                <a:r>
                  <a:rPr lang="ja-JP" altLang="en-US">
                    <a:noFill/>
                  </a:rPr>
                  <a:t> </a:t>
                </a:r>
              </a:p>
            </p:txBody>
          </p:sp>
        </mc:Fallback>
      </mc:AlternateContent>
    </p:spTree>
    <p:extLst>
      <p:ext uri="{BB962C8B-B14F-4D97-AF65-F5344CB8AC3E}">
        <p14:creationId xmlns:p14="http://schemas.microsoft.com/office/powerpoint/2010/main" val="1252743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Effect transition="in" filter="fade">
                                      <p:cBhvr>
                                        <p:cTn id="13" dur="500"/>
                                        <p:tgtEl>
                                          <p:spTgt spid="4"/>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500"/>
                                        <p:tgtEl>
                                          <p:spTgt spid="7"/>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F7C404E-3E9C-4CC0-8884-A5FF9CF2919D}"/>
              </a:ext>
            </a:extLst>
          </p:cNvPr>
          <p:cNvSpPr>
            <a:spLocks noGrp="1"/>
          </p:cNvSpPr>
          <p:nvPr>
            <p:ph type="title"/>
          </p:nvPr>
        </p:nvSpPr>
        <p:spPr/>
        <p:txBody>
          <a:bodyPr/>
          <a:lstStyle/>
          <a:p>
            <a:r>
              <a:rPr kumimoji="1" lang="en-US" altLang="ja-JP" sz="4000" dirty="0"/>
              <a:t>R</a:t>
            </a:r>
            <a:r>
              <a:rPr kumimoji="1" lang="ja-JP" altLang="en-US" sz="4000" dirty="0"/>
              <a:t>コマンダーによる</a:t>
            </a:r>
            <a:r>
              <a:rPr kumimoji="1" lang="en-US" altLang="ja-JP" sz="4000" dirty="0"/>
              <a:t>U</a:t>
            </a:r>
            <a:r>
              <a:rPr kumimoji="1" lang="ja-JP" altLang="en-US" sz="4000" dirty="0"/>
              <a:t>検定</a:t>
            </a:r>
            <a:br>
              <a:rPr kumimoji="1" lang="en-US" altLang="ja-JP" dirty="0"/>
            </a:br>
            <a:r>
              <a:rPr kumimoji="1" lang="ja-JP" altLang="en-US" sz="2500" dirty="0"/>
              <a:t>（ウィルコクスンの順位和検定）</a:t>
            </a:r>
          </a:p>
        </p:txBody>
      </p:sp>
      <p:sp>
        <p:nvSpPr>
          <p:cNvPr id="4" name="正方形/長方形 3">
            <a:extLst>
              <a:ext uri="{FF2B5EF4-FFF2-40B4-BE49-F238E27FC236}">
                <a16:creationId xmlns:a16="http://schemas.microsoft.com/office/drawing/2014/main" id="{A5771637-A9EB-41AA-BD64-D92FF113E385}"/>
              </a:ext>
            </a:extLst>
          </p:cNvPr>
          <p:cNvSpPr/>
          <p:nvPr/>
        </p:nvSpPr>
        <p:spPr>
          <a:xfrm>
            <a:off x="467544" y="1988840"/>
            <a:ext cx="3744416" cy="553998"/>
          </a:xfrm>
          <a:prstGeom prst="rect">
            <a:avLst/>
          </a:prstGeom>
        </p:spPr>
        <p:txBody>
          <a:bodyPr wrap="square">
            <a:spAutoFit/>
          </a:bodyPr>
          <a:lstStyle/>
          <a:p>
            <a:r>
              <a:rPr lang="ja-JP" altLang="ja-JP" sz="1500" dirty="0">
                <a:solidFill>
                  <a:schemeClr val="bg1"/>
                </a:solidFill>
                <a:latin typeface="+mj-ea"/>
                <a:ea typeface="+mj-ea"/>
                <a:cs typeface="Times New Roman" panose="02020603050405020304" pitchFamily="18" charset="0"/>
              </a:rPr>
              <a:t>メニュー［統計量］→［ノンパラメトリック検定］→［</a:t>
            </a:r>
            <a:r>
              <a:rPr lang="en-US" altLang="ja-JP" sz="1500" dirty="0">
                <a:solidFill>
                  <a:srgbClr val="FFFF00"/>
                </a:solidFill>
                <a:latin typeface="+mj-ea"/>
                <a:ea typeface="+mj-ea"/>
                <a:cs typeface="Times New Roman" panose="02020603050405020304" pitchFamily="18" charset="0"/>
              </a:rPr>
              <a:t>2</a:t>
            </a:r>
            <a:r>
              <a:rPr lang="ja-JP" altLang="ja-JP" sz="1500" dirty="0">
                <a:solidFill>
                  <a:srgbClr val="FFFF00"/>
                </a:solidFill>
                <a:latin typeface="+mj-ea"/>
                <a:ea typeface="+mj-ea"/>
                <a:cs typeface="Times New Roman" panose="02020603050405020304" pitchFamily="18" charset="0"/>
              </a:rPr>
              <a:t>標本ウィルコクソン検定</a:t>
            </a:r>
            <a:r>
              <a:rPr lang="ja-JP" altLang="ja-JP" sz="1500" dirty="0">
                <a:solidFill>
                  <a:schemeClr val="bg1"/>
                </a:solidFill>
                <a:latin typeface="+mj-ea"/>
                <a:ea typeface="+mj-ea"/>
                <a:cs typeface="Times New Roman" panose="02020603050405020304" pitchFamily="18" charset="0"/>
              </a:rPr>
              <a:t>］を選択</a:t>
            </a:r>
            <a:endParaRPr lang="ja-JP" altLang="en-US" sz="1500" dirty="0">
              <a:solidFill>
                <a:schemeClr val="bg1"/>
              </a:solidFill>
              <a:latin typeface="+mj-ea"/>
              <a:ea typeface="+mj-ea"/>
            </a:endParaRPr>
          </a:p>
        </p:txBody>
      </p:sp>
      <p:sp>
        <p:nvSpPr>
          <p:cNvPr id="5" name="正方形/長方形 4">
            <a:extLst>
              <a:ext uri="{FF2B5EF4-FFF2-40B4-BE49-F238E27FC236}">
                <a16:creationId xmlns:a16="http://schemas.microsoft.com/office/drawing/2014/main" id="{86B54CD7-48F2-4FDA-9EFB-BA0FA7D4B75F}"/>
              </a:ext>
            </a:extLst>
          </p:cNvPr>
          <p:cNvSpPr/>
          <p:nvPr/>
        </p:nvSpPr>
        <p:spPr>
          <a:xfrm>
            <a:off x="432438" y="4221088"/>
            <a:ext cx="3456384" cy="1015663"/>
          </a:xfrm>
          <a:prstGeom prst="rect">
            <a:avLst/>
          </a:prstGeom>
        </p:spPr>
        <p:txBody>
          <a:bodyPr wrap="square">
            <a:spAutoFit/>
          </a:bodyPr>
          <a:lstStyle/>
          <a:p>
            <a:r>
              <a:rPr lang="ja-JP" altLang="en-US" sz="1500" dirty="0">
                <a:solidFill>
                  <a:schemeClr val="bg1"/>
                </a:solidFill>
                <a:latin typeface="+mj-ea"/>
                <a:ea typeface="+mj-ea"/>
                <a:cs typeface="Times New Roman" panose="02020603050405020304" pitchFamily="18" charset="0"/>
              </a:rPr>
              <a:t>注：データは先ほどの事例ですが，オーム社</a:t>
            </a:r>
            <a:r>
              <a:rPr lang="en-US" altLang="ja-JP" sz="1500" dirty="0">
                <a:solidFill>
                  <a:schemeClr val="bg1"/>
                </a:solidFill>
                <a:latin typeface="+mj-ea"/>
                <a:ea typeface="+mj-ea"/>
                <a:cs typeface="Times New Roman" panose="02020603050405020304" pitchFamily="18" charset="0"/>
              </a:rPr>
              <a:t>HP</a:t>
            </a:r>
            <a:r>
              <a:rPr lang="ja-JP" altLang="en-US" sz="1500" dirty="0">
                <a:solidFill>
                  <a:schemeClr val="bg1"/>
                </a:solidFill>
                <a:latin typeface="+mj-ea"/>
                <a:ea typeface="+mj-ea"/>
                <a:cs typeface="Times New Roman" panose="02020603050405020304" pitchFamily="18" charset="0"/>
              </a:rPr>
              <a:t>から</a:t>
            </a:r>
            <a:r>
              <a:rPr lang="ja-JP" altLang="ja-JP" sz="1500" dirty="0">
                <a:solidFill>
                  <a:schemeClr val="bg1"/>
                </a:solidFill>
                <a:latin typeface="+mj-ea"/>
                <a:ea typeface="+mj-ea"/>
                <a:cs typeface="Times New Roman" panose="02020603050405020304" pitchFamily="18" charset="0"/>
              </a:rPr>
              <a:t>「ウィルコクスンの順位和検定（</a:t>
            </a:r>
            <a:r>
              <a:rPr lang="en-US" altLang="ja-JP" sz="1500" dirty="0">
                <a:solidFill>
                  <a:schemeClr val="bg1"/>
                </a:solidFill>
                <a:latin typeface="+mj-ea"/>
                <a:ea typeface="+mj-ea"/>
                <a:cs typeface="Times New Roman" panose="02020603050405020304" pitchFamily="18" charset="0"/>
              </a:rPr>
              <a:t>U</a:t>
            </a:r>
            <a:r>
              <a:rPr lang="ja-JP" altLang="ja-JP" sz="1500" dirty="0">
                <a:solidFill>
                  <a:schemeClr val="bg1"/>
                </a:solidFill>
                <a:latin typeface="+mj-ea"/>
                <a:ea typeface="+mj-ea"/>
                <a:cs typeface="Times New Roman" panose="02020603050405020304" pitchFamily="18" charset="0"/>
              </a:rPr>
              <a:t>検定）</a:t>
            </a:r>
            <a:r>
              <a:rPr lang="en-US" altLang="ja-JP" sz="1500" dirty="0">
                <a:solidFill>
                  <a:schemeClr val="bg1"/>
                </a:solidFill>
                <a:latin typeface="+mj-ea"/>
                <a:ea typeface="+mj-ea"/>
                <a:cs typeface="Times New Roman" panose="02020603050405020304" pitchFamily="18" charset="0"/>
              </a:rPr>
              <a:t>.</a:t>
            </a:r>
            <a:r>
              <a:rPr lang="en-US" altLang="ja-JP" sz="1500" dirty="0" err="1">
                <a:solidFill>
                  <a:schemeClr val="bg1"/>
                </a:solidFill>
                <a:latin typeface="+mj-ea"/>
                <a:ea typeface="+mj-ea"/>
                <a:cs typeface="Times New Roman" panose="02020603050405020304" pitchFamily="18" charset="0"/>
              </a:rPr>
              <a:t>RData</a:t>
            </a:r>
            <a:r>
              <a:rPr lang="ja-JP" altLang="ja-JP" sz="1500" dirty="0">
                <a:solidFill>
                  <a:schemeClr val="bg1"/>
                </a:solidFill>
                <a:latin typeface="+mj-ea"/>
                <a:ea typeface="+mj-ea"/>
                <a:cs typeface="Times New Roman" panose="02020603050405020304" pitchFamily="18" charset="0"/>
              </a:rPr>
              <a:t>」</a:t>
            </a:r>
            <a:r>
              <a:rPr lang="ja-JP" altLang="en-US" sz="1500" dirty="0">
                <a:solidFill>
                  <a:schemeClr val="bg1"/>
                </a:solidFill>
                <a:latin typeface="+mj-ea"/>
                <a:ea typeface="+mj-ea"/>
                <a:cs typeface="Times New Roman" panose="02020603050405020304" pitchFamily="18" charset="0"/>
              </a:rPr>
              <a:t>を入手し，ロードすると簡単です。</a:t>
            </a:r>
            <a:endParaRPr lang="en-US" altLang="ja-JP" sz="1500" dirty="0">
              <a:solidFill>
                <a:schemeClr val="bg1"/>
              </a:solidFill>
              <a:latin typeface="+mj-ea"/>
              <a:ea typeface="+mj-ea"/>
              <a:cs typeface="Times New Roman" panose="02020603050405020304" pitchFamily="18" charset="0"/>
            </a:endParaRPr>
          </a:p>
        </p:txBody>
      </p:sp>
      <p:pic>
        <p:nvPicPr>
          <p:cNvPr id="7" name="図 6">
            <a:extLst>
              <a:ext uri="{FF2B5EF4-FFF2-40B4-BE49-F238E27FC236}">
                <a16:creationId xmlns:a16="http://schemas.microsoft.com/office/drawing/2014/main" id="{B452A177-173A-4393-8BA2-45206B9EA7B1}"/>
              </a:ext>
            </a:extLst>
          </p:cNvPr>
          <p:cNvPicPr>
            <a:picLocks noChangeAspect="1"/>
          </p:cNvPicPr>
          <p:nvPr/>
        </p:nvPicPr>
        <p:blipFill rotWithShape="1">
          <a:blip r:embed="rId2" cstate="screen">
            <a:extLst>
              <a:ext uri="{28A0092B-C50C-407E-A947-70E740481C1C}">
                <a14:useLocalDpi xmlns:a14="http://schemas.microsoft.com/office/drawing/2010/main"/>
              </a:ext>
            </a:extLst>
          </a:blip>
          <a:srcRect/>
          <a:stretch/>
        </p:blipFill>
        <p:spPr>
          <a:xfrm>
            <a:off x="507841" y="2586224"/>
            <a:ext cx="3129556" cy="1521297"/>
          </a:xfrm>
          <a:prstGeom prst="rect">
            <a:avLst/>
          </a:prstGeom>
        </p:spPr>
      </p:pic>
      <p:pic>
        <p:nvPicPr>
          <p:cNvPr id="9" name="図 8">
            <a:extLst>
              <a:ext uri="{FF2B5EF4-FFF2-40B4-BE49-F238E27FC236}">
                <a16:creationId xmlns:a16="http://schemas.microsoft.com/office/drawing/2014/main" id="{98AAE112-D253-47EF-B85D-7657191D191B}"/>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5364088" y="2626284"/>
            <a:ext cx="2880321" cy="1368152"/>
          </a:xfrm>
          <a:prstGeom prst="rect">
            <a:avLst/>
          </a:prstGeom>
        </p:spPr>
      </p:pic>
      <p:pic>
        <p:nvPicPr>
          <p:cNvPr id="11" name="図 10">
            <a:extLst>
              <a:ext uri="{FF2B5EF4-FFF2-40B4-BE49-F238E27FC236}">
                <a16:creationId xmlns:a16="http://schemas.microsoft.com/office/drawing/2014/main" id="{95106575-BFDC-4AB4-A8FD-A455A858D407}"/>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4410860" y="4387137"/>
            <a:ext cx="4281684" cy="1521297"/>
          </a:xfrm>
          <a:prstGeom prst="rect">
            <a:avLst/>
          </a:prstGeom>
        </p:spPr>
      </p:pic>
      <p:sp>
        <p:nvSpPr>
          <p:cNvPr id="12" name="テキスト ボックス 11">
            <a:extLst>
              <a:ext uri="{FF2B5EF4-FFF2-40B4-BE49-F238E27FC236}">
                <a16:creationId xmlns:a16="http://schemas.microsoft.com/office/drawing/2014/main" id="{8E3E7DDA-5126-4E8D-BB74-FE3F70942851}"/>
              </a:ext>
            </a:extLst>
          </p:cNvPr>
          <p:cNvSpPr txBox="1"/>
          <p:nvPr/>
        </p:nvSpPr>
        <p:spPr>
          <a:xfrm>
            <a:off x="3577573" y="3636787"/>
            <a:ext cx="1757212" cy="323165"/>
          </a:xfrm>
          <a:prstGeom prst="rect">
            <a:avLst/>
          </a:prstGeom>
          <a:noFill/>
        </p:spPr>
        <p:txBody>
          <a:bodyPr wrap="none" rtlCol="0">
            <a:spAutoFit/>
          </a:bodyPr>
          <a:lstStyle/>
          <a:p>
            <a:pPr algn="l"/>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a:t>
            </a:r>
            <a:r>
              <a:rPr kumimoji="1" lang="en-US" altLang="ja-JP"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U</a:t>
            </a:r>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検定と同じ内容</a:t>
            </a:r>
          </a:p>
        </p:txBody>
      </p:sp>
      <p:sp>
        <p:nvSpPr>
          <p:cNvPr id="13" name="矢印: 右 12">
            <a:extLst>
              <a:ext uri="{FF2B5EF4-FFF2-40B4-BE49-F238E27FC236}">
                <a16:creationId xmlns:a16="http://schemas.microsoft.com/office/drawing/2014/main" id="{3D0C49F7-27EB-4E60-BD9F-B8878524717C}"/>
              </a:ext>
            </a:extLst>
          </p:cNvPr>
          <p:cNvSpPr/>
          <p:nvPr/>
        </p:nvSpPr>
        <p:spPr>
          <a:xfrm>
            <a:off x="3999929" y="3127980"/>
            <a:ext cx="1334856" cy="364760"/>
          </a:xfrm>
          <a:prstGeom prst="rightArrow">
            <a:avLst/>
          </a:prstGeom>
          <a:solidFill>
            <a:srgbClr val="92D050"/>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1D1AA49D-2BFC-422A-9BF8-2B0D4CC19B92}"/>
              </a:ext>
            </a:extLst>
          </p:cNvPr>
          <p:cNvSpPr/>
          <p:nvPr/>
        </p:nvSpPr>
        <p:spPr>
          <a:xfrm>
            <a:off x="5148064" y="2004412"/>
            <a:ext cx="3243506" cy="553998"/>
          </a:xfrm>
          <a:prstGeom prst="rect">
            <a:avLst/>
          </a:prstGeom>
        </p:spPr>
        <p:txBody>
          <a:bodyPr wrap="square">
            <a:spAutoFit/>
          </a:bodyPr>
          <a:lstStyle/>
          <a:p>
            <a:r>
              <a:rPr lang="ja-JP" altLang="en-US" sz="1500" dirty="0">
                <a:solidFill>
                  <a:schemeClr val="bg1"/>
                </a:solidFill>
                <a:latin typeface="+mj-ea"/>
                <a:ea typeface="+mj-ea"/>
                <a:cs typeface="Times New Roman" panose="02020603050405020304" pitchFamily="18" charset="0"/>
              </a:rPr>
              <a:t>［データ］の［グループ］に“群”を，［目的変数］に“観測値” を選択して</a:t>
            </a:r>
            <a:r>
              <a:rPr lang="en-US" altLang="ja-JP" sz="1500" dirty="0">
                <a:solidFill>
                  <a:schemeClr val="bg1"/>
                </a:solidFill>
                <a:latin typeface="+mj-ea"/>
                <a:ea typeface="+mj-ea"/>
                <a:cs typeface="Times New Roman" panose="02020603050405020304" pitchFamily="18" charset="0"/>
              </a:rPr>
              <a:t>OK</a:t>
            </a:r>
            <a:endParaRPr lang="ja-JP" altLang="en-US" sz="1500" dirty="0">
              <a:solidFill>
                <a:schemeClr val="bg1"/>
              </a:solidFill>
              <a:latin typeface="+mj-ea"/>
              <a:ea typeface="+mj-ea"/>
            </a:endParaRPr>
          </a:p>
        </p:txBody>
      </p:sp>
      <p:sp>
        <p:nvSpPr>
          <p:cNvPr id="15" name="矢印: 右 14">
            <a:extLst>
              <a:ext uri="{FF2B5EF4-FFF2-40B4-BE49-F238E27FC236}">
                <a16:creationId xmlns:a16="http://schemas.microsoft.com/office/drawing/2014/main" id="{808FD63C-DDB0-46A1-AEA1-6227D2CECA4D}"/>
              </a:ext>
            </a:extLst>
          </p:cNvPr>
          <p:cNvSpPr/>
          <p:nvPr/>
        </p:nvSpPr>
        <p:spPr>
          <a:xfrm rot="5400000">
            <a:off x="6546567" y="4006692"/>
            <a:ext cx="352065" cy="364760"/>
          </a:xfrm>
          <a:prstGeom prst="rightArrow">
            <a:avLst/>
          </a:prstGeom>
          <a:solidFill>
            <a:srgbClr val="92D050"/>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DD530C90-2FE7-44FD-A599-D7441C282F02}"/>
              </a:ext>
            </a:extLst>
          </p:cNvPr>
          <p:cNvSpPr txBox="1"/>
          <p:nvPr/>
        </p:nvSpPr>
        <p:spPr>
          <a:xfrm>
            <a:off x="6177383" y="5402241"/>
            <a:ext cx="1338828" cy="323165"/>
          </a:xfrm>
          <a:prstGeom prst="rect">
            <a:avLst/>
          </a:prstGeom>
          <a:noFill/>
        </p:spPr>
        <p:txBody>
          <a:bodyPr wrap="none" rtlCol="0">
            <a:spAutoFit/>
          </a:bodyPr>
          <a:lstStyle/>
          <a:p>
            <a:pPr algn="l"/>
            <a:r>
              <a:rPr kumimoji="1" lang="ja-JP" altLang="en-US" sz="1500" dirty="0">
                <a:solidFill>
                  <a:srgbClr val="00B0F0"/>
                </a:solidFill>
                <a:effectLst>
                  <a:outerShdw blurRad="38100" dist="38100" dir="2700000" algn="tl">
                    <a:srgbClr val="000000">
                      <a:alpha val="43137"/>
                    </a:srgbClr>
                  </a:outerShdw>
                </a:effectLst>
                <a:latin typeface="ＭＳ Ｐゴシック" panose="020B0600070205080204" pitchFamily="50" charset="-128"/>
                <a:ea typeface="ＭＳ Ｐゴシック" panose="020B0600070205080204" pitchFamily="50" charset="-128"/>
                <a:cs typeface="Meiryo UI" pitchFamily="50" charset="-128"/>
              </a:rPr>
              <a:t>連続性補正済</a:t>
            </a:r>
          </a:p>
        </p:txBody>
      </p:sp>
      <p:sp>
        <p:nvSpPr>
          <p:cNvPr id="17" name="四角形: 角を丸くする 16">
            <a:extLst>
              <a:ext uri="{FF2B5EF4-FFF2-40B4-BE49-F238E27FC236}">
                <a16:creationId xmlns:a16="http://schemas.microsoft.com/office/drawing/2014/main" id="{652D3C80-C214-4E0B-A059-F5E92C653688}"/>
              </a:ext>
            </a:extLst>
          </p:cNvPr>
          <p:cNvSpPr/>
          <p:nvPr/>
        </p:nvSpPr>
        <p:spPr>
          <a:xfrm>
            <a:off x="5076056" y="5517232"/>
            <a:ext cx="1152128" cy="216024"/>
          </a:xfrm>
          <a:prstGeom prst="roundRect">
            <a:avLst/>
          </a:prstGeom>
          <a:noFill/>
          <a:ln w="317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5D0E345A-3630-42FB-AE19-CF94CC4FFCF9}"/>
              </a:ext>
            </a:extLst>
          </p:cNvPr>
          <p:cNvSpPr txBox="1"/>
          <p:nvPr/>
        </p:nvSpPr>
        <p:spPr>
          <a:xfrm>
            <a:off x="3264392" y="5455811"/>
            <a:ext cx="1146468" cy="323165"/>
          </a:xfrm>
          <a:prstGeom prst="rect">
            <a:avLst/>
          </a:prstGeom>
          <a:noFill/>
        </p:spPr>
        <p:txBody>
          <a:bodyPr wrap="none" rtlCol="0">
            <a:spAutoFit/>
          </a:bodyPr>
          <a:lstStyle/>
          <a:p>
            <a:pPr algn="l"/>
            <a:r>
              <a:rPr kumimoji="1" lang="ja-JP" altLang="en-US" sz="1500" dirty="0">
                <a:solidFill>
                  <a:srgbClr val="FFC000"/>
                </a:solidFill>
                <a:latin typeface="ＭＳ Ｐゴシック" panose="020B0600070205080204" pitchFamily="50" charset="-128"/>
                <a:ea typeface="ＭＳ Ｐゴシック" panose="020B0600070205080204" pitchFamily="50" charset="-128"/>
                <a:cs typeface="Meiryo UI" pitchFamily="50" charset="-128"/>
              </a:rPr>
              <a:t>検定統計量</a:t>
            </a:r>
          </a:p>
        </p:txBody>
      </p:sp>
      <p:sp>
        <p:nvSpPr>
          <p:cNvPr id="19" name="四角形: 角を丸くする 18">
            <a:extLst>
              <a:ext uri="{FF2B5EF4-FFF2-40B4-BE49-F238E27FC236}">
                <a16:creationId xmlns:a16="http://schemas.microsoft.com/office/drawing/2014/main" id="{2EDB3C22-38CB-4355-A5E6-89EFD9F970AE}"/>
              </a:ext>
            </a:extLst>
          </p:cNvPr>
          <p:cNvSpPr/>
          <p:nvPr/>
        </p:nvSpPr>
        <p:spPr>
          <a:xfrm>
            <a:off x="4456179" y="5509382"/>
            <a:ext cx="547869" cy="216024"/>
          </a:xfrm>
          <a:prstGeom prst="roundRect">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9391192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D8A366-EF09-4BCD-B620-D8EBE19221F8}"/>
              </a:ext>
            </a:extLst>
          </p:cNvPr>
          <p:cNvSpPr>
            <a:spLocks noGrp="1"/>
          </p:cNvSpPr>
          <p:nvPr>
            <p:ph type="title"/>
          </p:nvPr>
        </p:nvSpPr>
        <p:spPr>
          <a:xfrm>
            <a:off x="419531" y="548680"/>
            <a:ext cx="8064896" cy="792088"/>
          </a:xfrm>
        </p:spPr>
        <p:txBody>
          <a:bodyPr/>
          <a:lstStyle/>
          <a:p>
            <a:r>
              <a:rPr lang="en-US" altLang="ja-JP" sz="3500" dirty="0"/>
              <a:t>11.6</a:t>
            </a:r>
            <a:r>
              <a:rPr lang="ja-JP" altLang="en-US" sz="3500" dirty="0"/>
              <a:t>　ブルンナー・ムンツェル（</a:t>
            </a:r>
            <a:r>
              <a:rPr lang="en-US" altLang="ja-JP" sz="3500" dirty="0"/>
              <a:t>BM)</a:t>
            </a:r>
            <a:r>
              <a:rPr lang="ja-JP" altLang="en-US" sz="3500" dirty="0"/>
              <a:t>検定</a:t>
            </a:r>
            <a:endParaRPr kumimoji="1" lang="ja-JP" altLang="en-US" sz="3500" dirty="0"/>
          </a:p>
        </p:txBody>
      </p:sp>
      <p:sp>
        <p:nvSpPr>
          <p:cNvPr id="4" name="テキスト ボックス 3">
            <a:extLst>
              <a:ext uri="{FF2B5EF4-FFF2-40B4-BE49-F238E27FC236}">
                <a16:creationId xmlns:a16="http://schemas.microsoft.com/office/drawing/2014/main" id="{790EF9AE-3178-46E7-90A9-CEC11167CE87}"/>
              </a:ext>
            </a:extLst>
          </p:cNvPr>
          <p:cNvSpPr txBox="1"/>
          <p:nvPr/>
        </p:nvSpPr>
        <p:spPr>
          <a:xfrm>
            <a:off x="1946325" y="1196752"/>
            <a:ext cx="5670142" cy="523220"/>
          </a:xfrm>
          <a:prstGeom prst="rect">
            <a:avLst/>
          </a:prstGeom>
          <a:noFill/>
        </p:spPr>
        <p:txBody>
          <a:bodyPr wrap="none" rtlCol="0">
            <a:spAutoFit/>
          </a:bodyPr>
          <a:lstStyle/>
          <a:p>
            <a:pPr algn="l"/>
            <a:r>
              <a:rPr kumimoji="1" lang="ja-JP" altLang="en-US" sz="28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等分散の仮定が不要なノンパラ検定</a:t>
            </a:r>
          </a:p>
        </p:txBody>
      </p:sp>
      <p:sp>
        <p:nvSpPr>
          <p:cNvPr id="8" name="正方形/長方形 7">
            <a:extLst>
              <a:ext uri="{FF2B5EF4-FFF2-40B4-BE49-F238E27FC236}">
                <a16:creationId xmlns:a16="http://schemas.microsoft.com/office/drawing/2014/main" id="{B6150431-4F64-49B2-A5D9-36A7D7092293}"/>
              </a:ext>
            </a:extLst>
          </p:cNvPr>
          <p:cNvSpPr/>
          <p:nvPr/>
        </p:nvSpPr>
        <p:spPr>
          <a:xfrm>
            <a:off x="358346" y="2439110"/>
            <a:ext cx="8318110" cy="1015663"/>
          </a:xfrm>
          <a:prstGeom prst="rect">
            <a:avLst/>
          </a:prstGeom>
        </p:spPr>
        <p:txBody>
          <a:bodyPr wrap="square">
            <a:spAutoFit/>
          </a:bodyPr>
          <a:lstStyle/>
          <a:p>
            <a:r>
              <a:rPr lang="en-US" altLang="ja-JP" sz="2000" dirty="0">
                <a:solidFill>
                  <a:srgbClr val="FFFF00"/>
                </a:solidFill>
                <a:latin typeface="+mn-ea"/>
              </a:rPr>
              <a:t>BM</a:t>
            </a:r>
            <a:r>
              <a:rPr lang="ja-JP" altLang="en-US" sz="2000" dirty="0">
                <a:solidFill>
                  <a:srgbClr val="FFFF00"/>
                </a:solidFill>
                <a:latin typeface="+mn-ea"/>
              </a:rPr>
              <a:t>検定の帰無仮説</a:t>
            </a:r>
            <a:r>
              <a:rPr lang="en-US" altLang="ja-JP" sz="2000" dirty="0">
                <a:solidFill>
                  <a:srgbClr val="FFFF00"/>
                </a:solidFill>
                <a:latin typeface="+mn-ea"/>
              </a:rPr>
              <a:t>H</a:t>
            </a:r>
            <a:r>
              <a:rPr lang="en-US" altLang="ja-JP" sz="2000" baseline="-25000" dirty="0">
                <a:solidFill>
                  <a:srgbClr val="FFFF00"/>
                </a:solidFill>
                <a:latin typeface="+mn-ea"/>
              </a:rPr>
              <a:t>0</a:t>
            </a:r>
            <a:r>
              <a:rPr lang="ja-JP" altLang="en-US" sz="2000" dirty="0">
                <a:solidFill>
                  <a:schemeClr val="bg1"/>
                </a:solidFill>
              </a:rPr>
              <a:t>：両群から無作為に</a:t>
            </a:r>
            <a:r>
              <a:rPr lang="en-US" altLang="ja-JP" sz="2000" dirty="0">
                <a:solidFill>
                  <a:schemeClr val="bg1"/>
                </a:solidFill>
              </a:rPr>
              <a:t>1</a:t>
            </a:r>
            <a:r>
              <a:rPr lang="ja-JP" altLang="en-US" sz="2000" dirty="0">
                <a:solidFill>
                  <a:schemeClr val="bg1"/>
                </a:solidFill>
              </a:rPr>
              <a:t>つずつデータを取り出したとき，どちらかが大きい確率は同じ</a:t>
            </a:r>
            <a:r>
              <a:rPr lang="en-US" altLang="ja-JP" sz="2000" dirty="0">
                <a:solidFill>
                  <a:schemeClr val="bg1"/>
                </a:solidFill>
              </a:rPr>
              <a:t>0.5</a:t>
            </a:r>
            <a:r>
              <a:rPr lang="ja-JP" altLang="en-US" sz="2000" dirty="0">
                <a:solidFill>
                  <a:schemeClr val="bg1"/>
                </a:solidFill>
              </a:rPr>
              <a:t>である（</a:t>
            </a:r>
            <a:r>
              <a:rPr lang="ja-JP" altLang="en-US" sz="2000" dirty="0">
                <a:solidFill>
                  <a:srgbClr val="FFC000"/>
                </a:solidFill>
              </a:rPr>
              <a:t>分布の形は関係ない</a:t>
            </a:r>
            <a:r>
              <a:rPr lang="ja-JP" altLang="en-US" sz="2000" dirty="0">
                <a:solidFill>
                  <a:schemeClr val="bg1"/>
                </a:solidFill>
              </a:rPr>
              <a:t>）</a:t>
            </a:r>
            <a:endParaRPr lang="en-US" altLang="ja-JP" sz="2000" dirty="0">
              <a:solidFill>
                <a:schemeClr val="bg1"/>
              </a:solidFill>
            </a:endParaRPr>
          </a:p>
          <a:p>
            <a:r>
              <a:rPr lang="ja-JP" altLang="en-US" sz="2000" dirty="0">
                <a:solidFill>
                  <a:schemeClr val="bg1"/>
                </a:solidFill>
              </a:rPr>
              <a:t>→帰無仮説が棄却：どちらかの群が全体的に大きな値を持っている</a:t>
            </a:r>
          </a:p>
        </p:txBody>
      </p:sp>
      <p:sp>
        <p:nvSpPr>
          <p:cNvPr id="9" name="テキスト ボックス 8">
            <a:extLst>
              <a:ext uri="{FF2B5EF4-FFF2-40B4-BE49-F238E27FC236}">
                <a16:creationId xmlns:a16="http://schemas.microsoft.com/office/drawing/2014/main" id="{BD511D51-6B32-480A-9E6A-F6D180E7739F}"/>
              </a:ext>
            </a:extLst>
          </p:cNvPr>
          <p:cNvSpPr txBox="1"/>
          <p:nvPr/>
        </p:nvSpPr>
        <p:spPr>
          <a:xfrm>
            <a:off x="358346" y="1970378"/>
            <a:ext cx="8427307" cy="400110"/>
          </a:xfrm>
          <a:prstGeom prst="rect">
            <a:avLst/>
          </a:prstGeom>
          <a:noFill/>
        </p:spPr>
        <p:txBody>
          <a:bodyPr wrap="none" rtlCol="0">
            <a:spAutoFit/>
          </a:bodyPr>
          <a:lstStyle/>
          <a:p>
            <a:r>
              <a:rPr kumimoji="1" lang="en-US" altLang="ja-JP" sz="2000" dirty="0">
                <a:solidFill>
                  <a:srgbClr val="FFFF00"/>
                </a:solidFill>
                <a:latin typeface="ＭＳ Ｐゴシック" panose="020B0600070205080204" pitchFamily="50" charset="-128"/>
                <a:ea typeface="ＭＳ Ｐゴシック" panose="020B0600070205080204" pitchFamily="50" charset="-128"/>
                <a:cs typeface="Meiryo UI" pitchFamily="50" charset="-128"/>
              </a:rPr>
              <a:t>U</a:t>
            </a:r>
            <a:r>
              <a:rPr kumimoji="1" lang="ja-JP" altLang="en-US" sz="2000" dirty="0">
                <a:solidFill>
                  <a:srgbClr val="FFFF00"/>
                </a:solidFill>
                <a:latin typeface="ＭＳ Ｐゴシック" panose="020B0600070205080204" pitchFamily="50" charset="-128"/>
                <a:ea typeface="ＭＳ Ｐゴシック" panose="020B0600070205080204" pitchFamily="50" charset="-128"/>
                <a:cs typeface="Meiryo UI" pitchFamily="50" charset="-128"/>
              </a:rPr>
              <a:t>検定の短所</a:t>
            </a:r>
            <a:r>
              <a:rPr kumimoji="1" lang="ja-JP" altLang="en-US"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a:t>
            </a:r>
            <a:r>
              <a:rPr kumimoji="1" lang="en-US" altLang="ja-JP"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2</a:t>
            </a:r>
            <a:r>
              <a:rPr kumimoji="1" lang="ja-JP" altLang="en-US"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群が</a:t>
            </a:r>
            <a:r>
              <a:rPr kumimoji="1" lang="ja-JP" altLang="en-US" sz="2000" dirty="0">
                <a:solidFill>
                  <a:srgbClr val="FFC000"/>
                </a:solidFill>
                <a:latin typeface="ＭＳ Ｐゴシック" panose="020B0600070205080204" pitchFamily="50" charset="-128"/>
                <a:ea typeface="ＭＳ Ｐゴシック" panose="020B0600070205080204" pitchFamily="50" charset="-128"/>
                <a:cs typeface="Meiryo UI" pitchFamily="50" charset="-128"/>
              </a:rPr>
              <a:t>同じ分布</a:t>
            </a:r>
            <a:r>
              <a:rPr kumimoji="1" lang="ja-JP" altLang="en-US"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に</a:t>
            </a:r>
            <a:r>
              <a:rPr kumimoji="1" lang="ja-JP" altLang="en-US" sz="2000" dirty="0">
                <a:solidFill>
                  <a:schemeClr val="bg1"/>
                </a:solidFill>
                <a:latin typeface="ＭＳ Ｐゴシック" panose="020B0600070205080204" pitchFamily="50" charset="-128"/>
                <a:cs typeface="Meiryo UI" pitchFamily="50" charset="-128"/>
              </a:rPr>
              <a:t>従う必要があった（量的データならば等分散）</a:t>
            </a:r>
            <a:endParaRPr kumimoji="1" lang="ja-JP" altLang="en-US"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endParaRPr>
          </a:p>
        </p:txBody>
      </p:sp>
      <p:sp>
        <p:nvSpPr>
          <p:cNvPr id="10" name="正方形/長方形 9">
            <a:extLst>
              <a:ext uri="{FF2B5EF4-FFF2-40B4-BE49-F238E27FC236}">
                <a16:creationId xmlns:a16="http://schemas.microsoft.com/office/drawing/2014/main" id="{B1ACDE35-6B8A-4420-AEC5-A5C7C1AEB067}"/>
              </a:ext>
            </a:extLst>
          </p:cNvPr>
          <p:cNvSpPr/>
          <p:nvPr/>
        </p:nvSpPr>
        <p:spPr>
          <a:xfrm>
            <a:off x="910992" y="4658356"/>
            <a:ext cx="317500" cy="865154"/>
          </a:xfrm>
          <a:prstGeom prst="rect">
            <a:avLst/>
          </a:prstGeom>
          <a:solidFill>
            <a:srgbClr val="C0000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225B1590-B30A-49A3-AE78-BC4DE4D8AB81}"/>
              </a:ext>
            </a:extLst>
          </p:cNvPr>
          <p:cNvSpPr/>
          <p:nvPr/>
        </p:nvSpPr>
        <p:spPr>
          <a:xfrm>
            <a:off x="1221675" y="3934455"/>
            <a:ext cx="317498" cy="1589055"/>
          </a:xfrm>
          <a:prstGeom prst="rect">
            <a:avLst/>
          </a:prstGeom>
          <a:solidFill>
            <a:srgbClr val="C0000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AA3C50FD-4D00-48F5-B626-20B4844CAF04}"/>
              </a:ext>
            </a:extLst>
          </p:cNvPr>
          <p:cNvSpPr/>
          <p:nvPr/>
        </p:nvSpPr>
        <p:spPr>
          <a:xfrm>
            <a:off x="1539173" y="4366256"/>
            <a:ext cx="317498" cy="1157254"/>
          </a:xfrm>
          <a:prstGeom prst="rect">
            <a:avLst/>
          </a:prstGeom>
          <a:solidFill>
            <a:srgbClr val="C0000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BDA8DDAA-296C-42BC-B98A-CCA45B169589}"/>
              </a:ext>
            </a:extLst>
          </p:cNvPr>
          <p:cNvSpPr/>
          <p:nvPr/>
        </p:nvSpPr>
        <p:spPr>
          <a:xfrm>
            <a:off x="1861720" y="4772655"/>
            <a:ext cx="317498" cy="750855"/>
          </a:xfrm>
          <a:prstGeom prst="rect">
            <a:avLst/>
          </a:prstGeom>
          <a:solidFill>
            <a:srgbClr val="C0000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8E1F8ACB-878F-4353-9A2D-164A3212A875}"/>
              </a:ext>
            </a:extLst>
          </p:cNvPr>
          <p:cNvSpPr/>
          <p:nvPr/>
        </p:nvSpPr>
        <p:spPr>
          <a:xfrm>
            <a:off x="2181508" y="5360294"/>
            <a:ext cx="317498" cy="162438"/>
          </a:xfrm>
          <a:prstGeom prst="rect">
            <a:avLst/>
          </a:prstGeom>
          <a:solidFill>
            <a:srgbClr val="C0000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8BF4F0DC-F0C5-442C-9E15-D5096E00B7CB}"/>
              </a:ext>
            </a:extLst>
          </p:cNvPr>
          <p:cNvSpPr/>
          <p:nvPr/>
        </p:nvSpPr>
        <p:spPr>
          <a:xfrm>
            <a:off x="3142734" y="4657577"/>
            <a:ext cx="317500" cy="865154"/>
          </a:xfrm>
          <a:prstGeom prst="rect">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正方形/長方形 15">
            <a:extLst>
              <a:ext uri="{FF2B5EF4-FFF2-40B4-BE49-F238E27FC236}">
                <a16:creationId xmlns:a16="http://schemas.microsoft.com/office/drawing/2014/main" id="{A3ABAC8D-DB30-42B0-99DE-E8F7017A6754}"/>
              </a:ext>
            </a:extLst>
          </p:cNvPr>
          <p:cNvSpPr/>
          <p:nvPr/>
        </p:nvSpPr>
        <p:spPr>
          <a:xfrm>
            <a:off x="3453417" y="5196300"/>
            <a:ext cx="317498" cy="326431"/>
          </a:xfrm>
          <a:prstGeom prst="rect">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710B8385-7A96-4EA2-AFE7-7CECA4F0B6E2}"/>
              </a:ext>
            </a:extLst>
          </p:cNvPr>
          <p:cNvSpPr/>
          <p:nvPr/>
        </p:nvSpPr>
        <p:spPr>
          <a:xfrm>
            <a:off x="3770915" y="4365477"/>
            <a:ext cx="317498" cy="1157254"/>
          </a:xfrm>
          <a:prstGeom prst="rect">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355D3E19-F130-471E-ABB4-8B681B8696AF}"/>
              </a:ext>
            </a:extLst>
          </p:cNvPr>
          <p:cNvSpPr/>
          <p:nvPr/>
        </p:nvSpPr>
        <p:spPr>
          <a:xfrm>
            <a:off x="4093462" y="4657576"/>
            <a:ext cx="317498" cy="865155"/>
          </a:xfrm>
          <a:prstGeom prst="rect">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a:extLst>
              <a:ext uri="{FF2B5EF4-FFF2-40B4-BE49-F238E27FC236}">
                <a16:creationId xmlns:a16="http://schemas.microsoft.com/office/drawing/2014/main" id="{A47374BA-F0D7-4A39-A285-50800BBBA84B}"/>
              </a:ext>
            </a:extLst>
          </p:cNvPr>
          <p:cNvSpPr/>
          <p:nvPr/>
        </p:nvSpPr>
        <p:spPr>
          <a:xfrm>
            <a:off x="4413250" y="5013176"/>
            <a:ext cx="317498" cy="508777"/>
          </a:xfrm>
          <a:prstGeom prst="rect">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正方形/長方形 19">
            <a:extLst>
              <a:ext uri="{FF2B5EF4-FFF2-40B4-BE49-F238E27FC236}">
                <a16:creationId xmlns:a16="http://schemas.microsoft.com/office/drawing/2014/main" id="{B2C8172A-1865-4D39-A81B-4EC9A44BCA96}"/>
              </a:ext>
            </a:extLst>
          </p:cNvPr>
          <p:cNvSpPr/>
          <p:nvPr/>
        </p:nvSpPr>
        <p:spPr>
          <a:xfrm>
            <a:off x="4730748" y="4581128"/>
            <a:ext cx="317498" cy="941603"/>
          </a:xfrm>
          <a:prstGeom prst="rect">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a:extLst>
              <a:ext uri="{FF2B5EF4-FFF2-40B4-BE49-F238E27FC236}">
                <a16:creationId xmlns:a16="http://schemas.microsoft.com/office/drawing/2014/main" id="{1FBE2D82-4C42-4243-BD0C-5CC8DB8E9A0A}"/>
              </a:ext>
            </a:extLst>
          </p:cNvPr>
          <p:cNvSpPr/>
          <p:nvPr/>
        </p:nvSpPr>
        <p:spPr>
          <a:xfrm>
            <a:off x="2499006" y="5013955"/>
            <a:ext cx="317498" cy="509555"/>
          </a:xfrm>
          <a:prstGeom prst="rect">
            <a:avLst/>
          </a:prstGeom>
          <a:solidFill>
            <a:srgbClr val="C0000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2" name="テキスト ボックス 21">
            <a:extLst>
              <a:ext uri="{FF2B5EF4-FFF2-40B4-BE49-F238E27FC236}">
                <a16:creationId xmlns:a16="http://schemas.microsoft.com/office/drawing/2014/main" id="{66870E43-18D5-4D5A-B965-E3338F8D98E8}"/>
              </a:ext>
            </a:extLst>
          </p:cNvPr>
          <p:cNvSpPr txBox="1"/>
          <p:nvPr/>
        </p:nvSpPr>
        <p:spPr>
          <a:xfrm>
            <a:off x="1456951" y="4863017"/>
            <a:ext cx="498855" cy="323165"/>
          </a:xfrm>
          <a:prstGeom prst="rect">
            <a:avLst/>
          </a:prstGeom>
          <a:solidFill>
            <a:schemeClr val="bg1"/>
          </a:solidFill>
        </p:spPr>
        <p:txBody>
          <a:bodyPr wrap="none" rtlCol="0">
            <a:spAutoFit/>
          </a:bodyPr>
          <a:lstStyle/>
          <a:p>
            <a:r>
              <a:rPr kumimoji="1" lang="en-US" altLang="ja-JP" sz="1500" dirty="0">
                <a:latin typeface="ＭＳ Ｐゴシック" panose="020B0600070205080204" pitchFamily="50" charset="-128"/>
                <a:ea typeface="ＭＳ Ｐゴシック" panose="020B0600070205080204" pitchFamily="50" charset="-128"/>
              </a:rPr>
              <a:t>A</a:t>
            </a:r>
            <a:r>
              <a:rPr kumimoji="1" lang="ja-JP" altLang="en-US" sz="1500" dirty="0">
                <a:latin typeface="ＭＳ Ｐゴシック" panose="020B0600070205080204" pitchFamily="50" charset="-128"/>
                <a:ea typeface="ＭＳ Ｐゴシック" panose="020B0600070205080204" pitchFamily="50" charset="-128"/>
              </a:rPr>
              <a:t>群</a:t>
            </a:r>
          </a:p>
        </p:txBody>
      </p:sp>
      <p:sp>
        <p:nvSpPr>
          <p:cNvPr id="23" name="テキスト ボックス 22">
            <a:extLst>
              <a:ext uri="{FF2B5EF4-FFF2-40B4-BE49-F238E27FC236}">
                <a16:creationId xmlns:a16="http://schemas.microsoft.com/office/drawing/2014/main" id="{B3CCD1D9-9570-410B-91BF-D6573BB994AD}"/>
              </a:ext>
            </a:extLst>
          </p:cNvPr>
          <p:cNvSpPr txBox="1"/>
          <p:nvPr/>
        </p:nvSpPr>
        <p:spPr>
          <a:xfrm>
            <a:off x="3870050" y="4862237"/>
            <a:ext cx="498855" cy="323165"/>
          </a:xfrm>
          <a:prstGeom prst="rect">
            <a:avLst/>
          </a:prstGeom>
          <a:solidFill>
            <a:schemeClr val="bg1"/>
          </a:solidFill>
        </p:spPr>
        <p:txBody>
          <a:bodyPr wrap="none" rtlCol="0">
            <a:spAutoFit/>
          </a:bodyPr>
          <a:lstStyle/>
          <a:p>
            <a:r>
              <a:rPr kumimoji="1" lang="en-US" altLang="ja-JP" sz="1500" dirty="0">
                <a:latin typeface="ＭＳ Ｐゴシック" panose="020B0600070205080204" pitchFamily="50" charset="-128"/>
                <a:ea typeface="ＭＳ Ｐゴシック" panose="020B0600070205080204" pitchFamily="50" charset="-128"/>
              </a:rPr>
              <a:t>B</a:t>
            </a:r>
            <a:r>
              <a:rPr kumimoji="1" lang="ja-JP" altLang="en-US" sz="1500" dirty="0">
                <a:latin typeface="ＭＳ Ｐゴシック" panose="020B0600070205080204" pitchFamily="50" charset="-128"/>
                <a:ea typeface="ＭＳ Ｐゴシック" panose="020B0600070205080204" pitchFamily="50" charset="-128"/>
              </a:rPr>
              <a:t>群</a:t>
            </a:r>
          </a:p>
        </p:txBody>
      </p:sp>
      <p:sp>
        <p:nvSpPr>
          <p:cNvPr id="24" name="左中かっこ 23">
            <a:extLst>
              <a:ext uri="{FF2B5EF4-FFF2-40B4-BE49-F238E27FC236}">
                <a16:creationId xmlns:a16="http://schemas.microsoft.com/office/drawing/2014/main" id="{4AFBEBB2-796C-4A6E-ADC1-4DFFA4904B54}"/>
              </a:ext>
            </a:extLst>
          </p:cNvPr>
          <p:cNvSpPr/>
          <p:nvPr/>
        </p:nvSpPr>
        <p:spPr>
          <a:xfrm rot="16200000">
            <a:off x="2662154" y="4721234"/>
            <a:ext cx="410870" cy="2004926"/>
          </a:xfrm>
          <a:prstGeom prst="leftBrace">
            <a:avLst>
              <a:gd name="adj1" fmla="val 0"/>
              <a:gd name="adj2" fmla="val 50000"/>
            </a:avLst>
          </a:prstGeom>
          <a:ln w="31750">
            <a:solidFill>
              <a:srgbClr val="FFFF00"/>
            </a:solidFill>
            <a:headEnd type="arrow"/>
            <a:tailEnd type="arrow"/>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25" name="テキスト ボックス 24">
            <a:extLst>
              <a:ext uri="{FF2B5EF4-FFF2-40B4-BE49-F238E27FC236}">
                <a16:creationId xmlns:a16="http://schemas.microsoft.com/office/drawing/2014/main" id="{7B93FF8B-9F14-41D5-94C0-277AD8D207D1}"/>
              </a:ext>
            </a:extLst>
          </p:cNvPr>
          <p:cNvSpPr txBox="1"/>
          <p:nvPr/>
        </p:nvSpPr>
        <p:spPr>
          <a:xfrm>
            <a:off x="1455640" y="5886263"/>
            <a:ext cx="3150221" cy="400110"/>
          </a:xfrm>
          <a:prstGeom prst="rect">
            <a:avLst/>
          </a:prstGeom>
          <a:noFill/>
        </p:spPr>
        <p:txBody>
          <a:bodyPr wrap="none" rtlCol="0">
            <a:spAutoFit/>
          </a:bodyPr>
          <a:lstStyle/>
          <a:p>
            <a:r>
              <a:rPr kumimoji="1" lang="ja-JP" altLang="en-US" sz="2000" dirty="0">
                <a:solidFill>
                  <a:srgbClr val="FFFF00"/>
                </a:solidFill>
                <a:latin typeface="ＭＳ Ｐゴシック" panose="020B0600070205080204" pitchFamily="50" charset="-128"/>
                <a:ea typeface="ＭＳ Ｐゴシック" panose="020B0600070205080204" pitchFamily="50" charset="-128"/>
                <a:cs typeface="Meiryo UI" pitchFamily="50" charset="-128"/>
              </a:rPr>
              <a:t>分布形は異なっていても</a:t>
            </a:r>
            <a:r>
              <a:rPr kumimoji="1" lang="en-US" altLang="ja-JP" sz="2000" dirty="0">
                <a:solidFill>
                  <a:srgbClr val="FFFF00"/>
                </a:solidFill>
                <a:latin typeface="ＭＳ Ｐゴシック" panose="020B0600070205080204" pitchFamily="50" charset="-128"/>
                <a:ea typeface="ＭＳ Ｐゴシック" panose="020B0600070205080204" pitchFamily="50" charset="-128"/>
                <a:cs typeface="Meiryo UI" pitchFamily="50" charset="-128"/>
              </a:rPr>
              <a:t>OK</a:t>
            </a:r>
            <a:endParaRPr kumimoji="1" lang="ja-JP" altLang="en-US"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endParaRPr>
          </a:p>
        </p:txBody>
      </p:sp>
      <p:sp>
        <p:nvSpPr>
          <p:cNvPr id="30" name="矢印: U ターン 29">
            <a:extLst>
              <a:ext uri="{FF2B5EF4-FFF2-40B4-BE49-F238E27FC236}">
                <a16:creationId xmlns:a16="http://schemas.microsoft.com/office/drawing/2014/main" id="{412F3D54-DEF3-4C89-B9E9-30B1956CBE0B}"/>
              </a:ext>
            </a:extLst>
          </p:cNvPr>
          <p:cNvSpPr/>
          <p:nvPr/>
        </p:nvSpPr>
        <p:spPr>
          <a:xfrm>
            <a:off x="2003640" y="3962885"/>
            <a:ext cx="3576472" cy="496760"/>
          </a:xfrm>
          <a:prstGeom prst="uturnArrow">
            <a:avLst/>
          </a:prstGeom>
          <a:solidFill>
            <a:srgbClr val="C00000"/>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1" name="矢印: U ターン 30">
            <a:extLst>
              <a:ext uri="{FF2B5EF4-FFF2-40B4-BE49-F238E27FC236}">
                <a16:creationId xmlns:a16="http://schemas.microsoft.com/office/drawing/2014/main" id="{840D5DA5-7CBA-447A-A5F0-F58CF629C758}"/>
              </a:ext>
            </a:extLst>
          </p:cNvPr>
          <p:cNvSpPr/>
          <p:nvPr/>
        </p:nvSpPr>
        <p:spPr>
          <a:xfrm>
            <a:off x="4283968" y="3822775"/>
            <a:ext cx="2199522" cy="744540"/>
          </a:xfrm>
          <a:prstGeom prst="uturnArrow">
            <a:avLst>
              <a:gd name="adj1" fmla="val 13328"/>
              <a:gd name="adj2" fmla="val 15958"/>
              <a:gd name="adj3" fmla="val 14452"/>
              <a:gd name="adj4" fmla="val 43750"/>
              <a:gd name="adj5" fmla="val 67465"/>
            </a:avLst>
          </a:prstGeom>
          <a:solidFill>
            <a:srgbClr val="00B050"/>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sp>
        <p:nvSpPr>
          <p:cNvPr id="32" name="テキスト ボックス 31">
            <a:extLst>
              <a:ext uri="{FF2B5EF4-FFF2-40B4-BE49-F238E27FC236}">
                <a16:creationId xmlns:a16="http://schemas.microsoft.com/office/drawing/2014/main" id="{EAD00822-07C0-460C-A797-D774655E87A3}"/>
              </a:ext>
            </a:extLst>
          </p:cNvPr>
          <p:cNvSpPr txBox="1"/>
          <p:nvPr/>
        </p:nvSpPr>
        <p:spPr>
          <a:xfrm>
            <a:off x="5332573" y="4223835"/>
            <a:ext cx="516488" cy="477054"/>
          </a:xfrm>
          <a:prstGeom prst="rect">
            <a:avLst/>
          </a:prstGeom>
          <a:noFill/>
        </p:spPr>
        <p:txBody>
          <a:bodyPr wrap="none" rtlCol="0">
            <a:spAutoFit/>
          </a:bodyPr>
          <a:lstStyle/>
          <a:p>
            <a:pPr algn="l"/>
            <a:r>
              <a:rPr kumimoji="1" lang="en-US" altLang="ja-JP" sz="2500" i="1" dirty="0" err="1">
                <a:solidFill>
                  <a:srgbClr val="C00000"/>
                </a:solidFill>
                <a:ea typeface="ＭＳ Ｐゴシック" panose="020B0600070205080204" pitchFamily="50" charset="-128"/>
                <a:cs typeface="Times New Roman" panose="02020603050405020304" pitchFamily="18" charset="0"/>
              </a:rPr>
              <a:t>x</a:t>
            </a:r>
            <a:r>
              <a:rPr kumimoji="1" lang="en-US" altLang="ja-JP" sz="2500" i="1" baseline="-25000" dirty="0" err="1">
                <a:solidFill>
                  <a:srgbClr val="C00000"/>
                </a:solidFill>
                <a:ea typeface="ＭＳ Ｐゴシック" panose="020B0600070205080204" pitchFamily="50" charset="-128"/>
                <a:cs typeface="Times New Roman" panose="02020603050405020304" pitchFamily="18" charset="0"/>
              </a:rPr>
              <a:t>Ai</a:t>
            </a:r>
            <a:endParaRPr kumimoji="1" lang="ja-JP" altLang="en-US" sz="2500" i="1" baseline="-25000" dirty="0">
              <a:solidFill>
                <a:srgbClr val="C00000"/>
              </a:solidFill>
              <a:ea typeface="ＭＳ Ｐゴシック" panose="020B0600070205080204" pitchFamily="50" charset="-128"/>
              <a:cs typeface="Times New Roman" panose="02020603050405020304" pitchFamily="18" charset="0"/>
            </a:endParaRPr>
          </a:p>
        </p:txBody>
      </p:sp>
      <p:sp>
        <p:nvSpPr>
          <p:cNvPr id="34" name="テキスト ボックス 33">
            <a:extLst>
              <a:ext uri="{FF2B5EF4-FFF2-40B4-BE49-F238E27FC236}">
                <a16:creationId xmlns:a16="http://schemas.microsoft.com/office/drawing/2014/main" id="{A28F15F2-B123-4C6E-B5B0-4D17BF3F76EA}"/>
              </a:ext>
            </a:extLst>
          </p:cNvPr>
          <p:cNvSpPr txBox="1"/>
          <p:nvPr/>
        </p:nvSpPr>
        <p:spPr>
          <a:xfrm>
            <a:off x="6146592" y="4213231"/>
            <a:ext cx="516488" cy="477054"/>
          </a:xfrm>
          <a:prstGeom prst="rect">
            <a:avLst/>
          </a:prstGeom>
          <a:noFill/>
        </p:spPr>
        <p:txBody>
          <a:bodyPr wrap="none" rtlCol="0">
            <a:spAutoFit/>
          </a:bodyPr>
          <a:lstStyle/>
          <a:p>
            <a:pPr algn="l"/>
            <a:r>
              <a:rPr kumimoji="1" lang="en-US" altLang="ja-JP" sz="2500" i="1" dirty="0" err="1">
                <a:solidFill>
                  <a:srgbClr val="00B050"/>
                </a:solidFill>
                <a:ea typeface="ＭＳ Ｐゴシック" panose="020B0600070205080204" pitchFamily="50" charset="-128"/>
                <a:cs typeface="Times New Roman" panose="02020603050405020304" pitchFamily="18" charset="0"/>
              </a:rPr>
              <a:t>x</a:t>
            </a:r>
            <a:r>
              <a:rPr kumimoji="1" lang="en-US" altLang="ja-JP" sz="2500" i="1" baseline="-25000" dirty="0" err="1">
                <a:solidFill>
                  <a:srgbClr val="00B050"/>
                </a:solidFill>
                <a:ea typeface="ＭＳ Ｐゴシック" panose="020B0600070205080204" pitchFamily="50" charset="-128"/>
                <a:cs typeface="Times New Roman" panose="02020603050405020304" pitchFamily="18" charset="0"/>
              </a:rPr>
              <a:t>Bi</a:t>
            </a:r>
            <a:endParaRPr kumimoji="1" lang="ja-JP" altLang="en-US" sz="2500" i="1" baseline="-25000" dirty="0">
              <a:solidFill>
                <a:srgbClr val="00B050"/>
              </a:solidFill>
              <a:ea typeface="ＭＳ Ｐゴシック" panose="020B0600070205080204" pitchFamily="50" charset="-128"/>
              <a:cs typeface="Times New Roman" panose="02020603050405020304" pitchFamily="18" charset="0"/>
            </a:endParaRPr>
          </a:p>
        </p:txBody>
      </p:sp>
      <p:sp>
        <p:nvSpPr>
          <p:cNvPr id="36" name="テキスト ボックス 35">
            <a:extLst>
              <a:ext uri="{FF2B5EF4-FFF2-40B4-BE49-F238E27FC236}">
                <a16:creationId xmlns:a16="http://schemas.microsoft.com/office/drawing/2014/main" id="{52E633A7-B038-4861-A359-84FFF806CD5F}"/>
              </a:ext>
            </a:extLst>
          </p:cNvPr>
          <p:cNvSpPr txBox="1"/>
          <p:nvPr/>
        </p:nvSpPr>
        <p:spPr>
          <a:xfrm>
            <a:off x="5743956" y="4279766"/>
            <a:ext cx="505267" cy="477054"/>
          </a:xfrm>
          <a:prstGeom prst="rect">
            <a:avLst/>
          </a:prstGeom>
          <a:noFill/>
        </p:spPr>
        <p:txBody>
          <a:bodyPr wrap="none" rtlCol="0">
            <a:spAutoFit/>
          </a:bodyPr>
          <a:lstStyle/>
          <a:p>
            <a:pPr algn="l"/>
            <a:r>
              <a:rPr kumimoji="1" lang="ja-JP" altLang="en-US" sz="2500" dirty="0">
                <a:solidFill>
                  <a:schemeClr val="bg1"/>
                </a:solidFill>
                <a:ea typeface="ＭＳ Ｐゴシック" panose="020B0600070205080204" pitchFamily="50" charset="-128"/>
                <a:cs typeface="Times New Roman" panose="02020603050405020304" pitchFamily="18" charset="0"/>
              </a:rPr>
              <a:t>≧</a:t>
            </a:r>
            <a:endParaRPr kumimoji="1" lang="ja-JP" altLang="en-US" sz="2500" baseline="-25000" dirty="0">
              <a:solidFill>
                <a:schemeClr val="bg1"/>
              </a:solidFill>
              <a:ea typeface="ＭＳ Ｐゴシック" panose="020B0600070205080204" pitchFamily="50" charset="-128"/>
              <a:cs typeface="Times New Roman" panose="02020603050405020304" pitchFamily="18" charset="0"/>
            </a:endParaRPr>
          </a:p>
        </p:txBody>
      </p:sp>
      <p:sp>
        <p:nvSpPr>
          <p:cNvPr id="37" name="テキスト ボックス 36">
            <a:extLst>
              <a:ext uri="{FF2B5EF4-FFF2-40B4-BE49-F238E27FC236}">
                <a16:creationId xmlns:a16="http://schemas.microsoft.com/office/drawing/2014/main" id="{31D38F2F-19EF-432F-AAE0-395A0AB88BFD}"/>
              </a:ext>
            </a:extLst>
          </p:cNvPr>
          <p:cNvSpPr txBox="1"/>
          <p:nvPr/>
        </p:nvSpPr>
        <p:spPr>
          <a:xfrm>
            <a:off x="5743956" y="4690285"/>
            <a:ext cx="505267" cy="477054"/>
          </a:xfrm>
          <a:prstGeom prst="rect">
            <a:avLst/>
          </a:prstGeom>
          <a:noFill/>
        </p:spPr>
        <p:txBody>
          <a:bodyPr wrap="none" rtlCol="0">
            <a:spAutoFit/>
          </a:bodyPr>
          <a:lstStyle/>
          <a:p>
            <a:pPr algn="l"/>
            <a:r>
              <a:rPr kumimoji="1" lang="ja-JP" altLang="en-US" sz="2500" dirty="0">
                <a:solidFill>
                  <a:schemeClr val="bg1"/>
                </a:solidFill>
                <a:ea typeface="ＭＳ Ｐゴシック" panose="020B0600070205080204" pitchFamily="50" charset="-128"/>
                <a:cs typeface="Times New Roman" panose="02020603050405020304" pitchFamily="18" charset="0"/>
              </a:rPr>
              <a:t>≦</a:t>
            </a:r>
            <a:endParaRPr kumimoji="1" lang="ja-JP" altLang="en-US" sz="2500" baseline="-25000" dirty="0">
              <a:solidFill>
                <a:schemeClr val="bg1"/>
              </a:solidFill>
              <a:ea typeface="ＭＳ Ｐゴシック" panose="020B0600070205080204" pitchFamily="50" charset="-128"/>
              <a:cs typeface="Times New Roman" panose="02020603050405020304" pitchFamily="18" charset="0"/>
            </a:endParaRPr>
          </a:p>
        </p:txBody>
      </p:sp>
      <p:sp>
        <p:nvSpPr>
          <p:cNvPr id="38" name="テキスト ボックス 37">
            <a:extLst>
              <a:ext uri="{FF2B5EF4-FFF2-40B4-BE49-F238E27FC236}">
                <a16:creationId xmlns:a16="http://schemas.microsoft.com/office/drawing/2014/main" id="{17364882-1802-4A41-BA8D-BDA83C2DF2F4}"/>
              </a:ext>
            </a:extLst>
          </p:cNvPr>
          <p:cNvSpPr txBox="1"/>
          <p:nvPr/>
        </p:nvSpPr>
        <p:spPr>
          <a:xfrm>
            <a:off x="5368944" y="4618888"/>
            <a:ext cx="516488" cy="477054"/>
          </a:xfrm>
          <a:prstGeom prst="rect">
            <a:avLst/>
          </a:prstGeom>
          <a:noFill/>
        </p:spPr>
        <p:txBody>
          <a:bodyPr wrap="none" rtlCol="0">
            <a:spAutoFit/>
          </a:bodyPr>
          <a:lstStyle/>
          <a:p>
            <a:pPr algn="l"/>
            <a:r>
              <a:rPr kumimoji="1" lang="en-US" altLang="ja-JP" sz="2500" i="1" dirty="0" err="1">
                <a:solidFill>
                  <a:srgbClr val="C00000"/>
                </a:solidFill>
                <a:ea typeface="ＭＳ Ｐゴシック" panose="020B0600070205080204" pitchFamily="50" charset="-128"/>
                <a:cs typeface="Times New Roman" panose="02020603050405020304" pitchFamily="18" charset="0"/>
              </a:rPr>
              <a:t>x</a:t>
            </a:r>
            <a:r>
              <a:rPr kumimoji="1" lang="en-US" altLang="ja-JP" sz="2500" i="1" baseline="-25000" dirty="0" err="1">
                <a:solidFill>
                  <a:srgbClr val="C00000"/>
                </a:solidFill>
                <a:ea typeface="ＭＳ Ｐゴシック" panose="020B0600070205080204" pitchFamily="50" charset="-128"/>
                <a:cs typeface="Times New Roman" panose="02020603050405020304" pitchFamily="18" charset="0"/>
              </a:rPr>
              <a:t>Ai</a:t>
            </a:r>
            <a:endParaRPr kumimoji="1" lang="ja-JP" altLang="en-US" sz="2500" i="1" baseline="-25000" dirty="0">
              <a:solidFill>
                <a:srgbClr val="C00000"/>
              </a:solidFill>
              <a:ea typeface="ＭＳ Ｐゴシック" panose="020B0600070205080204" pitchFamily="50" charset="-128"/>
              <a:cs typeface="Times New Roman" panose="02020603050405020304" pitchFamily="18" charset="0"/>
            </a:endParaRPr>
          </a:p>
        </p:txBody>
      </p:sp>
      <p:sp>
        <p:nvSpPr>
          <p:cNvPr id="39" name="テキスト ボックス 38">
            <a:extLst>
              <a:ext uri="{FF2B5EF4-FFF2-40B4-BE49-F238E27FC236}">
                <a16:creationId xmlns:a16="http://schemas.microsoft.com/office/drawing/2014/main" id="{E05621C3-3516-4B8F-919C-B05FEAEDE1BB}"/>
              </a:ext>
            </a:extLst>
          </p:cNvPr>
          <p:cNvSpPr txBox="1"/>
          <p:nvPr/>
        </p:nvSpPr>
        <p:spPr>
          <a:xfrm>
            <a:off x="6182963" y="4608284"/>
            <a:ext cx="516488" cy="477054"/>
          </a:xfrm>
          <a:prstGeom prst="rect">
            <a:avLst/>
          </a:prstGeom>
          <a:noFill/>
        </p:spPr>
        <p:txBody>
          <a:bodyPr wrap="none" rtlCol="0">
            <a:spAutoFit/>
          </a:bodyPr>
          <a:lstStyle/>
          <a:p>
            <a:pPr algn="l"/>
            <a:r>
              <a:rPr kumimoji="1" lang="en-US" altLang="ja-JP" sz="2500" i="1" dirty="0" err="1">
                <a:solidFill>
                  <a:srgbClr val="00B050"/>
                </a:solidFill>
                <a:ea typeface="ＭＳ Ｐゴシック" panose="020B0600070205080204" pitchFamily="50" charset="-128"/>
                <a:cs typeface="Times New Roman" panose="02020603050405020304" pitchFamily="18" charset="0"/>
              </a:rPr>
              <a:t>x</a:t>
            </a:r>
            <a:r>
              <a:rPr kumimoji="1" lang="en-US" altLang="ja-JP" sz="2500" i="1" baseline="-25000" dirty="0" err="1">
                <a:solidFill>
                  <a:srgbClr val="00B050"/>
                </a:solidFill>
                <a:ea typeface="ＭＳ Ｐゴシック" panose="020B0600070205080204" pitchFamily="50" charset="-128"/>
                <a:cs typeface="Times New Roman" panose="02020603050405020304" pitchFamily="18" charset="0"/>
              </a:rPr>
              <a:t>Bi</a:t>
            </a:r>
            <a:endParaRPr kumimoji="1" lang="ja-JP" altLang="en-US" sz="2500" i="1" baseline="-25000" dirty="0">
              <a:solidFill>
                <a:srgbClr val="00B050"/>
              </a:solidFill>
              <a:ea typeface="ＭＳ Ｐゴシック" panose="020B0600070205080204" pitchFamily="50" charset="-128"/>
              <a:cs typeface="Times New Roman" panose="02020603050405020304" pitchFamily="18" charset="0"/>
            </a:endParaRPr>
          </a:p>
        </p:txBody>
      </p:sp>
      <p:sp>
        <p:nvSpPr>
          <p:cNvPr id="40" name="右中かっこ 39">
            <a:extLst>
              <a:ext uri="{FF2B5EF4-FFF2-40B4-BE49-F238E27FC236}">
                <a16:creationId xmlns:a16="http://schemas.microsoft.com/office/drawing/2014/main" id="{9B187C50-72FC-4E89-8613-0563672D99FF}"/>
              </a:ext>
            </a:extLst>
          </p:cNvPr>
          <p:cNvSpPr/>
          <p:nvPr/>
        </p:nvSpPr>
        <p:spPr>
          <a:xfrm>
            <a:off x="6705255" y="4461794"/>
            <a:ext cx="288032" cy="590051"/>
          </a:xfrm>
          <a:prstGeom prst="rightBrace">
            <a:avLst/>
          </a:prstGeom>
          <a:ln w="31750">
            <a:solidFill>
              <a:schemeClr val="bg1"/>
            </a:solidFill>
            <a:tailEnd type="none"/>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41" name="テキスト ボックス 40">
            <a:extLst>
              <a:ext uri="{FF2B5EF4-FFF2-40B4-BE49-F238E27FC236}">
                <a16:creationId xmlns:a16="http://schemas.microsoft.com/office/drawing/2014/main" id="{CD8F0497-525C-45BA-9C67-EA5296218BB0}"/>
              </a:ext>
            </a:extLst>
          </p:cNvPr>
          <p:cNvSpPr txBox="1"/>
          <p:nvPr/>
        </p:nvSpPr>
        <p:spPr>
          <a:xfrm>
            <a:off x="6957633" y="4536845"/>
            <a:ext cx="1858201" cy="646331"/>
          </a:xfrm>
          <a:prstGeom prst="rect">
            <a:avLst/>
          </a:prstGeom>
          <a:noFill/>
        </p:spPr>
        <p:txBody>
          <a:bodyPr wrap="none" rtlCol="0">
            <a:spAutoFit/>
          </a:bodyPr>
          <a:lstStyle/>
          <a:p>
            <a:r>
              <a:rPr kumimoji="1" lang="ja-JP" altLang="en-US" sz="18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どちらも同じ確率</a:t>
            </a:r>
            <a:endParaRPr kumimoji="1" lang="en-US" altLang="ja-JP" sz="1800" dirty="0">
              <a:solidFill>
                <a:schemeClr val="bg1"/>
              </a:solidFill>
              <a:latin typeface="ＭＳ Ｐゴシック" panose="020B0600070205080204" pitchFamily="50" charset="-128"/>
              <a:ea typeface="ＭＳ Ｐゴシック" panose="020B0600070205080204" pitchFamily="50" charset="-128"/>
              <a:cs typeface="Meiryo UI" pitchFamily="50" charset="-128"/>
            </a:endParaRPr>
          </a:p>
          <a:p>
            <a:r>
              <a:rPr kumimoji="1" lang="ja-JP" altLang="en-US" sz="18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　　（ｐ＝</a:t>
            </a:r>
            <a:r>
              <a:rPr kumimoji="1" lang="en-US" altLang="ja-JP" sz="18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0.5</a:t>
            </a:r>
            <a:r>
              <a:rPr kumimoji="1" lang="ja-JP" altLang="en-US" sz="18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a:t>
            </a:r>
          </a:p>
        </p:txBody>
      </p:sp>
      <p:sp>
        <p:nvSpPr>
          <p:cNvPr id="42" name="矢印: 下 41">
            <a:extLst>
              <a:ext uri="{FF2B5EF4-FFF2-40B4-BE49-F238E27FC236}">
                <a16:creationId xmlns:a16="http://schemas.microsoft.com/office/drawing/2014/main" id="{7589E00A-9D0D-4323-953B-1CE715569435}"/>
              </a:ext>
            </a:extLst>
          </p:cNvPr>
          <p:cNvSpPr/>
          <p:nvPr/>
        </p:nvSpPr>
        <p:spPr>
          <a:xfrm>
            <a:off x="6876256" y="5214648"/>
            <a:ext cx="1296144" cy="403021"/>
          </a:xfrm>
          <a:prstGeom prst="downArrow">
            <a:avLst/>
          </a:prstGeom>
          <a:solidFill>
            <a:srgbClr val="0070C0"/>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500" dirty="0"/>
              <a:t>棄却</a:t>
            </a:r>
          </a:p>
        </p:txBody>
      </p:sp>
      <p:sp>
        <p:nvSpPr>
          <p:cNvPr id="43" name="テキスト ボックス 42">
            <a:extLst>
              <a:ext uri="{FF2B5EF4-FFF2-40B4-BE49-F238E27FC236}">
                <a16:creationId xmlns:a16="http://schemas.microsoft.com/office/drawing/2014/main" id="{FCD14898-E24E-47CA-9D3D-65ACA40929CF}"/>
              </a:ext>
            </a:extLst>
          </p:cNvPr>
          <p:cNvSpPr txBox="1"/>
          <p:nvPr/>
        </p:nvSpPr>
        <p:spPr>
          <a:xfrm>
            <a:off x="6588224" y="5617669"/>
            <a:ext cx="2267099" cy="553998"/>
          </a:xfrm>
          <a:prstGeom prst="rect">
            <a:avLst/>
          </a:prstGeom>
          <a:noFill/>
        </p:spPr>
        <p:txBody>
          <a:bodyPr wrap="square" rtlCol="0">
            <a:spAutoFit/>
          </a:bodyPr>
          <a:lstStyle/>
          <a:p>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どちらかの群が全体的に大きな値を持っている</a:t>
            </a:r>
          </a:p>
        </p:txBody>
      </p:sp>
      <p:sp>
        <p:nvSpPr>
          <p:cNvPr id="44" name="テキスト ボックス 43">
            <a:extLst>
              <a:ext uri="{FF2B5EF4-FFF2-40B4-BE49-F238E27FC236}">
                <a16:creationId xmlns:a16="http://schemas.microsoft.com/office/drawing/2014/main" id="{37DDA372-F77D-4927-9869-98866B0E593E}"/>
              </a:ext>
            </a:extLst>
          </p:cNvPr>
          <p:cNvSpPr txBox="1"/>
          <p:nvPr/>
        </p:nvSpPr>
        <p:spPr>
          <a:xfrm>
            <a:off x="2708665" y="4019894"/>
            <a:ext cx="1606530" cy="323165"/>
          </a:xfrm>
          <a:prstGeom prst="rect">
            <a:avLst/>
          </a:prstGeom>
          <a:noFill/>
        </p:spPr>
        <p:txBody>
          <a:bodyPr wrap="none" rtlCol="0">
            <a:spAutoFit/>
          </a:bodyPr>
          <a:lstStyle/>
          <a:p>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無作為に</a:t>
            </a:r>
            <a:r>
              <a:rPr kumimoji="1" lang="en-US" altLang="ja-JP"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1</a:t>
            </a:r>
            <a:r>
              <a:rPr kumimoji="1" lang="ja-JP" altLang="en-US" sz="1500" dirty="0" err="1">
                <a:solidFill>
                  <a:schemeClr val="bg1"/>
                </a:solidFill>
                <a:latin typeface="ＭＳ Ｐゴシック" panose="020B0600070205080204" pitchFamily="50" charset="-128"/>
                <a:ea typeface="ＭＳ Ｐゴシック" panose="020B0600070205080204" pitchFamily="50" charset="-128"/>
                <a:cs typeface="Meiryo UI" pitchFamily="50" charset="-128"/>
              </a:rPr>
              <a:t>つ抽</a:t>
            </a:r>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出</a:t>
            </a:r>
          </a:p>
        </p:txBody>
      </p:sp>
      <p:sp>
        <p:nvSpPr>
          <p:cNvPr id="46" name="テキスト ボックス 45">
            <a:extLst>
              <a:ext uri="{FF2B5EF4-FFF2-40B4-BE49-F238E27FC236}">
                <a16:creationId xmlns:a16="http://schemas.microsoft.com/office/drawing/2014/main" id="{F37B99ED-71E1-428A-8998-A02730F37737}"/>
              </a:ext>
            </a:extLst>
          </p:cNvPr>
          <p:cNvSpPr txBox="1"/>
          <p:nvPr/>
        </p:nvSpPr>
        <p:spPr>
          <a:xfrm>
            <a:off x="7016253" y="4236118"/>
            <a:ext cx="1370888" cy="369332"/>
          </a:xfrm>
          <a:prstGeom prst="rect">
            <a:avLst/>
          </a:prstGeom>
          <a:noFill/>
        </p:spPr>
        <p:txBody>
          <a:bodyPr wrap="none" rtlCol="0">
            <a:spAutoFit/>
          </a:bodyPr>
          <a:lstStyle/>
          <a:p>
            <a:r>
              <a:rPr kumimoji="1" lang="ja-JP" altLang="en-US" sz="18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帰無仮説</a:t>
            </a:r>
            <a:r>
              <a:rPr kumimoji="1" lang="en-US" altLang="ja-JP" sz="18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H</a:t>
            </a:r>
            <a:r>
              <a:rPr kumimoji="1" lang="en-US" altLang="ja-JP" sz="1800" baseline="-25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0</a:t>
            </a:r>
            <a:endParaRPr kumimoji="1" lang="ja-JP" altLang="en-US" sz="1800" baseline="-25000" dirty="0">
              <a:solidFill>
                <a:schemeClr val="bg1"/>
              </a:solidFill>
              <a:latin typeface="ＭＳ Ｐゴシック" panose="020B0600070205080204" pitchFamily="50" charset="-128"/>
              <a:ea typeface="ＭＳ Ｐゴシック" panose="020B0600070205080204" pitchFamily="50" charset="-128"/>
              <a:cs typeface="Meiryo UI" pitchFamily="50" charset="-128"/>
            </a:endParaRPr>
          </a:p>
        </p:txBody>
      </p:sp>
      <p:sp>
        <p:nvSpPr>
          <p:cNvPr id="47" name="テキスト ボックス 46">
            <a:extLst>
              <a:ext uri="{FF2B5EF4-FFF2-40B4-BE49-F238E27FC236}">
                <a16:creationId xmlns:a16="http://schemas.microsoft.com/office/drawing/2014/main" id="{B931E00B-5204-4A67-9E83-B9FF961E0B31}"/>
              </a:ext>
            </a:extLst>
          </p:cNvPr>
          <p:cNvSpPr txBox="1"/>
          <p:nvPr/>
        </p:nvSpPr>
        <p:spPr>
          <a:xfrm>
            <a:off x="6926948" y="3578698"/>
            <a:ext cx="1814965" cy="553998"/>
          </a:xfrm>
          <a:prstGeom prst="rect">
            <a:avLst/>
          </a:prstGeom>
          <a:noFill/>
        </p:spPr>
        <p:txBody>
          <a:bodyPr wrap="square" rtlCol="0">
            <a:spAutoFit/>
          </a:bodyPr>
          <a:lstStyle/>
          <a:p>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両群とも同じような値を持っている</a:t>
            </a:r>
            <a:endParaRPr kumimoji="1" lang="ja-JP" altLang="en-US" sz="1500" baseline="-25000" dirty="0">
              <a:solidFill>
                <a:schemeClr val="bg1"/>
              </a:solidFill>
              <a:latin typeface="ＭＳ Ｐゴシック" panose="020B0600070205080204" pitchFamily="50" charset="-128"/>
              <a:ea typeface="ＭＳ Ｐゴシック" panose="020B0600070205080204" pitchFamily="50" charset="-128"/>
              <a:cs typeface="Meiryo UI" pitchFamily="50" charset="-128"/>
            </a:endParaRPr>
          </a:p>
        </p:txBody>
      </p:sp>
      <p:cxnSp>
        <p:nvCxnSpPr>
          <p:cNvPr id="49" name="コネクタ: 曲線 48">
            <a:extLst>
              <a:ext uri="{FF2B5EF4-FFF2-40B4-BE49-F238E27FC236}">
                <a16:creationId xmlns:a16="http://schemas.microsoft.com/office/drawing/2014/main" id="{2061D2CA-F1DB-4A92-A54E-B0FE0E24D448}"/>
              </a:ext>
            </a:extLst>
          </p:cNvPr>
          <p:cNvCxnSpPr/>
          <p:nvPr/>
        </p:nvCxnSpPr>
        <p:spPr>
          <a:xfrm rot="5400000">
            <a:off x="7481924" y="4095485"/>
            <a:ext cx="262391" cy="217307"/>
          </a:xfrm>
          <a:prstGeom prst="curvedConnector3">
            <a:avLst/>
          </a:prstGeom>
          <a:ln w="31750">
            <a:solidFill>
              <a:srgbClr val="FFFF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31647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5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fade">
                                      <p:cBhvr>
                                        <p:cTn id="15" dur="500"/>
                                        <p:tgtEl>
                                          <p:spTgt spid="24"/>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fade">
                                      <p:cBhvr>
                                        <p:cTn id="18" dur="500"/>
                                        <p:tgtEl>
                                          <p:spTgt spid="10"/>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500"/>
                                        <p:tgtEl>
                                          <p:spTgt spid="11"/>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12"/>
                                        </p:tgtEl>
                                        <p:attrNameLst>
                                          <p:attrName>style.visibility</p:attrName>
                                        </p:attrNameLst>
                                      </p:cBhvr>
                                      <p:to>
                                        <p:strVal val="visible"/>
                                      </p:to>
                                    </p:set>
                                    <p:animEffect transition="in" filter="fade">
                                      <p:cBhvr>
                                        <p:cTn id="24" dur="500"/>
                                        <p:tgtEl>
                                          <p:spTgt spid="12"/>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fade">
                                      <p:cBhvr>
                                        <p:cTn id="27" dur="500"/>
                                        <p:tgtEl>
                                          <p:spTgt spid="13"/>
                                        </p:tgtEl>
                                      </p:cBhvr>
                                    </p:animEffect>
                                  </p:childTnLst>
                                </p:cTn>
                              </p:par>
                              <p:par>
                                <p:cTn id="28" presetID="10" presetClass="entr" presetSubtype="0" fill="hold" grpId="0" nodeType="withEffect">
                                  <p:stCondLst>
                                    <p:cond delay="0"/>
                                  </p:stCondLst>
                                  <p:childTnLst>
                                    <p:set>
                                      <p:cBhvr>
                                        <p:cTn id="29" dur="1" fill="hold">
                                          <p:stCondLst>
                                            <p:cond delay="0"/>
                                          </p:stCondLst>
                                        </p:cTn>
                                        <p:tgtEl>
                                          <p:spTgt spid="14"/>
                                        </p:tgtEl>
                                        <p:attrNameLst>
                                          <p:attrName>style.visibility</p:attrName>
                                        </p:attrNameLst>
                                      </p:cBhvr>
                                      <p:to>
                                        <p:strVal val="visible"/>
                                      </p:to>
                                    </p:set>
                                    <p:animEffect transition="in" filter="fade">
                                      <p:cBhvr>
                                        <p:cTn id="30" dur="500"/>
                                        <p:tgtEl>
                                          <p:spTgt spid="14"/>
                                        </p:tgtEl>
                                      </p:cBhvr>
                                    </p:animEffect>
                                  </p:childTnLst>
                                </p:cTn>
                              </p:par>
                              <p:par>
                                <p:cTn id="31" presetID="10" presetClass="entr" presetSubtype="0" fill="hold" grpId="0" nodeType="withEffect">
                                  <p:stCondLst>
                                    <p:cond delay="0"/>
                                  </p:stCondLst>
                                  <p:childTnLst>
                                    <p:set>
                                      <p:cBhvr>
                                        <p:cTn id="32" dur="1" fill="hold">
                                          <p:stCondLst>
                                            <p:cond delay="0"/>
                                          </p:stCondLst>
                                        </p:cTn>
                                        <p:tgtEl>
                                          <p:spTgt spid="15"/>
                                        </p:tgtEl>
                                        <p:attrNameLst>
                                          <p:attrName>style.visibility</p:attrName>
                                        </p:attrNameLst>
                                      </p:cBhvr>
                                      <p:to>
                                        <p:strVal val="visible"/>
                                      </p:to>
                                    </p:set>
                                    <p:animEffect transition="in" filter="fade">
                                      <p:cBhvr>
                                        <p:cTn id="33" dur="500"/>
                                        <p:tgtEl>
                                          <p:spTgt spid="15"/>
                                        </p:tgtEl>
                                      </p:cBhvr>
                                    </p:animEffect>
                                  </p:childTnLst>
                                </p:cTn>
                              </p:par>
                              <p:par>
                                <p:cTn id="34" presetID="10" presetClass="entr" presetSubtype="0" fill="hold" grpId="0" nodeType="with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fade">
                                      <p:cBhvr>
                                        <p:cTn id="36" dur="500"/>
                                        <p:tgtEl>
                                          <p:spTgt spid="16"/>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17"/>
                                        </p:tgtEl>
                                        <p:attrNameLst>
                                          <p:attrName>style.visibility</p:attrName>
                                        </p:attrNameLst>
                                      </p:cBhvr>
                                      <p:to>
                                        <p:strVal val="visible"/>
                                      </p:to>
                                    </p:set>
                                    <p:animEffect transition="in" filter="fade">
                                      <p:cBhvr>
                                        <p:cTn id="39" dur="500"/>
                                        <p:tgtEl>
                                          <p:spTgt spid="17"/>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fade">
                                      <p:cBhvr>
                                        <p:cTn id="42" dur="500"/>
                                        <p:tgtEl>
                                          <p:spTgt spid="18"/>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19"/>
                                        </p:tgtEl>
                                        <p:attrNameLst>
                                          <p:attrName>style.visibility</p:attrName>
                                        </p:attrNameLst>
                                      </p:cBhvr>
                                      <p:to>
                                        <p:strVal val="visible"/>
                                      </p:to>
                                    </p:set>
                                    <p:animEffect transition="in" filter="fade">
                                      <p:cBhvr>
                                        <p:cTn id="45" dur="500"/>
                                        <p:tgtEl>
                                          <p:spTgt spid="19"/>
                                        </p:tgtEl>
                                      </p:cBhvr>
                                    </p:animEffect>
                                  </p:childTnLst>
                                </p:cTn>
                              </p:par>
                              <p:par>
                                <p:cTn id="46" presetID="10" presetClass="entr" presetSubtype="0" fill="hold" grpId="0" nodeType="withEffect">
                                  <p:stCondLst>
                                    <p:cond delay="0"/>
                                  </p:stCondLst>
                                  <p:childTnLst>
                                    <p:set>
                                      <p:cBhvr>
                                        <p:cTn id="47" dur="1" fill="hold">
                                          <p:stCondLst>
                                            <p:cond delay="0"/>
                                          </p:stCondLst>
                                        </p:cTn>
                                        <p:tgtEl>
                                          <p:spTgt spid="20"/>
                                        </p:tgtEl>
                                        <p:attrNameLst>
                                          <p:attrName>style.visibility</p:attrName>
                                        </p:attrNameLst>
                                      </p:cBhvr>
                                      <p:to>
                                        <p:strVal val="visible"/>
                                      </p:to>
                                    </p:set>
                                    <p:animEffect transition="in" filter="fade">
                                      <p:cBhvr>
                                        <p:cTn id="48" dur="500"/>
                                        <p:tgtEl>
                                          <p:spTgt spid="20"/>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21"/>
                                        </p:tgtEl>
                                        <p:attrNameLst>
                                          <p:attrName>style.visibility</p:attrName>
                                        </p:attrNameLst>
                                      </p:cBhvr>
                                      <p:to>
                                        <p:strVal val="visible"/>
                                      </p:to>
                                    </p:set>
                                    <p:animEffect transition="in" filter="fade">
                                      <p:cBhvr>
                                        <p:cTn id="51" dur="500"/>
                                        <p:tgtEl>
                                          <p:spTgt spid="21"/>
                                        </p:tgtEl>
                                      </p:cBhvr>
                                    </p:animEffect>
                                  </p:childTnLst>
                                </p:cTn>
                              </p:par>
                              <p:par>
                                <p:cTn id="52" presetID="10" presetClass="entr" presetSubtype="0" fill="hold" grpId="0" nodeType="withEffect">
                                  <p:stCondLst>
                                    <p:cond delay="0"/>
                                  </p:stCondLst>
                                  <p:childTnLst>
                                    <p:set>
                                      <p:cBhvr>
                                        <p:cTn id="53" dur="1" fill="hold">
                                          <p:stCondLst>
                                            <p:cond delay="0"/>
                                          </p:stCondLst>
                                        </p:cTn>
                                        <p:tgtEl>
                                          <p:spTgt spid="22"/>
                                        </p:tgtEl>
                                        <p:attrNameLst>
                                          <p:attrName>style.visibility</p:attrName>
                                        </p:attrNameLst>
                                      </p:cBhvr>
                                      <p:to>
                                        <p:strVal val="visible"/>
                                      </p:to>
                                    </p:set>
                                    <p:animEffect transition="in" filter="fade">
                                      <p:cBhvr>
                                        <p:cTn id="54" dur="500"/>
                                        <p:tgtEl>
                                          <p:spTgt spid="22"/>
                                        </p:tgtEl>
                                      </p:cBhvr>
                                    </p:animEffect>
                                  </p:childTnLst>
                                </p:cTn>
                              </p:par>
                              <p:par>
                                <p:cTn id="55" presetID="10" presetClass="entr" presetSubtype="0" fill="hold" grpId="0" nodeType="withEffect">
                                  <p:stCondLst>
                                    <p:cond delay="0"/>
                                  </p:stCondLst>
                                  <p:childTnLst>
                                    <p:set>
                                      <p:cBhvr>
                                        <p:cTn id="56" dur="1" fill="hold">
                                          <p:stCondLst>
                                            <p:cond delay="0"/>
                                          </p:stCondLst>
                                        </p:cTn>
                                        <p:tgtEl>
                                          <p:spTgt spid="23"/>
                                        </p:tgtEl>
                                        <p:attrNameLst>
                                          <p:attrName>style.visibility</p:attrName>
                                        </p:attrNameLst>
                                      </p:cBhvr>
                                      <p:to>
                                        <p:strVal val="visible"/>
                                      </p:to>
                                    </p:set>
                                    <p:animEffect transition="in" filter="fade">
                                      <p:cBhvr>
                                        <p:cTn id="57" dur="500"/>
                                        <p:tgtEl>
                                          <p:spTgt spid="23"/>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25"/>
                                        </p:tgtEl>
                                        <p:attrNameLst>
                                          <p:attrName>style.visibility</p:attrName>
                                        </p:attrNameLst>
                                      </p:cBhvr>
                                      <p:to>
                                        <p:strVal val="visible"/>
                                      </p:to>
                                    </p:set>
                                    <p:animEffect transition="in" filter="fade">
                                      <p:cBhvr>
                                        <p:cTn id="60" dur="500"/>
                                        <p:tgtEl>
                                          <p:spTgt spid="25"/>
                                        </p:tgtEl>
                                      </p:cBhvr>
                                    </p:animEffect>
                                  </p:childTnLst>
                                </p:cTn>
                              </p:par>
                              <p:par>
                                <p:cTn id="61" presetID="10" presetClass="entr" presetSubtype="0" fill="hold" grpId="0" nodeType="withEffect">
                                  <p:stCondLst>
                                    <p:cond delay="0"/>
                                  </p:stCondLst>
                                  <p:childTnLst>
                                    <p:set>
                                      <p:cBhvr>
                                        <p:cTn id="62" dur="1" fill="hold">
                                          <p:stCondLst>
                                            <p:cond delay="0"/>
                                          </p:stCondLst>
                                        </p:cTn>
                                        <p:tgtEl>
                                          <p:spTgt spid="30"/>
                                        </p:tgtEl>
                                        <p:attrNameLst>
                                          <p:attrName>style.visibility</p:attrName>
                                        </p:attrNameLst>
                                      </p:cBhvr>
                                      <p:to>
                                        <p:strVal val="visible"/>
                                      </p:to>
                                    </p:set>
                                    <p:animEffect transition="in" filter="fade">
                                      <p:cBhvr>
                                        <p:cTn id="63" dur="500"/>
                                        <p:tgtEl>
                                          <p:spTgt spid="30"/>
                                        </p:tgtEl>
                                      </p:cBhvr>
                                    </p:animEffect>
                                  </p:childTnLst>
                                </p:cTn>
                              </p:par>
                              <p:par>
                                <p:cTn id="64" presetID="10" presetClass="entr" presetSubtype="0" fill="hold" grpId="0" nodeType="withEffect">
                                  <p:stCondLst>
                                    <p:cond delay="0"/>
                                  </p:stCondLst>
                                  <p:childTnLst>
                                    <p:set>
                                      <p:cBhvr>
                                        <p:cTn id="65" dur="1" fill="hold">
                                          <p:stCondLst>
                                            <p:cond delay="0"/>
                                          </p:stCondLst>
                                        </p:cTn>
                                        <p:tgtEl>
                                          <p:spTgt spid="31"/>
                                        </p:tgtEl>
                                        <p:attrNameLst>
                                          <p:attrName>style.visibility</p:attrName>
                                        </p:attrNameLst>
                                      </p:cBhvr>
                                      <p:to>
                                        <p:strVal val="visible"/>
                                      </p:to>
                                    </p:set>
                                    <p:animEffect transition="in" filter="fade">
                                      <p:cBhvr>
                                        <p:cTn id="66" dur="500"/>
                                        <p:tgtEl>
                                          <p:spTgt spid="31"/>
                                        </p:tgtEl>
                                      </p:cBhvr>
                                    </p:animEffect>
                                  </p:childTnLst>
                                </p:cTn>
                              </p:par>
                              <p:par>
                                <p:cTn id="67" presetID="10" presetClass="entr" presetSubtype="0" fill="hold" grpId="0" nodeType="withEffect">
                                  <p:stCondLst>
                                    <p:cond delay="0"/>
                                  </p:stCondLst>
                                  <p:childTnLst>
                                    <p:set>
                                      <p:cBhvr>
                                        <p:cTn id="68" dur="1" fill="hold">
                                          <p:stCondLst>
                                            <p:cond delay="0"/>
                                          </p:stCondLst>
                                        </p:cTn>
                                        <p:tgtEl>
                                          <p:spTgt spid="32"/>
                                        </p:tgtEl>
                                        <p:attrNameLst>
                                          <p:attrName>style.visibility</p:attrName>
                                        </p:attrNameLst>
                                      </p:cBhvr>
                                      <p:to>
                                        <p:strVal val="visible"/>
                                      </p:to>
                                    </p:set>
                                    <p:animEffect transition="in" filter="fade">
                                      <p:cBhvr>
                                        <p:cTn id="69" dur="500"/>
                                        <p:tgtEl>
                                          <p:spTgt spid="32"/>
                                        </p:tgtEl>
                                      </p:cBhvr>
                                    </p:animEffect>
                                  </p:childTnLst>
                                </p:cTn>
                              </p:par>
                              <p:par>
                                <p:cTn id="70" presetID="10" presetClass="entr" presetSubtype="0" fill="hold" grpId="0" nodeType="withEffect">
                                  <p:stCondLst>
                                    <p:cond delay="0"/>
                                  </p:stCondLst>
                                  <p:childTnLst>
                                    <p:set>
                                      <p:cBhvr>
                                        <p:cTn id="71" dur="1" fill="hold">
                                          <p:stCondLst>
                                            <p:cond delay="0"/>
                                          </p:stCondLst>
                                        </p:cTn>
                                        <p:tgtEl>
                                          <p:spTgt spid="34"/>
                                        </p:tgtEl>
                                        <p:attrNameLst>
                                          <p:attrName>style.visibility</p:attrName>
                                        </p:attrNameLst>
                                      </p:cBhvr>
                                      <p:to>
                                        <p:strVal val="visible"/>
                                      </p:to>
                                    </p:set>
                                    <p:animEffect transition="in" filter="fade">
                                      <p:cBhvr>
                                        <p:cTn id="72" dur="500"/>
                                        <p:tgtEl>
                                          <p:spTgt spid="34"/>
                                        </p:tgtEl>
                                      </p:cBhvr>
                                    </p:animEffect>
                                  </p:childTnLst>
                                </p:cTn>
                              </p:par>
                              <p:par>
                                <p:cTn id="73" presetID="10" presetClass="entr" presetSubtype="0" fill="hold" grpId="0" nodeType="withEffect">
                                  <p:stCondLst>
                                    <p:cond delay="0"/>
                                  </p:stCondLst>
                                  <p:childTnLst>
                                    <p:set>
                                      <p:cBhvr>
                                        <p:cTn id="74" dur="1" fill="hold">
                                          <p:stCondLst>
                                            <p:cond delay="0"/>
                                          </p:stCondLst>
                                        </p:cTn>
                                        <p:tgtEl>
                                          <p:spTgt spid="36"/>
                                        </p:tgtEl>
                                        <p:attrNameLst>
                                          <p:attrName>style.visibility</p:attrName>
                                        </p:attrNameLst>
                                      </p:cBhvr>
                                      <p:to>
                                        <p:strVal val="visible"/>
                                      </p:to>
                                    </p:set>
                                    <p:animEffect transition="in" filter="fade">
                                      <p:cBhvr>
                                        <p:cTn id="75" dur="500"/>
                                        <p:tgtEl>
                                          <p:spTgt spid="36"/>
                                        </p:tgtEl>
                                      </p:cBhvr>
                                    </p:animEffect>
                                  </p:childTnLst>
                                </p:cTn>
                              </p:par>
                              <p:par>
                                <p:cTn id="76" presetID="10" presetClass="entr" presetSubtype="0" fill="hold" grpId="0" nodeType="withEffect">
                                  <p:stCondLst>
                                    <p:cond delay="0"/>
                                  </p:stCondLst>
                                  <p:childTnLst>
                                    <p:set>
                                      <p:cBhvr>
                                        <p:cTn id="77" dur="1" fill="hold">
                                          <p:stCondLst>
                                            <p:cond delay="0"/>
                                          </p:stCondLst>
                                        </p:cTn>
                                        <p:tgtEl>
                                          <p:spTgt spid="37"/>
                                        </p:tgtEl>
                                        <p:attrNameLst>
                                          <p:attrName>style.visibility</p:attrName>
                                        </p:attrNameLst>
                                      </p:cBhvr>
                                      <p:to>
                                        <p:strVal val="visible"/>
                                      </p:to>
                                    </p:set>
                                    <p:animEffect transition="in" filter="fade">
                                      <p:cBhvr>
                                        <p:cTn id="78" dur="500"/>
                                        <p:tgtEl>
                                          <p:spTgt spid="37"/>
                                        </p:tgtEl>
                                      </p:cBhvr>
                                    </p:animEffect>
                                  </p:childTnLst>
                                </p:cTn>
                              </p:par>
                              <p:par>
                                <p:cTn id="79" presetID="10" presetClass="entr" presetSubtype="0" fill="hold" grpId="0" nodeType="withEffect">
                                  <p:stCondLst>
                                    <p:cond delay="0"/>
                                  </p:stCondLst>
                                  <p:childTnLst>
                                    <p:set>
                                      <p:cBhvr>
                                        <p:cTn id="80" dur="1" fill="hold">
                                          <p:stCondLst>
                                            <p:cond delay="0"/>
                                          </p:stCondLst>
                                        </p:cTn>
                                        <p:tgtEl>
                                          <p:spTgt spid="38"/>
                                        </p:tgtEl>
                                        <p:attrNameLst>
                                          <p:attrName>style.visibility</p:attrName>
                                        </p:attrNameLst>
                                      </p:cBhvr>
                                      <p:to>
                                        <p:strVal val="visible"/>
                                      </p:to>
                                    </p:set>
                                    <p:animEffect transition="in" filter="fade">
                                      <p:cBhvr>
                                        <p:cTn id="81" dur="500"/>
                                        <p:tgtEl>
                                          <p:spTgt spid="38"/>
                                        </p:tgtEl>
                                      </p:cBhvr>
                                    </p:animEffect>
                                  </p:childTnLst>
                                </p:cTn>
                              </p:par>
                              <p:par>
                                <p:cTn id="82" presetID="10" presetClass="entr" presetSubtype="0" fill="hold" grpId="0" nodeType="withEffect">
                                  <p:stCondLst>
                                    <p:cond delay="0"/>
                                  </p:stCondLst>
                                  <p:childTnLst>
                                    <p:set>
                                      <p:cBhvr>
                                        <p:cTn id="83" dur="1" fill="hold">
                                          <p:stCondLst>
                                            <p:cond delay="0"/>
                                          </p:stCondLst>
                                        </p:cTn>
                                        <p:tgtEl>
                                          <p:spTgt spid="39"/>
                                        </p:tgtEl>
                                        <p:attrNameLst>
                                          <p:attrName>style.visibility</p:attrName>
                                        </p:attrNameLst>
                                      </p:cBhvr>
                                      <p:to>
                                        <p:strVal val="visible"/>
                                      </p:to>
                                    </p:set>
                                    <p:animEffect transition="in" filter="fade">
                                      <p:cBhvr>
                                        <p:cTn id="84" dur="500"/>
                                        <p:tgtEl>
                                          <p:spTgt spid="39"/>
                                        </p:tgtEl>
                                      </p:cBhvr>
                                    </p:animEffect>
                                  </p:childTnLst>
                                </p:cTn>
                              </p:par>
                              <p:par>
                                <p:cTn id="85" presetID="10" presetClass="entr" presetSubtype="0" fill="hold" grpId="0" nodeType="withEffect">
                                  <p:stCondLst>
                                    <p:cond delay="0"/>
                                  </p:stCondLst>
                                  <p:childTnLst>
                                    <p:set>
                                      <p:cBhvr>
                                        <p:cTn id="86" dur="1" fill="hold">
                                          <p:stCondLst>
                                            <p:cond delay="0"/>
                                          </p:stCondLst>
                                        </p:cTn>
                                        <p:tgtEl>
                                          <p:spTgt spid="40"/>
                                        </p:tgtEl>
                                        <p:attrNameLst>
                                          <p:attrName>style.visibility</p:attrName>
                                        </p:attrNameLst>
                                      </p:cBhvr>
                                      <p:to>
                                        <p:strVal val="visible"/>
                                      </p:to>
                                    </p:set>
                                    <p:animEffect transition="in" filter="fade">
                                      <p:cBhvr>
                                        <p:cTn id="87" dur="500"/>
                                        <p:tgtEl>
                                          <p:spTgt spid="40"/>
                                        </p:tgtEl>
                                      </p:cBhvr>
                                    </p:animEffect>
                                  </p:childTnLst>
                                </p:cTn>
                              </p:par>
                              <p:par>
                                <p:cTn id="88" presetID="10" presetClass="entr" presetSubtype="0" fill="hold" grpId="0" nodeType="withEffect">
                                  <p:stCondLst>
                                    <p:cond delay="0"/>
                                  </p:stCondLst>
                                  <p:childTnLst>
                                    <p:set>
                                      <p:cBhvr>
                                        <p:cTn id="89" dur="1" fill="hold">
                                          <p:stCondLst>
                                            <p:cond delay="0"/>
                                          </p:stCondLst>
                                        </p:cTn>
                                        <p:tgtEl>
                                          <p:spTgt spid="41"/>
                                        </p:tgtEl>
                                        <p:attrNameLst>
                                          <p:attrName>style.visibility</p:attrName>
                                        </p:attrNameLst>
                                      </p:cBhvr>
                                      <p:to>
                                        <p:strVal val="visible"/>
                                      </p:to>
                                    </p:set>
                                    <p:animEffect transition="in" filter="fade">
                                      <p:cBhvr>
                                        <p:cTn id="90" dur="500"/>
                                        <p:tgtEl>
                                          <p:spTgt spid="41"/>
                                        </p:tgtEl>
                                      </p:cBhvr>
                                    </p:animEffect>
                                  </p:childTnLst>
                                </p:cTn>
                              </p:par>
                              <p:par>
                                <p:cTn id="91" presetID="10" presetClass="entr" presetSubtype="0" fill="hold" grpId="0" nodeType="withEffect">
                                  <p:stCondLst>
                                    <p:cond delay="0"/>
                                  </p:stCondLst>
                                  <p:childTnLst>
                                    <p:set>
                                      <p:cBhvr>
                                        <p:cTn id="92" dur="1" fill="hold">
                                          <p:stCondLst>
                                            <p:cond delay="0"/>
                                          </p:stCondLst>
                                        </p:cTn>
                                        <p:tgtEl>
                                          <p:spTgt spid="44"/>
                                        </p:tgtEl>
                                        <p:attrNameLst>
                                          <p:attrName>style.visibility</p:attrName>
                                        </p:attrNameLst>
                                      </p:cBhvr>
                                      <p:to>
                                        <p:strVal val="visible"/>
                                      </p:to>
                                    </p:set>
                                    <p:animEffect transition="in" filter="fade">
                                      <p:cBhvr>
                                        <p:cTn id="93" dur="500"/>
                                        <p:tgtEl>
                                          <p:spTgt spid="44"/>
                                        </p:tgtEl>
                                      </p:cBhvr>
                                    </p:animEffect>
                                  </p:childTnLst>
                                </p:cTn>
                              </p:par>
                              <p:par>
                                <p:cTn id="94" presetID="10" presetClass="entr" presetSubtype="0" fill="hold" grpId="0" nodeType="withEffect">
                                  <p:stCondLst>
                                    <p:cond delay="0"/>
                                  </p:stCondLst>
                                  <p:childTnLst>
                                    <p:set>
                                      <p:cBhvr>
                                        <p:cTn id="95" dur="1" fill="hold">
                                          <p:stCondLst>
                                            <p:cond delay="0"/>
                                          </p:stCondLst>
                                        </p:cTn>
                                        <p:tgtEl>
                                          <p:spTgt spid="46"/>
                                        </p:tgtEl>
                                        <p:attrNameLst>
                                          <p:attrName>style.visibility</p:attrName>
                                        </p:attrNameLst>
                                      </p:cBhvr>
                                      <p:to>
                                        <p:strVal val="visible"/>
                                      </p:to>
                                    </p:set>
                                    <p:animEffect transition="in" filter="fade">
                                      <p:cBhvr>
                                        <p:cTn id="96" dur="500"/>
                                        <p:tgtEl>
                                          <p:spTgt spid="46"/>
                                        </p:tgtEl>
                                      </p:cBhvr>
                                    </p:animEffect>
                                  </p:childTnLst>
                                </p:cTn>
                              </p:par>
                              <p:par>
                                <p:cTn id="97" presetID="10" presetClass="entr" presetSubtype="0" fill="hold" grpId="0" nodeType="withEffect">
                                  <p:stCondLst>
                                    <p:cond delay="0"/>
                                  </p:stCondLst>
                                  <p:childTnLst>
                                    <p:set>
                                      <p:cBhvr>
                                        <p:cTn id="98" dur="1" fill="hold">
                                          <p:stCondLst>
                                            <p:cond delay="0"/>
                                          </p:stCondLst>
                                        </p:cTn>
                                        <p:tgtEl>
                                          <p:spTgt spid="47"/>
                                        </p:tgtEl>
                                        <p:attrNameLst>
                                          <p:attrName>style.visibility</p:attrName>
                                        </p:attrNameLst>
                                      </p:cBhvr>
                                      <p:to>
                                        <p:strVal val="visible"/>
                                      </p:to>
                                    </p:set>
                                    <p:animEffect transition="in" filter="fade">
                                      <p:cBhvr>
                                        <p:cTn id="99" dur="500"/>
                                        <p:tgtEl>
                                          <p:spTgt spid="47"/>
                                        </p:tgtEl>
                                      </p:cBhvr>
                                    </p:animEffect>
                                  </p:childTnLst>
                                </p:cTn>
                              </p:par>
                              <p:par>
                                <p:cTn id="100" presetID="10" presetClass="entr" presetSubtype="0" fill="hold" nodeType="withEffect">
                                  <p:stCondLst>
                                    <p:cond delay="0"/>
                                  </p:stCondLst>
                                  <p:childTnLst>
                                    <p:set>
                                      <p:cBhvr>
                                        <p:cTn id="101" dur="1" fill="hold">
                                          <p:stCondLst>
                                            <p:cond delay="0"/>
                                          </p:stCondLst>
                                        </p:cTn>
                                        <p:tgtEl>
                                          <p:spTgt spid="49"/>
                                        </p:tgtEl>
                                        <p:attrNameLst>
                                          <p:attrName>style.visibility</p:attrName>
                                        </p:attrNameLst>
                                      </p:cBhvr>
                                      <p:to>
                                        <p:strVal val="visible"/>
                                      </p:to>
                                    </p:set>
                                    <p:animEffect transition="in" filter="fade">
                                      <p:cBhvr>
                                        <p:cTn id="102" dur="500"/>
                                        <p:tgtEl>
                                          <p:spTgt spid="49"/>
                                        </p:tgtEl>
                                      </p:cBhvr>
                                    </p:animEffect>
                                  </p:childTnLst>
                                </p:cTn>
                              </p:par>
                            </p:childTnLst>
                          </p:cTn>
                        </p:par>
                      </p:childTnLst>
                    </p:cTn>
                  </p:par>
                  <p:par>
                    <p:cTn id="103" fill="hold">
                      <p:stCondLst>
                        <p:cond delay="indefinite"/>
                      </p:stCondLst>
                      <p:childTnLst>
                        <p:par>
                          <p:cTn id="104" fill="hold">
                            <p:stCondLst>
                              <p:cond delay="0"/>
                            </p:stCondLst>
                            <p:childTnLst>
                              <p:par>
                                <p:cTn id="105" presetID="10" presetClass="entr" presetSubtype="0" fill="hold" grpId="0" nodeType="clickEffect">
                                  <p:stCondLst>
                                    <p:cond delay="0"/>
                                  </p:stCondLst>
                                  <p:childTnLst>
                                    <p:set>
                                      <p:cBhvr>
                                        <p:cTn id="106" dur="1" fill="hold">
                                          <p:stCondLst>
                                            <p:cond delay="0"/>
                                          </p:stCondLst>
                                        </p:cTn>
                                        <p:tgtEl>
                                          <p:spTgt spid="42"/>
                                        </p:tgtEl>
                                        <p:attrNameLst>
                                          <p:attrName>style.visibility</p:attrName>
                                        </p:attrNameLst>
                                      </p:cBhvr>
                                      <p:to>
                                        <p:strVal val="visible"/>
                                      </p:to>
                                    </p:set>
                                    <p:animEffect transition="in" filter="fade">
                                      <p:cBhvr>
                                        <p:cTn id="107" dur="500"/>
                                        <p:tgtEl>
                                          <p:spTgt spid="42"/>
                                        </p:tgtEl>
                                      </p:cBhvr>
                                    </p:animEffect>
                                  </p:childTnLst>
                                </p:cTn>
                              </p:par>
                              <p:par>
                                <p:cTn id="108" presetID="10" presetClass="entr" presetSubtype="0" fill="hold" grpId="0" nodeType="withEffect">
                                  <p:stCondLst>
                                    <p:cond delay="0"/>
                                  </p:stCondLst>
                                  <p:childTnLst>
                                    <p:set>
                                      <p:cBhvr>
                                        <p:cTn id="109" dur="1" fill="hold">
                                          <p:stCondLst>
                                            <p:cond delay="0"/>
                                          </p:stCondLst>
                                        </p:cTn>
                                        <p:tgtEl>
                                          <p:spTgt spid="43"/>
                                        </p:tgtEl>
                                        <p:attrNameLst>
                                          <p:attrName>style.visibility</p:attrName>
                                        </p:attrNameLst>
                                      </p:cBhvr>
                                      <p:to>
                                        <p:strVal val="visible"/>
                                      </p:to>
                                    </p:set>
                                    <p:animEffect transition="in" filter="fade">
                                      <p:cBhvr>
                                        <p:cTn id="110"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8" grpId="0"/>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p:bldP spid="30" grpId="0" animBg="1"/>
      <p:bldP spid="31" grpId="0" animBg="1"/>
      <p:bldP spid="32" grpId="0"/>
      <p:bldP spid="34" grpId="0"/>
      <p:bldP spid="36" grpId="0"/>
      <p:bldP spid="37" grpId="0"/>
      <p:bldP spid="38" grpId="0"/>
      <p:bldP spid="39" grpId="0"/>
      <p:bldP spid="40" grpId="0" animBg="1"/>
      <p:bldP spid="41" grpId="0"/>
      <p:bldP spid="42" grpId="0" animBg="1"/>
      <p:bldP spid="43" grpId="0"/>
      <p:bldP spid="44" grpId="0"/>
      <p:bldP spid="46" grpId="0"/>
      <p:bldP spid="47"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AD8A366-EF09-4BCD-B620-D8EBE19221F8}"/>
              </a:ext>
            </a:extLst>
          </p:cNvPr>
          <p:cNvSpPr>
            <a:spLocks noGrp="1"/>
          </p:cNvSpPr>
          <p:nvPr>
            <p:ph type="title"/>
          </p:nvPr>
        </p:nvSpPr>
        <p:spPr>
          <a:xfrm>
            <a:off x="467544" y="836712"/>
            <a:ext cx="8064896" cy="792088"/>
          </a:xfrm>
        </p:spPr>
        <p:txBody>
          <a:bodyPr/>
          <a:lstStyle/>
          <a:p>
            <a:r>
              <a:rPr lang="ja-JP" altLang="en-US" sz="4000" dirty="0"/>
              <a:t>検定統計量</a:t>
            </a:r>
            <a:r>
              <a:rPr lang="en-US" altLang="ja-JP" sz="4000" dirty="0"/>
              <a:t>w</a:t>
            </a:r>
            <a:endParaRPr kumimoji="1" lang="ja-JP" altLang="en-US" sz="4000" dirty="0"/>
          </a:p>
        </p:txBody>
      </p:sp>
      <p:graphicFrame>
        <p:nvGraphicFramePr>
          <p:cNvPr id="6" name="オブジェクト 5">
            <a:extLst>
              <a:ext uri="{FF2B5EF4-FFF2-40B4-BE49-F238E27FC236}">
                <a16:creationId xmlns:a16="http://schemas.microsoft.com/office/drawing/2014/main" id="{F1822F6D-BFD1-4B70-92CA-D00F385BB83B}"/>
              </a:ext>
            </a:extLst>
          </p:cNvPr>
          <p:cNvGraphicFramePr>
            <a:graphicFrameLocks noChangeAspect="1"/>
          </p:cNvGraphicFramePr>
          <p:nvPr>
            <p:extLst>
              <p:ext uri="{D42A27DB-BD31-4B8C-83A1-F6EECF244321}">
                <p14:modId xmlns:p14="http://schemas.microsoft.com/office/powerpoint/2010/main" val="3407691913"/>
              </p:ext>
            </p:extLst>
          </p:nvPr>
        </p:nvGraphicFramePr>
        <p:xfrm>
          <a:off x="1533959" y="2005101"/>
          <a:ext cx="2964022" cy="831573"/>
        </p:xfrm>
        <a:graphic>
          <a:graphicData uri="http://schemas.openxmlformats.org/presentationml/2006/ole">
            <mc:AlternateContent xmlns:mc="http://schemas.openxmlformats.org/markup-compatibility/2006">
              <mc:Choice xmlns:v="urn:schemas-microsoft-com:vml" Requires="v">
                <p:oleObj spid="_x0000_s5154" name="Equation" r:id="rId3" imgW="1714320" imgH="482400" progId="Equation.DSMT4">
                  <p:embed/>
                </p:oleObj>
              </mc:Choice>
              <mc:Fallback>
                <p:oleObj name="Equation" r:id="rId3" imgW="1714320" imgH="482400" progId="Equation.DSMT4">
                  <p:embed/>
                  <p:pic>
                    <p:nvPicPr>
                      <p:cNvPr id="6" name="オブジェクト 5">
                        <a:extLst>
                          <a:ext uri="{FF2B5EF4-FFF2-40B4-BE49-F238E27FC236}">
                            <a16:creationId xmlns:a16="http://schemas.microsoft.com/office/drawing/2014/main" id="{F1822F6D-BFD1-4B70-92CA-D00F385BB83B}"/>
                          </a:ext>
                        </a:extLst>
                      </p:cNvPr>
                      <p:cNvPicPr>
                        <a:picLocks noChangeAspect="1" noChangeArrowheads="1"/>
                      </p:cNvPicPr>
                      <p:nvPr/>
                    </p:nvPicPr>
                    <p:blipFill>
                      <a:blip r:embed="rId4"/>
                      <a:srcRect/>
                      <a:stretch>
                        <a:fillRect/>
                      </a:stretch>
                    </p:blipFill>
                    <p:spPr bwMode="auto">
                      <a:xfrm>
                        <a:off x="1533959" y="2005101"/>
                        <a:ext cx="2964022" cy="831573"/>
                      </a:xfrm>
                      <a:prstGeom prst="rect">
                        <a:avLst/>
                      </a:prstGeom>
                      <a:noFill/>
                    </p:spPr>
                  </p:pic>
                </p:oleObj>
              </mc:Fallback>
            </mc:AlternateContent>
          </a:graphicData>
        </a:graphic>
      </p:graphicFrame>
      <p:sp>
        <p:nvSpPr>
          <p:cNvPr id="7" name="テキスト ボックス 6">
            <a:extLst>
              <a:ext uri="{FF2B5EF4-FFF2-40B4-BE49-F238E27FC236}">
                <a16:creationId xmlns:a16="http://schemas.microsoft.com/office/drawing/2014/main" id="{40FE6017-A3E6-4750-BB90-97D4DF530641}"/>
              </a:ext>
            </a:extLst>
          </p:cNvPr>
          <p:cNvSpPr txBox="1"/>
          <p:nvPr/>
        </p:nvSpPr>
        <p:spPr>
          <a:xfrm>
            <a:off x="455850" y="2118624"/>
            <a:ext cx="1152128" cy="646331"/>
          </a:xfrm>
          <a:prstGeom prst="rect">
            <a:avLst/>
          </a:prstGeom>
          <a:noFill/>
        </p:spPr>
        <p:txBody>
          <a:bodyPr wrap="square" rtlCol="0">
            <a:spAutoFit/>
          </a:bodyPr>
          <a:lstStyle/>
          <a:p>
            <a:pPr algn="just"/>
            <a:r>
              <a:rPr kumimoji="1" lang="en-US" altLang="ja-JP" sz="18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BM</a:t>
            </a:r>
            <a:r>
              <a:rPr kumimoji="1" lang="ja-JP" altLang="en-US" sz="18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検定の統計量</a:t>
            </a:r>
          </a:p>
        </p:txBody>
      </p:sp>
      <p:graphicFrame>
        <p:nvGraphicFramePr>
          <p:cNvPr id="5" name="オブジェクト 4">
            <a:extLst>
              <a:ext uri="{FF2B5EF4-FFF2-40B4-BE49-F238E27FC236}">
                <a16:creationId xmlns:a16="http://schemas.microsoft.com/office/drawing/2014/main" id="{8AE04F05-52AC-4B75-943B-6A49B5BAAC87}"/>
              </a:ext>
            </a:extLst>
          </p:cNvPr>
          <p:cNvGraphicFramePr>
            <a:graphicFrameLocks noChangeAspect="1"/>
          </p:cNvGraphicFramePr>
          <p:nvPr>
            <p:extLst>
              <p:ext uri="{D42A27DB-BD31-4B8C-83A1-F6EECF244321}">
                <p14:modId xmlns:p14="http://schemas.microsoft.com/office/powerpoint/2010/main" val="3684808419"/>
              </p:ext>
            </p:extLst>
          </p:nvPr>
        </p:nvGraphicFramePr>
        <p:xfrm>
          <a:off x="4873699" y="2205734"/>
          <a:ext cx="3678821" cy="720080"/>
        </p:xfrm>
        <a:graphic>
          <a:graphicData uri="http://schemas.openxmlformats.org/presentationml/2006/ole">
            <mc:AlternateContent xmlns:mc="http://schemas.openxmlformats.org/markup-compatibility/2006">
              <mc:Choice xmlns:v="urn:schemas-microsoft-com:vml" Requires="v">
                <p:oleObj spid="_x0000_s5155" name="Equation" r:id="rId5" imgW="2463480" imgH="482400" progId="Equation.DSMT4">
                  <p:embed/>
                </p:oleObj>
              </mc:Choice>
              <mc:Fallback>
                <p:oleObj name="Equation" r:id="rId5" imgW="2463480" imgH="482400" progId="Equation.DSMT4">
                  <p:embed/>
                  <p:pic>
                    <p:nvPicPr>
                      <p:cNvPr id="0" name="Object 6"/>
                      <p:cNvPicPr>
                        <a:picLocks noChangeAspect="1" noChangeArrowheads="1"/>
                      </p:cNvPicPr>
                      <p:nvPr/>
                    </p:nvPicPr>
                    <p:blipFill>
                      <a:blip r:embed="rId6"/>
                      <a:srcRect/>
                      <a:stretch>
                        <a:fillRect/>
                      </a:stretch>
                    </p:blipFill>
                    <p:spPr bwMode="auto">
                      <a:xfrm>
                        <a:off x="4873699" y="2205734"/>
                        <a:ext cx="3678821" cy="720080"/>
                      </a:xfrm>
                      <a:prstGeom prst="rect">
                        <a:avLst/>
                      </a:prstGeom>
                      <a:noFill/>
                    </p:spPr>
                  </p:pic>
                </p:oleObj>
              </mc:Fallback>
            </mc:AlternateContent>
          </a:graphicData>
        </a:graphic>
      </p:graphicFrame>
      <p:sp>
        <p:nvSpPr>
          <p:cNvPr id="10" name="テキスト ボックス 9">
            <a:extLst>
              <a:ext uri="{FF2B5EF4-FFF2-40B4-BE49-F238E27FC236}">
                <a16:creationId xmlns:a16="http://schemas.microsoft.com/office/drawing/2014/main" id="{0E79DB64-E642-465C-8769-CCEA323AC216}"/>
              </a:ext>
            </a:extLst>
          </p:cNvPr>
          <p:cNvSpPr txBox="1"/>
          <p:nvPr/>
        </p:nvSpPr>
        <p:spPr>
          <a:xfrm>
            <a:off x="1331640" y="3604122"/>
            <a:ext cx="2497981" cy="323165"/>
          </a:xfrm>
          <a:prstGeom prst="rect">
            <a:avLst/>
          </a:prstGeom>
          <a:noFill/>
        </p:spPr>
        <p:txBody>
          <a:bodyPr wrap="square" rtlCol="0">
            <a:spAutoFit/>
          </a:bodyPr>
          <a:lstStyle/>
          <a:p>
            <a:pPr algn="just"/>
            <a:r>
              <a:rPr kumimoji="1" lang="en-US" altLang="ja-JP" sz="1500" dirty="0">
                <a:solidFill>
                  <a:srgbClr val="92D050"/>
                </a:solidFill>
                <a:latin typeface="ＭＳ Ｐゴシック" panose="020B0600070205080204" pitchFamily="50" charset="-128"/>
                <a:ea typeface="ＭＳ Ｐゴシック" panose="020B0600070205080204" pitchFamily="50" charset="-128"/>
                <a:cs typeface="Meiryo UI" pitchFamily="50" charset="-128"/>
              </a:rPr>
              <a:t>R</a:t>
            </a:r>
            <a:r>
              <a:rPr kumimoji="1" lang="ja-JP" altLang="en-US" sz="1500" dirty="0">
                <a:solidFill>
                  <a:srgbClr val="92D050"/>
                </a:solidFill>
                <a:latin typeface="ＭＳ Ｐゴシック" panose="020B0600070205080204" pitchFamily="50" charset="-128"/>
                <a:ea typeface="ＭＳ Ｐゴシック" panose="020B0600070205080204" pitchFamily="50" charset="-128"/>
                <a:cs typeface="Meiryo UI" pitchFamily="50" charset="-128"/>
              </a:rPr>
              <a:t>：両群合わせた小さい順</a:t>
            </a:r>
            <a:endParaRPr kumimoji="1" lang="en-US" altLang="ja-JP" sz="1500" dirty="0">
              <a:solidFill>
                <a:srgbClr val="92D050"/>
              </a:solidFill>
              <a:latin typeface="ＭＳ Ｐゴシック" panose="020B0600070205080204" pitchFamily="50" charset="-128"/>
              <a:ea typeface="ＭＳ Ｐゴシック" panose="020B0600070205080204" pitchFamily="50" charset="-128"/>
              <a:cs typeface="Meiryo UI" pitchFamily="50" charset="-128"/>
            </a:endParaRPr>
          </a:p>
        </p:txBody>
      </p:sp>
      <p:sp>
        <p:nvSpPr>
          <p:cNvPr id="11" name="テキスト ボックス 10">
            <a:extLst>
              <a:ext uri="{FF2B5EF4-FFF2-40B4-BE49-F238E27FC236}">
                <a16:creationId xmlns:a16="http://schemas.microsoft.com/office/drawing/2014/main" id="{A8857209-0929-4392-B4D6-D462C1C78D32}"/>
              </a:ext>
            </a:extLst>
          </p:cNvPr>
          <p:cNvSpPr txBox="1"/>
          <p:nvPr/>
        </p:nvSpPr>
        <p:spPr>
          <a:xfrm>
            <a:off x="4390394" y="1849609"/>
            <a:ext cx="1460656" cy="323165"/>
          </a:xfrm>
          <a:prstGeom prst="rect">
            <a:avLst/>
          </a:prstGeom>
          <a:noFill/>
        </p:spPr>
        <p:txBody>
          <a:bodyPr wrap="none" rtlCol="0">
            <a:spAutoFit/>
          </a:bodyPr>
          <a:lstStyle/>
          <a:p>
            <a:pPr algn="l"/>
            <a:r>
              <a:rPr kumimoji="1" lang="en-US" altLang="ja-JP" sz="1500" dirty="0">
                <a:solidFill>
                  <a:srgbClr val="FFFF00"/>
                </a:solidFill>
                <a:latin typeface="ＭＳ Ｐゴシック" panose="020B0600070205080204" pitchFamily="50" charset="-128"/>
                <a:ea typeface="ＭＳ Ｐゴシック" panose="020B0600070205080204" pitchFamily="50" charset="-128"/>
                <a:cs typeface="Meiryo UI" pitchFamily="50" charset="-128"/>
              </a:rPr>
              <a:t>A</a:t>
            </a:r>
            <a:r>
              <a:rPr kumimoji="1" lang="ja-JP" altLang="en-US" sz="1500" dirty="0">
                <a:solidFill>
                  <a:srgbClr val="FFFF00"/>
                </a:solidFill>
                <a:latin typeface="ＭＳ Ｐゴシック" panose="020B0600070205080204" pitchFamily="50" charset="-128"/>
                <a:ea typeface="ＭＳ Ｐゴシック" panose="020B0600070205080204" pitchFamily="50" charset="-128"/>
                <a:cs typeface="Meiryo UI" pitchFamily="50" charset="-128"/>
              </a:rPr>
              <a:t>群の平均順位</a:t>
            </a:r>
          </a:p>
        </p:txBody>
      </p:sp>
      <p:sp>
        <p:nvSpPr>
          <p:cNvPr id="12" name="楕円 11">
            <a:extLst>
              <a:ext uri="{FF2B5EF4-FFF2-40B4-BE49-F238E27FC236}">
                <a16:creationId xmlns:a16="http://schemas.microsoft.com/office/drawing/2014/main" id="{48C0A4B6-FFD6-4706-B5D4-B9F04008DC7E}"/>
              </a:ext>
            </a:extLst>
          </p:cNvPr>
          <p:cNvSpPr/>
          <p:nvPr/>
        </p:nvSpPr>
        <p:spPr>
          <a:xfrm>
            <a:off x="3581628" y="1921617"/>
            <a:ext cx="329016" cy="482284"/>
          </a:xfrm>
          <a:prstGeom prst="ellipse">
            <a:avLst/>
          </a:prstGeom>
          <a:noFill/>
          <a:ln w="317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 name="コネクタ: 曲線 13">
            <a:extLst>
              <a:ext uri="{FF2B5EF4-FFF2-40B4-BE49-F238E27FC236}">
                <a16:creationId xmlns:a16="http://schemas.microsoft.com/office/drawing/2014/main" id="{36B91897-3FDD-4527-B9BF-C6B47BA0F5DE}"/>
              </a:ext>
            </a:extLst>
          </p:cNvPr>
          <p:cNvCxnSpPr>
            <a:cxnSpLocks/>
          </p:cNvCxnSpPr>
          <p:nvPr/>
        </p:nvCxnSpPr>
        <p:spPr>
          <a:xfrm rot="10800000" flipV="1">
            <a:off x="3958077" y="2035661"/>
            <a:ext cx="449201" cy="8490"/>
          </a:xfrm>
          <a:prstGeom prst="curvedConnector3">
            <a:avLst/>
          </a:prstGeom>
          <a:ln w="3175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16" name="楕円 15">
            <a:extLst>
              <a:ext uri="{FF2B5EF4-FFF2-40B4-BE49-F238E27FC236}">
                <a16:creationId xmlns:a16="http://schemas.microsoft.com/office/drawing/2014/main" id="{80046473-0C6E-4AD2-BF64-6E230107B94F}"/>
              </a:ext>
            </a:extLst>
          </p:cNvPr>
          <p:cNvSpPr/>
          <p:nvPr/>
        </p:nvSpPr>
        <p:spPr>
          <a:xfrm>
            <a:off x="6252681" y="2343195"/>
            <a:ext cx="360904" cy="482284"/>
          </a:xfrm>
          <a:prstGeom prst="ellipse">
            <a:avLst/>
          </a:prstGeom>
          <a:noFill/>
          <a:ln w="31750">
            <a:solidFill>
              <a:srgbClr val="92D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7" name="コネクタ: 曲線 16">
            <a:extLst>
              <a:ext uri="{FF2B5EF4-FFF2-40B4-BE49-F238E27FC236}">
                <a16:creationId xmlns:a16="http://schemas.microsoft.com/office/drawing/2014/main" id="{32F96D3B-D42B-4310-9164-65CABB1A96BD}"/>
              </a:ext>
            </a:extLst>
          </p:cNvPr>
          <p:cNvCxnSpPr>
            <a:cxnSpLocks/>
          </p:cNvCxnSpPr>
          <p:nvPr/>
        </p:nvCxnSpPr>
        <p:spPr>
          <a:xfrm rot="16200000" flipV="1">
            <a:off x="6495347" y="2863645"/>
            <a:ext cx="251812" cy="92620"/>
          </a:xfrm>
          <a:prstGeom prst="curvedConnector3">
            <a:avLst/>
          </a:prstGeom>
          <a:ln w="31750">
            <a:solidFill>
              <a:srgbClr val="92D050"/>
            </a:solidFill>
            <a:tailEnd type="triangle"/>
          </a:ln>
        </p:spPr>
        <p:style>
          <a:lnRef idx="1">
            <a:schemeClr val="accent1"/>
          </a:lnRef>
          <a:fillRef idx="0">
            <a:schemeClr val="accent1"/>
          </a:fillRef>
          <a:effectRef idx="0">
            <a:schemeClr val="accent1"/>
          </a:effectRef>
          <a:fontRef idx="minor">
            <a:schemeClr val="tx1"/>
          </a:fontRef>
        </p:style>
      </p:cxnSp>
      <p:sp>
        <p:nvSpPr>
          <p:cNvPr id="19" name="テキスト ボックス 18">
            <a:extLst>
              <a:ext uri="{FF2B5EF4-FFF2-40B4-BE49-F238E27FC236}">
                <a16:creationId xmlns:a16="http://schemas.microsoft.com/office/drawing/2014/main" id="{F262AAA4-235B-45CE-A6D1-346C55A9E1A0}"/>
              </a:ext>
            </a:extLst>
          </p:cNvPr>
          <p:cNvSpPr txBox="1"/>
          <p:nvPr/>
        </p:nvSpPr>
        <p:spPr>
          <a:xfrm>
            <a:off x="6134088" y="2978869"/>
            <a:ext cx="2230098" cy="323165"/>
          </a:xfrm>
          <a:prstGeom prst="rect">
            <a:avLst/>
          </a:prstGeom>
          <a:noFill/>
        </p:spPr>
        <p:txBody>
          <a:bodyPr wrap="none" rtlCol="0">
            <a:spAutoFit/>
          </a:bodyPr>
          <a:lstStyle/>
          <a:p>
            <a:pPr algn="l"/>
            <a:r>
              <a:rPr kumimoji="1" lang="ja-JP" altLang="en-US" sz="1500" dirty="0">
                <a:solidFill>
                  <a:srgbClr val="92D050"/>
                </a:solidFill>
                <a:latin typeface="ＭＳ Ｐゴシック" panose="020B0600070205080204" pitchFamily="50" charset="-128"/>
                <a:ea typeface="ＭＳ Ｐゴシック" panose="020B0600070205080204" pitchFamily="50" charset="-128"/>
                <a:cs typeface="Meiryo UI" pitchFamily="50" charset="-128"/>
              </a:rPr>
              <a:t>両群合わせた小さい順位</a:t>
            </a:r>
          </a:p>
        </p:txBody>
      </p:sp>
      <p:sp>
        <p:nvSpPr>
          <p:cNvPr id="22" name="楕円 21">
            <a:extLst>
              <a:ext uri="{FF2B5EF4-FFF2-40B4-BE49-F238E27FC236}">
                <a16:creationId xmlns:a16="http://schemas.microsoft.com/office/drawing/2014/main" id="{C37576DC-F79E-4C4C-AB0F-3207421F406C}"/>
              </a:ext>
            </a:extLst>
          </p:cNvPr>
          <p:cNvSpPr/>
          <p:nvPr/>
        </p:nvSpPr>
        <p:spPr>
          <a:xfrm>
            <a:off x="7249137" y="2324632"/>
            <a:ext cx="360904" cy="482284"/>
          </a:xfrm>
          <a:prstGeom prst="ellipse">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3" name="テキスト ボックス 22">
            <a:extLst>
              <a:ext uri="{FF2B5EF4-FFF2-40B4-BE49-F238E27FC236}">
                <a16:creationId xmlns:a16="http://schemas.microsoft.com/office/drawing/2014/main" id="{8EABF542-0410-4671-BD14-2CE844BB8C79}"/>
              </a:ext>
            </a:extLst>
          </p:cNvPr>
          <p:cNvSpPr txBox="1"/>
          <p:nvPr/>
        </p:nvSpPr>
        <p:spPr>
          <a:xfrm>
            <a:off x="6667563" y="1829514"/>
            <a:ext cx="1789272" cy="323165"/>
          </a:xfrm>
          <a:prstGeom prst="rect">
            <a:avLst/>
          </a:prstGeom>
          <a:noFill/>
        </p:spPr>
        <p:txBody>
          <a:bodyPr wrap="none" rtlCol="0">
            <a:spAutoFit/>
          </a:bodyPr>
          <a:lstStyle/>
          <a:p>
            <a:pPr algn="l"/>
            <a:r>
              <a:rPr kumimoji="1" lang="en-US" altLang="ja-JP" sz="1500" dirty="0">
                <a:solidFill>
                  <a:srgbClr val="FFC000"/>
                </a:solidFill>
                <a:latin typeface="ＭＳ Ｐゴシック" panose="020B0600070205080204" pitchFamily="50" charset="-128"/>
                <a:ea typeface="ＭＳ Ｐゴシック" panose="020B0600070205080204" pitchFamily="50" charset="-128"/>
                <a:cs typeface="Meiryo UI" pitchFamily="50" charset="-128"/>
              </a:rPr>
              <a:t>A</a:t>
            </a:r>
            <a:r>
              <a:rPr kumimoji="1" lang="ja-JP" altLang="en-US" sz="1500" dirty="0">
                <a:solidFill>
                  <a:srgbClr val="FFC000"/>
                </a:solidFill>
                <a:latin typeface="ＭＳ Ｐゴシック" panose="020B0600070205080204" pitchFamily="50" charset="-128"/>
                <a:ea typeface="ＭＳ Ｐゴシック" panose="020B0600070205080204" pitchFamily="50" charset="-128"/>
                <a:cs typeface="Meiryo UI" pitchFamily="50" charset="-128"/>
              </a:rPr>
              <a:t>群内の小さい順位</a:t>
            </a:r>
          </a:p>
        </p:txBody>
      </p:sp>
      <p:cxnSp>
        <p:nvCxnSpPr>
          <p:cNvPr id="27" name="コネクタ: 曲線 26">
            <a:extLst>
              <a:ext uri="{FF2B5EF4-FFF2-40B4-BE49-F238E27FC236}">
                <a16:creationId xmlns:a16="http://schemas.microsoft.com/office/drawing/2014/main" id="{D03B82AC-CC59-4CA1-990A-EAB671A58885}"/>
              </a:ext>
            </a:extLst>
          </p:cNvPr>
          <p:cNvCxnSpPr>
            <a:cxnSpLocks/>
          </p:cNvCxnSpPr>
          <p:nvPr/>
        </p:nvCxnSpPr>
        <p:spPr>
          <a:xfrm rot="5400000">
            <a:off x="7291911" y="2178204"/>
            <a:ext cx="229047" cy="46310"/>
          </a:xfrm>
          <a:prstGeom prst="curvedConnector3">
            <a:avLst/>
          </a:prstGeom>
          <a:ln w="31750">
            <a:solidFill>
              <a:srgbClr val="FFC000"/>
            </a:solidFill>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graphicFrame>
            <p:nvGraphicFramePr>
              <p:cNvPr id="28" name="表 27">
                <a:extLst>
                  <a:ext uri="{FF2B5EF4-FFF2-40B4-BE49-F238E27FC236}">
                    <a16:creationId xmlns:a16="http://schemas.microsoft.com/office/drawing/2014/main" id="{554FFD3B-FDFA-4F8A-9BF1-63A960DA39EA}"/>
                  </a:ext>
                </a:extLst>
              </p:cNvPr>
              <p:cNvGraphicFramePr>
                <a:graphicFrameLocks noGrp="1"/>
              </p:cNvGraphicFramePr>
              <p:nvPr>
                <p:extLst>
                  <p:ext uri="{D42A27DB-BD31-4B8C-83A1-F6EECF244321}">
                    <p14:modId xmlns:p14="http://schemas.microsoft.com/office/powerpoint/2010/main" val="22901418"/>
                  </p:ext>
                </p:extLst>
              </p:nvPr>
            </p:nvGraphicFramePr>
            <p:xfrm>
              <a:off x="1638894" y="3983680"/>
              <a:ext cx="1738948" cy="2240280"/>
            </p:xfrm>
            <a:graphic>
              <a:graphicData uri="http://schemas.openxmlformats.org/drawingml/2006/table">
                <a:tbl>
                  <a:tblPr firstRow="1" bandRow="1">
                    <a:tableStyleId>{5C22544A-7EE6-4342-B048-85BDC9FD1C3A}</a:tableStyleId>
                  </a:tblPr>
                  <a:tblGrid>
                    <a:gridCol w="968693">
                      <a:extLst>
                        <a:ext uri="{9D8B030D-6E8A-4147-A177-3AD203B41FA5}">
                          <a16:colId xmlns:a16="http://schemas.microsoft.com/office/drawing/2014/main" val="2704114707"/>
                        </a:ext>
                      </a:extLst>
                    </a:gridCol>
                    <a:gridCol w="770255">
                      <a:extLst>
                        <a:ext uri="{9D8B030D-6E8A-4147-A177-3AD203B41FA5}">
                          <a16:colId xmlns:a16="http://schemas.microsoft.com/office/drawing/2014/main" val="674921812"/>
                        </a:ext>
                      </a:extLst>
                    </a:gridCol>
                  </a:tblGrid>
                  <a:tr h="200532">
                    <a:tc>
                      <a:txBody>
                        <a:bodyPr/>
                        <a:lstStyle/>
                        <a:p>
                          <a:pPr algn="ctr"/>
                          <a:r>
                            <a:rPr kumimoji="1" lang="en-US" altLang="ja-JP" sz="1500" dirty="0"/>
                            <a:t>A</a:t>
                          </a:r>
                          <a:r>
                            <a:rPr kumimoji="1" lang="ja-JP" altLang="en-US" sz="1500" dirty="0"/>
                            <a:t>群</a:t>
                          </a:r>
                        </a:p>
                      </a:txBody>
                      <a:tcPr/>
                    </a:tc>
                    <a:tc>
                      <a:txBody>
                        <a:bodyPr/>
                        <a:lstStyle/>
                        <a:p>
                          <a:pPr algn="ctr"/>
                          <a:r>
                            <a:rPr kumimoji="1" lang="en-US" altLang="ja-JP" sz="1500" dirty="0"/>
                            <a:t>B</a:t>
                          </a:r>
                          <a:r>
                            <a:rPr kumimoji="1" lang="ja-JP" altLang="en-US" sz="1500" dirty="0"/>
                            <a:t>群</a:t>
                          </a:r>
                        </a:p>
                      </a:txBody>
                      <a:tcPr/>
                    </a:tc>
                    <a:extLst>
                      <a:ext uri="{0D108BD9-81ED-4DB2-BD59-A6C34878D82A}">
                        <a16:rowId xmlns:a16="http://schemas.microsoft.com/office/drawing/2014/main" val="1221911910"/>
                      </a:ext>
                    </a:extLst>
                  </a:tr>
                  <a:tr h="200532">
                    <a:tc>
                      <a:txBody>
                        <a:bodyPr/>
                        <a:lstStyle/>
                        <a:p>
                          <a:pPr algn="ctr"/>
                          <a:r>
                            <a:rPr kumimoji="1" lang="en-US" altLang="ja-JP" sz="1500" dirty="0"/>
                            <a:t>1</a:t>
                          </a:r>
                          <a:endParaRPr kumimoji="1" lang="ja-JP" altLang="en-US" sz="1500" dirty="0"/>
                        </a:p>
                      </a:txBody>
                      <a:tcPr/>
                    </a:tc>
                    <a:tc>
                      <a:txBody>
                        <a:bodyPr/>
                        <a:lstStyle/>
                        <a:p>
                          <a:pPr algn="ctr"/>
                          <a:r>
                            <a:rPr kumimoji="1" lang="en-US" altLang="ja-JP" sz="1500" dirty="0"/>
                            <a:t>2</a:t>
                          </a:r>
                          <a:endParaRPr kumimoji="1" lang="ja-JP" altLang="en-US" sz="1500" dirty="0"/>
                        </a:p>
                      </a:txBody>
                      <a:tcPr/>
                    </a:tc>
                    <a:extLst>
                      <a:ext uri="{0D108BD9-81ED-4DB2-BD59-A6C34878D82A}">
                        <a16:rowId xmlns:a16="http://schemas.microsoft.com/office/drawing/2014/main" val="2560169798"/>
                      </a:ext>
                    </a:extLst>
                  </a:tr>
                  <a:tr h="200532">
                    <a:tc>
                      <a:txBody>
                        <a:bodyPr/>
                        <a:lstStyle/>
                        <a:p>
                          <a:pPr algn="ctr"/>
                          <a:r>
                            <a:rPr kumimoji="1" lang="en-US" altLang="ja-JP" sz="1500" dirty="0"/>
                            <a:t>3</a:t>
                          </a:r>
                          <a:endParaRPr kumimoji="1" lang="ja-JP" altLang="en-US" sz="1500" dirty="0"/>
                        </a:p>
                      </a:txBody>
                      <a:tcPr/>
                    </a:tc>
                    <a:tc>
                      <a:txBody>
                        <a:bodyPr/>
                        <a:lstStyle/>
                        <a:p>
                          <a:pPr algn="ctr"/>
                          <a:r>
                            <a:rPr kumimoji="1" lang="en-US" altLang="ja-JP" sz="1500" dirty="0"/>
                            <a:t>4</a:t>
                          </a:r>
                          <a:endParaRPr kumimoji="1" lang="ja-JP" altLang="en-US" sz="1500" dirty="0"/>
                        </a:p>
                      </a:txBody>
                      <a:tcPr/>
                    </a:tc>
                    <a:extLst>
                      <a:ext uri="{0D108BD9-81ED-4DB2-BD59-A6C34878D82A}">
                        <a16:rowId xmlns:a16="http://schemas.microsoft.com/office/drawing/2014/main" val="914743149"/>
                      </a:ext>
                    </a:extLst>
                  </a:tr>
                  <a:tr h="200532">
                    <a:tc>
                      <a:txBody>
                        <a:bodyPr/>
                        <a:lstStyle/>
                        <a:p>
                          <a:pPr algn="ctr"/>
                          <a:r>
                            <a:rPr kumimoji="1" lang="en-US" altLang="ja-JP" sz="1500" dirty="0"/>
                            <a:t>6.5</a:t>
                          </a:r>
                          <a:endParaRPr kumimoji="1" lang="ja-JP" altLang="en-US" sz="1500" dirty="0"/>
                        </a:p>
                      </a:txBody>
                      <a:tcPr/>
                    </a:tc>
                    <a:tc>
                      <a:txBody>
                        <a:bodyPr/>
                        <a:lstStyle/>
                        <a:p>
                          <a:pPr algn="ctr"/>
                          <a:r>
                            <a:rPr kumimoji="1" lang="en-US" altLang="ja-JP" sz="1500" dirty="0"/>
                            <a:t>5</a:t>
                          </a:r>
                          <a:endParaRPr kumimoji="1" lang="ja-JP" altLang="en-US" sz="1500" dirty="0"/>
                        </a:p>
                      </a:txBody>
                      <a:tcPr/>
                    </a:tc>
                    <a:extLst>
                      <a:ext uri="{0D108BD9-81ED-4DB2-BD59-A6C34878D82A}">
                        <a16:rowId xmlns:a16="http://schemas.microsoft.com/office/drawing/2014/main" val="312524915"/>
                      </a:ext>
                    </a:extLst>
                  </a:tr>
                  <a:tr h="200532">
                    <a:tc>
                      <a:txBody>
                        <a:bodyPr/>
                        <a:lstStyle/>
                        <a:p>
                          <a:pPr algn="ctr"/>
                          <a:r>
                            <a:rPr kumimoji="1" lang="en-US" altLang="ja-JP" sz="1500" dirty="0"/>
                            <a:t>8</a:t>
                          </a:r>
                          <a:endParaRPr kumimoji="1" lang="ja-JP" altLang="en-US" sz="1500" dirty="0"/>
                        </a:p>
                      </a:txBody>
                      <a:tcPr/>
                    </a:tc>
                    <a:tc>
                      <a:txBody>
                        <a:bodyPr/>
                        <a:lstStyle/>
                        <a:p>
                          <a:pPr algn="ctr"/>
                          <a:r>
                            <a:rPr kumimoji="1" lang="en-US" altLang="ja-JP" sz="1500" dirty="0"/>
                            <a:t>6.5</a:t>
                          </a:r>
                          <a:endParaRPr kumimoji="1" lang="ja-JP" altLang="en-US" sz="1500" dirty="0"/>
                        </a:p>
                      </a:txBody>
                      <a:tcPr/>
                    </a:tc>
                    <a:extLst>
                      <a:ext uri="{0D108BD9-81ED-4DB2-BD59-A6C34878D82A}">
                        <a16:rowId xmlns:a16="http://schemas.microsoft.com/office/drawing/2014/main" val="3839809021"/>
                      </a:ext>
                    </a:extLst>
                  </a:tr>
                  <a:tr h="200532">
                    <a:tc>
                      <a:txBody>
                        <a:bodyPr/>
                        <a:lstStyle/>
                        <a:p>
                          <a:pPr algn="ctr"/>
                          <a:endParaRPr kumimoji="1" lang="ja-JP" altLang="en-US" sz="1500" dirty="0"/>
                        </a:p>
                      </a:txBody>
                      <a:tcPr/>
                    </a:tc>
                    <a:tc>
                      <a:txBody>
                        <a:bodyPr/>
                        <a:lstStyle/>
                        <a:p>
                          <a:pPr algn="ctr"/>
                          <a:r>
                            <a:rPr kumimoji="1" lang="en-US" altLang="ja-JP" sz="1500" dirty="0"/>
                            <a:t>9</a:t>
                          </a:r>
                          <a:endParaRPr kumimoji="1" lang="ja-JP" altLang="en-US" sz="1500" dirty="0"/>
                        </a:p>
                      </a:txBody>
                      <a:tcPr/>
                    </a:tc>
                    <a:extLst>
                      <a:ext uri="{0D108BD9-81ED-4DB2-BD59-A6C34878D82A}">
                        <a16:rowId xmlns:a16="http://schemas.microsoft.com/office/drawing/2014/main" val="508006379"/>
                      </a:ext>
                    </a:extLst>
                  </a:tr>
                  <a:tr h="200532">
                    <a:tc>
                      <a:txBody>
                        <a:bodyPr/>
                        <a:lstStyle/>
                        <a:p>
                          <a:pPr algn="ctr"/>
                          <a14:m>
                            <m:oMath xmlns:m="http://schemas.openxmlformats.org/officeDocument/2006/math">
                              <m:acc>
                                <m:accPr>
                                  <m:chr m:val="̅"/>
                                  <m:ctrlPr>
                                    <a:rPr kumimoji="1" lang="en-US" altLang="ja-JP" sz="1500" b="1" i="1" smtClean="0">
                                      <a:solidFill>
                                        <a:srgbClr val="FFFF00"/>
                                      </a:solidFill>
                                      <a:latin typeface="Cambria Math" panose="02040503050406030204" pitchFamily="18" charset="0"/>
                                    </a:rPr>
                                  </m:ctrlPr>
                                </m:accPr>
                                <m:e>
                                  <m:r>
                                    <a:rPr kumimoji="1" lang="en-US" altLang="ja-JP" sz="1500" b="1" i="1" smtClean="0">
                                      <a:solidFill>
                                        <a:srgbClr val="FFFF00"/>
                                      </a:solidFill>
                                      <a:latin typeface="Cambria Math" panose="02040503050406030204" pitchFamily="18" charset="0"/>
                                    </a:rPr>
                                    <m:t>𝑹</m:t>
                                  </m:r>
                                </m:e>
                              </m:acc>
                            </m:oMath>
                          </a14:m>
                          <a:r>
                            <a:rPr kumimoji="1" lang="en-US" altLang="ja-JP" sz="1500" b="1" baseline="-25000" dirty="0">
                              <a:solidFill>
                                <a:srgbClr val="FFFF00"/>
                              </a:solidFill>
                            </a:rPr>
                            <a:t>A</a:t>
                          </a:r>
                          <a:r>
                            <a:rPr kumimoji="1" lang="en-US" altLang="ja-JP" sz="1500" b="1" dirty="0">
                              <a:solidFill>
                                <a:srgbClr val="FFFF00"/>
                              </a:solidFill>
                            </a:rPr>
                            <a:t>=4.625</a:t>
                          </a:r>
                          <a:endParaRPr kumimoji="1" lang="ja-JP" altLang="en-US" sz="1500" b="1" dirty="0">
                            <a:solidFill>
                              <a:srgbClr val="FFFF00"/>
                            </a:solidFill>
                          </a:endParaRPr>
                        </a:p>
                      </a:txBody>
                      <a:tcPr>
                        <a:solidFill>
                          <a:schemeClr val="accent5">
                            <a:lumMod val="75000"/>
                          </a:schemeClr>
                        </a:solidFill>
                      </a:tcPr>
                    </a:tc>
                    <a:tc>
                      <a:txBody>
                        <a:bodyPr/>
                        <a:lstStyle/>
                        <a:p>
                          <a:pPr algn="ctr"/>
                          <a14:m>
                            <m:oMath xmlns:m="http://schemas.openxmlformats.org/officeDocument/2006/math">
                              <m:acc>
                                <m:accPr>
                                  <m:chr m:val="̅"/>
                                  <m:ctrlPr>
                                    <a:rPr kumimoji="1" lang="en-US" altLang="ja-JP" sz="1500" b="1" i="1" smtClean="0">
                                      <a:solidFill>
                                        <a:srgbClr val="FFFF00"/>
                                      </a:solidFill>
                                      <a:latin typeface="Cambria Math" panose="02040503050406030204" pitchFamily="18" charset="0"/>
                                    </a:rPr>
                                  </m:ctrlPr>
                                </m:accPr>
                                <m:e>
                                  <m:r>
                                    <a:rPr kumimoji="1" lang="en-US" altLang="ja-JP" sz="1500" b="1" i="1" smtClean="0">
                                      <a:solidFill>
                                        <a:srgbClr val="FFFF00"/>
                                      </a:solidFill>
                                      <a:latin typeface="Cambria Math" panose="02040503050406030204" pitchFamily="18" charset="0"/>
                                    </a:rPr>
                                    <m:t>𝑹</m:t>
                                  </m:r>
                                </m:e>
                              </m:acc>
                            </m:oMath>
                          </a14:m>
                          <a:r>
                            <a:rPr kumimoji="1" lang="en-US" altLang="ja-JP" sz="1500" b="1" baseline="-25000" dirty="0">
                              <a:solidFill>
                                <a:srgbClr val="FFFF00"/>
                              </a:solidFill>
                            </a:rPr>
                            <a:t>B</a:t>
                          </a:r>
                          <a:r>
                            <a:rPr kumimoji="1" lang="en-US" altLang="ja-JP" sz="1500" b="1" dirty="0">
                              <a:solidFill>
                                <a:srgbClr val="FFFF00"/>
                              </a:solidFill>
                            </a:rPr>
                            <a:t>=5.3</a:t>
                          </a:r>
                          <a:endParaRPr kumimoji="1" lang="ja-JP" altLang="en-US" sz="1500" b="1" dirty="0">
                            <a:solidFill>
                              <a:srgbClr val="FFFF00"/>
                            </a:solidFill>
                          </a:endParaRPr>
                        </a:p>
                      </a:txBody>
                      <a:tcPr>
                        <a:solidFill>
                          <a:schemeClr val="accent5">
                            <a:lumMod val="75000"/>
                          </a:schemeClr>
                        </a:solidFill>
                      </a:tcPr>
                    </a:tc>
                    <a:extLst>
                      <a:ext uri="{0D108BD9-81ED-4DB2-BD59-A6C34878D82A}">
                        <a16:rowId xmlns:a16="http://schemas.microsoft.com/office/drawing/2014/main" val="3049125910"/>
                      </a:ext>
                    </a:extLst>
                  </a:tr>
                </a:tbl>
              </a:graphicData>
            </a:graphic>
          </p:graphicFrame>
        </mc:Choice>
        <mc:Fallback xmlns="">
          <p:graphicFrame>
            <p:nvGraphicFramePr>
              <p:cNvPr id="28" name="表 27">
                <a:extLst>
                  <a:ext uri="{FF2B5EF4-FFF2-40B4-BE49-F238E27FC236}">
                    <a16:creationId xmlns:a16="http://schemas.microsoft.com/office/drawing/2014/main" id="{554FFD3B-FDFA-4F8A-9BF1-63A960DA39EA}"/>
                  </a:ext>
                </a:extLst>
              </p:cNvPr>
              <p:cNvGraphicFramePr>
                <a:graphicFrameLocks noGrp="1"/>
              </p:cNvGraphicFramePr>
              <p:nvPr>
                <p:extLst>
                  <p:ext uri="{D42A27DB-BD31-4B8C-83A1-F6EECF244321}">
                    <p14:modId xmlns:p14="http://schemas.microsoft.com/office/powerpoint/2010/main" val="22901418"/>
                  </p:ext>
                </p:extLst>
              </p:nvPr>
            </p:nvGraphicFramePr>
            <p:xfrm>
              <a:off x="1638894" y="3983680"/>
              <a:ext cx="1738948" cy="2240280"/>
            </p:xfrm>
            <a:graphic>
              <a:graphicData uri="http://schemas.openxmlformats.org/drawingml/2006/table">
                <a:tbl>
                  <a:tblPr firstRow="1" bandRow="1">
                    <a:tableStyleId>{5C22544A-7EE6-4342-B048-85BDC9FD1C3A}</a:tableStyleId>
                  </a:tblPr>
                  <a:tblGrid>
                    <a:gridCol w="968693">
                      <a:extLst>
                        <a:ext uri="{9D8B030D-6E8A-4147-A177-3AD203B41FA5}">
                          <a16:colId xmlns:a16="http://schemas.microsoft.com/office/drawing/2014/main" val="2704114707"/>
                        </a:ext>
                      </a:extLst>
                    </a:gridCol>
                    <a:gridCol w="770255">
                      <a:extLst>
                        <a:ext uri="{9D8B030D-6E8A-4147-A177-3AD203B41FA5}">
                          <a16:colId xmlns:a16="http://schemas.microsoft.com/office/drawing/2014/main" val="674921812"/>
                        </a:ext>
                      </a:extLst>
                    </a:gridCol>
                  </a:tblGrid>
                  <a:tr h="320040">
                    <a:tc>
                      <a:txBody>
                        <a:bodyPr/>
                        <a:lstStyle/>
                        <a:p>
                          <a:pPr algn="ctr"/>
                          <a:r>
                            <a:rPr kumimoji="1" lang="en-US" altLang="ja-JP" sz="1500" dirty="0"/>
                            <a:t>A</a:t>
                          </a:r>
                          <a:r>
                            <a:rPr kumimoji="1" lang="ja-JP" altLang="en-US" sz="1500" dirty="0"/>
                            <a:t>群</a:t>
                          </a:r>
                        </a:p>
                      </a:txBody>
                      <a:tcPr/>
                    </a:tc>
                    <a:tc>
                      <a:txBody>
                        <a:bodyPr/>
                        <a:lstStyle/>
                        <a:p>
                          <a:pPr algn="ctr"/>
                          <a:r>
                            <a:rPr kumimoji="1" lang="en-US" altLang="ja-JP" sz="1500" dirty="0"/>
                            <a:t>B</a:t>
                          </a:r>
                          <a:r>
                            <a:rPr kumimoji="1" lang="ja-JP" altLang="en-US" sz="1500" dirty="0"/>
                            <a:t>群</a:t>
                          </a:r>
                        </a:p>
                      </a:txBody>
                      <a:tcPr/>
                    </a:tc>
                    <a:extLst>
                      <a:ext uri="{0D108BD9-81ED-4DB2-BD59-A6C34878D82A}">
                        <a16:rowId xmlns:a16="http://schemas.microsoft.com/office/drawing/2014/main" val="1221911910"/>
                      </a:ext>
                    </a:extLst>
                  </a:tr>
                  <a:tr h="320040">
                    <a:tc>
                      <a:txBody>
                        <a:bodyPr/>
                        <a:lstStyle/>
                        <a:p>
                          <a:pPr algn="ctr"/>
                          <a:r>
                            <a:rPr kumimoji="1" lang="en-US" altLang="ja-JP" sz="1500" dirty="0"/>
                            <a:t>1</a:t>
                          </a:r>
                          <a:endParaRPr kumimoji="1" lang="ja-JP" altLang="en-US" sz="1500" dirty="0"/>
                        </a:p>
                      </a:txBody>
                      <a:tcPr/>
                    </a:tc>
                    <a:tc>
                      <a:txBody>
                        <a:bodyPr/>
                        <a:lstStyle/>
                        <a:p>
                          <a:pPr algn="ctr"/>
                          <a:r>
                            <a:rPr kumimoji="1" lang="en-US" altLang="ja-JP" sz="1500" dirty="0"/>
                            <a:t>2</a:t>
                          </a:r>
                          <a:endParaRPr kumimoji="1" lang="ja-JP" altLang="en-US" sz="1500" dirty="0"/>
                        </a:p>
                      </a:txBody>
                      <a:tcPr/>
                    </a:tc>
                    <a:extLst>
                      <a:ext uri="{0D108BD9-81ED-4DB2-BD59-A6C34878D82A}">
                        <a16:rowId xmlns:a16="http://schemas.microsoft.com/office/drawing/2014/main" val="2560169798"/>
                      </a:ext>
                    </a:extLst>
                  </a:tr>
                  <a:tr h="320040">
                    <a:tc>
                      <a:txBody>
                        <a:bodyPr/>
                        <a:lstStyle/>
                        <a:p>
                          <a:pPr algn="ctr"/>
                          <a:r>
                            <a:rPr kumimoji="1" lang="en-US" altLang="ja-JP" sz="1500" dirty="0"/>
                            <a:t>3</a:t>
                          </a:r>
                          <a:endParaRPr kumimoji="1" lang="ja-JP" altLang="en-US" sz="1500" dirty="0"/>
                        </a:p>
                      </a:txBody>
                      <a:tcPr/>
                    </a:tc>
                    <a:tc>
                      <a:txBody>
                        <a:bodyPr/>
                        <a:lstStyle/>
                        <a:p>
                          <a:pPr algn="ctr"/>
                          <a:r>
                            <a:rPr kumimoji="1" lang="en-US" altLang="ja-JP" sz="1500" dirty="0"/>
                            <a:t>4</a:t>
                          </a:r>
                          <a:endParaRPr kumimoji="1" lang="ja-JP" altLang="en-US" sz="1500" dirty="0"/>
                        </a:p>
                      </a:txBody>
                      <a:tcPr/>
                    </a:tc>
                    <a:extLst>
                      <a:ext uri="{0D108BD9-81ED-4DB2-BD59-A6C34878D82A}">
                        <a16:rowId xmlns:a16="http://schemas.microsoft.com/office/drawing/2014/main" val="914743149"/>
                      </a:ext>
                    </a:extLst>
                  </a:tr>
                  <a:tr h="320040">
                    <a:tc>
                      <a:txBody>
                        <a:bodyPr/>
                        <a:lstStyle/>
                        <a:p>
                          <a:pPr algn="ctr"/>
                          <a:r>
                            <a:rPr kumimoji="1" lang="en-US" altLang="ja-JP" sz="1500" dirty="0"/>
                            <a:t>6.5</a:t>
                          </a:r>
                          <a:endParaRPr kumimoji="1" lang="ja-JP" altLang="en-US" sz="1500" dirty="0"/>
                        </a:p>
                      </a:txBody>
                      <a:tcPr/>
                    </a:tc>
                    <a:tc>
                      <a:txBody>
                        <a:bodyPr/>
                        <a:lstStyle/>
                        <a:p>
                          <a:pPr algn="ctr"/>
                          <a:r>
                            <a:rPr kumimoji="1" lang="en-US" altLang="ja-JP" sz="1500" dirty="0"/>
                            <a:t>5</a:t>
                          </a:r>
                          <a:endParaRPr kumimoji="1" lang="ja-JP" altLang="en-US" sz="1500" dirty="0"/>
                        </a:p>
                      </a:txBody>
                      <a:tcPr/>
                    </a:tc>
                    <a:extLst>
                      <a:ext uri="{0D108BD9-81ED-4DB2-BD59-A6C34878D82A}">
                        <a16:rowId xmlns:a16="http://schemas.microsoft.com/office/drawing/2014/main" val="312524915"/>
                      </a:ext>
                    </a:extLst>
                  </a:tr>
                  <a:tr h="320040">
                    <a:tc>
                      <a:txBody>
                        <a:bodyPr/>
                        <a:lstStyle/>
                        <a:p>
                          <a:pPr algn="ctr"/>
                          <a:r>
                            <a:rPr kumimoji="1" lang="en-US" altLang="ja-JP" sz="1500" dirty="0"/>
                            <a:t>8</a:t>
                          </a:r>
                          <a:endParaRPr kumimoji="1" lang="ja-JP" altLang="en-US" sz="1500" dirty="0"/>
                        </a:p>
                      </a:txBody>
                      <a:tcPr/>
                    </a:tc>
                    <a:tc>
                      <a:txBody>
                        <a:bodyPr/>
                        <a:lstStyle/>
                        <a:p>
                          <a:pPr algn="ctr"/>
                          <a:r>
                            <a:rPr kumimoji="1" lang="en-US" altLang="ja-JP" sz="1500" dirty="0"/>
                            <a:t>6.5</a:t>
                          </a:r>
                          <a:endParaRPr kumimoji="1" lang="ja-JP" altLang="en-US" sz="1500" dirty="0"/>
                        </a:p>
                      </a:txBody>
                      <a:tcPr/>
                    </a:tc>
                    <a:extLst>
                      <a:ext uri="{0D108BD9-81ED-4DB2-BD59-A6C34878D82A}">
                        <a16:rowId xmlns:a16="http://schemas.microsoft.com/office/drawing/2014/main" val="3839809021"/>
                      </a:ext>
                    </a:extLst>
                  </a:tr>
                  <a:tr h="320040">
                    <a:tc>
                      <a:txBody>
                        <a:bodyPr/>
                        <a:lstStyle/>
                        <a:p>
                          <a:pPr algn="ctr"/>
                          <a:endParaRPr kumimoji="1" lang="ja-JP" altLang="en-US" sz="1500" dirty="0"/>
                        </a:p>
                      </a:txBody>
                      <a:tcPr/>
                    </a:tc>
                    <a:tc>
                      <a:txBody>
                        <a:bodyPr/>
                        <a:lstStyle/>
                        <a:p>
                          <a:pPr algn="ctr"/>
                          <a:r>
                            <a:rPr kumimoji="1" lang="en-US" altLang="ja-JP" sz="1500" dirty="0"/>
                            <a:t>9</a:t>
                          </a:r>
                          <a:endParaRPr kumimoji="1" lang="ja-JP" altLang="en-US" sz="1500" dirty="0"/>
                        </a:p>
                      </a:txBody>
                      <a:tcPr/>
                    </a:tc>
                    <a:extLst>
                      <a:ext uri="{0D108BD9-81ED-4DB2-BD59-A6C34878D82A}">
                        <a16:rowId xmlns:a16="http://schemas.microsoft.com/office/drawing/2014/main" val="508006379"/>
                      </a:ext>
                    </a:extLst>
                  </a:tr>
                  <a:tr h="320040">
                    <a:tc>
                      <a:txBody>
                        <a:bodyPr/>
                        <a:lstStyle/>
                        <a:p>
                          <a:endParaRPr lang="ja-JP"/>
                        </a:p>
                      </a:txBody>
                      <a:tcPr>
                        <a:blipFill>
                          <a:blip r:embed="rId7"/>
                          <a:stretch>
                            <a:fillRect l="-625" t="-601887" r="-81875" b="-20755"/>
                          </a:stretch>
                        </a:blipFill>
                      </a:tcPr>
                    </a:tc>
                    <a:tc>
                      <a:txBody>
                        <a:bodyPr/>
                        <a:lstStyle/>
                        <a:p>
                          <a:endParaRPr lang="ja-JP"/>
                        </a:p>
                      </a:txBody>
                      <a:tcPr>
                        <a:blipFill>
                          <a:blip r:embed="rId7"/>
                          <a:stretch>
                            <a:fillRect l="-126772" t="-601887" r="-3150" b="-20755"/>
                          </a:stretch>
                        </a:blipFill>
                      </a:tcPr>
                    </a:tc>
                    <a:extLst>
                      <a:ext uri="{0D108BD9-81ED-4DB2-BD59-A6C34878D82A}">
                        <a16:rowId xmlns:a16="http://schemas.microsoft.com/office/drawing/2014/main" val="3049125910"/>
                      </a:ext>
                    </a:extLst>
                  </a:tr>
                </a:tbl>
              </a:graphicData>
            </a:graphic>
          </p:graphicFrame>
        </mc:Fallback>
      </mc:AlternateContent>
      <p:graphicFrame>
        <p:nvGraphicFramePr>
          <p:cNvPr id="30" name="表 29">
            <a:extLst>
              <a:ext uri="{FF2B5EF4-FFF2-40B4-BE49-F238E27FC236}">
                <a16:creationId xmlns:a16="http://schemas.microsoft.com/office/drawing/2014/main" id="{C895FDD4-BFDE-49CD-AC7B-60BFC0E7C227}"/>
              </a:ext>
            </a:extLst>
          </p:cNvPr>
          <p:cNvGraphicFramePr>
            <a:graphicFrameLocks noGrp="1"/>
          </p:cNvGraphicFramePr>
          <p:nvPr>
            <p:extLst>
              <p:ext uri="{D42A27DB-BD31-4B8C-83A1-F6EECF244321}">
                <p14:modId xmlns:p14="http://schemas.microsoft.com/office/powerpoint/2010/main" val="1714913154"/>
              </p:ext>
            </p:extLst>
          </p:nvPr>
        </p:nvGraphicFramePr>
        <p:xfrm>
          <a:off x="3555219" y="4001708"/>
          <a:ext cx="1558852" cy="1920240"/>
        </p:xfrm>
        <a:graphic>
          <a:graphicData uri="http://schemas.openxmlformats.org/drawingml/2006/table">
            <a:tbl>
              <a:tblPr firstRow="1" bandRow="1">
                <a:tableStyleId>{5C22544A-7EE6-4342-B048-85BDC9FD1C3A}</a:tableStyleId>
              </a:tblPr>
              <a:tblGrid>
                <a:gridCol w="806017">
                  <a:extLst>
                    <a:ext uri="{9D8B030D-6E8A-4147-A177-3AD203B41FA5}">
                      <a16:colId xmlns:a16="http://schemas.microsoft.com/office/drawing/2014/main" val="2704114707"/>
                    </a:ext>
                  </a:extLst>
                </a:gridCol>
                <a:gridCol w="752835">
                  <a:extLst>
                    <a:ext uri="{9D8B030D-6E8A-4147-A177-3AD203B41FA5}">
                      <a16:colId xmlns:a16="http://schemas.microsoft.com/office/drawing/2014/main" val="674921812"/>
                    </a:ext>
                  </a:extLst>
                </a:gridCol>
              </a:tblGrid>
              <a:tr h="200532">
                <a:tc>
                  <a:txBody>
                    <a:bodyPr/>
                    <a:lstStyle/>
                    <a:p>
                      <a:pPr algn="ctr"/>
                      <a:r>
                        <a:rPr kumimoji="1" lang="en-US" altLang="ja-JP" sz="1500" dirty="0"/>
                        <a:t>A</a:t>
                      </a:r>
                      <a:r>
                        <a:rPr kumimoji="1" lang="ja-JP" altLang="en-US" sz="1500" dirty="0"/>
                        <a:t>群</a:t>
                      </a:r>
                    </a:p>
                  </a:txBody>
                  <a:tcPr/>
                </a:tc>
                <a:tc>
                  <a:txBody>
                    <a:bodyPr/>
                    <a:lstStyle/>
                    <a:p>
                      <a:pPr algn="ctr"/>
                      <a:r>
                        <a:rPr kumimoji="1" lang="en-US" altLang="ja-JP" sz="1500" dirty="0"/>
                        <a:t>B</a:t>
                      </a:r>
                      <a:r>
                        <a:rPr kumimoji="1" lang="ja-JP" altLang="en-US" sz="1500" dirty="0"/>
                        <a:t>群</a:t>
                      </a:r>
                    </a:p>
                  </a:txBody>
                  <a:tcPr/>
                </a:tc>
                <a:extLst>
                  <a:ext uri="{0D108BD9-81ED-4DB2-BD59-A6C34878D82A}">
                    <a16:rowId xmlns:a16="http://schemas.microsoft.com/office/drawing/2014/main" val="1221911910"/>
                  </a:ext>
                </a:extLst>
              </a:tr>
              <a:tr h="200532">
                <a:tc>
                  <a:txBody>
                    <a:bodyPr/>
                    <a:lstStyle/>
                    <a:p>
                      <a:pPr algn="ctr"/>
                      <a:r>
                        <a:rPr kumimoji="1" lang="en-US" altLang="ja-JP" sz="1500" dirty="0"/>
                        <a:t>1</a:t>
                      </a:r>
                      <a:endParaRPr kumimoji="1" lang="ja-JP" altLang="en-US" sz="1500" dirty="0"/>
                    </a:p>
                  </a:txBody>
                  <a:tcPr/>
                </a:tc>
                <a:tc>
                  <a:txBody>
                    <a:bodyPr/>
                    <a:lstStyle/>
                    <a:p>
                      <a:pPr algn="ctr"/>
                      <a:r>
                        <a:rPr kumimoji="1" lang="en-US" altLang="ja-JP" sz="1500" dirty="0"/>
                        <a:t>1</a:t>
                      </a:r>
                      <a:endParaRPr kumimoji="1" lang="ja-JP" altLang="en-US" sz="1500" dirty="0"/>
                    </a:p>
                  </a:txBody>
                  <a:tcPr/>
                </a:tc>
                <a:extLst>
                  <a:ext uri="{0D108BD9-81ED-4DB2-BD59-A6C34878D82A}">
                    <a16:rowId xmlns:a16="http://schemas.microsoft.com/office/drawing/2014/main" val="2560169798"/>
                  </a:ext>
                </a:extLst>
              </a:tr>
              <a:tr h="200532">
                <a:tc>
                  <a:txBody>
                    <a:bodyPr/>
                    <a:lstStyle/>
                    <a:p>
                      <a:pPr algn="ctr"/>
                      <a:r>
                        <a:rPr kumimoji="1" lang="en-US" altLang="ja-JP" sz="1500" dirty="0"/>
                        <a:t>2</a:t>
                      </a:r>
                      <a:endParaRPr kumimoji="1" lang="ja-JP" altLang="en-US" sz="1500" dirty="0"/>
                    </a:p>
                  </a:txBody>
                  <a:tcPr/>
                </a:tc>
                <a:tc>
                  <a:txBody>
                    <a:bodyPr/>
                    <a:lstStyle/>
                    <a:p>
                      <a:pPr algn="ctr"/>
                      <a:r>
                        <a:rPr kumimoji="1" lang="en-US" altLang="ja-JP" sz="1500" dirty="0"/>
                        <a:t>2</a:t>
                      </a:r>
                      <a:endParaRPr kumimoji="1" lang="ja-JP" altLang="en-US" sz="1500" dirty="0"/>
                    </a:p>
                  </a:txBody>
                  <a:tcPr/>
                </a:tc>
                <a:extLst>
                  <a:ext uri="{0D108BD9-81ED-4DB2-BD59-A6C34878D82A}">
                    <a16:rowId xmlns:a16="http://schemas.microsoft.com/office/drawing/2014/main" val="914743149"/>
                  </a:ext>
                </a:extLst>
              </a:tr>
              <a:tr h="200532">
                <a:tc>
                  <a:txBody>
                    <a:bodyPr/>
                    <a:lstStyle/>
                    <a:p>
                      <a:pPr algn="ctr"/>
                      <a:r>
                        <a:rPr kumimoji="1" lang="en-US" altLang="ja-JP" sz="1500" dirty="0"/>
                        <a:t>3</a:t>
                      </a:r>
                      <a:endParaRPr kumimoji="1" lang="ja-JP" altLang="en-US" sz="1500" dirty="0"/>
                    </a:p>
                  </a:txBody>
                  <a:tcPr/>
                </a:tc>
                <a:tc>
                  <a:txBody>
                    <a:bodyPr/>
                    <a:lstStyle/>
                    <a:p>
                      <a:pPr algn="ctr"/>
                      <a:r>
                        <a:rPr kumimoji="1" lang="en-US" altLang="ja-JP" sz="1500" dirty="0"/>
                        <a:t>3</a:t>
                      </a:r>
                      <a:endParaRPr kumimoji="1" lang="ja-JP" altLang="en-US" sz="1500" dirty="0"/>
                    </a:p>
                  </a:txBody>
                  <a:tcPr/>
                </a:tc>
                <a:extLst>
                  <a:ext uri="{0D108BD9-81ED-4DB2-BD59-A6C34878D82A}">
                    <a16:rowId xmlns:a16="http://schemas.microsoft.com/office/drawing/2014/main" val="312524915"/>
                  </a:ext>
                </a:extLst>
              </a:tr>
              <a:tr h="200532">
                <a:tc>
                  <a:txBody>
                    <a:bodyPr/>
                    <a:lstStyle/>
                    <a:p>
                      <a:pPr algn="ctr"/>
                      <a:r>
                        <a:rPr kumimoji="1" lang="en-US" altLang="ja-JP" sz="1500" dirty="0"/>
                        <a:t>4</a:t>
                      </a:r>
                      <a:endParaRPr kumimoji="1" lang="ja-JP" altLang="en-US" sz="1500" dirty="0"/>
                    </a:p>
                  </a:txBody>
                  <a:tcPr/>
                </a:tc>
                <a:tc>
                  <a:txBody>
                    <a:bodyPr/>
                    <a:lstStyle/>
                    <a:p>
                      <a:pPr algn="ctr"/>
                      <a:r>
                        <a:rPr kumimoji="1" lang="en-US" altLang="ja-JP" sz="1500" dirty="0"/>
                        <a:t>4</a:t>
                      </a:r>
                      <a:endParaRPr kumimoji="1" lang="ja-JP" altLang="en-US" sz="1500" dirty="0"/>
                    </a:p>
                  </a:txBody>
                  <a:tcPr/>
                </a:tc>
                <a:extLst>
                  <a:ext uri="{0D108BD9-81ED-4DB2-BD59-A6C34878D82A}">
                    <a16:rowId xmlns:a16="http://schemas.microsoft.com/office/drawing/2014/main" val="3839809021"/>
                  </a:ext>
                </a:extLst>
              </a:tr>
              <a:tr h="200532">
                <a:tc>
                  <a:txBody>
                    <a:bodyPr/>
                    <a:lstStyle/>
                    <a:p>
                      <a:pPr algn="ctr"/>
                      <a:endParaRPr kumimoji="1" lang="ja-JP" altLang="en-US" sz="1500" dirty="0"/>
                    </a:p>
                  </a:txBody>
                  <a:tcPr/>
                </a:tc>
                <a:tc>
                  <a:txBody>
                    <a:bodyPr/>
                    <a:lstStyle/>
                    <a:p>
                      <a:pPr algn="ctr"/>
                      <a:r>
                        <a:rPr kumimoji="1" lang="en-US" altLang="ja-JP" sz="1500" dirty="0"/>
                        <a:t>5</a:t>
                      </a:r>
                      <a:endParaRPr kumimoji="1" lang="ja-JP" altLang="en-US" sz="1500" dirty="0"/>
                    </a:p>
                  </a:txBody>
                  <a:tcPr/>
                </a:tc>
                <a:extLst>
                  <a:ext uri="{0D108BD9-81ED-4DB2-BD59-A6C34878D82A}">
                    <a16:rowId xmlns:a16="http://schemas.microsoft.com/office/drawing/2014/main" val="508006379"/>
                  </a:ext>
                </a:extLst>
              </a:tr>
            </a:tbl>
          </a:graphicData>
        </a:graphic>
      </p:graphicFrame>
      <p:sp>
        <p:nvSpPr>
          <p:cNvPr id="36" name="矢印: U ターン 35">
            <a:extLst>
              <a:ext uri="{FF2B5EF4-FFF2-40B4-BE49-F238E27FC236}">
                <a16:creationId xmlns:a16="http://schemas.microsoft.com/office/drawing/2014/main" id="{4241F0EC-0770-4B3C-8263-339C218C03F1}"/>
              </a:ext>
            </a:extLst>
          </p:cNvPr>
          <p:cNvSpPr/>
          <p:nvPr/>
        </p:nvSpPr>
        <p:spPr>
          <a:xfrm rot="10800000">
            <a:off x="3478036" y="2746189"/>
            <a:ext cx="1558851" cy="323165"/>
          </a:xfrm>
          <a:prstGeom prst="uturnArrow">
            <a:avLst>
              <a:gd name="adj1" fmla="val 16718"/>
              <a:gd name="adj2" fmla="val 25000"/>
              <a:gd name="adj3" fmla="val 25000"/>
              <a:gd name="adj4" fmla="val 43750"/>
              <a:gd name="adj5" fmla="val 75000"/>
            </a:avLst>
          </a:prstGeom>
          <a:solidFill>
            <a:schemeClr val="bg1"/>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solidFill>
                <a:schemeClr val="tx1"/>
              </a:solidFill>
            </a:endParaRPr>
          </a:p>
        </p:txBody>
      </p:sp>
      <p:sp>
        <p:nvSpPr>
          <p:cNvPr id="37" name="テキスト ボックス 36">
            <a:extLst>
              <a:ext uri="{FF2B5EF4-FFF2-40B4-BE49-F238E27FC236}">
                <a16:creationId xmlns:a16="http://schemas.microsoft.com/office/drawing/2014/main" id="{BDC3B309-3417-4FAD-B7CC-FFFFECCDB559}"/>
              </a:ext>
            </a:extLst>
          </p:cNvPr>
          <p:cNvSpPr txBox="1"/>
          <p:nvPr/>
        </p:nvSpPr>
        <p:spPr>
          <a:xfrm>
            <a:off x="3755552" y="3026110"/>
            <a:ext cx="1368152" cy="323165"/>
          </a:xfrm>
          <a:prstGeom prst="rect">
            <a:avLst/>
          </a:prstGeom>
          <a:noFill/>
        </p:spPr>
        <p:txBody>
          <a:bodyPr wrap="square" rtlCol="0">
            <a:spAutoFit/>
          </a:bodyPr>
          <a:lstStyle/>
          <a:p>
            <a:pPr algn="just"/>
            <a:r>
              <a:rPr kumimoji="1" lang="en-US" altLang="ja-JP"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A</a:t>
            </a:r>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群の分散</a:t>
            </a:r>
          </a:p>
        </p:txBody>
      </p:sp>
      <p:sp>
        <p:nvSpPr>
          <p:cNvPr id="39" name="テキスト ボックス 38">
            <a:extLst>
              <a:ext uri="{FF2B5EF4-FFF2-40B4-BE49-F238E27FC236}">
                <a16:creationId xmlns:a16="http://schemas.microsoft.com/office/drawing/2014/main" id="{EC1449B6-1376-42A9-9ED9-A20D7F901EEF}"/>
              </a:ext>
            </a:extLst>
          </p:cNvPr>
          <p:cNvSpPr txBox="1"/>
          <p:nvPr/>
        </p:nvSpPr>
        <p:spPr>
          <a:xfrm>
            <a:off x="3520026" y="3608140"/>
            <a:ext cx="1700046" cy="323165"/>
          </a:xfrm>
          <a:prstGeom prst="rect">
            <a:avLst/>
          </a:prstGeom>
          <a:noFill/>
        </p:spPr>
        <p:txBody>
          <a:bodyPr wrap="square" rtlCol="0">
            <a:spAutoFit/>
          </a:bodyPr>
          <a:lstStyle/>
          <a:p>
            <a:pPr algn="just"/>
            <a:r>
              <a:rPr kumimoji="1" lang="en-US" altLang="ja-JP" sz="1500" dirty="0">
                <a:solidFill>
                  <a:srgbClr val="FFC000"/>
                </a:solidFill>
                <a:latin typeface="ＭＳ Ｐゴシック" panose="020B0600070205080204" pitchFamily="50" charset="-128"/>
                <a:ea typeface="ＭＳ Ｐゴシック" panose="020B0600070205080204" pitchFamily="50" charset="-128"/>
                <a:cs typeface="Meiryo UI" pitchFamily="50" charset="-128"/>
              </a:rPr>
              <a:t>H</a:t>
            </a:r>
            <a:r>
              <a:rPr kumimoji="1" lang="ja-JP" altLang="en-US" sz="1500" dirty="0">
                <a:solidFill>
                  <a:srgbClr val="FFC000"/>
                </a:solidFill>
                <a:latin typeface="ＭＳ Ｐゴシック" panose="020B0600070205080204" pitchFamily="50" charset="-128"/>
                <a:ea typeface="ＭＳ Ｐゴシック" panose="020B0600070205080204" pitchFamily="50" charset="-128"/>
                <a:cs typeface="Meiryo UI" pitchFamily="50" charset="-128"/>
              </a:rPr>
              <a:t>：群内の小さい順</a:t>
            </a:r>
          </a:p>
        </p:txBody>
      </p:sp>
      <p:graphicFrame>
        <p:nvGraphicFramePr>
          <p:cNvPr id="41" name="表 40">
            <a:extLst>
              <a:ext uri="{FF2B5EF4-FFF2-40B4-BE49-F238E27FC236}">
                <a16:creationId xmlns:a16="http://schemas.microsoft.com/office/drawing/2014/main" id="{90748139-50A1-4112-9CD1-B5D7D7C8F831}"/>
              </a:ext>
            </a:extLst>
          </p:cNvPr>
          <p:cNvGraphicFramePr>
            <a:graphicFrameLocks noGrp="1"/>
          </p:cNvGraphicFramePr>
          <p:nvPr>
            <p:extLst>
              <p:ext uri="{D42A27DB-BD31-4B8C-83A1-F6EECF244321}">
                <p14:modId xmlns:p14="http://schemas.microsoft.com/office/powerpoint/2010/main" val="3409803707"/>
              </p:ext>
            </p:extLst>
          </p:nvPr>
        </p:nvGraphicFramePr>
        <p:xfrm>
          <a:off x="5310509" y="4010258"/>
          <a:ext cx="3509963" cy="2155045"/>
        </p:xfrm>
        <a:graphic>
          <a:graphicData uri="http://schemas.openxmlformats.org/drawingml/2006/table">
            <a:tbl>
              <a:tblPr firstRow="1" bandRow="1">
                <a:tableStyleId>{5C22544A-7EE6-4342-B048-85BDC9FD1C3A}</a:tableStyleId>
              </a:tblPr>
              <a:tblGrid>
                <a:gridCol w="2019300">
                  <a:extLst>
                    <a:ext uri="{9D8B030D-6E8A-4147-A177-3AD203B41FA5}">
                      <a16:colId xmlns:a16="http://schemas.microsoft.com/office/drawing/2014/main" val="2704114707"/>
                    </a:ext>
                  </a:extLst>
                </a:gridCol>
                <a:gridCol w="1490663">
                  <a:extLst>
                    <a:ext uri="{9D8B030D-6E8A-4147-A177-3AD203B41FA5}">
                      <a16:colId xmlns:a16="http://schemas.microsoft.com/office/drawing/2014/main" val="674921812"/>
                    </a:ext>
                  </a:extLst>
                </a:gridCol>
              </a:tblGrid>
              <a:tr h="339347">
                <a:tc>
                  <a:txBody>
                    <a:bodyPr/>
                    <a:lstStyle/>
                    <a:p>
                      <a:pPr algn="ctr"/>
                      <a:r>
                        <a:rPr kumimoji="1" lang="en-US" altLang="ja-JP" sz="1500" dirty="0"/>
                        <a:t>A</a:t>
                      </a:r>
                      <a:r>
                        <a:rPr kumimoji="1" lang="ja-JP" altLang="en-US" sz="1500" dirty="0"/>
                        <a:t>群</a:t>
                      </a:r>
                    </a:p>
                  </a:txBody>
                  <a:tcPr anchor="ctr"/>
                </a:tc>
                <a:tc>
                  <a:txBody>
                    <a:bodyPr/>
                    <a:lstStyle/>
                    <a:p>
                      <a:pPr algn="ctr"/>
                      <a:r>
                        <a:rPr kumimoji="1" lang="en-US" altLang="ja-JP" sz="1500" dirty="0"/>
                        <a:t>B</a:t>
                      </a:r>
                      <a:r>
                        <a:rPr kumimoji="1" lang="ja-JP" altLang="en-US" sz="1500" dirty="0"/>
                        <a:t>群</a:t>
                      </a:r>
                    </a:p>
                  </a:txBody>
                  <a:tcPr anchor="ctr"/>
                </a:tc>
                <a:extLst>
                  <a:ext uri="{0D108BD9-81ED-4DB2-BD59-A6C34878D82A}">
                    <a16:rowId xmlns:a16="http://schemas.microsoft.com/office/drawing/2014/main" val="1221911910"/>
                  </a:ext>
                </a:extLst>
              </a:tr>
              <a:tr h="329427">
                <a:tc>
                  <a:txBody>
                    <a:bodyPr/>
                    <a:lstStyle/>
                    <a:p>
                      <a:pPr algn="ctr" fontAlgn="ctr"/>
                      <a:r>
                        <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rPr>
                        <a:t>(1-4.625-1+2.5)</a:t>
                      </a:r>
                      <a:r>
                        <a:rPr lang="en-US" altLang="ja-JP" sz="1300" b="0" i="0" u="none" strike="noStrike" baseline="30000" dirty="0">
                          <a:solidFill>
                            <a:srgbClr val="000000"/>
                          </a:solidFill>
                          <a:effectLst/>
                          <a:latin typeface="ＭＳ Ｐゴシック" panose="020B0600070205080204" pitchFamily="50" charset="-128"/>
                          <a:ea typeface="ＭＳ Ｐゴシック" panose="020B0600070205080204" pitchFamily="50" charset="-128"/>
                        </a:rPr>
                        <a:t>2</a:t>
                      </a:r>
                      <a:r>
                        <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rPr>
                        <a:t>=4.51563</a:t>
                      </a:r>
                    </a:p>
                  </a:txBody>
                  <a:tcPr marL="0" marR="0" marT="0" marB="0" anchor="ctr"/>
                </a:tc>
                <a:tc>
                  <a:txBody>
                    <a:bodyPr/>
                    <a:lstStyle/>
                    <a:p>
                      <a:pPr algn="ctr" fontAlgn="ctr"/>
                      <a:r>
                        <a:rPr lang="en-US" altLang="ja-JP" sz="1300" b="0" i="0" u="none" strike="noStrike">
                          <a:solidFill>
                            <a:srgbClr val="000000"/>
                          </a:solidFill>
                          <a:effectLst/>
                          <a:latin typeface="ＭＳ Ｐゴシック" panose="020B0600070205080204" pitchFamily="50" charset="-128"/>
                          <a:ea typeface="ＭＳ Ｐゴシック" panose="020B0600070205080204" pitchFamily="50" charset="-128"/>
                        </a:rPr>
                        <a:t>(2-5.3-1+3)</a:t>
                      </a:r>
                      <a:r>
                        <a:rPr lang="en-US" altLang="ja-JP" sz="1300" b="0" i="0" u="none" strike="noStrike" baseline="30000">
                          <a:solidFill>
                            <a:srgbClr val="000000"/>
                          </a:solidFill>
                          <a:effectLst/>
                          <a:latin typeface="ＭＳ Ｐゴシック" panose="020B0600070205080204" pitchFamily="50" charset="-128"/>
                          <a:ea typeface="ＭＳ Ｐゴシック" panose="020B0600070205080204" pitchFamily="50" charset="-128"/>
                        </a:rPr>
                        <a:t>2</a:t>
                      </a:r>
                      <a:r>
                        <a:rPr lang="en-US" altLang="ja-JP" sz="1300" b="0" i="0" u="none" strike="noStrike">
                          <a:solidFill>
                            <a:srgbClr val="000000"/>
                          </a:solidFill>
                          <a:effectLst/>
                          <a:latin typeface="ＭＳ Ｐゴシック" panose="020B0600070205080204" pitchFamily="50" charset="-128"/>
                          <a:ea typeface="ＭＳ Ｐゴシック" panose="020B0600070205080204" pitchFamily="50" charset="-128"/>
                        </a:rPr>
                        <a:t>=1.69</a:t>
                      </a:r>
                    </a:p>
                  </a:txBody>
                  <a:tcPr marL="0" marR="0" marT="0" marB="0" anchor="ctr"/>
                </a:tc>
                <a:extLst>
                  <a:ext uri="{0D108BD9-81ED-4DB2-BD59-A6C34878D82A}">
                    <a16:rowId xmlns:a16="http://schemas.microsoft.com/office/drawing/2014/main" val="2560169798"/>
                  </a:ext>
                </a:extLst>
              </a:tr>
              <a:tr h="297001">
                <a:tc>
                  <a:txBody>
                    <a:bodyPr/>
                    <a:lstStyle/>
                    <a:p>
                      <a:pPr algn="ctr" fontAlgn="ctr"/>
                      <a:r>
                        <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rPr>
                        <a:t>(3-4.625-2+2.5)</a:t>
                      </a:r>
                      <a:r>
                        <a:rPr lang="en-US" altLang="ja-JP" sz="1300" b="0" i="0" u="none" strike="noStrike" baseline="30000" dirty="0">
                          <a:solidFill>
                            <a:srgbClr val="000000"/>
                          </a:solidFill>
                          <a:effectLst/>
                          <a:latin typeface="ＭＳ Ｐゴシック" panose="020B0600070205080204" pitchFamily="50" charset="-128"/>
                          <a:ea typeface="ＭＳ Ｐゴシック" panose="020B0600070205080204" pitchFamily="50" charset="-128"/>
                        </a:rPr>
                        <a:t>2</a:t>
                      </a:r>
                      <a:r>
                        <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rPr>
                        <a:t>=1.26563</a:t>
                      </a:r>
                    </a:p>
                  </a:txBody>
                  <a:tcPr marL="0" marR="0" marT="0" marB="0" anchor="ctr"/>
                </a:tc>
                <a:tc>
                  <a:txBody>
                    <a:bodyPr/>
                    <a:lstStyle/>
                    <a:p>
                      <a:pPr algn="ctr" fontAlgn="ctr"/>
                      <a:r>
                        <a:rPr lang="en-US" altLang="ja-JP" sz="1300" b="0" i="0" u="none" strike="noStrike">
                          <a:solidFill>
                            <a:srgbClr val="000000"/>
                          </a:solidFill>
                          <a:effectLst/>
                          <a:latin typeface="ＭＳ Ｐゴシック" panose="020B0600070205080204" pitchFamily="50" charset="-128"/>
                          <a:ea typeface="ＭＳ Ｐゴシック" panose="020B0600070205080204" pitchFamily="50" charset="-128"/>
                        </a:rPr>
                        <a:t>(4-5.3-3+3)</a:t>
                      </a:r>
                      <a:r>
                        <a:rPr lang="en-US" altLang="ja-JP" sz="1300" b="0" i="0" u="none" strike="noStrike" baseline="30000">
                          <a:solidFill>
                            <a:srgbClr val="000000"/>
                          </a:solidFill>
                          <a:effectLst/>
                          <a:latin typeface="ＭＳ Ｐゴシック" panose="020B0600070205080204" pitchFamily="50" charset="-128"/>
                          <a:ea typeface="ＭＳ Ｐゴシック" panose="020B0600070205080204" pitchFamily="50" charset="-128"/>
                        </a:rPr>
                        <a:t>2</a:t>
                      </a:r>
                      <a:r>
                        <a:rPr lang="en-US" altLang="ja-JP" sz="1300" b="0" i="0" u="none" strike="noStrike">
                          <a:solidFill>
                            <a:srgbClr val="000000"/>
                          </a:solidFill>
                          <a:effectLst/>
                          <a:latin typeface="ＭＳ Ｐゴシック" panose="020B0600070205080204" pitchFamily="50" charset="-128"/>
                          <a:ea typeface="ＭＳ Ｐゴシック" panose="020B0600070205080204" pitchFamily="50" charset="-128"/>
                        </a:rPr>
                        <a:t>=0.09</a:t>
                      </a:r>
                    </a:p>
                  </a:txBody>
                  <a:tcPr marL="0" marR="0" marT="0" marB="0" anchor="ctr"/>
                </a:tc>
                <a:extLst>
                  <a:ext uri="{0D108BD9-81ED-4DB2-BD59-A6C34878D82A}">
                    <a16:rowId xmlns:a16="http://schemas.microsoft.com/office/drawing/2014/main" val="914743149"/>
                  </a:ext>
                </a:extLst>
              </a:tr>
              <a:tr h="335240">
                <a:tc>
                  <a:txBody>
                    <a:bodyPr/>
                    <a:lstStyle/>
                    <a:p>
                      <a:pPr algn="ctr" fontAlgn="ctr"/>
                      <a:r>
                        <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rPr>
                        <a:t>(6.5-4.625-3+2.5)</a:t>
                      </a:r>
                      <a:r>
                        <a:rPr lang="en-US" altLang="ja-JP" sz="1300" b="0" i="0" u="none" strike="noStrike" baseline="30000" dirty="0">
                          <a:solidFill>
                            <a:srgbClr val="000000"/>
                          </a:solidFill>
                          <a:effectLst/>
                          <a:latin typeface="ＭＳ Ｐゴシック" panose="020B0600070205080204" pitchFamily="50" charset="-128"/>
                          <a:ea typeface="ＭＳ Ｐゴシック" panose="020B0600070205080204" pitchFamily="50" charset="-128"/>
                        </a:rPr>
                        <a:t>2</a:t>
                      </a:r>
                      <a:r>
                        <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rPr>
                        <a:t>=1.89063</a:t>
                      </a:r>
                    </a:p>
                  </a:txBody>
                  <a:tcPr marL="0" marR="0" marT="0" marB="0" anchor="ctr"/>
                </a:tc>
                <a:tc>
                  <a:txBody>
                    <a:bodyPr/>
                    <a:lstStyle/>
                    <a:p>
                      <a:pPr algn="ctr" fontAlgn="ctr"/>
                      <a:r>
                        <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rPr>
                        <a:t>(5-5.3-3+3)</a:t>
                      </a:r>
                      <a:r>
                        <a:rPr lang="en-US" altLang="ja-JP" sz="1300" b="0" i="0" u="none" strike="noStrike" baseline="30000" dirty="0">
                          <a:solidFill>
                            <a:srgbClr val="000000"/>
                          </a:solidFill>
                          <a:effectLst/>
                          <a:latin typeface="ＭＳ Ｐゴシック" panose="020B0600070205080204" pitchFamily="50" charset="-128"/>
                          <a:ea typeface="ＭＳ Ｐゴシック" panose="020B0600070205080204" pitchFamily="50" charset="-128"/>
                        </a:rPr>
                        <a:t>2</a:t>
                      </a:r>
                      <a:r>
                        <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rPr>
                        <a:t>=0.09</a:t>
                      </a:r>
                    </a:p>
                  </a:txBody>
                  <a:tcPr marL="0" marR="0" marT="0" marB="0" anchor="ctr"/>
                </a:tc>
                <a:extLst>
                  <a:ext uri="{0D108BD9-81ED-4DB2-BD59-A6C34878D82A}">
                    <a16:rowId xmlns:a16="http://schemas.microsoft.com/office/drawing/2014/main" val="312524915"/>
                  </a:ext>
                </a:extLst>
              </a:tr>
              <a:tr h="286328">
                <a:tc>
                  <a:txBody>
                    <a:bodyPr/>
                    <a:lstStyle/>
                    <a:p>
                      <a:pPr algn="ctr" fontAlgn="ctr"/>
                      <a:r>
                        <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rPr>
                        <a:t>(8-4.625-4+2.5)</a:t>
                      </a:r>
                      <a:r>
                        <a:rPr lang="en-US" altLang="ja-JP" sz="1300" b="0" i="0" u="none" strike="noStrike" baseline="30000" dirty="0">
                          <a:solidFill>
                            <a:srgbClr val="000000"/>
                          </a:solidFill>
                          <a:effectLst/>
                          <a:latin typeface="ＭＳ Ｐゴシック" panose="020B0600070205080204" pitchFamily="50" charset="-128"/>
                          <a:ea typeface="ＭＳ Ｐゴシック" panose="020B0600070205080204" pitchFamily="50" charset="-128"/>
                        </a:rPr>
                        <a:t>2</a:t>
                      </a:r>
                      <a:r>
                        <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rPr>
                        <a:t>=3.51563</a:t>
                      </a:r>
                    </a:p>
                  </a:txBody>
                  <a:tcPr marL="0" marR="0" marT="0" marB="0" anchor="ctr"/>
                </a:tc>
                <a:tc>
                  <a:txBody>
                    <a:bodyPr/>
                    <a:lstStyle/>
                    <a:p>
                      <a:pPr algn="ctr" fontAlgn="ctr"/>
                      <a:r>
                        <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r>
                        <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rPr>
                        <a:t>(6.5-5.3-4+3)</a:t>
                      </a:r>
                      <a:r>
                        <a:rPr lang="en-US" altLang="ja-JP" sz="1300" b="0" i="0" u="none" strike="noStrike" baseline="30000" dirty="0">
                          <a:solidFill>
                            <a:srgbClr val="000000"/>
                          </a:solidFill>
                          <a:effectLst/>
                          <a:latin typeface="ＭＳ Ｐゴシック" panose="020B0600070205080204" pitchFamily="50" charset="-128"/>
                          <a:ea typeface="ＭＳ Ｐゴシック" panose="020B0600070205080204" pitchFamily="50" charset="-128"/>
                        </a:rPr>
                        <a:t>2</a:t>
                      </a:r>
                      <a:r>
                        <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rPr>
                        <a:t>=0.04</a:t>
                      </a:r>
                    </a:p>
                  </a:txBody>
                  <a:tcPr marL="0" marR="0" marT="0" marB="0" anchor="ctr"/>
                </a:tc>
                <a:extLst>
                  <a:ext uri="{0D108BD9-81ED-4DB2-BD59-A6C34878D82A}">
                    <a16:rowId xmlns:a16="http://schemas.microsoft.com/office/drawing/2014/main" val="3839809021"/>
                  </a:ext>
                </a:extLst>
              </a:tr>
              <a:tr h="310101">
                <a:tc>
                  <a:txBody>
                    <a:bodyPr/>
                    <a:lstStyle/>
                    <a:p>
                      <a:pPr algn="ctr" fontAlgn="ctr"/>
                      <a:r>
                        <a:rPr lang="ja-JP" altLang="en-US" sz="1300" b="0" i="0" u="none" strike="noStrike" dirty="0">
                          <a:solidFill>
                            <a:srgbClr val="000000"/>
                          </a:solidFill>
                          <a:effectLst/>
                          <a:latin typeface="ＭＳ Ｐゴシック" panose="020B0600070205080204" pitchFamily="50" charset="-128"/>
                          <a:ea typeface="ＭＳ Ｐゴシック" panose="020B0600070205080204" pitchFamily="50" charset="-128"/>
                        </a:rPr>
                        <a:t>　</a:t>
                      </a:r>
                    </a:p>
                  </a:txBody>
                  <a:tcPr marL="0" marR="0" marT="0" marB="0" anchor="ctr"/>
                </a:tc>
                <a:tc>
                  <a:txBody>
                    <a:bodyPr/>
                    <a:lstStyle/>
                    <a:p>
                      <a:pPr algn="ctr" fontAlgn="ctr"/>
                      <a:r>
                        <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rPr>
                        <a:t>(9-5.3-5+3)</a:t>
                      </a:r>
                      <a:r>
                        <a:rPr lang="en-US" altLang="ja-JP" sz="1300" b="0" i="0" u="none" strike="noStrike" baseline="30000" dirty="0">
                          <a:solidFill>
                            <a:srgbClr val="000000"/>
                          </a:solidFill>
                          <a:effectLst/>
                          <a:latin typeface="ＭＳ Ｐゴシック" panose="020B0600070205080204" pitchFamily="50" charset="-128"/>
                          <a:ea typeface="ＭＳ Ｐゴシック" panose="020B0600070205080204" pitchFamily="50" charset="-128"/>
                        </a:rPr>
                        <a:t>2</a:t>
                      </a:r>
                      <a:r>
                        <a:rPr lang="en-US" altLang="ja-JP" sz="1300" b="0" i="0" u="none" strike="noStrike" dirty="0">
                          <a:solidFill>
                            <a:srgbClr val="000000"/>
                          </a:solidFill>
                          <a:effectLst/>
                          <a:latin typeface="ＭＳ Ｐゴシック" panose="020B0600070205080204" pitchFamily="50" charset="-128"/>
                          <a:ea typeface="ＭＳ Ｐゴシック" panose="020B0600070205080204" pitchFamily="50" charset="-128"/>
                        </a:rPr>
                        <a:t>=2.89</a:t>
                      </a:r>
                    </a:p>
                  </a:txBody>
                  <a:tcPr marL="0" marR="0" marT="0" marB="0" anchor="ctr"/>
                </a:tc>
                <a:extLst>
                  <a:ext uri="{0D108BD9-81ED-4DB2-BD59-A6C34878D82A}">
                    <a16:rowId xmlns:a16="http://schemas.microsoft.com/office/drawing/2014/main" val="508006379"/>
                  </a:ext>
                </a:extLst>
              </a:tr>
              <a:tr h="257601">
                <a:tc>
                  <a:txBody>
                    <a:bodyPr/>
                    <a:lstStyle/>
                    <a:p>
                      <a:pPr algn="ctr" fontAlgn="ctr"/>
                      <a:r>
                        <a:rPr lang="ja-JP" altLang="en-US" sz="1500" b="0" i="0" u="none" strike="noStrike" dirty="0">
                          <a:solidFill>
                            <a:schemeClr val="bg1"/>
                          </a:solidFill>
                          <a:effectLst/>
                          <a:latin typeface="ＭＳ Ｐゴシック" panose="020B0600070205080204" pitchFamily="50" charset="-128"/>
                          <a:ea typeface="ＭＳ Ｐゴシック" panose="020B0600070205080204" pitchFamily="50" charset="-128"/>
                        </a:rPr>
                        <a:t>合計</a:t>
                      </a:r>
                      <a:r>
                        <a:rPr lang="en-US" altLang="ja-JP" sz="1500" b="0" i="0" u="none" strike="noStrike" dirty="0">
                          <a:solidFill>
                            <a:schemeClr val="bg1"/>
                          </a:solidFill>
                          <a:effectLst/>
                          <a:latin typeface="ＭＳ Ｐゴシック" panose="020B0600070205080204" pitchFamily="50" charset="-128"/>
                          <a:ea typeface="ＭＳ Ｐゴシック" panose="020B0600070205080204" pitchFamily="50" charset="-128"/>
                        </a:rPr>
                        <a:t>=11.1875</a:t>
                      </a:r>
                    </a:p>
                  </a:txBody>
                  <a:tcPr marL="0" marR="0" marT="0" marB="0" anchor="ctr">
                    <a:solidFill>
                      <a:schemeClr val="accent5">
                        <a:lumMod val="75000"/>
                      </a:schemeClr>
                    </a:solidFill>
                  </a:tcPr>
                </a:tc>
                <a:tc>
                  <a:txBody>
                    <a:bodyPr/>
                    <a:lstStyle/>
                    <a:p>
                      <a:pPr algn="ctr" fontAlgn="ctr"/>
                      <a:r>
                        <a:rPr lang="ja-JP" altLang="en-US" sz="1500" b="0" i="0" u="none" strike="noStrike" dirty="0">
                          <a:solidFill>
                            <a:schemeClr val="bg1"/>
                          </a:solidFill>
                          <a:effectLst/>
                          <a:latin typeface="ＭＳ Ｐゴシック" panose="020B0600070205080204" pitchFamily="50" charset="-128"/>
                          <a:ea typeface="ＭＳ Ｐゴシック" panose="020B0600070205080204" pitchFamily="50" charset="-128"/>
                        </a:rPr>
                        <a:t>合計</a:t>
                      </a:r>
                      <a:r>
                        <a:rPr lang="en-US" altLang="ja-JP" sz="1500" b="0" i="0" u="none" strike="noStrike" dirty="0">
                          <a:solidFill>
                            <a:schemeClr val="bg1"/>
                          </a:solidFill>
                          <a:effectLst/>
                          <a:latin typeface="ＭＳ Ｐゴシック" panose="020B0600070205080204" pitchFamily="50" charset="-128"/>
                          <a:ea typeface="ＭＳ Ｐゴシック" panose="020B0600070205080204" pitchFamily="50" charset="-128"/>
                        </a:rPr>
                        <a:t>=4.8</a:t>
                      </a:r>
                    </a:p>
                  </a:txBody>
                  <a:tcPr marL="0" marR="0" marT="0" marB="0" anchor="ctr">
                    <a:solidFill>
                      <a:schemeClr val="accent5">
                        <a:lumMod val="75000"/>
                      </a:schemeClr>
                    </a:solidFill>
                  </a:tcPr>
                </a:tc>
                <a:extLst>
                  <a:ext uri="{0D108BD9-81ED-4DB2-BD59-A6C34878D82A}">
                    <a16:rowId xmlns:a16="http://schemas.microsoft.com/office/drawing/2014/main" val="3049125910"/>
                  </a:ext>
                </a:extLst>
              </a:tr>
            </a:tbl>
          </a:graphicData>
        </a:graphic>
      </p:graphicFrame>
      <p:sp>
        <p:nvSpPr>
          <p:cNvPr id="42" name="テキスト ボックス 41">
            <a:extLst>
              <a:ext uri="{FF2B5EF4-FFF2-40B4-BE49-F238E27FC236}">
                <a16:creationId xmlns:a16="http://schemas.microsoft.com/office/drawing/2014/main" id="{AAC4F4E8-FF8F-42C2-A1EF-D195AA155519}"/>
              </a:ext>
            </a:extLst>
          </p:cNvPr>
          <p:cNvSpPr txBox="1"/>
          <p:nvPr/>
        </p:nvSpPr>
        <p:spPr>
          <a:xfrm>
            <a:off x="5935941" y="3596104"/>
            <a:ext cx="2303259" cy="323165"/>
          </a:xfrm>
          <a:prstGeom prst="rect">
            <a:avLst/>
          </a:prstGeom>
          <a:noFill/>
        </p:spPr>
        <p:txBody>
          <a:bodyPr wrap="square" rtlCol="0">
            <a:spAutoFit/>
          </a:bodyPr>
          <a:lstStyle/>
          <a:p>
            <a:pPr algn="just"/>
            <a:r>
              <a:rPr kumimoji="1" lang="ja-JP" altLang="en-US" sz="1500" dirty="0">
                <a:solidFill>
                  <a:srgbClr val="65D7FF"/>
                </a:solidFill>
                <a:latin typeface="ＭＳ Ｐゴシック" panose="020B0600070205080204" pitchFamily="50" charset="-128"/>
                <a:cs typeface="Meiryo UI" pitchFamily="50" charset="-128"/>
              </a:rPr>
              <a:t>分散</a:t>
            </a:r>
            <a:r>
              <a:rPr kumimoji="1" lang="en-US" altLang="ja-JP" sz="1500" dirty="0">
                <a:solidFill>
                  <a:srgbClr val="65D7FF"/>
                </a:solidFill>
                <a:latin typeface="ＭＳ Ｐゴシック" panose="020B0600070205080204" pitchFamily="50" charset="-128"/>
                <a:cs typeface="Meiryo UI" pitchFamily="50" charset="-128"/>
              </a:rPr>
              <a:t>S</a:t>
            </a:r>
            <a:r>
              <a:rPr kumimoji="1" lang="en-US" altLang="ja-JP" sz="1500" baseline="30000" dirty="0">
                <a:solidFill>
                  <a:srgbClr val="65D7FF"/>
                </a:solidFill>
                <a:latin typeface="ＭＳ Ｐゴシック" panose="020B0600070205080204" pitchFamily="50" charset="-128"/>
                <a:cs typeface="Meiryo UI" pitchFamily="50" charset="-128"/>
              </a:rPr>
              <a:t>2</a:t>
            </a:r>
            <a:r>
              <a:rPr kumimoji="1" lang="ja-JP" altLang="en-US" sz="1500" dirty="0">
                <a:solidFill>
                  <a:srgbClr val="65D7FF"/>
                </a:solidFill>
                <a:latin typeface="ＭＳ Ｐゴシック" panose="020B0600070205080204" pitchFamily="50" charset="-128"/>
                <a:cs typeface="Meiryo UI" pitchFamily="50" charset="-128"/>
              </a:rPr>
              <a:t>の</a:t>
            </a:r>
            <a:r>
              <a:rPr kumimoji="1" lang="en-US" altLang="ja-JP" sz="1500" dirty="0">
                <a:solidFill>
                  <a:srgbClr val="65D7FF"/>
                </a:solidFill>
                <a:latin typeface="ＭＳ Ｐゴシック" panose="020B0600070205080204" pitchFamily="50" charset="-128"/>
                <a:cs typeface="Meiryo UI" pitchFamily="50" charset="-128"/>
              </a:rPr>
              <a:t>Σ</a:t>
            </a:r>
            <a:r>
              <a:rPr kumimoji="1" lang="ja-JP" altLang="en-US" sz="1500" dirty="0">
                <a:solidFill>
                  <a:srgbClr val="65D7FF"/>
                </a:solidFill>
                <a:latin typeface="ＭＳ Ｐゴシック" panose="020B0600070205080204" pitchFamily="50" charset="-128"/>
                <a:cs typeface="Meiryo UI" pitchFamily="50" charset="-128"/>
              </a:rPr>
              <a:t>の右側の計算</a:t>
            </a:r>
          </a:p>
        </p:txBody>
      </p:sp>
      <p:sp>
        <p:nvSpPr>
          <p:cNvPr id="43" name="四角形: 角を丸くする 42">
            <a:extLst>
              <a:ext uri="{FF2B5EF4-FFF2-40B4-BE49-F238E27FC236}">
                <a16:creationId xmlns:a16="http://schemas.microsoft.com/office/drawing/2014/main" id="{EDF6DA27-C18B-48F0-9505-C353312205FD}"/>
              </a:ext>
            </a:extLst>
          </p:cNvPr>
          <p:cNvSpPr/>
          <p:nvPr/>
        </p:nvSpPr>
        <p:spPr>
          <a:xfrm>
            <a:off x="5907174" y="2218950"/>
            <a:ext cx="2645346" cy="706864"/>
          </a:xfrm>
          <a:prstGeom prst="roundRect">
            <a:avLst/>
          </a:prstGeom>
          <a:noFill/>
          <a:ln w="31750">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45" name="コンテンツ プレースホルダー 3">
            <a:extLst>
              <a:ext uri="{FF2B5EF4-FFF2-40B4-BE49-F238E27FC236}">
                <a16:creationId xmlns:a16="http://schemas.microsoft.com/office/drawing/2014/main" id="{F8AE33D4-B182-420A-A178-860945B5E9C8}"/>
              </a:ext>
            </a:extLst>
          </p:cNvPr>
          <p:cNvGraphicFramePr>
            <a:graphicFrameLocks noGrp="1"/>
          </p:cNvGraphicFramePr>
          <p:nvPr>
            <p:ph idx="1"/>
            <p:extLst>
              <p:ext uri="{D42A27DB-BD31-4B8C-83A1-F6EECF244321}">
                <p14:modId xmlns:p14="http://schemas.microsoft.com/office/powerpoint/2010/main" val="489672660"/>
              </p:ext>
            </p:extLst>
          </p:nvPr>
        </p:nvGraphicFramePr>
        <p:xfrm>
          <a:off x="394493" y="3980587"/>
          <a:ext cx="1054735" cy="1920240"/>
        </p:xfrm>
        <a:graphic>
          <a:graphicData uri="http://schemas.openxmlformats.org/drawingml/2006/table">
            <a:tbl>
              <a:tblPr firstRow="1" bandRow="1">
                <a:tableStyleId>{5C22544A-7EE6-4342-B048-85BDC9FD1C3A}</a:tableStyleId>
              </a:tblPr>
              <a:tblGrid>
                <a:gridCol w="532130">
                  <a:extLst>
                    <a:ext uri="{9D8B030D-6E8A-4147-A177-3AD203B41FA5}">
                      <a16:colId xmlns:a16="http://schemas.microsoft.com/office/drawing/2014/main" val="4082367090"/>
                    </a:ext>
                  </a:extLst>
                </a:gridCol>
                <a:gridCol w="522605">
                  <a:extLst>
                    <a:ext uri="{9D8B030D-6E8A-4147-A177-3AD203B41FA5}">
                      <a16:colId xmlns:a16="http://schemas.microsoft.com/office/drawing/2014/main" val="1888335999"/>
                    </a:ext>
                  </a:extLst>
                </a:gridCol>
              </a:tblGrid>
              <a:tr h="204313">
                <a:tc>
                  <a:txBody>
                    <a:bodyPr/>
                    <a:lstStyle/>
                    <a:p>
                      <a:pPr algn="ctr"/>
                      <a:r>
                        <a:rPr kumimoji="1" lang="en-US" altLang="ja-JP" sz="1500" dirty="0"/>
                        <a:t>A</a:t>
                      </a:r>
                      <a:r>
                        <a:rPr kumimoji="1" lang="ja-JP" altLang="en-US" sz="1500" dirty="0"/>
                        <a:t>群</a:t>
                      </a:r>
                    </a:p>
                  </a:txBody>
                  <a:tcPr/>
                </a:tc>
                <a:tc>
                  <a:txBody>
                    <a:bodyPr/>
                    <a:lstStyle/>
                    <a:p>
                      <a:pPr algn="ctr"/>
                      <a:r>
                        <a:rPr kumimoji="1" lang="en-US" altLang="ja-JP" sz="1500" dirty="0"/>
                        <a:t>B</a:t>
                      </a:r>
                      <a:r>
                        <a:rPr kumimoji="1" lang="ja-JP" altLang="en-US" sz="1500" dirty="0"/>
                        <a:t>群</a:t>
                      </a:r>
                    </a:p>
                  </a:txBody>
                  <a:tcPr/>
                </a:tc>
                <a:extLst>
                  <a:ext uri="{0D108BD9-81ED-4DB2-BD59-A6C34878D82A}">
                    <a16:rowId xmlns:a16="http://schemas.microsoft.com/office/drawing/2014/main" val="2532031624"/>
                  </a:ext>
                </a:extLst>
              </a:tr>
              <a:tr h="204313">
                <a:tc>
                  <a:txBody>
                    <a:bodyPr/>
                    <a:lstStyle/>
                    <a:p>
                      <a:pPr algn="ctr"/>
                      <a:r>
                        <a:rPr kumimoji="1" lang="en-US" altLang="ja-JP" sz="1500" dirty="0"/>
                        <a:t>3</a:t>
                      </a:r>
                      <a:endParaRPr kumimoji="1" lang="ja-JP" altLang="en-US" sz="1500" dirty="0"/>
                    </a:p>
                  </a:txBody>
                  <a:tcPr/>
                </a:tc>
                <a:tc>
                  <a:txBody>
                    <a:bodyPr/>
                    <a:lstStyle/>
                    <a:p>
                      <a:pPr algn="ctr"/>
                      <a:r>
                        <a:rPr kumimoji="1" lang="en-US" altLang="ja-JP" sz="1500" dirty="0"/>
                        <a:t>4</a:t>
                      </a:r>
                      <a:endParaRPr kumimoji="1" lang="ja-JP" altLang="en-US" sz="1500" dirty="0"/>
                    </a:p>
                  </a:txBody>
                  <a:tcPr/>
                </a:tc>
                <a:extLst>
                  <a:ext uri="{0D108BD9-81ED-4DB2-BD59-A6C34878D82A}">
                    <a16:rowId xmlns:a16="http://schemas.microsoft.com/office/drawing/2014/main" val="2855505692"/>
                  </a:ext>
                </a:extLst>
              </a:tr>
              <a:tr h="204313">
                <a:tc>
                  <a:txBody>
                    <a:bodyPr/>
                    <a:lstStyle/>
                    <a:p>
                      <a:pPr algn="ctr"/>
                      <a:r>
                        <a:rPr kumimoji="1" lang="en-US" altLang="ja-JP" sz="1500" dirty="0"/>
                        <a:t>5</a:t>
                      </a:r>
                      <a:endParaRPr kumimoji="1" lang="ja-JP" altLang="en-US" sz="1500" dirty="0"/>
                    </a:p>
                  </a:txBody>
                  <a:tcPr/>
                </a:tc>
                <a:tc>
                  <a:txBody>
                    <a:bodyPr/>
                    <a:lstStyle/>
                    <a:p>
                      <a:pPr algn="ctr"/>
                      <a:r>
                        <a:rPr kumimoji="1" lang="en-US" altLang="ja-JP" sz="1500" dirty="0"/>
                        <a:t>6</a:t>
                      </a:r>
                      <a:endParaRPr kumimoji="1" lang="ja-JP" altLang="en-US" sz="1500" dirty="0"/>
                    </a:p>
                  </a:txBody>
                  <a:tcPr/>
                </a:tc>
                <a:extLst>
                  <a:ext uri="{0D108BD9-81ED-4DB2-BD59-A6C34878D82A}">
                    <a16:rowId xmlns:a16="http://schemas.microsoft.com/office/drawing/2014/main" val="307150786"/>
                  </a:ext>
                </a:extLst>
              </a:tr>
              <a:tr h="204313">
                <a:tc>
                  <a:txBody>
                    <a:bodyPr/>
                    <a:lstStyle/>
                    <a:p>
                      <a:pPr algn="ctr"/>
                      <a:r>
                        <a:rPr kumimoji="1" lang="en-US" altLang="ja-JP" sz="1500" dirty="0"/>
                        <a:t>10</a:t>
                      </a:r>
                      <a:endParaRPr kumimoji="1" lang="ja-JP" altLang="en-US" sz="1500" dirty="0"/>
                    </a:p>
                  </a:txBody>
                  <a:tcPr/>
                </a:tc>
                <a:tc>
                  <a:txBody>
                    <a:bodyPr/>
                    <a:lstStyle/>
                    <a:p>
                      <a:pPr algn="ctr"/>
                      <a:r>
                        <a:rPr kumimoji="1" lang="en-US" altLang="ja-JP" sz="1500" dirty="0"/>
                        <a:t>4</a:t>
                      </a:r>
                      <a:endParaRPr kumimoji="1" lang="ja-JP" altLang="en-US" sz="1500" dirty="0"/>
                    </a:p>
                  </a:txBody>
                  <a:tcPr/>
                </a:tc>
                <a:extLst>
                  <a:ext uri="{0D108BD9-81ED-4DB2-BD59-A6C34878D82A}">
                    <a16:rowId xmlns:a16="http://schemas.microsoft.com/office/drawing/2014/main" val="681961808"/>
                  </a:ext>
                </a:extLst>
              </a:tr>
              <a:tr h="204313">
                <a:tc>
                  <a:txBody>
                    <a:bodyPr/>
                    <a:lstStyle/>
                    <a:p>
                      <a:pPr algn="ctr"/>
                      <a:r>
                        <a:rPr kumimoji="1" lang="en-US" altLang="ja-JP" sz="1500" dirty="0"/>
                        <a:t>100</a:t>
                      </a:r>
                      <a:endParaRPr kumimoji="1" lang="ja-JP" altLang="en-US" sz="1500" dirty="0"/>
                    </a:p>
                  </a:txBody>
                  <a:tcPr/>
                </a:tc>
                <a:tc>
                  <a:txBody>
                    <a:bodyPr/>
                    <a:lstStyle/>
                    <a:p>
                      <a:pPr algn="ctr"/>
                      <a:r>
                        <a:rPr kumimoji="1" lang="en-US" altLang="ja-JP" sz="1500" dirty="0"/>
                        <a:t>10</a:t>
                      </a:r>
                      <a:endParaRPr kumimoji="1" lang="ja-JP" altLang="en-US" sz="1500" dirty="0"/>
                    </a:p>
                  </a:txBody>
                  <a:tcPr/>
                </a:tc>
                <a:extLst>
                  <a:ext uri="{0D108BD9-81ED-4DB2-BD59-A6C34878D82A}">
                    <a16:rowId xmlns:a16="http://schemas.microsoft.com/office/drawing/2014/main" val="236434407"/>
                  </a:ext>
                </a:extLst>
              </a:tr>
              <a:tr h="204313">
                <a:tc>
                  <a:txBody>
                    <a:bodyPr/>
                    <a:lstStyle/>
                    <a:p>
                      <a:pPr algn="ctr"/>
                      <a:endParaRPr kumimoji="1" lang="ja-JP" altLang="en-US" sz="1500"/>
                    </a:p>
                  </a:txBody>
                  <a:tcPr/>
                </a:tc>
                <a:tc>
                  <a:txBody>
                    <a:bodyPr/>
                    <a:lstStyle/>
                    <a:p>
                      <a:pPr algn="ctr"/>
                      <a:r>
                        <a:rPr kumimoji="1" lang="en-US" altLang="ja-JP" sz="1500" dirty="0"/>
                        <a:t>110</a:t>
                      </a:r>
                      <a:endParaRPr kumimoji="1" lang="ja-JP" altLang="en-US" sz="1500" dirty="0"/>
                    </a:p>
                  </a:txBody>
                  <a:tcPr/>
                </a:tc>
                <a:extLst>
                  <a:ext uri="{0D108BD9-81ED-4DB2-BD59-A6C34878D82A}">
                    <a16:rowId xmlns:a16="http://schemas.microsoft.com/office/drawing/2014/main" val="2141465432"/>
                  </a:ext>
                </a:extLst>
              </a:tr>
            </a:tbl>
          </a:graphicData>
        </a:graphic>
      </p:graphicFrame>
      <p:sp>
        <p:nvSpPr>
          <p:cNvPr id="46" name="矢印: 右 45">
            <a:extLst>
              <a:ext uri="{FF2B5EF4-FFF2-40B4-BE49-F238E27FC236}">
                <a16:creationId xmlns:a16="http://schemas.microsoft.com/office/drawing/2014/main" id="{0CD3ADA4-DD9B-438A-8925-BCC316D2F401}"/>
              </a:ext>
            </a:extLst>
          </p:cNvPr>
          <p:cNvSpPr/>
          <p:nvPr/>
        </p:nvSpPr>
        <p:spPr>
          <a:xfrm>
            <a:off x="1487009" y="4811136"/>
            <a:ext cx="144016" cy="301384"/>
          </a:xfrm>
          <a:prstGeom prst="rightArrow">
            <a:avLst/>
          </a:prstGeom>
          <a:solidFill>
            <a:srgbClr val="FFFF00"/>
          </a:solidFill>
          <a:ln w="3175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8" name="テキスト ボックス 47">
            <a:extLst>
              <a:ext uri="{FF2B5EF4-FFF2-40B4-BE49-F238E27FC236}">
                <a16:creationId xmlns:a16="http://schemas.microsoft.com/office/drawing/2014/main" id="{04061F12-266E-4F96-B2C6-D2B5505B1AF2}"/>
              </a:ext>
            </a:extLst>
          </p:cNvPr>
          <p:cNvSpPr txBox="1"/>
          <p:nvPr/>
        </p:nvSpPr>
        <p:spPr>
          <a:xfrm>
            <a:off x="323528" y="5900827"/>
            <a:ext cx="1565776" cy="323165"/>
          </a:xfrm>
          <a:prstGeom prst="rect">
            <a:avLst/>
          </a:prstGeom>
          <a:noFill/>
        </p:spPr>
        <p:txBody>
          <a:bodyPr wrap="square" rtlCol="0">
            <a:spAutoFit/>
          </a:bodyPr>
          <a:lstStyle/>
          <a:p>
            <a:pPr algn="just"/>
            <a:r>
              <a:rPr kumimoji="1" lang="ja-JP" altLang="en-US" sz="1500" dirty="0">
                <a:solidFill>
                  <a:srgbClr val="FFFF00"/>
                </a:solidFill>
                <a:latin typeface="ＭＳ Ｐゴシック" panose="020B0600070205080204" pitchFamily="50" charset="-128"/>
                <a:ea typeface="ＭＳ Ｐゴシック" panose="020B0600070205080204" pitchFamily="50" charset="-128"/>
                <a:cs typeface="Meiryo UI" pitchFamily="50" charset="-128"/>
              </a:rPr>
              <a:t>群の平均順位→</a:t>
            </a:r>
            <a:endPar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endParaRPr>
          </a:p>
        </p:txBody>
      </p:sp>
    </p:spTree>
    <p:extLst>
      <p:ext uri="{BB962C8B-B14F-4D97-AF65-F5344CB8AC3E}">
        <p14:creationId xmlns:p14="http://schemas.microsoft.com/office/powerpoint/2010/main" val="4204578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46"/>
                                        </p:tgtEl>
                                        <p:attrNameLst>
                                          <p:attrName>style.visibility</p:attrName>
                                        </p:attrNameLst>
                                      </p:cBhvr>
                                      <p:to>
                                        <p:strVal val="visible"/>
                                      </p:to>
                                    </p:set>
                                    <p:animEffect transition="in" filter="fade">
                                      <p:cBhvr>
                                        <p:cTn id="10" dur="500"/>
                                        <p:tgtEl>
                                          <p:spTgt spid="46"/>
                                        </p:tgtEl>
                                      </p:cBhvr>
                                    </p:animEffect>
                                  </p:childTnLst>
                                </p:cTn>
                              </p:par>
                              <p:par>
                                <p:cTn id="11" presetID="10" presetClass="entr" presetSubtype="0" fill="hold" nodeType="withEffect">
                                  <p:stCondLst>
                                    <p:cond delay="0"/>
                                  </p:stCondLst>
                                  <p:childTnLst>
                                    <p:set>
                                      <p:cBhvr>
                                        <p:cTn id="12" dur="1" fill="hold">
                                          <p:stCondLst>
                                            <p:cond delay="0"/>
                                          </p:stCondLst>
                                        </p:cTn>
                                        <p:tgtEl>
                                          <p:spTgt spid="14"/>
                                        </p:tgtEl>
                                        <p:attrNameLst>
                                          <p:attrName>style.visibility</p:attrName>
                                        </p:attrNameLst>
                                      </p:cBhvr>
                                      <p:to>
                                        <p:strVal val="visible"/>
                                      </p:to>
                                    </p:set>
                                    <p:animEffect transition="in" filter="fade">
                                      <p:cBhvr>
                                        <p:cTn id="13" dur="500"/>
                                        <p:tgtEl>
                                          <p:spTgt spid="14"/>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2"/>
                                        </p:tgtEl>
                                        <p:attrNameLst>
                                          <p:attrName>style.visibility</p:attrName>
                                        </p:attrNameLst>
                                      </p:cBhvr>
                                      <p:to>
                                        <p:strVal val="visible"/>
                                      </p:to>
                                    </p:set>
                                    <p:animEffect transition="in" filter="fade">
                                      <p:cBhvr>
                                        <p:cTn id="16" dur="500"/>
                                        <p:tgtEl>
                                          <p:spTgt spid="12"/>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500"/>
                                        <p:tgtEl>
                                          <p:spTgt spid="1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9"/>
                                        </p:tgtEl>
                                        <p:attrNameLst>
                                          <p:attrName>style.visibility</p:attrName>
                                        </p:attrNameLst>
                                      </p:cBhvr>
                                      <p:to>
                                        <p:strVal val="visible"/>
                                      </p:to>
                                    </p:set>
                                    <p:animEffect transition="in" filter="fade">
                                      <p:cBhvr>
                                        <p:cTn id="22" dur="500"/>
                                        <p:tgtEl>
                                          <p:spTgt spid="19"/>
                                        </p:tgtEl>
                                      </p:cBhvr>
                                    </p:animEffect>
                                  </p:childTnLst>
                                </p:cTn>
                              </p:par>
                              <p:par>
                                <p:cTn id="23" presetID="10" presetClass="entr" presetSubtype="0" fill="hold" nodeType="withEffect">
                                  <p:stCondLst>
                                    <p:cond delay="0"/>
                                  </p:stCondLst>
                                  <p:childTnLst>
                                    <p:set>
                                      <p:cBhvr>
                                        <p:cTn id="24" dur="1" fill="hold">
                                          <p:stCondLst>
                                            <p:cond delay="0"/>
                                          </p:stCondLst>
                                        </p:cTn>
                                        <p:tgtEl>
                                          <p:spTgt spid="17"/>
                                        </p:tgtEl>
                                        <p:attrNameLst>
                                          <p:attrName>style.visibility</p:attrName>
                                        </p:attrNameLst>
                                      </p:cBhvr>
                                      <p:to>
                                        <p:strVal val="visible"/>
                                      </p:to>
                                    </p:set>
                                    <p:animEffect transition="in" filter="fade">
                                      <p:cBhvr>
                                        <p:cTn id="25" dur="500"/>
                                        <p:tgtEl>
                                          <p:spTgt spid="17"/>
                                        </p:tgtEl>
                                      </p:cBhvr>
                                    </p:animEffect>
                                  </p:childTnLst>
                                </p:cTn>
                              </p:par>
                              <p:par>
                                <p:cTn id="26" presetID="10" presetClass="entr" presetSubtype="0" fill="hold" nodeType="withEffect">
                                  <p:stCondLst>
                                    <p:cond delay="0"/>
                                  </p:stCondLst>
                                  <p:childTnLst>
                                    <p:set>
                                      <p:cBhvr>
                                        <p:cTn id="27" dur="1" fill="hold">
                                          <p:stCondLst>
                                            <p:cond delay="0"/>
                                          </p:stCondLst>
                                        </p:cTn>
                                        <p:tgtEl>
                                          <p:spTgt spid="28"/>
                                        </p:tgtEl>
                                        <p:attrNameLst>
                                          <p:attrName>style.visibility</p:attrName>
                                        </p:attrNameLst>
                                      </p:cBhvr>
                                      <p:to>
                                        <p:strVal val="visible"/>
                                      </p:to>
                                    </p:set>
                                    <p:animEffect transition="in" filter="fade">
                                      <p:cBhvr>
                                        <p:cTn id="28" dur="500"/>
                                        <p:tgtEl>
                                          <p:spTgt spid="28"/>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fade">
                                      <p:cBhvr>
                                        <p:cTn id="31" dur="500"/>
                                        <p:tgtEl>
                                          <p:spTgt spid="10"/>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48"/>
                                        </p:tgtEl>
                                        <p:attrNameLst>
                                          <p:attrName>style.visibility</p:attrName>
                                        </p:attrNameLst>
                                      </p:cBhvr>
                                      <p:to>
                                        <p:strVal val="visible"/>
                                      </p:to>
                                    </p:set>
                                    <p:animEffect transition="in" filter="fade">
                                      <p:cBhvr>
                                        <p:cTn id="34" dur="500"/>
                                        <p:tgtEl>
                                          <p:spTgt spid="48"/>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23"/>
                                        </p:tgtEl>
                                        <p:attrNameLst>
                                          <p:attrName>style.visibility</p:attrName>
                                        </p:attrNameLst>
                                      </p:cBhvr>
                                      <p:to>
                                        <p:strVal val="visible"/>
                                      </p:to>
                                    </p:set>
                                    <p:animEffect transition="in" filter="fade">
                                      <p:cBhvr>
                                        <p:cTn id="39" dur="500"/>
                                        <p:tgtEl>
                                          <p:spTgt spid="23"/>
                                        </p:tgtEl>
                                      </p:cBhvr>
                                    </p:animEffect>
                                  </p:childTnLst>
                                </p:cTn>
                              </p:par>
                              <p:par>
                                <p:cTn id="40" presetID="10" presetClass="entr" presetSubtype="0" fill="hold" nodeType="withEffect">
                                  <p:stCondLst>
                                    <p:cond delay="0"/>
                                  </p:stCondLst>
                                  <p:childTnLst>
                                    <p:set>
                                      <p:cBhvr>
                                        <p:cTn id="41" dur="1" fill="hold">
                                          <p:stCondLst>
                                            <p:cond delay="0"/>
                                          </p:stCondLst>
                                        </p:cTn>
                                        <p:tgtEl>
                                          <p:spTgt spid="27"/>
                                        </p:tgtEl>
                                        <p:attrNameLst>
                                          <p:attrName>style.visibility</p:attrName>
                                        </p:attrNameLst>
                                      </p:cBhvr>
                                      <p:to>
                                        <p:strVal val="visible"/>
                                      </p:to>
                                    </p:set>
                                    <p:animEffect transition="in" filter="fade">
                                      <p:cBhvr>
                                        <p:cTn id="42" dur="500"/>
                                        <p:tgtEl>
                                          <p:spTgt spid="27"/>
                                        </p:tgtEl>
                                      </p:cBhvr>
                                    </p:animEffect>
                                  </p:childTnLst>
                                </p:cTn>
                              </p:par>
                              <p:par>
                                <p:cTn id="43" presetID="10" presetClass="entr" presetSubtype="0" fill="hold" grpId="0" nodeType="withEffect">
                                  <p:stCondLst>
                                    <p:cond delay="0"/>
                                  </p:stCondLst>
                                  <p:childTnLst>
                                    <p:set>
                                      <p:cBhvr>
                                        <p:cTn id="44" dur="1" fill="hold">
                                          <p:stCondLst>
                                            <p:cond delay="0"/>
                                          </p:stCondLst>
                                        </p:cTn>
                                        <p:tgtEl>
                                          <p:spTgt spid="22"/>
                                        </p:tgtEl>
                                        <p:attrNameLst>
                                          <p:attrName>style.visibility</p:attrName>
                                        </p:attrNameLst>
                                      </p:cBhvr>
                                      <p:to>
                                        <p:strVal val="visible"/>
                                      </p:to>
                                    </p:set>
                                    <p:animEffect transition="in" filter="fade">
                                      <p:cBhvr>
                                        <p:cTn id="45" dur="500"/>
                                        <p:tgtEl>
                                          <p:spTgt spid="22"/>
                                        </p:tgtEl>
                                      </p:cBhvr>
                                    </p:animEffect>
                                  </p:childTnLst>
                                </p:cTn>
                              </p:par>
                              <p:par>
                                <p:cTn id="46" presetID="10" presetClass="entr" presetSubtype="0" fill="hold" nodeType="withEffect">
                                  <p:stCondLst>
                                    <p:cond delay="0"/>
                                  </p:stCondLst>
                                  <p:childTnLst>
                                    <p:set>
                                      <p:cBhvr>
                                        <p:cTn id="47" dur="1" fill="hold">
                                          <p:stCondLst>
                                            <p:cond delay="0"/>
                                          </p:stCondLst>
                                        </p:cTn>
                                        <p:tgtEl>
                                          <p:spTgt spid="30"/>
                                        </p:tgtEl>
                                        <p:attrNameLst>
                                          <p:attrName>style.visibility</p:attrName>
                                        </p:attrNameLst>
                                      </p:cBhvr>
                                      <p:to>
                                        <p:strVal val="visible"/>
                                      </p:to>
                                    </p:set>
                                    <p:animEffect transition="in" filter="fade">
                                      <p:cBhvr>
                                        <p:cTn id="48" dur="500"/>
                                        <p:tgtEl>
                                          <p:spTgt spid="30"/>
                                        </p:tgtEl>
                                      </p:cBhvr>
                                    </p:animEffect>
                                  </p:childTnLst>
                                </p:cTn>
                              </p:par>
                              <p:par>
                                <p:cTn id="49" presetID="10" presetClass="entr" presetSubtype="0" fill="hold" grpId="0" nodeType="withEffect">
                                  <p:stCondLst>
                                    <p:cond delay="0"/>
                                  </p:stCondLst>
                                  <p:childTnLst>
                                    <p:set>
                                      <p:cBhvr>
                                        <p:cTn id="50" dur="1" fill="hold">
                                          <p:stCondLst>
                                            <p:cond delay="0"/>
                                          </p:stCondLst>
                                        </p:cTn>
                                        <p:tgtEl>
                                          <p:spTgt spid="39"/>
                                        </p:tgtEl>
                                        <p:attrNameLst>
                                          <p:attrName>style.visibility</p:attrName>
                                        </p:attrNameLst>
                                      </p:cBhvr>
                                      <p:to>
                                        <p:strVal val="visible"/>
                                      </p:to>
                                    </p:set>
                                    <p:animEffect transition="in" filter="fade">
                                      <p:cBhvr>
                                        <p:cTn id="51" dur="500"/>
                                        <p:tgtEl>
                                          <p:spTgt spid="39"/>
                                        </p:tgtEl>
                                      </p:cBhvr>
                                    </p:animEffect>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42"/>
                                        </p:tgtEl>
                                        <p:attrNameLst>
                                          <p:attrName>style.visibility</p:attrName>
                                        </p:attrNameLst>
                                      </p:cBhvr>
                                      <p:to>
                                        <p:strVal val="visible"/>
                                      </p:to>
                                    </p:set>
                                    <p:animEffect transition="in" filter="fade">
                                      <p:cBhvr>
                                        <p:cTn id="56" dur="500"/>
                                        <p:tgtEl>
                                          <p:spTgt spid="42"/>
                                        </p:tgtEl>
                                      </p:cBhvr>
                                    </p:animEffect>
                                  </p:childTnLst>
                                </p:cTn>
                              </p:par>
                              <p:par>
                                <p:cTn id="57" presetID="10" presetClass="entr" presetSubtype="0" fill="hold" nodeType="withEffect">
                                  <p:stCondLst>
                                    <p:cond delay="0"/>
                                  </p:stCondLst>
                                  <p:childTnLst>
                                    <p:set>
                                      <p:cBhvr>
                                        <p:cTn id="58" dur="1" fill="hold">
                                          <p:stCondLst>
                                            <p:cond delay="0"/>
                                          </p:stCondLst>
                                        </p:cTn>
                                        <p:tgtEl>
                                          <p:spTgt spid="41"/>
                                        </p:tgtEl>
                                        <p:attrNameLst>
                                          <p:attrName>style.visibility</p:attrName>
                                        </p:attrNameLst>
                                      </p:cBhvr>
                                      <p:to>
                                        <p:strVal val="visible"/>
                                      </p:to>
                                    </p:set>
                                    <p:animEffect transition="in" filter="fade">
                                      <p:cBhvr>
                                        <p:cTn id="59" dur="500"/>
                                        <p:tgtEl>
                                          <p:spTgt spid="41"/>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43"/>
                                        </p:tgtEl>
                                        <p:attrNameLst>
                                          <p:attrName>style.visibility</p:attrName>
                                        </p:attrNameLst>
                                      </p:cBhvr>
                                      <p:to>
                                        <p:strVal val="visible"/>
                                      </p:to>
                                    </p:set>
                                    <p:animEffect transition="in" filter="fade">
                                      <p:cBhvr>
                                        <p:cTn id="62"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animBg="1"/>
      <p:bldP spid="16" grpId="0" animBg="1"/>
      <p:bldP spid="19" grpId="0"/>
      <p:bldP spid="22" grpId="0" animBg="1"/>
      <p:bldP spid="23" grpId="0"/>
      <p:bldP spid="39" grpId="0"/>
      <p:bldP spid="42" grpId="0"/>
      <p:bldP spid="43" grpId="0" animBg="1"/>
      <p:bldP spid="46" grpId="0" animBg="1"/>
      <p:bldP spid="48"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66F9991-FBE3-4256-8869-B64E0ECEE681}"/>
              </a:ext>
            </a:extLst>
          </p:cNvPr>
          <p:cNvSpPr>
            <a:spLocks noGrp="1"/>
          </p:cNvSpPr>
          <p:nvPr>
            <p:ph type="title"/>
          </p:nvPr>
        </p:nvSpPr>
        <p:spPr/>
        <p:txBody>
          <a:bodyPr/>
          <a:lstStyle/>
          <a:p>
            <a:r>
              <a:rPr kumimoji="1" lang="ja-JP" altLang="en-US" dirty="0"/>
              <a:t>仮説の検定と</a:t>
            </a:r>
            <a:r>
              <a:rPr kumimoji="1" lang="en-US" altLang="ja-JP" dirty="0"/>
              <a:t>R</a:t>
            </a:r>
            <a:r>
              <a:rPr kumimoji="1" lang="ja-JP" altLang="en-US" dirty="0"/>
              <a:t>による実施</a:t>
            </a:r>
          </a:p>
        </p:txBody>
      </p:sp>
      <p:sp>
        <p:nvSpPr>
          <p:cNvPr id="4" name="テキスト ボックス 3">
            <a:extLst>
              <a:ext uri="{FF2B5EF4-FFF2-40B4-BE49-F238E27FC236}">
                <a16:creationId xmlns:a16="http://schemas.microsoft.com/office/drawing/2014/main" id="{5E5C60E8-E787-41CA-A101-CE04BA94E79D}"/>
              </a:ext>
            </a:extLst>
          </p:cNvPr>
          <p:cNvSpPr txBox="1"/>
          <p:nvPr/>
        </p:nvSpPr>
        <p:spPr>
          <a:xfrm>
            <a:off x="611560" y="1909678"/>
            <a:ext cx="7653057" cy="400110"/>
          </a:xfrm>
          <a:prstGeom prst="rect">
            <a:avLst/>
          </a:prstGeom>
          <a:noFill/>
        </p:spPr>
        <p:txBody>
          <a:bodyPr wrap="none" rtlCol="0">
            <a:spAutoFit/>
          </a:bodyPr>
          <a:lstStyle/>
          <a:p>
            <a:pPr algn="l"/>
            <a:r>
              <a:rPr kumimoji="1" lang="ja-JP" altLang="en-US"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下記の自由度を使って</a:t>
            </a:r>
            <a:r>
              <a:rPr kumimoji="1" lang="ja-JP" altLang="en-US" sz="2000" dirty="0" err="1">
                <a:solidFill>
                  <a:srgbClr val="FFFF00"/>
                </a:solidFill>
                <a:latin typeface="ＭＳ Ｐゴシック" panose="020B0600070205080204" pitchFamily="50" charset="-128"/>
                <a:ea typeface="ＭＳ Ｐゴシック" panose="020B0600070205080204" pitchFamily="50" charset="-128"/>
                <a:cs typeface="Meiryo UI" pitchFamily="50" charset="-128"/>
              </a:rPr>
              <a:t>ｔ</a:t>
            </a:r>
            <a:r>
              <a:rPr kumimoji="1" lang="ja-JP" altLang="en-US" sz="2000" dirty="0">
                <a:solidFill>
                  <a:srgbClr val="FFFF00"/>
                </a:solidFill>
                <a:latin typeface="ＭＳ Ｐゴシック" panose="020B0600070205080204" pitchFamily="50" charset="-128"/>
                <a:ea typeface="ＭＳ Ｐゴシック" panose="020B0600070205080204" pitchFamily="50" charset="-128"/>
                <a:cs typeface="Meiryo UI" pitchFamily="50" charset="-128"/>
              </a:rPr>
              <a:t>検定</a:t>
            </a:r>
            <a:r>
              <a:rPr kumimoji="1" lang="ja-JP" altLang="en-US"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を実施（両群ともサイズが</a:t>
            </a:r>
            <a:r>
              <a:rPr kumimoji="1" lang="en-US" altLang="ja-JP"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10</a:t>
            </a:r>
            <a:r>
              <a:rPr kumimoji="1" lang="ja-JP" altLang="en-US"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未満は不適）</a:t>
            </a:r>
          </a:p>
        </p:txBody>
      </p:sp>
      <p:graphicFrame>
        <p:nvGraphicFramePr>
          <p:cNvPr id="6" name="オブジェクト 5">
            <a:extLst>
              <a:ext uri="{FF2B5EF4-FFF2-40B4-BE49-F238E27FC236}">
                <a16:creationId xmlns:a16="http://schemas.microsoft.com/office/drawing/2014/main" id="{F16E593C-6E6A-49AC-BD8B-BC72E792FE3B}"/>
              </a:ext>
            </a:extLst>
          </p:cNvPr>
          <p:cNvGraphicFramePr>
            <a:graphicFrameLocks noChangeAspect="1"/>
          </p:cNvGraphicFramePr>
          <p:nvPr>
            <p:extLst>
              <p:ext uri="{D42A27DB-BD31-4B8C-83A1-F6EECF244321}">
                <p14:modId xmlns:p14="http://schemas.microsoft.com/office/powerpoint/2010/main" val="929617405"/>
              </p:ext>
            </p:extLst>
          </p:nvPr>
        </p:nvGraphicFramePr>
        <p:xfrm>
          <a:off x="3491880" y="2358890"/>
          <a:ext cx="2304256" cy="1005361"/>
        </p:xfrm>
        <a:graphic>
          <a:graphicData uri="http://schemas.openxmlformats.org/presentationml/2006/ole">
            <mc:AlternateContent xmlns:mc="http://schemas.openxmlformats.org/markup-compatibility/2006">
              <mc:Choice xmlns:v="urn:schemas-microsoft-com:vml" Requires="v">
                <p:oleObj spid="_x0000_s6154" name="Equation" r:id="rId3" imgW="1498320" imgH="660240" progId="Equation.DSMT4">
                  <p:embed/>
                </p:oleObj>
              </mc:Choice>
              <mc:Fallback>
                <p:oleObj name="Equation" r:id="rId3" imgW="1498320" imgH="660240" progId="Equation.DSMT4">
                  <p:embed/>
                  <p:pic>
                    <p:nvPicPr>
                      <p:cNvPr id="0" name="Object 1"/>
                      <p:cNvPicPr>
                        <a:picLocks noChangeAspect="1" noChangeArrowheads="1"/>
                      </p:cNvPicPr>
                      <p:nvPr/>
                    </p:nvPicPr>
                    <p:blipFill>
                      <a:blip r:embed="rId4"/>
                      <a:srcRect/>
                      <a:stretch>
                        <a:fillRect/>
                      </a:stretch>
                    </p:blipFill>
                    <p:spPr bwMode="auto">
                      <a:xfrm>
                        <a:off x="3491880" y="2358890"/>
                        <a:ext cx="2304256" cy="1005361"/>
                      </a:xfrm>
                      <a:prstGeom prst="rect">
                        <a:avLst/>
                      </a:prstGeom>
                      <a:noFill/>
                    </p:spPr>
                  </p:pic>
                </p:oleObj>
              </mc:Fallback>
            </mc:AlternateContent>
          </a:graphicData>
        </a:graphic>
      </p:graphicFrame>
      <p:sp>
        <p:nvSpPr>
          <p:cNvPr id="7" name="テキスト ボックス 6">
            <a:extLst>
              <a:ext uri="{FF2B5EF4-FFF2-40B4-BE49-F238E27FC236}">
                <a16:creationId xmlns:a16="http://schemas.microsoft.com/office/drawing/2014/main" id="{4282D271-ABE6-4F6B-9483-1E8A55AC4E03}"/>
              </a:ext>
            </a:extLst>
          </p:cNvPr>
          <p:cNvSpPr txBox="1"/>
          <p:nvPr/>
        </p:nvSpPr>
        <p:spPr>
          <a:xfrm>
            <a:off x="611560" y="2461461"/>
            <a:ext cx="2847254" cy="400110"/>
          </a:xfrm>
          <a:prstGeom prst="rect">
            <a:avLst/>
          </a:prstGeom>
          <a:noFill/>
        </p:spPr>
        <p:txBody>
          <a:bodyPr wrap="none" rtlCol="0">
            <a:spAutoFit/>
          </a:bodyPr>
          <a:lstStyle/>
          <a:p>
            <a:pPr algn="l"/>
            <a:r>
              <a:rPr kumimoji="1" lang="en-US" altLang="ja-JP"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BM</a:t>
            </a:r>
            <a:r>
              <a:rPr kumimoji="1" lang="ja-JP" altLang="en-US"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検定統計量の自由度</a:t>
            </a:r>
          </a:p>
        </p:txBody>
      </p:sp>
      <p:pic>
        <p:nvPicPr>
          <p:cNvPr id="9" name="図 8">
            <a:extLst>
              <a:ext uri="{FF2B5EF4-FFF2-40B4-BE49-F238E27FC236}">
                <a16:creationId xmlns:a16="http://schemas.microsoft.com/office/drawing/2014/main" id="{2A47F1B2-36D5-46F2-A788-AF0651C53695}"/>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t="13823" r="22083" b="38772"/>
          <a:stretch/>
        </p:blipFill>
        <p:spPr>
          <a:xfrm>
            <a:off x="379412" y="3436239"/>
            <a:ext cx="5024436" cy="2736304"/>
          </a:xfrm>
          <a:prstGeom prst="rect">
            <a:avLst/>
          </a:prstGeom>
        </p:spPr>
      </p:pic>
      <p:sp>
        <p:nvSpPr>
          <p:cNvPr id="10" name="テキスト ボックス 9">
            <a:extLst>
              <a:ext uri="{FF2B5EF4-FFF2-40B4-BE49-F238E27FC236}">
                <a16:creationId xmlns:a16="http://schemas.microsoft.com/office/drawing/2014/main" id="{F45FC592-3B48-455B-AE4F-3F40E97B2835}"/>
              </a:ext>
            </a:extLst>
          </p:cNvPr>
          <p:cNvSpPr txBox="1"/>
          <p:nvPr/>
        </p:nvSpPr>
        <p:spPr>
          <a:xfrm>
            <a:off x="5580112" y="3861048"/>
            <a:ext cx="3024336" cy="784830"/>
          </a:xfrm>
          <a:prstGeom prst="rect">
            <a:avLst/>
          </a:prstGeom>
          <a:noFill/>
        </p:spPr>
        <p:txBody>
          <a:bodyPr wrap="square" rtlCol="0">
            <a:spAutoFit/>
          </a:bodyPr>
          <a:lstStyle/>
          <a:p>
            <a:pPr algn="just"/>
            <a:r>
              <a:rPr kumimoji="1" lang="en-US" altLang="ja-JP"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R</a:t>
            </a:r>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コマンダーには搭載されていないため，</a:t>
            </a:r>
            <a:r>
              <a:rPr kumimoji="1" lang="en-US" altLang="ja-JP" sz="1500" dirty="0" err="1">
                <a:solidFill>
                  <a:srgbClr val="FFFF00"/>
                </a:solidFill>
                <a:latin typeface="ＭＳ Ｐゴシック" panose="020B0600070205080204" pitchFamily="50" charset="-128"/>
                <a:ea typeface="ＭＳ Ｐゴシック" panose="020B0600070205080204" pitchFamily="50" charset="-128"/>
                <a:cs typeface="Meiryo UI" pitchFamily="50" charset="-128"/>
              </a:rPr>
              <a:t>lawstat</a:t>
            </a:r>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をインストールしてコマンドで実行する必要がある</a:t>
            </a:r>
          </a:p>
        </p:txBody>
      </p:sp>
      <p:cxnSp>
        <p:nvCxnSpPr>
          <p:cNvPr id="12" name="直線矢印コネクタ 11">
            <a:extLst>
              <a:ext uri="{FF2B5EF4-FFF2-40B4-BE49-F238E27FC236}">
                <a16:creationId xmlns:a16="http://schemas.microsoft.com/office/drawing/2014/main" id="{3DAE7983-2027-4E6C-9DF0-255F6E3E96F0}"/>
              </a:ext>
            </a:extLst>
          </p:cNvPr>
          <p:cNvCxnSpPr>
            <a:cxnSpLocks/>
          </p:cNvCxnSpPr>
          <p:nvPr/>
        </p:nvCxnSpPr>
        <p:spPr>
          <a:xfrm flipH="1">
            <a:off x="4002073" y="4005064"/>
            <a:ext cx="1584176" cy="0"/>
          </a:xfrm>
          <a:prstGeom prst="straightConnector1">
            <a:avLst/>
          </a:prstGeom>
          <a:ln w="317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4" name="テキスト ボックス 13">
            <a:extLst>
              <a:ext uri="{FF2B5EF4-FFF2-40B4-BE49-F238E27FC236}">
                <a16:creationId xmlns:a16="http://schemas.microsoft.com/office/drawing/2014/main" id="{70F57208-7763-492E-A237-255D768063C5}"/>
              </a:ext>
            </a:extLst>
          </p:cNvPr>
          <p:cNvSpPr txBox="1"/>
          <p:nvPr/>
        </p:nvSpPr>
        <p:spPr>
          <a:xfrm>
            <a:off x="5940152" y="2488543"/>
            <a:ext cx="2736304" cy="784830"/>
          </a:xfrm>
          <a:prstGeom prst="rect">
            <a:avLst/>
          </a:prstGeom>
          <a:noFill/>
        </p:spPr>
        <p:txBody>
          <a:bodyPr wrap="square" rtlCol="0">
            <a:spAutoFit/>
          </a:bodyPr>
          <a:lstStyle/>
          <a:p>
            <a:pPr algn="l"/>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検定統計量や自由度の計算が大変なので普通はソフトウェアを使用するが</a:t>
            </a:r>
            <a:r>
              <a:rPr kumimoji="1" lang="en-US" altLang="ja-JP"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a:t>
            </a:r>
            <a:endPar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endParaRPr>
          </a:p>
        </p:txBody>
      </p:sp>
      <p:sp>
        <p:nvSpPr>
          <p:cNvPr id="15" name="四角形: 角を丸くする 14">
            <a:extLst>
              <a:ext uri="{FF2B5EF4-FFF2-40B4-BE49-F238E27FC236}">
                <a16:creationId xmlns:a16="http://schemas.microsoft.com/office/drawing/2014/main" id="{83BF8AD4-3374-4568-A613-D32AB5537E89}"/>
              </a:ext>
            </a:extLst>
          </p:cNvPr>
          <p:cNvSpPr/>
          <p:nvPr/>
        </p:nvSpPr>
        <p:spPr>
          <a:xfrm>
            <a:off x="443358" y="5085183"/>
            <a:ext cx="4920730" cy="360033"/>
          </a:xfrm>
          <a:prstGeom prst="roundRect">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6" name="直線矢印コネクタ 15">
            <a:extLst>
              <a:ext uri="{FF2B5EF4-FFF2-40B4-BE49-F238E27FC236}">
                <a16:creationId xmlns:a16="http://schemas.microsoft.com/office/drawing/2014/main" id="{46AA1410-E181-407A-BDB4-C6E8C223D76F}"/>
              </a:ext>
            </a:extLst>
          </p:cNvPr>
          <p:cNvCxnSpPr>
            <a:cxnSpLocks/>
          </p:cNvCxnSpPr>
          <p:nvPr/>
        </p:nvCxnSpPr>
        <p:spPr>
          <a:xfrm flipH="1">
            <a:off x="5364088" y="5301208"/>
            <a:ext cx="320280" cy="0"/>
          </a:xfrm>
          <a:prstGeom prst="straightConnector1">
            <a:avLst/>
          </a:prstGeom>
          <a:ln w="31750">
            <a:solidFill>
              <a:srgbClr val="FFC000"/>
            </a:solidFill>
            <a:tailEnd type="triangle"/>
          </a:ln>
        </p:spPr>
        <p:style>
          <a:lnRef idx="1">
            <a:schemeClr val="accent1"/>
          </a:lnRef>
          <a:fillRef idx="0">
            <a:schemeClr val="accent1"/>
          </a:fillRef>
          <a:effectRef idx="0">
            <a:schemeClr val="accent1"/>
          </a:effectRef>
          <a:fontRef idx="minor">
            <a:schemeClr val="tx1"/>
          </a:fontRef>
        </p:style>
      </p:cxnSp>
      <p:sp>
        <p:nvSpPr>
          <p:cNvPr id="18" name="テキスト ボックス 17">
            <a:extLst>
              <a:ext uri="{FF2B5EF4-FFF2-40B4-BE49-F238E27FC236}">
                <a16:creationId xmlns:a16="http://schemas.microsoft.com/office/drawing/2014/main" id="{243911CB-401B-420F-85D5-94B9910C0393}"/>
              </a:ext>
            </a:extLst>
          </p:cNvPr>
          <p:cNvSpPr txBox="1"/>
          <p:nvPr/>
        </p:nvSpPr>
        <p:spPr>
          <a:xfrm>
            <a:off x="5609498" y="5096613"/>
            <a:ext cx="2994950" cy="784830"/>
          </a:xfrm>
          <a:prstGeom prst="rect">
            <a:avLst/>
          </a:prstGeom>
          <a:noFill/>
        </p:spPr>
        <p:txBody>
          <a:bodyPr wrap="square" rtlCol="0">
            <a:spAutoFit/>
          </a:bodyPr>
          <a:lstStyle/>
          <a:p>
            <a:pPr algn="just"/>
            <a:r>
              <a:rPr kumimoji="1" lang="en-US" altLang="ja-JP"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p</a:t>
            </a:r>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値は</a:t>
            </a:r>
            <a:r>
              <a:rPr kumimoji="1" lang="en-US" altLang="ja-JP"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0.7556</a:t>
            </a:r>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なので，</a:t>
            </a:r>
            <a:r>
              <a:rPr kumimoji="1" lang="en-US" altLang="ja-JP"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5</a:t>
            </a:r>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％有意水準では</a:t>
            </a:r>
            <a:r>
              <a:rPr kumimoji="1" lang="ja-JP" altLang="en-US" sz="1500" dirty="0">
                <a:solidFill>
                  <a:schemeClr val="bg1"/>
                </a:solidFill>
                <a:latin typeface="ＭＳ Ｐゴシック" panose="020B0600070205080204" pitchFamily="50" charset="-128"/>
                <a:cs typeface="Meiryo UI" pitchFamily="50" charset="-128"/>
              </a:rPr>
              <a:t>帰無仮説（</a:t>
            </a:r>
            <a:r>
              <a:rPr kumimoji="1" lang="en-US" altLang="ja-JP" sz="1500" dirty="0">
                <a:solidFill>
                  <a:schemeClr val="bg1"/>
                </a:solidFill>
                <a:latin typeface="ＭＳ Ｐゴシック" panose="020B0600070205080204" pitchFamily="50" charset="-128"/>
                <a:cs typeface="Meiryo UI" pitchFamily="50" charset="-128"/>
              </a:rPr>
              <a:t>2</a:t>
            </a:r>
            <a:r>
              <a:rPr kumimoji="1" lang="ja-JP" altLang="en-US" sz="1500" dirty="0">
                <a:solidFill>
                  <a:schemeClr val="bg1"/>
                </a:solidFill>
                <a:latin typeface="ＭＳ Ｐゴシック" panose="020B0600070205080204" pitchFamily="50" charset="-128"/>
                <a:cs typeface="Meiryo UI" pitchFamily="50" charset="-128"/>
              </a:rPr>
              <a:t>群は同じような値を持っている）は</a:t>
            </a:r>
            <a:r>
              <a:rPr kumimoji="1" lang="ja-JP" altLang="en-US" sz="1500" dirty="0">
                <a:solidFill>
                  <a:srgbClr val="FFC000"/>
                </a:solidFill>
                <a:latin typeface="ＭＳ Ｐゴシック" panose="020B0600070205080204" pitchFamily="50" charset="-128"/>
                <a:cs typeface="Meiryo UI" pitchFamily="50" charset="-128"/>
              </a:rPr>
              <a:t>棄却できない</a:t>
            </a:r>
            <a:endParaRPr kumimoji="1" lang="ja-JP" altLang="en-US" sz="1500" dirty="0">
              <a:solidFill>
                <a:srgbClr val="FFC000"/>
              </a:solidFill>
              <a:latin typeface="ＭＳ Ｐゴシック" panose="020B0600070205080204" pitchFamily="50" charset="-128"/>
              <a:ea typeface="ＭＳ Ｐゴシック" panose="020B0600070205080204" pitchFamily="50" charset="-128"/>
              <a:cs typeface="Meiryo UI" pitchFamily="50" charset="-128"/>
            </a:endParaRPr>
          </a:p>
        </p:txBody>
      </p:sp>
    </p:spTree>
    <p:extLst>
      <p:ext uri="{BB962C8B-B14F-4D97-AF65-F5344CB8AC3E}">
        <p14:creationId xmlns:p14="http://schemas.microsoft.com/office/powerpoint/2010/main" val="2150807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par>
                                <p:cTn id="11" presetID="10" presetClass="entr" presetSubtype="0" fill="hold" nodeType="withEffect">
                                  <p:stCondLst>
                                    <p:cond delay="0"/>
                                  </p:stCondLst>
                                  <p:childTnLst>
                                    <p:set>
                                      <p:cBhvr>
                                        <p:cTn id="12" dur="1" fill="hold">
                                          <p:stCondLst>
                                            <p:cond delay="0"/>
                                          </p:stCondLst>
                                        </p:cTn>
                                        <p:tgtEl>
                                          <p:spTgt spid="12"/>
                                        </p:tgtEl>
                                        <p:attrNameLst>
                                          <p:attrName>style.visibility</p:attrName>
                                        </p:attrNameLst>
                                      </p:cBhvr>
                                      <p:to>
                                        <p:strVal val="visible"/>
                                      </p:to>
                                    </p:set>
                                    <p:animEffect transition="in" filter="fade">
                                      <p:cBhvr>
                                        <p:cTn id="13" dur="500"/>
                                        <p:tgtEl>
                                          <p:spTgt spid="12"/>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500"/>
                                        <p:tgtEl>
                                          <p:spTgt spid="15"/>
                                        </p:tgtEl>
                                      </p:cBhvr>
                                    </p:animEffect>
                                  </p:childTnLst>
                                </p:cTn>
                              </p:par>
                              <p:par>
                                <p:cTn id="17" presetID="10" presetClass="entr" presetSubtype="0" fill="hold" nodeType="with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500"/>
                                        <p:tgtEl>
                                          <p:spTgt spid="16"/>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18"/>
                                        </p:tgtEl>
                                        <p:attrNameLst>
                                          <p:attrName>style.visibility</p:attrName>
                                        </p:attrNameLst>
                                      </p:cBhvr>
                                      <p:to>
                                        <p:strVal val="visible"/>
                                      </p:to>
                                    </p:set>
                                    <p:animEffect transition="in" filter="fade">
                                      <p:cBhvr>
                                        <p:cTn id="2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5" grpId="0" animBg="1"/>
      <p:bldP spid="18"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a:extLst>
              <a:ext uri="{FF2B5EF4-FFF2-40B4-BE49-F238E27FC236}">
                <a16:creationId xmlns:a16="http://schemas.microsoft.com/office/drawing/2014/main" id="{86A58F1F-0309-48CD-AD65-5749A59C8492}"/>
              </a:ext>
            </a:extLst>
          </p:cNvPr>
          <p:cNvSpPr>
            <a:spLocks noGrp="1"/>
          </p:cNvSpPr>
          <p:nvPr>
            <p:ph type="title"/>
          </p:nvPr>
        </p:nvSpPr>
        <p:spPr/>
        <p:txBody>
          <a:bodyPr/>
          <a:lstStyle/>
          <a:p>
            <a:r>
              <a:rPr kumimoji="1" lang="ja-JP" altLang="en-US" dirty="0">
                <a:latin typeface="+mn-ea"/>
                <a:ea typeface="+mn-ea"/>
              </a:rPr>
              <a:t>以上で第</a:t>
            </a:r>
            <a:r>
              <a:rPr kumimoji="1" lang="en-US" altLang="ja-JP">
                <a:latin typeface="+mn-ea"/>
                <a:ea typeface="+mn-ea"/>
              </a:rPr>
              <a:t>11</a:t>
            </a:r>
            <a:r>
              <a:rPr kumimoji="1" lang="ja-JP" altLang="en-US">
                <a:latin typeface="+mn-ea"/>
                <a:ea typeface="+mn-ea"/>
              </a:rPr>
              <a:t>章</a:t>
            </a:r>
            <a:r>
              <a:rPr kumimoji="1" lang="ja-JP" altLang="en-US" dirty="0">
                <a:latin typeface="+mn-ea"/>
                <a:ea typeface="+mn-ea"/>
              </a:rPr>
              <a:t>は終了です。</a:t>
            </a:r>
          </a:p>
        </p:txBody>
      </p:sp>
    </p:spTree>
    <p:extLst>
      <p:ext uri="{BB962C8B-B14F-4D97-AF65-F5344CB8AC3E}">
        <p14:creationId xmlns:p14="http://schemas.microsoft.com/office/powerpoint/2010/main" val="22809753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 name="矢印: 右 47">
            <a:extLst>
              <a:ext uri="{FF2B5EF4-FFF2-40B4-BE49-F238E27FC236}">
                <a16:creationId xmlns:a16="http://schemas.microsoft.com/office/drawing/2014/main" id="{DC72F753-8570-495B-A020-B39C13CBEDEC}"/>
              </a:ext>
            </a:extLst>
          </p:cNvPr>
          <p:cNvSpPr/>
          <p:nvPr/>
        </p:nvSpPr>
        <p:spPr>
          <a:xfrm rot="9726078">
            <a:off x="4606829" y="3610091"/>
            <a:ext cx="660884" cy="498173"/>
          </a:xfrm>
          <a:prstGeom prst="rightArrow">
            <a:avLst/>
          </a:prstGeom>
          <a:solidFill>
            <a:srgbClr val="00B050"/>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タイトル 1">
            <a:extLst>
              <a:ext uri="{FF2B5EF4-FFF2-40B4-BE49-F238E27FC236}">
                <a16:creationId xmlns:a16="http://schemas.microsoft.com/office/drawing/2014/main" id="{B171C3C7-FCBA-4016-B7D3-20A3B6986574}"/>
              </a:ext>
            </a:extLst>
          </p:cNvPr>
          <p:cNvSpPr>
            <a:spLocks noGrp="1"/>
          </p:cNvSpPr>
          <p:nvPr>
            <p:ph type="title"/>
          </p:nvPr>
        </p:nvSpPr>
        <p:spPr>
          <a:xfrm>
            <a:off x="323528" y="620688"/>
            <a:ext cx="8496944" cy="1143000"/>
          </a:xfrm>
        </p:spPr>
        <p:txBody>
          <a:bodyPr/>
          <a:lstStyle/>
          <a:p>
            <a:r>
              <a:rPr kumimoji="1" lang="en-US" altLang="ja-JP" sz="3500" dirty="0"/>
              <a:t>11.1</a:t>
            </a:r>
            <a:r>
              <a:rPr kumimoji="1" lang="ja-JP" altLang="en-US" sz="3500" dirty="0"/>
              <a:t>　ノンパラの活躍場面　その</a:t>
            </a:r>
            <a:r>
              <a:rPr kumimoji="1" lang="en-US" altLang="ja-JP" sz="3500" dirty="0"/>
              <a:t>1</a:t>
            </a:r>
            <a:br>
              <a:rPr kumimoji="1" lang="en-US" altLang="ja-JP" sz="3500" dirty="0"/>
            </a:br>
            <a:r>
              <a:rPr kumimoji="1" lang="ja-JP" altLang="en-US" sz="3500" dirty="0"/>
              <a:t>質的データの場合</a:t>
            </a:r>
            <a:r>
              <a:rPr kumimoji="1" lang="ja-JP" altLang="en-US" sz="2000" dirty="0"/>
              <a:t>（最初のスライドの復習）</a:t>
            </a:r>
          </a:p>
        </p:txBody>
      </p:sp>
      <p:sp>
        <p:nvSpPr>
          <p:cNvPr id="19" name="正方形/長方形 18">
            <a:extLst>
              <a:ext uri="{FF2B5EF4-FFF2-40B4-BE49-F238E27FC236}">
                <a16:creationId xmlns:a16="http://schemas.microsoft.com/office/drawing/2014/main" id="{48527F6C-D93B-40D9-91D2-FDD2145FB78E}"/>
              </a:ext>
            </a:extLst>
          </p:cNvPr>
          <p:cNvSpPr/>
          <p:nvPr/>
        </p:nvSpPr>
        <p:spPr>
          <a:xfrm>
            <a:off x="853718" y="4009505"/>
            <a:ext cx="317500" cy="865154"/>
          </a:xfrm>
          <a:prstGeom prst="rect">
            <a:avLst/>
          </a:prstGeom>
          <a:solidFill>
            <a:srgbClr val="C0000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正方形/長方形 23">
            <a:extLst>
              <a:ext uri="{FF2B5EF4-FFF2-40B4-BE49-F238E27FC236}">
                <a16:creationId xmlns:a16="http://schemas.microsoft.com/office/drawing/2014/main" id="{FF62FF12-77F2-4521-B0CC-6B9254E4644A}"/>
              </a:ext>
            </a:extLst>
          </p:cNvPr>
          <p:cNvSpPr/>
          <p:nvPr/>
        </p:nvSpPr>
        <p:spPr>
          <a:xfrm>
            <a:off x="1164401" y="3285604"/>
            <a:ext cx="317498" cy="1589055"/>
          </a:xfrm>
          <a:prstGeom prst="rect">
            <a:avLst/>
          </a:prstGeom>
          <a:solidFill>
            <a:srgbClr val="C0000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5" name="正方形/長方形 24">
            <a:extLst>
              <a:ext uri="{FF2B5EF4-FFF2-40B4-BE49-F238E27FC236}">
                <a16:creationId xmlns:a16="http://schemas.microsoft.com/office/drawing/2014/main" id="{38757DF7-837A-4A81-AE5F-67537451720D}"/>
              </a:ext>
            </a:extLst>
          </p:cNvPr>
          <p:cNvSpPr/>
          <p:nvPr/>
        </p:nvSpPr>
        <p:spPr>
          <a:xfrm>
            <a:off x="1481899" y="3717405"/>
            <a:ext cx="317498" cy="1157254"/>
          </a:xfrm>
          <a:prstGeom prst="rect">
            <a:avLst/>
          </a:prstGeom>
          <a:solidFill>
            <a:srgbClr val="C0000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BAB787DB-86AE-4FDD-9A7A-666509F35AC3}"/>
              </a:ext>
            </a:extLst>
          </p:cNvPr>
          <p:cNvSpPr/>
          <p:nvPr/>
        </p:nvSpPr>
        <p:spPr>
          <a:xfrm>
            <a:off x="1804446" y="4123804"/>
            <a:ext cx="317498" cy="750855"/>
          </a:xfrm>
          <a:prstGeom prst="rect">
            <a:avLst/>
          </a:prstGeom>
          <a:solidFill>
            <a:srgbClr val="C0000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正方形/長方形 27">
            <a:extLst>
              <a:ext uri="{FF2B5EF4-FFF2-40B4-BE49-F238E27FC236}">
                <a16:creationId xmlns:a16="http://schemas.microsoft.com/office/drawing/2014/main" id="{8BD1DAE1-02AD-45D8-9FF5-BB8F0F6146B3}"/>
              </a:ext>
            </a:extLst>
          </p:cNvPr>
          <p:cNvSpPr/>
          <p:nvPr/>
        </p:nvSpPr>
        <p:spPr>
          <a:xfrm>
            <a:off x="2124234" y="4711443"/>
            <a:ext cx="317498" cy="162438"/>
          </a:xfrm>
          <a:prstGeom prst="rect">
            <a:avLst/>
          </a:prstGeom>
          <a:solidFill>
            <a:srgbClr val="C0000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正方形/長方形 28">
            <a:extLst>
              <a:ext uri="{FF2B5EF4-FFF2-40B4-BE49-F238E27FC236}">
                <a16:creationId xmlns:a16="http://schemas.microsoft.com/office/drawing/2014/main" id="{43174B47-F5CE-4DB7-81B1-B113CC1A464E}"/>
              </a:ext>
            </a:extLst>
          </p:cNvPr>
          <p:cNvSpPr/>
          <p:nvPr/>
        </p:nvSpPr>
        <p:spPr>
          <a:xfrm>
            <a:off x="2581404" y="4009505"/>
            <a:ext cx="317500" cy="865154"/>
          </a:xfrm>
          <a:prstGeom prst="rect">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a:extLst>
              <a:ext uri="{FF2B5EF4-FFF2-40B4-BE49-F238E27FC236}">
                <a16:creationId xmlns:a16="http://schemas.microsoft.com/office/drawing/2014/main" id="{29AF0AD4-D21F-422B-969D-5F8B5D8FDD74}"/>
              </a:ext>
            </a:extLst>
          </p:cNvPr>
          <p:cNvSpPr/>
          <p:nvPr/>
        </p:nvSpPr>
        <p:spPr>
          <a:xfrm>
            <a:off x="2892087" y="4548228"/>
            <a:ext cx="317498" cy="326431"/>
          </a:xfrm>
          <a:prstGeom prst="rect">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2" name="正方形/長方形 31">
            <a:extLst>
              <a:ext uri="{FF2B5EF4-FFF2-40B4-BE49-F238E27FC236}">
                <a16:creationId xmlns:a16="http://schemas.microsoft.com/office/drawing/2014/main" id="{16EE8F78-BCCB-405C-A162-0A299F79DECF}"/>
              </a:ext>
            </a:extLst>
          </p:cNvPr>
          <p:cNvSpPr/>
          <p:nvPr/>
        </p:nvSpPr>
        <p:spPr>
          <a:xfrm>
            <a:off x="3209585" y="3717405"/>
            <a:ext cx="317498" cy="1157254"/>
          </a:xfrm>
          <a:prstGeom prst="rect">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a:extLst>
              <a:ext uri="{FF2B5EF4-FFF2-40B4-BE49-F238E27FC236}">
                <a16:creationId xmlns:a16="http://schemas.microsoft.com/office/drawing/2014/main" id="{6DC6A5B6-E673-4365-B27F-A171D233D7E4}"/>
              </a:ext>
            </a:extLst>
          </p:cNvPr>
          <p:cNvSpPr/>
          <p:nvPr/>
        </p:nvSpPr>
        <p:spPr>
          <a:xfrm>
            <a:off x="3532132" y="3113194"/>
            <a:ext cx="317498" cy="1761466"/>
          </a:xfrm>
          <a:prstGeom prst="rect">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4" name="正方形/長方形 33">
            <a:extLst>
              <a:ext uri="{FF2B5EF4-FFF2-40B4-BE49-F238E27FC236}">
                <a16:creationId xmlns:a16="http://schemas.microsoft.com/office/drawing/2014/main" id="{66EEEB09-E9D0-4055-9CA0-26C7C2961FEB}"/>
              </a:ext>
            </a:extLst>
          </p:cNvPr>
          <p:cNvSpPr/>
          <p:nvPr/>
        </p:nvSpPr>
        <p:spPr>
          <a:xfrm>
            <a:off x="3851920" y="4365104"/>
            <a:ext cx="317498" cy="508777"/>
          </a:xfrm>
          <a:prstGeom prst="rect">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正方形/長方形 34">
            <a:extLst>
              <a:ext uri="{FF2B5EF4-FFF2-40B4-BE49-F238E27FC236}">
                <a16:creationId xmlns:a16="http://schemas.microsoft.com/office/drawing/2014/main" id="{CBDF66B0-5A1A-435B-B87D-094A3CD12210}"/>
              </a:ext>
            </a:extLst>
          </p:cNvPr>
          <p:cNvSpPr/>
          <p:nvPr/>
        </p:nvSpPr>
        <p:spPr>
          <a:xfrm>
            <a:off x="4169418" y="4644505"/>
            <a:ext cx="317498" cy="230154"/>
          </a:xfrm>
          <a:prstGeom prst="rect">
            <a:avLst/>
          </a:prstGeom>
          <a:solidFill>
            <a:srgbClr val="00B05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6" name="正方形/長方形 35">
            <a:extLst>
              <a:ext uri="{FF2B5EF4-FFF2-40B4-BE49-F238E27FC236}">
                <a16:creationId xmlns:a16="http://schemas.microsoft.com/office/drawing/2014/main" id="{DE2B9D35-6E26-4B48-AAB5-924D07AC6B7A}"/>
              </a:ext>
            </a:extLst>
          </p:cNvPr>
          <p:cNvSpPr/>
          <p:nvPr/>
        </p:nvSpPr>
        <p:spPr>
          <a:xfrm>
            <a:off x="2441732" y="4365104"/>
            <a:ext cx="317498" cy="509555"/>
          </a:xfrm>
          <a:prstGeom prst="rect">
            <a:avLst/>
          </a:prstGeom>
          <a:solidFill>
            <a:srgbClr val="C00000"/>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37" name="直線コネクタ 36">
            <a:extLst>
              <a:ext uri="{FF2B5EF4-FFF2-40B4-BE49-F238E27FC236}">
                <a16:creationId xmlns:a16="http://schemas.microsoft.com/office/drawing/2014/main" id="{F30FC6FB-C3F5-4524-9D82-C5D07333BB11}"/>
              </a:ext>
            </a:extLst>
          </p:cNvPr>
          <p:cNvCxnSpPr>
            <a:cxnSpLocks/>
          </p:cNvCxnSpPr>
          <p:nvPr/>
        </p:nvCxnSpPr>
        <p:spPr>
          <a:xfrm>
            <a:off x="1793825" y="4873881"/>
            <a:ext cx="0" cy="373874"/>
          </a:xfrm>
          <a:prstGeom prst="line">
            <a:avLst/>
          </a:prstGeom>
          <a:ln w="19050">
            <a:solidFill>
              <a:schemeClr val="bg1"/>
            </a:solidFill>
            <a:prstDash val="sysDash"/>
          </a:ln>
        </p:spPr>
        <p:style>
          <a:lnRef idx="1">
            <a:schemeClr val="accent1"/>
          </a:lnRef>
          <a:fillRef idx="0">
            <a:schemeClr val="accent1"/>
          </a:fillRef>
          <a:effectRef idx="0">
            <a:schemeClr val="accent1"/>
          </a:effectRef>
          <a:fontRef idx="minor">
            <a:schemeClr val="tx1"/>
          </a:fontRef>
        </p:style>
      </p:cxnSp>
      <p:cxnSp>
        <p:nvCxnSpPr>
          <p:cNvPr id="38" name="直線コネクタ 37">
            <a:extLst>
              <a:ext uri="{FF2B5EF4-FFF2-40B4-BE49-F238E27FC236}">
                <a16:creationId xmlns:a16="http://schemas.microsoft.com/office/drawing/2014/main" id="{F0DF05DC-FFDB-48C2-903C-047EB4A93968}"/>
              </a:ext>
            </a:extLst>
          </p:cNvPr>
          <p:cNvCxnSpPr>
            <a:cxnSpLocks/>
          </p:cNvCxnSpPr>
          <p:nvPr/>
        </p:nvCxnSpPr>
        <p:spPr>
          <a:xfrm>
            <a:off x="3546425" y="4873881"/>
            <a:ext cx="0" cy="373874"/>
          </a:xfrm>
          <a:prstGeom prst="line">
            <a:avLst/>
          </a:prstGeom>
          <a:ln w="19050">
            <a:solidFill>
              <a:schemeClr val="bg1"/>
            </a:solidFill>
            <a:prstDash val="sysDash"/>
          </a:ln>
        </p:spPr>
        <p:style>
          <a:lnRef idx="1">
            <a:schemeClr val="accent1"/>
          </a:lnRef>
          <a:fillRef idx="0">
            <a:schemeClr val="accent1"/>
          </a:fillRef>
          <a:effectRef idx="0">
            <a:schemeClr val="accent1"/>
          </a:effectRef>
          <a:fontRef idx="minor">
            <a:schemeClr val="tx1"/>
          </a:fontRef>
        </p:style>
      </p:cxnSp>
      <p:sp>
        <p:nvSpPr>
          <p:cNvPr id="39" name="矢印: 左右 38">
            <a:extLst>
              <a:ext uri="{FF2B5EF4-FFF2-40B4-BE49-F238E27FC236}">
                <a16:creationId xmlns:a16="http://schemas.microsoft.com/office/drawing/2014/main" id="{884CA03C-E567-4B80-9C52-2A0C318C44B3}"/>
              </a:ext>
            </a:extLst>
          </p:cNvPr>
          <p:cNvSpPr/>
          <p:nvPr/>
        </p:nvSpPr>
        <p:spPr>
          <a:xfrm>
            <a:off x="1828924" y="4974984"/>
            <a:ext cx="1708363" cy="306073"/>
          </a:xfrm>
          <a:prstGeom prst="leftRightArrow">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0" name="テキスト ボックス 39">
            <a:extLst>
              <a:ext uri="{FF2B5EF4-FFF2-40B4-BE49-F238E27FC236}">
                <a16:creationId xmlns:a16="http://schemas.microsoft.com/office/drawing/2014/main" id="{DAE70336-2D97-4319-AA2E-BFA1F6C145AE}"/>
              </a:ext>
            </a:extLst>
          </p:cNvPr>
          <p:cNvSpPr txBox="1"/>
          <p:nvPr/>
        </p:nvSpPr>
        <p:spPr>
          <a:xfrm>
            <a:off x="506108" y="5381381"/>
            <a:ext cx="4921540" cy="707886"/>
          </a:xfrm>
          <a:prstGeom prst="rect">
            <a:avLst/>
          </a:prstGeom>
          <a:noFill/>
        </p:spPr>
        <p:txBody>
          <a:bodyPr wrap="none" rtlCol="0">
            <a:spAutoFit/>
          </a:bodyPr>
          <a:lstStyle/>
          <a:p>
            <a:pPr algn="ctr"/>
            <a:r>
              <a:rPr kumimoji="1" lang="ja-JP" altLang="en-US" sz="2000" dirty="0">
                <a:solidFill>
                  <a:srgbClr val="FFC000"/>
                </a:solidFill>
                <a:latin typeface="ＭＳ Ｐゴシック" panose="020B0600070205080204" pitchFamily="50" charset="-128"/>
                <a:ea typeface="ＭＳ Ｐゴシック" panose="020B0600070205080204" pitchFamily="50" charset="-128"/>
              </a:rPr>
              <a:t>データから直接は離れ具合を検討できない</a:t>
            </a:r>
            <a:endParaRPr kumimoji="1" lang="en-US" altLang="ja-JP" sz="2000" dirty="0">
              <a:solidFill>
                <a:srgbClr val="FFC000"/>
              </a:solidFill>
              <a:latin typeface="ＭＳ Ｐゴシック" panose="020B0600070205080204" pitchFamily="50" charset="-128"/>
              <a:ea typeface="ＭＳ Ｐゴシック" panose="020B0600070205080204" pitchFamily="50" charset="-128"/>
            </a:endParaRPr>
          </a:p>
          <a:p>
            <a:pPr algn="ctr"/>
            <a:r>
              <a:rPr kumimoji="1" lang="ja-JP" altLang="en-US" sz="2000" dirty="0">
                <a:solidFill>
                  <a:srgbClr val="FFC000"/>
                </a:solidFill>
                <a:latin typeface="ＭＳ Ｐゴシック" panose="020B0600070205080204" pitchFamily="50" charset="-128"/>
                <a:ea typeface="ＭＳ Ｐゴシック" panose="020B0600070205080204" pitchFamily="50" charset="-128"/>
              </a:rPr>
              <a:t>（平均も分散も計算できない）</a:t>
            </a:r>
          </a:p>
        </p:txBody>
      </p:sp>
      <p:sp>
        <p:nvSpPr>
          <p:cNvPr id="41" name="テキスト ボックス 40">
            <a:extLst>
              <a:ext uri="{FF2B5EF4-FFF2-40B4-BE49-F238E27FC236}">
                <a16:creationId xmlns:a16="http://schemas.microsoft.com/office/drawing/2014/main" id="{DA946CAA-6465-4475-9EDB-E7243A59B4EF}"/>
              </a:ext>
            </a:extLst>
          </p:cNvPr>
          <p:cNvSpPr txBox="1"/>
          <p:nvPr/>
        </p:nvSpPr>
        <p:spPr>
          <a:xfrm>
            <a:off x="515557" y="2345714"/>
            <a:ext cx="4704515" cy="400110"/>
          </a:xfrm>
          <a:prstGeom prst="rect">
            <a:avLst/>
          </a:prstGeom>
          <a:noFill/>
        </p:spPr>
        <p:txBody>
          <a:bodyPr wrap="square" rtlCol="0">
            <a:spAutoFit/>
          </a:bodyPr>
          <a:lstStyle/>
          <a:p>
            <a:r>
              <a:rPr kumimoji="1" lang="ja-JP" altLang="en-US" sz="2000" dirty="0">
                <a:solidFill>
                  <a:srgbClr val="FFFF00"/>
                </a:solidFill>
                <a:latin typeface="ＭＳ Ｐゴシック" panose="020B0600070205080204" pitchFamily="50" charset="-128"/>
                <a:ea typeface="ＭＳ Ｐゴシック" panose="020B0600070205080204" pitchFamily="50" charset="-128"/>
              </a:rPr>
              <a:t>母集団に特定の確率分布を仮定できない</a:t>
            </a:r>
          </a:p>
        </p:txBody>
      </p:sp>
      <p:sp>
        <p:nvSpPr>
          <p:cNvPr id="42" name="テキスト ボックス 41">
            <a:extLst>
              <a:ext uri="{FF2B5EF4-FFF2-40B4-BE49-F238E27FC236}">
                <a16:creationId xmlns:a16="http://schemas.microsoft.com/office/drawing/2014/main" id="{1693FFDD-E599-4EFA-A813-6B50FEB5800D}"/>
              </a:ext>
            </a:extLst>
          </p:cNvPr>
          <p:cNvSpPr txBox="1"/>
          <p:nvPr/>
        </p:nvSpPr>
        <p:spPr>
          <a:xfrm>
            <a:off x="1399677" y="4214166"/>
            <a:ext cx="498855" cy="323165"/>
          </a:xfrm>
          <a:prstGeom prst="rect">
            <a:avLst/>
          </a:prstGeom>
          <a:solidFill>
            <a:schemeClr val="bg1"/>
          </a:solidFill>
        </p:spPr>
        <p:txBody>
          <a:bodyPr wrap="none" rtlCol="0">
            <a:spAutoFit/>
          </a:bodyPr>
          <a:lstStyle/>
          <a:p>
            <a:r>
              <a:rPr kumimoji="1" lang="en-US" altLang="ja-JP" sz="1500" dirty="0">
                <a:latin typeface="ＭＳ Ｐゴシック" panose="020B0600070205080204" pitchFamily="50" charset="-128"/>
                <a:ea typeface="ＭＳ Ｐゴシック" panose="020B0600070205080204" pitchFamily="50" charset="-128"/>
              </a:rPr>
              <a:t>A</a:t>
            </a:r>
            <a:r>
              <a:rPr kumimoji="1" lang="ja-JP" altLang="en-US" sz="1500" dirty="0">
                <a:latin typeface="ＭＳ Ｐゴシック" panose="020B0600070205080204" pitchFamily="50" charset="-128"/>
                <a:ea typeface="ＭＳ Ｐゴシック" panose="020B0600070205080204" pitchFamily="50" charset="-128"/>
              </a:rPr>
              <a:t>群</a:t>
            </a:r>
          </a:p>
        </p:txBody>
      </p:sp>
      <p:sp>
        <p:nvSpPr>
          <p:cNvPr id="43" name="テキスト ボックス 42">
            <a:extLst>
              <a:ext uri="{FF2B5EF4-FFF2-40B4-BE49-F238E27FC236}">
                <a16:creationId xmlns:a16="http://schemas.microsoft.com/office/drawing/2014/main" id="{D0D477C2-9E02-4CAF-93F5-BDA1B4961AA9}"/>
              </a:ext>
            </a:extLst>
          </p:cNvPr>
          <p:cNvSpPr txBox="1"/>
          <p:nvPr/>
        </p:nvSpPr>
        <p:spPr>
          <a:xfrm>
            <a:off x="3308720" y="4214165"/>
            <a:ext cx="498855" cy="323165"/>
          </a:xfrm>
          <a:prstGeom prst="rect">
            <a:avLst/>
          </a:prstGeom>
          <a:solidFill>
            <a:schemeClr val="bg1"/>
          </a:solidFill>
        </p:spPr>
        <p:txBody>
          <a:bodyPr wrap="none" rtlCol="0">
            <a:spAutoFit/>
          </a:bodyPr>
          <a:lstStyle/>
          <a:p>
            <a:r>
              <a:rPr kumimoji="1" lang="en-US" altLang="ja-JP" sz="1500" dirty="0">
                <a:latin typeface="ＭＳ Ｐゴシック" panose="020B0600070205080204" pitchFamily="50" charset="-128"/>
                <a:ea typeface="ＭＳ Ｐゴシック" panose="020B0600070205080204" pitchFamily="50" charset="-128"/>
              </a:rPr>
              <a:t>B</a:t>
            </a:r>
            <a:r>
              <a:rPr kumimoji="1" lang="ja-JP" altLang="en-US" sz="1500" dirty="0">
                <a:latin typeface="ＭＳ Ｐゴシック" panose="020B0600070205080204" pitchFamily="50" charset="-128"/>
                <a:ea typeface="ＭＳ Ｐゴシック" panose="020B0600070205080204" pitchFamily="50" charset="-128"/>
              </a:rPr>
              <a:t>群</a:t>
            </a:r>
          </a:p>
        </p:txBody>
      </p:sp>
      <p:sp>
        <p:nvSpPr>
          <p:cNvPr id="44" name="テキスト ボックス 43">
            <a:extLst>
              <a:ext uri="{FF2B5EF4-FFF2-40B4-BE49-F238E27FC236}">
                <a16:creationId xmlns:a16="http://schemas.microsoft.com/office/drawing/2014/main" id="{A3D8BA57-6861-40FF-9238-1825871B9619}"/>
              </a:ext>
            </a:extLst>
          </p:cNvPr>
          <p:cNvSpPr txBox="1"/>
          <p:nvPr/>
        </p:nvSpPr>
        <p:spPr>
          <a:xfrm>
            <a:off x="4057183" y="4841315"/>
            <a:ext cx="1685077" cy="369332"/>
          </a:xfrm>
          <a:prstGeom prst="rect">
            <a:avLst/>
          </a:prstGeom>
          <a:noFill/>
        </p:spPr>
        <p:txBody>
          <a:bodyPr wrap="none" rtlCol="0">
            <a:spAutoFit/>
          </a:bodyPr>
          <a:lstStyle/>
          <a:p>
            <a:pPr algn="ctr"/>
            <a:r>
              <a:rPr kumimoji="1" lang="ja-JP" altLang="en-US" sz="1800" dirty="0">
                <a:solidFill>
                  <a:schemeClr val="bg1"/>
                </a:solidFill>
                <a:latin typeface="ＭＳ Ｐゴシック" panose="020B0600070205080204" pitchFamily="50" charset="-128"/>
                <a:ea typeface="ＭＳ Ｐゴシック" panose="020B0600070205080204" pitchFamily="50" charset="-128"/>
              </a:rPr>
              <a:t>名義・順序尺度</a:t>
            </a:r>
          </a:p>
        </p:txBody>
      </p:sp>
      <p:sp>
        <p:nvSpPr>
          <p:cNvPr id="45" name="テキスト ボックス 44">
            <a:extLst>
              <a:ext uri="{FF2B5EF4-FFF2-40B4-BE49-F238E27FC236}">
                <a16:creationId xmlns:a16="http://schemas.microsoft.com/office/drawing/2014/main" id="{4CEBAAE3-51F3-4BA0-A420-D1F7DB87C3DA}"/>
              </a:ext>
            </a:extLst>
          </p:cNvPr>
          <p:cNvSpPr txBox="1"/>
          <p:nvPr/>
        </p:nvSpPr>
        <p:spPr>
          <a:xfrm>
            <a:off x="2441347" y="4857857"/>
            <a:ext cx="317495" cy="553998"/>
          </a:xfrm>
          <a:prstGeom prst="rect">
            <a:avLst/>
          </a:prstGeom>
          <a:noFill/>
        </p:spPr>
        <p:txBody>
          <a:bodyPr wrap="square" rtlCol="0">
            <a:spAutoFit/>
          </a:bodyPr>
          <a:lstStyle/>
          <a:p>
            <a:r>
              <a:rPr kumimoji="1" lang="ja-JP" altLang="en-US" sz="3000" b="1" dirty="0">
                <a:solidFill>
                  <a:schemeClr val="bg1"/>
                </a:solidFill>
                <a:latin typeface="ＭＳ Ｐゴシック" panose="020B0600070205080204" pitchFamily="50" charset="-128"/>
                <a:ea typeface="ＭＳ Ｐゴシック" panose="020B0600070205080204" pitchFamily="50" charset="-128"/>
              </a:rPr>
              <a:t>？</a:t>
            </a:r>
          </a:p>
        </p:txBody>
      </p:sp>
      <p:cxnSp>
        <p:nvCxnSpPr>
          <p:cNvPr id="7" name="直線矢印コネクタ 6">
            <a:extLst>
              <a:ext uri="{FF2B5EF4-FFF2-40B4-BE49-F238E27FC236}">
                <a16:creationId xmlns:a16="http://schemas.microsoft.com/office/drawing/2014/main" id="{535AF756-DD67-4996-9607-5FDCABDFDDE5}"/>
              </a:ext>
            </a:extLst>
          </p:cNvPr>
          <p:cNvCxnSpPr/>
          <p:nvPr/>
        </p:nvCxnSpPr>
        <p:spPr>
          <a:xfrm flipH="1">
            <a:off x="1528427" y="2837673"/>
            <a:ext cx="328119" cy="380521"/>
          </a:xfrm>
          <a:prstGeom prst="straightConnector1">
            <a:avLst/>
          </a:prstGeom>
          <a:ln w="31750">
            <a:solidFill>
              <a:srgbClr val="FFFF00"/>
            </a:solidFill>
            <a:tailEnd type="triangle"/>
          </a:ln>
        </p:spPr>
        <p:style>
          <a:lnRef idx="1">
            <a:schemeClr val="accent1"/>
          </a:lnRef>
          <a:fillRef idx="0">
            <a:schemeClr val="accent1"/>
          </a:fillRef>
          <a:effectRef idx="0">
            <a:schemeClr val="accent1"/>
          </a:effectRef>
          <a:fontRef idx="minor">
            <a:schemeClr val="tx1"/>
          </a:fontRef>
        </p:style>
      </p:cxnSp>
      <p:cxnSp>
        <p:nvCxnSpPr>
          <p:cNvPr id="46" name="直線矢印コネクタ 45">
            <a:extLst>
              <a:ext uri="{FF2B5EF4-FFF2-40B4-BE49-F238E27FC236}">
                <a16:creationId xmlns:a16="http://schemas.microsoft.com/office/drawing/2014/main" id="{7B47282C-545E-4D7B-ABE2-662A84EA9980}"/>
              </a:ext>
            </a:extLst>
          </p:cNvPr>
          <p:cNvCxnSpPr>
            <a:cxnSpLocks/>
          </p:cNvCxnSpPr>
          <p:nvPr/>
        </p:nvCxnSpPr>
        <p:spPr>
          <a:xfrm>
            <a:off x="3105264" y="2806323"/>
            <a:ext cx="283077" cy="316657"/>
          </a:xfrm>
          <a:prstGeom prst="straightConnector1">
            <a:avLst/>
          </a:prstGeom>
          <a:ln w="3175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47" name="テキスト ボックス 46">
            <a:extLst>
              <a:ext uri="{FF2B5EF4-FFF2-40B4-BE49-F238E27FC236}">
                <a16:creationId xmlns:a16="http://schemas.microsoft.com/office/drawing/2014/main" id="{EBD45484-8FD8-45C0-866C-4CED3B617A53}"/>
              </a:ext>
            </a:extLst>
          </p:cNvPr>
          <p:cNvSpPr txBox="1"/>
          <p:nvPr/>
        </p:nvSpPr>
        <p:spPr>
          <a:xfrm>
            <a:off x="5148064" y="3118643"/>
            <a:ext cx="2927189" cy="1323439"/>
          </a:xfrm>
          <a:prstGeom prst="rect">
            <a:avLst/>
          </a:prstGeom>
          <a:solidFill>
            <a:srgbClr val="00B050"/>
          </a:solidFill>
        </p:spPr>
        <p:txBody>
          <a:bodyPr wrap="square" rtlCol="0">
            <a:spAutoFit/>
          </a:bodyPr>
          <a:lstStyle/>
          <a:p>
            <a:pPr algn="just"/>
            <a:r>
              <a:rPr kumimoji="1" lang="ja-JP" altLang="en-US" sz="2000" dirty="0">
                <a:solidFill>
                  <a:schemeClr val="bg1"/>
                </a:solidFill>
                <a:latin typeface="ＭＳ Ｐゴシック" panose="020B0600070205080204" pitchFamily="50" charset="-128"/>
                <a:cs typeface="Meiryo UI" pitchFamily="50" charset="-128"/>
              </a:rPr>
              <a:t>母集団に特定の確率分布を仮定しないノンパラメトリック</a:t>
            </a:r>
            <a:r>
              <a:rPr kumimoji="1" lang="ja-JP" altLang="en-US"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検定（略して</a:t>
            </a:r>
            <a:r>
              <a:rPr kumimoji="1" lang="ja-JP" altLang="en-US" sz="2000" dirty="0">
                <a:solidFill>
                  <a:srgbClr val="FFFF00"/>
                </a:solidFill>
                <a:latin typeface="ＭＳ Ｐゴシック" panose="020B0600070205080204" pitchFamily="50" charset="-128"/>
                <a:ea typeface="ＭＳ Ｐゴシック" panose="020B0600070205080204" pitchFamily="50" charset="-128"/>
                <a:cs typeface="Meiryo UI" pitchFamily="50" charset="-128"/>
              </a:rPr>
              <a:t>ノンパラ</a:t>
            </a:r>
            <a:r>
              <a:rPr kumimoji="1" lang="ja-JP" altLang="en-US"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）が適している</a:t>
            </a:r>
          </a:p>
        </p:txBody>
      </p:sp>
      <p:cxnSp>
        <p:nvCxnSpPr>
          <p:cNvPr id="27" name="コネクタ: 曲線 26">
            <a:extLst>
              <a:ext uri="{FF2B5EF4-FFF2-40B4-BE49-F238E27FC236}">
                <a16:creationId xmlns:a16="http://schemas.microsoft.com/office/drawing/2014/main" id="{B6C15BFD-7D40-438D-9FCA-DD0A7E5563CA}"/>
              </a:ext>
            </a:extLst>
          </p:cNvPr>
          <p:cNvCxnSpPr>
            <a:cxnSpLocks/>
            <a:stCxn id="30" idx="0"/>
          </p:cNvCxnSpPr>
          <p:nvPr/>
        </p:nvCxnSpPr>
        <p:spPr>
          <a:xfrm rot="16200000" flipV="1">
            <a:off x="7241063" y="4285711"/>
            <a:ext cx="551438" cy="50102"/>
          </a:xfrm>
          <a:prstGeom prst="curvedConnector3">
            <a:avLst/>
          </a:prstGeom>
          <a:ln w="3175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30" name="テキスト ボックス 29">
            <a:extLst>
              <a:ext uri="{FF2B5EF4-FFF2-40B4-BE49-F238E27FC236}">
                <a16:creationId xmlns:a16="http://schemas.microsoft.com/office/drawing/2014/main" id="{7B716896-4399-49C3-B028-133788B03931}"/>
              </a:ext>
            </a:extLst>
          </p:cNvPr>
          <p:cNvSpPr txBox="1"/>
          <p:nvPr/>
        </p:nvSpPr>
        <p:spPr>
          <a:xfrm>
            <a:off x="6551227" y="4586481"/>
            <a:ext cx="1981212" cy="1015663"/>
          </a:xfrm>
          <a:prstGeom prst="rect">
            <a:avLst/>
          </a:prstGeom>
          <a:noFill/>
        </p:spPr>
        <p:txBody>
          <a:bodyPr wrap="square" rtlCol="0">
            <a:spAutoFit/>
          </a:bodyPr>
          <a:lstStyle/>
          <a:p>
            <a:pPr algn="just"/>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データが持つ度数や順位の情報から検定統計量（確率分布に従う）を求める手法</a:t>
            </a:r>
          </a:p>
        </p:txBody>
      </p:sp>
    </p:spTree>
    <p:extLst>
      <p:ext uri="{BB962C8B-B14F-4D97-AF65-F5344CB8AC3E}">
        <p14:creationId xmlns:p14="http://schemas.microsoft.com/office/powerpoint/2010/main" val="6284878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矢印: 右 21">
            <a:extLst>
              <a:ext uri="{FF2B5EF4-FFF2-40B4-BE49-F238E27FC236}">
                <a16:creationId xmlns:a16="http://schemas.microsoft.com/office/drawing/2014/main" id="{B285EF2A-1164-4543-BFEA-24689989EA31}"/>
              </a:ext>
            </a:extLst>
          </p:cNvPr>
          <p:cNvSpPr/>
          <p:nvPr/>
        </p:nvSpPr>
        <p:spPr>
          <a:xfrm rot="11602792">
            <a:off x="5178841" y="4274585"/>
            <a:ext cx="660884" cy="498173"/>
          </a:xfrm>
          <a:prstGeom prst="rightArrow">
            <a:avLst/>
          </a:prstGeom>
          <a:solidFill>
            <a:srgbClr val="00B050"/>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7" name="コンテンツ プレースホルダー 6">
            <a:extLst>
              <a:ext uri="{FF2B5EF4-FFF2-40B4-BE49-F238E27FC236}">
                <a16:creationId xmlns:a16="http://schemas.microsoft.com/office/drawing/2014/main" id="{25E767DF-27E1-4665-A06F-077ABFD85900}"/>
              </a:ext>
            </a:extLst>
          </p:cNvPr>
          <p:cNvGraphicFramePr>
            <a:graphicFrameLocks noGrp="1"/>
          </p:cNvGraphicFramePr>
          <p:nvPr>
            <p:ph idx="1"/>
            <p:extLst>
              <p:ext uri="{D42A27DB-BD31-4B8C-83A1-F6EECF244321}">
                <p14:modId xmlns:p14="http://schemas.microsoft.com/office/powerpoint/2010/main" val="3257864882"/>
              </p:ext>
            </p:extLst>
          </p:nvPr>
        </p:nvGraphicFramePr>
        <p:xfrm>
          <a:off x="755576" y="1988840"/>
          <a:ext cx="2501759" cy="3291840"/>
        </p:xfrm>
        <a:graphic>
          <a:graphicData uri="http://schemas.openxmlformats.org/drawingml/2006/table">
            <a:tbl>
              <a:tblPr firstRow="1" firstCol="1" bandRow="1">
                <a:tableStyleId>{5C22544A-7EE6-4342-B048-85BDC9FD1C3A}</a:tableStyleId>
              </a:tblPr>
              <a:tblGrid>
                <a:gridCol w="1104123">
                  <a:extLst>
                    <a:ext uri="{9D8B030D-6E8A-4147-A177-3AD203B41FA5}">
                      <a16:colId xmlns:a16="http://schemas.microsoft.com/office/drawing/2014/main" val="1885944508"/>
                    </a:ext>
                  </a:extLst>
                </a:gridCol>
                <a:gridCol w="698818">
                  <a:extLst>
                    <a:ext uri="{9D8B030D-6E8A-4147-A177-3AD203B41FA5}">
                      <a16:colId xmlns:a16="http://schemas.microsoft.com/office/drawing/2014/main" val="2532289552"/>
                    </a:ext>
                  </a:extLst>
                </a:gridCol>
                <a:gridCol w="698818">
                  <a:extLst>
                    <a:ext uri="{9D8B030D-6E8A-4147-A177-3AD203B41FA5}">
                      <a16:colId xmlns:a16="http://schemas.microsoft.com/office/drawing/2014/main" val="3867548367"/>
                    </a:ext>
                  </a:extLst>
                </a:gridCol>
              </a:tblGrid>
              <a:tr h="360423">
                <a:tc>
                  <a:txBody>
                    <a:bodyPr/>
                    <a:lstStyle/>
                    <a:p>
                      <a:pPr algn="ctr"/>
                      <a:endParaRPr kumimoji="1" lang="ja-JP" altLang="en-US" dirty="0"/>
                    </a:p>
                  </a:txBody>
                  <a:tcPr/>
                </a:tc>
                <a:tc>
                  <a:txBody>
                    <a:bodyPr/>
                    <a:lstStyle/>
                    <a:p>
                      <a:pPr algn="ctr"/>
                      <a:r>
                        <a:rPr kumimoji="1" lang="en-US" altLang="ja-JP" dirty="0"/>
                        <a:t>A</a:t>
                      </a:r>
                      <a:r>
                        <a:rPr kumimoji="1" lang="ja-JP" altLang="en-US" dirty="0"/>
                        <a:t>群</a:t>
                      </a:r>
                    </a:p>
                  </a:txBody>
                  <a:tcPr/>
                </a:tc>
                <a:tc>
                  <a:txBody>
                    <a:bodyPr/>
                    <a:lstStyle/>
                    <a:p>
                      <a:pPr algn="ctr"/>
                      <a:r>
                        <a:rPr kumimoji="1" lang="en-US" altLang="ja-JP" dirty="0"/>
                        <a:t>B</a:t>
                      </a:r>
                      <a:r>
                        <a:rPr kumimoji="1" lang="ja-JP" altLang="en-US" dirty="0"/>
                        <a:t>群</a:t>
                      </a:r>
                    </a:p>
                  </a:txBody>
                  <a:tcPr/>
                </a:tc>
                <a:extLst>
                  <a:ext uri="{0D108BD9-81ED-4DB2-BD59-A6C34878D82A}">
                    <a16:rowId xmlns:a16="http://schemas.microsoft.com/office/drawing/2014/main" val="2989393591"/>
                  </a:ext>
                </a:extLst>
              </a:tr>
              <a:tr h="360423">
                <a:tc>
                  <a:txBody>
                    <a:bodyPr/>
                    <a:lstStyle/>
                    <a:p>
                      <a:pPr algn="ctr"/>
                      <a:r>
                        <a:rPr kumimoji="1" lang="en-US" altLang="ja-JP" dirty="0"/>
                        <a:t>1</a:t>
                      </a:r>
                    </a:p>
                  </a:txBody>
                  <a:tcPr/>
                </a:tc>
                <a:tc>
                  <a:txBody>
                    <a:bodyPr/>
                    <a:lstStyle/>
                    <a:p>
                      <a:pPr algn="ctr"/>
                      <a:r>
                        <a:rPr kumimoji="1" lang="en-US" altLang="ja-JP" dirty="0"/>
                        <a:t>5</a:t>
                      </a:r>
                    </a:p>
                  </a:txBody>
                  <a:tcPr/>
                </a:tc>
                <a:tc>
                  <a:txBody>
                    <a:bodyPr/>
                    <a:lstStyle/>
                    <a:p>
                      <a:pPr algn="ctr"/>
                      <a:r>
                        <a:rPr kumimoji="1" lang="en-US" altLang="ja-JP" dirty="0"/>
                        <a:t>10</a:t>
                      </a:r>
                      <a:endParaRPr kumimoji="1" lang="ja-JP" altLang="en-US" dirty="0"/>
                    </a:p>
                  </a:txBody>
                  <a:tcPr/>
                </a:tc>
                <a:extLst>
                  <a:ext uri="{0D108BD9-81ED-4DB2-BD59-A6C34878D82A}">
                    <a16:rowId xmlns:a16="http://schemas.microsoft.com/office/drawing/2014/main" val="349188356"/>
                  </a:ext>
                </a:extLst>
              </a:tr>
              <a:tr h="360423">
                <a:tc>
                  <a:txBody>
                    <a:bodyPr/>
                    <a:lstStyle/>
                    <a:p>
                      <a:pPr algn="ctr"/>
                      <a:r>
                        <a:rPr kumimoji="1" lang="en-US" altLang="ja-JP" dirty="0"/>
                        <a:t>2</a:t>
                      </a:r>
                      <a:endParaRPr kumimoji="1" lang="ja-JP" altLang="en-US" dirty="0"/>
                    </a:p>
                  </a:txBody>
                  <a:tcPr/>
                </a:tc>
                <a:tc>
                  <a:txBody>
                    <a:bodyPr/>
                    <a:lstStyle/>
                    <a:p>
                      <a:pPr algn="ctr"/>
                      <a:r>
                        <a:rPr kumimoji="1" lang="en-US" altLang="ja-JP" dirty="0"/>
                        <a:t>3</a:t>
                      </a:r>
                      <a:endParaRPr kumimoji="1" lang="ja-JP" altLang="en-US" dirty="0"/>
                    </a:p>
                  </a:txBody>
                  <a:tcPr/>
                </a:tc>
                <a:tc>
                  <a:txBody>
                    <a:bodyPr/>
                    <a:lstStyle/>
                    <a:p>
                      <a:pPr algn="ctr"/>
                      <a:r>
                        <a:rPr kumimoji="1" lang="en-US" altLang="ja-JP" dirty="0"/>
                        <a:t>8</a:t>
                      </a:r>
                      <a:endParaRPr kumimoji="1" lang="ja-JP" altLang="en-US" dirty="0"/>
                    </a:p>
                  </a:txBody>
                  <a:tcPr/>
                </a:tc>
                <a:extLst>
                  <a:ext uri="{0D108BD9-81ED-4DB2-BD59-A6C34878D82A}">
                    <a16:rowId xmlns:a16="http://schemas.microsoft.com/office/drawing/2014/main" val="1301768206"/>
                  </a:ext>
                </a:extLst>
              </a:tr>
              <a:tr h="360423">
                <a:tc>
                  <a:txBody>
                    <a:bodyPr/>
                    <a:lstStyle/>
                    <a:p>
                      <a:pPr algn="ctr"/>
                      <a:r>
                        <a:rPr kumimoji="1" lang="en-US" altLang="ja-JP" dirty="0"/>
                        <a:t>3</a:t>
                      </a:r>
                      <a:endParaRPr kumimoji="1" lang="ja-JP" altLang="en-US" dirty="0"/>
                    </a:p>
                  </a:txBody>
                  <a:tcPr/>
                </a:tc>
                <a:tc>
                  <a:txBody>
                    <a:bodyPr/>
                    <a:lstStyle/>
                    <a:p>
                      <a:pPr algn="ctr"/>
                      <a:r>
                        <a:rPr kumimoji="1" lang="en-US" altLang="ja-JP" dirty="0"/>
                        <a:t>4</a:t>
                      </a:r>
                      <a:endParaRPr kumimoji="1" lang="ja-JP" altLang="en-US" dirty="0"/>
                    </a:p>
                  </a:txBody>
                  <a:tcPr/>
                </a:tc>
                <a:tc>
                  <a:txBody>
                    <a:bodyPr/>
                    <a:lstStyle/>
                    <a:p>
                      <a:pPr algn="ctr"/>
                      <a:r>
                        <a:rPr kumimoji="1" lang="en-US" altLang="ja-JP" dirty="0"/>
                        <a:t>9</a:t>
                      </a:r>
                      <a:endParaRPr kumimoji="1" lang="ja-JP" altLang="en-US" dirty="0"/>
                    </a:p>
                  </a:txBody>
                  <a:tcPr/>
                </a:tc>
                <a:extLst>
                  <a:ext uri="{0D108BD9-81ED-4DB2-BD59-A6C34878D82A}">
                    <a16:rowId xmlns:a16="http://schemas.microsoft.com/office/drawing/2014/main" val="2500033209"/>
                  </a:ext>
                </a:extLst>
              </a:tr>
              <a:tr h="360423">
                <a:tc>
                  <a:txBody>
                    <a:bodyPr/>
                    <a:lstStyle/>
                    <a:p>
                      <a:pPr algn="ctr"/>
                      <a:r>
                        <a:rPr kumimoji="1" lang="en-US" altLang="ja-JP" dirty="0"/>
                        <a:t>4</a:t>
                      </a:r>
                      <a:endParaRPr kumimoji="1" lang="ja-JP" altLang="en-US" dirty="0"/>
                    </a:p>
                  </a:txBody>
                  <a:tcPr/>
                </a:tc>
                <a:tc>
                  <a:txBody>
                    <a:bodyPr/>
                    <a:lstStyle/>
                    <a:p>
                      <a:pPr algn="ctr"/>
                      <a:r>
                        <a:rPr kumimoji="1" lang="en-US" altLang="ja-JP" dirty="0"/>
                        <a:t>2</a:t>
                      </a:r>
                      <a:endParaRPr kumimoji="1" lang="ja-JP" altLang="en-US" dirty="0"/>
                    </a:p>
                  </a:txBody>
                  <a:tcPr/>
                </a:tc>
                <a:tc>
                  <a:txBody>
                    <a:bodyPr/>
                    <a:lstStyle/>
                    <a:p>
                      <a:pPr algn="ctr"/>
                      <a:r>
                        <a:rPr kumimoji="1" lang="en-US" altLang="ja-JP" dirty="0"/>
                        <a:t>6</a:t>
                      </a:r>
                      <a:endParaRPr kumimoji="1" lang="ja-JP" altLang="en-US" dirty="0"/>
                    </a:p>
                  </a:txBody>
                  <a:tcPr/>
                </a:tc>
                <a:extLst>
                  <a:ext uri="{0D108BD9-81ED-4DB2-BD59-A6C34878D82A}">
                    <a16:rowId xmlns:a16="http://schemas.microsoft.com/office/drawing/2014/main" val="1467499851"/>
                  </a:ext>
                </a:extLst>
              </a:tr>
              <a:tr h="360423">
                <a:tc>
                  <a:txBody>
                    <a:bodyPr/>
                    <a:lstStyle/>
                    <a:p>
                      <a:pPr algn="ctr"/>
                      <a:r>
                        <a:rPr kumimoji="1" lang="en-US" altLang="ja-JP" dirty="0"/>
                        <a:t>5</a:t>
                      </a:r>
                      <a:endParaRPr kumimoji="1" lang="ja-JP" altLang="en-US" dirty="0"/>
                    </a:p>
                  </a:txBody>
                  <a:tcPr/>
                </a:tc>
                <a:tc>
                  <a:txBody>
                    <a:bodyPr/>
                    <a:lstStyle/>
                    <a:p>
                      <a:pPr algn="ctr"/>
                      <a:r>
                        <a:rPr kumimoji="1" lang="en-US" altLang="ja-JP" dirty="0"/>
                        <a:t>1</a:t>
                      </a:r>
                      <a:endParaRPr kumimoji="1" lang="ja-JP" altLang="en-US" dirty="0"/>
                    </a:p>
                  </a:txBody>
                  <a:tcPr/>
                </a:tc>
                <a:tc>
                  <a:txBody>
                    <a:bodyPr/>
                    <a:lstStyle/>
                    <a:p>
                      <a:pPr algn="ctr"/>
                      <a:r>
                        <a:rPr kumimoji="1" lang="en-US" altLang="ja-JP" dirty="0"/>
                        <a:t>7</a:t>
                      </a:r>
                      <a:endParaRPr kumimoji="1" lang="ja-JP" altLang="en-US" dirty="0"/>
                    </a:p>
                  </a:txBody>
                  <a:tcPr/>
                </a:tc>
                <a:extLst>
                  <a:ext uri="{0D108BD9-81ED-4DB2-BD59-A6C34878D82A}">
                    <a16:rowId xmlns:a16="http://schemas.microsoft.com/office/drawing/2014/main" val="3020332300"/>
                  </a:ext>
                </a:extLst>
              </a:tr>
              <a:tr h="360423">
                <a:tc>
                  <a:txBody>
                    <a:bodyPr/>
                    <a:lstStyle/>
                    <a:p>
                      <a:pPr algn="ctr"/>
                      <a:r>
                        <a:rPr kumimoji="1" lang="en-US" altLang="ja-JP" dirty="0"/>
                        <a:t>6</a:t>
                      </a:r>
                      <a:endParaRPr kumimoji="1" lang="ja-JP" altLang="en-US" dirty="0"/>
                    </a:p>
                  </a:txBody>
                  <a:tcPr/>
                </a:tc>
                <a:tc>
                  <a:txBody>
                    <a:bodyPr/>
                    <a:lstStyle/>
                    <a:p>
                      <a:pPr algn="ctr"/>
                      <a:r>
                        <a:rPr kumimoji="1" lang="en-US" altLang="ja-JP" dirty="0"/>
                        <a:t>93</a:t>
                      </a:r>
                      <a:endParaRPr kumimoji="1" lang="ja-JP" altLang="en-US" dirty="0"/>
                    </a:p>
                  </a:txBody>
                  <a:tcPr/>
                </a:tc>
                <a:tc>
                  <a:txBody>
                    <a:bodyPr/>
                    <a:lstStyle/>
                    <a:p>
                      <a:pPr algn="ctr"/>
                      <a:r>
                        <a:rPr kumimoji="1" lang="en-US" altLang="ja-JP" dirty="0"/>
                        <a:t>98</a:t>
                      </a:r>
                      <a:endParaRPr kumimoji="1" lang="ja-JP" altLang="en-US" dirty="0"/>
                    </a:p>
                  </a:txBody>
                  <a:tcPr/>
                </a:tc>
                <a:extLst>
                  <a:ext uri="{0D108BD9-81ED-4DB2-BD59-A6C34878D82A}">
                    <a16:rowId xmlns:a16="http://schemas.microsoft.com/office/drawing/2014/main" val="1423042881"/>
                  </a:ext>
                </a:extLst>
              </a:tr>
              <a:tr h="360423">
                <a:tc>
                  <a:txBody>
                    <a:bodyPr/>
                    <a:lstStyle/>
                    <a:p>
                      <a:pPr algn="ctr"/>
                      <a:r>
                        <a:rPr kumimoji="1" lang="ja-JP" altLang="en-US" dirty="0"/>
                        <a:t>不偏分散</a:t>
                      </a:r>
                    </a:p>
                  </a:txBody>
                  <a:tcPr/>
                </a:tc>
                <a:tc>
                  <a:txBody>
                    <a:bodyPr/>
                    <a:lstStyle/>
                    <a:p>
                      <a:pPr algn="ctr"/>
                      <a:r>
                        <a:rPr kumimoji="1" lang="en-US" altLang="ja-JP" dirty="0">
                          <a:solidFill>
                            <a:schemeClr val="bg1"/>
                          </a:solidFill>
                        </a:rPr>
                        <a:t>1352</a:t>
                      </a:r>
                      <a:endParaRPr kumimoji="1" lang="ja-JP" altLang="en-US" dirty="0">
                        <a:solidFill>
                          <a:schemeClr val="bg1"/>
                        </a:solidFill>
                      </a:endParaRPr>
                    </a:p>
                  </a:txBody>
                  <a:tcPr>
                    <a:solidFill>
                      <a:schemeClr val="accent1"/>
                    </a:solidFill>
                  </a:tcPr>
                </a:tc>
                <a:tc>
                  <a:txBody>
                    <a:bodyPr/>
                    <a:lstStyle/>
                    <a:p>
                      <a:pPr algn="ctr"/>
                      <a:r>
                        <a:rPr kumimoji="1" lang="en-US" altLang="ja-JP" dirty="0">
                          <a:solidFill>
                            <a:schemeClr val="bg1"/>
                          </a:solidFill>
                        </a:rPr>
                        <a:t>1352</a:t>
                      </a:r>
                      <a:endParaRPr kumimoji="1" lang="ja-JP" altLang="en-US" dirty="0">
                        <a:solidFill>
                          <a:schemeClr val="bg1"/>
                        </a:solidFill>
                      </a:endParaRPr>
                    </a:p>
                  </a:txBody>
                  <a:tcPr>
                    <a:solidFill>
                      <a:schemeClr val="accent1"/>
                    </a:solidFill>
                  </a:tcPr>
                </a:tc>
                <a:extLst>
                  <a:ext uri="{0D108BD9-81ED-4DB2-BD59-A6C34878D82A}">
                    <a16:rowId xmlns:a16="http://schemas.microsoft.com/office/drawing/2014/main" val="43402988"/>
                  </a:ext>
                </a:extLst>
              </a:tr>
              <a:tr h="360423">
                <a:tc>
                  <a:txBody>
                    <a:bodyPr/>
                    <a:lstStyle/>
                    <a:p>
                      <a:pPr algn="ctr"/>
                      <a:r>
                        <a:rPr kumimoji="1" lang="ja-JP" altLang="en-US" dirty="0"/>
                        <a:t>平均</a:t>
                      </a:r>
                    </a:p>
                  </a:txBody>
                  <a:tcPr/>
                </a:tc>
                <a:tc>
                  <a:txBody>
                    <a:bodyPr/>
                    <a:lstStyle/>
                    <a:p>
                      <a:pPr algn="ctr"/>
                      <a:r>
                        <a:rPr kumimoji="1" lang="en-US" altLang="ja-JP" dirty="0">
                          <a:solidFill>
                            <a:schemeClr val="bg1"/>
                          </a:solidFill>
                        </a:rPr>
                        <a:t>18</a:t>
                      </a:r>
                      <a:endParaRPr kumimoji="1" lang="ja-JP" altLang="en-US" dirty="0">
                        <a:solidFill>
                          <a:schemeClr val="bg1"/>
                        </a:solidFill>
                      </a:endParaRPr>
                    </a:p>
                  </a:txBody>
                  <a:tcPr>
                    <a:solidFill>
                      <a:schemeClr val="accent1"/>
                    </a:solidFill>
                  </a:tcPr>
                </a:tc>
                <a:tc>
                  <a:txBody>
                    <a:bodyPr/>
                    <a:lstStyle/>
                    <a:p>
                      <a:pPr algn="ctr"/>
                      <a:r>
                        <a:rPr kumimoji="1" lang="en-US" altLang="ja-JP" dirty="0">
                          <a:solidFill>
                            <a:schemeClr val="bg1"/>
                          </a:solidFill>
                        </a:rPr>
                        <a:t>23</a:t>
                      </a:r>
                      <a:endParaRPr kumimoji="1" lang="ja-JP" altLang="en-US" dirty="0">
                        <a:solidFill>
                          <a:schemeClr val="bg1"/>
                        </a:solidFill>
                      </a:endParaRPr>
                    </a:p>
                  </a:txBody>
                  <a:tcPr>
                    <a:solidFill>
                      <a:schemeClr val="accent1"/>
                    </a:solidFill>
                  </a:tcPr>
                </a:tc>
                <a:extLst>
                  <a:ext uri="{0D108BD9-81ED-4DB2-BD59-A6C34878D82A}">
                    <a16:rowId xmlns:a16="http://schemas.microsoft.com/office/drawing/2014/main" val="4244617861"/>
                  </a:ext>
                </a:extLst>
              </a:tr>
            </a:tbl>
          </a:graphicData>
        </a:graphic>
      </p:graphicFrame>
      <p:sp>
        <p:nvSpPr>
          <p:cNvPr id="4" name="タイトル 1">
            <a:extLst>
              <a:ext uri="{FF2B5EF4-FFF2-40B4-BE49-F238E27FC236}">
                <a16:creationId xmlns:a16="http://schemas.microsoft.com/office/drawing/2014/main" id="{3B105B6A-8195-4BFC-BACA-7A3333B1740B}"/>
              </a:ext>
            </a:extLst>
          </p:cNvPr>
          <p:cNvSpPr txBox="1">
            <a:spLocks/>
          </p:cNvSpPr>
          <p:nvPr/>
        </p:nvSpPr>
        <p:spPr bwMode="auto">
          <a:xfrm>
            <a:off x="251520" y="596445"/>
            <a:ext cx="8496944" cy="11430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lvl1pPr algn="ctr" rtl="0" eaLnBrk="1" fontAlgn="base" hangingPunct="1">
              <a:spcBef>
                <a:spcPct val="0"/>
              </a:spcBef>
              <a:spcAft>
                <a:spcPct val="0"/>
              </a:spcAft>
              <a:defRPr kumimoji="1" sz="4400" b="1">
                <a:solidFill>
                  <a:schemeClr val="bg1"/>
                </a:solidFill>
                <a:effectLst>
                  <a:outerShdw blurRad="38100" dist="38100" dir="2700000" algn="tl">
                    <a:srgbClr val="000000">
                      <a:alpha val="43137"/>
                    </a:srgbClr>
                  </a:outerShdw>
                </a:effectLst>
                <a:latin typeface="+mj-ea"/>
                <a:ea typeface="+mj-ea"/>
                <a:cs typeface="+mj-cs"/>
              </a:defRPr>
            </a:lvl1pPr>
            <a:lvl2pPr algn="ctr" rtl="0" eaLnBrk="1" fontAlgn="base" hangingPunct="1">
              <a:spcBef>
                <a:spcPct val="0"/>
              </a:spcBef>
              <a:spcAft>
                <a:spcPct val="0"/>
              </a:spcAft>
              <a:defRPr kumimoji="1" sz="4400">
                <a:solidFill>
                  <a:schemeClr val="bg1"/>
                </a:solidFill>
                <a:latin typeface="Mead Bold" pitchFamily="2" charset="0"/>
              </a:defRPr>
            </a:lvl2pPr>
            <a:lvl3pPr algn="ctr" rtl="0" eaLnBrk="1" fontAlgn="base" hangingPunct="1">
              <a:spcBef>
                <a:spcPct val="0"/>
              </a:spcBef>
              <a:spcAft>
                <a:spcPct val="0"/>
              </a:spcAft>
              <a:defRPr kumimoji="1" sz="4400">
                <a:solidFill>
                  <a:schemeClr val="bg1"/>
                </a:solidFill>
                <a:latin typeface="Mead Bold" pitchFamily="2" charset="0"/>
              </a:defRPr>
            </a:lvl3pPr>
            <a:lvl4pPr algn="ctr" rtl="0" eaLnBrk="1" fontAlgn="base" hangingPunct="1">
              <a:spcBef>
                <a:spcPct val="0"/>
              </a:spcBef>
              <a:spcAft>
                <a:spcPct val="0"/>
              </a:spcAft>
              <a:defRPr kumimoji="1" sz="4400">
                <a:solidFill>
                  <a:schemeClr val="bg1"/>
                </a:solidFill>
                <a:latin typeface="Mead Bold" pitchFamily="2" charset="0"/>
              </a:defRPr>
            </a:lvl4pPr>
            <a:lvl5pPr algn="ctr" rtl="0" eaLnBrk="1" fontAlgn="base" hangingPunct="1">
              <a:spcBef>
                <a:spcPct val="0"/>
              </a:spcBef>
              <a:spcAft>
                <a:spcPct val="0"/>
              </a:spcAft>
              <a:defRPr kumimoji="1" sz="4400">
                <a:solidFill>
                  <a:schemeClr val="bg1"/>
                </a:solidFill>
                <a:latin typeface="Mead Bold" pitchFamily="2" charset="0"/>
              </a:defRPr>
            </a:lvl5pPr>
            <a:lvl6pPr marL="457200" algn="ctr" rtl="0" eaLnBrk="1" fontAlgn="base" hangingPunct="1">
              <a:spcBef>
                <a:spcPct val="0"/>
              </a:spcBef>
              <a:spcAft>
                <a:spcPct val="0"/>
              </a:spcAft>
              <a:defRPr kumimoji="1" sz="4400">
                <a:solidFill>
                  <a:schemeClr val="bg1"/>
                </a:solidFill>
                <a:latin typeface="Mead Bold" pitchFamily="2" charset="0"/>
              </a:defRPr>
            </a:lvl6pPr>
            <a:lvl7pPr marL="914400" algn="ctr" rtl="0" eaLnBrk="1" fontAlgn="base" hangingPunct="1">
              <a:spcBef>
                <a:spcPct val="0"/>
              </a:spcBef>
              <a:spcAft>
                <a:spcPct val="0"/>
              </a:spcAft>
              <a:defRPr kumimoji="1" sz="4400">
                <a:solidFill>
                  <a:schemeClr val="bg1"/>
                </a:solidFill>
                <a:latin typeface="Mead Bold" pitchFamily="2" charset="0"/>
              </a:defRPr>
            </a:lvl7pPr>
            <a:lvl8pPr marL="1371600" algn="ctr" rtl="0" eaLnBrk="1" fontAlgn="base" hangingPunct="1">
              <a:spcBef>
                <a:spcPct val="0"/>
              </a:spcBef>
              <a:spcAft>
                <a:spcPct val="0"/>
              </a:spcAft>
              <a:defRPr kumimoji="1" sz="4400">
                <a:solidFill>
                  <a:schemeClr val="bg1"/>
                </a:solidFill>
                <a:latin typeface="Mead Bold" pitchFamily="2" charset="0"/>
              </a:defRPr>
            </a:lvl8pPr>
            <a:lvl9pPr marL="1828800" algn="ctr" rtl="0" eaLnBrk="1" fontAlgn="base" hangingPunct="1">
              <a:spcBef>
                <a:spcPct val="0"/>
              </a:spcBef>
              <a:spcAft>
                <a:spcPct val="0"/>
              </a:spcAft>
              <a:defRPr kumimoji="1" sz="4400">
                <a:solidFill>
                  <a:schemeClr val="bg1"/>
                </a:solidFill>
                <a:latin typeface="Mead Bold" pitchFamily="2" charset="0"/>
              </a:defRPr>
            </a:lvl9pPr>
          </a:lstStyle>
          <a:p>
            <a:r>
              <a:rPr lang="ja-JP" altLang="en-US" sz="3500" kern="0" dirty="0"/>
              <a:t>ノンパラの活躍場面　その</a:t>
            </a:r>
            <a:r>
              <a:rPr lang="en-US" altLang="ja-JP" sz="3500" kern="0" dirty="0"/>
              <a:t>2</a:t>
            </a:r>
            <a:br>
              <a:rPr lang="en-US" altLang="ja-JP" sz="3500" kern="0" dirty="0"/>
            </a:br>
            <a:r>
              <a:rPr lang="ja-JP" altLang="en-US" sz="3500" kern="0" dirty="0"/>
              <a:t>（量的データでも）外れ値のある場合</a:t>
            </a:r>
          </a:p>
        </p:txBody>
      </p:sp>
      <p:sp>
        <p:nvSpPr>
          <p:cNvPr id="8" name="四角形: 角を丸くする 7">
            <a:extLst>
              <a:ext uri="{FF2B5EF4-FFF2-40B4-BE49-F238E27FC236}">
                <a16:creationId xmlns:a16="http://schemas.microsoft.com/office/drawing/2014/main" id="{7A078DC7-AF84-4FAC-8D4D-3192A2B2B07B}"/>
              </a:ext>
            </a:extLst>
          </p:cNvPr>
          <p:cNvSpPr/>
          <p:nvPr/>
        </p:nvSpPr>
        <p:spPr>
          <a:xfrm>
            <a:off x="1907704" y="4185084"/>
            <a:ext cx="1296144" cy="360040"/>
          </a:xfrm>
          <a:prstGeom prst="roundRect">
            <a:avLst/>
          </a:prstGeom>
          <a:noFill/>
          <a:ln w="3175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テキスト ボックス 8">
            <a:extLst>
              <a:ext uri="{FF2B5EF4-FFF2-40B4-BE49-F238E27FC236}">
                <a16:creationId xmlns:a16="http://schemas.microsoft.com/office/drawing/2014/main" id="{56AEB255-3EBD-496E-931B-4E9F8E5E82E3}"/>
              </a:ext>
            </a:extLst>
          </p:cNvPr>
          <p:cNvSpPr txBox="1"/>
          <p:nvPr/>
        </p:nvSpPr>
        <p:spPr>
          <a:xfrm>
            <a:off x="3257335" y="4185084"/>
            <a:ext cx="954107" cy="400110"/>
          </a:xfrm>
          <a:prstGeom prst="rect">
            <a:avLst/>
          </a:prstGeom>
          <a:noFill/>
        </p:spPr>
        <p:txBody>
          <a:bodyPr wrap="none" rtlCol="0">
            <a:spAutoFit/>
          </a:bodyPr>
          <a:lstStyle/>
          <a:p>
            <a:pPr algn="l"/>
            <a:r>
              <a:rPr kumimoji="1" lang="ja-JP" altLang="en-US" sz="2000" dirty="0">
                <a:solidFill>
                  <a:srgbClr val="FFC000"/>
                </a:solidFill>
                <a:latin typeface="ＭＳ Ｐゴシック" panose="020B0600070205080204" pitchFamily="50" charset="-128"/>
                <a:ea typeface="ＭＳ Ｐゴシック" panose="020B0600070205080204" pitchFamily="50" charset="-128"/>
                <a:cs typeface="Meiryo UI" pitchFamily="50" charset="-128"/>
              </a:rPr>
              <a:t>外れ値</a:t>
            </a:r>
          </a:p>
        </p:txBody>
      </p:sp>
      <p:sp>
        <p:nvSpPr>
          <p:cNvPr id="10" name="左中かっこ 9">
            <a:extLst>
              <a:ext uri="{FF2B5EF4-FFF2-40B4-BE49-F238E27FC236}">
                <a16:creationId xmlns:a16="http://schemas.microsoft.com/office/drawing/2014/main" id="{6C511AE6-247B-4578-8428-DE5D70BC5A49}"/>
              </a:ext>
            </a:extLst>
          </p:cNvPr>
          <p:cNvSpPr/>
          <p:nvPr/>
        </p:nvSpPr>
        <p:spPr>
          <a:xfrm rot="16200000">
            <a:off x="2303747" y="5121189"/>
            <a:ext cx="504058" cy="720080"/>
          </a:xfrm>
          <a:prstGeom prst="leftBrace">
            <a:avLst>
              <a:gd name="adj1" fmla="val 0"/>
              <a:gd name="adj2" fmla="val 50000"/>
            </a:avLst>
          </a:prstGeom>
          <a:ln w="44450">
            <a:solidFill>
              <a:srgbClr val="FFFF00"/>
            </a:solidFill>
            <a:headEnd type="arrow"/>
            <a:tailEnd type="arrow"/>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C1C8ADE3-F911-434F-B927-E58886FC98BB}"/>
              </a:ext>
            </a:extLst>
          </p:cNvPr>
          <p:cNvSpPr txBox="1"/>
          <p:nvPr/>
        </p:nvSpPr>
        <p:spPr>
          <a:xfrm>
            <a:off x="1187624" y="5730554"/>
            <a:ext cx="2377574" cy="369332"/>
          </a:xfrm>
          <a:prstGeom prst="rect">
            <a:avLst/>
          </a:prstGeom>
          <a:noFill/>
        </p:spPr>
        <p:txBody>
          <a:bodyPr wrap="none" rtlCol="0">
            <a:spAutoFit/>
          </a:bodyPr>
          <a:lstStyle/>
          <a:p>
            <a:pPr algn="l"/>
            <a:r>
              <a:rPr kumimoji="1" lang="ja-JP" altLang="en-US" sz="1800" dirty="0">
                <a:solidFill>
                  <a:srgbClr val="FFFF00"/>
                </a:solidFill>
                <a:latin typeface="ＭＳ Ｐゴシック" panose="020B0600070205080204" pitchFamily="50" charset="-128"/>
                <a:ea typeface="ＭＳ Ｐゴシック" panose="020B0600070205080204" pitchFamily="50" charset="-128"/>
                <a:cs typeface="Meiryo UI" pitchFamily="50" charset="-128"/>
              </a:rPr>
              <a:t>大きな差があるのに</a:t>
            </a:r>
            <a:r>
              <a:rPr kumimoji="1" lang="en-US" altLang="ja-JP" sz="1800" dirty="0">
                <a:solidFill>
                  <a:srgbClr val="FFFF00"/>
                </a:solidFill>
                <a:latin typeface="ＭＳ Ｐゴシック" panose="020B0600070205080204" pitchFamily="50" charset="-128"/>
                <a:ea typeface="ＭＳ Ｐゴシック" panose="020B0600070205080204" pitchFamily="50" charset="-128"/>
                <a:cs typeface="Meiryo UI" pitchFamily="50" charset="-128"/>
              </a:rPr>
              <a:t>…</a:t>
            </a:r>
            <a:endParaRPr kumimoji="1" lang="ja-JP" altLang="en-US" sz="1800" dirty="0">
              <a:solidFill>
                <a:srgbClr val="FFFF00"/>
              </a:solidFill>
              <a:latin typeface="ＭＳ Ｐゴシック" panose="020B0600070205080204" pitchFamily="50" charset="-128"/>
              <a:ea typeface="ＭＳ Ｐゴシック" panose="020B0600070205080204" pitchFamily="50" charset="-128"/>
              <a:cs typeface="Meiryo UI" pitchFamily="50" charset="-128"/>
            </a:endParaRPr>
          </a:p>
        </p:txBody>
      </p:sp>
      <p:sp>
        <p:nvSpPr>
          <p:cNvPr id="12" name="矢印: 右 11">
            <a:extLst>
              <a:ext uri="{FF2B5EF4-FFF2-40B4-BE49-F238E27FC236}">
                <a16:creationId xmlns:a16="http://schemas.microsoft.com/office/drawing/2014/main" id="{54F2FC01-C83E-439B-80BE-5DD460E0C044}"/>
              </a:ext>
            </a:extLst>
          </p:cNvPr>
          <p:cNvSpPr/>
          <p:nvPr/>
        </p:nvSpPr>
        <p:spPr>
          <a:xfrm>
            <a:off x="3408755" y="3002083"/>
            <a:ext cx="1218213" cy="799826"/>
          </a:xfrm>
          <a:prstGeom prst="rightArrow">
            <a:avLst/>
          </a:prstGeom>
          <a:solidFill>
            <a:srgbClr val="92D050"/>
          </a:solidFill>
          <a:ln w="317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en-US" altLang="ja-JP" dirty="0"/>
              <a:t>t</a:t>
            </a:r>
            <a:r>
              <a:rPr kumimoji="1" lang="ja-JP" altLang="en-US" dirty="0"/>
              <a:t>検定</a:t>
            </a:r>
          </a:p>
        </p:txBody>
      </p:sp>
      <p:sp>
        <p:nvSpPr>
          <p:cNvPr id="13" name="テキスト ボックス 12">
            <a:extLst>
              <a:ext uri="{FF2B5EF4-FFF2-40B4-BE49-F238E27FC236}">
                <a16:creationId xmlns:a16="http://schemas.microsoft.com/office/drawing/2014/main" id="{7E721653-2FB7-4637-BDB5-E87F940A6F0C}"/>
              </a:ext>
            </a:extLst>
          </p:cNvPr>
          <p:cNvSpPr txBox="1"/>
          <p:nvPr/>
        </p:nvSpPr>
        <p:spPr>
          <a:xfrm>
            <a:off x="4626968" y="3184774"/>
            <a:ext cx="3903120" cy="400110"/>
          </a:xfrm>
          <a:prstGeom prst="rect">
            <a:avLst/>
          </a:prstGeom>
          <a:noFill/>
        </p:spPr>
        <p:txBody>
          <a:bodyPr wrap="square" rtlCol="0">
            <a:spAutoFit/>
          </a:bodyPr>
          <a:lstStyle/>
          <a:p>
            <a:pPr algn="l"/>
            <a:r>
              <a:rPr kumimoji="1" lang="en-US" altLang="ja-JP"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t</a:t>
            </a:r>
            <a:r>
              <a:rPr kumimoji="1" lang="ja-JP" altLang="en-US"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値＝</a:t>
            </a:r>
            <a:r>
              <a:rPr kumimoji="1" lang="en-US" altLang="ja-JP"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0.236</a:t>
            </a:r>
            <a:r>
              <a:rPr kumimoji="1" lang="ja-JP" altLang="en-US" sz="2000" dirty="0" err="1">
                <a:solidFill>
                  <a:schemeClr val="bg1"/>
                </a:solidFill>
                <a:latin typeface="ＭＳ Ｐゴシック" panose="020B0600070205080204" pitchFamily="50" charset="-128"/>
                <a:ea typeface="ＭＳ Ｐゴシック" panose="020B0600070205080204" pitchFamily="50" charset="-128"/>
                <a:cs typeface="Meiryo UI" pitchFamily="50" charset="-128"/>
              </a:rPr>
              <a:t>，</a:t>
            </a:r>
            <a:r>
              <a:rPr kumimoji="1" lang="ja-JP" altLang="en-US"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　</a:t>
            </a:r>
            <a:r>
              <a:rPr kumimoji="1" lang="ja-JP" altLang="en-US" sz="2000" dirty="0" err="1">
                <a:solidFill>
                  <a:schemeClr val="bg1"/>
                </a:solidFill>
                <a:latin typeface="ＭＳ Ｐゴシック" panose="020B0600070205080204" pitchFamily="50" charset="-128"/>
                <a:ea typeface="ＭＳ Ｐゴシック" panose="020B0600070205080204" pitchFamily="50" charset="-128"/>
                <a:cs typeface="Meiryo UI" pitchFamily="50" charset="-128"/>
              </a:rPr>
              <a:t>ｐ</a:t>
            </a:r>
            <a:r>
              <a:rPr kumimoji="1" lang="ja-JP" altLang="en-US"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値（両側）＝</a:t>
            </a:r>
            <a:r>
              <a:rPr kumimoji="1" lang="en-US" altLang="ja-JP"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0.82</a:t>
            </a:r>
            <a:endParaRPr kumimoji="1" lang="ja-JP" altLang="en-US"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endParaRPr>
          </a:p>
        </p:txBody>
      </p:sp>
      <p:cxnSp>
        <p:nvCxnSpPr>
          <p:cNvPr id="15" name="コネクタ: 曲線 14">
            <a:extLst>
              <a:ext uri="{FF2B5EF4-FFF2-40B4-BE49-F238E27FC236}">
                <a16:creationId xmlns:a16="http://schemas.microsoft.com/office/drawing/2014/main" id="{C8FABC79-B79E-4291-80D8-42466926010F}"/>
              </a:ext>
            </a:extLst>
          </p:cNvPr>
          <p:cNvCxnSpPr>
            <a:cxnSpLocks/>
          </p:cNvCxnSpPr>
          <p:nvPr/>
        </p:nvCxnSpPr>
        <p:spPr>
          <a:xfrm rot="16200000" flipH="1">
            <a:off x="7631740" y="2990474"/>
            <a:ext cx="289962" cy="144016"/>
          </a:xfrm>
          <a:prstGeom prst="curvedConnector3">
            <a:avLst/>
          </a:prstGeom>
          <a:ln w="3175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1381C78B-CD19-4D14-A31E-0F73C30DA288}"/>
              </a:ext>
            </a:extLst>
          </p:cNvPr>
          <p:cNvSpPr txBox="1"/>
          <p:nvPr/>
        </p:nvSpPr>
        <p:spPr>
          <a:xfrm>
            <a:off x="6684670" y="2512114"/>
            <a:ext cx="1915909" cy="369332"/>
          </a:xfrm>
          <a:prstGeom prst="rect">
            <a:avLst/>
          </a:prstGeom>
          <a:noFill/>
        </p:spPr>
        <p:txBody>
          <a:bodyPr wrap="none" rtlCol="0">
            <a:spAutoFit/>
          </a:bodyPr>
          <a:lstStyle/>
          <a:p>
            <a:pPr algn="l"/>
            <a:r>
              <a:rPr kumimoji="1" lang="ja-JP" altLang="en-US" sz="1800" dirty="0">
                <a:solidFill>
                  <a:srgbClr val="FFFF00"/>
                </a:solidFill>
                <a:latin typeface="ＭＳ Ｐゴシック" panose="020B0600070205080204" pitchFamily="50" charset="-128"/>
                <a:ea typeface="ＭＳ Ｐゴシック" panose="020B0600070205080204" pitchFamily="50" charset="-128"/>
                <a:cs typeface="Meiryo UI" pitchFamily="50" charset="-128"/>
              </a:rPr>
              <a:t>有意にならない</a:t>
            </a:r>
            <a:r>
              <a:rPr kumimoji="1" lang="en-US" altLang="ja-JP" sz="1800" dirty="0">
                <a:solidFill>
                  <a:srgbClr val="FFFF00"/>
                </a:solidFill>
                <a:latin typeface="ＭＳ Ｐゴシック" panose="020B0600070205080204" pitchFamily="50" charset="-128"/>
                <a:ea typeface="ＭＳ Ｐゴシック" panose="020B0600070205080204" pitchFamily="50" charset="-128"/>
                <a:cs typeface="Meiryo UI" pitchFamily="50" charset="-128"/>
              </a:rPr>
              <a:t>…</a:t>
            </a:r>
            <a:endParaRPr kumimoji="1" lang="ja-JP" altLang="en-US" sz="1800" dirty="0">
              <a:solidFill>
                <a:srgbClr val="FFFF00"/>
              </a:solidFill>
              <a:latin typeface="ＭＳ Ｐゴシック" panose="020B0600070205080204" pitchFamily="50" charset="-128"/>
              <a:ea typeface="ＭＳ Ｐゴシック" panose="020B0600070205080204" pitchFamily="50" charset="-128"/>
              <a:cs typeface="Meiryo UI" pitchFamily="50" charset="-128"/>
            </a:endParaRPr>
          </a:p>
        </p:txBody>
      </p:sp>
      <p:sp>
        <p:nvSpPr>
          <p:cNvPr id="18" name="テキスト ボックス 17">
            <a:extLst>
              <a:ext uri="{FF2B5EF4-FFF2-40B4-BE49-F238E27FC236}">
                <a16:creationId xmlns:a16="http://schemas.microsoft.com/office/drawing/2014/main" id="{348BAE53-BD5C-4947-8496-E57AF190586D}"/>
              </a:ext>
            </a:extLst>
          </p:cNvPr>
          <p:cNvSpPr txBox="1"/>
          <p:nvPr/>
        </p:nvSpPr>
        <p:spPr>
          <a:xfrm>
            <a:off x="5701999" y="3987222"/>
            <a:ext cx="2736304" cy="1015663"/>
          </a:xfrm>
          <a:prstGeom prst="rect">
            <a:avLst/>
          </a:prstGeom>
          <a:solidFill>
            <a:srgbClr val="00B050"/>
          </a:solidFill>
        </p:spPr>
        <p:txBody>
          <a:bodyPr wrap="square" rtlCol="0">
            <a:spAutoFit/>
          </a:bodyPr>
          <a:lstStyle/>
          <a:p>
            <a:pPr algn="just"/>
            <a:r>
              <a:rPr kumimoji="1" lang="ja-JP" altLang="en-US"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やはり，外れ値に強い（影響を受け難い）</a:t>
            </a:r>
            <a:r>
              <a:rPr kumimoji="1" lang="ja-JP" altLang="en-US" sz="2000" dirty="0">
                <a:solidFill>
                  <a:srgbClr val="FFFF00"/>
                </a:solidFill>
                <a:latin typeface="ＭＳ Ｐゴシック" panose="020B0600070205080204" pitchFamily="50" charset="-128"/>
                <a:ea typeface="ＭＳ Ｐゴシック" panose="020B0600070205080204" pitchFamily="50" charset="-128"/>
                <a:cs typeface="Meiryo UI" pitchFamily="50" charset="-128"/>
              </a:rPr>
              <a:t>ノンパラ</a:t>
            </a:r>
            <a:r>
              <a:rPr kumimoji="1" lang="ja-JP" altLang="en-US"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が適している</a:t>
            </a:r>
          </a:p>
        </p:txBody>
      </p:sp>
      <p:cxnSp>
        <p:nvCxnSpPr>
          <p:cNvPr id="20" name="コネクタ: 曲線 19">
            <a:extLst>
              <a:ext uri="{FF2B5EF4-FFF2-40B4-BE49-F238E27FC236}">
                <a16:creationId xmlns:a16="http://schemas.microsoft.com/office/drawing/2014/main" id="{2DF35714-BB13-4138-A195-EF5BDEAA554A}"/>
              </a:ext>
            </a:extLst>
          </p:cNvPr>
          <p:cNvCxnSpPr>
            <a:cxnSpLocks/>
            <a:stCxn id="9" idx="3"/>
          </p:cNvCxnSpPr>
          <p:nvPr/>
        </p:nvCxnSpPr>
        <p:spPr>
          <a:xfrm flipV="1">
            <a:off x="4211442" y="3560822"/>
            <a:ext cx="721118" cy="824317"/>
          </a:xfrm>
          <a:prstGeom prst="curvedConnector2">
            <a:avLst/>
          </a:prstGeom>
          <a:ln w="31750">
            <a:solidFill>
              <a:srgbClr val="FFC000"/>
            </a:solidFill>
            <a:tailEnd type="triangle"/>
          </a:ln>
        </p:spPr>
        <p:style>
          <a:lnRef idx="1">
            <a:schemeClr val="accent1"/>
          </a:lnRef>
          <a:fillRef idx="0">
            <a:schemeClr val="accent1"/>
          </a:fillRef>
          <a:effectRef idx="0">
            <a:schemeClr val="accent1"/>
          </a:effectRef>
          <a:fontRef idx="minor">
            <a:schemeClr val="tx1"/>
          </a:fontRef>
        </p:style>
      </p:cxnSp>
      <p:sp>
        <p:nvSpPr>
          <p:cNvPr id="24" name="テキスト ボックス 23">
            <a:extLst>
              <a:ext uri="{FF2B5EF4-FFF2-40B4-BE49-F238E27FC236}">
                <a16:creationId xmlns:a16="http://schemas.microsoft.com/office/drawing/2014/main" id="{B56F4204-F2A3-4BDC-B40C-53963C0AC7E6}"/>
              </a:ext>
            </a:extLst>
          </p:cNvPr>
          <p:cNvSpPr txBox="1"/>
          <p:nvPr/>
        </p:nvSpPr>
        <p:spPr>
          <a:xfrm rot="19146567">
            <a:off x="3466234" y="4241054"/>
            <a:ext cx="2321469" cy="323165"/>
          </a:xfrm>
          <a:prstGeom prst="rect">
            <a:avLst/>
          </a:prstGeom>
          <a:noFill/>
        </p:spPr>
        <p:txBody>
          <a:bodyPr wrap="none" rtlCol="0">
            <a:spAutoFit/>
          </a:bodyPr>
          <a:lstStyle/>
          <a:p>
            <a:pPr algn="l"/>
            <a:r>
              <a:rPr kumimoji="1" lang="ja-JP" altLang="en-US" sz="1500" dirty="0">
                <a:solidFill>
                  <a:srgbClr val="FFC000"/>
                </a:solidFill>
                <a:latin typeface="ＭＳ Ｐゴシック" panose="020B0600070205080204" pitchFamily="50" charset="-128"/>
                <a:ea typeface="ＭＳ Ｐゴシック" panose="020B0600070205080204" pitchFamily="50" charset="-128"/>
                <a:cs typeface="Meiryo UI" pitchFamily="50" charset="-128"/>
              </a:rPr>
              <a:t>検定統計量を歪めてしまう</a:t>
            </a:r>
          </a:p>
        </p:txBody>
      </p:sp>
      <p:cxnSp>
        <p:nvCxnSpPr>
          <p:cNvPr id="3" name="コネクタ: 曲線 2">
            <a:extLst>
              <a:ext uri="{FF2B5EF4-FFF2-40B4-BE49-F238E27FC236}">
                <a16:creationId xmlns:a16="http://schemas.microsoft.com/office/drawing/2014/main" id="{5447AAC6-FA88-41DA-BB35-6AAA183729D6}"/>
              </a:ext>
            </a:extLst>
          </p:cNvPr>
          <p:cNvCxnSpPr>
            <a:cxnSpLocks/>
          </p:cNvCxnSpPr>
          <p:nvPr/>
        </p:nvCxnSpPr>
        <p:spPr>
          <a:xfrm rot="16200000" flipV="1">
            <a:off x="5952466" y="5082860"/>
            <a:ext cx="551438" cy="292680"/>
          </a:xfrm>
          <a:prstGeom prst="curvedConnector3">
            <a:avLst/>
          </a:prstGeom>
          <a:ln w="31750">
            <a:solidFill>
              <a:srgbClr val="FFFF00"/>
            </a:solidFill>
            <a:tailEnd type="triangle"/>
          </a:ln>
        </p:spPr>
        <p:style>
          <a:lnRef idx="1">
            <a:schemeClr val="accent1"/>
          </a:lnRef>
          <a:fillRef idx="0">
            <a:schemeClr val="accent1"/>
          </a:fillRef>
          <a:effectRef idx="0">
            <a:schemeClr val="accent1"/>
          </a:effectRef>
          <a:fontRef idx="minor">
            <a:schemeClr val="tx1"/>
          </a:fontRef>
        </p:style>
      </p:cxnSp>
      <p:sp>
        <p:nvSpPr>
          <p:cNvPr id="5" name="テキスト ボックス 4">
            <a:extLst>
              <a:ext uri="{FF2B5EF4-FFF2-40B4-BE49-F238E27FC236}">
                <a16:creationId xmlns:a16="http://schemas.microsoft.com/office/drawing/2014/main" id="{887F3F77-C2B0-46A9-B522-687B62278470}"/>
              </a:ext>
            </a:extLst>
          </p:cNvPr>
          <p:cNvSpPr txBox="1"/>
          <p:nvPr/>
        </p:nvSpPr>
        <p:spPr>
          <a:xfrm>
            <a:off x="5777824" y="5481229"/>
            <a:ext cx="2016224" cy="553998"/>
          </a:xfrm>
          <a:prstGeom prst="rect">
            <a:avLst/>
          </a:prstGeom>
          <a:noFill/>
        </p:spPr>
        <p:txBody>
          <a:bodyPr wrap="square" rtlCol="0">
            <a:spAutoFit/>
          </a:bodyPr>
          <a:lstStyle/>
          <a:p>
            <a:pPr algn="l"/>
            <a:r>
              <a:rPr kumimoji="1" lang="ja-JP" altLang="en-US" sz="15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一旦，順位に変換するため極端な値に頑健</a:t>
            </a:r>
          </a:p>
        </p:txBody>
      </p:sp>
      <p:sp>
        <p:nvSpPr>
          <p:cNvPr id="19" name="テキスト ボックス 18">
            <a:extLst>
              <a:ext uri="{FF2B5EF4-FFF2-40B4-BE49-F238E27FC236}">
                <a16:creationId xmlns:a16="http://schemas.microsoft.com/office/drawing/2014/main" id="{2595CE8A-C0C9-42AA-9298-AA63EB61CC52}"/>
              </a:ext>
            </a:extLst>
          </p:cNvPr>
          <p:cNvSpPr txBox="1"/>
          <p:nvPr/>
        </p:nvSpPr>
        <p:spPr>
          <a:xfrm>
            <a:off x="3580020" y="2122620"/>
            <a:ext cx="1584176" cy="400110"/>
          </a:xfrm>
          <a:prstGeom prst="rect">
            <a:avLst/>
          </a:prstGeom>
          <a:noFill/>
        </p:spPr>
        <p:txBody>
          <a:bodyPr wrap="square" rtlCol="0">
            <a:spAutoFit/>
          </a:bodyPr>
          <a:lstStyle/>
          <a:p>
            <a:pPr algn="l"/>
            <a:r>
              <a:rPr kumimoji="1" lang="ja-JP" altLang="en-US" sz="2000" dirty="0">
                <a:solidFill>
                  <a:schemeClr val="bg1"/>
                </a:solidFill>
                <a:latin typeface="ＭＳ Ｐゴシック" panose="020B0600070205080204" pitchFamily="50" charset="-128"/>
                <a:ea typeface="ＭＳ Ｐゴシック" panose="020B0600070205080204" pitchFamily="50" charset="-128"/>
                <a:cs typeface="Meiryo UI" pitchFamily="50" charset="-128"/>
              </a:rPr>
              <a:t>量的データ</a:t>
            </a:r>
          </a:p>
        </p:txBody>
      </p:sp>
      <p:cxnSp>
        <p:nvCxnSpPr>
          <p:cNvPr id="21" name="コネクタ: 曲線 20">
            <a:extLst>
              <a:ext uri="{FF2B5EF4-FFF2-40B4-BE49-F238E27FC236}">
                <a16:creationId xmlns:a16="http://schemas.microsoft.com/office/drawing/2014/main" id="{14C8F0C6-83B8-49B2-B2FD-C1F01458757E}"/>
              </a:ext>
            </a:extLst>
          </p:cNvPr>
          <p:cNvCxnSpPr>
            <a:cxnSpLocks/>
          </p:cNvCxnSpPr>
          <p:nvPr/>
        </p:nvCxnSpPr>
        <p:spPr>
          <a:xfrm rot="10800000" flipV="1">
            <a:off x="3283683" y="2349410"/>
            <a:ext cx="360040" cy="206951"/>
          </a:xfrm>
          <a:prstGeom prst="curvedConnector3">
            <a:avLst/>
          </a:prstGeom>
          <a:ln w="31750">
            <a:solidFill>
              <a:schemeClr val="bg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28274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6"/>
                                        </p:tgtEl>
                                        <p:attrNameLst>
                                          <p:attrName>style.visibility</p:attrName>
                                        </p:attrNameLst>
                                      </p:cBhvr>
                                      <p:to>
                                        <p:strVal val="visible"/>
                                      </p:to>
                                    </p:set>
                                    <p:animEffect transition="in" filter="fade">
                                      <p:cBhvr>
                                        <p:cTn id="7" dur="500"/>
                                        <p:tgtEl>
                                          <p:spTgt spid="16"/>
                                        </p:tgtEl>
                                      </p:cBhvr>
                                    </p:animEffect>
                                  </p:childTnLst>
                                </p:cTn>
                              </p:par>
                              <p:par>
                                <p:cTn id="8" presetID="10" presetClass="entr" presetSubtype="0" fill="hold" nodeType="withEffect">
                                  <p:stCondLst>
                                    <p:cond delay="0"/>
                                  </p:stCondLst>
                                  <p:childTnLst>
                                    <p:set>
                                      <p:cBhvr>
                                        <p:cTn id="9" dur="1" fill="hold">
                                          <p:stCondLst>
                                            <p:cond delay="0"/>
                                          </p:stCondLst>
                                        </p:cTn>
                                        <p:tgtEl>
                                          <p:spTgt spid="15"/>
                                        </p:tgtEl>
                                        <p:attrNameLst>
                                          <p:attrName>style.visibility</p:attrName>
                                        </p:attrNameLst>
                                      </p:cBhvr>
                                      <p:to>
                                        <p:strVal val="visible"/>
                                      </p:to>
                                    </p:set>
                                    <p:animEffect transition="in" filter="fade">
                                      <p:cBhvr>
                                        <p:cTn id="10" dur="500"/>
                                        <p:tgtEl>
                                          <p:spTgt spid="1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fade">
                                      <p:cBhvr>
                                        <p:cTn id="13" dur="500"/>
                                        <p:tgtEl>
                                          <p:spTgt spid="10"/>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fade">
                                      <p:cBhvr>
                                        <p:cTn id="16" dur="500"/>
                                        <p:tgtEl>
                                          <p:spTgt spid="11"/>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500"/>
                                        <p:tgtEl>
                                          <p:spTgt spid="8"/>
                                        </p:tgtEl>
                                      </p:cBhvr>
                                    </p:animEffect>
                                  </p:childTnLst>
                                </p:cTn>
                              </p:par>
                              <p:par>
                                <p:cTn id="20" presetID="10" presetClass="entr" presetSubtype="0" fill="hold" grpId="0" nodeType="with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fade">
                                      <p:cBhvr>
                                        <p:cTn id="22" dur="500"/>
                                        <p:tgtEl>
                                          <p:spTgt spid="9"/>
                                        </p:tgtEl>
                                      </p:cBhvr>
                                    </p:animEffect>
                                  </p:childTnLst>
                                </p:cTn>
                              </p:par>
                              <p:par>
                                <p:cTn id="23" presetID="10" presetClass="entr" presetSubtype="0" fill="hold" nodeType="withEffect">
                                  <p:stCondLst>
                                    <p:cond delay="0"/>
                                  </p:stCondLst>
                                  <p:childTnLst>
                                    <p:set>
                                      <p:cBhvr>
                                        <p:cTn id="24" dur="1" fill="hold">
                                          <p:stCondLst>
                                            <p:cond delay="0"/>
                                          </p:stCondLst>
                                        </p:cTn>
                                        <p:tgtEl>
                                          <p:spTgt spid="20"/>
                                        </p:tgtEl>
                                        <p:attrNameLst>
                                          <p:attrName>style.visibility</p:attrName>
                                        </p:attrNameLst>
                                      </p:cBhvr>
                                      <p:to>
                                        <p:strVal val="visible"/>
                                      </p:to>
                                    </p:set>
                                    <p:animEffect transition="in" filter="fade">
                                      <p:cBhvr>
                                        <p:cTn id="25" dur="500"/>
                                        <p:tgtEl>
                                          <p:spTgt spid="20"/>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24"/>
                                        </p:tgtEl>
                                        <p:attrNameLst>
                                          <p:attrName>style.visibility</p:attrName>
                                        </p:attrNameLst>
                                      </p:cBhvr>
                                      <p:to>
                                        <p:strVal val="visible"/>
                                      </p:to>
                                    </p:set>
                                    <p:animEffect transition="in" filter="fade">
                                      <p:cBhvr>
                                        <p:cTn id="28" dur="500"/>
                                        <p:tgtEl>
                                          <p:spTgt spid="24"/>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18"/>
                                        </p:tgtEl>
                                        <p:attrNameLst>
                                          <p:attrName>style.visibility</p:attrName>
                                        </p:attrNameLst>
                                      </p:cBhvr>
                                      <p:to>
                                        <p:strVal val="visible"/>
                                      </p:to>
                                    </p:set>
                                    <p:animEffect transition="in" filter="fade">
                                      <p:cBhvr>
                                        <p:cTn id="33" dur="500"/>
                                        <p:tgtEl>
                                          <p:spTgt spid="18"/>
                                        </p:tgtEl>
                                      </p:cBhvr>
                                    </p:animEffect>
                                  </p:childTnLst>
                                </p:cTn>
                              </p:par>
                              <p:par>
                                <p:cTn id="34" presetID="10" presetClass="entr" presetSubtype="0" fill="hold" nodeType="withEffect">
                                  <p:stCondLst>
                                    <p:cond delay="0"/>
                                  </p:stCondLst>
                                  <p:childTnLst>
                                    <p:set>
                                      <p:cBhvr>
                                        <p:cTn id="35" dur="1" fill="hold">
                                          <p:stCondLst>
                                            <p:cond delay="0"/>
                                          </p:stCondLst>
                                        </p:cTn>
                                        <p:tgtEl>
                                          <p:spTgt spid="3"/>
                                        </p:tgtEl>
                                        <p:attrNameLst>
                                          <p:attrName>style.visibility</p:attrName>
                                        </p:attrNameLst>
                                      </p:cBhvr>
                                      <p:to>
                                        <p:strVal val="visible"/>
                                      </p:to>
                                    </p:set>
                                    <p:animEffect transition="in" filter="fade">
                                      <p:cBhvr>
                                        <p:cTn id="36" dur="500"/>
                                        <p:tgtEl>
                                          <p:spTgt spid="3"/>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5"/>
                                        </p:tgtEl>
                                        <p:attrNameLst>
                                          <p:attrName>style.visibility</p:attrName>
                                        </p:attrNameLst>
                                      </p:cBhvr>
                                      <p:to>
                                        <p:strVal val="visible"/>
                                      </p:to>
                                    </p:set>
                                    <p:animEffect transition="in" filter="fade">
                                      <p:cBhvr>
                                        <p:cTn id="39" dur="500"/>
                                        <p:tgtEl>
                                          <p:spTgt spid="5"/>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fade">
                                      <p:cBhvr>
                                        <p:cTn id="42"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animBg="1"/>
      <p:bldP spid="8" grpId="0" animBg="1"/>
      <p:bldP spid="9" grpId="0"/>
      <p:bldP spid="10" grpId="0" animBg="1"/>
      <p:bldP spid="11" grpId="0"/>
      <p:bldP spid="16" grpId="0"/>
      <p:bldP spid="18" grpId="0" animBg="1"/>
      <p:bldP spid="24" grpId="0"/>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4413696-CF4B-4738-A1E1-31D27CA07A8D}"/>
              </a:ext>
            </a:extLst>
          </p:cNvPr>
          <p:cNvSpPr>
            <a:spLocks noGrp="1"/>
          </p:cNvSpPr>
          <p:nvPr>
            <p:ph type="title"/>
          </p:nvPr>
        </p:nvSpPr>
        <p:spPr/>
        <p:txBody>
          <a:bodyPr/>
          <a:lstStyle/>
          <a:p>
            <a:r>
              <a:rPr kumimoji="1" lang="ja-JP" altLang="en-US" sz="4000" dirty="0"/>
              <a:t>小括　ノンパラメトリック検定とは</a:t>
            </a:r>
          </a:p>
        </p:txBody>
      </p:sp>
      <p:sp>
        <p:nvSpPr>
          <p:cNvPr id="3" name="コンテンツ プレースホルダー 2">
            <a:extLst>
              <a:ext uri="{FF2B5EF4-FFF2-40B4-BE49-F238E27FC236}">
                <a16:creationId xmlns:a16="http://schemas.microsoft.com/office/drawing/2014/main" id="{3B5FD79F-7925-4D5C-A474-25815F38B03C}"/>
              </a:ext>
            </a:extLst>
          </p:cNvPr>
          <p:cNvSpPr>
            <a:spLocks noGrp="1"/>
          </p:cNvSpPr>
          <p:nvPr>
            <p:ph idx="1"/>
          </p:nvPr>
        </p:nvSpPr>
        <p:spPr/>
        <p:txBody>
          <a:bodyPr/>
          <a:lstStyle/>
          <a:p>
            <a:pPr algn="just"/>
            <a:r>
              <a:rPr lang="ja-JP" altLang="en-US" sz="3000" dirty="0"/>
              <a:t>名義尺度や順序尺度などによって測定された質的データ，そして外れ値のある量的データに適した検定（検定以外の用途もある）</a:t>
            </a:r>
            <a:endParaRPr lang="en-US" altLang="ja-JP" sz="3000" dirty="0"/>
          </a:p>
          <a:p>
            <a:pPr algn="just"/>
            <a:r>
              <a:rPr lang="ja-JP" altLang="en-US" sz="3000" dirty="0"/>
              <a:t>母集団が特定の確率分布に従っている必要は無い（従っていても良い）</a:t>
            </a:r>
            <a:endParaRPr lang="en-US" altLang="ja-JP" sz="3000" dirty="0"/>
          </a:p>
          <a:p>
            <a:pPr algn="just"/>
            <a:r>
              <a:rPr lang="ja-JP" altLang="en-US" sz="3000" dirty="0"/>
              <a:t>観測データの度数配置や順位の偏り具合から，帰無仮説の下での確率を間接的に求める（この後解説）</a:t>
            </a:r>
            <a:endParaRPr lang="en-US" altLang="ja-JP" sz="3000" dirty="0"/>
          </a:p>
          <a:p>
            <a:pPr algn="just"/>
            <a:endParaRPr kumimoji="1" lang="ja-JP" altLang="en-US" sz="3000" dirty="0"/>
          </a:p>
        </p:txBody>
      </p:sp>
    </p:spTree>
    <p:extLst>
      <p:ext uri="{BB962C8B-B14F-4D97-AF65-F5344CB8AC3E}">
        <p14:creationId xmlns:p14="http://schemas.microsoft.com/office/powerpoint/2010/main" val="19537850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D0D8395-EB69-4FDC-A04A-BDC056FEED04}"/>
              </a:ext>
            </a:extLst>
          </p:cNvPr>
          <p:cNvSpPr>
            <a:spLocks noGrp="1"/>
          </p:cNvSpPr>
          <p:nvPr>
            <p:ph type="title"/>
          </p:nvPr>
        </p:nvSpPr>
        <p:spPr/>
        <p:txBody>
          <a:bodyPr/>
          <a:lstStyle/>
          <a:p>
            <a:r>
              <a:rPr kumimoji="1" lang="ja-JP" altLang="en-US" dirty="0"/>
              <a:t>いろいろなノンパラ</a:t>
            </a:r>
            <a:br>
              <a:rPr kumimoji="1" lang="en-US" altLang="ja-JP" dirty="0"/>
            </a:br>
            <a:r>
              <a:rPr kumimoji="1" lang="ja-JP" altLang="en-US" sz="3000" dirty="0"/>
              <a:t>名義尺度によるカテゴリデータ</a:t>
            </a:r>
          </a:p>
        </p:txBody>
      </p:sp>
      <p:graphicFrame>
        <p:nvGraphicFramePr>
          <p:cNvPr id="4" name="コンテンツ プレースホルダー 3">
            <a:extLst>
              <a:ext uri="{FF2B5EF4-FFF2-40B4-BE49-F238E27FC236}">
                <a16:creationId xmlns:a16="http://schemas.microsoft.com/office/drawing/2014/main" id="{F98E819C-B0DC-4E60-A20E-958760B97699}"/>
              </a:ext>
            </a:extLst>
          </p:cNvPr>
          <p:cNvGraphicFramePr>
            <a:graphicFrameLocks noGrp="1"/>
          </p:cNvGraphicFramePr>
          <p:nvPr>
            <p:ph idx="1"/>
            <p:extLst>
              <p:ext uri="{D42A27DB-BD31-4B8C-83A1-F6EECF244321}">
                <p14:modId xmlns:p14="http://schemas.microsoft.com/office/powerpoint/2010/main" val="2624068069"/>
              </p:ext>
            </p:extLst>
          </p:nvPr>
        </p:nvGraphicFramePr>
        <p:xfrm>
          <a:off x="683569" y="2253357"/>
          <a:ext cx="7863211" cy="2735435"/>
        </p:xfrm>
        <a:graphic>
          <a:graphicData uri="http://schemas.openxmlformats.org/drawingml/2006/table">
            <a:tbl>
              <a:tblPr firstRow="1" firstCol="1" bandRow="1">
                <a:tableStyleId>{5C22544A-7EE6-4342-B048-85BDC9FD1C3A}</a:tableStyleId>
              </a:tblPr>
              <a:tblGrid>
                <a:gridCol w="2528889">
                  <a:extLst>
                    <a:ext uri="{9D8B030D-6E8A-4147-A177-3AD203B41FA5}">
                      <a16:colId xmlns:a16="http://schemas.microsoft.com/office/drawing/2014/main" val="1642795936"/>
                    </a:ext>
                  </a:extLst>
                </a:gridCol>
                <a:gridCol w="903111">
                  <a:extLst>
                    <a:ext uri="{9D8B030D-6E8A-4147-A177-3AD203B41FA5}">
                      <a16:colId xmlns:a16="http://schemas.microsoft.com/office/drawing/2014/main" val="4224159104"/>
                    </a:ext>
                  </a:extLst>
                </a:gridCol>
                <a:gridCol w="543376">
                  <a:extLst>
                    <a:ext uri="{9D8B030D-6E8A-4147-A177-3AD203B41FA5}">
                      <a16:colId xmlns:a16="http://schemas.microsoft.com/office/drawing/2014/main" val="4271841681"/>
                    </a:ext>
                  </a:extLst>
                </a:gridCol>
                <a:gridCol w="3089276">
                  <a:extLst>
                    <a:ext uri="{9D8B030D-6E8A-4147-A177-3AD203B41FA5}">
                      <a16:colId xmlns:a16="http://schemas.microsoft.com/office/drawing/2014/main" val="3617971337"/>
                    </a:ext>
                  </a:extLst>
                </a:gridCol>
                <a:gridCol w="798559">
                  <a:extLst>
                    <a:ext uri="{9D8B030D-6E8A-4147-A177-3AD203B41FA5}">
                      <a16:colId xmlns:a16="http://schemas.microsoft.com/office/drawing/2014/main" val="2175277599"/>
                    </a:ext>
                  </a:extLst>
                </a:gridCol>
              </a:tblGrid>
              <a:tr h="678819">
                <a:tc>
                  <a:txBody>
                    <a:bodyPr/>
                    <a:lstStyle/>
                    <a:p>
                      <a:pPr algn="ctr" fontAlgn="ctr"/>
                      <a:r>
                        <a:rPr lang="ja-JP" altLang="en-US" sz="1600" b="0" i="0" u="none" strike="noStrike" dirty="0">
                          <a:solidFill>
                            <a:schemeClr val="bg1"/>
                          </a:solidFill>
                          <a:effectLst/>
                          <a:latin typeface="ＭＳ Ｐゴシック" panose="020B0600070205080204" pitchFamily="50" charset="-128"/>
                          <a:ea typeface="ＭＳ Ｐゴシック" panose="020B0600070205080204" pitchFamily="50" charset="-128"/>
                        </a:rPr>
                        <a:t>名称</a:t>
                      </a:r>
                    </a:p>
                  </a:txBody>
                  <a:tcPr marL="4763" marR="4763" marT="4763" marB="0" anchor="ctr"/>
                </a:tc>
                <a:tc>
                  <a:txBody>
                    <a:bodyPr/>
                    <a:lstStyle/>
                    <a:p>
                      <a:pPr algn="ctr" fontAlgn="ctr"/>
                      <a:r>
                        <a:rPr lang="ja-JP" altLang="en-US" sz="1600" b="0" i="0" u="none" strike="noStrike" dirty="0">
                          <a:solidFill>
                            <a:schemeClr val="bg1"/>
                          </a:solidFill>
                          <a:effectLst/>
                          <a:latin typeface="ＭＳ Ｐゴシック" panose="020B0600070205080204" pitchFamily="50" charset="-128"/>
                          <a:ea typeface="ＭＳ Ｐゴシック" panose="020B0600070205080204" pitchFamily="50" charset="-128"/>
                        </a:rPr>
                        <a:t>群間の対応関係</a:t>
                      </a:r>
                      <a:r>
                        <a:rPr lang="en-US" altLang="ja-JP" sz="1600" b="0" i="0" u="none" strike="noStrike" baseline="30000" dirty="0">
                          <a:solidFill>
                            <a:schemeClr val="bg1"/>
                          </a:solidFill>
                          <a:effectLst/>
                          <a:latin typeface="ＭＳ Ｐゴシック" panose="020B0600070205080204" pitchFamily="50" charset="-128"/>
                          <a:ea typeface="ＭＳ Ｐゴシック" panose="020B0600070205080204" pitchFamily="50" charset="-128"/>
                        </a:rPr>
                        <a:t>1</a:t>
                      </a:r>
                      <a:endParaRPr lang="ja-JP" altLang="en-US" sz="1600" b="0" i="0" u="none" strike="noStrike" baseline="30000" dirty="0">
                        <a:solidFill>
                          <a:schemeClr val="bg1"/>
                        </a:solidFill>
                        <a:effectLst/>
                        <a:latin typeface="ＭＳ Ｐゴシック" panose="020B0600070205080204" pitchFamily="50" charset="-128"/>
                        <a:ea typeface="ＭＳ Ｐゴシック" panose="020B0600070205080204" pitchFamily="50" charset="-128"/>
                      </a:endParaRPr>
                    </a:p>
                  </a:txBody>
                  <a:tcPr marL="4763" marR="4763" marT="4763" marB="0" anchor="ctr"/>
                </a:tc>
                <a:tc>
                  <a:txBody>
                    <a:bodyPr/>
                    <a:lstStyle/>
                    <a:p>
                      <a:pPr algn="ctr" fontAlgn="ctr"/>
                      <a:r>
                        <a:rPr lang="ja-JP" altLang="en-US" sz="1600" b="0" i="0" u="none" strike="noStrike" dirty="0">
                          <a:solidFill>
                            <a:schemeClr val="bg1"/>
                          </a:solidFill>
                          <a:effectLst/>
                          <a:latin typeface="ＭＳ Ｐゴシック" panose="020B0600070205080204" pitchFamily="50" charset="-128"/>
                          <a:ea typeface="ＭＳ Ｐゴシック" panose="020B0600070205080204" pitchFamily="50" charset="-128"/>
                        </a:rPr>
                        <a:t>群数</a:t>
                      </a:r>
                      <a:r>
                        <a:rPr lang="en-US" altLang="ja-JP" sz="1600" b="0" i="0" u="none" strike="noStrike" baseline="30000" dirty="0">
                          <a:solidFill>
                            <a:schemeClr val="bg1"/>
                          </a:solidFill>
                          <a:effectLst/>
                          <a:latin typeface="ＭＳ Ｐゴシック" panose="020B0600070205080204" pitchFamily="50" charset="-128"/>
                          <a:ea typeface="ＭＳ Ｐゴシック" panose="020B0600070205080204" pitchFamily="50" charset="-128"/>
                        </a:rPr>
                        <a:t>2</a:t>
                      </a:r>
                      <a:endParaRPr lang="ja-JP" altLang="en-US" sz="1600" b="0" i="0" u="none" strike="noStrike" baseline="30000" dirty="0">
                        <a:solidFill>
                          <a:schemeClr val="bg1"/>
                        </a:solidFill>
                        <a:effectLst/>
                        <a:latin typeface="ＭＳ Ｐゴシック" panose="020B0600070205080204" pitchFamily="50" charset="-128"/>
                        <a:ea typeface="ＭＳ Ｐゴシック" panose="020B0600070205080204" pitchFamily="50" charset="-128"/>
                      </a:endParaRPr>
                    </a:p>
                  </a:txBody>
                  <a:tcPr marL="4763" marR="4763" marT="4763" marB="0" anchor="ctr"/>
                </a:tc>
                <a:tc>
                  <a:txBody>
                    <a:bodyPr/>
                    <a:lstStyle/>
                    <a:p>
                      <a:pPr algn="ctr" fontAlgn="ctr"/>
                      <a:r>
                        <a:rPr lang="ja-JP" altLang="en-US" sz="1600" b="0" i="0" u="none" strike="noStrike" dirty="0">
                          <a:solidFill>
                            <a:schemeClr val="bg1"/>
                          </a:solidFill>
                          <a:effectLst/>
                          <a:latin typeface="ＭＳ Ｐゴシック" panose="020B0600070205080204" pitchFamily="50" charset="-128"/>
                          <a:ea typeface="ＭＳ Ｐゴシック" panose="020B0600070205080204" pitchFamily="50" charset="-128"/>
                        </a:rPr>
                        <a:t>同等のパラメトリック手法，目的</a:t>
                      </a:r>
                    </a:p>
                  </a:txBody>
                  <a:tcPr marL="4763" marR="4763" marT="4763" marB="0" anchor="ctr"/>
                </a:tc>
                <a:tc>
                  <a:txBody>
                    <a:bodyPr/>
                    <a:lstStyle/>
                    <a:p>
                      <a:pPr algn="ctr" fontAlgn="ctr"/>
                      <a:r>
                        <a:rPr lang="en-US" sz="1600" b="0" i="0" u="none" strike="noStrike" dirty="0">
                          <a:solidFill>
                            <a:schemeClr val="bg1"/>
                          </a:solidFill>
                          <a:effectLst/>
                          <a:latin typeface="ＭＳ Ｐゴシック" panose="020B0600070205080204" pitchFamily="50" charset="-128"/>
                          <a:ea typeface="ＭＳ Ｐゴシック" panose="020B0600070205080204" pitchFamily="50" charset="-128"/>
                        </a:rPr>
                        <a:t>R</a:t>
                      </a:r>
                      <a:r>
                        <a:rPr lang="ja-JP" altLang="en-US" sz="1600" b="0" i="0" u="none" strike="noStrike" dirty="0">
                          <a:solidFill>
                            <a:schemeClr val="bg1"/>
                          </a:solidFill>
                          <a:effectLst/>
                          <a:latin typeface="ＭＳ Ｐゴシック" panose="020B0600070205080204" pitchFamily="50" charset="-128"/>
                          <a:ea typeface="ＭＳ Ｐゴシック" panose="020B0600070205080204" pitchFamily="50" charset="-128"/>
                        </a:rPr>
                        <a:t>コマンダー</a:t>
                      </a:r>
                    </a:p>
                  </a:txBody>
                  <a:tcPr marL="4763" marR="4763" marT="4763" marB="0" anchor="ctr"/>
                </a:tc>
                <a:extLst>
                  <a:ext uri="{0D108BD9-81ED-4DB2-BD59-A6C34878D82A}">
                    <a16:rowId xmlns:a16="http://schemas.microsoft.com/office/drawing/2014/main" val="2386692027"/>
                  </a:ext>
                </a:extLst>
              </a:tr>
              <a:tr h="514154">
                <a:tc>
                  <a:txBody>
                    <a:bodyPr/>
                    <a:lstStyle/>
                    <a:p>
                      <a:pPr algn="l" fontAlgn="ctr"/>
                      <a:r>
                        <a:rPr lang="ja-JP" altLang="en-US" sz="1600" b="0" i="0" u="none" strike="noStrike" dirty="0">
                          <a:solidFill>
                            <a:schemeClr val="bg1"/>
                          </a:solidFill>
                          <a:effectLst/>
                          <a:latin typeface="ＭＳ Ｐゴシック" panose="020B0600070205080204" pitchFamily="50" charset="-128"/>
                          <a:ea typeface="ＭＳ Ｐゴシック" panose="020B0600070205080204" pitchFamily="50" charset="-128"/>
                        </a:rPr>
                        <a:t>独立性の検定</a:t>
                      </a:r>
                    </a:p>
                  </a:txBody>
                  <a:tcPr marL="4763" marR="4763" marT="4763" marB="0" anchor="ctr"/>
                </a:tc>
                <a:tc>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なし</a:t>
                      </a:r>
                    </a:p>
                  </a:txBody>
                  <a:tcPr marL="4763" marR="4763" marT="4763" marB="0" anchor="ctr"/>
                </a:tc>
                <a:tc>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多群</a:t>
                      </a:r>
                    </a:p>
                  </a:txBody>
                  <a:tcPr marL="4763" marR="4763" marT="4763" marB="0" anchor="ctr"/>
                </a:tc>
                <a:tc>
                  <a:txBody>
                    <a:bodyPr/>
                    <a:lstStyle/>
                    <a:p>
                      <a:pPr algn="l" fontAlgn="ctr"/>
                      <a:r>
                        <a:rPr lang="ja-JP" altLang="en-US" sz="1600" b="0" i="0" u="none" strike="noStrike">
                          <a:solidFill>
                            <a:srgbClr val="000000"/>
                          </a:solidFill>
                          <a:effectLst/>
                          <a:latin typeface="ＭＳ Ｐゴシック" panose="020B0600070205080204" pitchFamily="50" charset="-128"/>
                          <a:ea typeface="ＭＳ Ｐゴシック" panose="020B0600070205080204" pitchFamily="50" charset="-128"/>
                        </a:rPr>
                        <a:t>対応のない多群の比率の差の検定</a:t>
                      </a:r>
                    </a:p>
                  </a:txBody>
                  <a:tcPr marL="4763" marR="4763" marT="4763" marB="0" anchor="ctr"/>
                </a:tc>
                <a:tc>
                  <a:txBody>
                    <a:bodyPr/>
                    <a:lstStyle/>
                    <a:p>
                      <a:pPr algn="ctr" fontAlgn="ctr"/>
                      <a:r>
                        <a:rPr lang="ja-JP" altLang="en-US" sz="16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4763" marR="4763" marT="4763" marB="0" anchor="ctr"/>
                </a:tc>
                <a:extLst>
                  <a:ext uri="{0D108BD9-81ED-4DB2-BD59-A6C34878D82A}">
                    <a16:rowId xmlns:a16="http://schemas.microsoft.com/office/drawing/2014/main" val="1273521779"/>
                  </a:ext>
                </a:extLst>
              </a:tr>
              <a:tr h="514154">
                <a:tc>
                  <a:txBody>
                    <a:bodyPr/>
                    <a:lstStyle/>
                    <a:p>
                      <a:pPr algn="l" fontAlgn="ctr"/>
                      <a:r>
                        <a:rPr lang="ja-JP" altLang="en-US" sz="1600" b="0" i="0" u="none" strike="noStrike" dirty="0">
                          <a:solidFill>
                            <a:schemeClr val="bg1"/>
                          </a:solidFill>
                          <a:effectLst/>
                          <a:latin typeface="ＭＳ Ｐゴシック" panose="020B0600070205080204" pitchFamily="50" charset="-128"/>
                          <a:ea typeface="ＭＳ Ｐゴシック" panose="020B0600070205080204" pitchFamily="50" charset="-128"/>
                        </a:rPr>
                        <a:t>フィッシャーの正確確率検定</a:t>
                      </a:r>
                      <a:r>
                        <a:rPr lang="en-US" altLang="ja-JP" sz="1600" b="0" i="0" u="none" strike="noStrike" baseline="30000" dirty="0">
                          <a:solidFill>
                            <a:schemeClr val="bg1"/>
                          </a:solidFill>
                          <a:effectLst/>
                          <a:latin typeface="ＭＳ Ｐゴシック" panose="020B0600070205080204" pitchFamily="50" charset="-128"/>
                          <a:ea typeface="ＭＳ Ｐゴシック" panose="020B0600070205080204" pitchFamily="50" charset="-128"/>
                        </a:rPr>
                        <a:t>3</a:t>
                      </a:r>
                      <a:endParaRPr lang="ja-JP" altLang="en-US" sz="1600" b="0" i="0" u="none" strike="noStrike" baseline="30000" dirty="0">
                        <a:solidFill>
                          <a:schemeClr val="bg1"/>
                        </a:solidFill>
                        <a:effectLst/>
                        <a:latin typeface="ＭＳ Ｐゴシック" panose="020B0600070205080204" pitchFamily="50" charset="-128"/>
                        <a:ea typeface="ＭＳ Ｐゴシック" panose="020B0600070205080204" pitchFamily="50" charset="-128"/>
                      </a:endParaRPr>
                    </a:p>
                  </a:txBody>
                  <a:tcPr marL="4763" marR="4763" marT="4763" marB="0" anchor="ctr"/>
                </a:tc>
                <a:tc>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なし</a:t>
                      </a:r>
                    </a:p>
                  </a:txBody>
                  <a:tcPr marL="4763" marR="4763" marT="4763" marB="0" anchor="ctr"/>
                </a:tc>
                <a:tc>
                  <a:txBody>
                    <a:bodyPr/>
                    <a:lstStyle/>
                    <a:p>
                      <a:pPr algn="ctr" fontAlgn="ct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群</a:t>
                      </a:r>
                    </a:p>
                  </a:txBody>
                  <a:tcPr marL="4763" marR="4763" marT="4763" marB="0" anchor="ctr"/>
                </a:tc>
                <a:tc>
                  <a:txBody>
                    <a:bodyPr/>
                    <a:lstStyle/>
                    <a:p>
                      <a:pPr algn="l"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対応のない</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群の比率の差の検定</a:t>
                      </a:r>
                    </a:p>
                  </a:txBody>
                  <a:tcPr marL="4763" marR="4763" marT="4763" marB="0" anchor="ctr"/>
                </a:tc>
                <a:tc>
                  <a:txBody>
                    <a:bodyPr/>
                    <a:lstStyle/>
                    <a:p>
                      <a:pPr algn="ctr" fontAlgn="ctr"/>
                      <a:r>
                        <a:rPr lang="ja-JP" altLang="en-US" sz="16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4763" marR="4763" marT="4763" marB="0" anchor="ctr"/>
                </a:tc>
                <a:extLst>
                  <a:ext uri="{0D108BD9-81ED-4DB2-BD59-A6C34878D82A}">
                    <a16:rowId xmlns:a16="http://schemas.microsoft.com/office/drawing/2014/main" val="405383954"/>
                  </a:ext>
                </a:extLst>
              </a:tr>
              <a:tr h="514154">
                <a:tc>
                  <a:txBody>
                    <a:bodyPr/>
                    <a:lstStyle/>
                    <a:p>
                      <a:pPr algn="l" fontAlgn="ctr"/>
                      <a:r>
                        <a:rPr lang="ja-JP" altLang="en-US" sz="1600" b="0" i="0" u="none" strike="noStrike" dirty="0">
                          <a:solidFill>
                            <a:schemeClr val="bg1"/>
                          </a:solidFill>
                          <a:effectLst/>
                          <a:latin typeface="ＭＳ Ｐゴシック" panose="020B0600070205080204" pitchFamily="50" charset="-128"/>
                          <a:ea typeface="ＭＳ Ｐゴシック" panose="020B0600070205080204" pitchFamily="50" charset="-128"/>
                        </a:rPr>
                        <a:t>マクネマー検定</a:t>
                      </a:r>
                    </a:p>
                  </a:txBody>
                  <a:tcPr marL="4763" marR="4763" marT="4763" marB="0" anchor="ctr"/>
                </a:tc>
                <a:tc>
                  <a:txBody>
                    <a:bodyPr/>
                    <a:lstStyle/>
                    <a:p>
                      <a:pPr algn="ctr" fontAlgn="ctr"/>
                      <a:r>
                        <a:rPr lang="ja-JP" altLang="en-US" sz="1600" b="0" i="0" u="none" strike="noStrike">
                          <a:solidFill>
                            <a:srgbClr val="000000"/>
                          </a:solidFill>
                          <a:effectLst/>
                          <a:latin typeface="ＭＳ Ｐゴシック" panose="020B0600070205080204" pitchFamily="50" charset="-128"/>
                          <a:ea typeface="ＭＳ Ｐゴシック" panose="020B0600070205080204" pitchFamily="50" charset="-128"/>
                        </a:rPr>
                        <a:t>あり</a:t>
                      </a:r>
                    </a:p>
                  </a:txBody>
                  <a:tcPr marL="4763" marR="4763" marT="4763" marB="0" anchor="ctr"/>
                </a:tc>
                <a:tc>
                  <a:txBody>
                    <a:bodyPr/>
                    <a:lstStyle/>
                    <a:p>
                      <a:pPr algn="ctr" fontAlgn="ct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群</a:t>
                      </a:r>
                    </a:p>
                  </a:txBody>
                  <a:tcPr marL="4763" marR="4763" marT="4763" marB="0" anchor="ctr"/>
                </a:tc>
                <a:tc>
                  <a:txBody>
                    <a:bodyPr/>
                    <a:lstStyle/>
                    <a:p>
                      <a:pPr algn="l"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対応のある</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群の比率の差の検定</a:t>
                      </a:r>
                    </a:p>
                  </a:txBody>
                  <a:tcPr marL="4763" marR="4763" marT="4763" marB="0" anchor="ctr"/>
                </a:tc>
                <a:tc>
                  <a:txBody>
                    <a:bodyPr/>
                    <a:lstStyle/>
                    <a:p>
                      <a:pPr algn="ctr" fontAlgn="ct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4763" marR="4763" marT="4763" marB="0" anchor="ctr"/>
                </a:tc>
                <a:extLst>
                  <a:ext uri="{0D108BD9-81ED-4DB2-BD59-A6C34878D82A}">
                    <a16:rowId xmlns:a16="http://schemas.microsoft.com/office/drawing/2014/main" val="2552701292"/>
                  </a:ext>
                </a:extLst>
              </a:tr>
              <a:tr h="514154">
                <a:tc>
                  <a:txBody>
                    <a:bodyPr/>
                    <a:lstStyle/>
                    <a:p>
                      <a:pPr algn="l" fontAlgn="ctr"/>
                      <a:r>
                        <a:rPr lang="ja-JP" altLang="en-US" sz="1600" b="0" i="0" u="none" strike="noStrike" dirty="0">
                          <a:solidFill>
                            <a:schemeClr val="bg1"/>
                          </a:solidFill>
                          <a:effectLst/>
                          <a:latin typeface="ＭＳ Ｐゴシック" panose="020B0600070205080204" pitchFamily="50" charset="-128"/>
                          <a:ea typeface="ＭＳ Ｐゴシック" panose="020B0600070205080204" pitchFamily="50" charset="-128"/>
                        </a:rPr>
                        <a:t>コクランの</a:t>
                      </a:r>
                      <a:r>
                        <a:rPr lang="en-US" altLang="ja-JP" sz="1600" b="0" i="0" u="none" strike="noStrike" dirty="0">
                          <a:solidFill>
                            <a:schemeClr val="bg1"/>
                          </a:solidFill>
                          <a:effectLst/>
                          <a:latin typeface="ＭＳ Ｐゴシック" panose="020B0600070205080204" pitchFamily="50" charset="-128"/>
                          <a:ea typeface="ＭＳ Ｐゴシック" panose="020B0600070205080204" pitchFamily="50" charset="-128"/>
                        </a:rPr>
                        <a:t>Q</a:t>
                      </a:r>
                      <a:r>
                        <a:rPr lang="ja-JP" altLang="en-US" sz="1600" b="0" i="0" u="none" strike="noStrike" dirty="0">
                          <a:solidFill>
                            <a:schemeClr val="bg1"/>
                          </a:solidFill>
                          <a:effectLst/>
                          <a:latin typeface="ＭＳ Ｐゴシック" panose="020B0600070205080204" pitchFamily="50" charset="-128"/>
                          <a:ea typeface="ＭＳ Ｐゴシック" panose="020B0600070205080204" pitchFamily="50" charset="-128"/>
                        </a:rPr>
                        <a:t>検定</a:t>
                      </a:r>
                    </a:p>
                  </a:txBody>
                  <a:tcPr marL="4763" marR="4763" marT="4763" marB="0" anchor="ctr"/>
                </a:tc>
                <a:tc>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あり</a:t>
                      </a:r>
                    </a:p>
                  </a:txBody>
                  <a:tcPr marL="4763" marR="4763" marT="4763" marB="0" anchor="ctr"/>
                </a:tc>
                <a:tc>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多群</a:t>
                      </a:r>
                    </a:p>
                  </a:txBody>
                  <a:tcPr marL="4763" marR="4763" marT="4763" marB="0" anchor="ctr"/>
                </a:tc>
                <a:tc>
                  <a:txBody>
                    <a:bodyPr/>
                    <a:lstStyle/>
                    <a:p>
                      <a:pPr algn="l"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対応のある多群の比率の差の検定</a:t>
                      </a:r>
                    </a:p>
                  </a:txBody>
                  <a:tcPr marL="4763" marR="4763" marT="4763" marB="0" anchor="ctr"/>
                </a:tc>
                <a:tc>
                  <a:txBody>
                    <a:bodyPr/>
                    <a:lstStyle/>
                    <a:p>
                      <a:pPr algn="ctr" fontAlgn="ct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4763" marR="4763" marT="4763" marB="0" anchor="ctr"/>
                </a:tc>
                <a:extLst>
                  <a:ext uri="{0D108BD9-81ED-4DB2-BD59-A6C34878D82A}">
                    <a16:rowId xmlns:a16="http://schemas.microsoft.com/office/drawing/2014/main" val="997840457"/>
                  </a:ext>
                </a:extLst>
              </a:tr>
            </a:tbl>
          </a:graphicData>
        </a:graphic>
      </p:graphicFrame>
      <p:sp>
        <p:nvSpPr>
          <p:cNvPr id="5" name="四角形: 角を丸くする 4">
            <a:extLst>
              <a:ext uri="{FF2B5EF4-FFF2-40B4-BE49-F238E27FC236}">
                <a16:creationId xmlns:a16="http://schemas.microsoft.com/office/drawing/2014/main" id="{849406FF-124B-46ED-B794-E18616677466}"/>
              </a:ext>
            </a:extLst>
          </p:cNvPr>
          <p:cNvSpPr/>
          <p:nvPr/>
        </p:nvSpPr>
        <p:spPr>
          <a:xfrm>
            <a:off x="652452" y="2915428"/>
            <a:ext cx="7894328" cy="1017628"/>
          </a:xfrm>
          <a:prstGeom prst="roundRect">
            <a:avLst/>
          </a:prstGeom>
          <a:noFill/>
          <a:ln w="4762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2DC930BD-FCCE-45F8-88A8-77D1E428AD20}"/>
              </a:ext>
            </a:extLst>
          </p:cNvPr>
          <p:cNvSpPr txBox="1"/>
          <p:nvPr/>
        </p:nvSpPr>
        <p:spPr>
          <a:xfrm>
            <a:off x="449511" y="5805264"/>
            <a:ext cx="4152099" cy="353943"/>
          </a:xfrm>
          <a:prstGeom prst="rect">
            <a:avLst/>
          </a:prstGeom>
          <a:noFill/>
        </p:spPr>
        <p:txBody>
          <a:bodyPr wrap="none" rtlCol="0">
            <a:spAutoFit/>
          </a:bodyPr>
          <a:lstStyle/>
          <a:p>
            <a:pPr algn="l"/>
            <a:r>
              <a:rPr kumimoji="1" lang="en-US" altLang="ja-JP" sz="1700" dirty="0">
                <a:solidFill>
                  <a:srgbClr val="FFC000"/>
                </a:solidFill>
                <a:latin typeface="ＭＳ Ｐゴシック" panose="020B0600070205080204" pitchFamily="50" charset="-128"/>
                <a:ea typeface="ＭＳ Ｐゴシック" panose="020B0600070205080204" pitchFamily="50" charset="-128"/>
                <a:cs typeface="Meiryo UI" pitchFamily="50" charset="-128"/>
              </a:rPr>
              <a:t>※</a:t>
            </a:r>
            <a:r>
              <a:rPr kumimoji="1" lang="ja-JP" altLang="en-US" sz="1700" dirty="0">
                <a:solidFill>
                  <a:srgbClr val="FFC000"/>
                </a:solidFill>
                <a:latin typeface="ＭＳ Ｐゴシック" panose="020B0600070205080204" pitchFamily="50" charset="-128"/>
                <a:ea typeface="ＭＳ Ｐゴシック" panose="020B0600070205080204" pitchFamily="50" charset="-128"/>
                <a:cs typeface="Meiryo UI" pitchFamily="50" charset="-128"/>
              </a:rPr>
              <a:t>本書で解説（</a:t>
            </a:r>
            <a:r>
              <a:rPr kumimoji="1" lang="en-US" altLang="ja-JP" sz="1700" dirty="0">
                <a:solidFill>
                  <a:srgbClr val="FFC000"/>
                </a:solidFill>
                <a:latin typeface="ＭＳ Ｐゴシック" panose="020B0600070205080204" pitchFamily="50" charset="-128"/>
                <a:ea typeface="ＭＳ Ｐゴシック" panose="020B0600070205080204" pitchFamily="50" charset="-128"/>
                <a:cs typeface="Meiryo UI" pitchFamily="50" charset="-128"/>
              </a:rPr>
              <a:t>+</a:t>
            </a:r>
            <a:r>
              <a:rPr kumimoji="1" lang="ja-JP" altLang="en-US" sz="1700" dirty="0">
                <a:solidFill>
                  <a:srgbClr val="FFC000"/>
                </a:solidFill>
                <a:latin typeface="ＭＳ Ｐゴシック" panose="020B0600070205080204" pitchFamily="50" charset="-128"/>
                <a:ea typeface="ＭＳ Ｐゴシック" panose="020B0600070205080204" pitchFamily="50" charset="-128"/>
                <a:cs typeface="Meiryo UI" pitchFamily="50" charset="-128"/>
              </a:rPr>
              <a:t>表にはない「適合度検定」）</a:t>
            </a:r>
            <a:endParaRPr kumimoji="1" lang="en-US" altLang="ja-JP" sz="1700" dirty="0">
              <a:solidFill>
                <a:srgbClr val="FFC000"/>
              </a:solidFill>
              <a:latin typeface="ＭＳ Ｐゴシック" panose="020B0600070205080204" pitchFamily="50" charset="-128"/>
              <a:ea typeface="ＭＳ Ｐゴシック" panose="020B0600070205080204" pitchFamily="50" charset="-128"/>
              <a:cs typeface="Meiryo UI" pitchFamily="50" charset="-128"/>
            </a:endParaRPr>
          </a:p>
        </p:txBody>
      </p:sp>
      <p:sp>
        <p:nvSpPr>
          <p:cNvPr id="8" name="正方形/長方形 7">
            <a:extLst>
              <a:ext uri="{FF2B5EF4-FFF2-40B4-BE49-F238E27FC236}">
                <a16:creationId xmlns:a16="http://schemas.microsoft.com/office/drawing/2014/main" id="{91B5A4FE-F968-4940-88D9-3266ADE1D9D0}"/>
              </a:ext>
            </a:extLst>
          </p:cNvPr>
          <p:cNvSpPr/>
          <p:nvPr/>
        </p:nvSpPr>
        <p:spPr>
          <a:xfrm>
            <a:off x="431541" y="5010239"/>
            <a:ext cx="8319642" cy="877163"/>
          </a:xfrm>
          <a:prstGeom prst="rect">
            <a:avLst/>
          </a:prstGeom>
        </p:spPr>
        <p:txBody>
          <a:bodyPr wrap="square">
            <a:spAutoFit/>
          </a:bodyPr>
          <a:lstStyle/>
          <a:p>
            <a:pPr algn="just"/>
            <a:r>
              <a:rPr lang="ja-JP" altLang="en-US" sz="1700" dirty="0">
                <a:solidFill>
                  <a:schemeClr val="bg1"/>
                </a:solidFill>
                <a:latin typeface="+mn-ea"/>
              </a:rPr>
              <a:t>注</a:t>
            </a:r>
            <a:r>
              <a:rPr lang="en-US" altLang="ja-JP" sz="1700" dirty="0">
                <a:solidFill>
                  <a:schemeClr val="bg1"/>
                </a:solidFill>
                <a:latin typeface="+mn-ea"/>
              </a:rPr>
              <a:t>1</a:t>
            </a:r>
            <a:r>
              <a:rPr lang="ja-JP" altLang="en-US" sz="1700" dirty="0">
                <a:solidFill>
                  <a:schemeClr val="bg1"/>
                </a:solidFill>
                <a:latin typeface="+mn-ea"/>
              </a:rPr>
              <a:t>：対応なしの手法で対応ありのデータを検定することも可</a:t>
            </a:r>
            <a:endParaRPr lang="en-US" altLang="ja-JP" sz="1700" dirty="0">
              <a:solidFill>
                <a:schemeClr val="bg1"/>
              </a:solidFill>
              <a:latin typeface="+mn-ea"/>
            </a:endParaRPr>
          </a:p>
          <a:p>
            <a:pPr algn="just"/>
            <a:r>
              <a:rPr lang="ja-JP" altLang="en-US" sz="1700" dirty="0">
                <a:solidFill>
                  <a:schemeClr val="bg1"/>
                </a:solidFill>
                <a:latin typeface="+mn-ea"/>
              </a:rPr>
              <a:t>注</a:t>
            </a:r>
            <a:r>
              <a:rPr lang="en-US" altLang="ja-JP" sz="1700" dirty="0">
                <a:solidFill>
                  <a:schemeClr val="bg1"/>
                </a:solidFill>
                <a:latin typeface="+mn-ea"/>
              </a:rPr>
              <a:t>2</a:t>
            </a:r>
            <a:r>
              <a:rPr lang="ja-JP" altLang="en-US" sz="1700" dirty="0">
                <a:solidFill>
                  <a:schemeClr val="bg1"/>
                </a:solidFill>
                <a:latin typeface="+mn-ea"/>
              </a:rPr>
              <a:t>：多群用の手法で</a:t>
            </a:r>
            <a:r>
              <a:rPr lang="en-US" altLang="ja-JP" sz="1700" dirty="0">
                <a:solidFill>
                  <a:schemeClr val="bg1"/>
                </a:solidFill>
                <a:latin typeface="+mn-ea"/>
              </a:rPr>
              <a:t>2</a:t>
            </a:r>
            <a:r>
              <a:rPr lang="ja-JP" altLang="en-US" sz="1700" dirty="0">
                <a:solidFill>
                  <a:schemeClr val="bg1"/>
                </a:solidFill>
                <a:latin typeface="+mn-ea"/>
              </a:rPr>
              <a:t>群を検定することも可</a:t>
            </a:r>
            <a:endParaRPr lang="en-US" altLang="ja-JP" sz="1700" dirty="0">
              <a:solidFill>
                <a:schemeClr val="bg1"/>
              </a:solidFill>
              <a:latin typeface="+mn-ea"/>
            </a:endParaRPr>
          </a:p>
          <a:p>
            <a:pPr algn="just"/>
            <a:r>
              <a:rPr lang="ja-JP" altLang="en-US" sz="1700" dirty="0">
                <a:solidFill>
                  <a:schemeClr val="bg1"/>
                </a:solidFill>
                <a:latin typeface="+mn-ea"/>
              </a:rPr>
              <a:t>注</a:t>
            </a:r>
            <a:r>
              <a:rPr lang="en-US" altLang="ja-JP" sz="1700" dirty="0">
                <a:solidFill>
                  <a:schemeClr val="bg1"/>
                </a:solidFill>
                <a:latin typeface="+mn-ea"/>
              </a:rPr>
              <a:t>3</a:t>
            </a:r>
            <a:r>
              <a:rPr lang="ja-JP" altLang="en-US" sz="1700" dirty="0">
                <a:solidFill>
                  <a:schemeClr val="bg1"/>
                </a:solidFill>
                <a:latin typeface="+mn-ea"/>
              </a:rPr>
              <a:t>：フィッシャーの正確確率検定で多群のデータを扱えるソフトもある</a:t>
            </a:r>
            <a:endParaRPr lang="en-US" altLang="ja-JP" sz="2000" dirty="0">
              <a:solidFill>
                <a:schemeClr val="bg1"/>
              </a:solidFill>
            </a:endParaRPr>
          </a:p>
        </p:txBody>
      </p:sp>
    </p:spTree>
    <p:extLst>
      <p:ext uri="{BB962C8B-B14F-4D97-AF65-F5344CB8AC3E}">
        <p14:creationId xmlns:p14="http://schemas.microsoft.com/office/powerpoint/2010/main" val="6671661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D0D8395-EB69-4FDC-A04A-BDC056FEED04}"/>
              </a:ext>
            </a:extLst>
          </p:cNvPr>
          <p:cNvSpPr>
            <a:spLocks noGrp="1"/>
          </p:cNvSpPr>
          <p:nvPr>
            <p:ph type="title"/>
          </p:nvPr>
        </p:nvSpPr>
        <p:spPr>
          <a:xfrm>
            <a:off x="683568" y="620688"/>
            <a:ext cx="7469832" cy="1143000"/>
          </a:xfrm>
        </p:spPr>
        <p:txBody>
          <a:bodyPr/>
          <a:lstStyle/>
          <a:p>
            <a:r>
              <a:rPr kumimoji="1" lang="ja-JP" altLang="en-US" dirty="0"/>
              <a:t>いろいろなノンパラ</a:t>
            </a:r>
            <a:br>
              <a:rPr kumimoji="1" lang="en-US" altLang="ja-JP" dirty="0"/>
            </a:br>
            <a:r>
              <a:rPr kumimoji="1" lang="ja-JP" altLang="en-US" sz="3000" dirty="0"/>
              <a:t>順位データと外れ値のある量的データ</a:t>
            </a:r>
          </a:p>
        </p:txBody>
      </p:sp>
      <p:graphicFrame>
        <p:nvGraphicFramePr>
          <p:cNvPr id="4" name="コンテンツ プレースホルダー 3">
            <a:extLst>
              <a:ext uri="{FF2B5EF4-FFF2-40B4-BE49-F238E27FC236}">
                <a16:creationId xmlns:a16="http://schemas.microsoft.com/office/drawing/2014/main" id="{F98E819C-B0DC-4E60-A20E-958760B97699}"/>
              </a:ext>
            </a:extLst>
          </p:cNvPr>
          <p:cNvGraphicFramePr>
            <a:graphicFrameLocks noGrp="1"/>
          </p:cNvGraphicFramePr>
          <p:nvPr>
            <p:ph idx="1"/>
            <p:extLst>
              <p:ext uri="{D42A27DB-BD31-4B8C-83A1-F6EECF244321}">
                <p14:modId xmlns:p14="http://schemas.microsoft.com/office/powerpoint/2010/main" val="3265152874"/>
              </p:ext>
            </p:extLst>
          </p:nvPr>
        </p:nvGraphicFramePr>
        <p:xfrm>
          <a:off x="450846" y="1916832"/>
          <a:ext cx="8289931" cy="3672408"/>
        </p:xfrm>
        <a:graphic>
          <a:graphicData uri="http://schemas.openxmlformats.org/drawingml/2006/table">
            <a:tbl>
              <a:tblPr firstRow="1" firstCol="1" bandRow="1">
                <a:tableStyleId>{5C22544A-7EE6-4342-B048-85BDC9FD1C3A}</a:tableStyleId>
              </a:tblPr>
              <a:tblGrid>
                <a:gridCol w="2938464">
                  <a:extLst>
                    <a:ext uri="{9D8B030D-6E8A-4147-A177-3AD203B41FA5}">
                      <a16:colId xmlns:a16="http://schemas.microsoft.com/office/drawing/2014/main" val="1642795936"/>
                    </a:ext>
                  </a:extLst>
                </a:gridCol>
                <a:gridCol w="565545">
                  <a:extLst>
                    <a:ext uri="{9D8B030D-6E8A-4147-A177-3AD203B41FA5}">
                      <a16:colId xmlns:a16="http://schemas.microsoft.com/office/drawing/2014/main" val="4224159104"/>
                    </a:ext>
                  </a:extLst>
                </a:gridCol>
                <a:gridCol w="633020">
                  <a:extLst>
                    <a:ext uri="{9D8B030D-6E8A-4147-A177-3AD203B41FA5}">
                      <a16:colId xmlns:a16="http://schemas.microsoft.com/office/drawing/2014/main" val="4271841681"/>
                    </a:ext>
                  </a:extLst>
                </a:gridCol>
                <a:gridCol w="3254376">
                  <a:extLst>
                    <a:ext uri="{9D8B030D-6E8A-4147-A177-3AD203B41FA5}">
                      <a16:colId xmlns:a16="http://schemas.microsoft.com/office/drawing/2014/main" val="3617971337"/>
                    </a:ext>
                  </a:extLst>
                </a:gridCol>
                <a:gridCol w="898526">
                  <a:extLst>
                    <a:ext uri="{9D8B030D-6E8A-4147-A177-3AD203B41FA5}">
                      <a16:colId xmlns:a16="http://schemas.microsoft.com/office/drawing/2014/main" val="2175277599"/>
                    </a:ext>
                  </a:extLst>
                </a:gridCol>
              </a:tblGrid>
              <a:tr h="606557">
                <a:tc>
                  <a:txBody>
                    <a:bodyPr/>
                    <a:lstStyle/>
                    <a:p>
                      <a:pPr algn="ctr" fontAlgn="ctr"/>
                      <a:r>
                        <a:rPr lang="ja-JP" altLang="en-US" sz="1600" b="0" i="0" u="none" strike="noStrike" dirty="0">
                          <a:solidFill>
                            <a:schemeClr val="bg1"/>
                          </a:solidFill>
                          <a:effectLst/>
                          <a:latin typeface="ＭＳ Ｐゴシック" panose="020B0600070205080204" pitchFamily="50" charset="-128"/>
                          <a:ea typeface="ＭＳ Ｐゴシック" panose="020B0600070205080204" pitchFamily="50" charset="-128"/>
                        </a:rPr>
                        <a:t>名称</a:t>
                      </a:r>
                    </a:p>
                  </a:txBody>
                  <a:tcPr marL="4763" marR="4763" marT="4763" marB="0" anchor="ctr"/>
                </a:tc>
                <a:tc>
                  <a:txBody>
                    <a:bodyPr/>
                    <a:lstStyle/>
                    <a:p>
                      <a:pPr algn="ctr" fontAlgn="ctr"/>
                      <a:r>
                        <a:rPr lang="ja-JP" altLang="en-US" sz="1600" b="0" i="0" u="none" strike="noStrike" dirty="0">
                          <a:solidFill>
                            <a:schemeClr val="bg1"/>
                          </a:solidFill>
                          <a:effectLst/>
                          <a:latin typeface="ＭＳ Ｐゴシック" panose="020B0600070205080204" pitchFamily="50" charset="-128"/>
                          <a:ea typeface="ＭＳ Ｐゴシック" panose="020B0600070205080204" pitchFamily="50" charset="-128"/>
                        </a:rPr>
                        <a:t>対応関係</a:t>
                      </a:r>
                    </a:p>
                  </a:txBody>
                  <a:tcPr marL="4763" marR="4763" marT="4763" marB="0" anchor="ctr"/>
                </a:tc>
                <a:tc>
                  <a:txBody>
                    <a:bodyPr/>
                    <a:lstStyle/>
                    <a:p>
                      <a:pPr algn="ctr" fontAlgn="ctr"/>
                      <a:r>
                        <a:rPr lang="ja-JP" altLang="en-US" sz="1600" b="0" i="0" u="none" strike="noStrike" dirty="0">
                          <a:solidFill>
                            <a:schemeClr val="bg1"/>
                          </a:solidFill>
                          <a:effectLst/>
                          <a:latin typeface="ＭＳ Ｐゴシック" panose="020B0600070205080204" pitchFamily="50" charset="-128"/>
                          <a:ea typeface="ＭＳ Ｐゴシック" panose="020B0600070205080204" pitchFamily="50" charset="-128"/>
                        </a:rPr>
                        <a:t>群数</a:t>
                      </a:r>
                    </a:p>
                  </a:txBody>
                  <a:tcPr marL="4763" marR="4763" marT="4763" marB="0" anchor="ctr"/>
                </a:tc>
                <a:tc>
                  <a:txBody>
                    <a:bodyPr/>
                    <a:lstStyle/>
                    <a:p>
                      <a:pPr algn="ctr" fontAlgn="ctr"/>
                      <a:r>
                        <a:rPr lang="ja-JP" altLang="en-US" sz="1600" b="0" i="0" u="none" strike="noStrike" dirty="0">
                          <a:solidFill>
                            <a:schemeClr val="bg1"/>
                          </a:solidFill>
                          <a:effectLst/>
                          <a:latin typeface="ＭＳ Ｐゴシック" panose="020B0600070205080204" pitchFamily="50" charset="-128"/>
                          <a:ea typeface="ＭＳ Ｐゴシック" panose="020B0600070205080204" pitchFamily="50" charset="-128"/>
                        </a:rPr>
                        <a:t>同等のパラメトリック手法，目的</a:t>
                      </a:r>
                    </a:p>
                  </a:txBody>
                  <a:tcPr marL="4763" marR="4763" marT="4763" marB="0" anchor="ctr"/>
                </a:tc>
                <a:tc>
                  <a:txBody>
                    <a:bodyPr/>
                    <a:lstStyle/>
                    <a:p>
                      <a:pPr algn="ctr" fontAlgn="ctr"/>
                      <a:r>
                        <a:rPr lang="en-US" sz="1600" b="0" i="0" u="none" strike="noStrike" dirty="0">
                          <a:solidFill>
                            <a:schemeClr val="bg1"/>
                          </a:solidFill>
                          <a:effectLst/>
                          <a:latin typeface="ＭＳ Ｐゴシック" panose="020B0600070205080204" pitchFamily="50" charset="-128"/>
                          <a:ea typeface="ＭＳ Ｐゴシック" panose="020B0600070205080204" pitchFamily="50" charset="-128"/>
                        </a:rPr>
                        <a:t>R</a:t>
                      </a:r>
                      <a:r>
                        <a:rPr lang="ja-JP" altLang="en-US" sz="1600" b="0" i="0" u="none" strike="noStrike" dirty="0">
                          <a:solidFill>
                            <a:schemeClr val="bg1"/>
                          </a:solidFill>
                          <a:effectLst/>
                          <a:latin typeface="ＭＳ Ｐゴシック" panose="020B0600070205080204" pitchFamily="50" charset="-128"/>
                          <a:ea typeface="ＭＳ Ｐゴシック" panose="020B0600070205080204" pitchFamily="50" charset="-128"/>
                        </a:rPr>
                        <a:t>コマンダー</a:t>
                      </a:r>
                    </a:p>
                  </a:txBody>
                  <a:tcPr marL="4763" marR="4763" marT="4763" marB="0" anchor="ctr"/>
                </a:tc>
                <a:extLst>
                  <a:ext uri="{0D108BD9-81ED-4DB2-BD59-A6C34878D82A}">
                    <a16:rowId xmlns:a16="http://schemas.microsoft.com/office/drawing/2014/main" val="2386692027"/>
                  </a:ext>
                </a:extLst>
              </a:tr>
              <a:tr h="340650">
                <a:tc>
                  <a:txBody>
                    <a:bodyPr/>
                    <a:lstStyle/>
                    <a:p>
                      <a:pPr algn="l" fontAlgn="ctr"/>
                      <a:r>
                        <a:rPr lang="ja-JP" altLang="en-US" sz="1600" b="0" i="0" u="none" strike="noStrike" dirty="0">
                          <a:solidFill>
                            <a:schemeClr val="bg1"/>
                          </a:solidFill>
                          <a:effectLst/>
                          <a:latin typeface="ＭＳ Ｐゴシック" panose="020B0600070205080204" pitchFamily="50" charset="-128"/>
                          <a:ea typeface="ＭＳ Ｐゴシック" panose="020B0600070205080204" pitchFamily="50" charset="-128"/>
                        </a:rPr>
                        <a:t>マン・ホイットニーの</a:t>
                      </a:r>
                      <a:r>
                        <a:rPr lang="en-US" altLang="ja-JP" sz="1600" b="0" i="0" u="none" strike="noStrike" dirty="0">
                          <a:solidFill>
                            <a:schemeClr val="bg1"/>
                          </a:solidFill>
                          <a:effectLst/>
                          <a:latin typeface="ＭＳ Ｐゴシック" panose="020B0600070205080204" pitchFamily="50" charset="-128"/>
                          <a:ea typeface="ＭＳ Ｐゴシック" panose="020B0600070205080204" pitchFamily="50" charset="-128"/>
                        </a:rPr>
                        <a:t>U</a:t>
                      </a:r>
                      <a:r>
                        <a:rPr lang="ja-JP" altLang="en-US" sz="1600" b="0" i="0" u="none" strike="noStrike" dirty="0">
                          <a:solidFill>
                            <a:schemeClr val="bg1"/>
                          </a:solidFill>
                          <a:effectLst/>
                          <a:latin typeface="ＭＳ Ｐゴシック" panose="020B0600070205080204" pitchFamily="50" charset="-128"/>
                          <a:ea typeface="ＭＳ Ｐゴシック" panose="020B0600070205080204" pitchFamily="50" charset="-128"/>
                        </a:rPr>
                        <a:t>検定</a:t>
                      </a:r>
                    </a:p>
                  </a:txBody>
                  <a:tcPr marL="4763" marR="4763" marT="4763" marB="0" anchor="ctr"/>
                </a:tc>
                <a:tc rowSpan="2">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なし</a:t>
                      </a:r>
                    </a:p>
                  </a:txBody>
                  <a:tcPr marL="4763" marR="4763" marT="4763" marB="0" anchor="ctr"/>
                </a:tc>
                <a:tc rowSpan="2">
                  <a:txBody>
                    <a:bodyPr/>
                    <a:lstStyle/>
                    <a:p>
                      <a:pPr algn="ctr" fontAlgn="ct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群</a:t>
                      </a:r>
                    </a:p>
                  </a:txBody>
                  <a:tcPr marL="4763" marR="4763" marT="4763" marB="0" anchor="ctr"/>
                </a:tc>
                <a:tc rowSpan="2">
                  <a:txBody>
                    <a:bodyPr/>
                    <a:lstStyle/>
                    <a:p>
                      <a:pPr algn="l"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対応のない</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群の平均の差の検定</a:t>
                      </a:r>
                    </a:p>
                  </a:txBody>
                  <a:tcPr marL="4763" marR="4763" marT="4763" marB="0" anchor="ctr"/>
                </a:tc>
                <a:tc>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4763" marR="4763" marT="4763" marB="0" anchor="ctr"/>
                </a:tc>
                <a:extLst>
                  <a:ext uri="{0D108BD9-81ED-4DB2-BD59-A6C34878D82A}">
                    <a16:rowId xmlns:a16="http://schemas.microsoft.com/office/drawing/2014/main" val="829807106"/>
                  </a:ext>
                </a:extLst>
              </a:tr>
              <a:tr h="340650">
                <a:tc>
                  <a:txBody>
                    <a:bodyPr/>
                    <a:lstStyle/>
                    <a:p>
                      <a:pPr algn="l" fontAlgn="ctr"/>
                      <a:r>
                        <a:rPr lang="ja-JP" altLang="en-US" sz="1600" b="0" i="0" u="none" strike="noStrike" dirty="0">
                          <a:solidFill>
                            <a:schemeClr val="bg1"/>
                          </a:solidFill>
                          <a:effectLst/>
                          <a:latin typeface="ＭＳ Ｐゴシック" panose="020B0600070205080204" pitchFamily="50" charset="-128"/>
                          <a:ea typeface="ＭＳ Ｐゴシック" panose="020B0600070205080204" pitchFamily="50" charset="-128"/>
                        </a:rPr>
                        <a:t>ブルンナー・ムンツェル検定</a:t>
                      </a:r>
                    </a:p>
                  </a:txBody>
                  <a:tcPr marL="4763" marR="4763" marT="4763" marB="0" anchor="ctr"/>
                </a:tc>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fontAlgn="ctr"/>
                      <a:r>
                        <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rPr>
                        <a:t>×</a:t>
                      </a:r>
                    </a:p>
                  </a:txBody>
                  <a:tcPr marL="4763" marR="4763" marT="4763" marB="0" anchor="ctr"/>
                </a:tc>
                <a:extLst>
                  <a:ext uri="{0D108BD9-81ED-4DB2-BD59-A6C34878D82A}">
                    <a16:rowId xmlns:a16="http://schemas.microsoft.com/office/drawing/2014/main" val="1017996726"/>
                  </a:ext>
                </a:extLst>
              </a:tr>
              <a:tr h="340650">
                <a:tc>
                  <a:txBody>
                    <a:bodyPr/>
                    <a:lstStyle/>
                    <a:p>
                      <a:pPr algn="l" fontAlgn="ctr"/>
                      <a:r>
                        <a:rPr lang="ja-JP" altLang="en-US" sz="1600" b="0" i="0" u="none" strike="noStrike" dirty="0">
                          <a:solidFill>
                            <a:schemeClr val="bg1"/>
                          </a:solidFill>
                          <a:effectLst/>
                          <a:latin typeface="ＭＳ Ｐゴシック" panose="020B0600070205080204" pitchFamily="50" charset="-128"/>
                          <a:ea typeface="ＭＳ Ｐゴシック" panose="020B0600070205080204" pitchFamily="50" charset="-128"/>
                        </a:rPr>
                        <a:t>符号検定</a:t>
                      </a:r>
                    </a:p>
                  </a:txBody>
                  <a:tcPr marL="4763" marR="4763" marT="4763" marB="0" anchor="ctr"/>
                </a:tc>
                <a:tc>
                  <a:txBody>
                    <a:bodyPr/>
                    <a:lstStyle/>
                    <a:p>
                      <a:pPr algn="ctr" fontAlgn="ctr"/>
                      <a:r>
                        <a:rPr lang="ja-JP" altLang="en-US" sz="1600" b="0" i="0" u="none" strike="noStrike">
                          <a:solidFill>
                            <a:srgbClr val="000000"/>
                          </a:solidFill>
                          <a:effectLst/>
                          <a:latin typeface="ＭＳ Ｐゴシック" panose="020B0600070205080204" pitchFamily="50" charset="-128"/>
                          <a:ea typeface="ＭＳ Ｐゴシック" panose="020B0600070205080204" pitchFamily="50" charset="-128"/>
                        </a:rPr>
                        <a:t>あり</a:t>
                      </a:r>
                    </a:p>
                  </a:txBody>
                  <a:tcPr marL="4763" marR="4763" marT="4763" marB="0" anchor="ctr"/>
                </a:tc>
                <a:tc>
                  <a:txBody>
                    <a:bodyPr/>
                    <a:lstStyle/>
                    <a:p>
                      <a:pPr algn="ctr" fontAlgn="ctr"/>
                      <a:r>
                        <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rPr>
                        <a:t>2</a:t>
                      </a:r>
                      <a:r>
                        <a:rPr lang="ja-JP" altLang="en-US" sz="1600" b="0" i="0" u="none" strike="noStrike">
                          <a:solidFill>
                            <a:srgbClr val="000000"/>
                          </a:solidFill>
                          <a:effectLst/>
                          <a:latin typeface="ＭＳ Ｐゴシック" panose="020B0600070205080204" pitchFamily="50" charset="-128"/>
                          <a:ea typeface="ＭＳ Ｐゴシック" panose="020B0600070205080204" pitchFamily="50" charset="-128"/>
                        </a:rPr>
                        <a:t>群</a:t>
                      </a:r>
                    </a:p>
                  </a:txBody>
                  <a:tcPr marL="4763" marR="4763" marT="4763" marB="0" anchor="ctr"/>
                </a:tc>
                <a:tc>
                  <a:txBody>
                    <a:bodyPr/>
                    <a:lstStyle/>
                    <a:p>
                      <a:pPr algn="l"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対応のある</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群の平均の差の検定</a:t>
                      </a:r>
                    </a:p>
                  </a:txBody>
                  <a:tcPr marL="4763" marR="4763" marT="4763" marB="0" anchor="ctr"/>
                </a:tc>
                <a:tc>
                  <a:txBody>
                    <a:bodyPr/>
                    <a:lstStyle/>
                    <a:p>
                      <a:pPr algn="ctr" fontAlgn="ct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4763" marR="4763" marT="4763" marB="0" anchor="ctr"/>
                </a:tc>
                <a:extLst>
                  <a:ext uri="{0D108BD9-81ED-4DB2-BD59-A6C34878D82A}">
                    <a16:rowId xmlns:a16="http://schemas.microsoft.com/office/drawing/2014/main" val="794928972"/>
                  </a:ext>
                </a:extLst>
              </a:tr>
              <a:tr h="340650">
                <a:tc>
                  <a:txBody>
                    <a:bodyPr/>
                    <a:lstStyle/>
                    <a:p>
                      <a:pPr algn="l" fontAlgn="ctr"/>
                      <a:r>
                        <a:rPr lang="ja-JP" altLang="en-US" sz="1600" b="0" i="0" u="none" strike="noStrike" dirty="0">
                          <a:solidFill>
                            <a:schemeClr val="bg1"/>
                          </a:solidFill>
                          <a:effectLst/>
                          <a:latin typeface="ＭＳ Ｐゴシック" panose="020B0600070205080204" pitchFamily="50" charset="-128"/>
                          <a:ea typeface="ＭＳ Ｐゴシック" panose="020B0600070205080204" pitchFamily="50" charset="-128"/>
                        </a:rPr>
                        <a:t>ウィルコクソンの符号付順位検定</a:t>
                      </a:r>
                      <a:r>
                        <a:rPr lang="en-US" altLang="ja-JP" sz="1600" b="0" i="0" u="none" strike="noStrike" baseline="30000" dirty="0">
                          <a:solidFill>
                            <a:schemeClr val="bg1"/>
                          </a:solidFill>
                          <a:effectLst/>
                          <a:latin typeface="ＭＳ Ｐゴシック" panose="020B0600070205080204" pitchFamily="50" charset="-128"/>
                          <a:ea typeface="ＭＳ Ｐゴシック" panose="020B0600070205080204" pitchFamily="50" charset="-128"/>
                        </a:rPr>
                        <a:t>1</a:t>
                      </a:r>
                      <a:endParaRPr lang="ja-JP" altLang="en-US" sz="1600" b="0" i="0" u="none" strike="noStrike" baseline="30000" dirty="0">
                        <a:solidFill>
                          <a:schemeClr val="bg1"/>
                        </a:solidFill>
                        <a:effectLst/>
                        <a:latin typeface="ＭＳ Ｐゴシック" panose="020B0600070205080204" pitchFamily="50" charset="-128"/>
                        <a:ea typeface="ＭＳ Ｐゴシック" panose="020B0600070205080204" pitchFamily="50" charset="-128"/>
                      </a:endParaRPr>
                    </a:p>
                  </a:txBody>
                  <a:tcPr marL="4763" marR="4763" marT="4763" marB="0" anchor="ctr"/>
                </a:tc>
                <a:tc>
                  <a:txBody>
                    <a:bodyPr/>
                    <a:lstStyle/>
                    <a:p>
                      <a:pPr algn="ctr" fontAlgn="ctr"/>
                      <a:r>
                        <a:rPr lang="ja-JP" altLang="en-US" sz="1600" b="0" i="0" u="none" strike="noStrike">
                          <a:solidFill>
                            <a:srgbClr val="000000"/>
                          </a:solidFill>
                          <a:effectLst/>
                          <a:latin typeface="ＭＳ Ｐゴシック" panose="020B0600070205080204" pitchFamily="50" charset="-128"/>
                          <a:ea typeface="ＭＳ Ｐゴシック" panose="020B0600070205080204" pitchFamily="50" charset="-128"/>
                        </a:rPr>
                        <a:t>あり</a:t>
                      </a:r>
                    </a:p>
                  </a:txBody>
                  <a:tcPr marL="4763" marR="4763" marT="4763" marB="0" anchor="ctr"/>
                </a:tc>
                <a:tc>
                  <a:txBody>
                    <a:bodyPr/>
                    <a:lstStyle/>
                    <a:p>
                      <a:pPr algn="ctr" fontAlgn="ctr"/>
                      <a:r>
                        <a:rPr lang="en-US" altLang="ja-JP" sz="1600" b="0" i="0" u="none" strike="noStrike">
                          <a:solidFill>
                            <a:srgbClr val="000000"/>
                          </a:solidFill>
                          <a:effectLst/>
                          <a:latin typeface="ＭＳ Ｐゴシック" panose="020B0600070205080204" pitchFamily="50" charset="-128"/>
                          <a:ea typeface="ＭＳ Ｐゴシック" panose="020B0600070205080204" pitchFamily="50" charset="-128"/>
                        </a:rPr>
                        <a:t>2</a:t>
                      </a:r>
                      <a:r>
                        <a:rPr lang="ja-JP" altLang="en-US" sz="1600" b="0" i="0" u="none" strike="noStrike">
                          <a:solidFill>
                            <a:srgbClr val="000000"/>
                          </a:solidFill>
                          <a:effectLst/>
                          <a:latin typeface="ＭＳ Ｐゴシック" panose="020B0600070205080204" pitchFamily="50" charset="-128"/>
                          <a:ea typeface="ＭＳ Ｐゴシック" panose="020B0600070205080204" pitchFamily="50" charset="-128"/>
                        </a:rPr>
                        <a:t>群</a:t>
                      </a:r>
                    </a:p>
                  </a:txBody>
                  <a:tcPr marL="4763" marR="4763" marT="4763" marB="0" anchor="ctr"/>
                </a:tc>
                <a:tc>
                  <a:txBody>
                    <a:bodyPr/>
                    <a:lstStyle/>
                    <a:p>
                      <a:pPr algn="l"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対応のある</a:t>
                      </a: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2</a:t>
                      </a: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群の平均の差の検定</a:t>
                      </a:r>
                    </a:p>
                  </a:txBody>
                  <a:tcPr marL="4763" marR="4763" marT="4763" marB="0" anchor="ctr"/>
                </a:tc>
                <a:tc>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4763" marR="4763" marT="4763" marB="0" anchor="ctr"/>
                </a:tc>
                <a:extLst>
                  <a:ext uri="{0D108BD9-81ED-4DB2-BD59-A6C34878D82A}">
                    <a16:rowId xmlns:a16="http://schemas.microsoft.com/office/drawing/2014/main" val="656807008"/>
                  </a:ext>
                </a:extLst>
              </a:tr>
              <a:tr h="340650">
                <a:tc>
                  <a:txBody>
                    <a:bodyPr/>
                    <a:lstStyle/>
                    <a:p>
                      <a:pPr algn="l" fontAlgn="ctr"/>
                      <a:r>
                        <a:rPr lang="ja-JP" altLang="en-US" sz="1600" b="0" i="0" u="none" strike="noStrike" dirty="0">
                          <a:solidFill>
                            <a:schemeClr val="bg1"/>
                          </a:solidFill>
                          <a:effectLst/>
                          <a:latin typeface="ＭＳ Ｐゴシック" panose="020B0600070205080204" pitchFamily="50" charset="-128"/>
                          <a:ea typeface="ＭＳ Ｐゴシック" panose="020B0600070205080204" pitchFamily="50" charset="-128"/>
                        </a:rPr>
                        <a:t>クラスカル・ウォリス検定</a:t>
                      </a:r>
                    </a:p>
                  </a:txBody>
                  <a:tcPr marL="4763" marR="4763" marT="4763" marB="0" anchor="ctr"/>
                </a:tc>
                <a:tc>
                  <a:txBody>
                    <a:bodyPr/>
                    <a:lstStyle/>
                    <a:p>
                      <a:pPr algn="ctr" fontAlgn="ctr"/>
                      <a:r>
                        <a:rPr lang="ja-JP" altLang="en-US" sz="1600" b="0" i="0" u="none" strike="noStrike">
                          <a:solidFill>
                            <a:srgbClr val="000000"/>
                          </a:solidFill>
                          <a:effectLst/>
                          <a:latin typeface="ＭＳ Ｐゴシック" panose="020B0600070205080204" pitchFamily="50" charset="-128"/>
                          <a:ea typeface="ＭＳ Ｐゴシック" panose="020B0600070205080204" pitchFamily="50" charset="-128"/>
                        </a:rPr>
                        <a:t>なし</a:t>
                      </a:r>
                    </a:p>
                  </a:txBody>
                  <a:tcPr marL="4763" marR="4763" marT="4763" marB="0" anchor="ctr"/>
                </a:tc>
                <a:tc>
                  <a:txBody>
                    <a:bodyPr/>
                    <a:lstStyle/>
                    <a:p>
                      <a:pPr algn="ctr" fontAlgn="ctr"/>
                      <a:r>
                        <a:rPr lang="ja-JP" altLang="en-US" sz="1600" b="0" i="0" u="none" strike="noStrike">
                          <a:solidFill>
                            <a:srgbClr val="000000"/>
                          </a:solidFill>
                          <a:effectLst/>
                          <a:latin typeface="ＭＳ Ｐゴシック" panose="020B0600070205080204" pitchFamily="50" charset="-128"/>
                          <a:ea typeface="ＭＳ Ｐゴシック" panose="020B0600070205080204" pitchFamily="50" charset="-128"/>
                        </a:rPr>
                        <a:t>多群</a:t>
                      </a:r>
                    </a:p>
                  </a:txBody>
                  <a:tcPr marL="4763" marR="4763" marT="4763" marB="0" anchor="ctr"/>
                </a:tc>
                <a:tc>
                  <a:txBody>
                    <a:bodyPr/>
                    <a:lstStyle/>
                    <a:p>
                      <a:pPr algn="l"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対応のない一元配置分散分析</a:t>
                      </a:r>
                    </a:p>
                  </a:txBody>
                  <a:tcPr marL="4763" marR="4763" marT="4763" marB="0" anchor="ctr"/>
                </a:tc>
                <a:tc>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4763" marR="4763" marT="4763" marB="0" anchor="ctr"/>
                </a:tc>
                <a:extLst>
                  <a:ext uri="{0D108BD9-81ED-4DB2-BD59-A6C34878D82A}">
                    <a16:rowId xmlns:a16="http://schemas.microsoft.com/office/drawing/2014/main" val="3245732503"/>
                  </a:ext>
                </a:extLst>
              </a:tr>
              <a:tr h="340650">
                <a:tc>
                  <a:txBody>
                    <a:bodyPr/>
                    <a:lstStyle/>
                    <a:p>
                      <a:pPr algn="l" fontAlgn="ctr"/>
                      <a:r>
                        <a:rPr lang="ja-JP" altLang="en-US" sz="1600" b="0" i="0" u="none" strike="noStrike" dirty="0">
                          <a:solidFill>
                            <a:schemeClr val="bg1"/>
                          </a:solidFill>
                          <a:effectLst/>
                          <a:latin typeface="ＭＳ Ｐゴシック" panose="020B0600070205080204" pitchFamily="50" charset="-128"/>
                          <a:ea typeface="ＭＳ Ｐゴシック" panose="020B0600070205080204" pitchFamily="50" charset="-128"/>
                        </a:rPr>
                        <a:t>フリードマン検定</a:t>
                      </a:r>
                    </a:p>
                  </a:txBody>
                  <a:tcPr marL="4763" marR="4763" marT="4763" marB="0" anchor="ctr"/>
                </a:tc>
                <a:tc>
                  <a:txBody>
                    <a:bodyPr/>
                    <a:lstStyle/>
                    <a:p>
                      <a:pPr algn="ctr" fontAlgn="ctr"/>
                      <a:r>
                        <a:rPr lang="ja-JP" altLang="en-US" sz="1600" b="0" i="0" u="none" strike="noStrike">
                          <a:solidFill>
                            <a:srgbClr val="000000"/>
                          </a:solidFill>
                          <a:effectLst/>
                          <a:latin typeface="ＭＳ Ｐゴシック" panose="020B0600070205080204" pitchFamily="50" charset="-128"/>
                          <a:ea typeface="ＭＳ Ｐゴシック" panose="020B0600070205080204" pitchFamily="50" charset="-128"/>
                        </a:rPr>
                        <a:t>あり</a:t>
                      </a:r>
                    </a:p>
                  </a:txBody>
                  <a:tcPr marL="4763" marR="4763" marT="4763" marB="0" anchor="ctr"/>
                </a:tc>
                <a:tc>
                  <a:txBody>
                    <a:bodyPr/>
                    <a:lstStyle/>
                    <a:p>
                      <a:pPr algn="ctr" fontAlgn="ctr"/>
                      <a:r>
                        <a:rPr lang="ja-JP" altLang="en-US" sz="1600" b="0" i="0" u="none" strike="noStrike">
                          <a:solidFill>
                            <a:srgbClr val="000000"/>
                          </a:solidFill>
                          <a:effectLst/>
                          <a:latin typeface="ＭＳ Ｐゴシック" panose="020B0600070205080204" pitchFamily="50" charset="-128"/>
                          <a:ea typeface="ＭＳ Ｐゴシック" panose="020B0600070205080204" pitchFamily="50" charset="-128"/>
                        </a:rPr>
                        <a:t>多群</a:t>
                      </a:r>
                    </a:p>
                  </a:txBody>
                  <a:tcPr marL="4763" marR="4763" marT="4763" marB="0" anchor="ctr"/>
                </a:tc>
                <a:tc>
                  <a:txBody>
                    <a:bodyPr/>
                    <a:lstStyle/>
                    <a:p>
                      <a:pPr algn="l"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対応のある一元配置分散分析</a:t>
                      </a:r>
                    </a:p>
                  </a:txBody>
                  <a:tcPr marL="4763" marR="4763" marT="4763" marB="0" anchor="ctr"/>
                </a:tc>
                <a:tc>
                  <a:txBody>
                    <a:bodyPr/>
                    <a:lstStyle/>
                    <a:p>
                      <a:pPr algn="ctr" fontAlgn="ctr"/>
                      <a:r>
                        <a:rPr lang="ja-JP"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4763" marR="4763" marT="4763" marB="0" anchor="ctr"/>
                </a:tc>
                <a:extLst>
                  <a:ext uri="{0D108BD9-81ED-4DB2-BD59-A6C34878D82A}">
                    <a16:rowId xmlns:a16="http://schemas.microsoft.com/office/drawing/2014/main" val="3577717653"/>
                  </a:ext>
                </a:extLst>
              </a:tr>
              <a:tr h="340650">
                <a:tc>
                  <a:txBody>
                    <a:bodyPr/>
                    <a:lstStyle/>
                    <a:p>
                      <a:pPr algn="l" fontAlgn="ctr"/>
                      <a:r>
                        <a:rPr lang="ja-JP" altLang="en-US" sz="1600" b="0" i="0" u="none" strike="noStrike" dirty="0">
                          <a:solidFill>
                            <a:schemeClr val="bg1"/>
                          </a:solidFill>
                          <a:effectLst/>
                          <a:latin typeface="ＭＳ Ｐゴシック" panose="020B0600070205080204" pitchFamily="50" charset="-128"/>
                          <a:ea typeface="ＭＳ Ｐゴシック" panose="020B0600070205080204" pitchFamily="50" charset="-128"/>
                        </a:rPr>
                        <a:t>スティール・ドゥワス法</a:t>
                      </a:r>
                    </a:p>
                  </a:txBody>
                  <a:tcPr marL="4763" marR="4763" marT="4763" marB="0" anchor="ctr"/>
                </a:tc>
                <a:tc>
                  <a:txBody>
                    <a:bodyPr/>
                    <a:lstStyle/>
                    <a:p>
                      <a:pPr algn="ctr" fontAlgn="ctr"/>
                      <a:r>
                        <a:rPr lang="ja-JP" altLang="en-US" sz="1600" b="0" i="0" u="none" strike="noStrike">
                          <a:solidFill>
                            <a:srgbClr val="000000"/>
                          </a:solidFill>
                          <a:effectLst/>
                          <a:latin typeface="ＭＳ Ｐゴシック" panose="020B0600070205080204" pitchFamily="50" charset="-128"/>
                          <a:ea typeface="ＭＳ Ｐゴシック" panose="020B0600070205080204" pitchFamily="50" charset="-128"/>
                        </a:rPr>
                        <a:t>なし</a:t>
                      </a:r>
                    </a:p>
                  </a:txBody>
                  <a:tcPr marL="4763" marR="4763" marT="4763" marB="0" anchor="ctr"/>
                </a:tc>
                <a:tc>
                  <a:txBody>
                    <a:bodyPr/>
                    <a:lstStyle/>
                    <a:p>
                      <a:pPr algn="ctr" fontAlgn="ctr"/>
                      <a:r>
                        <a:rPr lang="ja-JP" altLang="en-US" sz="1600" b="0" i="0" u="none" strike="noStrike">
                          <a:solidFill>
                            <a:srgbClr val="000000"/>
                          </a:solidFill>
                          <a:effectLst/>
                          <a:latin typeface="ＭＳ Ｐゴシック" panose="020B0600070205080204" pitchFamily="50" charset="-128"/>
                          <a:ea typeface="ＭＳ Ｐゴシック" panose="020B0600070205080204" pitchFamily="50" charset="-128"/>
                        </a:rPr>
                        <a:t>多群</a:t>
                      </a:r>
                    </a:p>
                  </a:txBody>
                  <a:tcPr marL="4763" marR="4763" marT="4763" marB="0" anchor="ctr"/>
                </a:tc>
                <a:tc>
                  <a:txBody>
                    <a:bodyPr/>
                    <a:lstStyle/>
                    <a:p>
                      <a:pPr algn="l" fontAlgn="ctr"/>
                      <a:r>
                        <a:rPr lang="zh-TW"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多重比較法（全対比較）</a:t>
                      </a:r>
                    </a:p>
                  </a:txBody>
                  <a:tcPr marL="4763" marR="4763" marT="4763" marB="0" anchor="ctr"/>
                </a:tc>
                <a:tc>
                  <a:txBody>
                    <a:bodyPr/>
                    <a:lstStyle/>
                    <a:p>
                      <a:pPr algn="ctr" fontAlgn="ct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4763" marR="4763" marT="4763" marB="0" anchor="ctr"/>
                </a:tc>
                <a:extLst>
                  <a:ext uri="{0D108BD9-81ED-4DB2-BD59-A6C34878D82A}">
                    <a16:rowId xmlns:a16="http://schemas.microsoft.com/office/drawing/2014/main" val="2594711741"/>
                  </a:ext>
                </a:extLst>
              </a:tr>
              <a:tr h="340650">
                <a:tc>
                  <a:txBody>
                    <a:bodyPr/>
                    <a:lstStyle/>
                    <a:p>
                      <a:pPr algn="l" fontAlgn="ctr"/>
                      <a:r>
                        <a:rPr lang="ja-JP" altLang="en-US" sz="1600" b="0" i="0" u="none" strike="noStrike" dirty="0">
                          <a:solidFill>
                            <a:schemeClr val="bg1"/>
                          </a:solidFill>
                          <a:effectLst/>
                          <a:latin typeface="ＭＳ Ｐゴシック" panose="020B0600070205080204" pitchFamily="50" charset="-128"/>
                          <a:ea typeface="ＭＳ Ｐゴシック" panose="020B0600070205080204" pitchFamily="50" charset="-128"/>
                        </a:rPr>
                        <a:t>スティール法</a:t>
                      </a:r>
                    </a:p>
                  </a:txBody>
                  <a:tcPr marL="4763" marR="4763" marT="4763" marB="0" anchor="ctr"/>
                </a:tc>
                <a:tc>
                  <a:txBody>
                    <a:bodyPr/>
                    <a:lstStyle/>
                    <a:p>
                      <a:pPr algn="ctr" fontAlgn="ctr"/>
                      <a:r>
                        <a:rPr lang="ja-JP" altLang="en-US" sz="1600" b="0" i="0" u="none" strike="noStrike">
                          <a:solidFill>
                            <a:srgbClr val="000000"/>
                          </a:solidFill>
                          <a:effectLst/>
                          <a:latin typeface="ＭＳ Ｐゴシック" panose="020B0600070205080204" pitchFamily="50" charset="-128"/>
                          <a:ea typeface="ＭＳ Ｐゴシック" panose="020B0600070205080204" pitchFamily="50" charset="-128"/>
                        </a:rPr>
                        <a:t>なし</a:t>
                      </a:r>
                    </a:p>
                  </a:txBody>
                  <a:tcPr marL="4763" marR="4763" marT="4763" marB="0" anchor="ctr"/>
                </a:tc>
                <a:tc>
                  <a:txBody>
                    <a:bodyPr/>
                    <a:lstStyle/>
                    <a:p>
                      <a:pPr algn="ctr" fontAlgn="ctr"/>
                      <a:r>
                        <a:rPr lang="ja-JP" altLang="en-US" sz="1600" b="0" i="0" u="none" strike="noStrike">
                          <a:solidFill>
                            <a:srgbClr val="000000"/>
                          </a:solidFill>
                          <a:effectLst/>
                          <a:latin typeface="ＭＳ Ｐゴシック" panose="020B0600070205080204" pitchFamily="50" charset="-128"/>
                          <a:ea typeface="ＭＳ Ｐゴシック" panose="020B0600070205080204" pitchFamily="50" charset="-128"/>
                        </a:rPr>
                        <a:t>多群</a:t>
                      </a:r>
                    </a:p>
                  </a:txBody>
                  <a:tcPr marL="4763" marR="4763" marT="4763" marB="0" anchor="ctr"/>
                </a:tc>
                <a:tc>
                  <a:txBody>
                    <a:bodyPr/>
                    <a:lstStyle/>
                    <a:p>
                      <a:pPr algn="l" fontAlgn="ctr"/>
                      <a:r>
                        <a:rPr lang="zh-TW" altLang="en-US" sz="1600" b="0" i="0" u="none" strike="noStrike">
                          <a:solidFill>
                            <a:srgbClr val="000000"/>
                          </a:solidFill>
                          <a:effectLst/>
                          <a:latin typeface="ＭＳ Ｐゴシック" panose="020B0600070205080204" pitchFamily="50" charset="-128"/>
                          <a:ea typeface="ＭＳ Ｐゴシック" panose="020B0600070205080204" pitchFamily="50" charset="-128"/>
                        </a:rPr>
                        <a:t>多重比較法（対照群比較）</a:t>
                      </a:r>
                    </a:p>
                  </a:txBody>
                  <a:tcPr marL="4763" marR="4763" marT="4763" marB="0" anchor="ctr"/>
                </a:tc>
                <a:tc>
                  <a:txBody>
                    <a:bodyPr/>
                    <a:lstStyle/>
                    <a:p>
                      <a:pPr algn="ctr" fontAlgn="ct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4763" marR="4763" marT="4763" marB="0" anchor="ctr"/>
                </a:tc>
                <a:extLst>
                  <a:ext uri="{0D108BD9-81ED-4DB2-BD59-A6C34878D82A}">
                    <a16:rowId xmlns:a16="http://schemas.microsoft.com/office/drawing/2014/main" val="3606639623"/>
                  </a:ext>
                </a:extLst>
              </a:tr>
              <a:tr h="340651">
                <a:tc>
                  <a:txBody>
                    <a:bodyPr/>
                    <a:lstStyle/>
                    <a:p>
                      <a:pPr algn="l" fontAlgn="ctr"/>
                      <a:r>
                        <a:rPr lang="ja-JP" altLang="en-US" sz="1600" b="0" i="0" u="none" strike="noStrike" dirty="0">
                          <a:solidFill>
                            <a:schemeClr val="bg1"/>
                          </a:solidFill>
                          <a:effectLst/>
                          <a:latin typeface="ＭＳ Ｐゴシック" panose="020B0600070205080204" pitchFamily="50" charset="-128"/>
                          <a:ea typeface="ＭＳ Ｐゴシック" panose="020B0600070205080204" pitchFamily="50" charset="-128"/>
                        </a:rPr>
                        <a:t>シャーリー・ウィリアムズ法</a:t>
                      </a:r>
                    </a:p>
                  </a:txBody>
                  <a:tcPr marL="4763" marR="4763" marT="4763" marB="0" anchor="ctr"/>
                </a:tc>
                <a:tc>
                  <a:txBody>
                    <a:bodyPr/>
                    <a:lstStyle/>
                    <a:p>
                      <a:pPr algn="ctr" fontAlgn="ctr"/>
                      <a:r>
                        <a:rPr lang="ja-JP" altLang="en-US" sz="1600" b="0" i="0" u="none" strike="noStrike">
                          <a:solidFill>
                            <a:srgbClr val="000000"/>
                          </a:solidFill>
                          <a:effectLst/>
                          <a:latin typeface="ＭＳ Ｐゴシック" panose="020B0600070205080204" pitchFamily="50" charset="-128"/>
                          <a:ea typeface="ＭＳ Ｐゴシック" panose="020B0600070205080204" pitchFamily="50" charset="-128"/>
                        </a:rPr>
                        <a:t>なし</a:t>
                      </a:r>
                    </a:p>
                  </a:txBody>
                  <a:tcPr marL="4763" marR="4763" marT="4763" marB="0" anchor="ctr"/>
                </a:tc>
                <a:tc>
                  <a:txBody>
                    <a:bodyPr/>
                    <a:lstStyle/>
                    <a:p>
                      <a:pPr algn="ctr" fontAlgn="ctr"/>
                      <a:r>
                        <a:rPr lang="ja-JP" altLang="en-US" sz="1600" b="0" i="0" u="none" strike="noStrike">
                          <a:solidFill>
                            <a:srgbClr val="000000"/>
                          </a:solidFill>
                          <a:effectLst/>
                          <a:latin typeface="ＭＳ Ｐゴシック" panose="020B0600070205080204" pitchFamily="50" charset="-128"/>
                          <a:ea typeface="ＭＳ Ｐゴシック" panose="020B0600070205080204" pitchFamily="50" charset="-128"/>
                        </a:rPr>
                        <a:t>多群</a:t>
                      </a:r>
                    </a:p>
                  </a:txBody>
                  <a:tcPr marL="4763" marR="4763" marT="4763" marB="0" anchor="ctr"/>
                </a:tc>
                <a:tc>
                  <a:txBody>
                    <a:bodyPr/>
                    <a:lstStyle/>
                    <a:p>
                      <a:pPr algn="l" fontAlgn="ctr"/>
                      <a:r>
                        <a:rPr lang="zh-TW" altLang="en-US" sz="1600" b="0" i="0" u="none" strike="noStrike" dirty="0">
                          <a:solidFill>
                            <a:srgbClr val="000000"/>
                          </a:solidFill>
                          <a:effectLst/>
                          <a:latin typeface="ＭＳ Ｐゴシック" panose="020B0600070205080204" pitchFamily="50" charset="-128"/>
                          <a:ea typeface="ＭＳ Ｐゴシック" panose="020B0600070205080204" pitchFamily="50" charset="-128"/>
                        </a:rPr>
                        <a:t>多重比較法（対照群比較，単調性有）</a:t>
                      </a:r>
                    </a:p>
                  </a:txBody>
                  <a:tcPr marL="4763" marR="4763" marT="4763" marB="0" anchor="ctr"/>
                </a:tc>
                <a:tc>
                  <a:txBody>
                    <a:bodyPr/>
                    <a:lstStyle/>
                    <a:p>
                      <a:pPr algn="ctr" fontAlgn="ctr"/>
                      <a:r>
                        <a:rPr lang="en-US" altLang="ja-JP" sz="1600" b="0" i="0" u="none" strike="noStrike" dirty="0">
                          <a:solidFill>
                            <a:srgbClr val="000000"/>
                          </a:solidFill>
                          <a:effectLst/>
                          <a:latin typeface="ＭＳ Ｐゴシック" panose="020B0600070205080204" pitchFamily="50" charset="-128"/>
                          <a:ea typeface="ＭＳ Ｐゴシック" panose="020B0600070205080204" pitchFamily="50" charset="-128"/>
                        </a:rPr>
                        <a:t>×</a:t>
                      </a:r>
                    </a:p>
                  </a:txBody>
                  <a:tcPr marL="4763" marR="4763" marT="4763" marB="0" anchor="ctr"/>
                </a:tc>
                <a:extLst>
                  <a:ext uri="{0D108BD9-81ED-4DB2-BD59-A6C34878D82A}">
                    <a16:rowId xmlns:a16="http://schemas.microsoft.com/office/drawing/2014/main" val="46096129"/>
                  </a:ext>
                </a:extLst>
              </a:tr>
            </a:tbl>
          </a:graphicData>
        </a:graphic>
      </p:graphicFrame>
      <p:sp>
        <p:nvSpPr>
          <p:cNvPr id="6" name="四角形: 角を丸くする 5">
            <a:extLst>
              <a:ext uri="{FF2B5EF4-FFF2-40B4-BE49-F238E27FC236}">
                <a16:creationId xmlns:a16="http://schemas.microsoft.com/office/drawing/2014/main" id="{C8B9EEC7-FFBF-41FF-906A-C3CBD99FF716}"/>
              </a:ext>
            </a:extLst>
          </p:cNvPr>
          <p:cNvSpPr/>
          <p:nvPr/>
        </p:nvSpPr>
        <p:spPr>
          <a:xfrm>
            <a:off x="395536" y="2564904"/>
            <a:ext cx="8345241" cy="648072"/>
          </a:xfrm>
          <a:prstGeom prst="roundRect">
            <a:avLst/>
          </a:prstGeom>
          <a:noFill/>
          <a:ln w="47625">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テキスト ボックス 6">
            <a:extLst>
              <a:ext uri="{FF2B5EF4-FFF2-40B4-BE49-F238E27FC236}">
                <a16:creationId xmlns:a16="http://schemas.microsoft.com/office/drawing/2014/main" id="{2DC930BD-FCCE-45F8-88A8-77D1E428AD20}"/>
              </a:ext>
            </a:extLst>
          </p:cNvPr>
          <p:cNvSpPr txBox="1"/>
          <p:nvPr/>
        </p:nvSpPr>
        <p:spPr>
          <a:xfrm>
            <a:off x="611560" y="5873287"/>
            <a:ext cx="1471878" cy="353943"/>
          </a:xfrm>
          <a:prstGeom prst="rect">
            <a:avLst/>
          </a:prstGeom>
          <a:noFill/>
        </p:spPr>
        <p:txBody>
          <a:bodyPr wrap="none" rtlCol="0">
            <a:spAutoFit/>
          </a:bodyPr>
          <a:lstStyle/>
          <a:p>
            <a:pPr algn="l"/>
            <a:r>
              <a:rPr kumimoji="1" lang="en-US" altLang="ja-JP" sz="1700" dirty="0">
                <a:solidFill>
                  <a:srgbClr val="FFC000"/>
                </a:solidFill>
                <a:latin typeface="ＭＳ Ｐゴシック" panose="020B0600070205080204" pitchFamily="50" charset="-128"/>
                <a:ea typeface="ＭＳ Ｐゴシック" panose="020B0600070205080204" pitchFamily="50" charset="-128"/>
                <a:cs typeface="Meiryo UI" pitchFamily="50" charset="-128"/>
              </a:rPr>
              <a:t>※</a:t>
            </a:r>
            <a:r>
              <a:rPr kumimoji="1" lang="ja-JP" altLang="en-US" sz="1700" dirty="0">
                <a:solidFill>
                  <a:srgbClr val="FFC000"/>
                </a:solidFill>
                <a:latin typeface="ＭＳ Ｐゴシック" panose="020B0600070205080204" pitchFamily="50" charset="-128"/>
                <a:ea typeface="ＭＳ Ｐゴシック" panose="020B0600070205080204" pitchFamily="50" charset="-128"/>
                <a:cs typeface="Meiryo UI" pitchFamily="50" charset="-128"/>
              </a:rPr>
              <a:t>本書で解説</a:t>
            </a:r>
            <a:endParaRPr kumimoji="1" lang="en-US" altLang="ja-JP" sz="1700" dirty="0">
              <a:solidFill>
                <a:srgbClr val="FFC000"/>
              </a:solidFill>
              <a:latin typeface="ＭＳ Ｐゴシック" panose="020B0600070205080204" pitchFamily="50" charset="-128"/>
              <a:ea typeface="ＭＳ Ｐゴシック" panose="020B0600070205080204" pitchFamily="50" charset="-128"/>
              <a:cs typeface="Meiryo UI" pitchFamily="50" charset="-128"/>
            </a:endParaRPr>
          </a:p>
        </p:txBody>
      </p:sp>
      <p:sp>
        <p:nvSpPr>
          <p:cNvPr id="3" name="正方形/長方形 2">
            <a:extLst>
              <a:ext uri="{FF2B5EF4-FFF2-40B4-BE49-F238E27FC236}">
                <a16:creationId xmlns:a16="http://schemas.microsoft.com/office/drawing/2014/main" id="{4A1117DB-325B-4567-93C9-552BFC682AC6}"/>
              </a:ext>
            </a:extLst>
          </p:cNvPr>
          <p:cNvSpPr/>
          <p:nvPr/>
        </p:nvSpPr>
        <p:spPr>
          <a:xfrm>
            <a:off x="611560" y="5610420"/>
            <a:ext cx="7199407" cy="353943"/>
          </a:xfrm>
          <a:prstGeom prst="rect">
            <a:avLst/>
          </a:prstGeom>
        </p:spPr>
        <p:txBody>
          <a:bodyPr wrap="none">
            <a:spAutoFit/>
          </a:bodyPr>
          <a:lstStyle/>
          <a:p>
            <a:pPr fontAlgn="ctr"/>
            <a:r>
              <a:rPr lang="ja-JP" altLang="en-US" sz="1700" dirty="0">
                <a:solidFill>
                  <a:schemeClr val="bg1"/>
                </a:solidFill>
                <a:latin typeface="ＭＳ Ｐゴシック" panose="020B0600070205080204" pitchFamily="50" charset="-128"/>
              </a:rPr>
              <a:t>注</a:t>
            </a:r>
            <a:r>
              <a:rPr lang="en-US" altLang="ja-JP" sz="1700" dirty="0">
                <a:solidFill>
                  <a:schemeClr val="bg1"/>
                </a:solidFill>
                <a:latin typeface="ＭＳ Ｐゴシック" panose="020B0600070205080204" pitchFamily="50" charset="-128"/>
              </a:rPr>
              <a:t>1</a:t>
            </a:r>
            <a:r>
              <a:rPr lang="ja-JP" altLang="en-US" sz="1700" dirty="0">
                <a:solidFill>
                  <a:schemeClr val="bg1"/>
                </a:solidFill>
                <a:latin typeface="ＭＳ Ｐゴシック" panose="020B0600070205080204" pitchFamily="50" charset="-128"/>
              </a:rPr>
              <a:t>：ウィルコクソンの符号付順位検定に順位データは不適（量的データのみ）</a:t>
            </a:r>
          </a:p>
        </p:txBody>
      </p:sp>
    </p:spTree>
    <p:extLst>
      <p:ext uri="{BB962C8B-B14F-4D97-AF65-F5344CB8AC3E}">
        <p14:creationId xmlns:p14="http://schemas.microsoft.com/office/powerpoint/2010/main" val="3810362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3F99EFC-335B-477A-B47B-03245297ADD8}"/>
              </a:ext>
            </a:extLst>
          </p:cNvPr>
          <p:cNvSpPr>
            <a:spLocks noGrp="1"/>
          </p:cNvSpPr>
          <p:nvPr>
            <p:ph type="title"/>
          </p:nvPr>
        </p:nvSpPr>
        <p:spPr>
          <a:xfrm>
            <a:off x="513048" y="620688"/>
            <a:ext cx="8117904" cy="1143000"/>
          </a:xfrm>
        </p:spPr>
        <p:txBody>
          <a:bodyPr/>
          <a:lstStyle/>
          <a:p>
            <a:r>
              <a:rPr kumimoji="1" lang="en-US" altLang="ja-JP" sz="3500" dirty="0"/>
              <a:t>11.2</a:t>
            </a:r>
            <a:r>
              <a:rPr kumimoji="1" lang="ja-JP" altLang="en-US" sz="3500" dirty="0"/>
              <a:t>　独立性の検定</a:t>
            </a:r>
            <a:br>
              <a:rPr kumimoji="1" lang="en-US" altLang="ja-JP" sz="3500" dirty="0"/>
            </a:br>
            <a:r>
              <a:rPr kumimoji="1" lang="ja-JP" altLang="en-US" sz="3000" dirty="0"/>
              <a:t>カテゴリデータ用の検定</a:t>
            </a:r>
          </a:p>
        </p:txBody>
      </p:sp>
      <p:sp>
        <p:nvSpPr>
          <p:cNvPr id="5" name="コンテンツ プレースホルダー 4">
            <a:extLst>
              <a:ext uri="{FF2B5EF4-FFF2-40B4-BE49-F238E27FC236}">
                <a16:creationId xmlns:a16="http://schemas.microsoft.com/office/drawing/2014/main" id="{A7E458F3-16FD-4BFF-9077-614AF66A362B}"/>
              </a:ext>
            </a:extLst>
          </p:cNvPr>
          <p:cNvSpPr>
            <a:spLocks noGrp="1"/>
          </p:cNvSpPr>
          <p:nvPr>
            <p:ph idx="1"/>
          </p:nvPr>
        </p:nvSpPr>
        <p:spPr/>
        <p:txBody>
          <a:bodyPr/>
          <a:lstStyle/>
          <a:p>
            <a:pPr algn="just"/>
            <a:r>
              <a:rPr lang="ja-JP" altLang="en-US" sz="3000" dirty="0"/>
              <a:t>目的：集計表の</a:t>
            </a:r>
            <a:r>
              <a:rPr lang="ja-JP" altLang="en-US" sz="3000" dirty="0">
                <a:solidFill>
                  <a:srgbClr val="FFFF00"/>
                </a:solidFill>
              </a:rPr>
              <a:t>表頭と表側（の</a:t>
            </a:r>
            <a:r>
              <a:rPr lang="en-US" altLang="ja-JP" sz="3000" dirty="0">
                <a:solidFill>
                  <a:srgbClr val="FFFF00"/>
                </a:solidFill>
              </a:rPr>
              <a:t>2</a:t>
            </a:r>
            <a:r>
              <a:rPr lang="ja-JP" altLang="en-US" sz="3000" dirty="0">
                <a:solidFill>
                  <a:srgbClr val="FFFF00"/>
                </a:solidFill>
              </a:rPr>
              <a:t>変数）が関連している</a:t>
            </a:r>
            <a:r>
              <a:rPr lang="ja-JP" altLang="en-US" sz="3000" dirty="0"/>
              <a:t>か独立しているかを検証</a:t>
            </a:r>
            <a:endParaRPr lang="en-US" altLang="ja-JP" sz="3000" dirty="0"/>
          </a:p>
          <a:p>
            <a:pPr algn="just"/>
            <a:r>
              <a:rPr lang="ja-JP" altLang="en-US" sz="3000" dirty="0"/>
              <a:t>内容：クロス集計表に</a:t>
            </a:r>
            <a:r>
              <a:rPr lang="ja-JP" altLang="en-US" sz="3000" dirty="0">
                <a:solidFill>
                  <a:srgbClr val="FFFF00"/>
                </a:solidFill>
              </a:rPr>
              <a:t>配置された度数</a:t>
            </a:r>
            <a:r>
              <a:rPr lang="ja-JP" altLang="en-US" sz="3000" dirty="0"/>
              <a:t>から検定（別名：クロス集計表の検定）</a:t>
            </a:r>
            <a:endParaRPr lang="en-US" altLang="ja-JP" sz="3000" dirty="0"/>
          </a:p>
          <a:p>
            <a:pPr marL="0" indent="0" algn="just">
              <a:buNone/>
            </a:pPr>
            <a:r>
              <a:rPr lang="ja-JP" altLang="en-US" sz="3000" dirty="0"/>
              <a:t>　→オリジナルのデータがなくても</a:t>
            </a:r>
            <a:r>
              <a:rPr lang="en-US" altLang="ja-JP" sz="3000" dirty="0"/>
              <a:t>OK</a:t>
            </a:r>
            <a:r>
              <a:rPr lang="ja-JP" altLang="en-US" sz="3000" dirty="0"/>
              <a:t>（便利！） </a:t>
            </a:r>
            <a:endParaRPr lang="en-US" altLang="ja-JP" sz="3000" dirty="0"/>
          </a:p>
          <a:p>
            <a:pPr algn="just"/>
            <a:r>
              <a:rPr lang="ja-JP" altLang="en-US" sz="3000" dirty="0"/>
              <a:t>考案者：カール・ピアソンが適合度検定とともに開発したので，合わせて</a:t>
            </a:r>
            <a:r>
              <a:rPr lang="ja-JP" altLang="en-US" sz="3000" dirty="0">
                <a:solidFill>
                  <a:srgbClr val="FFFF00"/>
                </a:solidFill>
              </a:rPr>
              <a:t>ピアソンの</a:t>
            </a:r>
            <a:r>
              <a:rPr lang="en-US" altLang="ja-JP" sz="3000" dirty="0">
                <a:solidFill>
                  <a:srgbClr val="FFFF00"/>
                </a:solidFill>
              </a:rPr>
              <a:t>χ</a:t>
            </a:r>
            <a:r>
              <a:rPr lang="en-US" altLang="ja-JP" sz="3000" baseline="30000" dirty="0">
                <a:solidFill>
                  <a:srgbClr val="FFFF00"/>
                </a:solidFill>
              </a:rPr>
              <a:t>2</a:t>
            </a:r>
            <a:r>
              <a:rPr lang="ja-JP" altLang="en-US" sz="3000" dirty="0">
                <a:solidFill>
                  <a:srgbClr val="FFFF00"/>
                </a:solidFill>
              </a:rPr>
              <a:t>検定</a:t>
            </a:r>
            <a:r>
              <a:rPr lang="ja-JP" altLang="en-US" sz="3000" dirty="0"/>
              <a:t>と呼ばれる</a:t>
            </a:r>
          </a:p>
          <a:p>
            <a:pPr marL="0" indent="0">
              <a:buNone/>
            </a:pPr>
            <a:r>
              <a:rPr lang="ja-JP" altLang="en-US" sz="3000" dirty="0"/>
              <a:t>　</a:t>
            </a:r>
            <a:endParaRPr kumimoji="1" lang="ja-JP" altLang="en-US" sz="3000" dirty="0"/>
          </a:p>
        </p:txBody>
      </p:sp>
    </p:spTree>
    <p:extLst>
      <p:ext uri="{BB962C8B-B14F-4D97-AF65-F5344CB8AC3E}">
        <p14:creationId xmlns:p14="http://schemas.microsoft.com/office/powerpoint/2010/main" val="210748310"/>
      </p:ext>
    </p:extLst>
  </p:cSld>
  <p:clrMapOvr>
    <a:masterClrMapping/>
  </p:clrMapOvr>
</p:sld>
</file>

<file path=ppt/theme/theme1.xml><?xml version="1.0" encoding="utf-8"?>
<a:theme xmlns:a="http://schemas.openxmlformats.org/drawingml/2006/main" name="TS010336811">
  <a:themeElements>
    <a:clrScheme name="Office Them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ln w="31750">
          <a:solidFill>
            <a:srgbClr val="FFFF00"/>
          </a:solidFill>
        </a:ln>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lnDef>
      <a:spPr>
        <a:ln w="31750">
          <a:solidFill>
            <a:srgbClr val="FFFF00"/>
          </a:solidFill>
          <a:tailEnd type="arrow"/>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gn="l">
          <a:defRPr kumimoji="1" sz="2000" dirty="0" smtClean="0">
            <a:solidFill>
              <a:schemeClr val="bg1"/>
            </a:solidFill>
            <a:latin typeface="ＭＳ Ｐゴシック" panose="020B0600070205080204" pitchFamily="50" charset="-128"/>
            <a:ea typeface="ＭＳ Ｐゴシック" panose="020B0600070205080204" pitchFamily="50" charset="-128"/>
            <a:cs typeface="Meiryo UI" pitchFamily="50" charset="-128"/>
          </a:defRPr>
        </a:defPPr>
      </a:lstStyle>
    </a:txDef>
  </a:objectDefaults>
  <a:extraClrSchemeLst>
    <a:extraClrScheme>
      <a:clrScheme name="Office Them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C090874C-63AE-4E35-B2A1-BFA930210549}">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TS010336811</Template>
  <TotalTime>14440</TotalTime>
  <Words>3841</Words>
  <Application>Microsoft Office PowerPoint</Application>
  <PresentationFormat>画面に合わせる (4:3)</PresentationFormat>
  <Paragraphs>818</Paragraphs>
  <Slides>36</Slides>
  <Notes>5</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36</vt:i4>
      </vt:variant>
    </vt:vector>
  </HeadingPairs>
  <TitlesOfParts>
    <vt:vector size="44" baseType="lpstr">
      <vt:lpstr>Mead Bold</vt:lpstr>
      <vt:lpstr>Meiryo UI</vt:lpstr>
      <vt:lpstr>ＭＳ Ｐゴシック</vt:lpstr>
      <vt:lpstr>Calibri</vt:lpstr>
      <vt:lpstr>Cambria Math</vt:lpstr>
      <vt:lpstr>Times New Roman</vt:lpstr>
      <vt:lpstr>TS010336811</vt:lpstr>
      <vt:lpstr>Equation</vt:lpstr>
      <vt:lpstr>入門 統計学　第11章</vt:lpstr>
      <vt:lpstr>質的データの検定を考える</vt:lpstr>
      <vt:lpstr>（ここまで学んできたt検定や分散分析など） パラメトリック検定</vt:lpstr>
      <vt:lpstr>11.1　ノンパラの活躍場面　その1 質的データの場合（最初のスライドの復習）</vt:lpstr>
      <vt:lpstr>PowerPoint プレゼンテーション</vt:lpstr>
      <vt:lpstr>小括　ノンパラメトリック検定とは</vt:lpstr>
      <vt:lpstr>いろいろなノンパラ 名義尺度によるカテゴリデータ</vt:lpstr>
      <vt:lpstr>いろいろなノンパラ 順位データと外れ値のある量的データ</vt:lpstr>
      <vt:lpstr>11.2　独立性の検定 カテゴリデータ用の検定</vt:lpstr>
      <vt:lpstr>　一番単純な2×2分割（4セル）表の事例 　　注：セルの分割数は無制限</vt:lpstr>
      <vt:lpstr>帰無仮説の度数配置</vt:lpstr>
      <vt:lpstr>例題を図で考えてみる</vt:lpstr>
      <vt:lpstr>検定統計量（ピアソンのχ2）</vt:lpstr>
      <vt:lpstr>仮説の検定</vt:lpstr>
      <vt:lpstr>Rコマンダーによる独立性の検定</vt:lpstr>
      <vt:lpstr>クラメールの連関係数 関連性の強さ（効果量）</vt:lpstr>
      <vt:lpstr>11.3　２×２集計表の検定（の注意点） 連続性の補正</vt:lpstr>
      <vt:lpstr>イエーツの補正の事例</vt:lpstr>
      <vt:lpstr>（フィッシャーの）正確確率検定 注：ソフトがあるならばYatesの補正よりもおすすめ</vt:lpstr>
      <vt:lpstr>11.4　適合度検定 もう一つのピアソンのχ2検定</vt:lpstr>
      <vt:lpstr>適合度検定の事例 （メンデルの法則の検証）</vt:lpstr>
      <vt:lpstr>Rコマンダーによる適合度検定</vt:lpstr>
      <vt:lpstr>11.5　マン・ホイットニーのU検定 順位データ＆外れ値のある量的データ用</vt:lpstr>
      <vt:lpstr>検定統計量U（A群基準）の計算</vt:lpstr>
      <vt:lpstr>検定統計量UAの図解</vt:lpstr>
      <vt:lpstr>B群を基準としたUBも計算してみよう</vt:lpstr>
      <vt:lpstr>Ｕ値の性質の確認 （極端に異なる2群での比較）</vt:lpstr>
      <vt:lpstr>Uの分布（小標本）</vt:lpstr>
      <vt:lpstr>小標本の限界値は検定表から</vt:lpstr>
      <vt:lpstr>大標本（片群が20以上）の場合はz検定</vt:lpstr>
      <vt:lpstr>同順位が多いと…</vt:lpstr>
      <vt:lpstr>RコマンダーによるU検定 （ウィルコクスンの順位和検定）</vt:lpstr>
      <vt:lpstr>11.6　ブルンナー・ムンツェル（BM)検定</vt:lpstr>
      <vt:lpstr>検定統計量w</vt:lpstr>
      <vt:lpstr>仮説の検定とRによる実施</vt:lpstr>
      <vt:lpstr>以上で第11章は終了です。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入門 統計学①</dc:title>
  <dc:creator>Jaco</dc:creator>
  <cp:lastModifiedBy>kuri@faculty.chiba-u.jp</cp:lastModifiedBy>
  <cp:revision>1188</cp:revision>
  <dcterms:created xsi:type="dcterms:W3CDTF">2012-01-27T05:21:34Z</dcterms:created>
  <dcterms:modified xsi:type="dcterms:W3CDTF">2021-05-25T01:22:42Z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920481</vt:lpwstr>
  </property>
  <property fmtid="{D5CDD505-2E9C-101B-9397-08002B2CF9AE}" name="NXPowerLiteSettings" pid="3">
    <vt:lpwstr>C700052003A000</vt:lpwstr>
  </property>
  <property fmtid="{D5CDD505-2E9C-101B-9397-08002B2CF9AE}" name="NXPowerLiteVersion" pid="4">
    <vt:lpwstr>D8.0.3</vt:lpwstr>
  </property>
  <property fmtid="{D5CDD505-2E9C-101B-9397-08002B2CF9AE}" name="_TemplateID" pid="5">
    <vt:lpwstr>TC103368119990</vt:lpwstr>
  </property>
</Properties>
</file>