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3"/>
  </p:notesMasterIdLst>
  <p:sldIdLst>
    <p:sldId id="256" r:id="rId3"/>
    <p:sldId id="259" r:id="rId4"/>
    <p:sldId id="257" r:id="rId5"/>
    <p:sldId id="258" r:id="rId6"/>
    <p:sldId id="455" r:id="rId7"/>
    <p:sldId id="456" r:id="rId8"/>
    <p:sldId id="457" r:id="rId9"/>
    <p:sldId id="524" r:id="rId10"/>
    <p:sldId id="525" r:id="rId11"/>
    <p:sldId id="528" r:id="rId12"/>
    <p:sldId id="529" r:id="rId13"/>
    <p:sldId id="527" r:id="rId14"/>
    <p:sldId id="461" r:id="rId15"/>
    <p:sldId id="530" r:id="rId16"/>
    <p:sldId id="458" r:id="rId17"/>
    <p:sldId id="531" r:id="rId18"/>
    <p:sldId id="532" r:id="rId19"/>
    <p:sldId id="533" r:id="rId20"/>
    <p:sldId id="534" r:id="rId21"/>
    <p:sldId id="535" r:id="rId22"/>
    <p:sldId id="536" r:id="rId23"/>
    <p:sldId id="540" r:id="rId24"/>
    <p:sldId id="539" r:id="rId25"/>
    <p:sldId id="538" r:id="rId26"/>
    <p:sldId id="541" r:id="rId27"/>
    <p:sldId id="544" r:id="rId28"/>
    <p:sldId id="569" r:id="rId29"/>
    <p:sldId id="545" r:id="rId30"/>
    <p:sldId id="543" r:id="rId31"/>
    <p:sldId id="477" r:id="rId32"/>
    <p:sldId id="546" r:id="rId33"/>
    <p:sldId id="547" r:id="rId34"/>
    <p:sldId id="571" r:id="rId35"/>
    <p:sldId id="548" r:id="rId36"/>
    <p:sldId id="566" r:id="rId37"/>
    <p:sldId id="572" r:id="rId38"/>
    <p:sldId id="570" r:id="rId39"/>
    <p:sldId id="568" r:id="rId40"/>
    <p:sldId id="573" r:id="rId41"/>
    <p:sldId id="380" r:id="rId4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ri@faculty.chiba-u.jp" initials="k" lastIdx="1" clrIdx="0">
    <p:extLst>
      <p:ext uri="{19B8F6BF-5375-455C-9EA6-DF929625EA0E}">
        <p15:presenceInfo xmlns:p15="http://schemas.microsoft.com/office/powerpoint/2012/main" userId="kuri@faculty.chiba-u.j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5D7FF"/>
    <a:srgbClr val="79DCFF"/>
    <a:srgbClr val="CC6600"/>
    <a:srgbClr val="666633"/>
    <a:srgbClr val="336600"/>
    <a:srgbClr val="996600"/>
    <a:srgbClr val="990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28" autoAdjust="0"/>
    <p:restoredTop sz="90509" autoAdjust="0"/>
  </p:normalViewPr>
  <p:slideViewPr>
    <p:cSldViewPr>
      <p:cViewPr varScale="1">
        <p:scale>
          <a:sx n="95" d="100"/>
          <a:sy n="95" d="100"/>
        </p:scale>
        <p:origin x="45" y="29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C2FF37-B953-4175-B2B2-5CC4AC5C0D94}" type="datetimeFigureOut">
              <a:rPr kumimoji="1" lang="ja-JP" altLang="en-US" smtClean="0"/>
              <a:t>2021/6/2</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6492E8-5D94-4260-A9E5-A55708B34C01}" type="slidenum">
              <a:rPr kumimoji="1" lang="ja-JP" altLang="en-US" smtClean="0"/>
              <a:t>‹#›</a:t>
            </a:fld>
            <a:endParaRPr kumimoji="1" lang="ja-JP" altLang="en-US"/>
          </a:p>
        </p:txBody>
      </p:sp>
    </p:spTree>
    <p:extLst>
      <p:ext uri="{BB962C8B-B14F-4D97-AF65-F5344CB8AC3E}">
        <p14:creationId xmlns:p14="http://schemas.microsoft.com/office/powerpoint/2010/main" val="30522929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06492E8-5D94-4260-A9E5-A55708B34C01}" type="slidenum">
              <a:rPr kumimoji="1" lang="ja-JP" altLang="en-US" smtClean="0"/>
              <a:t>1</a:t>
            </a:fld>
            <a:endParaRPr kumimoji="1" lang="ja-JP" altLang="en-US"/>
          </a:p>
        </p:txBody>
      </p:sp>
    </p:spTree>
    <p:extLst>
      <p:ext uri="{BB962C8B-B14F-4D97-AF65-F5344CB8AC3E}">
        <p14:creationId xmlns:p14="http://schemas.microsoft.com/office/powerpoint/2010/main" val="1180497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6492E8-5D94-4260-A9E5-A55708B34C01}" type="slidenum">
              <a:rPr kumimoji="1" lang="ja-JP" altLang="en-US" smtClean="0"/>
              <a:t>10</a:t>
            </a:fld>
            <a:endParaRPr kumimoji="1" lang="ja-JP" altLang="en-US"/>
          </a:p>
        </p:txBody>
      </p:sp>
    </p:spTree>
    <p:extLst>
      <p:ext uri="{BB962C8B-B14F-4D97-AF65-F5344CB8AC3E}">
        <p14:creationId xmlns:p14="http://schemas.microsoft.com/office/powerpoint/2010/main" val="3891298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6492E8-5D94-4260-A9E5-A55708B34C01}" type="slidenum">
              <a:rPr kumimoji="1" lang="ja-JP" altLang="en-US" smtClean="0"/>
              <a:t>25</a:t>
            </a:fld>
            <a:endParaRPr kumimoji="1" lang="ja-JP" altLang="en-US"/>
          </a:p>
        </p:txBody>
      </p:sp>
    </p:spTree>
    <p:extLst>
      <p:ext uri="{BB962C8B-B14F-4D97-AF65-F5344CB8AC3E}">
        <p14:creationId xmlns:p14="http://schemas.microsoft.com/office/powerpoint/2010/main" val="3147924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6492E8-5D94-4260-A9E5-A55708B34C01}" type="slidenum">
              <a:rPr kumimoji="1" lang="ja-JP" altLang="en-US" smtClean="0"/>
              <a:t>31</a:t>
            </a:fld>
            <a:endParaRPr kumimoji="1" lang="ja-JP" altLang="en-US"/>
          </a:p>
        </p:txBody>
      </p:sp>
    </p:spTree>
    <p:extLst>
      <p:ext uri="{BB962C8B-B14F-4D97-AF65-F5344CB8AC3E}">
        <p14:creationId xmlns:p14="http://schemas.microsoft.com/office/powerpoint/2010/main" val="1155451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6492E8-5D94-4260-A9E5-A55708B34C01}" type="slidenum">
              <a:rPr kumimoji="1" lang="ja-JP" altLang="en-US" smtClean="0"/>
              <a:t>35</a:t>
            </a:fld>
            <a:endParaRPr kumimoji="1" lang="ja-JP" altLang="en-US"/>
          </a:p>
        </p:txBody>
      </p:sp>
    </p:spTree>
    <p:extLst>
      <p:ext uri="{BB962C8B-B14F-4D97-AF65-F5344CB8AC3E}">
        <p14:creationId xmlns:p14="http://schemas.microsoft.com/office/powerpoint/2010/main" val="2848757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6492E8-5D94-4260-A9E5-A55708B34C01}" type="slidenum">
              <a:rPr kumimoji="1" lang="ja-JP" altLang="en-US" smtClean="0"/>
              <a:t>38</a:t>
            </a:fld>
            <a:endParaRPr kumimoji="1" lang="ja-JP" altLang="en-US"/>
          </a:p>
        </p:txBody>
      </p:sp>
    </p:spTree>
    <p:extLst>
      <p:ext uri="{BB962C8B-B14F-4D97-AF65-F5344CB8AC3E}">
        <p14:creationId xmlns:p14="http://schemas.microsoft.com/office/powerpoint/2010/main" val="10539365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0">
          <a:blip r:embed="rId2">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609600"/>
            <a:ext cx="6629400" cy="1143000"/>
          </a:xfrm>
        </p:spPr>
        <p:txBody>
          <a:bodyPr/>
          <a:lstStyle>
            <a:lvl1pPr>
              <a:defRPr/>
            </a:lvl1pPr>
          </a:lstStyle>
          <a:p>
            <a:r>
              <a:rPr lang="ja-JP" altLang="en-US"/>
              <a:t>マスター タイトルの書式設定</a:t>
            </a:r>
            <a:endParaRPr lang="en-US"/>
          </a:p>
        </p:txBody>
      </p:sp>
      <p:sp>
        <p:nvSpPr>
          <p:cNvPr id="2051" name="Rectangle 3"/>
          <p:cNvSpPr>
            <a:spLocks noGrp="1" noChangeArrowheads="1"/>
          </p:cNvSpPr>
          <p:nvPr>
            <p:ph type="subTitle" idx="1"/>
          </p:nvPr>
        </p:nvSpPr>
        <p:spPr>
          <a:xfrm>
            <a:off x="381000" y="2819400"/>
            <a:ext cx="8305800" cy="2514600"/>
          </a:xfrm>
        </p:spPr>
        <p:txBody>
          <a:bodyPr/>
          <a:lstStyle>
            <a:lvl1pPr marL="0" indent="0">
              <a:defRPr/>
            </a:lvl1pPr>
          </a:lstStyle>
          <a:p>
            <a:r>
              <a:rPr lang="ja-JP" altLang="en-US"/>
              <a:t>マスター サブタイトルの書式設定</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864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5800" y="685800"/>
            <a:ext cx="56769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90600" y="620688"/>
            <a:ext cx="7162800" cy="1143000"/>
          </a:xfrm>
        </p:spPr>
        <p:txBody>
          <a:bodyPr/>
          <a:lstStyle>
            <a:lvl1pPr>
              <a:defRPr b="1">
                <a:effectLst>
                  <a:outerShdw blurRad="38100" dist="38100" dir="2700000" algn="tl">
                    <a:srgbClr val="000000">
                      <a:alpha val="43137"/>
                    </a:srgbClr>
                  </a:outerShdw>
                </a:effectLst>
                <a:latin typeface="+mj-ea"/>
                <a:ea typeface="+mj-ea"/>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mj-ea"/>
                <a:ea typeface="+mj-ea"/>
              </a:defRPr>
            </a:lvl1pPr>
            <a:lvl2pPr>
              <a:defRPr>
                <a:latin typeface="+mj-ea"/>
                <a:ea typeface="+mj-ea"/>
              </a:defRPr>
            </a:lvl2pPr>
            <a:lvl3pPr>
              <a:defRPr>
                <a:latin typeface="+mj-ea"/>
                <a:ea typeface="+mj-ea"/>
              </a:defRPr>
            </a:lvl3pPr>
            <a:lvl4pPr>
              <a:defRPr>
                <a:latin typeface="+mj-ea"/>
                <a:ea typeface="+mj-ea"/>
              </a:defRPr>
            </a:lvl4pPr>
            <a:lvl5pPr>
              <a:defRPr>
                <a:latin typeface="+mj-ea"/>
                <a:ea typeface="+mj-ea"/>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7335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457200" y="23733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45025" y="17335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23733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ja-JP" altLang="en-US"/>
              <a:t>マスター タイトルの書式設定</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1054100"/>
          </a:xfrm>
        </p:spPr>
        <p:txBody>
          <a:bodyPr anchor="b"/>
          <a:lstStyle>
            <a:lvl1pPr algn="l">
              <a:defRPr sz="2000" b="1"/>
            </a:lvl1pPr>
          </a:lstStyle>
          <a:p>
            <a:r>
              <a:rPr lang="ja-JP" altLang="en-US"/>
              <a:t>マスター タイトルの書式設定</a:t>
            </a:r>
            <a:endParaRPr lang="en-US"/>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1676400"/>
            <a:ext cx="3008313" cy="4449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838200"/>
            <a:ext cx="716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en-US" dirty="0"/>
          </a:p>
        </p:txBody>
      </p:sp>
      <p:sp>
        <p:nvSpPr>
          <p:cNvPr id="1027" name="Rectangle 3"/>
          <p:cNvSpPr>
            <a:spLocks noGrp="1" noChangeArrowheads="1"/>
          </p:cNvSpPr>
          <p:nvPr>
            <p:ph type="body" idx="1"/>
          </p:nvPr>
        </p:nvSpPr>
        <p:spPr bwMode="auto">
          <a:xfrm>
            <a:off x="685800" y="20574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0"/>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ctr" rtl="0" eaLnBrk="1" fontAlgn="base" hangingPunct="1">
        <a:spcBef>
          <a:spcPct val="0"/>
        </a:spcBef>
        <a:spcAft>
          <a:spcPct val="0"/>
        </a:spcAft>
        <a:defRPr kumimoji="1" sz="4400">
          <a:solidFill>
            <a:schemeClr val="bg1"/>
          </a:solidFill>
          <a:latin typeface="+mj-lt"/>
          <a:ea typeface="+mj-ea"/>
          <a:cs typeface="+mj-cs"/>
        </a:defRPr>
      </a:lvl1pPr>
      <a:lvl2pPr algn="ctr" rtl="0" eaLnBrk="1" fontAlgn="base" hangingPunct="1">
        <a:spcBef>
          <a:spcPct val="0"/>
        </a:spcBef>
        <a:spcAft>
          <a:spcPct val="0"/>
        </a:spcAft>
        <a:defRPr kumimoji="1" sz="4400">
          <a:solidFill>
            <a:schemeClr val="bg1"/>
          </a:solidFill>
          <a:latin typeface="Mead Bold" pitchFamily="2" charset="0"/>
        </a:defRPr>
      </a:lvl2pPr>
      <a:lvl3pPr algn="ctr" rtl="0" eaLnBrk="1" fontAlgn="base" hangingPunct="1">
        <a:spcBef>
          <a:spcPct val="0"/>
        </a:spcBef>
        <a:spcAft>
          <a:spcPct val="0"/>
        </a:spcAft>
        <a:defRPr kumimoji="1" sz="4400">
          <a:solidFill>
            <a:schemeClr val="bg1"/>
          </a:solidFill>
          <a:latin typeface="Mead Bold" pitchFamily="2" charset="0"/>
        </a:defRPr>
      </a:lvl3pPr>
      <a:lvl4pPr algn="ctr" rtl="0" eaLnBrk="1" fontAlgn="base" hangingPunct="1">
        <a:spcBef>
          <a:spcPct val="0"/>
        </a:spcBef>
        <a:spcAft>
          <a:spcPct val="0"/>
        </a:spcAft>
        <a:defRPr kumimoji="1" sz="4400">
          <a:solidFill>
            <a:schemeClr val="bg1"/>
          </a:solidFill>
          <a:latin typeface="Mead Bold" pitchFamily="2" charset="0"/>
        </a:defRPr>
      </a:lvl4pPr>
      <a:lvl5pPr algn="ctr" rtl="0" eaLnBrk="1" fontAlgn="base" hangingPunct="1">
        <a:spcBef>
          <a:spcPct val="0"/>
        </a:spcBef>
        <a:spcAft>
          <a:spcPct val="0"/>
        </a:spcAft>
        <a:defRPr kumimoji="1" sz="4400">
          <a:solidFill>
            <a:schemeClr val="bg1"/>
          </a:solidFill>
          <a:latin typeface="Mead Bold" pitchFamily="2" charset="0"/>
        </a:defRPr>
      </a:lvl5pPr>
      <a:lvl6pPr marL="457200" algn="ctr" rtl="0" eaLnBrk="1" fontAlgn="base" hangingPunct="1">
        <a:spcBef>
          <a:spcPct val="0"/>
        </a:spcBef>
        <a:spcAft>
          <a:spcPct val="0"/>
        </a:spcAft>
        <a:defRPr kumimoji="1" sz="4400">
          <a:solidFill>
            <a:schemeClr val="bg1"/>
          </a:solidFill>
          <a:latin typeface="Mead Bold" pitchFamily="2" charset="0"/>
        </a:defRPr>
      </a:lvl6pPr>
      <a:lvl7pPr marL="914400" algn="ctr" rtl="0" eaLnBrk="1" fontAlgn="base" hangingPunct="1">
        <a:spcBef>
          <a:spcPct val="0"/>
        </a:spcBef>
        <a:spcAft>
          <a:spcPct val="0"/>
        </a:spcAft>
        <a:defRPr kumimoji="1" sz="4400">
          <a:solidFill>
            <a:schemeClr val="bg1"/>
          </a:solidFill>
          <a:latin typeface="Mead Bold" pitchFamily="2" charset="0"/>
        </a:defRPr>
      </a:lvl7pPr>
      <a:lvl8pPr marL="1371600" algn="ctr" rtl="0" eaLnBrk="1" fontAlgn="base" hangingPunct="1">
        <a:spcBef>
          <a:spcPct val="0"/>
        </a:spcBef>
        <a:spcAft>
          <a:spcPct val="0"/>
        </a:spcAft>
        <a:defRPr kumimoji="1" sz="4400">
          <a:solidFill>
            <a:schemeClr val="bg1"/>
          </a:solidFill>
          <a:latin typeface="Mead Bold" pitchFamily="2" charset="0"/>
        </a:defRPr>
      </a:lvl8pPr>
      <a:lvl9pPr marL="1828800" algn="ctr" rtl="0" eaLnBrk="1" fontAlgn="base" hangingPunct="1">
        <a:spcBef>
          <a:spcPct val="0"/>
        </a:spcBef>
        <a:spcAft>
          <a:spcPct val="0"/>
        </a:spcAft>
        <a:defRPr kumimoji="1" sz="4400">
          <a:solidFill>
            <a:schemeClr val="bg1"/>
          </a:solidFill>
          <a:latin typeface="Mead Bold" pitchFamily="2" charset="0"/>
        </a:defRPr>
      </a:lvl9pPr>
    </p:titleStyle>
    <p:bodyStyle>
      <a:lvl1pPr marL="342900" indent="-342900" algn="l" rtl="0" eaLnBrk="1" fontAlgn="base" hangingPunct="1">
        <a:spcBef>
          <a:spcPct val="20000"/>
        </a:spcBef>
        <a:spcAft>
          <a:spcPct val="0"/>
        </a:spcAft>
        <a:buBlip>
          <a:blip r:embed="rId15"/>
        </a:buBlip>
        <a:defRPr kumimoji="1"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bg1"/>
          </a:solidFill>
          <a:latin typeface="+mn-lt"/>
        </a:defRPr>
      </a:lvl2pPr>
      <a:lvl3pPr marL="1143000" indent="-228600" algn="l" rtl="0" eaLnBrk="1" fontAlgn="base" hangingPunct="1">
        <a:spcBef>
          <a:spcPct val="20000"/>
        </a:spcBef>
        <a:spcAft>
          <a:spcPct val="0"/>
        </a:spcAft>
        <a:buChar char="•"/>
        <a:defRPr kumimoji="1" sz="2400">
          <a:solidFill>
            <a:schemeClr val="bg1"/>
          </a:solidFill>
          <a:latin typeface="+mn-lt"/>
        </a:defRPr>
      </a:lvl3pPr>
      <a:lvl4pPr marL="1600200" indent="-228600" algn="l" rtl="0" eaLnBrk="1" fontAlgn="base" hangingPunct="1">
        <a:spcBef>
          <a:spcPct val="20000"/>
        </a:spcBef>
        <a:spcAft>
          <a:spcPct val="0"/>
        </a:spcAft>
        <a:buChar char="–"/>
        <a:defRPr kumimoji="1" sz="2000">
          <a:solidFill>
            <a:schemeClr val="bg1"/>
          </a:solidFill>
          <a:latin typeface="+mn-lt"/>
        </a:defRPr>
      </a:lvl4pPr>
      <a:lvl5pPr marL="2057400" indent="-228600" algn="l" rtl="0" eaLnBrk="1" fontAlgn="base" hangingPunct="1">
        <a:spcBef>
          <a:spcPct val="20000"/>
        </a:spcBef>
        <a:spcAft>
          <a:spcPct val="0"/>
        </a:spcAft>
        <a:buChar char="»"/>
        <a:defRPr kumimoji="1" sz="2000">
          <a:solidFill>
            <a:schemeClr val="bg1"/>
          </a:solidFill>
          <a:latin typeface="+mn-lt"/>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arget="../media/image6.jpeg" Type="http://schemas.openxmlformats.org/officeDocument/2006/relationships/image"/><Relationship Id="rId2" Target="../media/image2.gif" Type="http://schemas.openxmlformats.org/officeDocument/2006/relationships/image"/><Relationship Id="rId1" Target="../slideLayouts/slideLayout2.xml" Type="http://schemas.openxmlformats.org/officeDocument/2006/relationships/slideLayout"/></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package" Target="../embeddings/Microsoft_Excel_Worksheet.xlsx"/></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04800" y="609600"/>
            <a:ext cx="7939608" cy="1143000"/>
          </a:xfrm>
        </p:spPr>
        <p:txBody>
          <a:bodyPr/>
          <a:lstStyle/>
          <a:p>
            <a:r>
              <a:rPr lang="ja-JP" altLang="en-US" sz="66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入門 統計学　第</a:t>
            </a:r>
            <a:r>
              <a:rPr lang="en-US" altLang="ja-JP" sz="66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10</a:t>
            </a:r>
            <a:r>
              <a:rPr lang="ja-JP" altLang="en-US" sz="66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章</a:t>
            </a:r>
            <a:endParaRPr lang="en-US" sz="66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endParaRPr>
          </a:p>
        </p:txBody>
      </p:sp>
      <p:sp>
        <p:nvSpPr>
          <p:cNvPr id="5123" name="Rectangle 3"/>
          <p:cNvSpPr>
            <a:spLocks noGrp="1" noChangeArrowheads="1"/>
          </p:cNvSpPr>
          <p:nvPr>
            <p:ph type="subTitle" idx="1"/>
          </p:nvPr>
        </p:nvSpPr>
        <p:spPr>
          <a:xfrm>
            <a:off x="395536" y="2924944"/>
            <a:ext cx="8305800" cy="720080"/>
          </a:xfrm>
        </p:spPr>
        <p:txBody>
          <a:bodyPr/>
          <a:lstStyle/>
          <a:p>
            <a:pPr>
              <a:buNone/>
            </a:pPr>
            <a:r>
              <a:rPr lang="ja-JP" altLang="en-US" sz="4000"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実験計画法</a:t>
            </a:r>
            <a:endParaRPr lang="en-US" sz="4000"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endParaRPr>
          </a:p>
        </p:txBody>
      </p:sp>
      <p:sp>
        <p:nvSpPr>
          <p:cNvPr id="4" name="正方形/長方形 3">
            <a:extLst>
              <a:ext uri="{FF2B5EF4-FFF2-40B4-BE49-F238E27FC236}">
                <a16:creationId xmlns:a16="http://schemas.microsoft.com/office/drawing/2014/main" id="{6E55F1A3-0AF3-4C9C-A3BD-5B8130AC01ED}"/>
              </a:ext>
            </a:extLst>
          </p:cNvPr>
          <p:cNvSpPr/>
          <p:nvPr/>
        </p:nvSpPr>
        <p:spPr>
          <a:xfrm>
            <a:off x="457200" y="3861048"/>
            <a:ext cx="4824536" cy="1717393"/>
          </a:xfrm>
          <a:prstGeom prst="rect">
            <a:avLst/>
          </a:prstGeom>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lvl="0" algn="just">
              <a:spcBef>
                <a:spcPct val="20000"/>
              </a:spcBef>
            </a:pPr>
            <a:r>
              <a:rPr kumimoji="1" lang="en-US" altLang="ja-JP"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rPr>
              <a:t>『</a:t>
            </a:r>
            <a:r>
              <a:rPr kumimoji="1" lang="ja-JP" altLang="en-US"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rPr>
              <a:t>入門 統計学 第</a:t>
            </a:r>
            <a:r>
              <a:rPr kumimoji="1" lang="en-US" altLang="ja-JP"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rPr>
              <a:t>2</a:t>
            </a:r>
            <a:r>
              <a:rPr kumimoji="1" lang="ja-JP" altLang="en-US"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rPr>
              <a:t>版　</a:t>
            </a:r>
            <a:r>
              <a:rPr kumimoji="1" lang="ja-JP" altLang="en-US" sz="1800" kern="0" dirty="0" err="1">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rPr>
              <a:t>ー</a:t>
            </a:r>
            <a:r>
              <a:rPr kumimoji="1" lang="ja-JP" altLang="en-US"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rPr>
              <a:t>検定から多変量解析・実験計画法・ベイズ統計学までー</a:t>
            </a:r>
            <a:r>
              <a:rPr kumimoji="1" lang="en-US" altLang="ja-JP"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rPr>
              <a:t>』</a:t>
            </a:r>
            <a:r>
              <a:rPr kumimoji="1" lang="ja-JP" altLang="en-US"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rPr>
              <a:t>（オーム社）</a:t>
            </a:r>
            <a:endParaRPr kumimoji="1" lang="en-US" altLang="ja-JP"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endParaRPr>
          </a:p>
          <a:p>
            <a:pPr lvl="0" algn="just">
              <a:spcBef>
                <a:spcPct val="20000"/>
              </a:spcBef>
            </a:pPr>
            <a:endParaRPr kumimoji="1" lang="en-US" altLang="ja-JP" sz="10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endParaRPr>
          </a:p>
          <a:p>
            <a:pPr lvl="0" algn="just">
              <a:spcBef>
                <a:spcPct val="20000"/>
              </a:spcBef>
            </a:pPr>
            <a:r>
              <a:rPr kumimoji="1" lang="en-US" altLang="ja-JP"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rPr>
              <a:t>※</a:t>
            </a:r>
            <a:r>
              <a:rPr kumimoji="1" lang="ja-JP" altLang="en-US"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rPr>
              <a:t>注：本書を購入された方へのサービスですので，教科書指定（参考図書は不可）していない授業での使用はお控えください。</a:t>
            </a:r>
            <a:endParaRPr kumimoji="1" lang="en-US" altLang="ja-JP"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7524" y="620688"/>
            <a:ext cx="8568952" cy="1143000"/>
          </a:xfrm>
        </p:spPr>
        <p:txBody>
          <a:bodyPr/>
          <a:lstStyle/>
          <a:p>
            <a:r>
              <a:rPr lang="en-US" altLang="ja-JP" sz="4000" dirty="0"/>
              <a:t>10.3</a:t>
            </a:r>
            <a:r>
              <a:rPr lang="ja-JP" altLang="en-US" sz="4000" dirty="0"/>
              <a:t>　原則その２：無作為化</a:t>
            </a:r>
            <a:br>
              <a:rPr lang="en-US" altLang="ja-JP" dirty="0"/>
            </a:br>
            <a:r>
              <a:rPr lang="ja-JP" altLang="en-US" sz="3000" dirty="0"/>
              <a:t>（系統誤差対策）</a:t>
            </a:r>
            <a:endParaRPr kumimoji="1" lang="ja-JP" altLang="en-US" sz="3000" b="1" dirty="0">
              <a:effectLst>
                <a:outerShdw blurRad="38100" dist="38100" dir="2700000" algn="tl">
                  <a:srgbClr val="000000">
                    <a:alpha val="43137"/>
                  </a:srgbClr>
                </a:outerShdw>
              </a:effectLst>
              <a:latin typeface="+mn-ea"/>
              <a:ea typeface="+mn-ea"/>
            </a:endParaRPr>
          </a:p>
        </p:txBody>
      </p:sp>
      <p:sp>
        <p:nvSpPr>
          <p:cNvPr id="5" name="コンテンツ プレースホルダー 4">
            <a:extLst>
              <a:ext uri="{FF2B5EF4-FFF2-40B4-BE49-F238E27FC236}">
                <a16:creationId xmlns:a16="http://schemas.microsoft.com/office/drawing/2014/main" id="{97B8CBAD-131D-4BDF-B481-C9F85E6ABFC3}"/>
              </a:ext>
            </a:extLst>
          </p:cNvPr>
          <p:cNvSpPr>
            <a:spLocks noGrp="1"/>
          </p:cNvSpPr>
          <p:nvPr>
            <p:ph idx="1"/>
          </p:nvPr>
        </p:nvSpPr>
        <p:spPr>
          <a:xfrm>
            <a:off x="685800" y="2057400"/>
            <a:ext cx="7990656" cy="4114800"/>
          </a:xfrm>
        </p:spPr>
        <p:txBody>
          <a:bodyPr/>
          <a:lstStyle/>
          <a:p>
            <a:r>
              <a:rPr lang="ja-JP" altLang="en-US" sz="3000" dirty="0"/>
              <a:t>分散分析の結果を誤るときはどんなとき？</a:t>
            </a:r>
            <a:endParaRPr lang="en-US" altLang="ja-JP" sz="3000" dirty="0"/>
          </a:p>
          <a:p>
            <a:pPr marL="0" indent="0">
              <a:buNone/>
            </a:pPr>
            <a:r>
              <a:rPr lang="ja-JP" altLang="en-US" sz="3000" dirty="0"/>
              <a:t>　→</a:t>
            </a:r>
            <a:r>
              <a:rPr lang="ja-JP" altLang="en-US" sz="3000" dirty="0">
                <a:solidFill>
                  <a:srgbClr val="FFFF00"/>
                </a:solidFill>
              </a:rPr>
              <a:t>誤差効果が偏りを持って</a:t>
            </a:r>
            <a:r>
              <a:rPr lang="ja-JP" altLang="en-US" sz="3000" dirty="0"/>
              <a:t>（</a:t>
            </a:r>
            <a:r>
              <a:rPr lang="ja-JP" altLang="en-US" sz="3000" dirty="0">
                <a:solidFill>
                  <a:srgbClr val="FFC000"/>
                </a:solidFill>
              </a:rPr>
              <a:t>系統誤差</a:t>
            </a:r>
            <a:r>
              <a:rPr lang="ja-JP" altLang="en-US" sz="3000" dirty="0"/>
              <a:t>として）実験結果に入り込んでしまったとき</a:t>
            </a:r>
          </a:p>
          <a:p>
            <a:pPr marL="0" indent="0">
              <a:buNone/>
            </a:pPr>
            <a:r>
              <a:rPr lang="ja-JP" altLang="en-US" sz="3000" dirty="0"/>
              <a:t>　→誤差効果が主効果と</a:t>
            </a:r>
            <a:r>
              <a:rPr lang="ja-JP" altLang="en-US" sz="3000" dirty="0">
                <a:solidFill>
                  <a:srgbClr val="FFFF00"/>
                </a:solidFill>
              </a:rPr>
              <a:t>交絡</a:t>
            </a:r>
            <a:r>
              <a:rPr lang="ja-JP" altLang="en-US" sz="3000" dirty="0"/>
              <a:t>して検定統計量を本来よりも大きく（小さく）歪める</a:t>
            </a:r>
          </a:p>
          <a:p>
            <a:r>
              <a:rPr lang="ja-JP" altLang="en-US" sz="3000" dirty="0"/>
              <a:t>対策：取り除くことは難しいので，実験の場の配置（区画・計測順）を</a:t>
            </a:r>
            <a:r>
              <a:rPr lang="ja-JP" altLang="en-US" sz="3000" dirty="0">
                <a:solidFill>
                  <a:srgbClr val="FFFF00"/>
                </a:solidFill>
              </a:rPr>
              <a:t>無作為に並び替える</a:t>
            </a:r>
          </a:p>
          <a:p>
            <a:endParaRPr lang="ja-JP" altLang="en-US" dirty="0"/>
          </a:p>
        </p:txBody>
      </p:sp>
    </p:spTree>
    <p:extLst>
      <p:ext uri="{BB962C8B-B14F-4D97-AF65-F5344CB8AC3E}">
        <p14:creationId xmlns:p14="http://schemas.microsoft.com/office/powerpoint/2010/main" val="752555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B81510-A9B9-4E0D-AA51-6B570D81948A}"/>
              </a:ext>
            </a:extLst>
          </p:cNvPr>
          <p:cNvSpPr>
            <a:spLocks noGrp="1"/>
          </p:cNvSpPr>
          <p:nvPr>
            <p:ph type="title"/>
          </p:nvPr>
        </p:nvSpPr>
        <p:spPr>
          <a:xfrm>
            <a:off x="323528" y="665263"/>
            <a:ext cx="8326487" cy="1143000"/>
          </a:xfrm>
        </p:spPr>
        <p:txBody>
          <a:bodyPr/>
          <a:lstStyle/>
          <a:p>
            <a:r>
              <a:rPr kumimoji="1" lang="ja-JP" altLang="en-US" sz="4000" dirty="0"/>
              <a:t>無作為化していない圃場実験例</a:t>
            </a:r>
          </a:p>
        </p:txBody>
      </p:sp>
      <p:cxnSp>
        <p:nvCxnSpPr>
          <p:cNvPr id="35" name="直線矢印コネクタ 34">
            <a:extLst>
              <a:ext uri="{FF2B5EF4-FFF2-40B4-BE49-F238E27FC236}">
                <a16:creationId xmlns:a16="http://schemas.microsoft.com/office/drawing/2014/main" id="{5FA7162C-9D94-4286-BBBB-8ADAE7BBDA54}"/>
              </a:ext>
            </a:extLst>
          </p:cNvPr>
          <p:cNvCxnSpPr>
            <a:cxnSpLocks/>
          </p:cNvCxnSpPr>
          <p:nvPr/>
        </p:nvCxnSpPr>
        <p:spPr>
          <a:xfrm>
            <a:off x="4631418" y="4302391"/>
            <a:ext cx="664844" cy="0"/>
          </a:xfrm>
          <a:prstGeom prst="straightConnector1">
            <a:avLst/>
          </a:prstGeom>
          <a:noFill/>
          <a:ln w="127000" cap="flat" cmpd="sng" algn="ctr">
            <a:solidFill>
              <a:schemeClr val="bg1"/>
            </a:solidFill>
            <a:prstDash val="solid"/>
            <a:miter lim="800000"/>
            <a:tailEnd type="triangle"/>
          </a:ln>
          <a:effectLst/>
        </p:spPr>
      </p:cxnSp>
      <p:sp>
        <p:nvSpPr>
          <p:cNvPr id="37" name="正方形/長方形 36">
            <a:extLst>
              <a:ext uri="{FF2B5EF4-FFF2-40B4-BE49-F238E27FC236}">
                <a16:creationId xmlns:a16="http://schemas.microsoft.com/office/drawing/2014/main" id="{475E3A9E-AE99-4B22-8AB0-17A067EB41B8}"/>
              </a:ext>
            </a:extLst>
          </p:cNvPr>
          <p:cNvSpPr/>
          <p:nvPr/>
        </p:nvSpPr>
        <p:spPr>
          <a:xfrm flipH="1">
            <a:off x="2196917" y="3001300"/>
            <a:ext cx="736770" cy="855403"/>
          </a:xfrm>
          <a:prstGeom prst="rect">
            <a:avLst/>
          </a:prstGeom>
          <a:solidFill>
            <a:schemeClr val="accent4">
              <a:lumMod val="75000"/>
              <a:lumOff val="25000"/>
            </a:schemeClr>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施肥水準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1</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51" name="矢印: 右 50">
            <a:extLst>
              <a:ext uri="{FF2B5EF4-FFF2-40B4-BE49-F238E27FC236}">
                <a16:creationId xmlns:a16="http://schemas.microsoft.com/office/drawing/2014/main" id="{503422DA-BBB6-4ABD-B9CC-BAC40E9FCC03}"/>
              </a:ext>
            </a:extLst>
          </p:cNvPr>
          <p:cNvSpPr/>
          <p:nvPr/>
        </p:nvSpPr>
        <p:spPr>
          <a:xfrm>
            <a:off x="2379344" y="5639772"/>
            <a:ext cx="1945956" cy="597540"/>
          </a:xfrm>
          <a:prstGeom prst="rightArrow">
            <a:avLst/>
          </a:prstGeom>
          <a:gradFill flip="none" rotWithShape="1">
            <a:gsLst>
              <a:gs pos="0">
                <a:sysClr val="windowText" lastClr="000000">
                  <a:lumMod val="65000"/>
                  <a:lumOff val="35000"/>
                </a:sysClr>
              </a:gs>
              <a:gs pos="2000">
                <a:srgbClr val="A5A5A5">
                  <a:lumMod val="97000"/>
                  <a:lumOff val="3000"/>
                </a:srgbClr>
              </a:gs>
              <a:gs pos="96498">
                <a:srgbClr val="FFFF00"/>
              </a:gs>
              <a:gs pos="0">
                <a:sysClr val="windowText" lastClr="000000">
                  <a:lumMod val="65000"/>
                  <a:lumOff val="35000"/>
                </a:sysClr>
              </a:gs>
              <a:gs pos="0">
                <a:schemeClr val="bg1"/>
              </a:gs>
            </a:gsLst>
            <a:lin ang="0" scaled="1"/>
            <a:tileRect/>
          </a:gra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prstClr val="black"/>
                </a:solidFill>
                <a:effectLst/>
                <a:uLnTx/>
                <a:uFillTx/>
                <a:latin typeface="+mj-ea"/>
                <a:ea typeface="+mj-ea"/>
                <a:cs typeface="+mn-cs"/>
              </a:rPr>
              <a:t>日照量</a:t>
            </a:r>
          </a:p>
        </p:txBody>
      </p:sp>
      <p:sp>
        <p:nvSpPr>
          <p:cNvPr id="52" name="矢印: 右 51">
            <a:extLst>
              <a:ext uri="{FF2B5EF4-FFF2-40B4-BE49-F238E27FC236}">
                <a16:creationId xmlns:a16="http://schemas.microsoft.com/office/drawing/2014/main" id="{A573423E-E364-468F-99A4-6EBD9799ABDB}"/>
              </a:ext>
            </a:extLst>
          </p:cNvPr>
          <p:cNvSpPr/>
          <p:nvPr/>
        </p:nvSpPr>
        <p:spPr>
          <a:xfrm>
            <a:off x="2375545" y="2348880"/>
            <a:ext cx="1945956" cy="598291"/>
          </a:xfrm>
          <a:prstGeom prst="rightArrow">
            <a:avLst/>
          </a:prstGeom>
          <a:gradFill flip="none" rotWithShape="1">
            <a:gsLst>
              <a:gs pos="1556">
                <a:srgbClr val="990000"/>
              </a:gs>
              <a:gs pos="100000">
                <a:schemeClr val="bg1"/>
              </a:gs>
            </a:gsLst>
            <a:lin ang="10800000" scaled="1"/>
            <a:tileRect/>
          </a:gra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prstClr val="black"/>
                </a:solidFill>
                <a:effectLst/>
                <a:uLnTx/>
                <a:uFillTx/>
                <a:latin typeface="+mj-ea"/>
                <a:ea typeface="+mj-ea"/>
                <a:cs typeface="+mn-cs"/>
              </a:rPr>
              <a:t>施肥量</a:t>
            </a:r>
          </a:p>
        </p:txBody>
      </p:sp>
      <p:cxnSp>
        <p:nvCxnSpPr>
          <p:cNvPr id="53" name="直線コネクタ 52">
            <a:extLst>
              <a:ext uri="{FF2B5EF4-FFF2-40B4-BE49-F238E27FC236}">
                <a16:creationId xmlns:a16="http://schemas.microsoft.com/office/drawing/2014/main" id="{BF809DF1-7203-4E22-9E0D-A3A0A009AF0E}"/>
              </a:ext>
            </a:extLst>
          </p:cNvPr>
          <p:cNvCxnSpPr>
            <a:cxnSpLocks/>
          </p:cNvCxnSpPr>
          <p:nvPr/>
        </p:nvCxnSpPr>
        <p:spPr>
          <a:xfrm>
            <a:off x="5842080" y="4066347"/>
            <a:ext cx="2703443" cy="0"/>
          </a:xfrm>
          <a:prstGeom prst="line">
            <a:avLst/>
          </a:prstGeom>
          <a:noFill/>
          <a:ln w="12700" cap="flat" cmpd="sng" algn="ctr">
            <a:solidFill>
              <a:schemeClr val="bg1"/>
            </a:solidFill>
            <a:prstDash val="solid"/>
            <a:miter lim="800000"/>
          </a:ln>
          <a:effectLst/>
        </p:spPr>
      </p:cxnSp>
      <p:sp>
        <p:nvSpPr>
          <p:cNvPr id="54" name="テキスト ボックス 53">
            <a:extLst>
              <a:ext uri="{FF2B5EF4-FFF2-40B4-BE49-F238E27FC236}">
                <a16:creationId xmlns:a16="http://schemas.microsoft.com/office/drawing/2014/main" id="{DB745B57-CBFF-4D58-B2A1-BCF3D676986B}"/>
              </a:ext>
            </a:extLst>
          </p:cNvPr>
          <p:cNvSpPr txBox="1"/>
          <p:nvPr/>
        </p:nvSpPr>
        <p:spPr>
          <a:xfrm>
            <a:off x="6925503" y="3591620"/>
            <a:ext cx="415498" cy="369332"/>
          </a:xfrm>
          <a:prstGeom prst="rect">
            <a:avLst/>
          </a:prstGeom>
          <a:noFill/>
        </p:spPr>
        <p:txBody>
          <a:bodyPr wrap="none" rtlCol="0">
            <a:spAutoFit/>
          </a:bodyPr>
          <a:lstStyle/>
          <a:p>
            <a:pPr fontAlgn="auto">
              <a:spcBef>
                <a:spcPts val="0"/>
              </a:spcBef>
              <a:spcAft>
                <a:spcPts val="0"/>
              </a:spcAft>
            </a:pPr>
            <a:r>
              <a:rPr kumimoji="1" lang="ja-JP" altLang="en-US" sz="1800" dirty="0">
                <a:solidFill>
                  <a:schemeClr val="bg1"/>
                </a:solidFill>
                <a:latin typeface="ＭＳ Ｐゴシック" panose="020B0600070205080204" pitchFamily="50" charset="-128"/>
              </a:rPr>
              <a:t>＋</a:t>
            </a:r>
          </a:p>
        </p:txBody>
      </p:sp>
      <p:sp>
        <p:nvSpPr>
          <p:cNvPr id="55" name="テキスト ボックス 54">
            <a:extLst>
              <a:ext uri="{FF2B5EF4-FFF2-40B4-BE49-F238E27FC236}">
                <a16:creationId xmlns:a16="http://schemas.microsoft.com/office/drawing/2014/main" id="{294259DD-A9BD-4678-AEDE-84FA7BA4975A}"/>
              </a:ext>
            </a:extLst>
          </p:cNvPr>
          <p:cNvSpPr txBox="1"/>
          <p:nvPr/>
        </p:nvSpPr>
        <p:spPr>
          <a:xfrm>
            <a:off x="6526563" y="2198680"/>
            <a:ext cx="2077885" cy="784830"/>
          </a:xfrm>
          <a:prstGeom prst="rect">
            <a:avLst/>
          </a:prstGeom>
          <a:noFill/>
        </p:spPr>
        <p:txBody>
          <a:bodyPr wrap="square" rtlCol="0">
            <a:spAutoFit/>
          </a:bodyPr>
          <a:lstStyle/>
          <a:p>
            <a:pPr algn="just" fontAlgn="auto">
              <a:spcBef>
                <a:spcPts val="0"/>
              </a:spcBef>
              <a:spcAft>
                <a:spcPts val="0"/>
              </a:spcAft>
            </a:pPr>
            <a:r>
              <a:rPr kumimoji="1" lang="ja-JP" altLang="en-US" sz="1500" dirty="0">
                <a:solidFill>
                  <a:schemeClr val="bg1"/>
                </a:solidFill>
                <a:latin typeface="ＭＳ Ｐゴシック" panose="020B0600070205080204" pitchFamily="50" charset="-128"/>
              </a:rPr>
              <a:t>（方向性を持っているため）分母にあるべき誤差が分子に来てしまう</a:t>
            </a:r>
          </a:p>
        </p:txBody>
      </p:sp>
      <p:sp>
        <p:nvSpPr>
          <p:cNvPr id="56" name="テキスト ボックス 55">
            <a:extLst>
              <a:ext uri="{FF2B5EF4-FFF2-40B4-BE49-F238E27FC236}">
                <a16:creationId xmlns:a16="http://schemas.microsoft.com/office/drawing/2014/main" id="{75D267D1-0926-499E-A85E-294096AE7AD9}"/>
              </a:ext>
            </a:extLst>
          </p:cNvPr>
          <p:cNvSpPr txBox="1"/>
          <p:nvPr/>
        </p:nvSpPr>
        <p:spPr>
          <a:xfrm>
            <a:off x="5351122" y="3857661"/>
            <a:ext cx="561372" cy="369332"/>
          </a:xfrm>
          <a:prstGeom prst="rect">
            <a:avLst/>
          </a:prstGeom>
          <a:noFill/>
        </p:spPr>
        <p:txBody>
          <a:bodyPr wrap="none" rtlCol="0">
            <a:spAutoFit/>
          </a:bodyPr>
          <a:lstStyle/>
          <a:p>
            <a:pPr fontAlgn="auto">
              <a:spcBef>
                <a:spcPts val="0"/>
              </a:spcBef>
              <a:spcAft>
                <a:spcPts val="0"/>
              </a:spcAft>
            </a:pPr>
            <a:r>
              <a:rPr kumimoji="1" lang="ja-JP" altLang="en-US" sz="1800" dirty="0">
                <a:solidFill>
                  <a:schemeClr val="bg1"/>
                </a:solidFill>
                <a:latin typeface="ＭＳ Ｐゴシック" panose="020B0600070205080204" pitchFamily="50" charset="-128"/>
              </a:rPr>
              <a:t>Ｆ＝</a:t>
            </a:r>
          </a:p>
        </p:txBody>
      </p:sp>
      <p:sp>
        <p:nvSpPr>
          <p:cNvPr id="57" name="四角形: 角を丸くする 56">
            <a:extLst>
              <a:ext uri="{FF2B5EF4-FFF2-40B4-BE49-F238E27FC236}">
                <a16:creationId xmlns:a16="http://schemas.microsoft.com/office/drawing/2014/main" id="{1F9DD4E5-9A86-4A69-A77C-498F5957AF6F}"/>
              </a:ext>
            </a:extLst>
          </p:cNvPr>
          <p:cNvSpPr/>
          <p:nvPr/>
        </p:nvSpPr>
        <p:spPr>
          <a:xfrm>
            <a:off x="5766243" y="3597569"/>
            <a:ext cx="1190521" cy="369332"/>
          </a:xfrm>
          <a:prstGeom prst="roundRect">
            <a:avLst/>
          </a:prstGeom>
          <a:solidFill>
            <a:srgbClr val="99660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schemeClr val="bg1"/>
                </a:solidFill>
                <a:effectLst/>
                <a:uLnTx/>
                <a:uFillTx/>
                <a:latin typeface="+mj-ea"/>
                <a:ea typeface="+mj-ea"/>
                <a:cs typeface="+mn-cs"/>
              </a:rPr>
              <a:t>要因効果</a:t>
            </a:r>
          </a:p>
        </p:txBody>
      </p:sp>
      <p:sp>
        <p:nvSpPr>
          <p:cNvPr id="58" name="四角形: 角を丸くする 57">
            <a:extLst>
              <a:ext uri="{FF2B5EF4-FFF2-40B4-BE49-F238E27FC236}">
                <a16:creationId xmlns:a16="http://schemas.microsoft.com/office/drawing/2014/main" id="{F6C9B16C-A802-4364-B1E6-D386B2B4CA8A}"/>
              </a:ext>
            </a:extLst>
          </p:cNvPr>
          <p:cNvSpPr/>
          <p:nvPr/>
        </p:nvSpPr>
        <p:spPr>
          <a:xfrm>
            <a:off x="7363470" y="3591620"/>
            <a:ext cx="1156456" cy="369332"/>
          </a:xfrm>
          <a:prstGeom prst="roundRect">
            <a:avLst/>
          </a:prstGeom>
          <a:solidFill>
            <a:srgbClr val="FFFF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effectLst/>
                <a:uLnTx/>
                <a:uFillTx/>
                <a:latin typeface="+mj-ea"/>
                <a:ea typeface="+mj-ea"/>
                <a:cs typeface="+mn-cs"/>
              </a:rPr>
              <a:t>系統誤差</a:t>
            </a:r>
          </a:p>
        </p:txBody>
      </p:sp>
      <p:cxnSp>
        <p:nvCxnSpPr>
          <p:cNvPr id="60" name="コネクタ: 曲線 59">
            <a:extLst>
              <a:ext uri="{FF2B5EF4-FFF2-40B4-BE49-F238E27FC236}">
                <a16:creationId xmlns:a16="http://schemas.microsoft.com/office/drawing/2014/main" id="{1BA987F8-8952-4F40-ABC5-5DB08046AB6A}"/>
              </a:ext>
            </a:extLst>
          </p:cNvPr>
          <p:cNvCxnSpPr>
            <a:cxnSpLocks/>
          </p:cNvCxnSpPr>
          <p:nvPr/>
        </p:nvCxnSpPr>
        <p:spPr>
          <a:xfrm rot="16200000" flipH="1">
            <a:off x="7566914" y="2974326"/>
            <a:ext cx="289988" cy="225299"/>
          </a:xfrm>
          <a:prstGeom prst="curvedConnector3">
            <a:avLst>
              <a:gd name="adj1" fmla="val 50000"/>
            </a:avLst>
          </a:prstGeom>
          <a:noFill/>
          <a:ln w="28575" cap="flat" cmpd="sng" algn="ctr">
            <a:solidFill>
              <a:srgbClr val="FFFF00"/>
            </a:solidFill>
            <a:prstDash val="solid"/>
            <a:miter lim="800000"/>
            <a:tailEnd type="triangle"/>
          </a:ln>
          <a:effectLst/>
        </p:spPr>
      </p:cxnSp>
      <p:cxnSp>
        <p:nvCxnSpPr>
          <p:cNvPr id="61" name="コネクタ: 曲線 60">
            <a:extLst>
              <a:ext uri="{FF2B5EF4-FFF2-40B4-BE49-F238E27FC236}">
                <a16:creationId xmlns:a16="http://schemas.microsoft.com/office/drawing/2014/main" id="{22027558-DA59-4DC8-AD07-A5F00A309A0A}"/>
              </a:ext>
            </a:extLst>
          </p:cNvPr>
          <p:cNvCxnSpPr>
            <a:cxnSpLocks/>
          </p:cNvCxnSpPr>
          <p:nvPr/>
        </p:nvCxnSpPr>
        <p:spPr>
          <a:xfrm rot="16200000" flipV="1">
            <a:off x="5479368" y="4209067"/>
            <a:ext cx="462668" cy="403584"/>
          </a:xfrm>
          <a:prstGeom prst="curvedConnector3">
            <a:avLst/>
          </a:prstGeom>
          <a:noFill/>
          <a:ln w="28575" cap="flat" cmpd="sng" algn="ctr">
            <a:solidFill>
              <a:srgbClr val="FFFF00"/>
            </a:solidFill>
            <a:prstDash val="solid"/>
            <a:miter lim="800000"/>
            <a:tailEnd type="triangle"/>
          </a:ln>
          <a:effectLst/>
        </p:spPr>
      </p:cxnSp>
      <p:sp>
        <p:nvSpPr>
          <p:cNvPr id="62" name="テキスト ボックス 61">
            <a:extLst>
              <a:ext uri="{FF2B5EF4-FFF2-40B4-BE49-F238E27FC236}">
                <a16:creationId xmlns:a16="http://schemas.microsoft.com/office/drawing/2014/main" id="{039ACAB5-97A4-427D-905F-0AFB993782E7}"/>
              </a:ext>
            </a:extLst>
          </p:cNvPr>
          <p:cNvSpPr txBox="1"/>
          <p:nvPr/>
        </p:nvSpPr>
        <p:spPr>
          <a:xfrm>
            <a:off x="4712961" y="4642193"/>
            <a:ext cx="1653225" cy="1246495"/>
          </a:xfrm>
          <a:prstGeom prst="rect">
            <a:avLst/>
          </a:prstGeom>
          <a:noFill/>
        </p:spPr>
        <p:txBody>
          <a:bodyPr wrap="square" rtlCol="0">
            <a:spAutoFit/>
          </a:bodyPr>
          <a:lstStyle/>
          <a:p>
            <a:pPr algn="just" fontAlgn="auto">
              <a:spcBef>
                <a:spcPts val="0"/>
              </a:spcBef>
              <a:spcAft>
                <a:spcPts val="0"/>
              </a:spcAft>
            </a:pPr>
            <a:r>
              <a:rPr kumimoji="1" lang="ja-JP" altLang="en-US" sz="1500" dirty="0">
                <a:solidFill>
                  <a:schemeClr val="bg1"/>
                </a:solidFill>
                <a:latin typeface="ＭＳ Ｐゴシック" panose="020B0600070205080204" pitchFamily="50" charset="-128"/>
              </a:rPr>
              <a:t>施肥効果と日照効果が</a:t>
            </a:r>
            <a:r>
              <a:rPr kumimoji="1" lang="ja-JP" altLang="en-US" sz="1500" dirty="0">
                <a:solidFill>
                  <a:srgbClr val="FFFF00"/>
                </a:solidFill>
                <a:latin typeface="ＭＳ Ｐゴシック" panose="020B0600070205080204" pitchFamily="50" charset="-128"/>
              </a:rPr>
              <a:t>交絡</a:t>
            </a:r>
            <a:r>
              <a:rPr kumimoji="1" lang="ja-JP" altLang="en-US" sz="1500" dirty="0">
                <a:solidFill>
                  <a:schemeClr val="bg1"/>
                </a:solidFill>
                <a:latin typeface="ＭＳ Ｐゴシック" panose="020B0600070205080204" pitchFamily="50" charset="-128"/>
              </a:rPr>
              <a:t>して検定統計量が大きい方へ歪む（第一種の過誤の増大）</a:t>
            </a:r>
          </a:p>
        </p:txBody>
      </p:sp>
      <p:sp>
        <p:nvSpPr>
          <p:cNvPr id="63" name="テキスト ボックス 62">
            <a:extLst>
              <a:ext uri="{FF2B5EF4-FFF2-40B4-BE49-F238E27FC236}">
                <a16:creationId xmlns:a16="http://schemas.microsoft.com/office/drawing/2014/main" id="{1665A05B-142D-4B67-976A-0DD2373597CB}"/>
              </a:ext>
            </a:extLst>
          </p:cNvPr>
          <p:cNvSpPr txBox="1"/>
          <p:nvPr/>
        </p:nvSpPr>
        <p:spPr>
          <a:xfrm>
            <a:off x="4443152" y="3647743"/>
            <a:ext cx="1165139" cy="323165"/>
          </a:xfrm>
          <a:prstGeom prst="rect">
            <a:avLst/>
          </a:prstGeom>
          <a:noFill/>
        </p:spPr>
        <p:txBody>
          <a:bodyPr wrap="square" rtlCol="0">
            <a:spAutoFit/>
          </a:bodyPr>
          <a:lstStyle/>
          <a:p>
            <a:pPr algn="just" fontAlgn="auto">
              <a:spcBef>
                <a:spcPts val="0"/>
              </a:spcBef>
              <a:spcAft>
                <a:spcPts val="0"/>
              </a:spcAft>
            </a:pPr>
            <a:r>
              <a:rPr kumimoji="1" lang="ja-JP" altLang="en-US" sz="1500" dirty="0">
                <a:solidFill>
                  <a:schemeClr val="bg1"/>
                </a:solidFill>
                <a:latin typeface="ＭＳ Ｐゴシック" panose="020B0600070205080204" pitchFamily="50" charset="-128"/>
              </a:rPr>
              <a:t>検定統計量</a:t>
            </a:r>
          </a:p>
        </p:txBody>
      </p:sp>
      <p:sp>
        <p:nvSpPr>
          <p:cNvPr id="64" name="テキスト ボックス 63">
            <a:extLst>
              <a:ext uri="{FF2B5EF4-FFF2-40B4-BE49-F238E27FC236}">
                <a16:creationId xmlns:a16="http://schemas.microsoft.com/office/drawing/2014/main" id="{8B545608-5C4E-4694-90AE-73E3228DC3BD}"/>
              </a:ext>
            </a:extLst>
          </p:cNvPr>
          <p:cNvSpPr txBox="1"/>
          <p:nvPr/>
        </p:nvSpPr>
        <p:spPr>
          <a:xfrm>
            <a:off x="5926708" y="3246483"/>
            <a:ext cx="1165139" cy="323165"/>
          </a:xfrm>
          <a:prstGeom prst="rect">
            <a:avLst/>
          </a:prstGeom>
          <a:noFill/>
        </p:spPr>
        <p:txBody>
          <a:bodyPr wrap="square" rtlCol="0">
            <a:spAutoFit/>
          </a:bodyPr>
          <a:lstStyle/>
          <a:p>
            <a:pPr algn="just" fontAlgn="auto">
              <a:spcBef>
                <a:spcPts val="0"/>
              </a:spcBef>
              <a:spcAft>
                <a:spcPts val="0"/>
              </a:spcAft>
            </a:pPr>
            <a:r>
              <a:rPr kumimoji="1" lang="ja-JP" altLang="en-US" sz="1500" dirty="0">
                <a:solidFill>
                  <a:srgbClr val="FFC000"/>
                </a:solidFill>
                <a:latin typeface="ＭＳ Ｐゴシック" panose="020B0600070205080204" pitchFamily="50" charset="-128"/>
              </a:rPr>
              <a:t>（施肥量）</a:t>
            </a:r>
          </a:p>
        </p:txBody>
      </p:sp>
      <p:sp>
        <p:nvSpPr>
          <p:cNvPr id="65" name="テキスト ボックス 64">
            <a:extLst>
              <a:ext uri="{FF2B5EF4-FFF2-40B4-BE49-F238E27FC236}">
                <a16:creationId xmlns:a16="http://schemas.microsoft.com/office/drawing/2014/main" id="{15B730E0-D520-4F74-9D01-C1C9E6160C5F}"/>
              </a:ext>
            </a:extLst>
          </p:cNvPr>
          <p:cNvSpPr txBox="1"/>
          <p:nvPr/>
        </p:nvSpPr>
        <p:spPr>
          <a:xfrm>
            <a:off x="7484876" y="3224826"/>
            <a:ext cx="1165139" cy="323165"/>
          </a:xfrm>
          <a:prstGeom prst="rect">
            <a:avLst/>
          </a:prstGeom>
          <a:noFill/>
        </p:spPr>
        <p:txBody>
          <a:bodyPr wrap="square" rtlCol="0">
            <a:spAutoFit/>
          </a:bodyPr>
          <a:lstStyle/>
          <a:p>
            <a:pPr algn="just" fontAlgn="auto">
              <a:spcBef>
                <a:spcPts val="0"/>
              </a:spcBef>
              <a:spcAft>
                <a:spcPts val="0"/>
              </a:spcAft>
            </a:pPr>
            <a:r>
              <a:rPr kumimoji="1" lang="ja-JP" altLang="en-US" sz="1500" dirty="0">
                <a:solidFill>
                  <a:srgbClr val="FFFF00"/>
                </a:solidFill>
                <a:latin typeface="ＭＳ Ｐゴシック" panose="020B0600070205080204" pitchFamily="50" charset="-128"/>
              </a:rPr>
              <a:t>（日照量）</a:t>
            </a:r>
          </a:p>
        </p:txBody>
      </p:sp>
      <p:pic>
        <p:nvPicPr>
          <p:cNvPr id="68" name="図 67">
            <a:extLst>
              <a:ext uri="{FF2B5EF4-FFF2-40B4-BE49-F238E27FC236}">
                <a16:creationId xmlns:a16="http://schemas.microsoft.com/office/drawing/2014/main" id="{B74B030B-1302-4B5D-9987-1AD574E48BC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1014118" y="3609366"/>
            <a:ext cx="854381" cy="1165065"/>
          </a:xfrm>
          <a:prstGeom prst="rect">
            <a:avLst/>
          </a:prstGeom>
        </p:spPr>
      </p:pic>
      <p:pic>
        <p:nvPicPr>
          <p:cNvPr id="69" name="図 68">
            <a:extLst>
              <a:ext uri="{FF2B5EF4-FFF2-40B4-BE49-F238E27FC236}">
                <a16:creationId xmlns:a16="http://schemas.microsoft.com/office/drawing/2014/main" id="{F2F19E36-7B61-4A5A-95DC-FF0047E976E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1230550" y="4656374"/>
            <a:ext cx="854381" cy="1165065"/>
          </a:xfrm>
          <a:prstGeom prst="rect">
            <a:avLst/>
          </a:prstGeom>
        </p:spPr>
      </p:pic>
      <p:pic>
        <p:nvPicPr>
          <p:cNvPr id="71" name="図 70">
            <a:extLst>
              <a:ext uri="{FF2B5EF4-FFF2-40B4-BE49-F238E27FC236}">
                <a16:creationId xmlns:a16="http://schemas.microsoft.com/office/drawing/2014/main" id="{C306C17A-FAB7-40C3-B619-FC7678A4CE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446956" y="2012980"/>
            <a:ext cx="1108886" cy="1122834"/>
          </a:xfrm>
          <a:prstGeom prst="rect">
            <a:avLst/>
          </a:prstGeom>
        </p:spPr>
      </p:pic>
      <p:sp>
        <p:nvSpPr>
          <p:cNvPr id="81" name="正方形/長方形 80">
            <a:extLst>
              <a:ext uri="{FF2B5EF4-FFF2-40B4-BE49-F238E27FC236}">
                <a16:creationId xmlns:a16="http://schemas.microsoft.com/office/drawing/2014/main" id="{B4546EBF-ED58-4913-B084-284949E62E52}"/>
              </a:ext>
            </a:extLst>
          </p:cNvPr>
          <p:cNvSpPr/>
          <p:nvPr/>
        </p:nvSpPr>
        <p:spPr>
          <a:xfrm flipH="1">
            <a:off x="2196917" y="3849087"/>
            <a:ext cx="736770" cy="855403"/>
          </a:xfrm>
          <a:prstGeom prst="rect">
            <a:avLst/>
          </a:prstGeom>
          <a:solidFill>
            <a:schemeClr val="accent4">
              <a:lumMod val="75000"/>
              <a:lumOff val="25000"/>
            </a:schemeClr>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施肥水準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1</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82" name="正方形/長方形 81">
            <a:extLst>
              <a:ext uri="{FF2B5EF4-FFF2-40B4-BE49-F238E27FC236}">
                <a16:creationId xmlns:a16="http://schemas.microsoft.com/office/drawing/2014/main" id="{327FD737-1F94-449C-A54A-A910042F279B}"/>
              </a:ext>
            </a:extLst>
          </p:cNvPr>
          <p:cNvSpPr/>
          <p:nvPr/>
        </p:nvSpPr>
        <p:spPr>
          <a:xfrm flipH="1">
            <a:off x="2196917" y="4704490"/>
            <a:ext cx="736770" cy="855403"/>
          </a:xfrm>
          <a:prstGeom prst="rect">
            <a:avLst/>
          </a:prstGeom>
          <a:solidFill>
            <a:schemeClr val="accent4">
              <a:lumMod val="75000"/>
              <a:lumOff val="25000"/>
            </a:schemeClr>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施肥水準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1</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83" name="正方形/長方形 82">
            <a:extLst>
              <a:ext uri="{FF2B5EF4-FFF2-40B4-BE49-F238E27FC236}">
                <a16:creationId xmlns:a16="http://schemas.microsoft.com/office/drawing/2014/main" id="{D267EC21-AC7E-48A9-9AE6-879F5A670C4E}"/>
              </a:ext>
            </a:extLst>
          </p:cNvPr>
          <p:cNvSpPr/>
          <p:nvPr/>
        </p:nvSpPr>
        <p:spPr>
          <a:xfrm flipH="1">
            <a:off x="2937438" y="3001300"/>
            <a:ext cx="736770" cy="855403"/>
          </a:xfrm>
          <a:prstGeom prst="rect">
            <a:avLst/>
          </a:prstGeom>
          <a:solidFill>
            <a:schemeClr val="tx2">
              <a:lumMod val="50000"/>
              <a:lumOff val="50000"/>
            </a:schemeClr>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施肥水準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2</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84" name="正方形/長方形 83">
            <a:extLst>
              <a:ext uri="{FF2B5EF4-FFF2-40B4-BE49-F238E27FC236}">
                <a16:creationId xmlns:a16="http://schemas.microsoft.com/office/drawing/2014/main" id="{5BD1E8F9-1FA0-4A0E-964D-313EB8730BB3}"/>
              </a:ext>
            </a:extLst>
          </p:cNvPr>
          <p:cNvSpPr/>
          <p:nvPr/>
        </p:nvSpPr>
        <p:spPr>
          <a:xfrm flipH="1">
            <a:off x="2933687" y="3849086"/>
            <a:ext cx="736770" cy="855403"/>
          </a:xfrm>
          <a:prstGeom prst="rect">
            <a:avLst/>
          </a:prstGeom>
          <a:solidFill>
            <a:schemeClr val="tx2">
              <a:lumMod val="50000"/>
              <a:lumOff val="50000"/>
            </a:schemeClr>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施肥水準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2</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85" name="正方形/長方形 84">
            <a:extLst>
              <a:ext uri="{FF2B5EF4-FFF2-40B4-BE49-F238E27FC236}">
                <a16:creationId xmlns:a16="http://schemas.microsoft.com/office/drawing/2014/main" id="{EDC4D2DE-D2D0-4AF7-B214-B1D238BBF5EF}"/>
              </a:ext>
            </a:extLst>
          </p:cNvPr>
          <p:cNvSpPr/>
          <p:nvPr/>
        </p:nvSpPr>
        <p:spPr>
          <a:xfrm flipH="1">
            <a:off x="2933334" y="4704489"/>
            <a:ext cx="736770" cy="855403"/>
          </a:xfrm>
          <a:prstGeom prst="rect">
            <a:avLst/>
          </a:prstGeom>
          <a:solidFill>
            <a:schemeClr val="tx2">
              <a:lumMod val="50000"/>
              <a:lumOff val="50000"/>
            </a:schemeClr>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施肥水準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2</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86" name="正方形/長方形 85">
            <a:extLst>
              <a:ext uri="{FF2B5EF4-FFF2-40B4-BE49-F238E27FC236}">
                <a16:creationId xmlns:a16="http://schemas.microsoft.com/office/drawing/2014/main" id="{1768CA4C-CDA9-4B71-98CA-E11C69DBC1A0}"/>
              </a:ext>
            </a:extLst>
          </p:cNvPr>
          <p:cNvSpPr/>
          <p:nvPr/>
        </p:nvSpPr>
        <p:spPr>
          <a:xfrm flipH="1">
            <a:off x="3670104" y="3001298"/>
            <a:ext cx="736770" cy="855403"/>
          </a:xfrm>
          <a:prstGeom prst="rect">
            <a:avLst/>
          </a:prstGeom>
          <a:solidFill>
            <a:schemeClr val="bg2">
              <a:lumMod val="60000"/>
              <a:lumOff val="40000"/>
            </a:schemeClr>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施肥水準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3</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87" name="正方形/長方形 86">
            <a:extLst>
              <a:ext uri="{FF2B5EF4-FFF2-40B4-BE49-F238E27FC236}">
                <a16:creationId xmlns:a16="http://schemas.microsoft.com/office/drawing/2014/main" id="{D5B670A8-50F8-444C-B8F2-FAFCE76BD16C}"/>
              </a:ext>
            </a:extLst>
          </p:cNvPr>
          <p:cNvSpPr/>
          <p:nvPr/>
        </p:nvSpPr>
        <p:spPr>
          <a:xfrm flipH="1">
            <a:off x="3672359" y="3857272"/>
            <a:ext cx="736770" cy="855403"/>
          </a:xfrm>
          <a:prstGeom prst="rect">
            <a:avLst/>
          </a:prstGeom>
          <a:solidFill>
            <a:schemeClr val="bg2">
              <a:lumMod val="60000"/>
              <a:lumOff val="40000"/>
            </a:schemeClr>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施肥水準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3</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88" name="正方形/長方形 87">
            <a:extLst>
              <a:ext uri="{FF2B5EF4-FFF2-40B4-BE49-F238E27FC236}">
                <a16:creationId xmlns:a16="http://schemas.microsoft.com/office/drawing/2014/main" id="{394B6719-7B4B-41D4-9AF0-07EF41779A38}"/>
              </a:ext>
            </a:extLst>
          </p:cNvPr>
          <p:cNvSpPr/>
          <p:nvPr/>
        </p:nvSpPr>
        <p:spPr>
          <a:xfrm flipH="1">
            <a:off x="3672970" y="4704489"/>
            <a:ext cx="736770" cy="855403"/>
          </a:xfrm>
          <a:prstGeom prst="rect">
            <a:avLst/>
          </a:prstGeom>
          <a:solidFill>
            <a:schemeClr val="bg2">
              <a:lumMod val="60000"/>
              <a:lumOff val="40000"/>
            </a:schemeClr>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施肥水準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3</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pic>
        <p:nvPicPr>
          <p:cNvPr id="67" name="図 66">
            <a:extLst>
              <a:ext uri="{FF2B5EF4-FFF2-40B4-BE49-F238E27FC236}">
                <a16:creationId xmlns:a16="http://schemas.microsoft.com/office/drawing/2014/main" id="{9499AA7B-87B8-4A09-BB47-F081A4C180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1298746" y="2553281"/>
            <a:ext cx="854381" cy="1165065"/>
          </a:xfrm>
          <a:prstGeom prst="rect">
            <a:avLst/>
          </a:prstGeom>
        </p:spPr>
      </p:pic>
      <p:sp>
        <p:nvSpPr>
          <p:cNvPr id="89" name="四角形: 角を丸くする 88">
            <a:extLst>
              <a:ext uri="{FF2B5EF4-FFF2-40B4-BE49-F238E27FC236}">
                <a16:creationId xmlns:a16="http://schemas.microsoft.com/office/drawing/2014/main" id="{800BC9A0-D0CA-440F-82FE-62AFA4B8C0D2}"/>
              </a:ext>
            </a:extLst>
          </p:cNvPr>
          <p:cNvSpPr/>
          <p:nvPr/>
        </p:nvSpPr>
        <p:spPr>
          <a:xfrm>
            <a:off x="6734823" y="4200386"/>
            <a:ext cx="1156456" cy="369332"/>
          </a:xfrm>
          <a:prstGeom prst="roundRect">
            <a:avLst/>
          </a:prstGeom>
          <a:solidFill>
            <a:srgbClr val="00B05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schemeClr val="bg1"/>
                </a:solidFill>
                <a:effectLst/>
                <a:uLnTx/>
                <a:uFillTx/>
                <a:latin typeface="+mj-ea"/>
                <a:ea typeface="+mj-ea"/>
                <a:cs typeface="+mn-cs"/>
              </a:rPr>
              <a:t>偶然誤差</a:t>
            </a:r>
          </a:p>
        </p:txBody>
      </p:sp>
      <p:sp>
        <p:nvSpPr>
          <p:cNvPr id="33" name="テキスト ボックス 32">
            <a:extLst>
              <a:ext uri="{FF2B5EF4-FFF2-40B4-BE49-F238E27FC236}">
                <a16:creationId xmlns:a16="http://schemas.microsoft.com/office/drawing/2014/main" id="{F393B28A-84A4-4962-9FAD-78C934C43FFD}"/>
              </a:ext>
            </a:extLst>
          </p:cNvPr>
          <p:cNvSpPr txBox="1"/>
          <p:nvPr/>
        </p:nvSpPr>
        <p:spPr>
          <a:xfrm>
            <a:off x="6450626" y="4592295"/>
            <a:ext cx="2094897" cy="323165"/>
          </a:xfrm>
          <a:prstGeom prst="rect">
            <a:avLst/>
          </a:prstGeom>
          <a:noFill/>
        </p:spPr>
        <p:txBody>
          <a:bodyPr wrap="square" rtlCol="0">
            <a:spAutoFit/>
          </a:bodyPr>
          <a:lstStyle/>
          <a:p>
            <a:pPr algn="just" fontAlgn="auto">
              <a:spcBef>
                <a:spcPts val="0"/>
              </a:spcBef>
              <a:spcAft>
                <a:spcPts val="0"/>
              </a:spcAft>
            </a:pPr>
            <a:r>
              <a:rPr kumimoji="1" lang="ja-JP" altLang="en-US" sz="1500" dirty="0">
                <a:solidFill>
                  <a:schemeClr val="bg1"/>
                </a:solidFill>
                <a:latin typeface="ＭＳ Ｐゴシック" panose="020B0600070205080204" pitchFamily="50" charset="-128"/>
              </a:rPr>
              <a:t>（施肥量以外の効果）</a:t>
            </a:r>
          </a:p>
        </p:txBody>
      </p:sp>
      <p:pic>
        <p:nvPicPr>
          <p:cNvPr id="4" name="図 3">
            <a:extLst>
              <a:ext uri="{FF2B5EF4-FFF2-40B4-BE49-F238E27FC236}">
                <a16:creationId xmlns:a16="http://schemas.microsoft.com/office/drawing/2014/main" id="{4962B6C4-EC28-4F10-B764-0F858803F6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405750" y="5336991"/>
            <a:ext cx="913184" cy="968896"/>
          </a:xfrm>
          <a:prstGeom prst="rect">
            <a:avLst/>
          </a:prstGeom>
        </p:spPr>
      </p:pic>
      <p:sp>
        <p:nvSpPr>
          <p:cNvPr id="3" name="矢印: 右 2">
            <a:extLst>
              <a:ext uri="{FF2B5EF4-FFF2-40B4-BE49-F238E27FC236}">
                <a16:creationId xmlns:a16="http://schemas.microsoft.com/office/drawing/2014/main" id="{CEB2EDD2-17CC-4215-85C4-31F432701CB0}"/>
              </a:ext>
            </a:extLst>
          </p:cNvPr>
          <p:cNvSpPr/>
          <p:nvPr/>
        </p:nvSpPr>
        <p:spPr>
          <a:xfrm rot="10800000">
            <a:off x="6361503" y="5357547"/>
            <a:ext cx="438062" cy="94959"/>
          </a:xfrm>
          <a:prstGeom prst="rightArrow">
            <a:avLst/>
          </a:prstGeom>
          <a:solidFill>
            <a:srgbClr val="FFC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18A159FE-C680-4D6E-9EBB-1FDE5FCDFEB2}"/>
              </a:ext>
            </a:extLst>
          </p:cNvPr>
          <p:cNvSpPr txBox="1"/>
          <p:nvPr/>
        </p:nvSpPr>
        <p:spPr>
          <a:xfrm>
            <a:off x="6799565" y="5221649"/>
            <a:ext cx="1720361" cy="1015663"/>
          </a:xfrm>
          <a:prstGeom prst="rect">
            <a:avLst/>
          </a:prstGeom>
          <a:noFill/>
        </p:spPr>
        <p:txBody>
          <a:bodyPr wrap="square" rtlCol="0">
            <a:spAutoFit/>
          </a:bodyPr>
          <a:lstStyle/>
          <a:p>
            <a:pPr algn="just" fontAlgn="auto">
              <a:spcBef>
                <a:spcPts val="0"/>
              </a:spcBef>
              <a:spcAft>
                <a:spcPts val="0"/>
              </a:spcAft>
            </a:pPr>
            <a:r>
              <a:rPr kumimoji="1" lang="ja-JP" altLang="en-US" sz="1500" dirty="0">
                <a:solidFill>
                  <a:schemeClr val="bg1"/>
                </a:solidFill>
                <a:latin typeface="ＭＳ Ｐゴシック" panose="020B0600070205080204" pitchFamily="50" charset="-128"/>
              </a:rPr>
              <a:t>施肥量と日照量が逆方向ならば小さく歪み，第二種の過誤が増大する</a:t>
            </a:r>
          </a:p>
        </p:txBody>
      </p:sp>
      <p:sp>
        <p:nvSpPr>
          <p:cNvPr id="38" name="矢印: 右 37">
            <a:extLst>
              <a:ext uri="{FF2B5EF4-FFF2-40B4-BE49-F238E27FC236}">
                <a16:creationId xmlns:a16="http://schemas.microsoft.com/office/drawing/2014/main" id="{A821807A-9A23-4CF6-B671-E1F9D52ED604}"/>
              </a:ext>
            </a:extLst>
          </p:cNvPr>
          <p:cNvSpPr/>
          <p:nvPr/>
        </p:nvSpPr>
        <p:spPr>
          <a:xfrm flipH="1">
            <a:off x="2201023" y="2343690"/>
            <a:ext cx="2077884" cy="598291"/>
          </a:xfrm>
          <a:prstGeom prst="rightArrow">
            <a:avLst/>
          </a:prstGeom>
          <a:gradFill flip="none" rotWithShape="1">
            <a:gsLst>
              <a:gs pos="1556">
                <a:srgbClr val="990000"/>
              </a:gs>
              <a:gs pos="100000">
                <a:schemeClr val="bg1"/>
              </a:gs>
            </a:gsLst>
            <a:lin ang="10800000" scaled="1"/>
            <a:tileRect/>
          </a:gradFill>
          <a:ln w="381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prstClr val="black"/>
                </a:solidFill>
                <a:effectLst/>
                <a:uLnTx/>
                <a:uFillTx/>
                <a:latin typeface="+mj-ea"/>
                <a:ea typeface="+mj-ea"/>
                <a:cs typeface="+mn-cs"/>
              </a:rPr>
              <a:t>施肥量</a:t>
            </a:r>
          </a:p>
        </p:txBody>
      </p:sp>
    </p:spTree>
    <p:extLst>
      <p:ext uri="{BB962C8B-B14F-4D97-AF65-F5344CB8AC3E}">
        <p14:creationId xmlns:p14="http://schemas.microsoft.com/office/powerpoint/2010/main" val="97844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0" presetClass="entr" presetSubtype="0"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par>
                                <p:cTn id="11" presetID="10" presetClass="entr" presetSubtype="0"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500"/>
                                        <p:tgtEl>
                                          <p:spTgt spid="6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500"/>
                                        <p:tgtEl>
                                          <p:spTgt spid="51"/>
                                        </p:tgtEl>
                                      </p:cBhvr>
                                    </p:animEffect>
                                  </p:childTnLst>
                                </p:cTn>
                              </p:par>
                              <p:par>
                                <p:cTn id="17" presetID="10" presetClass="entr" presetSubtype="0"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500"/>
                                        <p:tgtEl>
                                          <p:spTgt spid="6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fade">
                                      <p:cBhvr>
                                        <p:cTn id="25" dur="500"/>
                                        <p:tgtEl>
                                          <p:spTgt spid="6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500"/>
                                        <p:tgtEl>
                                          <p:spTgt spid="5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par>
                                <p:cTn id="35" presetID="10" presetClass="entr" presetSubtype="0" fill="hold"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par>
                                <p:cTn id="46" presetID="1" presetClass="exit" presetSubtype="0" fill="hold" grpId="0" nodeType="withEffect">
                                  <p:stCondLst>
                                    <p:cond delay="0"/>
                                  </p:stCondLst>
                                  <p:childTnLst>
                                    <p:set>
                                      <p:cBhvr>
                                        <p:cTn id="47" dur="1" fill="hold">
                                          <p:stCondLst>
                                            <p:cond delay="0"/>
                                          </p:stCondLst>
                                        </p:cTn>
                                        <p:tgtEl>
                                          <p:spTgt spid="52"/>
                                        </p:tgtEl>
                                        <p:attrNameLst>
                                          <p:attrName>style.visibility</p:attrName>
                                        </p:attrNameLst>
                                      </p:cBhvr>
                                      <p:to>
                                        <p:strVal val="hidden"/>
                                      </p:to>
                                    </p:set>
                                  </p:childTnLst>
                                </p:cTn>
                              </p:par>
                              <p:par>
                                <p:cTn id="48" presetID="10" presetClass="entr" presetSubtype="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4" grpId="0"/>
      <p:bldP spid="55" grpId="0"/>
      <p:bldP spid="58" grpId="0" animBg="1"/>
      <p:bldP spid="62" grpId="0"/>
      <p:bldP spid="65" grpId="0"/>
      <p:bldP spid="3" grpId="0" animBg="1"/>
      <p:bldP spid="36"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B81510-A9B9-4E0D-AA51-6B570D81948A}"/>
              </a:ext>
            </a:extLst>
          </p:cNvPr>
          <p:cNvSpPr>
            <a:spLocks noGrp="1"/>
          </p:cNvSpPr>
          <p:nvPr>
            <p:ph type="title"/>
          </p:nvPr>
        </p:nvSpPr>
        <p:spPr>
          <a:xfrm>
            <a:off x="539687" y="665263"/>
            <a:ext cx="7829872" cy="1143000"/>
          </a:xfrm>
        </p:spPr>
        <p:txBody>
          <a:bodyPr/>
          <a:lstStyle/>
          <a:p>
            <a:r>
              <a:rPr kumimoji="1" lang="ja-JP" altLang="en-US" dirty="0"/>
              <a:t>無作為化の導入</a:t>
            </a:r>
          </a:p>
        </p:txBody>
      </p:sp>
      <p:cxnSp>
        <p:nvCxnSpPr>
          <p:cNvPr id="35" name="直線矢印コネクタ 34">
            <a:extLst>
              <a:ext uri="{FF2B5EF4-FFF2-40B4-BE49-F238E27FC236}">
                <a16:creationId xmlns:a16="http://schemas.microsoft.com/office/drawing/2014/main" id="{5FA7162C-9D94-4286-BBBB-8ADAE7BBDA54}"/>
              </a:ext>
            </a:extLst>
          </p:cNvPr>
          <p:cNvCxnSpPr>
            <a:cxnSpLocks/>
          </p:cNvCxnSpPr>
          <p:nvPr/>
        </p:nvCxnSpPr>
        <p:spPr>
          <a:xfrm>
            <a:off x="4206761" y="4251515"/>
            <a:ext cx="664844" cy="0"/>
          </a:xfrm>
          <a:prstGeom prst="straightConnector1">
            <a:avLst/>
          </a:prstGeom>
          <a:noFill/>
          <a:ln w="127000" cap="flat" cmpd="sng" algn="ctr">
            <a:solidFill>
              <a:schemeClr val="bg1"/>
            </a:solidFill>
            <a:prstDash val="solid"/>
            <a:miter lim="800000"/>
            <a:tailEnd type="triangle"/>
          </a:ln>
          <a:effectLst/>
        </p:spPr>
      </p:cxnSp>
      <p:sp>
        <p:nvSpPr>
          <p:cNvPr id="37" name="正方形/長方形 36">
            <a:extLst>
              <a:ext uri="{FF2B5EF4-FFF2-40B4-BE49-F238E27FC236}">
                <a16:creationId xmlns:a16="http://schemas.microsoft.com/office/drawing/2014/main" id="{475E3A9E-AE99-4B22-8AB0-17A067EB41B8}"/>
              </a:ext>
            </a:extLst>
          </p:cNvPr>
          <p:cNvSpPr/>
          <p:nvPr/>
        </p:nvSpPr>
        <p:spPr>
          <a:xfrm flipH="1">
            <a:off x="1885620" y="3006479"/>
            <a:ext cx="736770" cy="855403"/>
          </a:xfrm>
          <a:prstGeom prst="rect">
            <a:avLst/>
          </a:prstGeom>
          <a:solidFill>
            <a:schemeClr val="tx1">
              <a:lumMod val="75000"/>
              <a:lumOff val="25000"/>
            </a:schemeClr>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施肥水準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3</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51" name="矢印: 右 50">
            <a:extLst>
              <a:ext uri="{FF2B5EF4-FFF2-40B4-BE49-F238E27FC236}">
                <a16:creationId xmlns:a16="http://schemas.microsoft.com/office/drawing/2014/main" id="{503422DA-BBB6-4ABD-B9CC-BAC40E9FCC03}"/>
              </a:ext>
            </a:extLst>
          </p:cNvPr>
          <p:cNvSpPr/>
          <p:nvPr/>
        </p:nvSpPr>
        <p:spPr>
          <a:xfrm>
            <a:off x="2068047" y="5644951"/>
            <a:ext cx="1945956" cy="597540"/>
          </a:xfrm>
          <a:prstGeom prst="rightArrow">
            <a:avLst/>
          </a:prstGeom>
          <a:gradFill flip="none" rotWithShape="1">
            <a:gsLst>
              <a:gs pos="0">
                <a:sysClr val="windowText" lastClr="000000">
                  <a:lumMod val="65000"/>
                  <a:lumOff val="35000"/>
                </a:sysClr>
              </a:gs>
              <a:gs pos="2000">
                <a:srgbClr val="A5A5A5">
                  <a:lumMod val="97000"/>
                  <a:lumOff val="3000"/>
                </a:srgbClr>
              </a:gs>
              <a:gs pos="96498">
                <a:srgbClr val="FFFF00"/>
              </a:gs>
              <a:gs pos="0">
                <a:sysClr val="windowText" lastClr="000000">
                  <a:lumMod val="65000"/>
                  <a:lumOff val="35000"/>
                </a:sysClr>
              </a:gs>
              <a:gs pos="0">
                <a:schemeClr val="bg1"/>
              </a:gs>
            </a:gsLst>
            <a:lin ang="0" scaled="1"/>
            <a:tileRect/>
          </a:gra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prstClr val="black"/>
                </a:solidFill>
                <a:effectLst/>
                <a:uLnTx/>
                <a:uFillTx/>
                <a:latin typeface="+mj-ea"/>
                <a:ea typeface="+mj-ea"/>
                <a:cs typeface="+mn-cs"/>
              </a:rPr>
              <a:t>日照量</a:t>
            </a:r>
          </a:p>
        </p:txBody>
      </p:sp>
      <p:cxnSp>
        <p:nvCxnSpPr>
          <p:cNvPr id="53" name="直線コネクタ 52">
            <a:extLst>
              <a:ext uri="{FF2B5EF4-FFF2-40B4-BE49-F238E27FC236}">
                <a16:creationId xmlns:a16="http://schemas.microsoft.com/office/drawing/2014/main" id="{BF809DF1-7203-4E22-9E0D-A3A0A009AF0E}"/>
              </a:ext>
            </a:extLst>
          </p:cNvPr>
          <p:cNvCxnSpPr>
            <a:cxnSpLocks/>
          </p:cNvCxnSpPr>
          <p:nvPr/>
        </p:nvCxnSpPr>
        <p:spPr>
          <a:xfrm>
            <a:off x="5417423" y="4015471"/>
            <a:ext cx="2703443" cy="0"/>
          </a:xfrm>
          <a:prstGeom prst="line">
            <a:avLst/>
          </a:prstGeom>
          <a:noFill/>
          <a:ln w="12700" cap="flat" cmpd="sng" algn="ctr">
            <a:solidFill>
              <a:schemeClr val="bg1"/>
            </a:solidFill>
            <a:prstDash val="solid"/>
            <a:miter lim="800000"/>
          </a:ln>
          <a:effectLst/>
        </p:spPr>
      </p:cxnSp>
      <p:sp>
        <p:nvSpPr>
          <p:cNvPr id="54" name="テキスト ボックス 53">
            <a:extLst>
              <a:ext uri="{FF2B5EF4-FFF2-40B4-BE49-F238E27FC236}">
                <a16:creationId xmlns:a16="http://schemas.microsoft.com/office/drawing/2014/main" id="{DB745B57-CBFF-4D58-B2A1-BCF3D676986B}"/>
              </a:ext>
            </a:extLst>
          </p:cNvPr>
          <p:cNvSpPr txBox="1"/>
          <p:nvPr/>
        </p:nvSpPr>
        <p:spPr>
          <a:xfrm>
            <a:off x="6500846" y="3540744"/>
            <a:ext cx="415498" cy="369332"/>
          </a:xfrm>
          <a:prstGeom prst="rect">
            <a:avLst/>
          </a:prstGeom>
          <a:noFill/>
        </p:spPr>
        <p:txBody>
          <a:bodyPr wrap="none" rtlCol="0">
            <a:spAutoFit/>
          </a:bodyPr>
          <a:lstStyle/>
          <a:p>
            <a:pPr fontAlgn="auto">
              <a:spcBef>
                <a:spcPts val="0"/>
              </a:spcBef>
              <a:spcAft>
                <a:spcPts val="0"/>
              </a:spcAft>
            </a:pPr>
            <a:r>
              <a:rPr kumimoji="1" lang="ja-JP" altLang="en-US" sz="1800" dirty="0">
                <a:solidFill>
                  <a:schemeClr val="bg1"/>
                </a:solidFill>
                <a:latin typeface="ＭＳ Ｐゴシック" panose="020B0600070205080204" pitchFamily="50" charset="-128"/>
              </a:rPr>
              <a:t>＋</a:t>
            </a:r>
          </a:p>
        </p:txBody>
      </p:sp>
      <p:sp>
        <p:nvSpPr>
          <p:cNvPr id="56" name="テキスト ボックス 55">
            <a:extLst>
              <a:ext uri="{FF2B5EF4-FFF2-40B4-BE49-F238E27FC236}">
                <a16:creationId xmlns:a16="http://schemas.microsoft.com/office/drawing/2014/main" id="{75D267D1-0926-499E-A85E-294096AE7AD9}"/>
              </a:ext>
            </a:extLst>
          </p:cNvPr>
          <p:cNvSpPr txBox="1"/>
          <p:nvPr/>
        </p:nvSpPr>
        <p:spPr>
          <a:xfrm>
            <a:off x="4926465" y="3806785"/>
            <a:ext cx="561372" cy="369332"/>
          </a:xfrm>
          <a:prstGeom prst="rect">
            <a:avLst/>
          </a:prstGeom>
          <a:noFill/>
        </p:spPr>
        <p:txBody>
          <a:bodyPr wrap="none" rtlCol="0">
            <a:spAutoFit/>
          </a:bodyPr>
          <a:lstStyle/>
          <a:p>
            <a:pPr fontAlgn="auto">
              <a:spcBef>
                <a:spcPts val="0"/>
              </a:spcBef>
              <a:spcAft>
                <a:spcPts val="0"/>
              </a:spcAft>
            </a:pPr>
            <a:r>
              <a:rPr kumimoji="1" lang="ja-JP" altLang="en-US" sz="1800" dirty="0">
                <a:solidFill>
                  <a:schemeClr val="bg1"/>
                </a:solidFill>
                <a:latin typeface="ＭＳ Ｐゴシック" panose="020B0600070205080204" pitchFamily="50" charset="-128"/>
              </a:rPr>
              <a:t>Ｆ＝</a:t>
            </a:r>
          </a:p>
        </p:txBody>
      </p:sp>
      <p:sp>
        <p:nvSpPr>
          <p:cNvPr id="57" name="四角形: 角を丸くする 56">
            <a:extLst>
              <a:ext uri="{FF2B5EF4-FFF2-40B4-BE49-F238E27FC236}">
                <a16:creationId xmlns:a16="http://schemas.microsoft.com/office/drawing/2014/main" id="{1F9DD4E5-9A86-4A69-A77C-498F5957AF6F}"/>
              </a:ext>
            </a:extLst>
          </p:cNvPr>
          <p:cNvSpPr/>
          <p:nvPr/>
        </p:nvSpPr>
        <p:spPr>
          <a:xfrm>
            <a:off x="5341586" y="3546693"/>
            <a:ext cx="1190521" cy="369332"/>
          </a:xfrm>
          <a:prstGeom prst="roundRect">
            <a:avLst/>
          </a:prstGeom>
          <a:solidFill>
            <a:srgbClr val="99660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schemeClr val="bg1"/>
                </a:solidFill>
                <a:effectLst/>
                <a:uLnTx/>
                <a:uFillTx/>
                <a:latin typeface="+mj-ea"/>
                <a:ea typeface="+mj-ea"/>
                <a:cs typeface="+mn-cs"/>
              </a:rPr>
              <a:t>要因効果</a:t>
            </a:r>
          </a:p>
        </p:txBody>
      </p:sp>
      <p:cxnSp>
        <p:nvCxnSpPr>
          <p:cNvPr id="61" name="コネクタ: 曲線 60">
            <a:extLst>
              <a:ext uri="{FF2B5EF4-FFF2-40B4-BE49-F238E27FC236}">
                <a16:creationId xmlns:a16="http://schemas.microsoft.com/office/drawing/2014/main" id="{22027558-DA59-4DC8-AD07-A5F00A309A0A}"/>
              </a:ext>
            </a:extLst>
          </p:cNvPr>
          <p:cNvCxnSpPr>
            <a:cxnSpLocks/>
          </p:cNvCxnSpPr>
          <p:nvPr/>
        </p:nvCxnSpPr>
        <p:spPr>
          <a:xfrm rot="16200000" flipV="1">
            <a:off x="5054711" y="4158191"/>
            <a:ext cx="462668" cy="403584"/>
          </a:xfrm>
          <a:prstGeom prst="curvedConnector3">
            <a:avLst/>
          </a:prstGeom>
          <a:noFill/>
          <a:ln w="28575" cap="flat" cmpd="sng" algn="ctr">
            <a:solidFill>
              <a:srgbClr val="FFFF00"/>
            </a:solidFill>
            <a:prstDash val="solid"/>
            <a:miter lim="800000"/>
            <a:tailEnd type="triangle"/>
          </a:ln>
          <a:effectLst/>
        </p:spPr>
      </p:cxnSp>
      <p:sp>
        <p:nvSpPr>
          <p:cNvPr id="62" name="テキスト ボックス 61">
            <a:extLst>
              <a:ext uri="{FF2B5EF4-FFF2-40B4-BE49-F238E27FC236}">
                <a16:creationId xmlns:a16="http://schemas.microsoft.com/office/drawing/2014/main" id="{039ACAB5-97A4-427D-905F-0AFB993782E7}"/>
              </a:ext>
            </a:extLst>
          </p:cNvPr>
          <p:cNvSpPr txBox="1"/>
          <p:nvPr/>
        </p:nvSpPr>
        <p:spPr>
          <a:xfrm>
            <a:off x="4530170" y="4542925"/>
            <a:ext cx="1416266" cy="1015663"/>
          </a:xfrm>
          <a:prstGeom prst="rect">
            <a:avLst/>
          </a:prstGeom>
          <a:noFill/>
        </p:spPr>
        <p:txBody>
          <a:bodyPr wrap="square" rtlCol="0">
            <a:spAutoFit/>
          </a:bodyPr>
          <a:lstStyle/>
          <a:p>
            <a:pPr algn="just" fontAlgn="auto">
              <a:spcBef>
                <a:spcPts val="0"/>
              </a:spcBef>
              <a:spcAft>
                <a:spcPts val="0"/>
              </a:spcAft>
            </a:pPr>
            <a:r>
              <a:rPr kumimoji="1" lang="ja-JP" altLang="en-US" sz="2000" dirty="0">
                <a:solidFill>
                  <a:schemeClr val="bg1"/>
                </a:solidFill>
                <a:latin typeface="ＭＳ Ｐゴシック" panose="020B0600070205080204" pitchFamily="50" charset="-128"/>
              </a:rPr>
              <a:t>歪みはなくなり，結果を誤らない</a:t>
            </a:r>
          </a:p>
        </p:txBody>
      </p:sp>
      <p:sp>
        <p:nvSpPr>
          <p:cNvPr id="63" name="テキスト ボックス 62">
            <a:extLst>
              <a:ext uri="{FF2B5EF4-FFF2-40B4-BE49-F238E27FC236}">
                <a16:creationId xmlns:a16="http://schemas.microsoft.com/office/drawing/2014/main" id="{1665A05B-142D-4B67-976A-0DD2373597CB}"/>
              </a:ext>
            </a:extLst>
          </p:cNvPr>
          <p:cNvSpPr txBox="1"/>
          <p:nvPr/>
        </p:nvSpPr>
        <p:spPr>
          <a:xfrm>
            <a:off x="4055357" y="3554505"/>
            <a:ext cx="1165139" cy="323165"/>
          </a:xfrm>
          <a:prstGeom prst="rect">
            <a:avLst/>
          </a:prstGeom>
          <a:noFill/>
        </p:spPr>
        <p:txBody>
          <a:bodyPr wrap="square" rtlCol="0">
            <a:spAutoFit/>
          </a:bodyPr>
          <a:lstStyle/>
          <a:p>
            <a:pPr algn="just" fontAlgn="auto">
              <a:spcBef>
                <a:spcPts val="0"/>
              </a:spcBef>
              <a:spcAft>
                <a:spcPts val="0"/>
              </a:spcAft>
            </a:pPr>
            <a:r>
              <a:rPr kumimoji="1" lang="ja-JP" altLang="en-US" sz="1500" dirty="0">
                <a:solidFill>
                  <a:schemeClr val="bg1"/>
                </a:solidFill>
                <a:latin typeface="ＭＳ Ｐゴシック" panose="020B0600070205080204" pitchFamily="50" charset="-128"/>
              </a:rPr>
              <a:t>検定統計量</a:t>
            </a:r>
          </a:p>
        </p:txBody>
      </p:sp>
      <p:sp>
        <p:nvSpPr>
          <p:cNvPr id="64" name="テキスト ボックス 63">
            <a:extLst>
              <a:ext uri="{FF2B5EF4-FFF2-40B4-BE49-F238E27FC236}">
                <a16:creationId xmlns:a16="http://schemas.microsoft.com/office/drawing/2014/main" id="{8B545608-5C4E-4694-90AE-73E3228DC3BD}"/>
              </a:ext>
            </a:extLst>
          </p:cNvPr>
          <p:cNvSpPr txBox="1"/>
          <p:nvPr/>
        </p:nvSpPr>
        <p:spPr>
          <a:xfrm>
            <a:off x="5502051" y="3195607"/>
            <a:ext cx="1165139" cy="323165"/>
          </a:xfrm>
          <a:prstGeom prst="rect">
            <a:avLst/>
          </a:prstGeom>
          <a:noFill/>
        </p:spPr>
        <p:txBody>
          <a:bodyPr wrap="square" rtlCol="0">
            <a:spAutoFit/>
          </a:bodyPr>
          <a:lstStyle/>
          <a:p>
            <a:pPr algn="just" fontAlgn="auto">
              <a:spcBef>
                <a:spcPts val="0"/>
              </a:spcBef>
              <a:spcAft>
                <a:spcPts val="0"/>
              </a:spcAft>
            </a:pPr>
            <a:r>
              <a:rPr kumimoji="1" lang="ja-JP" altLang="en-US" sz="1500" dirty="0">
                <a:solidFill>
                  <a:srgbClr val="FFC000"/>
                </a:solidFill>
                <a:latin typeface="ＭＳ Ｐゴシック" panose="020B0600070205080204" pitchFamily="50" charset="-128"/>
              </a:rPr>
              <a:t>（施肥量）</a:t>
            </a:r>
          </a:p>
        </p:txBody>
      </p:sp>
      <p:pic>
        <p:nvPicPr>
          <p:cNvPr id="68" name="図 67">
            <a:extLst>
              <a:ext uri="{FF2B5EF4-FFF2-40B4-BE49-F238E27FC236}">
                <a16:creationId xmlns:a16="http://schemas.microsoft.com/office/drawing/2014/main" id="{B74B030B-1302-4B5D-9987-1AD574E48BC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702821" y="3614545"/>
            <a:ext cx="854381" cy="1165065"/>
          </a:xfrm>
          <a:prstGeom prst="rect">
            <a:avLst/>
          </a:prstGeom>
        </p:spPr>
      </p:pic>
      <p:pic>
        <p:nvPicPr>
          <p:cNvPr id="69" name="図 68">
            <a:extLst>
              <a:ext uri="{FF2B5EF4-FFF2-40B4-BE49-F238E27FC236}">
                <a16:creationId xmlns:a16="http://schemas.microsoft.com/office/drawing/2014/main" id="{F2F19E36-7B61-4A5A-95DC-FF0047E976E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919253" y="4661553"/>
            <a:ext cx="854381" cy="1165065"/>
          </a:xfrm>
          <a:prstGeom prst="rect">
            <a:avLst/>
          </a:prstGeom>
        </p:spPr>
      </p:pic>
      <p:pic>
        <p:nvPicPr>
          <p:cNvPr id="71" name="図 70">
            <a:extLst>
              <a:ext uri="{FF2B5EF4-FFF2-40B4-BE49-F238E27FC236}">
                <a16:creationId xmlns:a16="http://schemas.microsoft.com/office/drawing/2014/main" id="{C306C17A-FAB7-40C3-B619-FC7678A4CE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352524" y="1963669"/>
            <a:ext cx="1108886" cy="1122834"/>
          </a:xfrm>
          <a:prstGeom prst="rect">
            <a:avLst/>
          </a:prstGeom>
        </p:spPr>
      </p:pic>
      <p:sp>
        <p:nvSpPr>
          <p:cNvPr id="81" name="正方形/長方形 80">
            <a:extLst>
              <a:ext uri="{FF2B5EF4-FFF2-40B4-BE49-F238E27FC236}">
                <a16:creationId xmlns:a16="http://schemas.microsoft.com/office/drawing/2014/main" id="{B4546EBF-ED58-4913-B084-284949E62E52}"/>
              </a:ext>
            </a:extLst>
          </p:cNvPr>
          <p:cNvSpPr/>
          <p:nvPr/>
        </p:nvSpPr>
        <p:spPr>
          <a:xfrm flipH="1">
            <a:off x="1885620" y="3854266"/>
            <a:ext cx="736770" cy="855403"/>
          </a:xfrm>
          <a:prstGeom prst="rect">
            <a:avLst/>
          </a:prstGeom>
          <a:solidFill>
            <a:schemeClr val="tx1">
              <a:lumMod val="75000"/>
              <a:lumOff val="25000"/>
            </a:schemeClr>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施肥水準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2</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82" name="正方形/長方形 81">
            <a:extLst>
              <a:ext uri="{FF2B5EF4-FFF2-40B4-BE49-F238E27FC236}">
                <a16:creationId xmlns:a16="http://schemas.microsoft.com/office/drawing/2014/main" id="{327FD737-1F94-449C-A54A-A910042F279B}"/>
              </a:ext>
            </a:extLst>
          </p:cNvPr>
          <p:cNvSpPr/>
          <p:nvPr/>
        </p:nvSpPr>
        <p:spPr>
          <a:xfrm flipH="1">
            <a:off x="1885620" y="4709669"/>
            <a:ext cx="736770" cy="855403"/>
          </a:xfrm>
          <a:prstGeom prst="rect">
            <a:avLst/>
          </a:prstGeom>
          <a:solidFill>
            <a:schemeClr val="tx1">
              <a:lumMod val="75000"/>
              <a:lumOff val="25000"/>
            </a:schemeClr>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施肥水準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1</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83" name="正方形/長方形 82">
            <a:extLst>
              <a:ext uri="{FF2B5EF4-FFF2-40B4-BE49-F238E27FC236}">
                <a16:creationId xmlns:a16="http://schemas.microsoft.com/office/drawing/2014/main" id="{D267EC21-AC7E-48A9-9AE6-879F5A670C4E}"/>
              </a:ext>
            </a:extLst>
          </p:cNvPr>
          <p:cNvSpPr/>
          <p:nvPr/>
        </p:nvSpPr>
        <p:spPr>
          <a:xfrm flipH="1">
            <a:off x="2626141" y="3006479"/>
            <a:ext cx="736770" cy="855403"/>
          </a:xfrm>
          <a:prstGeom prst="rect">
            <a:avLst/>
          </a:prstGeom>
          <a:solidFill>
            <a:schemeClr val="accent4">
              <a:lumMod val="50000"/>
              <a:lumOff val="50000"/>
            </a:schemeClr>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施肥水準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1</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84" name="正方形/長方形 83">
            <a:extLst>
              <a:ext uri="{FF2B5EF4-FFF2-40B4-BE49-F238E27FC236}">
                <a16:creationId xmlns:a16="http://schemas.microsoft.com/office/drawing/2014/main" id="{5BD1E8F9-1FA0-4A0E-964D-313EB8730BB3}"/>
              </a:ext>
            </a:extLst>
          </p:cNvPr>
          <p:cNvSpPr/>
          <p:nvPr/>
        </p:nvSpPr>
        <p:spPr>
          <a:xfrm flipH="1">
            <a:off x="2622390" y="3854265"/>
            <a:ext cx="736770" cy="855403"/>
          </a:xfrm>
          <a:prstGeom prst="rect">
            <a:avLst/>
          </a:prstGeom>
          <a:solidFill>
            <a:schemeClr val="accent4">
              <a:lumMod val="50000"/>
              <a:lumOff val="50000"/>
            </a:schemeClr>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施肥水準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1</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85" name="正方形/長方形 84">
            <a:extLst>
              <a:ext uri="{FF2B5EF4-FFF2-40B4-BE49-F238E27FC236}">
                <a16:creationId xmlns:a16="http://schemas.microsoft.com/office/drawing/2014/main" id="{EDC4D2DE-D2D0-4AF7-B214-B1D238BBF5EF}"/>
              </a:ext>
            </a:extLst>
          </p:cNvPr>
          <p:cNvSpPr/>
          <p:nvPr/>
        </p:nvSpPr>
        <p:spPr>
          <a:xfrm flipH="1">
            <a:off x="2622037" y="4709668"/>
            <a:ext cx="736770" cy="855403"/>
          </a:xfrm>
          <a:prstGeom prst="rect">
            <a:avLst/>
          </a:prstGeom>
          <a:solidFill>
            <a:schemeClr val="accent4">
              <a:lumMod val="50000"/>
              <a:lumOff val="50000"/>
            </a:schemeClr>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施肥水準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3</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86" name="正方形/長方形 85">
            <a:extLst>
              <a:ext uri="{FF2B5EF4-FFF2-40B4-BE49-F238E27FC236}">
                <a16:creationId xmlns:a16="http://schemas.microsoft.com/office/drawing/2014/main" id="{1768CA4C-CDA9-4B71-98CA-E11C69DBC1A0}"/>
              </a:ext>
            </a:extLst>
          </p:cNvPr>
          <p:cNvSpPr/>
          <p:nvPr/>
        </p:nvSpPr>
        <p:spPr>
          <a:xfrm flipH="1">
            <a:off x="3358807" y="3006477"/>
            <a:ext cx="736770" cy="855403"/>
          </a:xfrm>
          <a:prstGeom prst="rect">
            <a:avLst/>
          </a:prstGeom>
          <a:solidFill>
            <a:schemeClr val="bg2">
              <a:lumMod val="60000"/>
              <a:lumOff val="40000"/>
            </a:schemeClr>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施肥水準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2</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87" name="正方形/長方形 86">
            <a:extLst>
              <a:ext uri="{FF2B5EF4-FFF2-40B4-BE49-F238E27FC236}">
                <a16:creationId xmlns:a16="http://schemas.microsoft.com/office/drawing/2014/main" id="{D5B670A8-50F8-444C-B8F2-FAFCE76BD16C}"/>
              </a:ext>
            </a:extLst>
          </p:cNvPr>
          <p:cNvSpPr/>
          <p:nvPr/>
        </p:nvSpPr>
        <p:spPr>
          <a:xfrm flipH="1">
            <a:off x="3358333" y="3861347"/>
            <a:ext cx="736770" cy="855403"/>
          </a:xfrm>
          <a:prstGeom prst="rect">
            <a:avLst/>
          </a:prstGeom>
          <a:solidFill>
            <a:schemeClr val="bg2">
              <a:lumMod val="60000"/>
              <a:lumOff val="40000"/>
            </a:schemeClr>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施肥水準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2</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88" name="正方形/長方形 87">
            <a:extLst>
              <a:ext uri="{FF2B5EF4-FFF2-40B4-BE49-F238E27FC236}">
                <a16:creationId xmlns:a16="http://schemas.microsoft.com/office/drawing/2014/main" id="{394B6719-7B4B-41D4-9AF0-07EF41779A38}"/>
              </a:ext>
            </a:extLst>
          </p:cNvPr>
          <p:cNvSpPr/>
          <p:nvPr/>
        </p:nvSpPr>
        <p:spPr>
          <a:xfrm flipH="1">
            <a:off x="3361673" y="4709668"/>
            <a:ext cx="736770" cy="855403"/>
          </a:xfrm>
          <a:prstGeom prst="rect">
            <a:avLst/>
          </a:prstGeom>
          <a:solidFill>
            <a:schemeClr val="bg2">
              <a:lumMod val="60000"/>
              <a:lumOff val="40000"/>
            </a:schemeClr>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施肥水準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3</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pic>
        <p:nvPicPr>
          <p:cNvPr id="67" name="図 66">
            <a:extLst>
              <a:ext uri="{FF2B5EF4-FFF2-40B4-BE49-F238E27FC236}">
                <a16:creationId xmlns:a16="http://schemas.microsoft.com/office/drawing/2014/main" id="{9499AA7B-87B8-4A09-BB47-F081A4C180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987449" y="2558460"/>
            <a:ext cx="854381" cy="1165065"/>
          </a:xfrm>
          <a:prstGeom prst="rect">
            <a:avLst/>
          </a:prstGeom>
        </p:spPr>
      </p:pic>
      <p:sp>
        <p:nvSpPr>
          <p:cNvPr id="89" name="四角形: 角を丸くする 88">
            <a:extLst>
              <a:ext uri="{FF2B5EF4-FFF2-40B4-BE49-F238E27FC236}">
                <a16:creationId xmlns:a16="http://schemas.microsoft.com/office/drawing/2014/main" id="{800BC9A0-D0CA-440F-82FE-62AFA4B8C0D2}"/>
              </a:ext>
            </a:extLst>
          </p:cNvPr>
          <p:cNvSpPr/>
          <p:nvPr/>
        </p:nvSpPr>
        <p:spPr>
          <a:xfrm>
            <a:off x="6310166" y="4149510"/>
            <a:ext cx="1156456" cy="369332"/>
          </a:xfrm>
          <a:prstGeom prst="roundRect">
            <a:avLst/>
          </a:prstGeom>
          <a:solidFill>
            <a:srgbClr val="00B05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schemeClr val="bg1"/>
                </a:solidFill>
                <a:effectLst/>
                <a:uLnTx/>
                <a:uFillTx/>
                <a:latin typeface="+mj-ea"/>
                <a:ea typeface="+mj-ea"/>
                <a:cs typeface="+mn-cs"/>
              </a:rPr>
              <a:t>偶然誤差</a:t>
            </a:r>
          </a:p>
        </p:txBody>
      </p:sp>
      <p:sp>
        <p:nvSpPr>
          <p:cNvPr id="33" name="テキスト ボックス 32">
            <a:extLst>
              <a:ext uri="{FF2B5EF4-FFF2-40B4-BE49-F238E27FC236}">
                <a16:creationId xmlns:a16="http://schemas.microsoft.com/office/drawing/2014/main" id="{F393B28A-84A4-4962-9FAD-78C934C43FFD}"/>
              </a:ext>
            </a:extLst>
          </p:cNvPr>
          <p:cNvSpPr txBox="1"/>
          <p:nvPr/>
        </p:nvSpPr>
        <p:spPr>
          <a:xfrm>
            <a:off x="6025969" y="4541419"/>
            <a:ext cx="2094897" cy="323165"/>
          </a:xfrm>
          <a:prstGeom prst="rect">
            <a:avLst/>
          </a:prstGeom>
          <a:noFill/>
        </p:spPr>
        <p:txBody>
          <a:bodyPr wrap="square" rtlCol="0">
            <a:spAutoFit/>
          </a:bodyPr>
          <a:lstStyle/>
          <a:p>
            <a:pPr algn="just" fontAlgn="auto">
              <a:spcBef>
                <a:spcPts val="0"/>
              </a:spcBef>
              <a:spcAft>
                <a:spcPts val="0"/>
              </a:spcAft>
            </a:pPr>
            <a:r>
              <a:rPr kumimoji="1" lang="ja-JP" altLang="en-US" sz="1500" dirty="0">
                <a:solidFill>
                  <a:schemeClr val="bg1"/>
                </a:solidFill>
                <a:latin typeface="ＭＳ Ｐゴシック" panose="020B0600070205080204" pitchFamily="50" charset="-128"/>
              </a:rPr>
              <a:t>（施肥量以外の効果）</a:t>
            </a:r>
          </a:p>
        </p:txBody>
      </p:sp>
      <p:pic>
        <p:nvPicPr>
          <p:cNvPr id="4" name="図 3">
            <a:extLst>
              <a:ext uri="{FF2B5EF4-FFF2-40B4-BE49-F238E27FC236}">
                <a16:creationId xmlns:a16="http://schemas.microsoft.com/office/drawing/2014/main" id="{4962B6C4-EC28-4F10-B764-0F858803F6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405750" y="5336991"/>
            <a:ext cx="913184" cy="968896"/>
          </a:xfrm>
          <a:prstGeom prst="rect">
            <a:avLst/>
          </a:prstGeom>
        </p:spPr>
      </p:pic>
      <p:sp>
        <p:nvSpPr>
          <p:cNvPr id="5" name="テキスト ボックス 4">
            <a:extLst>
              <a:ext uri="{FF2B5EF4-FFF2-40B4-BE49-F238E27FC236}">
                <a16:creationId xmlns:a16="http://schemas.microsoft.com/office/drawing/2014/main" id="{9CCBBD62-D7DC-470D-BFAB-793BB66AFC95}"/>
              </a:ext>
            </a:extLst>
          </p:cNvPr>
          <p:cNvSpPr txBox="1"/>
          <p:nvPr/>
        </p:nvSpPr>
        <p:spPr>
          <a:xfrm>
            <a:off x="1575515" y="2290658"/>
            <a:ext cx="2954655" cy="400110"/>
          </a:xfrm>
          <a:prstGeom prst="rect">
            <a:avLst/>
          </a:prstGeom>
          <a:noFill/>
        </p:spPr>
        <p:txBody>
          <a:bodyPr wrap="none" rtlCol="0">
            <a:spAutoFit/>
          </a:bodyPr>
          <a:lstStyle/>
          <a:p>
            <a:pPr algn="l"/>
            <a:r>
              <a:rPr kumimoji="1" lang="ja-JP" altLang="en-US" sz="2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施肥水準を無作為に配置</a:t>
            </a:r>
          </a:p>
        </p:txBody>
      </p:sp>
      <p:cxnSp>
        <p:nvCxnSpPr>
          <p:cNvPr id="7" name="直線矢印コネクタ 6">
            <a:extLst>
              <a:ext uri="{FF2B5EF4-FFF2-40B4-BE49-F238E27FC236}">
                <a16:creationId xmlns:a16="http://schemas.microsoft.com/office/drawing/2014/main" id="{5F42762A-BDFF-4451-9D0A-2CA265CF9D3D}"/>
              </a:ext>
            </a:extLst>
          </p:cNvPr>
          <p:cNvCxnSpPr/>
          <p:nvPr/>
        </p:nvCxnSpPr>
        <p:spPr>
          <a:xfrm flipH="1">
            <a:off x="2384294" y="2692434"/>
            <a:ext cx="216024" cy="450063"/>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CEC99B6E-C7EF-4036-B385-C0F94482BDCC}"/>
              </a:ext>
            </a:extLst>
          </p:cNvPr>
          <p:cNvCxnSpPr>
            <a:cxnSpLocks/>
          </p:cNvCxnSpPr>
          <p:nvPr/>
        </p:nvCxnSpPr>
        <p:spPr>
          <a:xfrm>
            <a:off x="3041025" y="2685680"/>
            <a:ext cx="11818" cy="481838"/>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FBE91E42-6590-41E7-ACFF-079617266DE4}"/>
              </a:ext>
            </a:extLst>
          </p:cNvPr>
          <p:cNvCxnSpPr>
            <a:cxnSpLocks/>
          </p:cNvCxnSpPr>
          <p:nvPr/>
        </p:nvCxnSpPr>
        <p:spPr>
          <a:xfrm>
            <a:off x="3361673" y="2692434"/>
            <a:ext cx="216730" cy="440100"/>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1" name="矢印: U ターン 10">
            <a:extLst>
              <a:ext uri="{FF2B5EF4-FFF2-40B4-BE49-F238E27FC236}">
                <a16:creationId xmlns:a16="http://schemas.microsoft.com/office/drawing/2014/main" id="{3D13E9AF-74CA-420E-A43F-BE824AA9C6B6}"/>
              </a:ext>
            </a:extLst>
          </p:cNvPr>
          <p:cNvSpPr/>
          <p:nvPr/>
        </p:nvSpPr>
        <p:spPr>
          <a:xfrm rot="5400000">
            <a:off x="7804858" y="3928114"/>
            <a:ext cx="758736" cy="349559"/>
          </a:xfrm>
          <a:prstGeom prst="uturnArrow">
            <a:avLst>
              <a:gd name="adj1" fmla="val 25000"/>
              <a:gd name="adj2" fmla="val 25000"/>
              <a:gd name="adj3" fmla="val 25000"/>
              <a:gd name="adj4" fmla="val 43750"/>
              <a:gd name="adj5" fmla="val 100000"/>
            </a:avLst>
          </a:prstGeom>
          <a:solidFill>
            <a:srgbClr val="FFFF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テキスト ボックス 11">
            <a:extLst>
              <a:ext uri="{FF2B5EF4-FFF2-40B4-BE49-F238E27FC236}">
                <a16:creationId xmlns:a16="http://schemas.microsoft.com/office/drawing/2014/main" id="{E621D34D-876C-444D-AFD8-7C8B0B5DE76D}"/>
              </a:ext>
            </a:extLst>
          </p:cNvPr>
          <p:cNvSpPr txBox="1"/>
          <p:nvPr/>
        </p:nvSpPr>
        <p:spPr>
          <a:xfrm>
            <a:off x="8314413" y="3271840"/>
            <a:ext cx="446276" cy="1592744"/>
          </a:xfrm>
          <a:prstGeom prst="rect">
            <a:avLst/>
          </a:prstGeom>
          <a:noFill/>
        </p:spPr>
        <p:txBody>
          <a:bodyPr vert="eaVert" wrap="none" rtlCol="0">
            <a:spAutoFit/>
          </a:bodyPr>
          <a:lstStyle/>
          <a:p>
            <a:pPr algn="l"/>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偶然誤差に</a:t>
            </a:r>
            <a:r>
              <a:rPr kumimoji="1" lang="ja-JP" altLang="en-US"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転化</a:t>
            </a:r>
          </a:p>
        </p:txBody>
      </p:sp>
      <p:sp>
        <p:nvSpPr>
          <p:cNvPr id="48" name="四角形: 角を丸くする 47">
            <a:extLst>
              <a:ext uri="{FF2B5EF4-FFF2-40B4-BE49-F238E27FC236}">
                <a16:creationId xmlns:a16="http://schemas.microsoft.com/office/drawing/2014/main" id="{D48B6DB7-074D-4F10-BC73-DA0CDF266EA6}"/>
              </a:ext>
            </a:extLst>
          </p:cNvPr>
          <p:cNvSpPr/>
          <p:nvPr/>
        </p:nvSpPr>
        <p:spPr>
          <a:xfrm>
            <a:off x="6845400" y="3548477"/>
            <a:ext cx="1156456" cy="369332"/>
          </a:xfrm>
          <a:prstGeom prst="roundRect">
            <a:avLst/>
          </a:prstGeom>
          <a:solidFill>
            <a:schemeClr val="bg1">
              <a:lumMod val="85000"/>
            </a:schemeClr>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schemeClr val="bg2">
                    <a:lumMod val="60000"/>
                    <a:lumOff val="40000"/>
                  </a:schemeClr>
                </a:solidFill>
                <a:effectLst/>
                <a:uLnTx/>
                <a:uFillTx/>
                <a:latin typeface="+mj-ea"/>
                <a:ea typeface="+mj-ea"/>
                <a:cs typeface="+mn-cs"/>
              </a:rPr>
              <a:t>系統誤差</a:t>
            </a:r>
          </a:p>
        </p:txBody>
      </p:sp>
      <p:sp>
        <p:nvSpPr>
          <p:cNvPr id="49" name="テキスト ボックス 48">
            <a:extLst>
              <a:ext uri="{FF2B5EF4-FFF2-40B4-BE49-F238E27FC236}">
                <a16:creationId xmlns:a16="http://schemas.microsoft.com/office/drawing/2014/main" id="{242B467A-3D0F-4FCD-850B-E3FE58BA4485}"/>
              </a:ext>
            </a:extLst>
          </p:cNvPr>
          <p:cNvSpPr txBox="1"/>
          <p:nvPr/>
        </p:nvSpPr>
        <p:spPr>
          <a:xfrm>
            <a:off x="6948136" y="3192326"/>
            <a:ext cx="1165139" cy="323165"/>
          </a:xfrm>
          <a:prstGeom prst="rect">
            <a:avLst/>
          </a:prstGeom>
          <a:noFill/>
        </p:spPr>
        <p:txBody>
          <a:bodyPr wrap="square" rtlCol="0">
            <a:spAutoFit/>
          </a:bodyPr>
          <a:lstStyle/>
          <a:p>
            <a:pPr algn="just" fontAlgn="auto">
              <a:spcBef>
                <a:spcPts val="0"/>
              </a:spcBef>
              <a:spcAft>
                <a:spcPts val="0"/>
              </a:spcAft>
            </a:pPr>
            <a:r>
              <a:rPr kumimoji="1" lang="ja-JP" altLang="en-US" sz="1500" dirty="0">
                <a:solidFill>
                  <a:schemeClr val="bg2">
                    <a:lumMod val="60000"/>
                    <a:lumOff val="40000"/>
                  </a:schemeClr>
                </a:solidFill>
                <a:latin typeface="ＭＳ Ｐゴシック" panose="020B0600070205080204" pitchFamily="50" charset="-128"/>
              </a:rPr>
              <a:t>（日照量）</a:t>
            </a:r>
          </a:p>
        </p:txBody>
      </p:sp>
      <p:sp>
        <p:nvSpPr>
          <p:cNvPr id="58" name="四角形: 角を丸くする 57">
            <a:extLst>
              <a:ext uri="{FF2B5EF4-FFF2-40B4-BE49-F238E27FC236}">
                <a16:creationId xmlns:a16="http://schemas.microsoft.com/office/drawing/2014/main" id="{F6C9B16C-A802-4364-B1E6-D386B2B4CA8A}"/>
              </a:ext>
            </a:extLst>
          </p:cNvPr>
          <p:cNvSpPr/>
          <p:nvPr/>
        </p:nvSpPr>
        <p:spPr>
          <a:xfrm>
            <a:off x="6852991" y="3548477"/>
            <a:ext cx="1156456" cy="369332"/>
          </a:xfrm>
          <a:prstGeom prst="roundRect">
            <a:avLst/>
          </a:prstGeom>
          <a:solidFill>
            <a:srgbClr val="FFFF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effectLst/>
                <a:uLnTx/>
                <a:uFillTx/>
                <a:latin typeface="+mj-ea"/>
                <a:ea typeface="+mj-ea"/>
                <a:cs typeface="+mn-cs"/>
              </a:rPr>
              <a:t>系統誤差</a:t>
            </a:r>
          </a:p>
        </p:txBody>
      </p:sp>
      <p:sp>
        <p:nvSpPr>
          <p:cNvPr id="65" name="テキスト ボックス 64">
            <a:extLst>
              <a:ext uri="{FF2B5EF4-FFF2-40B4-BE49-F238E27FC236}">
                <a16:creationId xmlns:a16="http://schemas.microsoft.com/office/drawing/2014/main" id="{15B730E0-D520-4F74-9D01-C1C9E6160C5F}"/>
              </a:ext>
            </a:extLst>
          </p:cNvPr>
          <p:cNvSpPr txBox="1"/>
          <p:nvPr/>
        </p:nvSpPr>
        <p:spPr>
          <a:xfrm>
            <a:off x="6955727" y="3192326"/>
            <a:ext cx="1165139" cy="323165"/>
          </a:xfrm>
          <a:prstGeom prst="rect">
            <a:avLst/>
          </a:prstGeom>
          <a:noFill/>
        </p:spPr>
        <p:txBody>
          <a:bodyPr wrap="square" rtlCol="0">
            <a:spAutoFit/>
          </a:bodyPr>
          <a:lstStyle/>
          <a:p>
            <a:pPr algn="just" fontAlgn="auto">
              <a:spcBef>
                <a:spcPts val="0"/>
              </a:spcBef>
              <a:spcAft>
                <a:spcPts val="0"/>
              </a:spcAft>
            </a:pPr>
            <a:r>
              <a:rPr kumimoji="1" lang="ja-JP" altLang="en-US" sz="1500" dirty="0">
                <a:solidFill>
                  <a:srgbClr val="FFFF00"/>
                </a:solidFill>
                <a:latin typeface="ＭＳ Ｐゴシック" panose="020B0600070205080204" pitchFamily="50" charset="-128"/>
              </a:rPr>
              <a:t>（日照量）</a:t>
            </a:r>
          </a:p>
        </p:txBody>
      </p:sp>
    </p:spTree>
    <p:extLst>
      <p:ext uri="{BB962C8B-B14F-4D97-AF65-F5344CB8AC3E}">
        <p14:creationId xmlns:p14="http://schemas.microsoft.com/office/powerpoint/2010/main" val="335021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 presetClass="exit"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65"/>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500"/>
                                        <p:tgtEl>
                                          <p:spTgt spid="4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childTnLst>
                                </p:cTn>
                              </p:par>
                              <p:par>
                                <p:cTn id="33" presetID="10" presetClass="entr" presetSubtype="0" fill="hold" nodeType="with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fade">
                                      <p:cBhvr>
                                        <p:cTn id="35" dur="500"/>
                                        <p:tgtEl>
                                          <p:spTgt spid="6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fade">
                                      <p:cBhvr>
                                        <p:cTn id="38"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5" grpId="0"/>
      <p:bldP spid="11" grpId="0" animBg="1"/>
      <p:bldP spid="12" grpId="0"/>
      <p:bldP spid="48" grpId="0" animBg="1"/>
      <p:bldP spid="49" grpId="0"/>
      <p:bldP spid="58" grpId="0" animBg="1"/>
      <p:bldP spid="6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76672" y="620688"/>
            <a:ext cx="7990656" cy="1143000"/>
          </a:xfrm>
        </p:spPr>
        <p:txBody>
          <a:bodyPr/>
          <a:lstStyle/>
          <a:p>
            <a:r>
              <a:rPr kumimoji="1" lang="ja-JP" altLang="en-US" b="1" dirty="0">
                <a:effectLst>
                  <a:outerShdw blurRad="38100" dist="38100" dir="2700000" algn="tl">
                    <a:srgbClr val="000000">
                      <a:alpha val="43137"/>
                    </a:srgbClr>
                  </a:outerShdw>
                </a:effectLst>
                <a:latin typeface="+mn-ea"/>
                <a:ea typeface="+mn-ea"/>
              </a:rPr>
              <a:t>無作為化の対象</a:t>
            </a:r>
          </a:p>
        </p:txBody>
      </p:sp>
      <p:sp>
        <p:nvSpPr>
          <p:cNvPr id="3" name="コンテンツ プレースホルダー 2"/>
          <p:cNvSpPr>
            <a:spLocks noGrp="1"/>
          </p:cNvSpPr>
          <p:nvPr>
            <p:ph idx="1"/>
          </p:nvPr>
        </p:nvSpPr>
        <p:spPr>
          <a:xfrm>
            <a:off x="685800" y="2057400"/>
            <a:ext cx="7918648" cy="4114800"/>
          </a:xfrm>
        </p:spPr>
        <p:txBody>
          <a:bodyPr/>
          <a:lstStyle/>
          <a:p>
            <a:pPr algn="just"/>
            <a:r>
              <a:rPr kumimoji="1" lang="ja-JP" altLang="en-US" sz="3000" dirty="0"/>
              <a:t>順番を比較的容易に入れ替えられる要因は全てが無作為化の対象と考える</a:t>
            </a:r>
            <a:endParaRPr kumimoji="1" lang="en-US" altLang="ja-JP" sz="3000" dirty="0"/>
          </a:p>
          <a:p>
            <a:pPr algn="just"/>
            <a:r>
              <a:rPr lang="ja-JP" altLang="en-US" sz="3000" dirty="0"/>
              <a:t>施肥量の例のように，無作為化するのは誤差要因（日照量）ではなく，目的要因でも良い（交絡している要因のいずれかで</a:t>
            </a:r>
            <a:r>
              <a:rPr lang="en-US" altLang="ja-JP" sz="3000" dirty="0"/>
              <a:t>OK</a:t>
            </a:r>
            <a:r>
              <a:rPr lang="ja-JP" altLang="en-US" sz="3000" dirty="0"/>
              <a:t>）</a:t>
            </a:r>
            <a:endParaRPr lang="en-US" altLang="ja-JP" sz="3000" dirty="0"/>
          </a:p>
        </p:txBody>
      </p:sp>
      <p:pic>
        <p:nvPicPr>
          <p:cNvPr id="5" name="図 4">
            <a:extLst>
              <a:ext uri="{FF2B5EF4-FFF2-40B4-BE49-F238E27FC236}">
                <a16:creationId xmlns:a16="http://schemas.microsoft.com/office/drawing/2014/main" id="{042F3A87-F732-4934-9E92-2352C51B565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31344" y="4430317"/>
            <a:ext cx="916585" cy="1801482"/>
          </a:xfrm>
          <a:prstGeom prst="rect">
            <a:avLst/>
          </a:prstGeom>
        </p:spPr>
      </p:pic>
      <p:sp>
        <p:nvSpPr>
          <p:cNvPr id="6" name="コンテンツ プレースホルダー 2">
            <a:extLst>
              <a:ext uri="{FF2B5EF4-FFF2-40B4-BE49-F238E27FC236}">
                <a16:creationId xmlns:a16="http://schemas.microsoft.com/office/drawing/2014/main" id="{B74A865A-9AAE-4D7F-9633-558234126BE4}"/>
              </a:ext>
            </a:extLst>
          </p:cNvPr>
          <p:cNvSpPr txBox="1">
            <a:spLocks/>
          </p:cNvSpPr>
          <p:nvPr/>
        </p:nvSpPr>
        <p:spPr bwMode="auto">
          <a:xfrm>
            <a:off x="685800" y="4581128"/>
            <a:ext cx="4030216" cy="10904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3"/>
              </a:buBlip>
              <a:defRPr kumimoji="1" sz="32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pPr algn="just"/>
            <a:r>
              <a:rPr lang="ja-JP" altLang="en-US" sz="3000" kern="0" dirty="0"/>
              <a:t>空間だけで</a:t>
            </a:r>
            <a:r>
              <a:rPr lang="ja-JP" altLang="en-US" sz="3000" kern="0" dirty="0">
                <a:solidFill>
                  <a:srgbClr val="FFFFFF"/>
                </a:solidFill>
              </a:rPr>
              <a:t>なく，</a:t>
            </a:r>
            <a:r>
              <a:rPr lang="ja-JP" altLang="en-US" sz="3000" kern="0" dirty="0">
                <a:solidFill>
                  <a:srgbClr val="FFFF00"/>
                </a:solidFill>
              </a:rPr>
              <a:t>時間</a:t>
            </a:r>
            <a:r>
              <a:rPr lang="ja-JP" altLang="en-US" sz="3000" kern="0" dirty="0"/>
              <a:t>や</a:t>
            </a:r>
            <a:r>
              <a:rPr lang="ja-JP" altLang="en-US" sz="3000" kern="0" dirty="0">
                <a:solidFill>
                  <a:srgbClr val="FFFF00"/>
                </a:solidFill>
              </a:rPr>
              <a:t>作業者，測定器</a:t>
            </a:r>
            <a:r>
              <a:rPr lang="ja-JP" altLang="en-US" sz="3000" kern="0" dirty="0"/>
              <a:t>などの順番も重要</a:t>
            </a:r>
            <a:endParaRPr lang="en-US" altLang="ja-JP" sz="3000" kern="0" dirty="0"/>
          </a:p>
        </p:txBody>
      </p:sp>
      <p:pic>
        <p:nvPicPr>
          <p:cNvPr id="8" name="図 7">
            <a:extLst>
              <a:ext uri="{FF2B5EF4-FFF2-40B4-BE49-F238E27FC236}">
                <a16:creationId xmlns:a16="http://schemas.microsoft.com/office/drawing/2014/main" id="{8B88DF62-FB77-4730-B264-D2CA16E5F4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94050" y="4664637"/>
            <a:ext cx="961923" cy="923446"/>
          </a:xfrm>
          <a:prstGeom prst="rect">
            <a:avLst/>
          </a:prstGeom>
        </p:spPr>
      </p:pic>
      <p:pic>
        <p:nvPicPr>
          <p:cNvPr id="10" name="図 9">
            <a:extLst>
              <a:ext uri="{FF2B5EF4-FFF2-40B4-BE49-F238E27FC236}">
                <a16:creationId xmlns:a16="http://schemas.microsoft.com/office/drawing/2014/main" id="{E12D8C09-FB4F-4CC5-A170-17F3D615A00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93497" y="4577619"/>
            <a:ext cx="999183" cy="1107128"/>
          </a:xfrm>
          <a:prstGeom prst="rect">
            <a:avLst/>
          </a:prstGeom>
        </p:spPr>
      </p:pic>
      <p:pic>
        <p:nvPicPr>
          <p:cNvPr id="11" name="図 10">
            <a:extLst>
              <a:ext uri="{FF2B5EF4-FFF2-40B4-BE49-F238E27FC236}">
                <a16:creationId xmlns:a16="http://schemas.microsoft.com/office/drawing/2014/main" id="{B541551C-05FC-4FFA-B55B-0F0B9ECF10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36162" y="5157191"/>
            <a:ext cx="961923" cy="923446"/>
          </a:xfrm>
          <a:prstGeom prst="rect">
            <a:avLst/>
          </a:prstGeom>
        </p:spPr>
      </p:pic>
      <p:pic>
        <p:nvPicPr>
          <p:cNvPr id="12" name="図 11">
            <a:extLst>
              <a:ext uri="{FF2B5EF4-FFF2-40B4-BE49-F238E27FC236}">
                <a16:creationId xmlns:a16="http://schemas.microsoft.com/office/drawing/2014/main" id="{538257A1-C25C-4B67-B825-E12A58B41FD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20185" y="5157191"/>
            <a:ext cx="939007" cy="1040451"/>
          </a:xfrm>
          <a:prstGeom prst="rect">
            <a:avLst/>
          </a:prstGeom>
        </p:spPr>
      </p:pic>
    </p:spTree>
    <p:extLst>
      <p:ext uri="{BB962C8B-B14F-4D97-AF65-F5344CB8AC3E}">
        <p14:creationId xmlns:p14="http://schemas.microsoft.com/office/powerpoint/2010/main" val="2276641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76672" y="620688"/>
            <a:ext cx="7990656" cy="1143000"/>
          </a:xfrm>
        </p:spPr>
        <p:txBody>
          <a:bodyPr/>
          <a:lstStyle/>
          <a:p>
            <a:r>
              <a:rPr kumimoji="1" lang="en-US" altLang="ja-JP" sz="4000" b="1" dirty="0">
                <a:effectLst>
                  <a:outerShdw blurRad="38100" dist="38100" dir="2700000" algn="tl">
                    <a:srgbClr val="000000">
                      <a:alpha val="43137"/>
                    </a:srgbClr>
                  </a:outerShdw>
                </a:effectLst>
                <a:latin typeface="+mn-ea"/>
                <a:ea typeface="+mn-ea"/>
              </a:rPr>
              <a:t>10.4</a:t>
            </a:r>
            <a:r>
              <a:rPr kumimoji="1" lang="ja-JP" altLang="en-US" sz="4000" b="1" dirty="0">
                <a:effectLst>
                  <a:outerShdw blurRad="38100" dist="38100" dir="2700000" algn="tl">
                    <a:srgbClr val="000000">
                      <a:alpha val="43137"/>
                    </a:srgbClr>
                  </a:outerShdw>
                </a:effectLst>
                <a:latin typeface="+mn-ea"/>
                <a:ea typeface="+mn-ea"/>
              </a:rPr>
              <a:t>　原則その３：局所管理</a:t>
            </a:r>
            <a:br>
              <a:rPr kumimoji="1" lang="en-US" altLang="ja-JP" b="1" dirty="0">
                <a:effectLst>
                  <a:outerShdw blurRad="38100" dist="38100" dir="2700000" algn="tl">
                    <a:srgbClr val="000000">
                      <a:alpha val="43137"/>
                    </a:srgbClr>
                  </a:outerShdw>
                </a:effectLst>
                <a:latin typeface="+mn-ea"/>
                <a:ea typeface="+mn-ea"/>
              </a:rPr>
            </a:br>
            <a:r>
              <a:rPr kumimoji="1" lang="ja-JP" altLang="en-US" sz="3000" b="1" dirty="0">
                <a:effectLst>
                  <a:outerShdw blurRad="38100" dist="38100" dir="2700000" algn="tl">
                    <a:srgbClr val="000000">
                      <a:alpha val="43137"/>
                    </a:srgbClr>
                  </a:outerShdw>
                </a:effectLst>
                <a:latin typeface="+mn-ea"/>
                <a:ea typeface="+mn-ea"/>
              </a:rPr>
              <a:t>（系統誤差と偶然誤差を削減）</a:t>
            </a:r>
          </a:p>
        </p:txBody>
      </p:sp>
      <p:sp>
        <p:nvSpPr>
          <p:cNvPr id="3" name="コンテンツ プレースホルダー 2"/>
          <p:cNvSpPr>
            <a:spLocks noGrp="1"/>
          </p:cNvSpPr>
          <p:nvPr>
            <p:ph idx="1"/>
          </p:nvPr>
        </p:nvSpPr>
        <p:spPr>
          <a:xfrm>
            <a:off x="467544" y="2060848"/>
            <a:ext cx="8208912" cy="4114800"/>
          </a:xfrm>
        </p:spPr>
        <p:txBody>
          <a:bodyPr/>
          <a:lstStyle/>
          <a:p>
            <a:pPr algn="just"/>
            <a:r>
              <a:rPr lang="ja-JP" altLang="en-US" sz="3000" dirty="0"/>
              <a:t>無作為化の限界①：製造ラインや収穫日，反復数が多い要因は順番を入れ替えるのが困難</a:t>
            </a:r>
            <a:endParaRPr lang="en-US" altLang="ja-JP" sz="3000" dirty="0"/>
          </a:p>
          <a:p>
            <a:pPr algn="just"/>
            <a:r>
              <a:rPr lang="ja-JP" altLang="en-US" sz="3000" dirty="0"/>
              <a:t>無作為化の限界②：効果が大きな系統誤差を転化しても，</a:t>
            </a:r>
            <a:r>
              <a:rPr lang="en-US" altLang="ja-JP" sz="3000" dirty="0"/>
              <a:t>F</a:t>
            </a:r>
            <a:r>
              <a:rPr lang="ja-JP" altLang="en-US" sz="3000" dirty="0"/>
              <a:t>値の分母が大きくて検出が難しくなる</a:t>
            </a:r>
            <a:endParaRPr lang="en-US" altLang="ja-JP" sz="3000" dirty="0"/>
          </a:p>
          <a:p>
            <a:pPr marL="0" indent="0" algn="just">
              <a:buNone/>
            </a:pPr>
            <a:r>
              <a:rPr lang="ja-JP" altLang="en-US" sz="3000" dirty="0"/>
              <a:t>　→こうした要因には</a:t>
            </a:r>
            <a:r>
              <a:rPr lang="ja-JP" altLang="en-US" sz="3000" dirty="0">
                <a:solidFill>
                  <a:srgbClr val="FFFF00"/>
                </a:solidFill>
              </a:rPr>
              <a:t>局所管理</a:t>
            </a:r>
            <a:r>
              <a:rPr lang="ja-JP" altLang="en-US" sz="3000" dirty="0"/>
              <a:t>を実施</a:t>
            </a:r>
            <a:endParaRPr lang="en-US" altLang="ja-JP" sz="3000" dirty="0"/>
          </a:p>
          <a:p>
            <a:pPr marL="0" indent="0" algn="just">
              <a:buNone/>
            </a:pPr>
            <a:r>
              <a:rPr lang="ja-JP" altLang="en-US" sz="3000" dirty="0"/>
              <a:t>　→系統誤差をブロック因子として積極的に実験に取り込む方法</a:t>
            </a:r>
            <a:r>
              <a:rPr lang="ja-JP" altLang="en-US" sz="2300" dirty="0"/>
              <a:t>（偶然誤差を減らす効果もある）</a:t>
            </a:r>
            <a:endParaRPr kumimoji="1" lang="en-US" altLang="ja-JP" sz="2300" dirty="0"/>
          </a:p>
        </p:txBody>
      </p:sp>
    </p:spTree>
    <p:extLst>
      <p:ext uri="{BB962C8B-B14F-4D97-AF65-F5344CB8AC3E}">
        <p14:creationId xmlns:p14="http://schemas.microsoft.com/office/powerpoint/2010/main" val="3615530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L 字 58">
            <a:extLst>
              <a:ext uri="{FF2B5EF4-FFF2-40B4-BE49-F238E27FC236}">
                <a16:creationId xmlns:a16="http://schemas.microsoft.com/office/drawing/2014/main" id="{A6C55680-6E98-4B41-A735-0A0E9DD6C6B9}"/>
              </a:ext>
            </a:extLst>
          </p:cNvPr>
          <p:cNvSpPr/>
          <p:nvPr/>
        </p:nvSpPr>
        <p:spPr>
          <a:xfrm>
            <a:off x="5253668" y="3429000"/>
            <a:ext cx="2270660" cy="1224136"/>
          </a:xfrm>
          <a:prstGeom prst="corner">
            <a:avLst>
              <a:gd name="adj1" fmla="val 41879"/>
              <a:gd name="adj2" fmla="val 108566"/>
            </a:avLst>
          </a:prstGeom>
          <a:solidFill>
            <a:srgbClr val="C00000"/>
          </a:solid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84F07AC2-2060-49F4-AF7C-B3B04203AB18}"/>
              </a:ext>
            </a:extLst>
          </p:cNvPr>
          <p:cNvSpPr>
            <a:spLocks noGrp="1"/>
          </p:cNvSpPr>
          <p:nvPr>
            <p:ph type="title"/>
          </p:nvPr>
        </p:nvSpPr>
        <p:spPr/>
        <p:txBody>
          <a:bodyPr/>
          <a:lstStyle/>
          <a:p>
            <a:r>
              <a:rPr kumimoji="1" lang="ja-JP" altLang="en-US" dirty="0"/>
              <a:t>局所管理した圃場実験例</a:t>
            </a:r>
          </a:p>
        </p:txBody>
      </p:sp>
      <p:cxnSp>
        <p:nvCxnSpPr>
          <p:cNvPr id="4" name="直線矢印コネクタ 3">
            <a:extLst>
              <a:ext uri="{FF2B5EF4-FFF2-40B4-BE49-F238E27FC236}">
                <a16:creationId xmlns:a16="http://schemas.microsoft.com/office/drawing/2014/main" id="{27B59106-2508-4088-A05C-AABCBCD0EF51}"/>
              </a:ext>
            </a:extLst>
          </p:cNvPr>
          <p:cNvCxnSpPr>
            <a:cxnSpLocks/>
          </p:cNvCxnSpPr>
          <p:nvPr/>
        </p:nvCxnSpPr>
        <p:spPr>
          <a:xfrm>
            <a:off x="4206225" y="3981211"/>
            <a:ext cx="664844" cy="0"/>
          </a:xfrm>
          <a:prstGeom prst="straightConnector1">
            <a:avLst/>
          </a:prstGeom>
          <a:noFill/>
          <a:ln w="127000" cap="flat" cmpd="sng" algn="ctr">
            <a:solidFill>
              <a:schemeClr val="bg1"/>
            </a:solidFill>
            <a:prstDash val="solid"/>
            <a:miter lim="800000"/>
            <a:tailEnd type="triangle"/>
          </a:ln>
          <a:effectLst/>
        </p:spPr>
      </p:cxnSp>
      <p:sp>
        <p:nvSpPr>
          <p:cNvPr id="5" name="正方形/長方形 4">
            <a:extLst>
              <a:ext uri="{FF2B5EF4-FFF2-40B4-BE49-F238E27FC236}">
                <a16:creationId xmlns:a16="http://schemas.microsoft.com/office/drawing/2014/main" id="{B65E5F9F-993C-40E0-8BFC-C9F434BA9ABE}"/>
              </a:ext>
            </a:extLst>
          </p:cNvPr>
          <p:cNvSpPr/>
          <p:nvPr/>
        </p:nvSpPr>
        <p:spPr>
          <a:xfrm flipH="1">
            <a:off x="1885084" y="2736175"/>
            <a:ext cx="736770" cy="855403"/>
          </a:xfrm>
          <a:prstGeom prst="rect">
            <a:avLst/>
          </a:prstGeom>
          <a:solidFill>
            <a:schemeClr val="tx1">
              <a:lumMod val="75000"/>
              <a:lumOff val="25000"/>
            </a:schemeClr>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施肥水準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1</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cxnSp>
        <p:nvCxnSpPr>
          <p:cNvPr id="8" name="直線コネクタ 7">
            <a:extLst>
              <a:ext uri="{FF2B5EF4-FFF2-40B4-BE49-F238E27FC236}">
                <a16:creationId xmlns:a16="http://schemas.microsoft.com/office/drawing/2014/main" id="{8CBB57BC-2A1A-437F-A6AF-9D6589E5D406}"/>
              </a:ext>
            </a:extLst>
          </p:cNvPr>
          <p:cNvCxnSpPr>
            <a:cxnSpLocks/>
          </p:cNvCxnSpPr>
          <p:nvPr/>
        </p:nvCxnSpPr>
        <p:spPr>
          <a:xfrm>
            <a:off x="5417423" y="4015471"/>
            <a:ext cx="2703443" cy="0"/>
          </a:xfrm>
          <a:prstGeom prst="line">
            <a:avLst/>
          </a:prstGeom>
          <a:noFill/>
          <a:ln w="12700" cap="flat" cmpd="sng" algn="ctr">
            <a:solidFill>
              <a:schemeClr val="bg1"/>
            </a:solidFill>
            <a:prstDash val="solid"/>
            <a:miter lim="800000"/>
          </a:ln>
          <a:effectLst/>
        </p:spPr>
      </p:cxnSp>
      <p:sp>
        <p:nvSpPr>
          <p:cNvPr id="9" name="テキスト ボックス 8">
            <a:extLst>
              <a:ext uri="{FF2B5EF4-FFF2-40B4-BE49-F238E27FC236}">
                <a16:creationId xmlns:a16="http://schemas.microsoft.com/office/drawing/2014/main" id="{7C8C1477-84C7-42FE-AC83-4C1E188F1C2E}"/>
              </a:ext>
            </a:extLst>
          </p:cNvPr>
          <p:cNvSpPr txBox="1"/>
          <p:nvPr/>
        </p:nvSpPr>
        <p:spPr>
          <a:xfrm>
            <a:off x="6500846" y="3540744"/>
            <a:ext cx="415498" cy="369332"/>
          </a:xfrm>
          <a:prstGeom prst="rect">
            <a:avLst/>
          </a:prstGeom>
          <a:noFill/>
        </p:spPr>
        <p:txBody>
          <a:bodyPr wrap="none" rtlCol="0">
            <a:spAutoFit/>
          </a:bodyPr>
          <a:lstStyle/>
          <a:p>
            <a:pPr fontAlgn="auto">
              <a:spcBef>
                <a:spcPts val="0"/>
              </a:spcBef>
              <a:spcAft>
                <a:spcPts val="0"/>
              </a:spcAft>
            </a:pPr>
            <a:r>
              <a:rPr kumimoji="1" lang="ja-JP" altLang="en-US" sz="1800" dirty="0">
                <a:solidFill>
                  <a:schemeClr val="bg1"/>
                </a:solidFill>
                <a:latin typeface="ＭＳ Ｐゴシック" panose="020B0600070205080204" pitchFamily="50" charset="-128"/>
              </a:rPr>
              <a:t>＋</a:t>
            </a:r>
          </a:p>
        </p:txBody>
      </p:sp>
      <p:sp>
        <p:nvSpPr>
          <p:cNvPr id="10" name="テキスト ボックス 9">
            <a:extLst>
              <a:ext uri="{FF2B5EF4-FFF2-40B4-BE49-F238E27FC236}">
                <a16:creationId xmlns:a16="http://schemas.microsoft.com/office/drawing/2014/main" id="{81E926FA-B6C6-4AF4-AAB2-5597625D2358}"/>
              </a:ext>
            </a:extLst>
          </p:cNvPr>
          <p:cNvSpPr txBox="1"/>
          <p:nvPr/>
        </p:nvSpPr>
        <p:spPr>
          <a:xfrm>
            <a:off x="5414008" y="4684627"/>
            <a:ext cx="2206053" cy="400110"/>
          </a:xfrm>
          <a:prstGeom prst="rect">
            <a:avLst/>
          </a:prstGeom>
          <a:noFill/>
        </p:spPr>
        <p:txBody>
          <a:bodyPr wrap="none" rtlCol="0">
            <a:spAutoFit/>
          </a:bodyPr>
          <a:lstStyle/>
          <a:p>
            <a:pPr fontAlgn="auto">
              <a:spcBef>
                <a:spcPts val="0"/>
              </a:spcBef>
              <a:spcAft>
                <a:spcPts val="0"/>
              </a:spcAft>
            </a:pPr>
            <a:r>
              <a:rPr kumimoji="1" lang="ja-JP" altLang="en-US" sz="2000" dirty="0">
                <a:solidFill>
                  <a:srgbClr val="FF0000"/>
                </a:solidFill>
                <a:latin typeface="ＭＳ Ｐゴシック" panose="020B0600070205080204" pitchFamily="50" charset="-128"/>
              </a:rPr>
              <a:t>Ｆ</a:t>
            </a:r>
            <a:r>
              <a:rPr kumimoji="1" lang="ja-JP" altLang="en-US" sz="2000" dirty="0">
                <a:solidFill>
                  <a:srgbClr val="79DCFF"/>
                </a:solidFill>
                <a:latin typeface="ＭＳ Ｐゴシック" panose="020B0600070205080204" pitchFamily="50" charset="-128"/>
              </a:rPr>
              <a:t>←</a:t>
            </a:r>
            <a:r>
              <a:rPr kumimoji="1" lang="ja-JP" altLang="en-US" sz="1500" dirty="0">
                <a:solidFill>
                  <a:srgbClr val="79DCFF"/>
                </a:solidFill>
                <a:latin typeface="ＭＳ Ｐゴシック" panose="020B0600070205080204" pitchFamily="50" charset="-128"/>
              </a:rPr>
              <a:t>系統誤差が分離</a:t>
            </a:r>
            <a:r>
              <a:rPr kumimoji="1" lang="ja-JP" altLang="en-US" sz="2000" dirty="0">
                <a:solidFill>
                  <a:srgbClr val="79DCFF"/>
                </a:solidFill>
                <a:latin typeface="ＭＳ Ｐゴシック" panose="020B0600070205080204" pitchFamily="50" charset="-128"/>
              </a:rPr>
              <a:t>→</a:t>
            </a:r>
          </a:p>
        </p:txBody>
      </p:sp>
      <p:sp>
        <p:nvSpPr>
          <p:cNvPr id="11" name="四角形: 角を丸くする 10">
            <a:extLst>
              <a:ext uri="{FF2B5EF4-FFF2-40B4-BE49-F238E27FC236}">
                <a16:creationId xmlns:a16="http://schemas.microsoft.com/office/drawing/2014/main" id="{D992A685-C58B-432C-938C-204CD3CA42AE}"/>
              </a:ext>
            </a:extLst>
          </p:cNvPr>
          <p:cNvSpPr/>
          <p:nvPr/>
        </p:nvSpPr>
        <p:spPr>
          <a:xfrm>
            <a:off x="5341586" y="3546693"/>
            <a:ext cx="1190521" cy="369332"/>
          </a:xfrm>
          <a:prstGeom prst="roundRect">
            <a:avLst/>
          </a:prstGeom>
          <a:solidFill>
            <a:srgbClr val="99660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schemeClr val="bg1"/>
                </a:solidFill>
                <a:effectLst/>
                <a:uLnTx/>
                <a:uFillTx/>
                <a:latin typeface="+mj-ea"/>
                <a:ea typeface="+mj-ea"/>
                <a:cs typeface="+mn-cs"/>
              </a:rPr>
              <a:t>要因効果</a:t>
            </a:r>
          </a:p>
        </p:txBody>
      </p:sp>
      <p:sp>
        <p:nvSpPr>
          <p:cNvPr id="13" name="テキスト ボックス 12">
            <a:extLst>
              <a:ext uri="{FF2B5EF4-FFF2-40B4-BE49-F238E27FC236}">
                <a16:creationId xmlns:a16="http://schemas.microsoft.com/office/drawing/2014/main" id="{E2E19A48-AA74-40E9-81C3-B0894A5A861B}"/>
              </a:ext>
            </a:extLst>
          </p:cNvPr>
          <p:cNvSpPr txBox="1"/>
          <p:nvPr/>
        </p:nvSpPr>
        <p:spPr>
          <a:xfrm>
            <a:off x="4724878" y="5058910"/>
            <a:ext cx="1506732" cy="877163"/>
          </a:xfrm>
          <a:prstGeom prst="rect">
            <a:avLst/>
          </a:prstGeom>
          <a:noFill/>
        </p:spPr>
        <p:txBody>
          <a:bodyPr wrap="square" rtlCol="0">
            <a:spAutoFit/>
          </a:bodyPr>
          <a:lstStyle/>
          <a:p>
            <a:pPr algn="just" fontAlgn="auto">
              <a:spcBef>
                <a:spcPts val="0"/>
              </a:spcBef>
              <a:spcAft>
                <a:spcPts val="0"/>
              </a:spcAft>
            </a:pPr>
            <a:r>
              <a:rPr kumimoji="1" lang="ja-JP" altLang="en-US" sz="1700" dirty="0">
                <a:solidFill>
                  <a:schemeClr val="bg1"/>
                </a:solidFill>
                <a:latin typeface="ＭＳ Ｐゴシック" panose="020B0600070205080204" pitchFamily="50" charset="-128"/>
              </a:rPr>
              <a:t>こちらの検定が研究目的（精度が向上）</a:t>
            </a:r>
            <a:endParaRPr kumimoji="1" lang="en-US" altLang="ja-JP" sz="1700" dirty="0">
              <a:solidFill>
                <a:schemeClr val="bg1"/>
              </a:solidFill>
              <a:latin typeface="ＭＳ Ｐゴシック" panose="020B0600070205080204" pitchFamily="50" charset="-128"/>
            </a:endParaRPr>
          </a:p>
        </p:txBody>
      </p:sp>
      <p:sp>
        <p:nvSpPr>
          <p:cNvPr id="14" name="テキスト ボックス 13">
            <a:extLst>
              <a:ext uri="{FF2B5EF4-FFF2-40B4-BE49-F238E27FC236}">
                <a16:creationId xmlns:a16="http://schemas.microsoft.com/office/drawing/2014/main" id="{8C0DED7F-718F-47FA-9B89-6A477D160315}"/>
              </a:ext>
            </a:extLst>
          </p:cNvPr>
          <p:cNvSpPr txBox="1"/>
          <p:nvPr/>
        </p:nvSpPr>
        <p:spPr>
          <a:xfrm>
            <a:off x="4068977" y="3389622"/>
            <a:ext cx="1272952" cy="323165"/>
          </a:xfrm>
          <a:prstGeom prst="rect">
            <a:avLst/>
          </a:prstGeom>
          <a:noFill/>
        </p:spPr>
        <p:txBody>
          <a:bodyPr wrap="square" rtlCol="0">
            <a:spAutoFit/>
          </a:bodyPr>
          <a:lstStyle/>
          <a:p>
            <a:pPr algn="just" fontAlgn="auto">
              <a:spcBef>
                <a:spcPts val="0"/>
              </a:spcBef>
              <a:spcAft>
                <a:spcPts val="0"/>
              </a:spcAft>
            </a:pPr>
            <a:r>
              <a:rPr kumimoji="1" lang="ja-JP" altLang="en-US" sz="1500" dirty="0">
                <a:solidFill>
                  <a:schemeClr val="bg1"/>
                </a:solidFill>
                <a:latin typeface="ＭＳ Ｐゴシック" panose="020B0600070205080204" pitchFamily="50" charset="-128"/>
              </a:rPr>
              <a:t>検定統計量</a:t>
            </a:r>
          </a:p>
        </p:txBody>
      </p:sp>
      <p:pic>
        <p:nvPicPr>
          <p:cNvPr id="16" name="図 15">
            <a:extLst>
              <a:ext uri="{FF2B5EF4-FFF2-40B4-BE49-F238E27FC236}">
                <a16:creationId xmlns:a16="http://schemas.microsoft.com/office/drawing/2014/main" id="{DE853265-B906-4C4E-86C0-F9D86AEE9F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702821" y="3614545"/>
            <a:ext cx="854381" cy="1165065"/>
          </a:xfrm>
          <a:prstGeom prst="rect">
            <a:avLst/>
          </a:prstGeom>
        </p:spPr>
      </p:pic>
      <p:pic>
        <p:nvPicPr>
          <p:cNvPr id="17" name="図 16">
            <a:extLst>
              <a:ext uri="{FF2B5EF4-FFF2-40B4-BE49-F238E27FC236}">
                <a16:creationId xmlns:a16="http://schemas.microsoft.com/office/drawing/2014/main" id="{8A247CA8-1A0D-406C-B726-E06D52619F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919253" y="4661553"/>
            <a:ext cx="854381" cy="1165065"/>
          </a:xfrm>
          <a:prstGeom prst="rect">
            <a:avLst/>
          </a:prstGeom>
        </p:spPr>
      </p:pic>
      <p:pic>
        <p:nvPicPr>
          <p:cNvPr id="18" name="図 17">
            <a:extLst>
              <a:ext uri="{FF2B5EF4-FFF2-40B4-BE49-F238E27FC236}">
                <a16:creationId xmlns:a16="http://schemas.microsoft.com/office/drawing/2014/main" id="{E457985E-23CD-464C-8B1F-9C6A97756A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352524" y="1963669"/>
            <a:ext cx="1108886" cy="1122834"/>
          </a:xfrm>
          <a:prstGeom prst="rect">
            <a:avLst/>
          </a:prstGeom>
        </p:spPr>
      </p:pic>
      <p:sp>
        <p:nvSpPr>
          <p:cNvPr id="19" name="正方形/長方形 18">
            <a:extLst>
              <a:ext uri="{FF2B5EF4-FFF2-40B4-BE49-F238E27FC236}">
                <a16:creationId xmlns:a16="http://schemas.microsoft.com/office/drawing/2014/main" id="{D6F0EDA5-C9E6-49E3-9DAA-074AD79D8C2A}"/>
              </a:ext>
            </a:extLst>
          </p:cNvPr>
          <p:cNvSpPr/>
          <p:nvPr/>
        </p:nvSpPr>
        <p:spPr>
          <a:xfrm flipH="1">
            <a:off x="1885084" y="3583962"/>
            <a:ext cx="736770" cy="855403"/>
          </a:xfrm>
          <a:prstGeom prst="rect">
            <a:avLst/>
          </a:prstGeom>
          <a:solidFill>
            <a:schemeClr val="tx1">
              <a:lumMod val="75000"/>
              <a:lumOff val="25000"/>
            </a:schemeClr>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施肥水準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2</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20" name="正方形/長方形 19">
            <a:extLst>
              <a:ext uri="{FF2B5EF4-FFF2-40B4-BE49-F238E27FC236}">
                <a16:creationId xmlns:a16="http://schemas.microsoft.com/office/drawing/2014/main" id="{85D8D9F9-BF1B-46D1-8F99-8D2E55362E3B}"/>
              </a:ext>
            </a:extLst>
          </p:cNvPr>
          <p:cNvSpPr/>
          <p:nvPr/>
        </p:nvSpPr>
        <p:spPr>
          <a:xfrm flipH="1">
            <a:off x="1885084" y="4439365"/>
            <a:ext cx="736770" cy="855403"/>
          </a:xfrm>
          <a:prstGeom prst="rect">
            <a:avLst/>
          </a:prstGeom>
          <a:solidFill>
            <a:schemeClr val="tx1">
              <a:lumMod val="75000"/>
              <a:lumOff val="25000"/>
            </a:schemeClr>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施肥水準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3</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21" name="正方形/長方形 20">
            <a:extLst>
              <a:ext uri="{FF2B5EF4-FFF2-40B4-BE49-F238E27FC236}">
                <a16:creationId xmlns:a16="http://schemas.microsoft.com/office/drawing/2014/main" id="{75632849-D784-4013-9F7B-A531E5256CAF}"/>
              </a:ext>
            </a:extLst>
          </p:cNvPr>
          <p:cNvSpPr/>
          <p:nvPr/>
        </p:nvSpPr>
        <p:spPr>
          <a:xfrm flipH="1">
            <a:off x="2625605" y="2736175"/>
            <a:ext cx="736770" cy="855403"/>
          </a:xfrm>
          <a:prstGeom prst="rect">
            <a:avLst/>
          </a:prstGeom>
          <a:solidFill>
            <a:schemeClr val="tx2">
              <a:lumMod val="50000"/>
              <a:lumOff val="50000"/>
            </a:schemeClr>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施肥水準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1</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22" name="正方形/長方形 21">
            <a:extLst>
              <a:ext uri="{FF2B5EF4-FFF2-40B4-BE49-F238E27FC236}">
                <a16:creationId xmlns:a16="http://schemas.microsoft.com/office/drawing/2014/main" id="{78D5669B-564E-4E7B-806B-D8DEF3F2A612}"/>
              </a:ext>
            </a:extLst>
          </p:cNvPr>
          <p:cNvSpPr/>
          <p:nvPr/>
        </p:nvSpPr>
        <p:spPr>
          <a:xfrm flipH="1">
            <a:off x="2621854" y="3583961"/>
            <a:ext cx="736770" cy="855403"/>
          </a:xfrm>
          <a:prstGeom prst="rect">
            <a:avLst/>
          </a:prstGeom>
          <a:solidFill>
            <a:schemeClr val="tx2">
              <a:lumMod val="50000"/>
              <a:lumOff val="50000"/>
            </a:schemeClr>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施肥水準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2</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23" name="正方形/長方形 22">
            <a:extLst>
              <a:ext uri="{FF2B5EF4-FFF2-40B4-BE49-F238E27FC236}">
                <a16:creationId xmlns:a16="http://schemas.microsoft.com/office/drawing/2014/main" id="{A831E7CE-FFE6-4C78-8237-0B75EB3B18FF}"/>
              </a:ext>
            </a:extLst>
          </p:cNvPr>
          <p:cNvSpPr/>
          <p:nvPr/>
        </p:nvSpPr>
        <p:spPr>
          <a:xfrm flipH="1">
            <a:off x="2621501" y="4439364"/>
            <a:ext cx="736770" cy="855403"/>
          </a:xfrm>
          <a:prstGeom prst="rect">
            <a:avLst/>
          </a:prstGeom>
          <a:solidFill>
            <a:schemeClr val="tx2">
              <a:lumMod val="50000"/>
              <a:lumOff val="50000"/>
            </a:schemeClr>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施肥水準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3</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24" name="正方形/長方形 23">
            <a:extLst>
              <a:ext uri="{FF2B5EF4-FFF2-40B4-BE49-F238E27FC236}">
                <a16:creationId xmlns:a16="http://schemas.microsoft.com/office/drawing/2014/main" id="{F9298317-8F8F-42BB-BBBD-8D18DC529ABB}"/>
              </a:ext>
            </a:extLst>
          </p:cNvPr>
          <p:cNvSpPr/>
          <p:nvPr/>
        </p:nvSpPr>
        <p:spPr>
          <a:xfrm flipH="1">
            <a:off x="3358271" y="2736173"/>
            <a:ext cx="736770" cy="855403"/>
          </a:xfrm>
          <a:prstGeom prst="rect">
            <a:avLst/>
          </a:prstGeom>
          <a:solidFill>
            <a:schemeClr val="bg1">
              <a:lumMod val="75000"/>
            </a:schemeClr>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施肥水準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1</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25" name="正方形/長方形 24">
            <a:extLst>
              <a:ext uri="{FF2B5EF4-FFF2-40B4-BE49-F238E27FC236}">
                <a16:creationId xmlns:a16="http://schemas.microsoft.com/office/drawing/2014/main" id="{9C82D944-611C-4249-A24B-06CFA99AA867}"/>
              </a:ext>
            </a:extLst>
          </p:cNvPr>
          <p:cNvSpPr/>
          <p:nvPr/>
        </p:nvSpPr>
        <p:spPr>
          <a:xfrm flipH="1">
            <a:off x="3357797" y="3591043"/>
            <a:ext cx="736770" cy="855403"/>
          </a:xfrm>
          <a:prstGeom prst="rect">
            <a:avLst/>
          </a:prstGeom>
          <a:solidFill>
            <a:schemeClr val="bg1">
              <a:lumMod val="75000"/>
            </a:schemeClr>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施肥水準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2</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26" name="正方形/長方形 25">
            <a:extLst>
              <a:ext uri="{FF2B5EF4-FFF2-40B4-BE49-F238E27FC236}">
                <a16:creationId xmlns:a16="http://schemas.microsoft.com/office/drawing/2014/main" id="{A7DB2964-91AB-48C1-83FA-A2BC5EDD0960}"/>
              </a:ext>
            </a:extLst>
          </p:cNvPr>
          <p:cNvSpPr/>
          <p:nvPr/>
        </p:nvSpPr>
        <p:spPr>
          <a:xfrm flipH="1">
            <a:off x="3361137" y="4439364"/>
            <a:ext cx="736770" cy="855403"/>
          </a:xfrm>
          <a:prstGeom prst="rect">
            <a:avLst/>
          </a:prstGeom>
          <a:solidFill>
            <a:schemeClr val="bg1">
              <a:lumMod val="75000"/>
            </a:schemeClr>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施肥水準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3</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pic>
        <p:nvPicPr>
          <p:cNvPr id="27" name="図 26">
            <a:extLst>
              <a:ext uri="{FF2B5EF4-FFF2-40B4-BE49-F238E27FC236}">
                <a16:creationId xmlns:a16="http://schemas.microsoft.com/office/drawing/2014/main" id="{F2102F67-9DD4-446C-9E43-DAF9659D41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997977" y="2558460"/>
            <a:ext cx="854381" cy="1165065"/>
          </a:xfrm>
          <a:prstGeom prst="rect">
            <a:avLst/>
          </a:prstGeom>
        </p:spPr>
      </p:pic>
      <p:sp>
        <p:nvSpPr>
          <p:cNvPr id="28" name="四角形: 角を丸くする 27">
            <a:extLst>
              <a:ext uri="{FF2B5EF4-FFF2-40B4-BE49-F238E27FC236}">
                <a16:creationId xmlns:a16="http://schemas.microsoft.com/office/drawing/2014/main" id="{2BE2D377-5E8B-46BC-AFE0-736089C2C4B4}"/>
              </a:ext>
            </a:extLst>
          </p:cNvPr>
          <p:cNvSpPr/>
          <p:nvPr/>
        </p:nvSpPr>
        <p:spPr>
          <a:xfrm>
            <a:off x="6310166" y="4149510"/>
            <a:ext cx="1156456" cy="369332"/>
          </a:xfrm>
          <a:prstGeom prst="roundRect">
            <a:avLst/>
          </a:prstGeom>
          <a:solidFill>
            <a:srgbClr val="00B05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schemeClr val="bg1"/>
                </a:solidFill>
                <a:effectLst/>
                <a:uLnTx/>
                <a:uFillTx/>
                <a:latin typeface="+mj-ea"/>
                <a:ea typeface="+mj-ea"/>
                <a:cs typeface="+mn-cs"/>
              </a:rPr>
              <a:t>偶然誤差</a:t>
            </a:r>
          </a:p>
        </p:txBody>
      </p:sp>
      <p:pic>
        <p:nvPicPr>
          <p:cNvPr id="30" name="図 29">
            <a:extLst>
              <a:ext uri="{FF2B5EF4-FFF2-40B4-BE49-F238E27FC236}">
                <a16:creationId xmlns:a16="http://schemas.microsoft.com/office/drawing/2014/main" id="{113111DE-DF12-4965-80BD-823A60AC41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405750" y="5336991"/>
            <a:ext cx="913184" cy="968896"/>
          </a:xfrm>
          <a:prstGeom prst="rect">
            <a:avLst/>
          </a:prstGeom>
        </p:spPr>
      </p:pic>
      <p:sp>
        <p:nvSpPr>
          <p:cNvPr id="39" name="四角形: 角を丸くする 38">
            <a:extLst>
              <a:ext uri="{FF2B5EF4-FFF2-40B4-BE49-F238E27FC236}">
                <a16:creationId xmlns:a16="http://schemas.microsoft.com/office/drawing/2014/main" id="{3B32096B-983F-46C0-B627-3CB68BEECA26}"/>
              </a:ext>
            </a:extLst>
          </p:cNvPr>
          <p:cNvSpPr/>
          <p:nvPr/>
        </p:nvSpPr>
        <p:spPr>
          <a:xfrm>
            <a:off x="6883445" y="3526559"/>
            <a:ext cx="1156456" cy="369332"/>
          </a:xfrm>
          <a:prstGeom prst="roundRect">
            <a:avLst/>
          </a:prstGeom>
          <a:solidFill>
            <a:srgbClr val="FFFF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effectLst/>
                <a:uLnTx/>
                <a:uFillTx/>
                <a:latin typeface="+mj-ea"/>
                <a:ea typeface="+mj-ea"/>
                <a:cs typeface="+mn-cs"/>
              </a:rPr>
              <a:t>系統誤差</a:t>
            </a:r>
          </a:p>
        </p:txBody>
      </p:sp>
      <p:sp>
        <p:nvSpPr>
          <p:cNvPr id="41" name="テキスト ボックス 40">
            <a:extLst>
              <a:ext uri="{FF2B5EF4-FFF2-40B4-BE49-F238E27FC236}">
                <a16:creationId xmlns:a16="http://schemas.microsoft.com/office/drawing/2014/main" id="{680F2528-ECDE-4A9F-B2F2-488755008B06}"/>
              </a:ext>
            </a:extLst>
          </p:cNvPr>
          <p:cNvSpPr txBox="1"/>
          <p:nvPr/>
        </p:nvSpPr>
        <p:spPr>
          <a:xfrm>
            <a:off x="1762418" y="2386551"/>
            <a:ext cx="942599" cy="307777"/>
          </a:xfrm>
          <a:prstGeom prst="rect">
            <a:avLst/>
          </a:prstGeom>
          <a:noFill/>
        </p:spPr>
        <p:txBody>
          <a:bodyPr wrap="square" rtlCol="0">
            <a:spAutoFit/>
          </a:bodyPr>
          <a:lstStyle/>
          <a:p>
            <a:pPr algn="just" fontAlgn="auto">
              <a:spcBef>
                <a:spcPts val="0"/>
              </a:spcBef>
              <a:spcAft>
                <a:spcPts val="0"/>
              </a:spcAft>
            </a:pPr>
            <a:r>
              <a:rPr kumimoji="1" lang="ja-JP" altLang="en-US" sz="1400" b="1" dirty="0">
                <a:solidFill>
                  <a:srgbClr val="FFFF00"/>
                </a:solidFill>
                <a:effectLst>
                  <a:outerShdw blurRad="38100" dist="38100" dir="2700000" algn="tl">
                    <a:srgbClr val="000000">
                      <a:alpha val="43137"/>
                    </a:srgbClr>
                  </a:outerShdw>
                </a:effectLst>
                <a:latin typeface="ＭＳ Ｐゴシック" panose="020B0600070205080204" pitchFamily="50" charset="-128"/>
              </a:rPr>
              <a:t>ブロック</a:t>
            </a:r>
            <a:r>
              <a:rPr kumimoji="1" lang="en-US" altLang="ja-JP" sz="1400" b="1" dirty="0">
                <a:solidFill>
                  <a:srgbClr val="FFFF00"/>
                </a:solidFill>
                <a:effectLst>
                  <a:outerShdw blurRad="38100" dist="38100" dir="2700000" algn="tl">
                    <a:srgbClr val="000000">
                      <a:alpha val="43137"/>
                    </a:srgbClr>
                  </a:outerShdw>
                </a:effectLst>
                <a:latin typeface="ＭＳ Ｐゴシック" panose="020B0600070205080204" pitchFamily="50" charset="-128"/>
              </a:rPr>
              <a:t>1</a:t>
            </a:r>
            <a:endParaRPr kumimoji="1" lang="ja-JP" altLang="en-US" sz="1400" b="1" dirty="0">
              <a:solidFill>
                <a:srgbClr val="FFFF00"/>
              </a:solidFill>
              <a:effectLst>
                <a:outerShdw blurRad="38100" dist="38100" dir="2700000" algn="tl">
                  <a:srgbClr val="000000">
                    <a:alpha val="43137"/>
                  </a:srgbClr>
                </a:outerShdw>
              </a:effectLst>
              <a:latin typeface="ＭＳ Ｐゴシック" panose="020B0600070205080204" pitchFamily="50" charset="-128"/>
            </a:endParaRPr>
          </a:p>
        </p:txBody>
      </p:sp>
      <p:sp>
        <p:nvSpPr>
          <p:cNvPr id="3" name="正方形/長方形 2">
            <a:extLst>
              <a:ext uri="{FF2B5EF4-FFF2-40B4-BE49-F238E27FC236}">
                <a16:creationId xmlns:a16="http://schemas.microsoft.com/office/drawing/2014/main" id="{FAB01EE5-F8CB-47F0-A2CB-B13FF97F56F2}"/>
              </a:ext>
            </a:extLst>
          </p:cNvPr>
          <p:cNvSpPr/>
          <p:nvPr/>
        </p:nvSpPr>
        <p:spPr>
          <a:xfrm>
            <a:off x="1875995" y="2743564"/>
            <a:ext cx="735373" cy="2543813"/>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667172F5-396A-4D32-B1EE-E0AF4D9DD1CC}"/>
              </a:ext>
            </a:extLst>
          </p:cNvPr>
          <p:cNvSpPr/>
          <p:nvPr/>
        </p:nvSpPr>
        <p:spPr>
          <a:xfrm>
            <a:off x="2625290" y="2743564"/>
            <a:ext cx="735373" cy="2543813"/>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8CF822B6-5EF1-4016-8033-7C27882126A1}"/>
              </a:ext>
            </a:extLst>
          </p:cNvPr>
          <p:cNvSpPr/>
          <p:nvPr/>
        </p:nvSpPr>
        <p:spPr>
          <a:xfrm>
            <a:off x="3347785" y="2743564"/>
            <a:ext cx="735373" cy="2543813"/>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088E193B-7977-49BF-A018-EEA7855AAA2E}"/>
              </a:ext>
            </a:extLst>
          </p:cNvPr>
          <p:cNvSpPr txBox="1"/>
          <p:nvPr/>
        </p:nvSpPr>
        <p:spPr>
          <a:xfrm>
            <a:off x="2549219" y="2383809"/>
            <a:ext cx="942599" cy="307777"/>
          </a:xfrm>
          <a:prstGeom prst="rect">
            <a:avLst/>
          </a:prstGeom>
          <a:noFill/>
        </p:spPr>
        <p:txBody>
          <a:bodyPr wrap="square" rtlCol="0">
            <a:spAutoFit/>
          </a:bodyPr>
          <a:lstStyle/>
          <a:p>
            <a:pPr algn="just" fontAlgn="auto">
              <a:spcBef>
                <a:spcPts val="0"/>
              </a:spcBef>
              <a:spcAft>
                <a:spcPts val="0"/>
              </a:spcAft>
            </a:pPr>
            <a:r>
              <a:rPr kumimoji="1" lang="ja-JP" altLang="en-US" sz="1400" b="1" dirty="0">
                <a:solidFill>
                  <a:srgbClr val="FFFF00"/>
                </a:solidFill>
                <a:effectLst>
                  <a:outerShdw blurRad="38100" dist="38100" dir="2700000" algn="tl">
                    <a:srgbClr val="000000">
                      <a:alpha val="43137"/>
                    </a:srgbClr>
                  </a:outerShdw>
                </a:effectLst>
                <a:latin typeface="ＭＳ Ｐゴシック" panose="020B0600070205080204" pitchFamily="50" charset="-128"/>
              </a:rPr>
              <a:t>ブロック</a:t>
            </a:r>
            <a:r>
              <a:rPr kumimoji="1" lang="en-US" altLang="ja-JP" sz="1400" b="1" dirty="0">
                <a:solidFill>
                  <a:srgbClr val="FFFF00"/>
                </a:solidFill>
                <a:effectLst>
                  <a:outerShdw blurRad="38100" dist="38100" dir="2700000" algn="tl">
                    <a:srgbClr val="000000">
                      <a:alpha val="43137"/>
                    </a:srgbClr>
                  </a:outerShdw>
                </a:effectLst>
                <a:latin typeface="ＭＳ Ｐゴシック" panose="020B0600070205080204" pitchFamily="50" charset="-128"/>
              </a:rPr>
              <a:t>2</a:t>
            </a:r>
            <a:endParaRPr kumimoji="1" lang="ja-JP" altLang="en-US" sz="1400" b="1" dirty="0">
              <a:solidFill>
                <a:srgbClr val="FFFF00"/>
              </a:solidFill>
              <a:effectLst>
                <a:outerShdw blurRad="38100" dist="38100" dir="2700000" algn="tl">
                  <a:srgbClr val="000000">
                    <a:alpha val="43137"/>
                  </a:srgbClr>
                </a:outerShdw>
              </a:effectLst>
              <a:latin typeface="ＭＳ Ｐゴシック" panose="020B0600070205080204" pitchFamily="50" charset="-128"/>
            </a:endParaRPr>
          </a:p>
        </p:txBody>
      </p:sp>
      <p:sp>
        <p:nvSpPr>
          <p:cNvPr id="48" name="テキスト ボックス 47">
            <a:extLst>
              <a:ext uri="{FF2B5EF4-FFF2-40B4-BE49-F238E27FC236}">
                <a16:creationId xmlns:a16="http://schemas.microsoft.com/office/drawing/2014/main" id="{DB9248FC-3EFA-4E65-BC24-04DC1D448B1A}"/>
              </a:ext>
            </a:extLst>
          </p:cNvPr>
          <p:cNvSpPr txBox="1"/>
          <p:nvPr/>
        </p:nvSpPr>
        <p:spPr>
          <a:xfrm>
            <a:off x="3327350" y="2385268"/>
            <a:ext cx="942599" cy="307777"/>
          </a:xfrm>
          <a:prstGeom prst="rect">
            <a:avLst/>
          </a:prstGeom>
          <a:noFill/>
        </p:spPr>
        <p:txBody>
          <a:bodyPr wrap="square" rtlCol="0">
            <a:spAutoFit/>
          </a:bodyPr>
          <a:lstStyle/>
          <a:p>
            <a:pPr algn="just" fontAlgn="auto">
              <a:spcBef>
                <a:spcPts val="0"/>
              </a:spcBef>
              <a:spcAft>
                <a:spcPts val="0"/>
              </a:spcAft>
            </a:pPr>
            <a:r>
              <a:rPr kumimoji="1" lang="ja-JP" altLang="en-US" sz="1400" b="1" dirty="0">
                <a:solidFill>
                  <a:srgbClr val="FFFF00"/>
                </a:solidFill>
                <a:effectLst>
                  <a:outerShdw blurRad="38100" dist="38100" dir="2700000" algn="tl">
                    <a:srgbClr val="000000">
                      <a:alpha val="43137"/>
                    </a:srgbClr>
                  </a:outerShdw>
                </a:effectLst>
                <a:latin typeface="ＭＳ Ｐゴシック" panose="020B0600070205080204" pitchFamily="50" charset="-128"/>
              </a:rPr>
              <a:t>ブロック</a:t>
            </a:r>
            <a:r>
              <a:rPr kumimoji="1" lang="en-US" altLang="ja-JP" sz="1400" b="1" dirty="0">
                <a:solidFill>
                  <a:srgbClr val="FFFF00"/>
                </a:solidFill>
                <a:effectLst>
                  <a:outerShdw blurRad="38100" dist="38100" dir="2700000" algn="tl">
                    <a:srgbClr val="000000">
                      <a:alpha val="43137"/>
                    </a:srgbClr>
                  </a:outerShdw>
                </a:effectLst>
                <a:latin typeface="ＭＳ Ｐゴシック" panose="020B0600070205080204" pitchFamily="50" charset="-128"/>
              </a:rPr>
              <a:t>3</a:t>
            </a:r>
            <a:endParaRPr kumimoji="1" lang="ja-JP" altLang="en-US" sz="1400" b="1" dirty="0">
              <a:solidFill>
                <a:srgbClr val="FFFF00"/>
              </a:solidFill>
              <a:effectLst>
                <a:outerShdw blurRad="38100" dist="38100" dir="2700000" algn="tl">
                  <a:srgbClr val="000000">
                    <a:alpha val="43137"/>
                  </a:srgbClr>
                </a:outerShdw>
              </a:effectLst>
              <a:latin typeface="ＭＳ Ｐゴシック" panose="020B0600070205080204" pitchFamily="50" charset="-128"/>
            </a:endParaRPr>
          </a:p>
        </p:txBody>
      </p:sp>
      <p:sp>
        <p:nvSpPr>
          <p:cNvPr id="49" name="テキスト ボックス 48">
            <a:extLst>
              <a:ext uri="{FF2B5EF4-FFF2-40B4-BE49-F238E27FC236}">
                <a16:creationId xmlns:a16="http://schemas.microsoft.com/office/drawing/2014/main" id="{8C571F58-1DDB-44F9-9E12-1BE76CDADE80}"/>
              </a:ext>
            </a:extLst>
          </p:cNvPr>
          <p:cNvSpPr txBox="1"/>
          <p:nvPr/>
        </p:nvSpPr>
        <p:spPr>
          <a:xfrm>
            <a:off x="1684540" y="5701016"/>
            <a:ext cx="2887460" cy="553998"/>
          </a:xfrm>
          <a:prstGeom prst="rect">
            <a:avLst/>
          </a:prstGeom>
          <a:noFill/>
        </p:spPr>
        <p:txBody>
          <a:bodyPr wrap="square" rtlCol="0">
            <a:spAutoFit/>
          </a:bodyPr>
          <a:lstStyle/>
          <a:p>
            <a:pPr algn="ctr"/>
            <a:r>
              <a:rPr lang="ja-JP" altLang="en-US" sz="1500" dirty="0">
                <a:solidFill>
                  <a:srgbClr val="79DCFF"/>
                </a:solidFill>
                <a:latin typeface="ＭＳ Ｐゴシック" panose="020B0600070205080204" pitchFamily="50" charset="-128"/>
                <a:ea typeface="ＭＳ Ｐゴシック" panose="020B0600070205080204" pitchFamily="50" charset="-128"/>
              </a:rPr>
              <a:t>各ブロックの中の日照量は同じ</a:t>
            </a:r>
            <a:endParaRPr lang="en-US" altLang="ja-JP" sz="1500" dirty="0">
              <a:solidFill>
                <a:srgbClr val="79DCFF"/>
              </a:solidFill>
              <a:latin typeface="ＭＳ Ｐゴシック" panose="020B0600070205080204" pitchFamily="50" charset="-128"/>
              <a:ea typeface="ＭＳ Ｐゴシック" panose="020B0600070205080204" pitchFamily="50" charset="-128"/>
            </a:endParaRPr>
          </a:p>
          <a:p>
            <a:pPr algn="ctr"/>
            <a:r>
              <a:rPr lang="ja-JP" altLang="en-US" sz="1500" dirty="0">
                <a:solidFill>
                  <a:srgbClr val="79DCFF"/>
                </a:solidFill>
                <a:latin typeface="ＭＳ Ｐゴシック" panose="020B0600070205080204" pitchFamily="50" charset="-128"/>
                <a:ea typeface="ＭＳ Ｐゴシック" panose="020B0600070205080204" pitchFamily="50" charset="-128"/>
              </a:rPr>
              <a:t>（系統誤差がなくなる）</a:t>
            </a:r>
            <a:endParaRPr lang="en-US" altLang="ja-JP" sz="1500" dirty="0">
              <a:solidFill>
                <a:srgbClr val="79DCFF"/>
              </a:solidFill>
              <a:latin typeface="ＭＳ Ｐゴシック" panose="020B0600070205080204" pitchFamily="50" charset="-128"/>
              <a:ea typeface="ＭＳ Ｐゴシック" panose="020B0600070205080204" pitchFamily="50" charset="-128"/>
            </a:endParaRPr>
          </a:p>
        </p:txBody>
      </p:sp>
      <p:cxnSp>
        <p:nvCxnSpPr>
          <p:cNvPr id="50" name="直線矢印コネクタ 49">
            <a:extLst>
              <a:ext uri="{FF2B5EF4-FFF2-40B4-BE49-F238E27FC236}">
                <a16:creationId xmlns:a16="http://schemas.microsoft.com/office/drawing/2014/main" id="{706C6DE3-8172-4368-BA1A-CFB8739E83D6}"/>
              </a:ext>
            </a:extLst>
          </p:cNvPr>
          <p:cNvCxnSpPr/>
          <p:nvPr/>
        </p:nvCxnSpPr>
        <p:spPr>
          <a:xfrm flipV="1">
            <a:off x="2280678" y="5337895"/>
            <a:ext cx="0" cy="319194"/>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a:extLst>
              <a:ext uri="{FF2B5EF4-FFF2-40B4-BE49-F238E27FC236}">
                <a16:creationId xmlns:a16="http://schemas.microsoft.com/office/drawing/2014/main" id="{24185E47-F797-4BC9-92F8-0FAD558826AC}"/>
              </a:ext>
            </a:extLst>
          </p:cNvPr>
          <p:cNvCxnSpPr/>
          <p:nvPr/>
        </p:nvCxnSpPr>
        <p:spPr>
          <a:xfrm flipV="1">
            <a:off x="3045368" y="5337895"/>
            <a:ext cx="0" cy="319194"/>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AA409B28-D7E5-4DAB-900E-12904035A58E}"/>
              </a:ext>
            </a:extLst>
          </p:cNvPr>
          <p:cNvCxnSpPr/>
          <p:nvPr/>
        </p:nvCxnSpPr>
        <p:spPr>
          <a:xfrm flipV="1">
            <a:off x="3754217" y="5337895"/>
            <a:ext cx="0" cy="319194"/>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18BC8FA6-7398-4EE4-866E-48C31AFEAEB2}"/>
              </a:ext>
            </a:extLst>
          </p:cNvPr>
          <p:cNvCxnSpPr>
            <a:cxnSpLocks/>
          </p:cNvCxnSpPr>
          <p:nvPr/>
        </p:nvCxnSpPr>
        <p:spPr>
          <a:xfrm flipV="1">
            <a:off x="2252101" y="5665524"/>
            <a:ext cx="1536837" cy="109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58" name="テキスト ボックス 57">
            <a:extLst>
              <a:ext uri="{FF2B5EF4-FFF2-40B4-BE49-F238E27FC236}">
                <a16:creationId xmlns:a16="http://schemas.microsoft.com/office/drawing/2014/main" id="{E3EE4D85-2B98-4B61-B8FC-C9741149F768}"/>
              </a:ext>
            </a:extLst>
          </p:cNvPr>
          <p:cNvSpPr txBox="1"/>
          <p:nvPr/>
        </p:nvSpPr>
        <p:spPr>
          <a:xfrm>
            <a:off x="1081466" y="2801715"/>
            <a:ext cx="430887" cy="2419893"/>
          </a:xfrm>
          <a:prstGeom prst="rect">
            <a:avLst/>
          </a:prstGeom>
          <a:solidFill>
            <a:schemeClr val="tx1">
              <a:alpha val="42000"/>
            </a:schemeClr>
          </a:solidFill>
        </p:spPr>
        <p:txBody>
          <a:bodyPr vert="eaVert" wrap="none" rtlCol="0">
            <a:spAutoFit/>
          </a:bodyPr>
          <a:lstStyle/>
          <a:p>
            <a:r>
              <a:rPr lang="ja-JP" altLang="en-US" sz="1600" dirty="0">
                <a:solidFill>
                  <a:schemeClr val="bg1"/>
                </a:solidFill>
                <a:latin typeface="ＭＳ Ｐゴシック" panose="020B0600070205080204" pitchFamily="50" charset="-128"/>
              </a:rPr>
              <a:t>各ブロック内で実験を管理</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55" name="右中かっこ 54">
            <a:extLst>
              <a:ext uri="{FF2B5EF4-FFF2-40B4-BE49-F238E27FC236}">
                <a16:creationId xmlns:a16="http://schemas.microsoft.com/office/drawing/2014/main" id="{04742194-D30A-4050-9230-76D32EA6C9BB}"/>
              </a:ext>
            </a:extLst>
          </p:cNvPr>
          <p:cNvSpPr/>
          <p:nvPr/>
        </p:nvSpPr>
        <p:spPr>
          <a:xfrm flipH="1">
            <a:off x="1416075" y="2758815"/>
            <a:ext cx="371361" cy="2535952"/>
          </a:xfrm>
          <a:prstGeom prst="rightBrace">
            <a:avLst>
              <a:gd name="adj1" fmla="val 45050"/>
              <a:gd name="adj2" fmla="val 48451"/>
            </a:avLst>
          </a:prstGeom>
          <a:ln w="38100">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60" name="L 字 59">
            <a:extLst>
              <a:ext uri="{FF2B5EF4-FFF2-40B4-BE49-F238E27FC236}">
                <a16:creationId xmlns:a16="http://schemas.microsoft.com/office/drawing/2014/main" id="{0B22E808-F432-4B4C-8D61-98145E632481}"/>
              </a:ext>
            </a:extLst>
          </p:cNvPr>
          <p:cNvSpPr/>
          <p:nvPr/>
        </p:nvSpPr>
        <p:spPr>
          <a:xfrm flipH="1">
            <a:off x="6093971" y="3429000"/>
            <a:ext cx="2000218" cy="1152126"/>
          </a:xfrm>
          <a:prstGeom prst="corner">
            <a:avLst>
              <a:gd name="adj1" fmla="val 40315"/>
              <a:gd name="adj2" fmla="val 111019"/>
            </a:avLst>
          </a:prstGeom>
          <a:noFill/>
          <a:ln w="38100">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3" name="直線矢印コネクタ 62">
            <a:extLst>
              <a:ext uri="{FF2B5EF4-FFF2-40B4-BE49-F238E27FC236}">
                <a16:creationId xmlns:a16="http://schemas.microsoft.com/office/drawing/2014/main" id="{E30CE03C-2EBF-4485-9306-D565E11AC95E}"/>
              </a:ext>
            </a:extLst>
          </p:cNvPr>
          <p:cNvCxnSpPr/>
          <p:nvPr/>
        </p:nvCxnSpPr>
        <p:spPr>
          <a:xfrm flipV="1">
            <a:off x="5436096" y="4661553"/>
            <a:ext cx="0" cy="432048"/>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a:extLst>
              <a:ext uri="{FF2B5EF4-FFF2-40B4-BE49-F238E27FC236}">
                <a16:creationId xmlns:a16="http://schemas.microsoft.com/office/drawing/2014/main" id="{9B6E8FFB-8211-4B6B-BB1F-FB00FA89DE03}"/>
              </a:ext>
            </a:extLst>
          </p:cNvPr>
          <p:cNvCxnSpPr>
            <a:cxnSpLocks/>
          </p:cNvCxnSpPr>
          <p:nvPr/>
        </p:nvCxnSpPr>
        <p:spPr>
          <a:xfrm flipH="1" flipV="1">
            <a:off x="7802517" y="4589575"/>
            <a:ext cx="9843" cy="558275"/>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65" name="テキスト ボックス 64">
            <a:extLst>
              <a:ext uri="{FF2B5EF4-FFF2-40B4-BE49-F238E27FC236}">
                <a16:creationId xmlns:a16="http://schemas.microsoft.com/office/drawing/2014/main" id="{F0D2A9B0-8B42-4393-A876-049FACD40EA1}"/>
              </a:ext>
            </a:extLst>
          </p:cNvPr>
          <p:cNvSpPr txBox="1"/>
          <p:nvPr/>
        </p:nvSpPr>
        <p:spPr>
          <a:xfrm>
            <a:off x="7445422" y="4668801"/>
            <a:ext cx="346570" cy="400110"/>
          </a:xfrm>
          <a:prstGeom prst="rect">
            <a:avLst/>
          </a:prstGeom>
          <a:noFill/>
        </p:spPr>
        <p:txBody>
          <a:bodyPr wrap="none" rtlCol="0">
            <a:spAutoFit/>
          </a:bodyPr>
          <a:lstStyle/>
          <a:p>
            <a:pPr fontAlgn="auto">
              <a:spcBef>
                <a:spcPts val="0"/>
              </a:spcBef>
              <a:spcAft>
                <a:spcPts val="0"/>
              </a:spcAft>
            </a:pPr>
            <a:r>
              <a:rPr kumimoji="1" lang="ja-JP" altLang="en-US" sz="2000" dirty="0">
                <a:solidFill>
                  <a:srgbClr val="FFFF00"/>
                </a:solidFill>
                <a:latin typeface="ＭＳ Ｐゴシック" panose="020B0600070205080204" pitchFamily="50" charset="-128"/>
              </a:rPr>
              <a:t>Ｆ</a:t>
            </a:r>
          </a:p>
        </p:txBody>
      </p:sp>
      <p:sp>
        <p:nvSpPr>
          <p:cNvPr id="66" name="テキスト ボックス 65">
            <a:extLst>
              <a:ext uri="{FF2B5EF4-FFF2-40B4-BE49-F238E27FC236}">
                <a16:creationId xmlns:a16="http://schemas.microsoft.com/office/drawing/2014/main" id="{85AA2C4E-6367-411A-85BF-B570524F03F4}"/>
              </a:ext>
            </a:extLst>
          </p:cNvPr>
          <p:cNvSpPr txBox="1"/>
          <p:nvPr/>
        </p:nvSpPr>
        <p:spPr>
          <a:xfrm>
            <a:off x="7164288" y="5057070"/>
            <a:ext cx="1467715" cy="615553"/>
          </a:xfrm>
          <a:prstGeom prst="rect">
            <a:avLst/>
          </a:prstGeom>
          <a:noFill/>
        </p:spPr>
        <p:txBody>
          <a:bodyPr wrap="square" rtlCol="0">
            <a:spAutoFit/>
          </a:bodyPr>
          <a:lstStyle/>
          <a:p>
            <a:pPr algn="just" fontAlgn="auto">
              <a:spcBef>
                <a:spcPts val="0"/>
              </a:spcBef>
              <a:spcAft>
                <a:spcPts val="0"/>
              </a:spcAft>
            </a:pPr>
            <a:r>
              <a:rPr kumimoji="1" lang="ja-JP" altLang="en-US" sz="1700" dirty="0">
                <a:solidFill>
                  <a:schemeClr val="bg1"/>
                </a:solidFill>
                <a:latin typeface="ＭＳ Ｐゴシック" panose="020B0600070205080204" pitchFamily="50" charset="-128"/>
              </a:rPr>
              <a:t>こちらの検定には興味なし</a:t>
            </a:r>
            <a:endParaRPr kumimoji="1" lang="en-US" altLang="ja-JP" sz="1700" dirty="0">
              <a:solidFill>
                <a:schemeClr val="bg1"/>
              </a:solidFill>
              <a:latin typeface="ＭＳ Ｐゴシック" panose="020B0600070205080204" pitchFamily="50" charset="-128"/>
            </a:endParaRPr>
          </a:p>
        </p:txBody>
      </p:sp>
      <p:sp>
        <p:nvSpPr>
          <p:cNvPr id="67" name="テキスト ボックス 66">
            <a:extLst>
              <a:ext uri="{FF2B5EF4-FFF2-40B4-BE49-F238E27FC236}">
                <a16:creationId xmlns:a16="http://schemas.microsoft.com/office/drawing/2014/main" id="{EB54ECB7-BA64-4ACF-B8E5-575F10E1E023}"/>
              </a:ext>
            </a:extLst>
          </p:cNvPr>
          <p:cNvSpPr txBox="1"/>
          <p:nvPr/>
        </p:nvSpPr>
        <p:spPr>
          <a:xfrm>
            <a:off x="5600954" y="3080847"/>
            <a:ext cx="1106434" cy="323165"/>
          </a:xfrm>
          <a:prstGeom prst="rect">
            <a:avLst/>
          </a:prstGeom>
          <a:noFill/>
        </p:spPr>
        <p:txBody>
          <a:bodyPr wrap="square" rtlCol="0">
            <a:spAutoFit/>
          </a:bodyPr>
          <a:lstStyle/>
          <a:p>
            <a:pPr algn="just" fontAlgn="auto">
              <a:spcBef>
                <a:spcPts val="0"/>
              </a:spcBef>
              <a:spcAft>
                <a:spcPts val="0"/>
              </a:spcAft>
            </a:pPr>
            <a:r>
              <a:rPr kumimoji="1" lang="ja-JP" altLang="en-US" sz="1500" dirty="0">
                <a:solidFill>
                  <a:schemeClr val="bg1"/>
                </a:solidFill>
                <a:latin typeface="ＭＳ Ｐゴシック" panose="020B0600070205080204" pitchFamily="50" charset="-128"/>
              </a:rPr>
              <a:t>施肥量</a:t>
            </a:r>
          </a:p>
        </p:txBody>
      </p:sp>
      <p:sp>
        <p:nvSpPr>
          <p:cNvPr id="68" name="テキスト ボックス 67">
            <a:extLst>
              <a:ext uri="{FF2B5EF4-FFF2-40B4-BE49-F238E27FC236}">
                <a16:creationId xmlns:a16="http://schemas.microsoft.com/office/drawing/2014/main" id="{66014B96-224D-4339-9B63-2B2DC20B2DB4}"/>
              </a:ext>
            </a:extLst>
          </p:cNvPr>
          <p:cNvSpPr txBox="1"/>
          <p:nvPr/>
        </p:nvSpPr>
        <p:spPr>
          <a:xfrm>
            <a:off x="6808655" y="2884886"/>
            <a:ext cx="1440090" cy="553998"/>
          </a:xfrm>
          <a:prstGeom prst="rect">
            <a:avLst/>
          </a:prstGeom>
          <a:noFill/>
        </p:spPr>
        <p:txBody>
          <a:bodyPr wrap="square" rtlCol="0">
            <a:spAutoFit/>
          </a:bodyPr>
          <a:lstStyle/>
          <a:p>
            <a:pPr algn="just" fontAlgn="auto">
              <a:spcBef>
                <a:spcPts val="0"/>
              </a:spcBef>
              <a:spcAft>
                <a:spcPts val="0"/>
              </a:spcAft>
            </a:pPr>
            <a:r>
              <a:rPr kumimoji="1" lang="ja-JP" altLang="en-US" sz="1500" dirty="0">
                <a:solidFill>
                  <a:schemeClr val="bg1"/>
                </a:solidFill>
                <a:latin typeface="ＭＳ Ｐゴシック" panose="020B0600070205080204" pitchFamily="50" charset="-128"/>
              </a:rPr>
              <a:t>ブロック因子</a:t>
            </a:r>
            <a:endParaRPr kumimoji="1" lang="en-US" altLang="ja-JP" sz="1500" dirty="0">
              <a:solidFill>
                <a:schemeClr val="bg1"/>
              </a:solidFill>
              <a:latin typeface="ＭＳ Ｐゴシック" panose="020B0600070205080204" pitchFamily="50" charset="-128"/>
            </a:endParaRPr>
          </a:p>
          <a:p>
            <a:pPr algn="just" fontAlgn="auto">
              <a:spcBef>
                <a:spcPts val="0"/>
              </a:spcBef>
              <a:spcAft>
                <a:spcPts val="0"/>
              </a:spcAft>
            </a:pPr>
            <a:r>
              <a:rPr kumimoji="1" lang="ja-JP" altLang="en-US" sz="1500" dirty="0">
                <a:solidFill>
                  <a:schemeClr val="bg1"/>
                </a:solidFill>
                <a:latin typeface="ＭＳ Ｐゴシック" panose="020B0600070205080204" pitchFamily="50" charset="-128"/>
              </a:rPr>
              <a:t>（日照量含む）</a:t>
            </a:r>
          </a:p>
        </p:txBody>
      </p:sp>
      <p:sp>
        <p:nvSpPr>
          <p:cNvPr id="70" name="テキスト ボックス 69">
            <a:extLst>
              <a:ext uri="{FF2B5EF4-FFF2-40B4-BE49-F238E27FC236}">
                <a16:creationId xmlns:a16="http://schemas.microsoft.com/office/drawing/2014/main" id="{6308C44D-98F1-44BE-AABF-E0551D34976F}"/>
              </a:ext>
            </a:extLst>
          </p:cNvPr>
          <p:cNvSpPr txBox="1"/>
          <p:nvPr/>
        </p:nvSpPr>
        <p:spPr>
          <a:xfrm>
            <a:off x="1709299" y="2057094"/>
            <a:ext cx="3114720" cy="353943"/>
          </a:xfrm>
          <a:prstGeom prst="rect">
            <a:avLst/>
          </a:prstGeom>
          <a:noFill/>
        </p:spPr>
        <p:txBody>
          <a:bodyPr wrap="square" rtlCol="0">
            <a:spAutoFit/>
          </a:bodyPr>
          <a:lstStyle/>
          <a:p>
            <a:pPr algn="just" fontAlgn="auto">
              <a:spcBef>
                <a:spcPts val="0"/>
              </a:spcBef>
              <a:spcAft>
                <a:spcPts val="0"/>
              </a:spcAft>
            </a:pPr>
            <a:r>
              <a:rPr kumimoji="1" lang="ja-JP" altLang="en-US" sz="1700" dirty="0">
                <a:solidFill>
                  <a:schemeClr val="bg1"/>
                </a:solidFill>
                <a:latin typeface="ＭＳ Ｐゴシック" panose="020B0600070205080204" pitchFamily="50" charset="-128"/>
              </a:rPr>
              <a:t>広い実験の場をブロック化</a:t>
            </a:r>
          </a:p>
        </p:txBody>
      </p:sp>
    </p:spTree>
    <p:extLst>
      <p:ext uri="{BB962C8B-B14F-4D97-AF65-F5344CB8AC3E}">
        <p14:creationId xmlns:p14="http://schemas.microsoft.com/office/powerpoint/2010/main" val="357091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500"/>
                                        <p:tgtEl>
                                          <p:spTgt spid="5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par>
                                <p:cTn id="29" presetID="10" presetClass="entr" presetSubtype="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par>
                                <p:cTn id="32" presetID="10" presetClass="entr" presetSubtype="0" fill="hold" nodeType="with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500"/>
                                        <p:tgtEl>
                                          <p:spTgt spid="51"/>
                                        </p:tgtEl>
                                      </p:cBhvr>
                                    </p:animEffect>
                                  </p:childTnLst>
                                </p:cTn>
                              </p:par>
                              <p:par>
                                <p:cTn id="35" presetID="10" presetClass="entr" presetSubtype="0" fill="hold"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500"/>
                                        <p:tgtEl>
                                          <p:spTgt spid="52"/>
                                        </p:tgtEl>
                                      </p:cBhvr>
                                    </p:animEffect>
                                  </p:childTnLst>
                                </p:cTn>
                              </p:par>
                              <p:par>
                                <p:cTn id="38" presetID="10" presetClass="entr" presetSubtype="0" fill="hold"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500"/>
                                        <p:tgtEl>
                                          <p:spTgt spid="6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fade">
                                      <p:cBhvr>
                                        <p:cTn id="49" dur="500"/>
                                        <p:tgtEl>
                                          <p:spTgt spid="6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fade">
                                      <p:cBhvr>
                                        <p:cTn id="52" dur="500"/>
                                        <p:tgtEl>
                                          <p:spTgt spid="7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500"/>
                                        <p:tgtEl>
                                          <p:spTgt spid="59"/>
                                        </p:tgtEl>
                                      </p:cBhvr>
                                    </p:animEffect>
                                  </p:childTnLst>
                                </p:cTn>
                              </p:par>
                              <p:par>
                                <p:cTn id="58" presetID="10" presetClass="entr" presetSubtype="0" fill="hold" nodeType="with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fade">
                                      <p:cBhvr>
                                        <p:cTn id="60" dur="500"/>
                                        <p:tgtEl>
                                          <p:spTgt spid="6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500"/>
                                        <p:tgtEl>
                                          <p:spTgt spid="1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5"/>
                                        </p:tgtEl>
                                        <p:attrNameLst>
                                          <p:attrName>style.visibility</p:attrName>
                                        </p:attrNameLst>
                                      </p:cBhvr>
                                      <p:to>
                                        <p:strVal val="visible"/>
                                      </p:to>
                                    </p:set>
                                    <p:animEffect transition="in" filter="fade">
                                      <p:cBhvr>
                                        <p:cTn id="69" dur="500"/>
                                        <p:tgtEl>
                                          <p:spTgt spid="65"/>
                                        </p:tgtEl>
                                      </p:cBhvr>
                                    </p:animEffect>
                                  </p:childTnLst>
                                </p:cTn>
                              </p:par>
                              <p:par>
                                <p:cTn id="70" presetID="10" presetClass="entr" presetSubtype="0" fill="hold" nodeType="withEffect">
                                  <p:stCondLst>
                                    <p:cond delay="0"/>
                                  </p:stCondLst>
                                  <p:childTnLst>
                                    <p:set>
                                      <p:cBhvr>
                                        <p:cTn id="71" dur="1" fill="hold">
                                          <p:stCondLst>
                                            <p:cond delay="0"/>
                                          </p:stCondLst>
                                        </p:cTn>
                                        <p:tgtEl>
                                          <p:spTgt spid="64"/>
                                        </p:tgtEl>
                                        <p:attrNameLst>
                                          <p:attrName>style.visibility</p:attrName>
                                        </p:attrNameLst>
                                      </p:cBhvr>
                                      <p:to>
                                        <p:strVal val="visible"/>
                                      </p:to>
                                    </p:set>
                                    <p:animEffect transition="in" filter="fade">
                                      <p:cBhvr>
                                        <p:cTn id="72" dur="500"/>
                                        <p:tgtEl>
                                          <p:spTgt spid="6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6"/>
                                        </p:tgtEl>
                                        <p:attrNameLst>
                                          <p:attrName>style.visibility</p:attrName>
                                        </p:attrNameLst>
                                      </p:cBhvr>
                                      <p:to>
                                        <p:strVal val="visible"/>
                                      </p:to>
                                    </p:set>
                                    <p:animEffect transition="in" filter="fade">
                                      <p:cBhvr>
                                        <p:cTn id="7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10" grpId="0"/>
      <p:bldP spid="13" grpId="0"/>
      <p:bldP spid="41" grpId="0"/>
      <p:bldP spid="3" grpId="0" animBg="1"/>
      <p:bldP spid="42" grpId="0" animBg="1"/>
      <p:bldP spid="43" grpId="0" animBg="1"/>
      <p:bldP spid="47" grpId="0"/>
      <p:bldP spid="48" grpId="0"/>
      <p:bldP spid="49" grpId="0"/>
      <p:bldP spid="58" grpId="0" animBg="1"/>
      <p:bldP spid="55" grpId="0" animBg="1"/>
      <p:bldP spid="60" grpId="0" animBg="1"/>
      <p:bldP spid="65" grpId="0"/>
      <p:bldP spid="66" grpId="0"/>
      <p:bldP spid="68" grpId="0"/>
      <p:bldP spid="7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506ED1-C287-4A65-89E9-0EEF48100C8D}"/>
              </a:ext>
            </a:extLst>
          </p:cNvPr>
          <p:cNvSpPr>
            <a:spLocks noGrp="1"/>
          </p:cNvSpPr>
          <p:nvPr>
            <p:ph type="title"/>
          </p:nvPr>
        </p:nvSpPr>
        <p:spPr/>
        <p:txBody>
          <a:bodyPr/>
          <a:lstStyle/>
          <a:p>
            <a:r>
              <a:rPr kumimoji="1" lang="ja-JP" altLang="en-US" dirty="0"/>
              <a:t>局所管理の長所（まとめ）</a:t>
            </a:r>
          </a:p>
        </p:txBody>
      </p:sp>
      <p:sp>
        <p:nvSpPr>
          <p:cNvPr id="3" name="コンテンツ プレースホルダー 2">
            <a:extLst>
              <a:ext uri="{FF2B5EF4-FFF2-40B4-BE49-F238E27FC236}">
                <a16:creationId xmlns:a16="http://schemas.microsoft.com/office/drawing/2014/main" id="{49C365B8-A954-46FF-B128-E3DFC0D7FACC}"/>
              </a:ext>
            </a:extLst>
          </p:cNvPr>
          <p:cNvSpPr>
            <a:spLocks noGrp="1"/>
          </p:cNvSpPr>
          <p:nvPr>
            <p:ph idx="1"/>
          </p:nvPr>
        </p:nvSpPr>
        <p:spPr/>
        <p:txBody>
          <a:bodyPr/>
          <a:lstStyle/>
          <a:p>
            <a:pPr algn="just"/>
            <a:r>
              <a:rPr lang="ja-JP" altLang="en-US" dirty="0"/>
              <a:t>検定統計量から系統誤差が分離されるので，検定結果の正確さが向上する（系統誤差の効果が大きくても問題無し）</a:t>
            </a:r>
            <a:endParaRPr lang="en-US" altLang="ja-JP" dirty="0"/>
          </a:p>
          <a:p>
            <a:pPr algn="just"/>
            <a:r>
              <a:rPr kumimoji="1" lang="ja-JP" altLang="en-US" dirty="0"/>
              <a:t>順番の入れ替え不要</a:t>
            </a:r>
            <a:endParaRPr kumimoji="1" lang="en-US" altLang="ja-JP" dirty="0"/>
          </a:p>
          <a:p>
            <a:pPr algn="just"/>
            <a:r>
              <a:rPr kumimoji="1" lang="ja-JP" altLang="en-US" dirty="0"/>
              <a:t>局所の環境は均一なので，実験の場を全体で管理するよりも様々な</a:t>
            </a:r>
            <a:r>
              <a:rPr kumimoji="1" lang="ja-JP" altLang="en-US" dirty="0">
                <a:solidFill>
                  <a:srgbClr val="FFFF00"/>
                </a:solidFill>
              </a:rPr>
              <a:t>偶然誤差が削減され</a:t>
            </a:r>
            <a:r>
              <a:rPr kumimoji="1" lang="ja-JP" altLang="en-US" dirty="0"/>
              <a:t>，精度も向上する</a:t>
            </a:r>
            <a:endParaRPr kumimoji="1" lang="en-US" altLang="ja-JP" dirty="0"/>
          </a:p>
          <a:p>
            <a:endParaRPr kumimoji="1" lang="en-US" altLang="ja-JP" dirty="0"/>
          </a:p>
        </p:txBody>
      </p:sp>
    </p:spTree>
    <p:extLst>
      <p:ext uri="{BB962C8B-B14F-4D97-AF65-F5344CB8AC3E}">
        <p14:creationId xmlns:p14="http://schemas.microsoft.com/office/powerpoint/2010/main" val="2882607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BF6BD0-F3BA-4484-9B48-5826FCFA10B6}"/>
              </a:ext>
            </a:extLst>
          </p:cNvPr>
          <p:cNvSpPr>
            <a:spLocks noGrp="1"/>
          </p:cNvSpPr>
          <p:nvPr>
            <p:ph type="title"/>
          </p:nvPr>
        </p:nvSpPr>
        <p:spPr>
          <a:xfrm>
            <a:off x="179512" y="657661"/>
            <a:ext cx="8496944" cy="1143000"/>
          </a:xfrm>
        </p:spPr>
        <p:txBody>
          <a:bodyPr/>
          <a:lstStyle/>
          <a:p>
            <a:r>
              <a:rPr kumimoji="1" lang="ja-JP" altLang="en-US" sz="3500" dirty="0"/>
              <a:t>局所管理した実験データの分析</a:t>
            </a:r>
          </a:p>
        </p:txBody>
      </p:sp>
      <p:sp>
        <p:nvSpPr>
          <p:cNvPr id="4" name="円/楕円 3">
            <a:extLst>
              <a:ext uri="{FF2B5EF4-FFF2-40B4-BE49-F238E27FC236}">
                <a16:creationId xmlns:a16="http://schemas.microsoft.com/office/drawing/2014/main" id="{607654B7-9BD8-419F-8A18-10B82418F411}"/>
              </a:ext>
            </a:extLst>
          </p:cNvPr>
          <p:cNvSpPr/>
          <p:nvPr/>
        </p:nvSpPr>
        <p:spPr>
          <a:xfrm>
            <a:off x="1355193" y="4200102"/>
            <a:ext cx="825867" cy="723201"/>
          </a:xfrm>
          <a:prstGeom prst="ellipse">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kumimoji="1" lang="ja-JP" altLang="en-US" sz="1500" dirty="0">
                <a:solidFill>
                  <a:schemeClr val="bg1"/>
                </a:solidFill>
                <a:latin typeface="ＭＳ Ｐゴシック" panose="020B0600070205080204" pitchFamily="50" charset="-128"/>
                <a:ea typeface="ＭＳ Ｐゴシック" panose="020B0600070205080204" pitchFamily="50" charset="-128"/>
              </a:rPr>
              <a:t>群内変動</a:t>
            </a:r>
          </a:p>
        </p:txBody>
      </p:sp>
      <p:sp>
        <p:nvSpPr>
          <p:cNvPr id="5" name="円/楕円 7">
            <a:extLst>
              <a:ext uri="{FF2B5EF4-FFF2-40B4-BE49-F238E27FC236}">
                <a16:creationId xmlns:a16="http://schemas.microsoft.com/office/drawing/2014/main" id="{E85F38FE-5642-4570-811A-271AFB27D063}"/>
              </a:ext>
            </a:extLst>
          </p:cNvPr>
          <p:cNvSpPr/>
          <p:nvPr/>
        </p:nvSpPr>
        <p:spPr>
          <a:xfrm>
            <a:off x="539552" y="3302936"/>
            <a:ext cx="646601" cy="1087709"/>
          </a:xfrm>
          <a:prstGeom prst="ellipse">
            <a:avLst/>
          </a:prstGeom>
          <a:solidFill>
            <a:srgbClr val="0070C0"/>
          </a:solidFill>
          <a:ln w="381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lang="ja-JP" altLang="en-US" sz="1500" dirty="0">
                <a:solidFill>
                  <a:schemeClr val="bg1"/>
                </a:solidFill>
                <a:latin typeface="ＭＳ Ｐゴシック" panose="020B0600070205080204" pitchFamily="50" charset="-128"/>
                <a:ea typeface="ＭＳ Ｐゴシック" panose="020B0600070205080204" pitchFamily="50" charset="-128"/>
              </a:rPr>
              <a:t>総変動</a:t>
            </a:r>
            <a:endParaRPr kumimoji="1" lang="ja-JP" altLang="en-US" sz="1500" dirty="0">
              <a:solidFill>
                <a:schemeClr val="bg1"/>
              </a:solidFill>
              <a:latin typeface="ＭＳ Ｐゴシック" panose="020B0600070205080204" pitchFamily="50" charset="-128"/>
              <a:ea typeface="ＭＳ Ｐゴシック" panose="020B0600070205080204" pitchFamily="50" charset="-128"/>
            </a:endParaRPr>
          </a:p>
        </p:txBody>
      </p:sp>
      <p:cxnSp>
        <p:nvCxnSpPr>
          <p:cNvPr id="6" name="直線矢印コネクタ 5">
            <a:extLst>
              <a:ext uri="{FF2B5EF4-FFF2-40B4-BE49-F238E27FC236}">
                <a16:creationId xmlns:a16="http://schemas.microsoft.com/office/drawing/2014/main" id="{D0DFE2BB-78E9-4489-B44E-65FCE8EC770E}"/>
              </a:ext>
            </a:extLst>
          </p:cNvPr>
          <p:cNvCxnSpPr>
            <a:cxnSpLocks/>
          </p:cNvCxnSpPr>
          <p:nvPr/>
        </p:nvCxnSpPr>
        <p:spPr>
          <a:xfrm>
            <a:off x="1150406" y="4105258"/>
            <a:ext cx="253242" cy="285387"/>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057C81D3-E5AE-491A-B357-8384DE58060D}"/>
              </a:ext>
            </a:extLst>
          </p:cNvPr>
          <p:cNvCxnSpPr>
            <a:cxnSpLocks/>
            <a:endCxn id="16" idx="2"/>
          </p:cNvCxnSpPr>
          <p:nvPr/>
        </p:nvCxnSpPr>
        <p:spPr>
          <a:xfrm flipV="1">
            <a:off x="1150406" y="3196209"/>
            <a:ext cx="1837418" cy="43283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 name="円/楕円 3">
            <a:extLst>
              <a:ext uri="{FF2B5EF4-FFF2-40B4-BE49-F238E27FC236}">
                <a16:creationId xmlns:a16="http://schemas.microsoft.com/office/drawing/2014/main" id="{71586795-B13C-4DC6-BF82-78DBEB10A138}"/>
              </a:ext>
            </a:extLst>
          </p:cNvPr>
          <p:cNvSpPr/>
          <p:nvPr/>
        </p:nvSpPr>
        <p:spPr>
          <a:xfrm>
            <a:off x="2791867" y="4861520"/>
            <a:ext cx="1078717" cy="594799"/>
          </a:xfrm>
          <a:prstGeom prst="ellipse">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kumimoji="1" lang="ja-JP" altLang="en-US" sz="1500" dirty="0">
                <a:solidFill>
                  <a:schemeClr val="bg1"/>
                </a:solidFill>
                <a:latin typeface="ＭＳ Ｐゴシック" panose="020B0600070205080204" pitchFamily="50" charset="-128"/>
                <a:ea typeface="ＭＳ Ｐゴシック" panose="020B0600070205080204" pitchFamily="50" charset="-128"/>
              </a:rPr>
              <a:t>被験者間変動</a:t>
            </a:r>
          </a:p>
        </p:txBody>
      </p:sp>
      <p:cxnSp>
        <p:nvCxnSpPr>
          <p:cNvPr id="13" name="直線矢印コネクタ 12">
            <a:extLst>
              <a:ext uri="{FF2B5EF4-FFF2-40B4-BE49-F238E27FC236}">
                <a16:creationId xmlns:a16="http://schemas.microsoft.com/office/drawing/2014/main" id="{8BF77D0B-9C9E-4E49-A182-F71F23FF9E83}"/>
              </a:ext>
            </a:extLst>
          </p:cNvPr>
          <p:cNvCxnSpPr>
            <a:cxnSpLocks/>
          </p:cNvCxnSpPr>
          <p:nvPr/>
        </p:nvCxnSpPr>
        <p:spPr>
          <a:xfrm flipV="1">
            <a:off x="2181060" y="4410963"/>
            <a:ext cx="203828" cy="74527"/>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 name="円/楕円 3">
            <a:extLst>
              <a:ext uri="{FF2B5EF4-FFF2-40B4-BE49-F238E27FC236}">
                <a16:creationId xmlns:a16="http://schemas.microsoft.com/office/drawing/2014/main" id="{39E2CD04-2B02-44F9-9889-E787DFDEBE56}"/>
              </a:ext>
            </a:extLst>
          </p:cNvPr>
          <p:cNvSpPr/>
          <p:nvPr/>
        </p:nvSpPr>
        <p:spPr>
          <a:xfrm>
            <a:off x="2385847" y="3846790"/>
            <a:ext cx="1850639" cy="878591"/>
          </a:xfrm>
          <a:prstGeom prst="ellipse">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kumimoji="1" lang="ja-JP" altLang="en-US" sz="1500" dirty="0">
                <a:solidFill>
                  <a:schemeClr val="bg1"/>
                </a:solidFill>
                <a:latin typeface="ＭＳ Ｐゴシック" panose="020B0600070205080204" pitchFamily="50" charset="-128"/>
                <a:ea typeface="ＭＳ Ｐゴシック" panose="020B0600070205080204" pitchFamily="50" charset="-128"/>
              </a:rPr>
              <a:t>被験者間変動が除去された群内変動</a:t>
            </a:r>
          </a:p>
        </p:txBody>
      </p:sp>
      <p:cxnSp>
        <p:nvCxnSpPr>
          <p:cNvPr id="15" name="直線矢印コネクタ 14">
            <a:extLst>
              <a:ext uri="{FF2B5EF4-FFF2-40B4-BE49-F238E27FC236}">
                <a16:creationId xmlns:a16="http://schemas.microsoft.com/office/drawing/2014/main" id="{89130126-44AF-437A-9BCE-2E7E0BEF9E80}"/>
              </a:ext>
            </a:extLst>
          </p:cNvPr>
          <p:cNvCxnSpPr>
            <a:cxnSpLocks/>
            <a:endCxn id="9" idx="2"/>
          </p:cNvCxnSpPr>
          <p:nvPr/>
        </p:nvCxnSpPr>
        <p:spPr>
          <a:xfrm>
            <a:off x="2123728" y="4743842"/>
            <a:ext cx="668139" cy="41507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 name="円/楕円 3">
            <a:extLst>
              <a:ext uri="{FF2B5EF4-FFF2-40B4-BE49-F238E27FC236}">
                <a16:creationId xmlns:a16="http://schemas.microsoft.com/office/drawing/2014/main" id="{8173E85E-C9E8-4ED8-A9C1-FCE91D8D1A2D}"/>
              </a:ext>
            </a:extLst>
          </p:cNvPr>
          <p:cNvSpPr/>
          <p:nvPr/>
        </p:nvSpPr>
        <p:spPr>
          <a:xfrm>
            <a:off x="2987824" y="2851404"/>
            <a:ext cx="854758" cy="689609"/>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kumimoji="1" lang="ja-JP" altLang="en-US" sz="1500" dirty="0">
                <a:solidFill>
                  <a:schemeClr val="bg1"/>
                </a:solidFill>
                <a:latin typeface="ＭＳ Ｐゴシック" panose="020B0600070205080204" pitchFamily="50" charset="-128"/>
                <a:ea typeface="ＭＳ Ｐゴシック" panose="020B0600070205080204" pitchFamily="50" charset="-128"/>
              </a:rPr>
              <a:t>群間変動</a:t>
            </a:r>
          </a:p>
        </p:txBody>
      </p:sp>
      <p:sp>
        <p:nvSpPr>
          <p:cNvPr id="25" name="テキスト ボックス 24">
            <a:extLst>
              <a:ext uri="{FF2B5EF4-FFF2-40B4-BE49-F238E27FC236}">
                <a16:creationId xmlns:a16="http://schemas.microsoft.com/office/drawing/2014/main" id="{9F86D3B8-3E45-478E-ABC1-800E56BD17A6}"/>
              </a:ext>
            </a:extLst>
          </p:cNvPr>
          <p:cNvSpPr txBox="1"/>
          <p:nvPr/>
        </p:nvSpPr>
        <p:spPr>
          <a:xfrm>
            <a:off x="827584" y="2276872"/>
            <a:ext cx="3212739"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対応のある一元配置（復習）</a:t>
            </a:r>
          </a:p>
        </p:txBody>
      </p:sp>
      <p:sp>
        <p:nvSpPr>
          <p:cNvPr id="28" name="テキスト ボックス 27">
            <a:extLst>
              <a:ext uri="{FF2B5EF4-FFF2-40B4-BE49-F238E27FC236}">
                <a16:creationId xmlns:a16="http://schemas.microsoft.com/office/drawing/2014/main" id="{89B8B24C-9BC1-479C-A03E-65ED2E06D03B}"/>
              </a:ext>
            </a:extLst>
          </p:cNvPr>
          <p:cNvSpPr txBox="1"/>
          <p:nvPr/>
        </p:nvSpPr>
        <p:spPr>
          <a:xfrm>
            <a:off x="4014307" y="3364872"/>
            <a:ext cx="446276" cy="528350"/>
          </a:xfrm>
          <a:prstGeom prst="rect">
            <a:avLst/>
          </a:prstGeom>
          <a:noFill/>
        </p:spPr>
        <p:txBody>
          <a:bodyPr vert="eaVert" wrap="square" rtlCol="0">
            <a:spAutoFit/>
          </a:bodyPr>
          <a:lstStyle/>
          <a:p>
            <a:pPr fontAlgn="auto">
              <a:spcBef>
                <a:spcPts val="0"/>
              </a:spcBef>
              <a:spcAft>
                <a:spcPts val="0"/>
              </a:spcAft>
            </a:pPr>
            <a:r>
              <a:rPr kumimoji="1" lang="ja-JP" altLang="en-US" sz="1700" dirty="0">
                <a:solidFill>
                  <a:schemeClr val="bg1"/>
                </a:solidFill>
                <a:latin typeface="ＭＳ Ｐゴシック" panose="020B0600070205080204" pitchFamily="50" charset="-128"/>
              </a:rPr>
              <a:t>比較</a:t>
            </a:r>
          </a:p>
        </p:txBody>
      </p:sp>
      <p:sp>
        <p:nvSpPr>
          <p:cNvPr id="32" name="円弧 31">
            <a:extLst>
              <a:ext uri="{FF2B5EF4-FFF2-40B4-BE49-F238E27FC236}">
                <a16:creationId xmlns:a16="http://schemas.microsoft.com/office/drawing/2014/main" id="{CA394A38-540A-4FBE-A145-0E0DBB45E83D}"/>
              </a:ext>
            </a:extLst>
          </p:cNvPr>
          <p:cNvSpPr/>
          <p:nvPr/>
        </p:nvSpPr>
        <p:spPr>
          <a:xfrm rot="2241411">
            <a:off x="3070332" y="3251161"/>
            <a:ext cx="1008112" cy="864886"/>
          </a:xfrm>
          <a:prstGeom prst="arc">
            <a:avLst/>
          </a:prstGeom>
          <a:ln w="317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33834AEB-2042-4E05-A7D8-452A9FC4FE60}"/>
              </a:ext>
            </a:extLst>
          </p:cNvPr>
          <p:cNvSpPr txBox="1"/>
          <p:nvPr/>
        </p:nvSpPr>
        <p:spPr>
          <a:xfrm>
            <a:off x="4679052" y="4989954"/>
            <a:ext cx="2520279" cy="707886"/>
          </a:xfrm>
          <a:prstGeom prst="rect">
            <a:avLst/>
          </a:prstGeom>
          <a:noFill/>
        </p:spPr>
        <p:txBody>
          <a:bodyPr wrap="square" rtlCol="0">
            <a:spAutoFit/>
          </a:bodyPr>
          <a:lstStyle/>
          <a:p>
            <a:r>
              <a:rPr kumimoji="1" lang="ja-JP" altLang="en-US" sz="2000" dirty="0">
                <a:solidFill>
                  <a:schemeClr val="bg1"/>
                </a:solidFill>
                <a:latin typeface="ＭＳ Ｐゴシック" panose="020B0600070205080204" pitchFamily="50" charset="-128"/>
                <a:cs typeface="Meiryo UI" pitchFamily="50" charset="-128"/>
              </a:rPr>
              <a:t>ブロック因子（系統誤差）による</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変動</a:t>
            </a:r>
          </a:p>
        </p:txBody>
      </p:sp>
      <p:sp>
        <p:nvSpPr>
          <p:cNvPr id="45" name="テキスト ボックス 44">
            <a:extLst>
              <a:ext uri="{FF2B5EF4-FFF2-40B4-BE49-F238E27FC236}">
                <a16:creationId xmlns:a16="http://schemas.microsoft.com/office/drawing/2014/main" id="{8F2A25F8-8346-4786-9925-DE7E703263BB}"/>
              </a:ext>
            </a:extLst>
          </p:cNvPr>
          <p:cNvSpPr txBox="1"/>
          <p:nvPr/>
        </p:nvSpPr>
        <p:spPr>
          <a:xfrm>
            <a:off x="4632308" y="3894628"/>
            <a:ext cx="2520279" cy="707886"/>
          </a:xfrm>
          <a:prstGeom prst="rect">
            <a:avLst/>
          </a:prstGeom>
          <a:noFill/>
        </p:spPr>
        <p:txBody>
          <a:bodyPr wrap="squar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ブロック差が除去された偶然誤差の変動</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47" name="直線矢印コネクタ 46">
            <a:extLst>
              <a:ext uri="{FF2B5EF4-FFF2-40B4-BE49-F238E27FC236}">
                <a16:creationId xmlns:a16="http://schemas.microsoft.com/office/drawing/2014/main" id="{0CC35E0E-C914-4FB9-B6B0-07DD9082E897}"/>
              </a:ext>
            </a:extLst>
          </p:cNvPr>
          <p:cNvCxnSpPr>
            <a:cxnSpLocks/>
          </p:cNvCxnSpPr>
          <p:nvPr/>
        </p:nvCxnSpPr>
        <p:spPr>
          <a:xfrm flipH="1">
            <a:off x="4319972" y="4282068"/>
            <a:ext cx="359080" cy="4017"/>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a:extLst>
              <a:ext uri="{FF2B5EF4-FFF2-40B4-BE49-F238E27FC236}">
                <a16:creationId xmlns:a16="http://schemas.microsoft.com/office/drawing/2014/main" id="{3D03BCFD-6367-4A9D-B217-0BFFB06CED9E}"/>
              </a:ext>
            </a:extLst>
          </p:cNvPr>
          <p:cNvCxnSpPr>
            <a:cxnSpLocks/>
          </p:cNvCxnSpPr>
          <p:nvPr/>
        </p:nvCxnSpPr>
        <p:spPr>
          <a:xfrm flipH="1">
            <a:off x="3923928" y="5194101"/>
            <a:ext cx="755124" cy="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EE12B56A-7A1A-492F-B80D-858149A80EB2}"/>
              </a:ext>
            </a:extLst>
          </p:cNvPr>
          <p:cNvSpPr txBox="1"/>
          <p:nvPr/>
        </p:nvSpPr>
        <p:spPr>
          <a:xfrm>
            <a:off x="4465809" y="2159933"/>
            <a:ext cx="4038641" cy="1323439"/>
          </a:xfrm>
          <a:prstGeom prst="rect">
            <a:avLst/>
          </a:prstGeom>
          <a:noFill/>
          <a:ln w="57150">
            <a:solidFill>
              <a:srgbClr val="FFFF00"/>
            </a:solidFill>
          </a:ln>
        </p:spPr>
        <p:txBody>
          <a:bodyPr wrap="square" rtlCol="0">
            <a:spAutoFit/>
          </a:bodyPr>
          <a:lstStyle/>
          <a:p>
            <a:pPr algn="just"/>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局所管理したデータは，ブロック因子も</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20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つの</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要因と考え，対応のある一元配置か対応のない</a:t>
            </a:r>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二元配置</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の分散分析を実施</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Tree>
    <p:extLst>
      <p:ext uri="{BB962C8B-B14F-4D97-AF65-F5344CB8AC3E}">
        <p14:creationId xmlns:p14="http://schemas.microsoft.com/office/powerpoint/2010/main" val="301097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5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026634-E13E-438C-BE5D-0B2528B535CF}"/>
              </a:ext>
            </a:extLst>
          </p:cNvPr>
          <p:cNvSpPr>
            <a:spLocks noGrp="1"/>
          </p:cNvSpPr>
          <p:nvPr>
            <p:ph type="title"/>
          </p:nvPr>
        </p:nvSpPr>
        <p:spPr/>
        <p:txBody>
          <a:bodyPr/>
          <a:lstStyle/>
          <a:p>
            <a:r>
              <a:rPr kumimoji="1" lang="ja-JP" altLang="en-US" dirty="0"/>
              <a:t>ブロック化の対象例</a:t>
            </a:r>
          </a:p>
        </p:txBody>
      </p:sp>
      <p:sp>
        <p:nvSpPr>
          <p:cNvPr id="3" name="コンテンツ プレースホルダー 2">
            <a:extLst>
              <a:ext uri="{FF2B5EF4-FFF2-40B4-BE49-F238E27FC236}">
                <a16:creationId xmlns:a16="http://schemas.microsoft.com/office/drawing/2014/main" id="{A3276649-D608-4EFE-A678-6F49FAA379FD}"/>
              </a:ext>
            </a:extLst>
          </p:cNvPr>
          <p:cNvSpPr>
            <a:spLocks noGrp="1"/>
          </p:cNvSpPr>
          <p:nvPr>
            <p:ph idx="1"/>
          </p:nvPr>
        </p:nvSpPr>
        <p:spPr>
          <a:xfrm>
            <a:off x="976063" y="5157192"/>
            <a:ext cx="7551913" cy="1015008"/>
          </a:xfrm>
        </p:spPr>
        <p:txBody>
          <a:bodyPr/>
          <a:lstStyle/>
          <a:p>
            <a:pPr marL="0" indent="0" algn="just">
              <a:buNone/>
            </a:pPr>
            <a:r>
              <a:rPr lang="en-US" altLang="ja-JP" sz="2500" dirty="0"/>
              <a:t>※</a:t>
            </a:r>
            <a:r>
              <a:rPr lang="ja-JP" altLang="en-US" sz="2500" dirty="0"/>
              <a:t>注意：ブロック因子をたくさん導入すると実験や分析が複雑になるので，効果の大きい順に</a:t>
            </a:r>
            <a:r>
              <a:rPr lang="en-US" altLang="ja-JP" sz="2500" dirty="0">
                <a:solidFill>
                  <a:srgbClr val="FFFF00"/>
                </a:solidFill>
              </a:rPr>
              <a:t>2</a:t>
            </a:r>
            <a:r>
              <a:rPr lang="ja-JP" altLang="en-US" sz="2500" dirty="0">
                <a:solidFill>
                  <a:srgbClr val="FFFF00"/>
                </a:solidFill>
              </a:rPr>
              <a:t>つ程度に抑える</a:t>
            </a:r>
            <a:endParaRPr lang="ja-JP" altLang="en-US" sz="2500" dirty="0">
              <a:solidFill>
                <a:srgbClr val="FFFFFF"/>
              </a:solidFill>
            </a:endParaRPr>
          </a:p>
        </p:txBody>
      </p:sp>
      <p:sp>
        <p:nvSpPr>
          <p:cNvPr id="4" name="コンテンツ プレースホルダー 2">
            <a:extLst>
              <a:ext uri="{FF2B5EF4-FFF2-40B4-BE49-F238E27FC236}">
                <a16:creationId xmlns:a16="http://schemas.microsoft.com/office/drawing/2014/main" id="{47FEC9B9-DA1A-4933-B248-A94292CD8A1B}"/>
              </a:ext>
            </a:extLst>
          </p:cNvPr>
          <p:cNvSpPr txBox="1">
            <a:spLocks/>
          </p:cNvSpPr>
          <p:nvPr/>
        </p:nvSpPr>
        <p:spPr bwMode="auto">
          <a:xfrm>
            <a:off x="755576" y="2091680"/>
            <a:ext cx="5472608" cy="27375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2"/>
              </a:buBlip>
              <a:defRPr kumimoji="1" sz="32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r>
              <a:rPr lang="ja-JP" altLang="en-US" sz="2500" kern="0" dirty="0"/>
              <a:t>官能検査：検査員</a:t>
            </a:r>
            <a:endParaRPr lang="en-US" altLang="ja-JP" sz="2500" kern="0" dirty="0"/>
          </a:p>
          <a:p>
            <a:r>
              <a:rPr lang="ja-JP" altLang="en-US" sz="2500" kern="0" dirty="0"/>
              <a:t>工場実験：製造ライン，原料ロット，日，作業者，出荷ロット，作業時間帯</a:t>
            </a:r>
            <a:endParaRPr lang="en-US" altLang="ja-JP" sz="2500" kern="0" dirty="0"/>
          </a:p>
          <a:p>
            <a:r>
              <a:rPr lang="ja-JP" altLang="en-US" sz="2500" kern="0" dirty="0"/>
              <a:t>農場実験：圃場の区画，植物工場の棚，果樹の個体，播種日，収穫日</a:t>
            </a:r>
            <a:endParaRPr lang="en-US" altLang="ja-JP" sz="2500" kern="0" dirty="0"/>
          </a:p>
          <a:p>
            <a:r>
              <a:rPr lang="ja-JP" altLang="en-US" sz="2500" kern="0" dirty="0"/>
              <a:t>アンケート（聞き取り調査）：調査員，訪問地域，回答日</a:t>
            </a:r>
            <a:endParaRPr lang="ja-JP" altLang="en-US" sz="2500" kern="0" dirty="0">
              <a:solidFill>
                <a:srgbClr val="FFFFFF"/>
              </a:solidFill>
            </a:endParaRPr>
          </a:p>
        </p:txBody>
      </p:sp>
      <p:pic>
        <p:nvPicPr>
          <p:cNvPr id="6" name="図 5">
            <a:extLst>
              <a:ext uri="{FF2B5EF4-FFF2-40B4-BE49-F238E27FC236}">
                <a16:creationId xmlns:a16="http://schemas.microsoft.com/office/drawing/2014/main" id="{F6007879-89F4-49B9-BBC1-87F1FD2A92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2" y="2348880"/>
            <a:ext cx="1378465" cy="1616968"/>
          </a:xfrm>
          <a:prstGeom prst="rect">
            <a:avLst/>
          </a:prstGeom>
        </p:spPr>
      </p:pic>
      <p:pic>
        <p:nvPicPr>
          <p:cNvPr id="8" name="図 7">
            <a:extLst>
              <a:ext uri="{FF2B5EF4-FFF2-40B4-BE49-F238E27FC236}">
                <a16:creationId xmlns:a16="http://schemas.microsoft.com/office/drawing/2014/main" id="{D08902CC-366C-4345-A0AB-889BD1367A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8278" y="3139770"/>
            <a:ext cx="1349698" cy="1503842"/>
          </a:xfrm>
          <a:prstGeom prst="rect">
            <a:avLst/>
          </a:prstGeom>
        </p:spPr>
      </p:pic>
    </p:spTree>
    <p:extLst>
      <p:ext uri="{BB962C8B-B14F-4D97-AF65-F5344CB8AC3E}">
        <p14:creationId xmlns:p14="http://schemas.microsoft.com/office/powerpoint/2010/main" val="2151765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矢印コネクタ 9">
            <a:extLst>
              <a:ext uri="{FF2B5EF4-FFF2-40B4-BE49-F238E27FC236}">
                <a16:creationId xmlns:a16="http://schemas.microsoft.com/office/drawing/2014/main" id="{9C81B679-542C-4144-8C4D-F56C0E3362E5}"/>
              </a:ext>
            </a:extLst>
          </p:cNvPr>
          <p:cNvCxnSpPr>
            <a:cxnSpLocks/>
          </p:cNvCxnSpPr>
          <p:nvPr/>
        </p:nvCxnSpPr>
        <p:spPr>
          <a:xfrm flipH="1">
            <a:off x="2565106" y="3086057"/>
            <a:ext cx="545222" cy="0"/>
          </a:xfrm>
          <a:prstGeom prst="straightConnector1">
            <a:avLst/>
          </a:prstGeom>
          <a:ln w="762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A310A77C-CBA6-4ADB-B458-6EC8E9EC2504}"/>
              </a:ext>
            </a:extLst>
          </p:cNvPr>
          <p:cNvSpPr>
            <a:spLocks noGrp="1"/>
          </p:cNvSpPr>
          <p:nvPr>
            <p:ph type="title"/>
          </p:nvPr>
        </p:nvSpPr>
        <p:spPr/>
        <p:txBody>
          <a:bodyPr/>
          <a:lstStyle/>
          <a:p>
            <a:r>
              <a:rPr kumimoji="1" lang="en-US" altLang="ja-JP" sz="4000" dirty="0"/>
              <a:t>10.5</a:t>
            </a:r>
            <a:r>
              <a:rPr kumimoji="1" lang="ja-JP" altLang="en-US" sz="4000" dirty="0"/>
              <a:t>　いろいろな実験配置</a:t>
            </a:r>
            <a:br>
              <a:rPr kumimoji="1" lang="en-US" altLang="ja-JP" dirty="0"/>
            </a:br>
            <a:r>
              <a:rPr kumimoji="1" lang="ja-JP" altLang="en-US" sz="3000" dirty="0"/>
              <a:t>完全無作為化法と乱塊法</a:t>
            </a:r>
          </a:p>
        </p:txBody>
      </p:sp>
      <p:sp>
        <p:nvSpPr>
          <p:cNvPr id="4" name="正方形/長方形 3">
            <a:extLst>
              <a:ext uri="{FF2B5EF4-FFF2-40B4-BE49-F238E27FC236}">
                <a16:creationId xmlns:a16="http://schemas.microsoft.com/office/drawing/2014/main" id="{0BBA2C40-DE2A-4DC1-A48A-F3FD0DDF1BAD}"/>
              </a:ext>
            </a:extLst>
          </p:cNvPr>
          <p:cNvSpPr/>
          <p:nvPr/>
        </p:nvSpPr>
        <p:spPr>
          <a:xfrm>
            <a:off x="1251555" y="2002970"/>
            <a:ext cx="1440160" cy="432048"/>
          </a:xfrm>
          <a:prstGeom prst="rect">
            <a:avLst/>
          </a:prstGeom>
          <a:solidFill>
            <a:srgbClr val="0070C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反　復</a:t>
            </a:r>
          </a:p>
        </p:txBody>
      </p:sp>
      <p:sp>
        <p:nvSpPr>
          <p:cNvPr id="5" name="正方形/長方形 4">
            <a:extLst>
              <a:ext uri="{FF2B5EF4-FFF2-40B4-BE49-F238E27FC236}">
                <a16:creationId xmlns:a16="http://schemas.microsoft.com/office/drawing/2014/main" id="{0D8CFB02-1E30-431D-ACE4-741700BCAA9A}"/>
              </a:ext>
            </a:extLst>
          </p:cNvPr>
          <p:cNvSpPr/>
          <p:nvPr/>
        </p:nvSpPr>
        <p:spPr>
          <a:xfrm>
            <a:off x="1259632" y="2849362"/>
            <a:ext cx="1440160" cy="432048"/>
          </a:xfrm>
          <a:prstGeom prst="rect">
            <a:avLst/>
          </a:prstGeom>
          <a:solidFill>
            <a:srgbClr val="0070C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無作為化</a:t>
            </a:r>
          </a:p>
        </p:txBody>
      </p:sp>
      <p:sp>
        <p:nvSpPr>
          <p:cNvPr id="6" name="正方形/長方形 5">
            <a:extLst>
              <a:ext uri="{FF2B5EF4-FFF2-40B4-BE49-F238E27FC236}">
                <a16:creationId xmlns:a16="http://schemas.microsoft.com/office/drawing/2014/main" id="{E39C92B1-8489-451D-B683-D6B3154CB9B2}"/>
              </a:ext>
            </a:extLst>
          </p:cNvPr>
          <p:cNvSpPr/>
          <p:nvPr/>
        </p:nvSpPr>
        <p:spPr>
          <a:xfrm>
            <a:off x="3779912" y="3109517"/>
            <a:ext cx="1440160" cy="432048"/>
          </a:xfrm>
          <a:prstGeom prst="rect">
            <a:avLst/>
          </a:prstGeom>
          <a:solidFill>
            <a:srgbClr val="0070C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局所管理</a:t>
            </a:r>
          </a:p>
        </p:txBody>
      </p:sp>
      <p:cxnSp>
        <p:nvCxnSpPr>
          <p:cNvPr id="7" name="直線矢印コネクタ 6">
            <a:extLst>
              <a:ext uri="{FF2B5EF4-FFF2-40B4-BE49-F238E27FC236}">
                <a16:creationId xmlns:a16="http://schemas.microsoft.com/office/drawing/2014/main" id="{6EEFF720-940A-4815-ACEF-CDCC890072C9}"/>
              </a:ext>
            </a:extLst>
          </p:cNvPr>
          <p:cNvCxnSpPr>
            <a:cxnSpLocks/>
          </p:cNvCxnSpPr>
          <p:nvPr/>
        </p:nvCxnSpPr>
        <p:spPr>
          <a:xfrm flipH="1">
            <a:off x="2699792" y="2204864"/>
            <a:ext cx="433155" cy="0"/>
          </a:xfrm>
          <a:prstGeom prst="straightConnector1">
            <a:avLst/>
          </a:prstGeom>
          <a:ln w="762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21E1B52E-AC2B-4057-9208-9E29401EA26B}"/>
              </a:ext>
            </a:extLst>
          </p:cNvPr>
          <p:cNvSpPr txBox="1"/>
          <p:nvPr/>
        </p:nvSpPr>
        <p:spPr>
          <a:xfrm>
            <a:off x="3481614" y="2360778"/>
            <a:ext cx="2850344" cy="477054"/>
          </a:xfrm>
          <a:prstGeom prst="rect">
            <a:avLst/>
          </a:prstGeom>
          <a:noFill/>
        </p:spPr>
        <p:txBody>
          <a:bodyPr wrap="square" rtlCol="0">
            <a:spAutoFit/>
          </a:bodyPr>
          <a:lstStyle/>
          <a:p>
            <a:pPr algn="just"/>
            <a:r>
              <a:rPr kumimoji="1" lang="ja-JP" altLang="en-US" sz="2500" dirty="0">
                <a:solidFill>
                  <a:srgbClr val="FFC000"/>
                </a:solidFill>
                <a:latin typeface="ＭＳ Ｐゴシック" panose="020B0600070205080204" pitchFamily="50" charset="-128"/>
                <a:ea typeface="ＭＳ Ｐゴシック" panose="020B0600070205080204" pitchFamily="50" charset="-128"/>
              </a:rPr>
              <a:t>完全無作為化法</a:t>
            </a:r>
          </a:p>
        </p:txBody>
      </p:sp>
      <p:sp>
        <p:nvSpPr>
          <p:cNvPr id="13" name="テキスト ボックス 12">
            <a:extLst>
              <a:ext uri="{FF2B5EF4-FFF2-40B4-BE49-F238E27FC236}">
                <a16:creationId xmlns:a16="http://schemas.microsoft.com/office/drawing/2014/main" id="{F70F6550-4972-4A3D-9723-53E3B5C40D1A}"/>
              </a:ext>
            </a:extLst>
          </p:cNvPr>
          <p:cNvSpPr txBox="1"/>
          <p:nvPr/>
        </p:nvSpPr>
        <p:spPr>
          <a:xfrm>
            <a:off x="6691531" y="2745250"/>
            <a:ext cx="1284228" cy="477054"/>
          </a:xfrm>
          <a:prstGeom prst="rect">
            <a:avLst/>
          </a:prstGeom>
          <a:noFill/>
        </p:spPr>
        <p:txBody>
          <a:bodyPr wrap="square" rtlCol="0">
            <a:spAutoFit/>
          </a:bodyPr>
          <a:lstStyle/>
          <a:p>
            <a:pPr algn="just"/>
            <a:r>
              <a:rPr kumimoji="1" lang="ja-JP" altLang="en-US" sz="2500" dirty="0">
                <a:solidFill>
                  <a:srgbClr val="FFFF00"/>
                </a:solidFill>
                <a:latin typeface="ＭＳ Ｐゴシック" panose="020B0600070205080204" pitchFamily="50" charset="-128"/>
                <a:ea typeface="ＭＳ Ｐゴシック" panose="020B0600070205080204" pitchFamily="50" charset="-128"/>
              </a:rPr>
              <a:t>乱塊法</a:t>
            </a:r>
          </a:p>
        </p:txBody>
      </p:sp>
      <p:cxnSp>
        <p:nvCxnSpPr>
          <p:cNvPr id="14" name="直線矢印コネクタ 13">
            <a:extLst>
              <a:ext uri="{FF2B5EF4-FFF2-40B4-BE49-F238E27FC236}">
                <a16:creationId xmlns:a16="http://schemas.microsoft.com/office/drawing/2014/main" id="{E55B59AA-3BDE-4412-BFF9-015F350A6BD1}"/>
              </a:ext>
            </a:extLst>
          </p:cNvPr>
          <p:cNvCxnSpPr>
            <a:cxnSpLocks/>
          </p:cNvCxnSpPr>
          <p:nvPr/>
        </p:nvCxnSpPr>
        <p:spPr>
          <a:xfrm flipV="1">
            <a:off x="3100039" y="2173462"/>
            <a:ext cx="1368" cy="953340"/>
          </a:xfrm>
          <a:prstGeom prst="straightConnector1">
            <a:avLst/>
          </a:prstGeom>
          <a:ln w="762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C7135A93-ADBD-4B57-9A22-7A0078B5F1BA}"/>
              </a:ext>
            </a:extLst>
          </p:cNvPr>
          <p:cNvCxnSpPr>
            <a:cxnSpLocks/>
          </p:cNvCxnSpPr>
          <p:nvPr/>
        </p:nvCxnSpPr>
        <p:spPr>
          <a:xfrm flipH="1">
            <a:off x="3105302" y="2607411"/>
            <a:ext cx="418428" cy="841"/>
          </a:xfrm>
          <a:prstGeom prst="straightConnector1">
            <a:avLst/>
          </a:prstGeom>
          <a:ln w="762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63268316-D8A6-4E8B-962E-8751041752F8}"/>
              </a:ext>
            </a:extLst>
          </p:cNvPr>
          <p:cNvSpPr txBox="1"/>
          <p:nvPr/>
        </p:nvSpPr>
        <p:spPr>
          <a:xfrm>
            <a:off x="1726277" y="2381352"/>
            <a:ext cx="506870" cy="477054"/>
          </a:xfrm>
          <a:prstGeom prst="rect">
            <a:avLst/>
          </a:prstGeom>
          <a:noFill/>
        </p:spPr>
        <p:txBody>
          <a:bodyPr wrap="none" rtlCol="0">
            <a:spAutoFit/>
          </a:bodyPr>
          <a:lstStyle/>
          <a:p>
            <a:pPr algn="l"/>
            <a:r>
              <a:rPr kumimoji="1" lang="ja-JP" altLang="en-US" sz="2500" b="1"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28" name="テキスト ボックス 27">
            <a:extLst>
              <a:ext uri="{FF2B5EF4-FFF2-40B4-BE49-F238E27FC236}">
                <a16:creationId xmlns:a16="http://schemas.microsoft.com/office/drawing/2014/main" id="{745B34DF-4EAE-4776-A5E8-FB7680550345}"/>
              </a:ext>
            </a:extLst>
          </p:cNvPr>
          <p:cNvSpPr txBox="1"/>
          <p:nvPr/>
        </p:nvSpPr>
        <p:spPr>
          <a:xfrm>
            <a:off x="4254262" y="2684639"/>
            <a:ext cx="506870" cy="477054"/>
          </a:xfrm>
          <a:prstGeom prst="rect">
            <a:avLst/>
          </a:prstGeom>
          <a:noFill/>
        </p:spPr>
        <p:txBody>
          <a:bodyPr wrap="none" rtlCol="0">
            <a:spAutoFit/>
          </a:bodyPr>
          <a:lstStyle/>
          <a:p>
            <a:pPr algn="l"/>
            <a:r>
              <a:rPr kumimoji="1" lang="ja-JP" altLang="en-US" sz="2500" b="1"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p:txBody>
      </p:sp>
      <p:cxnSp>
        <p:nvCxnSpPr>
          <p:cNvPr id="30" name="直線矢印コネクタ 29">
            <a:extLst>
              <a:ext uri="{FF2B5EF4-FFF2-40B4-BE49-F238E27FC236}">
                <a16:creationId xmlns:a16="http://schemas.microsoft.com/office/drawing/2014/main" id="{BE45193A-F461-44CF-9B9F-560B2C518633}"/>
              </a:ext>
            </a:extLst>
          </p:cNvPr>
          <p:cNvCxnSpPr>
            <a:cxnSpLocks/>
          </p:cNvCxnSpPr>
          <p:nvPr/>
        </p:nvCxnSpPr>
        <p:spPr>
          <a:xfrm flipH="1">
            <a:off x="5205389" y="3296300"/>
            <a:ext cx="1088359" cy="8549"/>
          </a:xfrm>
          <a:prstGeom prst="straightConnector1">
            <a:avLst/>
          </a:prstGeom>
          <a:ln w="762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C18071EE-E66C-458B-B727-99312157D8BF}"/>
              </a:ext>
            </a:extLst>
          </p:cNvPr>
          <p:cNvCxnSpPr>
            <a:cxnSpLocks/>
          </p:cNvCxnSpPr>
          <p:nvPr/>
        </p:nvCxnSpPr>
        <p:spPr>
          <a:xfrm flipH="1">
            <a:off x="5818500" y="2645069"/>
            <a:ext cx="466327" cy="5063"/>
          </a:xfrm>
          <a:prstGeom prst="straightConnector1">
            <a:avLst/>
          </a:prstGeom>
          <a:ln w="762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DA2463AC-02B7-432D-9B31-7D27A679A2E0}"/>
              </a:ext>
            </a:extLst>
          </p:cNvPr>
          <p:cNvCxnSpPr>
            <a:cxnSpLocks/>
          </p:cNvCxnSpPr>
          <p:nvPr/>
        </p:nvCxnSpPr>
        <p:spPr>
          <a:xfrm flipH="1" flipV="1">
            <a:off x="6251654" y="2632698"/>
            <a:ext cx="198" cy="646985"/>
          </a:xfrm>
          <a:prstGeom prst="straightConnector1">
            <a:avLst/>
          </a:prstGeom>
          <a:ln w="762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BABE2E7D-78F0-466E-9FD0-6C7E03881734}"/>
              </a:ext>
            </a:extLst>
          </p:cNvPr>
          <p:cNvSpPr txBox="1"/>
          <p:nvPr/>
        </p:nvSpPr>
        <p:spPr>
          <a:xfrm>
            <a:off x="6696921" y="2590135"/>
            <a:ext cx="1284030" cy="292388"/>
          </a:xfrm>
          <a:prstGeom prst="rect">
            <a:avLst/>
          </a:prstGeom>
          <a:noFill/>
        </p:spPr>
        <p:txBody>
          <a:bodyPr wrap="square" rtlCol="0">
            <a:spAutoFit/>
          </a:bodyPr>
          <a:lstStyle/>
          <a:p>
            <a:pPr algn="just"/>
            <a:r>
              <a:rPr kumimoji="1" lang="ja-JP" altLang="en-US" sz="1300" dirty="0" err="1">
                <a:solidFill>
                  <a:srgbClr val="FFFF00"/>
                </a:solidFill>
                <a:latin typeface="ＭＳ Ｐゴシック" panose="020B0600070205080204" pitchFamily="50" charset="-128"/>
                <a:ea typeface="ＭＳ Ｐゴシック" panose="020B0600070205080204" pitchFamily="50" charset="-128"/>
              </a:rPr>
              <a:t>らんか</a:t>
            </a:r>
            <a:r>
              <a:rPr kumimoji="1" lang="ja-JP" altLang="en-US" sz="1300" dirty="0">
                <a:solidFill>
                  <a:srgbClr val="FFFF00"/>
                </a:solidFill>
                <a:latin typeface="ＭＳ Ｐゴシック" panose="020B0600070205080204" pitchFamily="50" charset="-128"/>
                <a:ea typeface="ＭＳ Ｐゴシック" panose="020B0600070205080204" pitchFamily="50" charset="-128"/>
              </a:rPr>
              <a:t>いほう</a:t>
            </a:r>
          </a:p>
        </p:txBody>
      </p:sp>
      <p:cxnSp>
        <p:nvCxnSpPr>
          <p:cNvPr id="38" name="直線矢印コネクタ 37">
            <a:extLst>
              <a:ext uri="{FF2B5EF4-FFF2-40B4-BE49-F238E27FC236}">
                <a16:creationId xmlns:a16="http://schemas.microsoft.com/office/drawing/2014/main" id="{D601610B-C4E9-45A4-A45C-72FC3569615A}"/>
              </a:ext>
            </a:extLst>
          </p:cNvPr>
          <p:cNvCxnSpPr>
            <a:cxnSpLocks/>
          </p:cNvCxnSpPr>
          <p:nvPr/>
        </p:nvCxnSpPr>
        <p:spPr>
          <a:xfrm flipH="1">
            <a:off x="6254448" y="2972413"/>
            <a:ext cx="418428" cy="841"/>
          </a:xfrm>
          <a:prstGeom prst="straightConnector1">
            <a:avLst/>
          </a:prstGeom>
          <a:ln w="762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108929EC-A065-4848-972F-B381FE8E6C95}"/>
              </a:ext>
            </a:extLst>
          </p:cNvPr>
          <p:cNvSpPr txBox="1"/>
          <p:nvPr/>
        </p:nvSpPr>
        <p:spPr>
          <a:xfrm>
            <a:off x="3588927" y="2139954"/>
            <a:ext cx="2344410" cy="323165"/>
          </a:xfrm>
          <a:prstGeom prst="rect">
            <a:avLst/>
          </a:prstGeom>
          <a:noFill/>
        </p:spPr>
        <p:txBody>
          <a:bodyPr wrap="square" rtlCol="0">
            <a:spAutoFit/>
          </a:bodyPr>
          <a:lstStyle/>
          <a:p>
            <a:pPr algn="l"/>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つの</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原則を満たした実験</a:t>
            </a:r>
          </a:p>
        </p:txBody>
      </p:sp>
      <p:sp>
        <p:nvSpPr>
          <p:cNvPr id="44" name="テキスト ボックス 43">
            <a:extLst>
              <a:ext uri="{FF2B5EF4-FFF2-40B4-BE49-F238E27FC236}">
                <a16:creationId xmlns:a16="http://schemas.microsoft.com/office/drawing/2014/main" id="{87F58A36-3184-4577-A9CC-77357059E5D1}"/>
              </a:ext>
            </a:extLst>
          </p:cNvPr>
          <p:cNvSpPr txBox="1"/>
          <p:nvPr/>
        </p:nvSpPr>
        <p:spPr>
          <a:xfrm>
            <a:off x="6197330" y="2321904"/>
            <a:ext cx="2497460" cy="323165"/>
          </a:xfrm>
          <a:prstGeom prst="rect">
            <a:avLst/>
          </a:prstGeom>
          <a:noFill/>
        </p:spPr>
        <p:txBody>
          <a:bodyPr wrap="square" rtlCol="0">
            <a:spAutoFit/>
          </a:bodyPr>
          <a:lstStyle/>
          <a:p>
            <a:pPr algn="l"/>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3</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原則全てを満たした実験</a:t>
            </a:r>
          </a:p>
        </p:txBody>
      </p:sp>
      <p:sp>
        <p:nvSpPr>
          <p:cNvPr id="21" name="正方形/長方形 20">
            <a:extLst>
              <a:ext uri="{FF2B5EF4-FFF2-40B4-BE49-F238E27FC236}">
                <a16:creationId xmlns:a16="http://schemas.microsoft.com/office/drawing/2014/main" id="{18AC6627-083E-4000-A992-10094D9DF18C}"/>
              </a:ext>
            </a:extLst>
          </p:cNvPr>
          <p:cNvSpPr/>
          <p:nvPr/>
        </p:nvSpPr>
        <p:spPr>
          <a:xfrm flipH="1">
            <a:off x="1833830" y="4052716"/>
            <a:ext cx="637782" cy="576064"/>
          </a:xfrm>
          <a:prstGeom prst="rect">
            <a:avLst/>
          </a:prstGeom>
          <a:solidFill>
            <a:srgbClr val="00B050"/>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3</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23" name="正方形/長方形 22">
            <a:extLst>
              <a:ext uri="{FF2B5EF4-FFF2-40B4-BE49-F238E27FC236}">
                <a16:creationId xmlns:a16="http://schemas.microsoft.com/office/drawing/2014/main" id="{B086C6AF-D357-4FB8-9070-9B975F5BA230}"/>
              </a:ext>
            </a:extLst>
          </p:cNvPr>
          <p:cNvSpPr/>
          <p:nvPr/>
        </p:nvSpPr>
        <p:spPr>
          <a:xfrm flipH="1">
            <a:off x="1833830" y="4628780"/>
            <a:ext cx="637782" cy="576064"/>
          </a:xfrm>
          <a:prstGeom prst="rect">
            <a:avLst/>
          </a:prstGeom>
          <a:solidFill>
            <a:srgbClr val="00B050"/>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2</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24" name="正方形/長方形 23">
            <a:extLst>
              <a:ext uri="{FF2B5EF4-FFF2-40B4-BE49-F238E27FC236}">
                <a16:creationId xmlns:a16="http://schemas.microsoft.com/office/drawing/2014/main" id="{DA46D83E-C91C-42CA-927C-425E850C06C7}"/>
              </a:ext>
            </a:extLst>
          </p:cNvPr>
          <p:cNvSpPr/>
          <p:nvPr/>
        </p:nvSpPr>
        <p:spPr>
          <a:xfrm flipH="1">
            <a:off x="1833830" y="5204844"/>
            <a:ext cx="637782" cy="576064"/>
          </a:xfrm>
          <a:prstGeom prst="rect">
            <a:avLst/>
          </a:prstGeom>
          <a:solidFill>
            <a:srgbClr val="00B050"/>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1</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25" name="正方形/長方形 24">
            <a:extLst>
              <a:ext uri="{FF2B5EF4-FFF2-40B4-BE49-F238E27FC236}">
                <a16:creationId xmlns:a16="http://schemas.microsoft.com/office/drawing/2014/main" id="{B9B440F1-D3EB-49CC-92F9-AFCA0A0AF026}"/>
              </a:ext>
            </a:extLst>
          </p:cNvPr>
          <p:cNvSpPr/>
          <p:nvPr/>
        </p:nvSpPr>
        <p:spPr>
          <a:xfrm flipH="1">
            <a:off x="2471612" y="4052716"/>
            <a:ext cx="637782" cy="576064"/>
          </a:xfrm>
          <a:prstGeom prst="rect">
            <a:avLst/>
          </a:prstGeom>
          <a:solidFill>
            <a:srgbClr val="00B050"/>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1</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26" name="正方形/長方形 25">
            <a:extLst>
              <a:ext uri="{FF2B5EF4-FFF2-40B4-BE49-F238E27FC236}">
                <a16:creationId xmlns:a16="http://schemas.microsoft.com/office/drawing/2014/main" id="{1B20CDCB-0053-4F94-A17A-04DEBFF00C7E}"/>
              </a:ext>
            </a:extLst>
          </p:cNvPr>
          <p:cNvSpPr/>
          <p:nvPr/>
        </p:nvSpPr>
        <p:spPr>
          <a:xfrm flipH="1">
            <a:off x="2471612" y="4628780"/>
            <a:ext cx="637782" cy="576064"/>
          </a:xfrm>
          <a:prstGeom prst="rect">
            <a:avLst/>
          </a:prstGeom>
          <a:solidFill>
            <a:srgbClr val="00B050"/>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1</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27" name="正方形/長方形 26">
            <a:extLst>
              <a:ext uri="{FF2B5EF4-FFF2-40B4-BE49-F238E27FC236}">
                <a16:creationId xmlns:a16="http://schemas.microsoft.com/office/drawing/2014/main" id="{4B2EDC4E-7DD3-4360-B324-3640CF3B6B61}"/>
              </a:ext>
            </a:extLst>
          </p:cNvPr>
          <p:cNvSpPr/>
          <p:nvPr/>
        </p:nvSpPr>
        <p:spPr>
          <a:xfrm flipH="1">
            <a:off x="2471612" y="5204844"/>
            <a:ext cx="637782" cy="576064"/>
          </a:xfrm>
          <a:prstGeom prst="rect">
            <a:avLst/>
          </a:prstGeom>
          <a:solidFill>
            <a:srgbClr val="00B050"/>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3</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29" name="正方形/長方形 28">
            <a:extLst>
              <a:ext uri="{FF2B5EF4-FFF2-40B4-BE49-F238E27FC236}">
                <a16:creationId xmlns:a16="http://schemas.microsoft.com/office/drawing/2014/main" id="{CCA5CBCE-623D-44B4-8AE9-E5FC2214A854}"/>
              </a:ext>
            </a:extLst>
          </p:cNvPr>
          <p:cNvSpPr/>
          <p:nvPr/>
        </p:nvSpPr>
        <p:spPr>
          <a:xfrm flipH="1">
            <a:off x="3109394" y="4052716"/>
            <a:ext cx="637782" cy="576064"/>
          </a:xfrm>
          <a:prstGeom prst="rect">
            <a:avLst/>
          </a:prstGeom>
          <a:solidFill>
            <a:srgbClr val="00B050"/>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2</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33" name="正方形/長方形 32">
            <a:extLst>
              <a:ext uri="{FF2B5EF4-FFF2-40B4-BE49-F238E27FC236}">
                <a16:creationId xmlns:a16="http://schemas.microsoft.com/office/drawing/2014/main" id="{BAD29A3B-50A5-41BE-9994-A4F789B17524}"/>
              </a:ext>
            </a:extLst>
          </p:cNvPr>
          <p:cNvSpPr/>
          <p:nvPr/>
        </p:nvSpPr>
        <p:spPr>
          <a:xfrm flipH="1">
            <a:off x="3109394" y="4628780"/>
            <a:ext cx="637782" cy="576064"/>
          </a:xfrm>
          <a:prstGeom prst="rect">
            <a:avLst/>
          </a:prstGeom>
          <a:solidFill>
            <a:srgbClr val="00B050"/>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2</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34" name="正方形/長方形 33">
            <a:extLst>
              <a:ext uri="{FF2B5EF4-FFF2-40B4-BE49-F238E27FC236}">
                <a16:creationId xmlns:a16="http://schemas.microsoft.com/office/drawing/2014/main" id="{AC441B74-E74C-4A92-A7AF-CB5A9BC2292D}"/>
              </a:ext>
            </a:extLst>
          </p:cNvPr>
          <p:cNvSpPr/>
          <p:nvPr/>
        </p:nvSpPr>
        <p:spPr>
          <a:xfrm flipH="1">
            <a:off x="3109394" y="5204844"/>
            <a:ext cx="637782" cy="576064"/>
          </a:xfrm>
          <a:prstGeom prst="rect">
            <a:avLst/>
          </a:prstGeom>
          <a:solidFill>
            <a:srgbClr val="00B050"/>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3</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36" name="テキスト ボックス 35">
            <a:extLst>
              <a:ext uri="{FF2B5EF4-FFF2-40B4-BE49-F238E27FC236}">
                <a16:creationId xmlns:a16="http://schemas.microsoft.com/office/drawing/2014/main" id="{B32D7E5B-4E9B-4CAD-89FF-38568F70E4E7}"/>
              </a:ext>
            </a:extLst>
          </p:cNvPr>
          <p:cNvSpPr txBox="1"/>
          <p:nvPr/>
        </p:nvSpPr>
        <p:spPr>
          <a:xfrm>
            <a:off x="1895158" y="5853807"/>
            <a:ext cx="1883820" cy="369332"/>
          </a:xfrm>
          <a:prstGeom prst="rect">
            <a:avLst/>
          </a:prstGeom>
          <a:noFill/>
        </p:spPr>
        <p:txBody>
          <a:bodyPr wrap="square" rtlCol="0">
            <a:spAutoFit/>
          </a:bodyPr>
          <a:lstStyle/>
          <a:p>
            <a:pPr algn="l"/>
            <a:r>
              <a:rPr kumimoji="1" lang="ja-JP" altLang="en-US" sz="18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完全無作為化法</a:t>
            </a:r>
          </a:p>
        </p:txBody>
      </p:sp>
      <p:sp>
        <p:nvSpPr>
          <p:cNvPr id="39" name="正方形/長方形 38">
            <a:extLst>
              <a:ext uri="{FF2B5EF4-FFF2-40B4-BE49-F238E27FC236}">
                <a16:creationId xmlns:a16="http://schemas.microsoft.com/office/drawing/2014/main" id="{FBBFA27B-5B3C-475E-A64B-2346BBF4D471}"/>
              </a:ext>
            </a:extLst>
          </p:cNvPr>
          <p:cNvSpPr/>
          <p:nvPr/>
        </p:nvSpPr>
        <p:spPr>
          <a:xfrm flipH="1">
            <a:off x="5320802" y="4052716"/>
            <a:ext cx="637782" cy="576064"/>
          </a:xfrm>
          <a:prstGeom prst="rect">
            <a:avLst/>
          </a:prstGeom>
          <a:solidFill>
            <a:srgbClr val="00B050"/>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3</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40" name="正方形/長方形 39">
            <a:extLst>
              <a:ext uri="{FF2B5EF4-FFF2-40B4-BE49-F238E27FC236}">
                <a16:creationId xmlns:a16="http://schemas.microsoft.com/office/drawing/2014/main" id="{5B1EE2A2-0580-4D87-9512-DCA3F377F28B}"/>
              </a:ext>
            </a:extLst>
          </p:cNvPr>
          <p:cNvSpPr/>
          <p:nvPr/>
        </p:nvSpPr>
        <p:spPr>
          <a:xfrm flipH="1">
            <a:off x="5320802" y="4628780"/>
            <a:ext cx="637782" cy="576064"/>
          </a:xfrm>
          <a:prstGeom prst="rect">
            <a:avLst/>
          </a:prstGeom>
          <a:solidFill>
            <a:srgbClr val="00B050"/>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2</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41" name="正方形/長方形 40">
            <a:extLst>
              <a:ext uri="{FF2B5EF4-FFF2-40B4-BE49-F238E27FC236}">
                <a16:creationId xmlns:a16="http://schemas.microsoft.com/office/drawing/2014/main" id="{482F77AD-503C-433D-B0C6-F87DC0706763}"/>
              </a:ext>
            </a:extLst>
          </p:cNvPr>
          <p:cNvSpPr/>
          <p:nvPr/>
        </p:nvSpPr>
        <p:spPr>
          <a:xfrm flipH="1">
            <a:off x="5320802" y="5204844"/>
            <a:ext cx="637782" cy="576064"/>
          </a:xfrm>
          <a:prstGeom prst="rect">
            <a:avLst/>
          </a:prstGeom>
          <a:solidFill>
            <a:srgbClr val="00B050"/>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1</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42" name="正方形/長方形 41">
            <a:extLst>
              <a:ext uri="{FF2B5EF4-FFF2-40B4-BE49-F238E27FC236}">
                <a16:creationId xmlns:a16="http://schemas.microsoft.com/office/drawing/2014/main" id="{81E39D60-AB0A-4119-B846-1CCB634DDC19}"/>
              </a:ext>
            </a:extLst>
          </p:cNvPr>
          <p:cNvSpPr/>
          <p:nvPr/>
        </p:nvSpPr>
        <p:spPr>
          <a:xfrm flipH="1">
            <a:off x="5958584" y="4052716"/>
            <a:ext cx="637782" cy="576064"/>
          </a:xfrm>
          <a:prstGeom prst="rect">
            <a:avLst/>
          </a:prstGeom>
          <a:solidFill>
            <a:srgbClr val="00B050"/>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1</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45" name="正方形/長方形 44">
            <a:extLst>
              <a:ext uri="{FF2B5EF4-FFF2-40B4-BE49-F238E27FC236}">
                <a16:creationId xmlns:a16="http://schemas.microsoft.com/office/drawing/2014/main" id="{CB5C32D3-923D-44A2-9DD7-488D1DE8F83D}"/>
              </a:ext>
            </a:extLst>
          </p:cNvPr>
          <p:cNvSpPr/>
          <p:nvPr/>
        </p:nvSpPr>
        <p:spPr>
          <a:xfrm flipH="1">
            <a:off x="5958584" y="4628780"/>
            <a:ext cx="637782" cy="576064"/>
          </a:xfrm>
          <a:prstGeom prst="rect">
            <a:avLst/>
          </a:prstGeom>
          <a:solidFill>
            <a:srgbClr val="00B050"/>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2</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46" name="正方形/長方形 45">
            <a:extLst>
              <a:ext uri="{FF2B5EF4-FFF2-40B4-BE49-F238E27FC236}">
                <a16:creationId xmlns:a16="http://schemas.microsoft.com/office/drawing/2014/main" id="{C793A95A-042D-403F-8609-F65E07066A3F}"/>
              </a:ext>
            </a:extLst>
          </p:cNvPr>
          <p:cNvSpPr/>
          <p:nvPr/>
        </p:nvSpPr>
        <p:spPr>
          <a:xfrm flipH="1">
            <a:off x="5958584" y="5204844"/>
            <a:ext cx="637782" cy="576064"/>
          </a:xfrm>
          <a:prstGeom prst="rect">
            <a:avLst/>
          </a:prstGeom>
          <a:solidFill>
            <a:srgbClr val="00B050"/>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3</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47" name="正方形/長方形 46">
            <a:extLst>
              <a:ext uri="{FF2B5EF4-FFF2-40B4-BE49-F238E27FC236}">
                <a16:creationId xmlns:a16="http://schemas.microsoft.com/office/drawing/2014/main" id="{B950D01F-77EE-4926-86A6-944499F1FB86}"/>
              </a:ext>
            </a:extLst>
          </p:cNvPr>
          <p:cNvSpPr/>
          <p:nvPr/>
        </p:nvSpPr>
        <p:spPr>
          <a:xfrm flipH="1">
            <a:off x="6596366" y="4052716"/>
            <a:ext cx="637782" cy="576064"/>
          </a:xfrm>
          <a:prstGeom prst="rect">
            <a:avLst/>
          </a:prstGeom>
          <a:solidFill>
            <a:srgbClr val="00B050"/>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2</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48" name="正方形/長方形 47">
            <a:extLst>
              <a:ext uri="{FF2B5EF4-FFF2-40B4-BE49-F238E27FC236}">
                <a16:creationId xmlns:a16="http://schemas.microsoft.com/office/drawing/2014/main" id="{8D51A79D-0A83-410E-964F-C50B7F9BA7BE}"/>
              </a:ext>
            </a:extLst>
          </p:cNvPr>
          <p:cNvSpPr/>
          <p:nvPr/>
        </p:nvSpPr>
        <p:spPr>
          <a:xfrm flipH="1">
            <a:off x="6596366" y="4628780"/>
            <a:ext cx="637782" cy="576064"/>
          </a:xfrm>
          <a:prstGeom prst="rect">
            <a:avLst/>
          </a:prstGeom>
          <a:solidFill>
            <a:srgbClr val="00B050"/>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1</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49" name="正方形/長方形 48">
            <a:extLst>
              <a:ext uri="{FF2B5EF4-FFF2-40B4-BE49-F238E27FC236}">
                <a16:creationId xmlns:a16="http://schemas.microsoft.com/office/drawing/2014/main" id="{621DA389-159E-4279-A106-8D8B62AC1845}"/>
              </a:ext>
            </a:extLst>
          </p:cNvPr>
          <p:cNvSpPr/>
          <p:nvPr/>
        </p:nvSpPr>
        <p:spPr>
          <a:xfrm flipH="1">
            <a:off x="6596366" y="5204844"/>
            <a:ext cx="637782" cy="576064"/>
          </a:xfrm>
          <a:prstGeom prst="rect">
            <a:avLst/>
          </a:prstGeom>
          <a:solidFill>
            <a:srgbClr val="00B050"/>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3</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50" name="テキスト ボックス 49">
            <a:extLst>
              <a:ext uri="{FF2B5EF4-FFF2-40B4-BE49-F238E27FC236}">
                <a16:creationId xmlns:a16="http://schemas.microsoft.com/office/drawing/2014/main" id="{F09048B5-645E-40C0-8900-BF246B089E70}"/>
              </a:ext>
            </a:extLst>
          </p:cNvPr>
          <p:cNvSpPr txBox="1"/>
          <p:nvPr/>
        </p:nvSpPr>
        <p:spPr>
          <a:xfrm>
            <a:off x="5867210" y="5853807"/>
            <a:ext cx="1237158" cy="369332"/>
          </a:xfrm>
          <a:prstGeom prst="rect">
            <a:avLst/>
          </a:prstGeom>
          <a:noFill/>
        </p:spPr>
        <p:txBody>
          <a:bodyPr wrap="square" rtlCol="0">
            <a:spAutoFit/>
          </a:bodyPr>
          <a:lstStyle/>
          <a:p>
            <a:pPr algn="l"/>
            <a:r>
              <a:rPr kumimoji="1" lang="ja-JP" altLang="en-US" sz="18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乱塊法</a:t>
            </a:r>
          </a:p>
        </p:txBody>
      </p:sp>
      <p:sp>
        <p:nvSpPr>
          <p:cNvPr id="3" name="矢印: 右 2">
            <a:extLst>
              <a:ext uri="{FF2B5EF4-FFF2-40B4-BE49-F238E27FC236}">
                <a16:creationId xmlns:a16="http://schemas.microsoft.com/office/drawing/2014/main" id="{83CA6577-A5A5-49A7-BE3C-05DA4366A925}"/>
              </a:ext>
            </a:extLst>
          </p:cNvPr>
          <p:cNvSpPr/>
          <p:nvPr/>
        </p:nvSpPr>
        <p:spPr>
          <a:xfrm>
            <a:off x="3892145" y="4705709"/>
            <a:ext cx="1312309" cy="576064"/>
          </a:xfrm>
          <a:prstGeom prst="rightArrow">
            <a:avLst/>
          </a:prstGeom>
          <a:solidFill>
            <a:srgbClr val="00B0F0"/>
          </a:solid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dirty="0"/>
              <a:t>ブロック化</a:t>
            </a:r>
          </a:p>
        </p:txBody>
      </p:sp>
      <p:sp>
        <p:nvSpPr>
          <p:cNvPr id="8" name="正方形/長方形 7">
            <a:extLst>
              <a:ext uri="{FF2B5EF4-FFF2-40B4-BE49-F238E27FC236}">
                <a16:creationId xmlns:a16="http://schemas.microsoft.com/office/drawing/2014/main" id="{1DE07729-AD14-4040-8D9B-561D99CFC766}"/>
              </a:ext>
            </a:extLst>
          </p:cNvPr>
          <p:cNvSpPr/>
          <p:nvPr/>
        </p:nvSpPr>
        <p:spPr>
          <a:xfrm>
            <a:off x="5312660" y="4052716"/>
            <a:ext cx="645924" cy="172819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3EA59027-F2AB-4AD1-AF57-4BF9935C13D1}"/>
              </a:ext>
            </a:extLst>
          </p:cNvPr>
          <p:cNvSpPr/>
          <p:nvPr/>
        </p:nvSpPr>
        <p:spPr>
          <a:xfrm>
            <a:off x="5954513" y="4052716"/>
            <a:ext cx="645924" cy="172819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D7194848-C73D-4CD5-95B9-1DD668A5E4B0}"/>
              </a:ext>
            </a:extLst>
          </p:cNvPr>
          <p:cNvSpPr/>
          <p:nvPr/>
        </p:nvSpPr>
        <p:spPr>
          <a:xfrm>
            <a:off x="6588224" y="4052716"/>
            <a:ext cx="645924" cy="172819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15426C7F-072C-4FB8-B974-30245A800C3E}"/>
              </a:ext>
            </a:extLst>
          </p:cNvPr>
          <p:cNvSpPr txBox="1"/>
          <p:nvPr/>
        </p:nvSpPr>
        <p:spPr>
          <a:xfrm>
            <a:off x="1726277" y="3703777"/>
            <a:ext cx="2543648" cy="323165"/>
          </a:xfrm>
          <a:prstGeom prst="rect">
            <a:avLst/>
          </a:prstGeom>
          <a:noFill/>
        </p:spPr>
        <p:txBody>
          <a:bodyPr wrap="square" rtlCol="0">
            <a:spAutoFit/>
          </a:bodyPr>
          <a:lstStyle/>
          <a:p>
            <a:pPr algn="l"/>
            <a:r>
              <a:rPr kumimoji="1" lang="ja-JP" altLang="en-US"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圃場全体</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で実験を管理</a:t>
            </a:r>
          </a:p>
        </p:txBody>
      </p:sp>
      <p:sp>
        <p:nvSpPr>
          <p:cNvPr id="54" name="テキスト ボックス 53">
            <a:extLst>
              <a:ext uri="{FF2B5EF4-FFF2-40B4-BE49-F238E27FC236}">
                <a16:creationId xmlns:a16="http://schemas.microsoft.com/office/drawing/2014/main" id="{93EB2B05-137E-49F3-B527-0B46F2356554}"/>
              </a:ext>
            </a:extLst>
          </p:cNvPr>
          <p:cNvSpPr txBox="1"/>
          <p:nvPr/>
        </p:nvSpPr>
        <p:spPr>
          <a:xfrm>
            <a:off x="5013003" y="3684860"/>
            <a:ext cx="2543648" cy="323165"/>
          </a:xfrm>
          <a:prstGeom prst="rect">
            <a:avLst/>
          </a:prstGeom>
          <a:noFill/>
        </p:spPr>
        <p:txBody>
          <a:bodyPr wrap="square" rtlCol="0">
            <a:spAutoFit/>
          </a:bodyPr>
          <a:lstStyle/>
          <a:p>
            <a:pPr algn="l"/>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ブロック単位</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で実験を管理</a:t>
            </a:r>
          </a:p>
        </p:txBody>
      </p:sp>
      <p:sp>
        <p:nvSpPr>
          <p:cNvPr id="9" name="テキスト ボックス 8">
            <a:extLst>
              <a:ext uri="{FF2B5EF4-FFF2-40B4-BE49-F238E27FC236}">
                <a16:creationId xmlns:a16="http://schemas.microsoft.com/office/drawing/2014/main" id="{7F3DD3EB-694A-40EA-BA17-4574E8B32502}"/>
              </a:ext>
            </a:extLst>
          </p:cNvPr>
          <p:cNvSpPr txBox="1"/>
          <p:nvPr/>
        </p:nvSpPr>
        <p:spPr>
          <a:xfrm>
            <a:off x="7446060" y="4119663"/>
            <a:ext cx="646331" cy="1554090"/>
          </a:xfrm>
          <a:prstGeom prst="rect">
            <a:avLst/>
          </a:prstGeom>
          <a:noFill/>
        </p:spPr>
        <p:txBody>
          <a:bodyPr vert="eaVert"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圃場全体で反復されていれば良い</a:t>
            </a:r>
          </a:p>
        </p:txBody>
      </p:sp>
      <p:cxnSp>
        <p:nvCxnSpPr>
          <p:cNvPr id="16" name="コネクタ: 曲線 15">
            <a:extLst>
              <a:ext uri="{FF2B5EF4-FFF2-40B4-BE49-F238E27FC236}">
                <a16:creationId xmlns:a16="http://schemas.microsoft.com/office/drawing/2014/main" id="{8118E1B2-809F-4FC9-849F-60566D963C28}"/>
              </a:ext>
            </a:extLst>
          </p:cNvPr>
          <p:cNvCxnSpPr>
            <a:cxnSpLocks/>
          </p:cNvCxnSpPr>
          <p:nvPr/>
        </p:nvCxnSpPr>
        <p:spPr>
          <a:xfrm rot="10800000" flipV="1">
            <a:off x="7061821" y="4247985"/>
            <a:ext cx="419700" cy="236455"/>
          </a:xfrm>
          <a:prstGeom prst="curvedConnector3">
            <a:avLst>
              <a:gd name="adj1" fmla="val 50000"/>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E6AF41C3-5241-48D9-8544-BDD3096E8B5D}"/>
              </a:ext>
            </a:extLst>
          </p:cNvPr>
          <p:cNvSpPr/>
          <p:nvPr/>
        </p:nvSpPr>
        <p:spPr>
          <a:xfrm>
            <a:off x="1825022" y="4052716"/>
            <a:ext cx="1922154" cy="17281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8402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500"/>
                                        <p:tgtEl>
                                          <p:spTgt spid="4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500"/>
                                        <p:tgtEl>
                                          <p:spTgt spid="4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500"/>
                                        <p:tgtEl>
                                          <p:spTgt spid="4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500"/>
                                        <p:tgtEl>
                                          <p:spTgt spid="4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fade">
                                      <p:cBhvr>
                                        <p:cTn id="61" dur="500"/>
                                        <p:tgtEl>
                                          <p:spTgt spid="5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fade">
                                      <p:cBhvr>
                                        <p:cTn id="64" dur="500"/>
                                        <p:tgtEl>
                                          <p:spTgt spid="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500"/>
                                        <p:tgtEl>
                                          <p:spTgt spid="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fade">
                                      <p:cBhvr>
                                        <p:cTn id="70" dur="500"/>
                                        <p:tgtEl>
                                          <p:spTgt spid="5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fade">
                                      <p:cBhvr>
                                        <p:cTn id="73" dur="500"/>
                                        <p:tgtEl>
                                          <p:spTgt spid="5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4"/>
                                        </p:tgtEl>
                                        <p:attrNameLst>
                                          <p:attrName>style.visibility</p:attrName>
                                        </p:attrNameLst>
                                      </p:cBhvr>
                                      <p:to>
                                        <p:strVal val="visible"/>
                                      </p:to>
                                    </p:set>
                                    <p:animEffect transition="in" filter="fade">
                                      <p:cBhvr>
                                        <p:cTn id="76" dur="500"/>
                                        <p:tgtEl>
                                          <p:spTgt spid="54"/>
                                        </p:tgtEl>
                                      </p:cBhvr>
                                    </p:animEffect>
                                  </p:childTnLst>
                                </p:cTn>
                              </p:par>
                              <p:par>
                                <p:cTn id="77" presetID="10" presetClass="entr" presetSubtype="0" fill="hold" nodeType="with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500"/>
                                        <p:tgtEl>
                                          <p:spTgt spid="1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fade">
                                      <p:cBhvr>
                                        <p:cTn id="8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P spid="28" grpId="0"/>
      <p:bldP spid="37" grpId="0"/>
      <p:bldP spid="44" grpId="0"/>
      <p:bldP spid="39" grpId="0" animBg="1"/>
      <p:bldP spid="40" grpId="0" animBg="1"/>
      <p:bldP spid="41" grpId="0" animBg="1"/>
      <p:bldP spid="42" grpId="0" animBg="1"/>
      <p:bldP spid="45" grpId="0" animBg="1"/>
      <p:bldP spid="46" grpId="0" animBg="1"/>
      <p:bldP spid="47" grpId="0" animBg="1"/>
      <p:bldP spid="48" grpId="0" animBg="1"/>
      <p:bldP spid="49" grpId="0" animBg="1"/>
      <p:bldP spid="50" grpId="0"/>
      <p:bldP spid="3" grpId="0" animBg="1"/>
      <p:bldP spid="8" grpId="0" animBg="1"/>
      <p:bldP spid="51" grpId="0" animBg="1"/>
      <p:bldP spid="52" grpId="0" animBg="1"/>
      <p:bldP spid="54"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7EB1AF-FB63-4790-9A0D-524C60982271}"/>
              </a:ext>
            </a:extLst>
          </p:cNvPr>
          <p:cNvSpPr>
            <a:spLocks noGrp="1"/>
          </p:cNvSpPr>
          <p:nvPr>
            <p:ph type="title"/>
          </p:nvPr>
        </p:nvSpPr>
        <p:spPr/>
        <p:txBody>
          <a:bodyPr/>
          <a:lstStyle/>
          <a:p>
            <a:r>
              <a:rPr kumimoji="1" lang="ja-JP" altLang="en-US" dirty="0"/>
              <a:t>実験計画法とは</a:t>
            </a:r>
          </a:p>
        </p:txBody>
      </p:sp>
      <p:sp>
        <p:nvSpPr>
          <p:cNvPr id="3" name="コンテンツ プレースホルダー 2">
            <a:extLst>
              <a:ext uri="{FF2B5EF4-FFF2-40B4-BE49-F238E27FC236}">
                <a16:creationId xmlns:a16="http://schemas.microsoft.com/office/drawing/2014/main" id="{A615AA65-269D-4276-BF89-8747A8A62FD1}"/>
              </a:ext>
            </a:extLst>
          </p:cNvPr>
          <p:cNvSpPr>
            <a:spLocks noGrp="1"/>
          </p:cNvSpPr>
          <p:nvPr>
            <p:ph idx="1"/>
          </p:nvPr>
        </p:nvSpPr>
        <p:spPr>
          <a:xfrm>
            <a:off x="685800" y="2057400"/>
            <a:ext cx="7846640" cy="4114800"/>
          </a:xfrm>
        </p:spPr>
        <p:txBody>
          <a:bodyPr/>
          <a:lstStyle/>
          <a:p>
            <a:r>
              <a:rPr lang="ja-JP" altLang="en-US" sz="2800" dirty="0">
                <a:solidFill>
                  <a:srgbClr val="FFFF00"/>
                </a:solidFill>
              </a:rPr>
              <a:t>良いデータを得る</a:t>
            </a:r>
            <a:r>
              <a:rPr lang="ja-JP" altLang="en-US" sz="2800" dirty="0"/>
              <a:t>ためには，どのように実験を組めば良いのかを考えること（実験計画法という分析手法があるわけではない）</a:t>
            </a:r>
            <a:endParaRPr kumimoji="1" lang="ja-JP" altLang="en-US" sz="2800" dirty="0"/>
          </a:p>
        </p:txBody>
      </p:sp>
      <p:sp>
        <p:nvSpPr>
          <p:cNvPr id="4" name="コンテンツ プレースホルダー 2">
            <a:extLst>
              <a:ext uri="{FF2B5EF4-FFF2-40B4-BE49-F238E27FC236}">
                <a16:creationId xmlns:a16="http://schemas.microsoft.com/office/drawing/2014/main" id="{641E4905-30C3-4C79-AD4F-68C9747352A3}"/>
              </a:ext>
            </a:extLst>
          </p:cNvPr>
          <p:cNvSpPr txBox="1">
            <a:spLocks/>
          </p:cNvSpPr>
          <p:nvPr/>
        </p:nvSpPr>
        <p:spPr bwMode="auto">
          <a:xfrm>
            <a:off x="634564" y="3501008"/>
            <a:ext cx="6025667" cy="26711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2"/>
              </a:buBlip>
              <a:defRPr kumimoji="1" sz="32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r>
              <a:rPr lang="ja-JP" altLang="en-US" sz="2800" kern="0" dirty="0"/>
              <a:t>分散分析などで正しい解析結果を得るためには，</a:t>
            </a:r>
            <a:r>
              <a:rPr lang="ja-JP" altLang="en-US" sz="2800" kern="0" dirty="0">
                <a:solidFill>
                  <a:srgbClr val="FFFF00"/>
                </a:solidFill>
              </a:rPr>
              <a:t>誤差の影響が少ない</a:t>
            </a:r>
            <a:r>
              <a:rPr lang="ja-JP" altLang="en-US" sz="2800" kern="0" dirty="0"/>
              <a:t>“良いデータ”が必要　</a:t>
            </a:r>
            <a:endParaRPr lang="en-US" altLang="ja-JP" sz="2800" kern="0" dirty="0"/>
          </a:p>
          <a:p>
            <a:r>
              <a:rPr lang="ja-JP" altLang="en-US" sz="2800" kern="0" dirty="0"/>
              <a:t>データを</a:t>
            </a:r>
            <a:r>
              <a:rPr lang="ja-JP" altLang="en-US" sz="2800" kern="0" dirty="0">
                <a:solidFill>
                  <a:srgbClr val="FFFF00"/>
                </a:solidFill>
              </a:rPr>
              <a:t>効率的</a:t>
            </a:r>
            <a:r>
              <a:rPr lang="ja-JP" altLang="en-US" sz="2800" kern="0" dirty="0"/>
              <a:t>に収集することも目的のひとつ</a:t>
            </a:r>
          </a:p>
        </p:txBody>
      </p:sp>
      <p:pic>
        <p:nvPicPr>
          <p:cNvPr id="5" name="図 4">
            <a:extLst>
              <a:ext uri="{FF2B5EF4-FFF2-40B4-BE49-F238E27FC236}">
                <a16:creationId xmlns:a16="http://schemas.microsoft.com/office/drawing/2014/main" id="{D828D161-D3C7-4FAE-8413-D5A724BE72EE}"/>
              </a:ext>
            </a:extLst>
          </p:cNvPr>
          <p:cNvPicPr>
            <a:picLocks noChangeAspect="1"/>
          </p:cNvPicPr>
          <p:nvPr/>
        </p:nvPicPr>
        <p:blipFill rotWithShape="1">
          <a:blip r:embed="rId3"/>
          <a:srcRect r="2071"/>
          <a:stretch/>
        </p:blipFill>
        <p:spPr>
          <a:xfrm>
            <a:off x="6711467" y="3717032"/>
            <a:ext cx="1906935" cy="2306756"/>
          </a:xfrm>
          <a:prstGeom prst="rect">
            <a:avLst/>
          </a:prstGeom>
        </p:spPr>
      </p:pic>
    </p:spTree>
    <p:extLst>
      <p:ext uri="{BB962C8B-B14F-4D97-AF65-F5344CB8AC3E}">
        <p14:creationId xmlns:p14="http://schemas.microsoft.com/office/powerpoint/2010/main" val="3473352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32439B-1505-4AA3-AC96-411B6EAD3050}"/>
              </a:ext>
            </a:extLst>
          </p:cNvPr>
          <p:cNvSpPr>
            <a:spLocks noGrp="1"/>
          </p:cNvSpPr>
          <p:nvPr>
            <p:ph type="title"/>
          </p:nvPr>
        </p:nvSpPr>
        <p:spPr>
          <a:xfrm>
            <a:off x="1475656" y="548680"/>
            <a:ext cx="5904656" cy="1143000"/>
          </a:xfrm>
        </p:spPr>
        <p:txBody>
          <a:bodyPr/>
          <a:lstStyle/>
          <a:p>
            <a:r>
              <a:rPr kumimoji="1" lang="ja-JP" altLang="en-US" sz="3500" dirty="0"/>
              <a:t>乱塊法</a:t>
            </a:r>
            <a:r>
              <a:rPr kumimoji="1" lang="ja-JP" altLang="en-US" sz="3000" dirty="0"/>
              <a:t>（局所管理を完全無作為化法に導入すること）</a:t>
            </a:r>
            <a:r>
              <a:rPr kumimoji="1" lang="ja-JP" altLang="en-US" sz="3500" dirty="0"/>
              <a:t>の長所と短所</a:t>
            </a:r>
          </a:p>
        </p:txBody>
      </p:sp>
      <p:sp>
        <p:nvSpPr>
          <p:cNvPr id="3" name="コンテンツ プレースホルダー 2">
            <a:extLst>
              <a:ext uri="{FF2B5EF4-FFF2-40B4-BE49-F238E27FC236}">
                <a16:creationId xmlns:a16="http://schemas.microsoft.com/office/drawing/2014/main" id="{9CC938B8-9355-40D4-A551-B23C6A11D3DD}"/>
              </a:ext>
            </a:extLst>
          </p:cNvPr>
          <p:cNvSpPr>
            <a:spLocks noGrp="1"/>
          </p:cNvSpPr>
          <p:nvPr>
            <p:ph idx="1"/>
          </p:nvPr>
        </p:nvSpPr>
        <p:spPr/>
        <p:txBody>
          <a:bodyPr/>
          <a:lstStyle/>
          <a:p>
            <a:pPr algn="just"/>
            <a:r>
              <a:rPr kumimoji="1" lang="ja-JP" altLang="en-US" sz="3000" dirty="0"/>
              <a:t>乱塊法は，無作為化だけでは対処できない規模の大きな実験や，個人差・実験日など大きな系統誤差が生じる可能性のあるときに向いている</a:t>
            </a:r>
            <a:endParaRPr kumimoji="1" lang="en-US" altLang="ja-JP" sz="3000" dirty="0"/>
          </a:p>
          <a:p>
            <a:pPr algn="just"/>
            <a:r>
              <a:rPr kumimoji="1" lang="ja-JP" altLang="en-US" sz="3000" dirty="0"/>
              <a:t>ブロック因子を導入することで，誤差分散の自由度をブロック因子と分け合うことで小さくなるため，系統誤差効果が小さい場合</a:t>
            </a:r>
            <a:r>
              <a:rPr kumimoji="1" lang="ja-JP" altLang="en-US" sz="2500" dirty="0"/>
              <a:t>（や実験が小さい場合）</a:t>
            </a:r>
            <a:r>
              <a:rPr kumimoji="1" lang="ja-JP" altLang="en-US" sz="3000" dirty="0"/>
              <a:t>には完全無作為化法で</a:t>
            </a:r>
            <a:r>
              <a:rPr lang="ja-JP" altLang="en-US" sz="3000" dirty="0"/>
              <a:t>よい</a:t>
            </a:r>
            <a:endParaRPr kumimoji="1" lang="ja-JP" altLang="en-US" sz="3000" dirty="0"/>
          </a:p>
        </p:txBody>
      </p:sp>
    </p:spTree>
    <p:extLst>
      <p:ext uri="{BB962C8B-B14F-4D97-AF65-F5344CB8AC3E}">
        <p14:creationId xmlns:p14="http://schemas.microsoft.com/office/powerpoint/2010/main" val="1265783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A5AA751-2D1C-43DC-9CD3-6B653C3834E8}"/>
              </a:ext>
            </a:extLst>
          </p:cNvPr>
          <p:cNvSpPr/>
          <p:nvPr/>
        </p:nvSpPr>
        <p:spPr>
          <a:xfrm flipH="1">
            <a:off x="1407435" y="2629721"/>
            <a:ext cx="637782" cy="680169"/>
          </a:xfrm>
          <a:prstGeom prst="rect">
            <a:avLst/>
          </a:prstGeom>
          <a:solidFill>
            <a:srgbClr val="00B050"/>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3</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40" name="正方形/長方形 39">
            <a:extLst>
              <a:ext uri="{FF2B5EF4-FFF2-40B4-BE49-F238E27FC236}">
                <a16:creationId xmlns:a16="http://schemas.microsoft.com/office/drawing/2014/main" id="{D280E746-2934-474B-9531-C35B70EA3B4C}"/>
              </a:ext>
            </a:extLst>
          </p:cNvPr>
          <p:cNvSpPr/>
          <p:nvPr/>
        </p:nvSpPr>
        <p:spPr>
          <a:xfrm flipH="1">
            <a:off x="1407435" y="3309890"/>
            <a:ext cx="637782" cy="680169"/>
          </a:xfrm>
          <a:prstGeom prst="rect">
            <a:avLst/>
          </a:prstGeom>
          <a:solidFill>
            <a:srgbClr val="00B050"/>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水準</a:t>
            </a:r>
            <a:r>
              <a:rPr kumimoji="1" lang="en-US" altLang="ja-JP" sz="1600" kern="0" dirty="0">
                <a:solidFill>
                  <a:schemeClr val="bg1"/>
                </a:solidFill>
                <a:latin typeface="+mj-ea"/>
                <a:ea typeface="+mj-ea"/>
              </a:rPr>
              <a:t>2</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41" name="正方形/長方形 40">
            <a:extLst>
              <a:ext uri="{FF2B5EF4-FFF2-40B4-BE49-F238E27FC236}">
                <a16:creationId xmlns:a16="http://schemas.microsoft.com/office/drawing/2014/main" id="{F8CD2D83-EA3E-49DC-9F0C-5F09059F0423}"/>
              </a:ext>
            </a:extLst>
          </p:cNvPr>
          <p:cNvSpPr/>
          <p:nvPr/>
        </p:nvSpPr>
        <p:spPr>
          <a:xfrm flipH="1">
            <a:off x="1407435" y="3992781"/>
            <a:ext cx="637782" cy="680169"/>
          </a:xfrm>
          <a:prstGeom prst="rect">
            <a:avLst/>
          </a:prstGeom>
          <a:solidFill>
            <a:srgbClr val="00B050"/>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水準</a:t>
            </a:r>
            <a:r>
              <a:rPr kumimoji="1" lang="en-US" altLang="ja-JP" sz="1600" kern="0" dirty="0">
                <a:solidFill>
                  <a:schemeClr val="bg1"/>
                </a:solidFill>
                <a:latin typeface="+mj-ea"/>
                <a:ea typeface="+mj-ea"/>
              </a:rPr>
              <a:t>1</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42" name="正方形/長方形 41">
            <a:extLst>
              <a:ext uri="{FF2B5EF4-FFF2-40B4-BE49-F238E27FC236}">
                <a16:creationId xmlns:a16="http://schemas.microsoft.com/office/drawing/2014/main" id="{1FEAEEDD-085E-4CF8-9D46-83C9A70EF08B}"/>
              </a:ext>
            </a:extLst>
          </p:cNvPr>
          <p:cNvSpPr/>
          <p:nvPr/>
        </p:nvSpPr>
        <p:spPr>
          <a:xfrm flipH="1">
            <a:off x="2041146" y="2629721"/>
            <a:ext cx="637782" cy="680169"/>
          </a:xfrm>
          <a:prstGeom prst="rect">
            <a:avLst/>
          </a:prstGeom>
          <a:solidFill>
            <a:srgbClr val="00B050"/>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1</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43" name="正方形/長方形 42">
            <a:extLst>
              <a:ext uri="{FF2B5EF4-FFF2-40B4-BE49-F238E27FC236}">
                <a16:creationId xmlns:a16="http://schemas.microsoft.com/office/drawing/2014/main" id="{1A9C9067-8936-4C78-B6E1-43968663E438}"/>
              </a:ext>
            </a:extLst>
          </p:cNvPr>
          <p:cNvSpPr/>
          <p:nvPr/>
        </p:nvSpPr>
        <p:spPr>
          <a:xfrm flipH="1">
            <a:off x="2041146" y="3309890"/>
            <a:ext cx="637782" cy="680169"/>
          </a:xfrm>
          <a:prstGeom prst="rect">
            <a:avLst/>
          </a:prstGeom>
          <a:solidFill>
            <a:srgbClr val="00B050"/>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2</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44" name="正方形/長方形 43">
            <a:extLst>
              <a:ext uri="{FF2B5EF4-FFF2-40B4-BE49-F238E27FC236}">
                <a16:creationId xmlns:a16="http://schemas.microsoft.com/office/drawing/2014/main" id="{2BD39D93-2867-42C5-A333-82D5371FFC0A}"/>
              </a:ext>
            </a:extLst>
          </p:cNvPr>
          <p:cNvSpPr/>
          <p:nvPr/>
        </p:nvSpPr>
        <p:spPr>
          <a:xfrm flipH="1">
            <a:off x="2041146" y="3992781"/>
            <a:ext cx="637782" cy="680169"/>
          </a:xfrm>
          <a:prstGeom prst="rect">
            <a:avLst/>
          </a:prstGeom>
          <a:solidFill>
            <a:srgbClr val="00B050"/>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3</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45" name="正方形/長方形 44">
            <a:extLst>
              <a:ext uri="{FF2B5EF4-FFF2-40B4-BE49-F238E27FC236}">
                <a16:creationId xmlns:a16="http://schemas.microsoft.com/office/drawing/2014/main" id="{6AD63EE4-89F6-4E05-9C07-60CE0D0A07B9}"/>
              </a:ext>
            </a:extLst>
          </p:cNvPr>
          <p:cNvSpPr/>
          <p:nvPr/>
        </p:nvSpPr>
        <p:spPr>
          <a:xfrm flipH="1">
            <a:off x="2682999" y="2629721"/>
            <a:ext cx="637782" cy="680169"/>
          </a:xfrm>
          <a:prstGeom prst="rect">
            <a:avLst/>
          </a:prstGeom>
          <a:solidFill>
            <a:srgbClr val="00B050"/>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2</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46" name="正方形/長方形 45">
            <a:extLst>
              <a:ext uri="{FF2B5EF4-FFF2-40B4-BE49-F238E27FC236}">
                <a16:creationId xmlns:a16="http://schemas.microsoft.com/office/drawing/2014/main" id="{02E6B988-3487-43C6-8D76-25D85C324A38}"/>
              </a:ext>
            </a:extLst>
          </p:cNvPr>
          <p:cNvSpPr/>
          <p:nvPr/>
        </p:nvSpPr>
        <p:spPr>
          <a:xfrm flipH="1">
            <a:off x="2682999" y="3309890"/>
            <a:ext cx="637782" cy="680169"/>
          </a:xfrm>
          <a:prstGeom prst="rect">
            <a:avLst/>
          </a:prstGeom>
          <a:solidFill>
            <a:srgbClr val="00B050"/>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1</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47" name="正方形/長方形 46">
            <a:extLst>
              <a:ext uri="{FF2B5EF4-FFF2-40B4-BE49-F238E27FC236}">
                <a16:creationId xmlns:a16="http://schemas.microsoft.com/office/drawing/2014/main" id="{A7879D84-69DC-462B-A880-326A80D6D223}"/>
              </a:ext>
            </a:extLst>
          </p:cNvPr>
          <p:cNvSpPr/>
          <p:nvPr/>
        </p:nvSpPr>
        <p:spPr>
          <a:xfrm flipH="1">
            <a:off x="2682999" y="3992781"/>
            <a:ext cx="637782" cy="680169"/>
          </a:xfrm>
          <a:prstGeom prst="rect">
            <a:avLst/>
          </a:prstGeom>
          <a:solidFill>
            <a:srgbClr val="00B050"/>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3</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2" name="タイトル 1">
            <a:extLst>
              <a:ext uri="{FF2B5EF4-FFF2-40B4-BE49-F238E27FC236}">
                <a16:creationId xmlns:a16="http://schemas.microsoft.com/office/drawing/2014/main" id="{B4F74076-E932-41D8-A9E5-F71B5F8106CD}"/>
              </a:ext>
            </a:extLst>
          </p:cNvPr>
          <p:cNvSpPr>
            <a:spLocks noGrp="1"/>
          </p:cNvSpPr>
          <p:nvPr>
            <p:ph type="title"/>
          </p:nvPr>
        </p:nvSpPr>
        <p:spPr>
          <a:xfrm>
            <a:off x="585056" y="629047"/>
            <a:ext cx="7973888" cy="1143000"/>
          </a:xfrm>
        </p:spPr>
        <p:txBody>
          <a:bodyPr/>
          <a:lstStyle/>
          <a:p>
            <a:r>
              <a:rPr kumimoji="1" lang="ja-JP" altLang="en-US" sz="4000" dirty="0"/>
              <a:t>ラテン方格法</a:t>
            </a:r>
            <a:br>
              <a:rPr kumimoji="1" lang="en-US" altLang="ja-JP" sz="4000" dirty="0"/>
            </a:br>
            <a:r>
              <a:rPr kumimoji="1" lang="ja-JP" altLang="en-US" sz="3000" dirty="0"/>
              <a:t>ブロック因子をもう</a:t>
            </a:r>
            <a:r>
              <a:rPr kumimoji="1" lang="en-US" altLang="ja-JP" sz="3000" dirty="0"/>
              <a:t>1</a:t>
            </a:r>
            <a:r>
              <a:rPr kumimoji="1" lang="ja-JP" altLang="en-US" sz="3000" dirty="0"/>
              <a:t>つ導入したいときの実験配置</a:t>
            </a:r>
          </a:p>
        </p:txBody>
      </p:sp>
      <p:sp>
        <p:nvSpPr>
          <p:cNvPr id="13" name="テキスト ボックス 12">
            <a:extLst>
              <a:ext uri="{FF2B5EF4-FFF2-40B4-BE49-F238E27FC236}">
                <a16:creationId xmlns:a16="http://schemas.microsoft.com/office/drawing/2014/main" id="{13D43786-A2D1-4312-AB3D-3F0DDEF95A24}"/>
              </a:ext>
            </a:extLst>
          </p:cNvPr>
          <p:cNvSpPr txBox="1"/>
          <p:nvPr/>
        </p:nvSpPr>
        <p:spPr>
          <a:xfrm>
            <a:off x="1328655" y="1923885"/>
            <a:ext cx="2031519" cy="646331"/>
          </a:xfrm>
          <a:prstGeom prst="rect">
            <a:avLst/>
          </a:prstGeom>
          <a:noFill/>
        </p:spPr>
        <p:txBody>
          <a:bodyPr wrap="square" rtlCol="0">
            <a:spAutoFit/>
          </a:bodyPr>
          <a:lstStyle/>
          <a:p>
            <a:pPr algn="ctr"/>
            <a:r>
              <a:rPr kumimoji="1" lang="ja-JP" altLang="en-US" sz="18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乱塊法</a:t>
            </a:r>
            <a:endParaRPr kumimoji="1" lang="en-US" altLang="ja-JP" sz="1800" dirty="0">
              <a:solidFill>
                <a:srgbClr val="FFFF00"/>
              </a:solidFill>
              <a:latin typeface="ＭＳ Ｐゴシック" panose="020B0600070205080204" pitchFamily="50" charset="-128"/>
              <a:ea typeface="ＭＳ Ｐゴシック" panose="020B0600070205080204" pitchFamily="50" charset="-128"/>
              <a:cs typeface="Meiryo UI" pitchFamily="50" charset="-128"/>
            </a:endParaRPr>
          </a:p>
          <a:p>
            <a:pPr algn="ct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8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列</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ブロックのみ）</a:t>
            </a:r>
          </a:p>
        </p:txBody>
      </p:sp>
      <p:sp>
        <p:nvSpPr>
          <p:cNvPr id="14" name="正方形/長方形 13">
            <a:extLst>
              <a:ext uri="{FF2B5EF4-FFF2-40B4-BE49-F238E27FC236}">
                <a16:creationId xmlns:a16="http://schemas.microsoft.com/office/drawing/2014/main" id="{5CA38EB4-8568-4CAE-92E2-8407404C0C6F}"/>
              </a:ext>
            </a:extLst>
          </p:cNvPr>
          <p:cNvSpPr/>
          <p:nvPr/>
        </p:nvSpPr>
        <p:spPr>
          <a:xfrm>
            <a:off x="1411506" y="2634332"/>
            <a:ext cx="637782" cy="2043228"/>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FF18D66C-BA72-4AD9-BE2B-8FA3401288D3}"/>
              </a:ext>
            </a:extLst>
          </p:cNvPr>
          <p:cNvSpPr/>
          <p:nvPr/>
        </p:nvSpPr>
        <p:spPr>
          <a:xfrm>
            <a:off x="2053359" y="2634332"/>
            <a:ext cx="637782" cy="2043228"/>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7D37164B-8D50-4E99-B80B-6D65EBC3C658}"/>
              </a:ext>
            </a:extLst>
          </p:cNvPr>
          <p:cNvSpPr/>
          <p:nvPr/>
        </p:nvSpPr>
        <p:spPr>
          <a:xfrm>
            <a:off x="2687070" y="2634332"/>
            <a:ext cx="637782" cy="2043228"/>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37D6D9C6-682C-499A-8D15-B93BA8173A4D}"/>
              </a:ext>
            </a:extLst>
          </p:cNvPr>
          <p:cNvSpPr txBox="1"/>
          <p:nvPr/>
        </p:nvSpPr>
        <p:spPr>
          <a:xfrm>
            <a:off x="1320479" y="4780406"/>
            <a:ext cx="792088" cy="492443"/>
          </a:xfrm>
          <a:prstGeom prst="rect">
            <a:avLst/>
          </a:prstGeom>
          <a:noFill/>
        </p:spPr>
        <p:txBody>
          <a:bodyPr wrap="square" rtlCol="0">
            <a:spAutoFit/>
          </a:bodyPr>
          <a:lstStyle/>
          <a:p>
            <a:pPr algn="ctr"/>
            <a:r>
              <a:rPr kumimoji="1" lang="ja-JP" altLang="en-US" sz="13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ブロック</a:t>
            </a:r>
            <a:r>
              <a:rPr kumimoji="1" lang="en-US" altLang="ja-JP" sz="13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1</a:t>
            </a:r>
            <a:endParaRPr kumimoji="1" lang="ja-JP" altLang="en-US" sz="1300" dirty="0">
              <a:solidFill>
                <a:srgbClr val="FFFF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1" name="テキスト ボックス 20">
            <a:extLst>
              <a:ext uri="{FF2B5EF4-FFF2-40B4-BE49-F238E27FC236}">
                <a16:creationId xmlns:a16="http://schemas.microsoft.com/office/drawing/2014/main" id="{2A582925-ADD3-4187-ABE9-55486AF1F428}"/>
              </a:ext>
            </a:extLst>
          </p:cNvPr>
          <p:cNvSpPr txBox="1"/>
          <p:nvPr/>
        </p:nvSpPr>
        <p:spPr>
          <a:xfrm>
            <a:off x="1962332" y="4780406"/>
            <a:ext cx="792088" cy="492443"/>
          </a:xfrm>
          <a:prstGeom prst="rect">
            <a:avLst/>
          </a:prstGeom>
          <a:noFill/>
        </p:spPr>
        <p:txBody>
          <a:bodyPr wrap="square" rtlCol="0">
            <a:spAutoFit/>
          </a:bodyPr>
          <a:lstStyle/>
          <a:p>
            <a:pPr algn="ctr"/>
            <a:r>
              <a:rPr kumimoji="1" lang="ja-JP" altLang="en-US" sz="13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ブロック</a:t>
            </a:r>
            <a:r>
              <a:rPr kumimoji="1" lang="en-US" altLang="ja-JP" sz="13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2</a:t>
            </a:r>
            <a:endParaRPr kumimoji="1" lang="ja-JP" altLang="en-US" sz="1300" dirty="0">
              <a:solidFill>
                <a:srgbClr val="FFFF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2" name="テキスト ボックス 21">
            <a:extLst>
              <a:ext uri="{FF2B5EF4-FFF2-40B4-BE49-F238E27FC236}">
                <a16:creationId xmlns:a16="http://schemas.microsoft.com/office/drawing/2014/main" id="{78D8C6B9-0133-4DEB-8E58-D7554C4CA1C3}"/>
              </a:ext>
            </a:extLst>
          </p:cNvPr>
          <p:cNvSpPr txBox="1"/>
          <p:nvPr/>
        </p:nvSpPr>
        <p:spPr>
          <a:xfrm>
            <a:off x="2636538" y="4780406"/>
            <a:ext cx="792088" cy="492443"/>
          </a:xfrm>
          <a:prstGeom prst="rect">
            <a:avLst/>
          </a:prstGeom>
          <a:noFill/>
        </p:spPr>
        <p:txBody>
          <a:bodyPr wrap="square" rtlCol="0">
            <a:spAutoFit/>
          </a:bodyPr>
          <a:lstStyle/>
          <a:p>
            <a:pPr algn="ctr"/>
            <a:r>
              <a:rPr kumimoji="1" lang="ja-JP" altLang="en-US" sz="13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ブロック</a:t>
            </a:r>
            <a:r>
              <a:rPr kumimoji="1" lang="en-US" altLang="ja-JP" sz="13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3</a:t>
            </a:r>
            <a:endParaRPr kumimoji="1" lang="ja-JP" altLang="en-US" sz="1300" dirty="0">
              <a:solidFill>
                <a:srgbClr val="FFFF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33" name="テキスト ボックス 32">
            <a:extLst>
              <a:ext uri="{FF2B5EF4-FFF2-40B4-BE49-F238E27FC236}">
                <a16:creationId xmlns:a16="http://schemas.microsoft.com/office/drawing/2014/main" id="{40408CBA-4287-40F9-B18B-74F3F5574985}"/>
              </a:ext>
            </a:extLst>
          </p:cNvPr>
          <p:cNvSpPr txBox="1"/>
          <p:nvPr/>
        </p:nvSpPr>
        <p:spPr>
          <a:xfrm>
            <a:off x="5292080" y="1916832"/>
            <a:ext cx="2031519" cy="646331"/>
          </a:xfrm>
          <a:prstGeom prst="rect">
            <a:avLst/>
          </a:prstGeom>
          <a:noFill/>
        </p:spPr>
        <p:txBody>
          <a:bodyPr wrap="square" rtlCol="0">
            <a:spAutoFit/>
          </a:bodyPr>
          <a:lstStyle/>
          <a:p>
            <a:pPr algn="ctr"/>
            <a:r>
              <a:rPr kumimoji="1" lang="ja-JP" altLang="en-US" sz="18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ラテン方格</a:t>
            </a:r>
            <a:r>
              <a:rPr kumimoji="1" lang="en-US" altLang="ja-JP" sz="1800" baseline="30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a:t>
            </a:r>
          </a:p>
          <a:p>
            <a:pPr algn="ct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800" dirty="0">
                <a:solidFill>
                  <a:srgbClr val="79DCFF"/>
                </a:solidFill>
                <a:latin typeface="ＭＳ Ｐゴシック" panose="020B0600070205080204" pitchFamily="50" charset="-128"/>
                <a:ea typeface="ＭＳ Ｐゴシック" panose="020B0600070205080204" pitchFamily="50" charset="-128"/>
                <a:cs typeface="Meiryo UI" pitchFamily="50" charset="-128"/>
              </a:rPr>
              <a:t>行</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a:t>
            </a:r>
            <a:r>
              <a:rPr kumimoji="1" lang="ja-JP" altLang="en-US" sz="18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列</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のブロック）</a:t>
            </a:r>
          </a:p>
        </p:txBody>
      </p:sp>
      <p:sp>
        <p:nvSpPr>
          <p:cNvPr id="48" name="正方形/長方形 47">
            <a:extLst>
              <a:ext uri="{FF2B5EF4-FFF2-40B4-BE49-F238E27FC236}">
                <a16:creationId xmlns:a16="http://schemas.microsoft.com/office/drawing/2014/main" id="{F60CCB38-231F-4F60-81BF-7B4B6D57B967}"/>
              </a:ext>
            </a:extLst>
          </p:cNvPr>
          <p:cNvSpPr/>
          <p:nvPr/>
        </p:nvSpPr>
        <p:spPr>
          <a:xfrm flipH="1">
            <a:off x="5442159" y="2590500"/>
            <a:ext cx="637782" cy="680169"/>
          </a:xfrm>
          <a:prstGeom prst="rect">
            <a:avLst/>
          </a:prstGeom>
          <a:solidFill>
            <a:srgbClr val="00B050"/>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3</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49" name="正方形/長方形 48">
            <a:extLst>
              <a:ext uri="{FF2B5EF4-FFF2-40B4-BE49-F238E27FC236}">
                <a16:creationId xmlns:a16="http://schemas.microsoft.com/office/drawing/2014/main" id="{BDB45B11-1153-4A42-AA9B-63CA473E38B1}"/>
              </a:ext>
            </a:extLst>
          </p:cNvPr>
          <p:cNvSpPr/>
          <p:nvPr/>
        </p:nvSpPr>
        <p:spPr>
          <a:xfrm flipH="1">
            <a:off x="5442159" y="3270669"/>
            <a:ext cx="637782" cy="680169"/>
          </a:xfrm>
          <a:prstGeom prst="rect">
            <a:avLst/>
          </a:prstGeom>
          <a:solidFill>
            <a:srgbClr val="00B050"/>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水準</a:t>
            </a:r>
            <a:r>
              <a:rPr kumimoji="1" lang="en-US" altLang="ja-JP" sz="1600" kern="0" dirty="0">
                <a:solidFill>
                  <a:schemeClr val="bg1"/>
                </a:solidFill>
                <a:latin typeface="+mj-ea"/>
                <a:ea typeface="+mj-ea"/>
              </a:rPr>
              <a:t>2</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50" name="正方形/長方形 49">
            <a:extLst>
              <a:ext uri="{FF2B5EF4-FFF2-40B4-BE49-F238E27FC236}">
                <a16:creationId xmlns:a16="http://schemas.microsoft.com/office/drawing/2014/main" id="{5FC123AB-0140-4434-8E78-0308A39397E3}"/>
              </a:ext>
            </a:extLst>
          </p:cNvPr>
          <p:cNvSpPr/>
          <p:nvPr/>
        </p:nvSpPr>
        <p:spPr>
          <a:xfrm flipH="1">
            <a:off x="5442159" y="3953560"/>
            <a:ext cx="637782" cy="680169"/>
          </a:xfrm>
          <a:prstGeom prst="rect">
            <a:avLst/>
          </a:prstGeom>
          <a:solidFill>
            <a:srgbClr val="00B050"/>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水準</a:t>
            </a:r>
            <a:r>
              <a:rPr kumimoji="1" lang="en-US" altLang="ja-JP" sz="1600" kern="0" dirty="0">
                <a:solidFill>
                  <a:schemeClr val="bg1"/>
                </a:solidFill>
                <a:latin typeface="+mj-ea"/>
                <a:ea typeface="+mj-ea"/>
              </a:rPr>
              <a:t>1</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51" name="正方形/長方形 50">
            <a:extLst>
              <a:ext uri="{FF2B5EF4-FFF2-40B4-BE49-F238E27FC236}">
                <a16:creationId xmlns:a16="http://schemas.microsoft.com/office/drawing/2014/main" id="{C14E9FA4-204F-4918-BDE5-EA7F553B82CA}"/>
              </a:ext>
            </a:extLst>
          </p:cNvPr>
          <p:cNvSpPr/>
          <p:nvPr/>
        </p:nvSpPr>
        <p:spPr>
          <a:xfrm flipH="1">
            <a:off x="6075870" y="2590500"/>
            <a:ext cx="637782" cy="680169"/>
          </a:xfrm>
          <a:prstGeom prst="rect">
            <a:avLst/>
          </a:prstGeom>
          <a:solidFill>
            <a:srgbClr val="00B050"/>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1</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52" name="正方形/長方形 51">
            <a:extLst>
              <a:ext uri="{FF2B5EF4-FFF2-40B4-BE49-F238E27FC236}">
                <a16:creationId xmlns:a16="http://schemas.microsoft.com/office/drawing/2014/main" id="{65694714-E206-43AF-8E9F-E57920E7AE3F}"/>
              </a:ext>
            </a:extLst>
          </p:cNvPr>
          <p:cNvSpPr/>
          <p:nvPr/>
        </p:nvSpPr>
        <p:spPr>
          <a:xfrm flipH="1">
            <a:off x="6075870" y="3270669"/>
            <a:ext cx="637782" cy="680169"/>
          </a:xfrm>
          <a:prstGeom prst="rect">
            <a:avLst/>
          </a:prstGeom>
          <a:solidFill>
            <a:srgbClr val="00B050"/>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2</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53" name="正方形/長方形 52">
            <a:extLst>
              <a:ext uri="{FF2B5EF4-FFF2-40B4-BE49-F238E27FC236}">
                <a16:creationId xmlns:a16="http://schemas.microsoft.com/office/drawing/2014/main" id="{F50DD259-6343-49DC-9A76-1F8F77A6EB72}"/>
              </a:ext>
            </a:extLst>
          </p:cNvPr>
          <p:cNvSpPr/>
          <p:nvPr/>
        </p:nvSpPr>
        <p:spPr>
          <a:xfrm flipH="1">
            <a:off x="6075870" y="3953560"/>
            <a:ext cx="637782" cy="680169"/>
          </a:xfrm>
          <a:prstGeom prst="rect">
            <a:avLst/>
          </a:prstGeom>
          <a:solidFill>
            <a:srgbClr val="00B050"/>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3</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54" name="正方形/長方形 53">
            <a:extLst>
              <a:ext uri="{FF2B5EF4-FFF2-40B4-BE49-F238E27FC236}">
                <a16:creationId xmlns:a16="http://schemas.microsoft.com/office/drawing/2014/main" id="{7B943337-5BF3-4D8E-BD1C-04189E8467D4}"/>
              </a:ext>
            </a:extLst>
          </p:cNvPr>
          <p:cNvSpPr/>
          <p:nvPr/>
        </p:nvSpPr>
        <p:spPr>
          <a:xfrm flipH="1">
            <a:off x="6717723" y="2590500"/>
            <a:ext cx="637782" cy="680169"/>
          </a:xfrm>
          <a:prstGeom prst="rect">
            <a:avLst/>
          </a:prstGeom>
          <a:solidFill>
            <a:srgbClr val="00B050"/>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2</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55" name="正方形/長方形 54">
            <a:extLst>
              <a:ext uri="{FF2B5EF4-FFF2-40B4-BE49-F238E27FC236}">
                <a16:creationId xmlns:a16="http://schemas.microsoft.com/office/drawing/2014/main" id="{E35C29FF-476A-4B6A-9B2F-8E7F634DC688}"/>
              </a:ext>
            </a:extLst>
          </p:cNvPr>
          <p:cNvSpPr/>
          <p:nvPr/>
        </p:nvSpPr>
        <p:spPr>
          <a:xfrm flipH="1">
            <a:off x="6717723" y="3270669"/>
            <a:ext cx="637782" cy="680169"/>
          </a:xfrm>
          <a:prstGeom prst="rect">
            <a:avLst/>
          </a:prstGeom>
          <a:solidFill>
            <a:srgbClr val="00B050"/>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1</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56" name="正方形/長方形 55">
            <a:extLst>
              <a:ext uri="{FF2B5EF4-FFF2-40B4-BE49-F238E27FC236}">
                <a16:creationId xmlns:a16="http://schemas.microsoft.com/office/drawing/2014/main" id="{134C4843-135D-4AE1-870F-4E4ACF035FCA}"/>
              </a:ext>
            </a:extLst>
          </p:cNvPr>
          <p:cNvSpPr/>
          <p:nvPr/>
        </p:nvSpPr>
        <p:spPr>
          <a:xfrm flipH="1">
            <a:off x="6717723" y="3953560"/>
            <a:ext cx="637782" cy="680169"/>
          </a:xfrm>
          <a:prstGeom prst="rect">
            <a:avLst/>
          </a:prstGeom>
          <a:solidFill>
            <a:srgbClr val="00B050"/>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bg1"/>
                </a:solidFill>
                <a:effectLst/>
                <a:uLnTx/>
                <a:uFillTx/>
                <a:latin typeface="+mj-ea"/>
                <a:ea typeface="+mj-ea"/>
                <a:cs typeface="+mn-cs"/>
              </a:rPr>
              <a:t>水準</a:t>
            </a:r>
            <a:r>
              <a:rPr kumimoji="1" lang="en-US" altLang="ja-JP" sz="1600" b="0" i="0" u="none" strike="noStrike" kern="0" cap="none" spc="0" normalizeH="0" baseline="0" noProof="0" dirty="0">
                <a:ln>
                  <a:noFill/>
                </a:ln>
                <a:solidFill>
                  <a:schemeClr val="bg1"/>
                </a:solidFill>
                <a:effectLst/>
                <a:uLnTx/>
                <a:uFillTx/>
                <a:latin typeface="+mj-ea"/>
                <a:ea typeface="+mj-ea"/>
                <a:cs typeface="+mn-cs"/>
              </a:rPr>
              <a:t>3</a:t>
            </a:r>
            <a:endParaRPr kumimoji="1" lang="ja-JP" altLang="en-US" sz="1600" b="0" i="0" u="none" strike="noStrike" kern="0" cap="none" spc="0" normalizeH="0" baseline="0" noProof="0" dirty="0">
              <a:ln>
                <a:noFill/>
              </a:ln>
              <a:solidFill>
                <a:schemeClr val="bg1"/>
              </a:solidFill>
              <a:effectLst/>
              <a:uLnTx/>
              <a:uFillTx/>
              <a:latin typeface="+mj-ea"/>
              <a:ea typeface="+mj-ea"/>
              <a:cs typeface="+mn-cs"/>
            </a:endParaRPr>
          </a:p>
        </p:txBody>
      </p:sp>
      <p:sp>
        <p:nvSpPr>
          <p:cNvPr id="57" name="正方形/長方形 56">
            <a:extLst>
              <a:ext uri="{FF2B5EF4-FFF2-40B4-BE49-F238E27FC236}">
                <a16:creationId xmlns:a16="http://schemas.microsoft.com/office/drawing/2014/main" id="{59874548-DC7D-4444-BFFA-F9209C91EBBC}"/>
              </a:ext>
            </a:extLst>
          </p:cNvPr>
          <p:cNvSpPr/>
          <p:nvPr/>
        </p:nvSpPr>
        <p:spPr>
          <a:xfrm>
            <a:off x="5446230" y="2595111"/>
            <a:ext cx="637782" cy="2043228"/>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E913FFFD-40A2-4D9C-B42F-F8D66EC3DFA5}"/>
              </a:ext>
            </a:extLst>
          </p:cNvPr>
          <p:cNvSpPr/>
          <p:nvPr/>
        </p:nvSpPr>
        <p:spPr>
          <a:xfrm>
            <a:off x="6088083" y="2595111"/>
            <a:ext cx="637782" cy="2043228"/>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a:extLst>
              <a:ext uri="{FF2B5EF4-FFF2-40B4-BE49-F238E27FC236}">
                <a16:creationId xmlns:a16="http://schemas.microsoft.com/office/drawing/2014/main" id="{FFDFA4DF-BA08-418C-9C02-990FF3CBB409}"/>
              </a:ext>
            </a:extLst>
          </p:cNvPr>
          <p:cNvSpPr/>
          <p:nvPr/>
        </p:nvSpPr>
        <p:spPr>
          <a:xfrm>
            <a:off x="6721794" y="2595111"/>
            <a:ext cx="637782" cy="2043228"/>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BEE66FE6-8E77-48DD-A08E-3B978E39B48F}"/>
              </a:ext>
            </a:extLst>
          </p:cNvPr>
          <p:cNvSpPr txBox="1"/>
          <p:nvPr/>
        </p:nvSpPr>
        <p:spPr>
          <a:xfrm>
            <a:off x="5355203" y="4741185"/>
            <a:ext cx="792088" cy="492443"/>
          </a:xfrm>
          <a:prstGeom prst="rect">
            <a:avLst/>
          </a:prstGeom>
          <a:noFill/>
        </p:spPr>
        <p:txBody>
          <a:bodyPr wrap="square" rtlCol="0">
            <a:spAutoFit/>
          </a:bodyPr>
          <a:lstStyle/>
          <a:p>
            <a:pPr algn="ctr"/>
            <a:r>
              <a:rPr kumimoji="1" lang="ja-JP" altLang="en-US" sz="13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ブロック</a:t>
            </a:r>
            <a:r>
              <a:rPr kumimoji="1" lang="en-US" altLang="ja-JP" sz="13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1</a:t>
            </a:r>
            <a:endParaRPr kumimoji="1" lang="ja-JP" altLang="en-US" sz="1300" dirty="0">
              <a:solidFill>
                <a:srgbClr val="FFFF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61" name="テキスト ボックス 60">
            <a:extLst>
              <a:ext uri="{FF2B5EF4-FFF2-40B4-BE49-F238E27FC236}">
                <a16:creationId xmlns:a16="http://schemas.microsoft.com/office/drawing/2014/main" id="{781CCFC0-676B-47A7-9ACB-4A83CE08B463}"/>
              </a:ext>
            </a:extLst>
          </p:cNvPr>
          <p:cNvSpPr txBox="1"/>
          <p:nvPr/>
        </p:nvSpPr>
        <p:spPr>
          <a:xfrm>
            <a:off x="5997056" y="4741185"/>
            <a:ext cx="792088" cy="492443"/>
          </a:xfrm>
          <a:prstGeom prst="rect">
            <a:avLst/>
          </a:prstGeom>
          <a:noFill/>
        </p:spPr>
        <p:txBody>
          <a:bodyPr wrap="square" rtlCol="0">
            <a:spAutoFit/>
          </a:bodyPr>
          <a:lstStyle/>
          <a:p>
            <a:pPr algn="ctr"/>
            <a:r>
              <a:rPr kumimoji="1" lang="ja-JP" altLang="en-US" sz="13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ブロック</a:t>
            </a:r>
            <a:r>
              <a:rPr kumimoji="1" lang="en-US" altLang="ja-JP" sz="13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2</a:t>
            </a:r>
            <a:endParaRPr kumimoji="1" lang="ja-JP" altLang="en-US" sz="1300" dirty="0">
              <a:solidFill>
                <a:srgbClr val="FFFF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62" name="テキスト ボックス 61">
            <a:extLst>
              <a:ext uri="{FF2B5EF4-FFF2-40B4-BE49-F238E27FC236}">
                <a16:creationId xmlns:a16="http://schemas.microsoft.com/office/drawing/2014/main" id="{350DA51A-EC68-4636-8E10-9E62E49CBF35}"/>
              </a:ext>
            </a:extLst>
          </p:cNvPr>
          <p:cNvSpPr txBox="1"/>
          <p:nvPr/>
        </p:nvSpPr>
        <p:spPr>
          <a:xfrm>
            <a:off x="6671262" y="4741185"/>
            <a:ext cx="792088" cy="492443"/>
          </a:xfrm>
          <a:prstGeom prst="rect">
            <a:avLst/>
          </a:prstGeom>
          <a:noFill/>
        </p:spPr>
        <p:txBody>
          <a:bodyPr wrap="square" rtlCol="0">
            <a:spAutoFit/>
          </a:bodyPr>
          <a:lstStyle/>
          <a:p>
            <a:pPr algn="ctr"/>
            <a:r>
              <a:rPr kumimoji="1" lang="ja-JP" altLang="en-US" sz="13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ブロック</a:t>
            </a:r>
            <a:r>
              <a:rPr kumimoji="1" lang="en-US" altLang="ja-JP" sz="13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3</a:t>
            </a:r>
            <a:endParaRPr kumimoji="1" lang="ja-JP" altLang="en-US" sz="1300" dirty="0">
              <a:solidFill>
                <a:srgbClr val="FFFF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63" name="正方形/長方形 62">
            <a:extLst>
              <a:ext uri="{FF2B5EF4-FFF2-40B4-BE49-F238E27FC236}">
                <a16:creationId xmlns:a16="http://schemas.microsoft.com/office/drawing/2014/main" id="{AA57966B-233B-4932-A573-C0D485E1E020}"/>
              </a:ext>
            </a:extLst>
          </p:cNvPr>
          <p:cNvSpPr/>
          <p:nvPr/>
        </p:nvSpPr>
        <p:spPr>
          <a:xfrm>
            <a:off x="5359014" y="2679944"/>
            <a:ext cx="2071494" cy="585162"/>
          </a:xfrm>
          <a:prstGeom prst="rect">
            <a:avLst/>
          </a:prstGeom>
          <a:noFill/>
          <a:ln w="57150">
            <a:solidFill>
              <a:srgbClr val="65D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a:extLst>
              <a:ext uri="{FF2B5EF4-FFF2-40B4-BE49-F238E27FC236}">
                <a16:creationId xmlns:a16="http://schemas.microsoft.com/office/drawing/2014/main" id="{34255D85-DDB0-4E99-A4C7-B8AE8CE829E6}"/>
              </a:ext>
            </a:extLst>
          </p:cNvPr>
          <p:cNvSpPr/>
          <p:nvPr/>
        </p:nvSpPr>
        <p:spPr>
          <a:xfrm>
            <a:off x="5359014" y="3264828"/>
            <a:ext cx="2071494" cy="680168"/>
          </a:xfrm>
          <a:prstGeom prst="rect">
            <a:avLst/>
          </a:prstGeom>
          <a:noFill/>
          <a:ln w="57150">
            <a:solidFill>
              <a:srgbClr val="65D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a:extLst>
              <a:ext uri="{FF2B5EF4-FFF2-40B4-BE49-F238E27FC236}">
                <a16:creationId xmlns:a16="http://schemas.microsoft.com/office/drawing/2014/main" id="{48657689-E1A3-460C-AC36-73CF5A3A5066}"/>
              </a:ext>
            </a:extLst>
          </p:cNvPr>
          <p:cNvSpPr/>
          <p:nvPr/>
        </p:nvSpPr>
        <p:spPr>
          <a:xfrm>
            <a:off x="5359014" y="3944995"/>
            <a:ext cx="2071494" cy="626626"/>
          </a:xfrm>
          <a:prstGeom prst="rect">
            <a:avLst/>
          </a:prstGeom>
          <a:noFill/>
          <a:ln w="57150">
            <a:solidFill>
              <a:srgbClr val="65D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C3F8A233-1307-4724-A01D-CE6E87ACA307}"/>
              </a:ext>
            </a:extLst>
          </p:cNvPr>
          <p:cNvSpPr txBox="1"/>
          <p:nvPr/>
        </p:nvSpPr>
        <p:spPr>
          <a:xfrm>
            <a:off x="4590831" y="2772385"/>
            <a:ext cx="792088" cy="492443"/>
          </a:xfrm>
          <a:prstGeom prst="rect">
            <a:avLst/>
          </a:prstGeom>
          <a:noFill/>
        </p:spPr>
        <p:txBody>
          <a:bodyPr wrap="square" rtlCol="0">
            <a:spAutoFit/>
          </a:bodyPr>
          <a:lstStyle/>
          <a:p>
            <a:pPr algn="ctr"/>
            <a:r>
              <a:rPr kumimoji="1" lang="ja-JP" altLang="en-US" sz="1300" dirty="0">
                <a:solidFill>
                  <a:srgbClr val="79DCFF"/>
                </a:solidFill>
                <a:latin typeface="ＭＳ Ｐゴシック" panose="020B0600070205080204" pitchFamily="50" charset="-128"/>
                <a:ea typeface="ＭＳ Ｐゴシック" panose="020B0600070205080204" pitchFamily="50" charset="-128"/>
                <a:cs typeface="Meiryo UI" pitchFamily="50" charset="-128"/>
              </a:rPr>
              <a:t>ブロック</a:t>
            </a:r>
            <a:r>
              <a:rPr kumimoji="1" lang="en-US" altLang="ja-JP" sz="1300" dirty="0">
                <a:solidFill>
                  <a:srgbClr val="79DCFF"/>
                </a:solidFill>
                <a:latin typeface="ＭＳ Ｐゴシック" panose="020B0600070205080204" pitchFamily="50" charset="-128"/>
                <a:ea typeface="ＭＳ Ｐゴシック" panose="020B0600070205080204" pitchFamily="50" charset="-128"/>
                <a:cs typeface="Meiryo UI" pitchFamily="50" charset="-128"/>
              </a:rPr>
              <a:t>1</a:t>
            </a:r>
            <a:endParaRPr kumimoji="1" lang="ja-JP" altLang="en-US" sz="1300" dirty="0">
              <a:solidFill>
                <a:srgbClr val="79DCFF"/>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67" name="テキスト ボックス 66">
            <a:extLst>
              <a:ext uri="{FF2B5EF4-FFF2-40B4-BE49-F238E27FC236}">
                <a16:creationId xmlns:a16="http://schemas.microsoft.com/office/drawing/2014/main" id="{6594F722-912E-44B5-9EF5-68D0DCE8B4EF}"/>
              </a:ext>
            </a:extLst>
          </p:cNvPr>
          <p:cNvSpPr txBox="1"/>
          <p:nvPr/>
        </p:nvSpPr>
        <p:spPr>
          <a:xfrm>
            <a:off x="4608673" y="3444580"/>
            <a:ext cx="792088" cy="492443"/>
          </a:xfrm>
          <a:prstGeom prst="rect">
            <a:avLst/>
          </a:prstGeom>
          <a:noFill/>
        </p:spPr>
        <p:txBody>
          <a:bodyPr wrap="square" rtlCol="0">
            <a:spAutoFit/>
          </a:bodyPr>
          <a:lstStyle/>
          <a:p>
            <a:pPr algn="ctr"/>
            <a:r>
              <a:rPr kumimoji="1" lang="ja-JP" altLang="en-US" sz="1300" dirty="0">
                <a:solidFill>
                  <a:srgbClr val="79DCFF"/>
                </a:solidFill>
                <a:latin typeface="ＭＳ Ｐゴシック" panose="020B0600070205080204" pitchFamily="50" charset="-128"/>
                <a:ea typeface="ＭＳ Ｐゴシック" panose="020B0600070205080204" pitchFamily="50" charset="-128"/>
                <a:cs typeface="Meiryo UI" pitchFamily="50" charset="-128"/>
              </a:rPr>
              <a:t>ブロック</a:t>
            </a:r>
            <a:r>
              <a:rPr kumimoji="1" lang="en-US" altLang="ja-JP" sz="1300" dirty="0">
                <a:solidFill>
                  <a:srgbClr val="79DCFF"/>
                </a:solidFill>
                <a:latin typeface="ＭＳ Ｐゴシック" panose="020B0600070205080204" pitchFamily="50" charset="-128"/>
                <a:ea typeface="ＭＳ Ｐゴシック" panose="020B0600070205080204" pitchFamily="50" charset="-128"/>
                <a:cs typeface="Meiryo UI" pitchFamily="50" charset="-128"/>
              </a:rPr>
              <a:t>2</a:t>
            </a:r>
            <a:endParaRPr kumimoji="1" lang="ja-JP" altLang="en-US" sz="1300" dirty="0">
              <a:solidFill>
                <a:srgbClr val="79DCFF"/>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68" name="テキスト ボックス 67">
            <a:extLst>
              <a:ext uri="{FF2B5EF4-FFF2-40B4-BE49-F238E27FC236}">
                <a16:creationId xmlns:a16="http://schemas.microsoft.com/office/drawing/2014/main" id="{5A4330F0-17AF-4675-A4E2-12C7A2B5D87E}"/>
              </a:ext>
            </a:extLst>
          </p:cNvPr>
          <p:cNvSpPr txBox="1"/>
          <p:nvPr/>
        </p:nvSpPr>
        <p:spPr>
          <a:xfrm>
            <a:off x="4623850" y="4131361"/>
            <a:ext cx="792088" cy="492443"/>
          </a:xfrm>
          <a:prstGeom prst="rect">
            <a:avLst/>
          </a:prstGeom>
          <a:noFill/>
        </p:spPr>
        <p:txBody>
          <a:bodyPr wrap="square" rtlCol="0">
            <a:spAutoFit/>
          </a:bodyPr>
          <a:lstStyle/>
          <a:p>
            <a:pPr algn="ctr"/>
            <a:r>
              <a:rPr kumimoji="1" lang="ja-JP" altLang="en-US" sz="1300" dirty="0">
                <a:solidFill>
                  <a:srgbClr val="79DCFF"/>
                </a:solidFill>
                <a:latin typeface="ＭＳ Ｐゴシック" panose="020B0600070205080204" pitchFamily="50" charset="-128"/>
                <a:ea typeface="ＭＳ Ｐゴシック" panose="020B0600070205080204" pitchFamily="50" charset="-128"/>
                <a:cs typeface="Meiryo UI" pitchFamily="50" charset="-128"/>
              </a:rPr>
              <a:t>ブロック</a:t>
            </a:r>
            <a:r>
              <a:rPr kumimoji="1" lang="en-US" altLang="ja-JP" sz="1300" dirty="0">
                <a:solidFill>
                  <a:srgbClr val="79DCFF"/>
                </a:solidFill>
                <a:latin typeface="ＭＳ Ｐゴシック" panose="020B0600070205080204" pitchFamily="50" charset="-128"/>
                <a:ea typeface="ＭＳ Ｐゴシック" panose="020B0600070205080204" pitchFamily="50" charset="-128"/>
                <a:cs typeface="Meiryo UI" pitchFamily="50" charset="-128"/>
              </a:rPr>
              <a:t>3</a:t>
            </a:r>
            <a:endParaRPr kumimoji="1" lang="ja-JP" altLang="en-US" sz="1300" dirty="0">
              <a:solidFill>
                <a:srgbClr val="79DCFF"/>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69" name="矢印: 右 68">
            <a:extLst>
              <a:ext uri="{FF2B5EF4-FFF2-40B4-BE49-F238E27FC236}">
                <a16:creationId xmlns:a16="http://schemas.microsoft.com/office/drawing/2014/main" id="{28641D56-17DB-4FA2-9A0D-153580EB4514}"/>
              </a:ext>
            </a:extLst>
          </p:cNvPr>
          <p:cNvSpPr/>
          <p:nvPr/>
        </p:nvSpPr>
        <p:spPr>
          <a:xfrm>
            <a:off x="3454934" y="3424328"/>
            <a:ext cx="1177209" cy="576064"/>
          </a:xfrm>
          <a:prstGeom prst="rightArrow">
            <a:avLst/>
          </a:prstGeom>
          <a:solidFill>
            <a:srgbClr val="00B0F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dirty="0"/>
              <a:t>行ブロック</a:t>
            </a:r>
          </a:p>
        </p:txBody>
      </p:sp>
      <p:sp>
        <p:nvSpPr>
          <p:cNvPr id="70" name="テキスト ボックス 69">
            <a:extLst>
              <a:ext uri="{FF2B5EF4-FFF2-40B4-BE49-F238E27FC236}">
                <a16:creationId xmlns:a16="http://schemas.microsoft.com/office/drawing/2014/main" id="{1C46275D-7B06-4421-8BD8-22D635F2CB11}"/>
              </a:ext>
            </a:extLst>
          </p:cNvPr>
          <p:cNvSpPr txBox="1"/>
          <p:nvPr/>
        </p:nvSpPr>
        <p:spPr>
          <a:xfrm>
            <a:off x="5431831" y="5221567"/>
            <a:ext cx="2031519" cy="369332"/>
          </a:xfrm>
          <a:prstGeom prst="rect">
            <a:avLst/>
          </a:prstGeom>
          <a:noFill/>
        </p:spPr>
        <p:txBody>
          <a:bodyPr wrap="square" rtlCol="0">
            <a:spAutoFit/>
          </a:bodyPr>
          <a:lstStyle/>
          <a:p>
            <a:pPr algn="ctr"/>
            <a:r>
              <a:rPr kumimoji="1" lang="ja-JP" altLang="en-US" sz="18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三元配置分散分析</a:t>
            </a:r>
          </a:p>
        </p:txBody>
      </p:sp>
      <p:sp>
        <p:nvSpPr>
          <p:cNvPr id="71" name="テキスト ボックス 70">
            <a:extLst>
              <a:ext uri="{FF2B5EF4-FFF2-40B4-BE49-F238E27FC236}">
                <a16:creationId xmlns:a16="http://schemas.microsoft.com/office/drawing/2014/main" id="{93160370-F302-445B-B830-7CAAA77F012B}"/>
              </a:ext>
            </a:extLst>
          </p:cNvPr>
          <p:cNvSpPr txBox="1"/>
          <p:nvPr/>
        </p:nvSpPr>
        <p:spPr>
          <a:xfrm>
            <a:off x="1342616" y="5217602"/>
            <a:ext cx="2031519" cy="369332"/>
          </a:xfrm>
          <a:prstGeom prst="rect">
            <a:avLst/>
          </a:prstGeom>
          <a:noFill/>
        </p:spPr>
        <p:txBody>
          <a:bodyPr wrap="square" rtlCol="0">
            <a:spAutoFit/>
          </a:bodyPr>
          <a:lstStyle/>
          <a:p>
            <a:pPr algn="ctr"/>
            <a:r>
              <a:rPr kumimoji="1" lang="ja-JP" altLang="en-US" sz="18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二元配置分散分析</a:t>
            </a:r>
          </a:p>
        </p:txBody>
      </p:sp>
      <p:sp>
        <p:nvSpPr>
          <p:cNvPr id="72" name="テキスト ボックス 71">
            <a:extLst>
              <a:ext uri="{FF2B5EF4-FFF2-40B4-BE49-F238E27FC236}">
                <a16:creationId xmlns:a16="http://schemas.microsoft.com/office/drawing/2014/main" id="{43EB77BC-8660-4A98-A81D-AF6F999C1093}"/>
              </a:ext>
            </a:extLst>
          </p:cNvPr>
          <p:cNvSpPr txBox="1"/>
          <p:nvPr/>
        </p:nvSpPr>
        <p:spPr>
          <a:xfrm>
            <a:off x="7617123" y="2577270"/>
            <a:ext cx="646331" cy="2095679"/>
          </a:xfrm>
          <a:prstGeom prst="rect">
            <a:avLst/>
          </a:prstGeom>
          <a:noFill/>
        </p:spPr>
        <p:txBody>
          <a:bodyPr vert="eaVert" wrap="square" rtlCol="0">
            <a:spAutoFit/>
          </a:bodyPr>
          <a:lstStyle/>
          <a:p>
            <a:pPr algn="just"/>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列ブロック</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の中でも</a:t>
            </a:r>
            <a:r>
              <a:rPr kumimoji="1" lang="ja-JP" altLang="en-US" sz="1500" dirty="0">
                <a:solidFill>
                  <a:srgbClr val="79DCFF"/>
                </a:solidFill>
                <a:latin typeface="ＭＳ Ｐゴシック" panose="020B0600070205080204" pitchFamily="50" charset="-128"/>
                <a:ea typeface="ＭＳ Ｐゴシック" panose="020B0600070205080204" pitchFamily="50" charset="-128"/>
                <a:cs typeface="Meiryo UI" pitchFamily="50" charset="-128"/>
              </a:rPr>
              <a:t>行ブロック</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の中でも無作為化</a:t>
            </a:r>
          </a:p>
        </p:txBody>
      </p:sp>
      <p:cxnSp>
        <p:nvCxnSpPr>
          <p:cNvPr id="73" name="コネクタ: 曲線 72">
            <a:extLst>
              <a:ext uri="{FF2B5EF4-FFF2-40B4-BE49-F238E27FC236}">
                <a16:creationId xmlns:a16="http://schemas.microsoft.com/office/drawing/2014/main" id="{46026627-506C-4485-A93A-F31725155F65}"/>
              </a:ext>
            </a:extLst>
          </p:cNvPr>
          <p:cNvCxnSpPr>
            <a:cxnSpLocks/>
          </p:cNvCxnSpPr>
          <p:nvPr/>
        </p:nvCxnSpPr>
        <p:spPr>
          <a:xfrm rot="10800000" flipV="1">
            <a:off x="7235646" y="2772385"/>
            <a:ext cx="419700" cy="236455"/>
          </a:xfrm>
          <a:prstGeom prst="curvedConnector3">
            <a:avLst>
              <a:gd name="adj1" fmla="val 50000"/>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4" name="テキスト ボックス 73">
            <a:extLst>
              <a:ext uri="{FF2B5EF4-FFF2-40B4-BE49-F238E27FC236}">
                <a16:creationId xmlns:a16="http://schemas.microsoft.com/office/drawing/2014/main" id="{F30948F4-468A-4529-8DEC-B952195E91B7}"/>
              </a:ext>
            </a:extLst>
          </p:cNvPr>
          <p:cNvSpPr txBox="1"/>
          <p:nvPr/>
        </p:nvSpPr>
        <p:spPr>
          <a:xfrm>
            <a:off x="1342616" y="5606562"/>
            <a:ext cx="6744377" cy="646331"/>
          </a:xfrm>
          <a:prstGeom prst="rect">
            <a:avLst/>
          </a:prstGeom>
          <a:noFill/>
        </p:spPr>
        <p:txBody>
          <a:bodyPr wrap="square" rtlCol="0">
            <a:spAutoFit/>
          </a:bodyPr>
          <a:lstStyle/>
          <a:p>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注</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：ブロック化の対象は空間に時間や人が混じっても良い。</a:t>
            </a:r>
            <a:endPar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：昔は水準</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にラテン語を当てていたことが名称の由来。</a:t>
            </a:r>
          </a:p>
        </p:txBody>
      </p:sp>
      <p:sp>
        <p:nvSpPr>
          <p:cNvPr id="75" name="矢印: 二方向 74">
            <a:extLst>
              <a:ext uri="{FF2B5EF4-FFF2-40B4-BE49-F238E27FC236}">
                <a16:creationId xmlns:a16="http://schemas.microsoft.com/office/drawing/2014/main" id="{2C420166-2606-48AA-86F4-88201584BA06}"/>
              </a:ext>
            </a:extLst>
          </p:cNvPr>
          <p:cNvSpPr/>
          <p:nvPr/>
        </p:nvSpPr>
        <p:spPr>
          <a:xfrm rot="5400000">
            <a:off x="4998045" y="4681557"/>
            <a:ext cx="436367" cy="429520"/>
          </a:xfrm>
          <a:prstGeom prst="leftUp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a:extLst>
              <a:ext uri="{FF2B5EF4-FFF2-40B4-BE49-F238E27FC236}">
                <a16:creationId xmlns:a16="http://schemas.microsoft.com/office/drawing/2014/main" id="{7C05052F-AA86-493F-AEA6-1727F2EF038D}"/>
              </a:ext>
            </a:extLst>
          </p:cNvPr>
          <p:cNvSpPr/>
          <p:nvPr/>
        </p:nvSpPr>
        <p:spPr>
          <a:xfrm rot="2888036">
            <a:off x="4267613" y="4970777"/>
            <a:ext cx="1152587" cy="323165"/>
          </a:xfrm>
          <a:prstGeom prst="rect">
            <a:avLst/>
          </a:prstGeom>
        </p:spPr>
        <p:txBody>
          <a:bodyPr wrap="square">
            <a:spAutoFit/>
          </a:bodyPr>
          <a:lstStyle/>
          <a:p>
            <a:r>
              <a:rPr kumimoji="1" lang="ja-JP" altLang="en-US" sz="1500" dirty="0">
                <a:solidFill>
                  <a:schemeClr val="bg1"/>
                </a:solidFill>
                <a:latin typeface="ＭＳ Ｐゴシック" panose="020B0600070205080204" pitchFamily="50" charset="-128"/>
                <a:cs typeface="Meiryo UI" pitchFamily="50" charset="-128"/>
              </a:rPr>
              <a:t>行列は同数</a:t>
            </a:r>
            <a:endParaRPr lang="ja-JP" altLang="en-US" sz="1500" dirty="0"/>
          </a:p>
        </p:txBody>
      </p:sp>
      <p:sp>
        <p:nvSpPr>
          <p:cNvPr id="77" name="テキスト ボックス 76">
            <a:extLst>
              <a:ext uri="{FF2B5EF4-FFF2-40B4-BE49-F238E27FC236}">
                <a16:creationId xmlns:a16="http://schemas.microsoft.com/office/drawing/2014/main" id="{F8EB5486-4F44-4FBC-806F-D84AC4956711}"/>
              </a:ext>
            </a:extLst>
          </p:cNvPr>
          <p:cNvSpPr txBox="1"/>
          <p:nvPr/>
        </p:nvSpPr>
        <p:spPr>
          <a:xfrm>
            <a:off x="3374135" y="2903390"/>
            <a:ext cx="1268151" cy="553998"/>
          </a:xfrm>
          <a:prstGeom prst="rect">
            <a:avLst/>
          </a:prstGeom>
          <a:noFill/>
        </p:spPr>
        <p:txBody>
          <a:bodyPr wrap="square" rtlCol="0">
            <a:spAutoFit/>
          </a:bodyPr>
          <a:lstStyle/>
          <a:p>
            <a:pPr algn="ct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ブロック因子をもう</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つ</a:t>
            </a:r>
          </a:p>
        </p:txBody>
      </p:sp>
    </p:spTree>
    <p:extLst>
      <p:ext uri="{BB962C8B-B14F-4D97-AF65-F5344CB8AC3E}">
        <p14:creationId xmlns:p14="http://schemas.microsoft.com/office/powerpoint/2010/main" val="6832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500"/>
                                        <p:tgtEl>
                                          <p:spTgt spid="5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500"/>
                                        <p:tgtEl>
                                          <p:spTgt spid="5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fade">
                                      <p:cBhvr>
                                        <p:cTn id="34" dur="500"/>
                                        <p:tgtEl>
                                          <p:spTgt spid="5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fade">
                                      <p:cBhvr>
                                        <p:cTn id="40" dur="500"/>
                                        <p:tgtEl>
                                          <p:spTgt spid="5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fade">
                                      <p:cBhvr>
                                        <p:cTn id="43" dur="500"/>
                                        <p:tgtEl>
                                          <p:spTgt spid="5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500"/>
                                        <p:tgtEl>
                                          <p:spTgt spid="6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fade">
                                      <p:cBhvr>
                                        <p:cTn id="49" dur="500"/>
                                        <p:tgtEl>
                                          <p:spTgt spid="6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fade">
                                      <p:cBhvr>
                                        <p:cTn id="52" dur="500"/>
                                        <p:tgtEl>
                                          <p:spTgt spid="6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fade">
                                      <p:cBhvr>
                                        <p:cTn id="55" dur="500"/>
                                        <p:tgtEl>
                                          <p:spTgt spid="6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fade">
                                      <p:cBhvr>
                                        <p:cTn id="58" dur="500"/>
                                        <p:tgtEl>
                                          <p:spTgt spid="7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fade">
                                      <p:cBhvr>
                                        <p:cTn id="61" dur="500"/>
                                        <p:tgtEl>
                                          <p:spTgt spid="7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500"/>
                                        <p:tgtEl>
                                          <p:spTgt spid="7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63"/>
                                        </p:tgtEl>
                                        <p:attrNameLst>
                                          <p:attrName>style.visibility</p:attrName>
                                        </p:attrNameLst>
                                      </p:cBhvr>
                                      <p:to>
                                        <p:strVal val="visible"/>
                                      </p:to>
                                    </p:set>
                                    <p:animEffect transition="in" filter="fade">
                                      <p:cBhvr>
                                        <p:cTn id="69" dur="500"/>
                                        <p:tgtEl>
                                          <p:spTgt spid="6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500"/>
                                        <p:tgtEl>
                                          <p:spTgt spid="7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500"/>
                                        <p:tgtEl>
                                          <p:spTgt spid="7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fade">
                                      <p:cBhvr>
                                        <p:cTn id="78" dur="500"/>
                                        <p:tgtEl>
                                          <p:spTgt spid="6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500"/>
                                        <p:tgtEl>
                                          <p:spTgt spid="65"/>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fade">
                                      <p:cBhvr>
                                        <p:cTn id="84" dur="500"/>
                                        <p:tgtEl>
                                          <p:spTgt spid="6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500"/>
                                        <p:tgtEl>
                                          <p:spTgt spid="6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68"/>
                                        </p:tgtEl>
                                        <p:attrNameLst>
                                          <p:attrName>style.visibility</p:attrName>
                                        </p:attrNameLst>
                                      </p:cBhvr>
                                      <p:to>
                                        <p:strVal val="visible"/>
                                      </p:to>
                                    </p:set>
                                    <p:animEffect transition="in" filter="fade">
                                      <p:cBhvr>
                                        <p:cTn id="90" dur="500"/>
                                        <p:tgtEl>
                                          <p:spTgt spid="6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72"/>
                                        </p:tgtEl>
                                        <p:attrNameLst>
                                          <p:attrName>style.visibility</p:attrName>
                                        </p:attrNameLst>
                                      </p:cBhvr>
                                      <p:to>
                                        <p:strVal val="visible"/>
                                      </p:to>
                                    </p:set>
                                    <p:animEffect transition="in" filter="fade">
                                      <p:cBhvr>
                                        <p:cTn id="93" dur="500"/>
                                        <p:tgtEl>
                                          <p:spTgt spid="72"/>
                                        </p:tgtEl>
                                      </p:cBhvr>
                                    </p:animEffect>
                                  </p:childTnLst>
                                </p:cTn>
                              </p:par>
                              <p:par>
                                <p:cTn id="94" presetID="10" presetClass="entr" presetSubtype="0" fill="hold" nodeType="with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fade">
                                      <p:cBhvr>
                                        <p:cTn id="96"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p:bldP spid="61" grpId="0"/>
      <p:bldP spid="62" grpId="0"/>
      <p:bldP spid="63" grpId="0" animBg="1"/>
      <p:bldP spid="64" grpId="0" animBg="1"/>
      <p:bldP spid="65" grpId="0" animBg="1"/>
      <p:bldP spid="66" grpId="0"/>
      <p:bldP spid="67" grpId="0"/>
      <p:bldP spid="68" grpId="0"/>
      <p:bldP spid="69" grpId="0" animBg="1"/>
      <p:bldP spid="70" grpId="0"/>
      <p:bldP spid="72" grpId="0"/>
      <p:bldP spid="74" grpId="0"/>
      <p:bldP spid="75" grpId="0" animBg="1"/>
      <p:bldP spid="76" grpId="0"/>
      <p:bldP spid="7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2C3CF2D-A47C-4BC5-8F52-BA44DE4B3BDB}"/>
              </a:ext>
            </a:extLst>
          </p:cNvPr>
          <p:cNvSpPr>
            <a:spLocks noGrp="1"/>
          </p:cNvSpPr>
          <p:nvPr>
            <p:ph idx="1"/>
          </p:nvPr>
        </p:nvSpPr>
        <p:spPr/>
        <p:txBody>
          <a:bodyPr/>
          <a:lstStyle/>
          <a:p>
            <a:pPr algn="just"/>
            <a:r>
              <a:rPr kumimoji="1" lang="ja-JP" altLang="en-US" sz="3000" dirty="0"/>
              <a:t>検証したい</a:t>
            </a:r>
            <a:r>
              <a:rPr kumimoji="1" lang="ja-JP" altLang="en-US" sz="3000" dirty="0">
                <a:solidFill>
                  <a:srgbClr val="FFFF00"/>
                </a:solidFill>
              </a:rPr>
              <a:t>要因が複数ある場合</a:t>
            </a:r>
            <a:r>
              <a:rPr kumimoji="1" lang="ja-JP" altLang="en-US" sz="3000" dirty="0"/>
              <a:t>，全要因を同時に無作為化して配置するのは難しいことが多い</a:t>
            </a:r>
            <a:endParaRPr kumimoji="1" lang="en-US" altLang="ja-JP" sz="3000" dirty="0"/>
          </a:p>
          <a:p>
            <a:pPr algn="just"/>
            <a:r>
              <a:rPr kumimoji="1" lang="ja-JP" altLang="en-US" sz="3000" dirty="0"/>
              <a:t>水準変更が難しい要因を一旦配置し，次に変更が容易な要因</a:t>
            </a:r>
            <a:r>
              <a:rPr kumimoji="1" lang="en-US" altLang="ja-JP" sz="3000" dirty="0"/>
              <a:t>…</a:t>
            </a:r>
            <a:r>
              <a:rPr kumimoji="1" lang="ja-JP" altLang="en-US" sz="3000" dirty="0"/>
              <a:t>と，</a:t>
            </a:r>
            <a:r>
              <a:rPr kumimoji="1" lang="ja-JP" altLang="en-US" sz="3000" dirty="0">
                <a:solidFill>
                  <a:srgbClr val="FFFF00"/>
                </a:solidFill>
              </a:rPr>
              <a:t>段階的に分割して配置</a:t>
            </a:r>
            <a:endParaRPr kumimoji="1" lang="en-US" altLang="ja-JP" sz="3000" dirty="0">
              <a:solidFill>
                <a:srgbClr val="FFFF00"/>
              </a:solidFill>
            </a:endParaRPr>
          </a:p>
          <a:p>
            <a:pPr algn="just"/>
            <a:r>
              <a:rPr kumimoji="1" lang="ja-JP" altLang="en-US" sz="3000" dirty="0"/>
              <a:t>データは段階毎に分散分析にかけるべきだが，簡易的に多元配置分散分析を用いる</a:t>
            </a:r>
          </a:p>
        </p:txBody>
      </p:sp>
      <p:sp>
        <p:nvSpPr>
          <p:cNvPr id="4" name="タイトル 1">
            <a:extLst>
              <a:ext uri="{FF2B5EF4-FFF2-40B4-BE49-F238E27FC236}">
                <a16:creationId xmlns:a16="http://schemas.microsoft.com/office/drawing/2014/main" id="{6CC0FD2E-53C2-43D6-A480-7BA2A483DF0B}"/>
              </a:ext>
            </a:extLst>
          </p:cNvPr>
          <p:cNvSpPr>
            <a:spLocks noGrp="1"/>
          </p:cNvSpPr>
          <p:nvPr>
            <p:ph type="title"/>
          </p:nvPr>
        </p:nvSpPr>
        <p:spPr>
          <a:xfrm>
            <a:off x="990600" y="620713"/>
            <a:ext cx="7162800" cy="1143000"/>
          </a:xfrm>
        </p:spPr>
        <p:txBody>
          <a:bodyPr/>
          <a:lstStyle/>
          <a:p>
            <a:r>
              <a:rPr kumimoji="1" lang="ja-JP" altLang="en-US" sz="4000" dirty="0"/>
              <a:t>分割法</a:t>
            </a:r>
            <a:br>
              <a:rPr kumimoji="1" lang="en-US" altLang="ja-JP" dirty="0"/>
            </a:br>
            <a:r>
              <a:rPr kumimoji="1" lang="ja-JP" altLang="en-US" sz="3000" dirty="0"/>
              <a:t>複数の実験要因を段階的に配置</a:t>
            </a:r>
          </a:p>
        </p:txBody>
      </p:sp>
    </p:spTree>
    <p:extLst>
      <p:ext uri="{BB962C8B-B14F-4D97-AF65-F5344CB8AC3E}">
        <p14:creationId xmlns:p14="http://schemas.microsoft.com/office/powerpoint/2010/main" val="4024546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C164F3-FD56-4C5C-81AE-CB91B8E748A8}"/>
              </a:ext>
            </a:extLst>
          </p:cNvPr>
          <p:cNvSpPr>
            <a:spLocks noGrp="1"/>
          </p:cNvSpPr>
          <p:nvPr>
            <p:ph type="title"/>
          </p:nvPr>
        </p:nvSpPr>
        <p:spPr>
          <a:xfrm>
            <a:off x="844352" y="620688"/>
            <a:ext cx="7613848" cy="1143000"/>
          </a:xfrm>
        </p:spPr>
        <p:txBody>
          <a:bodyPr/>
          <a:lstStyle/>
          <a:p>
            <a:r>
              <a:rPr kumimoji="1" lang="ja-JP" altLang="en-US" sz="3500" dirty="0"/>
              <a:t>分割法の圃場実験例</a:t>
            </a:r>
            <a:br>
              <a:rPr kumimoji="1" lang="en-US" altLang="ja-JP" sz="4000" dirty="0"/>
            </a:br>
            <a:r>
              <a:rPr lang="ja-JP" altLang="en-US" sz="3000" dirty="0"/>
              <a:t>灌水と施肥が収量に与える効果の検証</a:t>
            </a:r>
            <a:endParaRPr kumimoji="1" lang="ja-JP" altLang="en-US" sz="3000" dirty="0"/>
          </a:p>
        </p:txBody>
      </p:sp>
      <p:sp>
        <p:nvSpPr>
          <p:cNvPr id="45" name="テキスト ボックス 44">
            <a:extLst>
              <a:ext uri="{FF2B5EF4-FFF2-40B4-BE49-F238E27FC236}">
                <a16:creationId xmlns:a16="http://schemas.microsoft.com/office/drawing/2014/main" id="{32CEBCB2-9170-407A-B581-92C881936713}"/>
              </a:ext>
            </a:extLst>
          </p:cNvPr>
          <p:cNvSpPr txBox="1"/>
          <p:nvPr/>
        </p:nvSpPr>
        <p:spPr>
          <a:xfrm>
            <a:off x="383102" y="5158491"/>
            <a:ext cx="2728239" cy="584775"/>
          </a:xfrm>
          <a:prstGeom prst="rect">
            <a:avLst/>
          </a:prstGeom>
          <a:noFill/>
        </p:spPr>
        <p:txBody>
          <a:bodyPr wrap="square" rtlCol="0">
            <a:spAutoFit/>
          </a:bodyPr>
          <a:lstStyle/>
          <a:p>
            <a:pPr algn="ctr" fontAlgn="auto">
              <a:spcBef>
                <a:spcPts val="0"/>
              </a:spcBef>
              <a:spcAft>
                <a:spcPts val="0"/>
              </a:spcAft>
            </a:pPr>
            <a:r>
              <a:rPr kumimoji="1" lang="ja-JP" altLang="en-US" sz="1800" dirty="0">
                <a:solidFill>
                  <a:srgbClr val="FFC000"/>
                </a:solidFill>
                <a:latin typeface="ＭＳ Ｐゴシック" panose="020B0600070205080204" pitchFamily="50" charset="-128"/>
              </a:rPr>
              <a:t>完全無作為化法</a:t>
            </a:r>
            <a:endParaRPr kumimoji="1" lang="en-US" altLang="ja-JP" sz="1800" dirty="0">
              <a:solidFill>
                <a:srgbClr val="FFC000"/>
              </a:solidFill>
              <a:latin typeface="ＭＳ Ｐゴシック" panose="020B0600070205080204" pitchFamily="50" charset="-128"/>
            </a:endParaRPr>
          </a:p>
          <a:p>
            <a:pPr algn="ctr" fontAlgn="auto">
              <a:spcBef>
                <a:spcPts val="0"/>
              </a:spcBef>
              <a:spcAft>
                <a:spcPts val="0"/>
              </a:spcAft>
            </a:pPr>
            <a:r>
              <a:rPr kumimoji="1" lang="ja-JP" altLang="en-US" sz="1400" dirty="0">
                <a:solidFill>
                  <a:srgbClr val="FFFFFF"/>
                </a:solidFill>
                <a:latin typeface="ＭＳ Ｐゴシック" panose="020B0600070205080204" pitchFamily="50" charset="-128"/>
              </a:rPr>
              <a:t>（乱塊法やラテン方格法でもよい）</a:t>
            </a:r>
            <a:endParaRPr kumimoji="1" lang="en-US" altLang="ja-JP" sz="1400" dirty="0">
              <a:solidFill>
                <a:srgbClr val="FFFFFF"/>
              </a:solidFill>
              <a:latin typeface="ＭＳ Ｐゴシック" panose="020B0600070205080204" pitchFamily="50" charset="-128"/>
            </a:endParaRPr>
          </a:p>
        </p:txBody>
      </p:sp>
      <p:sp>
        <p:nvSpPr>
          <p:cNvPr id="47" name="テキスト ボックス 46">
            <a:extLst>
              <a:ext uri="{FF2B5EF4-FFF2-40B4-BE49-F238E27FC236}">
                <a16:creationId xmlns:a16="http://schemas.microsoft.com/office/drawing/2014/main" id="{75C406F5-B6D5-4C44-A890-7B9C89AF6039}"/>
              </a:ext>
            </a:extLst>
          </p:cNvPr>
          <p:cNvSpPr txBox="1"/>
          <p:nvPr/>
        </p:nvSpPr>
        <p:spPr>
          <a:xfrm>
            <a:off x="3503641" y="5157192"/>
            <a:ext cx="2031325" cy="369332"/>
          </a:xfrm>
          <a:prstGeom prst="rect">
            <a:avLst/>
          </a:prstGeom>
          <a:noFill/>
        </p:spPr>
        <p:txBody>
          <a:bodyPr wrap="square" rtlCol="0">
            <a:spAutoFit/>
          </a:bodyPr>
          <a:lstStyle/>
          <a:p>
            <a:pPr algn="ctr" fontAlgn="auto">
              <a:spcBef>
                <a:spcPts val="0"/>
              </a:spcBef>
              <a:spcAft>
                <a:spcPts val="0"/>
              </a:spcAft>
            </a:pPr>
            <a:r>
              <a:rPr kumimoji="1" lang="ja-JP" altLang="en-US" sz="1800" dirty="0">
                <a:solidFill>
                  <a:srgbClr val="FFFF00"/>
                </a:solidFill>
                <a:latin typeface="ＭＳ Ｐゴシック" panose="020B0600070205080204" pitchFamily="50" charset="-128"/>
              </a:rPr>
              <a:t>乱塊法</a:t>
            </a:r>
            <a:endParaRPr kumimoji="1" lang="ja-JP" altLang="en-US" sz="1800" dirty="0">
              <a:solidFill>
                <a:schemeClr val="bg1"/>
              </a:solidFill>
              <a:latin typeface="ＭＳ Ｐゴシック" panose="020B0600070205080204" pitchFamily="50" charset="-128"/>
            </a:endParaRPr>
          </a:p>
        </p:txBody>
      </p:sp>
      <p:sp>
        <p:nvSpPr>
          <p:cNvPr id="48" name="正方形/長方形 47">
            <a:extLst>
              <a:ext uri="{FF2B5EF4-FFF2-40B4-BE49-F238E27FC236}">
                <a16:creationId xmlns:a16="http://schemas.microsoft.com/office/drawing/2014/main" id="{5EE03513-E68E-4FDE-A8FD-7D3A81B70302}"/>
              </a:ext>
            </a:extLst>
          </p:cNvPr>
          <p:cNvSpPr/>
          <p:nvPr/>
        </p:nvSpPr>
        <p:spPr>
          <a:xfrm flipH="1">
            <a:off x="678448" y="3357787"/>
            <a:ext cx="500300" cy="1730504"/>
          </a:xfrm>
          <a:prstGeom prst="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500" b="0" i="0" u="none" strike="noStrike" kern="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n-cs"/>
              </a:rPr>
              <a:t>a1</a:t>
            </a:r>
            <a:endParaRPr kumimoji="1" lang="ja-JP" altLang="en-US" sz="2500" b="0" i="0" u="none" strike="noStrike" kern="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n-cs"/>
            </a:endParaRPr>
          </a:p>
        </p:txBody>
      </p:sp>
      <p:sp>
        <p:nvSpPr>
          <p:cNvPr id="54" name="正方形/長方形 53">
            <a:extLst>
              <a:ext uri="{FF2B5EF4-FFF2-40B4-BE49-F238E27FC236}">
                <a16:creationId xmlns:a16="http://schemas.microsoft.com/office/drawing/2014/main" id="{8CC80E97-3DBA-46EC-ADBC-E28D1C305D3A}"/>
              </a:ext>
            </a:extLst>
          </p:cNvPr>
          <p:cNvSpPr/>
          <p:nvPr/>
        </p:nvSpPr>
        <p:spPr>
          <a:xfrm flipH="1">
            <a:off x="3499370" y="3345989"/>
            <a:ext cx="508899" cy="575181"/>
          </a:xfrm>
          <a:prstGeom prst="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500" b="0" i="0" u="none" strike="noStrike" kern="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n-cs"/>
              </a:rPr>
              <a:t>b1</a:t>
            </a:r>
            <a:endParaRPr kumimoji="1" lang="ja-JP" altLang="en-US" sz="2500" b="0" i="0" u="none" strike="noStrike" kern="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n-cs"/>
            </a:endParaRPr>
          </a:p>
        </p:txBody>
      </p:sp>
      <p:sp>
        <p:nvSpPr>
          <p:cNvPr id="84" name="矢印: 右 83">
            <a:extLst>
              <a:ext uri="{FF2B5EF4-FFF2-40B4-BE49-F238E27FC236}">
                <a16:creationId xmlns:a16="http://schemas.microsoft.com/office/drawing/2014/main" id="{401C13A5-0D99-4748-A1C4-2DB58536172A}"/>
              </a:ext>
            </a:extLst>
          </p:cNvPr>
          <p:cNvSpPr/>
          <p:nvPr/>
        </p:nvSpPr>
        <p:spPr>
          <a:xfrm>
            <a:off x="2837757" y="4070039"/>
            <a:ext cx="563576" cy="369333"/>
          </a:xfrm>
          <a:prstGeom prst="rightArrow">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6" name="正方形/長方形 85">
            <a:extLst>
              <a:ext uri="{FF2B5EF4-FFF2-40B4-BE49-F238E27FC236}">
                <a16:creationId xmlns:a16="http://schemas.microsoft.com/office/drawing/2014/main" id="{2CAD7545-11B3-490F-BBD0-8856ADA00EB9}"/>
              </a:ext>
            </a:extLst>
          </p:cNvPr>
          <p:cNvSpPr/>
          <p:nvPr/>
        </p:nvSpPr>
        <p:spPr>
          <a:xfrm flipH="1">
            <a:off x="1178748" y="3357787"/>
            <a:ext cx="500300" cy="1730504"/>
          </a:xfrm>
          <a:prstGeom prst="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500" b="0" i="0" u="none" strike="noStrike" kern="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n-cs"/>
              </a:rPr>
              <a:t>a2</a:t>
            </a:r>
            <a:endParaRPr kumimoji="1" lang="ja-JP" altLang="en-US" sz="2500" b="0" i="0" u="none" strike="noStrike" kern="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n-cs"/>
            </a:endParaRPr>
          </a:p>
        </p:txBody>
      </p:sp>
      <p:sp>
        <p:nvSpPr>
          <p:cNvPr id="89" name="正方形/長方形 88">
            <a:extLst>
              <a:ext uri="{FF2B5EF4-FFF2-40B4-BE49-F238E27FC236}">
                <a16:creationId xmlns:a16="http://schemas.microsoft.com/office/drawing/2014/main" id="{300BA930-C0AC-44D5-91B2-5551453B529B}"/>
              </a:ext>
            </a:extLst>
          </p:cNvPr>
          <p:cNvSpPr/>
          <p:nvPr/>
        </p:nvSpPr>
        <p:spPr>
          <a:xfrm flipH="1">
            <a:off x="1678216" y="3357787"/>
            <a:ext cx="500300" cy="1730504"/>
          </a:xfrm>
          <a:prstGeom prst="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500" b="0" i="0" u="none" strike="noStrike" kern="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n-cs"/>
              </a:rPr>
              <a:t>a2</a:t>
            </a:r>
            <a:endParaRPr kumimoji="1" lang="ja-JP" altLang="en-US" sz="2500" b="0" i="0" u="none" strike="noStrike" kern="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n-cs"/>
            </a:endParaRPr>
          </a:p>
        </p:txBody>
      </p:sp>
      <p:sp>
        <p:nvSpPr>
          <p:cNvPr id="90" name="正方形/長方形 89">
            <a:extLst>
              <a:ext uri="{FF2B5EF4-FFF2-40B4-BE49-F238E27FC236}">
                <a16:creationId xmlns:a16="http://schemas.microsoft.com/office/drawing/2014/main" id="{A91A3170-A17C-4187-9A52-D1CF8B91FA62}"/>
              </a:ext>
            </a:extLst>
          </p:cNvPr>
          <p:cNvSpPr/>
          <p:nvPr/>
        </p:nvSpPr>
        <p:spPr>
          <a:xfrm flipH="1">
            <a:off x="2178516" y="3357788"/>
            <a:ext cx="500300" cy="1730504"/>
          </a:xfrm>
          <a:prstGeom prst="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500" b="0" i="0" u="none" strike="noStrike" kern="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n-cs"/>
              </a:rPr>
              <a:t>a1</a:t>
            </a:r>
            <a:endParaRPr kumimoji="1" lang="ja-JP" altLang="en-US" sz="2500" b="0" i="0" u="none" strike="noStrike" kern="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n-cs"/>
            </a:endParaRPr>
          </a:p>
        </p:txBody>
      </p:sp>
      <p:sp>
        <p:nvSpPr>
          <p:cNvPr id="92" name="正方形/長方形 91">
            <a:extLst>
              <a:ext uri="{FF2B5EF4-FFF2-40B4-BE49-F238E27FC236}">
                <a16:creationId xmlns:a16="http://schemas.microsoft.com/office/drawing/2014/main" id="{AEA430A1-842A-4208-9FBD-34B15E226B77}"/>
              </a:ext>
            </a:extLst>
          </p:cNvPr>
          <p:cNvSpPr/>
          <p:nvPr/>
        </p:nvSpPr>
        <p:spPr>
          <a:xfrm flipH="1">
            <a:off x="3499370" y="3921170"/>
            <a:ext cx="508899" cy="575181"/>
          </a:xfrm>
          <a:prstGeom prst="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500" b="0" i="0" u="none" strike="noStrike" kern="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n-cs"/>
              </a:rPr>
              <a:t>b3</a:t>
            </a:r>
            <a:endParaRPr kumimoji="1" lang="ja-JP" altLang="en-US" sz="2500" b="0" i="0" u="none" strike="noStrike" kern="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n-cs"/>
            </a:endParaRPr>
          </a:p>
        </p:txBody>
      </p:sp>
      <p:sp>
        <p:nvSpPr>
          <p:cNvPr id="93" name="正方形/長方形 92">
            <a:extLst>
              <a:ext uri="{FF2B5EF4-FFF2-40B4-BE49-F238E27FC236}">
                <a16:creationId xmlns:a16="http://schemas.microsoft.com/office/drawing/2014/main" id="{768FC8E5-21AD-4075-B4D1-DD7089D816B0}"/>
              </a:ext>
            </a:extLst>
          </p:cNvPr>
          <p:cNvSpPr/>
          <p:nvPr/>
        </p:nvSpPr>
        <p:spPr>
          <a:xfrm flipH="1">
            <a:off x="3499370" y="4496351"/>
            <a:ext cx="508899" cy="575181"/>
          </a:xfrm>
          <a:prstGeom prst="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500" b="0" i="0" u="none" strike="noStrike" kern="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n-cs"/>
              </a:rPr>
              <a:t>b2</a:t>
            </a:r>
            <a:endParaRPr kumimoji="1" lang="ja-JP" altLang="en-US" sz="2500" b="0" i="0" u="none" strike="noStrike" kern="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n-cs"/>
            </a:endParaRPr>
          </a:p>
        </p:txBody>
      </p:sp>
      <p:sp>
        <p:nvSpPr>
          <p:cNvPr id="94" name="正方形/長方形 93">
            <a:extLst>
              <a:ext uri="{FF2B5EF4-FFF2-40B4-BE49-F238E27FC236}">
                <a16:creationId xmlns:a16="http://schemas.microsoft.com/office/drawing/2014/main" id="{5A1961E3-D718-40B1-BA02-2AE208F66633}"/>
              </a:ext>
            </a:extLst>
          </p:cNvPr>
          <p:cNvSpPr/>
          <p:nvPr/>
        </p:nvSpPr>
        <p:spPr>
          <a:xfrm flipH="1">
            <a:off x="4008269" y="3345989"/>
            <a:ext cx="508899" cy="575181"/>
          </a:xfrm>
          <a:prstGeom prst="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500" b="0" i="0" u="none" strike="noStrike" kern="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n-cs"/>
              </a:rPr>
              <a:t>b3</a:t>
            </a:r>
            <a:endParaRPr kumimoji="1" lang="ja-JP" altLang="en-US" sz="2500" b="0" i="0" u="none" strike="noStrike" kern="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n-cs"/>
            </a:endParaRPr>
          </a:p>
        </p:txBody>
      </p:sp>
      <p:sp>
        <p:nvSpPr>
          <p:cNvPr id="95" name="正方形/長方形 94">
            <a:extLst>
              <a:ext uri="{FF2B5EF4-FFF2-40B4-BE49-F238E27FC236}">
                <a16:creationId xmlns:a16="http://schemas.microsoft.com/office/drawing/2014/main" id="{4F1BF2E9-63E0-4492-8002-8175952C5783}"/>
              </a:ext>
            </a:extLst>
          </p:cNvPr>
          <p:cNvSpPr/>
          <p:nvPr/>
        </p:nvSpPr>
        <p:spPr>
          <a:xfrm flipH="1">
            <a:off x="4008269" y="3921170"/>
            <a:ext cx="508899" cy="575181"/>
          </a:xfrm>
          <a:prstGeom prst="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500" b="0" i="0" u="none" strike="noStrike" kern="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n-cs"/>
              </a:rPr>
              <a:t>b1</a:t>
            </a:r>
            <a:endParaRPr kumimoji="1" lang="ja-JP" altLang="en-US" sz="2500" b="0" i="0" u="none" strike="noStrike" kern="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n-cs"/>
            </a:endParaRPr>
          </a:p>
        </p:txBody>
      </p:sp>
      <p:sp>
        <p:nvSpPr>
          <p:cNvPr id="96" name="正方形/長方形 95">
            <a:extLst>
              <a:ext uri="{FF2B5EF4-FFF2-40B4-BE49-F238E27FC236}">
                <a16:creationId xmlns:a16="http://schemas.microsoft.com/office/drawing/2014/main" id="{70F9A57F-82B2-4C81-8F65-F07CB55A7027}"/>
              </a:ext>
            </a:extLst>
          </p:cNvPr>
          <p:cNvSpPr/>
          <p:nvPr/>
        </p:nvSpPr>
        <p:spPr>
          <a:xfrm flipH="1">
            <a:off x="4008269" y="4496351"/>
            <a:ext cx="508899" cy="575181"/>
          </a:xfrm>
          <a:prstGeom prst="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500" b="0" i="0" u="none" strike="noStrike" kern="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n-cs"/>
              </a:rPr>
              <a:t>b2</a:t>
            </a:r>
            <a:endParaRPr kumimoji="1" lang="ja-JP" altLang="en-US" sz="2500" b="0" i="0" u="none" strike="noStrike" kern="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n-cs"/>
            </a:endParaRPr>
          </a:p>
        </p:txBody>
      </p:sp>
      <p:sp>
        <p:nvSpPr>
          <p:cNvPr id="97" name="正方形/長方形 96">
            <a:extLst>
              <a:ext uri="{FF2B5EF4-FFF2-40B4-BE49-F238E27FC236}">
                <a16:creationId xmlns:a16="http://schemas.microsoft.com/office/drawing/2014/main" id="{C7CFDA99-C29A-48EF-8108-827A710C003A}"/>
              </a:ext>
            </a:extLst>
          </p:cNvPr>
          <p:cNvSpPr/>
          <p:nvPr/>
        </p:nvSpPr>
        <p:spPr>
          <a:xfrm flipH="1">
            <a:off x="4517168" y="3345989"/>
            <a:ext cx="508899" cy="575181"/>
          </a:xfrm>
          <a:prstGeom prst="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500" b="0" i="0" u="none" strike="noStrike" kern="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n-cs"/>
              </a:rPr>
              <a:t>b2</a:t>
            </a:r>
            <a:endParaRPr kumimoji="1" lang="ja-JP" altLang="en-US" sz="2500" b="0" i="0" u="none" strike="noStrike" kern="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n-cs"/>
            </a:endParaRPr>
          </a:p>
        </p:txBody>
      </p:sp>
      <p:sp>
        <p:nvSpPr>
          <p:cNvPr id="98" name="正方形/長方形 97">
            <a:extLst>
              <a:ext uri="{FF2B5EF4-FFF2-40B4-BE49-F238E27FC236}">
                <a16:creationId xmlns:a16="http://schemas.microsoft.com/office/drawing/2014/main" id="{30A96234-E2F0-4CD2-A480-B5C6070D06B4}"/>
              </a:ext>
            </a:extLst>
          </p:cNvPr>
          <p:cNvSpPr/>
          <p:nvPr/>
        </p:nvSpPr>
        <p:spPr>
          <a:xfrm flipH="1">
            <a:off x="4517168" y="3921170"/>
            <a:ext cx="508899" cy="575181"/>
          </a:xfrm>
          <a:prstGeom prst="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500" b="0" i="0" u="none" strike="noStrike" kern="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n-cs"/>
              </a:rPr>
              <a:t>b1</a:t>
            </a:r>
            <a:endParaRPr kumimoji="1" lang="ja-JP" altLang="en-US" sz="2500" b="0" i="0" u="none" strike="noStrike" kern="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n-cs"/>
            </a:endParaRPr>
          </a:p>
        </p:txBody>
      </p:sp>
      <p:sp>
        <p:nvSpPr>
          <p:cNvPr id="99" name="正方形/長方形 98">
            <a:extLst>
              <a:ext uri="{FF2B5EF4-FFF2-40B4-BE49-F238E27FC236}">
                <a16:creationId xmlns:a16="http://schemas.microsoft.com/office/drawing/2014/main" id="{DE83DE73-077E-4075-8F6A-92D7B986E767}"/>
              </a:ext>
            </a:extLst>
          </p:cNvPr>
          <p:cNvSpPr/>
          <p:nvPr/>
        </p:nvSpPr>
        <p:spPr>
          <a:xfrm flipH="1">
            <a:off x="4517168" y="4496351"/>
            <a:ext cx="508899" cy="575181"/>
          </a:xfrm>
          <a:prstGeom prst="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500" b="0" i="0" u="none" strike="noStrike" kern="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n-cs"/>
              </a:rPr>
              <a:t>b3</a:t>
            </a:r>
            <a:endParaRPr kumimoji="1" lang="ja-JP" altLang="en-US" sz="2500" b="0" i="0" u="none" strike="noStrike" kern="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n-cs"/>
            </a:endParaRPr>
          </a:p>
        </p:txBody>
      </p:sp>
      <p:sp>
        <p:nvSpPr>
          <p:cNvPr id="100" name="正方形/長方形 99">
            <a:extLst>
              <a:ext uri="{FF2B5EF4-FFF2-40B4-BE49-F238E27FC236}">
                <a16:creationId xmlns:a16="http://schemas.microsoft.com/office/drawing/2014/main" id="{A4C79759-2BED-4C8D-BCDD-10080DC26736}"/>
              </a:ext>
            </a:extLst>
          </p:cNvPr>
          <p:cNvSpPr/>
          <p:nvPr/>
        </p:nvSpPr>
        <p:spPr>
          <a:xfrm flipH="1">
            <a:off x="5026067" y="3345989"/>
            <a:ext cx="508899" cy="575181"/>
          </a:xfrm>
          <a:prstGeom prst="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500" b="0" i="0" u="none" strike="noStrike" kern="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n-cs"/>
              </a:rPr>
              <a:t>b3</a:t>
            </a:r>
            <a:endParaRPr kumimoji="1" lang="ja-JP" altLang="en-US" sz="2500" b="0" i="0" u="none" strike="noStrike" kern="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n-cs"/>
            </a:endParaRPr>
          </a:p>
        </p:txBody>
      </p:sp>
      <p:sp>
        <p:nvSpPr>
          <p:cNvPr id="101" name="正方形/長方形 100">
            <a:extLst>
              <a:ext uri="{FF2B5EF4-FFF2-40B4-BE49-F238E27FC236}">
                <a16:creationId xmlns:a16="http://schemas.microsoft.com/office/drawing/2014/main" id="{4B2768F3-61B4-47F0-99CB-34946FF63041}"/>
              </a:ext>
            </a:extLst>
          </p:cNvPr>
          <p:cNvSpPr/>
          <p:nvPr/>
        </p:nvSpPr>
        <p:spPr>
          <a:xfrm flipH="1">
            <a:off x="5026067" y="3921170"/>
            <a:ext cx="508899" cy="575181"/>
          </a:xfrm>
          <a:prstGeom prst="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500" b="0" i="0" u="none" strike="noStrike" kern="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n-cs"/>
              </a:rPr>
              <a:t>b2</a:t>
            </a:r>
            <a:endParaRPr kumimoji="1" lang="ja-JP" altLang="en-US" sz="2500" b="0" i="0" u="none" strike="noStrike" kern="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n-cs"/>
            </a:endParaRPr>
          </a:p>
        </p:txBody>
      </p:sp>
      <p:sp>
        <p:nvSpPr>
          <p:cNvPr id="102" name="正方形/長方形 101">
            <a:extLst>
              <a:ext uri="{FF2B5EF4-FFF2-40B4-BE49-F238E27FC236}">
                <a16:creationId xmlns:a16="http://schemas.microsoft.com/office/drawing/2014/main" id="{EED3DB95-6E8D-407A-84DC-53BC40316576}"/>
              </a:ext>
            </a:extLst>
          </p:cNvPr>
          <p:cNvSpPr/>
          <p:nvPr/>
        </p:nvSpPr>
        <p:spPr>
          <a:xfrm flipH="1">
            <a:off x="5026067" y="4496351"/>
            <a:ext cx="508899" cy="575181"/>
          </a:xfrm>
          <a:prstGeom prst="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500" b="0" i="0" u="none" strike="noStrike" kern="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n-cs"/>
              </a:rPr>
              <a:t>b1</a:t>
            </a:r>
            <a:endParaRPr kumimoji="1" lang="ja-JP" altLang="en-US" sz="2500" b="0" i="0" u="none" strike="noStrike" kern="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n-cs"/>
            </a:endParaRPr>
          </a:p>
        </p:txBody>
      </p:sp>
      <p:sp>
        <p:nvSpPr>
          <p:cNvPr id="103" name="正方形/長方形 102">
            <a:extLst>
              <a:ext uri="{FF2B5EF4-FFF2-40B4-BE49-F238E27FC236}">
                <a16:creationId xmlns:a16="http://schemas.microsoft.com/office/drawing/2014/main" id="{C5DF79EE-9E69-43A0-A30B-D07BAE940316}"/>
              </a:ext>
            </a:extLst>
          </p:cNvPr>
          <p:cNvSpPr/>
          <p:nvPr/>
        </p:nvSpPr>
        <p:spPr>
          <a:xfrm flipH="1">
            <a:off x="6371332" y="3351294"/>
            <a:ext cx="508899" cy="578659"/>
          </a:xfrm>
          <a:prstGeom prst="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n-cs"/>
              </a:rPr>
              <a:t>a1b1</a:t>
            </a:r>
          </a:p>
        </p:txBody>
      </p:sp>
      <p:sp>
        <p:nvSpPr>
          <p:cNvPr id="115" name="正方形/長方形 114">
            <a:extLst>
              <a:ext uri="{FF2B5EF4-FFF2-40B4-BE49-F238E27FC236}">
                <a16:creationId xmlns:a16="http://schemas.microsoft.com/office/drawing/2014/main" id="{91755676-5BE4-4528-927C-195AE02D6E92}"/>
              </a:ext>
            </a:extLst>
          </p:cNvPr>
          <p:cNvSpPr/>
          <p:nvPr/>
        </p:nvSpPr>
        <p:spPr>
          <a:xfrm flipH="1">
            <a:off x="6371331" y="3929490"/>
            <a:ext cx="508899" cy="578659"/>
          </a:xfrm>
          <a:prstGeom prst="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n-cs"/>
              </a:rPr>
              <a:t>a1b3</a:t>
            </a:r>
          </a:p>
        </p:txBody>
      </p:sp>
      <p:sp>
        <p:nvSpPr>
          <p:cNvPr id="116" name="正方形/長方形 115">
            <a:extLst>
              <a:ext uri="{FF2B5EF4-FFF2-40B4-BE49-F238E27FC236}">
                <a16:creationId xmlns:a16="http://schemas.microsoft.com/office/drawing/2014/main" id="{C3565236-3F23-48CC-BD17-16F738D45F8E}"/>
              </a:ext>
            </a:extLst>
          </p:cNvPr>
          <p:cNvSpPr/>
          <p:nvPr/>
        </p:nvSpPr>
        <p:spPr>
          <a:xfrm flipH="1">
            <a:off x="6371331" y="4508149"/>
            <a:ext cx="508899" cy="578659"/>
          </a:xfrm>
          <a:prstGeom prst="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n-cs"/>
              </a:rPr>
              <a:t>a1b2</a:t>
            </a:r>
          </a:p>
        </p:txBody>
      </p:sp>
      <p:sp>
        <p:nvSpPr>
          <p:cNvPr id="117" name="正方形/長方形 116">
            <a:extLst>
              <a:ext uri="{FF2B5EF4-FFF2-40B4-BE49-F238E27FC236}">
                <a16:creationId xmlns:a16="http://schemas.microsoft.com/office/drawing/2014/main" id="{7C42A498-083C-446F-BE50-AD7E5CFA9C2B}"/>
              </a:ext>
            </a:extLst>
          </p:cNvPr>
          <p:cNvSpPr/>
          <p:nvPr/>
        </p:nvSpPr>
        <p:spPr>
          <a:xfrm flipH="1">
            <a:off x="6880231" y="3351294"/>
            <a:ext cx="508899" cy="578659"/>
          </a:xfrm>
          <a:prstGeom prst="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n-cs"/>
              </a:rPr>
              <a:t>a2b3</a:t>
            </a:r>
          </a:p>
        </p:txBody>
      </p:sp>
      <p:sp>
        <p:nvSpPr>
          <p:cNvPr id="118" name="正方形/長方形 117">
            <a:extLst>
              <a:ext uri="{FF2B5EF4-FFF2-40B4-BE49-F238E27FC236}">
                <a16:creationId xmlns:a16="http://schemas.microsoft.com/office/drawing/2014/main" id="{2C361B4D-C351-40D7-9EA5-3C6EA72F7BA9}"/>
              </a:ext>
            </a:extLst>
          </p:cNvPr>
          <p:cNvSpPr/>
          <p:nvPr/>
        </p:nvSpPr>
        <p:spPr>
          <a:xfrm flipH="1">
            <a:off x="6880230" y="3929490"/>
            <a:ext cx="508899" cy="578659"/>
          </a:xfrm>
          <a:prstGeom prst="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n-cs"/>
              </a:rPr>
              <a:t>a2b1</a:t>
            </a:r>
          </a:p>
        </p:txBody>
      </p:sp>
      <p:sp>
        <p:nvSpPr>
          <p:cNvPr id="119" name="正方形/長方形 118">
            <a:extLst>
              <a:ext uri="{FF2B5EF4-FFF2-40B4-BE49-F238E27FC236}">
                <a16:creationId xmlns:a16="http://schemas.microsoft.com/office/drawing/2014/main" id="{8DF0F905-6C7E-42C1-8E7B-C711A420FE29}"/>
              </a:ext>
            </a:extLst>
          </p:cNvPr>
          <p:cNvSpPr/>
          <p:nvPr/>
        </p:nvSpPr>
        <p:spPr>
          <a:xfrm flipH="1">
            <a:off x="6880230" y="4508149"/>
            <a:ext cx="508899" cy="578659"/>
          </a:xfrm>
          <a:prstGeom prst="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n-cs"/>
              </a:rPr>
              <a:t>a2b2</a:t>
            </a:r>
          </a:p>
        </p:txBody>
      </p:sp>
      <p:sp>
        <p:nvSpPr>
          <p:cNvPr id="120" name="正方形/長方形 119">
            <a:extLst>
              <a:ext uri="{FF2B5EF4-FFF2-40B4-BE49-F238E27FC236}">
                <a16:creationId xmlns:a16="http://schemas.microsoft.com/office/drawing/2014/main" id="{E130F5C5-10F9-4EBE-9F7E-FBA8B74E9E12}"/>
              </a:ext>
            </a:extLst>
          </p:cNvPr>
          <p:cNvSpPr/>
          <p:nvPr/>
        </p:nvSpPr>
        <p:spPr>
          <a:xfrm flipH="1">
            <a:off x="7389130" y="3351294"/>
            <a:ext cx="508899" cy="578659"/>
          </a:xfrm>
          <a:prstGeom prst="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n-cs"/>
              </a:rPr>
              <a:t>a2b2</a:t>
            </a:r>
          </a:p>
        </p:txBody>
      </p:sp>
      <p:sp>
        <p:nvSpPr>
          <p:cNvPr id="121" name="正方形/長方形 120">
            <a:extLst>
              <a:ext uri="{FF2B5EF4-FFF2-40B4-BE49-F238E27FC236}">
                <a16:creationId xmlns:a16="http://schemas.microsoft.com/office/drawing/2014/main" id="{6609FE7A-8A20-4149-8077-76DD8B9C6FAE}"/>
              </a:ext>
            </a:extLst>
          </p:cNvPr>
          <p:cNvSpPr/>
          <p:nvPr/>
        </p:nvSpPr>
        <p:spPr>
          <a:xfrm flipH="1">
            <a:off x="7389129" y="3929490"/>
            <a:ext cx="508899" cy="578659"/>
          </a:xfrm>
          <a:prstGeom prst="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n-cs"/>
              </a:rPr>
              <a:t>a2b1</a:t>
            </a:r>
          </a:p>
        </p:txBody>
      </p:sp>
      <p:sp>
        <p:nvSpPr>
          <p:cNvPr id="122" name="正方形/長方形 121">
            <a:extLst>
              <a:ext uri="{FF2B5EF4-FFF2-40B4-BE49-F238E27FC236}">
                <a16:creationId xmlns:a16="http://schemas.microsoft.com/office/drawing/2014/main" id="{618EB085-F979-4B1C-B7B9-AC3FE58C3923}"/>
              </a:ext>
            </a:extLst>
          </p:cNvPr>
          <p:cNvSpPr/>
          <p:nvPr/>
        </p:nvSpPr>
        <p:spPr>
          <a:xfrm flipH="1">
            <a:off x="7389129" y="4508149"/>
            <a:ext cx="508899" cy="578659"/>
          </a:xfrm>
          <a:prstGeom prst="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n-cs"/>
              </a:rPr>
              <a:t>a2b3</a:t>
            </a:r>
          </a:p>
        </p:txBody>
      </p:sp>
      <p:sp>
        <p:nvSpPr>
          <p:cNvPr id="123" name="正方形/長方形 122">
            <a:extLst>
              <a:ext uri="{FF2B5EF4-FFF2-40B4-BE49-F238E27FC236}">
                <a16:creationId xmlns:a16="http://schemas.microsoft.com/office/drawing/2014/main" id="{02CA5252-34BA-4558-A3BD-37918E315BD5}"/>
              </a:ext>
            </a:extLst>
          </p:cNvPr>
          <p:cNvSpPr/>
          <p:nvPr/>
        </p:nvSpPr>
        <p:spPr>
          <a:xfrm flipH="1">
            <a:off x="7898028" y="3351294"/>
            <a:ext cx="508899" cy="578659"/>
          </a:xfrm>
          <a:prstGeom prst="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n-cs"/>
              </a:rPr>
              <a:t>a1b3</a:t>
            </a:r>
          </a:p>
        </p:txBody>
      </p:sp>
      <p:sp>
        <p:nvSpPr>
          <p:cNvPr id="124" name="正方形/長方形 123">
            <a:extLst>
              <a:ext uri="{FF2B5EF4-FFF2-40B4-BE49-F238E27FC236}">
                <a16:creationId xmlns:a16="http://schemas.microsoft.com/office/drawing/2014/main" id="{8EC0CEF0-765A-4E0D-B1A7-CF11BF06ABE0}"/>
              </a:ext>
            </a:extLst>
          </p:cNvPr>
          <p:cNvSpPr/>
          <p:nvPr/>
        </p:nvSpPr>
        <p:spPr>
          <a:xfrm flipH="1">
            <a:off x="7898027" y="3929490"/>
            <a:ext cx="508899" cy="578659"/>
          </a:xfrm>
          <a:prstGeom prst="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n-cs"/>
              </a:rPr>
              <a:t>a1b2</a:t>
            </a:r>
          </a:p>
        </p:txBody>
      </p:sp>
      <p:sp>
        <p:nvSpPr>
          <p:cNvPr id="125" name="正方形/長方形 124">
            <a:extLst>
              <a:ext uri="{FF2B5EF4-FFF2-40B4-BE49-F238E27FC236}">
                <a16:creationId xmlns:a16="http://schemas.microsoft.com/office/drawing/2014/main" id="{A0E9EE91-BDFA-45DB-91B8-B0F2194ECC51}"/>
              </a:ext>
            </a:extLst>
          </p:cNvPr>
          <p:cNvSpPr/>
          <p:nvPr/>
        </p:nvSpPr>
        <p:spPr>
          <a:xfrm flipH="1">
            <a:off x="7898027" y="4508149"/>
            <a:ext cx="508899" cy="578659"/>
          </a:xfrm>
          <a:prstGeom prst="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n-cs"/>
              </a:rPr>
              <a:t>a1b1</a:t>
            </a:r>
          </a:p>
        </p:txBody>
      </p:sp>
      <p:sp>
        <p:nvSpPr>
          <p:cNvPr id="46" name="正方形/長方形 45">
            <a:extLst>
              <a:ext uri="{FF2B5EF4-FFF2-40B4-BE49-F238E27FC236}">
                <a16:creationId xmlns:a16="http://schemas.microsoft.com/office/drawing/2014/main" id="{01C2E764-14D0-468B-8741-4559BDC9A09B}"/>
              </a:ext>
            </a:extLst>
          </p:cNvPr>
          <p:cNvSpPr/>
          <p:nvPr/>
        </p:nvSpPr>
        <p:spPr>
          <a:xfrm flipH="1">
            <a:off x="6371329" y="3347288"/>
            <a:ext cx="508898" cy="1739520"/>
          </a:xfrm>
          <a:prstGeom prst="rect">
            <a:avLst/>
          </a:prstGeom>
          <a:noFill/>
          <a:ln w="5715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p:txBody>
      </p:sp>
      <p:sp>
        <p:nvSpPr>
          <p:cNvPr id="127" name="正方形/長方形 126">
            <a:extLst>
              <a:ext uri="{FF2B5EF4-FFF2-40B4-BE49-F238E27FC236}">
                <a16:creationId xmlns:a16="http://schemas.microsoft.com/office/drawing/2014/main" id="{90AB4C50-FDDA-42E2-8927-8FA78B0C3A0E}"/>
              </a:ext>
            </a:extLst>
          </p:cNvPr>
          <p:cNvSpPr/>
          <p:nvPr/>
        </p:nvSpPr>
        <p:spPr>
          <a:xfrm flipH="1">
            <a:off x="6880227" y="3347288"/>
            <a:ext cx="508898" cy="1739520"/>
          </a:xfrm>
          <a:prstGeom prst="rect">
            <a:avLst/>
          </a:prstGeom>
          <a:noFill/>
          <a:ln w="5715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p:txBody>
      </p:sp>
      <p:sp>
        <p:nvSpPr>
          <p:cNvPr id="128" name="正方形/長方形 127">
            <a:extLst>
              <a:ext uri="{FF2B5EF4-FFF2-40B4-BE49-F238E27FC236}">
                <a16:creationId xmlns:a16="http://schemas.microsoft.com/office/drawing/2014/main" id="{8C7891ED-E695-4A4A-8E72-E91C4F004E3C}"/>
              </a:ext>
            </a:extLst>
          </p:cNvPr>
          <p:cNvSpPr/>
          <p:nvPr/>
        </p:nvSpPr>
        <p:spPr>
          <a:xfrm flipH="1">
            <a:off x="7389122" y="3347288"/>
            <a:ext cx="508898" cy="1739520"/>
          </a:xfrm>
          <a:prstGeom prst="rect">
            <a:avLst/>
          </a:prstGeom>
          <a:noFill/>
          <a:ln w="5715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p:txBody>
      </p:sp>
      <p:sp>
        <p:nvSpPr>
          <p:cNvPr id="129" name="正方形/長方形 128">
            <a:extLst>
              <a:ext uri="{FF2B5EF4-FFF2-40B4-BE49-F238E27FC236}">
                <a16:creationId xmlns:a16="http://schemas.microsoft.com/office/drawing/2014/main" id="{986BCAE2-F347-4917-8840-1898C846C6C1}"/>
              </a:ext>
            </a:extLst>
          </p:cNvPr>
          <p:cNvSpPr/>
          <p:nvPr/>
        </p:nvSpPr>
        <p:spPr>
          <a:xfrm flipH="1">
            <a:off x="7898027" y="3347288"/>
            <a:ext cx="508898" cy="1739520"/>
          </a:xfrm>
          <a:prstGeom prst="rect">
            <a:avLst/>
          </a:prstGeom>
          <a:noFill/>
          <a:ln w="5715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p:txBody>
      </p:sp>
      <p:sp>
        <p:nvSpPr>
          <p:cNvPr id="131" name="正方形/長方形 130">
            <a:extLst>
              <a:ext uri="{FF2B5EF4-FFF2-40B4-BE49-F238E27FC236}">
                <a16:creationId xmlns:a16="http://schemas.microsoft.com/office/drawing/2014/main" id="{41045412-3F51-45FA-A65F-EE122F81F75F}"/>
              </a:ext>
            </a:extLst>
          </p:cNvPr>
          <p:cNvSpPr/>
          <p:nvPr/>
        </p:nvSpPr>
        <p:spPr>
          <a:xfrm flipH="1">
            <a:off x="676866" y="3347288"/>
            <a:ext cx="2001950" cy="1739520"/>
          </a:xfrm>
          <a:prstGeom prst="rect">
            <a:avLst/>
          </a:prstGeom>
          <a:noFill/>
          <a:ln w="571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p:txBody>
      </p:sp>
      <p:sp>
        <p:nvSpPr>
          <p:cNvPr id="132" name="正方形/長方形 131">
            <a:extLst>
              <a:ext uri="{FF2B5EF4-FFF2-40B4-BE49-F238E27FC236}">
                <a16:creationId xmlns:a16="http://schemas.microsoft.com/office/drawing/2014/main" id="{70BC7A3F-8ED2-4CE2-8E49-B94BE8D079CA}"/>
              </a:ext>
            </a:extLst>
          </p:cNvPr>
          <p:cNvSpPr/>
          <p:nvPr/>
        </p:nvSpPr>
        <p:spPr>
          <a:xfrm flipH="1">
            <a:off x="3489711" y="3332012"/>
            <a:ext cx="508898" cy="1739520"/>
          </a:xfrm>
          <a:prstGeom prst="rect">
            <a:avLst/>
          </a:prstGeom>
          <a:noFill/>
          <a:ln w="5715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p:txBody>
      </p:sp>
      <p:sp>
        <p:nvSpPr>
          <p:cNvPr id="133" name="正方形/長方形 132">
            <a:extLst>
              <a:ext uri="{FF2B5EF4-FFF2-40B4-BE49-F238E27FC236}">
                <a16:creationId xmlns:a16="http://schemas.microsoft.com/office/drawing/2014/main" id="{033CD27A-31DC-47A6-B173-1A8CB431AD3B}"/>
              </a:ext>
            </a:extLst>
          </p:cNvPr>
          <p:cNvSpPr/>
          <p:nvPr/>
        </p:nvSpPr>
        <p:spPr>
          <a:xfrm flipH="1">
            <a:off x="3998609" y="3332012"/>
            <a:ext cx="508898" cy="1739520"/>
          </a:xfrm>
          <a:prstGeom prst="rect">
            <a:avLst/>
          </a:prstGeom>
          <a:noFill/>
          <a:ln w="5715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p:txBody>
      </p:sp>
      <p:sp>
        <p:nvSpPr>
          <p:cNvPr id="134" name="正方形/長方形 133">
            <a:extLst>
              <a:ext uri="{FF2B5EF4-FFF2-40B4-BE49-F238E27FC236}">
                <a16:creationId xmlns:a16="http://schemas.microsoft.com/office/drawing/2014/main" id="{B2AE286F-8425-46FF-9DB6-2B3E815EA871}"/>
              </a:ext>
            </a:extLst>
          </p:cNvPr>
          <p:cNvSpPr/>
          <p:nvPr/>
        </p:nvSpPr>
        <p:spPr>
          <a:xfrm flipH="1">
            <a:off x="4507504" y="3332012"/>
            <a:ext cx="508898" cy="1739520"/>
          </a:xfrm>
          <a:prstGeom prst="rect">
            <a:avLst/>
          </a:prstGeom>
          <a:noFill/>
          <a:ln w="5715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p:txBody>
      </p:sp>
      <p:sp>
        <p:nvSpPr>
          <p:cNvPr id="135" name="正方形/長方形 134">
            <a:extLst>
              <a:ext uri="{FF2B5EF4-FFF2-40B4-BE49-F238E27FC236}">
                <a16:creationId xmlns:a16="http://schemas.microsoft.com/office/drawing/2014/main" id="{AF57B23E-7E71-459A-9688-8FF068ACD6CD}"/>
              </a:ext>
            </a:extLst>
          </p:cNvPr>
          <p:cNvSpPr/>
          <p:nvPr/>
        </p:nvSpPr>
        <p:spPr>
          <a:xfrm flipH="1">
            <a:off x="5016409" y="3332012"/>
            <a:ext cx="508898" cy="1739520"/>
          </a:xfrm>
          <a:prstGeom prst="rect">
            <a:avLst/>
          </a:prstGeom>
          <a:noFill/>
          <a:ln w="5715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p:txBody>
      </p:sp>
      <p:sp>
        <p:nvSpPr>
          <p:cNvPr id="136" name="テキスト ボックス 135">
            <a:extLst>
              <a:ext uri="{FF2B5EF4-FFF2-40B4-BE49-F238E27FC236}">
                <a16:creationId xmlns:a16="http://schemas.microsoft.com/office/drawing/2014/main" id="{E0861B8C-DF56-4515-843D-5053A4CD04FC}"/>
              </a:ext>
            </a:extLst>
          </p:cNvPr>
          <p:cNvSpPr txBox="1"/>
          <p:nvPr/>
        </p:nvSpPr>
        <p:spPr>
          <a:xfrm>
            <a:off x="491911" y="2906273"/>
            <a:ext cx="2510623" cy="369332"/>
          </a:xfrm>
          <a:prstGeom prst="rect">
            <a:avLst/>
          </a:prstGeom>
          <a:noFill/>
        </p:spPr>
        <p:txBody>
          <a:bodyPr wrap="square" rtlCol="0">
            <a:spAutoFit/>
          </a:bodyPr>
          <a:lstStyle/>
          <a:p>
            <a:pPr algn="ctr" fontAlgn="auto">
              <a:spcBef>
                <a:spcPts val="0"/>
              </a:spcBef>
              <a:spcAft>
                <a:spcPts val="0"/>
              </a:spcAft>
            </a:pPr>
            <a:r>
              <a:rPr kumimoji="1" lang="en-US" altLang="ja-JP" sz="1800" dirty="0">
                <a:solidFill>
                  <a:schemeClr val="bg1"/>
                </a:solidFill>
                <a:latin typeface="ＭＳ Ｐゴシック" panose="020B0600070205080204" pitchFamily="50" charset="-128"/>
              </a:rPr>
              <a:t>1</a:t>
            </a:r>
            <a:r>
              <a:rPr kumimoji="1" lang="ja-JP" altLang="en-US" sz="1800" dirty="0">
                <a:solidFill>
                  <a:schemeClr val="bg1"/>
                </a:solidFill>
                <a:latin typeface="ＭＳ Ｐゴシック" panose="020B0600070205080204" pitchFamily="50" charset="-128"/>
              </a:rPr>
              <a:t>次因子ａ：灌水（</a:t>
            </a:r>
            <a:r>
              <a:rPr kumimoji="1" lang="en-US" altLang="ja-JP" sz="1800" dirty="0">
                <a:solidFill>
                  <a:schemeClr val="bg1"/>
                </a:solidFill>
                <a:latin typeface="ＭＳ Ｐゴシック" panose="020B0600070205080204" pitchFamily="50" charset="-128"/>
              </a:rPr>
              <a:t>2</a:t>
            </a:r>
            <a:r>
              <a:rPr kumimoji="1" lang="ja-JP" altLang="en-US" sz="1800" dirty="0">
                <a:solidFill>
                  <a:schemeClr val="bg1"/>
                </a:solidFill>
                <a:latin typeface="ＭＳ Ｐゴシック" panose="020B0600070205080204" pitchFamily="50" charset="-128"/>
              </a:rPr>
              <a:t>水準）</a:t>
            </a:r>
            <a:endParaRPr kumimoji="1" lang="en-US" altLang="ja-JP" sz="1800" dirty="0">
              <a:solidFill>
                <a:srgbClr val="FFC000"/>
              </a:solidFill>
              <a:latin typeface="ＭＳ Ｐゴシック" panose="020B0600070205080204" pitchFamily="50" charset="-128"/>
            </a:endParaRPr>
          </a:p>
        </p:txBody>
      </p:sp>
      <p:sp>
        <p:nvSpPr>
          <p:cNvPr id="137" name="テキスト ボックス 136">
            <a:extLst>
              <a:ext uri="{FF2B5EF4-FFF2-40B4-BE49-F238E27FC236}">
                <a16:creationId xmlns:a16="http://schemas.microsoft.com/office/drawing/2014/main" id="{6BFE29A1-DA67-4DCE-80CF-AD526CD922B3}"/>
              </a:ext>
            </a:extLst>
          </p:cNvPr>
          <p:cNvSpPr txBox="1"/>
          <p:nvPr/>
        </p:nvSpPr>
        <p:spPr>
          <a:xfrm>
            <a:off x="3220513" y="2890997"/>
            <a:ext cx="2517035" cy="369332"/>
          </a:xfrm>
          <a:prstGeom prst="rect">
            <a:avLst/>
          </a:prstGeom>
          <a:noFill/>
        </p:spPr>
        <p:txBody>
          <a:bodyPr wrap="square" rtlCol="0">
            <a:spAutoFit/>
          </a:bodyPr>
          <a:lstStyle/>
          <a:p>
            <a:pPr algn="ctr" fontAlgn="auto">
              <a:spcBef>
                <a:spcPts val="0"/>
              </a:spcBef>
              <a:spcAft>
                <a:spcPts val="0"/>
              </a:spcAft>
            </a:pPr>
            <a:r>
              <a:rPr kumimoji="1" lang="en-US" altLang="ja-JP" sz="1800" dirty="0">
                <a:solidFill>
                  <a:schemeClr val="bg1"/>
                </a:solidFill>
                <a:latin typeface="ＭＳ Ｐゴシック" panose="020B0600070205080204" pitchFamily="50" charset="-128"/>
              </a:rPr>
              <a:t>2</a:t>
            </a:r>
            <a:r>
              <a:rPr kumimoji="1" lang="ja-JP" altLang="en-US" sz="1800" dirty="0">
                <a:solidFill>
                  <a:schemeClr val="bg1"/>
                </a:solidFill>
                <a:latin typeface="ＭＳ Ｐゴシック" panose="020B0600070205080204" pitchFamily="50" charset="-128"/>
              </a:rPr>
              <a:t>次因子ｂ：施肥（</a:t>
            </a:r>
            <a:r>
              <a:rPr kumimoji="1" lang="en-US" altLang="ja-JP" sz="1800" dirty="0">
                <a:solidFill>
                  <a:schemeClr val="bg1"/>
                </a:solidFill>
                <a:latin typeface="ＭＳ Ｐゴシック" panose="020B0600070205080204" pitchFamily="50" charset="-128"/>
              </a:rPr>
              <a:t>3</a:t>
            </a:r>
            <a:r>
              <a:rPr kumimoji="1" lang="ja-JP" altLang="en-US" sz="1800" dirty="0">
                <a:solidFill>
                  <a:schemeClr val="bg1"/>
                </a:solidFill>
                <a:latin typeface="ＭＳ Ｐゴシック" panose="020B0600070205080204" pitchFamily="50" charset="-128"/>
              </a:rPr>
              <a:t>水準）</a:t>
            </a:r>
          </a:p>
        </p:txBody>
      </p:sp>
      <p:sp>
        <p:nvSpPr>
          <p:cNvPr id="138" name="テキスト ボックス 137">
            <a:extLst>
              <a:ext uri="{FF2B5EF4-FFF2-40B4-BE49-F238E27FC236}">
                <a16:creationId xmlns:a16="http://schemas.microsoft.com/office/drawing/2014/main" id="{E8B6414C-5666-4598-9A10-4DB3358F9A49}"/>
              </a:ext>
            </a:extLst>
          </p:cNvPr>
          <p:cNvSpPr txBox="1"/>
          <p:nvPr/>
        </p:nvSpPr>
        <p:spPr>
          <a:xfrm>
            <a:off x="276656" y="2412093"/>
            <a:ext cx="2802370" cy="323165"/>
          </a:xfrm>
          <a:prstGeom prst="rect">
            <a:avLst/>
          </a:prstGeom>
          <a:noFill/>
        </p:spPr>
        <p:txBody>
          <a:bodyPr wrap="none" rtlCol="0">
            <a:spAutoFit/>
          </a:bodyPr>
          <a:lstStyle/>
          <a:p>
            <a:pPr algn="ctr" fontAlgn="auto">
              <a:spcBef>
                <a:spcPts val="0"/>
              </a:spcBef>
              <a:spcAft>
                <a:spcPts val="0"/>
              </a:spcAft>
            </a:pPr>
            <a:r>
              <a:rPr kumimoji="1" lang="ja-JP" altLang="en-US" sz="1500" dirty="0">
                <a:solidFill>
                  <a:schemeClr val="bg1"/>
                </a:solidFill>
                <a:latin typeface="ＭＳ Ｐゴシック" panose="020B0600070205080204" pitchFamily="50" charset="-128"/>
              </a:rPr>
              <a:t>水準の入れ替えが面倒な方から</a:t>
            </a:r>
            <a:endParaRPr kumimoji="1" lang="en-US" altLang="ja-JP" sz="1500" dirty="0">
              <a:solidFill>
                <a:schemeClr val="bg1"/>
              </a:solidFill>
              <a:latin typeface="ＭＳ Ｐゴシック" panose="020B0600070205080204" pitchFamily="50" charset="-128"/>
            </a:endParaRPr>
          </a:p>
        </p:txBody>
      </p:sp>
      <p:cxnSp>
        <p:nvCxnSpPr>
          <p:cNvPr id="140" name="コネクタ: 曲線 139">
            <a:extLst>
              <a:ext uri="{FF2B5EF4-FFF2-40B4-BE49-F238E27FC236}">
                <a16:creationId xmlns:a16="http://schemas.microsoft.com/office/drawing/2014/main" id="{A8131F79-3B55-40C8-A68E-2D2938206545}"/>
              </a:ext>
            </a:extLst>
          </p:cNvPr>
          <p:cNvCxnSpPr>
            <a:cxnSpLocks/>
          </p:cNvCxnSpPr>
          <p:nvPr/>
        </p:nvCxnSpPr>
        <p:spPr>
          <a:xfrm rot="5400000">
            <a:off x="1877676" y="2777823"/>
            <a:ext cx="264207" cy="164219"/>
          </a:xfrm>
          <a:prstGeom prst="curvedConnector3">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42" name="矢印: 右 141">
            <a:extLst>
              <a:ext uri="{FF2B5EF4-FFF2-40B4-BE49-F238E27FC236}">
                <a16:creationId xmlns:a16="http://schemas.microsoft.com/office/drawing/2014/main" id="{235B8542-BBDA-4C56-A7E6-5228CFF5CADF}"/>
              </a:ext>
            </a:extLst>
          </p:cNvPr>
          <p:cNvSpPr/>
          <p:nvPr/>
        </p:nvSpPr>
        <p:spPr>
          <a:xfrm>
            <a:off x="5671359" y="4052947"/>
            <a:ext cx="563576" cy="369333"/>
          </a:xfrm>
          <a:prstGeom prst="rightArrow">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3" name="テキスト ボックス 142">
            <a:extLst>
              <a:ext uri="{FF2B5EF4-FFF2-40B4-BE49-F238E27FC236}">
                <a16:creationId xmlns:a16="http://schemas.microsoft.com/office/drawing/2014/main" id="{15531B43-A1B1-4059-BAC0-14782A70DDE1}"/>
              </a:ext>
            </a:extLst>
          </p:cNvPr>
          <p:cNvSpPr txBox="1"/>
          <p:nvPr/>
        </p:nvSpPr>
        <p:spPr>
          <a:xfrm>
            <a:off x="2542226" y="3709078"/>
            <a:ext cx="1076251" cy="369332"/>
          </a:xfrm>
          <a:prstGeom prst="rect">
            <a:avLst/>
          </a:prstGeom>
          <a:noFill/>
        </p:spPr>
        <p:txBody>
          <a:bodyPr wrap="square" rtlCol="0">
            <a:spAutoFit/>
          </a:bodyPr>
          <a:lstStyle/>
          <a:p>
            <a:pPr algn="ctr" fontAlgn="auto">
              <a:spcBef>
                <a:spcPts val="0"/>
              </a:spcBef>
              <a:spcAft>
                <a:spcPts val="0"/>
              </a:spcAft>
            </a:pPr>
            <a:r>
              <a:rPr kumimoji="1" lang="ja-JP" altLang="en-US" sz="1800" dirty="0">
                <a:solidFill>
                  <a:schemeClr val="bg1"/>
                </a:solidFill>
                <a:latin typeface="ＭＳ Ｐゴシック" panose="020B0600070205080204" pitchFamily="50" charset="-128"/>
              </a:rPr>
              <a:t>その後</a:t>
            </a:r>
          </a:p>
        </p:txBody>
      </p:sp>
      <p:sp>
        <p:nvSpPr>
          <p:cNvPr id="145" name="テキスト ボックス 144">
            <a:extLst>
              <a:ext uri="{FF2B5EF4-FFF2-40B4-BE49-F238E27FC236}">
                <a16:creationId xmlns:a16="http://schemas.microsoft.com/office/drawing/2014/main" id="{8FEDBBDB-5CF4-4860-8FD0-77A60B177A9E}"/>
              </a:ext>
            </a:extLst>
          </p:cNvPr>
          <p:cNvSpPr txBox="1"/>
          <p:nvPr/>
        </p:nvSpPr>
        <p:spPr>
          <a:xfrm>
            <a:off x="3208291" y="5422822"/>
            <a:ext cx="2740372" cy="323165"/>
          </a:xfrm>
          <a:prstGeom prst="rect">
            <a:avLst/>
          </a:prstGeom>
          <a:noFill/>
        </p:spPr>
        <p:txBody>
          <a:bodyPr wrap="square" rtlCol="0">
            <a:spAutoFit/>
          </a:bodyPr>
          <a:lstStyle/>
          <a:p>
            <a:pPr algn="ctr" fontAlgn="auto">
              <a:spcBef>
                <a:spcPts val="0"/>
              </a:spcBef>
              <a:spcAft>
                <a:spcPts val="0"/>
              </a:spcAft>
            </a:pPr>
            <a:r>
              <a:rPr kumimoji="1" lang="ja-JP" altLang="en-US" sz="1500" dirty="0">
                <a:solidFill>
                  <a:srgbClr val="FFFFFF"/>
                </a:solidFill>
                <a:latin typeface="ＭＳ Ｐゴシック" panose="020B0600070205080204" pitchFamily="50" charset="-128"/>
              </a:rPr>
              <a:t>（</a:t>
            </a:r>
            <a:r>
              <a:rPr kumimoji="1" lang="en-US" altLang="ja-JP" sz="1500" dirty="0">
                <a:solidFill>
                  <a:srgbClr val="FFFFFF"/>
                </a:solidFill>
                <a:latin typeface="ＭＳ Ｐゴシック" panose="020B0600070205080204" pitchFamily="50" charset="-128"/>
              </a:rPr>
              <a:t>1</a:t>
            </a:r>
            <a:r>
              <a:rPr kumimoji="1" lang="ja-JP" altLang="en-US" sz="1500" dirty="0">
                <a:solidFill>
                  <a:srgbClr val="FFFFFF"/>
                </a:solidFill>
                <a:latin typeface="ＭＳ Ｐゴシック" panose="020B0600070205080204" pitchFamily="50" charset="-128"/>
              </a:rPr>
              <a:t>次の区画をブロックと見なす）</a:t>
            </a:r>
          </a:p>
        </p:txBody>
      </p:sp>
      <p:sp>
        <p:nvSpPr>
          <p:cNvPr id="146" name="テキスト ボックス 145">
            <a:extLst>
              <a:ext uri="{FF2B5EF4-FFF2-40B4-BE49-F238E27FC236}">
                <a16:creationId xmlns:a16="http://schemas.microsoft.com/office/drawing/2014/main" id="{DF0AD1F5-E1C4-42C8-AAEC-7159309AD333}"/>
              </a:ext>
            </a:extLst>
          </p:cNvPr>
          <p:cNvSpPr txBox="1"/>
          <p:nvPr/>
        </p:nvSpPr>
        <p:spPr>
          <a:xfrm>
            <a:off x="5427767" y="3721531"/>
            <a:ext cx="1076251" cy="369332"/>
          </a:xfrm>
          <a:prstGeom prst="rect">
            <a:avLst/>
          </a:prstGeom>
          <a:noFill/>
        </p:spPr>
        <p:txBody>
          <a:bodyPr wrap="square" rtlCol="0">
            <a:spAutoFit/>
          </a:bodyPr>
          <a:lstStyle/>
          <a:p>
            <a:pPr algn="ctr" fontAlgn="auto">
              <a:spcBef>
                <a:spcPts val="0"/>
              </a:spcBef>
              <a:spcAft>
                <a:spcPts val="0"/>
              </a:spcAft>
            </a:pPr>
            <a:r>
              <a:rPr kumimoji="1" lang="ja-JP" altLang="en-US" sz="1800" dirty="0">
                <a:solidFill>
                  <a:schemeClr val="bg1"/>
                </a:solidFill>
                <a:latin typeface="ＭＳ Ｐゴシック" panose="020B0600070205080204" pitchFamily="50" charset="-128"/>
              </a:rPr>
              <a:t>結局</a:t>
            </a:r>
          </a:p>
        </p:txBody>
      </p:sp>
      <p:sp>
        <p:nvSpPr>
          <p:cNvPr id="147" name="テキスト ボックス 146">
            <a:extLst>
              <a:ext uri="{FF2B5EF4-FFF2-40B4-BE49-F238E27FC236}">
                <a16:creationId xmlns:a16="http://schemas.microsoft.com/office/drawing/2014/main" id="{2CBC61D1-0857-4972-B8EC-5F2F10A1DCD2}"/>
              </a:ext>
            </a:extLst>
          </p:cNvPr>
          <p:cNvSpPr txBox="1"/>
          <p:nvPr/>
        </p:nvSpPr>
        <p:spPr>
          <a:xfrm>
            <a:off x="6300193" y="5157192"/>
            <a:ext cx="2160240" cy="553998"/>
          </a:xfrm>
          <a:prstGeom prst="rect">
            <a:avLst/>
          </a:prstGeom>
          <a:noFill/>
        </p:spPr>
        <p:txBody>
          <a:bodyPr wrap="square" rtlCol="0">
            <a:spAutoFit/>
          </a:bodyPr>
          <a:lstStyle/>
          <a:p>
            <a:pPr algn="just" fontAlgn="auto">
              <a:spcBef>
                <a:spcPts val="0"/>
              </a:spcBef>
              <a:spcAft>
                <a:spcPts val="0"/>
              </a:spcAft>
            </a:pPr>
            <a:r>
              <a:rPr kumimoji="1" lang="ja-JP" altLang="en-US" sz="1500" dirty="0">
                <a:solidFill>
                  <a:srgbClr val="79DCFF"/>
                </a:solidFill>
                <a:latin typeface="ＭＳ Ｐゴシック" panose="020B0600070205080204" pitchFamily="50" charset="-128"/>
              </a:rPr>
              <a:t>繰り返し</a:t>
            </a:r>
            <a:r>
              <a:rPr kumimoji="1" lang="en-US" altLang="ja-JP" sz="1500" dirty="0">
                <a:solidFill>
                  <a:srgbClr val="79DCFF"/>
                </a:solidFill>
                <a:latin typeface="ＭＳ Ｐゴシック" panose="020B0600070205080204" pitchFamily="50" charset="-128"/>
              </a:rPr>
              <a:t>2</a:t>
            </a:r>
            <a:r>
              <a:rPr kumimoji="1" lang="ja-JP" altLang="en-US" sz="1500" dirty="0">
                <a:solidFill>
                  <a:srgbClr val="79DCFF"/>
                </a:solidFill>
                <a:latin typeface="ＭＳ Ｐゴシック" panose="020B0600070205080204" pitchFamily="50" charset="-128"/>
              </a:rPr>
              <a:t>回</a:t>
            </a:r>
            <a:r>
              <a:rPr kumimoji="1" lang="ja-JP" altLang="en-US" sz="1500" dirty="0">
                <a:solidFill>
                  <a:srgbClr val="FFFFFF"/>
                </a:solidFill>
                <a:latin typeface="ＭＳ Ｐゴシック" panose="020B0600070205080204" pitchFamily="50" charset="-128"/>
              </a:rPr>
              <a:t>の二元配置分散分析</a:t>
            </a:r>
          </a:p>
        </p:txBody>
      </p:sp>
      <p:cxnSp>
        <p:nvCxnSpPr>
          <p:cNvPr id="148" name="コネクタ: 曲線 147">
            <a:extLst>
              <a:ext uri="{FF2B5EF4-FFF2-40B4-BE49-F238E27FC236}">
                <a16:creationId xmlns:a16="http://schemas.microsoft.com/office/drawing/2014/main" id="{D37867DF-D3DC-4218-A2DE-61E0CF61CDB0}"/>
              </a:ext>
            </a:extLst>
          </p:cNvPr>
          <p:cNvCxnSpPr>
            <a:cxnSpLocks/>
          </p:cNvCxnSpPr>
          <p:nvPr/>
        </p:nvCxnSpPr>
        <p:spPr>
          <a:xfrm rot="5400000">
            <a:off x="4446373" y="2766058"/>
            <a:ext cx="264207" cy="164219"/>
          </a:xfrm>
          <a:prstGeom prst="curvedConnector3">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49" name="テキスト ボックス 148">
            <a:extLst>
              <a:ext uri="{FF2B5EF4-FFF2-40B4-BE49-F238E27FC236}">
                <a16:creationId xmlns:a16="http://schemas.microsoft.com/office/drawing/2014/main" id="{FD3617EA-A4FD-4C5C-AAD5-6BBEEA0C9269}"/>
              </a:ext>
            </a:extLst>
          </p:cNvPr>
          <p:cNvSpPr txBox="1"/>
          <p:nvPr/>
        </p:nvSpPr>
        <p:spPr>
          <a:xfrm>
            <a:off x="3168974" y="2421627"/>
            <a:ext cx="2903359" cy="323165"/>
          </a:xfrm>
          <a:prstGeom prst="rect">
            <a:avLst/>
          </a:prstGeom>
          <a:noFill/>
        </p:spPr>
        <p:txBody>
          <a:bodyPr wrap="none" rtlCol="0">
            <a:spAutoFit/>
          </a:bodyPr>
          <a:lstStyle/>
          <a:p>
            <a:pPr algn="ctr" fontAlgn="auto">
              <a:spcBef>
                <a:spcPts val="0"/>
              </a:spcBef>
              <a:spcAft>
                <a:spcPts val="0"/>
              </a:spcAft>
            </a:pPr>
            <a:r>
              <a:rPr kumimoji="1" lang="ja-JP" altLang="en-US" sz="1500" dirty="0">
                <a:solidFill>
                  <a:schemeClr val="bg1"/>
                </a:solidFill>
                <a:latin typeface="ＭＳ Ｐゴシック" panose="020B0600070205080204" pitchFamily="50" charset="-128"/>
              </a:rPr>
              <a:t>必要に応じて</a:t>
            </a:r>
            <a:r>
              <a:rPr kumimoji="1" lang="en-US" altLang="ja-JP" sz="1500" dirty="0">
                <a:solidFill>
                  <a:schemeClr val="bg1"/>
                </a:solidFill>
                <a:latin typeface="ＭＳ Ｐゴシック" panose="020B0600070205080204" pitchFamily="50" charset="-128"/>
              </a:rPr>
              <a:t>3</a:t>
            </a:r>
            <a:r>
              <a:rPr kumimoji="1" lang="ja-JP" altLang="en-US" sz="1500" dirty="0">
                <a:solidFill>
                  <a:schemeClr val="bg1"/>
                </a:solidFill>
                <a:latin typeface="ＭＳ Ｐゴシック" panose="020B0600070205080204" pitchFamily="50" charset="-128"/>
              </a:rPr>
              <a:t>次，</a:t>
            </a:r>
            <a:r>
              <a:rPr kumimoji="1" lang="en-US" altLang="ja-JP" sz="1500" dirty="0">
                <a:solidFill>
                  <a:schemeClr val="bg1"/>
                </a:solidFill>
                <a:latin typeface="ＭＳ Ｐゴシック" panose="020B0600070205080204" pitchFamily="50" charset="-128"/>
              </a:rPr>
              <a:t>4</a:t>
            </a:r>
            <a:r>
              <a:rPr kumimoji="1" lang="ja-JP" altLang="en-US" sz="1500" dirty="0">
                <a:solidFill>
                  <a:schemeClr val="bg1"/>
                </a:solidFill>
                <a:latin typeface="ＭＳ Ｐゴシック" panose="020B0600070205080204" pitchFamily="50" charset="-128"/>
              </a:rPr>
              <a:t>次因子を設定</a:t>
            </a:r>
            <a:endParaRPr kumimoji="1" lang="en-US" altLang="ja-JP" sz="1500" dirty="0">
              <a:solidFill>
                <a:schemeClr val="bg1"/>
              </a:solidFill>
              <a:latin typeface="ＭＳ Ｐゴシック" panose="020B0600070205080204" pitchFamily="50" charset="-128"/>
            </a:endParaRPr>
          </a:p>
        </p:txBody>
      </p:sp>
      <p:cxnSp>
        <p:nvCxnSpPr>
          <p:cNvPr id="150" name="コネクタ: 曲線 149">
            <a:extLst>
              <a:ext uri="{FF2B5EF4-FFF2-40B4-BE49-F238E27FC236}">
                <a16:creationId xmlns:a16="http://schemas.microsoft.com/office/drawing/2014/main" id="{478F243D-126C-4029-8123-87953DC37716}"/>
              </a:ext>
            </a:extLst>
          </p:cNvPr>
          <p:cNvCxnSpPr>
            <a:cxnSpLocks/>
          </p:cNvCxnSpPr>
          <p:nvPr/>
        </p:nvCxnSpPr>
        <p:spPr>
          <a:xfrm rot="16200000" flipH="1">
            <a:off x="7862162" y="3039515"/>
            <a:ext cx="309779" cy="270850"/>
          </a:xfrm>
          <a:prstGeom prst="curvedConnector3">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51" name="テキスト ボックス 150">
            <a:extLst>
              <a:ext uri="{FF2B5EF4-FFF2-40B4-BE49-F238E27FC236}">
                <a16:creationId xmlns:a16="http://schemas.microsoft.com/office/drawing/2014/main" id="{C84F698F-5AB8-49D7-9A8E-3F5C6827E08A}"/>
              </a:ext>
            </a:extLst>
          </p:cNvPr>
          <p:cNvSpPr txBox="1"/>
          <p:nvPr/>
        </p:nvSpPr>
        <p:spPr>
          <a:xfrm>
            <a:off x="6300651" y="2199063"/>
            <a:ext cx="2280760" cy="830997"/>
          </a:xfrm>
          <a:prstGeom prst="rect">
            <a:avLst/>
          </a:prstGeom>
          <a:noFill/>
        </p:spPr>
        <p:txBody>
          <a:bodyPr wrap="square" rtlCol="0">
            <a:spAutoFit/>
          </a:bodyPr>
          <a:lstStyle/>
          <a:p>
            <a:pPr algn="just" fontAlgn="auto">
              <a:spcBef>
                <a:spcPts val="0"/>
              </a:spcBef>
              <a:spcAft>
                <a:spcPts val="0"/>
              </a:spcAft>
            </a:pPr>
            <a:r>
              <a:rPr kumimoji="1" lang="en-US" altLang="ja-JP" sz="1600" dirty="0">
                <a:solidFill>
                  <a:srgbClr val="FFFF00"/>
                </a:solidFill>
                <a:latin typeface="ＭＳ Ｐゴシック" panose="020B0600070205080204" pitchFamily="50" charset="-128"/>
              </a:rPr>
              <a:t>2</a:t>
            </a:r>
            <a:r>
              <a:rPr kumimoji="1" lang="ja-JP" altLang="en-US" sz="1600" dirty="0">
                <a:solidFill>
                  <a:srgbClr val="FFFF00"/>
                </a:solidFill>
                <a:latin typeface="ＭＳ Ｐゴシック" panose="020B0600070205080204" pitchFamily="50" charset="-128"/>
              </a:rPr>
              <a:t>要因を同時に配置するよりも灌水水準の</a:t>
            </a:r>
            <a:r>
              <a:rPr kumimoji="1" lang="ja-JP" altLang="en-US" sz="1600" dirty="0">
                <a:solidFill>
                  <a:srgbClr val="FF0000"/>
                </a:solidFill>
                <a:latin typeface="ＭＳ Ｐゴシック" panose="020B0600070205080204" pitchFamily="50" charset="-128"/>
              </a:rPr>
              <a:t>変更回数を節約（</a:t>
            </a:r>
            <a:r>
              <a:rPr kumimoji="1" lang="en-US" altLang="ja-JP" sz="1600" dirty="0">
                <a:solidFill>
                  <a:srgbClr val="FF0000"/>
                </a:solidFill>
                <a:latin typeface="ＭＳ Ｐゴシック" panose="020B0600070205080204" pitchFamily="50" charset="-128"/>
              </a:rPr>
              <a:t>2</a:t>
            </a:r>
            <a:r>
              <a:rPr kumimoji="1" lang="ja-JP" altLang="en-US" sz="1600" dirty="0">
                <a:solidFill>
                  <a:srgbClr val="FF0000"/>
                </a:solidFill>
                <a:latin typeface="ＭＳ Ｐゴシック" panose="020B0600070205080204" pitchFamily="50" charset="-128"/>
              </a:rPr>
              <a:t>回）</a:t>
            </a:r>
            <a:r>
              <a:rPr kumimoji="1" lang="ja-JP" altLang="en-US" sz="1600" dirty="0">
                <a:solidFill>
                  <a:srgbClr val="FFFF00"/>
                </a:solidFill>
                <a:latin typeface="ＭＳ Ｐゴシック" panose="020B0600070205080204" pitchFamily="50" charset="-128"/>
              </a:rPr>
              <a:t>できる</a:t>
            </a:r>
            <a:endParaRPr kumimoji="1" lang="en-US" altLang="ja-JP" sz="1600" dirty="0">
              <a:solidFill>
                <a:srgbClr val="FFFF00"/>
              </a:solidFill>
              <a:latin typeface="ＭＳ Ｐゴシック" panose="020B0600070205080204" pitchFamily="50" charset="-128"/>
            </a:endParaRPr>
          </a:p>
        </p:txBody>
      </p:sp>
      <p:sp>
        <p:nvSpPr>
          <p:cNvPr id="3" name="正方形/長方形 2">
            <a:extLst>
              <a:ext uri="{FF2B5EF4-FFF2-40B4-BE49-F238E27FC236}">
                <a16:creationId xmlns:a16="http://schemas.microsoft.com/office/drawing/2014/main" id="{E636B08F-F066-4BC1-BEEC-E33ECE3756FB}"/>
              </a:ext>
            </a:extLst>
          </p:cNvPr>
          <p:cNvSpPr/>
          <p:nvPr/>
        </p:nvSpPr>
        <p:spPr>
          <a:xfrm>
            <a:off x="6380987" y="3371526"/>
            <a:ext cx="489575" cy="549643"/>
          </a:xfrm>
          <a:prstGeom prst="rect">
            <a:avLst/>
          </a:prstGeom>
          <a:noFill/>
          <a:ln w="31750">
            <a:solidFill>
              <a:srgbClr val="65D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13D7AD08-BD36-4CA7-A368-03943766BB75}"/>
              </a:ext>
            </a:extLst>
          </p:cNvPr>
          <p:cNvSpPr/>
          <p:nvPr/>
        </p:nvSpPr>
        <p:spPr>
          <a:xfrm>
            <a:off x="7917337" y="4522656"/>
            <a:ext cx="471088" cy="549643"/>
          </a:xfrm>
          <a:prstGeom prst="rect">
            <a:avLst/>
          </a:prstGeom>
          <a:noFill/>
          <a:ln w="31750">
            <a:solidFill>
              <a:srgbClr val="65D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D430DC3D-6DA4-43CE-8AC9-47B3C794B1D9}"/>
              </a:ext>
            </a:extLst>
          </p:cNvPr>
          <p:cNvSpPr txBox="1"/>
          <p:nvPr/>
        </p:nvSpPr>
        <p:spPr>
          <a:xfrm>
            <a:off x="667205" y="4355686"/>
            <a:ext cx="1064978" cy="707886"/>
          </a:xfrm>
          <a:prstGeom prst="rect">
            <a:avLst/>
          </a:prstGeom>
          <a:noFill/>
        </p:spPr>
        <p:txBody>
          <a:bodyPr wrap="square" rtlCol="0">
            <a:spAutoFit/>
          </a:bodyPr>
          <a:lstStyle/>
          <a:p>
            <a:pPr algn="ctr" fontAlgn="auto">
              <a:spcBef>
                <a:spcPts val="0"/>
              </a:spcBef>
              <a:spcAft>
                <a:spcPts val="0"/>
              </a:spcAft>
            </a:pPr>
            <a:r>
              <a:rPr kumimoji="1" lang="ja-JP" altLang="en-US" sz="2500" dirty="0">
                <a:solidFill>
                  <a:srgbClr val="FF0000"/>
                </a:solidFill>
                <a:latin typeface="ＭＳ Ｐゴシック" panose="020B0600070205080204" pitchFamily="50" charset="-128"/>
              </a:rPr>
              <a:t>→</a:t>
            </a:r>
            <a:endParaRPr kumimoji="1" lang="en-US" altLang="ja-JP" sz="2500" dirty="0">
              <a:solidFill>
                <a:srgbClr val="FF0000"/>
              </a:solidFill>
              <a:latin typeface="ＭＳ Ｐゴシック" panose="020B0600070205080204" pitchFamily="50" charset="-128"/>
            </a:endParaRPr>
          </a:p>
          <a:p>
            <a:pPr algn="ctr" fontAlgn="auto">
              <a:spcBef>
                <a:spcPts val="0"/>
              </a:spcBef>
              <a:spcAft>
                <a:spcPts val="0"/>
              </a:spcAft>
            </a:pPr>
            <a:r>
              <a:rPr kumimoji="1" lang="ja-JP" altLang="en-US" sz="1500" dirty="0">
                <a:solidFill>
                  <a:srgbClr val="FF0000"/>
                </a:solidFill>
                <a:latin typeface="ＭＳ Ｐゴシック" panose="020B0600070205080204" pitchFamily="50" charset="-128"/>
              </a:rPr>
              <a:t>変更</a:t>
            </a:r>
            <a:r>
              <a:rPr kumimoji="1" lang="en-US" altLang="ja-JP" sz="1500" dirty="0">
                <a:solidFill>
                  <a:srgbClr val="FF0000"/>
                </a:solidFill>
                <a:latin typeface="ＭＳ Ｐゴシック" panose="020B0600070205080204" pitchFamily="50" charset="-128"/>
              </a:rPr>
              <a:t>1</a:t>
            </a:r>
            <a:r>
              <a:rPr kumimoji="1" lang="ja-JP" altLang="en-US" sz="1500" dirty="0">
                <a:solidFill>
                  <a:srgbClr val="FF0000"/>
                </a:solidFill>
                <a:latin typeface="ＭＳ Ｐゴシック" panose="020B0600070205080204" pitchFamily="50" charset="-128"/>
              </a:rPr>
              <a:t>回目</a:t>
            </a:r>
          </a:p>
        </p:txBody>
      </p:sp>
      <p:sp>
        <p:nvSpPr>
          <p:cNvPr id="59" name="テキスト ボックス 58">
            <a:extLst>
              <a:ext uri="{FF2B5EF4-FFF2-40B4-BE49-F238E27FC236}">
                <a16:creationId xmlns:a16="http://schemas.microsoft.com/office/drawing/2014/main" id="{1FBFD21D-328E-4C9D-9CCA-6C8B06DA9942}"/>
              </a:ext>
            </a:extLst>
          </p:cNvPr>
          <p:cNvSpPr txBox="1"/>
          <p:nvPr/>
        </p:nvSpPr>
        <p:spPr>
          <a:xfrm>
            <a:off x="1693309" y="4344344"/>
            <a:ext cx="1064978" cy="707886"/>
          </a:xfrm>
          <a:prstGeom prst="rect">
            <a:avLst/>
          </a:prstGeom>
          <a:noFill/>
        </p:spPr>
        <p:txBody>
          <a:bodyPr wrap="square" rtlCol="0">
            <a:spAutoFit/>
          </a:bodyPr>
          <a:lstStyle/>
          <a:p>
            <a:pPr algn="ctr" fontAlgn="auto">
              <a:spcBef>
                <a:spcPts val="0"/>
              </a:spcBef>
              <a:spcAft>
                <a:spcPts val="0"/>
              </a:spcAft>
            </a:pPr>
            <a:r>
              <a:rPr kumimoji="1" lang="ja-JP" altLang="en-US" sz="2500" dirty="0">
                <a:solidFill>
                  <a:srgbClr val="FF0000"/>
                </a:solidFill>
                <a:latin typeface="ＭＳ Ｐゴシック" panose="020B0600070205080204" pitchFamily="50" charset="-128"/>
              </a:rPr>
              <a:t>→</a:t>
            </a:r>
            <a:endParaRPr kumimoji="1" lang="en-US" altLang="ja-JP" sz="2500" dirty="0">
              <a:solidFill>
                <a:srgbClr val="FF0000"/>
              </a:solidFill>
              <a:latin typeface="ＭＳ Ｐゴシック" panose="020B0600070205080204" pitchFamily="50" charset="-128"/>
            </a:endParaRPr>
          </a:p>
          <a:p>
            <a:pPr algn="ctr" fontAlgn="auto">
              <a:spcBef>
                <a:spcPts val="0"/>
              </a:spcBef>
              <a:spcAft>
                <a:spcPts val="0"/>
              </a:spcAft>
            </a:pPr>
            <a:r>
              <a:rPr kumimoji="1" lang="ja-JP" altLang="en-US" sz="1500" dirty="0">
                <a:solidFill>
                  <a:srgbClr val="FF0000"/>
                </a:solidFill>
                <a:latin typeface="ＭＳ Ｐゴシック" panose="020B0600070205080204" pitchFamily="50" charset="-128"/>
              </a:rPr>
              <a:t>変更</a:t>
            </a:r>
            <a:r>
              <a:rPr kumimoji="1" lang="en-US" altLang="ja-JP" sz="1500" dirty="0">
                <a:solidFill>
                  <a:srgbClr val="FF0000"/>
                </a:solidFill>
                <a:latin typeface="ＭＳ Ｐゴシック" panose="020B0600070205080204" pitchFamily="50" charset="-128"/>
              </a:rPr>
              <a:t>2</a:t>
            </a:r>
            <a:r>
              <a:rPr kumimoji="1" lang="ja-JP" altLang="en-US" sz="1500" dirty="0">
                <a:solidFill>
                  <a:srgbClr val="FF0000"/>
                </a:solidFill>
                <a:latin typeface="ＭＳ Ｐゴシック" panose="020B0600070205080204" pitchFamily="50" charset="-128"/>
              </a:rPr>
              <a:t>回目</a:t>
            </a:r>
          </a:p>
        </p:txBody>
      </p:sp>
    </p:spTree>
    <p:extLst>
      <p:ext uri="{BB962C8B-B14F-4D97-AF65-F5344CB8AC3E}">
        <p14:creationId xmlns:p14="http://schemas.microsoft.com/office/powerpoint/2010/main" val="33982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fade">
                                      <p:cBhvr>
                                        <p:cTn id="13" dur="500"/>
                                        <p:tgtEl>
                                          <p:spTgt spid="8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500"/>
                                        <p:tgtEl>
                                          <p:spTgt spid="9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Effect transition="in" filter="fade">
                                      <p:cBhvr>
                                        <p:cTn id="19" dur="500"/>
                                        <p:tgtEl>
                                          <p:spTgt spid="9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fade">
                                      <p:cBhvr>
                                        <p:cTn id="22" dur="500"/>
                                        <p:tgtEl>
                                          <p:spTgt spid="9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5"/>
                                        </p:tgtEl>
                                        <p:attrNameLst>
                                          <p:attrName>style.visibility</p:attrName>
                                        </p:attrNameLst>
                                      </p:cBhvr>
                                      <p:to>
                                        <p:strVal val="visible"/>
                                      </p:to>
                                    </p:set>
                                    <p:animEffect transition="in" filter="fade">
                                      <p:cBhvr>
                                        <p:cTn id="25" dur="500"/>
                                        <p:tgtEl>
                                          <p:spTgt spid="9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6"/>
                                        </p:tgtEl>
                                        <p:attrNameLst>
                                          <p:attrName>style.visibility</p:attrName>
                                        </p:attrNameLst>
                                      </p:cBhvr>
                                      <p:to>
                                        <p:strVal val="visible"/>
                                      </p:to>
                                    </p:set>
                                    <p:animEffect transition="in" filter="fade">
                                      <p:cBhvr>
                                        <p:cTn id="28" dur="500"/>
                                        <p:tgtEl>
                                          <p:spTgt spid="9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7"/>
                                        </p:tgtEl>
                                        <p:attrNameLst>
                                          <p:attrName>style.visibility</p:attrName>
                                        </p:attrNameLst>
                                      </p:cBhvr>
                                      <p:to>
                                        <p:strVal val="visible"/>
                                      </p:to>
                                    </p:set>
                                    <p:animEffect transition="in" filter="fade">
                                      <p:cBhvr>
                                        <p:cTn id="31" dur="500"/>
                                        <p:tgtEl>
                                          <p:spTgt spid="9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8"/>
                                        </p:tgtEl>
                                        <p:attrNameLst>
                                          <p:attrName>style.visibility</p:attrName>
                                        </p:attrNameLst>
                                      </p:cBhvr>
                                      <p:to>
                                        <p:strVal val="visible"/>
                                      </p:to>
                                    </p:set>
                                    <p:animEffect transition="in" filter="fade">
                                      <p:cBhvr>
                                        <p:cTn id="34" dur="500"/>
                                        <p:tgtEl>
                                          <p:spTgt spid="9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fade">
                                      <p:cBhvr>
                                        <p:cTn id="37" dur="500"/>
                                        <p:tgtEl>
                                          <p:spTgt spid="9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0"/>
                                        </p:tgtEl>
                                        <p:attrNameLst>
                                          <p:attrName>style.visibility</p:attrName>
                                        </p:attrNameLst>
                                      </p:cBhvr>
                                      <p:to>
                                        <p:strVal val="visible"/>
                                      </p:to>
                                    </p:set>
                                    <p:animEffect transition="in" filter="fade">
                                      <p:cBhvr>
                                        <p:cTn id="40" dur="500"/>
                                        <p:tgtEl>
                                          <p:spTgt spid="10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Effect transition="in" filter="fade">
                                      <p:cBhvr>
                                        <p:cTn id="43" dur="500"/>
                                        <p:tgtEl>
                                          <p:spTgt spid="10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2"/>
                                        </p:tgtEl>
                                        <p:attrNameLst>
                                          <p:attrName>style.visibility</p:attrName>
                                        </p:attrNameLst>
                                      </p:cBhvr>
                                      <p:to>
                                        <p:strVal val="visible"/>
                                      </p:to>
                                    </p:set>
                                    <p:animEffect transition="in" filter="fade">
                                      <p:cBhvr>
                                        <p:cTn id="46" dur="500"/>
                                        <p:tgtEl>
                                          <p:spTgt spid="10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2"/>
                                        </p:tgtEl>
                                        <p:attrNameLst>
                                          <p:attrName>style.visibility</p:attrName>
                                        </p:attrNameLst>
                                      </p:cBhvr>
                                      <p:to>
                                        <p:strVal val="visible"/>
                                      </p:to>
                                    </p:set>
                                    <p:animEffect transition="in" filter="fade">
                                      <p:cBhvr>
                                        <p:cTn id="49" dur="500"/>
                                        <p:tgtEl>
                                          <p:spTgt spid="13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3"/>
                                        </p:tgtEl>
                                        <p:attrNameLst>
                                          <p:attrName>style.visibility</p:attrName>
                                        </p:attrNameLst>
                                      </p:cBhvr>
                                      <p:to>
                                        <p:strVal val="visible"/>
                                      </p:to>
                                    </p:set>
                                    <p:animEffect transition="in" filter="fade">
                                      <p:cBhvr>
                                        <p:cTn id="52" dur="500"/>
                                        <p:tgtEl>
                                          <p:spTgt spid="13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34"/>
                                        </p:tgtEl>
                                        <p:attrNameLst>
                                          <p:attrName>style.visibility</p:attrName>
                                        </p:attrNameLst>
                                      </p:cBhvr>
                                      <p:to>
                                        <p:strVal val="visible"/>
                                      </p:to>
                                    </p:set>
                                    <p:animEffect transition="in" filter="fade">
                                      <p:cBhvr>
                                        <p:cTn id="55" dur="500"/>
                                        <p:tgtEl>
                                          <p:spTgt spid="13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5"/>
                                        </p:tgtEl>
                                        <p:attrNameLst>
                                          <p:attrName>style.visibility</p:attrName>
                                        </p:attrNameLst>
                                      </p:cBhvr>
                                      <p:to>
                                        <p:strVal val="visible"/>
                                      </p:to>
                                    </p:set>
                                    <p:animEffect transition="in" filter="fade">
                                      <p:cBhvr>
                                        <p:cTn id="58" dur="500"/>
                                        <p:tgtEl>
                                          <p:spTgt spid="13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37"/>
                                        </p:tgtEl>
                                        <p:attrNameLst>
                                          <p:attrName>style.visibility</p:attrName>
                                        </p:attrNameLst>
                                      </p:cBhvr>
                                      <p:to>
                                        <p:strVal val="visible"/>
                                      </p:to>
                                    </p:set>
                                    <p:animEffect transition="in" filter="fade">
                                      <p:cBhvr>
                                        <p:cTn id="61" dur="500"/>
                                        <p:tgtEl>
                                          <p:spTgt spid="13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43"/>
                                        </p:tgtEl>
                                        <p:attrNameLst>
                                          <p:attrName>style.visibility</p:attrName>
                                        </p:attrNameLst>
                                      </p:cBhvr>
                                      <p:to>
                                        <p:strVal val="visible"/>
                                      </p:to>
                                    </p:set>
                                    <p:animEffect transition="in" filter="fade">
                                      <p:cBhvr>
                                        <p:cTn id="64" dur="500"/>
                                        <p:tgtEl>
                                          <p:spTgt spid="14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45"/>
                                        </p:tgtEl>
                                        <p:attrNameLst>
                                          <p:attrName>style.visibility</p:attrName>
                                        </p:attrNameLst>
                                      </p:cBhvr>
                                      <p:to>
                                        <p:strVal val="visible"/>
                                      </p:to>
                                    </p:set>
                                    <p:animEffect transition="in" filter="fade">
                                      <p:cBhvr>
                                        <p:cTn id="67" dur="500"/>
                                        <p:tgtEl>
                                          <p:spTgt spid="14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49"/>
                                        </p:tgtEl>
                                        <p:attrNameLst>
                                          <p:attrName>style.visibility</p:attrName>
                                        </p:attrNameLst>
                                      </p:cBhvr>
                                      <p:to>
                                        <p:strVal val="visible"/>
                                      </p:to>
                                    </p:set>
                                    <p:animEffect transition="in" filter="fade">
                                      <p:cBhvr>
                                        <p:cTn id="70" dur="500"/>
                                        <p:tgtEl>
                                          <p:spTgt spid="149"/>
                                        </p:tgtEl>
                                      </p:cBhvr>
                                    </p:animEffect>
                                  </p:childTnLst>
                                </p:cTn>
                              </p:par>
                              <p:par>
                                <p:cTn id="71" presetID="10" presetClass="entr" presetSubtype="0" fill="hold" nodeType="withEffect">
                                  <p:stCondLst>
                                    <p:cond delay="0"/>
                                  </p:stCondLst>
                                  <p:childTnLst>
                                    <p:set>
                                      <p:cBhvr>
                                        <p:cTn id="72" dur="1" fill="hold">
                                          <p:stCondLst>
                                            <p:cond delay="0"/>
                                          </p:stCondLst>
                                        </p:cTn>
                                        <p:tgtEl>
                                          <p:spTgt spid="148"/>
                                        </p:tgtEl>
                                        <p:attrNameLst>
                                          <p:attrName>style.visibility</p:attrName>
                                        </p:attrNameLst>
                                      </p:cBhvr>
                                      <p:to>
                                        <p:strVal val="visible"/>
                                      </p:to>
                                    </p:set>
                                    <p:animEffect transition="in" filter="fade">
                                      <p:cBhvr>
                                        <p:cTn id="73" dur="500"/>
                                        <p:tgtEl>
                                          <p:spTgt spid="14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03"/>
                                        </p:tgtEl>
                                        <p:attrNameLst>
                                          <p:attrName>style.visibility</p:attrName>
                                        </p:attrNameLst>
                                      </p:cBhvr>
                                      <p:to>
                                        <p:strVal val="visible"/>
                                      </p:to>
                                    </p:set>
                                    <p:animEffect transition="in" filter="fade">
                                      <p:cBhvr>
                                        <p:cTn id="78" dur="500"/>
                                        <p:tgtEl>
                                          <p:spTgt spid="10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15"/>
                                        </p:tgtEl>
                                        <p:attrNameLst>
                                          <p:attrName>style.visibility</p:attrName>
                                        </p:attrNameLst>
                                      </p:cBhvr>
                                      <p:to>
                                        <p:strVal val="visible"/>
                                      </p:to>
                                    </p:set>
                                    <p:animEffect transition="in" filter="fade">
                                      <p:cBhvr>
                                        <p:cTn id="81" dur="500"/>
                                        <p:tgtEl>
                                          <p:spTgt spid="115"/>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16"/>
                                        </p:tgtEl>
                                        <p:attrNameLst>
                                          <p:attrName>style.visibility</p:attrName>
                                        </p:attrNameLst>
                                      </p:cBhvr>
                                      <p:to>
                                        <p:strVal val="visible"/>
                                      </p:to>
                                    </p:set>
                                    <p:animEffect transition="in" filter="fade">
                                      <p:cBhvr>
                                        <p:cTn id="84" dur="500"/>
                                        <p:tgtEl>
                                          <p:spTgt spid="11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17"/>
                                        </p:tgtEl>
                                        <p:attrNameLst>
                                          <p:attrName>style.visibility</p:attrName>
                                        </p:attrNameLst>
                                      </p:cBhvr>
                                      <p:to>
                                        <p:strVal val="visible"/>
                                      </p:to>
                                    </p:set>
                                    <p:animEffect transition="in" filter="fade">
                                      <p:cBhvr>
                                        <p:cTn id="87" dur="500"/>
                                        <p:tgtEl>
                                          <p:spTgt spid="11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18"/>
                                        </p:tgtEl>
                                        <p:attrNameLst>
                                          <p:attrName>style.visibility</p:attrName>
                                        </p:attrNameLst>
                                      </p:cBhvr>
                                      <p:to>
                                        <p:strVal val="visible"/>
                                      </p:to>
                                    </p:set>
                                    <p:animEffect transition="in" filter="fade">
                                      <p:cBhvr>
                                        <p:cTn id="90" dur="500"/>
                                        <p:tgtEl>
                                          <p:spTgt spid="11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19"/>
                                        </p:tgtEl>
                                        <p:attrNameLst>
                                          <p:attrName>style.visibility</p:attrName>
                                        </p:attrNameLst>
                                      </p:cBhvr>
                                      <p:to>
                                        <p:strVal val="visible"/>
                                      </p:to>
                                    </p:set>
                                    <p:animEffect transition="in" filter="fade">
                                      <p:cBhvr>
                                        <p:cTn id="93" dur="500"/>
                                        <p:tgtEl>
                                          <p:spTgt spid="11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20"/>
                                        </p:tgtEl>
                                        <p:attrNameLst>
                                          <p:attrName>style.visibility</p:attrName>
                                        </p:attrNameLst>
                                      </p:cBhvr>
                                      <p:to>
                                        <p:strVal val="visible"/>
                                      </p:to>
                                    </p:set>
                                    <p:animEffect transition="in" filter="fade">
                                      <p:cBhvr>
                                        <p:cTn id="96" dur="500"/>
                                        <p:tgtEl>
                                          <p:spTgt spid="12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21"/>
                                        </p:tgtEl>
                                        <p:attrNameLst>
                                          <p:attrName>style.visibility</p:attrName>
                                        </p:attrNameLst>
                                      </p:cBhvr>
                                      <p:to>
                                        <p:strVal val="visible"/>
                                      </p:to>
                                    </p:set>
                                    <p:animEffect transition="in" filter="fade">
                                      <p:cBhvr>
                                        <p:cTn id="99" dur="500"/>
                                        <p:tgtEl>
                                          <p:spTgt spid="121"/>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22"/>
                                        </p:tgtEl>
                                        <p:attrNameLst>
                                          <p:attrName>style.visibility</p:attrName>
                                        </p:attrNameLst>
                                      </p:cBhvr>
                                      <p:to>
                                        <p:strVal val="visible"/>
                                      </p:to>
                                    </p:set>
                                    <p:animEffect transition="in" filter="fade">
                                      <p:cBhvr>
                                        <p:cTn id="102" dur="500"/>
                                        <p:tgtEl>
                                          <p:spTgt spid="122"/>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23"/>
                                        </p:tgtEl>
                                        <p:attrNameLst>
                                          <p:attrName>style.visibility</p:attrName>
                                        </p:attrNameLst>
                                      </p:cBhvr>
                                      <p:to>
                                        <p:strVal val="visible"/>
                                      </p:to>
                                    </p:set>
                                    <p:animEffect transition="in" filter="fade">
                                      <p:cBhvr>
                                        <p:cTn id="105" dur="500"/>
                                        <p:tgtEl>
                                          <p:spTgt spid="123"/>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24"/>
                                        </p:tgtEl>
                                        <p:attrNameLst>
                                          <p:attrName>style.visibility</p:attrName>
                                        </p:attrNameLst>
                                      </p:cBhvr>
                                      <p:to>
                                        <p:strVal val="visible"/>
                                      </p:to>
                                    </p:set>
                                    <p:animEffect transition="in" filter="fade">
                                      <p:cBhvr>
                                        <p:cTn id="108" dur="500"/>
                                        <p:tgtEl>
                                          <p:spTgt spid="124"/>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25"/>
                                        </p:tgtEl>
                                        <p:attrNameLst>
                                          <p:attrName>style.visibility</p:attrName>
                                        </p:attrNameLst>
                                      </p:cBhvr>
                                      <p:to>
                                        <p:strVal val="visible"/>
                                      </p:to>
                                    </p:set>
                                    <p:animEffect transition="in" filter="fade">
                                      <p:cBhvr>
                                        <p:cTn id="111" dur="500"/>
                                        <p:tgtEl>
                                          <p:spTgt spid="125"/>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Effect transition="in" filter="fade">
                                      <p:cBhvr>
                                        <p:cTn id="114" dur="500"/>
                                        <p:tgtEl>
                                          <p:spTgt spid="46"/>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27"/>
                                        </p:tgtEl>
                                        <p:attrNameLst>
                                          <p:attrName>style.visibility</p:attrName>
                                        </p:attrNameLst>
                                      </p:cBhvr>
                                      <p:to>
                                        <p:strVal val="visible"/>
                                      </p:to>
                                    </p:set>
                                    <p:animEffect transition="in" filter="fade">
                                      <p:cBhvr>
                                        <p:cTn id="117" dur="500"/>
                                        <p:tgtEl>
                                          <p:spTgt spid="127"/>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28"/>
                                        </p:tgtEl>
                                        <p:attrNameLst>
                                          <p:attrName>style.visibility</p:attrName>
                                        </p:attrNameLst>
                                      </p:cBhvr>
                                      <p:to>
                                        <p:strVal val="visible"/>
                                      </p:to>
                                    </p:set>
                                    <p:animEffect transition="in" filter="fade">
                                      <p:cBhvr>
                                        <p:cTn id="120" dur="500"/>
                                        <p:tgtEl>
                                          <p:spTgt spid="128"/>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fade">
                                      <p:cBhvr>
                                        <p:cTn id="123" dur="500"/>
                                        <p:tgtEl>
                                          <p:spTgt spid="129"/>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42"/>
                                        </p:tgtEl>
                                        <p:attrNameLst>
                                          <p:attrName>style.visibility</p:attrName>
                                        </p:attrNameLst>
                                      </p:cBhvr>
                                      <p:to>
                                        <p:strVal val="visible"/>
                                      </p:to>
                                    </p:set>
                                    <p:animEffect transition="in" filter="fade">
                                      <p:cBhvr>
                                        <p:cTn id="126" dur="500"/>
                                        <p:tgtEl>
                                          <p:spTgt spid="142"/>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46"/>
                                        </p:tgtEl>
                                        <p:attrNameLst>
                                          <p:attrName>style.visibility</p:attrName>
                                        </p:attrNameLst>
                                      </p:cBhvr>
                                      <p:to>
                                        <p:strVal val="visible"/>
                                      </p:to>
                                    </p:set>
                                    <p:animEffect transition="in" filter="fade">
                                      <p:cBhvr>
                                        <p:cTn id="129" dur="500"/>
                                        <p:tgtEl>
                                          <p:spTgt spid="146"/>
                                        </p:tgtEl>
                                      </p:cBhvr>
                                    </p:animEffect>
                                  </p:childTnLst>
                                </p:cTn>
                              </p:par>
                              <p:par>
                                <p:cTn id="130" presetID="10" presetClass="entr" presetSubtype="0" fill="hold" nodeType="withEffect">
                                  <p:stCondLst>
                                    <p:cond delay="0"/>
                                  </p:stCondLst>
                                  <p:childTnLst>
                                    <p:set>
                                      <p:cBhvr>
                                        <p:cTn id="131" dur="1" fill="hold">
                                          <p:stCondLst>
                                            <p:cond delay="0"/>
                                          </p:stCondLst>
                                        </p:cTn>
                                        <p:tgtEl>
                                          <p:spTgt spid="150"/>
                                        </p:tgtEl>
                                        <p:attrNameLst>
                                          <p:attrName>style.visibility</p:attrName>
                                        </p:attrNameLst>
                                      </p:cBhvr>
                                      <p:to>
                                        <p:strVal val="visible"/>
                                      </p:to>
                                    </p:set>
                                    <p:animEffect transition="in" filter="fade">
                                      <p:cBhvr>
                                        <p:cTn id="132" dur="500"/>
                                        <p:tgtEl>
                                          <p:spTgt spid="150"/>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51"/>
                                        </p:tgtEl>
                                        <p:attrNameLst>
                                          <p:attrName>style.visibility</p:attrName>
                                        </p:attrNameLst>
                                      </p:cBhvr>
                                      <p:to>
                                        <p:strVal val="visible"/>
                                      </p:to>
                                    </p:set>
                                    <p:animEffect transition="in" filter="fade">
                                      <p:cBhvr>
                                        <p:cTn id="135" dur="500"/>
                                        <p:tgtEl>
                                          <p:spTgt spid="151"/>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58"/>
                                        </p:tgtEl>
                                        <p:attrNameLst>
                                          <p:attrName>style.visibility</p:attrName>
                                        </p:attrNameLst>
                                      </p:cBhvr>
                                      <p:to>
                                        <p:strVal val="visible"/>
                                      </p:to>
                                    </p:set>
                                    <p:animEffect transition="in" filter="fade">
                                      <p:cBhvr>
                                        <p:cTn id="138" dur="500"/>
                                        <p:tgtEl>
                                          <p:spTgt spid="58"/>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500"/>
                                        <p:tgtEl>
                                          <p:spTgt spid="59"/>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57"/>
                                        </p:tgtEl>
                                        <p:attrNameLst>
                                          <p:attrName>style.visibility</p:attrName>
                                        </p:attrNameLst>
                                      </p:cBhvr>
                                      <p:to>
                                        <p:strVal val="visible"/>
                                      </p:to>
                                    </p:set>
                                    <p:animEffect transition="in" filter="fade">
                                      <p:cBhvr>
                                        <p:cTn id="146" dur="500"/>
                                        <p:tgtEl>
                                          <p:spTgt spid="57"/>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147"/>
                                        </p:tgtEl>
                                        <p:attrNameLst>
                                          <p:attrName>style.visibility</p:attrName>
                                        </p:attrNameLst>
                                      </p:cBhvr>
                                      <p:to>
                                        <p:strVal val="visible"/>
                                      </p:to>
                                    </p:set>
                                    <p:animEffect transition="in" filter="fade">
                                      <p:cBhvr>
                                        <p:cTn id="149" dur="500"/>
                                        <p:tgtEl>
                                          <p:spTgt spid="147"/>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3"/>
                                        </p:tgtEl>
                                        <p:attrNameLst>
                                          <p:attrName>style.visibility</p:attrName>
                                        </p:attrNameLst>
                                      </p:cBhvr>
                                      <p:to>
                                        <p:strVal val="visible"/>
                                      </p:to>
                                    </p:set>
                                    <p:animEffect transition="in" filter="fade">
                                      <p:cBhvr>
                                        <p:cTn id="1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4" grpId="0" animBg="1"/>
      <p:bldP spid="84"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46" grpId="0" animBg="1"/>
      <p:bldP spid="127" grpId="0" animBg="1"/>
      <p:bldP spid="128" grpId="0" animBg="1"/>
      <p:bldP spid="129" grpId="0" animBg="1"/>
      <p:bldP spid="132" grpId="0" animBg="1"/>
      <p:bldP spid="133" grpId="0" animBg="1"/>
      <p:bldP spid="134" grpId="0" animBg="1"/>
      <p:bldP spid="135" grpId="0" animBg="1"/>
      <p:bldP spid="137" grpId="0"/>
      <p:bldP spid="142" grpId="0" animBg="1"/>
      <p:bldP spid="143" grpId="0"/>
      <p:bldP spid="145" grpId="0"/>
      <p:bldP spid="146" grpId="0"/>
      <p:bldP spid="147" grpId="0"/>
      <p:bldP spid="149" grpId="0"/>
      <p:bldP spid="151" grpId="0"/>
      <p:bldP spid="3" grpId="0" animBg="1"/>
      <p:bldP spid="57" grpId="0" animBg="1"/>
      <p:bldP spid="58" grpId="0"/>
      <p:bldP spid="5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5A1039-3E35-450C-BCF2-04DB41947235}"/>
              </a:ext>
            </a:extLst>
          </p:cNvPr>
          <p:cNvSpPr>
            <a:spLocks noGrp="1"/>
          </p:cNvSpPr>
          <p:nvPr>
            <p:ph type="title"/>
          </p:nvPr>
        </p:nvSpPr>
        <p:spPr/>
        <p:txBody>
          <a:bodyPr/>
          <a:lstStyle/>
          <a:p>
            <a:r>
              <a:rPr kumimoji="1" lang="en-US" altLang="ja-JP" sz="4000" dirty="0"/>
              <a:t>10.6</a:t>
            </a:r>
            <a:r>
              <a:rPr kumimoji="1" lang="ja-JP" altLang="en-US" sz="4000" dirty="0"/>
              <a:t>　直交計画法</a:t>
            </a:r>
            <a:br>
              <a:rPr kumimoji="1" lang="en-US" altLang="ja-JP" dirty="0"/>
            </a:br>
            <a:r>
              <a:rPr kumimoji="1" lang="ja-JP" altLang="en-US" sz="3500" dirty="0"/>
              <a:t>実験の効率化</a:t>
            </a:r>
          </a:p>
        </p:txBody>
      </p:sp>
      <p:sp>
        <p:nvSpPr>
          <p:cNvPr id="3" name="コンテンツ プレースホルダー 2">
            <a:extLst>
              <a:ext uri="{FF2B5EF4-FFF2-40B4-BE49-F238E27FC236}">
                <a16:creationId xmlns:a16="http://schemas.microsoft.com/office/drawing/2014/main" id="{F194C715-BD45-45E7-BD07-27D50637688A}"/>
              </a:ext>
            </a:extLst>
          </p:cNvPr>
          <p:cNvSpPr>
            <a:spLocks noGrp="1"/>
          </p:cNvSpPr>
          <p:nvPr>
            <p:ph idx="1"/>
          </p:nvPr>
        </p:nvSpPr>
        <p:spPr/>
        <p:txBody>
          <a:bodyPr/>
          <a:lstStyle/>
          <a:p>
            <a:pPr algn="just"/>
            <a:r>
              <a:rPr kumimoji="1" lang="ja-JP" altLang="en-US" dirty="0"/>
              <a:t>検証したい実験要因の候補がたくさんあると，とても大きな実験になってしまう</a:t>
            </a:r>
            <a:endParaRPr kumimoji="1" lang="en-US" altLang="ja-JP" dirty="0"/>
          </a:p>
          <a:p>
            <a:pPr marL="0" indent="0" algn="just">
              <a:buNone/>
            </a:pPr>
            <a:r>
              <a:rPr kumimoji="1" lang="ja-JP" altLang="en-US" dirty="0"/>
              <a:t>　→</a:t>
            </a:r>
            <a:r>
              <a:rPr kumimoji="1" lang="en-US" altLang="ja-JP" dirty="0"/>
              <a:t>2</a:t>
            </a:r>
            <a:r>
              <a:rPr kumimoji="1" lang="ja-JP" altLang="en-US" dirty="0"/>
              <a:t>水準の要因が</a:t>
            </a:r>
            <a:r>
              <a:rPr kumimoji="1" lang="en-US" altLang="ja-JP" dirty="0"/>
              <a:t>7</a:t>
            </a:r>
            <a:r>
              <a:rPr kumimoji="1" lang="ja-JP" altLang="en-US" dirty="0" err="1"/>
              <a:t>つの</a:t>
            </a:r>
            <a:r>
              <a:rPr kumimoji="1" lang="ja-JP" altLang="en-US" dirty="0"/>
              <a:t>場合，</a:t>
            </a:r>
            <a:r>
              <a:rPr kumimoji="1" lang="en-US" altLang="ja-JP" dirty="0"/>
              <a:t>2</a:t>
            </a:r>
            <a:r>
              <a:rPr kumimoji="1" lang="en-US" altLang="ja-JP" baseline="30000" dirty="0"/>
              <a:t>7</a:t>
            </a:r>
            <a:r>
              <a:rPr kumimoji="1" lang="ja-JP" altLang="en-US" dirty="0"/>
              <a:t>で</a:t>
            </a:r>
            <a:r>
              <a:rPr kumimoji="1" lang="en-US" altLang="ja-JP" dirty="0"/>
              <a:t>128</a:t>
            </a:r>
            <a:r>
              <a:rPr kumimoji="1" lang="ja-JP" altLang="en-US" dirty="0"/>
              <a:t>種類</a:t>
            </a:r>
            <a:endParaRPr kumimoji="1" lang="en-US" altLang="ja-JP" dirty="0"/>
          </a:p>
          <a:p>
            <a:pPr algn="just"/>
            <a:r>
              <a:rPr lang="ja-JP" altLang="en-US" dirty="0"/>
              <a:t>限られた予算やスペースの下では，全実験の実施は困難</a:t>
            </a:r>
            <a:endParaRPr lang="en-US" altLang="ja-JP" dirty="0"/>
          </a:p>
          <a:p>
            <a:pPr marL="0" indent="0" algn="just">
              <a:buNone/>
            </a:pPr>
            <a:r>
              <a:rPr kumimoji="1" lang="ja-JP" altLang="en-US" dirty="0">
                <a:solidFill>
                  <a:srgbClr val="FFFF00"/>
                </a:solidFill>
              </a:rPr>
              <a:t>　→直交（配列）表</a:t>
            </a:r>
            <a:r>
              <a:rPr kumimoji="1" lang="ja-JP" altLang="en-US" dirty="0"/>
              <a:t>を用いて，不要な実験を間引いて配置する（小さな実験で済ます）</a:t>
            </a:r>
          </a:p>
        </p:txBody>
      </p:sp>
    </p:spTree>
    <p:extLst>
      <p:ext uri="{BB962C8B-B14F-4D97-AF65-F5344CB8AC3E}">
        <p14:creationId xmlns:p14="http://schemas.microsoft.com/office/powerpoint/2010/main" val="4284496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939FAB-CD72-4045-8B2B-6C39A51F024B}"/>
              </a:ext>
            </a:extLst>
          </p:cNvPr>
          <p:cNvSpPr>
            <a:spLocks noGrp="1"/>
          </p:cNvSpPr>
          <p:nvPr>
            <p:ph type="title"/>
          </p:nvPr>
        </p:nvSpPr>
        <p:spPr/>
        <p:txBody>
          <a:bodyPr/>
          <a:lstStyle/>
          <a:p>
            <a:r>
              <a:rPr kumimoji="1" lang="ja-JP" altLang="en-US" dirty="0"/>
              <a:t>直交（配列）表の例</a:t>
            </a:r>
          </a:p>
        </p:txBody>
      </p:sp>
      <p:graphicFrame>
        <p:nvGraphicFramePr>
          <p:cNvPr id="4" name="コンテンツ プレースホルダー 3">
            <a:extLst>
              <a:ext uri="{FF2B5EF4-FFF2-40B4-BE49-F238E27FC236}">
                <a16:creationId xmlns:a16="http://schemas.microsoft.com/office/drawing/2014/main" id="{6FAA05F4-D023-474B-8ED3-517737B17E00}"/>
              </a:ext>
            </a:extLst>
          </p:cNvPr>
          <p:cNvGraphicFramePr>
            <a:graphicFrameLocks noGrp="1"/>
          </p:cNvGraphicFramePr>
          <p:nvPr>
            <p:ph idx="1"/>
            <p:extLst>
              <p:ext uri="{D42A27DB-BD31-4B8C-83A1-F6EECF244321}">
                <p14:modId xmlns:p14="http://schemas.microsoft.com/office/powerpoint/2010/main" val="1549639517"/>
              </p:ext>
            </p:extLst>
          </p:nvPr>
        </p:nvGraphicFramePr>
        <p:xfrm>
          <a:off x="2986086" y="2436270"/>
          <a:ext cx="5167314" cy="3038860"/>
        </p:xfrm>
        <a:graphic>
          <a:graphicData uri="http://schemas.openxmlformats.org/drawingml/2006/table">
            <a:tbl>
              <a:tblPr firstRow="1" firstCol="1" bandRow="1">
                <a:tableStyleId>{5C22544A-7EE6-4342-B048-85BDC9FD1C3A}</a:tableStyleId>
              </a:tblPr>
              <a:tblGrid>
                <a:gridCol w="928688">
                  <a:extLst>
                    <a:ext uri="{9D8B030D-6E8A-4147-A177-3AD203B41FA5}">
                      <a16:colId xmlns:a16="http://schemas.microsoft.com/office/drawing/2014/main" val="1633628493"/>
                    </a:ext>
                  </a:extLst>
                </a:gridCol>
                <a:gridCol w="605518">
                  <a:extLst>
                    <a:ext uri="{9D8B030D-6E8A-4147-A177-3AD203B41FA5}">
                      <a16:colId xmlns:a16="http://schemas.microsoft.com/office/drawing/2014/main" val="4254353496"/>
                    </a:ext>
                  </a:extLst>
                </a:gridCol>
                <a:gridCol w="605518">
                  <a:extLst>
                    <a:ext uri="{9D8B030D-6E8A-4147-A177-3AD203B41FA5}">
                      <a16:colId xmlns:a16="http://schemas.microsoft.com/office/drawing/2014/main" val="91582712"/>
                    </a:ext>
                  </a:extLst>
                </a:gridCol>
                <a:gridCol w="605518">
                  <a:extLst>
                    <a:ext uri="{9D8B030D-6E8A-4147-A177-3AD203B41FA5}">
                      <a16:colId xmlns:a16="http://schemas.microsoft.com/office/drawing/2014/main" val="1124476112"/>
                    </a:ext>
                  </a:extLst>
                </a:gridCol>
                <a:gridCol w="605518">
                  <a:extLst>
                    <a:ext uri="{9D8B030D-6E8A-4147-A177-3AD203B41FA5}">
                      <a16:colId xmlns:a16="http://schemas.microsoft.com/office/drawing/2014/main" val="3301182396"/>
                    </a:ext>
                  </a:extLst>
                </a:gridCol>
                <a:gridCol w="605518">
                  <a:extLst>
                    <a:ext uri="{9D8B030D-6E8A-4147-A177-3AD203B41FA5}">
                      <a16:colId xmlns:a16="http://schemas.microsoft.com/office/drawing/2014/main" val="2389863358"/>
                    </a:ext>
                  </a:extLst>
                </a:gridCol>
                <a:gridCol w="605518">
                  <a:extLst>
                    <a:ext uri="{9D8B030D-6E8A-4147-A177-3AD203B41FA5}">
                      <a16:colId xmlns:a16="http://schemas.microsoft.com/office/drawing/2014/main" val="674269713"/>
                    </a:ext>
                  </a:extLst>
                </a:gridCol>
                <a:gridCol w="605518">
                  <a:extLst>
                    <a:ext uri="{9D8B030D-6E8A-4147-A177-3AD203B41FA5}">
                      <a16:colId xmlns:a16="http://schemas.microsoft.com/office/drawing/2014/main" val="1430990214"/>
                    </a:ext>
                  </a:extLst>
                </a:gridCol>
              </a:tblGrid>
              <a:tr h="300230">
                <a:tc>
                  <a:txBody>
                    <a:bodyPr/>
                    <a:lstStyle/>
                    <a:p>
                      <a:pPr algn="ctr" fontAlgn="ctr"/>
                      <a:r>
                        <a:rPr lang="ja-JP" altLang="en-US" sz="1700" b="0" i="0" u="none" strike="noStrike" dirty="0">
                          <a:solidFill>
                            <a:schemeClr val="bg1"/>
                          </a:solidFill>
                          <a:effectLst/>
                          <a:latin typeface="ＭＳ Ｐゴシック" panose="020B0600070205080204" pitchFamily="50" charset="-128"/>
                          <a:ea typeface="ＭＳ Ｐゴシック" panose="020B0600070205080204" pitchFamily="50" charset="-128"/>
                        </a:rPr>
                        <a:t>列番号</a:t>
                      </a:r>
                    </a:p>
                  </a:txBody>
                  <a:tcPr marL="0" marR="0" marT="0" marB="0" anchor="ctr"/>
                </a:tc>
                <a:tc rowSpan="2">
                  <a:txBody>
                    <a:bodyPr/>
                    <a:lstStyle/>
                    <a:p>
                      <a:pPr algn="ctr" fontAlgn="ctr"/>
                      <a:r>
                        <a:rPr lang="en-US" altLang="ja-JP" sz="2000" b="0" i="0" u="none" strike="noStrike" dirty="0">
                          <a:solidFill>
                            <a:schemeClr val="bg1"/>
                          </a:solidFill>
                          <a:effectLst/>
                          <a:latin typeface="ＭＳ Ｐゴシック" panose="020B0600070205080204" pitchFamily="50" charset="-128"/>
                          <a:ea typeface="ＭＳ Ｐゴシック" panose="020B0600070205080204" pitchFamily="50" charset="-128"/>
                        </a:rPr>
                        <a:t>[1]</a:t>
                      </a:r>
                    </a:p>
                  </a:txBody>
                  <a:tcPr marL="0" marR="0" marT="0" marB="0" anchor="ctr"/>
                </a:tc>
                <a:tc rowSpan="2">
                  <a:txBody>
                    <a:bodyPr/>
                    <a:lstStyle/>
                    <a:p>
                      <a:pPr algn="ctr" fontAlgn="ctr"/>
                      <a:r>
                        <a:rPr lang="en-US" altLang="ja-JP" sz="2000" b="0" i="0" u="none" strike="noStrike" dirty="0">
                          <a:solidFill>
                            <a:schemeClr val="bg1"/>
                          </a:solidFill>
                          <a:effectLst/>
                          <a:latin typeface="ＭＳ Ｐゴシック" panose="020B0600070205080204" pitchFamily="50" charset="-128"/>
                          <a:ea typeface="ＭＳ Ｐゴシック" panose="020B0600070205080204" pitchFamily="50" charset="-128"/>
                        </a:rPr>
                        <a:t>[2]</a:t>
                      </a:r>
                    </a:p>
                  </a:txBody>
                  <a:tcPr marL="0" marR="0" marT="0" marB="0" anchor="ctr"/>
                </a:tc>
                <a:tc rowSpan="2">
                  <a:txBody>
                    <a:bodyPr/>
                    <a:lstStyle/>
                    <a:p>
                      <a:pPr algn="ctr" fontAlgn="ctr"/>
                      <a:r>
                        <a:rPr lang="en-US" altLang="ja-JP" sz="2000" b="0" i="0" u="none" strike="noStrike" dirty="0">
                          <a:solidFill>
                            <a:schemeClr val="bg1"/>
                          </a:solidFill>
                          <a:effectLst/>
                          <a:latin typeface="ＭＳ Ｐゴシック" panose="020B0600070205080204" pitchFamily="50" charset="-128"/>
                          <a:ea typeface="ＭＳ Ｐゴシック" panose="020B0600070205080204" pitchFamily="50" charset="-128"/>
                        </a:rPr>
                        <a:t>[3]</a:t>
                      </a:r>
                    </a:p>
                  </a:txBody>
                  <a:tcPr marL="0" marR="0" marT="0" marB="0" anchor="ctr"/>
                </a:tc>
                <a:tc rowSpan="2">
                  <a:txBody>
                    <a:bodyPr/>
                    <a:lstStyle/>
                    <a:p>
                      <a:pPr algn="ctr" fontAlgn="ctr"/>
                      <a:r>
                        <a:rPr lang="en-US" altLang="ja-JP" sz="2000" b="0" i="0" u="none" strike="noStrike" dirty="0">
                          <a:solidFill>
                            <a:schemeClr val="bg1"/>
                          </a:solidFill>
                          <a:effectLst/>
                          <a:latin typeface="ＭＳ Ｐゴシック" panose="020B0600070205080204" pitchFamily="50" charset="-128"/>
                          <a:ea typeface="ＭＳ Ｐゴシック" panose="020B0600070205080204" pitchFamily="50" charset="-128"/>
                        </a:rPr>
                        <a:t>[4]</a:t>
                      </a:r>
                    </a:p>
                  </a:txBody>
                  <a:tcPr marL="0" marR="0" marT="0" marB="0" anchor="ctr"/>
                </a:tc>
                <a:tc rowSpan="2">
                  <a:txBody>
                    <a:bodyPr/>
                    <a:lstStyle/>
                    <a:p>
                      <a:pPr algn="ctr" fontAlgn="ctr"/>
                      <a:r>
                        <a:rPr lang="en-US" altLang="ja-JP" sz="2000" b="0" i="0" u="none" strike="noStrike" dirty="0">
                          <a:solidFill>
                            <a:schemeClr val="bg1"/>
                          </a:solidFill>
                          <a:effectLst/>
                          <a:latin typeface="ＭＳ Ｐゴシック" panose="020B0600070205080204" pitchFamily="50" charset="-128"/>
                          <a:ea typeface="ＭＳ Ｐゴシック" panose="020B0600070205080204" pitchFamily="50" charset="-128"/>
                        </a:rPr>
                        <a:t>[5]</a:t>
                      </a:r>
                    </a:p>
                  </a:txBody>
                  <a:tcPr marL="0" marR="0" marT="0" marB="0" anchor="ctr"/>
                </a:tc>
                <a:tc rowSpan="2">
                  <a:txBody>
                    <a:bodyPr/>
                    <a:lstStyle/>
                    <a:p>
                      <a:pPr algn="ctr" fontAlgn="ctr"/>
                      <a:r>
                        <a:rPr lang="en-US" altLang="ja-JP" sz="2000" b="0" i="0" u="none" strike="noStrike" dirty="0">
                          <a:solidFill>
                            <a:schemeClr val="bg1"/>
                          </a:solidFill>
                          <a:effectLst/>
                          <a:latin typeface="ＭＳ Ｐゴシック" panose="020B0600070205080204" pitchFamily="50" charset="-128"/>
                          <a:ea typeface="ＭＳ Ｐゴシック" panose="020B0600070205080204" pitchFamily="50" charset="-128"/>
                        </a:rPr>
                        <a:t>[6]</a:t>
                      </a:r>
                    </a:p>
                  </a:txBody>
                  <a:tcPr marL="0" marR="0" marT="0" marB="0" anchor="ctr"/>
                </a:tc>
                <a:tc rowSpan="2">
                  <a:txBody>
                    <a:bodyPr/>
                    <a:lstStyle/>
                    <a:p>
                      <a:pPr algn="ctr" fontAlgn="ctr"/>
                      <a:r>
                        <a:rPr lang="en-US" altLang="ja-JP" sz="2000" b="0" i="0" u="none" strike="noStrike" dirty="0">
                          <a:solidFill>
                            <a:schemeClr val="bg1"/>
                          </a:solidFill>
                          <a:effectLst/>
                          <a:latin typeface="ＭＳ Ｐゴシック" panose="020B0600070205080204" pitchFamily="50" charset="-128"/>
                          <a:ea typeface="ＭＳ Ｐゴシック" panose="020B0600070205080204" pitchFamily="50" charset="-128"/>
                        </a:rPr>
                        <a:t>[7]</a:t>
                      </a:r>
                    </a:p>
                  </a:txBody>
                  <a:tcPr marL="0" marR="0" marT="0" marB="0" anchor="ctr"/>
                </a:tc>
                <a:extLst>
                  <a:ext uri="{0D108BD9-81ED-4DB2-BD59-A6C34878D82A}">
                    <a16:rowId xmlns:a16="http://schemas.microsoft.com/office/drawing/2014/main" val="931767871"/>
                  </a:ext>
                </a:extLst>
              </a:tr>
              <a:tr h="300230">
                <a:tc>
                  <a:txBody>
                    <a:bodyPr/>
                    <a:lstStyle/>
                    <a:p>
                      <a:pPr algn="ctr" fontAlgn="b"/>
                      <a:r>
                        <a:rPr lang="ja-JP" altLang="en-US" sz="1700" b="0" i="0" u="none" strike="noStrike" dirty="0">
                          <a:solidFill>
                            <a:schemeClr val="bg1"/>
                          </a:solidFill>
                          <a:effectLst/>
                          <a:latin typeface="ＭＳ Ｐゴシック" panose="020B0600070205080204" pitchFamily="50" charset="-128"/>
                          <a:ea typeface="ＭＳ Ｐゴシック" panose="020B0600070205080204" pitchFamily="50" charset="-128"/>
                        </a:rPr>
                        <a:t>実験番号</a:t>
                      </a: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837131930"/>
                  </a:ext>
                </a:extLst>
              </a:tr>
              <a:tr h="300230">
                <a:tc>
                  <a:txBody>
                    <a:bodyPr/>
                    <a:lstStyle/>
                    <a:p>
                      <a:pPr algn="ctr" fontAlgn="ctr"/>
                      <a:r>
                        <a:rPr lang="en-US" altLang="ja-JP" sz="2000" b="0" i="0" u="none" strike="noStrike" dirty="0">
                          <a:solidFill>
                            <a:schemeClr val="bg1"/>
                          </a:solidFill>
                          <a:effectLst/>
                          <a:latin typeface="ＭＳ Ｐゴシック" panose="020B0600070205080204" pitchFamily="50" charset="-128"/>
                          <a:ea typeface="ＭＳ Ｐゴシック" panose="020B0600070205080204" pitchFamily="50" charset="-128"/>
                        </a:rPr>
                        <a:t>1</a:t>
                      </a:r>
                    </a:p>
                  </a:txBody>
                  <a:tcPr marL="0" marR="0" marT="0" marB="0" anchor="ct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tc>
                  <a:txBody>
                    <a:bodyPr/>
                    <a:lstStyle/>
                    <a:p>
                      <a:pPr algn="ctr" fontAlgn="ctr"/>
                      <a:r>
                        <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tc>
                  <a:txBody>
                    <a:bodyPr/>
                    <a:lstStyle/>
                    <a:p>
                      <a:pPr algn="ctr" fontAlgn="ctr"/>
                      <a:r>
                        <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extLst>
                  <a:ext uri="{0D108BD9-81ED-4DB2-BD59-A6C34878D82A}">
                    <a16:rowId xmlns:a16="http://schemas.microsoft.com/office/drawing/2014/main" val="1824574216"/>
                  </a:ext>
                </a:extLst>
              </a:tr>
              <a:tr h="300230">
                <a:tc>
                  <a:txBody>
                    <a:bodyPr/>
                    <a:lstStyle/>
                    <a:p>
                      <a:pPr algn="ctr" fontAlgn="ctr"/>
                      <a:r>
                        <a:rPr lang="en-US" altLang="ja-JP" sz="2000" b="0" i="0" u="none" strike="noStrike" dirty="0">
                          <a:solidFill>
                            <a:schemeClr val="bg1"/>
                          </a:solidFill>
                          <a:effectLst/>
                          <a:latin typeface="ＭＳ Ｐゴシック" panose="020B0600070205080204" pitchFamily="50" charset="-128"/>
                          <a:ea typeface="ＭＳ Ｐゴシック" panose="020B0600070205080204" pitchFamily="50" charset="-128"/>
                        </a:rPr>
                        <a:t>2</a:t>
                      </a:r>
                    </a:p>
                  </a:txBody>
                  <a:tcPr marL="0" marR="0" marT="0" marB="0" anchor="ctr"/>
                </a:tc>
                <a:tc>
                  <a:txBody>
                    <a:bodyPr/>
                    <a:lstStyle/>
                    <a:p>
                      <a:pPr algn="ctr" fontAlgn="ctr"/>
                      <a:r>
                        <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tc>
                  <a:txBody>
                    <a:bodyPr/>
                    <a:lstStyle/>
                    <a:p>
                      <a:pPr algn="ctr" fontAlgn="ctr"/>
                      <a:r>
                        <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extLst>
                  <a:ext uri="{0D108BD9-81ED-4DB2-BD59-A6C34878D82A}">
                    <a16:rowId xmlns:a16="http://schemas.microsoft.com/office/drawing/2014/main" val="3435303959"/>
                  </a:ext>
                </a:extLst>
              </a:tr>
              <a:tr h="300230">
                <a:tc>
                  <a:txBody>
                    <a:bodyPr/>
                    <a:lstStyle/>
                    <a:p>
                      <a:pPr algn="ctr" fontAlgn="ctr"/>
                      <a:r>
                        <a:rPr lang="en-US" altLang="ja-JP" sz="2000" b="0" i="0" u="none" strike="noStrike" dirty="0">
                          <a:solidFill>
                            <a:schemeClr val="bg1"/>
                          </a:solidFill>
                          <a:effectLst/>
                          <a:latin typeface="ＭＳ Ｐゴシック" panose="020B0600070205080204" pitchFamily="50" charset="-128"/>
                          <a:ea typeface="ＭＳ Ｐゴシック" panose="020B0600070205080204" pitchFamily="50" charset="-128"/>
                        </a:rPr>
                        <a:t>3</a:t>
                      </a:r>
                    </a:p>
                  </a:txBody>
                  <a:tcPr marL="0" marR="0" marT="0" marB="0" anchor="ct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tc>
                  <a:txBody>
                    <a:bodyPr/>
                    <a:lstStyle/>
                    <a:p>
                      <a:pPr algn="ctr" fontAlgn="ctr"/>
                      <a:r>
                        <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extLst>
                  <a:ext uri="{0D108BD9-81ED-4DB2-BD59-A6C34878D82A}">
                    <a16:rowId xmlns:a16="http://schemas.microsoft.com/office/drawing/2014/main" val="385933796"/>
                  </a:ext>
                </a:extLst>
              </a:tr>
              <a:tr h="300230">
                <a:tc>
                  <a:txBody>
                    <a:bodyPr/>
                    <a:lstStyle/>
                    <a:p>
                      <a:pPr algn="ctr" fontAlgn="ctr"/>
                      <a:r>
                        <a:rPr lang="en-US" altLang="ja-JP" sz="2000" b="0" i="0" u="none" strike="noStrike" dirty="0">
                          <a:solidFill>
                            <a:schemeClr val="bg1"/>
                          </a:solidFill>
                          <a:effectLst/>
                          <a:latin typeface="ＭＳ Ｐゴシック" panose="020B0600070205080204" pitchFamily="50" charset="-128"/>
                          <a:ea typeface="ＭＳ Ｐゴシック" panose="020B0600070205080204" pitchFamily="50" charset="-128"/>
                        </a:rPr>
                        <a:t>4</a:t>
                      </a:r>
                    </a:p>
                  </a:txBody>
                  <a:tcPr marL="0" marR="0" marT="0" marB="0" anchor="ctr"/>
                </a:tc>
                <a:tc>
                  <a:txBody>
                    <a:bodyPr/>
                    <a:lstStyle/>
                    <a:p>
                      <a:pPr algn="ctr" fontAlgn="ctr"/>
                      <a:r>
                        <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tc>
                  <a:txBody>
                    <a:bodyPr/>
                    <a:lstStyle/>
                    <a:p>
                      <a:pPr algn="ctr" fontAlgn="ctr"/>
                      <a:r>
                        <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extLst>
                  <a:ext uri="{0D108BD9-81ED-4DB2-BD59-A6C34878D82A}">
                    <a16:rowId xmlns:a16="http://schemas.microsoft.com/office/drawing/2014/main" val="1721886017"/>
                  </a:ext>
                </a:extLst>
              </a:tr>
              <a:tr h="300230">
                <a:tc>
                  <a:txBody>
                    <a:bodyPr/>
                    <a:lstStyle/>
                    <a:p>
                      <a:pPr algn="ctr" fontAlgn="ctr"/>
                      <a:r>
                        <a:rPr lang="en-US" altLang="ja-JP" sz="2000" b="0" i="0" u="none" strike="noStrike" dirty="0">
                          <a:solidFill>
                            <a:schemeClr val="bg1"/>
                          </a:solidFill>
                          <a:effectLst/>
                          <a:latin typeface="ＭＳ Ｐゴシック" panose="020B0600070205080204" pitchFamily="50" charset="-128"/>
                          <a:ea typeface="ＭＳ Ｐゴシック" panose="020B0600070205080204" pitchFamily="50" charset="-128"/>
                        </a:rPr>
                        <a:t>5</a:t>
                      </a:r>
                    </a:p>
                  </a:txBody>
                  <a:tcPr marL="0" marR="0" marT="0" marB="0" anchor="ctr"/>
                </a:tc>
                <a:tc>
                  <a:txBody>
                    <a:bodyPr/>
                    <a:lstStyle/>
                    <a:p>
                      <a:pPr algn="ctr" fontAlgn="ctr"/>
                      <a:r>
                        <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tc>
                  <a:txBody>
                    <a:bodyPr/>
                    <a:lstStyle/>
                    <a:p>
                      <a:pPr algn="ctr" fontAlgn="ctr"/>
                      <a:r>
                        <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tc>
                  <a:txBody>
                    <a:bodyPr/>
                    <a:lstStyle/>
                    <a:p>
                      <a:pPr algn="ctr" fontAlgn="ctr"/>
                      <a:r>
                        <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extLst>
                  <a:ext uri="{0D108BD9-81ED-4DB2-BD59-A6C34878D82A}">
                    <a16:rowId xmlns:a16="http://schemas.microsoft.com/office/drawing/2014/main" val="454338858"/>
                  </a:ext>
                </a:extLst>
              </a:tr>
              <a:tr h="300230">
                <a:tc>
                  <a:txBody>
                    <a:bodyPr/>
                    <a:lstStyle/>
                    <a:p>
                      <a:pPr algn="ctr" fontAlgn="ctr"/>
                      <a:r>
                        <a:rPr lang="en-US" altLang="ja-JP" sz="2000" b="0" i="0" u="none" strike="noStrike" dirty="0">
                          <a:solidFill>
                            <a:schemeClr val="bg1"/>
                          </a:solidFill>
                          <a:effectLst/>
                          <a:latin typeface="ＭＳ Ｐゴシック" panose="020B0600070205080204" pitchFamily="50" charset="-128"/>
                          <a:ea typeface="ＭＳ Ｐゴシック" panose="020B0600070205080204" pitchFamily="50" charset="-128"/>
                        </a:rPr>
                        <a:t>6</a:t>
                      </a:r>
                    </a:p>
                  </a:txBody>
                  <a:tcPr marL="0" marR="0" marT="0" marB="0" anchor="ctr"/>
                </a:tc>
                <a:tc>
                  <a:txBody>
                    <a:bodyPr/>
                    <a:lstStyle/>
                    <a:p>
                      <a:pPr algn="ctr" fontAlgn="ctr"/>
                      <a:r>
                        <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tc>
                  <a:txBody>
                    <a:bodyPr/>
                    <a:lstStyle/>
                    <a:p>
                      <a:pPr algn="ctr" fontAlgn="ctr"/>
                      <a:r>
                        <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extLst>
                  <a:ext uri="{0D108BD9-81ED-4DB2-BD59-A6C34878D82A}">
                    <a16:rowId xmlns:a16="http://schemas.microsoft.com/office/drawing/2014/main" val="1258405633"/>
                  </a:ext>
                </a:extLst>
              </a:tr>
              <a:tr h="300230">
                <a:tc>
                  <a:txBody>
                    <a:bodyPr/>
                    <a:lstStyle/>
                    <a:p>
                      <a:pPr algn="ctr" fontAlgn="ctr"/>
                      <a:r>
                        <a:rPr lang="en-US" altLang="ja-JP" sz="2000" b="0" i="0" u="none" strike="noStrike" dirty="0">
                          <a:solidFill>
                            <a:schemeClr val="bg1"/>
                          </a:solidFill>
                          <a:effectLst/>
                          <a:latin typeface="ＭＳ Ｐゴシック" panose="020B0600070205080204" pitchFamily="50" charset="-128"/>
                          <a:ea typeface="ＭＳ Ｐゴシック" panose="020B0600070205080204" pitchFamily="50" charset="-128"/>
                        </a:rPr>
                        <a:t>7</a:t>
                      </a:r>
                    </a:p>
                  </a:txBody>
                  <a:tcPr marL="0" marR="0" marT="0" marB="0" anchor="ct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tc>
                <a:extLst>
                  <a:ext uri="{0D108BD9-81ED-4DB2-BD59-A6C34878D82A}">
                    <a16:rowId xmlns:a16="http://schemas.microsoft.com/office/drawing/2014/main" val="1594080929"/>
                  </a:ext>
                </a:extLst>
              </a:tr>
              <a:tr h="300230">
                <a:tc>
                  <a:txBody>
                    <a:bodyPr/>
                    <a:lstStyle/>
                    <a:p>
                      <a:pPr algn="ctr" fontAlgn="ctr"/>
                      <a:r>
                        <a:rPr lang="en-US" altLang="ja-JP" sz="2000" b="0" i="0" u="none" strike="noStrike" dirty="0">
                          <a:solidFill>
                            <a:schemeClr val="bg1"/>
                          </a:solidFill>
                          <a:effectLst/>
                          <a:latin typeface="ＭＳ Ｐゴシック" panose="020B0600070205080204" pitchFamily="50" charset="-128"/>
                          <a:ea typeface="ＭＳ Ｐゴシック" panose="020B0600070205080204" pitchFamily="50" charset="-128"/>
                        </a:rPr>
                        <a:t>8</a:t>
                      </a:r>
                    </a:p>
                  </a:txBody>
                  <a:tcPr marL="0" marR="0" marT="0" marB="0" anchor="ct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tc>
                  <a:txBody>
                    <a:bodyPr/>
                    <a:lstStyle/>
                    <a:p>
                      <a:pPr algn="ct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tc>
                <a:extLst>
                  <a:ext uri="{0D108BD9-81ED-4DB2-BD59-A6C34878D82A}">
                    <a16:rowId xmlns:a16="http://schemas.microsoft.com/office/drawing/2014/main" val="2041418085"/>
                  </a:ext>
                </a:extLst>
              </a:tr>
            </a:tbl>
          </a:graphicData>
        </a:graphic>
      </p:graphicFrame>
      <p:sp>
        <p:nvSpPr>
          <p:cNvPr id="5" name="テキスト ボックス 4">
            <a:extLst>
              <a:ext uri="{FF2B5EF4-FFF2-40B4-BE49-F238E27FC236}">
                <a16:creationId xmlns:a16="http://schemas.microsoft.com/office/drawing/2014/main" id="{BA8474DB-1775-44C1-AE4B-34BBECBF9727}"/>
              </a:ext>
            </a:extLst>
          </p:cNvPr>
          <p:cNvSpPr txBox="1"/>
          <p:nvPr/>
        </p:nvSpPr>
        <p:spPr>
          <a:xfrm>
            <a:off x="2476869" y="3016763"/>
            <a:ext cx="269875" cy="1688924"/>
          </a:xfrm>
          <a:prstGeom prst="rect">
            <a:avLst/>
          </a:prstGeom>
          <a:noFill/>
        </p:spPr>
        <p:style>
          <a:lnRef idx="0">
            <a:scrgbClr r="0" g="0" b="0"/>
          </a:lnRef>
          <a:fillRef idx="0">
            <a:scrgbClr r="0" g="0" b="0"/>
          </a:fillRef>
          <a:effectRef idx="0">
            <a:scrgbClr r="0" g="0" b="0"/>
          </a:effectRef>
          <a:fontRef idx="minor">
            <a:schemeClr val="tx1"/>
          </a:fontRef>
        </p:style>
        <p:txBody>
          <a:bodyPr vert="wordArtVertRtl"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ja-JP" sz="1500" dirty="0">
                <a:solidFill>
                  <a:schemeClr val="bg1"/>
                </a:solidFill>
                <a:effectLst/>
                <a:latin typeface="ＭＳ Ｐゴシック" panose="020B0600070205080204" pitchFamily="50" charset="-128"/>
                <a:ea typeface="ＭＳ Ｐゴシック" panose="020B0600070205080204" pitchFamily="50" charset="-128"/>
              </a:rPr>
              <a:t>実験の種類（水準の組合せ）</a:t>
            </a:r>
            <a:endParaRPr kumimoji="1" lang="ja-JP" altLang="en-US" sz="1500" dirty="0">
              <a:solidFill>
                <a:schemeClr val="bg1"/>
              </a:solidFill>
            </a:endParaRPr>
          </a:p>
        </p:txBody>
      </p:sp>
      <p:sp>
        <p:nvSpPr>
          <p:cNvPr id="6" name="左中かっこ 5">
            <a:extLst>
              <a:ext uri="{FF2B5EF4-FFF2-40B4-BE49-F238E27FC236}">
                <a16:creationId xmlns:a16="http://schemas.microsoft.com/office/drawing/2014/main" id="{3CEB4973-4781-4A17-AC07-8054583E8BEF}"/>
              </a:ext>
            </a:extLst>
          </p:cNvPr>
          <p:cNvSpPr/>
          <p:nvPr/>
        </p:nvSpPr>
        <p:spPr>
          <a:xfrm>
            <a:off x="2710155" y="3105201"/>
            <a:ext cx="244517" cy="2324491"/>
          </a:xfrm>
          <a:prstGeom prst="leftBrace">
            <a:avLst>
              <a:gd name="adj1" fmla="val 66228"/>
              <a:gd name="adj2" fmla="val 50000"/>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7" name="テキスト ボックス 6">
            <a:extLst>
              <a:ext uri="{FF2B5EF4-FFF2-40B4-BE49-F238E27FC236}">
                <a16:creationId xmlns:a16="http://schemas.microsoft.com/office/drawing/2014/main" id="{35CA1967-8816-4EF4-90E5-5C3ACFF3015F}"/>
              </a:ext>
            </a:extLst>
          </p:cNvPr>
          <p:cNvSpPr txBox="1"/>
          <p:nvPr/>
        </p:nvSpPr>
        <p:spPr>
          <a:xfrm>
            <a:off x="8453134" y="2368846"/>
            <a:ext cx="269875" cy="1472710"/>
          </a:xfrm>
          <a:prstGeom prst="rect">
            <a:avLst/>
          </a:prstGeom>
          <a:noFill/>
        </p:spPr>
        <p:style>
          <a:lnRef idx="0">
            <a:scrgbClr r="0" g="0" b="0"/>
          </a:lnRef>
          <a:fillRef idx="0">
            <a:scrgbClr r="0" g="0" b="0"/>
          </a:fillRef>
          <a:effectRef idx="0">
            <a:scrgbClr r="0" g="0" b="0"/>
          </a:effectRef>
          <a:fontRef idx="minor">
            <a:schemeClr val="tx1"/>
          </a:fontRef>
        </p:style>
        <p:txBody>
          <a:bodyPr vert="wordArtVertRtl"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500" dirty="0">
                <a:solidFill>
                  <a:schemeClr val="bg1"/>
                </a:solidFill>
                <a:latin typeface="ＭＳ Ｐゴシック" panose="020B0600070205080204" pitchFamily="50" charset="-128"/>
                <a:ea typeface="ＭＳ Ｐゴシック" panose="020B0600070205080204" pitchFamily="50" charset="-128"/>
              </a:rPr>
              <a:t>実験要因（誤差要因含む）</a:t>
            </a:r>
          </a:p>
        </p:txBody>
      </p:sp>
      <p:cxnSp>
        <p:nvCxnSpPr>
          <p:cNvPr id="8" name="直線矢印コネクタ 7">
            <a:extLst>
              <a:ext uri="{FF2B5EF4-FFF2-40B4-BE49-F238E27FC236}">
                <a16:creationId xmlns:a16="http://schemas.microsoft.com/office/drawing/2014/main" id="{CAC69846-CBB5-4BE9-966A-4FA8928AD4FB}"/>
              </a:ext>
            </a:extLst>
          </p:cNvPr>
          <p:cNvCxnSpPr>
            <a:cxnSpLocks/>
          </p:cNvCxnSpPr>
          <p:nvPr/>
        </p:nvCxnSpPr>
        <p:spPr>
          <a:xfrm flipH="1">
            <a:off x="8011277" y="2720198"/>
            <a:ext cx="321567" cy="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C19C9301-69D3-4030-B8C3-B39FC0CC58D3}"/>
              </a:ext>
            </a:extLst>
          </p:cNvPr>
          <p:cNvCxnSpPr>
            <a:cxnSpLocks/>
          </p:cNvCxnSpPr>
          <p:nvPr/>
        </p:nvCxnSpPr>
        <p:spPr>
          <a:xfrm flipH="1" flipV="1">
            <a:off x="7963492" y="5315548"/>
            <a:ext cx="429250" cy="9513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4">
            <a:extLst>
              <a:ext uri="{FF2B5EF4-FFF2-40B4-BE49-F238E27FC236}">
                <a16:creationId xmlns:a16="http://schemas.microsoft.com/office/drawing/2014/main" id="{32A616D0-471F-440C-99A5-4B9A1F8C23C0}"/>
              </a:ext>
            </a:extLst>
          </p:cNvPr>
          <p:cNvSpPr txBox="1"/>
          <p:nvPr/>
        </p:nvSpPr>
        <p:spPr>
          <a:xfrm>
            <a:off x="8434756" y="5212858"/>
            <a:ext cx="293064" cy="395652"/>
          </a:xfrm>
          <a:prstGeom prst="rect">
            <a:avLst/>
          </a:prstGeom>
          <a:noFill/>
        </p:spPr>
        <p:style>
          <a:lnRef idx="0">
            <a:scrgbClr r="0" g="0" b="0"/>
          </a:lnRef>
          <a:fillRef idx="0">
            <a:scrgbClr r="0" g="0" b="0"/>
          </a:fillRef>
          <a:effectRef idx="0">
            <a:scrgbClr r="0" g="0" b="0"/>
          </a:effectRef>
          <a:fontRef idx="minor">
            <a:schemeClr val="tx1"/>
          </a:fontRef>
        </p:style>
        <p:txBody>
          <a:bodyPr vert="wordArtVertRtl"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500" dirty="0">
                <a:solidFill>
                  <a:schemeClr val="bg1"/>
                </a:solidFill>
                <a:latin typeface="ＭＳ Ｐゴシック" panose="020B0600070205080204" pitchFamily="50" charset="-128"/>
                <a:ea typeface="ＭＳ Ｐゴシック" panose="020B0600070205080204" pitchFamily="50" charset="-128"/>
              </a:rPr>
              <a:t>水準</a:t>
            </a:r>
          </a:p>
        </p:txBody>
      </p:sp>
      <p:sp>
        <p:nvSpPr>
          <p:cNvPr id="14" name="テキスト ボックス 28">
            <a:extLst>
              <a:ext uri="{FF2B5EF4-FFF2-40B4-BE49-F238E27FC236}">
                <a16:creationId xmlns:a16="http://schemas.microsoft.com/office/drawing/2014/main" id="{6A45A9BE-81B3-4D58-90DB-D557F6DC6282}"/>
              </a:ext>
            </a:extLst>
          </p:cNvPr>
          <p:cNvSpPr txBox="1"/>
          <p:nvPr/>
        </p:nvSpPr>
        <p:spPr>
          <a:xfrm>
            <a:off x="5428302" y="5668776"/>
            <a:ext cx="2063711" cy="55399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1500" dirty="0">
                <a:solidFill>
                  <a:schemeClr val="bg1"/>
                </a:solidFill>
                <a:latin typeface="ＭＳ Ｐゴシック" panose="020B0600070205080204" pitchFamily="50" charset="-128"/>
                <a:ea typeface="ＭＳ Ｐゴシック" panose="020B0600070205080204" pitchFamily="50" charset="-128"/>
              </a:rPr>
              <a:t>どの</a:t>
            </a:r>
            <a:r>
              <a:rPr kumimoji="1" lang="en-US" altLang="ja-JP" sz="1500" dirty="0">
                <a:solidFill>
                  <a:schemeClr val="bg1"/>
                </a:solidFill>
                <a:latin typeface="ＭＳ Ｐゴシック" panose="020B0600070205080204" pitchFamily="50" charset="-128"/>
                <a:ea typeface="ＭＳ Ｐゴシック" panose="020B0600070205080204" pitchFamily="50" charset="-128"/>
              </a:rPr>
              <a:t>2</a:t>
            </a:r>
            <a:r>
              <a:rPr kumimoji="1" lang="ja-JP" altLang="en-US" sz="1500" dirty="0">
                <a:solidFill>
                  <a:schemeClr val="bg1"/>
                </a:solidFill>
                <a:latin typeface="ＭＳ Ｐゴシック" panose="020B0600070205080204" pitchFamily="50" charset="-128"/>
                <a:ea typeface="ＭＳ Ｐゴシック" panose="020B0600070205080204" pitchFamily="50" charset="-128"/>
              </a:rPr>
              <a:t>列をとっても直交</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endParaRPr>
          </a:p>
          <a:p>
            <a:pPr algn="ctr"/>
            <a:r>
              <a:rPr kumimoji="1" lang="ja-JP" altLang="en-US" sz="1500" dirty="0">
                <a:solidFill>
                  <a:schemeClr val="bg1"/>
                </a:solidFill>
                <a:latin typeface="ＭＳ Ｐゴシック" panose="020B0600070205080204" pitchFamily="50" charset="-128"/>
                <a:ea typeface="ＭＳ Ｐゴシック" panose="020B0600070205080204" pitchFamily="50" charset="-128"/>
              </a:rPr>
              <a:t>（相関係数＝</a:t>
            </a:r>
            <a:r>
              <a:rPr kumimoji="1" lang="en-US" altLang="ja-JP" sz="1500" dirty="0">
                <a:solidFill>
                  <a:schemeClr val="bg1"/>
                </a:solidFill>
                <a:latin typeface="ＭＳ Ｐゴシック" panose="020B0600070205080204" pitchFamily="50" charset="-128"/>
                <a:ea typeface="ＭＳ Ｐゴシック" panose="020B0600070205080204" pitchFamily="50" charset="-128"/>
              </a:rPr>
              <a:t>0</a:t>
            </a:r>
            <a:r>
              <a:rPr kumimoji="1" lang="ja-JP" altLang="en-US" sz="1500" dirty="0">
                <a:solidFill>
                  <a:schemeClr val="bg1"/>
                </a:solidFill>
                <a:latin typeface="ＭＳ Ｐゴシック" panose="020B0600070205080204" pitchFamily="50" charset="-128"/>
                <a:ea typeface="ＭＳ Ｐゴシック" panose="020B0600070205080204" pitchFamily="50" charset="-128"/>
              </a:rPr>
              <a:t>）</a:t>
            </a:r>
          </a:p>
        </p:txBody>
      </p:sp>
      <p:cxnSp>
        <p:nvCxnSpPr>
          <p:cNvPr id="15" name="直線矢印コネクタ 14">
            <a:extLst>
              <a:ext uri="{FF2B5EF4-FFF2-40B4-BE49-F238E27FC236}">
                <a16:creationId xmlns:a16="http://schemas.microsoft.com/office/drawing/2014/main" id="{D7045933-9DAB-438A-80E0-9AB7E0575022}"/>
              </a:ext>
            </a:extLst>
          </p:cNvPr>
          <p:cNvCxnSpPr>
            <a:cxnSpLocks/>
          </p:cNvCxnSpPr>
          <p:nvPr/>
        </p:nvCxnSpPr>
        <p:spPr>
          <a:xfrm flipV="1">
            <a:off x="4132158" y="5410684"/>
            <a:ext cx="60069" cy="286833"/>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7">
            <a:extLst>
              <a:ext uri="{FF2B5EF4-FFF2-40B4-BE49-F238E27FC236}">
                <a16:creationId xmlns:a16="http://schemas.microsoft.com/office/drawing/2014/main" id="{37507281-9081-4F3E-B6E6-81C706A04996}"/>
              </a:ext>
            </a:extLst>
          </p:cNvPr>
          <p:cNvSpPr txBox="1"/>
          <p:nvPr/>
        </p:nvSpPr>
        <p:spPr>
          <a:xfrm>
            <a:off x="2826051" y="5668776"/>
            <a:ext cx="2495424" cy="55399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500" dirty="0">
                <a:solidFill>
                  <a:schemeClr val="bg1"/>
                </a:solidFill>
                <a:latin typeface="ＭＳ Ｐゴシック" panose="020B0600070205080204" pitchFamily="50" charset="-128"/>
                <a:ea typeface="ＭＳ Ｐゴシック" panose="020B0600070205080204" pitchFamily="50" charset="-128"/>
              </a:rPr>
              <a:t>水準ごとに</a:t>
            </a:r>
            <a:r>
              <a:rPr kumimoji="1" lang="en-US" altLang="ja-JP" sz="1500" dirty="0">
                <a:solidFill>
                  <a:schemeClr val="bg1"/>
                </a:solidFill>
                <a:latin typeface="ＭＳ Ｐゴシック" panose="020B0600070205080204" pitchFamily="50" charset="-128"/>
                <a:ea typeface="ＭＳ Ｐゴシック" panose="020B0600070205080204" pitchFamily="50" charset="-128"/>
              </a:rPr>
              <a:t>4</a:t>
            </a:r>
            <a:r>
              <a:rPr kumimoji="1" lang="ja-JP" altLang="en-US" sz="1500" dirty="0">
                <a:solidFill>
                  <a:schemeClr val="bg1"/>
                </a:solidFill>
                <a:latin typeface="ＭＳ Ｐゴシック" panose="020B0600070205080204" pitchFamily="50" charset="-128"/>
                <a:ea typeface="ＭＳ Ｐゴシック" panose="020B0600070205080204" pitchFamily="50" charset="-128"/>
              </a:rPr>
              <a:t>回反復しているので列の変動を計算できる</a:t>
            </a:r>
          </a:p>
        </p:txBody>
      </p:sp>
      <p:sp>
        <p:nvSpPr>
          <p:cNvPr id="19" name="右中かっこ 18">
            <a:extLst>
              <a:ext uri="{FF2B5EF4-FFF2-40B4-BE49-F238E27FC236}">
                <a16:creationId xmlns:a16="http://schemas.microsoft.com/office/drawing/2014/main" id="{D0EA0FBA-4F3A-42B8-964E-6B7900DC974E}"/>
              </a:ext>
            </a:extLst>
          </p:cNvPr>
          <p:cNvSpPr/>
          <p:nvPr/>
        </p:nvSpPr>
        <p:spPr>
          <a:xfrm rot="5400000">
            <a:off x="6173864" y="5283392"/>
            <a:ext cx="286835" cy="670313"/>
          </a:xfrm>
          <a:prstGeom prst="rightBrace">
            <a:avLst>
              <a:gd name="adj1" fmla="val 0"/>
              <a:gd name="adj2" fmla="val 50000"/>
            </a:avLst>
          </a:prstGeom>
          <a:ln w="3175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A1DB4A24-C65B-4191-9842-9B07BBDBF4FE}"/>
              </a:ext>
            </a:extLst>
          </p:cNvPr>
          <p:cNvSpPr txBox="1"/>
          <p:nvPr/>
        </p:nvSpPr>
        <p:spPr>
          <a:xfrm>
            <a:off x="873658" y="2270582"/>
            <a:ext cx="1074333" cy="553998"/>
          </a:xfrm>
          <a:prstGeom prst="rect">
            <a:avLst/>
          </a:prstGeom>
          <a:noFill/>
        </p:spPr>
        <p:txBody>
          <a:bodyPr wrap="none" rtlCol="0">
            <a:spAutoFit/>
          </a:bodyPr>
          <a:lstStyle/>
          <a:p>
            <a:pPr algn="l"/>
            <a:r>
              <a:rPr kumimoji="1" lang="en-US" altLang="ja-JP" sz="3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L</a:t>
            </a:r>
            <a:r>
              <a:rPr kumimoji="1" lang="en-US" altLang="ja-JP" sz="30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8</a:t>
            </a:r>
            <a:r>
              <a:rPr kumimoji="1" lang="en-US" altLang="ja-JP" sz="3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en-US" altLang="ja-JP" sz="30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7</a:t>
            </a:r>
            <a:r>
              <a:rPr kumimoji="1" lang="en-US" altLang="ja-JP" sz="3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3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2" name="テキスト ボックス 21">
            <a:extLst>
              <a:ext uri="{FF2B5EF4-FFF2-40B4-BE49-F238E27FC236}">
                <a16:creationId xmlns:a16="http://schemas.microsoft.com/office/drawing/2014/main" id="{DF17EA94-2890-44BF-8A64-B0556745163A}"/>
              </a:ext>
            </a:extLst>
          </p:cNvPr>
          <p:cNvSpPr txBox="1"/>
          <p:nvPr/>
        </p:nvSpPr>
        <p:spPr>
          <a:xfrm>
            <a:off x="2891772" y="1936206"/>
            <a:ext cx="5240537" cy="477054"/>
          </a:xfrm>
          <a:prstGeom prst="rect">
            <a:avLst/>
          </a:prstGeom>
          <a:noFill/>
        </p:spPr>
        <p:txBody>
          <a:bodyPr wrap="none" rtlCol="0">
            <a:spAutoFit/>
          </a:bodyPr>
          <a:lstStyle/>
          <a:p>
            <a:pPr algn="l"/>
            <a:r>
              <a:rPr kumimoji="1" lang="en-US" altLang="ja-JP" sz="2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L</a:t>
            </a:r>
            <a:r>
              <a:rPr kumimoji="1" lang="en-US" altLang="ja-JP" sz="2500" baseline="-25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8</a:t>
            </a:r>
            <a:r>
              <a:rPr kumimoji="1" lang="en-US" altLang="ja-JP" sz="2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(2</a:t>
            </a:r>
            <a:r>
              <a:rPr kumimoji="1" lang="en-US" altLang="ja-JP" sz="2500" baseline="30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7</a:t>
            </a:r>
            <a:r>
              <a:rPr kumimoji="1" lang="en-US" altLang="ja-JP" sz="2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2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型直交表</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（たくさんある表でもっとも基本）</a:t>
            </a:r>
          </a:p>
        </p:txBody>
      </p:sp>
      <p:sp>
        <p:nvSpPr>
          <p:cNvPr id="24" name="テキスト ボックス 23">
            <a:extLst>
              <a:ext uri="{FF2B5EF4-FFF2-40B4-BE49-F238E27FC236}">
                <a16:creationId xmlns:a16="http://schemas.microsoft.com/office/drawing/2014/main" id="{AF76DA9C-ACC8-4FFB-8795-9BB34B621742}"/>
              </a:ext>
            </a:extLst>
          </p:cNvPr>
          <p:cNvSpPr txBox="1"/>
          <p:nvPr/>
        </p:nvSpPr>
        <p:spPr>
          <a:xfrm>
            <a:off x="599744" y="2965587"/>
            <a:ext cx="851515" cy="292388"/>
          </a:xfrm>
          <a:prstGeom prst="rect">
            <a:avLst/>
          </a:prstGeom>
          <a:noFill/>
        </p:spPr>
        <p:txBody>
          <a:bodyPr wrap="none" rtlCol="0">
            <a:spAutoFit/>
          </a:bodyPr>
          <a:lstStyle/>
          <a:p>
            <a:pPr algn="l"/>
            <a:r>
              <a:rPr kumimoji="1" lang="ja-JP" altLang="en-US" sz="1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組合せ数</a:t>
            </a:r>
          </a:p>
        </p:txBody>
      </p:sp>
      <p:cxnSp>
        <p:nvCxnSpPr>
          <p:cNvPr id="25" name="直線矢印コネクタ 24">
            <a:extLst>
              <a:ext uri="{FF2B5EF4-FFF2-40B4-BE49-F238E27FC236}">
                <a16:creationId xmlns:a16="http://schemas.microsoft.com/office/drawing/2014/main" id="{F7F6C052-2E76-40C5-8639-86D398A9544D}"/>
              </a:ext>
            </a:extLst>
          </p:cNvPr>
          <p:cNvCxnSpPr>
            <a:cxnSpLocks/>
            <a:stCxn id="24" idx="0"/>
          </p:cNvCxnSpPr>
          <p:nvPr/>
        </p:nvCxnSpPr>
        <p:spPr>
          <a:xfrm flipV="1">
            <a:off x="1025502" y="2760785"/>
            <a:ext cx="161727" cy="204802"/>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D5242824-BEC6-4818-91D8-7C60251C6894}"/>
              </a:ext>
            </a:extLst>
          </p:cNvPr>
          <p:cNvCxnSpPr>
            <a:cxnSpLocks/>
          </p:cNvCxnSpPr>
          <p:nvPr/>
        </p:nvCxnSpPr>
        <p:spPr>
          <a:xfrm>
            <a:off x="1630135" y="2211290"/>
            <a:ext cx="84653" cy="21222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0434B6F3-8C42-429D-AA44-F4D19C3235CB}"/>
              </a:ext>
            </a:extLst>
          </p:cNvPr>
          <p:cNvCxnSpPr>
            <a:cxnSpLocks/>
          </p:cNvCxnSpPr>
          <p:nvPr/>
        </p:nvCxnSpPr>
        <p:spPr>
          <a:xfrm>
            <a:off x="874130" y="2183778"/>
            <a:ext cx="116999" cy="21969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658F7618-B8E3-4F1A-97EE-BDC3D10DB511}"/>
              </a:ext>
            </a:extLst>
          </p:cNvPr>
          <p:cNvSpPr txBox="1"/>
          <p:nvPr/>
        </p:nvSpPr>
        <p:spPr>
          <a:xfrm>
            <a:off x="363136" y="1918902"/>
            <a:ext cx="944489" cy="292388"/>
          </a:xfrm>
          <a:prstGeom prst="rect">
            <a:avLst/>
          </a:prstGeom>
          <a:noFill/>
        </p:spPr>
        <p:txBody>
          <a:bodyPr wrap="none" rtlCol="0">
            <a:spAutoFit/>
          </a:bodyPr>
          <a:lstStyle/>
          <a:p>
            <a:pPr algn="l"/>
            <a:r>
              <a:rPr kumimoji="1" lang="ja-JP" altLang="en-US" sz="1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ラテン方格</a:t>
            </a:r>
          </a:p>
        </p:txBody>
      </p:sp>
      <p:sp>
        <p:nvSpPr>
          <p:cNvPr id="31" name="テキスト ボックス 30">
            <a:extLst>
              <a:ext uri="{FF2B5EF4-FFF2-40B4-BE49-F238E27FC236}">
                <a16:creationId xmlns:a16="http://schemas.microsoft.com/office/drawing/2014/main" id="{7BF5928F-728D-4557-A1A2-62B2B340C10B}"/>
              </a:ext>
            </a:extLst>
          </p:cNvPr>
          <p:cNvSpPr txBox="1"/>
          <p:nvPr/>
        </p:nvSpPr>
        <p:spPr>
          <a:xfrm>
            <a:off x="1321600" y="1918902"/>
            <a:ext cx="851515" cy="292388"/>
          </a:xfrm>
          <a:prstGeom prst="rect">
            <a:avLst/>
          </a:prstGeom>
          <a:noFill/>
        </p:spPr>
        <p:txBody>
          <a:bodyPr wrap="none" rtlCol="0">
            <a:spAutoFit/>
          </a:bodyPr>
          <a:lstStyle/>
          <a:p>
            <a:pPr algn="l"/>
            <a:r>
              <a:rPr kumimoji="1" lang="ja-JP" altLang="en-US" sz="1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要因の数</a:t>
            </a:r>
          </a:p>
        </p:txBody>
      </p:sp>
      <p:cxnSp>
        <p:nvCxnSpPr>
          <p:cNvPr id="33" name="直線矢印コネクタ 32">
            <a:extLst>
              <a:ext uri="{FF2B5EF4-FFF2-40B4-BE49-F238E27FC236}">
                <a16:creationId xmlns:a16="http://schemas.microsoft.com/office/drawing/2014/main" id="{CA0C45C0-5B1D-4645-9690-617A8F6356BA}"/>
              </a:ext>
            </a:extLst>
          </p:cNvPr>
          <p:cNvCxnSpPr>
            <a:cxnSpLocks/>
          </p:cNvCxnSpPr>
          <p:nvPr/>
        </p:nvCxnSpPr>
        <p:spPr>
          <a:xfrm flipH="1" flipV="1">
            <a:off x="1512309" y="2740456"/>
            <a:ext cx="230481" cy="276307"/>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5838EF46-105A-48EB-AC7C-BBEC75FF19A9}"/>
              </a:ext>
            </a:extLst>
          </p:cNvPr>
          <p:cNvSpPr txBox="1"/>
          <p:nvPr/>
        </p:nvSpPr>
        <p:spPr>
          <a:xfrm>
            <a:off x="1524042" y="2997277"/>
            <a:ext cx="684803" cy="292388"/>
          </a:xfrm>
          <a:prstGeom prst="rect">
            <a:avLst/>
          </a:prstGeom>
          <a:noFill/>
        </p:spPr>
        <p:txBody>
          <a:bodyPr wrap="none" rtlCol="0">
            <a:spAutoFit/>
          </a:bodyPr>
          <a:lstStyle/>
          <a:p>
            <a:pPr algn="l"/>
            <a:r>
              <a:rPr kumimoji="1" lang="ja-JP" altLang="en-US" sz="1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水準数</a:t>
            </a:r>
          </a:p>
        </p:txBody>
      </p:sp>
      <p:sp>
        <p:nvSpPr>
          <p:cNvPr id="37" name="四角形: 角を丸くする 36">
            <a:extLst>
              <a:ext uri="{FF2B5EF4-FFF2-40B4-BE49-F238E27FC236}">
                <a16:creationId xmlns:a16="http://schemas.microsoft.com/office/drawing/2014/main" id="{D2D7DD89-B646-4D51-81C3-B70BBC7B24A0}"/>
              </a:ext>
            </a:extLst>
          </p:cNvPr>
          <p:cNvSpPr/>
          <p:nvPr/>
        </p:nvSpPr>
        <p:spPr>
          <a:xfrm>
            <a:off x="420991" y="1918902"/>
            <a:ext cx="1778572" cy="1388256"/>
          </a:xfrm>
          <a:prstGeom prst="roundRect">
            <a:avLst>
              <a:gd name="adj" fmla="val 7671"/>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矢印: 折線 37">
            <a:extLst>
              <a:ext uri="{FF2B5EF4-FFF2-40B4-BE49-F238E27FC236}">
                <a16:creationId xmlns:a16="http://schemas.microsoft.com/office/drawing/2014/main" id="{4B8439B7-68AE-4BA3-A3D7-B3B768FCD66E}"/>
              </a:ext>
            </a:extLst>
          </p:cNvPr>
          <p:cNvSpPr/>
          <p:nvPr/>
        </p:nvSpPr>
        <p:spPr>
          <a:xfrm>
            <a:off x="1824970" y="3684910"/>
            <a:ext cx="504056" cy="700623"/>
          </a:xfrm>
          <a:prstGeom prst="bentArrow">
            <a:avLst/>
          </a:prstGeom>
          <a:solidFill>
            <a:srgbClr val="00B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0" name="テキスト ボックス 17">
            <a:extLst>
              <a:ext uri="{FF2B5EF4-FFF2-40B4-BE49-F238E27FC236}">
                <a16:creationId xmlns:a16="http://schemas.microsoft.com/office/drawing/2014/main" id="{E69669BC-1EF7-4FF1-A37D-91157A7C4617}"/>
              </a:ext>
            </a:extLst>
          </p:cNvPr>
          <p:cNvSpPr txBox="1"/>
          <p:nvPr/>
        </p:nvSpPr>
        <p:spPr>
          <a:xfrm>
            <a:off x="538935" y="4336350"/>
            <a:ext cx="1751373" cy="646331"/>
          </a:xfrm>
          <a:prstGeom prst="rect">
            <a:avLst/>
          </a:prstGeom>
          <a:solidFill>
            <a:srgbClr val="00B050"/>
          </a:solid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800" dirty="0">
                <a:solidFill>
                  <a:schemeClr val="bg1"/>
                </a:solidFill>
                <a:latin typeface="ＭＳ Ｐゴシック" panose="020B0600070205080204" pitchFamily="50" charset="-128"/>
                <a:ea typeface="ＭＳ Ｐゴシック" panose="020B0600070205080204" pitchFamily="50" charset="-128"/>
              </a:rPr>
              <a:t>128</a:t>
            </a:r>
            <a:r>
              <a:rPr kumimoji="1" lang="ja-JP" altLang="en-US" sz="1800" dirty="0">
                <a:solidFill>
                  <a:schemeClr val="bg1"/>
                </a:solidFill>
                <a:latin typeface="ＭＳ Ｐゴシック" panose="020B0600070205080204" pitchFamily="50" charset="-128"/>
                <a:ea typeface="ＭＳ Ｐゴシック" panose="020B0600070205080204" pitchFamily="50" charset="-128"/>
              </a:rPr>
              <a:t>種類から</a:t>
            </a:r>
            <a:r>
              <a:rPr kumimoji="1" lang="en-US" altLang="ja-JP" sz="1800" dirty="0">
                <a:solidFill>
                  <a:schemeClr val="bg1"/>
                </a:solidFill>
                <a:latin typeface="ＭＳ Ｐゴシック" panose="020B0600070205080204" pitchFamily="50" charset="-128"/>
                <a:ea typeface="ＭＳ Ｐゴシック" panose="020B0600070205080204" pitchFamily="50" charset="-128"/>
              </a:rPr>
              <a:t>8</a:t>
            </a:r>
            <a:r>
              <a:rPr kumimoji="1" lang="ja-JP" altLang="en-US" sz="1800" dirty="0">
                <a:solidFill>
                  <a:schemeClr val="bg1"/>
                </a:solidFill>
                <a:latin typeface="ＭＳ Ｐゴシック" panose="020B0600070205080204" pitchFamily="50" charset="-128"/>
                <a:ea typeface="ＭＳ Ｐゴシック" panose="020B0600070205080204" pitchFamily="50" charset="-128"/>
              </a:rPr>
              <a:t>種類に減数！</a:t>
            </a:r>
          </a:p>
        </p:txBody>
      </p:sp>
    </p:spTree>
    <p:extLst>
      <p:ext uri="{BB962C8B-B14F-4D97-AF65-F5344CB8AC3E}">
        <p14:creationId xmlns:p14="http://schemas.microsoft.com/office/powerpoint/2010/main" val="3454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par>
                                <p:cTn id="35" presetID="10"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fade">
                                      <p:cBhvr>
                                        <p:cTn id="71" dur="500"/>
                                        <p:tgtEl>
                                          <p:spTgt spid="4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fade">
                                      <p:cBhvr>
                                        <p:cTn id="7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11" grpId="0"/>
      <p:bldP spid="14" grpId="0"/>
      <p:bldP spid="16" grpId="0"/>
      <p:bldP spid="19" grpId="0" animBg="1"/>
      <p:bldP spid="21" grpId="0"/>
      <p:bldP spid="24" grpId="0"/>
      <p:bldP spid="29" grpId="0"/>
      <p:bldP spid="31" grpId="0"/>
      <p:bldP spid="35" grpId="0"/>
      <p:bldP spid="37" grpId="0" animBg="1"/>
      <p:bldP spid="38" grpId="0" animBg="1"/>
      <p:bldP spid="4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6D9B64-0385-4DE3-A4DB-34284A72E414}"/>
              </a:ext>
            </a:extLst>
          </p:cNvPr>
          <p:cNvSpPr>
            <a:spLocks noGrp="1"/>
          </p:cNvSpPr>
          <p:nvPr>
            <p:ph type="title"/>
          </p:nvPr>
        </p:nvSpPr>
        <p:spPr/>
        <p:txBody>
          <a:bodyPr/>
          <a:lstStyle/>
          <a:p>
            <a:r>
              <a:rPr kumimoji="1" lang="ja-JP" altLang="en-US" sz="4000" dirty="0"/>
              <a:t>いろいろな直交表</a:t>
            </a:r>
            <a:r>
              <a:rPr kumimoji="1" lang="en-US" altLang="ja-JP" sz="4000" baseline="30000" dirty="0"/>
              <a:t>※</a:t>
            </a:r>
            <a:br>
              <a:rPr kumimoji="1" lang="en-US" altLang="ja-JP" dirty="0"/>
            </a:br>
            <a:r>
              <a:rPr kumimoji="1" lang="ja-JP" altLang="en-US" sz="3000" dirty="0"/>
              <a:t>（巻末付録</a:t>
            </a:r>
            <a:r>
              <a:rPr kumimoji="1" lang="en-US" altLang="ja-JP" sz="3000" dirty="0"/>
              <a:t>Ⅷ</a:t>
            </a:r>
            <a:r>
              <a:rPr kumimoji="1" lang="ja-JP" altLang="en-US" sz="3000" dirty="0"/>
              <a:t>～</a:t>
            </a:r>
            <a:r>
              <a:rPr kumimoji="1" lang="en-US" altLang="ja-JP" sz="3000" dirty="0"/>
              <a:t>Ⅹ</a:t>
            </a:r>
            <a:r>
              <a:rPr kumimoji="1" lang="ja-JP" altLang="en-US" sz="3000" dirty="0"/>
              <a:t>を参照）</a:t>
            </a:r>
          </a:p>
        </p:txBody>
      </p:sp>
      <p:sp>
        <p:nvSpPr>
          <p:cNvPr id="3" name="コンテンツ プレースホルダー 2">
            <a:extLst>
              <a:ext uri="{FF2B5EF4-FFF2-40B4-BE49-F238E27FC236}">
                <a16:creationId xmlns:a16="http://schemas.microsoft.com/office/drawing/2014/main" id="{5A69C0AA-0F04-4AEA-9055-C8FDD9D2CDB2}"/>
              </a:ext>
            </a:extLst>
          </p:cNvPr>
          <p:cNvSpPr>
            <a:spLocks noGrp="1"/>
          </p:cNvSpPr>
          <p:nvPr>
            <p:ph idx="1"/>
          </p:nvPr>
        </p:nvSpPr>
        <p:spPr>
          <a:xfrm>
            <a:off x="540668" y="1916832"/>
            <a:ext cx="8062664" cy="4114800"/>
          </a:xfrm>
        </p:spPr>
        <p:txBody>
          <a:bodyPr/>
          <a:lstStyle/>
          <a:p>
            <a:r>
              <a:rPr lang="en-US" altLang="ja-JP" sz="3000" dirty="0">
                <a:solidFill>
                  <a:srgbClr val="FFC000"/>
                </a:solidFill>
              </a:rPr>
              <a:t>2</a:t>
            </a:r>
            <a:r>
              <a:rPr lang="ja-JP" altLang="en-US" sz="3000" dirty="0">
                <a:solidFill>
                  <a:srgbClr val="FFC000"/>
                </a:solidFill>
              </a:rPr>
              <a:t>水準系</a:t>
            </a:r>
            <a:r>
              <a:rPr lang="ja-JP" altLang="en-US" sz="2500" dirty="0">
                <a:solidFill>
                  <a:srgbClr val="FFC000"/>
                </a:solidFill>
              </a:rPr>
              <a:t>（全て</a:t>
            </a:r>
            <a:r>
              <a:rPr lang="en-US" altLang="ja-JP" sz="2500" dirty="0">
                <a:solidFill>
                  <a:srgbClr val="FFC000"/>
                </a:solidFill>
              </a:rPr>
              <a:t>2</a:t>
            </a:r>
            <a:r>
              <a:rPr lang="ja-JP" altLang="en-US" sz="2500" dirty="0">
                <a:solidFill>
                  <a:srgbClr val="FFC000"/>
                </a:solidFill>
              </a:rPr>
              <a:t>水準）</a:t>
            </a:r>
            <a:r>
              <a:rPr lang="ja-JP" altLang="en-US" sz="3000" dirty="0"/>
              <a:t>：Ｌ</a:t>
            </a:r>
            <a:r>
              <a:rPr lang="en-US" altLang="ja-JP" sz="3000" baseline="-25000" dirty="0"/>
              <a:t>4</a:t>
            </a:r>
            <a:r>
              <a:rPr lang="ja-JP" altLang="en-US" sz="3000" dirty="0" err="1"/>
              <a:t>，</a:t>
            </a:r>
            <a:r>
              <a:rPr lang="ja-JP" altLang="en-US" sz="3000" dirty="0"/>
              <a:t>Ｌ</a:t>
            </a:r>
            <a:r>
              <a:rPr lang="en-US" altLang="ja-JP" sz="3000" baseline="-25000" dirty="0"/>
              <a:t>8</a:t>
            </a:r>
            <a:r>
              <a:rPr lang="ja-JP" altLang="en-US" sz="3000" dirty="0" err="1"/>
              <a:t>，</a:t>
            </a:r>
            <a:r>
              <a:rPr lang="ja-JP" altLang="en-US" sz="3000" dirty="0"/>
              <a:t>Ｌ</a:t>
            </a:r>
            <a:r>
              <a:rPr lang="en-US" altLang="ja-JP" sz="3000" baseline="-25000" dirty="0"/>
              <a:t>16</a:t>
            </a:r>
            <a:r>
              <a:rPr lang="ja-JP" altLang="en-US" sz="3000" dirty="0"/>
              <a:t>など</a:t>
            </a:r>
            <a:endParaRPr lang="en-US" altLang="ja-JP" sz="3000" dirty="0"/>
          </a:p>
          <a:p>
            <a:r>
              <a:rPr lang="en-US" altLang="ja-JP" sz="3000" dirty="0">
                <a:solidFill>
                  <a:srgbClr val="FFC000"/>
                </a:solidFill>
              </a:rPr>
              <a:t>3</a:t>
            </a:r>
            <a:r>
              <a:rPr lang="ja-JP" altLang="en-US" sz="3000" dirty="0">
                <a:solidFill>
                  <a:srgbClr val="FFC000"/>
                </a:solidFill>
              </a:rPr>
              <a:t>水準系</a:t>
            </a:r>
            <a:r>
              <a:rPr lang="ja-JP" altLang="en-US" sz="2500" dirty="0">
                <a:solidFill>
                  <a:srgbClr val="FFC000"/>
                </a:solidFill>
              </a:rPr>
              <a:t>（全て</a:t>
            </a:r>
            <a:r>
              <a:rPr lang="en-US" altLang="ja-JP" sz="2500" dirty="0">
                <a:solidFill>
                  <a:srgbClr val="FFC000"/>
                </a:solidFill>
              </a:rPr>
              <a:t>3</a:t>
            </a:r>
            <a:r>
              <a:rPr lang="ja-JP" altLang="en-US" sz="2500" dirty="0">
                <a:solidFill>
                  <a:srgbClr val="FFC000"/>
                </a:solidFill>
              </a:rPr>
              <a:t>水準）</a:t>
            </a:r>
            <a:r>
              <a:rPr lang="ja-JP" altLang="en-US" sz="3000" dirty="0"/>
              <a:t>：Ｌ</a:t>
            </a:r>
            <a:r>
              <a:rPr lang="en-US" altLang="ja-JP" sz="3000" baseline="-25000" dirty="0"/>
              <a:t>9</a:t>
            </a:r>
            <a:r>
              <a:rPr lang="ja-JP" altLang="en-US" sz="3000" dirty="0" err="1"/>
              <a:t>，</a:t>
            </a:r>
            <a:r>
              <a:rPr lang="ja-JP" altLang="en-US" sz="3000" dirty="0"/>
              <a:t>Ｌ</a:t>
            </a:r>
            <a:r>
              <a:rPr lang="en-US" altLang="ja-JP" sz="3000" baseline="-25000" dirty="0"/>
              <a:t>27</a:t>
            </a:r>
            <a:r>
              <a:rPr lang="ja-JP" altLang="en-US" sz="3000" dirty="0"/>
              <a:t>など</a:t>
            </a:r>
            <a:endParaRPr lang="en-US" altLang="ja-JP" sz="3000" dirty="0"/>
          </a:p>
          <a:p>
            <a:pPr marL="0" indent="0">
              <a:buNone/>
            </a:pPr>
            <a:r>
              <a:rPr lang="ja-JP" altLang="en-US" sz="2800" dirty="0"/>
              <a:t>　→一部の</a:t>
            </a:r>
            <a:r>
              <a:rPr lang="ja-JP" altLang="en-US" sz="2800" dirty="0">
                <a:solidFill>
                  <a:srgbClr val="FFFF00"/>
                </a:solidFill>
              </a:rPr>
              <a:t>交互作用が検定できる</a:t>
            </a:r>
            <a:r>
              <a:rPr lang="ja-JP" altLang="en-US" sz="2800" dirty="0"/>
              <a:t>代わりに，要因を割り付ける</a:t>
            </a:r>
            <a:r>
              <a:rPr lang="ja-JP" altLang="en-US" sz="2800" dirty="0">
                <a:solidFill>
                  <a:srgbClr val="FFFF00"/>
                </a:solidFill>
              </a:rPr>
              <a:t>列が決まっている</a:t>
            </a:r>
            <a:r>
              <a:rPr lang="ja-JP" altLang="en-US" sz="2000" dirty="0"/>
              <a:t>（</a:t>
            </a:r>
            <a:r>
              <a:rPr lang="en-US" altLang="ja-JP" sz="2000" dirty="0"/>
              <a:t>3</a:t>
            </a:r>
            <a:r>
              <a:rPr lang="ja-JP" altLang="en-US" sz="2000" dirty="0"/>
              <a:t>列目は</a:t>
            </a:r>
            <a:r>
              <a:rPr lang="en-US" altLang="ja-JP" sz="2000" dirty="0"/>
              <a:t>1</a:t>
            </a:r>
            <a:r>
              <a:rPr lang="ja-JP" altLang="en-US" sz="2000" dirty="0"/>
              <a:t>・</a:t>
            </a:r>
            <a:r>
              <a:rPr lang="en-US" altLang="ja-JP" sz="2000" dirty="0"/>
              <a:t>2</a:t>
            </a:r>
            <a:r>
              <a:rPr lang="ja-JP" altLang="en-US" sz="2000" dirty="0"/>
              <a:t>列の交互作用など）</a:t>
            </a:r>
            <a:endParaRPr lang="en-US" altLang="ja-JP" sz="2000" dirty="0"/>
          </a:p>
          <a:p>
            <a:pPr marL="0" indent="0">
              <a:buNone/>
            </a:pPr>
            <a:endParaRPr lang="ja-JP" altLang="en-US" sz="1000" dirty="0"/>
          </a:p>
          <a:p>
            <a:r>
              <a:rPr lang="ja-JP" altLang="en-US" sz="3000" dirty="0">
                <a:solidFill>
                  <a:srgbClr val="FFC000"/>
                </a:solidFill>
              </a:rPr>
              <a:t>混合系</a:t>
            </a:r>
            <a:r>
              <a:rPr lang="ja-JP" altLang="en-US" sz="2500" dirty="0">
                <a:solidFill>
                  <a:srgbClr val="FFC000"/>
                </a:solidFill>
              </a:rPr>
              <a:t>（</a:t>
            </a:r>
            <a:r>
              <a:rPr lang="en-US" altLang="ja-JP" sz="2500" dirty="0">
                <a:solidFill>
                  <a:srgbClr val="FFC000"/>
                </a:solidFill>
              </a:rPr>
              <a:t>2</a:t>
            </a:r>
            <a:r>
              <a:rPr lang="ja-JP" altLang="en-US" sz="2500" dirty="0">
                <a:solidFill>
                  <a:srgbClr val="FFC000"/>
                </a:solidFill>
              </a:rPr>
              <a:t>水準と</a:t>
            </a:r>
            <a:r>
              <a:rPr lang="en-US" altLang="ja-JP" sz="2500" dirty="0">
                <a:solidFill>
                  <a:srgbClr val="FFC000"/>
                </a:solidFill>
              </a:rPr>
              <a:t>3</a:t>
            </a:r>
            <a:r>
              <a:rPr lang="ja-JP" altLang="en-US" sz="2500" dirty="0">
                <a:solidFill>
                  <a:srgbClr val="FFC000"/>
                </a:solidFill>
              </a:rPr>
              <a:t>水準が混在）</a:t>
            </a:r>
            <a:r>
              <a:rPr lang="ja-JP" altLang="en-US" sz="3000" dirty="0"/>
              <a:t>：Ｌ</a:t>
            </a:r>
            <a:r>
              <a:rPr lang="en-US" altLang="ja-JP" sz="3000" baseline="-25000" dirty="0"/>
              <a:t>18</a:t>
            </a:r>
            <a:r>
              <a:rPr lang="ja-JP" altLang="en-US" sz="3000" dirty="0" err="1"/>
              <a:t>，</a:t>
            </a:r>
            <a:r>
              <a:rPr lang="ja-JP" altLang="en-US" sz="3000" dirty="0"/>
              <a:t>Ｌ</a:t>
            </a:r>
            <a:r>
              <a:rPr lang="en-US" altLang="ja-JP" sz="3000" baseline="-25000" dirty="0"/>
              <a:t>36</a:t>
            </a:r>
            <a:r>
              <a:rPr lang="ja-JP" altLang="en-US" sz="3000" dirty="0"/>
              <a:t>など</a:t>
            </a:r>
            <a:endParaRPr lang="en-US" altLang="ja-JP" sz="3000" dirty="0"/>
          </a:p>
          <a:p>
            <a:pPr marL="0" indent="0">
              <a:buNone/>
            </a:pPr>
            <a:r>
              <a:rPr lang="ja-JP" altLang="en-US" sz="2800" dirty="0"/>
              <a:t>　→交互作用の検定は全くできない</a:t>
            </a:r>
            <a:r>
              <a:rPr lang="ja-JP" altLang="en-US" sz="2500" dirty="0"/>
              <a:t>（工学分野に適している）</a:t>
            </a:r>
            <a:r>
              <a:rPr lang="ja-JP" altLang="en-US" sz="2800" dirty="0"/>
              <a:t>代わりに，要因を</a:t>
            </a:r>
            <a:r>
              <a:rPr lang="ja-JP" altLang="en-US" sz="2800" dirty="0">
                <a:solidFill>
                  <a:srgbClr val="FFFF00"/>
                </a:solidFill>
              </a:rPr>
              <a:t>自由に割り付けられる</a:t>
            </a:r>
            <a:endParaRPr lang="en-US" altLang="ja-JP" sz="2800" dirty="0">
              <a:solidFill>
                <a:srgbClr val="FFFF00"/>
              </a:solidFill>
            </a:endParaRPr>
          </a:p>
          <a:p>
            <a:pPr marL="0" indent="0">
              <a:buNone/>
            </a:pPr>
            <a:r>
              <a:rPr lang="ja-JP" altLang="en-US" sz="2500" dirty="0"/>
              <a:t>　</a:t>
            </a:r>
            <a:r>
              <a:rPr lang="en-US" altLang="ja-JP" sz="2500" dirty="0"/>
              <a:t>※</a:t>
            </a:r>
            <a:r>
              <a:rPr lang="ja-JP" altLang="en-US" sz="2500" dirty="0"/>
              <a:t>注：直交表は自作することも可能です。</a:t>
            </a:r>
          </a:p>
          <a:p>
            <a:endParaRPr kumimoji="1" lang="ja-JP" altLang="en-US" dirty="0"/>
          </a:p>
        </p:txBody>
      </p:sp>
    </p:spTree>
    <p:extLst>
      <p:ext uri="{BB962C8B-B14F-4D97-AF65-F5344CB8AC3E}">
        <p14:creationId xmlns:p14="http://schemas.microsoft.com/office/powerpoint/2010/main" val="3631047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96EA24-3C37-4794-B71E-74BBA5C4238F}"/>
              </a:ext>
            </a:extLst>
          </p:cNvPr>
          <p:cNvSpPr>
            <a:spLocks noGrp="1"/>
          </p:cNvSpPr>
          <p:nvPr>
            <p:ph type="title"/>
          </p:nvPr>
        </p:nvSpPr>
        <p:spPr/>
        <p:txBody>
          <a:bodyPr/>
          <a:lstStyle/>
          <a:p>
            <a:r>
              <a:rPr kumimoji="1" lang="ja-JP" altLang="en-US" dirty="0"/>
              <a:t>直交表の仕組み</a:t>
            </a:r>
            <a:r>
              <a:rPr kumimoji="1" lang="ja-JP" altLang="en-US" sz="3500" dirty="0"/>
              <a:t>（</a:t>
            </a:r>
            <a:r>
              <a:rPr kumimoji="1" lang="en-US" altLang="ja-JP" sz="3500" dirty="0"/>
              <a:t>L</a:t>
            </a:r>
            <a:r>
              <a:rPr kumimoji="1" lang="en-US" altLang="ja-JP" sz="3500" baseline="-25000" dirty="0"/>
              <a:t>4</a:t>
            </a:r>
            <a:r>
              <a:rPr kumimoji="1" lang="ja-JP" altLang="en-US" sz="3500" dirty="0"/>
              <a:t>表を使って）</a:t>
            </a:r>
          </a:p>
        </p:txBody>
      </p:sp>
      <p:graphicFrame>
        <p:nvGraphicFramePr>
          <p:cNvPr id="7" name="表 6">
            <a:extLst>
              <a:ext uri="{FF2B5EF4-FFF2-40B4-BE49-F238E27FC236}">
                <a16:creationId xmlns:a16="http://schemas.microsoft.com/office/drawing/2014/main" id="{04A76B57-7240-4D97-BA92-3ECFFCAEB304}"/>
              </a:ext>
            </a:extLst>
          </p:cNvPr>
          <p:cNvGraphicFramePr>
            <a:graphicFrameLocks noGrp="1"/>
          </p:cNvGraphicFramePr>
          <p:nvPr>
            <p:extLst>
              <p:ext uri="{D42A27DB-BD31-4B8C-83A1-F6EECF244321}">
                <p14:modId xmlns:p14="http://schemas.microsoft.com/office/powerpoint/2010/main" val="2335038355"/>
              </p:ext>
            </p:extLst>
          </p:nvPr>
        </p:nvGraphicFramePr>
        <p:xfrm>
          <a:off x="613283" y="2661865"/>
          <a:ext cx="3708083" cy="2397760"/>
        </p:xfrm>
        <a:graphic>
          <a:graphicData uri="http://schemas.openxmlformats.org/drawingml/2006/table">
            <a:tbl>
              <a:tblPr firstRow="1" firstCol="1" bandRow="1">
                <a:tableStyleId>{5C22544A-7EE6-4342-B048-85BDC9FD1C3A}</a:tableStyleId>
              </a:tblPr>
              <a:tblGrid>
                <a:gridCol w="925830">
                  <a:extLst>
                    <a:ext uri="{9D8B030D-6E8A-4147-A177-3AD203B41FA5}">
                      <a16:colId xmlns:a16="http://schemas.microsoft.com/office/drawing/2014/main" val="2118820532"/>
                    </a:ext>
                  </a:extLst>
                </a:gridCol>
                <a:gridCol w="808355">
                  <a:extLst>
                    <a:ext uri="{9D8B030D-6E8A-4147-A177-3AD203B41FA5}">
                      <a16:colId xmlns:a16="http://schemas.microsoft.com/office/drawing/2014/main" val="1226521308"/>
                    </a:ext>
                  </a:extLst>
                </a:gridCol>
                <a:gridCol w="817880">
                  <a:extLst>
                    <a:ext uri="{9D8B030D-6E8A-4147-A177-3AD203B41FA5}">
                      <a16:colId xmlns:a16="http://schemas.microsoft.com/office/drawing/2014/main" val="800075287"/>
                    </a:ext>
                  </a:extLst>
                </a:gridCol>
                <a:gridCol w="1156018">
                  <a:extLst>
                    <a:ext uri="{9D8B030D-6E8A-4147-A177-3AD203B41FA5}">
                      <a16:colId xmlns:a16="http://schemas.microsoft.com/office/drawing/2014/main" val="2612842864"/>
                    </a:ext>
                  </a:extLst>
                </a:gridCol>
              </a:tblGrid>
              <a:tr h="370840">
                <a:tc>
                  <a:txBody>
                    <a:bodyPr/>
                    <a:lstStyle/>
                    <a:p>
                      <a:pPr algn="ctr"/>
                      <a:r>
                        <a:rPr kumimoji="1" lang="en-US" altLang="ja-JP" sz="2500" dirty="0"/>
                        <a:t>L</a:t>
                      </a:r>
                      <a:r>
                        <a:rPr kumimoji="1" lang="en-US" altLang="ja-JP" sz="2500" baseline="-25000" dirty="0"/>
                        <a:t>4</a:t>
                      </a:r>
                      <a:r>
                        <a:rPr kumimoji="1" lang="en-US" altLang="ja-JP" sz="2500" dirty="0"/>
                        <a:t>(2</a:t>
                      </a:r>
                      <a:r>
                        <a:rPr kumimoji="1" lang="en-US" altLang="ja-JP" sz="2500" baseline="30000" dirty="0"/>
                        <a:t>3</a:t>
                      </a:r>
                      <a:r>
                        <a:rPr kumimoji="1" lang="en-US" altLang="ja-JP" sz="2500" dirty="0"/>
                        <a:t>)</a:t>
                      </a:r>
                      <a:endParaRPr kumimoji="1" lang="ja-JP" altLang="en-US" sz="2500" dirty="0"/>
                    </a:p>
                  </a:txBody>
                  <a:tcPr anchor="ctr"/>
                </a:tc>
                <a:tc>
                  <a:txBody>
                    <a:bodyPr/>
                    <a:lstStyle/>
                    <a:p>
                      <a:pPr algn="ctr"/>
                      <a:r>
                        <a:rPr kumimoji="1" lang="ja-JP" altLang="en-US" dirty="0"/>
                        <a:t>［</a:t>
                      </a:r>
                      <a:r>
                        <a:rPr kumimoji="1" lang="en-US" altLang="ja-JP" dirty="0"/>
                        <a:t>1</a:t>
                      </a:r>
                      <a:r>
                        <a:rPr kumimoji="1" lang="ja-JP" altLang="en-US" dirty="0"/>
                        <a:t>］</a:t>
                      </a:r>
                      <a:endParaRPr kumimoji="1" lang="en-US" altLang="ja-JP" dirty="0"/>
                    </a:p>
                    <a:p>
                      <a:pPr algn="ctr"/>
                      <a:r>
                        <a:rPr kumimoji="1" lang="ja-JP" altLang="en-US" dirty="0"/>
                        <a:t>要因</a:t>
                      </a:r>
                      <a:r>
                        <a:rPr kumimoji="1" lang="en-US" altLang="ja-JP" dirty="0"/>
                        <a:t>a</a:t>
                      </a:r>
                      <a:endParaRPr kumimoji="1" lang="ja-JP" altLang="en-US" dirty="0"/>
                    </a:p>
                  </a:txBody>
                  <a:tcPr anchor="ctr"/>
                </a:tc>
                <a:tc>
                  <a:txBody>
                    <a:bodyPr/>
                    <a:lstStyle/>
                    <a:p>
                      <a:pPr algn="ctr"/>
                      <a:r>
                        <a:rPr kumimoji="1" lang="ja-JP" altLang="en-US" dirty="0"/>
                        <a:t>［</a:t>
                      </a:r>
                      <a:r>
                        <a:rPr kumimoji="1" lang="en-US" altLang="ja-JP" dirty="0"/>
                        <a:t>2</a:t>
                      </a:r>
                      <a:r>
                        <a:rPr kumimoji="1" lang="ja-JP" altLang="en-US" dirty="0"/>
                        <a:t>］</a:t>
                      </a:r>
                      <a:endParaRPr kumimoji="1" lang="en-US" altLang="ja-JP" dirty="0"/>
                    </a:p>
                    <a:p>
                      <a:pPr algn="ctr"/>
                      <a:r>
                        <a:rPr kumimoji="1" lang="ja-JP" altLang="en-US" dirty="0"/>
                        <a:t>要因</a:t>
                      </a:r>
                      <a:r>
                        <a:rPr kumimoji="1" lang="en-US" altLang="ja-JP" dirty="0"/>
                        <a:t>b</a:t>
                      </a:r>
                      <a:endParaRPr kumimoji="1" lang="ja-JP" altLang="en-US" dirty="0"/>
                    </a:p>
                  </a:txBody>
                  <a:tcPr anchor="ctr"/>
                </a:tc>
                <a:tc>
                  <a:txBody>
                    <a:bodyPr/>
                    <a:lstStyle/>
                    <a:p>
                      <a:pPr algn="ctr"/>
                      <a:r>
                        <a:rPr kumimoji="1" lang="ja-JP" altLang="en-US" dirty="0"/>
                        <a:t>［</a:t>
                      </a:r>
                      <a:r>
                        <a:rPr kumimoji="1" lang="en-US" altLang="ja-JP" dirty="0"/>
                        <a:t>3</a:t>
                      </a:r>
                      <a:r>
                        <a:rPr kumimoji="1" lang="ja-JP" altLang="en-US" dirty="0"/>
                        <a:t>］</a:t>
                      </a:r>
                      <a:endParaRPr kumimoji="1" lang="en-US" altLang="ja-JP" dirty="0"/>
                    </a:p>
                    <a:p>
                      <a:pPr algn="ctr"/>
                      <a:r>
                        <a:rPr kumimoji="1" lang="ja-JP" altLang="en-US" dirty="0"/>
                        <a:t>交互作用</a:t>
                      </a:r>
                      <a:endParaRPr kumimoji="1" lang="en-US" altLang="ja-JP" dirty="0"/>
                    </a:p>
                    <a:p>
                      <a:pPr algn="ctr"/>
                      <a:r>
                        <a:rPr kumimoji="1" lang="en-US" altLang="ja-JP" dirty="0" err="1"/>
                        <a:t>a×b</a:t>
                      </a:r>
                      <a:endParaRPr kumimoji="1" lang="ja-JP" altLang="en-US" dirty="0"/>
                    </a:p>
                  </a:txBody>
                  <a:tcPr anchor="ctr"/>
                </a:tc>
                <a:extLst>
                  <a:ext uri="{0D108BD9-81ED-4DB2-BD59-A6C34878D82A}">
                    <a16:rowId xmlns:a16="http://schemas.microsoft.com/office/drawing/2014/main" val="2274403065"/>
                  </a:ext>
                </a:extLst>
              </a:tr>
              <a:tr h="370840">
                <a:tc>
                  <a:txBody>
                    <a:bodyPr/>
                    <a:lstStyle/>
                    <a:p>
                      <a:pPr algn="ctr"/>
                      <a:r>
                        <a:rPr kumimoji="1" lang="ja-JP" altLang="en-US" dirty="0"/>
                        <a:t>実験①</a:t>
                      </a:r>
                    </a:p>
                  </a:txBody>
                  <a:tcPr anchor="ctr"/>
                </a:tc>
                <a:tc>
                  <a:txBody>
                    <a:bodyPr/>
                    <a:lstStyle/>
                    <a:p>
                      <a:pPr algn="ctr"/>
                      <a:r>
                        <a:rPr kumimoji="1" lang="en-US" altLang="ja-JP" dirty="0"/>
                        <a:t>1</a:t>
                      </a:r>
                      <a:endParaRPr kumimoji="1" lang="ja-JP" altLang="en-US" dirty="0"/>
                    </a:p>
                  </a:txBody>
                  <a:tcPr anchor="ctr"/>
                </a:tc>
                <a:tc>
                  <a:txBody>
                    <a:bodyPr/>
                    <a:lstStyle/>
                    <a:p>
                      <a:pPr algn="ctr"/>
                      <a:r>
                        <a:rPr kumimoji="1" lang="en-US" altLang="ja-JP" dirty="0"/>
                        <a:t>1</a:t>
                      </a:r>
                      <a:endParaRPr kumimoji="1" lang="ja-JP" altLang="en-US" dirty="0"/>
                    </a:p>
                  </a:txBody>
                  <a:tcPr anchor="ctr"/>
                </a:tc>
                <a:tc>
                  <a:txBody>
                    <a:bodyPr/>
                    <a:lstStyle/>
                    <a:p>
                      <a:pPr algn="ctr"/>
                      <a:r>
                        <a:rPr kumimoji="1" lang="en-US" altLang="ja-JP" dirty="0"/>
                        <a:t>1</a:t>
                      </a:r>
                      <a:endParaRPr kumimoji="1" lang="ja-JP" altLang="en-US" dirty="0"/>
                    </a:p>
                  </a:txBody>
                  <a:tcPr anchor="ctr"/>
                </a:tc>
                <a:extLst>
                  <a:ext uri="{0D108BD9-81ED-4DB2-BD59-A6C34878D82A}">
                    <a16:rowId xmlns:a16="http://schemas.microsoft.com/office/drawing/2014/main" val="2646743397"/>
                  </a:ext>
                </a:extLst>
              </a:tr>
              <a:tr h="370840">
                <a:tc>
                  <a:txBody>
                    <a:bodyPr/>
                    <a:lstStyle/>
                    <a:p>
                      <a:pPr algn="ctr"/>
                      <a:r>
                        <a:rPr kumimoji="1" lang="ja-JP" altLang="en-US" dirty="0"/>
                        <a:t>実験②</a:t>
                      </a:r>
                    </a:p>
                  </a:txBody>
                  <a:tcPr anchor="ctr"/>
                </a:tc>
                <a:tc>
                  <a:txBody>
                    <a:bodyPr/>
                    <a:lstStyle/>
                    <a:p>
                      <a:pPr algn="ctr"/>
                      <a:r>
                        <a:rPr kumimoji="1" lang="en-US" altLang="ja-JP" dirty="0"/>
                        <a:t>1</a:t>
                      </a:r>
                      <a:endParaRPr kumimoji="1" lang="ja-JP" altLang="en-US" dirty="0"/>
                    </a:p>
                  </a:txBody>
                  <a:tcPr anchor="ctr"/>
                </a:tc>
                <a:tc>
                  <a:txBody>
                    <a:bodyPr/>
                    <a:lstStyle/>
                    <a:p>
                      <a:pPr algn="ctr"/>
                      <a:r>
                        <a:rPr kumimoji="1" lang="en-US" altLang="ja-JP" dirty="0"/>
                        <a:t>2</a:t>
                      </a:r>
                      <a:endParaRPr kumimoji="1" lang="ja-JP" altLang="en-US" dirty="0"/>
                    </a:p>
                  </a:txBody>
                  <a:tcPr anchor="ctr"/>
                </a:tc>
                <a:tc>
                  <a:txBody>
                    <a:bodyPr/>
                    <a:lstStyle/>
                    <a:p>
                      <a:pPr algn="ctr"/>
                      <a:r>
                        <a:rPr kumimoji="1" lang="en-US" altLang="ja-JP" dirty="0"/>
                        <a:t>2</a:t>
                      </a:r>
                      <a:endParaRPr kumimoji="1" lang="ja-JP" altLang="en-US" dirty="0"/>
                    </a:p>
                  </a:txBody>
                  <a:tcPr anchor="ctr"/>
                </a:tc>
                <a:extLst>
                  <a:ext uri="{0D108BD9-81ED-4DB2-BD59-A6C34878D82A}">
                    <a16:rowId xmlns:a16="http://schemas.microsoft.com/office/drawing/2014/main" val="1400098572"/>
                  </a:ext>
                </a:extLst>
              </a:tr>
              <a:tr h="370840">
                <a:tc>
                  <a:txBody>
                    <a:bodyPr/>
                    <a:lstStyle/>
                    <a:p>
                      <a:pPr algn="ctr"/>
                      <a:r>
                        <a:rPr kumimoji="1" lang="ja-JP" altLang="en-US" dirty="0"/>
                        <a:t>実験③</a:t>
                      </a:r>
                    </a:p>
                  </a:txBody>
                  <a:tcPr anchor="ctr"/>
                </a:tc>
                <a:tc>
                  <a:txBody>
                    <a:bodyPr/>
                    <a:lstStyle/>
                    <a:p>
                      <a:pPr algn="ctr"/>
                      <a:r>
                        <a:rPr kumimoji="1" lang="en-US" altLang="ja-JP" dirty="0"/>
                        <a:t>2</a:t>
                      </a:r>
                      <a:endParaRPr kumimoji="1" lang="ja-JP" altLang="en-US" dirty="0"/>
                    </a:p>
                  </a:txBody>
                  <a:tcPr anchor="ctr"/>
                </a:tc>
                <a:tc>
                  <a:txBody>
                    <a:bodyPr/>
                    <a:lstStyle/>
                    <a:p>
                      <a:pPr algn="ctr"/>
                      <a:r>
                        <a:rPr kumimoji="1" lang="en-US" altLang="ja-JP" dirty="0"/>
                        <a:t>1</a:t>
                      </a:r>
                      <a:endParaRPr kumimoji="1" lang="ja-JP" altLang="en-US" dirty="0"/>
                    </a:p>
                  </a:txBody>
                  <a:tcPr anchor="ctr"/>
                </a:tc>
                <a:tc>
                  <a:txBody>
                    <a:bodyPr/>
                    <a:lstStyle/>
                    <a:p>
                      <a:pPr algn="ctr"/>
                      <a:r>
                        <a:rPr kumimoji="1" lang="en-US" altLang="ja-JP" dirty="0"/>
                        <a:t>2</a:t>
                      </a:r>
                      <a:endParaRPr kumimoji="1" lang="ja-JP" altLang="en-US" dirty="0"/>
                    </a:p>
                  </a:txBody>
                  <a:tcPr anchor="ctr"/>
                </a:tc>
                <a:extLst>
                  <a:ext uri="{0D108BD9-81ED-4DB2-BD59-A6C34878D82A}">
                    <a16:rowId xmlns:a16="http://schemas.microsoft.com/office/drawing/2014/main" val="1073708751"/>
                  </a:ext>
                </a:extLst>
              </a:tr>
              <a:tr h="370840">
                <a:tc>
                  <a:txBody>
                    <a:bodyPr/>
                    <a:lstStyle/>
                    <a:p>
                      <a:pPr algn="ctr"/>
                      <a:r>
                        <a:rPr kumimoji="1" lang="ja-JP" altLang="en-US" dirty="0"/>
                        <a:t>実験④</a:t>
                      </a:r>
                    </a:p>
                  </a:txBody>
                  <a:tcPr anchor="ctr"/>
                </a:tc>
                <a:tc>
                  <a:txBody>
                    <a:bodyPr/>
                    <a:lstStyle/>
                    <a:p>
                      <a:pPr algn="ctr"/>
                      <a:r>
                        <a:rPr kumimoji="1" lang="en-US" altLang="ja-JP" dirty="0"/>
                        <a:t>2</a:t>
                      </a:r>
                      <a:endParaRPr kumimoji="1" lang="ja-JP" altLang="en-US" dirty="0"/>
                    </a:p>
                  </a:txBody>
                  <a:tcPr anchor="ctr"/>
                </a:tc>
                <a:tc>
                  <a:txBody>
                    <a:bodyPr/>
                    <a:lstStyle/>
                    <a:p>
                      <a:pPr algn="ctr"/>
                      <a:r>
                        <a:rPr kumimoji="1" lang="en-US" altLang="ja-JP" dirty="0"/>
                        <a:t>2</a:t>
                      </a:r>
                      <a:endParaRPr kumimoji="1" lang="ja-JP" altLang="en-US" dirty="0"/>
                    </a:p>
                  </a:txBody>
                  <a:tcPr anchor="ctr"/>
                </a:tc>
                <a:tc>
                  <a:txBody>
                    <a:bodyPr/>
                    <a:lstStyle/>
                    <a:p>
                      <a:pPr algn="ctr"/>
                      <a:r>
                        <a:rPr kumimoji="1" lang="en-US" altLang="ja-JP" dirty="0"/>
                        <a:t>1</a:t>
                      </a:r>
                      <a:endParaRPr kumimoji="1" lang="ja-JP" altLang="en-US" dirty="0"/>
                    </a:p>
                  </a:txBody>
                  <a:tcPr anchor="ctr"/>
                </a:tc>
                <a:extLst>
                  <a:ext uri="{0D108BD9-81ED-4DB2-BD59-A6C34878D82A}">
                    <a16:rowId xmlns:a16="http://schemas.microsoft.com/office/drawing/2014/main" val="2953178200"/>
                  </a:ext>
                </a:extLst>
              </a:tr>
            </a:tbl>
          </a:graphicData>
        </a:graphic>
      </p:graphicFrame>
      <p:graphicFrame>
        <p:nvGraphicFramePr>
          <p:cNvPr id="8" name="表 7">
            <a:extLst>
              <a:ext uri="{FF2B5EF4-FFF2-40B4-BE49-F238E27FC236}">
                <a16:creationId xmlns:a16="http://schemas.microsoft.com/office/drawing/2014/main" id="{A29AADD1-C0A6-426B-BE44-E89EB28473AC}"/>
              </a:ext>
            </a:extLst>
          </p:cNvPr>
          <p:cNvGraphicFramePr>
            <a:graphicFrameLocks noGrp="1"/>
          </p:cNvGraphicFramePr>
          <p:nvPr>
            <p:extLst>
              <p:ext uri="{D42A27DB-BD31-4B8C-83A1-F6EECF244321}">
                <p14:modId xmlns:p14="http://schemas.microsoft.com/office/powerpoint/2010/main" val="2762027539"/>
              </p:ext>
            </p:extLst>
          </p:nvPr>
        </p:nvGraphicFramePr>
        <p:xfrm>
          <a:off x="5616581" y="2662168"/>
          <a:ext cx="2785105" cy="2021840"/>
        </p:xfrm>
        <a:graphic>
          <a:graphicData uri="http://schemas.openxmlformats.org/drawingml/2006/table">
            <a:tbl>
              <a:tblPr firstRow="1" firstCol="1" bandRow="1">
                <a:tableStyleId>{5C22544A-7EE6-4342-B048-85BDC9FD1C3A}</a:tableStyleId>
              </a:tblPr>
              <a:tblGrid>
                <a:gridCol w="360040">
                  <a:extLst>
                    <a:ext uri="{9D8B030D-6E8A-4147-A177-3AD203B41FA5}">
                      <a16:colId xmlns:a16="http://schemas.microsoft.com/office/drawing/2014/main" val="1729132812"/>
                    </a:ext>
                  </a:extLst>
                </a:gridCol>
                <a:gridCol w="808355">
                  <a:extLst>
                    <a:ext uri="{9D8B030D-6E8A-4147-A177-3AD203B41FA5}">
                      <a16:colId xmlns:a16="http://schemas.microsoft.com/office/drawing/2014/main" val="1455477589"/>
                    </a:ext>
                  </a:extLst>
                </a:gridCol>
                <a:gridCol w="808355">
                  <a:extLst>
                    <a:ext uri="{9D8B030D-6E8A-4147-A177-3AD203B41FA5}">
                      <a16:colId xmlns:a16="http://schemas.microsoft.com/office/drawing/2014/main" val="1085007323"/>
                    </a:ext>
                  </a:extLst>
                </a:gridCol>
                <a:gridCol w="808355">
                  <a:extLst>
                    <a:ext uri="{9D8B030D-6E8A-4147-A177-3AD203B41FA5}">
                      <a16:colId xmlns:a16="http://schemas.microsoft.com/office/drawing/2014/main" val="174535930"/>
                    </a:ext>
                  </a:extLst>
                </a:gridCol>
              </a:tblGrid>
              <a:tr h="370840">
                <a:tc rowSpan="2" gridSpan="2">
                  <a:txBody>
                    <a:bodyPr/>
                    <a:lstStyle/>
                    <a:p>
                      <a:pPr algn="ctr"/>
                      <a:endParaRPr kumimoji="1" lang="ja-JP" altLang="en-US" dirty="0"/>
                    </a:p>
                  </a:txBody>
                  <a:tcPr anchor="ctr"/>
                </a:tc>
                <a:tc rowSpan="2" hMerge="1">
                  <a:txBody>
                    <a:bodyPr/>
                    <a:lstStyle/>
                    <a:p>
                      <a:endParaRPr kumimoji="1" lang="ja-JP" altLang="en-US" dirty="0"/>
                    </a:p>
                  </a:txBody>
                  <a:tcPr>
                    <a:solidFill>
                      <a:schemeClr val="accent1"/>
                    </a:solidFill>
                  </a:tcPr>
                </a:tc>
                <a:tc gridSpan="2">
                  <a:txBody>
                    <a:bodyPr/>
                    <a:lstStyle/>
                    <a:p>
                      <a:pPr algn="ctr"/>
                      <a:r>
                        <a:rPr kumimoji="1" lang="ja-JP" altLang="en-US" dirty="0"/>
                        <a:t>要因</a:t>
                      </a:r>
                      <a:r>
                        <a:rPr kumimoji="1" lang="en-US" altLang="ja-JP" dirty="0"/>
                        <a:t>a</a:t>
                      </a:r>
                      <a:endParaRPr kumimoji="1" lang="ja-JP" altLang="en-US" dirty="0"/>
                    </a:p>
                  </a:txBody>
                  <a:tcPr anchor="ctr"/>
                </a:tc>
                <a:tc hMerge="1">
                  <a:txBody>
                    <a:bodyPr/>
                    <a:lstStyle/>
                    <a:p>
                      <a:endParaRPr kumimoji="1" lang="ja-JP" altLang="en-US" dirty="0"/>
                    </a:p>
                  </a:txBody>
                  <a:tcPr/>
                </a:tc>
                <a:extLst>
                  <a:ext uri="{0D108BD9-81ED-4DB2-BD59-A6C34878D82A}">
                    <a16:rowId xmlns:a16="http://schemas.microsoft.com/office/drawing/2014/main" val="28713404"/>
                  </a:ext>
                </a:extLst>
              </a:tr>
              <a:tr h="370840">
                <a:tc gridSpan="2" vMerge="1">
                  <a:txBody>
                    <a:bodyPr/>
                    <a:lstStyle/>
                    <a:p>
                      <a:endParaRPr kumimoji="1" lang="ja-JP" altLang="en-US" dirty="0"/>
                    </a:p>
                  </a:txBody>
                  <a:tcPr/>
                </a:tc>
                <a:tc hMerge="1" vMerge="1">
                  <a:txBody>
                    <a:bodyPr/>
                    <a:lstStyle/>
                    <a:p>
                      <a:endParaRPr kumimoji="1" lang="ja-JP" altLang="en-US" dirty="0"/>
                    </a:p>
                  </a:txBody>
                  <a:tcPr>
                    <a:solidFill>
                      <a:schemeClr val="accent1"/>
                    </a:solidFill>
                  </a:tcPr>
                </a:tc>
                <a:tc>
                  <a:txBody>
                    <a:bodyPr/>
                    <a:lstStyle/>
                    <a:p>
                      <a:pPr algn="ctr"/>
                      <a:r>
                        <a:rPr kumimoji="1" lang="ja-JP" altLang="en-US" dirty="0">
                          <a:solidFill>
                            <a:schemeClr val="bg1"/>
                          </a:solidFill>
                        </a:rPr>
                        <a:t>水準</a:t>
                      </a:r>
                      <a:r>
                        <a:rPr kumimoji="1" lang="en-US" altLang="ja-JP" dirty="0">
                          <a:solidFill>
                            <a:schemeClr val="bg1"/>
                          </a:solidFill>
                        </a:rPr>
                        <a:t>1</a:t>
                      </a:r>
                      <a:endParaRPr kumimoji="1" lang="ja-JP" altLang="en-US" dirty="0">
                        <a:solidFill>
                          <a:schemeClr val="bg1"/>
                        </a:solidFill>
                      </a:endParaRPr>
                    </a:p>
                  </a:txBody>
                  <a:tcPr anchor="ctr">
                    <a:solidFill>
                      <a:schemeClr val="accent1"/>
                    </a:solidFill>
                  </a:tcPr>
                </a:tc>
                <a:tc>
                  <a:txBody>
                    <a:bodyPr/>
                    <a:lstStyle/>
                    <a:p>
                      <a:pPr algn="ctr"/>
                      <a:r>
                        <a:rPr kumimoji="1" lang="ja-JP" altLang="en-US" dirty="0">
                          <a:solidFill>
                            <a:schemeClr val="bg1"/>
                          </a:solidFill>
                        </a:rPr>
                        <a:t>水準</a:t>
                      </a:r>
                      <a:r>
                        <a:rPr kumimoji="1" lang="en-US" altLang="ja-JP" dirty="0">
                          <a:solidFill>
                            <a:schemeClr val="bg1"/>
                          </a:solidFill>
                        </a:rPr>
                        <a:t>2</a:t>
                      </a:r>
                      <a:endParaRPr kumimoji="1" lang="ja-JP" altLang="en-US" dirty="0">
                        <a:solidFill>
                          <a:schemeClr val="bg1"/>
                        </a:solidFill>
                      </a:endParaRPr>
                    </a:p>
                  </a:txBody>
                  <a:tcPr anchor="ctr">
                    <a:solidFill>
                      <a:schemeClr val="accent1"/>
                    </a:solidFill>
                  </a:tcPr>
                </a:tc>
                <a:extLst>
                  <a:ext uri="{0D108BD9-81ED-4DB2-BD59-A6C34878D82A}">
                    <a16:rowId xmlns:a16="http://schemas.microsoft.com/office/drawing/2014/main" val="829441196"/>
                  </a:ext>
                </a:extLst>
              </a:tr>
              <a:tr h="370840">
                <a:tc rowSpan="2">
                  <a:txBody>
                    <a:bodyPr/>
                    <a:lstStyle/>
                    <a:p>
                      <a:pPr algn="ctr"/>
                      <a:r>
                        <a:rPr kumimoji="1" lang="ja-JP" altLang="en-US" dirty="0"/>
                        <a:t>要</a:t>
                      </a:r>
                      <a:endParaRPr kumimoji="1" lang="en-US" altLang="ja-JP" dirty="0"/>
                    </a:p>
                    <a:p>
                      <a:pPr algn="ctr"/>
                      <a:r>
                        <a:rPr kumimoji="1" lang="ja-JP" altLang="en-US" dirty="0"/>
                        <a:t>因</a:t>
                      </a:r>
                      <a:endParaRPr kumimoji="1" lang="en-US" altLang="ja-JP" dirty="0"/>
                    </a:p>
                    <a:p>
                      <a:pPr algn="ctr"/>
                      <a:r>
                        <a:rPr kumimoji="1" lang="en-US" altLang="ja-JP" dirty="0"/>
                        <a:t>b</a:t>
                      </a:r>
                      <a:endParaRPr kumimoji="1" lang="ja-JP" altLang="en-US" dirty="0"/>
                    </a:p>
                  </a:txBody>
                  <a:tcPr anchor="ctr"/>
                </a:tc>
                <a:tc>
                  <a:txBody>
                    <a:bodyPr/>
                    <a:lstStyle/>
                    <a:p>
                      <a:pPr algn="ctr"/>
                      <a:r>
                        <a:rPr kumimoji="1" lang="ja-JP" altLang="en-US" dirty="0">
                          <a:solidFill>
                            <a:schemeClr val="bg1"/>
                          </a:solidFill>
                        </a:rPr>
                        <a:t>水準</a:t>
                      </a:r>
                      <a:r>
                        <a:rPr kumimoji="1" lang="en-US" altLang="ja-JP" dirty="0">
                          <a:solidFill>
                            <a:schemeClr val="bg1"/>
                          </a:solidFill>
                        </a:rPr>
                        <a:t>1</a:t>
                      </a:r>
                      <a:endParaRPr kumimoji="1" lang="ja-JP" altLang="en-US" dirty="0">
                        <a:solidFill>
                          <a:schemeClr val="bg1"/>
                        </a:solidFill>
                      </a:endParaRPr>
                    </a:p>
                  </a:txBody>
                  <a:tcPr anchor="ctr">
                    <a:solidFill>
                      <a:schemeClr val="accent1"/>
                    </a:solidFill>
                  </a:tcPr>
                </a:tc>
                <a:tc>
                  <a:txBody>
                    <a:bodyPr/>
                    <a:lstStyle/>
                    <a:p>
                      <a:pPr algn="ctr"/>
                      <a:r>
                        <a:rPr kumimoji="1" lang="ja-JP" altLang="en-US" dirty="0"/>
                        <a:t>実験①</a:t>
                      </a:r>
                    </a:p>
                  </a:txBody>
                  <a:tcPr anchor="ctr"/>
                </a:tc>
                <a:tc>
                  <a:txBody>
                    <a:bodyPr/>
                    <a:lstStyle/>
                    <a:p>
                      <a:pPr algn="ctr"/>
                      <a:r>
                        <a:rPr kumimoji="1" lang="ja-JP" altLang="en-US" dirty="0"/>
                        <a:t>実験③</a:t>
                      </a:r>
                    </a:p>
                  </a:txBody>
                  <a:tcPr anchor="ctr"/>
                </a:tc>
                <a:extLst>
                  <a:ext uri="{0D108BD9-81ED-4DB2-BD59-A6C34878D82A}">
                    <a16:rowId xmlns:a16="http://schemas.microsoft.com/office/drawing/2014/main" val="2451452434"/>
                  </a:ext>
                </a:extLst>
              </a:tr>
              <a:tr h="370840">
                <a:tc vMerge="1">
                  <a:txBody>
                    <a:bodyPr/>
                    <a:lstStyle/>
                    <a:p>
                      <a:endParaRPr kumimoji="1" lang="ja-JP" altLang="en-US" dirty="0"/>
                    </a:p>
                  </a:txBody>
                  <a:tcPr/>
                </a:tc>
                <a:tc>
                  <a:txBody>
                    <a:bodyPr/>
                    <a:lstStyle/>
                    <a:p>
                      <a:pPr algn="ctr"/>
                      <a:r>
                        <a:rPr kumimoji="1" lang="ja-JP" altLang="en-US" dirty="0">
                          <a:solidFill>
                            <a:schemeClr val="bg1"/>
                          </a:solidFill>
                        </a:rPr>
                        <a:t>水準</a:t>
                      </a:r>
                      <a:r>
                        <a:rPr kumimoji="1" lang="en-US" altLang="ja-JP" dirty="0">
                          <a:solidFill>
                            <a:schemeClr val="bg1"/>
                          </a:solidFill>
                        </a:rPr>
                        <a:t>2</a:t>
                      </a:r>
                      <a:endParaRPr kumimoji="1" lang="ja-JP" altLang="en-US" dirty="0">
                        <a:solidFill>
                          <a:schemeClr val="bg1"/>
                        </a:solidFill>
                      </a:endParaRPr>
                    </a:p>
                  </a:txBody>
                  <a:tcPr anchor="ctr">
                    <a:solidFill>
                      <a:schemeClr val="accent1"/>
                    </a:solidFill>
                  </a:tcPr>
                </a:tc>
                <a:tc>
                  <a:txBody>
                    <a:bodyPr/>
                    <a:lstStyle/>
                    <a:p>
                      <a:pPr algn="ctr"/>
                      <a:r>
                        <a:rPr kumimoji="1" lang="ja-JP" altLang="en-US" dirty="0"/>
                        <a:t>実験②</a:t>
                      </a:r>
                    </a:p>
                  </a:txBody>
                  <a:tcPr anchor="ctr"/>
                </a:tc>
                <a:tc>
                  <a:txBody>
                    <a:bodyPr/>
                    <a:lstStyle/>
                    <a:p>
                      <a:pPr algn="ctr"/>
                      <a:r>
                        <a:rPr kumimoji="1" lang="ja-JP" altLang="en-US" dirty="0"/>
                        <a:t>実験④</a:t>
                      </a:r>
                    </a:p>
                  </a:txBody>
                  <a:tcPr anchor="ctr"/>
                </a:tc>
                <a:extLst>
                  <a:ext uri="{0D108BD9-81ED-4DB2-BD59-A6C34878D82A}">
                    <a16:rowId xmlns:a16="http://schemas.microsoft.com/office/drawing/2014/main" val="1177967005"/>
                  </a:ext>
                </a:extLst>
              </a:tr>
            </a:tbl>
          </a:graphicData>
        </a:graphic>
      </p:graphicFrame>
      <p:sp>
        <p:nvSpPr>
          <p:cNvPr id="9" name="矢印: 右 8">
            <a:extLst>
              <a:ext uri="{FF2B5EF4-FFF2-40B4-BE49-F238E27FC236}">
                <a16:creationId xmlns:a16="http://schemas.microsoft.com/office/drawing/2014/main" id="{5F354645-0A05-4DBA-8C19-5253A24FBAD2}"/>
              </a:ext>
            </a:extLst>
          </p:cNvPr>
          <p:cNvSpPr/>
          <p:nvPr/>
        </p:nvSpPr>
        <p:spPr>
          <a:xfrm>
            <a:off x="4383501" y="3665225"/>
            <a:ext cx="1146509" cy="504056"/>
          </a:xfrm>
          <a:prstGeom prst="righ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B245A43D-1BB7-4D30-8373-F196A7C87DB8}"/>
              </a:ext>
            </a:extLst>
          </p:cNvPr>
          <p:cNvSpPr txBox="1"/>
          <p:nvPr/>
        </p:nvSpPr>
        <p:spPr>
          <a:xfrm>
            <a:off x="5486500" y="1953979"/>
            <a:ext cx="2592288" cy="707886"/>
          </a:xfrm>
          <a:prstGeom prst="rect">
            <a:avLst/>
          </a:prstGeom>
          <a:noFill/>
        </p:spPr>
        <p:txBody>
          <a:bodyPr wrap="squar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表頭に要因</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a:t>
            </a:r>
            <a:r>
              <a:rPr kumimoji="1" lang="ja-JP" altLang="en-US" sz="20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表側に要因</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b</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とした集計表</a:t>
            </a:r>
          </a:p>
        </p:txBody>
      </p:sp>
      <p:sp>
        <p:nvSpPr>
          <p:cNvPr id="11" name="テキスト ボックス 10">
            <a:extLst>
              <a:ext uri="{FF2B5EF4-FFF2-40B4-BE49-F238E27FC236}">
                <a16:creationId xmlns:a16="http://schemas.microsoft.com/office/drawing/2014/main" id="{A102652A-AE0B-476C-9082-61E934EA3F22}"/>
              </a:ext>
            </a:extLst>
          </p:cNvPr>
          <p:cNvSpPr txBox="1"/>
          <p:nvPr/>
        </p:nvSpPr>
        <p:spPr>
          <a:xfrm>
            <a:off x="616730" y="1953979"/>
            <a:ext cx="3163181" cy="707886"/>
          </a:xfrm>
          <a:prstGeom prst="rect">
            <a:avLst/>
          </a:prstGeom>
          <a:noFill/>
        </p:spPr>
        <p:txBody>
          <a:bodyPr wrap="square" rtlCol="0">
            <a:spAutoFit/>
          </a:bodyPr>
          <a:lstStyle/>
          <a:p>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最小の</a:t>
            </a:r>
            <a:r>
              <a:rPr kumimoji="1" lang="en-US" altLang="ja-JP" sz="2000" dirty="0">
                <a:solidFill>
                  <a:schemeClr val="bg1"/>
                </a:solidFill>
                <a:latin typeface="ＭＳ Ｐゴシック" panose="020B0600070205080204" pitchFamily="50" charset="-128"/>
                <a:cs typeface="Meiryo UI" pitchFamily="50" charset="-128"/>
              </a:rPr>
              <a:t>2</a:t>
            </a:r>
            <a:r>
              <a:rPr kumimoji="1" lang="ja-JP" altLang="en-US" sz="2000" dirty="0">
                <a:solidFill>
                  <a:schemeClr val="bg1"/>
                </a:solidFill>
                <a:latin typeface="ＭＳ Ｐゴシック" panose="020B0600070205080204" pitchFamily="50" charset="-128"/>
                <a:cs typeface="Meiryo UI" pitchFamily="50" charset="-128"/>
              </a:rPr>
              <a:t>水準系</a:t>
            </a:r>
            <a:r>
              <a:rPr kumimoji="1" lang="en-US" altLang="ja-JP" sz="2000" dirty="0">
                <a:solidFill>
                  <a:schemeClr val="bg1"/>
                </a:solidFill>
                <a:latin typeface="ＭＳ Ｐゴシック" panose="020B0600070205080204" pitchFamily="50" charset="-128"/>
                <a:cs typeface="Meiryo UI" pitchFamily="50" charset="-128"/>
              </a:rPr>
              <a:t>L</a:t>
            </a:r>
            <a:r>
              <a:rPr kumimoji="1" lang="en-US" altLang="ja-JP" sz="2000" baseline="-25000" dirty="0">
                <a:solidFill>
                  <a:schemeClr val="bg1"/>
                </a:solidFill>
                <a:latin typeface="ＭＳ Ｐゴシック" panose="020B0600070205080204" pitchFamily="50" charset="-128"/>
                <a:cs typeface="Meiryo UI" pitchFamily="50" charset="-128"/>
              </a:rPr>
              <a:t>4</a:t>
            </a:r>
            <a:r>
              <a:rPr kumimoji="1" lang="ja-JP" altLang="en-US" sz="2000" dirty="0">
                <a:solidFill>
                  <a:schemeClr val="bg1"/>
                </a:solidFill>
                <a:latin typeface="ＭＳ Ｐゴシック" panose="020B0600070205080204" pitchFamily="50" charset="-128"/>
                <a:cs typeface="Meiryo UI" pitchFamily="50" charset="-128"/>
              </a:rPr>
              <a:t>直交表（普通は使わない）</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2" name="テキスト ボックス 11">
            <a:extLst>
              <a:ext uri="{FF2B5EF4-FFF2-40B4-BE49-F238E27FC236}">
                <a16:creationId xmlns:a16="http://schemas.microsoft.com/office/drawing/2014/main" id="{F86B0806-64E5-4FD9-A0D8-3AEC209FF67B}"/>
              </a:ext>
            </a:extLst>
          </p:cNvPr>
          <p:cNvSpPr txBox="1"/>
          <p:nvPr/>
        </p:nvSpPr>
        <p:spPr>
          <a:xfrm>
            <a:off x="1575519" y="5379069"/>
            <a:ext cx="2592288" cy="615553"/>
          </a:xfrm>
          <a:prstGeom prst="rect">
            <a:avLst/>
          </a:prstGeom>
          <a:noFill/>
        </p:spPr>
        <p:txBody>
          <a:bodyPr wrap="square" rtlCol="0">
            <a:spAutoFit/>
          </a:bodyPr>
          <a:lstStyle/>
          <a:p>
            <a:pPr algn="just"/>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なぜ</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3</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列目が</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列目の交互作用なのか？</a:t>
            </a:r>
          </a:p>
        </p:txBody>
      </p:sp>
      <p:sp>
        <p:nvSpPr>
          <p:cNvPr id="13" name="矢印: U ターン 12">
            <a:extLst>
              <a:ext uri="{FF2B5EF4-FFF2-40B4-BE49-F238E27FC236}">
                <a16:creationId xmlns:a16="http://schemas.microsoft.com/office/drawing/2014/main" id="{8FD14447-5FEF-49DA-9009-C68400E8EE06}"/>
              </a:ext>
            </a:extLst>
          </p:cNvPr>
          <p:cNvSpPr/>
          <p:nvPr/>
        </p:nvSpPr>
        <p:spPr>
          <a:xfrm flipV="1">
            <a:off x="1899555" y="5059989"/>
            <a:ext cx="1944216" cy="312924"/>
          </a:xfrm>
          <a:prstGeom prst="uturnArrow">
            <a:avLst>
              <a:gd name="adj1" fmla="val 21251"/>
              <a:gd name="adj2" fmla="val 25000"/>
              <a:gd name="adj3" fmla="val 33827"/>
              <a:gd name="adj4" fmla="val 43750"/>
              <a:gd name="adj5" fmla="val 100000"/>
            </a:avLst>
          </a:prstGeom>
          <a:solidFill>
            <a:srgbClr val="FFFF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矢印: U ターン 13">
            <a:extLst>
              <a:ext uri="{FF2B5EF4-FFF2-40B4-BE49-F238E27FC236}">
                <a16:creationId xmlns:a16="http://schemas.microsoft.com/office/drawing/2014/main" id="{6D6469F0-8733-47AD-BAC6-42857CBCD9A6}"/>
              </a:ext>
            </a:extLst>
          </p:cNvPr>
          <p:cNvSpPr/>
          <p:nvPr/>
        </p:nvSpPr>
        <p:spPr>
          <a:xfrm flipV="1">
            <a:off x="2691643" y="5059989"/>
            <a:ext cx="1152128" cy="312924"/>
          </a:xfrm>
          <a:prstGeom prst="uturnArrow">
            <a:avLst>
              <a:gd name="adj1" fmla="val 21251"/>
              <a:gd name="adj2" fmla="val 25000"/>
              <a:gd name="adj3" fmla="val 33827"/>
              <a:gd name="adj4" fmla="val 43750"/>
              <a:gd name="adj5" fmla="val 100000"/>
            </a:avLst>
          </a:prstGeom>
          <a:solidFill>
            <a:srgbClr val="FFFF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テキスト ボックス 14">
            <a:extLst>
              <a:ext uri="{FF2B5EF4-FFF2-40B4-BE49-F238E27FC236}">
                <a16:creationId xmlns:a16="http://schemas.microsoft.com/office/drawing/2014/main" id="{2A863B95-AB7B-444D-8C19-BEB1B52BD525}"/>
              </a:ext>
            </a:extLst>
          </p:cNvPr>
          <p:cNvSpPr txBox="1"/>
          <p:nvPr/>
        </p:nvSpPr>
        <p:spPr>
          <a:xfrm>
            <a:off x="5980685" y="4909482"/>
            <a:ext cx="2592288" cy="877163"/>
          </a:xfrm>
          <a:prstGeom prst="rect">
            <a:avLst/>
          </a:prstGeom>
          <a:noFill/>
        </p:spPr>
        <p:txBody>
          <a:bodyPr wrap="square" rtlCol="0">
            <a:spAutoFit/>
          </a:bodyPr>
          <a:lstStyle/>
          <a:p>
            <a:pPr algn="just"/>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要因</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b</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の交互作用を見るには</a:t>
            </a:r>
            <a:r>
              <a:rPr kumimoji="1" lang="ja-JP" altLang="en-US" sz="17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実験①・④</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a:t>
            </a:r>
            <a:r>
              <a:rPr kumimoji="1" lang="ja-JP" altLang="en-US" sz="1700" dirty="0">
                <a:solidFill>
                  <a:srgbClr val="00B0F0"/>
                </a:solidFill>
                <a:latin typeface="ＭＳ Ｐゴシック" panose="020B0600070205080204" pitchFamily="50" charset="-128"/>
                <a:ea typeface="ＭＳ Ｐゴシック" panose="020B0600070205080204" pitchFamily="50" charset="-128"/>
                <a:cs typeface="Meiryo UI" pitchFamily="50" charset="-128"/>
              </a:rPr>
              <a:t>実験②・③</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のデータを比較する</a:t>
            </a:r>
          </a:p>
        </p:txBody>
      </p:sp>
      <p:sp>
        <p:nvSpPr>
          <p:cNvPr id="16" name="四角形: 角を丸くする 15">
            <a:extLst>
              <a:ext uri="{FF2B5EF4-FFF2-40B4-BE49-F238E27FC236}">
                <a16:creationId xmlns:a16="http://schemas.microsoft.com/office/drawing/2014/main" id="{E45040BC-8A7B-4CC7-A8B0-AD9543574FEA}"/>
              </a:ext>
            </a:extLst>
          </p:cNvPr>
          <p:cNvSpPr/>
          <p:nvPr/>
        </p:nvSpPr>
        <p:spPr>
          <a:xfrm>
            <a:off x="3559017" y="3623161"/>
            <a:ext cx="314495" cy="288032"/>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7162E02D-58F3-4C67-84AE-05D93D9761B5}"/>
              </a:ext>
            </a:extLst>
          </p:cNvPr>
          <p:cNvSpPr/>
          <p:nvPr/>
        </p:nvSpPr>
        <p:spPr>
          <a:xfrm>
            <a:off x="3569059" y="4741964"/>
            <a:ext cx="314495" cy="288032"/>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10C7B4E9-CE16-4121-9B67-8B8BD573E9FB}"/>
              </a:ext>
            </a:extLst>
          </p:cNvPr>
          <p:cNvSpPr/>
          <p:nvPr/>
        </p:nvSpPr>
        <p:spPr>
          <a:xfrm>
            <a:off x="675419" y="3623161"/>
            <a:ext cx="792088" cy="288032"/>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6FF68F73-568F-4983-9B26-E8D0965E4745}"/>
              </a:ext>
            </a:extLst>
          </p:cNvPr>
          <p:cNvSpPr/>
          <p:nvPr/>
        </p:nvSpPr>
        <p:spPr>
          <a:xfrm>
            <a:off x="655771" y="4728473"/>
            <a:ext cx="792088" cy="288032"/>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5C57F050-72EE-4929-BE42-3A74E7A5C389}"/>
              </a:ext>
            </a:extLst>
          </p:cNvPr>
          <p:cNvSpPr/>
          <p:nvPr/>
        </p:nvSpPr>
        <p:spPr>
          <a:xfrm>
            <a:off x="3569059" y="4004692"/>
            <a:ext cx="314495" cy="288032"/>
          </a:xfrm>
          <a:prstGeom prst="round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21F6CFA2-39CE-4C25-9DF7-C92A101AE814}"/>
              </a:ext>
            </a:extLst>
          </p:cNvPr>
          <p:cNvSpPr/>
          <p:nvPr/>
        </p:nvSpPr>
        <p:spPr>
          <a:xfrm>
            <a:off x="3569059" y="4360433"/>
            <a:ext cx="314495" cy="288032"/>
          </a:xfrm>
          <a:prstGeom prst="round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F65C35AB-6A4C-4CF8-A283-3E9E8E807AEE}"/>
              </a:ext>
            </a:extLst>
          </p:cNvPr>
          <p:cNvSpPr/>
          <p:nvPr/>
        </p:nvSpPr>
        <p:spPr>
          <a:xfrm>
            <a:off x="675419" y="4006789"/>
            <a:ext cx="792088" cy="288032"/>
          </a:xfrm>
          <a:prstGeom prst="round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7A3A3240-0C4D-4182-8710-13EF0FE72A48}"/>
              </a:ext>
            </a:extLst>
          </p:cNvPr>
          <p:cNvSpPr/>
          <p:nvPr/>
        </p:nvSpPr>
        <p:spPr>
          <a:xfrm>
            <a:off x="687669" y="4359788"/>
            <a:ext cx="792088" cy="288032"/>
          </a:xfrm>
          <a:prstGeom prst="round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矢印コネクタ 24">
            <a:extLst>
              <a:ext uri="{FF2B5EF4-FFF2-40B4-BE49-F238E27FC236}">
                <a16:creationId xmlns:a16="http://schemas.microsoft.com/office/drawing/2014/main" id="{90879E7D-871A-43E0-BEAB-71A75A9097BE}"/>
              </a:ext>
            </a:extLst>
          </p:cNvPr>
          <p:cNvCxnSpPr>
            <a:cxnSpLocks/>
            <a:stCxn id="18" idx="3"/>
          </p:cNvCxnSpPr>
          <p:nvPr/>
        </p:nvCxnSpPr>
        <p:spPr>
          <a:xfrm>
            <a:off x="1467507" y="3767177"/>
            <a:ext cx="2070933" cy="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47F9FF54-E9A2-4E8D-B377-424BFF787C59}"/>
              </a:ext>
            </a:extLst>
          </p:cNvPr>
          <p:cNvCxnSpPr>
            <a:cxnSpLocks/>
          </p:cNvCxnSpPr>
          <p:nvPr/>
        </p:nvCxnSpPr>
        <p:spPr>
          <a:xfrm flipV="1">
            <a:off x="1431857" y="4885980"/>
            <a:ext cx="2137202" cy="6012"/>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DEB45EDB-0C30-4AF9-B2C5-6B5BAE199B61}"/>
              </a:ext>
            </a:extLst>
          </p:cNvPr>
          <p:cNvCxnSpPr>
            <a:cxnSpLocks/>
          </p:cNvCxnSpPr>
          <p:nvPr/>
        </p:nvCxnSpPr>
        <p:spPr>
          <a:xfrm flipV="1">
            <a:off x="1447065" y="4140967"/>
            <a:ext cx="2137202" cy="6012"/>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129577F7-E755-402C-8A46-012271BD670B}"/>
              </a:ext>
            </a:extLst>
          </p:cNvPr>
          <p:cNvCxnSpPr>
            <a:cxnSpLocks/>
          </p:cNvCxnSpPr>
          <p:nvPr/>
        </p:nvCxnSpPr>
        <p:spPr>
          <a:xfrm flipV="1">
            <a:off x="1479757" y="4493060"/>
            <a:ext cx="2137202" cy="6012"/>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3" name="四角形: 角を丸くする 32">
            <a:extLst>
              <a:ext uri="{FF2B5EF4-FFF2-40B4-BE49-F238E27FC236}">
                <a16:creationId xmlns:a16="http://schemas.microsoft.com/office/drawing/2014/main" id="{8B131E2F-9F35-4702-B024-48B5347B33E1}"/>
              </a:ext>
            </a:extLst>
          </p:cNvPr>
          <p:cNvSpPr/>
          <p:nvPr/>
        </p:nvSpPr>
        <p:spPr>
          <a:xfrm rot="2324547">
            <a:off x="6624473" y="3977547"/>
            <a:ext cx="1798775" cy="288032"/>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四角形: 角を丸くする 33">
            <a:extLst>
              <a:ext uri="{FF2B5EF4-FFF2-40B4-BE49-F238E27FC236}">
                <a16:creationId xmlns:a16="http://schemas.microsoft.com/office/drawing/2014/main" id="{0B6C4D6D-3EB5-47B8-A2D0-E121BCC63300}"/>
              </a:ext>
            </a:extLst>
          </p:cNvPr>
          <p:cNvSpPr/>
          <p:nvPr/>
        </p:nvSpPr>
        <p:spPr>
          <a:xfrm rot="19250344">
            <a:off x="6782030" y="3955986"/>
            <a:ext cx="1798775" cy="288032"/>
          </a:xfrm>
          <a:prstGeom prst="round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3233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5" grpId="0"/>
      <p:bldP spid="16" grpId="0" animBg="1"/>
      <p:bldP spid="17" grpId="0" animBg="1"/>
      <p:bldP spid="18" grpId="0" animBg="1"/>
      <p:bldP spid="19" grpId="0" animBg="1"/>
      <p:bldP spid="20" grpId="0" animBg="1"/>
      <p:bldP spid="21" grpId="0" animBg="1"/>
      <p:bldP spid="22" grpId="0" animBg="1"/>
      <p:bldP spid="23" grpId="0" animBg="1"/>
      <p:bldP spid="33" grpId="0" animBg="1"/>
      <p:bldP spid="3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E2DEC6-CA22-44FB-9CAA-832F628987EB}"/>
              </a:ext>
            </a:extLst>
          </p:cNvPr>
          <p:cNvSpPr>
            <a:spLocks noGrp="1"/>
          </p:cNvSpPr>
          <p:nvPr>
            <p:ph type="title"/>
          </p:nvPr>
        </p:nvSpPr>
        <p:spPr>
          <a:xfrm>
            <a:off x="539552" y="620688"/>
            <a:ext cx="8136904" cy="1143000"/>
          </a:xfrm>
        </p:spPr>
        <p:txBody>
          <a:bodyPr/>
          <a:lstStyle/>
          <a:p>
            <a:r>
              <a:rPr kumimoji="1" lang="ja-JP" altLang="en-US" sz="4000" dirty="0"/>
              <a:t>要因をたくさん扱える理由と欠点</a:t>
            </a:r>
          </a:p>
        </p:txBody>
      </p:sp>
      <p:sp>
        <p:nvSpPr>
          <p:cNvPr id="3" name="コンテンツ プレースホルダー 2">
            <a:extLst>
              <a:ext uri="{FF2B5EF4-FFF2-40B4-BE49-F238E27FC236}">
                <a16:creationId xmlns:a16="http://schemas.microsoft.com/office/drawing/2014/main" id="{3032940A-FF97-4BC6-8A63-5D504DCCEC77}"/>
              </a:ext>
            </a:extLst>
          </p:cNvPr>
          <p:cNvSpPr>
            <a:spLocks noGrp="1"/>
          </p:cNvSpPr>
          <p:nvPr>
            <p:ph idx="1"/>
          </p:nvPr>
        </p:nvSpPr>
        <p:spPr/>
        <p:txBody>
          <a:bodyPr/>
          <a:lstStyle/>
          <a:p>
            <a:pPr algn="just"/>
            <a:r>
              <a:rPr kumimoji="1" lang="ja-JP" altLang="en-US" dirty="0"/>
              <a:t>一部（あるいは全て）の</a:t>
            </a:r>
            <a:r>
              <a:rPr kumimoji="1" lang="ja-JP" altLang="en-US" dirty="0">
                <a:solidFill>
                  <a:srgbClr val="FFFF00"/>
                </a:solidFill>
              </a:rPr>
              <a:t>交互作用をないものとして，水準の組合せを間引く</a:t>
            </a:r>
            <a:endParaRPr kumimoji="1" lang="en-US" altLang="ja-JP" dirty="0">
              <a:solidFill>
                <a:srgbClr val="FFFF00"/>
              </a:solidFill>
            </a:endParaRPr>
          </a:p>
          <a:p>
            <a:pPr marL="0" indent="0" algn="just">
              <a:buNone/>
            </a:pPr>
            <a:r>
              <a:rPr kumimoji="1" lang="ja-JP" altLang="en-US" dirty="0"/>
              <a:t>　→交互作用がない場合や，あっても興味が無い場合</a:t>
            </a:r>
            <a:r>
              <a:rPr lang="ja-JP" altLang="en-US" dirty="0"/>
              <a:t>（割付列に要注意）</a:t>
            </a:r>
            <a:r>
              <a:rPr kumimoji="1" lang="ja-JP" altLang="en-US" dirty="0"/>
              <a:t>に有効</a:t>
            </a:r>
            <a:endParaRPr kumimoji="1" lang="en-US" altLang="ja-JP" dirty="0"/>
          </a:p>
          <a:p>
            <a:pPr marL="0" indent="0" algn="just">
              <a:buNone/>
            </a:pPr>
            <a:r>
              <a:rPr kumimoji="1" lang="ja-JP" altLang="en-US" dirty="0"/>
              <a:t>欠点①：間引いた組合せに大きな</a:t>
            </a:r>
            <a:r>
              <a:rPr lang="ja-JP" altLang="en-US" dirty="0"/>
              <a:t>交互作用</a:t>
            </a:r>
            <a:endParaRPr lang="en-US" altLang="ja-JP" dirty="0"/>
          </a:p>
          <a:p>
            <a:pPr marL="0" indent="0" algn="just">
              <a:buNone/>
            </a:pPr>
            <a:r>
              <a:rPr lang="ja-JP" altLang="en-US" dirty="0"/>
              <a:t>　　　　　が隠れていても見つけられない</a:t>
            </a:r>
          </a:p>
          <a:p>
            <a:pPr marL="0" indent="0" algn="just">
              <a:buNone/>
            </a:pPr>
            <a:r>
              <a:rPr lang="ja-JP" altLang="en-US" dirty="0"/>
              <a:t>欠点②：反復数が少ないため精度は低い</a:t>
            </a:r>
          </a:p>
          <a:p>
            <a:pPr algn="just"/>
            <a:endParaRPr kumimoji="1" lang="ja-JP" altLang="en-US" dirty="0"/>
          </a:p>
        </p:txBody>
      </p:sp>
    </p:spTree>
    <p:extLst>
      <p:ext uri="{BB962C8B-B14F-4D97-AF65-F5344CB8AC3E}">
        <p14:creationId xmlns:p14="http://schemas.microsoft.com/office/powerpoint/2010/main" val="2258475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5600" y="692696"/>
            <a:ext cx="7990656" cy="1143000"/>
          </a:xfrm>
        </p:spPr>
        <p:txBody>
          <a:bodyPr/>
          <a:lstStyle/>
          <a:p>
            <a:r>
              <a:rPr kumimoji="1" lang="en-US" altLang="ja-JP" sz="4000" b="1" dirty="0">
                <a:effectLst>
                  <a:outerShdw blurRad="38100" dist="38100" dir="2700000" algn="tl">
                    <a:srgbClr val="000000">
                      <a:alpha val="43137"/>
                    </a:srgbClr>
                  </a:outerShdw>
                </a:effectLst>
              </a:rPr>
              <a:t>L8</a:t>
            </a:r>
            <a:r>
              <a:rPr kumimoji="1" lang="ja-JP" altLang="en-US" sz="4000" b="1" dirty="0">
                <a:effectLst>
                  <a:outerShdw blurRad="38100" dist="38100" dir="2700000" algn="tl">
                    <a:srgbClr val="000000">
                      <a:alpha val="43137"/>
                    </a:srgbClr>
                  </a:outerShdw>
                </a:effectLst>
              </a:rPr>
              <a:t>表への要因の割り付けパターン</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001617183"/>
              </p:ext>
            </p:extLst>
          </p:nvPr>
        </p:nvGraphicFramePr>
        <p:xfrm>
          <a:off x="2721492" y="2422892"/>
          <a:ext cx="4931551" cy="670560"/>
        </p:xfrm>
        <a:graphic>
          <a:graphicData uri="http://schemas.openxmlformats.org/drawingml/2006/table">
            <a:tbl>
              <a:tblPr firstRow="1" bandRow="1">
                <a:tableStyleId>{5C22544A-7EE6-4342-B048-85BDC9FD1C3A}</a:tableStyleId>
              </a:tblPr>
              <a:tblGrid>
                <a:gridCol w="489932">
                  <a:extLst>
                    <a:ext uri="{9D8B030D-6E8A-4147-A177-3AD203B41FA5}">
                      <a16:colId xmlns:a16="http://schemas.microsoft.com/office/drawing/2014/main" val="20000"/>
                    </a:ext>
                  </a:extLst>
                </a:gridCol>
                <a:gridCol w="432048">
                  <a:extLst>
                    <a:ext uri="{9D8B030D-6E8A-4147-A177-3AD203B41FA5}">
                      <a16:colId xmlns:a16="http://schemas.microsoft.com/office/drawing/2014/main" val="20001"/>
                    </a:ext>
                  </a:extLst>
                </a:gridCol>
                <a:gridCol w="703581">
                  <a:extLst>
                    <a:ext uri="{9D8B030D-6E8A-4147-A177-3AD203B41FA5}">
                      <a16:colId xmlns:a16="http://schemas.microsoft.com/office/drawing/2014/main" val="20002"/>
                    </a:ext>
                  </a:extLst>
                </a:gridCol>
                <a:gridCol w="422014">
                  <a:extLst>
                    <a:ext uri="{9D8B030D-6E8A-4147-A177-3AD203B41FA5}">
                      <a16:colId xmlns:a16="http://schemas.microsoft.com/office/drawing/2014/main" val="20003"/>
                    </a:ext>
                  </a:extLst>
                </a:gridCol>
                <a:gridCol w="936703">
                  <a:extLst>
                    <a:ext uri="{9D8B030D-6E8A-4147-A177-3AD203B41FA5}">
                      <a16:colId xmlns:a16="http://schemas.microsoft.com/office/drawing/2014/main" val="20004"/>
                    </a:ext>
                  </a:extLst>
                </a:gridCol>
                <a:gridCol w="927781">
                  <a:extLst>
                    <a:ext uri="{9D8B030D-6E8A-4147-A177-3AD203B41FA5}">
                      <a16:colId xmlns:a16="http://schemas.microsoft.com/office/drawing/2014/main" val="20005"/>
                    </a:ext>
                  </a:extLst>
                </a:gridCol>
                <a:gridCol w="1019492">
                  <a:extLst>
                    <a:ext uri="{9D8B030D-6E8A-4147-A177-3AD203B41FA5}">
                      <a16:colId xmlns:a16="http://schemas.microsoft.com/office/drawing/2014/main" val="20006"/>
                    </a:ext>
                  </a:extLst>
                </a:gridCol>
              </a:tblGrid>
              <a:tr h="168564">
                <a:tc>
                  <a:txBody>
                    <a:bodyPr/>
                    <a:lstStyle/>
                    <a:p>
                      <a:pPr algn="ctr" fontAlgn="ctr"/>
                      <a:r>
                        <a:rPr lang="en-US" altLang="ja-JP" sz="2000" b="0" i="0" u="none" strike="noStrike" dirty="0">
                          <a:solidFill>
                            <a:schemeClr val="bg1"/>
                          </a:solidFill>
                          <a:effectLst/>
                          <a:latin typeface="ＭＳ Ｐゴシック" panose="020B0600070205080204" pitchFamily="50" charset="-128"/>
                          <a:ea typeface="ＭＳ Ｐゴシック" panose="020B0600070205080204" pitchFamily="50" charset="-128"/>
                        </a:rPr>
                        <a:t>[1]</a:t>
                      </a:r>
                    </a:p>
                  </a:txBody>
                  <a:tcPr marL="0" marR="0" marT="0" marB="0" anchor="ctr"/>
                </a:tc>
                <a:tc>
                  <a:txBody>
                    <a:bodyPr/>
                    <a:lstStyle/>
                    <a:p>
                      <a:pPr algn="ctr" fontAlgn="ctr"/>
                      <a:r>
                        <a:rPr lang="en-US" altLang="ja-JP" sz="2000" b="0" i="0" u="none" strike="noStrike" dirty="0">
                          <a:solidFill>
                            <a:schemeClr val="bg1"/>
                          </a:solidFill>
                          <a:effectLst/>
                          <a:latin typeface="ＭＳ Ｐゴシック" panose="020B0600070205080204" pitchFamily="50" charset="-128"/>
                          <a:ea typeface="ＭＳ Ｐゴシック" panose="020B0600070205080204" pitchFamily="50" charset="-128"/>
                        </a:rPr>
                        <a:t>[2]</a:t>
                      </a:r>
                    </a:p>
                  </a:txBody>
                  <a:tcPr marL="0" marR="0" marT="0" marB="0" anchor="ctr"/>
                </a:tc>
                <a:tc>
                  <a:txBody>
                    <a:bodyPr/>
                    <a:lstStyle/>
                    <a:p>
                      <a:pPr algn="ctr" fontAlgn="ctr"/>
                      <a:r>
                        <a:rPr lang="en-US" altLang="ja-JP" sz="2000" b="0" i="0" u="none" strike="noStrike" dirty="0">
                          <a:solidFill>
                            <a:schemeClr val="bg1"/>
                          </a:solidFill>
                          <a:effectLst/>
                          <a:latin typeface="ＭＳ Ｐゴシック" panose="020B0600070205080204" pitchFamily="50" charset="-128"/>
                          <a:ea typeface="ＭＳ Ｐゴシック" panose="020B0600070205080204" pitchFamily="50" charset="-128"/>
                        </a:rPr>
                        <a:t>[3]</a:t>
                      </a:r>
                    </a:p>
                  </a:txBody>
                  <a:tcPr marL="0" marR="0" marT="0" marB="0" anchor="ctr"/>
                </a:tc>
                <a:tc>
                  <a:txBody>
                    <a:bodyPr/>
                    <a:lstStyle/>
                    <a:p>
                      <a:pPr algn="ctr" fontAlgn="ctr"/>
                      <a:r>
                        <a:rPr lang="en-US" altLang="ja-JP" sz="2000" b="0" i="0" u="none" strike="noStrike" dirty="0">
                          <a:solidFill>
                            <a:schemeClr val="bg1"/>
                          </a:solidFill>
                          <a:effectLst/>
                          <a:latin typeface="ＭＳ Ｐゴシック" panose="020B0600070205080204" pitchFamily="50" charset="-128"/>
                          <a:ea typeface="ＭＳ Ｐゴシック" panose="020B0600070205080204" pitchFamily="50" charset="-128"/>
                        </a:rPr>
                        <a:t>[4]</a:t>
                      </a:r>
                    </a:p>
                  </a:txBody>
                  <a:tcPr marL="0" marR="0" marT="0" marB="0" anchor="ctr"/>
                </a:tc>
                <a:tc>
                  <a:txBody>
                    <a:bodyPr/>
                    <a:lstStyle/>
                    <a:p>
                      <a:pPr algn="ctr" fontAlgn="ctr"/>
                      <a:r>
                        <a:rPr lang="en-US" altLang="ja-JP" sz="2000" b="0" i="0" u="none" strike="noStrike" dirty="0">
                          <a:solidFill>
                            <a:schemeClr val="bg1"/>
                          </a:solidFill>
                          <a:effectLst/>
                          <a:latin typeface="ＭＳ Ｐゴシック" panose="020B0600070205080204" pitchFamily="50" charset="-128"/>
                          <a:ea typeface="ＭＳ Ｐゴシック" panose="020B0600070205080204" pitchFamily="50" charset="-128"/>
                        </a:rPr>
                        <a:t>[5]</a:t>
                      </a:r>
                    </a:p>
                  </a:txBody>
                  <a:tcPr marL="0" marR="0" marT="0" marB="0" anchor="ctr"/>
                </a:tc>
                <a:tc>
                  <a:txBody>
                    <a:bodyPr/>
                    <a:lstStyle/>
                    <a:p>
                      <a:pPr algn="ctr" fontAlgn="ctr"/>
                      <a:r>
                        <a:rPr lang="en-US" altLang="ja-JP" sz="2000" b="0" i="0" u="none" strike="noStrike" dirty="0">
                          <a:solidFill>
                            <a:schemeClr val="bg1"/>
                          </a:solidFill>
                          <a:effectLst/>
                          <a:latin typeface="ＭＳ Ｐゴシック" panose="020B0600070205080204" pitchFamily="50" charset="-128"/>
                          <a:ea typeface="ＭＳ Ｐゴシック" panose="020B0600070205080204" pitchFamily="50" charset="-128"/>
                        </a:rPr>
                        <a:t>[6]</a:t>
                      </a:r>
                    </a:p>
                  </a:txBody>
                  <a:tcPr marL="0" marR="0" marT="0" marB="0" anchor="ctr"/>
                </a:tc>
                <a:tc>
                  <a:txBody>
                    <a:bodyPr/>
                    <a:lstStyle/>
                    <a:p>
                      <a:pPr algn="ctr" fontAlgn="ctr"/>
                      <a:r>
                        <a:rPr lang="en-US" altLang="ja-JP" sz="2000" b="0" i="0" u="none" strike="noStrike" dirty="0">
                          <a:solidFill>
                            <a:schemeClr val="bg1"/>
                          </a:solidFill>
                          <a:effectLst/>
                          <a:latin typeface="ＭＳ Ｐゴシック" panose="020B0600070205080204" pitchFamily="50" charset="-128"/>
                          <a:ea typeface="ＭＳ Ｐゴシック" panose="020B0600070205080204" pitchFamily="50" charset="-128"/>
                        </a:rPr>
                        <a:t>[7]</a:t>
                      </a:r>
                    </a:p>
                  </a:txBody>
                  <a:tcPr marL="0" marR="0" marT="0" marB="0" anchor="ctr"/>
                </a:tc>
                <a:extLst>
                  <a:ext uri="{0D108BD9-81ED-4DB2-BD59-A6C34878D82A}">
                    <a16:rowId xmlns:a16="http://schemas.microsoft.com/office/drawing/2014/main" val="10000"/>
                  </a:ext>
                </a:extLst>
              </a:tr>
              <a:tr h="168564">
                <a:tc>
                  <a:txBody>
                    <a:bodyPr/>
                    <a:lstStyle/>
                    <a:p>
                      <a:pPr algn="ctr"/>
                      <a:r>
                        <a:rPr kumimoji="1" lang="en-US" altLang="ja-JP" dirty="0"/>
                        <a:t>a</a:t>
                      </a:r>
                      <a:endParaRPr kumimoji="1" lang="ja-JP" altLang="en-US" dirty="0"/>
                    </a:p>
                  </a:txBody>
                  <a:tcPr/>
                </a:tc>
                <a:tc>
                  <a:txBody>
                    <a:bodyPr/>
                    <a:lstStyle/>
                    <a:p>
                      <a:pPr algn="ctr"/>
                      <a:r>
                        <a:rPr kumimoji="1" lang="en-US" altLang="ja-JP" dirty="0"/>
                        <a:t>b</a:t>
                      </a:r>
                      <a:endParaRPr kumimoji="1" lang="ja-JP" altLang="en-US" dirty="0"/>
                    </a:p>
                  </a:txBody>
                  <a:tcPr/>
                </a:tc>
                <a:tc>
                  <a:txBody>
                    <a:bodyPr/>
                    <a:lstStyle/>
                    <a:p>
                      <a:pPr algn="ctr"/>
                      <a:r>
                        <a:rPr kumimoji="1" lang="en-US" altLang="ja-JP" dirty="0" err="1"/>
                        <a:t>a×b</a:t>
                      </a:r>
                      <a:endParaRPr kumimoji="1" lang="ja-JP" altLang="en-US" dirty="0"/>
                    </a:p>
                  </a:txBody>
                  <a:tcPr/>
                </a:tc>
                <a:tc>
                  <a:txBody>
                    <a:bodyPr/>
                    <a:lstStyle/>
                    <a:p>
                      <a:pPr algn="ctr"/>
                      <a:r>
                        <a:rPr kumimoji="1" lang="en-US" altLang="ja-JP" dirty="0"/>
                        <a:t>c</a:t>
                      </a:r>
                      <a:endParaRPr kumimoji="1" lang="ja-JP" altLang="en-US" dirty="0"/>
                    </a:p>
                  </a:txBody>
                  <a:tcPr/>
                </a:tc>
                <a:tc>
                  <a:txBody>
                    <a:bodyPr/>
                    <a:lstStyle/>
                    <a:p>
                      <a:pPr algn="ctr"/>
                      <a:r>
                        <a:rPr kumimoji="1" lang="en-US" altLang="ja-JP" dirty="0" err="1"/>
                        <a:t>a×c</a:t>
                      </a:r>
                      <a:endParaRPr kumimoji="1" lang="ja-JP" altLang="en-US" dirty="0"/>
                    </a:p>
                  </a:txBody>
                  <a:tcPr/>
                </a:tc>
                <a:tc>
                  <a:txBody>
                    <a:bodyPr/>
                    <a:lstStyle/>
                    <a:p>
                      <a:pPr algn="ctr"/>
                      <a:r>
                        <a:rPr kumimoji="1" lang="en-US" altLang="ja-JP" dirty="0" err="1"/>
                        <a:t>b×c</a:t>
                      </a:r>
                      <a:endParaRPr kumimoji="1" lang="ja-JP" altLang="en-US" dirty="0"/>
                    </a:p>
                  </a:txBody>
                  <a:tcPr/>
                </a:tc>
                <a:tc>
                  <a:txBody>
                    <a:bodyPr/>
                    <a:lstStyle/>
                    <a:p>
                      <a:pPr algn="ctr"/>
                      <a:r>
                        <a:rPr kumimoji="1" lang="en-US" altLang="ja-JP" dirty="0" err="1"/>
                        <a:t>a×b×c</a:t>
                      </a:r>
                      <a:endParaRPr kumimoji="1" lang="ja-JP" altLang="en-US" dirty="0"/>
                    </a:p>
                  </a:txBody>
                  <a:tcPr/>
                </a:tc>
                <a:extLst>
                  <a:ext uri="{0D108BD9-81ED-4DB2-BD59-A6C34878D82A}">
                    <a16:rowId xmlns:a16="http://schemas.microsoft.com/office/drawing/2014/main" val="10001"/>
                  </a:ext>
                </a:extLst>
              </a:tr>
            </a:tbl>
          </a:graphicData>
        </a:graphic>
      </p:graphicFrame>
      <p:sp>
        <p:nvSpPr>
          <p:cNvPr id="5" name="タイトル 1"/>
          <p:cNvSpPr txBox="1">
            <a:spLocks/>
          </p:cNvSpPr>
          <p:nvPr/>
        </p:nvSpPr>
        <p:spPr bwMode="auto">
          <a:xfrm>
            <a:off x="3131840" y="1930632"/>
            <a:ext cx="4680520" cy="4353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bg1"/>
                </a:solidFill>
                <a:latin typeface="+mj-lt"/>
                <a:ea typeface="+mj-ea"/>
                <a:cs typeface="+mj-cs"/>
              </a:defRPr>
            </a:lvl1pPr>
            <a:lvl2pPr algn="ctr" rtl="0" eaLnBrk="1" fontAlgn="base" hangingPunct="1">
              <a:spcBef>
                <a:spcPct val="0"/>
              </a:spcBef>
              <a:spcAft>
                <a:spcPct val="0"/>
              </a:spcAft>
              <a:defRPr kumimoji="1" sz="4400">
                <a:solidFill>
                  <a:schemeClr val="bg1"/>
                </a:solidFill>
                <a:latin typeface="Mead Bold" pitchFamily="2" charset="0"/>
              </a:defRPr>
            </a:lvl2pPr>
            <a:lvl3pPr algn="ctr" rtl="0" eaLnBrk="1" fontAlgn="base" hangingPunct="1">
              <a:spcBef>
                <a:spcPct val="0"/>
              </a:spcBef>
              <a:spcAft>
                <a:spcPct val="0"/>
              </a:spcAft>
              <a:defRPr kumimoji="1" sz="4400">
                <a:solidFill>
                  <a:schemeClr val="bg1"/>
                </a:solidFill>
                <a:latin typeface="Mead Bold" pitchFamily="2" charset="0"/>
              </a:defRPr>
            </a:lvl3pPr>
            <a:lvl4pPr algn="ctr" rtl="0" eaLnBrk="1" fontAlgn="base" hangingPunct="1">
              <a:spcBef>
                <a:spcPct val="0"/>
              </a:spcBef>
              <a:spcAft>
                <a:spcPct val="0"/>
              </a:spcAft>
              <a:defRPr kumimoji="1" sz="4400">
                <a:solidFill>
                  <a:schemeClr val="bg1"/>
                </a:solidFill>
                <a:latin typeface="Mead Bold" pitchFamily="2" charset="0"/>
              </a:defRPr>
            </a:lvl4pPr>
            <a:lvl5pPr algn="ctr" rtl="0" eaLnBrk="1" fontAlgn="base" hangingPunct="1">
              <a:spcBef>
                <a:spcPct val="0"/>
              </a:spcBef>
              <a:spcAft>
                <a:spcPct val="0"/>
              </a:spcAft>
              <a:defRPr kumimoji="1" sz="4400">
                <a:solidFill>
                  <a:schemeClr val="bg1"/>
                </a:solidFill>
                <a:latin typeface="Mead Bold" pitchFamily="2" charset="0"/>
              </a:defRPr>
            </a:lvl5pPr>
            <a:lvl6pPr marL="457200" algn="ctr" rtl="0" eaLnBrk="1" fontAlgn="base" hangingPunct="1">
              <a:spcBef>
                <a:spcPct val="0"/>
              </a:spcBef>
              <a:spcAft>
                <a:spcPct val="0"/>
              </a:spcAft>
              <a:defRPr kumimoji="1" sz="4400">
                <a:solidFill>
                  <a:schemeClr val="bg1"/>
                </a:solidFill>
                <a:latin typeface="Mead Bold" pitchFamily="2" charset="0"/>
              </a:defRPr>
            </a:lvl6pPr>
            <a:lvl7pPr marL="914400" algn="ctr" rtl="0" eaLnBrk="1" fontAlgn="base" hangingPunct="1">
              <a:spcBef>
                <a:spcPct val="0"/>
              </a:spcBef>
              <a:spcAft>
                <a:spcPct val="0"/>
              </a:spcAft>
              <a:defRPr kumimoji="1" sz="4400">
                <a:solidFill>
                  <a:schemeClr val="bg1"/>
                </a:solidFill>
                <a:latin typeface="Mead Bold" pitchFamily="2" charset="0"/>
              </a:defRPr>
            </a:lvl7pPr>
            <a:lvl8pPr marL="1371600" algn="ctr" rtl="0" eaLnBrk="1" fontAlgn="base" hangingPunct="1">
              <a:spcBef>
                <a:spcPct val="0"/>
              </a:spcBef>
              <a:spcAft>
                <a:spcPct val="0"/>
              </a:spcAft>
              <a:defRPr kumimoji="1" sz="4400">
                <a:solidFill>
                  <a:schemeClr val="bg1"/>
                </a:solidFill>
                <a:latin typeface="Mead Bold" pitchFamily="2" charset="0"/>
              </a:defRPr>
            </a:lvl8pPr>
            <a:lvl9pPr marL="1828800" algn="ctr" rtl="0" eaLnBrk="1" fontAlgn="base" hangingPunct="1">
              <a:spcBef>
                <a:spcPct val="0"/>
              </a:spcBef>
              <a:spcAft>
                <a:spcPct val="0"/>
              </a:spcAft>
              <a:defRPr kumimoji="1" sz="4400">
                <a:solidFill>
                  <a:schemeClr val="bg1"/>
                </a:solidFill>
                <a:latin typeface="Mead Bold" pitchFamily="2" charset="0"/>
              </a:defRPr>
            </a:lvl9pPr>
          </a:lstStyle>
          <a:p>
            <a:pPr algn="l"/>
            <a:r>
              <a:rPr lang="en-US" altLang="ja-JP" sz="2000" kern="0" dirty="0"/>
              <a:t>2</a:t>
            </a:r>
            <a:r>
              <a:rPr lang="ja-JP" altLang="en-US" sz="2000" kern="0" dirty="0"/>
              <a:t>水準の要因が</a:t>
            </a:r>
            <a:r>
              <a:rPr lang="en-US" altLang="ja-JP" sz="2000" kern="0" dirty="0"/>
              <a:t>3</a:t>
            </a:r>
            <a:r>
              <a:rPr lang="ja-JP" altLang="en-US" sz="2000" kern="0" dirty="0" err="1"/>
              <a:t>つの</a:t>
            </a:r>
            <a:r>
              <a:rPr lang="ja-JP" altLang="en-US" sz="2000" kern="0" dirty="0"/>
              <a:t>三元配置がスタート</a:t>
            </a:r>
          </a:p>
        </p:txBody>
      </p:sp>
      <p:sp>
        <p:nvSpPr>
          <p:cNvPr id="8" name="タイトル 1">
            <a:extLst>
              <a:ext uri="{FF2B5EF4-FFF2-40B4-BE49-F238E27FC236}">
                <a16:creationId xmlns:a16="http://schemas.microsoft.com/office/drawing/2014/main" id="{98EECF1E-FF0D-42CA-844F-F41042665A0C}"/>
              </a:ext>
            </a:extLst>
          </p:cNvPr>
          <p:cNvSpPr txBox="1">
            <a:spLocks/>
          </p:cNvSpPr>
          <p:nvPr/>
        </p:nvSpPr>
        <p:spPr bwMode="auto">
          <a:xfrm>
            <a:off x="1827889" y="2379302"/>
            <a:ext cx="1080120" cy="3813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bg1"/>
                </a:solidFill>
                <a:latin typeface="+mj-lt"/>
                <a:ea typeface="+mj-ea"/>
                <a:cs typeface="+mj-cs"/>
              </a:defRPr>
            </a:lvl1pPr>
            <a:lvl2pPr algn="ctr" rtl="0" eaLnBrk="1" fontAlgn="base" hangingPunct="1">
              <a:spcBef>
                <a:spcPct val="0"/>
              </a:spcBef>
              <a:spcAft>
                <a:spcPct val="0"/>
              </a:spcAft>
              <a:defRPr kumimoji="1" sz="4400">
                <a:solidFill>
                  <a:schemeClr val="bg1"/>
                </a:solidFill>
                <a:latin typeface="Mead Bold" pitchFamily="2" charset="0"/>
              </a:defRPr>
            </a:lvl2pPr>
            <a:lvl3pPr algn="ctr" rtl="0" eaLnBrk="1" fontAlgn="base" hangingPunct="1">
              <a:spcBef>
                <a:spcPct val="0"/>
              </a:spcBef>
              <a:spcAft>
                <a:spcPct val="0"/>
              </a:spcAft>
              <a:defRPr kumimoji="1" sz="4400">
                <a:solidFill>
                  <a:schemeClr val="bg1"/>
                </a:solidFill>
                <a:latin typeface="Mead Bold" pitchFamily="2" charset="0"/>
              </a:defRPr>
            </a:lvl3pPr>
            <a:lvl4pPr algn="ctr" rtl="0" eaLnBrk="1" fontAlgn="base" hangingPunct="1">
              <a:spcBef>
                <a:spcPct val="0"/>
              </a:spcBef>
              <a:spcAft>
                <a:spcPct val="0"/>
              </a:spcAft>
              <a:defRPr kumimoji="1" sz="4400">
                <a:solidFill>
                  <a:schemeClr val="bg1"/>
                </a:solidFill>
                <a:latin typeface="Mead Bold" pitchFamily="2" charset="0"/>
              </a:defRPr>
            </a:lvl4pPr>
            <a:lvl5pPr algn="ctr" rtl="0" eaLnBrk="1" fontAlgn="base" hangingPunct="1">
              <a:spcBef>
                <a:spcPct val="0"/>
              </a:spcBef>
              <a:spcAft>
                <a:spcPct val="0"/>
              </a:spcAft>
              <a:defRPr kumimoji="1" sz="4400">
                <a:solidFill>
                  <a:schemeClr val="bg1"/>
                </a:solidFill>
                <a:latin typeface="Mead Bold" pitchFamily="2" charset="0"/>
              </a:defRPr>
            </a:lvl5pPr>
            <a:lvl6pPr marL="457200" algn="ctr" rtl="0" eaLnBrk="1" fontAlgn="base" hangingPunct="1">
              <a:spcBef>
                <a:spcPct val="0"/>
              </a:spcBef>
              <a:spcAft>
                <a:spcPct val="0"/>
              </a:spcAft>
              <a:defRPr kumimoji="1" sz="4400">
                <a:solidFill>
                  <a:schemeClr val="bg1"/>
                </a:solidFill>
                <a:latin typeface="Mead Bold" pitchFamily="2" charset="0"/>
              </a:defRPr>
            </a:lvl6pPr>
            <a:lvl7pPr marL="914400" algn="ctr" rtl="0" eaLnBrk="1" fontAlgn="base" hangingPunct="1">
              <a:spcBef>
                <a:spcPct val="0"/>
              </a:spcBef>
              <a:spcAft>
                <a:spcPct val="0"/>
              </a:spcAft>
              <a:defRPr kumimoji="1" sz="4400">
                <a:solidFill>
                  <a:schemeClr val="bg1"/>
                </a:solidFill>
                <a:latin typeface="Mead Bold" pitchFamily="2" charset="0"/>
              </a:defRPr>
            </a:lvl7pPr>
            <a:lvl8pPr marL="1371600" algn="ctr" rtl="0" eaLnBrk="1" fontAlgn="base" hangingPunct="1">
              <a:spcBef>
                <a:spcPct val="0"/>
              </a:spcBef>
              <a:spcAft>
                <a:spcPct val="0"/>
              </a:spcAft>
              <a:defRPr kumimoji="1" sz="4400">
                <a:solidFill>
                  <a:schemeClr val="bg1"/>
                </a:solidFill>
                <a:latin typeface="Mead Bold" pitchFamily="2" charset="0"/>
              </a:defRPr>
            </a:lvl8pPr>
            <a:lvl9pPr marL="1828800" algn="ctr" rtl="0" eaLnBrk="1" fontAlgn="base" hangingPunct="1">
              <a:spcBef>
                <a:spcPct val="0"/>
              </a:spcBef>
              <a:spcAft>
                <a:spcPct val="0"/>
              </a:spcAft>
              <a:defRPr kumimoji="1" sz="4400">
                <a:solidFill>
                  <a:schemeClr val="bg1"/>
                </a:solidFill>
                <a:latin typeface="Mead Bold" pitchFamily="2" charset="0"/>
              </a:defRPr>
            </a:lvl9pPr>
          </a:lstStyle>
          <a:p>
            <a:pPr algn="l"/>
            <a:r>
              <a:rPr lang="ja-JP" altLang="en-US" sz="1800" kern="0" dirty="0"/>
              <a:t>列番号</a:t>
            </a:r>
          </a:p>
        </p:txBody>
      </p:sp>
      <p:sp>
        <p:nvSpPr>
          <p:cNvPr id="9" name="タイトル 1">
            <a:extLst>
              <a:ext uri="{FF2B5EF4-FFF2-40B4-BE49-F238E27FC236}">
                <a16:creationId xmlns:a16="http://schemas.microsoft.com/office/drawing/2014/main" id="{75C59A25-5A32-4E4C-ABBE-C7AA1C4B5759}"/>
              </a:ext>
            </a:extLst>
          </p:cNvPr>
          <p:cNvSpPr txBox="1">
            <a:spLocks/>
          </p:cNvSpPr>
          <p:nvPr/>
        </p:nvSpPr>
        <p:spPr bwMode="auto">
          <a:xfrm>
            <a:off x="323528" y="2853354"/>
            <a:ext cx="2455030" cy="3813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bg1"/>
                </a:solidFill>
                <a:latin typeface="+mj-lt"/>
                <a:ea typeface="+mj-ea"/>
                <a:cs typeface="+mj-cs"/>
              </a:defRPr>
            </a:lvl1pPr>
            <a:lvl2pPr algn="ctr" rtl="0" eaLnBrk="1" fontAlgn="base" hangingPunct="1">
              <a:spcBef>
                <a:spcPct val="0"/>
              </a:spcBef>
              <a:spcAft>
                <a:spcPct val="0"/>
              </a:spcAft>
              <a:defRPr kumimoji="1" sz="4400">
                <a:solidFill>
                  <a:schemeClr val="bg1"/>
                </a:solidFill>
                <a:latin typeface="Mead Bold" pitchFamily="2" charset="0"/>
              </a:defRPr>
            </a:lvl2pPr>
            <a:lvl3pPr algn="ctr" rtl="0" eaLnBrk="1" fontAlgn="base" hangingPunct="1">
              <a:spcBef>
                <a:spcPct val="0"/>
              </a:spcBef>
              <a:spcAft>
                <a:spcPct val="0"/>
              </a:spcAft>
              <a:defRPr kumimoji="1" sz="4400">
                <a:solidFill>
                  <a:schemeClr val="bg1"/>
                </a:solidFill>
                <a:latin typeface="Mead Bold" pitchFamily="2" charset="0"/>
              </a:defRPr>
            </a:lvl3pPr>
            <a:lvl4pPr algn="ctr" rtl="0" eaLnBrk="1" fontAlgn="base" hangingPunct="1">
              <a:spcBef>
                <a:spcPct val="0"/>
              </a:spcBef>
              <a:spcAft>
                <a:spcPct val="0"/>
              </a:spcAft>
              <a:defRPr kumimoji="1" sz="4400">
                <a:solidFill>
                  <a:schemeClr val="bg1"/>
                </a:solidFill>
                <a:latin typeface="Mead Bold" pitchFamily="2" charset="0"/>
              </a:defRPr>
            </a:lvl4pPr>
            <a:lvl5pPr algn="ctr" rtl="0" eaLnBrk="1" fontAlgn="base" hangingPunct="1">
              <a:spcBef>
                <a:spcPct val="0"/>
              </a:spcBef>
              <a:spcAft>
                <a:spcPct val="0"/>
              </a:spcAft>
              <a:defRPr kumimoji="1" sz="4400">
                <a:solidFill>
                  <a:schemeClr val="bg1"/>
                </a:solidFill>
                <a:latin typeface="Mead Bold" pitchFamily="2" charset="0"/>
              </a:defRPr>
            </a:lvl5pPr>
            <a:lvl6pPr marL="457200" algn="ctr" rtl="0" eaLnBrk="1" fontAlgn="base" hangingPunct="1">
              <a:spcBef>
                <a:spcPct val="0"/>
              </a:spcBef>
              <a:spcAft>
                <a:spcPct val="0"/>
              </a:spcAft>
              <a:defRPr kumimoji="1" sz="4400">
                <a:solidFill>
                  <a:schemeClr val="bg1"/>
                </a:solidFill>
                <a:latin typeface="Mead Bold" pitchFamily="2" charset="0"/>
              </a:defRPr>
            </a:lvl6pPr>
            <a:lvl7pPr marL="914400" algn="ctr" rtl="0" eaLnBrk="1" fontAlgn="base" hangingPunct="1">
              <a:spcBef>
                <a:spcPct val="0"/>
              </a:spcBef>
              <a:spcAft>
                <a:spcPct val="0"/>
              </a:spcAft>
              <a:defRPr kumimoji="1" sz="4400">
                <a:solidFill>
                  <a:schemeClr val="bg1"/>
                </a:solidFill>
                <a:latin typeface="Mead Bold" pitchFamily="2" charset="0"/>
              </a:defRPr>
            </a:lvl7pPr>
            <a:lvl8pPr marL="1371600" algn="ctr" rtl="0" eaLnBrk="1" fontAlgn="base" hangingPunct="1">
              <a:spcBef>
                <a:spcPct val="0"/>
              </a:spcBef>
              <a:spcAft>
                <a:spcPct val="0"/>
              </a:spcAft>
              <a:defRPr kumimoji="1" sz="4400">
                <a:solidFill>
                  <a:schemeClr val="bg1"/>
                </a:solidFill>
                <a:latin typeface="Mead Bold" pitchFamily="2" charset="0"/>
              </a:defRPr>
            </a:lvl8pPr>
            <a:lvl9pPr marL="1828800" algn="ctr" rtl="0" eaLnBrk="1" fontAlgn="base" hangingPunct="1">
              <a:spcBef>
                <a:spcPct val="0"/>
              </a:spcBef>
              <a:spcAft>
                <a:spcPct val="0"/>
              </a:spcAft>
              <a:defRPr kumimoji="1" sz="4400">
                <a:solidFill>
                  <a:schemeClr val="bg1"/>
                </a:solidFill>
                <a:latin typeface="Mead Bold" pitchFamily="2" charset="0"/>
              </a:defRPr>
            </a:lvl9pPr>
          </a:lstStyle>
          <a:p>
            <a:r>
              <a:rPr lang="ja-JP" altLang="en-US" sz="1800" kern="0" dirty="0"/>
              <a:t>要因</a:t>
            </a:r>
            <a:r>
              <a:rPr lang="en-US" altLang="ja-JP" sz="1800" kern="0" dirty="0"/>
              <a:t>3</a:t>
            </a:r>
            <a:r>
              <a:rPr lang="ja-JP" altLang="en-US" sz="1800" kern="0" dirty="0"/>
              <a:t>つと交互作用</a:t>
            </a:r>
            <a:r>
              <a:rPr lang="en-US" altLang="ja-JP" sz="1800" kern="0" dirty="0"/>
              <a:t>4</a:t>
            </a:r>
            <a:r>
              <a:rPr lang="ja-JP" altLang="en-US" sz="1800" kern="0" dirty="0"/>
              <a:t>つ</a:t>
            </a:r>
            <a:endParaRPr lang="en-US" altLang="ja-JP" sz="1800" kern="0" dirty="0"/>
          </a:p>
          <a:p>
            <a:r>
              <a:rPr lang="ja-JP" altLang="en-US" sz="1800" kern="0" dirty="0"/>
              <a:t>（三元配置実験）</a:t>
            </a:r>
          </a:p>
        </p:txBody>
      </p:sp>
      <p:graphicFrame>
        <p:nvGraphicFramePr>
          <p:cNvPr id="13" name="表 12">
            <a:extLst>
              <a:ext uri="{FF2B5EF4-FFF2-40B4-BE49-F238E27FC236}">
                <a16:creationId xmlns:a16="http://schemas.microsoft.com/office/drawing/2014/main" id="{3970577E-A312-4A48-8732-7B52ACDFBD55}"/>
              </a:ext>
            </a:extLst>
          </p:cNvPr>
          <p:cNvGraphicFramePr>
            <a:graphicFrameLocks noGrp="1"/>
          </p:cNvGraphicFramePr>
          <p:nvPr>
            <p:extLst>
              <p:ext uri="{D42A27DB-BD31-4B8C-83A1-F6EECF244321}">
                <p14:modId xmlns:p14="http://schemas.microsoft.com/office/powerpoint/2010/main" val="2395979473"/>
              </p:ext>
            </p:extLst>
          </p:nvPr>
        </p:nvGraphicFramePr>
        <p:xfrm>
          <a:off x="2763994" y="4010333"/>
          <a:ext cx="4846545" cy="370840"/>
        </p:xfrm>
        <a:graphic>
          <a:graphicData uri="http://schemas.openxmlformats.org/drawingml/2006/table">
            <a:tbl>
              <a:tblPr>
                <a:tableStyleId>{5C22544A-7EE6-4342-B048-85BDC9FD1C3A}</a:tableStyleId>
              </a:tblPr>
              <a:tblGrid>
                <a:gridCol w="481547">
                  <a:extLst>
                    <a:ext uri="{9D8B030D-6E8A-4147-A177-3AD203B41FA5}">
                      <a16:colId xmlns:a16="http://schemas.microsoft.com/office/drawing/2014/main" val="928230034"/>
                    </a:ext>
                  </a:extLst>
                </a:gridCol>
                <a:gridCol w="432048">
                  <a:extLst>
                    <a:ext uri="{9D8B030D-6E8A-4147-A177-3AD203B41FA5}">
                      <a16:colId xmlns:a16="http://schemas.microsoft.com/office/drawing/2014/main" val="1497199785"/>
                    </a:ext>
                  </a:extLst>
                </a:gridCol>
                <a:gridCol w="694660">
                  <a:extLst>
                    <a:ext uri="{9D8B030D-6E8A-4147-A177-3AD203B41FA5}">
                      <a16:colId xmlns:a16="http://schemas.microsoft.com/office/drawing/2014/main" val="1496668875"/>
                    </a:ext>
                  </a:extLst>
                </a:gridCol>
                <a:gridCol w="437128">
                  <a:extLst>
                    <a:ext uri="{9D8B030D-6E8A-4147-A177-3AD203B41FA5}">
                      <a16:colId xmlns:a16="http://schemas.microsoft.com/office/drawing/2014/main" val="2165165124"/>
                    </a:ext>
                  </a:extLst>
                </a:gridCol>
                <a:gridCol w="833489">
                  <a:extLst>
                    <a:ext uri="{9D8B030D-6E8A-4147-A177-3AD203B41FA5}">
                      <a16:colId xmlns:a16="http://schemas.microsoft.com/office/drawing/2014/main" val="2331704356"/>
                    </a:ext>
                  </a:extLst>
                </a:gridCol>
                <a:gridCol w="936104">
                  <a:extLst>
                    <a:ext uri="{9D8B030D-6E8A-4147-A177-3AD203B41FA5}">
                      <a16:colId xmlns:a16="http://schemas.microsoft.com/office/drawing/2014/main" val="3777904658"/>
                    </a:ext>
                  </a:extLst>
                </a:gridCol>
                <a:gridCol w="1031569">
                  <a:extLst>
                    <a:ext uri="{9D8B030D-6E8A-4147-A177-3AD203B41FA5}">
                      <a16:colId xmlns:a16="http://schemas.microsoft.com/office/drawing/2014/main" val="1455410247"/>
                    </a:ext>
                  </a:extLst>
                </a:gridCol>
              </a:tblGrid>
              <a:tr h="370840">
                <a:tc>
                  <a:txBody>
                    <a:bodyPr/>
                    <a:lstStyle/>
                    <a:p>
                      <a:pPr algn="ctr"/>
                      <a:r>
                        <a:rPr kumimoji="1" lang="en-US" altLang="ja-JP" dirty="0"/>
                        <a:t>a</a:t>
                      </a:r>
                      <a:endParaRPr kumimoji="1" lang="ja-JP" altLang="en-US" dirty="0"/>
                    </a:p>
                  </a:txBody>
                  <a:tcPr>
                    <a:solidFill>
                      <a:schemeClr val="accent5">
                        <a:lumMod val="60000"/>
                        <a:lumOff val="40000"/>
                      </a:schemeClr>
                    </a:solidFill>
                  </a:tcPr>
                </a:tc>
                <a:tc>
                  <a:txBody>
                    <a:bodyPr/>
                    <a:lstStyle/>
                    <a:p>
                      <a:pPr algn="ctr"/>
                      <a:r>
                        <a:rPr kumimoji="1" lang="en-US" altLang="ja-JP" dirty="0"/>
                        <a:t>b</a:t>
                      </a:r>
                      <a:endParaRPr kumimoji="1" lang="ja-JP" altLang="en-US" dirty="0"/>
                    </a:p>
                  </a:txBody>
                  <a:tcPr>
                    <a:solidFill>
                      <a:schemeClr val="accent5">
                        <a:lumMod val="60000"/>
                        <a:lumOff val="40000"/>
                      </a:schemeClr>
                    </a:solidFill>
                  </a:tcPr>
                </a:tc>
                <a:tc>
                  <a:txBody>
                    <a:bodyPr/>
                    <a:lstStyle/>
                    <a:p>
                      <a:pPr algn="ctr"/>
                      <a:r>
                        <a:rPr kumimoji="1" lang="en-US" altLang="ja-JP" dirty="0" err="1"/>
                        <a:t>a×b</a:t>
                      </a:r>
                      <a:endParaRPr kumimoji="1" lang="ja-JP" altLang="en-US" dirty="0"/>
                    </a:p>
                  </a:txBody>
                  <a:tcPr>
                    <a:solidFill>
                      <a:schemeClr val="accent5">
                        <a:lumMod val="60000"/>
                        <a:lumOff val="40000"/>
                      </a:schemeClr>
                    </a:solidFill>
                  </a:tcPr>
                </a:tc>
                <a:tc>
                  <a:txBody>
                    <a:bodyPr/>
                    <a:lstStyle/>
                    <a:p>
                      <a:pPr algn="ctr"/>
                      <a:r>
                        <a:rPr kumimoji="1" lang="en-US" altLang="ja-JP" dirty="0"/>
                        <a:t>c</a:t>
                      </a:r>
                      <a:endParaRPr kumimoji="1" lang="ja-JP" altLang="en-US" dirty="0"/>
                    </a:p>
                  </a:txBody>
                  <a:tcPr>
                    <a:solidFill>
                      <a:schemeClr val="accent5">
                        <a:lumMod val="60000"/>
                        <a:lumOff val="40000"/>
                      </a:schemeClr>
                    </a:solidFill>
                  </a:tcPr>
                </a:tc>
                <a:tc>
                  <a:txBody>
                    <a:bodyPr/>
                    <a:lstStyle/>
                    <a:p>
                      <a:pPr algn="ctr"/>
                      <a:r>
                        <a:rPr kumimoji="1" lang="en-US" altLang="ja-JP" dirty="0" err="1"/>
                        <a:t>a×c</a:t>
                      </a:r>
                      <a:endParaRPr kumimoji="1" lang="ja-JP" altLang="en-US" dirty="0"/>
                    </a:p>
                  </a:txBody>
                  <a:tcPr>
                    <a:solidFill>
                      <a:schemeClr val="accent5">
                        <a:lumMod val="60000"/>
                        <a:lumOff val="40000"/>
                      </a:schemeClr>
                    </a:solidFill>
                  </a:tcPr>
                </a:tc>
                <a:tc>
                  <a:txBody>
                    <a:bodyPr/>
                    <a:lstStyle/>
                    <a:p>
                      <a:pPr algn="ctr"/>
                      <a:r>
                        <a:rPr kumimoji="1" lang="ja-JP" altLang="en-US" dirty="0"/>
                        <a:t>誤差</a:t>
                      </a:r>
                    </a:p>
                  </a:txBody>
                  <a:tcPr>
                    <a:solidFill>
                      <a:schemeClr val="accent5">
                        <a:lumMod val="60000"/>
                        <a:lumOff val="40000"/>
                      </a:schemeClr>
                    </a:solidFill>
                  </a:tcPr>
                </a:tc>
                <a:tc>
                  <a:txBody>
                    <a:bodyPr/>
                    <a:lstStyle/>
                    <a:p>
                      <a:pPr algn="ctr"/>
                      <a:r>
                        <a:rPr kumimoji="1" lang="en-US" altLang="ja-JP" dirty="0"/>
                        <a:t>d</a:t>
                      </a:r>
                      <a:endParaRPr kumimoji="1" lang="ja-JP" altLang="en-US" dirty="0"/>
                    </a:p>
                  </a:txBody>
                  <a:tcPr>
                    <a:solidFill>
                      <a:schemeClr val="accent5">
                        <a:lumMod val="60000"/>
                        <a:lumOff val="40000"/>
                      </a:schemeClr>
                    </a:solidFill>
                  </a:tcPr>
                </a:tc>
                <a:extLst>
                  <a:ext uri="{0D108BD9-81ED-4DB2-BD59-A6C34878D82A}">
                    <a16:rowId xmlns:a16="http://schemas.microsoft.com/office/drawing/2014/main" val="3752297032"/>
                  </a:ext>
                </a:extLst>
              </a:tr>
            </a:tbl>
          </a:graphicData>
        </a:graphic>
      </p:graphicFrame>
      <p:graphicFrame>
        <p:nvGraphicFramePr>
          <p:cNvPr id="14" name="表 13">
            <a:extLst>
              <a:ext uri="{FF2B5EF4-FFF2-40B4-BE49-F238E27FC236}">
                <a16:creationId xmlns:a16="http://schemas.microsoft.com/office/drawing/2014/main" id="{6587E6DE-D7DF-4215-95E2-D41EACB727C8}"/>
              </a:ext>
            </a:extLst>
          </p:cNvPr>
          <p:cNvGraphicFramePr>
            <a:graphicFrameLocks noGrp="1"/>
          </p:cNvGraphicFramePr>
          <p:nvPr>
            <p:extLst>
              <p:ext uri="{D42A27DB-BD31-4B8C-83A1-F6EECF244321}">
                <p14:modId xmlns:p14="http://schemas.microsoft.com/office/powerpoint/2010/main" val="452130332"/>
              </p:ext>
            </p:extLst>
          </p:nvPr>
        </p:nvGraphicFramePr>
        <p:xfrm>
          <a:off x="2782797" y="5277253"/>
          <a:ext cx="4846545" cy="370840"/>
        </p:xfrm>
        <a:graphic>
          <a:graphicData uri="http://schemas.openxmlformats.org/drawingml/2006/table">
            <a:tbl>
              <a:tblPr>
                <a:tableStyleId>{5C22544A-7EE6-4342-B048-85BDC9FD1C3A}</a:tableStyleId>
              </a:tblPr>
              <a:tblGrid>
                <a:gridCol w="481547">
                  <a:extLst>
                    <a:ext uri="{9D8B030D-6E8A-4147-A177-3AD203B41FA5}">
                      <a16:colId xmlns:a16="http://schemas.microsoft.com/office/drawing/2014/main" val="928230034"/>
                    </a:ext>
                  </a:extLst>
                </a:gridCol>
                <a:gridCol w="432048">
                  <a:extLst>
                    <a:ext uri="{9D8B030D-6E8A-4147-A177-3AD203B41FA5}">
                      <a16:colId xmlns:a16="http://schemas.microsoft.com/office/drawing/2014/main" val="1497199785"/>
                    </a:ext>
                  </a:extLst>
                </a:gridCol>
                <a:gridCol w="697068">
                  <a:extLst>
                    <a:ext uri="{9D8B030D-6E8A-4147-A177-3AD203B41FA5}">
                      <a16:colId xmlns:a16="http://schemas.microsoft.com/office/drawing/2014/main" val="1496668875"/>
                    </a:ext>
                  </a:extLst>
                </a:gridCol>
                <a:gridCol w="452562">
                  <a:extLst>
                    <a:ext uri="{9D8B030D-6E8A-4147-A177-3AD203B41FA5}">
                      <a16:colId xmlns:a16="http://schemas.microsoft.com/office/drawing/2014/main" val="2165165124"/>
                    </a:ext>
                  </a:extLst>
                </a:gridCol>
                <a:gridCol w="815647">
                  <a:extLst>
                    <a:ext uri="{9D8B030D-6E8A-4147-A177-3AD203B41FA5}">
                      <a16:colId xmlns:a16="http://schemas.microsoft.com/office/drawing/2014/main" val="2331704356"/>
                    </a:ext>
                  </a:extLst>
                </a:gridCol>
                <a:gridCol w="936104">
                  <a:extLst>
                    <a:ext uri="{9D8B030D-6E8A-4147-A177-3AD203B41FA5}">
                      <a16:colId xmlns:a16="http://schemas.microsoft.com/office/drawing/2014/main" val="3777904658"/>
                    </a:ext>
                  </a:extLst>
                </a:gridCol>
                <a:gridCol w="1031569">
                  <a:extLst>
                    <a:ext uri="{9D8B030D-6E8A-4147-A177-3AD203B41FA5}">
                      <a16:colId xmlns:a16="http://schemas.microsoft.com/office/drawing/2014/main" val="1455410247"/>
                    </a:ext>
                  </a:extLst>
                </a:gridCol>
              </a:tblGrid>
              <a:tr h="370840">
                <a:tc>
                  <a:txBody>
                    <a:bodyPr/>
                    <a:lstStyle/>
                    <a:p>
                      <a:pPr algn="ctr"/>
                      <a:r>
                        <a:rPr kumimoji="1" lang="en-US" altLang="ja-JP" dirty="0"/>
                        <a:t>a</a:t>
                      </a:r>
                      <a:endParaRPr kumimoji="1" lang="ja-JP" altLang="en-US" dirty="0"/>
                    </a:p>
                  </a:txBody>
                  <a:tcPr>
                    <a:solidFill>
                      <a:schemeClr val="accent5">
                        <a:lumMod val="60000"/>
                        <a:lumOff val="40000"/>
                      </a:schemeClr>
                    </a:solidFill>
                  </a:tcPr>
                </a:tc>
                <a:tc>
                  <a:txBody>
                    <a:bodyPr/>
                    <a:lstStyle/>
                    <a:p>
                      <a:pPr algn="ctr"/>
                      <a:r>
                        <a:rPr kumimoji="1" lang="en-US" altLang="ja-JP" dirty="0"/>
                        <a:t>b</a:t>
                      </a:r>
                      <a:endParaRPr kumimoji="1" lang="ja-JP" altLang="en-US" dirty="0"/>
                    </a:p>
                  </a:txBody>
                  <a:tcPr>
                    <a:solidFill>
                      <a:schemeClr val="accent5">
                        <a:lumMod val="60000"/>
                        <a:lumOff val="40000"/>
                      </a:schemeClr>
                    </a:solidFill>
                  </a:tcPr>
                </a:tc>
                <a:tc>
                  <a:txBody>
                    <a:bodyPr/>
                    <a:lstStyle/>
                    <a:p>
                      <a:pPr algn="ctr"/>
                      <a:r>
                        <a:rPr kumimoji="1" lang="en-US" altLang="ja-JP" dirty="0"/>
                        <a:t>e</a:t>
                      </a:r>
                      <a:endParaRPr kumimoji="1" lang="ja-JP" altLang="en-US" dirty="0"/>
                    </a:p>
                  </a:txBody>
                  <a:tcPr>
                    <a:solidFill>
                      <a:schemeClr val="accent5">
                        <a:lumMod val="60000"/>
                        <a:lumOff val="40000"/>
                      </a:schemeClr>
                    </a:solidFill>
                  </a:tcPr>
                </a:tc>
                <a:tc>
                  <a:txBody>
                    <a:bodyPr/>
                    <a:lstStyle/>
                    <a:p>
                      <a:pPr algn="ctr"/>
                      <a:r>
                        <a:rPr kumimoji="1" lang="en-US" altLang="ja-JP" dirty="0"/>
                        <a:t>c</a:t>
                      </a:r>
                      <a:endParaRPr kumimoji="1" lang="ja-JP" altLang="en-US" dirty="0"/>
                    </a:p>
                  </a:txBody>
                  <a:tcPr>
                    <a:solidFill>
                      <a:schemeClr val="accent5">
                        <a:lumMod val="60000"/>
                        <a:lumOff val="40000"/>
                      </a:schemeClr>
                    </a:solidFill>
                  </a:tcPr>
                </a:tc>
                <a:tc>
                  <a:txBody>
                    <a:bodyPr/>
                    <a:lstStyle/>
                    <a:p>
                      <a:pPr algn="ctr"/>
                      <a:r>
                        <a:rPr kumimoji="1" lang="en-US" altLang="ja-JP" dirty="0"/>
                        <a:t>f</a:t>
                      </a:r>
                      <a:endParaRPr kumimoji="1" lang="ja-JP" altLang="en-US" dirty="0"/>
                    </a:p>
                  </a:txBody>
                  <a:tcPr>
                    <a:solidFill>
                      <a:schemeClr val="accent5">
                        <a:lumMod val="60000"/>
                        <a:lumOff val="40000"/>
                      </a:schemeClr>
                    </a:solidFill>
                  </a:tcPr>
                </a:tc>
                <a:tc>
                  <a:txBody>
                    <a:bodyPr/>
                    <a:lstStyle/>
                    <a:p>
                      <a:pPr algn="ctr"/>
                      <a:r>
                        <a:rPr kumimoji="1" lang="en-US" altLang="ja-JP" dirty="0"/>
                        <a:t>d</a:t>
                      </a:r>
                      <a:endParaRPr kumimoji="1" lang="ja-JP" altLang="en-US" dirty="0"/>
                    </a:p>
                  </a:txBody>
                  <a:tcPr>
                    <a:solidFill>
                      <a:schemeClr val="accent5">
                        <a:lumMod val="60000"/>
                        <a:lumOff val="40000"/>
                      </a:schemeClr>
                    </a:solidFill>
                  </a:tcPr>
                </a:tc>
                <a:tc>
                  <a:txBody>
                    <a:bodyPr/>
                    <a:lstStyle/>
                    <a:p>
                      <a:pPr algn="ctr"/>
                      <a:r>
                        <a:rPr kumimoji="1" lang="ja-JP" altLang="en-US" dirty="0"/>
                        <a:t>誤差</a:t>
                      </a:r>
                    </a:p>
                  </a:txBody>
                  <a:tcPr>
                    <a:solidFill>
                      <a:schemeClr val="accent5">
                        <a:lumMod val="60000"/>
                        <a:lumOff val="40000"/>
                      </a:schemeClr>
                    </a:solidFill>
                  </a:tcPr>
                </a:tc>
                <a:extLst>
                  <a:ext uri="{0D108BD9-81ED-4DB2-BD59-A6C34878D82A}">
                    <a16:rowId xmlns:a16="http://schemas.microsoft.com/office/drawing/2014/main" val="3752297032"/>
                  </a:ext>
                </a:extLst>
              </a:tr>
            </a:tbl>
          </a:graphicData>
        </a:graphic>
      </p:graphicFrame>
      <p:sp>
        <p:nvSpPr>
          <p:cNvPr id="15" name="矢印: 下 14">
            <a:extLst>
              <a:ext uri="{FF2B5EF4-FFF2-40B4-BE49-F238E27FC236}">
                <a16:creationId xmlns:a16="http://schemas.microsoft.com/office/drawing/2014/main" id="{3851CC95-332C-4EB0-92AD-B9D85CC54009}"/>
              </a:ext>
            </a:extLst>
          </p:cNvPr>
          <p:cNvSpPr/>
          <p:nvPr/>
        </p:nvSpPr>
        <p:spPr>
          <a:xfrm flipH="1">
            <a:off x="6120749" y="3120281"/>
            <a:ext cx="180181" cy="884783"/>
          </a:xfrm>
          <a:prstGeom prst="downArrow">
            <a:avLst/>
          </a:prstGeom>
          <a:solidFill>
            <a:srgbClr val="FFFF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下 15">
            <a:extLst>
              <a:ext uri="{FF2B5EF4-FFF2-40B4-BE49-F238E27FC236}">
                <a16:creationId xmlns:a16="http://schemas.microsoft.com/office/drawing/2014/main" id="{DCAF5A24-F990-4FAE-B99B-7C3099019CAF}"/>
              </a:ext>
            </a:extLst>
          </p:cNvPr>
          <p:cNvSpPr/>
          <p:nvPr/>
        </p:nvSpPr>
        <p:spPr>
          <a:xfrm flipH="1">
            <a:off x="6984107" y="3137042"/>
            <a:ext cx="180181" cy="860681"/>
          </a:xfrm>
          <a:prstGeom prst="downArrow">
            <a:avLst/>
          </a:prstGeom>
          <a:solidFill>
            <a:srgbClr val="FFFF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タイトル 1">
            <a:extLst>
              <a:ext uri="{FF2B5EF4-FFF2-40B4-BE49-F238E27FC236}">
                <a16:creationId xmlns:a16="http://schemas.microsoft.com/office/drawing/2014/main" id="{9909D90D-A5D7-404B-9FE1-257BE134B7E9}"/>
              </a:ext>
            </a:extLst>
          </p:cNvPr>
          <p:cNvSpPr txBox="1">
            <a:spLocks/>
          </p:cNvSpPr>
          <p:nvPr/>
        </p:nvSpPr>
        <p:spPr bwMode="auto">
          <a:xfrm>
            <a:off x="4716015" y="3239159"/>
            <a:ext cx="1364651" cy="6571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bg1"/>
                </a:solidFill>
                <a:latin typeface="+mj-lt"/>
                <a:ea typeface="+mj-ea"/>
                <a:cs typeface="+mj-cs"/>
              </a:defRPr>
            </a:lvl1pPr>
            <a:lvl2pPr algn="ctr" rtl="0" eaLnBrk="1" fontAlgn="base" hangingPunct="1">
              <a:spcBef>
                <a:spcPct val="0"/>
              </a:spcBef>
              <a:spcAft>
                <a:spcPct val="0"/>
              </a:spcAft>
              <a:defRPr kumimoji="1" sz="4400">
                <a:solidFill>
                  <a:schemeClr val="bg1"/>
                </a:solidFill>
                <a:latin typeface="Mead Bold" pitchFamily="2" charset="0"/>
              </a:defRPr>
            </a:lvl2pPr>
            <a:lvl3pPr algn="ctr" rtl="0" eaLnBrk="1" fontAlgn="base" hangingPunct="1">
              <a:spcBef>
                <a:spcPct val="0"/>
              </a:spcBef>
              <a:spcAft>
                <a:spcPct val="0"/>
              </a:spcAft>
              <a:defRPr kumimoji="1" sz="4400">
                <a:solidFill>
                  <a:schemeClr val="bg1"/>
                </a:solidFill>
                <a:latin typeface="Mead Bold" pitchFamily="2" charset="0"/>
              </a:defRPr>
            </a:lvl3pPr>
            <a:lvl4pPr algn="ctr" rtl="0" eaLnBrk="1" fontAlgn="base" hangingPunct="1">
              <a:spcBef>
                <a:spcPct val="0"/>
              </a:spcBef>
              <a:spcAft>
                <a:spcPct val="0"/>
              </a:spcAft>
              <a:defRPr kumimoji="1" sz="4400">
                <a:solidFill>
                  <a:schemeClr val="bg1"/>
                </a:solidFill>
                <a:latin typeface="Mead Bold" pitchFamily="2" charset="0"/>
              </a:defRPr>
            </a:lvl4pPr>
            <a:lvl5pPr algn="ctr" rtl="0" eaLnBrk="1" fontAlgn="base" hangingPunct="1">
              <a:spcBef>
                <a:spcPct val="0"/>
              </a:spcBef>
              <a:spcAft>
                <a:spcPct val="0"/>
              </a:spcAft>
              <a:defRPr kumimoji="1" sz="4400">
                <a:solidFill>
                  <a:schemeClr val="bg1"/>
                </a:solidFill>
                <a:latin typeface="Mead Bold" pitchFamily="2" charset="0"/>
              </a:defRPr>
            </a:lvl5pPr>
            <a:lvl6pPr marL="457200" algn="ctr" rtl="0" eaLnBrk="1" fontAlgn="base" hangingPunct="1">
              <a:spcBef>
                <a:spcPct val="0"/>
              </a:spcBef>
              <a:spcAft>
                <a:spcPct val="0"/>
              </a:spcAft>
              <a:defRPr kumimoji="1" sz="4400">
                <a:solidFill>
                  <a:schemeClr val="bg1"/>
                </a:solidFill>
                <a:latin typeface="Mead Bold" pitchFamily="2" charset="0"/>
              </a:defRPr>
            </a:lvl6pPr>
            <a:lvl7pPr marL="914400" algn="ctr" rtl="0" eaLnBrk="1" fontAlgn="base" hangingPunct="1">
              <a:spcBef>
                <a:spcPct val="0"/>
              </a:spcBef>
              <a:spcAft>
                <a:spcPct val="0"/>
              </a:spcAft>
              <a:defRPr kumimoji="1" sz="4400">
                <a:solidFill>
                  <a:schemeClr val="bg1"/>
                </a:solidFill>
                <a:latin typeface="Mead Bold" pitchFamily="2" charset="0"/>
              </a:defRPr>
            </a:lvl7pPr>
            <a:lvl8pPr marL="1371600" algn="ctr" rtl="0" eaLnBrk="1" fontAlgn="base" hangingPunct="1">
              <a:spcBef>
                <a:spcPct val="0"/>
              </a:spcBef>
              <a:spcAft>
                <a:spcPct val="0"/>
              </a:spcAft>
              <a:defRPr kumimoji="1" sz="4400">
                <a:solidFill>
                  <a:schemeClr val="bg1"/>
                </a:solidFill>
                <a:latin typeface="Mead Bold" pitchFamily="2" charset="0"/>
              </a:defRPr>
            </a:lvl8pPr>
            <a:lvl9pPr marL="1828800" algn="ctr" rtl="0" eaLnBrk="1" fontAlgn="base" hangingPunct="1">
              <a:spcBef>
                <a:spcPct val="0"/>
              </a:spcBef>
              <a:spcAft>
                <a:spcPct val="0"/>
              </a:spcAft>
              <a:defRPr kumimoji="1" sz="4400">
                <a:solidFill>
                  <a:schemeClr val="bg1"/>
                </a:solidFill>
                <a:latin typeface="Mead Bold" pitchFamily="2" charset="0"/>
              </a:defRPr>
            </a:lvl9pPr>
          </a:lstStyle>
          <a:p>
            <a:pPr algn="just"/>
            <a:r>
              <a:rPr lang="ja-JP" altLang="en-US" sz="1500" kern="0" dirty="0"/>
              <a:t>興味の薄い交互作用に誤差を割り付ける</a:t>
            </a:r>
          </a:p>
        </p:txBody>
      </p:sp>
      <p:sp>
        <p:nvSpPr>
          <p:cNvPr id="18" name="タイトル 1">
            <a:extLst>
              <a:ext uri="{FF2B5EF4-FFF2-40B4-BE49-F238E27FC236}">
                <a16:creationId xmlns:a16="http://schemas.microsoft.com/office/drawing/2014/main" id="{FB6FC721-F7FA-4834-BD0D-1C2635577261}"/>
              </a:ext>
            </a:extLst>
          </p:cNvPr>
          <p:cNvSpPr txBox="1">
            <a:spLocks/>
          </p:cNvSpPr>
          <p:nvPr/>
        </p:nvSpPr>
        <p:spPr bwMode="auto">
          <a:xfrm>
            <a:off x="7076424" y="3336430"/>
            <a:ext cx="1530507" cy="4353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bg1"/>
                </a:solidFill>
                <a:latin typeface="+mj-lt"/>
                <a:ea typeface="+mj-ea"/>
                <a:cs typeface="+mj-cs"/>
              </a:defRPr>
            </a:lvl1pPr>
            <a:lvl2pPr algn="ctr" rtl="0" eaLnBrk="1" fontAlgn="base" hangingPunct="1">
              <a:spcBef>
                <a:spcPct val="0"/>
              </a:spcBef>
              <a:spcAft>
                <a:spcPct val="0"/>
              </a:spcAft>
              <a:defRPr kumimoji="1" sz="4400">
                <a:solidFill>
                  <a:schemeClr val="bg1"/>
                </a:solidFill>
                <a:latin typeface="Mead Bold" pitchFamily="2" charset="0"/>
              </a:defRPr>
            </a:lvl2pPr>
            <a:lvl3pPr algn="ctr" rtl="0" eaLnBrk="1" fontAlgn="base" hangingPunct="1">
              <a:spcBef>
                <a:spcPct val="0"/>
              </a:spcBef>
              <a:spcAft>
                <a:spcPct val="0"/>
              </a:spcAft>
              <a:defRPr kumimoji="1" sz="4400">
                <a:solidFill>
                  <a:schemeClr val="bg1"/>
                </a:solidFill>
                <a:latin typeface="Mead Bold" pitchFamily="2" charset="0"/>
              </a:defRPr>
            </a:lvl3pPr>
            <a:lvl4pPr algn="ctr" rtl="0" eaLnBrk="1" fontAlgn="base" hangingPunct="1">
              <a:spcBef>
                <a:spcPct val="0"/>
              </a:spcBef>
              <a:spcAft>
                <a:spcPct val="0"/>
              </a:spcAft>
              <a:defRPr kumimoji="1" sz="4400">
                <a:solidFill>
                  <a:schemeClr val="bg1"/>
                </a:solidFill>
                <a:latin typeface="Mead Bold" pitchFamily="2" charset="0"/>
              </a:defRPr>
            </a:lvl4pPr>
            <a:lvl5pPr algn="ctr" rtl="0" eaLnBrk="1" fontAlgn="base" hangingPunct="1">
              <a:spcBef>
                <a:spcPct val="0"/>
              </a:spcBef>
              <a:spcAft>
                <a:spcPct val="0"/>
              </a:spcAft>
              <a:defRPr kumimoji="1" sz="4400">
                <a:solidFill>
                  <a:schemeClr val="bg1"/>
                </a:solidFill>
                <a:latin typeface="Mead Bold" pitchFamily="2" charset="0"/>
              </a:defRPr>
            </a:lvl5pPr>
            <a:lvl6pPr marL="457200" algn="ctr" rtl="0" eaLnBrk="1" fontAlgn="base" hangingPunct="1">
              <a:spcBef>
                <a:spcPct val="0"/>
              </a:spcBef>
              <a:spcAft>
                <a:spcPct val="0"/>
              </a:spcAft>
              <a:defRPr kumimoji="1" sz="4400">
                <a:solidFill>
                  <a:schemeClr val="bg1"/>
                </a:solidFill>
                <a:latin typeface="Mead Bold" pitchFamily="2" charset="0"/>
              </a:defRPr>
            </a:lvl6pPr>
            <a:lvl7pPr marL="914400" algn="ctr" rtl="0" eaLnBrk="1" fontAlgn="base" hangingPunct="1">
              <a:spcBef>
                <a:spcPct val="0"/>
              </a:spcBef>
              <a:spcAft>
                <a:spcPct val="0"/>
              </a:spcAft>
              <a:defRPr kumimoji="1" sz="4400">
                <a:solidFill>
                  <a:schemeClr val="bg1"/>
                </a:solidFill>
                <a:latin typeface="Mead Bold" pitchFamily="2" charset="0"/>
              </a:defRPr>
            </a:lvl7pPr>
            <a:lvl8pPr marL="1371600" algn="ctr" rtl="0" eaLnBrk="1" fontAlgn="base" hangingPunct="1">
              <a:spcBef>
                <a:spcPct val="0"/>
              </a:spcBef>
              <a:spcAft>
                <a:spcPct val="0"/>
              </a:spcAft>
              <a:defRPr kumimoji="1" sz="4400">
                <a:solidFill>
                  <a:schemeClr val="bg1"/>
                </a:solidFill>
                <a:latin typeface="Mead Bold" pitchFamily="2" charset="0"/>
              </a:defRPr>
            </a:lvl8pPr>
            <a:lvl9pPr marL="1828800" algn="ctr" rtl="0" eaLnBrk="1" fontAlgn="base" hangingPunct="1">
              <a:spcBef>
                <a:spcPct val="0"/>
              </a:spcBef>
              <a:spcAft>
                <a:spcPct val="0"/>
              </a:spcAft>
              <a:defRPr kumimoji="1" sz="4400">
                <a:solidFill>
                  <a:schemeClr val="bg1"/>
                </a:solidFill>
                <a:latin typeface="Mead Bold" pitchFamily="2" charset="0"/>
              </a:defRPr>
            </a:lvl9pPr>
          </a:lstStyle>
          <a:p>
            <a:pPr algn="just"/>
            <a:r>
              <a:rPr lang="ja-JP" altLang="en-US" sz="1500" kern="0" dirty="0"/>
              <a:t>高次の交互作用はないので第</a:t>
            </a:r>
            <a:r>
              <a:rPr lang="en-US" altLang="ja-JP" sz="1500" kern="0" dirty="0"/>
              <a:t>4</a:t>
            </a:r>
            <a:r>
              <a:rPr lang="ja-JP" altLang="en-US" sz="1500" kern="0" dirty="0"/>
              <a:t>の要因</a:t>
            </a:r>
            <a:r>
              <a:rPr lang="en-US" altLang="ja-JP" sz="1500" kern="0" dirty="0"/>
              <a:t>d</a:t>
            </a:r>
            <a:r>
              <a:rPr lang="ja-JP" altLang="en-US" sz="1500" kern="0" dirty="0"/>
              <a:t>を割付</a:t>
            </a:r>
          </a:p>
        </p:txBody>
      </p:sp>
      <p:sp>
        <p:nvSpPr>
          <p:cNvPr id="21" name="矢印: 下 20">
            <a:extLst>
              <a:ext uri="{FF2B5EF4-FFF2-40B4-BE49-F238E27FC236}">
                <a16:creationId xmlns:a16="http://schemas.microsoft.com/office/drawing/2014/main" id="{2D4E7561-62D8-4F44-B7A6-2E619D80F34D}"/>
              </a:ext>
            </a:extLst>
          </p:cNvPr>
          <p:cNvSpPr/>
          <p:nvPr/>
        </p:nvSpPr>
        <p:spPr>
          <a:xfrm flipH="1">
            <a:off x="3995935" y="4424253"/>
            <a:ext cx="174640" cy="804788"/>
          </a:xfrm>
          <a:prstGeom prst="downArrow">
            <a:avLst/>
          </a:prstGeom>
          <a:solidFill>
            <a:srgbClr val="FFFF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矢印: 下 21">
            <a:extLst>
              <a:ext uri="{FF2B5EF4-FFF2-40B4-BE49-F238E27FC236}">
                <a16:creationId xmlns:a16="http://schemas.microsoft.com/office/drawing/2014/main" id="{16A2AA02-7D26-4B20-880E-EF5838E4E9BB}"/>
              </a:ext>
            </a:extLst>
          </p:cNvPr>
          <p:cNvSpPr/>
          <p:nvPr/>
        </p:nvSpPr>
        <p:spPr>
          <a:xfrm flipH="1">
            <a:off x="5178449" y="4424252"/>
            <a:ext cx="174642" cy="804789"/>
          </a:xfrm>
          <a:prstGeom prst="downArrow">
            <a:avLst/>
          </a:prstGeom>
          <a:solidFill>
            <a:srgbClr val="FFFF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タイトル 1">
            <a:extLst>
              <a:ext uri="{FF2B5EF4-FFF2-40B4-BE49-F238E27FC236}">
                <a16:creationId xmlns:a16="http://schemas.microsoft.com/office/drawing/2014/main" id="{7A646DDB-5222-48CC-8182-DEC9346ADC35}"/>
              </a:ext>
            </a:extLst>
          </p:cNvPr>
          <p:cNvSpPr txBox="1">
            <a:spLocks/>
          </p:cNvSpPr>
          <p:nvPr/>
        </p:nvSpPr>
        <p:spPr bwMode="auto">
          <a:xfrm>
            <a:off x="241220" y="4040065"/>
            <a:ext cx="2584482" cy="3813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bg1"/>
                </a:solidFill>
                <a:latin typeface="+mj-lt"/>
                <a:ea typeface="+mj-ea"/>
                <a:cs typeface="+mj-cs"/>
              </a:defRPr>
            </a:lvl1pPr>
            <a:lvl2pPr algn="ctr" rtl="0" eaLnBrk="1" fontAlgn="base" hangingPunct="1">
              <a:spcBef>
                <a:spcPct val="0"/>
              </a:spcBef>
              <a:spcAft>
                <a:spcPct val="0"/>
              </a:spcAft>
              <a:defRPr kumimoji="1" sz="4400">
                <a:solidFill>
                  <a:schemeClr val="bg1"/>
                </a:solidFill>
                <a:latin typeface="Mead Bold" pitchFamily="2" charset="0"/>
              </a:defRPr>
            </a:lvl2pPr>
            <a:lvl3pPr algn="ctr" rtl="0" eaLnBrk="1" fontAlgn="base" hangingPunct="1">
              <a:spcBef>
                <a:spcPct val="0"/>
              </a:spcBef>
              <a:spcAft>
                <a:spcPct val="0"/>
              </a:spcAft>
              <a:defRPr kumimoji="1" sz="4400">
                <a:solidFill>
                  <a:schemeClr val="bg1"/>
                </a:solidFill>
                <a:latin typeface="Mead Bold" pitchFamily="2" charset="0"/>
              </a:defRPr>
            </a:lvl3pPr>
            <a:lvl4pPr algn="ctr" rtl="0" eaLnBrk="1" fontAlgn="base" hangingPunct="1">
              <a:spcBef>
                <a:spcPct val="0"/>
              </a:spcBef>
              <a:spcAft>
                <a:spcPct val="0"/>
              </a:spcAft>
              <a:defRPr kumimoji="1" sz="4400">
                <a:solidFill>
                  <a:schemeClr val="bg1"/>
                </a:solidFill>
                <a:latin typeface="Mead Bold" pitchFamily="2" charset="0"/>
              </a:defRPr>
            </a:lvl4pPr>
            <a:lvl5pPr algn="ctr" rtl="0" eaLnBrk="1" fontAlgn="base" hangingPunct="1">
              <a:spcBef>
                <a:spcPct val="0"/>
              </a:spcBef>
              <a:spcAft>
                <a:spcPct val="0"/>
              </a:spcAft>
              <a:defRPr kumimoji="1" sz="4400">
                <a:solidFill>
                  <a:schemeClr val="bg1"/>
                </a:solidFill>
                <a:latin typeface="Mead Bold" pitchFamily="2" charset="0"/>
              </a:defRPr>
            </a:lvl5pPr>
            <a:lvl6pPr marL="457200" algn="ctr" rtl="0" eaLnBrk="1" fontAlgn="base" hangingPunct="1">
              <a:spcBef>
                <a:spcPct val="0"/>
              </a:spcBef>
              <a:spcAft>
                <a:spcPct val="0"/>
              </a:spcAft>
              <a:defRPr kumimoji="1" sz="4400">
                <a:solidFill>
                  <a:schemeClr val="bg1"/>
                </a:solidFill>
                <a:latin typeface="Mead Bold" pitchFamily="2" charset="0"/>
              </a:defRPr>
            </a:lvl6pPr>
            <a:lvl7pPr marL="914400" algn="ctr" rtl="0" eaLnBrk="1" fontAlgn="base" hangingPunct="1">
              <a:spcBef>
                <a:spcPct val="0"/>
              </a:spcBef>
              <a:spcAft>
                <a:spcPct val="0"/>
              </a:spcAft>
              <a:defRPr kumimoji="1" sz="4400">
                <a:solidFill>
                  <a:schemeClr val="bg1"/>
                </a:solidFill>
                <a:latin typeface="Mead Bold" pitchFamily="2" charset="0"/>
              </a:defRPr>
            </a:lvl7pPr>
            <a:lvl8pPr marL="1371600" algn="ctr" rtl="0" eaLnBrk="1" fontAlgn="base" hangingPunct="1">
              <a:spcBef>
                <a:spcPct val="0"/>
              </a:spcBef>
              <a:spcAft>
                <a:spcPct val="0"/>
              </a:spcAft>
              <a:defRPr kumimoji="1" sz="4400">
                <a:solidFill>
                  <a:schemeClr val="bg1"/>
                </a:solidFill>
                <a:latin typeface="Mead Bold" pitchFamily="2" charset="0"/>
              </a:defRPr>
            </a:lvl8pPr>
            <a:lvl9pPr marL="1828800" algn="ctr" rtl="0" eaLnBrk="1" fontAlgn="base" hangingPunct="1">
              <a:spcBef>
                <a:spcPct val="0"/>
              </a:spcBef>
              <a:spcAft>
                <a:spcPct val="0"/>
              </a:spcAft>
              <a:defRPr kumimoji="1" sz="4400">
                <a:solidFill>
                  <a:schemeClr val="bg1"/>
                </a:solidFill>
                <a:latin typeface="Mead Bold" pitchFamily="2" charset="0"/>
              </a:defRPr>
            </a:lvl9pPr>
          </a:lstStyle>
          <a:p>
            <a:r>
              <a:rPr lang="ja-JP" altLang="en-US" sz="1800" kern="0" dirty="0"/>
              <a:t>要因</a:t>
            </a:r>
            <a:r>
              <a:rPr lang="en-US" altLang="ja-JP" sz="1800" kern="0" dirty="0"/>
              <a:t>4</a:t>
            </a:r>
            <a:r>
              <a:rPr lang="ja-JP" altLang="en-US" sz="1800" kern="0" dirty="0"/>
              <a:t>つと交互作用</a:t>
            </a:r>
            <a:r>
              <a:rPr lang="en-US" altLang="ja-JP" sz="1800" kern="0" dirty="0"/>
              <a:t>2</a:t>
            </a:r>
            <a:r>
              <a:rPr lang="ja-JP" altLang="en-US" sz="1800" kern="0" dirty="0"/>
              <a:t>つ</a:t>
            </a:r>
            <a:endParaRPr lang="en-US" altLang="ja-JP" sz="1800" kern="0" dirty="0"/>
          </a:p>
          <a:p>
            <a:r>
              <a:rPr lang="ja-JP" altLang="en-US" sz="1800" kern="0" dirty="0"/>
              <a:t>（四元配置実験）</a:t>
            </a:r>
          </a:p>
        </p:txBody>
      </p:sp>
      <p:sp>
        <p:nvSpPr>
          <p:cNvPr id="24" name="タイトル 1">
            <a:extLst>
              <a:ext uri="{FF2B5EF4-FFF2-40B4-BE49-F238E27FC236}">
                <a16:creationId xmlns:a16="http://schemas.microsoft.com/office/drawing/2014/main" id="{C1ADED85-3EA2-4BDD-B2AF-5299519BC263}"/>
              </a:ext>
            </a:extLst>
          </p:cNvPr>
          <p:cNvSpPr txBox="1">
            <a:spLocks/>
          </p:cNvSpPr>
          <p:nvPr/>
        </p:nvSpPr>
        <p:spPr bwMode="auto">
          <a:xfrm>
            <a:off x="719839" y="5359958"/>
            <a:ext cx="1924290" cy="3813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bg1"/>
                </a:solidFill>
                <a:latin typeface="+mj-lt"/>
                <a:ea typeface="+mj-ea"/>
                <a:cs typeface="+mj-cs"/>
              </a:defRPr>
            </a:lvl1pPr>
            <a:lvl2pPr algn="ctr" rtl="0" eaLnBrk="1" fontAlgn="base" hangingPunct="1">
              <a:spcBef>
                <a:spcPct val="0"/>
              </a:spcBef>
              <a:spcAft>
                <a:spcPct val="0"/>
              </a:spcAft>
              <a:defRPr kumimoji="1" sz="4400">
                <a:solidFill>
                  <a:schemeClr val="bg1"/>
                </a:solidFill>
                <a:latin typeface="Mead Bold" pitchFamily="2" charset="0"/>
              </a:defRPr>
            </a:lvl2pPr>
            <a:lvl3pPr algn="ctr" rtl="0" eaLnBrk="1" fontAlgn="base" hangingPunct="1">
              <a:spcBef>
                <a:spcPct val="0"/>
              </a:spcBef>
              <a:spcAft>
                <a:spcPct val="0"/>
              </a:spcAft>
              <a:defRPr kumimoji="1" sz="4400">
                <a:solidFill>
                  <a:schemeClr val="bg1"/>
                </a:solidFill>
                <a:latin typeface="Mead Bold" pitchFamily="2" charset="0"/>
              </a:defRPr>
            </a:lvl3pPr>
            <a:lvl4pPr algn="ctr" rtl="0" eaLnBrk="1" fontAlgn="base" hangingPunct="1">
              <a:spcBef>
                <a:spcPct val="0"/>
              </a:spcBef>
              <a:spcAft>
                <a:spcPct val="0"/>
              </a:spcAft>
              <a:defRPr kumimoji="1" sz="4400">
                <a:solidFill>
                  <a:schemeClr val="bg1"/>
                </a:solidFill>
                <a:latin typeface="Mead Bold" pitchFamily="2" charset="0"/>
              </a:defRPr>
            </a:lvl4pPr>
            <a:lvl5pPr algn="ctr" rtl="0" eaLnBrk="1" fontAlgn="base" hangingPunct="1">
              <a:spcBef>
                <a:spcPct val="0"/>
              </a:spcBef>
              <a:spcAft>
                <a:spcPct val="0"/>
              </a:spcAft>
              <a:defRPr kumimoji="1" sz="4400">
                <a:solidFill>
                  <a:schemeClr val="bg1"/>
                </a:solidFill>
                <a:latin typeface="Mead Bold" pitchFamily="2" charset="0"/>
              </a:defRPr>
            </a:lvl5pPr>
            <a:lvl6pPr marL="457200" algn="ctr" rtl="0" eaLnBrk="1" fontAlgn="base" hangingPunct="1">
              <a:spcBef>
                <a:spcPct val="0"/>
              </a:spcBef>
              <a:spcAft>
                <a:spcPct val="0"/>
              </a:spcAft>
              <a:defRPr kumimoji="1" sz="4400">
                <a:solidFill>
                  <a:schemeClr val="bg1"/>
                </a:solidFill>
                <a:latin typeface="Mead Bold" pitchFamily="2" charset="0"/>
              </a:defRPr>
            </a:lvl6pPr>
            <a:lvl7pPr marL="914400" algn="ctr" rtl="0" eaLnBrk="1" fontAlgn="base" hangingPunct="1">
              <a:spcBef>
                <a:spcPct val="0"/>
              </a:spcBef>
              <a:spcAft>
                <a:spcPct val="0"/>
              </a:spcAft>
              <a:defRPr kumimoji="1" sz="4400">
                <a:solidFill>
                  <a:schemeClr val="bg1"/>
                </a:solidFill>
                <a:latin typeface="Mead Bold" pitchFamily="2" charset="0"/>
              </a:defRPr>
            </a:lvl7pPr>
            <a:lvl8pPr marL="1371600" algn="ctr" rtl="0" eaLnBrk="1" fontAlgn="base" hangingPunct="1">
              <a:spcBef>
                <a:spcPct val="0"/>
              </a:spcBef>
              <a:spcAft>
                <a:spcPct val="0"/>
              </a:spcAft>
              <a:defRPr kumimoji="1" sz="4400">
                <a:solidFill>
                  <a:schemeClr val="bg1"/>
                </a:solidFill>
                <a:latin typeface="Mead Bold" pitchFamily="2" charset="0"/>
              </a:defRPr>
            </a:lvl8pPr>
            <a:lvl9pPr marL="1828800" algn="ctr" rtl="0" eaLnBrk="1" fontAlgn="base" hangingPunct="1">
              <a:spcBef>
                <a:spcPct val="0"/>
              </a:spcBef>
              <a:spcAft>
                <a:spcPct val="0"/>
              </a:spcAft>
              <a:defRPr kumimoji="1" sz="4400">
                <a:solidFill>
                  <a:schemeClr val="bg1"/>
                </a:solidFill>
                <a:latin typeface="Mead Bold" pitchFamily="2" charset="0"/>
              </a:defRPr>
            </a:lvl9pPr>
          </a:lstStyle>
          <a:p>
            <a:r>
              <a:rPr lang="ja-JP" altLang="en-US" sz="1800" kern="0" dirty="0"/>
              <a:t>要因</a:t>
            </a:r>
            <a:r>
              <a:rPr lang="en-US" altLang="ja-JP" sz="1800" kern="0" dirty="0"/>
              <a:t>6</a:t>
            </a:r>
            <a:r>
              <a:rPr lang="ja-JP" altLang="en-US" sz="1800" kern="0" dirty="0"/>
              <a:t>つ</a:t>
            </a:r>
            <a:endParaRPr lang="en-US" altLang="ja-JP" sz="1800" kern="0" dirty="0"/>
          </a:p>
          <a:p>
            <a:r>
              <a:rPr lang="ja-JP" altLang="en-US" sz="1800" kern="0" dirty="0"/>
              <a:t>（六元配置実験）</a:t>
            </a:r>
          </a:p>
        </p:txBody>
      </p:sp>
      <p:cxnSp>
        <p:nvCxnSpPr>
          <p:cNvPr id="26" name="コネクタ: 曲線 25">
            <a:extLst>
              <a:ext uri="{FF2B5EF4-FFF2-40B4-BE49-F238E27FC236}">
                <a16:creationId xmlns:a16="http://schemas.microsoft.com/office/drawing/2014/main" id="{DB4A7CB5-FADB-42D1-9A24-670C601846D7}"/>
              </a:ext>
            </a:extLst>
          </p:cNvPr>
          <p:cNvCxnSpPr>
            <a:cxnSpLocks/>
            <a:stCxn id="5" idx="1"/>
          </p:cNvCxnSpPr>
          <p:nvPr/>
        </p:nvCxnSpPr>
        <p:spPr>
          <a:xfrm rot="10800000" flipV="1">
            <a:off x="2908010" y="2148311"/>
            <a:ext cx="223830" cy="263526"/>
          </a:xfrm>
          <a:prstGeom prst="curvedConnector2">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0" name="タイトル 1">
            <a:extLst>
              <a:ext uri="{FF2B5EF4-FFF2-40B4-BE49-F238E27FC236}">
                <a16:creationId xmlns:a16="http://schemas.microsoft.com/office/drawing/2014/main" id="{75691FA4-F757-4C71-8670-89365C4DCD28}"/>
              </a:ext>
            </a:extLst>
          </p:cNvPr>
          <p:cNvSpPr txBox="1">
            <a:spLocks/>
          </p:cNvSpPr>
          <p:nvPr/>
        </p:nvSpPr>
        <p:spPr bwMode="auto">
          <a:xfrm>
            <a:off x="4139211" y="5741335"/>
            <a:ext cx="4284950" cy="4353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bg1"/>
                </a:solidFill>
                <a:latin typeface="+mj-lt"/>
                <a:ea typeface="+mj-ea"/>
                <a:cs typeface="+mj-cs"/>
              </a:defRPr>
            </a:lvl1pPr>
            <a:lvl2pPr algn="ctr" rtl="0" eaLnBrk="1" fontAlgn="base" hangingPunct="1">
              <a:spcBef>
                <a:spcPct val="0"/>
              </a:spcBef>
              <a:spcAft>
                <a:spcPct val="0"/>
              </a:spcAft>
              <a:defRPr kumimoji="1" sz="4400">
                <a:solidFill>
                  <a:schemeClr val="bg1"/>
                </a:solidFill>
                <a:latin typeface="Mead Bold" pitchFamily="2" charset="0"/>
              </a:defRPr>
            </a:lvl2pPr>
            <a:lvl3pPr algn="ctr" rtl="0" eaLnBrk="1" fontAlgn="base" hangingPunct="1">
              <a:spcBef>
                <a:spcPct val="0"/>
              </a:spcBef>
              <a:spcAft>
                <a:spcPct val="0"/>
              </a:spcAft>
              <a:defRPr kumimoji="1" sz="4400">
                <a:solidFill>
                  <a:schemeClr val="bg1"/>
                </a:solidFill>
                <a:latin typeface="Mead Bold" pitchFamily="2" charset="0"/>
              </a:defRPr>
            </a:lvl3pPr>
            <a:lvl4pPr algn="ctr" rtl="0" eaLnBrk="1" fontAlgn="base" hangingPunct="1">
              <a:spcBef>
                <a:spcPct val="0"/>
              </a:spcBef>
              <a:spcAft>
                <a:spcPct val="0"/>
              </a:spcAft>
              <a:defRPr kumimoji="1" sz="4400">
                <a:solidFill>
                  <a:schemeClr val="bg1"/>
                </a:solidFill>
                <a:latin typeface="Mead Bold" pitchFamily="2" charset="0"/>
              </a:defRPr>
            </a:lvl4pPr>
            <a:lvl5pPr algn="ctr" rtl="0" eaLnBrk="1" fontAlgn="base" hangingPunct="1">
              <a:spcBef>
                <a:spcPct val="0"/>
              </a:spcBef>
              <a:spcAft>
                <a:spcPct val="0"/>
              </a:spcAft>
              <a:defRPr kumimoji="1" sz="4400">
                <a:solidFill>
                  <a:schemeClr val="bg1"/>
                </a:solidFill>
                <a:latin typeface="Mead Bold" pitchFamily="2" charset="0"/>
              </a:defRPr>
            </a:lvl5pPr>
            <a:lvl6pPr marL="457200" algn="ctr" rtl="0" eaLnBrk="1" fontAlgn="base" hangingPunct="1">
              <a:spcBef>
                <a:spcPct val="0"/>
              </a:spcBef>
              <a:spcAft>
                <a:spcPct val="0"/>
              </a:spcAft>
              <a:defRPr kumimoji="1" sz="4400">
                <a:solidFill>
                  <a:schemeClr val="bg1"/>
                </a:solidFill>
                <a:latin typeface="Mead Bold" pitchFamily="2" charset="0"/>
              </a:defRPr>
            </a:lvl6pPr>
            <a:lvl7pPr marL="914400" algn="ctr" rtl="0" eaLnBrk="1" fontAlgn="base" hangingPunct="1">
              <a:spcBef>
                <a:spcPct val="0"/>
              </a:spcBef>
              <a:spcAft>
                <a:spcPct val="0"/>
              </a:spcAft>
              <a:defRPr kumimoji="1" sz="4400">
                <a:solidFill>
                  <a:schemeClr val="bg1"/>
                </a:solidFill>
                <a:latin typeface="Mead Bold" pitchFamily="2" charset="0"/>
              </a:defRPr>
            </a:lvl7pPr>
            <a:lvl8pPr marL="1371600" algn="ctr" rtl="0" eaLnBrk="1" fontAlgn="base" hangingPunct="1">
              <a:spcBef>
                <a:spcPct val="0"/>
              </a:spcBef>
              <a:spcAft>
                <a:spcPct val="0"/>
              </a:spcAft>
              <a:defRPr kumimoji="1" sz="4400">
                <a:solidFill>
                  <a:schemeClr val="bg1"/>
                </a:solidFill>
                <a:latin typeface="Mead Bold" pitchFamily="2" charset="0"/>
              </a:defRPr>
            </a:lvl8pPr>
            <a:lvl9pPr marL="1828800" algn="ctr" rtl="0" eaLnBrk="1" fontAlgn="base" hangingPunct="1">
              <a:spcBef>
                <a:spcPct val="0"/>
              </a:spcBef>
              <a:spcAft>
                <a:spcPct val="0"/>
              </a:spcAft>
              <a:defRPr kumimoji="1" sz="4400">
                <a:solidFill>
                  <a:schemeClr val="bg1"/>
                </a:solidFill>
                <a:latin typeface="Mead Bold" pitchFamily="2" charset="0"/>
              </a:defRPr>
            </a:lvl9pPr>
          </a:lstStyle>
          <a:p>
            <a:pPr algn="just"/>
            <a:r>
              <a:rPr lang="en-US" altLang="ja-JP" sz="1500" kern="0" dirty="0"/>
              <a:t>3</a:t>
            </a:r>
            <a:r>
              <a:rPr lang="ja-JP" altLang="en-US" sz="1500" kern="0" dirty="0"/>
              <a:t>列目が有意になっても要因</a:t>
            </a:r>
            <a:r>
              <a:rPr lang="en-US" altLang="ja-JP" sz="1500" kern="0" dirty="0"/>
              <a:t>e</a:t>
            </a:r>
            <a:r>
              <a:rPr lang="ja-JP" altLang="en-US" sz="1500" kern="0" dirty="0"/>
              <a:t>の効果ではなく</a:t>
            </a:r>
            <a:r>
              <a:rPr lang="en-US" altLang="ja-JP" sz="1500" kern="0" dirty="0" err="1"/>
              <a:t>a×b</a:t>
            </a:r>
            <a:r>
              <a:rPr lang="ja-JP" altLang="en-US" sz="1500" kern="0" dirty="0"/>
              <a:t>の交互作用かも知れないので注意（</a:t>
            </a:r>
            <a:r>
              <a:rPr lang="en-US" altLang="ja-JP" sz="1500" kern="0" dirty="0"/>
              <a:t>5</a:t>
            </a:r>
            <a:r>
              <a:rPr lang="ja-JP" altLang="en-US" sz="1500" kern="0" dirty="0"/>
              <a:t>列目も同様）</a:t>
            </a:r>
          </a:p>
        </p:txBody>
      </p:sp>
      <p:cxnSp>
        <p:nvCxnSpPr>
          <p:cNvPr id="25" name="コネクタ: 曲線 24">
            <a:extLst>
              <a:ext uri="{FF2B5EF4-FFF2-40B4-BE49-F238E27FC236}">
                <a16:creationId xmlns:a16="http://schemas.microsoft.com/office/drawing/2014/main" id="{24E19DE6-594E-47EF-B513-8125BA526AC9}"/>
              </a:ext>
            </a:extLst>
          </p:cNvPr>
          <p:cNvCxnSpPr>
            <a:cxnSpLocks/>
          </p:cNvCxnSpPr>
          <p:nvPr/>
        </p:nvCxnSpPr>
        <p:spPr>
          <a:xfrm rot="10800000">
            <a:off x="4027299" y="5678756"/>
            <a:ext cx="111911" cy="176050"/>
          </a:xfrm>
          <a:prstGeom prst="curvedConnector2">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9" name="タイトル 1">
            <a:extLst>
              <a:ext uri="{FF2B5EF4-FFF2-40B4-BE49-F238E27FC236}">
                <a16:creationId xmlns:a16="http://schemas.microsoft.com/office/drawing/2014/main" id="{139B0608-F286-4B2F-A0BB-FD5B675E534D}"/>
              </a:ext>
            </a:extLst>
          </p:cNvPr>
          <p:cNvSpPr txBox="1">
            <a:spLocks/>
          </p:cNvSpPr>
          <p:nvPr/>
        </p:nvSpPr>
        <p:spPr bwMode="auto">
          <a:xfrm>
            <a:off x="3563888" y="4556763"/>
            <a:ext cx="2056826" cy="435357"/>
          </a:xfrm>
          <a:prstGeom prst="rect">
            <a:avLst/>
          </a:prstGeom>
          <a:solidFill>
            <a:srgbClr val="666633">
              <a:alpha val="48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bg1"/>
                </a:solidFill>
                <a:latin typeface="+mj-lt"/>
                <a:ea typeface="+mj-ea"/>
                <a:cs typeface="+mj-cs"/>
              </a:defRPr>
            </a:lvl1pPr>
            <a:lvl2pPr algn="ctr" rtl="0" eaLnBrk="1" fontAlgn="base" hangingPunct="1">
              <a:spcBef>
                <a:spcPct val="0"/>
              </a:spcBef>
              <a:spcAft>
                <a:spcPct val="0"/>
              </a:spcAft>
              <a:defRPr kumimoji="1" sz="4400">
                <a:solidFill>
                  <a:schemeClr val="bg1"/>
                </a:solidFill>
                <a:latin typeface="Mead Bold" pitchFamily="2" charset="0"/>
              </a:defRPr>
            </a:lvl2pPr>
            <a:lvl3pPr algn="ctr" rtl="0" eaLnBrk="1" fontAlgn="base" hangingPunct="1">
              <a:spcBef>
                <a:spcPct val="0"/>
              </a:spcBef>
              <a:spcAft>
                <a:spcPct val="0"/>
              </a:spcAft>
              <a:defRPr kumimoji="1" sz="4400">
                <a:solidFill>
                  <a:schemeClr val="bg1"/>
                </a:solidFill>
                <a:latin typeface="Mead Bold" pitchFamily="2" charset="0"/>
              </a:defRPr>
            </a:lvl3pPr>
            <a:lvl4pPr algn="ctr" rtl="0" eaLnBrk="1" fontAlgn="base" hangingPunct="1">
              <a:spcBef>
                <a:spcPct val="0"/>
              </a:spcBef>
              <a:spcAft>
                <a:spcPct val="0"/>
              </a:spcAft>
              <a:defRPr kumimoji="1" sz="4400">
                <a:solidFill>
                  <a:schemeClr val="bg1"/>
                </a:solidFill>
                <a:latin typeface="Mead Bold" pitchFamily="2" charset="0"/>
              </a:defRPr>
            </a:lvl4pPr>
            <a:lvl5pPr algn="ctr" rtl="0" eaLnBrk="1" fontAlgn="base" hangingPunct="1">
              <a:spcBef>
                <a:spcPct val="0"/>
              </a:spcBef>
              <a:spcAft>
                <a:spcPct val="0"/>
              </a:spcAft>
              <a:defRPr kumimoji="1" sz="4400">
                <a:solidFill>
                  <a:schemeClr val="bg1"/>
                </a:solidFill>
                <a:latin typeface="Mead Bold" pitchFamily="2" charset="0"/>
              </a:defRPr>
            </a:lvl5pPr>
            <a:lvl6pPr marL="457200" algn="ctr" rtl="0" eaLnBrk="1" fontAlgn="base" hangingPunct="1">
              <a:spcBef>
                <a:spcPct val="0"/>
              </a:spcBef>
              <a:spcAft>
                <a:spcPct val="0"/>
              </a:spcAft>
              <a:defRPr kumimoji="1" sz="4400">
                <a:solidFill>
                  <a:schemeClr val="bg1"/>
                </a:solidFill>
                <a:latin typeface="Mead Bold" pitchFamily="2" charset="0"/>
              </a:defRPr>
            </a:lvl6pPr>
            <a:lvl7pPr marL="914400" algn="ctr" rtl="0" eaLnBrk="1" fontAlgn="base" hangingPunct="1">
              <a:spcBef>
                <a:spcPct val="0"/>
              </a:spcBef>
              <a:spcAft>
                <a:spcPct val="0"/>
              </a:spcAft>
              <a:defRPr kumimoji="1" sz="4400">
                <a:solidFill>
                  <a:schemeClr val="bg1"/>
                </a:solidFill>
                <a:latin typeface="Mead Bold" pitchFamily="2" charset="0"/>
              </a:defRPr>
            </a:lvl7pPr>
            <a:lvl8pPr marL="1371600" algn="ctr" rtl="0" eaLnBrk="1" fontAlgn="base" hangingPunct="1">
              <a:spcBef>
                <a:spcPct val="0"/>
              </a:spcBef>
              <a:spcAft>
                <a:spcPct val="0"/>
              </a:spcAft>
              <a:defRPr kumimoji="1" sz="4400">
                <a:solidFill>
                  <a:schemeClr val="bg1"/>
                </a:solidFill>
                <a:latin typeface="Mead Bold" pitchFamily="2" charset="0"/>
              </a:defRPr>
            </a:lvl8pPr>
            <a:lvl9pPr marL="1828800" algn="ctr" rtl="0" eaLnBrk="1" fontAlgn="base" hangingPunct="1">
              <a:spcBef>
                <a:spcPct val="0"/>
              </a:spcBef>
              <a:spcAft>
                <a:spcPct val="0"/>
              </a:spcAft>
              <a:defRPr kumimoji="1" sz="4400">
                <a:solidFill>
                  <a:schemeClr val="bg1"/>
                </a:solidFill>
                <a:latin typeface="Mead Bold" pitchFamily="2" charset="0"/>
              </a:defRPr>
            </a:lvl9pPr>
          </a:lstStyle>
          <a:p>
            <a:pPr algn="just"/>
            <a:r>
              <a:rPr lang="ja-JP" altLang="en-US" sz="1500" kern="0" dirty="0"/>
              <a:t>交互作用がないならば全列に要因を割付可</a:t>
            </a:r>
          </a:p>
        </p:txBody>
      </p:sp>
      <p:sp>
        <p:nvSpPr>
          <p:cNvPr id="27" name="タイトル 1">
            <a:extLst>
              <a:ext uri="{FF2B5EF4-FFF2-40B4-BE49-F238E27FC236}">
                <a16:creationId xmlns:a16="http://schemas.microsoft.com/office/drawing/2014/main" id="{564BB928-DF70-4768-B835-21783A179DDF}"/>
              </a:ext>
            </a:extLst>
          </p:cNvPr>
          <p:cNvSpPr txBox="1">
            <a:spLocks/>
          </p:cNvSpPr>
          <p:nvPr/>
        </p:nvSpPr>
        <p:spPr bwMode="auto">
          <a:xfrm>
            <a:off x="6356887" y="4481042"/>
            <a:ext cx="1530506" cy="4353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bg1"/>
                </a:solidFill>
                <a:latin typeface="+mj-lt"/>
                <a:ea typeface="+mj-ea"/>
                <a:cs typeface="+mj-cs"/>
              </a:defRPr>
            </a:lvl1pPr>
            <a:lvl2pPr algn="ctr" rtl="0" eaLnBrk="1" fontAlgn="base" hangingPunct="1">
              <a:spcBef>
                <a:spcPct val="0"/>
              </a:spcBef>
              <a:spcAft>
                <a:spcPct val="0"/>
              </a:spcAft>
              <a:defRPr kumimoji="1" sz="4400">
                <a:solidFill>
                  <a:schemeClr val="bg1"/>
                </a:solidFill>
                <a:latin typeface="Mead Bold" pitchFamily="2" charset="0"/>
              </a:defRPr>
            </a:lvl2pPr>
            <a:lvl3pPr algn="ctr" rtl="0" eaLnBrk="1" fontAlgn="base" hangingPunct="1">
              <a:spcBef>
                <a:spcPct val="0"/>
              </a:spcBef>
              <a:spcAft>
                <a:spcPct val="0"/>
              </a:spcAft>
              <a:defRPr kumimoji="1" sz="4400">
                <a:solidFill>
                  <a:schemeClr val="bg1"/>
                </a:solidFill>
                <a:latin typeface="Mead Bold" pitchFamily="2" charset="0"/>
              </a:defRPr>
            </a:lvl3pPr>
            <a:lvl4pPr algn="ctr" rtl="0" eaLnBrk="1" fontAlgn="base" hangingPunct="1">
              <a:spcBef>
                <a:spcPct val="0"/>
              </a:spcBef>
              <a:spcAft>
                <a:spcPct val="0"/>
              </a:spcAft>
              <a:defRPr kumimoji="1" sz="4400">
                <a:solidFill>
                  <a:schemeClr val="bg1"/>
                </a:solidFill>
                <a:latin typeface="Mead Bold" pitchFamily="2" charset="0"/>
              </a:defRPr>
            </a:lvl4pPr>
            <a:lvl5pPr algn="ctr" rtl="0" eaLnBrk="1" fontAlgn="base" hangingPunct="1">
              <a:spcBef>
                <a:spcPct val="0"/>
              </a:spcBef>
              <a:spcAft>
                <a:spcPct val="0"/>
              </a:spcAft>
              <a:defRPr kumimoji="1" sz="4400">
                <a:solidFill>
                  <a:schemeClr val="bg1"/>
                </a:solidFill>
                <a:latin typeface="Mead Bold" pitchFamily="2" charset="0"/>
              </a:defRPr>
            </a:lvl5pPr>
            <a:lvl6pPr marL="457200" algn="ctr" rtl="0" eaLnBrk="1" fontAlgn="base" hangingPunct="1">
              <a:spcBef>
                <a:spcPct val="0"/>
              </a:spcBef>
              <a:spcAft>
                <a:spcPct val="0"/>
              </a:spcAft>
              <a:defRPr kumimoji="1" sz="4400">
                <a:solidFill>
                  <a:schemeClr val="bg1"/>
                </a:solidFill>
                <a:latin typeface="Mead Bold" pitchFamily="2" charset="0"/>
              </a:defRPr>
            </a:lvl6pPr>
            <a:lvl7pPr marL="914400" algn="ctr" rtl="0" eaLnBrk="1" fontAlgn="base" hangingPunct="1">
              <a:spcBef>
                <a:spcPct val="0"/>
              </a:spcBef>
              <a:spcAft>
                <a:spcPct val="0"/>
              </a:spcAft>
              <a:defRPr kumimoji="1" sz="4400">
                <a:solidFill>
                  <a:schemeClr val="bg1"/>
                </a:solidFill>
                <a:latin typeface="Mead Bold" pitchFamily="2" charset="0"/>
              </a:defRPr>
            </a:lvl7pPr>
            <a:lvl8pPr marL="1371600" algn="ctr" rtl="0" eaLnBrk="1" fontAlgn="base" hangingPunct="1">
              <a:spcBef>
                <a:spcPct val="0"/>
              </a:spcBef>
              <a:spcAft>
                <a:spcPct val="0"/>
              </a:spcAft>
              <a:defRPr kumimoji="1" sz="4400">
                <a:solidFill>
                  <a:schemeClr val="bg1"/>
                </a:solidFill>
                <a:latin typeface="Mead Bold" pitchFamily="2" charset="0"/>
              </a:defRPr>
            </a:lvl8pPr>
            <a:lvl9pPr marL="1828800" algn="ctr" rtl="0" eaLnBrk="1" fontAlgn="base" hangingPunct="1">
              <a:spcBef>
                <a:spcPct val="0"/>
              </a:spcBef>
              <a:spcAft>
                <a:spcPct val="0"/>
              </a:spcAft>
              <a:defRPr kumimoji="1" sz="4400">
                <a:solidFill>
                  <a:schemeClr val="bg1"/>
                </a:solidFill>
                <a:latin typeface="Mead Bold" pitchFamily="2" charset="0"/>
              </a:defRPr>
            </a:lvl9pPr>
          </a:lstStyle>
          <a:p>
            <a:pPr algn="just"/>
            <a:r>
              <a:rPr lang="ja-JP" altLang="en-US" sz="1500" kern="0" dirty="0"/>
              <a:t>誤差がないと分散分析できない</a:t>
            </a:r>
          </a:p>
        </p:txBody>
      </p:sp>
      <p:cxnSp>
        <p:nvCxnSpPr>
          <p:cNvPr id="28" name="コネクタ: 曲線 27">
            <a:extLst>
              <a:ext uri="{FF2B5EF4-FFF2-40B4-BE49-F238E27FC236}">
                <a16:creationId xmlns:a16="http://schemas.microsoft.com/office/drawing/2014/main" id="{8E650123-BE56-46AC-BDE3-6C1847E32659}"/>
              </a:ext>
            </a:extLst>
          </p:cNvPr>
          <p:cNvCxnSpPr>
            <a:cxnSpLocks/>
          </p:cNvCxnSpPr>
          <p:nvPr/>
        </p:nvCxnSpPr>
        <p:spPr>
          <a:xfrm rot="10800000">
            <a:off x="6300932" y="4411836"/>
            <a:ext cx="111911" cy="176050"/>
          </a:xfrm>
          <a:prstGeom prst="curvedConnector2">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コネクタ: 曲線 28">
            <a:extLst>
              <a:ext uri="{FF2B5EF4-FFF2-40B4-BE49-F238E27FC236}">
                <a16:creationId xmlns:a16="http://schemas.microsoft.com/office/drawing/2014/main" id="{E7C5AE98-98A6-4775-ACAF-0E892190F65E}"/>
              </a:ext>
            </a:extLst>
          </p:cNvPr>
          <p:cNvCxnSpPr>
            <a:cxnSpLocks/>
          </p:cNvCxnSpPr>
          <p:nvPr/>
        </p:nvCxnSpPr>
        <p:spPr>
          <a:xfrm rot="10800000" flipV="1">
            <a:off x="1380841" y="3692511"/>
            <a:ext cx="223830" cy="263526"/>
          </a:xfrm>
          <a:prstGeom prst="curvedConnector2">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7843C5F9-1AFA-427D-BDEB-F22E424A54A6}"/>
              </a:ext>
            </a:extLst>
          </p:cNvPr>
          <p:cNvSpPr txBox="1"/>
          <p:nvPr/>
        </p:nvSpPr>
        <p:spPr>
          <a:xfrm>
            <a:off x="1551043" y="3462048"/>
            <a:ext cx="2759089" cy="400110"/>
          </a:xfrm>
          <a:prstGeom prst="rect">
            <a:avLst/>
          </a:prstGeom>
          <a:noFill/>
        </p:spPr>
        <p:txBody>
          <a:bodyPr wrap="none" rtlCol="0">
            <a:spAutoFit/>
          </a:bodyPr>
          <a:lstStyle/>
          <a:p>
            <a:pPr algn="l"/>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L8</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表の典型割付（</a:t>
            </a:r>
            <a:r>
              <a:rPr kumimoji="1" lang="ja-JP" altLang="en-US" sz="20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次掲</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p:txBody>
      </p:sp>
    </p:spTree>
    <p:extLst>
      <p:ext uri="{BB962C8B-B14F-4D97-AF65-F5344CB8AC3E}">
        <p14:creationId xmlns:p14="http://schemas.microsoft.com/office/powerpoint/2010/main" val="198149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down)">
                                      <p:cBhvr>
                                        <p:cTn id="25" dur="500"/>
                                        <p:tgtEl>
                                          <p:spTgt spid="27"/>
                                        </p:tgtEl>
                                      </p:cBhvr>
                                    </p:animEffect>
                                  </p:childTnLst>
                                </p:cTn>
                              </p:par>
                              <p:par>
                                <p:cTn id="26" presetID="22" presetClass="entr" presetSubtype="4"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par>
                                <p:cTn id="52" presetID="10" presetClass="entr" presetSubtype="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18" grpId="0"/>
      <p:bldP spid="21" grpId="0" animBg="1"/>
      <p:bldP spid="22" grpId="0" animBg="1"/>
      <p:bldP spid="23" grpId="0"/>
      <p:bldP spid="24" grpId="0"/>
      <p:bldP spid="20" grpId="0"/>
      <p:bldP spid="19" grpId="0" animBg="1"/>
      <p:bldP spid="27"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3AA66B-6CE4-4549-8DBA-E72DB8AFE044}"/>
              </a:ext>
            </a:extLst>
          </p:cNvPr>
          <p:cNvSpPr>
            <a:spLocks noGrp="1"/>
          </p:cNvSpPr>
          <p:nvPr>
            <p:ph type="title"/>
          </p:nvPr>
        </p:nvSpPr>
        <p:spPr/>
        <p:txBody>
          <a:bodyPr/>
          <a:lstStyle/>
          <a:p>
            <a:r>
              <a:rPr kumimoji="1" lang="en-US" altLang="ja-JP" dirty="0"/>
              <a:t>10.1</a:t>
            </a:r>
            <a:r>
              <a:rPr kumimoji="1" lang="ja-JP" altLang="en-US" dirty="0"/>
              <a:t>　フィッシャーの三原則</a:t>
            </a:r>
          </a:p>
        </p:txBody>
      </p:sp>
      <p:sp>
        <p:nvSpPr>
          <p:cNvPr id="15" name="正方形/長方形 14">
            <a:extLst>
              <a:ext uri="{FF2B5EF4-FFF2-40B4-BE49-F238E27FC236}">
                <a16:creationId xmlns:a16="http://schemas.microsoft.com/office/drawing/2014/main" id="{7C86B9F4-42EA-44DA-BEBF-21BC25ED5C56}"/>
              </a:ext>
            </a:extLst>
          </p:cNvPr>
          <p:cNvSpPr/>
          <p:nvPr/>
        </p:nvSpPr>
        <p:spPr>
          <a:xfrm>
            <a:off x="3198447" y="4466145"/>
            <a:ext cx="1156735" cy="542333"/>
          </a:xfrm>
          <a:prstGeom prst="rect">
            <a:avLst/>
          </a:prstGeom>
          <a:solidFill>
            <a:srgbClr val="FFC000"/>
          </a:solidFill>
          <a:ln w="190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j-ea"/>
                <a:ea typeface="+mj-ea"/>
                <a:cs typeface="+mn-cs"/>
              </a:rPr>
              <a:t>無作為化</a:t>
            </a:r>
          </a:p>
        </p:txBody>
      </p:sp>
      <p:sp>
        <p:nvSpPr>
          <p:cNvPr id="16" name="正方形/長方形 15">
            <a:extLst>
              <a:ext uri="{FF2B5EF4-FFF2-40B4-BE49-F238E27FC236}">
                <a16:creationId xmlns:a16="http://schemas.microsoft.com/office/drawing/2014/main" id="{61ED20AA-C15B-4842-A16C-E5DAB9C2FA8D}"/>
              </a:ext>
            </a:extLst>
          </p:cNvPr>
          <p:cNvSpPr/>
          <p:nvPr/>
        </p:nvSpPr>
        <p:spPr>
          <a:xfrm>
            <a:off x="3214353" y="3682598"/>
            <a:ext cx="1140826" cy="520262"/>
          </a:xfrm>
          <a:prstGeom prst="rect">
            <a:avLst/>
          </a:prstGeom>
          <a:solidFill>
            <a:srgbClr val="C00000"/>
          </a:solidFill>
          <a:ln w="190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j-ea"/>
                <a:ea typeface="+mj-ea"/>
                <a:cs typeface="+mn-cs"/>
              </a:rPr>
              <a:t>反　復</a:t>
            </a:r>
          </a:p>
        </p:txBody>
      </p:sp>
      <p:sp>
        <p:nvSpPr>
          <p:cNvPr id="17" name="正方形/長方形 16">
            <a:extLst>
              <a:ext uri="{FF2B5EF4-FFF2-40B4-BE49-F238E27FC236}">
                <a16:creationId xmlns:a16="http://schemas.microsoft.com/office/drawing/2014/main" id="{D97234E4-A812-4596-AC53-30C710E57A83}"/>
              </a:ext>
            </a:extLst>
          </p:cNvPr>
          <p:cNvSpPr/>
          <p:nvPr/>
        </p:nvSpPr>
        <p:spPr>
          <a:xfrm>
            <a:off x="503602" y="4294013"/>
            <a:ext cx="1411241" cy="962271"/>
          </a:xfrm>
          <a:prstGeom prst="rect">
            <a:avLst/>
          </a:prstGeom>
          <a:solidFill>
            <a:srgbClr val="00B0F0"/>
          </a:solidFill>
          <a:ln w="190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schemeClr val="bg1"/>
                </a:solidFill>
                <a:effectLst/>
                <a:uLnTx/>
                <a:uFillTx/>
                <a:latin typeface="+mj-ea"/>
                <a:ea typeface="+mj-ea"/>
                <a:cs typeface="+mn-cs"/>
              </a:rPr>
              <a:t>あるべき要因効果を誤らずに検出</a:t>
            </a:r>
          </a:p>
        </p:txBody>
      </p:sp>
      <p:sp>
        <p:nvSpPr>
          <p:cNvPr id="18" name="正方形/長方形 17">
            <a:extLst>
              <a:ext uri="{FF2B5EF4-FFF2-40B4-BE49-F238E27FC236}">
                <a16:creationId xmlns:a16="http://schemas.microsoft.com/office/drawing/2014/main" id="{1B1C6499-49E2-4B0F-8C29-824F1BEBCE95}"/>
              </a:ext>
            </a:extLst>
          </p:cNvPr>
          <p:cNvSpPr/>
          <p:nvPr/>
        </p:nvSpPr>
        <p:spPr>
          <a:xfrm>
            <a:off x="3214353" y="5282520"/>
            <a:ext cx="1140825" cy="604629"/>
          </a:xfrm>
          <a:prstGeom prst="rect">
            <a:avLst/>
          </a:prstGeom>
          <a:solidFill>
            <a:srgbClr val="92D050"/>
          </a:solidFill>
          <a:ln w="190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j-ea"/>
                <a:ea typeface="+mj-ea"/>
                <a:cs typeface="+mn-cs"/>
              </a:rPr>
              <a:t>局所管理</a:t>
            </a:r>
          </a:p>
        </p:txBody>
      </p:sp>
      <p:cxnSp>
        <p:nvCxnSpPr>
          <p:cNvPr id="19" name="直線矢印コネクタ 18">
            <a:extLst>
              <a:ext uri="{FF2B5EF4-FFF2-40B4-BE49-F238E27FC236}">
                <a16:creationId xmlns:a16="http://schemas.microsoft.com/office/drawing/2014/main" id="{3D532CE9-CAFC-4AC9-8072-576B80AB3ECC}"/>
              </a:ext>
            </a:extLst>
          </p:cNvPr>
          <p:cNvCxnSpPr>
            <a:cxnSpLocks/>
          </p:cNvCxnSpPr>
          <p:nvPr/>
        </p:nvCxnSpPr>
        <p:spPr>
          <a:xfrm flipH="1">
            <a:off x="1930616" y="4775149"/>
            <a:ext cx="1267831" cy="0"/>
          </a:xfrm>
          <a:prstGeom prst="straightConnector1">
            <a:avLst/>
          </a:prstGeom>
          <a:noFill/>
          <a:ln w="76200" cap="flat" cmpd="sng" algn="ctr">
            <a:solidFill>
              <a:schemeClr val="bg1"/>
            </a:solidFill>
            <a:prstDash val="solid"/>
            <a:miter lim="800000"/>
            <a:tailEnd type="triangle"/>
          </a:ln>
          <a:effectLst/>
        </p:spPr>
      </p:cxnSp>
      <p:cxnSp>
        <p:nvCxnSpPr>
          <p:cNvPr id="20" name="直線矢印コネクタ 19">
            <a:extLst>
              <a:ext uri="{FF2B5EF4-FFF2-40B4-BE49-F238E27FC236}">
                <a16:creationId xmlns:a16="http://schemas.microsoft.com/office/drawing/2014/main" id="{A1F0E98E-5187-4384-AD7A-EDA8B9F20986}"/>
              </a:ext>
            </a:extLst>
          </p:cNvPr>
          <p:cNvCxnSpPr>
            <a:cxnSpLocks/>
          </p:cNvCxnSpPr>
          <p:nvPr/>
        </p:nvCxnSpPr>
        <p:spPr>
          <a:xfrm flipH="1">
            <a:off x="2646512" y="3980567"/>
            <a:ext cx="551936" cy="0"/>
          </a:xfrm>
          <a:prstGeom prst="straightConnector1">
            <a:avLst/>
          </a:prstGeom>
          <a:noFill/>
          <a:ln w="76200" cap="flat" cmpd="sng" algn="ctr">
            <a:solidFill>
              <a:schemeClr val="bg1"/>
            </a:solidFill>
            <a:prstDash val="solid"/>
            <a:miter lim="800000"/>
            <a:tailEnd type="none"/>
          </a:ln>
          <a:effectLst/>
        </p:spPr>
      </p:cxnSp>
      <p:cxnSp>
        <p:nvCxnSpPr>
          <p:cNvPr id="21" name="直線矢印コネクタ 20">
            <a:extLst>
              <a:ext uri="{FF2B5EF4-FFF2-40B4-BE49-F238E27FC236}">
                <a16:creationId xmlns:a16="http://schemas.microsoft.com/office/drawing/2014/main" id="{BF8F6941-FD22-44A7-BEB4-6A6FB95334FF}"/>
              </a:ext>
            </a:extLst>
          </p:cNvPr>
          <p:cNvCxnSpPr>
            <a:cxnSpLocks/>
          </p:cNvCxnSpPr>
          <p:nvPr/>
        </p:nvCxnSpPr>
        <p:spPr>
          <a:xfrm flipH="1">
            <a:off x="2646511" y="5531894"/>
            <a:ext cx="551936" cy="0"/>
          </a:xfrm>
          <a:prstGeom prst="straightConnector1">
            <a:avLst/>
          </a:prstGeom>
          <a:noFill/>
          <a:ln w="76200" cap="flat" cmpd="sng" algn="ctr">
            <a:solidFill>
              <a:schemeClr val="bg1"/>
            </a:solidFill>
            <a:prstDash val="solid"/>
            <a:miter lim="800000"/>
            <a:tailEnd type="none"/>
          </a:ln>
          <a:effectLst/>
        </p:spPr>
      </p:cxnSp>
      <p:cxnSp>
        <p:nvCxnSpPr>
          <p:cNvPr id="22" name="直線矢印コネクタ 21">
            <a:extLst>
              <a:ext uri="{FF2B5EF4-FFF2-40B4-BE49-F238E27FC236}">
                <a16:creationId xmlns:a16="http://schemas.microsoft.com/office/drawing/2014/main" id="{039042C2-30EF-4062-8522-4751C458D203}"/>
              </a:ext>
            </a:extLst>
          </p:cNvPr>
          <p:cNvCxnSpPr>
            <a:cxnSpLocks/>
          </p:cNvCxnSpPr>
          <p:nvPr/>
        </p:nvCxnSpPr>
        <p:spPr>
          <a:xfrm flipV="1">
            <a:off x="2646511" y="3949874"/>
            <a:ext cx="1" cy="1614616"/>
          </a:xfrm>
          <a:prstGeom prst="straightConnector1">
            <a:avLst/>
          </a:prstGeom>
          <a:noFill/>
          <a:ln w="76200" cap="flat" cmpd="sng" algn="ctr">
            <a:solidFill>
              <a:schemeClr val="bg1"/>
            </a:solidFill>
            <a:prstDash val="solid"/>
            <a:miter lim="800000"/>
            <a:tailEnd type="none"/>
          </a:ln>
          <a:effectLst/>
        </p:spPr>
      </p:cxnSp>
      <p:sp>
        <p:nvSpPr>
          <p:cNvPr id="23" name="テキスト ボックス 22">
            <a:extLst>
              <a:ext uri="{FF2B5EF4-FFF2-40B4-BE49-F238E27FC236}">
                <a16:creationId xmlns:a16="http://schemas.microsoft.com/office/drawing/2014/main" id="{3E50AAB6-0C0E-4853-8F2F-54E6E49E2F69}"/>
              </a:ext>
            </a:extLst>
          </p:cNvPr>
          <p:cNvSpPr txBox="1"/>
          <p:nvPr/>
        </p:nvSpPr>
        <p:spPr>
          <a:xfrm>
            <a:off x="4389688" y="3626708"/>
            <a:ext cx="4200780" cy="646331"/>
          </a:xfrm>
          <a:prstGeom prst="rect">
            <a:avLst/>
          </a:prstGeom>
          <a:noFill/>
        </p:spPr>
        <p:txBody>
          <a:bodyPr wrap="square" rtlCol="0">
            <a:spAutoFit/>
          </a:bodyPr>
          <a:lstStyle/>
          <a:p>
            <a:pPr algn="just" fontAlgn="auto">
              <a:spcBef>
                <a:spcPts val="0"/>
              </a:spcBef>
              <a:spcAft>
                <a:spcPts val="0"/>
              </a:spcAft>
            </a:pPr>
            <a:r>
              <a:rPr kumimoji="1" lang="ja-JP" altLang="en-US" sz="1800" dirty="0">
                <a:solidFill>
                  <a:schemeClr val="bg1"/>
                </a:solidFill>
                <a:latin typeface="ＭＳ Ｐゴシック" panose="020B0600070205080204" pitchFamily="50" charset="-128"/>
              </a:rPr>
              <a:t>偶然誤差を評価し減らすため，群内で独立した実験を繰り返す</a:t>
            </a:r>
          </a:p>
        </p:txBody>
      </p:sp>
      <p:sp>
        <p:nvSpPr>
          <p:cNvPr id="24" name="テキスト ボックス 23">
            <a:extLst>
              <a:ext uri="{FF2B5EF4-FFF2-40B4-BE49-F238E27FC236}">
                <a16:creationId xmlns:a16="http://schemas.microsoft.com/office/drawing/2014/main" id="{221470DC-56C1-41E2-B1AA-459E2C9A2E35}"/>
              </a:ext>
            </a:extLst>
          </p:cNvPr>
          <p:cNvSpPr txBox="1"/>
          <p:nvPr/>
        </p:nvSpPr>
        <p:spPr>
          <a:xfrm>
            <a:off x="4389687" y="4418424"/>
            <a:ext cx="4200781" cy="646331"/>
          </a:xfrm>
          <a:prstGeom prst="rect">
            <a:avLst/>
          </a:prstGeom>
          <a:noFill/>
        </p:spPr>
        <p:txBody>
          <a:bodyPr wrap="square" rtlCol="0">
            <a:spAutoFit/>
          </a:bodyPr>
          <a:lstStyle/>
          <a:p>
            <a:pPr algn="just" fontAlgn="auto">
              <a:spcBef>
                <a:spcPts val="0"/>
              </a:spcBef>
              <a:spcAft>
                <a:spcPts val="0"/>
              </a:spcAft>
            </a:pPr>
            <a:r>
              <a:rPr kumimoji="1" lang="ja-JP" altLang="en-US" sz="1800" dirty="0">
                <a:solidFill>
                  <a:schemeClr val="bg1"/>
                </a:solidFill>
                <a:latin typeface="ＭＳ Ｐゴシック" panose="020B0600070205080204" pitchFamily="50" charset="-128"/>
              </a:rPr>
              <a:t>系統誤差を減らすため，実験の場を“でたらめ</a:t>
            </a:r>
            <a:r>
              <a:rPr kumimoji="1" lang="en-US" altLang="ja-JP" sz="1800" dirty="0">
                <a:solidFill>
                  <a:schemeClr val="bg1"/>
                </a:solidFill>
                <a:latin typeface="ＭＳ Ｐゴシック" panose="020B0600070205080204" pitchFamily="50" charset="-128"/>
              </a:rPr>
              <a:t>”</a:t>
            </a:r>
            <a:r>
              <a:rPr kumimoji="1" lang="ja-JP" altLang="en-US" sz="1800" dirty="0">
                <a:solidFill>
                  <a:schemeClr val="bg1"/>
                </a:solidFill>
                <a:latin typeface="ＭＳ Ｐゴシック" panose="020B0600070205080204" pitchFamily="50" charset="-128"/>
              </a:rPr>
              <a:t>に配置する</a:t>
            </a:r>
          </a:p>
        </p:txBody>
      </p:sp>
      <p:sp>
        <p:nvSpPr>
          <p:cNvPr id="25" name="テキスト ボックス 24">
            <a:extLst>
              <a:ext uri="{FF2B5EF4-FFF2-40B4-BE49-F238E27FC236}">
                <a16:creationId xmlns:a16="http://schemas.microsoft.com/office/drawing/2014/main" id="{0D707CC6-A31D-4FEF-9CC1-CFCFD0476FDD}"/>
              </a:ext>
            </a:extLst>
          </p:cNvPr>
          <p:cNvSpPr txBox="1"/>
          <p:nvPr/>
        </p:nvSpPr>
        <p:spPr>
          <a:xfrm>
            <a:off x="4371084" y="5236151"/>
            <a:ext cx="4356284" cy="646331"/>
          </a:xfrm>
          <a:prstGeom prst="rect">
            <a:avLst/>
          </a:prstGeom>
          <a:noFill/>
        </p:spPr>
        <p:txBody>
          <a:bodyPr wrap="square" rtlCol="0">
            <a:spAutoFit/>
          </a:bodyPr>
          <a:lstStyle/>
          <a:p>
            <a:pPr algn="just" fontAlgn="auto">
              <a:spcBef>
                <a:spcPts val="0"/>
              </a:spcBef>
              <a:spcAft>
                <a:spcPts val="0"/>
              </a:spcAft>
            </a:pPr>
            <a:r>
              <a:rPr kumimoji="1" lang="ja-JP" altLang="en-US" sz="1800" dirty="0">
                <a:solidFill>
                  <a:schemeClr val="bg1"/>
                </a:solidFill>
                <a:latin typeface="ＭＳ Ｐゴシック" panose="020B0600070205080204" pitchFamily="50" charset="-128"/>
              </a:rPr>
              <a:t>系統誤差と偶然誤差を減らすため，実験の場を小分けにし，その中で実験を管理する</a:t>
            </a:r>
          </a:p>
        </p:txBody>
      </p:sp>
      <p:sp>
        <p:nvSpPr>
          <p:cNvPr id="26" name="テキスト ボックス 25">
            <a:extLst>
              <a:ext uri="{FF2B5EF4-FFF2-40B4-BE49-F238E27FC236}">
                <a16:creationId xmlns:a16="http://schemas.microsoft.com/office/drawing/2014/main" id="{F01420B7-B49D-4565-B937-D3C85333BB79}"/>
              </a:ext>
            </a:extLst>
          </p:cNvPr>
          <p:cNvSpPr txBox="1"/>
          <p:nvPr/>
        </p:nvSpPr>
        <p:spPr>
          <a:xfrm>
            <a:off x="1403648" y="1878253"/>
            <a:ext cx="6235308" cy="477054"/>
          </a:xfrm>
          <a:prstGeom prst="rect">
            <a:avLst/>
          </a:prstGeom>
          <a:noFill/>
        </p:spPr>
        <p:txBody>
          <a:bodyPr wrap="square" rtlCol="0">
            <a:spAutoFit/>
          </a:bodyPr>
          <a:lstStyle/>
          <a:p>
            <a:pPr algn="just" fontAlgn="auto">
              <a:spcBef>
                <a:spcPts val="0"/>
              </a:spcBef>
              <a:spcAft>
                <a:spcPts val="0"/>
              </a:spcAft>
            </a:pPr>
            <a:r>
              <a:rPr kumimoji="1" lang="ja-JP" altLang="en-US" sz="2500" dirty="0">
                <a:solidFill>
                  <a:schemeClr val="bg1"/>
                </a:solidFill>
                <a:latin typeface="ＭＳ Ｐゴシック" panose="020B0600070205080204" pitchFamily="50" charset="-128"/>
              </a:rPr>
              <a:t>実験を</a:t>
            </a:r>
            <a:r>
              <a:rPr kumimoji="1" lang="ja-JP" altLang="en-US" sz="2500" dirty="0">
                <a:solidFill>
                  <a:srgbClr val="FFC000"/>
                </a:solidFill>
                <a:latin typeface="ＭＳ Ｐゴシック" panose="020B0600070205080204" pitchFamily="50" charset="-128"/>
              </a:rPr>
              <a:t>成功</a:t>
            </a:r>
            <a:r>
              <a:rPr kumimoji="1" lang="ja-JP" altLang="en-US" sz="2500" dirty="0">
                <a:solidFill>
                  <a:schemeClr val="bg1"/>
                </a:solidFill>
                <a:latin typeface="ＭＳ Ｐゴシック" panose="020B0600070205080204" pitchFamily="50" charset="-128"/>
              </a:rPr>
              <a:t>させるために従うべき</a:t>
            </a:r>
            <a:r>
              <a:rPr kumimoji="1" lang="en-US" altLang="ja-JP" sz="2500" dirty="0">
                <a:solidFill>
                  <a:schemeClr val="bg1"/>
                </a:solidFill>
                <a:latin typeface="ＭＳ Ｐゴシック" panose="020B0600070205080204" pitchFamily="50" charset="-128"/>
              </a:rPr>
              <a:t>3</a:t>
            </a:r>
            <a:r>
              <a:rPr kumimoji="1" lang="ja-JP" altLang="en-US" sz="2500" dirty="0" err="1">
                <a:solidFill>
                  <a:schemeClr val="bg1"/>
                </a:solidFill>
                <a:latin typeface="ＭＳ Ｐゴシック" panose="020B0600070205080204" pitchFamily="50" charset="-128"/>
              </a:rPr>
              <a:t>つの</a:t>
            </a:r>
            <a:r>
              <a:rPr kumimoji="1" lang="ja-JP" altLang="en-US" sz="2500" dirty="0">
                <a:solidFill>
                  <a:schemeClr val="bg1"/>
                </a:solidFill>
                <a:latin typeface="ＭＳ Ｐゴシック" panose="020B0600070205080204" pitchFamily="50" charset="-128"/>
              </a:rPr>
              <a:t>原則</a:t>
            </a:r>
          </a:p>
        </p:txBody>
      </p:sp>
      <p:sp>
        <p:nvSpPr>
          <p:cNvPr id="27" name="テキスト ボックス 26">
            <a:extLst>
              <a:ext uri="{FF2B5EF4-FFF2-40B4-BE49-F238E27FC236}">
                <a16:creationId xmlns:a16="http://schemas.microsoft.com/office/drawing/2014/main" id="{3AAB962D-16B9-454E-8843-14F31C8B5760}"/>
              </a:ext>
            </a:extLst>
          </p:cNvPr>
          <p:cNvSpPr txBox="1"/>
          <p:nvPr/>
        </p:nvSpPr>
        <p:spPr>
          <a:xfrm>
            <a:off x="2843808" y="2554235"/>
            <a:ext cx="4294495" cy="369332"/>
          </a:xfrm>
          <a:prstGeom prst="rect">
            <a:avLst/>
          </a:prstGeom>
          <a:noFill/>
        </p:spPr>
        <p:txBody>
          <a:bodyPr wrap="square" rtlCol="0">
            <a:spAutoFit/>
          </a:bodyPr>
          <a:lstStyle/>
          <a:p>
            <a:pPr algn="just" fontAlgn="auto">
              <a:spcBef>
                <a:spcPts val="0"/>
              </a:spcBef>
              <a:spcAft>
                <a:spcPts val="0"/>
              </a:spcAft>
            </a:pPr>
            <a:r>
              <a:rPr kumimoji="1" lang="ja-JP" altLang="en-US" sz="1800" dirty="0">
                <a:solidFill>
                  <a:schemeClr val="bg1"/>
                </a:solidFill>
                <a:latin typeface="ＭＳ Ｐゴシック" panose="020B0600070205080204" pitchFamily="50" charset="-128"/>
              </a:rPr>
              <a:t>第一種の過誤：効果がないのにあると判断</a:t>
            </a:r>
          </a:p>
        </p:txBody>
      </p:sp>
      <p:sp>
        <p:nvSpPr>
          <p:cNvPr id="28" name="テキスト ボックス 27">
            <a:extLst>
              <a:ext uri="{FF2B5EF4-FFF2-40B4-BE49-F238E27FC236}">
                <a16:creationId xmlns:a16="http://schemas.microsoft.com/office/drawing/2014/main" id="{F075875E-12A4-40DF-92AF-75D0C51A63FF}"/>
              </a:ext>
            </a:extLst>
          </p:cNvPr>
          <p:cNvSpPr txBox="1"/>
          <p:nvPr/>
        </p:nvSpPr>
        <p:spPr>
          <a:xfrm>
            <a:off x="2843807" y="2895700"/>
            <a:ext cx="4066747" cy="369332"/>
          </a:xfrm>
          <a:prstGeom prst="rect">
            <a:avLst/>
          </a:prstGeom>
          <a:noFill/>
        </p:spPr>
        <p:txBody>
          <a:bodyPr wrap="square" rtlCol="0">
            <a:spAutoFit/>
          </a:bodyPr>
          <a:lstStyle/>
          <a:p>
            <a:pPr algn="just" fontAlgn="auto">
              <a:spcBef>
                <a:spcPts val="0"/>
              </a:spcBef>
              <a:spcAft>
                <a:spcPts val="0"/>
              </a:spcAft>
            </a:pPr>
            <a:r>
              <a:rPr kumimoji="1" lang="ja-JP" altLang="en-US" sz="1800" dirty="0">
                <a:solidFill>
                  <a:schemeClr val="bg1"/>
                </a:solidFill>
                <a:latin typeface="ＭＳ Ｐゴシック" panose="020B0600070205080204" pitchFamily="50" charset="-128"/>
              </a:rPr>
              <a:t>第二種の過誤：あるべき効果を見逃す</a:t>
            </a:r>
          </a:p>
        </p:txBody>
      </p:sp>
      <p:sp>
        <p:nvSpPr>
          <p:cNvPr id="31" name="正方形/長方形 30">
            <a:extLst>
              <a:ext uri="{FF2B5EF4-FFF2-40B4-BE49-F238E27FC236}">
                <a16:creationId xmlns:a16="http://schemas.microsoft.com/office/drawing/2014/main" id="{8F78EBCB-87BB-4F8B-A198-DE14346C0BB8}"/>
              </a:ext>
            </a:extLst>
          </p:cNvPr>
          <p:cNvSpPr/>
          <p:nvPr/>
        </p:nvSpPr>
        <p:spPr>
          <a:xfrm>
            <a:off x="2843808" y="2555253"/>
            <a:ext cx="4294495" cy="794813"/>
          </a:xfrm>
          <a:prstGeom prst="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3" name="コネクタ: 曲線 32">
            <a:extLst>
              <a:ext uri="{FF2B5EF4-FFF2-40B4-BE49-F238E27FC236}">
                <a16:creationId xmlns:a16="http://schemas.microsoft.com/office/drawing/2014/main" id="{D43D8B69-21CB-4115-A728-625E850AF43D}"/>
              </a:ext>
            </a:extLst>
          </p:cNvPr>
          <p:cNvCxnSpPr>
            <a:cxnSpLocks/>
            <a:stCxn id="31" idx="1"/>
          </p:cNvCxnSpPr>
          <p:nvPr/>
        </p:nvCxnSpPr>
        <p:spPr>
          <a:xfrm rot="10800000">
            <a:off x="2617398" y="2291968"/>
            <a:ext cx="226411" cy="660692"/>
          </a:xfrm>
          <a:prstGeom prst="curvedConnector2">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751D5310-A979-4378-938B-BE72340981A8}"/>
              </a:ext>
            </a:extLst>
          </p:cNvPr>
          <p:cNvSpPr txBox="1"/>
          <p:nvPr/>
        </p:nvSpPr>
        <p:spPr>
          <a:xfrm>
            <a:off x="1469792" y="2509484"/>
            <a:ext cx="1241588" cy="553998"/>
          </a:xfrm>
          <a:prstGeom prst="rect">
            <a:avLst/>
          </a:prstGeom>
          <a:noFill/>
        </p:spPr>
        <p:txBody>
          <a:bodyPr wrap="square" rtlCol="0">
            <a:spAutoFit/>
          </a:bodyPr>
          <a:lstStyle/>
          <a:p>
            <a:pPr algn="just" fontAlgn="auto">
              <a:spcBef>
                <a:spcPts val="0"/>
              </a:spcBef>
              <a:spcAft>
                <a:spcPts val="0"/>
              </a:spcAft>
            </a:pPr>
            <a:r>
              <a:rPr kumimoji="1" lang="ja-JP" altLang="en-US" sz="1500" dirty="0">
                <a:solidFill>
                  <a:srgbClr val="FFC000"/>
                </a:solidFill>
                <a:latin typeface="ＭＳ Ｐゴシック" panose="020B0600070205080204" pitchFamily="50" charset="-128"/>
              </a:rPr>
              <a:t>どちらの過誤も犯さない</a:t>
            </a:r>
          </a:p>
        </p:txBody>
      </p:sp>
    </p:spTree>
    <p:extLst>
      <p:ext uri="{BB962C8B-B14F-4D97-AF65-F5344CB8AC3E}">
        <p14:creationId xmlns:p14="http://schemas.microsoft.com/office/powerpoint/2010/main" val="45777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23" grpId="0"/>
      <p:bldP spid="24" grpId="0"/>
      <p:bldP spid="25" grpId="0"/>
      <p:bldP spid="27" grpId="0"/>
      <p:bldP spid="28" grpId="0"/>
      <p:bldP spid="31" grpId="0" animBg="1"/>
      <p:bldP spid="3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90600" y="651196"/>
            <a:ext cx="7469832" cy="1143000"/>
          </a:xfrm>
        </p:spPr>
        <p:txBody>
          <a:bodyPr/>
          <a:lstStyle/>
          <a:p>
            <a:r>
              <a:rPr kumimoji="1" lang="en-US" altLang="ja-JP" sz="3500" b="1" dirty="0">
                <a:effectLst>
                  <a:outerShdw blurRad="38100" dist="38100" dir="2700000" algn="tl">
                    <a:srgbClr val="000000">
                      <a:alpha val="43137"/>
                    </a:srgbClr>
                  </a:outerShdw>
                </a:effectLst>
                <a:latin typeface="+mn-ea"/>
                <a:ea typeface="+mn-ea"/>
              </a:rPr>
              <a:t>L8</a:t>
            </a:r>
            <a:r>
              <a:rPr kumimoji="1" lang="ja-JP" altLang="en-US" sz="3500" b="1" dirty="0">
                <a:effectLst>
                  <a:outerShdw blurRad="38100" dist="38100" dir="2700000" algn="tl">
                    <a:srgbClr val="000000">
                      <a:alpha val="43137"/>
                    </a:srgbClr>
                  </a:outerShdw>
                </a:effectLst>
                <a:latin typeface="+mn-ea"/>
                <a:ea typeface="+mn-ea"/>
              </a:rPr>
              <a:t>表の典型的な割付（四元配置実験）</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57551983"/>
              </p:ext>
            </p:extLst>
          </p:nvPr>
        </p:nvGraphicFramePr>
        <p:xfrm>
          <a:off x="1259632" y="2780928"/>
          <a:ext cx="6552728" cy="3291840"/>
        </p:xfrm>
        <a:graphic>
          <a:graphicData uri="http://schemas.openxmlformats.org/drawingml/2006/table">
            <a:tbl>
              <a:tblPr firstRow="1" bandRow="1">
                <a:tableStyleId>{5C22544A-7EE6-4342-B048-85BDC9FD1C3A}</a:tableStyleId>
              </a:tblPr>
              <a:tblGrid>
                <a:gridCol w="939891">
                  <a:extLst>
                    <a:ext uri="{9D8B030D-6E8A-4147-A177-3AD203B41FA5}">
                      <a16:colId xmlns:a16="http://schemas.microsoft.com/office/drawing/2014/main" val="20000"/>
                    </a:ext>
                  </a:extLst>
                </a:gridCol>
                <a:gridCol w="785085">
                  <a:extLst>
                    <a:ext uri="{9D8B030D-6E8A-4147-A177-3AD203B41FA5}">
                      <a16:colId xmlns:a16="http://schemas.microsoft.com/office/drawing/2014/main" val="20001"/>
                    </a:ext>
                  </a:extLst>
                </a:gridCol>
                <a:gridCol w="785085">
                  <a:extLst>
                    <a:ext uri="{9D8B030D-6E8A-4147-A177-3AD203B41FA5}">
                      <a16:colId xmlns:a16="http://schemas.microsoft.com/office/drawing/2014/main" val="20002"/>
                    </a:ext>
                  </a:extLst>
                </a:gridCol>
                <a:gridCol w="785085">
                  <a:extLst>
                    <a:ext uri="{9D8B030D-6E8A-4147-A177-3AD203B41FA5}">
                      <a16:colId xmlns:a16="http://schemas.microsoft.com/office/drawing/2014/main" val="20003"/>
                    </a:ext>
                  </a:extLst>
                </a:gridCol>
                <a:gridCol w="785085">
                  <a:extLst>
                    <a:ext uri="{9D8B030D-6E8A-4147-A177-3AD203B41FA5}">
                      <a16:colId xmlns:a16="http://schemas.microsoft.com/office/drawing/2014/main" val="20004"/>
                    </a:ext>
                  </a:extLst>
                </a:gridCol>
                <a:gridCol w="785085">
                  <a:extLst>
                    <a:ext uri="{9D8B030D-6E8A-4147-A177-3AD203B41FA5}">
                      <a16:colId xmlns:a16="http://schemas.microsoft.com/office/drawing/2014/main" val="20005"/>
                    </a:ext>
                  </a:extLst>
                </a:gridCol>
                <a:gridCol w="916590">
                  <a:extLst>
                    <a:ext uri="{9D8B030D-6E8A-4147-A177-3AD203B41FA5}">
                      <a16:colId xmlns:a16="http://schemas.microsoft.com/office/drawing/2014/main" val="20006"/>
                    </a:ext>
                  </a:extLst>
                </a:gridCol>
                <a:gridCol w="770822">
                  <a:extLst>
                    <a:ext uri="{9D8B030D-6E8A-4147-A177-3AD203B41FA5}">
                      <a16:colId xmlns:a16="http://schemas.microsoft.com/office/drawing/2014/main" val="20007"/>
                    </a:ext>
                  </a:extLst>
                </a:gridCol>
              </a:tblGrid>
              <a:tr h="338836">
                <a:tc>
                  <a:txBody>
                    <a:bodyPr/>
                    <a:lstStyle/>
                    <a:p>
                      <a:pPr algn="ctr"/>
                      <a:endParaRPr kumimoji="1" lang="ja-JP" altLang="en-US" dirty="0"/>
                    </a:p>
                  </a:txBody>
                  <a:tcPr/>
                </a:tc>
                <a:tc>
                  <a:txBody>
                    <a:bodyPr/>
                    <a:lstStyle/>
                    <a:p>
                      <a:pPr algn="ctr"/>
                      <a:r>
                        <a:rPr kumimoji="1" lang="ja-JP" altLang="en-US" dirty="0"/>
                        <a:t>要因</a:t>
                      </a:r>
                      <a:r>
                        <a:rPr kumimoji="1" lang="en-US" altLang="ja-JP" dirty="0"/>
                        <a:t>a</a:t>
                      </a:r>
                      <a:endParaRPr kumimoji="1" lang="ja-JP" altLang="en-US" dirty="0"/>
                    </a:p>
                  </a:txBody>
                  <a:tcPr/>
                </a:tc>
                <a:tc>
                  <a:txBody>
                    <a:bodyPr/>
                    <a:lstStyle/>
                    <a:p>
                      <a:pPr algn="ctr"/>
                      <a:r>
                        <a:rPr kumimoji="1" lang="ja-JP" altLang="en-US" dirty="0"/>
                        <a:t>要因</a:t>
                      </a:r>
                      <a:r>
                        <a:rPr kumimoji="1" lang="en-US" altLang="ja-JP" dirty="0"/>
                        <a:t>b</a:t>
                      </a:r>
                      <a:endParaRPr kumimoji="1" lang="ja-JP" altLang="en-US" dirty="0"/>
                    </a:p>
                  </a:txBody>
                  <a:tcPr/>
                </a:tc>
                <a:tc>
                  <a:txBody>
                    <a:bodyPr/>
                    <a:lstStyle/>
                    <a:p>
                      <a:pPr algn="ctr"/>
                      <a:r>
                        <a:rPr kumimoji="1" lang="en-US" altLang="ja-JP" dirty="0" err="1"/>
                        <a:t>a×b</a:t>
                      </a:r>
                      <a:endParaRPr kumimoji="1" lang="ja-JP" altLang="en-US" dirty="0"/>
                    </a:p>
                  </a:txBody>
                  <a:tcPr/>
                </a:tc>
                <a:tc>
                  <a:txBody>
                    <a:bodyPr/>
                    <a:lstStyle/>
                    <a:p>
                      <a:pPr algn="ctr"/>
                      <a:r>
                        <a:rPr kumimoji="1" lang="ja-JP" altLang="en-US" dirty="0"/>
                        <a:t>要因</a:t>
                      </a:r>
                      <a:r>
                        <a:rPr kumimoji="1" lang="en-US" altLang="ja-JP" dirty="0"/>
                        <a:t>c</a:t>
                      </a:r>
                      <a:endParaRPr kumimoji="1" lang="ja-JP" altLang="en-US" dirty="0"/>
                    </a:p>
                  </a:txBody>
                  <a:tcPr/>
                </a:tc>
                <a:tc>
                  <a:txBody>
                    <a:bodyPr/>
                    <a:lstStyle/>
                    <a:p>
                      <a:pPr algn="ctr"/>
                      <a:r>
                        <a:rPr kumimoji="1" lang="en-US" altLang="ja-JP" dirty="0" err="1"/>
                        <a:t>a×c</a:t>
                      </a:r>
                      <a:endParaRPr kumimoji="1" lang="ja-JP" altLang="en-US" dirty="0"/>
                    </a:p>
                  </a:txBody>
                  <a:tcPr/>
                </a:tc>
                <a:tc>
                  <a:txBody>
                    <a:bodyPr/>
                    <a:lstStyle/>
                    <a:p>
                      <a:pPr algn="ctr"/>
                      <a:r>
                        <a:rPr kumimoji="1" lang="ja-JP" altLang="en-US" dirty="0"/>
                        <a:t>誤差</a:t>
                      </a:r>
                    </a:p>
                  </a:txBody>
                  <a:tcPr/>
                </a:tc>
                <a:tc>
                  <a:txBody>
                    <a:bodyPr/>
                    <a:lstStyle/>
                    <a:p>
                      <a:pPr algn="ctr"/>
                      <a:r>
                        <a:rPr kumimoji="1" lang="ja-JP" altLang="en-US" dirty="0"/>
                        <a:t>要因</a:t>
                      </a:r>
                      <a:r>
                        <a:rPr kumimoji="1" lang="en-US" altLang="ja-JP" dirty="0"/>
                        <a:t>d</a:t>
                      </a:r>
                      <a:endParaRPr kumimoji="1" lang="ja-JP" altLang="en-US" dirty="0"/>
                    </a:p>
                  </a:txBody>
                  <a:tcPr/>
                </a:tc>
                <a:extLst>
                  <a:ext uri="{0D108BD9-81ED-4DB2-BD59-A6C34878D82A}">
                    <a16:rowId xmlns:a16="http://schemas.microsoft.com/office/drawing/2014/main" val="10000"/>
                  </a:ext>
                </a:extLst>
              </a:tr>
              <a:tr h="338836">
                <a:tc>
                  <a:txBody>
                    <a:bodyPr/>
                    <a:lstStyle/>
                    <a:p>
                      <a:pPr algn="ctr"/>
                      <a:r>
                        <a:rPr kumimoji="1" lang="ja-JP" altLang="en-US" b="1" dirty="0">
                          <a:solidFill>
                            <a:schemeClr val="bg1"/>
                          </a:solidFill>
                        </a:rPr>
                        <a:t>実験</a:t>
                      </a:r>
                      <a:r>
                        <a:rPr kumimoji="1" lang="en-US" altLang="ja-JP" b="1" dirty="0">
                          <a:solidFill>
                            <a:schemeClr val="bg1"/>
                          </a:solidFill>
                        </a:rPr>
                        <a:t>1</a:t>
                      </a:r>
                      <a:endParaRPr kumimoji="1" lang="ja-JP" altLang="en-US" b="1" dirty="0">
                        <a:solidFill>
                          <a:schemeClr val="bg1"/>
                        </a:solidFill>
                      </a:endParaRPr>
                    </a:p>
                  </a:txBody>
                  <a:tcPr>
                    <a:solidFill>
                      <a:schemeClr val="accent1"/>
                    </a:solidFill>
                  </a:tcPr>
                </a:tc>
                <a:tc>
                  <a:txBody>
                    <a:bodyPr/>
                    <a:lstStyle/>
                    <a:p>
                      <a:pPr algn="ctr"/>
                      <a:r>
                        <a:rPr kumimoji="1" lang="en-US" altLang="ja-JP" dirty="0"/>
                        <a:t>1</a:t>
                      </a:r>
                      <a:endParaRPr kumimoji="1" lang="ja-JP" altLang="en-US" dirty="0"/>
                    </a:p>
                  </a:txBody>
                  <a:tcPr/>
                </a:tc>
                <a:tc>
                  <a:txBody>
                    <a:bodyPr/>
                    <a:lstStyle/>
                    <a:p>
                      <a:pPr algn="ctr"/>
                      <a:r>
                        <a:rPr kumimoji="1" lang="en-US" altLang="ja-JP" dirty="0"/>
                        <a:t>1</a:t>
                      </a:r>
                    </a:p>
                  </a:txBody>
                  <a:tcPr/>
                </a:tc>
                <a:tc>
                  <a:txBody>
                    <a:bodyPr/>
                    <a:lstStyle/>
                    <a:p>
                      <a:pPr algn="ctr"/>
                      <a:r>
                        <a:rPr kumimoji="1" lang="en-US" altLang="ja-JP" dirty="0"/>
                        <a:t>1</a:t>
                      </a:r>
                      <a:endParaRPr kumimoji="1" lang="ja-JP" altLang="en-US" dirty="0"/>
                    </a:p>
                  </a:txBody>
                  <a:tcPr/>
                </a:tc>
                <a:tc>
                  <a:txBody>
                    <a:bodyPr/>
                    <a:lstStyle/>
                    <a:p>
                      <a:pPr algn="ctr"/>
                      <a:r>
                        <a:rPr kumimoji="1" lang="en-US" altLang="ja-JP" dirty="0"/>
                        <a:t>1</a:t>
                      </a:r>
                      <a:endParaRPr kumimoji="1" lang="ja-JP" altLang="en-US" dirty="0"/>
                    </a:p>
                  </a:txBody>
                  <a:tcPr/>
                </a:tc>
                <a:tc>
                  <a:txBody>
                    <a:bodyPr/>
                    <a:lstStyle/>
                    <a:p>
                      <a:pPr algn="ctr"/>
                      <a:r>
                        <a:rPr kumimoji="1" lang="en-US" altLang="ja-JP" dirty="0"/>
                        <a:t>1</a:t>
                      </a:r>
                      <a:endParaRPr kumimoji="1" lang="ja-JP" altLang="en-US" dirty="0"/>
                    </a:p>
                  </a:txBody>
                  <a:tcPr/>
                </a:tc>
                <a:tc>
                  <a:txBody>
                    <a:bodyPr/>
                    <a:lstStyle/>
                    <a:p>
                      <a:pPr algn="ctr"/>
                      <a:r>
                        <a:rPr kumimoji="1" lang="en-US" altLang="ja-JP" dirty="0"/>
                        <a:t>1</a:t>
                      </a:r>
                      <a:endParaRPr kumimoji="1" lang="ja-JP" altLang="en-US" dirty="0"/>
                    </a:p>
                  </a:txBody>
                  <a:tcPr/>
                </a:tc>
                <a:tc>
                  <a:txBody>
                    <a:bodyPr/>
                    <a:lstStyle/>
                    <a:p>
                      <a:pPr algn="ctr"/>
                      <a:r>
                        <a:rPr kumimoji="1" lang="en-US" altLang="ja-JP" dirty="0"/>
                        <a:t>1</a:t>
                      </a:r>
                      <a:endParaRPr kumimoji="1" lang="ja-JP" altLang="en-US" dirty="0"/>
                    </a:p>
                  </a:txBody>
                  <a:tcPr/>
                </a:tc>
                <a:extLst>
                  <a:ext uri="{0D108BD9-81ED-4DB2-BD59-A6C34878D82A}">
                    <a16:rowId xmlns:a16="http://schemas.microsoft.com/office/drawing/2014/main" val="10001"/>
                  </a:ext>
                </a:extLst>
              </a:tr>
              <a:tr h="338836">
                <a:tc>
                  <a:txBody>
                    <a:bodyPr/>
                    <a:lstStyle/>
                    <a:p>
                      <a:pPr algn="ctr"/>
                      <a:r>
                        <a:rPr kumimoji="1" lang="ja-JP" altLang="en-US" b="1" dirty="0">
                          <a:solidFill>
                            <a:schemeClr val="bg1"/>
                          </a:solidFill>
                        </a:rPr>
                        <a:t>実験</a:t>
                      </a:r>
                      <a:r>
                        <a:rPr kumimoji="1" lang="en-US" altLang="ja-JP" b="1" dirty="0">
                          <a:solidFill>
                            <a:schemeClr val="bg1"/>
                          </a:solidFill>
                        </a:rPr>
                        <a:t>2</a:t>
                      </a:r>
                    </a:p>
                  </a:txBody>
                  <a:tcPr>
                    <a:solidFill>
                      <a:schemeClr val="accent1"/>
                    </a:solidFill>
                  </a:tcPr>
                </a:tc>
                <a:tc>
                  <a:txBody>
                    <a:bodyPr/>
                    <a:lstStyle/>
                    <a:p>
                      <a:pPr algn="ctr"/>
                      <a:r>
                        <a:rPr kumimoji="1" lang="en-US" altLang="ja-JP" dirty="0"/>
                        <a:t>1</a:t>
                      </a:r>
                      <a:endParaRPr kumimoji="1" lang="ja-JP" altLang="en-US" dirty="0"/>
                    </a:p>
                  </a:txBody>
                  <a:tcPr/>
                </a:tc>
                <a:tc>
                  <a:txBody>
                    <a:bodyPr/>
                    <a:lstStyle/>
                    <a:p>
                      <a:pPr algn="ctr"/>
                      <a:r>
                        <a:rPr kumimoji="1" lang="en-US" altLang="ja-JP" dirty="0"/>
                        <a:t>1</a:t>
                      </a:r>
                      <a:endParaRPr kumimoji="1" lang="ja-JP" altLang="en-US" dirty="0"/>
                    </a:p>
                  </a:txBody>
                  <a:tcPr/>
                </a:tc>
                <a:tc>
                  <a:txBody>
                    <a:bodyPr/>
                    <a:lstStyle/>
                    <a:p>
                      <a:pPr algn="ctr"/>
                      <a:r>
                        <a:rPr kumimoji="1" lang="en-US" altLang="ja-JP" dirty="0"/>
                        <a:t>1</a:t>
                      </a:r>
                      <a:endParaRPr kumimoji="1" lang="ja-JP" altLang="en-US" dirty="0"/>
                    </a:p>
                  </a:txBody>
                  <a:tcPr/>
                </a:tc>
                <a:tc>
                  <a:txBody>
                    <a:bodyPr/>
                    <a:lstStyle/>
                    <a:p>
                      <a:pPr algn="ctr"/>
                      <a:r>
                        <a:rPr kumimoji="1" lang="en-US" altLang="ja-JP" dirty="0"/>
                        <a:t>2</a:t>
                      </a:r>
                      <a:endParaRPr kumimoji="1" lang="ja-JP" altLang="en-US" dirty="0"/>
                    </a:p>
                  </a:txBody>
                  <a:tcPr/>
                </a:tc>
                <a:tc>
                  <a:txBody>
                    <a:bodyPr/>
                    <a:lstStyle/>
                    <a:p>
                      <a:pPr algn="ctr"/>
                      <a:r>
                        <a:rPr kumimoji="1" lang="en-US" altLang="ja-JP" dirty="0"/>
                        <a:t>2</a:t>
                      </a:r>
                      <a:endParaRPr kumimoji="1" lang="ja-JP" altLang="en-US" dirty="0"/>
                    </a:p>
                  </a:txBody>
                  <a:tcPr/>
                </a:tc>
                <a:tc>
                  <a:txBody>
                    <a:bodyPr/>
                    <a:lstStyle/>
                    <a:p>
                      <a:pPr algn="ctr"/>
                      <a:r>
                        <a:rPr kumimoji="1" lang="en-US" altLang="ja-JP" dirty="0"/>
                        <a:t>2</a:t>
                      </a:r>
                      <a:endParaRPr kumimoji="1" lang="ja-JP" altLang="en-US" dirty="0"/>
                    </a:p>
                  </a:txBody>
                  <a:tcPr/>
                </a:tc>
                <a:tc>
                  <a:txBody>
                    <a:bodyPr/>
                    <a:lstStyle/>
                    <a:p>
                      <a:pPr algn="ctr"/>
                      <a:r>
                        <a:rPr kumimoji="1" lang="en-US" altLang="ja-JP" dirty="0"/>
                        <a:t>2</a:t>
                      </a:r>
                      <a:endParaRPr kumimoji="1" lang="ja-JP" altLang="en-US" dirty="0"/>
                    </a:p>
                  </a:txBody>
                  <a:tcPr/>
                </a:tc>
                <a:extLst>
                  <a:ext uri="{0D108BD9-81ED-4DB2-BD59-A6C34878D82A}">
                    <a16:rowId xmlns:a16="http://schemas.microsoft.com/office/drawing/2014/main" val="10002"/>
                  </a:ext>
                </a:extLst>
              </a:tr>
              <a:tr h="338836">
                <a:tc>
                  <a:txBody>
                    <a:bodyPr/>
                    <a:lstStyle/>
                    <a:p>
                      <a:pPr algn="ctr"/>
                      <a:r>
                        <a:rPr kumimoji="1" lang="ja-JP" altLang="en-US" b="1" dirty="0">
                          <a:solidFill>
                            <a:schemeClr val="bg1"/>
                          </a:solidFill>
                        </a:rPr>
                        <a:t>実験</a:t>
                      </a:r>
                      <a:r>
                        <a:rPr kumimoji="1" lang="en-US" altLang="ja-JP" b="1" dirty="0">
                          <a:solidFill>
                            <a:schemeClr val="bg1"/>
                          </a:solidFill>
                        </a:rPr>
                        <a:t>3</a:t>
                      </a:r>
                    </a:p>
                  </a:txBody>
                  <a:tcPr>
                    <a:solidFill>
                      <a:schemeClr val="accent1"/>
                    </a:solidFill>
                  </a:tcPr>
                </a:tc>
                <a:tc>
                  <a:txBody>
                    <a:bodyPr/>
                    <a:lstStyle/>
                    <a:p>
                      <a:pPr algn="ctr"/>
                      <a:r>
                        <a:rPr kumimoji="1" lang="en-US" altLang="ja-JP" dirty="0"/>
                        <a:t>1</a:t>
                      </a:r>
                      <a:endParaRPr kumimoji="1" lang="ja-JP" altLang="en-US" dirty="0"/>
                    </a:p>
                  </a:txBody>
                  <a:tcPr/>
                </a:tc>
                <a:tc>
                  <a:txBody>
                    <a:bodyPr/>
                    <a:lstStyle/>
                    <a:p>
                      <a:pPr algn="ctr"/>
                      <a:r>
                        <a:rPr kumimoji="1" lang="en-US" altLang="ja-JP" dirty="0"/>
                        <a:t>2</a:t>
                      </a:r>
                      <a:endParaRPr kumimoji="1" lang="ja-JP" altLang="en-US" dirty="0"/>
                    </a:p>
                  </a:txBody>
                  <a:tcPr/>
                </a:tc>
                <a:tc>
                  <a:txBody>
                    <a:bodyPr/>
                    <a:lstStyle/>
                    <a:p>
                      <a:pPr algn="ctr"/>
                      <a:r>
                        <a:rPr kumimoji="1" lang="en-US" altLang="ja-JP" dirty="0"/>
                        <a:t>2</a:t>
                      </a:r>
                      <a:endParaRPr kumimoji="1" lang="ja-JP" altLang="en-US" dirty="0"/>
                    </a:p>
                  </a:txBody>
                  <a:tcPr/>
                </a:tc>
                <a:tc>
                  <a:txBody>
                    <a:bodyPr/>
                    <a:lstStyle/>
                    <a:p>
                      <a:pPr algn="ctr"/>
                      <a:r>
                        <a:rPr kumimoji="1" lang="en-US" altLang="ja-JP" dirty="0"/>
                        <a:t>1</a:t>
                      </a:r>
                      <a:endParaRPr kumimoji="1" lang="ja-JP" altLang="en-US" dirty="0"/>
                    </a:p>
                  </a:txBody>
                  <a:tcPr/>
                </a:tc>
                <a:tc>
                  <a:txBody>
                    <a:bodyPr/>
                    <a:lstStyle/>
                    <a:p>
                      <a:pPr algn="ctr"/>
                      <a:r>
                        <a:rPr kumimoji="1" lang="en-US" altLang="ja-JP" dirty="0"/>
                        <a:t>1</a:t>
                      </a:r>
                      <a:endParaRPr kumimoji="1" lang="ja-JP" altLang="en-US" dirty="0"/>
                    </a:p>
                  </a:txBody>
                  <a:tcPr/>
                </a:tc>
                <a:tc>
                  <a:txBody>
                    <a:bodyPr/>
                    <a:lstStyle/>
                    <a:p>
                      <a:pPr algn="ctr"/>
                      <a:r>
                        <a:rPr kumimoji="1" lang="en-US" altLang="ja-JP" dirty="0"/>
                        <a:t>2</a:t>
                      </a:r>
                      <a:endParaRPr kumimoji="1" lang="ja-JP" altLang="en-US" dirty="0"/>
                    </a:p>
                  </a:txBody>
                  <a:tcPr/>
                </a:tc>
                <a:tc>
                  <a:txBody>
                    <a:bodyPr/>
                    <a:lstStyle/>
                    <a:p>
                      <a:pPr algn="ctr"/>
                      <a:r>
                        <a:rPr kumimoji="1" lang="en-US" altLang="ja-JP" dirty="0"/>
                        <a:t>2</a:t>
                      </a:r>
                      <a:endParaRPr kumimoji="1" lang="ja-JP" altLang="en-US" dirty="0"/>
                    </a:p>
                  </a:txBody>
                  <a:tcPr/>
                </a:tc>
                <a:extLst>
                  <a:ext uri="{0D108BD9-81ED-4DB2-BD59-A6C34878D82A}">
                    <a16:rowId xmlns:a16="http://schemas.microsoft.com/office/drawing/2014/main" val="10003"/>
                  </a:ext>
                </a:extLst>
              </a:tr>
              <a:tr h="338836">
                <a:tc>
                  <a:txBody>
                    <a:bodyPr/>
                    <a:lstStyle/>
                    <a:p>
                      <a:pPr algn="ctr"/>
                      <a:r>
                        <a:rPr kumimoji="1" lang="ja-JP" altLang="en-US" b="1" dirty="0">
                          <a:solidFill>
                            <a:schemeClr val="bg1"/>
                          </a:solidFill>
                        </a:rPr>
                        <a:t>実験</a:t>
                      </a:r>
                      <a:r>
                        <a:rPr kumimoji="1" lang="en-US" altLang="ja-JP" b="1" dirty="0">
                          <a:solidFill>
                            <a:schemeClr val="bg1"/>
                          </a:solidFill>
                        </a:rPr>
                        <a:t>4</a:t>
                      </a:r>
                    </a:p>
                  </a:txBody>
                  <a:tcPr>
                    <a:solidFill>
                      <a:schemeClr val="accent1"/>
                    </a:solidFill>
                  </a:tcPr>
                </a:tc>
                <a:tc>
                  <a:txBody>
                    <a:bodyPr/>
                    <a:lstStyle/>
                    <a:p>
                      <a:pPr algn="ctr"/>
                      <a:r>
                        <a:rPr kumimoji="1" lang="en-US" altLang="ja-JP" dirty="0"/>
                        <a:t>1</a:t>
                      </a:r>
                      <a:endParaRPr kumimoji="1" lang="ja-JP" altLang="en-US" dirty="0"/>
                    </a:p>
                  </a:txBody>
                  <a:tcPr/>
                </a:tc>
                <a:tc>
                  <a:txBody>
                    <a:bodyPr/>
                    <a:lstStyle/>
                    <a:p>
                      <a:pPr algn="ctr"/>
                      <a:r>
                        <a:rPr kumimoji="1" lang="en-US" altLang="ja-JP" dirty="0"/>
                        <a:t>2</a:t>
                      </a:r>
                      <a:endParaRPr kumimoji="1" lang="ja-JP" altLang="en-US" dirty="0"/>
                    </a:p>
                  </a:txBody>
                  <a:tcPr/>
                </a:tc>
                <a:tc>
                  <a:txBody>
                    <a:bodyPr/>
                    <a:lstStyle/>
                    <a:p>
                      <a:pPr algn="ctr"/>
                      <a:r>
                        <a:rPr kumimoji="1" lang="en-US" altLang="ja-JP" dirty="0"/>
                        <a:t>2</a:t>
                      </a:r>
                      <a:endParaRPr kumimoji="1" lang="ja-JP" altLang="en-US" dirty="0"/>
                    </a:p>
                  </a:txBody>
                  <a:tcPr/>
                </a:tc>
                <a:tc>
                  <a:txBody>
                    <a:bodyPr/>
                    <a:lstStyle/>
                    <a:p>
                      <a:pPr algn="ctr"/>
                      <a:r>
                        <a:rPr kumimoji="1" lang="en-US" altLang="ja-JP" dirty="0"/>
                        <a:t>2</a:t>
                      </a:r>
                      <a:endParaRPr kumimoji="1" lang="ja-JP" altLang="en-US" dirty="0"/>
                    </a:p>
                  </a:txBody>
                  <a:tcPr/>
                </a:tc>
                <a:tc>
                  <a:txBody>
                    <a:bodyPr/>
                    <a:lstStyle/>
                    <a:p>
                      <a:pPr algn="ctr"/>
                      <a:r>
                        <a:rPr kumimoji="1" lang="en-US" altLang="ja-JP" dirty="0"/>
                        <a:t>2</a:t>
                      </a:r>
                      <a:endParaRPr kumimoji="1" lang="ja-JP" altLang="en-US" dirty="0"/>
                    </a:p>
                  </a:txBody>
                  <a:tcPr/>
                </a:tc>
                <a:tc>
                  <a:txBody>
                    <a:bodyPr/>
                    <a:lstStyle/>
                    <a:p>
                      <a:pPr algn="ctr"/>
                      <a:r>
                        <a:rPr kumimoji="1" lang="en-US" altLang="ja-JP" dirty="0"/>
                        <a:t>1</a:t>
                      </a:r>
                      <a:endParaRPr kumimoji="1" lang="ja-JP" altLang="en-US" dirty="0"/>
                    </a:p>
                  </a:txBody>
                  <a:tcPr/>
                </a:tc>
                <a:tc>
                  <a:txBody>
                    <a:bodyPr/>
                    <a:lstStyle/>
                    <a:p>
                      <a:pPr algn="ctr"/>
                      <a:r>
                        <a:rPr kumimoji="1" lang="en-US" altLang="ja-JP" dirty="0"/>
                        <a:t>1</a:t>
                      </a:r>
                      <a:endParaRPr kumimoji="1" lang="ja-JP" altLang="en-US" dirty="0"/>
                    </a:p>
                  </a:txBody>
                  <a:tcPr/>
                </a:tc>
                <a:extLst>
                  <a:ext uri="{0D108BD9-81ED-4DB2-BD59-A6C34878D82A}">
                    <a16:rowId xmlns:a16="http://schemas.microsoft.com/office/drawing/2014/main" val="10004"/>
                  </a:ext>
                </a:extLst>
              </a:tr>
              <a:tr h="338836">
                <a:tc>
                  <a:txBody>
                    <a:bodyPr/>
                    <a:lstStyle/>
                    <a:p>
                      <a:pPr algn="ctr"/>
                      <a:r>
                        <a:rPr kumimoji="1" lang="ja-JP" altLang="en-US" b="1" dirty="0">
                          <a:solidFill>
                            <a:schemeClr val="bg1"/>
                          </a:solidFill>
                        </a:rPr>
                        <a:t>実験</a:t>
                      </a:r>
                      <a:r>
                        <a:rPr kumimoji="1" lang="en-US" altLang="ja-JP" b="1" dirty="0">
                          <a:solidFill>
                            <a:schemeClr val="bg1"/>
                          </a:solidFill>
                        </a:rPr>
                        <a:t>5</a:t>
                      </a:r>
                    </a:p>
                  </a:txBody>
                  <a:tcPr>
                    <a:solidFill>
                      <a:schemeClr val="accent1"/>
                    </a:solidFill>
                  </a:tcPr>
                </a:tc>
                <a:tc>
                  <a:txBody>
                    <a:bodyPr/>
                    <a:lstStyle/>
                    <a:p>
                      <a:pPr algn="ctr"/>
                      <a:r>
                        <a:rPr kumimoji="1" lang="en-US" altLang="ja-JP" dirty="0"/>
                        <a:t>2</a:t>
                      </a:r>
                      <a:endParaRPr kumimoji="1" lang="ja-JP" altLang="en-US" dirty="0"/>
                    </a:p>
                  </a:txBody>
                  <a:tcPr/>
                </a:tc>
                <a:tc>
                  <a:txBody>
                    <a:bodyPr/>
                    <a:lstStyle/>
                    <a:p>
                      <a:pPr algn="ctr"/>
                      <a:r>
                        <a:rPr kumimoji="1" lang="en-US" altLang="ja-JP" dirty="0"/>
                        <a:t>1</a:t>
                      </a:r>
                      <a:endParaRPr kumimoji="1" lang="ja-JP" altLang="en-US" dirty="0"/>
                    </a:p>
                  </a:txBody>
                  <a:tcPr/>
                </a:tc>
                <a:tc>
                  <a:txBody>
                    <a:bodyPr/>
                    <a:lstStyle/>
                    <a:p>
                      <a:pPr algn="ctr"/>
                      <a:r>
                        <a:rPr kumimoji="1" lang="en-US" altLang="ja-JP" dirty="0"/>
                        <a:t>2</a:t>
                      </a:r>
                      <a:endParaRPr kumimoji="1" lang="ja-JP" altLang="en-US" dirty="0"/>
                    </a:p>
                  </a:txBody>
                  <a:tcPr/>
                </a:tc>
                <a:tc>
                  <a:txBody>
                    <a:bodyPr/>
                    <a:lstStyle/>
                    <a:p>
                      <a:pPr algn="ctr"/>
                      <a:r>
                        <a:rPr kumimoji="1" lang="en-US" altLang="ja-JP" dirty="0"/>
                        <a:t>1</a:t>
                      </a:r>
                      <a:endParaRPr kumimoji="1" lang="ja-JP" altLang="en-US" dirty="0"/>
                    </a:p>
                  </a:txBody>
                  <a:tcPr/>
                </a:tc>
                <a:tc>
                  <a:txBody>
                    <a:bodyPr/>
                    <a:lstStyle/>
                    <a:p>
                      <a:pPr algn="ctr"/>
                      <a:r>
                        <a:rPr kumimoji="1" lang="en-US" altLang="ja-JP" dirty="0"/>
                        <a:t>2</a:t>
                      </a:r>
                      <a:endParaRPr kumimoji="1" lang="ja-JP" altLang="en-US" dirty="0"/>
                    </a:p>
                  </a:txBody>
                  <a:tcPr/>
                </a:tc>
                <a:tc>
                  <a:txBody>
                    <a:bodyPr/>
                    <a:lstStyle/>
                    <a:p>
                      <a:pPr algn="ctr"/>
                      <a:r>
                        <a:rPr kumimoji="1" lang="en-US" altLang="ja-JP" dirty="0"/>
                        <a:t>1</a:t>
                      </a:r>
                      <a:endParaRPr kumimoji="1" lang="ja-JP" altLang="en-US" dirty="0"/>
                    </a:p>
                  </a:txBody>
                  <a:tcPr/>
                </a:tc>
                <a:tc>
                  <a:txBody>
                    <a:bodyPr/>
                    <a:lstStyle/>
                    <a:p>
                      <a:pPr algn="ctr"/>
                      <a:r>
                        <a:rPr kumimoji="1" lang="en-US" altLang="ja-JP" dirty="0"/>
                        <a:t>2</a:t>
                      </a:r>
                      <a:endParaRPr kumimoji="1" lang="ja-JP" altLang="en-US" dirty="0"/>
                    </a:p>
                  </a:txBody>
                  <a:tcPr/>
                </a:tc>
                <a:extLst>
                  <a:ext uri="{0D108BD9-81ED-4DB2-BD59-A6C34878D82A}">
                    <a16:rowId xmlns:a16="http://schemas.microsoft.com/office/drawing/2014/main" val="10005"/>
                  </a:ext>
                </a:extLst>
              </a:tr>
              <a:tr h="338836">
                <a:tc>
                  <a:txBody>
                    <a:bodyPr/>
                    <a:lstStyle/>
                    <a:p>
                      <a:pPr algn="ctr"/>
                      <a:r>
                        <a:rPr kumimoji="1" lang="ja-JP" altLang="en-US" b="1" dirty="0">
                          <a:solidFill>
                            <a:schemeClr val="bg1"/>
                          </a:solidFill>
                        </a:rPr>
                        <a:t>実験</a:t>
                      </a:r>
                      <a:r>
                        <a:rPr kumimoji="1" lang="en-US" altLang="ja-JP" b="1" dirty="0">
                          <a:solidFill>
                            <a:schemeClr val="bg1"/>
                          </a:solidFill>
                        </a:rPr>
                        <a:t>6</a:t>
                      </a:r>
                    </a:p>
                  </a:txBody>
                  <a:tcPr>
                    <a:solidFill>
                      <a:schemeClr val="accent1"/>
                    </a:solidFill>
                  </a:tcPr>
                </a:tc>
                <a:tc>
                  <a:txBody>
                    <a:bodyPr/>
                    <a:lstStyle/>
                    <a:p>
                      <a:pPr algn="ctr"/>
                      <a:r>
                        <a:rPr kumimoji="1" lang="en-US" altLang="ja-JP" dirty="0"/>
                        <a:t>2</a:t>
                      </a:r>
                      <a:endParaRPr kumimoji="1" lang="ja-JP" altLang="en-US" dirty="0"/>
                    </a:p>
                  </a:txBody>
                  <a:tcPr/>
                </a:tc>
                <a:tc>
                  <a:txBody>
                    <a:bodyPr/>
                    <a:lstStyle/>
                    <a:p>
                      <a:pPr algn="ctr"/>
                      <a:r>
                        <a:rPr kumimoji="1" lang="en-US" altLang="ja-JP" dirty="0"/>
                        <a:t>1</a:t>
                      </a:r>
                      <a:endParaRPr kumimoji="1" lang="ja-JP" altLang="en-US" dirty="0"/>
                    </a:p>
                  </a:txBody>
                  <a:tcPr/>
                </a:tc>
                <a:tc>
                  <a:txBody>
                    <a:bodyPr/>
                    <a:lstStyle/>
                    <a:p>
                      <a:pPr algn="ctr"/>
                      <a:r>
                        <a:rPr kumimoji="1" lang="en-US" altLang="ja-JP" dirty="0"/>
                        <a:t>2</a:t>
                      </a:r>
                      <a:endParaRPr kumimoji="1" lang="ja-JP" altLang="en-US" dirty="0"/>
                    </a:p>
                  </a:txBody>
                  <a:tcPr/>
                </a:tc>
                <a:tc>
                  <a:txBody>
                    <a:bodyPr/>
                    <a:lstStyle/>
                    <a:p>
                      <a:pPr algn="ctr"/>
                      <a:r>
                        <a:rPr kumimoji="1" lang="en-US" altLang="ja-JP" dirty="0"/>
                        <a:t>2</a:t>
                      </a:r>
                      <a:endParaRPr kumimoji="1" lang="ja-JP" altLang="en-US" dirty="0"/>
                    </a:p>
                  </a:txBody>
                  <a:tcPr/>
                </a:tc>
                <a:tc>
                  <a:txBody>
                    <a:bodyPr/>
                    <a:lstStyle/>
                    <a:p>
                      <a:pPr algn="ctr"/>
                      <a:r>
                        <a:rPr kumimoji="1" lang="en-US" altLang="ja-JP" dirty="0"/>
                        <a:t>1</a:t>
                      </a:r>
                      <a:endParaRPr kumimoji="1" lang="ja-JP" altLang="en-US" dirty="0"/>
                    </a:p>
                  </a:txBody>
                  <a:tcPr/>
                </a:tc>
                <a:tc>
                  <a:txBody>
                    <a:bodyPr/>
                    <a:lstStyle/>
                    <a:p>
                      <a:pPr algn="ctr"/>
                      <a:r>
                        <a:rPr kumimoji="1" lang="en-US" altLang="ja-JP" dirty="0"/>
                        <a:t>2</a:t>
                      </a:r>
                      <a:endParaRPr kumimoji="1" lang="ja-JP" altLang="en-US" dirty="0"/>
                    </a:p>
                  </a:txBody>
                  <a:tcPr/>
                </a:tc>
                <a:tc>
                  <a:txBody>
                    <a:bodyPr/>
                    <a:lstStyle/>
                    <a:p>
                      <a:pPr algn="ctr"/>
                      <a:r>
                        <a:rPr kumimoji="1" lang="en-US" altLang="ja-JP" dirty="0"/>
                        <a:t>1</a:t>
                      </a:r>
                      <a:endParaRPr kumimoji="1" lang="ja-JP" altLang="en-US" dirty="0"/>
                    </a:p>
                  </a:txBody>
                  <a:tcPr/>
                </a:tc>
                <a:extLst>
                  <a:ext uri="{0D108BD9-81ED-4DB2-BD59-A6C34878D82A}">
                    <a16:rowId xmlns:a16="http://schemas.microsoft.com/office/drawing/2014/main" val="10006"/>
                  </a:ext>
                </a:extLst>
              </a:tr>
              <a:tr h="338836">
                <a:tc>
                  <a:txBody>
                    <a:bodyPr/>
                    <a:lstStyle/>
                    <a:p>
                      <a:pPr algn="ctr"/>
                      <a:r>
                        <a:rPr kumimoji="1" lang="ja-JP" altLang="en-US" b="1" dirty="0">
                          <a:solidFill>
                            <a:schemeClr val="bg1"/>
                          </a:solidFill>
                        </a:rPr>
                        <a:t>実験</a:t>
                      </a:r>
                      <a:r>
                        <a:rPr kumimoji="1" lang="en-US" altLang="ja-JP" b="1" dirty="0">
                          <a:solidFill>
                            <a:schemeClr val="bg1"/>
                          </a:solidFill>
                        </a:rPr>
                        <a:t>7</a:t>
                      </a:r>
                    </a:p>
                  </a:txBody>
                  <a:tcPr>
                    <a:solidFill>
                      <a:schemeClr val="accent1"/>
                    </a:solidFill>
                  </a:tcPr>
                </a:tc>
                <a:tc>
                  <a:txBody>
                    <a:bodyPr/>
                    <a:lstStyle/>
                    <a:p>
                      <a:pPr algn="ctr"/>
                      <a:r>
                        <a:rPr kumimoji="1" lang="en-US" altLang="ja-JP" dirty="0"/>
                        <a:t>2</a:t>
                      </a:r>
                      <a:endParaRPr kumimoji="1" lang="ja-JP" altLang="en-US" dirty="0"/>
                    </a:p>
                  </a:txBody>
                  <a:tcPr/>
                </a:tc>
                <a:tc>
                  <a:txBody>
                    <a:bodyPr/>
                    <a:lstStyle/>
                    <a:p>
                      <a:pPr algn="ctr"/>
                      <a:r>
                        <a:rPr kumimoji="1" lang="en-US" altLang="ja-JP" dirty="0"/>
                        <a:t>2</a:t>
                      </a:r>
                      <a:endParaRPr kumimoji="1" lang="ja-JP" altLang="en-US" dirty="0"/>
                    </a:p>
                  </a:txBody>
                  <a:tcPr/>
                </a:tc>
                <a:tc>
                  <a:txBody>
                    <a:bodyPr/>
                    <a:lstStyle/>
                    <a:p>
                      <a:pPr algn="ctr"/>
                      <a:r>
                        <a:rPr kumimoji="1" lang="en-US" altLang="ja-JP" dirty="0"/>
                        <a:t>1</a:t>
                      </a:r>
                      <a:endParaRPr kumimoji="1" lang="ja-JP" altLang="en-US" dirty="0"/>
                    </a:p>
                  </a:txBody>
                  <a:tcPr/>
                </a:tc>
                <a:tc>
                  <a:txBody>
                    <a:bodyPr/>
                    <a:lstStyle/>
                    <a:p>
                      <a:pPr algn="ctr"/>
                      <a:r>
                        <a:rPr kumimoji="1" lang="en-US" altLang="ja-JP" dirty="0"/>
                        <a:t>1</a:t>
                      </a:r>
                      <a:endParaRPr kumimoji="1" lang="ja-JP" altLang="en-US" dirty="0"/>
                    </a:p>
                  </a:txBody>
                  <a:tcPr/>
                </a:tc>
                <a:tc>
                  <a:txBody>
                    <a:bodyPr/>
                    <a:lstStyle/>
                    <a:p>
                      <a:pPr algn="ctr"/>
                      <a:r>
                        <a:rPr kumimoji="1" lang="en-US" altLang="ja-JP" dirty="0"/>
                        <a:t>2</a:t>
                      </a:r>
                      <a:endParaRPr kumimoji="1" lang="ja-JP" altLang="en-US" dirty="0"/>
                    </a:p>
                  </a:txBody>
                  <a:tcPr/>
                </a:tc>
                <a:tc>
                  <a:txBody>
                    <a:bodyPr/>
                    <a:lstStyle/>
                    <a:p>
                      <a:pPr algn="ctr"/>
                      <a:r>
                        <a:rPr kumimoji="1" lang="en-US" altLang="ja-JP" dirty="0"/>
                        <a:t>2</a:t>
                      </a:r>
                      <a:endParaRPr kumimoji="1" lang="ja-JP" altLang="en-US" dirty="0"/>
                    </a:p>
                  </a:txBody>
                  <a:tcPr/>
                </a:tc>
                <a:tc>
                  <a:txBody>
                    <a:bodyPr/>
                    <a:lstStyle/>
                    <a:p>
                      <a:pPr algn="ctr"/>
                      <a:r>
                        <a:rPr kumimoji="1" lang="en-US" altLang="ja-JP" dirty="0"/>
                        <a:t>1</a:t>
                      </a:r>
                      <a:endParaRPr kumimoji="1" lang="ja-JP" altLang="en-US" dirty="0"/>
                    </a:p>
                  </a:txBody>
                  <a:tcPr/>
                </a:tc>
                <a:extLst>
                  <a:ext uri="{0D108BD9-81ED-4DB2-BD59-A6C34878D82A}">
                    <a16:rowId xmlns:a16="http://schemas.microsoft.com/office/drawing/2014/main" val="10007"/>
                  </a:ext>
                </a:extLst>
              </a:tr>
              <a:tr h="338836">
                <a:tc>
                  <a:txBody>
                    <a:bodyPr/>
                    <a:lstStyle/>
                    <a:p>
                      <a:pPr algn="ctr"/>
                      <a:r>
                        <a:rPr kumimoji="1" lang="ja-JP" altLang="en-US" b="1" dirty="0">
                          <a:solidFill>
                            <a:schemeClr val="bg1"/>
                          </a:solidFill>
                        </a:rPr>
                        <a:t>実験</a:t>
                      </a:r>
                      <a:r>
                        <a:rPr kumimoji="1" lang="en-US" altLang="ja-JP" b="1" dirty="0">
                          <a:solidFill>
                            <a:schemeClr val="bg1"/>
                          </a:solidFill>
                        </a:rPr>
                        <a:t>8</a:t>
                      </a:r>
                    </a:p>
                  </a:txBody>
                  <a:tcPr>
                    <a:solidFill>
                      <a:schemeClr val="accent1"/>
                    </a:solidFill>
                  </a:tcPr>
                </a:tc>
                <a:tc>
                  <a:txBody>
                    <a:bodyPr/>
                    <a:lstStyle/>
                    <a:p>
                      <a:pPr algn="ctr"/>
                      <a:r>
                        <a:rPr kumimoji="1" lang="en-US" altLang="ja-JP" dirty="0"/>
                        <a:t>2</a:t>
                      </a:r>
                      <a:endParaRPr kumimoji="1" lang="ja-JP" altLang="en-US" dirty="0"/>
                    </a:p>
                  </a:txBody>
                  <a:tcPr/>
                </a:tc>
                <a:tc>
                  <a:txBody>
                    <a:bodyPr/>
                    <a:lstStyle/>
                    <a:p>
                      <a:pPr algn="ctr"/>
                      <a:r>
                        <a:rPr kumimoji="1" lang="en-US" altLang="ja-JP" dirty="0"/>
                        <a:t>2</a:t>
                      </a:r>
                      <a:endParaRPr kumimoji="1" lang="ja-JP" altLang="en-US" dirty="0"/>
                    </a:p>
                  </a:txBody>
                  <a:tcPr/>
                </a:tc>
                <a:tc>
                  <a:txBody>
                    <a:bodyPr/>
                    <a:lstStyle/>
                    <a:p>
                      <a:pPr algn="ctr"/>
                      <a:r>
                        <a:rPr kumimoji="1" lang="en-US" altLang="ja-JP" dirty="0"/>
                        <a:t>1</a:t>
                      </a:r>
                      <a:endParaRPr kumimoji="1" lang="ja-JP" altLang="en-US" dirty="0"/>
                    </a:p>
                  </a:txBody>
                  <a:tcPr/>
                </a:tc>
                <a:tc>
                  <a:txBody>
                    <a:bodyPr/>
                    <a:lstStyle/>
                    <a:p>
                      <a:pPr algn="ctr"/>
                      <a:r>
                        <a:rPr kumimoji="1" lang="en-US" altLang="ja-JP" dirty="0"/>
                        <a:t>2</a:t>
                      </a:r>
                      <a:endParaRPr kumimoji="1" lang="ja-JP" altLang="en-US" dirty="0"/>
                    </a:p>
                  </a:txBody>
                  <a:tcPr/>
                </a:tc>
                <a:tc>
                  <a:txBody>
                    <a:bodyPr/>
                    <a:lstStyle/>
                    <a:p>
                      <a:pPr algn="ctr"/>
                      <a:r>
                        <a:rPr kumimoji="1" lang="en-US" altLang="ja-JP" dirty="0"/>
                        <a:t>1</a:t>
                      </a:r>
                      <a:endParaRPr kumimoji="1" lang="ja-JP" altLang="en-US" dirty="0"/>
                    </a:p>
                  </a:txBody>
                  <a:tcPr/>
                </a:tc>
                <a:tc>
                  <a:txBody>
                    <a:bodyPr/>
                    <a:lstStyle/>
                    <a:p>
                      <a:pPr algn="ctr"/>
                      <a:r>
                        <a:rPr kumimoji="1" lang="en-US" altLang="ja-JP" dirty="0"/>
                        <a:t>1</a:t>
                      </a:r>
                      <a:endParaRPr kumimoji="1" lang="ja-JP" altLang="en-US" dirty="0"/>
                    </a:p>
                  </a:txBody>
                  <a:tcPr/>
                </a:tc>
                <a:tc>
                  <a:txBody>
                    <a:bodyPr/>
                    <a:lstStyle/>
                    <a:p>
                      <a:pPr algn="ctr"/>
                      <a:r>
                        <a:rPr kumimoji="1" lang="en-US" altLang="ja-JP" dirty="0"/>
                        <a:t>2</a:t>
                      </a:r>
                      <a:endParaRPr kumimoji="1" lang="ja-JP" altLang="en-US" dirty="0"/>
                    </a:p>
                  </a:txBody>
                  <a:tcPr/>
                </a:tc>
                <a:extLst>
                  <a:ext uri="{0D108BD9-81ED-4DB2-BD59-A6C34878D82A}">
                    <a16:rowId xmlns:a16="http://schemas.microsoft.com/office/drawing/2014/main" val="10008"/>
                  </a:ext>
                </a:extLst>
              </a:tr>
            </a:tbl>
          </a:graphicData>
        </a:graphic>
      </p:graphicFrame>
      <p:sp>
        <p:nvSpPr>
          <p:cNvPr id="9" name="正方形/長方形 8"/>
          <p:cNvSpPr/>
          <p:nvPr/>
        </p:nvSpPr>
        <p:spPr>
          <a:xfrm>
            <a:off x="2180483" y="2780928"/>
            <a:ext cx="792088" cy="326555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975365" y="2780928"/>
            <a:ext cx="792088" cy="326555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572000" y="2789458"/>
            <a:ext cx="792088" cy="325702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7020272" y="2797779"/>
            <a:ext cx="792088" cy="326555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697810" y="1895147"/>
            <a:ext cx="8055411" cy="784830"/>
          </a:xfrm>
          <a:prstGeom prst="rect">
            <a:avLst/>
          </a:prstGeom>
          <a:noFill/>
        </p:spPr>
        <p:txBody>
          <a:bodyPr wrap="none" rtlCol="0">
            <a:spAutoFit/>
          </a:bodyPr>
          <a:lstStyle/>
          <a:p>
            <a:pPr algn="ctr"/>
            <a:r>
              <a:rPr kumimoji="1" lang="ja-JP" altLang="en-US" sz="2500" dirty="0">
                <a:solidFill>
                  <a:srgbClr val="FFC000"/>
                </a:solidFill>
                <a:latin typeface="+mn-ea"/>
                <a:cs typeface="Meiryo UI" pitchFamily="50" charset="-128"/>
              </a:rPr>
              <a:t>主効果を確認したい要因の列だけを抜き出して実験を組む</a:t>
            </a:r>
            <a:endParaRPr kumimoji="1" lang="en-US" altLang="ja-JP" sz="2500" dirty="0">
              <a:solidFill>
                <a:srgbClr val="FFC000"/>
              </a:solidFill>
              <a:latin typeface="+mn-ea"/>
              <a:cs typeface="Meiryo UI" pitchFamily="50" charset="-128"/>
            </a:endParaRPr>
          </a:p>
          <a:p>
            <a:pPr algn="ctr"/>
            <a:r>
              <a:rPr kumimoji="1" lang="ja-JP" altLang="en-US" sz="2000" dirty="0">
                <a:solidFill>
                  <a:schemeClr val="bg1"/>
                </a:solidFill>
                <a:latin typeface="+mn-ea"/>
                <a:cs typeface="Meiryo UI" pitchFamily="50" charset="-128"/>
              </a:rPr>
              <a:t>（誤差や交互作用の列は計算に用いるだけなので無視）</a:t>
            </a:r>
          </a:p>
        </p:txBody>
      </p:sp>
    </p:spTree>
    <p:extLst>
      <p:ext uri="{BB962C8B-B14F-4D97-AF65-F5344CB8AC3E}">
        <p14:creationId xmlns:p14="http://schemas.microsoft.com/office/powerpoint/2010/main" val="53457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6" name="コンテンツ プレースホルダー 3">
                <a:extLst>
                  <a:ext uri="{FF2B5EF4-FFF2-40B4-BE49-F238E27FC236}">
                    <a16:creationId xmlns:a16="http://schemas.microsoft.com/office/drawing/2014/main" id="{001899DB-A150-41F9-B648-7ACC8C357AAB}"/>
                  </a:ext>
                </a:extLst>
              </p:cNvPr>
              <p:cNvGraphicFramePr>
                <a:graphicFrameLocks/>
              </p:cNvGraphicFramePr>
              <p:nvPr>
                <p:extLst>
                  <p:ext uri="{D42A27DB-BD31-4B8C-83A1-F6EECF244321}">
                    <p14:modId xmlns:p14="http://schemas.microsoft.com/office/powerpoint/2010/main" val="7468330"/>
                  </p:ext>
                </p:extLst>
              </p:nvPr>
            </p:nvGraphicFramePr>
            <p:xfrm>
              <a:off x="4008871" y="2348880"/>
              <a:ext cx="674464" cy="3861071"/>
            </p:xfrm>
            <a:graphic>
              <a:graphicData uri="http://schemas.openxmlformats.org/drawingml/2006/table">
                <a:tbl>
                  <a:tblPr firstRow="1" firstCol="1" bandRow="1">
                    <a:tableStyleId>{5C22544A-7EE6-4342-B048-85BDC9FD1C3A}</a:tableStyleId>
                  </a:tblPr>
                  <a:tblGrid>
                    <a:gridCol w="674464">
                      <a:extLst>
                        <a:ext uri="{9D8B030D-6E8A-4147-A177-3AD203B41FA5}">
                          <a16:colId xmlns:a16="http://schemas.microsoft.com/office/drawing/2014/main" val="2386845888"/>
                        </a:ext>
                      </a:extLst>
                    </a:gridCol>
                  </a:tblGrid>
                  <a:tr h="497060">
                    <a:tc>
                      <a:txBody>
                        <a:bodyPr/>
                        <a:lstStyle/>
                        <a:p>
                          <a:pPr algn="ctr" fontAlgn="ctr"/>
                          <a:r>
                            <a:rPr lang="ja-JP" altLang="en-US" sz="1700" b="0" i="0" u="none" strike="noStrike" dirty="0">
                              <a:solidFill>
                                <a:schemeClr val="bg1"/>
                              </a:solidFill>
                              <a:effectLst/>
                              <a:latin typeface="ＭＳ Ｐゴシック" panose="020B0600070205080204" pitchFamily="50" charset="-128"/>
                              <a:ea typeface="ＭＳ Ｐゴシック" panose="020B0600070205080204" pitchFamily="50" charset="-128"/>
                            </a:rPr>
                            <a:t>データ</a:t>
                          </a:r>
                        </a:p>
                      </a:txBody>
                      <a:tcPr marL="0" marR="0" marT="0" marB="0" anchor="ctr"/>
                    </a:tc>
                    <a:extLst>
                      <a:ext uri="{0D108BD9-81ED-4DB2-BD59-A6C34878D82A}">
                        <a16:rowId xmlns:a16="http://schemas.microsoft.com/office/drawing/2014/main" val="330119844"/>
                      </a:ext>
                    </a:extLst>
                  </a:tr>
                  <a:tr h="373779">
                    <a:tc>
                      <a:txBody>
                        <a:bodyPr/>
                        <a:lstStyle/>
                        <a:p>
                          <a:pPr algn="ctr" fontAlgn="ctr"/>
                          <a:r>
                            <a:rPr lang="en-US" sz="1700" b="0" i="0" u="none" strike="noStrike" dirty="0">
                              <a:solidFill>
                                <a:schemeClr val="bg1"/>
                              </a:solidFill>
                              <a:effectLst/>
                              <a:latin typeface="ＭＳ Ｐゴシック" panose="020B0600070205080204" pitchFamily="50" charset="-128"/>
                              <a:ea typeface="ＭＳ Ｐゴシック" panose="020B0600070205080204" pitchFamily="50" charset="-128"/>
                            </a:rPr>
                            <a:t>x</a:t>
                          </a:r>
                          <a:r>
                            <a:rPr lang="en-US" sz="1700" b="0" i="0" u="none" strike="noStrike" baseline="-25000" dirty="0">
                              <a:solidFill>
                                <a:schemeClr val="bg1"/>
                              </a:solidFill>
                              <a:effectLst/>
                              <a:latin typeface="ＭＳ Ｐゴシック" panose="020B0600070205080204" pitchFamily="50" charset="-128"/>
                              <a:ea typeface="ＭＳ Ｐゴシック" panose="020B0600070205080204" pitchFamily="50" charset="-128"/>
                            </a:rPr>
                            <a:t>1</a:t>
                          </a:r>
                          <a:endParaRPr lang="en-US" sz="1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tc>
                    <a:extLst>
                      <a:ext uri="{0D108BD9-81ED-4DB2-BD59-A6C34878D82A}">
                        <a16:rowId xmlns:a16="http://schemas.microsoft.com/office/drawing/2014/main" val="3856147240"/>
                      </a:ext>
                    </a:extLst>
                  </a:tr>
                  <a:tr h="373779">
                    <a:tc>
                      <a:txBody>
                        <a:bodyPr/>
                        <a:lstStyle/>
                        <a:p>
                          <a:pPr algn="ctr" fontAlgn="ctr"/>
                          <a:r>
                            <a:rPr lang="en-US" sz="1700" b="0" i="0" u="none" strike="noStrike" dirty="0">
                              <a:solidFill>
                                <a:schemeClr val="bg1"/>
                              </a:solidFill>
                              <a:effectLst/>
                              <a:latin typeface="ＭＳ Ｐゴシック" panose="020B0600070205080204" pitchFamily="50" charset="-128"/>
                              <a:ea typeface="ＭＳ Ｐゴシック" panose="020B0600070205080204" pitchFamily="50" charset="-128"/>
                            </a:rPr>
                            <a:t>x</a:t>
                          </a:r>
                          <a:r>
                            <a:rPr lang="en-US" sz="1700" b="0" i="0" u="none" strike="noStrike" baseline="-25000" dirty="0">
                              <a:solidFill>
                                <a:schemeClr val="bg1"/>
                              </a:solidFill>
                              <a:effectLst/>
                              <a:latin typeface="ＭＳ Ｐゴシック" panose="020B0600070205080204" pitchFamily="50" charset="-128"/>
                              <a:ea typeface="ＭＳ Ｐゴシック" panose="020B0600070205080204" pitchFamily="50" charset="-128"/>
                            </a:rPr>
                            <a:t>2</a:t>
                          </a:r>
                          <a:endParaRPr lang="en-US" sz="1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tc>
                    <a:extLst>
                      <a:ext uri="{0D108BD9-81ED-4DB2-BD59-A6C34878D82A}">
                        <a16:rowId xmlns:a16="http://schemas.microsoft.com/office/drawing/2014/main" val="1522646732"/>
                      </a:ext>
                    </a:extLst>
                  </a:tr>
                  <a:tr h="373779">
                    <a:tc>
                      <a:txBody>
                        <a:bodyPr/>
                        <a:lstStyle/>
                        <a:p>
                          <a:pPr algn="ctr" fontAlgn="ctr"/>
                          <a:r>
                            <a:rPr lang="en-US" sz="1700" b="0" i="0" u="none" strike="noStrike" dirty="0">
                              <a:solidFill>
                                <a:schemeClr val="bg1"/>
                              </a:solidFill>
                              <a:effectLst/>
                              <a:latin typeface="ＭＳ Ｐゴシック" panose="020B0600070205080204" pitchFamily="50" charset="-128"/>
                              <a:ea typeface="ＭＳ Ｐゴシック" panose="020B0600070205080204" pitchFamily="50" charset="-128"/>
                            </a:rPr>
                            <a:t>x</a:t>
                          </a:r>
                          <a:r>
                            <a:rPr lang="en-US" sz="1700" b="0" i="0" u="none" strike="noStrike" baseline="-25000" dirty="0">
                              <a:solidFill>
                                <a:schemeClr val="bg1"/>
                              </a:solidFill>
                              <a:effectLst/>
                              <a:latin typeface="ＭＳ Ｐゴシック" panose="020B0600070205080204" pitchFamily="50" charset="-128"/>
                              <a:ea typeface="ＭＳ Ｐゴシック" panose="020B0600070205080204" pitchFamily="50" charset="-128"/>
                            </a:rPr>
                            <a:t>3</a:t>
                          </a:r>
                          <a:endParaRPr lang="en-US" sz="1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tc>
                    <a:extLst>
                      <a:ext uri="{0D108BD9-81ED-4DB2-BD59-A6C34878D82A}">
                        <a16:rowId xmlns:a16="http://schemas.microsoft.com/office/drawing/2014/main" val="3902255760"/>
                      </a:ext>
                    </a:extLst>
                  </a:tr>
                  <a:tr h="373779">
                    <a:tc>
                      <a:txBody>
                        <a:bodyPr/>
                        <a:lstStyle/>
                        <a:p>
                          <a:pPr algn="ctr" fontAlgn="ctr"/>
                          <a:r>
                            <a:rPr lang="en-US" sz="1700" b="0" i="0" u="none" strike="noStrike" dirty="0">
                              <a:solidFill>
                                <a:schemeClr val="bg1"/>
                              </a:solidFill>
                              <a:effectLst/>
                              <a:latin typeface="ＭＳ Ｐゴシック" panose="020B0600070205080204" pitchFamily="50" charset="-128"/>
                              <a:ea typeface="ＭＳ Ｐゴシック" panose="020B0600070205080204" pitchFamily="50" charset="-128"/>
                            </a:rPr>
                            <a:t>x</a:t>
                          </a:r>
                          <a:r>
                            <a:rPr lang="en-US" sz="1700" b="0" i="0" u="none" strike="noStrike" baseline="-25000" dirty="0">
                              <a:solidFill>
                                <a:schemeClr val="bg1"/>
                              </a:solidFill>
                              <a:effectLst/>
                              <a:latin typeface="ＭＳ Ｐゴシック" panose="020B0600070205080204" pitchFamily="50" charset="-128"/>
                              <a:ea typeface="ＭＳ Ｐゴシック" panose="020B0600070205080204" pitchFamily="50" charset="-128"/>
                            </a:rPr>
                            <a:t>4</a:t>
                          </a:r>
                          <a:endParaRPr lang="en-US" sz="1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tc>
                    <a:extLst>
                      <a:ext uri="{0D108BD9-81ED-4DB2-BD59-A6C34878D82A}">
                        <a16:rowId xmlns:a16="http://schemas.microsoft.com/office/drawing/2014/main" val="3284420183"/>
                      </a:ext>
                    </a:extLst>
                  </a:tr>
                  <a:tr h="373779">
                    <a:tc>
                      <a:txBody>
                        <a:bodyPr/>
                        <a:lstStyle/>
                        <a:p>
                          <a:pPr algn="ctr" fontAlgn="ctr"/>
                          <a:r>
                            <a:rPr lang="en-US" sz="1700" b="0" i="0" u="none" strike="noStrike" dirty="0">
                              <a:solidFill>
                                <a:schemeClr val="bg1"/>
                              </a:solidFill>
                              <a:effectLst/>
                              <a:latin typeface="ＭＳ Ｐゴシック" panose="020B0600070205080204" pitchFamily="50" charset="-128"/>
                              <a:ea typeface="ＭＳ Ｐゴシック" panose="020B0600070205080204" pitchFamily="50" charset="-128"/>
                            </a:rPr>
                            <a:t>x</a:t>
                          </a:r>
                          <a:r>
                            <a:rPr lang="en-US" sz="1700" b="0" i="0" u="none" strike="noStrike" baseline="-25000" dirty="0">
                              <a:solidFill>
                                <a:schemeClr val="bg1"/>
                              </a:solidFill>
                              <a:effectLst/>
                              <a:latin typeface="ＭＳ Ｐゴシック" panose="020B0600070205080204" pitchFamily="50" charset="-128"/>
                              <a:ea typeface="ＭＳ Ｐゴシック" panose="020B0600070205080204" pitchFamily="50" charset="-128"/>
                            </a:rPr>
                            <a:t>5</a:t>
                          </a:r>
                          <a:endParaRPr lang="en-US" sz="1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tc>
                    <a:extLst>
                      <a:ext uri="{0D108BD9-81ED-4DB2-BD59-A6C34878D82A}">
                        <a16:rowId xmlns:a16="http://schemas.microsoft.com/office/drawing/2014/main" val="3504010445"/>
                      </a:ext>
                    </a:extLst>
                  </a:tr>
                  <a:tr h="373779">
                    <a:tc>
                      <a:txBody>
                        <a:bodyPr/>
                        <a:lstStyle/>
                        <a:p>
                          <a:pPr algn="ctr" fontAlgn="ctr"/>
                          <a:r>
                            <a:rPr lang="en-US" sz="1700" b="0" i="0" u="none" strike="noStrike" dirty="0">
                              <a:solidFill>
                                <a:schemeClr val="bg1"/>
                              </a:solidFill>
                              <a:effectLst/>
                              <a:latin typeface="ＭＳ Ｐゴシック" panose="020B0600070205080204" pitchFamily="50" charset="-128"/>
                              <a:ea typeface="ＭＳ Ｐゴシック" panose="020B0600070205080204" pitchFamily="50" charset="-128"/>
                            </a:rPr>
                            <a:t>x</a:t>
                          </a:r>
                          <a:r>
                            <a:rPr lang="en-US" sz="1700" b="0" i="0" u="none" strike="noStrike" baseline="-25000" dirty="0">
                              <a:solidFill>
                                <a:schemeClr val="bg1"/>
                              </a:solidFill>
                              <a:effectLst/>
                              <a:latin typeface="ＭＳ Ｐゴシック" panose="020B0600070205080204" pitchFamily="50" charset="-128"/>
                              <a:ea typeface="ＭＳ Ｐゴシック" panose="020B0600070205080204" pitchFamily="50" charset="-128"/>
                            </a:rPr>
                            <a:t>6</a:t>
                          </a:r>
                          <a:endParaRPr lang="en-US" sz="1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tc>
                    <a:extLst>
                      <a:ext uri="{0D108BD9-81ED-4DB2-BD59-A6C34878D82A}">
                        <a16:rowId xmlns:a16="http://schemas.microsoft.com/office/drawing/2014/main" val="1801943356"/>
                      </a:ext>
                    </a:extLst>
                  </a:tr>
                  <a:tr h="373779">
                    <a:tc>
                      <a:txBody>
                        <a:bodyPr/>
                        <a:lstStyle/>
                        <a:p>
                          <a:pPr algn="ctr" fontAlgn="ctr"/>
                          <a:r>
                            <a:rPr lang="en-US" sz="1700" b="0" i="0" u="none" strike="noStrike" dirty="0">
                              <a:solidFill>
                                <a:schemeClr val="bg1"/>
                              </a:solidFill>
                              <a:effectLst/>
                              <a:latin typeface="ＭＳ Ｐゴシック" panose="020B0600070205080204" pitchFamily="50" charset="-128"/>
                              <a:ea typeface="ＭＳ Ｐゴシック" panose="020B0600070205080204" pitchFamily="50" charset="-128"/>
                            </a:rPr>
                            <a:t>x</a:t>
                          </a:r>
                          <a:r>
                            <a:rPr lang="en-US" sz="1700" b="0" i="0" u="none" strike="noStrike" baseline="-25000" dirty="0">
                              <a:solidFill>
                                <a:schemeClr val="bg1"/>
                              </a:solidFill>
                              <a:effectLst/>
                              <a:latin typeface="ＭＳ Ｐゴシック" panose="020B0600070205080204" pitchFamily="50" charset="-128"/>
                              <a:ea typeface="ＭＳ Ｐゴシック" panose="020B0600070205080204" pitchFamily="50" charset="-128"/>
                            </a:rPr>
                            <a:t>7</a:t>
                          </a:r>
                          <a:endParaRPr lang="en-US" sz="1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tc>
                    <a:extLst>
                      <a:ext uri="{0D108BD9-81ED-4DB2-BD59-A6C34878D82A}">
                        <a16:rowId xmlns:a16="http://schemas.microsoft.com/office/drawing/2014/main" val="2858681442"/>
                      </a:ext>
                    </a:extLst>
                  </a:tr>
                  <a:tr h="373779">
                    <a:tc>
                      <a:txBody>
                        <a:bodyPr/>
                        <a:lstStyle/>
                        <a:p>
                          <a:pPr algn="ctr" fontAlgn="ctr"/>
                          <a:r>
                            <a:rPr lang="en-US" sz="1700" b="0" i="0" u="none" strike="noStrike" dirty="0">
                              <a:solidFill>
                                <a:schemeClr val="bg1"/>
                              </a:solidFill>
                              <a:effectLst/>
                              <a:latin typeface="ＭＳ Ｐゴシック" panose="020B0600070205080204" pitchFamily="50" charset="-128"/>
                              <a:ea typeface="ＭＳ Ｐゴシック" panose="020B0600070205080204" pitchFamily="50" charset="-128"/>
                            </a:rPr>
                            <a:t>x</a:t>
                          </a:r>
                          <a:r>
                            <a:rPr lang="en-US" sz="1700" b="0" i="0" u="none" strike="noStrike" baseline="-25000" dirty="0">
                              <a:solidFill>
                                <a:schemeClr val="bg1"/>
                              </a:solidFill>
                              <a:effectLst/>
                              <a:latin typeface="ＭＳ Ｐゴシック" panose="020B0600070205080204" pitchFamily="50" charset="-128"/>
                              <a:ea typeface="ＭＳ Ｐゴシック" panose="020B0600070205080204" pitchFamily="50" charset="-128"/>
                            </a:rPr>
                            <a:t>8</a:t>
                          </a:r>
                          <a:endParaRPr lang="en-US" sz="1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tc>
                    <a:extLst>
                      <a:ext uri="{0D108BD9-81ED-4DB2-BD59-A6C34878D82A}">
                        <a16:rowId xmlns:a16="http://schemas.microsoft.com/office/drawing/2014/main" val="1330858188"/>
                      </a:ext>
                    </a:extLst>
                  </a:tr>
                  <a:tr h="373779">
                    <a:tc>
                      <a:txBody>
                        <a:bodyPr/>
                        <a:lstStyle/>
                        <a:p>
                          <a:pPr algn="ctr" fontAlgn="ctr"/>
                          <a14:m>
                            <m:oMathPara xmlns:m="http://schemas.openxmlformats.org/officeDocument/2006/math">
                              <m:oMathParaPr>
                                <m:jc m:val="centerGroup"/>
                              </m:oMathParaPr>
                              <m:oMath xmlns:m="http://schemas.openxmlformats.org/officeDocument/2006/math">
                                <m:acc>
                                  <m:accPr>
                                    <m:chr m:val="̿"/>
                                    <m:ctrlPr>
                                      <a:rPr lang="en-US" altLang="ja-JP" sz="1700" b="0" i="1" u="none" strike="noStrike" smtClean="0">
                                        <a:solidFill>
                                          <a:schemeClr val="bg1"/>
                                        </a:solidFill>
                                        <a:effectLst/>
                                        <a:latin typeface="Cambria Math" panose="02040503050406030204" pitchFamily="18" charset="0"/>
                                        <a:ea typeface="ＭＳ Ｐゴシック" panose="020B0600070205080204" pitchFamily="50" charset="-128"/>
                                      </a:rPr>
                                    </m:ctrlPr>
                                  </m:accPr>
                                  <m:e>
                                    <m:r>
                                      <a:rPr lang="en-US" altLang="ja-JP" sz="1700" b="0" i="1" u="none" strike="noStrike" smtClean="0">
                                        <a:solidFill>
                                          <a:schemeClr val="bg1"/>
                                        </a:solidFill>
                                        <a:effectLst/>
                                        <a:latin typeface="Cambria Math" panose="02040503050406030204" pitchFamily="18" charset="0"/>
                                        <a:ea typeface="ＭＳ Ｐゴシック" panose="020B0600070205080204" pitchFamily="50" charset="-128"/>
                                      </a:rPr>
                                      <m:t>𝑥</m:t>
                                    </m:r>
                                  </m:e>
                                </m:acc>
                              </m:oMath>
                            </m:oMathPara>
                          </a14:m>
                          <a:endParaRPr lang="en-US" sz="1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tc>
                    <a:extLst>
                      <a:ext uri="{0D108BD9-81ED-4DB2-BD59-A6C34878D82A}">
                        <a16:rowId xmlns:a16="http://schemas.microsoft.com/office/drawing/2014/main" val="2010316480"/>
                      </a:ext>
                    </a:extLst>
                  </a:tr>
                </a:tbl>
              </a:graphicData>
            </a:graphic>
          </p:graphicFrame>
        </mc:Choice>
        <mc:Fallback xmlns="">
          <p:graphicFrame>
            <p:nvGraphicFramePr>
              <p:cNvPr id="26" name="コンテンツ プレースホルダー 3">
                <a:extLst>
                  <a:ext uri="{FF2B5EF4-FFF2-40B4-BE49-F238E27FC236}">
                    <a16:creationId xmlns:a16="http://schemas.microsoft.com/office/drawing/2014/main" id="{001899DB-A150-41F9-B648-7ACC8C357AAB}"/>
                  </a:ext>
                </a:extLst>
              </p:cNvPr>
              <p:cNvGraphicFramePr>
                <a:graphicFrameLocks/>
              </p:cNvGraphicFramePr>
              <p:nvPr>
                <p:extLst>
                  <p:ext uri="{D42A27DB-BD31-4B8C-83A1-F6EECF244321}">
                    <p14:modId xmlns:p14="http://schemas.microsoft.com/office/powerpoint/2010/main" val="7468330"/>
                  </p:ext>
                </p:extLst>
              </p:nvPr>
            </p:nvGraphicFramePr>
            <p:xfrm>
              <a:off x="4008871" y="2348880"/>
              <a:ext cx="674464" cy="3861071"/>
            </p:xfrm>
            <a:graphic>
              <a:graphicData uri="http://schemas.openxmlformats.org/drawingml/2006/table">
                <a:tbl>
                  <a:tblPr firstRow="1" firstCol="1" bandRow="1">
                    <a:tableStyleId>{5C22544A-7EE6-4342-B048-85BDC9FD1C3A}</a:tableStyleId>
                  </a:tblPr>
                  <a:tblGrid>
                    <a:gridCol w="674464">
                      <a:extLst>
                        <a:ext uri="{9D8B030D-6E8A-4147-A177-3AD203B41FA5}">
                          <a16:colId xmlns:a16="http://schemas.microsoft.com/office/drawing/2014/main" val="2386845888"/>
                        </a:ext>
                      </a:extLst>
                    </a:gridCol>
                  </a:tblGrid>
                  <a:tr h="497060">
                    <a:tc>
                      <a:txBody>
                        <a:bodyPr/>
                        <a:lstStyle/>
                        <a:p>
                          <a:pPr algn="ctr" fontAlgn="ctr"/>
                          <a:r>
                            <a:rPr lang="ja-JP" altLang="en-US" sz="1700" b="0" i="0" u="none" strike="noStrike" dirty="0">
                              <a:solidFill>
                                <a:schemeClr val="bg1"/>
                              </a:solidFill>
                              <a:effectLst/>
                              <a:latin typeface="ＭＳ Ｐゴシック" panose="020B0600070205080204" pitchFamily="50" charset="-128"/>
                              <a:ea typeface="ＭＳ Ｐゴシック" panose="020B0600070205080204" pitchFamily="50" charset="-128"/>
                            </a:rPr>
                            <a:t>データ</a:t>
                          </a:r>
                        </a:p>
                      </a:txBody>
                      <a:tcPr marL="0" marR="0" marT="0" marB="0" anchor="ctr"/>
                    </a:tc>
                    <a:extLst>
                      <a:ext uri="{0D108BD9-81ED-4DB2-BD59-A6C34878D82A}">
                        <a16:rowId xmlns:a16="http://schemas.microsoft.com/office/drawing/2014/main" val="330119844"/>
                      </a:ext>
                    </a:extLst>
                  </a:tr>
                  <a:tr h="373779">
                    <a:tc>
                      <a:txBody>
                        <a:bodyPr/>
                        <a:lstStyle/>
                        <a:p>
                          <a:pPr algn="ctr" fontAlgn="ctr"/>
                          <a:r>
                            <a:rPr lang="en-US" sz="1700" b="0" i="0" u="none" strike="noStrike" dirty="0">
                              <a:solidFill>
                                <a:schemeClr val="bg1"/>
                              </a:solidFill>
                              <a:effectLst/>
                              <a:latin typeface="ＭＳ Ｐゴシック" panose="020B0600070205080204" pitchFamily="50" charset="-128"/>
                              <a:ea typeface="ＭＳ Ｐゴシック" panose="020B0600070205080204" pitchFamily="50" charset="-128"/>
                            </a:rPr>
                            <a:t>x</a:t>
                          </a:r>
                          <a:r>
                            <a:rPr lang="en-US" sz="1700" b="0" i="0" u="none" strike="noStrike" baseline="-25000" dirty="0">
                              <a:solidFill>
                                <a:schemeClr val="bg1"/>
                              </a:solidFill>
                              <a:effectLst/>
                              <a:latin typeface="ＭＳ Ｐゴシック" panose="020B0600070205080204" pitchFamily="50" charset="-128"/>
                              <a:ea typeface="ＭＳ Ｐゴシック" panose="020B0600070205080204" pitchFamily="50" charset="-128"/>
                            </a:rPr>
                            <a:t>1</a:t>
                          </a:r>
                          <a:endParaRPr lang="en-US" sz="1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tc>
                    <a:extLst>
                      <a:ext uri="{0D108BD9-81ED-4DB2-BD59-A6C34878D82A}">
                        <a16:rowId xmlns:a16="http://schemas.microsoft.com/office/drawing/2014/main" val="3856147240"/>
                      </a:ext>
                    </a:extLst>
                  </a:tr>
                  <a:tr h="373779">
                    <a:tc>
                      <a:txBody>
                        <a:bodyPr/>
                        <a:lstStyle/>
                        <a:p>
                          <a:pPr algn="ctr" fontAlgn="ctr"/>
                          <a:r>
                            <a:rPr lang="en-US" sz="1700" b="0" i="0" u="none" strike="noStrike" dirty="0">
                              <a:solidFill>
                                <a:schemeClr val="bg1"/>
                              </a:solidFill>
                              <a:effectLst/>
                              <a:latin typeface="ＭＳ Ｐゴシック" panose="020B0600070205080204" pitchFamily="50" charset="-128"/>
                              <a:ea typeface="ＭＳ Ｐゴシック" panose="020B0600070205080204" pitchFamily="50" charset="-128"/>
                            </a:rPr>
                            <a:t>x</a:t>
                          </a:r>
                          <a:r>
                            <a:rPr lang="en-US" sz="1700" b="0" i="0" u="none" strike="noStrike" baseline="-25000" dirty="0">
                              <a:solidFill>
                                <a:schemeClr val="bg1"/>
                              </a:solidFill>
                              <a:effectLst/>
                              <a:latin typeface="ＭＳ Ｐゴシック" panose="020B0600070205080204" pitchFamily="50" charset="-128"/>
                              <a:ea typeface="ＭＳ Ｐゴシック" panose="020B0600070205080204" pitchFamily="50" charset="-128"/>
                            </a:rPr>
                            <a:t>2</a:t>
                          </a:r>
                          <a:endParaRPr lang="en-US" sz="1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tc>
                    <a:extLst>
                      <a:ext uri="{0D108BD9-81ED-4DB2-BD59-A6C34878D82A}">
                        <a16:rowId xmlns:a16="http://schemas.microsoft.com/office/drawing/2014/main" val="1522646732"/>
                      </a:ext>
                    </a:extLst>
                  </a:tr>
                  <a:tr h="373779">
                    <a:tc>
                      <a:txBody>
                        <a:bodyPr/>
                        <a:lstStyle/>
                        <a:p>
                          <a:pPr algn="ctr" fontAlgn="ctr"/>
                          <a:r>
                            <a:rPr lang="en-US" sz="1700" b="0" i="0" u="none" strike="noStrike" dirty="0">
                              <a:solidFill>
                                <a:schemeClr val="bg1"/>
                              </a:solidFill>
                              <a:effectLst/>
                              <a:latin typeface="ＭＳ Ｐゴシック" panose="020B0600070205080204" pitchFamily="50" charset="-128"/>
                              <a:ea typeface="ＭＳ Ｐゴシック" panose="020B0600070205080204" pitchFamily="50" charset="-128"/>
                            </a:rPr>
                            <a:t>x</a:t>
                          </a:r>
                          <a:r>
                            <a:rPr lang="en-US" sz="1700" b="0" i="0" u="none" strike="noStrike" baseline="-25000" dirty="0">
                              <a:solidFill>
                                <a:schemeClr val="bg1"/>
                              </a:solidFill>
                              <a:effectLst/>
                              <a:latin typeface="ＭＳ Ｐゴシック" panose="020B0600070205080204" pitchFamily="50" charset="-128"/>
                              <a:ea typeface="ＭＳ Ｐゴシック" panose="020B0600070205080204" pitchFamily="50" charset="-128"/>
                            </a:rPr>
                            <a:t>3</a:t>
                          </a:r>
                          <a:endParaRPr lang="en-US" sz="1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tc>
                    <a:extLst>
                      <a:ext uri="{0D108BD9-81ED-4DB2-BD59-A6C34878D82A}">
                        <a16:rowId xmlns:a16="http://schemas.microsoft.com/office/drawing/2014/main" val="3902255760"/>
                      </a:ext>
                    </a:extLst>
                  </a:tr>
                  <a:tr h="373779">
                    <a:tc>
                      <a:txBody>
                        <a:bodyPr/>
                        <a:lstStyle/>
                        <a:p>
                          <a:pPr algn="ctr" fontAlgn="ctr"/>
                          <a:r>
                            <a:rPr lang="en-US" sz="1700" b="0" i="0" u="none" strike="noStrike" dirty="0">
                              <a:solidFill>
                                <a:schemeClr val="bg1"/>
                              </a:solidFill>
                              <a:effectLst/>
                              <a:latin typeface="ＭＳ Ｐゴシック" panose="020B0600070205080204" pitchFamily="50" charset="-128"/>
                              <a:ea typeface="ＭＳ Ｐゴシック" panose="020B0600070205080204" pitchFamily="50" charset="-128"/>
                            </a:rPr>
                            <a:t>x</a:t>
                          </a:r>
                          <a:r>
                            <a:rPr lang="en-US" sz="1700" b="0" i="0" u="none" strike="noStrike" baseline="-25000" dirty="0">
                              <a:solidFill>
                                <a:schemeClr val="bg1"/>
                              </a:solidFill>
                              <a:effectLst/>
                              <a:latin typeface="ＭＳ Ｐゴシック" panose="020B0600070205080204" pitchFamily="50" charset="-128"/>
                              <a:ea typeface="ＭＳ Ｐゴシック" panose="020B0600070205080204" pitchFamily="50" charset="-128"/>
                            </a:rPr>
                            <a:t>4</a:t>
                          </a:r>
                          <a:endParaRPr lang="en-US" sz="1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tc>
                    <a:extLst>
                      <a:ext uri="{0D108BD9-81ED-4DB2-BD59-A6C34878D82A}">
                        <a16:rowId xmlns:a16="http://schemas.microsoft.com/office/drawing/2014/main" val="3284420183"/>
                      </a:ext>
                    </a:extLst>
                  </a:tr>
                  <a:tr h="373779">
                    <a:tc>
                      <a:txBody>
                        <a:bodyPr/>
                        <a:lstStyle/>
                        <a:p>
                          <a:pPr algn="ctr" fontAlgn="ctr"/>
                          <a:r>
                            <a:rPr lang="en-US" sz="1700" b="0" i="0" u="none" strike="noStrike" dirty="0">
                              <a:solidFill>
                                <a:schemeClr val="bg1"/>
                              </a:solidFill>
                              <a:effectLst/>
                              <a:latin typeface="ＭＳ Ｐゴシック" panose="020B0600070205080204" pitchFamily="50" charset="-128"/>
                              <a:ea typeface="ＭＳ Ｐゴシック" panose="020B0600070205080204" pitchFamily="50" charset="-128"/>
                            </a:rPr>
                            <a:t>x</a:t>
                          </a:r>
                          <a:r>
                            <a:rPr lang="en-US" sz="1700" b="0" i="0" u="none" strike="noStrike" baseline="-25000" dirty="0">
                              <a:solidFill>
                                <a:schemeClr val="bg1"/>
                              </a:solidFill>
                              <a:effectLst/>
                              <a:latin typeface="ＭＳ Ｐゴシック" panose="020B0600070205080204" pitchFamily="50" charset="-128"/>
                              <a:ea typeface="ＭＳ Ｐゴシック" panose="020B0600070205080204" pitchFamily="50" charset="-128"/>
                            </a:rPr>
                            <a:t>5</a:t>
                          </a:r>
                          <a:endParaRPr lang="en-US" sz="1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tc>
                    <a:extLst>
                      <a:ext uri="{0D108BD9-81ED-4DB2-BD59-A6C34878D82A}">
                        <a16:rowId xmlns:a16="http://schemas.microsoft.com/office/drawing/2014/main" val="3504010445"/>
                      </a:ext>
                    </a:extLst>
                  </a:tr>
                  <a:tr h="373779">
                    <a:tc>
                      <a:txBody>
                        <a:bodyPr/>
                        <a:lstStyle/>
                        <a:p>
                          <a:pPr algn="ctr" fontAlgn="ctr"/>
                          <a:r>
                            <a:rPr lang="en-US" sz="1700" b="0" i="0" u="none" strike="noStrike" dirty="0">
                              <a:solidFill>
                                <a:schemeClr val="bg1"/>
                              </a:solidFill>
                              <a:effectLst/>
                              <a:latin typeface="ＭＳ Ｐゴシック" panose="020B0600070205080204" pitchFamily="50" charset="-128"/>
                              <a:ea typeface="ＭＳ Ｐゴシック" panose="020B0600070205080204" pitchFamily="50" charset="-128"/>
                            </a:rPr>
                            <a:t>x</a:t>
                          </a:r>
                          <a:r>
                            <a:rPr lang="en-US" sz="1700" b="0" i="0" u="none" strike="noStrike" baseline="-25000" dirty="0">
                              <a:solidFill>
                                <a:schemeClr val="bg1"/>
                              </a:solidFill>
                              <a:effectLst/>
                              <a:latin typeface="ＭＳ Ｐゴシック" panose="020B0600070205080204" pitchFamily="50" charset="-128"/>
                              <a:ea typeface="ＭＳ Ｐゴシック" panose="020B0600070205080204" pitchFamily="50" charset="-128"/>
                            </a:rPr>
                            <a:t>6</a:t>
                          </a:r>
                          <a:endParaRPr lang="en-US" sz="1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tc>
                    <a:extLst>
                      <a:ext uri="{0D108BD9-81ED-4DB2-BD59-A6C34878D82A}">
                        <a16:rowId xmlns:a16="http://schemas.microsoft.com/office/drawing/2014/main" val="1801943356"/>
                      </a:ext>
                    </a:extLst>
                  </a:tr>
                  <a:tr h="373779">
                    <a:tc>
                      <a:txBody>
                        <a:bodyPr/>
                        <a:lstStyle/>
                        <a:p>
                          <a:pPr algn="ctr" fontAlgn="ctr"/>
                          <a:r>
                            <a:rPr lang="en-US" sz="1700" b="0" i="0" u="none" strike="noStrike" dirty="0">
                              <a:solidFill>
                                <a:schemeClr val="bg1"/>
                              </a:solidFill>
                              <a:effectLst/>
                              <a:latin typeface="ＭＳ Ｐゴシック" panose="020B0600070205080204" pitchFamily="50" charset="-128"/>
                              <a:ea typeface="ＭＳ Ｐゴシック" panose="020B0600070205080204" pitchFamily="50" charset="-128"/>
                            </a:rPr>
                            <a:t>x</a:t>
                          </a:r>
                          <a:r>
                            <a:rPr lang="en-US" sz="1700" b="0" i="0" u="none" strike="noStrike" baseline="-25000" dirty="0">
                              <a:solidFill>
                                <a:schemeClr val="bg1"/>
                              </a:solidFill>
                              <a:effectLst/>
                              <a:latin typeface="ＭＳ Ｐゴシック" panose="020B0600070205080204" pitchFamily="50" charset="-128"/>
                              <a:ea typeface="ＭＳ Ｐゴシック" panose="020B0600070205080204" pitchFamily="50" charset="-128"/>
                            </a:rPr>
                            <a:t>7</a:t>
                          </a:r>
                          <a:endParaRPr lang="en-US" sz="1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tc>
                    <a:extLst>
                      <a:ext uri="{0D108BD9-81ED-4DB2-BD59-A6C34878D82A}">
                        <a16:rowId xmlns:a16="http://schemas.microsoft.com/office/drawing/2014/main" val="2858681442"/>
                      </a:ext>
                    </a:extLst>
                  </a:tr>
                  <a:tr h="373779">
                    <a:tc>
                      <a:txBody>
                        <a:bodyPr/>
                        <a:lstStyle/>
                        <a:p>
                          <a:pPr algn="ctr" fontAlgn="ctr"/>
                          <a:r>
                            <a:rPr lang="en-US" sz="1700" b="0" i="0" u="none" strike="noStrike" dirty="0">
                              <a:solidFill>
                                <a:schemeClr val="bg1"/>
                              </a:solidFill>
                              <a:effectLst/>
                              <a:latin typeface="ＭＳ Ｐゴシック" panose="020B0600070205080204" pitchFamily="50" charset="-128"/>
                              <a:ea typeface="ＭＳ Ｐゴシック" panose="020B0600070205080204" pitchFamily="50" charset="-128"/>
                            </a:rPr>
                            <a:t>x</a:t>
                          </a:r>
                          <a:r>
                            <a:rPr lang="en-US" sz="1700" b="0" i="0" u="none" strike="noStrike" baseline="-25000" dirty="0">
                              <a:solidFill>
                                <a:schemeClr val="bg1"/>
                              </a:solidFill>
                              <a:effectLst/>
                              <a:latin typeface="ＭＳ Ｐゴシック" panose="020B0600070205080204" pitchFamily="50" charset="-128"/>
                              <a:ea typeface="ＭＳ Ｐゴシック" panose="020B0600070205080204" pitchFamily="50" charset="-128"/>
                            </a:rPr>
                            <a:t>8</a:t>
                          </a:r>
                          <a:endParaRPr lang="en-US" sz="1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tc>
                    <a:extLst>
                      <a:ext uri="{0D108BD9-81ED-4DB2-BD59-A6C34878D82A}">
                        <a16:rowId xmlns:a16="http://schemas.microsoft.com/office/drawing/2014/main" val="1330858188"/>
                      </a:ext>
                    </a:extLst>
                  </a:tr>
                  <a:tr h="373779">
                    <a:tc>
                      <a:txBody>
                        <a:bodyPr/>
                        <a:lstStyle/>
                        <a:p>
                          <a:endParaRPr lang="ja-JP"/>
                        </a:p>
                      </a:txBody>
                      <a:tcPr marL="0" marR="0" marT="0" marB="0" anchor="ctr">
                        <a:blipFill>
                          <a:blip r:embed="rId3"/>
                          <a:stretch>
                            <a:fillRect l="-893" t="-940984" r="-3571" b="-3279"/>
                          </a:stretch>
                        </a:blipFill>
                      </a:tcPr>
                    </a:tc>
                    <a:extLst>
                      <a:ext uri="{0D108BD9-81ED-4DB2-BD59-A6C34878D82A}">
                        <a16:rowId xmlns:a16="http://schemas.microsoft.com/office/drawing/2014/main" val="2010316480"/>
                      </a:ext>
                    </a:extLst>
                  </a:tr>
                </a:tbl>
              </a:graphicData>
            </a:graphic>
          </p:graphicFrame>
        </mc:Fallback>
      </mc:AlternateContent>
      <p:sp>
        <p:nvSpPr>
          <p:cNvPr id="2" name="タイトル 1">
            <a:extLst>
              <a:ext uri="{FF2B5EF4-FFF2-40B4-BE49-F238E27FC236}">
                <a16:creationId xmlns:a16="http://schemas.microsoft.com/office/drawing/2014/main" id="{CDD654DC-24A8-46D8-8555-B07186FCDBDA}"/>
              </a:ext>
            </a:extLst>
          </p:cNvPr>
          <p:cNvSpPr>
            <a:spLocks noGrp="1"/>
          </p:cNvSpPr>
          <p:nvPr>
            <p:ph type="title"/>
          </p:nvPr>
        </p:nvSpPr>
        <p:spPr/>
        <p:txBody>
          <a:bodyPr/>
          <a:lstStyle/>
          <a:p>
            <a:r>
              <a:rPr kumimoji="1" lang="ja-JP" altLang="en-US" dirty="0"/>
              <a:t>直交計画実験の分散分析</a:t>
            </a:r>
          </a:p>
        </p:txBody>
      </p:sp>
      <p:graphicFrame>
        <p:nvGraphicFramePr>
          <p:cNvPr id="4" name="コンテンツ プレースホルダー 3">
            <a:extLst>
              <a:ext uri="{FF2B5EF4-FFF2-40B4-BE49-F238E27FC236}">
                <a16:creationId xmlns:a16="http://schemas.microsoft.com/office/drawing/2014/main" id="{7348ADC7-8D0E-48C6-BAB7-4FA608912ABE}"/>
              </a:ext>
            </a:extLst>
          </p:cNvPr>
          <p:cNvGraphicFramePr>
            <a:graphicFrameLocks noGrp="1"/>
          </p:cNvGraphicFramePr>
          <p:nvPr>
            <p:ph idx="1"/>
            <p:extLst>
              <p:ext uri="{D42A27DB-BD31-4B8C-83A1-F6EECF244321}">
                <p14:modId xmlns:p14="http://schemas.microsoft.com/office/powerpoint/2010/main" val="1466340046"/>
              </p:ext>
            </p:extLst>
          </p:nvPr>
        </p:nvGraphicFramePr>
        <p:xfrm>
          <a:off x="467544" y="2348880"/>
          <a:ext cx="3518594" cy="3484880"/>
        </p:xfrm>
        <a:graphic>
          <a:graphicData uri="http://schemas.openxmlformats.org/drawingml/2006/table">
            <a:tbl>
              <a:tblPr firstRow="1" firstCol="1" bandRow="1">
                <a:tableStyleId>{5C22544A-7EE6-4342-B048-85BDC9FD1C3A}</a:tableStyleId>
              </a:tblPr>
              <a:tblGrid>
                <a:gridCol w="820738">
                  <a:extLst>
                    <a:ext uri="{9D8B030D-6E8A-4147-A177-3AD203B41FA5}">
                      <a16:colId xmlns:a16="http://schemas.microsoft.com/office/drawing/2014/main" val="3133862721"/>
                    </a:ext>
                  </a:extLst>
                </a:gridCol>
                <a:gridCol w="674464">
                  <a:extLst>
                    <a:ext uri="{9D8B030D-6E8A-4147-A177-3AD203B41FA5}">
                      <a16:colId xmlns:a16="http://schemas.microsoft.com/office/drawing/2014/main" val="1711766564"/>
                    </a:ext>
                  </a:extLst>
                </a:gridCol>
                <a:gridCol w="674464">
                  <a:extLst>
                    <a:ext uri="{9D8B030D-6E8A-4147-A177-3AD203B41FA5}">
                      <a16:colId xmlns:a16="http://schemas.microsoft.com/office/drawing/2014/main" val="3582365586"/>
                    </a:ext>
                  </a:extLst>
                </a:gridCol>
                <a:gridCol w="674464">
                  <a:extLst>
                    <a:ext uri="{9D8B030D-6E8A-4147-A177-3AD203B41FA5}">
                      <a16:colId xmlns:a16="http://schemas.microsoft.com/office/drawing/2014/main" val="1097005175"/>
                    </a:ext>
                  </a:extLst>
                </a:gridCol>
                <a:gridCol w="674464">
                  <a:extLst>
                    <a:ext uri="{9D8B030D-6E8A-4147-A177-3AD203B41FA5}">
                      <a16:colId xmlns:a16="http://schemas.microsoft.com/office/drawing/2014/main" val="3369617471"/>
                    </a:ext>
                  </a:extLst>
                </a:gridCol>
              </a:tblGrid>
              <a:tr h="49315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700" b="0" i="0" u="none" strike="noStrike" dirty="0">
                          <a:solidFill>
                            <a:schemeClr val="bg1"/>
                          </a:solidFill>
                          <a:effectLst/>
                          <a:latin typeface="ＭＳ Ｐゴシック" panose="020B0600070205080204" pitchFamily="50" charset="-128"/>
                          <a:ea typeface="ＭＳ Ｐゴシック" panose="020B0600070205080204" pitchFamily="50" charset="-128"/>
                        </a:rPr>
                        <a:t>   </a:t>
                      </a:r>
                      <a:endParaRPr lang="en-US" altLang="ja-JP" sz="15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500" b="0" i="0" u="none" strike="noStrike" dirty="0">
                          <a:solidFill>
                            <a:schemeClr val="bg1"/>
                          </a:solidFill>
                          <a:effectLst/>
                          <a:latin typeface="ＭＳ Ｐゴシック" panose="020B0600070205080204" pitchFamily="50" charset="-128"/>
                          <a:ea typeface="+mn-ea"/>
                        </a:rPr>
                        <a:t>実験番号</a:t>
                      </a:r>
                      <a:endParaRPr lang="ja-JP" altLang="en-US" sz="15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lnTlToBr w="12700" cap="flat" cmpd="sng" algn="ctr">
                      <a:noFill/>
                      <a:prstDash val="solid"/>
                      <a:round/>
                      <a:headEnd type="none" w="med" len="med"/>
                      <a:tailEnd type="none" w="med" len="med"/>
                    </a:lnTlToBr>
                  </a:tcPr>
                </a:tc>
                <a:tc>
                  <a:txBody>
                    <a:bodyPr/>
                    <a:lstStyle/>
                    <a:p>
                      <a:pPr algn="ctr" fontAlgn="ctr"/>
                      <a:r>
                        <a:rPr lang="en-US" altLang="ja-JP" sz="1700" b="0" i="0" u="none" strike="noStrike" dirty="0">
                          <a:solidFill>
                            <a:schemeClr val="bg1"/>
                          </a:solidFill>
                          <a:effectLst/>
                          <a:latin typeface="ＭＳ Ｐゴシック" panose="020B0600070205080204" pitchFamily="50" charset="-128"/>
                          <a:ea typeface="ＭＳ Ｐゴシック" panose="020B0600070205080204" pitchFamily="50" charset="-128"/>
                        </a:rPr>
                        <a:t>[1]</a:t>
                      </a:r>
                    </a:p>
                    <a:p>
                      <a:pPr algn="ctr" fontAlgn="ctr"/>
                      <a:r>
                        <a:rPr lang="en-US" altLang="ja-JP" sz="1700" b="0" i="0" u="none" strike="noStrike" dirty="0">
                          <a:solidFill>
                            <a:schemeClr val="bg1"/>
                          </a:solidFill>
                          <a:effectLst/>
                          <a:latin typeface="ＭＳ Ｐゴシック" panose="020B0600070205080204" pitchFamily="50" charset="-128"/>
                          <a:ea typeface="ＭＳ Ｐゴシック" panose="020B0600070205080204" pitchFamily="50" charset="-128"/>
                        </a:rPr>
                        <a:t>a</a:t>
                      </a:r>
                    </a:p>
                  </a:txBody>
                  <a:tcPr marL="0" marR="0" marT="0" marB="0" anchor="ctr"/>
                </a:tc>
                <a:tc>
                  <a:txBody>
                    <a:bodyPr/>
                    <a:lstStyle/>
                    <a:p>
                      <a:pPr algn="ctr" fontAlgn="ctr"/>
                      <a:r>
                        <a:rPr lang="en-US" altLang="ja-JP" sz="1700" b="0" i="0" u="none" strike="noStrike" dirty="0">
                          <a:solidFill>
                            <a:schemeClr val="bg1"/>
                          </a:solidFill>
                          <a:effectLst/>
                          <a:latin typeface="ＭＳ Ｐゴシック" panose="020B0600070205080204" pitchFamily="50" charset="-128"/>
                          <a:ea typeface="ＭＳ Ｐゴシック" panose="020B0600070205080204" pitchFamily="50" charset="-128"/>
                        </a:rPr>
                        <a:t>[2]</a:t>
                      </a:r>
                    </a:p>
                    <a:p>
                      <a:pPr algn="ctr" fontAlgn="ctr"/>
                      <a:r>
                        <a:rPr lang="en-US" altLang="ja-JP" sz="1700" b="0" i="0" u="none" strike="noStrike" dirty="0">
                          <a:solidFill>
                            <a:schemeClr val="bg1"/>
                          </a:solidFill>
                          <a:effectLst/>
                          <a:latin typeface="ＭＳ Ｐゴシック" panose="020B0600070205080204" pitchFamily="50" charset="-128"/>
                          <a:ea typeface="ＭＳ Ｐゴシック" panose="020B0600070205080204" pitchFamily="50" charset="-128"/>
                        </a:rPr>
                        <a:t>b</a:t>
                      </a:r>
                    </a:p>
                  </a:txBody>
                  <a:tcPr marL="0" marR="0" marT="0" marB="0" anchor="ctr"/>
                </a:tc>
                <a:tc>
                  <a:txBody>
                    <a:bodyPr/>
                    <a:lstStyle/>
                    <a:p>
                      <a:pPr algn="ctr" fontAlgn="ctr"/>
                      <a:r>
                        <a:rPr lang="en-US" altLang="ja-JP" sz="1700" b="0" i="0" u="none" strike="noStrike" dirty="0">
                          <a:solidFill>
                            <a:schemeClr val="bg1"/>
                          </a:solidFill>
                          <a:effectLst/>
                          <a:latin typeface="ＭＳ Ｐゴシック" panose="020B0600070205080204" pitchFamily="50" charset="-128"/>
                          <a:ea typeface="ＭＳ Ｐゴシック" panose="020B0600070205080204" pitchFamily="50" charset="-128"/>
                        </a:rPr>
                        <a:t>[4]</a:t>
                      </a:r>
                    </a:p>
                    <a:p>
                      <a:pPr algn="ctr" fontAlgn="ctr"/>
                      <a:r>
                        <a:rPr lang="en-US" altLang="ja-JP" sz="1700" b="0" i="0" u="none" strike="noStrike" dirty="0">
                          <a:solidFill>
                            <a:schemeClr val="bg1"/>
                          </a:solidFill>
                          <a:effectLst/>
                          <a:latin typeface="ＭＳ Ｐゴシック" panose="020B0600070205080204" pitchFamily="50" charset="-128"/>
                          <a:ea typeface="ＭＳ Ｐゴシック" panose="020B0600070205080204" pitchFamily="50" charset="-128"/>
                        </a:rPr>
                        <a:t>c</a:t>
                      </a:r>
                    </a:p>
                  </a:txBody>
                  <a:tcPr marL="0" marR="0" marT="0" marB="0" anchor="ctr"/>
                </a:tc>
                <a:tc>
                  <a:txBody>
                    <a:bodyPr/>
                    <a:lstStyle/>
                    <a:p>
                      <a:pPr algn="ctr" fontAlgn="ctr"/>
                      <a:r>
                        <a:rPr lang="en-US" altLang="ja-JP" sz="1700" b="0" i="0" u="none" strike="noStrike" dirty="0">
                          <a:solidFill>
                            <a:schemeClr val="bg1"/>
                          </a:solidFill>
                          <a:effectLst/>
                          <a:latin typeface="ＭＳ Ｐゴシック" panose="020B0600070205080204" pitchFamily="50" charset="-128"/>
                          <a:ea typeface="ＭＳ Ｐゴシック" panose="020B0600070205080204" pitchFamily="50" charset="-128"/>
                        </a:rPr>
                        <a:t>[7]</a:t>
                      </a:r>
                    </a:p>
                    <a:p>
                      <a:pPr algn="ctr" fontAlgn="ctr"/>
                      <a:r>
                        <a:rPr lang="en-US" altLang="ja-JP" sz="1700" b="0" i="0" u="none" strike="noStrike" dirty="0">
                          <a:solidFill>
                            <a:schemeClr val="bg1"/>
                          </a:solidFill>
                          <a:effectLst/>
                          <a:latin typeface="ＭＳ Ｐゴシック" panose="020B0600070205080204" pitchFamily="50" charset="-128"/>
                          <a:ea typeface="ＭＳ Ｐゴシック" panose="020B0600070205080204" pitchFamily="50" charset="-128"/>
                        </a:rPr>
                        <a:t>d</a:t>
                      </a:r>
                    </a:p>
                  </a:txBody>
                  <a:tcPr marL="0" marR="0" marT="0" marB="0" anchor="ctr"/>
                </a:tc>
                <a:extLst>
                  <a:ext uri="{0D108BD9-81ED-4DB2-BD59-A6C34878D82A}">
                    <a16:rowId xmlns:a16="http://schemas.microsoft.com/office/drawing/2014/main" val="330119844"/>
                  </a:ext>
                </a:extLst>
              </a:tr>
              <a:tr h="370840">
                <a:tc>
                  <a:txBody>
                    <a:bodyPr/>
                    <a:lstStyle/>
                    <a:p>
                      <a:pPr algn="ctr" fontAlgn="ctr"/>
                      <a:r>
                        <a:rPr lang="en-US" altLang="ja-JP" sz="1700" b="0" i="0" u="none" strike="noStrike">
                          <a:solidFill>
                            <a:schemeClr val="bg1"/>
                          </a:solidFill>
                          <a:effectLst/>
                          <a:latin typeface="ＭＳ Ｐゴシック" panose="020B0600070205080204" pitchFamily="50" charset="-128"/>
                          <a:ea typeface="ＭＳ Ｐゴシック" panose="020B0600070205080204" pitchFamily="50" charset="-128"/>
                        </a:rPr>
                        <a:t>1</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extLst>
                  <a:ext uri="{0D108BD9-81ED-4DB2-BD59-A6C34878D82A}">
                    <a16:rowId xmlns:a16="http://schemas.microsoft.com/office/drawing/2014/main" val="3856147240"/>
                  </a:ext>
                </a:extLst>
              </a:tr>
              <a:tr h="370840">
                <a:tc>
                  <a:txBody>
                    <a:bodyPr/>
                    <a:lstStyle/>
                    <a:p>
                      <a:pPr algn="ctr" fontAlgn="ctr"/>
                      <a:r>
                        <a:rPr lang="en-US" altLang="ja-JP" sz="1700" b="0" i="0" u="none" strike="noStrike">
                          <a:solidFill>
                            <a:schemeClr val="bg1"/>
                          </a:solidFill>
                          <a:effectLst/>
                          <a:latin typeface="ＭＳ Ｐゴシック" panose="020B0600070205080204" pitchFamily="50" charset="-128"/>
                          <a:ea typeface="ＭＳ Ｐゴシック" panose="020B0600070205080204" pitchFamily="50" charset="-128"/>
                        </a:rPr>
                        <a:t>2</a:t>
                      </a:r>
                    </a:p>
                  </a:txBody>
                  <a:tcPr marL="0" marR="0" marT="0" marB="0" anchor="ct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extLst>
                  <a:ext uri="{0D108BD9-81ED-4DB2-BD59-A6C34878D82A}">
                    <a16:rowId xmlns:a16="http://schemas.microsoft.com/office/drawing/2014/main" val="1522646732"/>
                  </a:ext>
                </a:extLst>
              </a:tr>
              <a:tr h="370840">
                <a:tc>
                  <a:txBody>
                    <a:bodyPr/>
                    <a:lstStyle/>
                    <a:p>
                      <a:pPr algn="ctr" fontAlgn="ctr"/>
                      <a:r>
                        <a:rPr lang="en-US" altLang="ja-JP" sz="1700" b="0" i="0" u="none" strike="noStrike">
                          <a:solidFill>
                            <a:schemeClr val="bg1"/>
                          </a:solidFill>
                          <a:effectLst/>
                          <a:latin typeface="ＭＳ Ｐゴシック" panose="020B0600070205080204" pitchFamily="50" charset="-128"/>
                          <a:ea typeface="ＭＳ Ｐゴシック" panose="020B0600070205080204" pitchFamily="50" charset="-128"/>
                        </a:rPr>
                        <a:t>3</a:t>
                      </a:r>
                    </a:p>
                  </a:txBody>
                  <a:tcPr marL="0" marR="0" marT="0" marB="0" anchor="ctr"/>
                </a:tc>
                <a:tc>
                  <a:txBody>
                    <a:bodyPr/>
                    <a:lstStyle/>
                    <a:p>
                      <a:pPr algn="ctr" fontAlgn="ct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tc>
                  <a:txBody>
                    <a:bodyPr/>
                    <a:lstStyle/>
                    <a:p>
                      <a:pPr algn="ctr" fontAlgn="ct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extLst>
                  <a:ext uri="{0D108BD9-81ED-4DB2-BD59-A6C34878D82A}">
                    <a16:rowId xmlns:a16="http://schemas.microsoft.com/office/drawing/2014/main" val="3902255760"/>
                  </a:ext>
                </a:extLst>
              </a:tr>
              <a:tr h="370840">
                <a:tc>
                  <a:txBody>
                    <a:bodyPr/>
                    <a:lstStyle/>
                    <a:p>
                      <a:pPr algn="ctr" fontAlgn="ctr"/>
                      <a:r>
                        <a:rPr lang="en-US" altLang="ja-JP" sz="1700" b="0" i="0" u="none" strike="noStrike">
                          <a:solidFill>
                            <a:schemeClr val="bg1"/>
                          </a:solidFill>
                          <a:effectLst/>
                          <a:latin typeface="ＭＳ Ｐゴシック" panose="020B0600070205080204" pitchFamily="50" charset="-128"/>
                          <a:ea typeface="ＭＳ Ｐゴシック" panose="020B0600070205080204" pitchFamily="50" charset="-128"/>
                        </a:rPr>
                        <a:t>4</a:t>
                      </a:r>
                    </a:p>
                  </a:txBody>
                  <a:tcPr marL="0" marR="0" marT="0" marB="0" anchor="ct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extLst>
                  <a:ext uri="{0D108BD9-81ED-4DB2-BD59-A6C34878D82A}">
                    <a16:rowId xmlns:a16="http://schemas.microsoft.com/office/drawing/2014/main" val="3284420183"/>
                  </a:ext>
                </a:extLst>
              </a:tr>
              <a:tr h="370840">
                <a:tc>
                  <a:txBody>
                    <a:bodyPr/>
                    <a:lstStyle/>
                    <a:p>
                      <a:pPr algn="ctr" fontAlgn="ctr"/>
                      <a:r>
                        <a:rPr lang="en-US" altLang="ja-JP" sz="1700" b="0" i="0" u="none" strike="noStrike">
                          <a:solidFill>
                            <a:schemeClr val="bg1"/>
                          </a:solidFill>
                          <a:effectLst/>
                          <a:latin typeface="ＭＳ Ｐゴシック" panose="020B0600070205080204" pitchFamily="50" charset="-128"/>
                          <a:ea typeface="ＭＳ Ｐゴシック" panose="020B0600070205080204" pitchFamily="50" charset="-128"/>
                        </a:rPr>
                        <a:t>5</a:t>
                      </a:r>
                    </a:p>
                  </a:txBody>
                  <a:tcPr marL="0" marR="0" marT="0" marB="0" anchor="ctr"/>
                </a:tc>
                <a:tc>
                  <a:txBody>
                    <a:bodyPr/>
                    <a:lstStyle/>
                    <a:p>
                      <a:pPr algn="ctr" fontAlgn="ct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tc>
                  <a:txBody>
                    <a:bodyPr/>
                    <a:lstStyle/>
                    <a:p>
                      <a:pPr algn="ctr" fontAlgn="ct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extLst>
                  <a:ext uri="{0D108BD9-81ED-4DB2-BD59-A6C34878D82A}">
                    <a16:rowId xmlns:a16="http://schemas.microsoft.com/office/drawing/2014/main" val="3504010445"/>
                  </a:ext>
                </a:extLst>
              </a:tr>
              <a:tr h="370840">
                <a:tc>
                  <a:txBody>
                    <a:bodyPr/>
                    <a:lstStyle/>
                    <a:p>
                      <a:pPr algn="ctr" fontAlgn="ctr"/>
                      <a:r>
                        <a:rPr lang="en-US" altLang="ja-JP" sz="1700" b="0" i="0" u="none" strike="noStrike">
                          <a:solidFill>
                            <a:schemeClr val="bg1"/>
                          </a:solidFill>
                          <a:effectLst/>
                          <a:latin typeface="ＭＳ Ｐゴシック" panose="020B0600070205080204" pitchFamily="50" charset="-128"/>
                          <a:ea typeface="ＭＳ Ｐゴシック" panose="020B0600070205080204" pitchFamily="50" charset="-128"/>
                        </a:rPr>
                        <a:t>6</a:t>
                      </a:r>
                    </a:p>
                  </a:txBody>
                  <a:tcPr marL="0" marR="0" marT="0" marB="0" anchor="ctr"/>
                </a:tc>
                <a:tc>
                  <a:txBody>
                    <a:bodyPr/>
                    <a:lstStyle/>
                    <a:p>
                      <a:pPr algn="ctr" fontAlgn="ct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tc>
                  <a:txBody>
                    <a:bodyPr/>
                    <a:lstStyle/>
                    <a:p>
                      <a:pPr algn="ctr" fontAlgn="ct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tc>
                  <a:txBody>
                    <a:bodyPr/>
                    <a:lstStyle/>
                    <a:p>
                      <a:pPr algn="ctr" fontAlgn="ct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extLst>
                  <a:ext uri="{0D108BD9-81ED-4DB2-BD59-A6C34878D82A}">
                    <a16:rowId xmlns:a16="http://schemas.microsoft.com/office/drawing/2014/main" val="1801943356"/>
                  </a:ext>
                </a:extLst>
              </a:tr>
              <a:tr h="370840">
                <a:tc>
                  <a:txBody>
                    <a:bodyPr/>
                    <a:lstStyle/>
                    <a:p>
                      <a:pPr algn="ctr" fontAlgn="ctr"/>
                      <a:r>
                        <a:rPr lang="en-US" altLang="ja-JP" sz="1700" b="0" i="0" u="none" strike="noStrike">
                          <a:solidFill>
                            <a:schemeClr val="bg1"/>
                          </a:solidFill>
                          <a:effectLst/>
                          <a:latin typeface="ＭＳ Ｐゴシック" panose="020B0600070205080204" pitchFamily="50" charset="-128"/>
                          <a:ea typeface="ＭＳ Ｐゴシック" panose="020B0600070205080204" pitchFamily="50" charset="-128"/>
                        </a:rPr>
                        <a:t>7</a:t>
                      </a:r>
                    </a:p>
                  </a:txBody>
                  <a:tcPr marL="0" marR="0" marT="0" marB="0" anchor="ctr"/>
                </a:tc>
                <a:tc>
                  <a:txBody>
                    <a:bodyPr/>
                    <a:lstStyle/>
                    <a:p>
                      <a:pPr algn="ctr" fontAlgn="ct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tc>
                  <a:txBody>
                    <a:bodyPr/>
                    <a:lstStyle/>
                    <a:p>
                      <a:pPr algn="ctr" fontAlgn="ct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tc>
                  <a:txBody>
                    <a:bodyPr/>
                    <a:lstStyle/>
                    <a:p>
                      <a:pPr algn="ctr" fontAlgn="ct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extLst>
                  <a:ext uri="{0D108BD9-81ED-4DB2-BD59-A6C34878D82A}">
                    <a16:rowId xmlns:a16="http://schemas.microsoft.com/office/drawing/2014/main" val="2858681442"/>
                  </a:ext>
                </a:extLst>
              </a:tr>
              <a:tr h="370840">
                <a:tc>
                  <a:txBody>
                    <a:bodyPr/>
                    <a:lstStyle/>
                    <a:p>
                      <a:pPr algn="ctr" fontAlgn="ctr"/>
                      <a:r>
                        <a:rPr lang="en-US" altLang="ja-JP" sz="1700" b="0" i="0" u="none" strike="noStrike" dirty="0">
                          <a:solidFill>
                            <a:schemeClr val="bg1"/>
                          </a:solidFill>
                          <a:effectLst/>
                          <a:latin typeface="ＭＳ Ｐゴシック" panose="020B0600070205080204" pitchFamily="50" charset="-128"/>
                          <a:ea typeface="ＭＳ Ｐゴシック" panose="020B0600070205080204" pitchFamily="50" charset="-128"/>
                        </a:rPr>
                        <a:t>8</a:t>
                      </a:r>
                    </a:p>
                  </a:txBody>
                  <a:tcPr marL="0" marR="0" marT="0" marB="0" anchor="ctr"/>
                </a:tc>
                <a:tc>
                  <a:txBody>
                    <a:bodyPr/>
                    <a:lstStyle/>
                    <a:p>
                      <a:pPr algn="ctr" fontAlgn="ct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tc>
                  <a:txBody>
                    <a:bodyPr/>
                    <a:lstStyle/>
                    <a:p>
                      <a:pPr algn="ctr" fontAlgn="ct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extLst>
                  <a:ext uri="{0D108BD9-81ED-4DB2-BD59-A6C34878D82A}">
                    <a16:rowId xmlns:a16="http://schemas.microsoft.com/office/drawing/2014/main" val="1330858188"/>
                  </a:ext>
                </a:extLst>
              </a:tr>
            </a:tbl>
          </a:graphicData>
        </a:graphic>
      </p:graphicFrame>
      <p:sp>
        <p:nvSpPr>
          <p:cNvPr id="5" name="四角形: 角を丸くする 4">
            <a:extLst>
              <a:ext uri="{FF2B5EF4-FFF2-40B4-BE49-F238E27FC236}">
                <a16:creationId xmlns:a16="http://schemas.microsoft.com/office/drawing/2014/main" id="{23E1F472-1293-443E-8D51-933C5D109AE1}"/>
              </a:ext>
            </a:extLst>
          </p:cNvPr>
          <p:cNvSpPr/>
          <p:nvPr/>
        </p:nvSpPr>
        <p:spPr>
          <a:xfrm>
            <a:off x="1403648" y="2908588"/>
            <a:ext cx="432048" cy="1384508"/>
          </a:xfrm>
          <a:prstGeom prst="roundRect">
            <a:avLst/>
          </a:prstGeom>
          <a:solidFill>
            <a:srgbClr val="FFFF00">
              <a:alpha val="42000"/>
            </a:srgbClr>
          </a:solid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E04958EE-463A-45C6-A86E-32CE4FC11EE2}"/>
              </a:ext>
            </a:extLst>
          </p:cNvPr>
          <p:cNvSpPr txBox="1"/>
          <p:nvPr/>
        </p:nvSpPr>
        <p:spPr>
          <a:xfrm>
            <a:off x="395536" y="1856229"/>
            <a:ext cx="5125121" cy="400110"/>
          </a:xfrm>
          <a:prstGeom prst="rect">
            <a:avLst/>
          </a:prstGeom>
          <a:noFill/>
        </p:spPr>
        <p:txBody>
          <a:bodyPr wrap="none" rtlCol="0">
            <a:spAutoFit/>
          </a:bodyPr>
          <a:lstStyle/>
          <a:p>
            <a:pPr algn="l"/>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L8</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表の典型割付による四元配置実験とデータ</a:t>
            </a:r>
          </a:p>
        </p:txBody>
      </p:sp>
      <p:sp>
        <p:nvSpPr>
          <p:cNvPr id="7" name="四角形: 角を丸くする 6">
            <a:extLst>
              <a:ext uri="{FF2B5EF4-FFF2-40B4-BE49-F238E27FC236}">
                <a16:creationId xmlns:a16="http://schemas.microsoft.com/office/drawing/2014/main" id="{5472CE1D-EA80-4B53-86A1-4ABDA743575B}"/>
              </a:ext>
            </a:extLst>
          </p:cNvPr>
          <p:cNvSpPr/>
          <p:nvPr/>
        </p:nvSpPr>
        <p:spPr>
          <a:xfrm>
            <a:off x="4067944" y="2908588"/>
            <a:ext cx="504056" cy="1384508"/>
          </a:xfrm>
          <a:prstGeom prst="roundRect">
            <a:avLst/>
          </a:prstGeom>
          <a:solidFill>
            <a:srgbClr val="FFFF00">
              <a:alpha val="42000"/>
            </a:srgbClr>
          </a:solid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20477FCE-2906-4FAF-9949-5EB39E97224A}"/>
              </a:ext>
            </a:extLst>
          </p:cNvPr>
          <p:cNvSpPr/>
          <p:nvPr/>
        </p:nvSpPr>
        <p:spPr>
          <a:xfrm>
            <a:off x="1403648" y="4385637"/>
            <a:ext cx="432048" cy="1384508"/>
          </a:xfrm>
          <a:prstGeom prst="roundRect">
            <a:avLst/>
          </a:prstGeom>
          <a:solidFill>
            <a:srgbClr val="FFC000">
              <a:alpha val="42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48863134-8FAB-4261-9377-636CBF1D0415}"/>
              </a:ext>
            </a:extLst>
          </p:cNvPr>
          <p:cNvSpPr/>
          <p:nvPr/>
        </p:nvSpPr>
        <p:spPr>
          <a:xfrm>
            <a:off x="4067944" y="4385637"/>
            <a:ext cx="504056" cy="1384508"/>
          </a:xfrm>
          <a:prstGeom prst="roundRect">
            <a:avLst/>
          </a:prstGeom>
          <a:solidFill>
            <a:srgbClr val="FFC000">
              <a:alpha val="42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a:extLst>
              <a:ext uri="{FF2B5EF4-FFF2-40B4-BE49-F238E27FC236}">
                <a16:creationId xmlns:a16="http://schemas.microsoft.com/office/drawing/2014/main" id="{49988957-2C43-4F1A-AF28-BF98E7A4741A}"/>
              </a:ext>
            </a:extLst>
          </p:cNvPr>
          <p:cNvCxnSpPr>
            <a:cxnSpLocks/>
            <a:stCxn id="5" idx="3"/>
            <a:endCxn id="7" idx="1"/>
          </p:cNvCxnSpPr>
          <p:nvPr/>
        </p:nvCxnSpPr>
        <p:spPr>
          <a:xfrm>
            <a:off x="1835696" y="3600842"/>
            <a:ext cx="2232248" cy="0"/>
          </a:xfrm>
          <a:prstGeom prst="straightConnector1">
            <a:avLst/>
          </a:prstGeom>
          <a:ln w="635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56576728-894C-4C8F-A1DA-A95EC6023FB8}"/>
              </a:ext>
            </a:extLst>
          </p:cNvPr>
          <p:cNvCxnSpPr/>
          <p:nvPr/>
        </p:nvCxnSpPr>
        <p:spPr>
          <a:xfrm>
            <a:off x="1844192" y="5077891"/>
            <a:ext cx="2227808" cy="12153"/>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3" name="左中かっこ 12">
            <a:extLst>
              <a:ext uri="{FF2B5EF4-FFF2-40B4-BE49-F238E27FC236}">
                <a16:creationId xmlns:a16="http://schemas.microsoft.com/office/drawing/2014/main" id="{57E46410-1BCC-479F-8DFD-C22E8CD883F3}"/>
              </a:ext>
            </a:extLst>
          </p:cNvPr>
          <p:cNvSpPr/>
          <p:nvPr/>
        </p:nvSpPr>
        <p:spPr>
          <a:xfrm rot="10800000">
            <a:off x="4728170" y="2920741"/>
            <a:ext cx="360040" cy="1384508"/>
          </a:xfrm>
          <a:prstGeom prst="leftBrace">
            <a:avLst>
              <a:gd name="adj1" fmla="val 38066"/>
              <a:gd name="adj2" fmla="val 58376"/>
            </a:avLst>
          </a:prstGeom>
          <a:ln w="31750">
            <a:solidFill>
              <a:srgbClr val="FFFF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左中かっこ 13">
            <a:extLst>
              <a:ext uri="{FF2B5EF4-FFF2-40B4-BE49-F238E27FC236}">
                <a16:creationId xmlns:a16="http://schemas.microsoft.com/office/drawing/2014/main" id="{7B262EA4-C2C9-4F51-9A28-B1CA8ECBD6E7}"/>
              </a:ext>
            </a:extLst>
          </p:cNvPr>
          <p:cNvSpPr/>
          <p:nvPr/>
        </p:nvSpPr>
        <p:spPr>
          <a:xfrm rot="10800000">
            <a:off x="4728170" y="4385637"/>
            <a:ext cx="360040" cy="1384508"/>
          </a:xfrm>
          <a:prstGeom prst="leftBrace">
            <a:avLst>
              <a:gd name="adj1" fmla="val 38066"/>
              <a:gd name="adj2" fmla="val 59021"/>
            </a:avLst>
          </a:prstGeom>
          <a:ln w="31750">
            <a:solidFill>
              <a:srgbClr val="FFC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371DB420-7278-40A8-96AE-265A73D5ADD2}"/>
                  </a:ext>
                </a:extLst>
              </p:cNvPr>
              <p:cNvSpPr txBox="1"/>
              <p:nvPr/>
            </p:nvSpPr>
            <p:spPr>
              <a:xfrm>
                <a:off x="5155137" y="3271835"/>
                <a:ext cx="2636055" cy="400110"/>
              </a:xfrm>
              <a:prstGeom prst="rect">
                <a:avLst/>
              </a:prstGeom>
              <a:noFill/>
            </p:spPr>
            <p:txBody>
              <a:bodyPr wrap="square" rtlCol="0">
                <a:spAutoFit/>
              </a:bodyPr>
              <a:lstStyle/>
              <a:p>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群平均</a:t>
                </a:r>
                <a14:m>
                  <m:oMath xmlns:m="http://schemas.openxmlformats.org/officeDocument/2006/math">
                    <m:acc>
                      <m:accPr>
                        <m:chr m:val="̅"/>
                        <m:ctrlPr>
                          <a:rPr kumimoji="1" lang="ja-JP" altLang="en-US" sz="2000" i="1" smtClean="0">
                            <a:solidFill>
                              <a:srgbClr val="FFFF00"/>
                            </a:solidFill>
                            <a:latin typeface="Cambria Math" panose="02040503050406030204" pitchFamily="18" charset="0"/>
                            <a:ea typeface="ＭＳ Ｐゴシック" panose="020B0600070205080204" pitchFamily="50" charset="-128"/>
                          </a:rPr>
                        </m:ctrlPr>
                      </m:accPr>
                      <m:e>
                        <m:r>
                          <a:rPr kumimoji="1" lang="en-US" altLang="ja-JP" sz="2000" b="0" i="1" smtClean="0">
                            <a:solidFill>
                              <a:srgbClr val="FFFF00"/>
                            </a:solidFill>
                            <a:latin typeface="Cambria Math" panose="02040503050406030204" pitchFamily="18" charset="0"/>
                            <a:ea typeface="ＭＳ Ｐゴシック" panose="020B0600070205080204" pitchFamily="50" charset="-128"/>
                          </a:rPr>
                          <m:t>𝑥</m:t>
                        </m:r>
                      </m:e>
                    </m:acc>
                    <m:r>
                      <a:rPr kumimoji="1" lang="en-US" altLang="ja-JP" sz="2000" b="0" i="1" baseline="-25000" smtClean="0">
                        <a:solidFill>
                          <a:srgbClr val="FFFF00"/>
                        </a:solidFill>
                        <a:latin typeface="Cambria Math" panose="02040503050406030204" pitchFamily="18" charset="0"/>
                        <a:ea typeface="ＭＳ Ｐゴシック" panose="020B0600070205080204" pitchFamily="50" charset="-128"/>
                      </a:rPr>
                      <m:t>1</m:t>
                    </m:r>
                  </m:oMath>
                </a14:m>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総平均</a:t>
                </a:r>
                <a14:m>
                  <m:oMath xmlns:m="http://schemas.openxmlformats.org/officeDocument/2006/math">
                    <m:acc>
                      <m:accPr>
                        <m:chr m:val="̿"/>
                        <m:ctrlPr>
                          <a:rPr lang="en-US" altLang="ja-JP" sz="2000" i="1" smtClean="0">
                            <a:solidFill>
                              <a:schemeClr val="bg1"/>
                            </a:solidFill>
                            <a:latin typeface="Cambria Math" panose="02040503050406030204" pitchFamily="18" charset="0"/>
                          </a:rPr>
                        </m:ctrlPr>
                      </m:accPr>
                      <m:e>
                        <m:r>
                          <a:rPr lang="en-US" altLang="ja-JP" sz="2000" i="1">
                            <a:solidFill>
                              <a:schemeClr val="bg1"/>
                            </a:solidFill>
                            <a:latin typeface="Cambria Math" panose="02040503050406030204" pitchFamily="18" charset="0"/>
                          </a:rPr>
                          <m:t>𝑥</m:t>
                        </m:r>
                      </m:e>
                    </m:acc>
                  </m:oMath>
                </a14:m>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0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endParaRPr kumimoji="1" lang="ja-JP" altLang="en-US" sz="20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15" name="テキスト ボックス 14">
                <a:extLst>
                  <a:ext uri="{FF2B5EF4-FFF2-40B4-BE49-F238E27FC236}">
                    <a16:creationId xmlns:a16="http://schemas.microsoft.com/office/drawing/2014/main" id="{371DB420-7278-40A8-96AE-265A73D5ADD2}"/>
                  </a:ext>
                </a:extLst>
              </p:cNvPr>
              <p:cNvSpPr txBox="1">
                <a:spLocks noRot="1" noChangeAspect="1" noMove="1" noResize="1" noEditPoints="1" noAdjustHandles="1" noChangeArrowheads="1" noChangeShapeType="1" noTextEdit="1"/>
              </p:cNvSpPr>
              <p:nvPr/>
            </p:nvSpPr>
            <p:spPr>
              <a:xfrm>
                <a:off x="5155137" y="3271835"/>
                <a:ext cx="2636055" cy="400110"/>
              </a:xfrm>
              <a:prstGeom prst="rect">
                <a:avLst/>
              </a:prstGeom>
              <a:blipFill>
                <a:blip r:embed="rId4"/>
                <a:stretch>
                  <a:fillRect l="-2546" t="-12308" r="-3472" b="-2461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6F4EDD67-9CC0-440B-A5C0-A54E9E59EEA8}"/>
                  </a:ext>
                </a:extLst>
              </p:cNvPr>
              <p:cNvSpPr txBox="1"/>
              <p:nvPr/>
            </p:nvSpPr>
            <p:spPr>
              <a:xfrm>
                <a:off x="5155137" y="4722005"/>
                <a:ext cx="2636055" cy="400110"/>
              </a:xfrm>
              <a:prstGeom prst="rect">
                <a:avLst/>
              </a:prstGeom>
              <a:noFill/>
            </p:spPr>
            <p:txBody>
              <a:bodyPr wrap="square" rtlCol="0">
                <a:spAutoFit/>
              </a:bodyPr>
              <a:lstStyle/>
              <a:p>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2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群平均</a:t>
                </a:r>
                <a14:m>
                  <m:oMath xmlns:m="http://schemas.openxmlformats.org/officeDocument/2006/math">
                    <m:acc>
                      <m:accPr>
                        <m:chr m:val="̅"/>
                        <m:ctrlPr>
                          <a:rPr kumimoji="1" lang="ja-JP" altLang="en-US" sz="2000" i="1" smtClean="0">
                            <a:solidFill>
                              <a:srgbClr val="FFC000"/>
                            </a:solidFill>
                            <a:latin typeface="Cambria Math" panose="02040503050406030204" pitchFamily="18" charset="0"/>
                            <a:ea typeface="ＭＳ Ｐゴシック" panose="020B0600070205080204" pitchFamily="50" charset="-128"/>
                          </a:rPr>
                        </m:ctrlPr>
                      </m:accPr>
                      <m:e>
                        <m:r>
                          <a:rPr kumimoji="1" lang="en-US" altLang="ja-JP" sz="2000" b="0" i="1" smtClean="0">
                            <a:solidFill>
                              <a:srgbClr val="FFC000"/>
                            </a:solidFill>
                            <a:latin typeface="Cambria Math" panose="02040503050406030204" pitchFamily="18" charset="0"/>
                            <a:ea typeface="ＭＳ Ｐゴシック" panose="020B0600070205080204" pitchFamily="50" charset="-128"/>
                          </a:rPr>
                          <m:t>𝑥</m:t>
                        </m:r>
                      </m:e>
                    </m:acc>
                    <m:r>
                      <a:rPr kumimoji="1" lang="en-US" altLang="ja-JP" sz="2000" b="0" i="1" baseline="-25000" smtClean="0">
                        <a:solidFill>
                          <a:srgbClr val="FFC000"/>
                        </a:solidFill>
                        <a:latin typeface="Cambria Math" panose="02040503050406030204" pitchFamily="18" charset="0"/>
                        <a:ea typeface="ＭＳ Ｐゴシック" panose="020B0600070205080204" pitchFamily="50" charset="-128"/>
                      </a:rPr>
                      <m:t>2</m:t>
                    </m:r>
                  </m:oMath>
                </a14:m>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総平均</a:t>
                </a:r>
                <a14:m>
                  <m:oMath xmlns:m="http://schemas.openxmlformats.org/officeDocument/2006/math">
                    <m:acc>
                      <m:accPr>
                        <m:chr m:val="̿"/>
                        <m:ctrlPr>
                          <a:rPr lang="en-US" altLang="ja-JP" sz="2000" i="1" smtClean="0">
                            <a:solidFill>
                              <a:schemeClr val="bg1"/>
                            </a:solidFill>
                            <a:latin typeface="Cambria Math" panose="02040503050406030204" pitchFamily="18" charset="0"/>
                          </a:rPr>
                        </m:ctrlPr>
                      </m:accPr>
                      <m:e>
                        <m:r>
                          <a:rPr lang="en-US" altLang="ja-JP" sz="2000" i="1">
                            <a:solidFill>
                              <a:schemeClr val="bg1"/>
                            </a:solidFill>
                            <a:latin typeface="Cambria Math" panose="02040503050406030204" pitchFamily="18" charset="0"/>
                          </a:rPr>
                          <m:t>𝑥</m:t>
                        </m:r>
                      </m:e>
                    </m:acc>
                  </m:oMath>
                </a14:m>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0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endParaRPr kumimoji="1" lang="ja-JP" altLang="en-US" sz="20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16" name="テキスト ボックス 15">
                <a:extLst>
                  <a:ext uri="{FF2B5EF4-FFF2-40B4-BE49-F238E27FC236}">
                    <a16:creationId xmlns:a16="http://schemas.microsoft.com/office/drawing/2014/main" id="{6F4EDD67-9CC0-440B-A5C0-A54E9E59EEA8}"/>
                  </a:ext>
                </a:extLst>
              </p:cNvPr>
              <p:cNvSpPr txBox="1">
                <a:spLocks noRot="1" noChangeAspect="1" noMove="1" noResize="1" noEditPoints="1" noAdjustHandles="1" noChangeArrowheads="1" noChangeShapeType="1" noTextEdit="1"/>
              </p:cNvSpPr>
              <p:nvPr/>
            </p:nvSpPr>
            <p:spPr>
              <a:xfrm>
                <a:off x="5155137" y="4722005"/>
                <a:ext cx="2636055" cy="400110"/>
              </a:xfrm>
              <a:prstGeom prst="rect">
                <a:avLst/>
              </a:prstGeom>
              <a:blipFill>
                <a:blip r:embed="rId5"/>
                <a:stretch>
                  <a:fillRect l="-2546" t="-12308" r="-3472" b="-24615"/>
                </a:stretch>
              </a:blipFill>
            </p:spPr>
            <p:txBody>
              <a:bodyPr/>
              <a:lstStyle/>
              <a:p>
                <a:r>
                  <a:rPr lang="ja-JP" altLang="en-US">
                    <a:noFill/>
                  </a:rPr>
                  <a:t> </a:t>
                </a:r>
              </a:p>
            </p:txBody>
          </p:sp>
        </mc:Fallback>
      </mc:AlternateContent>
      <p:sp>
        <p:nvSpPr>
          <p:cNvPr id="17" name="テキスト ボックス 16">
            <a:extLst>
              <a:ext uri="{FF2B5EF4-FFF2-40B4-BE49-F238E27FC236}">
                <a16:creationId xmlns:a16="http://schemas.microsoft.com/office/drawing/2014/main" id="{3DA3DDC0-6ABF-40A0-AD49-CC53DC23F0D8}"/>
              </a:ext>
            </a:extLst>
          </p:cNvPr>
          <p:cNvSpPr txBox="1"/>
          <p:nvPr/>
        </p:nvSpPr>
        <p:spPr>
          <a:xfrm>
            <a:off x="4988494" y="2287761"/>
            <a:ext cx="3808711" cy="707886"/>
          </a:xfrm>
          <a:prstGeom prst="rect">
            <a:avLst/>
          </a:prstGeom>
          <a:noFill/>
        </p:spPr>
        <p:txBody>
          <a:bodyPr wrap="square" rtlCol="0">
            <a:spAutoFit/>
          </a:bodyPr>
          <a:lstStyle/>
          <a:p>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復習：群間変動は</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反復数</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×Σ</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（群平均</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総平均）</a:t>
            </a:r>
            <a:r>
              <a:rPr kumimoji="1" lang="en-US" altLang="ja-JP" sz="20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endParaRPr kumimoji="1" lang="ja-JP" altLang="en-US" sz="20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19" name="直線矢印コネクタ 18">
            <a:extLst>
              <a:ext uri="{FF2B5EF4-FFF2-40B4-BE49-F238E27FC236}">
                <a16:creationId xmlns:a16="http://schemas.microsoft.com/office/drawing/2014/main" id="{AAA3B423-C0A3-4AFC-9B3F-9AA68D70A6D4}"/>
              </a:ext>
            </a:extLst>
          </p:cNvPr>
          <p:cNvCxnSpPr>
            <a:cxnSpLocks/>
          </p:cNvCxnSpPr>
          <p:nvPr/>
        </p:nvCxnSpPr>
        <p:spPr>
          <a:xfrm>
            <a:off x="5774968" y="3671945"/>
            <a:ext cx="0" cy="1120612"/>
          </a:xfrm>
          <a:prstGeom prst="straightConnector1">
            <a:avLst/>
          </a:prstGeom>
          <a:ln w="57150">
            <a:solidFill>
              <a:srgbClr val="65D7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5CD50929-7D1F-4ED2-8948-B5CA0F0BEB71}"/>
              </a:ext>
            </a:extLst>
          </p:cNvPr>
          <p:cNvSpPr txBox="1"/>
          <p:nvPr/>
        </p:nvSpPr>
        <p:spPr>
          <a:xfrm>
            <a:off x="5921156" y="3735310"/>
            <a:ext cx="2232244" cy="923330"/>
          </a:xfrm>
          <a:prstGeom prst="rect">
            <a:avLst/>
          </a:prstGeom>
          <a:noFill/>
        </p:spPr>
        <p:txBody>
          <a:bodyPr wrap="square" rtlCol="0">
            <a:spAutoFit/>
          </a:bodyPr>
          <a:lstStyle/>
          <a:p>
            <a:pPr algn="just"/>
            <a:r>
              <a:rPr kumimoji="1" lang="ja-JP" altLang="en-US" sz="1800" dirty="0">
                <a:solidFill>
                  <a:srgbClr val="79DCFF"/>
                </a:solidFill>
                <a:latin typeface="ＭＳ Ｐゴシック" panose="020B0600070205080204" pitchFamily="50" charset="-128"/>
                <a:ea typeface="ＭＳ Ｐゴシック" panose="020B0600070205080204" pitchFamily="50" charset="-128"/>
                <a:cs typeface="Meiryo UI" pitchFamily="50" charset="-128"/>
              </a:rPr>
              <a:t>これらの和に反復数（</a:t>
            </a:r>
            <a:r>
              <a:rPr kumimoji="1" lang="en-US" altLang="ja-JP" sz="1800" dirty="0">
                <a:solidFill>
                  <a:srgbClr val="79DCFF"/>
                </a:solidFill>
                <a:latin typeface="ＭＳ Ｐゴシック" panose="020B0600070205080204" pitchFamily="50" charset="-128"/>
                <a:ea typeface="ＭＳ Ｐゴシック" panose="020B0600070205080204" pitchFamily="50" charset="-128"/>
                <a:cs typeface="Meiryo UI" pitchFamily="50" charset="-128"/>
              </a:rPr>
              <a:t>L8</a:t>
            </a:r>
            <a:r>
              <a:rPr kumimoji="1" lang="ja-JP" altLang="en-US" sz="1800" dirty="0">
                <a:solidFill>
                  <a:srgbClr val="79DCFF"/>
                </a:solidFill>
                <a:latin typeface="ＭＳ Ｐゴシック" panose="020B0600070205080204" pitchFamily="50" charset="-128"/>
                <a:ea typeface="ＭＳ Ｐゴシック" panose="020B0600070205080204" pitchFamily="50" charset="-128"/>
                <a:cs typeface="Meiryo UI" pitchFamily="50" charset="-128"/>
              </a:rPr>
              <a:t>では</a:t>
            </a:r>
            <a:r>
              <a:rPr kumimoji="1" lang="en-US" altLang="ja-JP" sz="1800" dirty="0">
                <a:solidFill>
                  <a:srgbClr val="79DCFF"/>
                </a:solidFill>
                <a:latin typeface="ＭＳ Ｐゴシック" panose="020B0600070205080204" pitchFamily="50" charset="-128"/>
                <a:ea typeface="ＭＳ Ｐゴシック" panose="020B0600070205080204" pitchFamily="50" charset="-128"/>
                <a:cs typeface="Meiryo UI" pitchFamily="50" charset="-128"/>
              </a:rPr>
              <a:t>4</a:t>
            </a:r>
            <a:r>
              <a:rPr kumimoji="1" lang="ja-JP" altLang="en-US" sz="1800" dirty="0">
                <a:solidFill>
                  <a:srgbClr val="79DCFF"/>
                </a:solidFill>
                <a:latin typeface="ＭＳ Ｐゴシック" panose="020B0600070205080204" pitchFamily="50" charset="-128"/>
                <a:ea typeface="ＭＳ Ｐゴシック" panose="020B0600070205080204" pitchFamily="50" charset="-128"/>
                <a:cs typeface="Meiryo UI" pitchFamily="50" charset="-128"/>
              </a:rPr>
              <a:t>回）を乗ずれば群間変動になる</a:t>
            </a:r>
            <a:endParaRPr kumimoji="1" lang="ja-JP" altLang="en-US" sz="1800" baseline="30000" dirty="0">
              <a:solidFill>
                <a:srgbClr val="79DCFF"/>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4" name="テキスト ボックス 23">
            <a:extLst>
              <a:ext uri="{FF2B5EF4-FFF2-40B4-BE49-F238E27FC236}">
                <a16:creationId xmlns:a16="http://schemas.microsoft.com/office/drawing/2014/main" id="{D716515F-22B8-40F9-9DF0-250071157B7E}"/>
              </a:ext>
            </a:extLst>
          </p:cNvPr>
          <p:cNvSpPr txBox="1"/>
          <p:nvPr/>
        </p:nvSpPr>
        <p:spPr>
          <a:xfrm>
            <a:off x="5155777" y="5308480"/>
            <a:ext cx="3228206" cy="923330"/>
          </a:xfrm>
          <a:prstGeom prst="rect">
            <a:avLst/>
          </a:prstGeom>
          <a:solidFill>
            <a:srgbClr val="00B050"/>
          </a:solidFill>
        </p:spPr>
        <p:txBody>
          <a:bodyPr wrap="square" rtlCol="0">
            <a:spAutoFit/>
          </a:bodyPr>
          <a:lstStyle/>
          <a:p>
            <a:pPr algn="just"/>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誤差変動も同じように計算し，それぞれ自由度（水準数</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）で割れば，その比が検定統計量</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F</a:t>
            </a:r>
          </a:p>
        </p:txBody>
      </p:sp>
      <p:sp>
        <p:nvSpPr>
          <p:cNvPr id="27" name="テキスト ボックス 26">
            <a:extLst>
              <a:ext uri="{FF2B5EF4-FFF2-40B4-BE49-F238E27FC236}">
                <a16:creationId xmlns:a16="http://schemas.microsoft.com/office/drawing/2014/main" id="{B088039D-3426-45B7-9914-9E8751F2BA19}"/>
              </a:ext>
            </a:extLst>
          </p:cNvPr>
          <p:cNvSpPr txBox="1"/>
          <p:nvPr/>
        </p:nvSpPr>
        <p:spPr>
          <a:xfrm>
            <a:off x="3131840" y="5837202"/>
            <a:ext cx="1008112" cy="400110"/>
          </a:xfrm>
          <a:prstGeom prst="rect">
            <a:avLst/>
          </a:prstGeom>
          <a:noFill/>
        </p:spPr>
        <p:txBody>
          <a:bodyPr wrap="square" rtlCol="0">
            <a:spAutoFit/>
          </a:bodyPr>
          <a:lstStyle/>
          <a:p>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総平均</a:t>
            </a:r>
            <a:endParaRPr kumimoji="1" lang="ja-JP" altLang="en-US" sz="20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Tree>
    <p:extLst>
      <p:ext uri="{BB962C8B-B14F-4D97-AF65-F5344CB8AC3E}">
        <p14:creationId xmlns:p14="http://schemas.microsoft.com/office/powerpoint/2010/main" val="2095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par>
                                <p:cTn id="49" presetID="10" presetClass="entr" presetSubtype="0"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3" grpId="0" animBg="1"/>
      <p:bldP spid="14" grpId="0" animBg="1"/>
      <p:bldP spid="15" grpId="0"/>
      <p:bldP spid="16" grpId="0"/>
      <p:bldP spid="17" grpId="0"/>
      <p:bldP spid="22" grpId="0"/>
      <p:bldP spid="24" grpId="0" animBg="1"/>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3E2668-7E29-4D24-9E3A-EA7009E40D5A}"/>
              </a:ext>
            </a:extLst>
          </p:cNvPr>
          <p:cNvSpPr>
            <a:spLocks noGrp="1"/>
          </p:cNvSpPr>
          <p:nvPr>
            <p:ph type="title"/>
          </p:nvPr>
        </p:nvSpPr>
        <p:spPr/>
        <p:txBody>
          <a:bodyPr/>
          <a:lstStyle/>
          <a:p>
            <a:r>
              <a:rPr kumimoji="1" lang="ja-JP" altLang="en-US" sz="3500" dirty="0"/>
              <a:t>分析ツールを使った直交実験の分析</a:t>
            </a:r>
            <a:br>
              <a:rPr kumimoji="1" lang="en-US" altLang="ja-JP" sz="3500" dirty="0"/>
            </a:br>
            <a:r>
              <a:rPr kumimoji="1" lang="ja-JP" altLang="en-US" sz="3500" dirty="0"/>
              <a:t>（章末問題の問</a:t>
            </a:r>
            <a:r>
              <a:rPr kumimoji="1" lang="en-US" altLang="ja-JP" sz="3500" dirty="0"/>
              <a:t>3</a:t>
            </a:r>
            <a:r>
              <a:rPr kumimoji="1" lang="ja-JP" altLang="en-US" sz="3500" dirty="0"/>
              <a:t>より）</a:t>
            </a:r>
          </a:p>
        </p:txBody>
      </p:sp>
      <p:graphicFrame>
        <p:nvGraphicFramePr>
          <p:cNvPr id="4" name="コンテンツ プレースホルダー 3">
            <a:extLst>
              <a:ext uri="{FF2B5EF4-FFF2-40B4-BE49-F238E27FC236}">
                <a16:creationId xmlns:a16="http://schemas.microsoft.com/office/drawing/2014/main" id="{0FA608D7-31FC-4868-9F64-8C52B81E2968}"/>
              </a:ext>
            </a:extLst>
          </p:cNvPr>
          <p:cNvGraphicFramePr>
            <a:graphicFrameLocks noGrp="1"/>
          </p:cNvGraphicFramePr>
          <p:nvPr>
            <p:ph idx="1"/>
            <p:extLst>
              <p:ext uri="{D42A27DB-BD31-4B8C-83A1-F6EECF244321}">
                <p14:modId xmlns:p14="http://schemas.microsoft.com/office/powerpoint/2010/main" val="3921419182"/>
              </p:ext>
            </p:extLst>
          </p:nvPr>
        </p:nvGraphicFramePr>
        <p:xfrm>
          <a:off x="666742" y="2365326"/>
          <a:ext cx="3770059" cy="3171798"/>
        </p:xfrm>
        <a:graphic>
          <a:graphicData uri="http://schemas.openxmlformats.org/drawingml/2006/table">
            <a:tbl>
              <a:tblPr firstRow="1" firstCol="1" lastCol="1" bandRow="1">
                <a:tableStyleId>{5C22544A-7EE6-4342-B048-85BDC9FD1C3A}</a:tableStyleId>
              </a:tblPr>
              <a:tblGrid>
                <a:gridCol w="455803">
                  <a:extLst>
                    <a:ext uri="{9D8B030D-6E8A-4147-A177-3AD203B41FA5}">
                      <a16:colId xmlns:a16="http://schemas.microsoft.com/office/drawing/2014/main" val="1967454001"/>
                    </a:ext>
                  </a:extLst>
                </a:gridCol>
                <a:gridCol w="455803">
                  <a:extLst>
                    <a:ext uri="{9D8B030D-6E8A-4147-A177-3AD203B41FA5}">
                      <a16:colId xmlns:a16="http://schemas.microsoft.com/office/drawing/2014/main" val="2677338507"/>
                    </a:ext>
                  </a:extLst>
                </a:gridCol>
                <a:gridCol w="455803">
                  <a:extLst>
                    <a:ext uri="{9D8B030D-6E8A-4147-A177-3AD203B41FA5}">
                      <a16:colId xmlns:a16="http://schemas.microsoft.com/office/drawing/2014/main" val="2574430405"/>
                    </a:ext>
                  </a:extLst>
                </a:gridCol>
                <a:gridCol w="455803">
                  <a:extLst>
                    <a:ext uri="{9D8B030D-6E8A-4147-A177-3AD203B41FA5}">
                      <a16:colId xmlns:a16="http://schemas.microsoft.com/office/drawing/2014/main" val="3586550113"/>
                    </a:ext>
                  </a:extLst>
                </a:gridCol>
                <a:gridCol w="455803">
                  <a:extLst>
                    <a:ext uri="{9D8B030D-6E8A-4147-A177-3AD203B41FA5}">
                      <a16:colId xmlns:a16="http://schemas.microsoft.com/office/drawing/2014/main" val="913040184"/>
                    </a:ext>
                  </a:extLst>
                </a:gridCol>
                <a:gridCol w="455803">
                  <a:extLst>
                    <a:ext uri="{9D8B030D-6E8A-4147-A177-3AD203B41FA5}">
                      <a16:colId xmlns:a16="http://schemas.microsoft.com/office/drawing/2014/main" val="3033910383"/>
                    </a:ext>
                  </a:extLst>
                </a:gridCol>
                <a:gridCol w="455803">
                  <a:extLst>
                    <a:ext uri="{9D8B030D-6E8A-4147-A177-3AD203B41FA5}">
                      <a16:colId xmlns:a16="http://schemas.microsoft.com/office/drawing/2014/main" val="24005651"/>
                    </a:ext>
                  </a:extLst>
                </a:gridCol>
                <a:gridCol w="579438">
                  <a:extLst>
                    <a:ext uri="{9D8B030D-6E8A-4147-A177-3AD203B41FA5}">
                      <a16:colId xmlns:a16="http://schemas.microsoft.com/office/drawing/2014/main" val="2329972071"/>
                    </a:ext>
                  </a:extLst>
                </a:gridCol>
              </a:tblGrid>
              <a:tr h="352422">
                <a:tc>
                  <a:txBody>
                    <a:bodyPr/>
                    <a:lstStyle/>
                    <a:p>
                      <a:pPr algn="r" fontAlgn="t"/>
                      <a:r>
                        <a:rPr lang="ja-JP" altLang="en-US" sz="1500" b="0" i="0" u="none" strike="noStrike" dirty="0">
                          <a:solidFill>
                            <a:schemeClr val="bg1"/>
                          </a:solidFill>
                          <a:effectLst/>
                          <a:latin typeface="ＭＳ Ｐゴシック" panose="020B0600070205080204" pitchFamily="50" charset="-128"/>
                          <a:ea typeface="ＭＳ Ｐゴシック" panose="020B0600070205080204" pitchFamily="50" charset="-128"/>
                        </a:rPr>
                        <a:t>　</a:t>
                      </a:r>
                    </a:p>
                  </a:txBody>
                  <a:tcPr marL="4763" marR="4763" marT="4763" marB="0"/>
                </a:tc>
                <a:tc>
                  <a:txBody>
                    <a:bodyPr/>
                    <a:lstStyle/>
                    <a:p>
                      <a:pPr algn="ctr" fontAlgn="ctr"/>
                      <a:r>
                        <a:rPr lang="en-US" sz="1500" b="0" i="0" u="none" strike="noStrike" dirty="0">
                          <a:solidFill>
                            <a:schemeClr val="bg1"/>
                          </a:solidFill>
                          <a:effectLst/>
                          <a:latin typeface="ＭＳ Ｐゴシック" panose="020B0600070205080204" pitchFamily="50" charset="-128"/>
                          <a:ea typeface="ＭＳ Ｐゴシック" panose="020B0600070205080204" pitchFamily="50" charset="-128"/>
                        </a:rPr>
                        <a:t>a</a:t>
                      </a:r>
                    </a:p>
                  </a:txBody>
                  <a:tcPr marL="4763" marR="4763" marT="4763" marB="0" anchor="ctr"/>
                </a:tc>
                <a:tc>
                  <a:txBody>
                    <a:bodyPr/>
                    <a:lstStyle/>
                    <a:p>
                      <a:pPr algn="ctr" fontAlgn="ctr"/>
                      <a:r>
                        <a:rPr lang="en-US" sz="1500" b="0" i="0" u="none" strike="noStrike">
                          <a:solidFill>
                            <a:schemeClr val="bg1"/>
                          </a:solidFill>
                          <a:effectLst/>
                          <a:latin typeface="ＭＳ Ｐゴシック" panose="020B0600070205080204" pitchFamily="50" charset="-128"/>
                          <a:ea typeface="ＭＳ Ｐゴシック" panose="020B0600070205080204" pitchFamily="50" charset="-128"/>
                        </a:rPr>
                        <a:t>b</a:t>
                      </a:r>
                    </a:p>
                  </a:txBody>
                  <a:tcPr marL="4763" marR="4763" marT="4763" marB="0" anchor="ctr"/>
                </a:tc>
                <a:tc>
                  <a:txBody>
                    <a:bodyPr/>
                    <a:lstStyle/>
                    <a:p>
                      <a:pPr algn="ctr" fontAlgn="ctr"/>
                      <a:r>
                        <a:rPr lang="en-US" sz="1500" b="0" i="0" u="none" strike="noStrike">
                          <a:solidFill>
                            <a:schemeClr val="bg1"/>
                          </a:solidFill>
                          <a:effectLst/>
                          <a:latin typeface="ＭＳ Ｐゴシック" panose="020B0600070205080204" pitchFamily="50" charset="-128"/>
                          <a:ea typeface="ＭＳ Ｐゴシック" panose="020B0600070205080204" pitchFamily="50" charset="-128"/>
                        </a:rPr>
                        <a:t>a×b</a:t>
                      </a:r>
                    </a:p>
                  </a:txBody>
                  <a:tcPr marL="4763" marR="4763" marT="4763" marB="0" anchor="ctr"/>
                </a:tc>
                <a:tc>
                  <a:txBody>
                    <a:bodyPr/>
                    <a:lstStyle/>
                    <a:p>
                      <a:pPr algn="ctr" fontAlgn="ctr"/>
                      <a:r>
                        <a:rPr lang="en-US" sz="1500" b="0" i="0" u="none" strike="noStrike">
                          <a:solidFill>
                            <a:schemeClr val="bg1"/>
                          </a:solidFill>
                          <a:effectLst/>
                          <a:latin typeface="ＭＳ Ｐゴシック" panose="020B0600070205080204" pitchFamily="50" charset="-128"/>
                          <a:ea typeface="ＭＳ Ｐゴシック" panose="020B0600070205080204" pitchFamily="50" charset="-128"/>
                        </a:rPr>
                        <a:t>c</a:t>
                      </a:r>
                    </a:p>
                  </a:txBody>
                  <a:tcPr marL="4763" marR="4763" marT="4763" marB="0" anchor="ctr"/>
                </a:tc>
                <a:tc>
                  <a:txBody>
                    <a:bodyPr/>
                    <a:lstStyle/>
                    <a:p>
                      <a:pPr algn="ctr" fontAlgn="ctr"/>
                      <a:r>
                        <a:rPr lang="en-US" sz="1500" b="0" i="0" u="none" strike="noStrike">
                          <a:solidFill>
                            <a:schemeClr val="bg1"/>
                          </a:solidFill>
                          <a:effectLst/>
                          <a:latin typeface="ＭＳ Ｐゴシック" panose="020B0600070205080204" pitchFamily="50" charset="-128"/>
                          <a:ea typeface="ＭＳ Ｐゴシック" panose="020B0600070205080204" pitchFamily="50" charset="-128"/>
                        </a:rPr>
                        <a:t>a×c</a:t>
                      </a:r>
                    </a:p>
                  </a:txBody>
                  <a:tcPr marL="4763" marR="4763" marT="4763" marB="0" anchor="ctr"/>
                </a:tc>
                <a:tc>
                  <a:txBody>
                    <a:bodyPr/>
                    <a:lstStyle/>
                    <a:p>
                      <a:pPr algn="ctr" fontAlgn="ctr"/>
                      <a:r>
                        <a:rPr lang="en-US" sz="1500" b="0" i="0" u="none" strike="noStrike">
                          <a:solidFill>
                            <a:schemeClr val="bg1"/>
                          </a:solidFill>
                          <a:effectLst/>
                          <a:latin typeface="ＭＳ Ｐゴシック" panose="020B0600070205080204" pitchFamily="50" charset="-128"/>
                          <a:ea typeface="ＭＳ Ｐゴシック" panose="020B0600070205080204" pitchFamily="50" charset="-128"/>
                        </a:rPr>
                        <a:t>d</a:t>
                      </a:r>
                    </a:p>
                  </a:txBody>
                  <a:tcPr marL="4763" marR="4763" marT="4763" marB="0" anchor="ctr"/>
                </a:tc>
                <a:tc>
                  <a:txBody>
                    <a:bodyPr/>
                    <a:lstStyle/>
                    <a:p>
                      <a:pPr algn="ctr" fontAlgn="ctr"/>
                      <a:r>
                        <a:rPr lang="ja-JP" altLang="en-US" sz="1500" b="0" i="0" u="none" strike="noStrike" dirty="0">
                          <a:solidFill>
                            <a:schemeClr val="bg1"/>
                          </a:solidFill>
                          <a:effectLst/>
                          <a:latin typeface="ＭＳ Ｐゴシック" panose="020B0600070205080204" pitchFamily="50" charset="-128"/>
                          <a:ea typeface="ＭＳ Ｐゴシック" panose="020B0600070205080204" pitchFamily="50" charset="-128"/>
                        </a:rPr>
                        <a:t>データ</a:t>
                      </a:r>
                    </a:p>
                  </a:txBody>
                  <a:tcPr marL="4763" marR="4763" marT="4763" marB="0" anchor="ctr"/>
                </a:tc>
                <a:extLst>
                  <a:ext uri="{0D108BD9-81ED-4DB2-BD59-A6C34878D82A}">
                    <a16:rowId xmlns:a16="http://schemas.microsoft.com/office/drawing/2014/main" val="1772230018"/>
                  </a:ext>
                </a:extLst>
              </a:tr>
              <a:tr h="352422">
                <a:tc>
                  <a:txBody>
                    <a:bodyPr/>
                    <a:lstStyle/>
                    <a:p>
                      <a:pPr algn="ctr" fontAlgn="ctr"/>
                      <a:r>
                        <a:rPr lang="en-US" altLang="ja-JP" sz="1500" b="0" i="0" u="none" strike="noStrike" dirty="0">
                          <a:solidFill>
                            <a:schemeClr val="bg1"/>
                          </a:solidFill>
                          <a:effectLst/>
                          <a:latin typeface="ＭＳ Ｐゴシック" panose="020B0600070205080204" pitchFamily="50" charset="-128"/>
                          <a:ea typeface="ＭＳ Ｐゴシック" panose="020B0600070205080204" pitchFamily="50" charset="-128"/>
                        </a:rPr>
                        <a:t>1</a:t>
                      </a:r>
                    </a:p>
                  </a:txBody>
                  <a:tcPr marL="4763" marR="4763" marT="4763" marB="0" anchor="ctr"/>
                </a:tc>
                <a:tc>
                  <a:txBody>
                    <a:bodyPr/>
                    <a:lstStyle/>
                    <a:p>
                      <a:pPr algn="ctr" fontAlgn="ctr"/>
                      <a:r>
                        <a:rPr lang="en-US" altLang="ja-JP" sz="15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4763" marR="4763" marT="4763" marB="0" anchor="ctr"/>
                </a:tc>
                <a:tc>
                  <a:txBody>
                    <a:bodyPr/>
                    <a:lstStyle/>
                    <a:p>
                      <a:pPr algn="ctr" fontAlgn="ctr"/>
                      <a:r>
                        <a:rPr lang="en-US" altLang="ja-JP" sz="15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4763" marR="4763" marT="4763" marB="0" anchor="ctr"/>
                </a:tc>
                <a:tc>
                  <a:txBody>
                    <a:bodyPr/>
                    <a:lstStyle/>
                    <a:p>
                      <a:pPr algn="ctr" fontAlgn="ctr"/>
                      <a:r>
                        <a:rPr lang="en-US" altLang="ja-JP" sz="15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763" marR="4763" marT="4763" marB="0" anchor="ctr"/>
                </a:tc>
                <a:tc>
                  <a:txBody>
                    <a:bodyPr/>
                    <a:lstStyle/>
                    <a:p>
                      <a:pPr algn="ctr" fontAlgn="ctr"/>
                      <a:r>
                        <a:rPr lang="en-US" altLang="ja-JP" sz="15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763" marR="4763" marT="4763" marB="0" anchor="ctr"/>
                </a:tc>
                <a:tc>
                  <a:txBody>
                    <a:bodyPr/>
                    <a:lstStyle/>
                    <a:p>
                      <a:pPr algn="ctr" fontAlgn="ctr"/>
                      <a:r>
                        <a:rPr lang="en-US" altLang="ja-JP" sz="15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763" marR="4763" marT="4763" marB="0" anchor="ctr"/>
                </a:tc>
                <a:tc>
                  <a:txBody>
                    <a:bodyPr/>
                    <a:lstStyle/>
                    <a:p>
                      <a:pPr algn="ctr" fontAlgn="ctr"/>
                      <a:r>
                        <a:rPr lang="en-US" altLang="ja-JP" sz="15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763" marR="4763" marT="4763" marB="0" anchor="ctr"/>
                </a:tc>
                <a:tc>
                  <a:txBody>
                    <a:bodyPr/>
                    <a:lstStyle/>
                    <a:p>
                      <a:pPr algn="ctr" fontAlgn="ctr"/>
                      <a:r>
                        <a:rPr lang="en-US" altLang="ja-JP" sz="1500" b="0" i="0" u="none" strike="noStrike" dirty="0">
                          <a:solidFill>
                            <a:schemeClr val="bg1"/>
                          </a:solidFill>
                          <a:effectLst/>
                          <a:latin typeface="ＭＳ Ｐゴシック" panose="020B0600070205080204" pitchFamily="50" charset="-128"/>
                          <a:ea typeface="ＭＳ Ｐゴシック" panose="020B0600070205080204" pitchFamily="50" charset="-128"/>
                        </a:rPr>
                        <a:t>3</a:t>
                      </a:r>
                    </a:p>
                  </a:txBody>
                  <a:tcPr marL="4763" marR="4763" marT="4763" marB="0" anchor="ctr"/>
                </a:tc>
                <a:extLst>
                  <a:ext uri="{0D108BD9-81ED-4DB2-BD59-A6C34878D82A}">
                    <a16:rowId xmlns:a16="http://schemas.microsoft.com/office/drawing/2014/main" val="2412031971"/>
                  </a:ext>
                </a:extLst>
              </a:tr>
              <a:tr h="352422">
                <a:tc>
                  <a:txBody>
                    <a:bodyPr/>
                    <a:lstStyle/>
                    <a:p>
                      <a:pPr algn="ctr" fontAlgn="ctr"/>
                      <a:r>
                        <a:rPr lang="en-US" altLang="ja-JP" sz="1500" b="0" i="0" u="none" strike="noStrike" dirty="0">
                          <a:solidFill>
                            <a:schemeClr val="bg1"/>
                          </a:solidFill>
                          <a:effectLst/>
                          <a:latin typeface="ＭＳ Ｐゴシック" panose="020B0600070205080204" pitchFamily="50" charset="-128"/>
                          <a:ea typeface="ＭＳ Ｐゴシック" panose="020B0600070205080204" pitchFamily="50" charset="-128"/>
                        </a:rPr>
                        <a:t>2</a:t>
                      </a:r>
                    </a:p>
                  </a:txBody>
                  <a:tcPr marL="4763" marR="4763" marT="4763" marB="0" anchor="ctr"/>
                </a:tc>
                <a:tc>
                  <a:txBody>
                    <a:bodyPr/>
                    <a:lstStyle/>
                    <a:p>
                      <a:pPr algn="ctr" fontAlgn="ctr"/>
                      <a:r>
                        <a:rPr lang="en-US" altLang="ja-JP" sz="15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763" marR="4763" marT="4763" marB="0" anchor="ctr"/>
                </a:tc>
                <a:tc>
                  <a:txBody>
                    <a:bodyPr/>
                    <a:lstStyle/>
                    <a:p>
                      <a:pPr algn="ctr" fontAlgn="ctr"/>
                      <a:r>
                        <a:rPr lang="en-US" altLang="ja-JP" sz="15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4763" marR="4763" marT="4763" marB="0" anchor="ctr"/>
                </a:tc>
                <a:tc>
                  <a:txBody>
                    <a:bodyPr/>
                    <a:lstStyle/>
                    <a:p>
                      <a:pPr algn="ctr" fontAlgn="ctr"/>
                      <a:r>
                        <a:rPr lang="en-US" altLang="ja-JP" sz="15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763" marR="4763" marT="4763" marB="0" anchor="ctr"/>
                </a:tc>
                <a:tc>
                  <a:txBody>
                    <a:bodyPr/>
                    <a:lstStyle/>
                    <a:p>
                      <a:pPr algn="ctr" fontAlgn="ctr"/>
                      <a:r>
                        <a:rPr lang="en-US" altLang="ja-JP" sz="15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763" marR="4763" marT="4763" marB="0" anchor="ctr"/>
                </a:tc>
                <a:tc>
                  <a:txBody>
                    <a:bodyPr/>
                    <a:lstStyle/>
                    <a:p>
                      <a:pPr algn="ctr" fontAlgn="ctr"/>
                      <a:r>
                        <a:rPr lang="en-US" altLang="ja-JP" sz="15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763" marR="4763" marT="4763" marB="0" anchor="ctr"/>
                </a:tc>
                <a:tc>
                  <a:txBody>
                    <a:bodyPr/>
                    <a:lstStyle/>
                    <a:p>
                      <a:pPr algn="ctr" fontAlgn="ctr"/>
                      <a:r>
                        <a:rPr lang="en-US" altLang="ja-JP" sz="15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763" marR="4763" marT="4763" marB="0" anchor="ctr"/>
                </a:tc>
                <a:tc>
                  <a:txBody>
                    <a:bodyPr/>
                    <a:lstStyle/>
                    <a:p>
                      <a:pPr algn="ctr" fontAlgn="ctr"/>
                      <a:r>
                        <a:rPr lang="en-US" altLang="ja-JP" sz="1500" b="0" i="0" u="none" strike="noStrike" dirty="0">
                          <a:solidFill>
                            <a:schemeClr val="bg1"/>
                          </a:solidFill>
                          <a:effectLst/>
                          <a:latin typeface="ＭＳ Ｐゴシック" panose="020B0600070205080204" pitchFamily="50" charset="-128"/>
                          <a:ea typeface="ＭＳ Ｐゴシック" panose="020B0600070205080204" pitchFamily="50" charset="-128"/>
                        </a:rPr>
                        <a:t>8</a:t>
                      </a:r>
                    </a:p>
                  </a:txBody>
                  <a:tcPr marL="4763" marR="4763" marT="4763" marB="0" anchor="ctr"/>
                </a:tc>
                <a:extLst>
                  <a:ext uri="{0D108BD9-81ED-4DB2-BD59-A6C34878D82A}">
                    <a16:rowId xmlns:a16="http://schemas.microsoft.com/office/drawing/2014/main" val="1670896338"/>
                  </a:ext>
                </a:extLst>
              </a:tr>
              <a:tr h="352422">
                <a:tc>
                  <a:txBody>
                    <a:bodyPr/>
                    <a:lstStyle/>
                    <a:p>
                      <a:pPr algn="ctr" fontAlgn="ctr"/>
                      <a:r>
                        <a:rPr lang="en-US" altLang="ja-JP" sz="1500" b="0" i="0" u="none" strike="noStrike" dirty="0">
                          <a:solidFill>
                            <a:schemeClr val="bg1"/>
                          </a:solidFill>
                          <a:effectLst/>
                          <a:latin typeface="ＭＳ Ｐゴシック" panose="020B0600070205080204" pitchFamily="50" charset="-128"/>
                          <a:ea typeface="ＭＳ Ｐゴシック" panose="020B0600070205080204" pitchFamily="50" charset="-128"/>
                        </a:rPr>
                        <a:t>3</a:t>
                      </a:r>
                    </a:p>
                  </a:txBody>
                  <a:tcPr marL="4763" marR="4763" marT="4763" marB="0" anchor="ctr"/>
                </a:tc>
                <a:tc>
                  <a:txBody>
                    <a:bodyPr/>
                    <a:lstStyle/>
                    <a:p>
                      <a:pPr algn="ctr" fontAlgn="ctr"/>
                      <a:r>
                        <a:rPr lang="en-US" altLang="ja-JP" sz="15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763" marR="4763" marT="4763" marB="0" anchor="ctr"/>
                </a:tc>
                <a:tc>
                  <a:txBody>
                    <a:bodyPr/>
                    <a:lstStyle/>
                    <a:p>
                      <a:pPr algn="ctr" fontAlgn="ctr"/>
                      <a:r>
                        <a:rPr lang="en-US" altLang="ja-JP" sz="15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4763" marR="4763" marT="4763" marB="0" anchor="ctr"/>
                </a:tc>
                <a:tc>
                  <a:txBody>
                    <a:bodyPr/>
                    <a:lstStyle/>
                    <a:p>
                      <a:pPr algn="ctr" fontAlgn="ctr"/>
                      <a:r>
                        <a:rPr lang="en-US" altLang="ja-JP" sz="15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4763" marR="4763" marT="4763" marB="0" anchor="ctr"/>
                </a:tc>
                <a:tc>
                  <a:txBody>
                    <a:bodyPr/>
                    <a:lstStyle/>
                    <a:p>
                      <a:pPr algn="ctr" fontAlgn="ctr"/>
                      <a:r>
                        <a:rPr lang="en-US" altLang="ja-JP" sz="15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4763" marR="4763" marT="4763" marB="0" anchor="ctr"/>
                </a:tc>
                <a:tc>
                  <a:txBody>
                    <a:bodyPr/>
                    <a:lstStyle/>
                    <a:p>
                      <a:pPr algn="ctr" fontAlgn="ctr"/>
                      <a:r>
                        <a:rPr lang="en-US" altLang="ja-JP" sz="15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763" marR="4763" marT="4763" marB="0" anchor="ctr"/>
                </a:tc>
                <a:tc>
                  <a:txBody>
                    <a:bodyPr/>
                    <a:lstStyle/>
                    <a:p>
                      <a:pPr algn="ctr" fontAlgn="ctr"/>
                      <a:r>
                        <a:rPr lang="en-US" altLang="ja-JP" sz="15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763" marR="4763" marT="4763" marB="0" anchor="ctr"/>
                </a:tc>
                <a:tc>
                  <a:txBody>
                    <a:bodyPr/>
                    <a:lstStyle/>
                    <a:p>
                      <a:pPr algn="ctr" fontAlgn="ctr"/>
                      <a:r>
                        <a:rPr lang="en-US" altLang="ja-JP" sz="1500" b="0" i="0" u="none" strike="noStrike">
                          <a:solidFill>
                            <a:schemeClr val="bg1"/>
                          </a:solidFill>
                          <a:effectLst/>
                          <a:latin typeface="ＭＳ Ｐゴシック" panose="020B0600070205080204" pitchFamily="50" charset="-128"/>
                          <a:ea typeface="ＭＳ Ｐゴシック" panose="020B0600070205080204" pitchFamily="50" charset="-128"/>
                        </a:rPr>
                        <a:t>4</a:t>
                      </a:r>
                    </a:p>
                  </a:txBody>
                  <a:tcPr marL="4763" marR="4763" marT="4763" marB="0" anchor="ctr"/>
                </a:tc>
                <a:extLst>
                  <a:ext uri="{0D108BD9-81ED-4DB2-BD59-A6C34878D82A}">
                    <a16:rowId xmlns:a16="http://schemas.microsoft.com/office/drawing/2014/main" val="3989227017"/>
                  </a:ext>
                </a:extLst>
              </a:tr>
              <a:tr h="352422">
                <a:tc>
                  <a:txBody>
                    <a:bodyPr/>
                    <a:lstStyle/>
                    <a:p>
                      <a:pPr algn="ctr" fontAlgn="ctr"/>
                      <a:r>
                        <a:rPr lang="en-US" altLang="ja-JP" sz="1500" b="0" i="0" u="none" strike="noStrike" dirty="0">
                          <a:solidFill>
                            <a:schemeClr val="bg1"/>
                          </a:solidFill>
                          <a:effectLst/>
                          <a:latin typeface="ＭＳ Ｐゴシック" panose="020B0600070205080204" pitchFamily="50" charset="-128"/>
                          <a:ea typeface="ＭＳ Ｐゴシック" panose="020B0600070205080204" pitchFamily="50" charset="-128"/>
                        </a:rPr>
                        <a:t>4</a:t>
                      </a:r>
                    </a:p>
                  </a:txBody>
                  <a:tcPr marL="4763" marR="4763" marT="4763" marB="0" anchor="ctr"/>
                </a:tc>
                <a:tc>
                  <a:txBody>
                    <a:bodyPr/>
                    <a:lstStyle/>
                    <a:p>
                      <a:pPr algn="ctr" fontAlgn="ctr"/>
                      <a:r>
                        <a:rPr lang="en-US" altLang="ja-JP" sz="15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763" marR="4763" marT="4763" marB="0" anchor="ctr"/>
                </a:tc>
                <a:tc>
                  <a:txBody>
                    <a:bodyPr/>
                    <a:lstStyle/>
                    <a:p>
                      <a:pPr algn="ctr" fontAlgn="ctr"/>
                      <a:r>
                        <a:rPr lang="en-US" altLang="ja-JP" sz="15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763" marR="4763" marT="4763" marB="0" anchor="ctr"/>
                </a:tc>
                <a:tc>
                  <a:txBody>
                    <a:bodyPr/>
                    <a:lstStyle/>
                    <a:p>
                      <a:pPr algn="ctr" fontAlgn="ctr"/>
                      <a:r>
                        <a:rPr lang="en-US" altLang="ja-JP" sz="15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4763" marR="4763" marT="4763" marB="0" anchor="ctr"/>
                </a:tc>
                <a:tc>
                  <a:txBody>
                    <a:bodyPr/>
                    <a:lstStyle/>
                    <a:p>
                      <a:pPr algn="ctr" fontAlgn="ctr"/>
                      <a:r>
                        <a:rPr lang="en-US" altLang="ja-JP" sz="15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4763" marR="4763" marT="4763" marB="0" anchor="ctr"/>
                </a:tc>
                <a:tc>
                  <a:txBody>
                    <a:bodyPr/>
                    <a:lstStyle/>
                    <a:p>
                      <a:pPr algn="ctr" fontAlgn="ctr"/>
                      <a:r>
                        <a:rPr lang="en-US" altLang="ja-JP" sz="15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763" marR="4763" marT="4763" marB="0" anchor="ctr"/>
                </a:tc>
                <a:tc>
                  <a:txBody>
                    <a:bodyPr/>
                    <a:lstStyle/>
                    <a:p>
                      <a:pPr algn="ctr" fontAlgn="ctr"/>
                      <a:r>
                        <a:rPr lang="en-US" altLang="ja-JP" sz="15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763" marR="4763" marT="4763" marB="0" anchor="ctr"/>
                </a:tc>
                <a:tc>
                  <a:txBody>
                    <a:bodyPr/>
                    <a:lstStyle/>
                    <a:p>
                      <a:pPr algn="ctr" fontAlgn="ctr"/>
                      <a:r>
                        <a:rPr lang="en-US" altLang="ja-JP" sz="1500" b="0" i="0" u="none" strike="noStrike">
                          <a:solidFill>
                            <a:schemeClr val="bg1"/>
                          </a:solidFill>
                          <a:effectLst/>
                          <a:latin typeface="ＭＳ Ｐゴシック" panose="020B0600070205080204" pitchFamily="50" charset="-128"/>
                          <a:ea typeface="ＭＳ Ｐゴシック" panose="020B0600070205080204" pitchFamily="50" charset="-128"/>
                        </a:rPr>
                        <a:t>9</a:t>
                      </a:r>
                    </a:p>
                  </a:txBody>
                  <a:tcPr marL="4763" marR="4763" marT="4763" marB="0" anchor="ctr"/>
                </a:tc>
                <a:extLst>
                  <a:ext uri="{0D108BD9-81ED-4DB2-BD59-A6C34878D82A}">
                    <a16:rowId xmlns:a16="http://schemas.microsoft.com/office/drawing/2014/main" val="135665822"/>
                  </a:ext>
                </a:extLst>
              </a:tr>
              <a:tr h="352422">
                <a:tc>
                  <a:txBody>
                    <a:bodyPr/>
                    <a:lstStyle/>
                    <a:p>
                      <a:pPr algn="ctr" fontAlgn="ctr"/>
                      <a:r>
                        <a:rPr lang="en-US" altLang="ja-JP" sz="1500" b="0" i="0" u="none" strike="noStrike" dirty="0">
                          <a:solidFill>
                            <a:schemeClr val="bg1"/>
                          </a:solidFill>
                          <a:effectLst/>
                          <a:latin typeface="ＭＳ Ｐゴシック" panose="020B0600070205080204" pitchFamily="50" charset="-128"/>
                          <a:ea typeface="ＭＳ Ｐゴシック" panose="020B0600070205080204" pitchFamily="50" charset="-128"/>
                        </a:rPr>
                        <a:t>5</a:t>
                      </a:r>
                    </a:p>
                  </a:txBody>
                  <a:tcPr marL="4763" marR="4763" marT="4763" marB="0" anchor="ctr"/>
                </a:tc>
                <a:tc>
                  <a:txBody>
                    <a:bodyPr/>
                    <a:lstStyle/>
                    <a:p>
                      <a:pPr algn="ctr" fontAlgn="ctr"/>
                      <a:r>
                        <a:rPr lang="en-US" altLang="ja-JP" sz="15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763" marR="4763" marT="4763" marB="0" anchor="ctr"/>
                </a:tc>
                <a:tc>
                  <a:txBody>
                    <a:bodyPr/>
                    <a:lstStyle/>
                    <a:p>
                      <a:pPr algn="ctr" fontAlgn="ctr"/>
                      <a:r>
                        <a:rPr lang="en-US" altLang="ja-JP" sz="15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763" marR="4763" marT="4763" marB="0" anchor="ctr"/>
                </a:tc>
                <a:tc>
                  <a:txBody>
                    <a:bodyPr/>
                    <a:lstStyle/>
                    <a:p>
                      <a:pPr algn="ctr" fontAlgn="ctr"/>
                      <a:r>
                        <a:rPr lang="en-US" altLang="ja-JP" sz="15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763" marR="4763" marT="4763" marB="0" anchor="ctr"/>
                </a:tc>
                <a:tc>
                  <a:txBody>
                    <a:bodyPr/>
                    <a:lstStyle/>
                    <a:p>
                      <a:pPr algn="ctr" fontAlgn="ctr"/>
                      <a:r>
                        <a:rPr lang="en-US" altLang="ja-JP" sz="15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4763" marR="4763" marT="4763" marB="0" anchor="ctr"/>
                </a:tc>
                <a:tc>
                  <a:txBody>
                    <a:bodyPr/>
                    <a:lstStyle/>
                    <a:p>
                      <a:pPr algn="ctr" fontAlgn="ctr"/>
                      <a:r>
                        <a:rPr lang="en-US" altLang="ja-JP" sz="15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4763" marR="4763" marT="4763" marB="0" anchor="ctr"/>
                </a:tc>
                <a:tc>
                  <a:txBody>
                    <a:bodyPr/>
                    <a:lstStyle/>
                    <a:p>
                      <a:pPr algn="ctr" fontAlgn="ctr"/>
                      <a:r>
                        <a:rPr lang="en-US" altLang="ja-JP" sz="15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763" marR="4763" marT="4763" marB="0" anchor="ctr"/>
                </a:tc>
                <a:tc>
                  <a:txBody>
                    <a:bodyPr/>
                    <a:lstStyle/>
                    <a:p>
                      <a:pPr algn="ctr" fontAlgn="ctr"/>
                      <a:r>
                        <a:rPr lang="en-US" altLang="ja-JP" sz="1500" b="0" i="0" u="none" strike="noStrike">
                          <a:solidFill>
                            <a:schemeClr val="bg1"/>
                          </a:solidFill>
                          <a:effectLst/>
                          <a:latin typeface="ＭＳ Ｐゴシック" panose="020B0600070205080204" pitchFamily="50" charset="-128"/>
                          <a:ea typeface="ＭＳ Ｐゴシック" panose="020B0600070205080204" pitchFamily="50" charset="-128"/>
                        </a:rPr>
                        <a:t>1</a:t>
                      </a:r>
                    </a:p>
                  </a:txBody>
                  <a:tcPr marL="4763" marR="4763" marT="4763" marB="0" anchor="ctr"/>
                </a:tc>
                <a:extLst>
                  <a:ext uri="{0D108BD9-81ED-4DB2-BD59-A6C34878D82A}">
                    <a16:rowId xmlns:a16="http://schemas.microsoft.com/office/drawing/2014/main" val="3131139599"/>
                  </a:ext>
                </a:extLst>
              </a:tr>
              <a:tr h="352422">
                <a:tc>
                  <a:txBody>
                    <a:bodyPr/>
                    <a:lstStyle/>
                    <a:p>
                      <a:pPr algn="ctr" fontAlgn="ctr"/>
                      <a:r>
                        <a:rPr lang="en-US" altLang="ja-JP" sz="1500" b="0" i="0" u="none" strike="noStrike" dirty="0">
                          <a:solidFill>
                            <a:schemeClr val="bg1"/>
                          </a:solidFill>
                          <a:effectLst/>
                          <a:latin typeface="ＭＳ Ｐゴシック" panose="020B0600070205080204" pitchFamily="50" charset="-128"/>
                          <a:ea typeface="ＭＳ Ｐゴシック" panose="020B0600070205080204" pitchFamily="50" charset="-128"/>
                        </a:rPr>
                        <a:t>6</a:t>
                      </a:r>
                    </a:p>
                  </a:txBody>
                  <a:tcPr marL="4763" marR="4763" marT="4763" marB="0" anchor="ctr"/>
                </a:tc>
                <a:tc>
                  <a:txBody>
                    <a:bodyPr/>
                    <a:lstStyle/>
                    <a:p>
                      <a:pPr algn="ctr" fontAlgn="ctr"/>
                      <a:r>
                        <a:rPr lang="en-US" altLang="ja-JP" sz="15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763" marR="4763" marT="4763" marB="0" anchor="ctr"/>
                </a:tc>
                <a:tc>
                  <a:txBody>
                    <a:bodyPr/>
                    <a:lstStyle/>
                    <a:p>
                      <a:pPr algn="ctr" fontAlgn="ctr"/>
                      <a:r>
                        <a:rPr lang="en-US" altLang="ja-JP" sz="15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763" marR="4763" marT="4763" marB="0" anchor="ctr"/>
                </a:tc>
                <a:tc>
                  <a:txBody>
                    <a:bodyPr/>
                    <a:lstStyle/>
                    <a:p>
                      <a:pPr algn="ctr" fontAlgn="ctr"/>
                      <a:r>
                        <a:rPr lang="en-US" altLang="ja-JP" sz="15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763" marR="4763" marT="4763" marB="0" anchor="ctr"/>
                </a:tc>
                <a:tc>
                  <a:txBody>
                    <a:bodyPr/>
                    <a:lstStyle/>
                    <a:p>
                      <a:pPr algn="ctr" fontAlgn="ctr"/>
                      <a:r>
                        <a:rPr lang="en-US" altLang="ja-JP" sz="15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763" marR="4763" marT="4763" marB="0" anchor="ctr"/>
                </a:tc>
                <a:tc>
                  <a:txBody>
                    <a:bodyPr/>
                    <a:lstStyle/>
                    <a:p>
                      <a:pPr algn="ctr" fontAlgn="ctr"/>
                      <a:r>
                        <a:rPr lang="en-US" altLang="ja-JP" sz="15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4763" marR="4763" marT="4763" marB="0" anchor="ctr"/>
                </a:tc>
                <a:tc>
                  <a:txBody>
                    <a:bodyPr/>
                    <a:lstStyle/>
                    <a:p>
                      <a:pPr algn="ctr" fontAlgn="ctr"/>
                      <a:r>
                        <a:rPr lang="en-US" altLang="ja-JP" sz="15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763" marR="4763" marT="4763" marB="0" anchor="ctr"/>
                </a:tc>
                <a:tc>
                  <a:txBody>
                    <a:bodyPr/>
                    <a:lstStyle/>
                    <a:p>
                      <a:pPr algn="ctr" fontAlgn="ctr"/>
                      <a:r>
                        <a:rPr lang="en-US" altLang="ja-JP" sz="1500" b="0" i="0" u="none" strike="noStrike">
                          <a:solidFill>
                            <a:schemeClr val="bg1"/>
                          </a:solidFill>
                          <a:effectLst/>
                          <a:latin typeface="ＭＳ Ｐゴシック" panose="020B0600070205080204" pitchFamily="50" charset="-128"/>
                          <a:ea typeface="ＭＳ Ｐゴシック" panose="020B0600070205080204" pitchFamily="50" charset="-128"/>
                        </a:rPr>
                        <a:t>4</a:t>
                      </a:r>
                    </a:p>
                  </a:txBody>
                  <a:tcPr marL="4763" marR="4763" marT="4763" marB="0" anchor="ctr"/>
                </a:tc>
                <a:extLst>
                  <a:ext uri="{0D108BD9-81ED-4DB2-BD59-A6C34878D82A}">
                    <a16:rowId xmlns:a16="http://schemas.microsoft.com/office/drawing/2014/main" val="3944819909"/>
                  </a:ext>
                </a:extLst>
              </a:tr>
              <a:tr h="352422">
                <a:tc>
                  <a:txBody>
                    <a:bodyPr/>
                    <a:lstStyle/>
                    <a:p>
                      <a:pPr algn="ctr" fontAlgn="ctr"/>
                      <a:r>
                        <a:rPr lang="en-US" altLang="ja-JP" sz="1500" b="0" i="0" u="none" strike="noStrike" dirty="0">
                          <a:solidFill>
                            <a:schemeClr val="bg1"/>
                          </a:solidFill>
                          <a:effectLst/>
                          <a:latin typeface="ＭＳ Ｐゴシック" panose="020B0600070205080204" pitchFamily="50" charset="-128"/>
                          <a:ea typeface="ＭＳ Ｐゴシック" panose="020B0600070205080204" pitchFamily="50" charset="-128"/>
                        </a:rPr>
                        <a:t>7</a:t>
                      </a:r>
                    </a:p>
                  </a:txBody>
                  <a:tcPr marL="4763" marR="4763" marT="4763" marB="0" anchor="ctr"/>
                </a:tc>
                <a:tc>
                  <a:txBody>
                    <a:bodyPr/>
                    <a:lstStyle/>
                    <a:p>
                      <a:pPr algn="ctr" fontAlgn="ctr"/>
                      <a:r>
                        <a:rPr lang="en-US" altLang="ja-JP" sz="15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763" marR="4763" marT="4763" marB="0" anchor="ctr"/>
                </a:tc>
                <a:tc>
                  <a:txBody>
                    <a:bodyPr/>
                    <a:lstStyle/>
                    <a:p>
                      <a:pPr algn="ctr" fontAlgn="ctr"/>
                      <a:r>
                        <a:rPr lang="en-US" altLang="ja-JP" sz="15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763" marR="4763" marT="4763" marB="0" anchor="ctr"/>
                </a:tc>
                <a:tc>
                  <a:txBody>
                    <a:bodyPr/>
                    <a:lstStyle/>
                    <a:p>
                      <a:pPr algn="ctr" fontAlgn="ctr"/>
                      <a:r>
                        <a:rPr lang="en-US" altLang="ja-JP" sz="15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763" marR="4763" marT="4763" marB="0" anchor="ctr"/>
                </a:tc>
                <a:tc>
                  <a:txBody>
                    <a:bodyPr/>
                    <a:lstStyle/>
                    <a:p>
                      <a:pPr algn="ctr" fontAlgn="ctr"/>
                      <a:r>
                        <a:rPr lang="en-US" altLang="ja-JP" sz="15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763" marR="4763" marT="4763" marB="0" anchor="ctr"/>
                </a:tc>
                <a:tc>
                  <a:txBody>
                    <a:bodyPr/>
                    <a:lstStyle/>
                    <a:p>
                      <a:pPr algn="ctr" fontAlgn="ctr"/>
                      <a:r>
                        <a:rPr lang="en-US" altLang="ja-JP" sz="15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763" marR="4763" marT="4763" marB="0" anchor="ctr"/>
                </a:tc>
                <a:tc>
                  <a:txBody>
                    <a:bodyPr/>
                    <a:lstStyle/>
                    <a:p>
                      <a:pPr algn="ctr" fontAlgn="ctr"/>
                      <a:r>
                        <a:rPr lang="en-US" altLang="ja-JP" sz="15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4763" marR="4763" marT="4763" marB="0" anchor="ctr"/>
                </a:tc>
                <a:tc>
                  <a:txBody>
                    <a:bodyPr/>
                    <a:lstStyle/>
                    <a:p>
                      <a:pPr algn="ctr" fontAlgn="ctr"/>
                      <a:r>
                        <a:rPr lang="en-US" altLang="ja-JP" sz="1500" b="0" i="0" u="none" strike="noStrike" dirty="0">
                          <a:solidFill>
                            <a:schemeClr val="bg1"/>
                          </a:solidFill>
                          <a:effectLst/>
                          <a:latin typeface="ＭＳ Ｐゴシック" panose="020B0600070205080204" pitchFamily="50" charset="-128"/>
                          <a:ea typeface="ＭＳ Ｐゴシック" panose="020B0600070205080204" pitchFamily="50" charset="-128"/>
                        </a:rPr>
                        <a:t>1</a:t>
                      </a:r>
                    </a:p>
                  </a:txBody>
                  <a:tcPr marL="4763" marR="4763" marT="4763" marB="0" anchor="ctr"/>
                </a:tc>
                <a:extLst>
                  <a:ext uri="{0D108BD9-81ED-4DB2-BD59-A6C34878D82A}">
                    <a16:rowId xmlns:a16="http://schemas.microsoft.com/office/drawing/2014/main" val="3255662698"/>
                  </a:ext>
                </a:extLst>
              </a:tr>
              <a:tr h="352422">
                <a:tc>
                  <a:txBody>
                    <a:bodyPr/>
                    <a:lstStyle/>
                    <a:p>
                      <a:pPr algn="ctr" fontAlgn="ctr"/>
                      <a:r>
                        <a:rPr lang="en-US" altLang="ja-JP" sz="1500" b="0" i="0" u="none" strike="noStrike" dirty="0">
                          <a:solidFill>
                            <a:schemeClr val="bg1"/>
                          </a:solidFill>
                          <a:effectLst/>
                          <a:latin typeface="ＭＳ Ｐゴシック" panose="020B0600070205080204" pitchFamily="50" charset="-128"/>
                          <a:ea typeface="ＭＳ Ｐゴシック" panose="020B0600070205080204" pitchFamily="50" charset="-128"/>
                        </a:rPr>
                        <a:t>8</a:t>
                      </a:r>
                    </a:p>
                  </a:txBody>
                  <a:tcPr marL="4763" marR="4763" marT="4763" marB="0" anchor="ctr"/>
                </a:tc>
                <a:tc>
                  <a:txBody>
                    <a:bodyPr/>
                    <a:lstStyle/>
                    <a:p>
                      <a:pPr algn="ctr" fontAlgn="ctr"/>
                      <a:r>
                        <a:rPr lang="en-US" altLang="ja-JP" sz="15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763" marR="4763" marT="4763" marB="0" anchor="ctr"/>
                </a:tc>
                <a:tc>
                  <a:txBody>
                    <a:bodyPr/>
                    <a:lstStyle/>
                    <a:p>
                      <a:pPr algn="ctr" fontAlgn="ctr"/>
                      <a:r>
                        <a:rPr lang="en-US" altLang="ja-JP" sz="15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763" marR="4763" marT="4763" marB="0" anchor="ctr"/>
                </a:tc>
                <a:tc>
                  <a:txBody>
                    <a:bodyPr/>
                    <a:lstStyle/>
                    <a:p>
                      <a:pPr algn="ctr" fontAlgn="ctr"/>
                      <a:r>
                        <a:rPr lang="en-US" altLang="ja-JP" sz="15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763" marR="4763" marT="4763" marB="0" anchor="ctr"/>
                </a:tc>
                <a:tc>
                  <a:txBody>
                    <a:bodyPr/>
                    <a:lstStyle/>
                    <a:p>
                      <a:pPr algn="ctr" fontAlgn="ctr"/>
                      <a:r>
                        <a:rPr lang="en-US" altLang="ja-JP" sz="15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763" marR="4763" marT="4763" marB="0" anchor="ctr"/>
                </a:tc>
                <a:tc>
                  <a:txBody>
                    <a:bodyPr/>
                    <a:lstStyle/>
                    <a:p>
                      <a:pPr algn="ctr" fontAlgn="ctr"/>
                      <a:r>
                        <a:rPr lang="en-US" altLang="ja-JP" sz="15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763" marR="4763" marT="4763" marB="0" anchor="ctr"/>
                </a:tc>
                <a:tc>
                  <a:txBody>
                    <a:bodyPr/>
                    <a:lstStyle/>
                    <a:p>
                      <a:pPr algn="ctr" fontAlgn="ctr"/>
                      <a:r>
                        <a:rPr lang="en-US" altLang="ja-JP" sz="15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4763" marR="4763" marT="4763" marB="0" anchor="ctr"/>
                </a:tc>
                <a:tc>
                  <a:txBody>
                    <a:bodyPr/>
                    <a:lstStyle/>
                    <a:p>
                      <a:pPr algn="ctr" fontAlgn="ctr"/>
                      <a:r>
                        <a:rPr lang="en-US" altLang="ja-JP" sz="1500" b="0" i="0" u="none" strike="noStrike" dirty="0">
                          <a:solidFill>
                            <a:schemeClr val="bg1"/>
                          </a:solidFill>
                          <a:effectLst/>
                          <a:latin typeface="ＭＳ Ｐゴシック" panose="020B0600070205080204" pitchFamily="50" charset="-128"/>
                          <a:ea typeface="ＭＳ Ｐゴシック" panose="020B0600070205080204" pitchFamily="50" charset="-128"/>
                        </a:rPr>
                        <a:t>5</a:t>
                      </a:r>
                    </a:p>
                  </a:txBody>
                  <a:tcPr marL="4763" marR="4763" marT="4763" marB="0" anchor="ctr"/>
                </a:tc>
                <a:extLst>
                  <a:ext uri="{0D108BD9-81ED-4DB2-BD59-A6C34878D82A}">
                    <a16:rowId xmlns:a16="http://schemas.microsoft.com/office/drawing/2014/main" val="854117519"/>
                  </a:ext>
                </a:extLst>
              </a:tr>
            </a:tbl>
          </a:graphicData>
        </a:graphic>
      </p:graphicFrame>
      <p:sp>
        <p:nvSpPr>
          <p:cNvPr id="5" name="テキスト ボックス 4">
            <a:extLst>
              <a:ext uri="{FF2B5EF4-FFF2-40B4-BE49-F238E27FC236}">
                <a16:creationId xmlns:a16="http://schemas.microsoft.com/office/drawing/2014/main" id="{3C258D49-4C5C-4CB6-8E67-12566FB93960}"/>
              </a:ext>
            </a:extLst>
          </p:cNvPr>
          <p:cNvSpPr txBox="1"/>
          <p:nvPr/>
        </p:nvSpPr>
        <p:spPr>
          <a:xfrm>
            <a:off x="426087" y="1941746"/>
            <a:ext cx="3903633" cy="353943"/>
          </a:xfrm>
          <a:prstGeom prst="rect">
            <a:avLst/>
          </a:prstGeom>
          <a:noFill/>
        </p:spPr>
        <p:txBody>
          <a:bodyPr wrap="none" rtlCol="0">
            <a:spAutoFit/>
          </a:bodyPr>
          <a:lstStyle/>
          <a:p>
            <a:pPr algn="l"/>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第</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10</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章末問題</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3</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から誤差列を除いた</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L8</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表</a:t>
            </a:r>
          </a:p>
        </p:txBody>
      </p:sp>
      <p:pic>
        <p:nvPicPr>
          <p:cNvPr id="7" name="図 6">
            <a:extLst>
              <a:ext uri="{FF2B5EF4-FFF2-40B4-BE49-F238E27FC236}">
                <a16:creationId xmlns:a16="http://schemas.microsoft.com/office/drawing/2014/main" id="{DFB17F21-DCD9-4ED0-8740-3EF9F8C863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5945"/>
          <a:stretch/>
        </p:blipFill>
        <p:spPr>
          <a:xfrm>
            <a:off x="4909681" y="2366709"/>
            <a:ext cx="3782068" cy="1292340"/>
          </a:xfrm>
          <a:prstGeom prst="rect">
            <a:avLst/>
          </a:prstGeom>
        </p:spPr>
      </p:pic>
      <p:sp>
        <p:nvSpPr>
          <p:cNvPr id="27" name="正方形/長方形 26">
            <a:extLst>
              <a:ext uri="{FF2B5EF4-FFF2-40B4-BE49-F238E27FC236}">
                <a16:creationId xmlns:a16="http://schemas.microsoft.com/office/drawing/2014/main" id="{3CB4BC54-A5FB-45A8-AAC4-F87976842DE8}"/>
              </a:ext>
            </a:extLst>
          </p:cNvPr>
          <p:cNvSpPr/>
          <p:nvPr/>
        </p:nvSpPr>
        <p:spPr>
          <a:xfrm>
            <a:off x="1098790" y="2365326"/>
            <a:ext cx="2733785" cy="317179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A05DE622-23C6-402C-9C92-C13D5C4463FE}"/>
              </a:ext>
            </a:extLst>
          </p:cNvPr>
          <p:cNvSpPr/>
          <p:nvPr/>
        </p:nvSpPr>
        <p:spPr>
          <a:xfrm>
            <a:off x="6228184" y="2938969"/>
            <a:ext cx="939820" cy="177016"/>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33468B3D-5952-40A2-BBE4-C227FDA5C354}"/>
              </a:ext>
            </a:extLst>
          </p:cNvPr>
          <p:cNvSpPr/>
          <p:nvPr/>
        </p:nvSpPr>
        <p:spPr>
          <a:xfrm>
            <a:off x="3868259" y="2365326"/>
            <a:ext cx="568542" cy="3171798"/>
          </a:xfrm>
          <a:prstGeom prst="rect">
            <a:avLst/>
          </a:prstGeom>
          <a:noFill/>
          <a:ln w="57150">
            <a:solidFill>
              <a:srgbClr val="65D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8B3B2E8B-F08E-466F-82E6-DD372A6E4B65}"/>
              </a:ext>
            </a:extLst>
          </p:cNvPr>
          <p:cNvSpPr/>
          <p:nvPr/>
        </p:nvSpPr>
        <p:spPr>
          <a:xfrm>
            <a:off x="6228184" y="2721222"/>
            <a:ext cx="939820" cy="177016"/>
          </a:xfrm>
          <a:prstGeom prst="rect">
            <a:avLst/>
          </a:prstGeom>
          <a:noFill/>
          <a:ln w="38100">
            <a:solidFill>
              <a:srgbClr val="65D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5" name="オブジェクト 34">
            <a:extLst>
              <a:ext uri="{FF2B5EF4-FFF2-40B4-BE49-F238E27FC236}">
                <a16:creationId xmlns:a16="http://schemas.microsoft.com/office/drawing/2014/main" id="{364AF765-025B-48D3-B307-3AD2EE1D21F5}"/>
              </a:ext>
            </a:extLst>
          </p:cNvPr>
          <p:cNvGraphicFramePr>
            <a:graphicFrameLocks noChangeAspect="1"/>
          </p:cNvGraphicFramePr>
          <p:nvPr>
            <p:extLst>
              <p:ext uri="{D42A27DB-BD31-4B8C-83A1-F6EECF244321}">
                <p14:modId xmlns:p14="http://schemas.microsoft.com/office/powerpoint/2010/main" val="740156626"/>
              </p:ext>
            </p:extLst>
          </p:nvPr>
        </p:nvGraphicFramePr>
        <p:xfrm>
          <a:off x="4788024" y="4021324"/>
          <a:ext cx="3857037" cy="2145977"/>
        </p:xfrm>
        <a:graphic>
          <a:graphicData uri="http://schemas.openxmlformats.org/presentationml/2006/ole">
            <mc:AlternateContent xmlns:mc="http://schemas.openxmlformats.org/markup-compatibility/2006">
              <mc:Choice xmlns:v="urn:schemas-microsoft-com:vml" Requires="v">
                <p:oleObj spid="_x0000_s8248" name="Worksheet" r:id="rId4" imgW="3209977" imgH="1786054" progId="Excel.Sheet.12">
                  <p:embed/>
                </p:oleObj>
              </mc:Choice>
              <mc:Fallback>
                <p:oleObj name="Worksheet" r:id="rId4" imgW="3209977" imgH="1786054" progId="Excel.Sheet.12">
                  <p:embed/>
                  <p:pic>
                    <p:nvPicPr>
                      <p:cNvPr id="0" name=""/>
                      <p:cNvPicPr/>
                      <p:nvPr/>
                    </p:nvPicPr>
                    <p:blipFill>
                      <a:blip r:embed="rId5"/>
                      <a:stretch>
                        <a:fillRect/>
                      </a:stretch>
                    </p:blipFill>
                    <p:spPr>
                      <a:xfrm>
                        <a:off x="4788024" y="4021324"/>
                        <a:ext cx="3857037" cy="2145977"/>
                      </a:xfrm>
                      <a:prstGeom prst="rect">
                        <a:avLst/>
                      </a:prstGeom>
                    </p:spPr>
                  </p:pic>
                </p:oleObj>
              </mc:Fallback>
            </mc:AlternateContent>
          </a:graphicData>
        </a:graphic>
      </p:graphicFrame>
      <p:sp>
        <p:nvSpPr>
          <p:cNvPr id="36" name="矢印: 右 35">
            <a:extLst>
              <a:ext uri="{FF2B5EF4-FFF2-40B4-BE49-F238E27FC236}">
                <a16:creationId xmlns:a16="http://schemas.microsoft.com/office/drawing/2014/main" id="{E5ED3BC2-983D-4024-9975-E6FDFFD3FAA8}"/>
              </a:ext>
            </a:extLst>
          </p:cNvPr>
          <p:cNvSpPr/>
          <p:nvPr/>
        </p:nvSpPr>
        <p:spPr>
          <a:xfrm>
            <a:off x="4537638" y="2559638"/>
            <a:ext cx="288032" cy="288032"/>
          </a:xfrm>
          <a:prstGeom prst="rightArrow">
            <a:avLst/>
          </a:prstGeom>
          <a:solidFill>
            <a:srgbClr val="FFFF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矢印: 右 40">
            <a:extLst>
              <a:ext uri="{FF2B5EF4-FFF2-40B4-BE49-F238E27FC236}">
                <a16:creationId xmlns:a16="http://schemas.microsoft.com/office/drawing/2014/main" id="{D94D8121-C223-4CF4-B33C-765A92CF098C}"/>
              </a:ext>
            </a:extLst>
          </p:cNvPr>
          <p:cNvSpPr/>
          <p:nvPr/>
        </p:nvSpPr>
        <p:spPr>
          <a:xfrm rot="5400000">
            <a:off x="6372200" y="3714573"/>
            <a:ext cx="288032" cy="288032"/>
          </a:xfrm>
          <a:prstGeom prst="rightArrow">
            <a:avLst/>
          </a:prstGeom>
          <a:solidFill>
            <a:srgbClr val="FFFF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E133D277-DDCC-43D0-A8BA-0EEB0C614C5E}"/>
              </a:ext>
            </a:extLst>
          </p:cNvPr>
          <p:cNvSpPr txBox="1"/>
          <p:nvPr/>
        </p:nvSpPr>
        <p:spPr>
          <a:xfrm>
            <a:off x="4788024" y="2004434"/>
            <a:ext cx="2815194" cy="353943"/>
          </a:xfrm>
          <a:prstGeom prst="rect">
            <a:avLst/>
          </a:prstGeom>
          <a:noFill/>
        </p:spPr>
        <p:txBody>
          <a:bodyPr wrap="none" rtlCol="0">
            <a:spAutoFit/>
          </a:bodyPr>
          <a:lstStyle/>
          <a:p>
            <a:pPr algn="l"/>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Excel</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分析ツールの回帰分析</a:t>
            </a:r>
          </a:p>
        </p:txBody>
      </p:sp>
      <p:sp>
        <p:nvSpPr>
          <p:cNvPr id="43" name="テキスト ボックス 42">
            <a:extLst>
              <a:ext uri="{FF2B5EF4-FFF2-40B4-BE49-F238E27FC236}">
                <a16:creationId xmlns:a16="http://schemas.microsoft.com/office/drawing/2014/main" id="{3F5044B6-3C28-4C23-B6EB-6FAD5AB121FA}"/>
              </a:ext>
            </a:extLst>
          </p:cNvPr>
          <p:cNvSpPr txBox="1"/>
          <p:nvPr/>
        </p:nvSpPr>
        <p:spPr>
          <a:xfrm>
            <a:off x="611560" y="5606761"/>
            <a:ext cx="3926078" cy="323165"/>
          </a:xfrm>
          <a:prstGeom prst="rect">
            <a:avLst/>
          </a:prstGeom>
          <a:noFill/>
        </p:spPr>
        <p:txBody>
          <a:bodyPr wrap="square" rtlCol="0">
            <a:spAutoFit/>
          </a:bodyPr>
          <a:lstStyle/>
          <a:p>
            <a:pPr algn="l"/>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注：</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3</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水準系や混合系にはダミー変数を使う</a:t>
            </a:r>
          </a:p>
        </p:txBody>
      </p:sp>
    </p:spTree>
    <p:extLst>
      <p:ext uri="{BB962C8B-B14F-4D97-AF65-F5344CB8AC3E}">
        <p14:creationId xmlns:p14="http://schemas.microsoft.com/office/powerpoint/2010/main" val="172190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par>
                                <p:cTn id="22" presetID="10"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1B92027-E83E-495F-8931-D717E2E3DF98}"/>
              </a:ext>
            </a:extLst>
          </p:cNvPr>
          <p:cNvSpPr>
            <a:spLocks noGrp="1"/>
          </p:cNvSpPr>
          <p:nvPr>
            <p:ph idx="1"/>
          </p:nvPr>
        </p:nvSpPr>
        <p:spPr/>
        <p:txBody>
          <a:bodyPr/>
          <a:lstStyle/>
          <a:p>
            <a:pPr algn="just"/>
            <a:r>
              <a:rPr kumimoji="1" lang="ja-JP" altLang="en-US" sz="2800" dirty="0"/>
              <a:t>その</a:t>
            </a:r>
            <a:r>
              <a:rPr kumimoji="1" lang="en-US" altLang="ja-JP" sz="2800" dirty="0"/>
              <a:t>1</a:t>
            </a:r>
            <a:r>
              <a:rPr kumimoji="1" lang="ja-JP" altLang="en-US" sz="2800" dirty="0"/>
              <a:t>　</a:t>
            </a:r>
            <a:r>
              <a:rPr kumimoji="1" lang="ja-JP" altLang="en-US" sz="2800" dirty="0">
                <a:solidFill>
                  <a:srgbClr val="FFFF00"/>
                </a:solidFill>
              </a:rPr>
              <a:t>品質工学</a:t>
            </a:r>
            <a:r>
              <a:rPr kumimoji="1" lang="ja-JP" altLang="en-US" sz="2800" dirty="0">
                <a:solidFill>
                  <a:srgbClr val="FFFFFF"/>
                </a:solidFill>
              </a:rPr>
              <a:t>におけるパラメータ設計：　安定した性能を発揮する製品を構成する要因・水準の組合せを（沢山の要因候補の中から）探るとき</a:t>
            </a:r>
            <a:endParaRPr kumimoji="1" lang="en-US" altLang="ja-JP" sz="2800" dirty="0">
              <a:solidFill>
                <a:srgbClr val="FFFFFF"/>
              </a:solidFill>
            </a:endParaRPr>
          </a:p>
          <a:p>
            <a:pPr algn="just"/>
            <a:endParaRPr kumimoji="1" lang="en-US" altLang="ja-JP" sz="1000" dirty="0">
              <a:solidFill>
                <a:srgbClr val="FFFFFF"/>
              </a:solidFill>
            </a:endParaRPr>
          </a:p>
          <a:p>
            <a:pPr algn="just"/>
            <a:r>
              <a:rPr kumimoji="1" lang="ja-JP" altLang="en-US" sz="2800" dirty="0">
                <a:solidFill>
                  <a:srgbClr val="FFFFFF"/>
                </a:solidFill>
              </a:rPr>
              <a:t>その</a:t>
            </a:r>
            <a:r>
              <a:rPr kumimoji="1" lang="en-US" altLang="ja-JP" sz="2800" dirty="0">
                <a:solidFill>
                  <a:srgbClr val="FFFFFF"/>
                </a:solidFill>
              </a:rPr>
              <a:t>2</a:t>
            </a:r>
            <a:r>
              <a:rPr kumimoji="1" lang="ja-JP" altLang="en-US" sz="2800" dirty="0">
                <a:solidFill>
                  <a:srgbClr val="FFFFFF"/>
                </a:solidFill>
              </a:rPr>
              <a:t>　</a:t>
            </a:r>
            <a:r>
              <a:rPr kumimoji="1" lang="ja-JP" altLang="en-US" sz="2800" dirty="0">
                <a:solidFill>
                  <a:srgbClr val="FFFF00"/>
                </a:solidFill>
              </a:rPr>
              <a:t>マーケティングリサーチ</a:t>
            </a:r>
            <a:r>
              <a:rPr kumimoji="1" lang="ja-JP" altLang="en-US" sz="2800" dirty="0">
                <a:solidFill>
                  <a:srgbClr val="FFFFFF"/>
                </a:solidFill>
              </a:rPr>
              <a:t>における仮想製品のプロファイル作成：　消費者が欲しい</a:t>
            </a:r>
            <a:r>
              <a:rPr kumimoji="1" lang="ja-JP" altLang="en-US" sz="2800" dirty="0"/>
              <a:t>と思う製品の要因・水準をアンケートする際，回答者に提示する仮想製品の数を減らすとき</a:t>
            </a:r>
          </a:p>
        </p:txBody>
      </p:sp>
      <p:sp>
        <p:nvSpPr>
          <p:cNvPr id="4" name="タイトル 1">
            <a:extLst>
              <a:ext uri="{FF2B5EF4-FFF2-40B4-BE49-F238E27FC236}">
                <a16:creationId xmlns:a16="http://schemas.microsoft.com/office/drawing/2014/main" id="{99B97CBD-6D71-4783-AC91-693A1DD313F6}"/>
              </a:ext>
            </a:extLst>
          </p:cNvPr>
          <p:cNvSpPr>
            <a:spLocks noGrp="1"/>
          </p:cNvSpPr>
          <p:nvPr>
            <p:ph type="title"/>
          </p:nvPr>
        </p:nvSpPr>
        <p:spPr>
          <a:xfrm>
            <a:off x="990600" y="620688"/>
            <a:ext cx="7162800" cy="1143000"/>
          </a:xfrm>
        </p:spPr>
        <p:txBody>
          <a:bodyPr/>
          <a:lstStyle/>
          <a:p>
            <a:r>
              <a:rPr lang="en-US" altLang="ja-JP" dirty="0"/>
              <a:t>10.7</a:t>
            </a:r>
            <a:r>
              <a:rPr lang="ja-JP" altLang="en-US" dirty="0"/>
              <a:t>　直交計画法の応用分野</a:t>
            </a:r>
            <a:endParaRPr kumimoji="1" lang="ja-JP" altLang="en-US" dirty="0"/>
          </a:p>
        </p:txBody>
      </p:sp>
    </p:spTree>
    <p:extLst>
      <p:ext uri="{BB962C8B-B14F-4D97-AF65-F5344CB8AC3E}">
        <p14:creationId xmlns:p14="http://schemas.microsoft.com/office/powerpoint/2010/main" val="4017795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EE97BF-A64D-4EDD-AF1A-1C4CA4EB3E09}"/>
              </a:ext>
            </a:extLst>
          </p:cNvPr>
          <p:cNvSpPr>
            <a:spLocks noGrp="1"/>
          </p:cNvSpPr>
          <p:nvPr>
            <p:ph type="title"/>
          </p:nvPr>
        </p:nvSpPr>
        <p:spPr>
          <a:xfrm>
            <a:off x="467544" y="620688"/>
            <a:ext cx="8280920" cy="1143000"/>
          </a:xfrm>
        </p:spPr>
        <p:txBody>
          <a:bodyPr/>
          <a:lstStyle/>
          <a:p>
            <a:r>
              <a:rPr kumimoji="1" lang="ja-JP" altLang="en-US" sz="4000" dirty="0"/>
              <a:t>その</a:t>
            </a:r>
            <a:r>
              <a:rPr kumimoji="1" lang="en-US" altLang="ja-JP" sz="4000" dirty="0"/>
              <a:t>1</a:t>
            </a:r>
            <a:r>
              <a:rPr kumimoji="1" lang="ja-JP" altLang="en-US" sz="4000" dirty="0"/>
              <a:t>　品質工学（品質管理）</a:t>
            </a:r>
          </a:p>
        </p:txBody>
      </p:sp>
      <p:sp>
        <p:nvSpPr>
          <p:cNvPr id="3" name="コンテンツ プレースホルダー 2">
            <a:extLst>
              <a:ext uri="{FF2B5EF4-FFF2-40B4-BE49-F238E27FC236}">
                <a16:creationId xmlns:a16="http://schemas.microsoft.com/office/drawing/2014/main" id="{E2DBF307-70A7-45F3-98ED-E4FDB7C5CB7E}"/>
              </a:ext>
            </a:extLst>
          </p:cNvPr>
          <p:cNvSpPr>
            <a:spLocks noGrp="1"/>
          </p:cNvSpPr>
          <p:nvPr>
            <p:ph idx="1"/>
          </p:nvPr>
        </p:nvSpPr>
        <p:spPr>
          <a:xfrm>
            <a:off x="648680" y="2003928"/>
            <a:ext cx="7918648" cy="723528"/>
          </a:xfrm>
        </p:spPr>
        <p:txBody>
          <a:bodyPr/>
          <a:lstStyle/>
          <a:p>
            <a:r>
              <a:rPr kumimoji="1" lang="ja-JP" altLang="en-US" dirty="0"/>
              <a:t>技術・新製品開発を効率的に行う技法体系</a:t>
            </a:r>
            <a:endParaRPr kumimoji="1" lang="en-US" altLang="ja-JP" dirty="0"/>
          </a:p>
        </p:txBody>
      </p:sp>
      <p:sp>
        <p:nvSpPr>
          <p:cNvPr id="4" name="正方形/長方形 3">
            <a:extLst>
              <a:ext uri="{FF2B5EF4-FFF2-40B4-BE49-F238E27FC236}">
                <a16:creationId xmlns:a16="http://schemas.microsoft.com/office/drawing/2014/main" id="{594E98C3-E9C5-4232-951F-03D53C54DA4F}"/>
              </a:ext>
            </a:extLst>
          </p:cNvPr>
          <p:cNvSpPr/>
          <p:nvPr/>
        </p:nvSpPr>
        <p:spPr>
          <a:xfrm>
            <a:off x="721342" y="3175301"/>
            <a:ext cx="2160240" cy="648072"/>
          </a:xfrm>
          <a:prstGeom prst="rect">
            <a:avLst/>
          </a:prstGeom>
          <a:solidFill>
            <a:srgbClr val="0070C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パラメータ設計</a:t>
            </a:r>
          </a:p>
        </p:txBody>
      </p:sp>
      <p:sp>
        <p:nvSpPr>
          <p:cNvPr id="5" name="正方形/長方形 4">
            <a:extLst>
              <a:ext uri="{FF2B5EF4-FFF2-40B4-BE49-F238E27FC236}">
                <a16:creationId xmlns:a16="http://schemas.microsoft.com/office/drawing/2014/main" id="{A00560F7-0752-4B00-AD1F-91FFAA8BC40B}"/>
              </a:ext>
            </a:extLst>
          </p:cNvPr>
          <p:cNvSpPr/>
          <p:nvPr/>
        </p:nvSpPr>
        <p:spPr>
          <a:xfrm>
            <a:off x="3275856" y="3173942"/>
            <a:ext cx="2808312" cy="648072"/>
          </a:xfrm>
          <a:prstGeom prst="rect">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オンライン品質工学</a:t>
            </a:r>
          </a:p>
        </p:txBody>
      </p:sp>
      <p:sp>
        <p:nvSpPr>
          <p:cNvPr id="6" name="正方形/長方形 5">
            <a:extLst>
              <a:ext uri="{FF2B5EF4-FFF2-40B4-BE49-F238E27FC236}">
                <a16:creationId xmlns:a16="http://schemas.microsoft.com/office/drawing/2014/main" id="{5BB65714-66E0-487F-A8C0-449DADA5B809}"/>
              </a:ext>
            </a:extLst>
          </p:cNvPr>
          <p:cNvSpPr/>
          <p:nvPr/>
        </p:nvSpPr>
        <p:spPr>
          <a:xfrm>
            <a:off x="6444208" y="3170593"/>
            <a:ext cx="2232248" cy="648072"/>
          </a:xfrm>
          <a:prstGeom prst="rect">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MT</a:t>
            </a:r>
            <a:r>
              <a:rPr kumimoji="1" lang="ja-JP" altLang="en-US" dirty="0"/>
              <a:t>システム</a:t>
            </a:r>
          </a:p>
        </p:txBody>
      </p:sp>
      <p:sp>
        <p:nvSpPr>
          <p:cNvPr id="7" name="矢印: 右 6">
            <a:extLst>
              <a:ext uri="{FF2B5EF4-FFF2-40B4-BE49-F238E27FC236}">
                <a16:creationId xmlns:a16="http://schemas.microsoft.com/office/drawing/2014/main" id="{3400D741-61FE-4B46-B02C-24DB4A47E303}"/>
              </a:ext>
            </a:extLst>
          </p:cNvPr>
          <p:cNvSpPr/>
          <p:nvPr/>
        </p:nvSpPr>
        <p:spPr>
          <a:xfrm>
            <a:off x="2881098" y="3281954"/>
            <a:ext cx="360040" cy="432048"/>
          </a:xfrm>
          <a:prstGeom prst="rightArrow">
            <a:avLst/>
          </a:prstGeom>
          <a:solidFill>
            <a:srgbClr val="FFFF00"/>
          </a:solid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右 7">
            <a:extLst>
              <a:ext uri="{FF2B5EF4-FFF2-40B4-BE49-F238E27FC236}">
                <a16:creationId xmlns:a16="http://schemas.microsoft.com/office/drawing/2014/main" id="{D8BC5755-AA3A-494F-9B60-E3C2CEB74B5F}"/>
              </a:ext>
            </a:extLst>
          </p:cNvPr>
          <p:cNvSpPr/>
          <p:nvPr/>
        </p:nvSpPr>
        <p:spPr>
          <a:xfrm>
            <a:off x="6084168" y="3281954"/>
            <a:ext cx="360040" cy="432048"/>
          </a:xfrm>
          <a:prstGeom prst="right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22DA4665-DD49-477F-B7A4-E698498C1AB7}"/>
              </a:ext>
            </a:extLst>
          </p:cNvPr>
          <p:cNvSpPr txBox="1"/>
          <p:nvPr/>
        </p:nvSpPr>
        <p:spPr>
          <a:xfrm>
            <a:off x="939687" y="2682850"/>
            <a:ext cx="1723549"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設計の最適化</a:t>
            </a:r>
          </a:p>
        </p:txBody>
      </p:sp>
      <p:sp>
        <p:nvSpPr>
          <p:cNvPr id="10" name="テキスト ボックス 9">
            <a:extLst>
              <a:ext uri="{FF2B5EF4-FFF2-40B4-BE49-F238E27FC236}">
                <a16:creationId xmlns:a16="http://schemas.microsoft.com/office/drawing/2014/main" id="{FD9A9EE5-1D6C-432C-8EDC-651FC2ACDAF3}"/>
              </a:ext>
            </a:extLst>
          </p:cNvPr>
          <p:cNvSpPr txBox="1"/>
          <p:nvPr/>
        </p:nvSpPr>
        <p:spPr>
          <a:xfrm>
            <a:off x="3851920" y="2720184"/>
            <a:ext cx="1723549"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工程の最適化</a:t>
            </a:r>
          </a:p>
        </p:txBody>
      </p:sp>
      <p:sp>
        <p:nvSpPr>
          <p:cNvPr id="11" name="テキスト ボックス 10">
            <a:extLst>
              <a:ext uri="{FF2B5EF4-FFF2-40B4-BE49-F238E27FC236}">
                <a16:creationId xmlns:a16="http://schemas.microsoft.com/office/drawing/2014/main" id="{C67C861D-549C-41B5-9674-058C990C39A7}"/>
              </a:ext>
            </a:extLst>
          </p:cNvPr>
          <p:cNvSpPr txBox="1"/>
          <p:nvPr/>
        </p:nvSpPr>
        <p:spPr>
          <a:xfrm>
            <a:off x="6274011" y="2720184"/>
            <a:ext cx="2632452"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システムの診断・予測</a:t>
            </a:r>
          </a:p>
        </p:txBody>
      </p:sp>
      <p:sp>
        <p:nvSpPr>
          <p:cNvPr id="12" name="テキスト ボックス 11">
            <a:extLst>
              <a:ext uri="{FF2B5EF4-FFF2-40B4-BE49-F238E27FC236}">
                <a16:creationId xmlns:a16="http://schemas.microsoft.com/office/drawing/2014/main" id="{E2CC5122-D8AD-4194-8380-D0E11704C147}"/>
              </a:ext>
            </a:extLst>
          </p:cNvPr>
          <p:cNvSpPr txBox="1"/>
          <p:nvPr/>
        </p:nvSpPr>
        <p:spPr>
          <a:xfrm>
            <a:off x="612675" y="4070402"/>
            <a:ext cx="7866919" cy="707886"/>
          </a:xfrm>
          <a:prstGeom prst="rect">
            <a:avLst/>
          </a:prstGeom>
          <a:noFill/>
        </p:spPr>
        <p:txBody>
          <a:bodyPr wrap="square" rtlCol="0">
            <a:spAutoFit/>
          </a:bodyPr>
          <a:lstStyle/>
          <a:p>
            <a:r>
              <a:rPr kumimoji="1" lang="ja-JP" altLang="en-US" sz="2000" dirty="0">
                <a:solidFill>
                  <a:srgbClr val="79DCFF"/>
                </a:solidFill>
                <a:latin typeface="ＭＳ Ｐゴシック" panose="020B0600070205080204" pitchFamily="50" charset="-128"/>
                <a:ea typeface="ＭＳ Ｐゴシック" panose="020B0600070205080204" pitchFamily="50" charset="-128"/>
                <a:cs typeface="Meiryo UI" pitchFamily="50" charset="-128"/>
              </a:rPr>
              <a:t>技術や製品を構成する要因・</a:t>
            </a:r>
            <a:r>
              <a:rPr kumimoji="1" lang="ja-JP" altLang="en-US" sz="2000" dirty="0">
                <a:solidFill>
                  <a:srgbClr val="79DCFF"/>
                </a:solidFill>
                <a:latin typeface="ＭＳ Ｐゴシック" panose="020B0600070205080204" pitchFamily="50" charset="-128"/>
                <a:cs typeface="Meiryo UI" pitchFamily="50" charset="-128"/>
              </a:rPr>
              <a:t>水準のたくさんの候補</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から直交表を使って</a:t>
            </a:r>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品質の良い</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要因水準の組合せ（パラメータ）を探す</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14" name="コネクタ: 曲線 13">
            <a:extLst>
              <a:ext uri="{FF2B5EF4-FFF2-40B4-BE49-F238E27FC236}">
                <a16:creationId xmlns:a16="http://schemas.microsoft.com/office/drawing/2014/main" id="{A4D0FF4B-099D-4FC5-9A47-E50E2593014D}"/>
              </a:ext>
            </a:extLst>
          </p:cNvPr>
          <p:cNvCxnSpPr>
            <a:cxnSpLocks/>
          </p:cNvCxnSpPr>
          <p:nvPr/>
        </p:nvCxnSpPr>
        <p:spPr>
          <a:xfrm rot="16200000" flipV="1">
            <a:off x="1238847" y="3839449"/>
            <a:ext cx="329600" cy="288031"/>
          </a:xfrm>
          <a:prstGeom prst="curvedConnector3">
            <a:avLst>
              <a:gd name="adj1" fmla="val 50000"/>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2AA71F88-996E-48EE-BB67-FB2AE0B28308}"/>
              </a:ext>
            </a:extLst>
          </p:cNvPr>
          <p:cNvSpPr/>
          <p:nvPr/>
        </p:nvSpPr>
        <p:spPr>
          <a:xfrm>
            <a:off x="880428" y="5158420"/>
            <a:ext cx="7724019" cy="1015663"/>
          </a:xfrm>
          <a:prstGeom prst="rect">
            <a:avLst/>
          </a:prstGeom>
          <a:ln>
            <a:solidFill>
              <a:srgbClr val="FFFF00"/>
            </a:solidFill>
          </a:ln>
        </p:spPr>
        <p:txBody>
          <a:bodyPr wrap="square">
            <a:spAutoFit/>
          </a:bodyPr>
          <a:lstStyle/>
          <a:p>
            <a:r>
              <a:rPr lang="ja-JP" altLang="en-US" sz="2000" dirty="0">
                <a:solidFill>
                  <a:schemeClr val="bg1"/>
                </a:solidFill>
              </a:rPr>
              <a:t>消費者が使用する様々な環境の下でも性能が</a:t>
            </a:r>
            <a:r>
              <a:rPr lang="ja-JP" altLang="en-US" sz="2000" dirty="0">
                <a:solidFill>
                  <a:srgbClr val="FFFF00"/>
                </a:solidFill>
              </a:rPr>
              <a:t>安定</a:t>
            </a:r>
            <a:r>
              <a:rPr lang="ja-JP" altLang="en-US" sz="2000" dirty="0">
                <a:solidFill>
                  <a:schemeClr val="bg1"/>
                </a:solidFill>
              </a:rPr>
              <a:t>して発揮されること</a:t>
            </a:r>
            <a:endParaRPr lang="en-US" altLang="ja-JP" sz="2000" dirty="0">
              <a:solidFill>
                <a:schemeClr val="bg1"/>
              </a:solidFill>
            </a:endParaRPr>
          </a:p>
          <a:p>
            <a:r>
              <a:rPr lang="ja-JP" altLang="en-US" sz="2000" dirty="0">
                <a:solidFill>
                  <a:schemeClr val="bg1"/>
                </a:solidFill>
              </a:rPr>
              <a:t>（たとえば，収量の高くなる栽培法を探すのではなく，異なる環境でも安定した収量が見込める栽培法を探す）</a:t>
            </a:r>
            <a:endParaRPr lang="en-US" altLang="ja-JP" sz="2000" dirty="0">
              <a:solidFill>
                <a:schemeClr val="bg1"/>
              </a:solidFill>
            </a:endParaRPr>
          </a:p>
        </p:txBody>
      </p:sp>
      <p:sp>
        <p:nvSpPr>
          <p:cNvPr id="21" name="矢印: 上 20">
            <a:extLst>
              <a:ext uri="{FF2B5EF4-FFF2-40B4-BE49-F238E27FC236}">
                <a16:creationId xmlns:a16="http://schemas.microsoft.com/office/drawing/2014/main" id="{5284E533-6725-4B88-807D-039E0418BFD3}"/>
              </a:ext>
            </a:extLst>
          </p:cNvPr>
          <p:cNvSpPr/>
          <p:nvPr/>
        </p:nvSpPr>
        <p:spPr>
          <a:xfrm>
            <a:off x="1187624" y="4775852"/>
            <a:ext cx="320750" cy="358836"/>
          </a:xfrm>
          <a:prstGeom prst="upArrow">
            <a:avLst/>
          </a:prstGeom>
          <a:solidFill>
            <a:srgbClr val="FFFF00"/>
          </a:solid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7188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1243" y="404664"/>
            <a:ext cx="7918648" cy="1070992"/>
          </a:xfrm>
        </p:spPr>
        <p:txBody>
          <a:bodyPr/>
          <a:lstStyle/>
          <a:p>
            <a:r>
              <a:rPr kumimoji="1" lang="ja-JP" altLang="en-US" sz="3500" b="1" dirty="0">
                <a:effectLst>
                  <a:outerShdw blurRad="38100" dist="38100" dir="2700000" algn="tl">
                    <a:srgbClr val="000000">
                      <a:alpha val="43137"/>
                    </a:srgbClr>
                  </a:outerShdw>
                </a:effectLst>
              </a:rPr>
              <a:t>パラメータ設計の事例</a:t>
            </a:r>
          </a:p>
        </p:txBody>
      </p:sp>
      <p:sp>
        <p:nvSpPr>
          <p:cNvPr id="6" name="テキスト ボックス 5"/>
          <p:cNvSpPr txBox="1"/>
          <p:nvPr/>
        </p:nvSpPr>
        <p:spPr>
          <a:xfrm>
            <a:off x="1231658" y="1233405"/>
            <a:ext cx="6777817" cy="477054"/>
          </a:xfrm>
          <a:prstGeom prst="rect">
            <a:avLst/>
          </a:prstGeom>
          <a:noFill/>
        </p:spPr>
        <p:txBody>
          <a:bodyPr wrap="none" rtlCol="0">
            <a:spAutoFit/>
          </a:bodyPr>
          <a:lstStyle/>
          <a:p>
            <a:r>
              <a:rPr kumimoji="1" lang="en-US" altLang="ja-JP" sz="2500" dirty="0">
                <a:solidFill>
                  <a:schemeClr val="bg1"/>
                </a:solidFill>
                <a:latin typeface="+mn-ea"/>
                <a:cs typeface="Meiryo UI" pitchFamily="50" charset="-128"/>
              </a:rPr>
              <a:t>L18</a:t>
            </a:r>
            <a:r>
              <a:rPr kumimoji="1" lang="ja-JP" altLang="en-US" sz="2500" dirty="0">
                <a:solidFill>
                  <a:schemeClr val="bg1"/>
                </a:solidFill>
                <a:latin typeface="+mn-ea"/>
                <a:cs typeface="Meiryo UI" pitchFamily="50" charset="-128"/>
              </a:rPr>
              <a:t>直交表（交互作用を仮定しない混合系を使う）</a:t>
            </a:r>
          </a:p>
        </p:txBody>
      </p:sp>
      <p:sp>
        <p:nvSpPr>
          <p:cNvPr id="7" name="テキスト ボックス 6"/>
          <p:cNvSpPr txBox="1"/>
          <p:nvPr/>
        </p:nvSpPr>
        <p:spPr>
          <a:xfrm>
            <a:off x="598224" y="1888274"/>
            <a:ext cx="2845755" cy="615553"/>
          </a:xfrm>
          <a:prstGeom prst="rect">
            <a:avLst/>
          </a:prstGeom>
          <a:noFill/>
        </p:spPr>
        <p:txBody>
          <a:bodyPr wrap="square" rtlCol="0">
            <a:spAutoFit/>
          </a:bodyPr>
          <a:lstStyle/>
          <a:p>
            <a:pPr algn="just"/>
            <a:r>
              <a:rPr kumimoji="1" lang="ja-JP" altLang="en-US" sz="1700" dirty="0">
                <a:solidFill>
                  <a:schemeClr val="bg1"/>
                </a:solidFill>
                <a:latin typeface="+mn-ea"/>
                <a:cs typeface="Meiryo UI" pitchFamily="50" charset="-128"/>
              </a:rPr>
              <a:t>検定は必須ではないので</a:t>
            </a:r>
            <a:r>
              <a:rPr kumimoji="1" lang="en-US" altLang="ja-JP" sz="1700" dirty="0">
                <a:solidFill>
                  <a:schemeClr val="bg1"/>
                </a:solidFill>
                <a:latin typeface="+mn-ea"/>
                <a:cs typeface="Meiryo UI" pitchFamily="50" charset="-128"/>
              </a:rPr>
              <a:t>8</a:t>
            </a:r>
            <a:r>
              <a:rPr kumimoji="1" lang="ja-JP" altLang="en-US" sz="1700" dirty="0">
                <a:solidFill>
                  <a:schemeClr val="bg1"/>
                </a:solidFill>
                <a:latin typeface="+mn-ea"/>
                <a:cs typeface="Meiryo UI" pitchFamily="50" charset="-128"/>
              </a:rPr>
              <a:t>列全てに要因を割付けても良い</a:t>
            </a:r>
          </a:p>
        </p:txBody>
      </p:sp>
      <p:sp>
        <p:nvSpPr>
          <p:cNvPr id="8" name="右中かっこ 7"/>
          <p:cNvSpPr/>
          <p:nvPr/>
        </p:nvSpPr>
        <p:spPr>
          <a:xfrm rot="16200000">
            <a:off x="2256850" y="708626"/>
            <a:ext cx="227383" cy="3773702"/>
          </a:xfrm>
          <a:prstGeom prst="rightBrace">
            <a:avLst>
              <a:gd name="adj1" fmla="val 102746"/>
              <a:gd name="adj2" fmla="val 33720"/>
            </a:avLst>
          </a:prstGeom>
          <a:ln w="31750">
            <a:solidFill>
              <a:srgbClr val="FFC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テキスト ボックス 14"/>
          <p:cNvSpPr txBox="1"/>
          <p:nvPr/>
        </p:nvSpPr>
        <p:spPr>
          <a:xfrm>
            <a:off x="4126085" y="1863690"/>
            <a:ext cx="2432881" cy="615553"/>
          </a:xfrm>
          <a:prstGeom prst="rect">
            <a:avLst/>
          </a:prstGeom>
          <a:noFill/>
        </p:spPr>
        <p:txBody>
          <a:bodyPr wrap="square" rtlCol="0">
            <a:spAutoFit/>
          </a:bodyPr>
          <a:lstStyle/>
          <a:p>
            <a:pPr algn="just"/>
            <a:r>
              <a:rPr kumimoji="1" lang="ja-JP" altLang="en-US" sz="1700" dirty="0">
                <a:solidFill>
                  <a:srgbClr val="FFFF00"/>
                </a:solidFill>
                <a:latin typeface="+mn-ea"/>
                <a:cs typeface="Meiryo UI" pitchFamily="50" charset="-128"/>
              </a:rPr>
              <a:t>制御の難しい外的要因の下での特性（計測）値</a:t>
            </a:r>
          </a:p>
        </p:txBody>
      </p:sp>
      <p:sp>
        <p:nvSpPr>
          <p:cNvPr id="22" name="テキスト ボックス 21"/>
          <p:cNvSpPr txBox="1"/>
          <p:nvPr/>
        </p:nvSpPr>
        <p:spPr>
          <a:xfrm>
            <a:off x="6228182" y="2487853"/>
            <a:ext cx="2432880" cy="877163"/>
          </a:xfrm>
          <a:prstGeom prst="rect">
            <a:avLst/>
          </a:prstGeom>
          <a:noFill/>
        </p:spPr>
        <p:txBody>
          <a:bodyPr wrap="square" rtlCol="0">
            <a:spAutoFit/>
          </a:bodyPr>
          <a:lstStyle/>
          <a:p>
            <a:pPr algn="just"/>
            <a:r>
              <a:rPr kumimoji="1" lang="ja-JP" altLang="en-US" sz="1700" dirty="0">
                <a:solidFill>
                  <a:schemeClr val="bg1"/>
                </a:solidFill>
                <a:latin typeface="+mn-ea"/>
                <a:cs typeface="Meiryo UI" pitchFamily="50" charset="-128"/>
              </a:rPr>
              <a:t>特性の安定性（測定値のバラツキの小ささ）を示す指標</a:t>
            </a:r>
          </a:p>
        </p:txBody>
      </p:sp>
      <p:sp>
        <p:nvSpPr>
          <p:cNvPr id="27" name="テキスト ボックス 26"/>
          <p:cNvSpPr txBox="1"/>
          <p:nvPr/>
        </p:nvSpPr>
        <p:spPr>
          <a:xfrm>
            <a:off x="6243733" y="3303770"/>
            <a:ext cx="2448274" cy="954107"/>
          </a:xfrm>
          <a:prstGeom prst="rect">
            <a:avLst/>
          </a:prstGeom>
          <a:noFill/>
        </p:spPr>
        <p:txBody>
          <a:bodyPr wrap="square" rtlCol="0">
            <a:spAutoFit/>
          </a:bodyPr>
          <a:lstStyle/>
          <a:p>
            <a:pPr algn="just"/>
            <a:r>
              <a:rPr kumimoji="1" lang="en-US" altLang="ja-JP" sz="1400" dirty="0">
                <a:solidFill>
                  <a:schemeClr val="bg1"/>
                </a:solidFill>
                <a:latin typeface="+mn-ea"/>
                <a:cs typeface="Meiryo UI" pitchFamily="50" charset="-128"/>
              </a:rPr>
              <a:t>※</a:t>
            </a:r>
            <a:r>
              <a:rPr kumimoji="1" lang="ja-JP" altLang="en-US" sz="1400" dirty="0">
                <a:solidFill>
                  <a:schemeClr val="bg1"/>
                </a:solidFill>
                <a:latin typeface="+mn-ea"/>
                <a:cs typeface="Meiryo UI" pitchFamily="50" charset="-128"/>
              </a:rPr>
              <a:t>注：</a:t>
            </a:r>
            <a:r>
              <a:rPr kumimoji="1" lang="en-US" altLang="ja-JP" sz="1400" dirty="0">
                <a:solidFill>
                  <a:schemeClr val="bg1"/>
                </a:solidFill>
                <a:latin typeface="+mn-ea"/>
                <a:cs typeface="Meiryo UI" pitchFamily="50" charset="-128"/>
              </a:rPr>
              <a:t>SN</a:t>
            </a:r>
            <a:r>
              <a:rPr kumimoji="1" lang="ja-JP" altLang="en-US" sz="1400" dirty="0">
                <a:solidFill>
                  <a:schemeClr val="bg1"/>
                </a:solidFill>
                <a:latin typeface="+mn-ea"/>
                <a:cs typeface="Meiryo UI" pitchFamily="50" charset="-128"/>
              </a:rPr>
              <a:t>比にも数種類あり，いずれも複雑な計算が必要だが，ここでは分散の逆数（</a:t>
            </a:r>
            <a:r>
              <a:rPr kumimoji="1" lang="en-US" altLang="ja-JP" sz="1400" dirty="0">
                <a:solidFill>
                  <a:schemeClr val="bg1"/>
                </a:solidFill>
                <a:latin typeface="+mn-ea"/>
                <a:cs typeface="Meiryo UI" pitchFamily="50" charset="-128"/>
              </a:rPr>
              <a:t>=1/VAR.P()</a:t>
            </a:r>
            <a:r>
              <a:rPr kumimoji="1" lang="ja-JP" altLang="en-US" sz="1400" dirty="0">
                <a:solidFill>
                  <a:schemeClr val="bg1"/>
                </a:solidFill>
                <a:latin typeface="+mn-ea"/>
                <a:cs typeface="Meiryo UI" pitchFamily="50" charset="-128"/>
              </a:rPr>
              <a:t>）とする。</a:t>
            </a:r>
          </a:p>
        </p:txBody>
      </p:sp>
      <p:pic>
        <p:nvPicPr>
          <p:cNvPr id="28" name="図 27"/>
          <p:cNvPicPr>
            <a:picLocks noChangeAspect="1"/>
          </p:cNvPicPr>
          <p:nvPr/>
        </p:nvPicPr>
        <p:blipFill>
          <a:blip r:embed="rId3"/>
          <a:stretch>
            <a:fillRect/>
          </a:stretch>
        </p:blipFill>
        <p:spPr>
          <a:xfrm>
            <a:off x="467544" y="2780928"/>
            <a:ext cx="5438056" cy="3460029"/>
          </a:xfrm>
          <a:prstGeom prst="rect">
            <a:avLst/>
          </a:prstGeom>
          <a:solidFill>
            <a:schemeClr val="bg1"/>
          </a:solidFill>
        </p:spPr>
      </p:pic>
      <p:sp>
        <p:nvSpPr>
          <p:cNvPr id="14" name="右中かっこ 13">
            <a:extLst>
              <a:ext uri="{FF2B5EF4-FFF2-40B4-BE49-F238E27FC236}">
                <a16:creationId xmlns:a16="http://schemas.microsoft.com/office/drawing/2014/main" id="{AD5770CB-C865-4E80-AADB-808854E51923}"/>
              </a:ext>
            </a:extLst>
          </p:cNvPr>
          <p:cNvSpPr/>
          <p:nvPr/>
        </p:nvSpPr>
        <p:spPr>
          <a:xfrm rot="16200000">
            <a:off x="4710337" y="2038897"/>
            <a:ext cx="227383" cy="1080120"/>
          </a:xfrm>
          <a:prstGeom prst="rightBrace">
            <a:avLst>
              <a:gd name="adj1" fmla="val 102746"/>
              <a:gd name="adj2" fmla="val 55194"/>
            </a:avLst>
          </a:prstGeom>
          <a:ln w="31750">
            <a:solidFill>
              <a:srgbClr val="FFFF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8" name="直線矢印コネクタ 17"/>
          <p:cNvCxnSpPr>
            <a:cxnSpLocks/>
          </p:cNvCxnSpPr>
          <p:nvPr/>
        </p:nvCxnSpPr>
        <p:spPr>
          <a:xfrm flipH="1">
            <a:off x="5868144" y="2746909"/>
            <a:ext cx="393507" cy="109673"/>
          </a:xfrm>
          <a:prstGeom prst="straightConnector1">
            <a:avLst/>
          </a:prstGeom>
          <a:ln w="317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 name="四角形: 角を丸くする 3">
            <a:extLst>
              <a:ext uri="{FF2B5EF4-FFF2-40B4-BE49-F238E27FC236}">
                <a16:creationId xmlns:a16="http://schemas.microsoft.com/office/drawing/2014/main" id="{B67232C4-EDF1-46C8-8BA2-41D667796943}"/>
              </a:ext>
            </a:extLst>
          </p:cNvPr>
          <p:cNvSpPr/>
          <p:nvPr/>
        </p:nvSpPr>
        <p:spPr>
          <a:xfrm>
            <a:off x="5401544" y="2769006"/>
            <a:ext cx="466600" cy="3471952"/>
          </a:xfrm>
          <a:prstGeom prst="roundRect">
            <a:avLst>
              <a:gd name="adj" fmla="val 5195"/>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5A88B9C2-456D-4810-B7C5-9C27A45B7207}"/>
              </a:ext>
            </a:extLst>
          </p:cNvPr>
          <p:cNvSpPr/>
          <p:nvPr/>
        </p:nvSpPr>
        <p:spPr>
          <a:xfrm>
            <a:off x="4294850" y="2773609"/>
            <a:ext cx="1069237" cy="3471953"/>
          </a:xfrm>
          <a:prstGeom prst="roundRect">
            <a:avLst>
              <a:gd name="adj" fmla="val 3318"/>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4AE14071-1B17-44AF-A4B1-B6CBEB65FBAD}"/>
              </a:ext>
            </a:extLst>
          </p:cNvPr>
          <p:cNvSpPr/>
          <p:nvPr/>
        </p:nvSpPr>
        <p:spPr>
          <a:xfrm>
            <a:off x="467544" y="2776324"/>
            <a:ext cx="3789849" cy="3486730"/>
          </a:xfrm>
          <a:prstGeom prst="roundRect">
            <a:avLst>
              <a:gd name="adj" fmla="val 998"/>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976B1A4B-CF53-44AB-8A21-1F832CFB5A16}"/>
              </a:ext>
            </a:extLst>
          </p:cNvPr>
          <p:cNvPicPr>
            <a:picLocks noChangeAspect="1"/>
          </p:cNvPicPr>
          <p:nvPr/>
        </p:nvPicPr>
        <p:blipFill>
          <a:blip r:embed="rId4"/>
          <a:stretch>
            <a:fillRect/>
          </a:stretch>
        </p:blipFill>
        <p:spPr>
          <a:xfrm>
            <a:off x="5499033" y="4941168"/>
            <a:ext cx="3465455" cy="1838030"/>
          </a:xfrm>
          <a:prstGeom prst="rect">
            <a:avLst/>
          </a:prstGeom>
          <a:solidFill>
            <a:schemeClr val="bg1"/>
          </a:solidFill>
        </p:spPr>
      </p:pic>
      <p:sp>
        <p:nvSpPr>
          <p:cNvPr id="20" name="テキスト ボックス 19">
            <a:extLst>
              <a:ext uri="{FF2B5EF4-FFF2-40B4-BE49-F238E27FC236}">
                <a16:creationId xmlns:a16="http://schemas.microsoft.com/office/drawing/2014/main" id="{1646A96B-8DAB-49F4-A24B-C74AA95C79CF}"/>
              </a:ext>
            </a:extLst>
          </p:cNvPr>
          <p:cNvSpPr txBox="1"/>
          <p:nvPr/>
        </p:nvSpPr>
        <p:spPr>
          <a:xfrm>
            <a:off x="5909276" y="4372409"/>
            <a:ext cx="2961399" cy="553998"/>
          </a:xfrm>
          <a:prstGeom prst="rect">
            <a:avLst/>
          </a:prstGeom>
          <a:noFill/>
        </p:spPr>
        <p:txBody>
          <a:bodyPr wrap="square" rtlCol="0">
            <a:spAutoFit/>
          </a:bodyPr>
          <a:lstStyle/>
          <a:p>
            <a:pPr algn="just"/>
            <a:r>
              <a:rPr kumimoji="1" lang="ja-JP" altLang="en-US" sz="1500" dirty="0">
                <a:solidFill>
                  <a:schemeClr val="bg1"/>
                </a:solidFill>
                <a:latin typeface="+mn-ea"/>
                <a:cs typeface="Meiryo UI" pitchFamily="50" charset="-128"/>
              </a:rPr>
              <a:t>↓分析ツールで回帰させた結果</a:t>
            </a:r>
            <a:endParaRPr kumimoji="1" lang="en-US" altLang="ja-JP" sz="1500" dirty="0">
              <a:solidFill>
                <a:schemeClr val="bg1"/>
              </a:solidFill>
              <a:latin typeface="+mn-ea"/>
              <a:cs typeface="Meiryo UI" pitchFamily="50" charset="-128"/>
            </a:endParaRPr>
          </a:p>
          <a:p>
            <a:pPr algn="just"/>
            <a:r>
              <a:rPr kumimoji="1" lang="ja-JP" altLang="en-US" sz="1500" dirty="0">
                <a:solidFill>
                  <a:schemeClr val="bg1"/>
                </a:solidFill>
                <a:latin typeface="+mn-ea"/>
                <a:cs typeface="Meiryo UI" pitchFamily="50" charset="-128"/>
              </a:rPr>
              <a:t>（</a:t>
            </a:r>
            <a:r>
              <a:rPr kumimoji="1" lang="en-US" altLang="ja-JP" sz="1500" dirty="0">
                <a:solidFill>
                  <a:schemeClr val="bg1"/>
                </a:solidFill>
                <a:latin typeface="+mn-ea"/>
                <a:cs typeface="Meiryo UI" pitchFamily="50" charset="-128"/>
              </a:rPr>
              <a:t>3</a:t>
            </a:r>
            <a:r>
              <a:rPr kumimoji="1" lang="ja-JP" altLang="en-US" sz="1500" dirty="0">
                <a:solidFill>
                  <a:schemeClr val="bg1"/>
                </a:solidFill>
                <a:latin typeface="+mn-ea"/>
                <a:cs typeface="Meiryo UI" pitchFamily="50" charset="-128"/>
              </a:rPr>
              <a:t>水準は</a:t>
            </a:r>
            <a:r>
              <a:rPr kumimoji="1" lang="ja-JP" altLang="en-US" sz="1500" dirty="0">
                <a:solidFill>
                  <a:srgbClr val="FFC000"/>
                </a:solidFill>
                <a:latin typeface="+mn-ea"/>
                <a:cs typeface="Meiryo UI" pitchFamily="50" charset="-128"/>
              </a:rPr>
              <a:t>本来，ダミー変数</a:t>
            </a:r>
            <a:r>
              <a:rPr kumimoji="1" lang="ja-JP" altLang="en-US" sz="1500" dirty="0">
                <a:solidFill>
                  <a:schemeClr val="bg1"/>
                </a:solidFill>
                <a:latin typeface="+mn-ea"/>
                <a:cs typeface="Meiryo UI" pitchFamily="50" charset="-128"/>
              </a:rPr>
              <a:t>を使う）</a:t>
            </a:r>
            <a:endParaRPr kumimoji="1" lang="en-US" altLang="ja-JP" sz="1500" dirty="0">
              <a:solidFill>
                <a:schemeClr val="bg1"/>
              </a:solidFill>
              <a:latin typeface="+mn-ea"/>
              <a:cs typeface="Meiryo UI" pitchFamily="50" charset="-128"/>
            </a:endParaRPr>
          </a:p>
        </p:txBody>
      </p:sp>
      <p:sp>
        <p:nvSpPr>
          <p:cNvPr id="5" name="正方形/長方形 4">
            <a:extLst>
              <a:ext uri="{FF2B5EF4-FFF2-40B4-BE49-F238E27FC236}">
                <a16:creationId xmlns:a16="http://schemas.microsoft.com/office/drawing/2014/main" id="{E9B1911C-9E25-4763-8DCD-96FB45BAA0AB}"/>
              </a:ext>
            </a:extLst>
          </p:cNvPr>
          <p:cNvSpPr/>
          <p:nvPr/>
        </p:nvSpPr>
        <p:spPr>
          <a:xfrm>
            <a:off x="695420" y="6304002"/>
            <a:ext cx="4572000" cy="553998"/>
          </a:xfrm>
          <a:prstGeom prst="rect">
            <a:avLst/>
          </a:prstGeom>
          <a:solidFill>
            <a:schemeClr val="bg1"/>
          </a:solidFill>
        </p:spPr>
        <p:txBody>
          <a:bodyPr>
            <a:spAutoFit/>
          </a:bodyPr>
          <a:lstStyle/>
          <a:p>
            <a:r>
              <a:rPr lang="ja-JP" altLang="en-US" sz="1500" dirty="0">
                <a:latin typeface="+mj-ea"/>
                <a:ea typeface="+mj-ea"/>
              </a:rPr>
              <a:t>要因</a:t>
            </a:r>
            <a:r>
              <a:rPr lang="en-US" altLang="ja-JP" sz="1500" dirty="0">
                <a:latin typeface="+mj-ea"/>
                <a:ea typeface="+mj-ea"/>
              </a:rPr>
              <a:t>B</a:t>
            </a:r>
            <a:r>
              <a:rPr lang="ja-JP" altLang="en-US" sz="1500" dirty="0">
                <a:latin typeface="+mj-ea"/>
                <a:ea typeface="+mj-ea"/>
              </a:rPr>
              <a:t>を水準</a:t>
            </a:r>
            <a:r>
              <a:rPr lang="en-US" altLang="ja-JP" sz="1500" dirty="0">
                <a:latin typeface="+mj-ea"/>
                <a:ea typeface="+mj-ea"/>
              </a:rPr>
              <a:t>1</a:t>
            </a:r>
            <a:r>
              <a:rPr lang="ja-JP" altLang="en-US" sz="1500" dirty="0" err="1">
                <a:latin typeface="+mj-ea"/>
                <a:ea typeface="+mj-ea"/>
              </a:rPr>
              <a:t>，</a:t>
            </a:r>
            <a:r>
              <a:rPr lang="ja-JP" altLang="en-US" sz="1500" dirty="0">
                <a:latin typeface="+mj-ea"/>
                <a:ea typeface="+mj-ea"/>
              </a:rPr>
              <a:t>要因</a:t>
            </a:r>
            <a:r>
              <a:rPr lang="en-US" altLang="ja-JP" sz="1500" dirty="0">
                <a:latin typeface="+mj-ea"/>
                <a:ea typeface="+mj-ea"/>
              </a:rPr>
              <a:t>C</a:t>
            </a:r>
            <a:r>
              <a:rPr lang="ja-JP" altLang="en-US" sz="1500" dirty="0">
                <a:latin typeface="+mj-ea"/>
                <a:ea typeface="+mj-ea"/>
              </a:rPr>
              <a:t>を水準</a:t>
            </a:r>
            <a:r>
              <a:rPr lang="en-US" altLang="ja-JP" sz="1500" dirty="0">
                <a:latin typeface="+mj-ea"/>
                <a:ea typeface="+mj-ea"/>
              </a:rPr>
              <a:t>3</a:t>
            </a:r>
            <a:r>
              <a:rPr lang="ja-JP" altLang="en-US" sz="1500" dirty="0" err="1">
                <a:latin typeface="+mj-ea"/>
                <a:ea typeface="+mj-ea"/>
              </a:rPr>
              <a:t>，</a:t>
            </a:r>
            <a:r>
              <a:rPr lang="ja-JP" altLang="en-US" sz="1500" dirty="0">
                <a:latin typeface="+mj-ea"/>
                <a:ea typeface="+mj-ea"/>
              </a:rPr>
              <a:t>要因</a:t>
            </a:r>
            <a:r>
              <a:rPr lang="en-US" altLang="ja-JP" sz="1500" dirty="0">
                <a:latin typeface="+mj-ea"/>
                <a:ea typeface="+mj-ea"/>
              </a:rPr>
              <a:t>D</a:t>
            </a:r>
            <a:r>
              <a:rPr lang="ja-JP" altLang="en-US" sz="1500" dirty="0">
                <a:latin typeface="+mj-ea"/>
                <a:ea typeface="+mj-ea"/>
              </a:rPr>
              <a:t>を水準</a:t>
            </a:r>
            <a:r>
              <a:rPr lang="en-US" altLang="ja-JP" sz="1500" dirty="0">
                <a:latin typeface="+mj-ea"/>
                <a:ea typeface="+mj-ea"/>
              </a:rPr>
              <a:t>1</a:t>
            </a:r>
            <a:r>
              <a:rPr lang="ja-JP" altLang="en-US" sz="1500" dirty="0" err="1">
                <a:latin typeface="+mj-ea"/>
                <a:ea typeface="+mj-ea"/>
              </a:rPr>
              <a:t>，</a:t>
            </a:r>
            <a:r>
              <a:rPr lang="ja-JP" altLang="en-US" sz="1500" dirty="0">
                <a:latin typeface="+mj-ea"/>
                <a:ea typeface="+mj-ea"/>
              </a:rPr>
              <a:t>要因</a:t>
            </a:r>
            <a:r>
              <a:rPr lang="en-US" altLang="ja-JP" sz="1500" dirty="0">
                <a:latin typeface="+mj-ea"/>
                <a:ea typeface="+mj-ea"/>
              </a:rPr>
              <a:t>F</a:t>
            </a:r>
            <a:r>
              <a:rPr lang="ja-JP" altLang="en-US" sz="1500" dirty="0">
                <a:latin typeface="+mj-ea"/>
                <a:ea typeface="+mj-ea"/>
              </a:rPr>
              <a:t>を水準</a:t>
            </a:r>
            <a:r>
              <a:rPr lang="en-US" altLang="ja-JP" sz="1500" dirty="0">
                <a:latin typeface="+mj-ea"/>
                <a:ea typeface="+mj-ea"/>
              </a:rPr>
              <a:t>3</a:t>
            </a:r>
            <a:r>
              <a:rPr lang="ja-JP" altLang="en-US" sz="1500" dirty="0">
                <a:latin typeface="+mj-ea"/>
                <a:ea typeface="+mj-ea"/>
              </a:rPr>
              <a:t>とする組み合わせが特性を安定させる</a:t>
            </a:r>
          </a:p>
        </p:txBody>
      </p:sp>
      <p:sp>
        <p:nvSpPr>
          <p:cNvPr id="23" name="正方形/長方形 22">
            <a:extLst>
              <a:ext uri="{FF2B5EF4-FFF2-40B4-BE49-F238E27FC236}">
                <a16:creationId xmlns:a16="http://schemas.microsoft.com/office/drawing/2014/main" id="{82BB921B-0D03-47EA-BE7B-9B43E16CE352}"/>
              </a:ext>
            </a:extLst>
          </p:cNvPr>
          <p:cNvSpPr/>
          <p:nvPr/>
        </p:nvSpPr>
        <p:spPr>
          <a:xfrm>
            <a:off x="5481649" y="5486834"/>
            <a:ext cx="1403684" cy="582278"/>
          </a:xfrm>
          <a:prstGeom prst="rect">
            <a:avLst/>
          </a:prstGeom>
          <a:solidFill>
            <a:srgbClr val="FFC000">
              <a:alpha val="28000"/>
            </a:srgbClr>
          </a:solidFill>
          <a:ln w="38100">
            <a:no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正方形/長方形 23">
            <a:extLst>
              <a:ext uri="{FF2B5EF4-FFF2-40B4-BE49-F238E27FC236}">
                <a16:creationId xmlns:a16="http://schemas.microsoft.com/office/drawing/2014/main" id="{4B25403A-77EB-4049-9E18-526C3F72FC69}"/>
              </a:ext>
            </a:extLst>
          </p:cNvPr>
          <p:cNvSpPr/>
          <p:nvPr/>
        </p:nvSpPr>
        <p:spPr>
          <a:xfrm>
            <a:off x="5491082" y="6215759"/>
            <a:ext cx="1403684" cy="202358"/>
          </a:xfrm>
          <a:prstGeom prst="rect">
            <a:avLst/>
          </a:prstGeom>
          <a:solidFill>
            <a:srgbClr val="FFC000">
              <a:alpha val="28000"/>
            </a:srgbClr>
          </a:solidFill>
          <a:ln w="38100">
            <a:no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0" name="直線矢印コネクタ 9">
            <a:extLst>
              <a:ext uri="{FF2B5EF4-FFF2-40B4-BE49-F238E27FC236}">
                <a16:creationId xmlns:a16="http://schemas.microsoft.com/office/drawing/2014/main" id="{C48183A3-7634-4EEE-B783-561B2C3707A0}"/>
              </a:ext>
            </a:extLst>
          </p:cNvPr>
          <p:cNvCxnSpPr>
            <a:cxnSpLocks/>
          </p:cNvCxnSpPr>
          <p:nvPr/>
        </p:nvCxnSpPr>
        <p:spPr>
          <a:xfrm flipV="1">
            <a:off x="5169107" y="6357665"/>
            <a:ext cx="381603" cy="127665"/>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592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5" grpId="0" animBg="1"/>
      <p:bldP spid="23" grpId="0" animBg="1"/>
      <p:bldP spid="2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4EC1B53-C23D-48D4-9158-CCBFFBC68759}"/>
              </a:ext>
            </a:extLst>
          </p:cNvPr>
          <p:cNvSpPr>
            <a:spLocks noGrp="1"/>
          </p:cNvSpPr>
          <p:nvPr>
            <p:ph idx="1"/>
          </p:nvPr>
        </p:nvSpPr>
        <p:spPr/>
        <p:txBody>
          <a:bodyPr/>
          <a:lstStyle/>
          <a:p>
            <a:pPr algn="just"/>
            <a:r>
              <a:rPr kumimoji="1" lang="ja-JP" altLang="en-US" sz="2800" dirty="0"/>
              <a:t>コンジョイント分析：消費者がどのような製品を好むのかを調べる</a:t>
            </a:r>
            <a:r>
              <a:rPr kumimoji="1" lang="ja-JP" altLang="en-US" sz="2800" dirty="0">
                <a:solidFill>
                  <a:srgbClr val="FFFF00"/>
                </a:solidFill>
              </a:rPr>
              <a:t>市場調査</a:t>
            </a:r>
            <a:r>
              <a:rPr kumimoji="1" lang="ja-JP" altLang="en-US" sz="2800" dirty="0"/>
              <a:t>（マーケティングリサーチ）のための手法</a:t>
            </a:r>
            <a:endParaRPr kumimoji="1" lang="en-US" altLang="ja-JP" sz="2800" dirty="0"/>
          </a:p>
          <a:p>
            <a:pPr algn="just"/>
            <a:r>
              <a:rPr kumimoji="1" lang="ja-JP" altLang="en-US" sz="2800" dirty="0"/>
              <a:t>製品を構成する要因（属性）・水準の評価を個別に質問せず，</a:t>
            </a:r>
            <a:r>
              <a:rPr kumimoji="1" lang="ja-JP" altLang="en-US" sz="2800" dirty="0">
                <a:solidFill>
                  <a:srgbClr val="FFFF00"/>
                </a:solidFill>
              </a:rPr>
              <a:t>店頭での買い物と同じように</a:t>
            </a:r>
            <a:r>
              <a:rPr kumimoji="1" lang="ja-JP" altLang="en-US" sz="2800" dirty="0"/>
              <a:t>製品全体の評価を質問してデータを集める</a:t>
            </a:r>
            <a:endParaRPr kumimoji="1" lang="en-US" altLang="ja-JP" sz="2800" dirty="0"/>
          </a:p>
          <a:p>
            <a:pPr algn="just"/>
            <a:r>
              <a:rPr kumimoji="1" lang="ja-JP" altLang="en-US" sz="2800" dirty="0"/>
              <a:t>調査時に示す製品プロファイル（属性・水準の組合せ）の種類が多いと</a:t>
            </a:r>
            <a:r>
              <a:rPr kumimoji="1" lang="ja-JP" altLang="en-US" sz="2800" dirty="0">
                <a:solidFill>
                  <a:srgbClr val="FFFF00"/>
                </a:solidFill>
              </a:rPr>
              <a:t>回答者の負担になる</a:t>
            </a:r>
            <a:r>
              <a:rPr kumimoji="1" lang="ja-JP" altLang="en-US" sz="2800" dirty="0"/>
              <a:t>ために直交表を使って減数する</a:t>
            </a:r>
            <a:endParaRPr kumimoji="1" lang="en-US" altLang="ja-JP" sz="2800" dirty="0"/>
          </a:p>
          <a:p>
            <a:pPr algn="just"/>
            <a:endParaRPr kumimoji="1" lang="ja-JP" altLang="en-US" dirty="0"/>
          </a:p>
        </p:txBody>
      </p:sp>
      <p:sp>
        <p:nvSpPr>
          <p:cNvPr id="4" name="タイトル 1">
            <a:extLst>
              <a:ext uri="{FF2B5EF4-FFF2-40B4-BE49-F238E27FC236}">
                <a16:creationId xmlns:a16="http://schemas.microsoft.com/office/drawing/2014/main" id="{E5FFFFA4-D6E1-437E-A417-B96512D67AAD}"/>
              </a:ext>
            </a:extLst>
          </p:cNvPr>
          <p:cNvSpPr>
            <a:spLocks noGrp="1"/>
          </p:cNvSpPr>
          <p:nvPr>
            <p:ph type="title"/>
          </p:nvPr>
        </p:nvSpPr>
        <p:spPr>
          <a:xfrm>
            <a:off x="990600" y="620713"/>
            <a:ext cx="7162800" cy="1143000"/>
          </a:xfrm>
        </p:spPr>
        <p:txBody>
          <a:bodyPr/>
          <a:lstStyle/>
          <a:p>
            <a:r>
              <a:rPr lang="ja-JP" altLang="en-US" sz="4000" dirty="0"/>
              <a:t>その</a:t>
            </a:r>
            <a:r>
              <a:rPr lang="en-US" altLang="ja-JP" sz="4000" dirty="0"/>
              <a:t>2</a:t>
            </a:r>
            <a:r>
              <a:rPr lang="ja-JP" altLang="en-US" sz="4000" dirty="0"/>
              <a:t>　</a:t>
            </a:r>
            <a:r>
              <a:rPr kumimoji="1" lang="ja-JP" altLang="en-US" sz="4000" dirty="0"/>
              <a:t>コンジョイント分析</a:t>
            </a:r>
            <a:br>
              <a:rPr kumimoji="1" lang="en-US" altLang="ja-JP" sz="4000" dirty="0"/>
            </a:br>
            <a:r>
              <a:rPr kumimoji="1" lang="ja-JP" altLang="en-US" sz="3500" dirty="0"/>
              <a:t>（</a:t>
            </a:r>
            <a:r>
              <a:rPr lang="ja-JP" altLang="en-US" sz="3500" dirty="0"/>
              <a:t>マーケティングリサーチ）</a:t>
            </a:r>
            <a:endParaRPr kumimoji="1" lang="ja-JP" altLang="en-US" sz="3500" dirty="0"/>
          </a:p>
        </p:txBody>
      </p:sp>
    </p:spTree>
    <p:extLst>
      <p:ext uri="{BB962C8B-B14F-4D97-AF65-F5344CB8AC3E}">
        <p14:creationId xmlns:p14="http://schemas.microsoft.com/office/powerpoint/2010/main" val="15818529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楕円 59">
            <a:extLst>
              <a:ext uri="{FF2B5EF4-FFF2-40B4-BE49-F238E27FC236}">
                <a16:creationId xmlns:a16="http://schemas.microsoft.com/office/drawing/2014/main" id="{026AAE03-7C6E-48F6-9627-07C09B7157E1}"/>
              </a:ext>
            </a:extLst>
          </p:cNvPr>
          <p:cNvSpPr/>
          <p:nvPr/>
        </p:nvSpPr>
        <p:spPr>
          <a:xfrm>
            <a:off x="5439786" y="3062887"/>
            <a:ext cx="2355011" cy="1806447"/>
          </a:xfrm>
          <a:prstGeom prst="ellipse">
            <a:avLst/>
          </a:prstGeom>
          <a:noFill/>
          <a:ln w="57150" cap="flat" cmpd="sng" algn="ctr">
            <a:solidFill>
              <a:srgbClr val="FF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2200" b="0" i="0" u="none" strike="noStrike" kern="0" cap="none" spc="0" normalizeH="0" baseline="0" noProof="0" dirty="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p:txBody>
      </p:sp>
      <p:sp>
        <p:nvSpPr>
          <p:cNvPr id="2" name="タイトル 1">
            <a:extLst>
              <a:ext uri="{FF2B5EF4-FFF2-40B4-BE49-F238E27FC236}">
                <a16:creationId xmlns:a16="http://schemas.microsoft.com/office/drawing/2014/main" id="{FD0D6159-D15C-4335-B641-544FFF3D3009}"/>
              </a:ext>
            </a:extLst>
          </p:cNvPr>
          <p:cNvSpPr>
            <a:spLocks noGrp="1"/>
          </p:cNvSpPr>
          <p:nvPr>
            <p:ph type="title"/>
          </p:nvPr>
        </p:nvSpPr>
        <p:spPr/>
        <p:txBody>
          <a:bodyPr/>
          <a:lstStyle/>
          <a:p>
            <a:r>
              <a:rPr lang="ja-JP" altLang="en-US" sz="4000" dirty="0"/>
              <a:t>その</a:t>
            </a:r>
            <a:r>
              <a:rPr lang="en-US" altLang="ja-JP" sz="4000" dirty="0"/>
              <a:t>2</a:t>
            </a:r>
            <a:r>
              <a:rPr lang="ja-JP" altLang="en-US" sz="4000" dirty="0"/>
              <a:t>　</a:t>
            </a:r>
            <a:r>
              <a:rPr kumimoji="1" lang="ja-JP" altLang="en-US" sz="4000" dirty="0"/>
              <a:t>コンジョイント分析</a:t>
            </a:r>
            <a:br>
              <a:rPr kumimoji="1" lang="en-US" altLang="ja-JP" sz="4000" dirty="0"/>
            </a:br>
            <a:r>
              <a:rPr kumimoji="1" lang="ja-JP" altLang="en-US" sz="3500" dirty="0"/>
              <a:t>（</a:t>
            </a:r>
            <a:r>
              <a:rPr lang="ja-JP" altLang="en-US" sz="3500" dirty="0"/>
              <a:t>マーケティングリサーチ）</a:t>
            </a:r>
            <a:endParaRPr kumimoji="1" lang="ja-JP" altLang="en-US" sz="3500" dirty="0"/>
          </a:p>
        </p:txBody>
      </p:sp>
      <p:sp>
        <p:nvSpPr>
          <p:cNvPr id="30" name="テキスト ボックス 29">
            <a:extLst>
              <a:ext uri="{FF2B5EF4-FFF2-40B4-BE49-F238E27FC236}">
                <a16:creationId xmlns:a16="http://schemas.microsoft.com/office/drawing/2014/main" id="{05ACA599-2DE2-43CC-A631-B1DB3A52927A}"/>
              </a:ext>
            </a:extLst>
          </p:cNvPr>
          <p:cNvSpPr txBox="1"/>
          <p:nvPr/>
        </p:nvSpPr>
        <p:spPr>
          <a:xfrm>
            <a:off x="3721661" y="4065371"/>
            <a:ext cx="1718125" cy="877163"/>
          </a:xfrm>
          <a:prstGeom prst="rect">
            <a:avLst/>
          </a:prstGeom>
          <a:noFill/>
        </p:spPr>
        <p:txBody>
          <a:bodyPr wrap="square" rtlCol="0">
            <a:spAutoFit/>
          </a:bodyPr>
          <a:lstStyle/>
          <a:p>
            <a:pPr algn="just" fontAlgn="auto">
              <a:spcBef>
                <a:spcPts val="0"/>
              </a:spcBef>
              <a:spcAft>
                <a:spcPts val="0"/>
              </a:spcAft>
            </a:pPr>
            <a:r>
              <a:rPr kumimoji="1" lang="ja-JP" altLang="en-US" sz="1700" dirty="0">
                <a:solidFill>
                  <a:schemeClr val="bg1"/>
                </a:solidFill>
                <a:latin typeface="+mn-ea"/>
              </a:rPr>
              <a:t>開発には部分</a:t>
            </a:r>
            <a:endParaRPr kumimoji="1" lang="en-US" altLang="ja-JP" sz="1700" dirty="0">
              <a:solidFill>
                <a:schemeClr val="bg1"/>
              </a:solidFill>
              <a:latin typeface="+mn-ea"/>
            </a:endParaRPr>
          </a:p>
          <a:p>
            <a:pPr algn="just" fontAlgn="auto">
              <a:spcBef>
                <a:spcPts val="0"/>
              </a:spcBef>
              <a:spcAft>
                <a:spcPts val="0"/>
              </a:spcAft>
            </a:pPr>
            <a:r>
              <a:rPr kumimoji="1" lang="ja-JP" altLang="en-US" sz="1700" dirty="0">
                <a:solidFill>
                  <a:schemeClr val="bg1"/>
                </a:solidFill>
                <a:latin typeface="+mn-ea"/>
              </a:rPr>
              <a:t>評価が必要</a:t>
            </a:r>
            <a:endParaRPr kumimoji="1" lang="en-US" altLang="ja-JP" sz="1700" dirty="0">
              <a:solidFill>
                <a:schemeClr val="bg1"/>
              </a:solidFill>
              <a:latin typeface="+mn-ea"/>
            </a:endParaRPr>
          </a:p>
          <a:p>
            <a:pPr algn="just" fontAlgn="auto">
              <a:spcBef>
                <a:spcPts val="0"/>
              </a:spcBef>
              <a:spcAft>
                <a:spcPts val="0"/>
              </a:spcAft>
            </a:pPr>
            <a:r>
              <a:rPr kumimoji="1" lang="ja-JP" altLang="en-US" sz="1700" dirty="0">
                <a:solidFill>
                  <a:schemeClr val="bg1"/>
                </a:solidFill>
                <a:latin typeface="+mn-ea"/>
              </a:rPr>
              <a:t>（分析して把握）</a:t>
            </a:r>
            <a:endParaRPr kumimoji="1" lang="en-US" altLang="ja-JP" sz="1700" dirty="0">
              <a:solidFill>
                <a:schemeClr val="bg1"/>
              </a:solidFill>
              <a:latin typeface="+mn-ea"/>
            </a:endParaRPr>
          </a:p>
        </p:txBody>
      </p:sp>
      <p:sp>
        <p:nvSpPr>
          <p:cNvPr id="31" name="楕円 30">
            <a:extLst>
              <a:ext uri="{FF2B5EF4-FFF2-40B4-BE49-F238E27FC236}">
                <a16:creationId xmlns:a16="http://schemas.microsoft.com/office/drawing/2014/main" id="{5103BBB0-87E1-499C-9DA7-5E28E419FC18}"/>
              </a:ext>
            </a:extLst>
          </p:cNvPr>
          <p:cNvSpPr/>
          <p:nvPr/>
        </p:nvSpPr>
        <p:spPr>
          <a:xfrm>
            <a:off x="2105337" y="3435948"/>
            <a:ext cx="1057528" cy="1060338"/>
          </a:xfrm>
          <a:prstGeom prst="ellipse">
            <a:avLst/>
          </a:prstGeom>
          <a:solidFill>
            <a:srgbClr val="00B0F0"/>
          </a:solidFill>
          <a:ln w="571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200" b="0" i="0" u="none" strike="noStrike" kern="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n-cs"/>
              </a:rPr>
              <a:t>512GB</a:t>
            </a:r>
            <a:endParaRPr kumimoji="1" lang="ja-JP" altLang="en-US" sz="2200" b="0" i="0" u="none" strike="noStrike" kern="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n-cs"/>
            </a:endParaRPr>
          </a:p>
        </p:txBody>
      </p:sp>
      <p:sp>
        <p:nvSpPr>
          <p:cNvPr id="32" name="楕円 31">
            <a:extLst>
              <a:ext uri="{FF2B5EF4-FFF2-40B4-BE49-F238E27FC236}">
                <a16:creationId xmlns:a16="http://schemas.microsoft.com/office/drawing/2014/main" id="{455111FE-DB85-4E47-8F67-5AFA35D2444B}"/>
              </a:ext>
            </a:extLst>
          </p:cNvPr>
          <p:cNvSpPr/>
          <p:nvPr/>
        </p:nvSpPr>
        <p:spPr>
          <a:xfrm>
            <a:off x="518003" y="3913474"/>
            <a:ext cx="1263880" cy="1149599"/>
          </a:xfrm>
          <a:prstGeom prst="ellipse">
            <a:avLst/>
          </a:prstGeom>
          <a:solidFill>
            <a:srgbClr val="92D050"/>
          </a:solidFill>
          <a:ln w="571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700" b="0" i="0" u="none" strike="noStrike" kern="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n-cs"/>
              </a:rPr>
              <a:t>Android</a:t>
            </a:r>
            <a:endParaRPr kumimoji="1" lang="ja-JP" altLang="en-US" sz="1700" b="0" i="0" u="none" strike="noStrike" kern="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n-cs"/>
            </a:endParaRPr>
          </a:p>
        </p:txBody>
      </p:sp>
      <p:sp>
        <p:nvSpPr>
          <p:cNvPr id="33" name="楕円 32">
            <a:extLst>
              <a:ext uri="{FF2B5EF4-FFF2-40B4-BE49-F238E27FC236}">
                <a16:creationId xmlns:a16="http://schemas.microsoft.com/office/drawing/2014/main" id="{FE72604C-6895-48CB-965D-9093E22A59AE}"/>
              </a:ext>
            </a:extLst>
          </p:cNvPr>
          <p:cNvSpPr/>
          <p:nvPr/>
        </p:nvSpPr>
        <p:spPr>
          <a:xfrm>
            <a:off x="1464650" y="4551184"/>
            <a:ext cx="1523173" cy="906522"/>
          </a:xfrm>
          <a:prstGeom prst="ellipse">
            <a:avLst/>
          </a:prstGeom>
          <a:solidFill>
            <a:schemeClr val="accent1">
              <a:lumMod val="75000"/>
            </a:schemeClr>
          </a:solidFill>
          <a:ln w="571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700" b="0" i="0" u="none" strike="noStrike" kern="0" cap="none" spc="0" normalizeH="0" baseline="0" noProof="0" dirty="0">
                <a:ln>
                  <a:noFill/>
                </a:ln>
                <a:solidFill>
                  <a:schemeClr val="bg1"/>
                </a:solidFill>
                <a:effectLst/>
                <a:uLnTx/>
                <a:uFillTx/>
                <a:latin typeface="+mj-ea"/>
                <a:ea typeface="+mj-ea"/>
                <a:cs typeface="+mn-cs"/>
              </a:rPr>
              <a:t>Felica</a:t>
            </a:r>
            <a:r>
              <a:rPr kumimoji="1" lang="ja-JP" altLang="en-US" sz="1700" b="0" i="0" u="none" strike="noStrike" kern="0" cap="none" spc="0" normalizeH="0" baseline="0" noProof="0" dirty="0">
                <a:ln>
                  <a:noFill/>
                </a:ln>
                <a:solidFill>
                  <a:schemeClr val="bg1"/>
                </a:solidFill>
                <a:effectLst/>
                <a:uLnTx/>
                <a:uFillTx/>
                <a:latin typeface="+mj-ea"/>
                <a:ea typeface="+mj-ea"/>
                <a:cs typeface="+mn-cs"/>
              </a:rPr>
              <a:t>有</a:t>
            </a:r>
          </a:p>
        </p:txBody>
      </p:sp>
      <p:sp>
        <p:nvSpPr>
          <p:cNvPr id="34" name="楕円 33">
            <a:extLst>
              <a:ext uri="{FF2B5EF4-FFF2-40B4-BE49-F238E27FC236}">
                <a16:creationId xmlns:a16="http://schemas.microsoft.com/office/drawing/2014/main" id="{7C259DF9-B673-4DBA-8ABF-2AF5AC5209FF}"/>
              </a:ext>
            </a:extLst>
          </p:cNvPr>
          <p:cNvSpPr/>
          <p:nvPr/>
        </p:nvSpPr>
        <p:spPr>
          <a:xfrm>
            <a:off x="395536" y="2924944"/>
            <a:ext cx="2996225" cy="2849532"/>
          </a:xfrm>
          <a:prstGeom prst="ellipse">
            <a:avLst/>
          </a:prstGeom>
          <a:noFill/>
          <a:ln w="57150" cap="flat" cmpd="sng" algn="ctr">
            <a:solidFill>
              <a:srgbClr val="FF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2200" b="0" i="0" u="none" strike="noStrike" kern="0" cap="none" spc="0" normalizeH="0" baseline="0" noProof="0" dirty="0">
              <a:ln>
                <a:noFill/>
              </a:ln>
              <a:solidFill>
                <a:prstClr val="black"/>
              </a:solidFill>
              <a:effectLst/>
              <a:uLnTx/>
              <a:uFillTx/>
              <a:latin typeface="ＭＳ Ｐゴシック" panose="020B0600070205080204" pitchFamily="50" charset="-128"/>
              <a:ea typeface="游ゴシック" panose="020B0400000000000000" pitchFamily="50" charset="-128"/>
              <a:cs typeface="+mn-cs"/>
            </a:endParaRPr>
          </a:p>
        </p:txBody>
      </p:sp>
      <p:cxnSp>
        <p:nvCxnSpPr>
          <p:cNvPr id="35" name="直線矢印コネクタ 34">
            <a:extLst>
              <a:ext uri="{FF2B5EF4-FFF2-40B4-BE49-F238E27FC236}">
                <a16:creationId xmlns:a16="http://schemas.microsoft.com/office/drawing/2014/main" id="{42ABAB4D-E21C-47C0-9D8B-FFC7DC787DF5}"/>
              </a:ext>
            </a:extLst>
          </p:cNvPr>
          <p:cNvCxnSpPr>
            <a:cxnSpLocks/>
          </p:cNvCxnSpPr>
          <p:nvPr/>
        </p:nvCxnSpPr>
        <p:spPr>
          <a:xfrm flipH="1" flipV="1">
            <a:off x="3191011" y="4113494"/>
            <a:ext cx="549072" cy="223224"/>
          </a:xfrm>
          <a:prstGeom prst="straightConnector1">
            <a:avLst/>
          </a:prstGeom>
          <a:noFill/>
          <a:ln w="57150" cap="flat" cmpd="sng" algn="ctr">
            <a:solidFill>
              <a:schemeClr val="bg1"/>
            </a:solidFill>
            <a:prstDash val="solid"/>
            <a:miter lim="800000"/>
            <a:tailEnd type="triangle"/>
          </a:ln>
          <a:effectLst/>
        </p:spPr>
      </p:cxnSp>
      <p:sp>
        <p:nvSpPr>
          <p:cNvPr id="36" name="テキスト ボックス 35">
            <a:extLst>
              <a:ext uri="{FF2B5EF4-FFF2-40B4-BE49-F238E27FC236}">
                <a16:creationId xmlns:a16="http://schemas.microsoft.com/office/drawing/2014/main" id="{C8F8B362-AFEF-492C-A2F2-24350C0BEC81}"/>
              </a:ext>
            </a:extLst>
          </p:cNvPr>
          <p:cNvSpPr txBox="1"/>
          <p:nvPr/>
        </p:nvSpPr>
        <p:spPr>
          <a:xfrm>
            <a:off x="3461404" y="2802016"/>
            <a:ext cx="1718125" cy="615553"/>
          </a:xfrm>
          <a:prstGeom prst="rect">
            <a:avLst/>
          </a:prstGeom>
          <a:noFill/>
        </p:spPr>
        <p:txBody>
          <a:bodyPr wrap="square" rtlCol="0">
            <a:spAutoFit/>
          </a:bodyPr>
          <a:lstStyle/>
          <a:p>
            <a:pPr algn="just" fontAlgn="auto">
              <a:spcBef>
                <a:spcPts val="0"/>
              </a:spcBef>
              <a:spcAft>
                <a:spcPts val="0"/>
              </a:spcAft>
            </a:pPr>
            <a:r>
              <a:rPr kumimoji="1" lang="ja-JP" altLang="en-US" sz="1700" dirty="0">
                <a:solidFill>
                  <a:srgbClr val="FFFFFF"/>
                </a:solidFill>
                <a:latin typeface="ＭＳ Ｐゴシック" panose="020B0600070205080204" pitchFamily="50" charset="-128"/>
              </a:rPr>
              <a:t>消費者は総合的に評価</a:t>
            </a:r>
            <a:endParaRPr kumimoji="1" lang="en-US" altLang="ja-JP" sz="1700" dirty="0">
              <a:solidFill>
                <a:srgbClr val="FFFFFF"/>
              </a:solidFill>
              <a:latin typeface="ＭＳ Ｐゴシック" panose="020B0600070205080204" pitchFamily="50" charset="-128"/>
            </a:endParaRPr>
          </a:p>
        </p:txBody>
      </p:sp>
      <p:cxnSp>
        <p:nvCxnSpPr>
          <p:cNvPr id="37" name="直線矢印コネクタ 36">
            <a:extLst>
              <a:ext uri="{FF2B5EF4-FFF2-40B4-BE49-F238E27FC236}">
                <a16:creationId xmlns:a16="http://schemas.microsoft.com/office/drawing/2014/main" id="{3D8DA86C-1DF5-4AF2-8664-F43D66957494}"/>
              </a:ext>
            </a:extLst>
          </p:cNvPr>
          <p:cNvCxnSpPr>
            <a:cxnSpLocks/>
          </p:cNvCxnSpPr>
          <p:nvPr/>
        </p:nvCxnSpPr>
        <p:spPr>
          <a:xfrm flipH="1">
            <a:off x="3051822" y="3118218"/>
            <a:ext cx="443985" cy="310063"/>
          </a:xfrm>
          <a:prstGeom prst="straightConnector1">
            <a:avLst/>
          </a:prstGeom>
          <a:noFill/>
          <a:ln w="57150" cap="flat" cmpd="sng" algn="ctr">
            <a:solidFill>
              <a:srgbClr val="FF0000"/>
            </a:solidFill>
            <a:prstDash val="solid"/>
            <a:miter lim="800000"/>
            <a:tailEnd type="triangle"/>
          </a:ln>
          <a:effectLst/>
        </p:spPr>
      </p:cxnSp>
      <p:sp>
        <p:nvSpPr>
          <p:cNvPr id="38" name="楕円 37">
            <a:extLst>
              <a:ext uri="{FF2B5EF4-FFF2-40B4-BE49-F238E27FC236}">
                <a16:creationId xmlns:a16="http://schemas.microsoft.com/office/drawing/2014/main" id="{A8579384-01EA-4A36-9DE2-A2522F42F880}"/>
              </a:ext>
            </a:extLst>
          </p:cNvPr>
          <p:cNvSpPr/>
          <p:nvPr/>
        </p:nvSpPr>
        <p:spPr>
          <a:xfrm>
            <a:off x="1132723" y="3272815"/>
            <a:ext cx="1216996" cy="1026193"/>
          </a:xfrm>
          <a:prstGeom prst="ellipse">
            <a:avLst/>
          </a:prstGeom>
          <a:solidFill>
            <a:srgbClr val="FFC000"/>
          </a:solidFill>
          <a:ln w="571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700" b="0" i="0" u="none" strike="noStrike" kern="0" cap="none" spc="0" normalizeH="0" baseline="0" noProof="0" dirty="0">
                <a:ln>
                  <a:noFill/>
                </a:ln>
                <a:solidFill>
                  <a:schemeClr val="bg1"/>
                </a:solidFill>
                <a:effectLst/>
                <a:uLnTx/>
                <a:uFillTx/>
                <a:latin typeface="+mn-ea"/>
                <a:cs typeface="+mn-cs"/>
              </a:rPr>
              <a:t>5</a:t>
            </a:r>
            <a:r>
              <a:rPr kumimoji="1" lang="ja-JP" altLang="en-US" sz="1700" b="0" i="0" u="none" strike="noStrike" kern="0" cap="none" spc="0" normalizeH="0" baseline="0" noProof="0" dirty="0">
                <a:ln>
                  <a:noFill/>
                </a:ln>
                <a:solidFill>
                  <a:schemeClr val="bg1"/>
                </a:solidFill>
                <a:effectLst/>
                <a:uLnTx/>
                <a:uFillTx/>
                <a:latin typeface="+mn-ea"/>
                <a:cs typeface="+mn-cs"/>
              </a:rPr>
              <a:t>インチ画面</a:t>
            </a:r>
          </a:p>
        </p:txBody>
      </p:sp>
      <p:sp>
        <p:nvSpPr>
          <p:cNvPr id="39" name="テキスト ボックス 38">
            <a:extLst>
              <a:ext uri="{FF2B5EF4-FFF2-40B4-BE49-F238E27FC236}">
                <a16:creationId xmlns:a16="http://schemas.microsoft.com/office/drawing/2014/main" id="{F0509E82-38FE-42AC-9AF6-C5892E953A84}"/>
              </a:ext>
            </a:extLst>
          </p:cNvPr>
          <p:cNvSpPr txBox="1"/>
          <p:nvPr/>
        </p:nvSpPr>
        <p:spPr>
          <a:xfrm>
            <a:off x="951055" y="2139636"/>
            <a:ext cx="2440706" cy="707886"/>
          </a:xfrm>
          <a:prstGeom prst="rect">
            <a:avLst/>
          </a:prstGeom>
          <a:noFill/>
        </p:spPr>
        <p:txBody>
          <a:bodyPr wrap="square" rtlCol="0">
            <a:spAutoFit/>
          </a:bodyPr>
          <a:lstStyle/>
          <a:p>
            <a:pPr algn="ctr" fontAlgn="auto">
              <a:spcBef>
                <a:spcPts val="0"/>
              </a:spcBef>
              <a:spcAft>
                <a:spcPts val="0"/>
              </a:spcAft>
            </a:pPr>
            <a:r>
              <a:rPr kumimoji="1" lang="ja-JP" altLang="en-US" sz="2000" dirty="0">
                <a:solidFill>
                  <a:schemeClr val="bg1"/>
                </a:solidFill>
                <a:latin typeface="ＭＳ Ｐゴシック" panose="020B0600070205080204" pitchFamily="50" charset="-128"/>
              </a:rPr>
              <a:t>スマホの仮想製品</a:t>
            </a:r>
            <a:r>
              <a:rPr kumimoji="1" lang="en-US" altLang="ja-JP" sz="2000" dirty="0">
                <a:solidFill>
                  <a:schemeClr val="bg1"/>
                </a:solidFill>
                <a:latin typeface="ＭＳ Ｐゴシック" panose="020B0600070205080204" pitchFamily="50" charset="-128"/>
              </a:rPr>
              <a:t>A</a:t>
            </a:r>
            <a:r>
              <a:rPr kumimoji="1" lang="ja-JP" altLang="en-US" sz="2000" dirty="0">
                <a:solidFill>
                  <a:schemeClr val="bg1"/>
                </a:solidFill>
                <a:latin typeface="ＭＳ Ｐゴシック" panose="020B0600070205080204" pitchFamily="50" charset="-128"/>
              </a:rPr>
              <a:t>（売れる）</a:t>
            </a:r>
            <a:endParaRPr kumimoji="1" lang="en-US" altLang="ja-JP" sz="2000" dirty="0">
              <a:solidFill>
                <a:schemeClr val="bg1"/>
              </a:solidFill>
              <a:latin typeface="ＭＳ Ｐゴシック" panose="020B0600070205080204" pitchFamily="50" charset="-128"/>
            </a:endParaRPr>
          </a:p>
        </p:txBody>
      </p:sp>
      <p:sp>
        <p:nvSpPr>
          <p:cNvPr id="40" name="楕円 39">
            <a:extLst>
              <a:ext uri="{FF2B5EF4-FFF2-40B4-BE49-F238E27FC236}">
                <a16:creationId xmlns:a16="http://schemas.microsoft.com/office/drawing/2014/main" id="{341BA11C-7352-482E-8BCD-7441FE72130E}"/>
              </a:ext>
            </a:extLst>
          </p:cNvPr>
          <p:cNvSpPr/>
          <p:nvPr/>
        </p:nvSpPr>
        <p:spPr>
          <a:xfrm>
            <a:off x="6868211" y="3373552"/>
            <a:ext cx="789732" cy="787283"/>
          </a:xfrm>
          <a:prstGeom prst="ellipse">
            <a:avLst/>
          </a:prstGeom>
          <a:solidFill>
            <a:srgbClr val="00B0F0"/>
          </a:solidFill>
          <a:ln w="571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700" b="0" i="0" u="none" strike="noStrike" kern="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n-cs"/>
              </a:rPr>
              <a:t>256GB</a:t>
            </a:r>
            <a:endParaRPr kumimoji="1" lang="ja-JP" altLang="en-US" sz="1700" b="0" i="0" u="none" strike="noStrike" kern="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n-cs"/>
            </a:endParaRPr>
          </a:p>
        </p:txBody>
      </p:sp>
      <p:sp>
        <p:nvSpPr>
          <p:cNvPr id="41" name="楕円 40">
            <a:extLst>
              <a:ext uri="{FF2B5EF4-FFF2-40B4-BE49-F238E27FC236}">
                <a16:creationId xmlns:a16="http://schemas.microsoft.com/office/drawing/2014/main" id="{80CAB8F6-E754-4868-9C5F-F7FD5D8FDF1E}"/>
              </a:ext>
            </a:extLst>
          </p:cNvPr>
          <p:cNvSpPr/>
          <p:nvPr/>
        </p:nvSpPr>
        <p:spPr>
          <a:xfrm>
            <a:off x="5731290" y="3819834"/>
            <a:ext cx="789732" cy="675241"/>
          </a:xfrm>
          <a:prstGeom prst="ellipse">
            <a:avLst/>
          </a:prstGeom>
          <a:solidFill>
            <a:srgbClr val="92D050"/>
          </a:solidFill>
          <a:ln w="571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700" b="0" i="0" u="none" strike="noStrike" kern="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n-cs"/>
              </a:rPr>
              <a:t>iOS</a:t>
            </a:r>
            <a:endParaRPr kumimoji="1" lang="ja-JP" altLang="en-US" sz="1700" b="0" i="0" u="none" strike="noStrike" kern="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n-cs"/>
            </a:endParaRPr>
          </a:p>
        </p:txBody>
      </p:sp>
      <p:sp>
        <p:nvSpPr>
          <p:cNvPr id="42" name="楕円 41">
            <a:extLst>
              <a:ext uri="{FF2B5EF4-FFF2-40B4-BE49-F238E27FC236}">
                <a16:creationId xmlns:a16="http://schemas.microsoft.com/office/drawing/2014/main" id="{EFF60681-577B-45F6-AE91-0BFEC2AA57A6}"/>
              </a:ext>
            </a:extLst>
          </p:cNvPr>
          <p:cNvSpPr/>
          <p:nvPr/>
        </p:nvSpPr>
        <p:spPr>
          <a:xfrm>
            <a:off x="6386434" y="3966111"/>
            <a:ext cx="1089663" cy="702027"/>
          </a:xfrm>
          <a:prstGeom prst="ellipse">
            <a:avLst/>
          </a:prstGeom>
          <a:solidFill>
            <a:schemeClr val="accent1">
              <a:lumMod val="75000"/>
            </a:schemeClr>
          </a:solidFill>
          <a:ln w="571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700" b="0" i="0" u="none" strike="noStrike" kern="0" cap="none" spc="0" normalizeH="0" baseline="0" noProof="0" dirty="0">
                <a:ln>
                  <a:noFill/>
                </a:ln>
                <a:solidFill>
                  <a:schemeClr val="bg1"/>
                </a:solidFill>
                <a:effectLst/>
                <a:uLnTx/>
                <a:uFillTx/>
                <a:latin typeface="+mn-ea"/>
                <a:cs typeface="+mn-cs"/>
              </a:rPr>
              <a:t>Felica</a:t>
            </a:r>
            <a:r>
              <a:rPr kumimoji="1" lang="ja-JP" altLang="en-US" sz="1700" b="0" i="0" u="none" strike="noStrike" kern="0" cap="none" spc="0" normalizeH="0" baseline="0" noProof="0" dirty="0">
                <a:ln>
                  <a:noFill/>
                </a:ln>
                <a:solidFill>
                  <a:schemeClr val="bg1"/>
                </a:solidFill>
                <a:effectLst/>
                <a:uLnTx/>
                <a:uFillTx/>
                <a:latin typeface="+mn-ea"/>
                <a:cs typeface="+mn-cs"/>
              </a:rPr>
              <a:t>無</a:t>
            </a:r>
          </a:p>
        </p:txBody>
      </p:sp>
      <p:sp>
        <p:nvSpPr>
          <p:cNvPr id="44" name="テキスト ボックス 43">
            <a:extLst>
              <a:ext uri="{FF2B5EF4-FFF2-40B4-BE49-F238E27FC236}">
                <a16:creationId xmlns:a16="http://schemas.microsoft.com/office/drawing/2014/main" id="{73A1F320-886F-41DE-A8A5-E158A07A9786}"/>
              </a:ext>
            </a:extLst>
          </p:cNvPr>
          <p:cNvSpPr txBox="1"/>
          <p:nvPr/>
        </p:nvSpPr>
        <p:spPr>
          <a:xfrm>
            <a:off x="5302933" y="2252768"/>
            <a:ext cx="2355010" cy="707886"/>
          </a:xfrm>
          <a:prstGeom prst="rect">
            <a:avLst/>
          </a:prstGeom>
          <a:noFill/>
        </p:spPr>
        <p:txBody>
          <a:bodyPr wrap="square" rtlCol="0">
            <a:spAutoFit/>
          </a:bodyPr>
          <a:lstStyle/>
          <a:p>
            <a:pPr algn="ctr" fontAlgn="auto">
              <a:spcBef>
                <a:spcPts val="0"/>
              </a:spcBef>
              <a:spcAft>
                <a:spcPts val="0"/>
              </a:spcAft>
            </a:pPr>
            <a:r>
              <a:rPr kumimoji="1" lang="ja-JP" altLang="en-US" sz="2000" dirty="0">
                <a:solidFill>
                  <a:srgbClr val="FFFFFF"/>
                </a:solidFill>
                <a:latin typeface="ＭＳ Ｐゴシック" panose="020B0600070205080204" pitchFamily="50" charset="-128"/>
              </a:rPr>
              <a:t>スマホの仮想製品Ｂ</a:t>
            </a:r>
            <a:endParaRPr kumimoji="1" lang="en-US" altLang="ja-JP" sz="2000" dirty="0">
              <a:solidFill>
                <a:srgbClr val="FFFFFF"/>
              </a:solidFill>
              <a:latin typeface="ＭＳ Ｐゴシック" panose="020B0600070205080204" pitchFamily="50" charset="-128"/>
            </a:endParaRPr>
          </a:p>
          <a:p>
            <a:pPr algn="ctr" fontAlgn="auto">
              <a:spcBef>
                <a:spcPts val="0"/>
              </a:spcBef>
              <a:spcAft>
                <a:spcPts val="0"/>
              </a:spcAft>
            </a:pPr>
            <a:r>
              <a:rPr kumimoji="1" lang="ja-JP" altLang="en-US" sz="2000" dirty="0">
                <a:solidFill>
                  <a:srgbClr val="FFFFFF"/>
                </a:solidFill>
                <a:latin typeface="ＭＳ Ｐゴシック" panose="020B0600070205080204" pitchFamily="50" charset="-128"/>
              </a:rPr>
              <a:t>（売れない）</a:t>
            </a:r>
            <a:endParaRPr kumimoji="1" lang="en-US" altLang="ja-JP" sz="2000" dirty="0">
              <a:solidFill>
                <a:srgbClr val="FFFFFF"/>
              </a:solidFill>
              <a:latin typeface="ＭＳ Ｐゴシック" panose="020B0600070205080204" pitchFamily="50" charset="-128"/>
            </a:endParaRPr>
          </a:p>
        </p:txBody>
      </p:sp>
      <p:sp>
        <p:nvSpPr>
          <p:cNvPr id="45" name="楕円 44">
            <a:extLst>
              <a:ext uri="{FF2B5EF4-FFF2-40B4-BE49-F238E27FC236}">
                <a16:creationId xmlns:a16="http://schemas.microsoft.com/office/drawing/2014/main" id="{AA965A68-25D2-4915-B25B-31752C821C1A}"/>
              </a:ext>
            </a:extLst>
          </p:cNvPr>
          <p:cNvSpPr/>
          <p:nvPr/>
        </p:nvSpPr>
        <p:spPr>
          <a:xfrm>
            <a:off x="6139764" y="3370430"/>
            <a:ext cx="867754" cy="536973"/>
          </a:xfrm>
          <a:prstGeom prst="ellipse">
            <a:avLst/>
          </a:prstGeom>
          <a:solidFill>
            <a:srgbClr val="FFC000"/>
          </a:solidFill>
          <a:ln w="571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700" b="0" i="0" u="none" strike="noStrike" kern="0" cap="none" spc="0" normalizeH="0" baseline="0" noProof="0" dirty="0">
                <a:ln>
                  <a:noFill/>
                </a:ln>
                <a:solidFill>
                  <a:schemeClr val="bg1"/>
                </a:solidFill>
                <a:effectLst/>
                <a:uLnTx/>
                <a:uFillTx/>
                <a:latin typeface="+mn-ea"/>
                <a:cs typeface="+mn-cs"/>
              </a:rPr>
              <a:t>6</a:t>
            </a:r>
            <a:r>
              <a:rPr kumimoji="1" lang="ja-JP" altLang="en-US" sz="1700" b="0" i="0" u="none" strike="noStrike" kern="0" cap="none" spc="0" normalizeH="0" baseline="0" noProof="0" dirty="0">
                <a:ln>
                  <a:noFill/>
                </a:ln>
                <a:solidFill>
                  <a:schemeClr val="bg1"/>
                </a:solidFill>
                <a:effectLst/>
                <a:uLnTx/>
                <a:uFillTx/>
                <a:latin typeface="+mn-ea"/>
                <a:cs typeface="+mn-cs"/>
              </a:rPr>
              <a:t>インチ</a:t>
            </a:r>
          </a:p>
        </p:txBody>
      </p:sp>
      <p:cxnSp>
        <p:nvCxnSpPr>
          <p:cNvPr id="46" name="直線矢印コネクタ 45">
            <a:extLst>
              <a:ext uri="{FF2B5EF4-FFF2-40B4-BE49-F238E27FC236}">
                <a16:creationId xmlns:a16="http://schemas.microsoft.com/office/drawing/2014/main" id="{FEE485A9-A166-4269-B429-F276AEE7394E}"/>
              </a:ext>
            </a:extLst>
          </p:cNvPr>
          <p:cNvCxnSpPr>
            <a:cxnSpLocks/>
            <a:stCxn id="30" idx="1"/>
          </p:cNvCxnSpPr>
          <p:nvPr/>
        </p:nvCxnSpPr>
        <p:spPr>
          <a:xfrm flipH="1">
            <a:off x="2953289" y="4503953"/>
            <a:ext cx="768372" cy="441378"/>
          </a:xfrm>
          <a:prstGeom prst="straightConnector1">
            <a:avLst/>
          </a:prstGeom>
          <a:noFill/>
          <a:ln w="57150" cap="flat" cmpd="sng" algn="ctr">
            <a:solidFill>
              <a:schemeClr val="bg1"/>
            </a:solidFill>
            <a:prstDash val="solid"/>
            <a:miter lim="800000"/>
            <a:tailEnd type="triangle"/>
          </a:ln>
          <a:effectLst/>
        </p:spPr>
      </p:cxnSp>
      <p:cxnSp>
        <p:nvCxnSpPr>
          <p:cNvPr id="47" name="直線矢印コネクタ 46">
            <a:extLst>
              <a:ext uri="{FF2B5EF4-FFF2-40B4-BE49-F238E27FC236}">
                <a16:creationId xmlns:a16="http://schemas.microsoft.com/office/drawing/2014/main" id="{94B8B2D8-5017-4F8D-B4DF-85DFFFBAEAA2}"/>
              </a:ext>
            </a:extLst>
          </p:cNvPr>
          <p:cNvCxnSpPr>
            <a:cxnSpLocks/>
          </p:cNvCxnSpPr>
          <p:nvPr/>
        </p:nvCxnSpPr>
        <p:spPr>
          <a:xfrm flipV="1">
            <a:off x="5159372" y="3609769"/>
            <a:ext cx="958086" cy="544914"/>
          </a:xfrm>
          <a:prstGeom prst="straightConnector1">
            <a:avLst/>
          </a:prstGeom>
          <a:noFill/>
          <a:ln w="57150" cap="flat" cmpd="sng" algn="ctr">
            <a:solidFill>
              <a:schemeClr val="bg1"/>
            </a:solidFill>
            <a:prstDash val="solid"/>
            <a:miter lim="800000"/>
            <a:tailEnd type="triangle"/>
          </a:ln>
          <a:effectLst/>
        </p:spPr>
      </p:cxnSp>
      <p:cxnSp>
        <p:nvCxnSpPr>
          <p:cNvPr id="48" name="直線矢印コネクタ 47">
            <a:extLst>
              <a:ext uri="{FF2B5EF4-FFF2-40B4-BE49-F238E27FC236}">
                <a16:creationId xmlns:a16="http://schemas.microsoft.com/office/drawing/2014/main" id="{EF32601A-E14B-4B89-A2AC-5E6F80F5C92F}"/>
              </a:ext>
            </a:extLst>
          </p:cNvPr>
          <p:cNvCxnSpPr>
            <a:cxnSpLocks/>
          </p:cNvCxnSpPr>
          <p:nvPr/>
        </p:nvCxnSpPr>
        <p:spPr>
          <a:xfrm flipV="1">
            <a:off x="5197610" y="4299008"/>
            <a:ext cx="578784" cy="72544"/>
          </a:xfrm>
          <a:prstGeom prst="straightConnector1">
            <a:avLst/>
          </a:prstGeom>
          <a:noFill/>
          <a:ln w="57150" cap="flat" cmpd="sng" algn="ctr">
            <a:solidFill>
              <a:schemeClr val="bg1"/>
            </a:solidFill>
            <a:prstDash val="solid"/>
            <a:miter lim="800000"/>
            <a:tailEnd type="triangle"/>
          </a:ln>
          <a:effectLst/>
        </p:spPr>
      </p:cxnSp>
      <p:cxnSp>
        <p:nvCxnSpPr>
          <p:cNvPr id="49" name="直線矢印コネクタ 48">
            <a:extLst>
              <a:ext uri="{FF2B5EF4-FFF2-40B4-BE49-F238E27FC236}">
                <a16:creationId xmlns:a16="http://schemas.microsoft.com/office/drawing/2014/main" id="{FC354C0A-E525-4672-8870-8A3FD145244C}"/>
              </a:ext>
            </a:extLst>
          </p:cNvPr>
          <p:cNvCxnSpPr>
            <a:cxnSpLocks/>
          </p:cNvCxnSpPr>
          <p:nvPr/>
        </p:nvCxnSpPr>
        <p:spPr>
          <a:xfrm>
            <a:off x="5115816" y="3079248"/>
            <a:ext cx="504427" cy="318488"/>
          </a:xfrm>
          <a:prstGeom prst="straightConnector1">
            <a:avLst/>
          </a:prstGeom>
          <a:noFill/>
          <a:ln w="57150" cap="flat" cmpd="sng" algn="ctr">
            <a:solidFill>
              <a:srgbClr val="FF0000"/>
            </a:solidFill>
            <a:prstDash val="solid"/>
            <a:miter lim="800000"/>
            <a:tailEnd type="triangle"/>
          </a:ln>
          <a:effectLst/>
        </p:spPr>
      </p:cxnSp>
      <p:sp>
        <p:nvSpPr>
          <p:cNvPr id="51" name="テキスト ボックス 50">
            <a:extLst>
              <a:ext uri="{FF2B5EF4-FFF2-40B4-BE49-F238E27FC236}">
                <a16:creationId xmlns:a16="http://schemas.microsoft.com/office/drawing/2014/main" id="{AEA837CE-433F-4FD3-9A1D-C321FC4C0C8F}"/>
              </a:ext>
            </a:extLst>
          </p:cNvPr>
          <p:cNvSpPr txBox="1"/>
          <p:nvPr/>
        </p:nvSpPr>
        <p:spPr>
          <a:xfrm>
            <a:off x="7841548" y="2934340"/>
            <a:ext cx="800219" cy="2310329"/>
          </a:xfrm>
          <a:prstGeom prst="rect">
            <a:avLst/>
          </a:prstGeom>
          <a:noFill/>
        </p:spPr>
        <p:txBody>
          <a:bodyPr vert="eaVert" wrap="square" rtlCol="0">
            <a:spAutoFit/>
          </a:bodyPr>
          <a:lstStyle/>
          <a:p>
            <a:pPr fontAlgn="auto">
              <a:spcBef>
                <a:spcPts val="0"/>
              </a:spcBef>
              <a:spcAft>
                <a:spcPts val="0"/>
              </a:spcAft>
            </a:pPr>
            <a:r>
              <a:rPr kumimoji="1" lang="ja-JP" altLang="en-US" sz="2000" dirty="0">
                <a:solidFill>
                  <a:srgbClr val="FFFF00"/>
                </a:solidFill>
                <a:latin typeface="ＭＳ Ｐゴシック" panose="020B0600070205080204" pitchFamily="50" charset="-128"/>
              </a:rPr>
              <a:t>直交表で仮想製品の種類を減数</a:t>
            </a:r>
          </a:p>
        </p:txBody>
      </p:sp>
      <p:sp>
        <p:nvSpPr>
          <p:cNvPr id="81" name="テキスト ボックス 80">
            <a:extLst>
              <a:ext uri="{FF2B5EF4-FFF2-40B4-BE49-F238E27FC236}">
                <a16:creationId xmlns:a16="http://schemas.microsoft.com/office/drawing/2014/main" id="{EA90CED3-3889-4159-8623-62454EF06A0F}"/>
              </a:ext>
            </a:extLst>
          </p:cNvPr>
          <p:cNvSpPr txBox="1"/>
          <p:nvPr/>
        </p:nvSpPr>
        <p:spPr>
          <a:xfrm>
            <a:off x="5728580" y="5786942"/>
            <a:ext cx="2481770" cy="400110"/>
          </a:xfrm>
          <a:prstGeom prst="rect">
            <a:avLst/>
          </a:prstGeom>
          <a:noFill/>
        </p:spPr>
        <p:txBody>
          <a:bodyPr wrap="none" rtlCol="0">
            <a:spAutoFit/>
          </a:bodyPr>
          <a:lstStyle/>
          <a:p>
            <a:pPr algn="l"/>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注：</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Conjoint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＝結合</a:t>
            </a:r>
          </a:p>
        </p:txBody>
      </p:sp>
      <p:sp>
        <p:nvSpPr>
          <p:cNvPr id="82" name="テキスト ボックス 81">
            <a:extLst>
              <a:ext uri="{FF2B5EF4-FFF2-40B4-BE49-F238E27FC236}">
                <a16:creationId xmlns:a16="http://schemas.microsoft.com/office/drawing/2014/main" id="{0197CE20-C44F-4BDF-949A-E2E76A14A27D}"/>
              </a:ext>
            </a:extLst>
          </p:cNvPr>
          <p:cNvSpPr txBox="1"/>
          <p:nvPr/>
        </p:nvSpPr>
        <p:spPr>
          <a:xfrm>
            <a:off x="5715307" y="5128145"/>
            <a:ext cx="2438094" cy="646331"/>
          </a:xfrm>
          <a:prstGeom prst="rect">
            <a:avLst/>
          </a:prstGeom>
          <a:noFill/>
        </p:spPr>
        <p:txBody>
          <a:bodyPr wrap="square" rtlCol="0">
            <a:spAutoFit/>
          </a:bodyPr>
          <a:lstStyle/>
          <a:p>
            <a:pPr algn="just" fontAlgn="auto">
              <a:spcBef>
                <a:spcPts val="0"/>
              </a:spcBef>
              <a:spcAft>
                <a:spcPts val="0"/>
              </a:spcAft>
            </a:pPr>
            <a:r>
              <a:rPr kumimoji="1" lang="ja-JP" altLang="en-US" sz="1800" dirty="0">
                <a:solidFill>
                  <a:srgbClr val="FF0000"/>
                </a:solidFill>
                <a:latin typeface="ＭＳ Ｐゴシック" panose="020B0600070205080204" pitchFamily="50" charset="-128"/>
              </a:rPr>
              <a:t>製品全体の効用</a:t>
            </a:r>
            <a:r>
              <a:rPr kumimoji="1" lang="ja-JP" altLang="en-US" sz="1800" dirty="0">
                <a:solidFill>
                  <a:srgbClr val="FFFFFF"/>
                </a:solidFill>
                <a:latin typeface="ＭＳ Ｐゴシック" panose="020B0600070205080204" pitchFamily="50" charset="-128"/>
              </a:rPr>
              <a:t>は部分効用が結合したもの</a:t>
            </a:r>
            <a:endParaRPr kumimoji="1" lang="en-US" altLang="ja-JP" sz="1800" dirty="0">
              <a:solidFill>
                <a:srgbClr val="FFFFFF"/>
              </a:solidFill>
              <a:latin typeface="ＭＳ Ｐゴシック" panose="020B0600070205080204" pitchFamily="50" charset="-128"/>
            </a:endParaRPr>
          </a:p>
        </p:txBody>
      </p:sp>
      <p:cxnSp>
        <p:nvCxnSpPr>
          <p:cNvPr id="84" name="コネクタ: 曲線 83">
            <a:extLst>
              <a:ext uri="{FF2B5EF4-FFF2-40B4-BE49-F238E27FC236}">
                <a16:creationId xmlns:a16="http://schemas.microsoft.com/office/drawing/2014/main" id="{2729ACBD-D9D4-4B06-AFD0-804785781535}"/>
              </a:ext>
            </a:extLst>
          </p:cNvPr>
          <p:cNvCxnSpPr>
            <a:cxnSpLocks/>
            <a:endCxn id="60" idx="4"/>
          </p:cNvCxnSpPr>
          <p:nvPr/>
        </p:nvCxnSpPr>
        <p:spPr>
          <a:xfrm rot="5400000" flipH="1" flipV="1">
            <a:off x="6415387" y="4974972"/>
            <a:ext cx="307543" cy="96268"/>
          </a:xfrm>
          <a:prstGeom prst="curvedConnector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3A306CF7-E6AB-45F7-9CDB-9DCFFB6A93AA}"/>
              </a:ext>
            </a:extLst>
          </p:cNvPr>
          <p:cNvSpPr txBox="1"/>
          <p:nvPr/>
        </p:nvSpPr>
        <p:spPr>
          <a:xfrm>
            <a:off x="-28662" y="5866957"/>
            <a:ext cx="5325526" cy="353943"/>
          </a:xfrm>
          <a:prstGeom prst="rect">
            <a:avLst/>
          </a:prstGeom>
          <a:noFill/>
        </p:spPr>
        <p:txBody>
          <a:bodyPr wrap="square" rtlCol="0">
            <a:spAutoFit/>
          </a:bodyPr>
          <a:lstStyle/>
          <a:p>
            <a:pPr algn="ctr" fontAlgn="auto">
              <a:spcBef>
                <a:spcPts val="0"/>
              </a:spcBef>
              <a:spcAft>
                <a:spcPts val="0"/>
              </a:spcAft>
            </a:pPr>
            <a:r>
              <a:rPr kumimoji="1" lang="ja-JP" altLang="en-US" sz="1700" dirty="0">
                <a:solidFill>
                  <a:schemeClr val="bg1"/>
                </a:solidFill>
                <a:latin typeface="ＭＳ Ｐゴシック" panose="020B0600070205080204" pitchFamily="50" charset="-128"/>
              </a:rPr>
              <a:t>注：楕円の大きさは効用（使用満足度）の大きさ</a:t>
            </a:r>
            <a:endParaRPr kumimoji="1" lang="en-US" altLang="ja-JP" sz="1700" dirty="0">
              <a:solidFill>
                <a:schemeClr val="bg1"/>
              </a:solidFill>
              <a:latin typeface="ＭＳ Ｐゴシック" panose="020B0600070205080204" pitchFamily="50" charset="-128"/>
            </a:endParaRPr>
          </a:p>
        </p:txBody>
      </p:sp>
      <p:cxnSp>
        <p:nvCxnSpPr>
          <p:cNvPr id="29" name="コネクタ: 曲線 28">
            <a:extLst>
              <a:ext uri="{FF2B5EF4-FFF2-40B4-BE49-F238E27FC236}">
                <a16:creationId xmlns:a16="http://schemas.microsoft.com/office/drawing/2014/main" id="{982E0D6F-1A96-43DE-8C02-1CD4B7DBEF57}"/>
              </a:ext>
            </a:extLst>
          </p:cNvPr>
          <p:cNvCxnSpPr>
            <a:cxnSpLocks/>
            <a:endCxn id="42" idx="5"/>
          </p:cNvCxnSpPr>
          <p:nvPr/>
        </p:nvCxnSpPr>
        <p:spPr>
          <a:xfrm rot="16200000" flipV="1">
            <a:off x="7276944" y="4604905"/>
            <a:ext cx="647034" cy="567882"/>
          </a:xfrm>
          <a:prstGeom prst="curvedConnector3">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107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0"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childTnLst>
                                </p:cTn>
                              </p:par>
                              <p:par>
                                <p:cTn id="26" presetID="10" presetClass="entr" presetSubtype="0" fill="hold"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6" grpId="0"/>
      <p:bldP spid="5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コンテンツ プレースホルダー 3">
            <a:extLst>
              <a:ext uri="{FF2B5EF4-FFF2-40B4-BE49-F238E27FC236}">
                <a16:creationId xmlns:a16="http://schemas.microsoft.com/office/drawing/2014/main" id="{8425A3F0-F0F7-4965-9D18-8334E396AAF6}"/>
              </a:ext>
            </a:extLst>
          </p:cNvPr>
          <p:cNvGraphicFramePr>
            <a:graphicFrameLocks/>
          </p:cNvGraphicFramePr>
          <p:nvPr>
            <p:extLst>
              <p:ext uri="{D42A27DB-BD31-4B8C-83A1-F6EECF244321}">
                <p14:modId xmlns:p14="http://schemas.microsoft.com/office/powerpoint/2010/main" val="2565260326"/>
              </p:ext>
            </p:extLst>
          </p:nvPr>
        </p:nvGraphicFramePr>
        <p:xfrm>
          <a:off x="4067378" y="2420888"/>
          <a:ext cx="496888" cy="3760159"/>
        </p:xfrm>
        <a:graphic>
          <a:graphicData uri="http://schemas.openxmlformats.org/drawingml/2006/table">
            <a:tbl>
              <a:tblPr firstRow="1" firstCol="1" lastCol="1" bandRow="1">
                <a:tableStyleId>{5C22544A-7EE6-4342-B048-85BDC9FD1C3A}</a:tableStyleId>
              </a:tblPr>
              <a:tblGrid>
                <a:gridCol w="496888">
                  <a:extLst>
                    <a:ext uri="{9D8B030D-6E8A-4147-A177-3AD203B41FA5}">
                      <a16:colId xmlns:a16="http://schemas.microsoft.com/office/drawing/2014/main" val="3424249735"/>
                    </a:ext>
                  </a:extLst>
                </a:gridCol>
              </a:tblGrid>
              <a:tr h="780462">
                <a:tc>
                  <a:txBody>
                    <a:bodyPr/>
                    <a:lstStyle/>
                    <a:p>
                      <a:pPr algn="ctr" fontAlgn="ctr"/>
                      <a:r>
                        <a:rPr lang="ja-JP" altLang="en-US" sz="1700" b="0" i="0" u="none" strike="noStrike" dirty="0">
                          <a:solidFill>
                            <a:schemeClr val="bg1"/>
                          </a:solidFill>
                          <a:effectLst/>
                          <a:latin typeface="ＭＳ Ｐゴシック" panose="020B0600070205080204" pitchFamily="50" charset="-128"/>
                          <a:ea typeface="ＭＳ Ｐゴシック" panose="020B0600070205080204" pitchFamily="50" charset="-128"/>
                        </a:rPr>
                        <a:t>評点</a:t>
                      </a:r>
                      <a:endParaRPr lang="en-US" altLang="ja-JP" sz="1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tc>
                <a:extLst>
                  <a:ext uri="{0D108BD9-81ED-4DB2-BD59-A6C34878D82A}">
                    <a16:rowId xmlns:a16="http://schemas.microsoft.com/office/drawing/2014/main" val="330119844"/>
                  </a:ext>
                </a:extLst>
              </a:tr>
              <a:tr h="376934">
                <a:tc>
                  <a:txBody>
                    <a:bodyPr/>
                    <a:lstStyle/>
                    <a:p>
                      <a:pPr algn="ctr" fontAlgn="ctr"/>
                      <a:r>
                        <a:rPr lang="en-US" altLang="ja-JP" sz="1700" b="0" i="0" u="none" strike="noStrike" dirty="0">
                          <a:solidFill>
                            <a:schemeClr val="bg1"/>
                          </a:solidFill>
                          <a:effectLst/>
                          <a:latin typeface="ＭＳ Ｐゴシック" panose="020B0600070205080204" pitchFamily="50" charset="-128"/>
                          <a:ea typeface="ＭＳ Ｐゴシック" panose="020B0600070205080204" pitchFamily="50" charset="-128"/>
                        </a:rPr>
                        <a:t>1</a:t>
                      </a:r>
                    </a:p>
                  </a:txBody>
                  <a:tcPr marL="0" marR="0" marT="0" marB="0" anchor="ctr"/>
                </a:tc>
                <a:extLst>
                  <a:ext uri="{0D108BD9-81ED-4DB2-BD59-A6C34878D82A}">
                    <a16:rowId xmlns:a16="http://schemas.microsoft.com/office/drawing/2014/main" val="3856147240"/>
                  </a:ext>
                </a:extLst>
              </a:tr>
              <a:tr h="376934">
                <a:tc>
                  <a:txBody>
                    <a:bodyPr/>
                    <a:lstStyle/>
                    <a:p>
                      <a:pPr algn="ctr" fontAlgn="ctr"/>
                      <a:r>
                        <a:rPr lang="en-US" altLang="ja-JP" sz="1700" b="0" i="0" u="none" strike="noStrike" dirty="0">
                          <a:solidFill>
                            <a:schemeClr val="bg1"/>
                          </a:solidFill>
                          <a:effectLst/>
                          <a:latin typeface="ＭＳ Ｐゴシック" panose="020B0600070205080204" pitchFamily="50" charset="-128"/>
                          <a:ea typeface="ＭＳ Ｐゴシック" panose="020B0600070205080204" pitchFamily="50" charset="-128"/>
                        </a:rPr>
                        <a:t>4</a:t>
                      </a:r>
                    </a:p>
                  </a:txBody>
                  <a:tcPr marL="0" marR="0" marT="0" marB="0" anchor="ctr"/>
                </a:tc>
                <a:extLst>
                  <a:ext uri="{0D108BD9-81ED-4DB2-BD59-A6C34878D82A}">
                    <a16:rowId xmlns:a16="http://schemas.microsoft.com/office/drawing/2014/main" val="1522646732"/>
                  </a:ext>
                </a:extLst>
              </a:tr>
              <a:tr h="376934">
                <a:tc>
                  <a:txBody>
                    <a:bodyPr/>
                    <a:lstStyle/>
                    <a:p>
                      <a:pPr algn="ctr" fontAlgn="ctr"/>
                      <a:r>
                        <a:rPr lang="en-US" altLang="ja-JP" sz="1700" b="0" i="0" u="none" strike="noStrike" dirty="0">
                          <a:solidFill>
                            <a:schemeClr val="bg1"/>
                          </a:solidFill>
                          <a:effectLst/>
                          <a:latin typeface="ＭＳ Ｐゴシック" panose="020B0600070205080204" pitchFamily="50" charset="-128"/>
                          <a:ea typeface="ＭＳ Ｐゴシック" panose="020B0600070205080204" pitchFamily="50" charset="-128"/>
                        </a:rPr>
                        <a:t>2</a:t>
                      </a:r>
                    </a:p>
                  </a:txBody>
                  <a:tcPr marL="0" marR="0" marT="0" marB="0" anchor="ctr"/>
                </a:tc>
                <a:extLst>
                  <a:ext uri="{0D108BD9-81ED-4DB2-BD59-A6C34878D82A}">
                    <a16:rowId xmlns:a16="http://schemas.microsoft.com/office/drawing/2014/main" val="3902255760"/>
                  </a:ext>
                </a:extLst>
              </a:tr>
              <a:tr h="341159">
                <a:tc>
                  <a:txBody>
                    <a:bodyPr/>
                    <a:lstStyle/>
                    <a:p>
                      <a:pPr algn="ctr" fontAlgn="ctr"/>
                      <a:r>
                        <a:rPr lang="en-US" altLang="ja-JP" sz="1700" b="0" i="0" u="none" strike="noStrike" dirty="0">
                          <a:solidFill>
                            <a:schemeClr val="bg1"/>
                          </a:solidFill>
                          <a:effectLst/>
                          <a:latin typeface="ＭＳ Ｐゴシック" panose="020B0600070205080204" pitchFamily="50" charset="-128"/>
                          <a:ea typeface="ＭＳ Ｐゴシック" panose="020B0600070205080204" pitchFamily="50" charset="-128"/>
                        </a:rPr>
                        <a:t>6</a:t>
                      </a:r>
                    </a:p>
                  </a:txBody>
                  <a:tcPr marL="0" marR="0" marT="0" marB="0" anchor="ctr"/>
                </a:tc>
                <a:extLst>
                  <a:ext uri="{0D108BD9-81ED-4DB2-BD59-A6C34878D82A}">
                    <a16:rowId xmlns:a16="http://schemas.microsoft.com/office/drawing/2014/main" val="3284420183"/>
                  </a:ext>
                </a:extLst>
              </a:tr>
              <a:tr h="376934">
                <a:tc>
                  <a:txBody>
                    <a:bodyPr/>
                    <a:lstStyle/>
                    <a:p>
                      <a:pPr algn="ctr" fontAlgn="ctr"/>
                      <a:r>
                        <a:rPr lang="en-US" altLang="ja-JP" sz="1700" b="0" i="0" u="none" strike="noStrike" dirty="0">
                          <a:solidFill>
                            <a:schemeClr val="bg1"/>
                          </a:solidFill>
                          <a:effectLst/>
                          <a:latin typeface="ＭＳ Ｐゴシック" panose="020B0600070205080204" pitchFamily="50" charset="-128"/>
                          <a:ea typeface="ＭＳ Ｐゴシック" panose="020B0600070205080204" pitchFamily="50" charset="-128"/>
                        </a:rPr>
                        <a:t>5</a:t>
                      </a:r>
                    </a:p>
                  </a:txBody>
                  <a:tcPr marL="0" marR="0" marT="0" marB="0" anchor="ctr"/>
                </a:tc>
                <a:extLst>
                  <a:ext uri="{0D108BD9-81ED-4DB2-BD59-A6C34878D82A}">
                    <a16:rowId xmlns:a16="http://schemas.microsoft.com/office/drawing/2014/main" val="3504010445"/>
                  </a:ext>
                </a:extLst>
              </a:tr>
              <a:tr h="376934">
                <a:tc>
                  <a:txBody>
                    <a:bodyPr/>
                    <a:lstStyle/>
                    <a:p>
                      <a:pPr algn="ctr" fontAlgn="ctr"/>
                      <a:r>
                        <a:rPr lang="en-US" altLang="ja-JP" sz="1700" b="0" i="0" u="none" strike="noStrike" dirty="0">
                          <a:solidFill>
                            <a:schemeClr val="bg1"/>
                          </a:solidFill>
                          <a:effectLst/>
                          <a:latin typeface="ＭＳ Ｐゴシック" panose="020B0600070205080204" pitchFamily="50" charset="-128"/>
                          <a:ea typeface="ＭＳ Ｐゴシック" panose="020B0600070205080204" pitchFamily="50" charset="-128"/>
                        </a:rPr>
                        <a:t>7</a:t>
                      </a:r>
                    </a:p>
                  </a:txBody>
                  <a:tcPr marL="0" marR="0" marT="0" marB="0" anchor="ctr"/>
                </a:tc>
                <a:extLst>
                  <a:ext uri="{0D108BD9-81ED-4DB2-BD59-A6C34878D82A}">
                    <a16:rowId xmlns:a16="http://schemas.microsoft.com/office/drawing/2014/main" val="1801943356"/>
                  </a:ext>
                </a:extLst>
              </a:tr>
              <a:tr h="376934">
                <a:tc>
                  <a:txBody>
                    <a:bodyPr/>
                    <a:lstStyle/>
                    <a:p>
                      <a:pPr algn="ctr" fontAlgn="ctr"/>
                      <a:r>
                        <a:rPr lang="en-US" altLang="ja-JP" sz="1700" b="0" i="0" u="none" strike="noStrike" dirty="0">
                          <a:solidFill>
                            <a:schemeClr val="bg1"/>
                          </a:solidFill>
                          <a:effectLst/>
                          <a:latin typeface="ＭＳ Ｐゴシック" panose="020B0600070205080204" pitchFamily="50" charset="-128"/>
                          <a:ea typeface="ＭＳ Ｐゴシック" panose="020B0600070205080204" pitchFamily="50" charset="-128"/>
                        </a:rPr>
                        <a:t>6</a:t>
                      </a:r>
                    </a:p>
                  </a:txBody>
                  <a:tcPr marL="0" marR="0" marT="0" marB="0" anchor="ctr"/>
                </a:tc>
                <a:extLst>
                  <a:ext uri="{0D108BD9-81ED-4DB2-BD59-A6C34878D82A}">
                    <a16:rowId xmlns:a16="http://schemas.microsoft.com/office/drawing/2014/main" val="2858681442"/>
                  </a:ext>
                </a:extLst>
              </a:tr>
              <a:tr h="376934">
                <a:tc>
                  <a:txBody>
                    <a:bodyPr/>
                    <a:lstStyle/>
                    <a:p>
                      <a:pPr algn="ctr" fontAlgn="ctr"/>
                      <a:r>
                        <a:rPr lang="en-US" altLang="ja-JP" sz="1700" b="0" i="0" u="none" strike="noStrike" dirty="0">
                          <a:solidFill>
                            <a:schemeClr val="bg1"/>
                          </a:solidFill>
                          <a:effectLst/>
                          <a:latin typeface="ＭＳ Ｐゴシック" panose="020B0600070205080204" pitchFamily="50" charset="-128"/>
                          <a:ea typeface="ＭＳ Ｐゴシック" panose="020B0600070205080204" pitchFamily="50" charset="-128"/>
                        </a:rPr>
                        <a:t>8</a:t>
                      </a:r>
                    </a:p>
                  </a:txBody>
                  <a:tcPr marL="0" marR="0" marT="0" marB="0" anchor="ctr"/>
                </a:tc>
                <a:extLst>
                  <a:ext uri="{0D108BD9-81ED-4DB2-BD59-A6C34878D82A}">
                    <a16:rowId xmlns:a16="http://schemas.microsoft.com/office/drawing/2014/main" val="1330858188"/>
                  </a:ext>
                </a:extLst>
              </a:tr>
            </a:tbl>
          </a:graphicData>
        </a:graphic>
      </p:graphicFrame>
      <p:sp>
        <p:nvSpPr>
          <p:cNvPr id="2" name="タイトル 1">
            <a:extLst>
              <a:ext uri="{FF2B5EF4-FFF2-40B4-BE49-F238E27FC236}">
                <a16:creationId xmlns:a16="http://schemas.microsoft.com/office/drawing/2014/main" id="{FD0D6159-D15C-4335-B641-544FFF3D3009}"/>
              </a:ext>
            </a:extLst>
          </p:cNvPr>
          <p:cNvSpPr>
            <a:spLocks noGrp="1"/>
          </p:cNvSpPr>
          <p:nvPr>
            <p:ph type="title"/>
          </p:nvPr>
        </p:nvSpPr>
        <p:spPr/>
        <p:txBody>
          <a:bodyPr/>
          <a:lstStyle/>
          <a:p>
            <a:r>
              <a:rPr kumimoji="1" lang="ja-JP" altLang="en-US" sz="3500" dirty="0"/>
              <a:t>コンジョイント分析の分析事例①</a:t>
            </a:r>
          </a:p>
        </p:txBody>
      </p:sp>
      <p:graphicFrame>
        <p:nvGraphicFramePr>
          <p:cNvPr id="4" name="コンテンツ プレースホルダー 3">
            <a:extLst>
              <a:ext uri="{FF2B5EF4-FFF2-40B4-BE49-F238E27FC236}">
                <a16:creationId xmlns:a16="http://schemas.microsoft.com/office/drawing/2014/main" id="{9A3C5FCF-BA2F-4A94-9F71-DC3096B5DE02}"/>
              </a:ext>
            </a:extLst>
          </p:cNvPr>
          <p:cNvGraphicFramePr>
            <a:graphicFrameLocks noGrp="1"/>
          </p:cNvGraphicFramePr>
          <p:nvPr>
            <p:ph idx="1"/>
            <p:extLst>
              <p:ext uri="{D42A27DB-BD31-4B8C-83A1-F6EECF244321}">
                <p14:modId xmlns:p14="http://schemas.microsoft.com/office/powerpoint/2010/main" val="1980903291"/>
              </p:ext>
            </p:extLst>
          </p:nvPr>
        </p:nvGraphicFramePr>
        <p:xfrm>
          <a:off x="473548" y="2420888"/>
          <a:ext cx="3576315" cy="3743960"/>
        </p:xfrm>
        <a:graphic>
          <a:graphicData uri="http://schemas.openxmlformats.org/drawingml/2006/table">
            <a:tbl>
              <a:tblPr firstRow="1" firstCol="1" bandRow="1">
                <a:tableStyleId>{5C22544A-7EE6-4342-B048-85BDC9FD1C3A}</a:tableStyleId>
              </a:tblPr>
              <a:tblGrid>
                <a:gridCol w="360040">
                  <a:extLst>
                    <a:ext uri="{9D8B030D-6E8A-4147-A177-3AD203B41FA5}">
                      <a16:colId xmlns:a16="http://schemas.microsoft.com/office/drawing/2014/main" val="3133862721"/>
                    </a:ext>
                  </a:extLst>
                </a:gridCol>
                <a:gridCol w="763588">
                  <a:extLst>
                    <a:ext uri="{9D8B030D-6E8A-4147-A177-3AD203B41FA5}">
                      <a16:colId xmlns:a16="http://schemas.microsoft.com/office/drawing/2014/main" val="1711766564"/>
                    </a:ext>
                  </a:extLst>
                </a:gridCol>
                <a:gridCol w="889000">
                  <a:extLst>
                    <a:ext uri="{9D8B030D-6E8A-4147-A177-3AD203B41FA5}">
                      <a16:colId xmlns:a16="http://schemas.microsoft.com/office/drawing/2014/main" val="3582365586"/>
                    </a:ext>
                  </a:extLst>
                </a:gridCol>
                <a:gridCol w="595312">
                  <a:extLst>
                    <a:ext uri="{9D8B030D-6E8A-4147-A177-3AD203B41FA5}">
                      <a16:colId xmlns:a16="http://schemas.microsoft.com/office/drawing/2014/main" val="1097005175"/>
                    </a:ext>
                  </a:extLst>
                </a:gridCol>
                <a:gridCol w="968375">
                  <a:extLst>
                    <a:ext uri="{9D8B030D-6E8A-4147-A177-3AD203B41FA5}">
                      <a16:colId xmlns:a16="http://schemas.microsoft.com/office/drawing/2014/main" val="3369617471"/>
                    </a:ext>
                  </a:extLst>
                </a:gridCol>
              </a:tblGrid>
              <a:tr h="49315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700" b="0" i="0" u="none" strike="noStrike" dirty="0">
                          <a:solidFill>
                            <a:schemeClr val="bg1"/>
                          </a:solidFill>
                          <a:effectLst/>
                          <a:latin typeface="ＭＳ Ｐゴシック" panose="020B0600070205080204" pitchFamily="50" charset="-128"/>
                          <a:ea typeface="ＭＳ Ｐゴシック" panose="020B0600070205080204" pitchFamily="50" charset="-128"/>
                        </a:rPr>
                        <a:t>   </a:t>
                      </a:r>
                      <a:endParaRPr lang="en-US" altLang="ja-JP" sz="15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5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lnTlToBr w="12700" cap="flat" cmpd="sng" algn="ctr">
                      <a:noFill/>
                      <a:prstDash val="solid"/>
                      <a:round/>
                      <a:headEnd type="none" w="med" len="med"/>
                      <a:tailEnd type="none" w="med" len="med"/>
                    </a:lnTlToBr>
                  </a:tcPr>
                </a:tc>
                <a:tc>
                  <a:txBody>
                    <a:bodyPr/>
                    <a:lstStyle/>
                    <a:p>
                      <a:pPr algn="ctr" fontAlgn="ctr"/>
                      <a:r>
                        <a:rPr lang="ja-JP" altLang="en-US" sz="1700" b="0" i="0" u="none" strike="noStrike" dirty="0">
                          <a:solidFill>
                            <a:schemeClr val="bg1"/>
                          </a:solidFill>
                          <a:effectLst/>
                          <a:latin typeface="ＭＳ Ｐゴシック" panose="020B0600070205080204" pitchFamily="50" charset="-128"/>
                          <a:ea typeface="ＭＳ Ｐゴシック" panose="020B0600070205080204" pitchFamily="50" charset="-128"/>
                        </a:rPr>
                        <a:t>画面</a:t>
                      </a:r>
                      <a:endParaRPr lang="en-US" altLang="ja-JP" sz="1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p>
                      <a:pPr algn="ctr" fontAlgn="ctr"/>
                      <a:r>
                        <a:rPr lang="en-US" altLang="ja-JP" sz="1700" b="0" i="0" u="none" strike="noStrike" dirty="0">
                          <a:solidFill>
                            <a:schemeClr val="bg1"/>
                          </a:solidFill>
                          <a:effectLst/>
                          <a:latin typeface="ＭＳ Ｐゴシック" panose="020B0600070205080204" pitchFamily="50" charset="-128"/>
                          <a:ea typeface="ＭＳ Ｐゴシック" panose="020B0600070205080204" pitchFamily="50" charset="-128"/>
                        </a:rPr>
                        <a:t>1</a:t>
                      </a:r>
                      <a:r>
                        <a:rPr lang="ja-JP" altLang="en-US" sz="1700" b="0" i="0" u="none" strike="noStrike" dirty="0">
                          <a:solidFill>
                            <a:schemeClr val="bg1"/>
                          </a:solidFill>
                          <a:effectLst/>
                          <a:latin typeface="ＭＳ Ｐゴシック" panose="020B0600070205080204" pitchFamily="50" charset="-128"/>
                          <a:ea typeface="ＭＳ Ｐゴシック" panose="020B0600070205080204" pitchFamily="50" charset="-128"/>
                        </a:rPr>
                        <a:t>：</a:t>
                      </a:r>
                      <a:r>
                        <a:rPr lang="en-US" altLang="ja-JP" sz="1700" b="0" i="0" u="none" strike="noStrike" dirty="0">
                          <a:solidFill>
                            <a:schemeClr val="bg1"/>
                          </a:solidFill>
                          <a:effectLst/>
                          <a:latin typeface="ＭＳ Ｐゴシック" panose="020B0600070205080204" pitchFamily="50" charset="-128"/>
                          <a:ea typeface="ＭＳ Ｐゴシック" panose="020B0600070205080204" pitchFamily="50" charset="-128"/>
                        </a:rPr>
                        <a:t>6</a:t>
                      </a:r>
                      <a:r>
                        <a:rPr lang="ja-JP" altLang="en-US" sz="1700" b="0" i="0" u="none" strike="noStrike" dirty="0">
                          <a:solidFill>
                            <a:schemeClr val="bg1"/>
                          </a:solidFill>
                          <a:effectLst/>
                          <a:latin typeface="ＭＳ Ｐゴシック" panose="020B0600070205080204" pitchFamily="50" charset="-128"/>
                          <a:ea typeface="ＭＳ Ｐゴシック" panose="020B0600070205080204" pitchFamily="50" charset="-128"/>
                        </a:rPr>
                        <a:t>ｲﾝﾁ</a:t>
                      </a:r>
                      <a:endParaRPr lang="en-US" altLang="ja-JP" sz="1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p>
                      <a:pPr algn="ctr" fontAlgn="ctr"/>
                      <a:r>
                        <a:rPr lang="en-US" altLang="ja-JP" sz="1700" b="0" i="0" u="none" strike="noStrike" dirty="0">
                          <a:solidFill>
                            <a:schemeClr val="bg1"/>
                          </a:solidFill>
                          <a:effectLst/>
                          <a:latin typeface="ＭＳ Ｐゴシック" panose="020B0600070205080204" pitchFamily="50" charset="-128"/>
                          <a:ea typeface="ＭＳ Ｐゴシック" panose="020B0600070205080204" pitchFamily="50" charset="-128"/>
                        </a:rPr>
                        <a:t>2</a:t>
                      </a:r>
                      <a:r>
                        <a:rPr lang="ja-JP" altLang="en-US" sz="1700" b="0" i="0" u="none" strike="noStrike" dirty="0">
                          <a:solidFill>
                            <a:schemeClr val="bg1"/>
                          </a:solidFill>
                          <a:effectLst/>
                          <a:latin typeface="ＭＳ Ｐゴシック" panose="020B0600070205080204" pitchFamily="50" charset="-128"/>
                          <a:ea typeface="ＭＳ Ｐゴシック" panose="020B0600070205080204" pitchFamily="50" charset="-128"/>
                        </a:rPr>
                        <a:t>：</a:t>
                      </a:r>
                      <a:r>
                        <a:rPr lang="en-US" altLang="ja-JP" sz="1700" b="0" i="0" u="none" strike="noStrike" dirty="0">
                          <a:solidFill>
                            <a:schemeClr val="bg1"/>
                          </a:solidFill>
                          <a:effectLst/>
                          <a:latin typeface="ＭＳ Ｐゴシック" panose="020B0600070205080204" pitchFamily="50" charset="-128"/>
                          <a:ea typeface="ＭＳ Ｐゴシック" panose="020B0600070205080204" pitchFamily="50" charset="-128"/>
                        </a:rPr>
                        <a:t>5</a:t>
                      </a:r>
                      <a:r>
                        <a:rPr lang="ja-JP" altLang="en-US" sz="1700" b="0" i="0" u="none" strike="noStrike" dirty="0">
                          <a:solidFill>
                            <a:schemeClr val="bg1"/>
                          </a:solidFill>
                          <a:effectLst/>
                          <a:latin typeface="ＭＳ Ｐゴシック" panose="020B0600070205080204" pitchFamily="50" charset="-128"/>
                          <a:ea typeface="ＭＳ Ｐゴシック" panose="020B0600070205080204" pitchFamily="50" charset="-128"/>
                        </a:rPr>
                        <a:t>ｲﾝﾁ</a:t>
                      </a:r>
                      <a:endParaRPr lang="en-US" altLang="ja-JP" sz="1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ja-JP" altLang="en-US" sz="1700" b="0" i="0" u="none" strike="noStrike" dirty="0">
                          <a:solidFill>
                            <a:schemeClr val="bg1"/>
                          </a:solidFill>
                          <a:effectLst/>
                          <a:latin typeface="ＭＳ Ｐゴシック" panose="020B0600070205080204" pitchFamily="50" charset="-128"/>
                          <a:ea typeface="ＭＳ Ｐゴシック" panose="020B0600070205080204" pitchFamily="50" charset="-128"/>
                        </a:rPr>
                        <a:t>容量</a:t>
                      </a:r>
                      <a:endParaRPr lang="en-US" altLang="ja-JP" sz="1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p>
                      <a:pPr algn="ctr" fontAlgn="ctr"/>
                      <a:r>
                        <a:rPr lang="en-US" altLang="ja-JP" sz="1700" b="0" i="0" u="none" strike="noStrike" dirty="0">
                          <a:solidFill>
                            <a:schemeClr val="bg1"/>
                          </a:solidFill>
                          <a:effectLst/>
                          <a:latin typeface="ＭＳ Ｐゴシック" panose="020B0600070205080204" pitchFamily="50" charset="-128"/>
                          <a:ea typeface="ＭＳ Ｐゴシック" panose="020B0600070205080204" pitchFamily="50" charset="-128"/>
                        </a:rPr>
                        <a:t>1</a:t>
                      </a:r>
                      <a:r>
                        <a:rPr lang="ja-JP" altLang="en-US" sz="1700" b="0" i="0" u="none" strike="noStrike" dirty="0">
                          <a:solidFill>
                            <a:schemeClr val="bg1"/>
                          </a:solidFill>
                          <a:effectLst/>
                          <a:latin typeface="ＭＳ Ｐゴシック" panose="020B0600070205080204" pitchFamily="50" charset="-128"/>
                          <a:ea typeface="ＭＳ Ｐゴシック" panose="020B0600070205080204" pitchFamily="50" charset="-128"/>
                        </a:rPr>
                        <a:t>：</a:t>
                      </a:r>
                      <a:r>
                        <a:rPr lang="en-US" altLang="ja-JP" sz="1700" b="0" i="0" u="none" strike="noStrike" dirty="0">
                          <a:solidFill>
                            <a:schemeClr val="bg1"/>
                          </a:solidFill>
                          <a:effectLst/>
                          <a:latin typeface="ＭＳ Ｐゴシック" panose="020B0600070205080204" pitchFamily="50" charset="-128"/>
                          <a:ea typeface="ＭＳ Ｐゴシック" panose="020B0600070205080204" pitchFamily="50" charset="-128"/>
                        </a:rPr>
                        <a:t>256GB</a:t>
                      </a:r>
                    </a:p>
                    <a:p>
                      <a:pPr algn="ctr" fontAlgn="ctr"/>
                      <a:r>
                        <a:rPr lang="en-US" altLang="ja-JP" sz="1700" b="0" i="0" u="none" strike="noStrike" dirty="0">
                          <a:solidFill>
                            <a:schemeClr val="bg1"/>
                          </a:solidFill>
                          <a:effectLst/>
                          <a:latin typeface="ＭＳ Ｐゴシック" panose="020B0600070205080204" pitchFamily="50" charset="-128"/>
                          <a:ea typeface="ＭＳ Ｐゴシック" panose="020B0600070205080204" pitchFamily="50" charset="-128"/>
                        </a:rPr>
                        <a:t>2</a:t>
                      </a:r>
                      <a:r>
                        <a:rPr lang="ja-JP" altLang="en-US" sz="1700" b="0" i="0" u="none" strike="noStrike" dirty="0">
                          <a:solidFill>
                            <a:schemeClr val="bg1"/>
                          </a:solidFill>
                          <a:effectLst/>
                          <a:latin typeface="ＭＳ Ｐゴシック" panose="020B0600070205080204" pitchFamily="50" charset="-128"/>
                          <a:ea typeface="ＭＳ Ｐゴシック" panose="020B0600070205080204" pitchFamily="50" charset="-128"/>
                        </a:rPr>
                        <a:t>：</a:t>
                      </a:r>
                      <a:r>
                        <a:rPr lang="en-US" altLang="ja-JP" sz="1700" b="0" i="0" u="none" strike="noStrike" dirty="0">
                          <a:solidFill>
                            <a:schemeClr val="bg1"/>
                          </a:solidFill>
                          <a:effectLst/>
                          <a:latin typeface="ＭＳ Ｐゴシック" panose="020B0600070205080204" pitchFamily="50" charset="-128"/>
                          <a:ea typeface="ＭＳ Ｐゴシック" panose="020B0600070205080204" pitchFamily="50" charset="-128"/>
                        </a:rPr>
                        <a:t>512GB</a:t>
                      </a:r>
                    </a:p>
                  </a:txBody>
                  <a:tcPr marL="0" marR="0" marT="0" marB="0" anchor="ctr"/>
                </a:tc>
                <a:tc>
                  <a:txBody>
                    <a:bodyPr/>
                    <a:lstStyle/>
                    <a:p>
                      <a:pPr algn="ctr" fontAlgn="ctr"/>
                      <a:r>
                        <a:rPr lang="en-US" altLang="ja-JP" sz="1700" b="0" i="0" u="none" strike="noStrike" dirty="0">
                          <a:solidFill>
                            <a:schemeClr val="bg1"/>
                          </a:solidFill>
                          <a:effectLst/>
                          <a:latin typeface="ＭＳ Ｐゴシック" panose="020B0600070205080204" pitchFamily="50" charset="-128"/>
                          <a:ea typeface="ＭＳ Ｐゴシック" panose="020B0600070205080204" pitchFamily="50" charset="-128"/>
                        </a:rPr>
                        <a:t>Felica</a:t>
                      </a:r>
                    </a:p>
                    <a:p>
                      <a:pPr algn="ctr" fontAlgn="ctr"/>
                      <a:r>
                        <a:rPr lang="en-US" altLang="ja-JP" sz="1700" b="0" i="0" u="none" strike="noStrike" dirty="0">
                          <a:solidFill>
                            <a:schemeClr val="bg1"/>
                          </a:solidFill>
                          <a:effectLst/>
                          <a:latin typeface="ＭＳ Ｐゴシック" panose="020B0600070205080204" pitchFamily="50" charset="-128"/>
                          <a:ea typeface="ＭＳ Ｐゴシック" panose="020B0600070205080204" pitchFamily="50" charset="-128"/>
                        </a:rPr>
                        <a:t>1</a:t>
                      </a:r>
                      <a:r>
                        <a:rPr lang="ja-JP" altLang="en-US" sz="1700" b="0" i="0" u="none" strike="noStrike" dirty="0">
                          <a:solidFill>
                            <a:schemeClr val="bg1"/>
                          </a:solidFill>
                          <a:effectLst/>
                          <a:latin typeface="ＭＳ Ｐゴシック" panose="020B0600070205080204" pitchFamily="50" charset="-128"/>
                          <a:ea typeface="ＭＳ Ｐゴシック" panose="020B0600070205080204" pitchFamily="50" charset="-128"/>
                        </a:rPr>
                        <a:t>：無</a:t>
                      </a:r>
                      <a:endParaRPr lang="en-US" altLang="ja-JP" sz="1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p>
                      <a:pPr algn="ctr" fontAlgn="ctr"/>
                      <a:r>
                        <a:rPr lang="en-US" altLang="ja-JP" sz="1700" b="0" i="0" u="none" strike="noStrike" dirty="0">
                          <a:solidFill>
                            <a:schemeClr val="bg1"/>
                          </a:solidFill>
                          <a:effectLst/>
                          <a:latin typeface="ＭＳ Ｐゴシック" panose="020B0600070205080204" pitchFamily="50" charset="-128"/>
                          <a:ea typeface="ＭＳ Ｐゴシック" panose="020B0600070205080204" pitchFamily="50" charset="-128"/>
                        </a:rPr>
                        <a:t>2</a:t>
                      </a:r>
                      <a:r>
                        <a:rPr lang="ja-JP" altLang="en-US" sz="1700" b="0" i="0" u="none" strike="noStrike" dirty="0">
                          <a:solidFill>
                            <a:schemeClr val="bg1"/>
                          </a:solidFill>
                          <a:effectLst/>
                          <a:latin typeface="ＭＳ Ｐゴシック" panose="020B0600070205080204" pitchFamily="50" charset="-128"/>
                          <a:ea typeface="ＭＳ Ｐゴシック" panose="020B0600070205080204" pitchFamily="50" charset="-128"/>
                        </a:rPr>
                        <a:t>：有</a:t>
                      </a:r>
                      <a:endParaRPr lang="en-US" altLang="ja-JP" sz="1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en-US" altLang="ja-JP" sz="1700" b="0" i="0" u="none" strike="noStrike" dirty="0">
                          <a:solidFill>
                            <a:schemeClr val="bg1"/>
                          </a:solidFill>
                          <a:effectLst/>
                          <a:latin typeface="ＭＳ Ｐゴシック" panose="020B0600070205080204" pitchFamily="50" charset="-128"/>
                          <a:ea typeface="ＭＳ Ｐゴシック" panose="020B0600070205080204" pitchFamily="50" charset="-128"/>
                        </a:rPr>
                        <a:t>OS</a:t>
                      </a:r>
                    </a:p>
                    <a:p>
                      <a:pPr algn="l" fontAlgn="ctr"/>
                      <a:r>
                        <a:rPr lang="en-US" altLang="ja-JP" sz="1700" b="0" i="0" u="none" strike="noStrike" dirty="0">
                          <a:solidFill>
                            <a:schemeClr val="bg1"/>
                          </a:solidFill>
                          <a:effectLst/>
                          <a:latin typeface="ＭＳ Ｐゴシック" panose="020B0600070205080204" pitchFamily="50" charset="-128"/>
                          <a:ea typeface="ＭＳ Ｐゴシック" panose="020B0600070205080204" pitchFamily="50" charset="-128"/>
                        </a:rPr>
                        <a:t>1</a:t>
                      </a:r>
                      <a:r>
                        <a:rPr lang="ja-JP" altLang="en-US" sz="1700" b="0" i="0" u="none" strike="noStrike" dirty="0">
                          <a:solidFill>
                            <a:schemeClr val="bg1"/>
                          </a:solidFill>
                          <a:effectLst/>
                          <a:latin typeface="ＭＳ Ｐゴシック" panose="020B0600070205080204" pitchFamily="50" charset="-128"/>
                          <a:ea typeface="ＭＳ Ｐゴシック" panose="020B0600070205080204" pitchFamily="50" charset="-128"/>
                        </a:rPr>
                        <a:t>：</a:t>
                      </a:r>
                      <a:r>
                        <a:rPr lang="en-US" altLang="ja-JP" sz="1700" b="0" i="0" u="none" strike="noStrike" dirty="0">
                          <a:solidFill>
                            <a:schemeClr val="bg1"/>
                          </a:solidFill>
                          <a:effectLst/>
                          <a:latin typeface="ＭＳ Ｐゴシック" panose="020B0600070205080204" pitchFamily="50" charset="-128"/>
                          <a:ea typeface="ＭＳ Ｐゴシック" panose="020B0600070205080204" pitchFamily="50" charset="-128"/>
                        </a:rPr>
                        <a:t>iOS</a:t>
                      </a:r>
                    </a:p>
                    <a:p>
                      <a:pPr algn="l" fontAlgn="ctr"/>
                      <a:r>
                        <a:rPr lang="en-US" altLang="ja-JP" sz="1700" b="0" i="0" u="none" strike="noStrike" dirty="0">
                          <a:solidFill>
                            <a:schemeClr val="bg1"/>
                          </a:solidFill>
                          <a:effectLst/>
                          <a:latin typeface="ＭＳ Ｐゴシック" panose="020B0600070205080204" pitchFamily="50" charset="-128"/>
                          <a:ea typeface="ＭＳ Ｐゴシック" panose="020B0600070205080204" pitchFamily="50" charset="-128"/>
                        </a:rPr>
                        <a:t>2</a:t>
                      </a:r>
                      <a:r>
                        <a:rPr lang="ja-JP" altLang="en-US" sz="1700" b="0" i="0" u="none" strike="noStrike" dirty="0">
                          <a:solidFill>
                            <a:schemeClr val="bg1"/>
                          </a:solidFill>
                          <a:effectLst/>
                          <a:latin typeface="ＭＳ Ｐゴシック" panose="020B0600070205080204" pitchFamily="50" charset="-128"/>
                          <a:ea typeface="ＭＳ Ｐゴシック" panose="020B0600070205080204" pitchFamily="50" charset="-128"/>
                        </a:rPr>
                        <a:t>：</a:t>
                      </a:r>
                      <a:r>
                        <a:rPr lang="en-US" altLang="ja-JP" sz="1700" b="0" i="0" u="none" strike="noStrike" dirty="0">
                          <a:solidFill>
                            <a:schemeClr val="bg1"/>
                          </a:solidFill>
                          <a:effectLst/>
                          <a:latin typeface="ＭＳ Ｐゴシック" panose="020B0600070205080204" pitchFamily="50" charset="-128"/>
                          <a:ea typeface="ＭＳ Ｐゴシック" panose="020B0600070205080204" pitchFamily="50" charset="-128"/>
                        </a:rPr>
                        <a:t>Android</a:t>
                      </a:r>
                    </a:p>
                  </a:txBody>
                  <a:tcPr marL="0" marR="0" marT="0" marB="0" anchor="ctr"/>
                </a:tc>
                <a:extLst>
                  <a:ext uri="{0D108BD9-81ED-4DB2-BD59-A6C34878D82A}">
                    <a16:rowId xmlns:a16="http://schemas.microsoft.com/office/drawing/2014/main" val="330119844"/>
                  </a:ext>
                </a:extLst>
              </a:tr>
              <a:tr h="370840">
                <a:tc>
                  <a:txBody>
                    <a:bodyPr/>
                    <a:lstStyle/>
                    <a:p>
                      <a:pPr algn="ctr" fontAlgn="ctr"/>
                      <a:r>
                        <a:rPr lang="en-US" altLang="ja-JP" sz="1700" b="0" i="0" u="none" strike="noStrike" dirty="0">
                          <a:solidFill>
                            <a:schemeClr val="bg1"/>
                          </a:solidFill>
                          <a:effectLst/>
                          <a:latin typeface="ＭＳ Ｐゴシック" panose="020B0600070205080204" pitchFamily="50" charset="-128"/>
                          <a:ea typeface="ＭＳ Ｐゴシック" panose="020B0600070205080204" pitchFamily="50" charset="-128"/>
                        </a:rPr>
                        <a:t>1</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extLst>
                  <a:ext uri="{0D108BD9-81ED-4DB2-BD59-A6C34878D82A}">
                    <a16:rowId xmlns:a16="http://schemas.microsoft.com/office/drawing/2014/main" val="3856147240"/>
                  </a:ext>
                </a:extLst>
              </a:tr>
              <a:tr h="370840">
                <a:tc>
                  <a:txBody>
                    <a:bodyPr/>
                    <a:lstStyle/>
                    <a:p>
                      <a:pPr algn="ctr" fontAlgn="ctr"/>
                      <a:r>
                        <a:rPr lang="en-US" altLang="ja-JP" sz="1700" b="0" i="0" u="none" strike="noStrike">
                          <a:solidFill>
                            <a:schemeClr val="bg1"/>
                          </a:solidFill>
                          <a:effectLst/>
                          <a:latin typeface="ＭＳ Ｐゴシック" panose="020B0600070205080204" pitchFamily="50" charset="-128"/>
                          <a:ea typeface="ＭＳ Ｐゴシック" panose="020B0600070205080204" pitchFamily="50" charset="-128"/>
                        </a:rPr>
                        <a:t>2</a:t>
                      </a:r>
                    </a:p>
                  </a:txBody>
                  <a:tcPr marL="0" marR="0" marT="0" marB="0" anchor="ct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extLst>
                  <a:ext uri="{0D108BD9-81ED-4DB2-BD59-A6C34878D82A}">
                    <a16:rowId xmlns:a16="http://schemas.microsoft.com/office/drawing/2014/main" val="1522646732"/>
                  </a:ext>
                </a:extLst>
              </a:tr>
              <a:tr h="370840">
                <a:tc>
                  <a:txBody>
                    <a:bodyPr/>
                    <a:lstStyle/>
                    <a:p>
                      <a:pPr algn="ctr" fontAlgn="ctr"/>
                      <a:r>
                        <a:rPr lang="en-US" altLang="ja-JP" sz="1700" b="0" i="0" u="none" strike="noStrike">
                          <a:solidFill>
                            <a:schemeClr val="bg1"/>
                          </a:solidFill>
                          <a:effectLst/>
                          <a:latin typeface="ＭＳ Ｐゴシック" panose="020B0600070205080204" pitchFamily="50" charset="-128"/>
                          <a:ea typeface="ＭＳ Ｐゴシック" panose="020B0600070205080204" pitchFamily="50" charset="-128"/>
                        </a:rPr>
                        <a:t>3</a:t>
                      </a:r>
                    </a:p>
                  </a:txBody>
                  <a:tcPr marL="0" marR="0" marT="0" marB="0" anchor="ct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tc>
                  <a:txBody>
                    <a:bodyPr/>
                    <a:lstStyle/>
                    <a:p>
                      <a:pPr algn="ctr" fontAlgn="ct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extLst>
                  <a:ext uri="{0D108BD9-81ED-4DB2-BD59-A6C34878D82A}">
                    <a16:rowId xmlns:a16="http://schemas.microsoft.com/office/drawing/2014/main" val="3902255760"/>
                  </a:ext>
                </a:extLst>
              </a:tr>
              <a:tr h="370840">
                <a:tc>
                  <a:txBody>
                    <a:bodyPr/>
                    <a:lstStyle/>
                    <a:p>
                      <a:pPr algn="ctr" fontAlgn="ctr"/>
                      <a:r>
                        <a:rPr lang="en-US" altLang="ja-JP" sz="1700" b="0" i="0" u="none" strike="noStrike">
                          <a:solidFill>
                            <a:schemeClr val="bg1"/>
                          </a:solidFill>
                          <a:effectLst/>
                          <a:latin typeface="ＭＳ Ｐゴシック" panose="020B0600070205080204" pitchFamily="50" charset="-128"/>
                          <a:ea typeface="ＭＳ Ｐゴシック" panose="020B0600070205080204" pitchFamily="50" charset="-128"/>
                        </a:rPr>
                        <a:t>4</a:t>
                      </a:r>
                    </a:p>
                  </a:txBody>
                  <a:tcPr marL="0" marR="0" marT="0" marB="0" anchor="ct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extLst>
                  <a:ext uri="{0D108BD9-81ED-4DB2-BD59-A6C34878D82A}">
                    <a16:rowId xmlns:a16="http://schemas.microsoft.com/office/drawing/2014/main" val="3284420183"/>
                  </a:ext>
                </a:extLst>
              </a:tr>
              <a:tr h="370840">
                <a:tc>
                  <a:txBody>
                    <a:bodyPr/>
                    <a:lstStyle/>
                    <a:p>
                      <a:pPr algn="ctr" fontAlgn="ctr"/>
                      <a:r>
                        <a:rPr lang="en-US" altLang="ja-JP" sz="1700" b="0" i="0" u="none" strike="noStrike">
                          <a:solidFill>
                            <a:schemeClr val="bg1"/>
                          </a:solidFill>
                          <a:effectLst/>
                          <a:latin typeface="ＭＳ Ｐゴシック" panose="020B0600070205080204" pitchFamily="50" charset="-128"/>
                          <a:ea typeface="ＭＳ Ｐゴシック" panose="020B0600070205080204" pitchFamily="50" charset="-128"/>
                        </a:rPr>
                        <a:t>5</a:t>
                      </a:r>
                    </a:p>
                  </a:txBody>
                  <a:tcPr marL="0" marR="0" marT="0" marB="0" anchor="ct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extLst>
                  <a:ext uri="{0D108BD9-81ED-4DB2-BD59-A6C34878D82A}">
                    <a16:rowId xmlns:a16="http://schemas.microsoft.com/office/drawing/2014/main" val="3504010445"/>
                  </a:ext>
                </a:extLst>
              </a:tr>
              <a:tr h="370840">
                <a:tc>
                  <a:txBody>
                    <a:bodyPr/>
                    <a:lstStyle/>
                    <a:p>
                      <a:pPr algn="ctr" fontAlgn="ctr"/>
                      <a:r>
                        <a:rPr lang="en-US" altLang="ja-JP" sz="1700" b="0" i="0" u="none" strike="noStrike">
                          <a:solidFill>
                            <a:schemeClr val="bg1"/>
                          </a:solidFill>
                          <a:effectLst/>
                          <a:latin typeface="ＭＳ Ｐゴシック" panose="020B0600070205080204" pitchFamily="50" charset="-128"/>
                          <a:ea typeface="ＭＳ Ｐゴシック" panose="020B0600070205080204" pitchFamily="50" charset="-128"/>
                        </a:rPr>
                        <a:t>6</a:t>
                      </a:r>
                    </a:p>
                  </a:txBody>
                  <a:tcPr marL="0" marR="0" marT="0" marB="0" anchor="ct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tc>
                  <a:txBody>
                    <a:bodyPr/>
                    <a:lstStyle/>
                    <a:p>
                      <a:pPr algn="ctr" fontAlgn="ct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extLst>
                  <a:ext uri="{0D108BD9-81ED-4DB2-BD59-A6C34878D82A}">
                    <a16:rowId xmlns:a16="http://schemas.microsoft.com/office/drawing/2014/main" val="1801943356"/>
                  </a:ext>
                </a:extLst>
              </a:tr>
              <a:tr h="370840">
                <a:tc>
                  <a:txBody>
                    <a:bodyPr/>
                    <a:lstStyle/>
                    <a:p>
                      <a:pPr algn="ctr" fontAlgn="ctr"/>
                      <a:r>
                        <a:rPr lang="en-US" altLang="ja-JP" sz="1700" b="0" i="0" u="none" strike="noStrike">
                          <a:solidFill>
                            <a:schemeClr val="bg1"/>
                          </a:solidFill>
                          <a:effectLst/>
                          <a:latin typeface="ＭＳ Ｐゴシック" panose="020B0600070205080204" pitchFamily="50" charset="-128"/>
                          <a:ea typeface="ＭＳ Ｐゴシック" panose="020B0600070205080204" pitchFamily="50" charset="-128"/>
                        </a:rPr>
                        <a:t>7</a:t>
                      </a:r>
                    </a:p>
                  </a:txBody>
                  <a:tcPr marL="0" marR="0" marT="0" marB="0" anchor="ct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tc>
                  <a:txBody>
                    <a:bodyPr/>
                    <a:lstStyle/>
                    <a:p>
                      <a:pPr algn="ctr" fontAlgn="ct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tc>
                  <a:txBody>
                    <a:bodyPr/>
                    <a:lstStyle/>
                    <a:p>
                      <a:pPr algn="ctr" fontAlgn="ct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tc>
                <a:extLst>
                  <a:ext uri="{0D108BD9-81ED-4DB2-BD59-A6C34878D82A}">
                    <a16:rowId xmlns:a16="http://schemas.microsoft.com/office/drawing/2014/main" val="2858681442"/>
                  </a:ext>
                </a:extLst>
              </a:tr>
              <a:tr h="370840">
                <a:tc>
                  <a:txBody>
                    <a:bodyPr/>
                    <a:lstStyle/>
                    <a:p>
                      <a:pPr algn="ctr" fontAlgn="ctr"/>
                      <a:r>
                        <a:rPr lang="en-US" altLang="ja-JP" sz="1700" b="0" i="0" u="none" strike="noStrike" dirty="0">
                          <a:solidFill>
                            <a:schemeClr val="bg1"/>
                          </a:solidFill>
                          <a:effectLst/>
                          <a:latin typeface="ＭＳ Ｐゴシック" panose="020B0600070205080204" pitchFamily="50" charset="-128"/>
                          <a:ea typeface="ＭＳ Ｐゴシック" panose="020B0600070205080204" pitchFamily="50" charset="-128"/>
                        </a:rPr>
                        <a:t>8</a:t>
                      </a:r>
                    </a:p>
                  </a:txBody>
                  <a:tcPr marL="0" marR="0" marT="0" marB="0" anchor="ct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tc>
                  <a:txBody>
                    <a:bodyPr/>
                    <a:lstStyle/>
                    <a:p>
                      <a:pPr algn="ctr" fontAlgn="ct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tc>
                <a:extLst>
                  <a:ext uri="{0D108BD9-81ED-4DB2-BD59-A6C34878D82A}">
                    <a16:rowId xmlns:a16="http://schemas.microsoft.com/office/drawing/2014/main" val="1330858188"/>
                  </a:ext>
                </a:extLst>
              </a:tr>
            </a:tbl>
          </a:graphicData>
        </a:graphic>
      </p:graphicFrame>
      <p:sp>
        <p:nvSpPr>
          <p:cNvPr id="3" name="テキスト ボックス 2">
            <a:extLst>
              <a:ext uri="{FF2B5EF4-FFF2-40B4-BE49-F238E27FC236}">
                <a16:creationId xmlns:a16="http://schemas.microsoft.com/office/drawing/2014/main" id="{B3F6A24E-4530-45B6-8B0C-852517F44331}"/>
              </a:ext>
            </a:extLst>
          </p:cNvPr>
          <p:cNvSpPr txBox="1"/>
          <p:nvPr/>
        </p:nvSpPr>
        <p:spPr>
          <a:xfrm>
            <a:off x="346895" y="1943391"/>
            <a:ext cx="7930503" cy="400110"/>
          </a:xfrm>
          <a:prstGeom prst="rect">
            <a:avLst/>
          </a:prstGeom>
          <a:noFill/>
        </p:spPr>
        <p:txBody>
          <a:bodyPr wrap="square" rtlCol="0">
            <a:spAutoFit/>
          </a:bodyPr>
          <a:lstStyle/>
          <a:p>
            <a:pPr algn="l"/>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L8</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表を使って</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32</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種類から</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8</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種類に減数した仮想製品を評価させる</a:t>
            </a:r>
          </a:p>
        </p:txBody>
      </p:sp>
      <p:sp>
        <p:nvSpPr>
          <p:cNvPr id="5" name="矢印: 右 4">
            <a:extLst>
              <a:ext uri="{FF2B5EF4-FFF2-40B4-BE49-F238E27FC236}">
                <a16:creationId xmlns:a16="http://schemas.microsoft.com/office/drawing/2014/main" id="{A15C7362-6552-46D5-8361-DA4C9926E045}"/>
              </a:ext>
            </a:extLst>
          </p:cNvPr>
          <p:cNvSpPr/>
          <p:nvPr/>
        </p:nvSpPr>
        <p:spPr>
          <a:xfrm>
            <a:off x="4601914" y="3467971"/>
            <a:ext cx="492806" cy="504056"/>
          </a:xfrm>
          <a:prstGeom prst="rightArrow">
            <a:avLst/>
          </a:prstGeom>
          <a:solidFill>
            <a:srgbClr val="FFFF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88EDB3FE-E963-43F8-9C0B-33C514156E51}"/>
              </a:ext>
            </a:extLst>
          </p:cNvPr>
          <p:cNvSpPr/>
          <p:nvPr/>
        </p:nvSpPr>
        <p:spPr>
          <a:xfrm>
            <a:off x="5051339" y="2426020"/>
            <a:ext cx="1728192" cy="1296144"/>
          </a:xfrm>
          <a:prstGeom prst="roundRect">
            <a:avLst/>
          </a:prstGeom>
          <a:solidFill>
            <a:srgbClr val="FFFF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16CD105F-EC56-456B-94E9-B4B09DA9DC43}"/>
              </a:ext>
            </a:extLst>
          </p:cNvPr>
          <p:cNvSpPr/>
          <p:nvPr/>
        </p:nvSpPr>
        <p:spPr>
          <a:xfrm>
            <a:off x="5198639" y="2570036"/>
            <a:ext cx="1728192" cy="1296144"/>
          </a:xfrm>
          <a:prstGeom prst="roundRect">
            <a:avLst/>
          </a:prstGeom>
          <a:solidFill>
            <a:srgbClr val="FFFF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FF9458F9-FE8F-4778-A6DD-091E8B9E2DDF}"/>
              </a:ext>
            </a:extLst>
          </p:cNvPr>
          <p:cNvSpPr/>
          <p:nvPr/>
        </p:nvSpPr>
        <p:spPr>
          <a:xfrm>
            <a:off x="5342655" y="2679835"/>
            <a:ext cx="1728192" cy="1296144"/>
          </a:xfrm>
          <a:prstGeom prst="roundRect">
            <a:avLst/>
          </a:prstGeom>
          <a:solidFill>
            <a:srgbClr val="FFFF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87A3F8E3-366C-4B57-9335-E2C4A2024E60}"/>
              </a:ext>
            </a:extLst>
          </p:cNvPr>
          <p:cNvSpPr/>
          <p:nvPr/>
        </p:nvSpPr>
        <p:spPr>
          <a:xfrm>
            <a:off x="5486671" y="2789634"/>
            <a:ext cx="1728192" cy="1296144"/>
          </a:xfrm>
          <a:prstGeom prst="roundRect">
            <a:avLst/>
          </a:prstGeom>
          <a:solidFill>
            <a:srgbClr val="FFFF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F0720734-F334-4989-A078-882126439789}"/>
              </a:ext>
            </a:extLst>
          </p:cNvPr>
          <p:cNvSpPr/>
          <p:nvPr/>
        </p:nvSpPr>
        <p:spPr>
          <a:xfrm>
            <a:off x="5647374" y="2899433"/>
            <a:ext cx="1728192" cy="1296144"/>
          </a:xfrm>
          <a:prstGeom prst="roundRect">
            <a:avLst/>
          </a:prstGeom>
          <a:solidFill>
            <a:srgbClr val="FFFF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ABEF175B-C24B-4FC4-9CEC-E3981064B2E8}"/>
              </a:ext>
            </a:extLst>
          </p:cNvPr>
          <p:cNvSpPr/>
          <p:nvPr/>
        </p:nvSpPr>
        <p:spPr>
          <a:xfrm>
            <a:off x="5808077" y="3009232"/>
            <a:ext cx="1728192" cy="1296144"/>
          </a:xfrm>
          <a:prstGeom prst="roundRect">
            <a:avLst/>
          </a:prstGeom>
          <a:solidFill>
            <a:srgbClr val="FFFF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6F1EFFE4-7BB3-4AF5-AFC5-E5E7C92DC04C}"/>
              </a:ext>
            </a:extLst>
          </p:cNvPr>
          <p:cNvSpPr/>
          <p:nvPr/>
        </p:nvSpPr>
        <p:spPr>
          <a:xfrm>
            <a:off x="5995787" y="3128992"/>
            <a:ext cx="1728192" cy="1296144"/>
          </a:xfrm>
          <a:prstGeom prst="roundRect">
            <a:avLst/>
          </a:prstGeom>
          <a:solidFill>
            <a:srgbClr val="FFFF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F296FE38-CAF7-4440-9692-4CD973554B32}"/>
              </a:ext>
            </a:extLst>
          </p:cNvPr>
          <p:cNvSpPr/>
          <p:nvPr/>
        </p:nvSpPr>
        <p:spPr>
          <a:xfrm>
            <a:off x="6139199" y="3248752"/>
            <a:ext cx="1728192" cy="1296144"/>
          </a:xfrm>
          <a:prstGeom prst="roundRect">
            <a:avLst/>
          </a:prstGeom>
          <a:solidFill>
            <a:srgbClr val="FFFF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500" dirty="0">
                <a:solidFill>
                  <a:srgbClr val="C00000"/>
                </a:solidFill>
              </a:rPr>
              <a:t>プロファイル</a:t>
            </a:r>
            <a:r>
              <a:rPr kumimoji="1" lang="en-US" altLang="ja-JP" sz="1500" dirty="0">
                <a:solidFill>
                  <a:srgbClr val="C00000"/>
                </a:solidFill>
              </a:rPr>
              <a:t>No.8</a:t>
            </a:r>
          </a:p>
          <a:p>
            <a:r>
              <a:rPr kumimoji="1" lang="ja-JP" altLang="en-US" sz="1500" dirty="0">
                <a:solidFill>
                  <a:srgbClr val="C00000"/>
                </a:solidFill>
              </a:rPr>
              <a:t>　　　　</a:t>
            </a:r>
            <a:r>
              <a:rPr kumimoji="1" lang="en-US" altLang="ja-JP" sz="1500" dirty="0">
                <a:solidFill>
                  <a:srgbClr val="C00000"/>
                </a:solidFill>
              </a:rPr>
              <a:t>5</a:t>
            </a:r>
            <a:r>
              <a:rPr kumimoji="1" lang="ja-JP" altLang="en-US" sz="1500" dirty="0">
                <a:solidFill>
                  <a:srgbClr val="C00000"/>
                </a:solidFill>
              </a:rPr>
              <a:t>インチ</a:t>
            </a:r>
            <a:endParaRPr kumimoji="1" lang="en-US" altLang="ja-JP" sz="1500" dirty="0">
              <a:solidFill>
                <a:srgbClr val="C00000"/>
              </a:solidFill>
            </a:endParaRPr>
          </a:p>
          <a:p>
            <a:r>
              <a:rPr kumimoji="1" lang="ja-JP" altLang="en-US" sz="1500" dirty="0">
                <a:solidFill>
                  <a:srgbClr val="C00000"/>
                </a:solidFill>
              </a:rPr>
              <a:t>　　　　</a:t>
            </a:r>
            <a:r>
              <a:rPr kumimoji="1" lang="en-US" altLang="ja-JP" sz="1500" dirty="0">
                <a:solidFill>
                  <a:srgbClr val="C00000"/>
                </a:solidFill>
              </a:rPr>
              <a:t>212GB</a:t>
            </a:r>
          </a:p>
          <a:p>
            <a:r>
              <a:rPr kumimoji="1" lang="ja-JP" altLang="en-US" sz="1500" dirty="0">
                <a:solidFill>
                  <a:srgbClr val="C00000"/>
                </a:solidFill>
              </a:rPr>
              <a:t>　　　　</a:t>
            </a:r>
            <a:r>
              <a:rPr kumimoji="1" lang="en-US" altLang="ja-JP" sz="1500" dirty="0" err="1">
                <a:solidFill>
                  <a:srgbClr val="C00000"/>
                </a:solidFill>
              </a:rPr>
              <a:t>Flica</a:t>
            </a:r>
            <a:r>
              <a:rPr kumimoji="1" lang="ja-JP" altLang="en-US" sz="1500" dirty="0">
                <a:solidFill>
                  <a:srgbClr val="C00000"/>
                </a:solidFill>
              </a:rPr>
              <a:t>有</a:t>
            </a:r>
            <a:endParaRPr kumimoji="1" lang="en-US" altLang="ja-JP" sz="1500" dirty="0">
              <a:solidFill>
                <a:srgbClr val="C00000"/>
              </a:solidFill>
            </a:endParaRPr>
          </a:p>
          <a:p>
            <a:r>
              <a:rPr kumimoji="1" lang="ja-JP" altLang="en-US" sz="1500" dirty="0">
                <a:solidFill>
                  <a:srgbClr val="C00000"/>
                </a:solidFill>
              </a:rPr>
              <a:t>　　　　</a:t>
            </a:r>
            <a:r>
              <a:rPr kumimoji="1" lang="en-US" altLang="ja-JP" sz="1500" dirty="0">
                <a:solidFill>
                  <a:srgbClr val="C00000"/>
                </a:solidFill>
              </a:rPr>
              <a:t>Android</a:t>
            </a:r>
            <a:endParaRPr kumimoji="1" lang="ja-JP" altLang="en-US" dirty="0">
              <a:solidFill>
                <a:srgbClr val="C00000"/>
              </a:solidFill>
            </a:endParaRPr>
          </a:p>
        </p:txBody>
      </p:sp>
      <p:pic>
        <p:nvPicPr>
          <p:cNvPr id="18" name="図 17">
            <a:extLst>
              <a:ext uri="{FF2B5EF4-FFF2-40B4-BE49-F238E27FC236}">
                <a16:creationId xmlns:a16="http://schemas.microsoft.com/office/drawing/2014/main" id="{6CF5AF7F-5DB3-4770-8932-D88F171213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3065" y="4545989"/>
            <a:ext cx="1073766" cy="1626919"/>
          </a:xfrm>
          <a:prstGeom prst="rect">
            <a:avLst/>
          </a:prstGeom>
        </p:spPr>
      </p:pic>
      <p:sp>
        <p:nvSpPr>
          <p:cNvPr id="19" name="吹き出し: 角を丸めた四角形 18">
            <a:extLst>
              <a:ext uri="{FF2B5EF4-FFF2-40B4-BE49-F238E27FC236}">
                <a16:creationId xmlns:a16="http://schemas.microsoft.com/office/drawing/2014/main" id="{98D77DDA-1651-4088-8818-68C8BFC73074}"/>
              </a:ext>
            </a:extLst>
          </p:cNvPr>
          <p:cNvSpPr/>
          <p:nvPr/>
        </p:nvSpPr>
        <p:spPr>
          <a:xfrm>
            <a:off x="7308304" y="4613789"/>
            <a:ext cx="1218276" cy="939733"/>
          </a:xfrm>
          <a:prstGeom prst="wedgeRoundRectCallout">
            <a:avLst>
              <a:gd name="adj1" fmla="val -96153"/>
              <a:gd name="adj2" fmla="val 26046"/>
              <a:gd name="adj3" fmla="val 16667"/>
            </a:avLst>
          </a:prstGeom>
          <a:solidFill>
            <a:srgbClr val="00B0F0"/>
          </a:solidFill>
          <a:ln w="317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en-US" altLang="ja-JP" sz="1700" dirty="0">
                <a:solidFill>
                  <a:schemeClr val="bg1"/>
                </a:solidFill>
                <a:latin typeface="ＭＳ Ｐゴシック" panose="020B0600070205080204" pitchFamily="50" charset="-128"/>
                <a:cs typeface="Meiryo UI" pitchFamily="50" charset="-128"/>
              </a:rPr>
              <a:t>1</a:t>
            </a:r>
            <a:r>
              <a:rPr kumimoji="1" lang="ja-JP" altLang="en-US" sz="1700" dirty="0">
                <a:solidFill>
                  <a:schemeClr val="bg1"/>
                </a:solidFill>
                <a:latin typeface="ＭＳ Ｐゴシック" panose="020B0600070205080204" pitchFamily="50" charset="-128"/>
                <a:cs typeface="Meiryo UI" pitchFamily="50" charset="-128"/>
              </a:rPr>
              <a:t>番欲しいから</a:t>
            </a:r>
            <a:r>
              <a:rPr kumimoji="1" lang="en-US" altLang="ja-JP" sz="1700" dirty="0">
                <a:solidFill>
                  <a:schemeClr val="bg1"/>
                </a:solidFill>
                <a:latin typeface="ＭＳ Ｐゴシック" panose="020B0600070205080204" pitchFamily="50" charset="-128"/>
                <a:cs typeface="Meiryo UI" pitchFamily="50" charset="-128"/>
              </a:rPr>
              <a:t>8</a:t>
            </a:r>
            <a:r>
              <a:rPr kumimoji="1" lang="ja-JP" altLang="en-US" sz="1700" dirty="0">
                <a:solidFill>
                  <a:schemeClr val="bg1"/>
                </a:solidFill>
                <a:latin typeface="ＭＳ Ｐゴシック" panose="020B0600070205080204" pitchFamily="50" charset="-128"/>
                <a:cs typeface="Meiryo UI" pitchFamily="50" charset="-128"/>
              </a:rPr>
              <a:t>点（満点）！</a:t>
            </a:r>
            <a:endParaRPr kumimoji="1" lang="ja-JP" altLang="en-US" sz="1700" dirty="0">
              <a:solidFill>
                <a:schemeClr val="bg1"/>
              </a:solidFill>
            </a:endParaRPr>
          </a:p>
        </p:txBody>
      </p:sp>
      <p:sp>
        <p:nvSpPr>
          <p:cNvPr id="22" name="矢印: U ターン 21">
            <a:extLst>
              <a:ext uri="{FF2B5EF4-FFF2-40B4-BE49-F238E27FC236}">
                <a16:creationId xmlns:a16="http://schemas.microsoft.com/office/drawing/2014/main" id="{2D990F27-326C-4B1A-89DD-92B97EDB73DF}"/>
              </a:ext>
            </a:extLst>
          </p:cNvPr>
          <p:cNvSpPr/>
          <p:nvPr/>
        </p:nvSpPr>
        <p:spPr>
          <a:xfrm rot="10800000">
            <a:off x="4249304" y="6072069"/>
            <a:ext cx="2050888" cy="300833"/>
          </a:xfrm>
          <a:prstGeom prst="uturnArrow">
            <a:avLst/>
          </a:prstGeom>
          <a:solidFill>
            <a:srgbClr val="65D7FF"/>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四角形: 角を丸くする 22">
            <a:extLst>
              <a:ext uri="{FF2B5EF4-FFF2-40B4-BE49-F238E27FC236}">
                <a16:creationId xmlns:a16="http://schemas.microsoft.com/office/drawing/2014/main" id="{D0825FAC-97CD-44F9-AB66-F09A916F7E48}"/>
              </a:ext>
            </a:extLst>
          </p:cNvPr>
          <p:cNvSpPr/>
          <p:nvPr/>
        </p:nvSpPr>
        <p:spPr>
          <a:xfrm>
            <a:off x="4159369" y="5844265"/>
            <a:ext cx="288032" cy="300834"/>
          </a:xfrm>
          <a:prstGeom prst="roundRect">
            <a:avLst/>
          </a:prstGeom>
          <a:noFill/>
          <a:ln w="5715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B9A3CCD9-7371-4348-8347-AD1508C635C1}"/>
              </a:ext>
            </a:extLst>
          </p:cNvPr>
          <p:cNvSpPr/>
          <p:nvPr/>
        </p:nvSpPr>
        <p:spPr>
          <a:xfrm>
            <a:off x="473548" y="2420888"/>
            <a:ext cx="3579513" cy="375202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FF048325-BD57-417B-9456-5CEE4B8FFBF1}"/>
              </a:ext>
            </a:extLst>
          </p:cNvPr>
          <p:cNvSpPr txBox="1"/>
          <p:nvPr/>
        </p:nvSpPr>
        <p:spPr>
          <a:xfrm>
            <a:off x="4792262" y="4131821"/>
            <a:ext cx="707886" cy="2014736"/>
          </a:xfrm>
          <a:prstGeom prst="rect">
            <a:avLst/>
          </a:prstGeom>
          <a:noFill/>
        </p:spPr>
        <p:txBody>
          <a:bodyPr vert="eaVert" wrap="square" rtlCol="0">
            <a:spAutoFit/>
          </a:bodyPr>
          <a:lstStyle/>
          <a:p>
            <a:pPr algn="just"/>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評点を回帰分析にかけて部分効用を計算</a:t>
            </a:r>
          </a:p>
        </p:txBody>
      </p:sp>
      <p:cxnSp>
        <p:nvCxnSpPr>
          <p:cNvPr id="28" name="コネクタ: 曲線 27">
            <a:extLst>
              <a:ext uri="{FF2B5EF4-FFF2-40B4-BE49-F238E27FC236}">
                <a16:creationId xmlns:a16="http://schemas.microsoft.com/office/drawing/2014/main" id="{C7D23569-F0FF-4805-B682-857DAF3479FB}"/>
              </a:ext>
            </a:extLst>
          </p:cNvPr>
          <p:cNvCxnSpPr>
            <a:cxnSpLocks/>
          </p:cNvCxnSpPr>
          <p:nvPr/>
        </p:nvCxnSpPr>
        <p:spPr>
          <a:xfrm rot="10800000">
            <a:off x="4475197" y="4486668"/>
            <a:ext cx="357688" cy="58229"/>
          </a:xfrm>
          <a:prstGeom prst="curvedConnector3">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C06A2421-657A-462D-8178-98E377315F68}"/>
              </a:ext>
            </a:extLst>
          </p:cNvPr>
          <p:cNvSpPr txBox="1"/>
          <p:nvPr/>
        </p:nvSpPr>
        <p:spPr>
          <a:xfrm>
            <a:off x="3697808" y="6308864"/>
            <a:ext cx="3373039" cy="353943"/>
          </a:xfrm>
          <a:prstGeom prst="rect">
            <a:avLst/>
          </a:prstGeom>
          <a:noFill/>
        </p:spPr>
        <p:txBody>
          <a:bodyPr wrap="square" rtlCol="0">
            <a:spAutoFit/>
          </a:bodyPr>
          <a:lstStyle/>
          <a:p>
            <a:pPr algn="l"/>
            <a:r>
              <a:rPr kumimoji="1" lang="ja-JP" altLang="en-US" sz="1700" dirty="0">
                <a:solidFill>
                  <a:srgbClr val="0070C0"/>
                </a:solidFill>
                <a:latin typeface="ＭＳ Ｐゴシック" panose="020B0600070205080204" pitchFamily="50" charset="-128"/>
                <a:ea typeface="ＭＳ Ｐゴシック" panose="020B0600070205080204" pitchFamily="50" charset="-128"/>
                <a:cs typeface="Meiryo UI" pitchFamily="50" charset="-128"/>
              </a:rPr>
              <a:t>プロファイルを示して評価してもらう</a:t>
            </a:r>
          </a:p>
        </p:txBody>
      </p:sp>
      <p:sp>
        <p:nvSpPr>
          <p:cNvPr id="32" name="テキスト ボックス 31">
            <a:extLst>
              <a:ext uri="{FF2B5EF4-FFF2-40B4-BE49-F238E27FC236}">
                <a16:creationId xmlns:a16="http://schemas.microsoft.com/office/drawing/2014/main" id="{0AD542B9-7706-45F8-96E8-EE13466E34F1}"/>
              </a:ext>
            </a:extLst>
          </p:cNvPr>
          <p:cNvSpPr txBox="1"/>
          <p:nvPr/>
        </p:nvSpPr>
        <p:spPr>
          <a:xfrm>
            <a:off x="7942313" y="2266463"/>
            <a:ext cx="446276" cy="1645850"/>
          </a:xfrm>
          <a:prstGeom prst="rect">
            <a:avLst/>
          </a:prstGeom>
          <a:noFill/>
        </p:spPr>
        <p:txBody>
          <a:bodyPr vert="eaVert" wrap="square" rtlCol="0">
            <a:spAutoFit/>
          </a:bodyPr>
          <a:lstStyle/>
          <a:p>
            <a:pPr algn="l"/>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本当は</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32</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種類！</a:t>
            </a:r>
            <a:endPar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33" name="コネクタ: 曲線 32">
            <a:extLst>
              <a:ext uri="{FF2B5EF4-FFF2-40B4-BE49-F238E27FC236}">
                <a16:creationId xmlns:a16="http://schemas.microsoft.com/office/drawing/2014/main" id="{FEC49C84-6E55-433B-9E0C-399DAE3767BB}"/>
              </a:ext>
            </a:extLst>
          </p:cNvPr>
          <p:cNvCxnSpPr>
            <a:cxnSpLocks/>
          </p:cNvCxnSpPr>
          <p:nvPr/>
        </p:nvCxnSpPr>
        <p:spPr>
          <a:xfrm rot="10800000" flipV="1">
            <a:off x="7626891" y="2806156"/>
            <a:ext cx="357688" cy="238821"/>
          </a:xfrm>
          <a:prstGeom prst="curvedConnector3">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30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par>
                                <p:cTn id="38" presetID="10" presetClass="entr" presetSubtype="0"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par>
                                <p:cTn id="58" presetID="10" presetClass="entr" presetSubtype="0" fill="hold"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500"/>
                                        <p:tgtEl>
                                          <p:spTgt spid="3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par>
                                <p:cTn id="66" presetID="10" presetClass="entr" presetSubtype="0" fill="hold"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P spid="14" grpId="0" animBg="1"/>
      <p:bldP spid="19" grpId="0" animBg="1"/>
      <p:bldP spid="22" grpId="0" animBg="1"/>
      <p:bldP spid="23" grpId="0" animBg="1"/>
      <p:bldP spid="25" grpId="0" animBg="1"/>
      <p:bldP spid="26" grpId="0"/>
      <p:bldP spid="30"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0D6159-D15C-4335-B641-544FFF3D3009}"/>
              </a:ext>
            </a:extLst>
          </p:cNvPr>
          <p:cNvSpPr>
            <a:spLocks noGrp="1"/>
          </p:cNvSpPr>
          <p:nvPr>
            <p:ph type="title"/>
          </p:nvPr>
        </p:nvSpPr>
        <p:spPr/>
        <p:txBody>
          <a:bodyPr/>
          <a:lstStyle/>
          <a:p>
            <a:r>
              <a:rPr kumimoji="1" lang="ja-JP" altLang="en-US" sz="3500" dirty="0"/>
              <a:t>コンジョイント分析の分析事例②</a:t>
            </a:r>
          </a:p>
        </p:txBody>
      </p:sp>
      <p:sp>
        <p:nvSpPr>
          <p:cNvPr id="5" name="矢印: 右 4">
            <a:extLst>
              <a:ext uri="{FF2B5EF4-FFF2-40B4-BE49-F238E27FC236}">
                <a16:creationId xmlns:a16="http://schemas.microsoft.com/office/drawing/2014/main" id="{A15C7362-6552-46D5-8361-DA4C9926E045}"/>
              </a:ext>
            </a:extLst>
          </p:cNvPr>
          <p:cNvSpPr/>
          <p:nvPr/>
        </p:nvSpPr>
        <p:spPr>
          <a:xfrm>
            <a:off x="2943396" y="3726338"/>
            <a:ext cx="1157282" cy="414092"/>
          </a:xfrm>
          <a:prstGeom prst="righ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表 5">
            <a:extLst>
              <a:ext uri="{FF2B5EF4-FFF2-40B4-BE49-F238E27FC236}">
                <a16:creationId xmlns:a16="http://schemas.microsoft.com/office/drawing/2014/main" id="{99BE1EF9-1B96-4676-8558-4D5DDF9BD328}"/>
              </a:ext>
            </a:extLst>
          </p:cNvPr>
          <p:cNvGraphicFramePr>
            <a:graphicFrameLocks noGrp="1"/>
          </p:cNvGraphicFramePr>
          <p:nvPr>
            <p:extLst>
              <p:ext uri="{D42A27DB-BD31-4B8C-83A1-F6EECF244321}">
                <p14:modId xmlns:p14="http://schemas.microsoft.com/office/powerpoint/2010/main" val="398422585"/>
              </p:ext>
            </p:extLst>
          </p:nvPr>
        </p:nvGraphicFramePr>
        <p:xfrm>
          <a:off x="4344250" y="2296755"/>
          <a:ext cx="4099780" cy="3545840"/>
        </p:xfrm>
        <a:graphic>
          <a:graphicData uri="http://schemas.openxmlformats.org/drawingml/2006/table">
            <a:tbl>
              <a:tblPr firstRow="1" firstCol="1" bandRow="1">
                <a:tableStyleId>{5C22544A-7EE6-4342-B048-85BDC9FD1C3A}</a:tableStyleId>
              </a:tblPr>
              <a:tblGrid>
                <a:gridCol w="704152">
                  <a:extLst>
                    <a:ext uri="{9D8B030D-6E8A-4147-A177-3AD203B41FA5}">
                      <a16:colId xmlns:a16="http://schemas.microsoft.com/office/drawing/2014/main" val="2398224357"/>
                    </a:ext>
                  </a:extLst>
                </a:gridCol>
                <a:gridCol w="887603">
                  <a:extLst>
                    <a:ext uri="{9D8B030D-6E8A-4147-A177-3AD203B41FA5}">
                      <a16:colId xmlns:a16="http://schemas.microsoft.com/office/drawing/2014/main" val="1498556358"/>
                    </a:ext>
                  </a:extLst>
                </a:gridCol>
                <a:gridCol w="1643929">
                  <a:extLst>
                    <a:ext uri="{9D8B030D-6E8A-4147-A177-3AD203B41FA5}">
                      <a16:colId xmlns:a16="http://schemas.microsoft.com/office/drawing/2014/main" val="2583331100"/>
                    </a:ext>
                  </a:extLst>
                </a:gridCol>
                <a:gridCol w="864096">
                  <a:extLst>
                    <a:ext uri="{9D8B030D-6E8A-4147-A177-3AD203B41FA5}">
                      <a16:colId xmlns:a16="http://schemas.microsoft.com/office/drawing/2014/main" val="1078608030"/>
                    </a:ext>
                  </a:extLst>
                </a:gridCol>
              </a:tblGrid>
              <a:tr h="370840">
                <a:tc>
                  <a:txBody>
                    <a:bodyPr/>
                    <a:lstStyle/>
                    <a:p>
                      <a:pPr algn="ctr"/>
                      <a:r>
                        <a:rPr kumimoji="1" lang="ja-JP" altLang="en-US" sz="1600" dirty="0"/>
                        <a:t>属性</a:t>
                      </a:r>
                    </a:p>
                  </a:txBody>
                  <a:tcPr anchor="ctr"/>
                </a:tc>
                <a:tc>
                  <a:txBody>
                    <a:bodyPr/>
                    <a:lstStyle/>
                    <a:p>
                      <a:pPr algn="ctr"/>
                      <a:r>
                        <a:rPr kumimoji="1" lang="ja-JP" altLang="en-US" sz="1600" dirty="0">
                          <a:solidFill>
                            <a:schemeClr val="bg1"/>
                          </a:solidFill>
                        </a:rPr>
                        <a:t>水準</a:t>
                      </a:r>
                    </a:p>
                  </a:txBody>
                  <a:tcPr anchor="ctr">
                    <a:solidFill>
                      <a:schemeClr val="accent1"/>
                    </a:solidFill>
                  </a:tcPr>
                </a:tc>
                <a:tc>
                  <a:txBody>
                    <a:bodyPr/>
                    <a:lstStyle/>
                    <a:p>
                      <a:pPr algn="ctr"/>
                      <a:r>
                        <a:rPr kumimoji="1" lang="ja-JP" altLang="en-US" sz="1600" dirty="0"/>
                        <a:t>部分効用</a:t>
                      </a:r>
                      <a:endParaRPr kumimoji="1" lang="en-US" altLang="ja-JP" sz="1600" dirty="0"/>
                    </a:p>
                    <a:p>
                      <a:pPr algn="ctr"/>
                      <a:r>
                        <a:rPr kumimoji="1" lang="en-US" altLang="ja-JP" sz="1600" dirty="0"/>
                        <a:t>-2</a:t>
                      </a:r>
                      <a:r>
                        <a:rPr kumimoji="1" lang="ja-JP" altLang="en-US" sz="1600" dirty="0"/>
                        <a:t>　</a:t>
                      </a:r>
                      <a:r>
                        <a:rPr kumimoji="1" lang="en-US" altLang="ja-JP" sz="1600" dirty="0"/>
                        <a:t>-1</a:t>
                      </a:r>
                      <a:r>
                        <a:rPr kumimoji="1" lang="ja-JP" altLang="en-US" sz="1600" dirty="0"/>
                        <a:t>　</a:t>
                      </a:r>
                      <a:r>
                        <a:rPr kumimoji="1" lang="en-US" altLang="ja-JP" sz="1600" dirty="0"/>
                        <a:t>0</a:t>
                      </a:r>
                      <a:r>
                        <a:rPr kumimoji="1" lang="ja-JP" altLang="en-US" sz="1600" dirty="0"/>
                        <a:t>　</a:t>
                      </a:r>
                      <a:r>
                        <a:rPr kumimoji="1" lang="en-US" altLang="ja-JP" sz="1600" dirty="0"/>
                        <a:t>+1</a:t>
                      </a:r>
                      <a:r>
                        <a:rPr kumimoji="1" lang="ja-JP" altLang="en-US" sz="1600" dirty="0"/>
                        <a:t>　</a:t>
                      </a:r>
                      <a:r>
                        <a:rPr kumimoji="1" lang="en-US" altLang="ja-JP" sz="1600" dirty="0"/>
                        <a:t>+2</a:t>
                      </a:r>
                      <a:endParaRPr kumimoji="1" lang="ja-JP" altLang="en-US" sz="1600" dirty="0"/>
                    </a:p>
                  </a:txBody>
                  <a:tcPr anchor="ctr"/>
                </a:tc>
                <a:tc>
                  <a:txBody>
                    <a:bodyPr/>
                    <a:lstStyle/>
                    <a:p>
                      <a:pPr algn="ctr"/>
                      <a:r>
                        <a:rPr kumimoji="1" lang="ja-JP" altLang="en-US" sz="1600" dirty="0"/>
                        <a:t>重要度</a:t>
                      </a:r>
                    </a:p>
                  </a:txBody>
                  <a:tcPr anchor="ctr"/>
                </a:tc>
                <a:extLst>
                  <a:ext uri="{0D108BD9-81ED-4DB2-BD59-A6C34878D82A}">
                    <a16:rowId xmlns:a16="http://schemas.microsoft.com/office/drawing/2014/main" val="2692803477"/>
                  </a:ext>
                </a:extLst>
              </a:tr>
              <a:tr h="370840">
                <a:tc rowSpan="2">
                  <a:txBody>
                    <a:bodyPr/>
                    <a:lstStyle/>
                    <a:p>
                      <a:pPr algn="ctr"/>
                      <a:r>
                        <a:rPr kumimoji="1" lang="ja-JP" altLang="en-US" sz="1600" dirty="0"/>
                        <a:t>画面</a:t>
                      </a:r>
                    </a:p>
                  </a:txBody>
                  <a:tcPr anchor="ctr"/>
                </a:tc>
                <a:tc>
                  <a:txBody>
                    <a:bodyPr/>
                    <a:lstStyle/>
                    <a:p>
                      <a:pPr algn="ctr"/>
                      <a:r>
                        <a:rPr kumimoji="1" lang="en-US" altLang="ja-JP" sz="1600" dirty="0">
                          <a:solidFill>
                            <a:schemeClr val="bg1"/>
                          </a:solidFill>
                        </a:rPr>
                        <a:t>5</a:t>
                      </a:r>
                      <a:r>
                        <a:rPr kumimoji="1" lang="ja-JP" altLang="en-US" sz="1600" dirty="0">
                          <a:solidFill>
                            <a:schemeClr val="bg1"/>
                          </a:solidFill>
                        </a:rPr>
                        <a:t>ｲﾝﾁ</a:t>
                      </a:r>
                    </a:p>
                  </a:txBody>
                  <a:tcPr anchor="ctr">
                    <a:solidFill>
                      <a:schemeClr val="accent1"/>
                    </a:solidFill>
                  </a:tcPr>
                </a:tc>
                <a:tc rowSpan="2">
                  <a:txBody>
                    <a:bodyPr/>
                    <a:lstStyle/>
                    <a:p>
                      <a:pPr algn="ctr"/>
                      <a:endParaRPr kumimoji="1" lang="ja-JP" altLang="en-US" sz="1600" dirty="0"/>
                    </a:p>
                  </a:txBody>
                  <a:tcPr anchor="ctr"/>
                </a:tc>
                <a:tc rowSpan="2">
                  <a:txBody>
                    <a:bodyPr/>
                    <a:lstStyle/>
                    <a:p>
                      <a:pPr algn="ctr"/>
                      <a:endParaRPr kumimoji="1" lang="ja-JP" altLang="en-US" sz="1600" dirty="0"/>
                    </a:p>
                  </a:txBody>
                  <a:tcPr anchor="ctr"/>
                </a:tc>
                <a:extLst>
                  <a:ext uri="{0D108BD9-81ED-4DB2-BD59-A6C34878D82A}">
                    <a16:rowId xmlns:a16="http://schemas.microsoft.com/office/drawing/2014/main" val="190452778"/>
                  </a:ext>
                </a:extLst>
              </a:tr>
              <a:tr h="370840">
                <a:tc vMerge="1">
                  <a:txBody>
                    <a:bodyPr/>
                    <a:lstStyle/>
                    <a:p>
                      <a:endParaRPr kumimoji="1" lang="ja-JP" altLang="en-US" dirty="0"/>
                    </a:p>
                  </a:txBody>
                  <a:tcPr/>
                </a:tc>
                <a:tc>
                  <a:txBody>
                    <a:bodyPr/>
                    <a:lstStyle/>
                    <a:p>
                      <a:pPr algn="ctr"/>
                      <a:r>
                        <a:rPr kumimoji="1" lang="en-US" altLang="ja-JP" sz="1600" dirty="0">
                          <a:solidFill>
                            <a:schemeClr val="bg1"/>
                          </a:solidFill>
                        </a:rPr>
                        <a:t>6</a:t>
                      </a:r>
                      <a:r>
                        <a:rPr kumimoji="1" lang="ja-JP" altLang="en-US" sz="1600" dirty="0">
                          <a:solidFill>
                            <a:schemeClr val="bg1"/>
                          </a:solidFill>
                        </a:rPr>
                        <a:t>ｲﾝﾁ</a:t>
                      </a:r>
                    </a:p>
                  </a:txBody>
                  <a:tcPr anchor="ctr">
                    <a:solidFill>
                      <a:schemeClr val="accent1"/>
                    </a:solidFill>
                  </a:tcPr>
                </a:tc>
                <a:tc vMerge="1">
                  <a:txBody>
                    <a:bodyPr/>
                    <a:lstStyle/>
                    <a:p>
                      <a:pPr algn="ctr"/>
                      <a:endParaRPr kumimoji="1" lang="ja-JP" altLang="en-US" sz="1600" dirty="0"/>
                    </a:p>
                  </a:txBody>
                  <a:tcPr anchor="ctr"/>
                </a:tc>
                <a:tc vMerge="1">
                  <a:txBody>
                    <a:bodyPr/>
                    <a:lstStyle/>
                    <a:p>
                      <a:pPr algn="ctr"/>
                      <a:endParaRPr kumimoji="1" lang="ja-JP" altLang="en-US" sz="1600" dirty="0"/>
                    </a:p>
                  </a:txBody>
                  <a:tcPr anchor="ctr"/>
                </a:tc>
                <a:extLst>
                  <a:ext uri="{0D108BD9-81ED-4DB2-BD59-A6C34878D82A}">
                    <a16:rowId xmlns:a16="http://schemas.microsoft.com/office/drawing/2014/main" val="335531425"/>
                  </a:ext>
                </a:extLst>
              </a:tr>
              <a:tr h="370840">
                <a:tc rowSpan="2">
                  <a:txBody>
                    <a:bodyPr/>
                    <a:lstStyle/>
                    <a:p>
                      <a:pPr algn="ctr"/>
                      <a:r>
                        <a:rPr kumimoji="1" lang="ja-JP" altLang="en-US" sz="1600" dirty="0"/>
                        <a:t>容量</a:t>
                      </a:r>
                    </a:p>
                  </a:txBody>
                  <a:tcPr anchor="ctr"/>
                </a:tc>
                <a:tc>
                  <a:txBody>
                    <a:bodyPr/>
                    <a:lstStyle/>
                    <a:p>
                      <a:pPr algn="ctr"/>
                      <a:r>
                        <a:rPr kumimoji="1" lang="en-US" altLang="ja-JP" sz="1600" dirty="0">
                          <a:solidFill>
                            <a:schemeClr val="bg1"/>
                          </a:solidFill>
                        </a:rPr>
                        <a:t>512GB</a:t>
                      </a:r>
                      <a:endParaRPr kumimoji="1" lang="ja-JP" altLang="en-US" sz="1600" dirty="0">
                        <a:solidFill>
                          <a:schemeClr val="bg1"/>
                        </a:solidFill>
                      </a:endParaRPr>
                    </a:p>
                  </a:txBody>
                  <a:tcPr anchor="ctr">
                    <a:solidFill>
                      <a:schemeClr val="accent1"/>
                    </a:solidFill>
                  </a:tcPr>
                </a:tc>
                <a:tc rowSpan="2">
                  <a:txBody>
                    <a:bodyPr/>
                    <a:lstStyle/>
                    <a:p>
                      <a:pPr algn="ctr"/>
                      <a:endParaRPr kumimoji="1" lang="ja-JP" altLang="en-US" sz="1600" dirty="0"/>
                    </a:p>
                  </a:txBody>
                  <a:tcPr anchor="ctr"/>
                </a:tc>
                <a:tc rowSpan="2">
                  <a:txBody>
                    <a:bodyPr/>
                    <a:lstStyle/>
                    <a:p>
                      <a:pPr algn="ctr"/>
                      <a:endParaRPr kumimoji="1" lang="ja-JP" altLang="en-US" sz="1600" dirty="0"/>
                    </a:p>
                  </a:txBody>
                  <a:tcPr anchor="ctr"/>
                </a:tc>
                <a:extLst>
                  <a:ext uri="{0D108BD9-81ED-4DB2-BD59-A6C34878D82A}">
                    <a16:rowId xmlns:a16="http://schemas.microsoft.com/office/drawing/2014/main" val="4040311274"/>
                  </a:ext>
                </a:extLst>
              </a:tr>
              <a:tr h="370840">
                <a:tc vMerge="1">
                  <a:txBody>
                    <a:bodyPr/>
                    <a:lstStyle/>
                    <a:p>
                      <a:endParaRPr kumimoji="1" lang="ja-JP" altLang="en-US" dirty="0"/>
                    </a:p>
                  </a:txBody>
                  <a:tcPr/>
                </a:tc>
                <a:tc>
                  <a:txBody>
                    <a:bodyPr/>
                    <a:lstStyle/>
                    <a:p>
                      <a:pPr algn="ctr"/>
                      <a:r>
                        <a:rPr kumimoji="1" lang="en-US" altLang="ja-JP" sz="1600" dirty="0">
                          <a:solidFill>
                            <a:schemeClr val="bg1"/>
                          </a:solidFill>
                        </a:rPr>
                        <a:t>256GB</a:t>
                      </a:r>
                      <a:endParaRPr kumimoji="1" lang="ja-JP" altLang="en-US" sz="1600" dirty="0">
                        <a:solidFill>
                          <a:schemeClr val="bg1"/>
                        </a:solidFill>
                      </a:endParaRPr>
                    </a:p>
                  </a:txBody>
                  <a:tcPr anchor="ctr">
                    <a:solidFill>
                      <a:schemeClr val="accent1"/>
                    </a:solidFill>
                  </a:tcPr>
                </a:tc>
                <a:tc vMerge="1">
                  <a:txBody>
                    <a:bodyPr/>
                    <a:lstStyle/>
                    <a:p>
                      <a:pPr algn="ctr"/>
                      <a:endParaRPr kumimoji="1" lang="ja-JP" altLang="en-US" sz="1600" dirty="0"/>
                    </a:p>
                  </a:txBody>
                  <a:tcPr anchor="ctr"/>
                </a:tc>
                <a:tc vMerge="1">
                  <a:txBody>
                    <a:bodyPr/>
                    <a:lstStyle/>
                    <a:p>
                      <a:pPr algn="ctr"/>
                      <a:endParaRPr kumimoji="1" lang="ja-JP" altLang="en-US" sz="1600" dirty="0"/>
                    </a:p>
                  </a:txBody>
                  <a:tcPr anchor="ctr"/>
                </a:tc>
                <a:extLst>
                  <a:ext uri="{0D108BD9-81ED-4DB2-BD59-A6C34878D82A}">
                    <a16:rowId xmlns:a16="http://schemas.microsoft.com/office/drawing/2014/main" val="1117640888"/>
                  </a:ext>
                </a:extLst>
              </a:tr>
              <a:tr h="370840">
                <a:tc rowSpan="2">
                  <a:txBody>
                    <a:bodyPr/>
                    <a:lstStyle/>
                    <a:p>
                      <a:pPr algn="ctr"/>
                      <a:r>
                        <a:rPr kumimoji="1" lang="en-US" altLang="ja-JP" sz="1600" dirty="0"/>
                        <a:t>Felica</a:t>
                      </a:r>
                      <a:endParaRPr kumimoji="1" lang="ja-JP" altLang="en-US" sz="1600" dirty="0"/>
                    </a:p>
                  </a:txBody>
                  <a:tcPr anchor="ctr"/>
                </a:tc>
                <a:tc>
                  <a:txBody>
                    <a:bodyPr/>
                    <a:lstStyle/>
                    <a:p>
                      <a:pPr algn="ctr"/>
                      <a:r>
                        <a:rPr kumimoji="1" lang="ja-JP" altLang="en-US" sz="1600" dirty="0">
                          <a:solidFill>
                            <a:schemeClr val="bg1"/>
                          </a:solidFill>
                        </a:rPr>
                        <a:t>有り</a:t>
                      </a:r>
                    </a:p>
                  </a:txBody>
                  <a:tcPr anchor="ctr">
                    <a:solidFill>
                      <a:schemeClr val="accent1"/>
                    </a:solidFill>
                  </a:tcPr>
                </a:tc>
                <a:tc rowSpan="2">
                  <a:txBody>
                    <a:bodyPr/>
                    <a:lstStyle/>
                    <a:p>
                      <a:pPr algn="ctr"/>
                      <a:endParaRPr kumimoji="1" lang="ja-JP" altLang="en-US" sz="1600" dirty="0"/>
                    </a:p>
                  </a:txBody>
                  <a:tcPr anchor="ctr"/>
                </a:tc>
                <a:tc rowSpan="2">
                  <a:txBody>
                    <a:bodyPr/>
                    <a:lstStyle/>
                    <a:p>
                      <a:pPr algn="ctr"/>
                      <a:endParaRPr kumimoji="1" lang="ja-JP" altLang="en-US" sz="1600" dirty="0"/>
                    </a:p>
                  </a:txBody>
                  <a:tcPr anchor="ctr"/>
                </a:tc>
                <a:extLst>
                  <a:ext uri="{0D108BD9-81ED-4DB2-BD59-A6C34878D82A}">
                    <a16:rowId xmlns:a16="http://schemas.microsoft.com/office/drawing/2014/main" val="2770021534"/>
                  </a:ext>
                </a:extLst>
              </a:tr>
              <a:tr h="370840">
                <a:tc vMerge="1">
                  <a:txBody>
                    <a:bodyPr/>
                    <a:lstStyle/>
                    <a:p>
                      <a:endParaRPr kumimoji="1" lang="ja-JP" altLang="en-US" dirty="0"/>
                    </a:p>
                  </a:txBody>
                  <a:tcPr/>
                </a:tc>
                <a:tc>
                  <a:txBody>
                    <a:bodyPr/>
                    <a:lstStyle/>
                    <a:p>
                      <a:pPr algn="ctr"/>
                      <a:r>
                        <a:rPr kumimoji="1" lang="ja-JP" altLang="en-US" sz="1600" dirty="0">
                          <a:solidFill>
                            <a:schemeClr val="bg1"/>
                          </a:solidFill>
                        </a:rPr>
                        <a:t>無し</a:t>
                      </a:r>
                    </a:p>
                  </a:txBody>
                  <a:tcPr anchor="ctr">
                    <a:solidFill>
                      <a:schemeClr val="accent1"/>
                    </a:solidFill>
                  </a:tcPr>
                </a:tc>
                <a:tc vMerge="1">
                  <a:txBody>
                    <a:bodyPr/>
                    <a:lstStyle/>
                    <a:p>
                      <a:pPr algn="ctr"/>
                      <a:endParaRPr kumimoji="1" lang="ja-JP" altLang="en-US" sz="1600" dirty="0"/>
                    </a:p>
                  </a:txBody>
                  <a:tcPr anchor="ctr"/>
                </a:tc>
                <a:tc vMerge="1">
                  <a:txBody>
                    <a:bodyPr/>
                    <a:lstStyle/>
                    <a:p>
                      <a:pPr algn="ctr"/>
                      <a:endParaRPr kumimoji="1" lang="ja-JP" altLang="en-US" sz="1600" dirty="0"/>
                    </a:p>
                  </a:txBody>
                  <a:tcPr anchor="ctr"/>
                </a:tc>
                <a:extLst>
                  <a:ext uri="{0D108BD9-81ED-4DB2-BD59-A6C34878D82A}">
                    <a16:rowId xmlns:a16="http://schemas.microsoft.com/office/drawing/2014/main" val="2614685814"/>
                  </a:ext>
                </a:extLst>
              </a:tr>
              <a:tr h="370840">
                <a:tc rowSpan="2">
                  <a:txBody>
                    <a:bodyPr/>
                    <a:lstStyle/>
                    <a:p>
                      <a:pPr algn="ctr"/>
                      <a:r>
                        <a:rPr kumimoji="1" lang="en-US" altLang="ja-JP" sz="1600" dirty="0"/>
                        <a:t>OS</a:t>
                      </a:r>
                      <a:endParaRPr kumimoji="1" lang="ja-JP" altLang="en-US" sz="1600" dirty="0"/>
                    </a:p>
                  </a:txBody>
                  <a:tcPr anchor="ctr"/>
                </a:tc>
                <a:tc>
                  <a:txBody>
                    <a:bodyPr/>
                    <a:lstStyle/>
                    <a:p>
                      <a:pPr algn="ctr"/>
                      <a:r>
                        <a:rPr kumimoji="1" lang="en-US" altLang="ja-JP" sz="1600" dirty="0">
                          <a:solidFill>
                            <a:schemeClr val="bg1"/>
                          </a:solidFill>
                        </a:rPr>
                        <a:t>Android</a:t>
                      </a:r>
                      <a:endParaRPr kumimoji="1" lang="ja-JP" altLang="en-US" sz="1600" dirty="0">
                        <a:solidFill>
                          <a:schemeClr val="bg1"/>
                        </a:solidFill>
                      </a:endParaRPr>
                    </a:p>
                  </a:txBody>
                  <a:tcPr anchor="ctr">
                    <a:solidFill>
                      <a:schemeClr val="accent1"/>
                    </a:solidFill>
                  </a:tcPr>
                </a:tc>
                <a:tc rowSpan="2">
                  <a:txBody>
                    <a:bodyPr/>
                    <a:lstStyle/>
                    <a:p>
                      <a:pPr algn="ctr"/>
                      <a:endParaRPr kumimoji="1" lang="ja-JP" altLang="en-US" sz="1600" dirty="0"/>
                    </a:p>
                  </a:txBody>
                  <a:tcPr anchor="ctr"/>
                </a:tc>
                <a:tc rowSpan="2">
                  <a:txBody>
                    <a:bodyPr/>
                    <a:lstStyle/>
                    <a:p>
                      <a:pPr algn="ctr"/>
                      <a:endParaRPr kumimoji="1" lang="ja-JP" altLang="en-US" sz="1600" dirty="0"/>
                    </a:p>
                  </a:txBody>
                  <a:tcPr anchor="ctr"/>
                </a:tc>
                <a:extLst>
                  <a:ext uri="{0D108BD9-81ED-4DB2-BD59-A6C34878D82A}">
                    <a16:rowId xmlns:a16="http://schemas.microsoft.com/office/drawing/2014/main" val="3997993903"/>
                  </a:ext>
                </a:extLst>
              </a:tr>
              <a:tr h="370840">
                <a:tc vMerge="1">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schemeClr val="bg1"/>
                          </a:solidFill>
                        </a:rPr>
                        <a:t>iOS</a:t>
                      </a:r>
                      <a:endParaRPr kumimoji="1" lang="ja-JP" altLang="en-US" sz="1600" dirty="0">
                        <a:solidFill>
                          <a:schemeClr val="bg1"/>
                        </a:solidFill>
                      </a:endParaRPr>
                    </a:p>
                  </a:txBody>
                  <a:tcPr anchor="ctr">
                    <a:solidFill>
                      <a:schemeClr val="accent1"/>
                    </a:solidFill>
                  </a:tcPr>
                </a:tc>
                <a:tc vMerge="1">
                  <a:txBody>
                    <a:bodyPr/>
                    <a:lstStyle/>
                    <a:p>
                      <a:pPr algn="ctr"/>
                      <a:endParaRPr kumimoji="1" lang="ja-JP" altLang="en-US" sz="1600" dirty="0"/>
                    </a:p>
                  </a:txBody>
                  <a:tcPr anchor="ctr"/>
                </a:tc>
                <a:tc vMerge="1">
                  <a:txBody>
                    <a:bodyPr/>
                    <a:lstStyle/>
                    <a:p>
                      <a:pPr algn="ctr"/>
                      <a:endParaRPr kumimoji="1" lang="ja-JP" altLang="en-US" sz="1600" dirty="0"/>
                    </a:p>
                  </a:txBody>
                  <a:tcPr anchor="ctr"/>
                </a:tc>
                <a:extLst>
                  <a:ext uri="{0D108BD9-81ED-4DB2-BD59-A6C34878D82A}">
                    <a16:rowId xmlns:a16="http://schemas.microsoft.com/office/drawing/2014/main" val="432982060"/>
                  </a:ext>
                </a:extLst>
              </a:tr>
            </a:tbl>
          </a:graphicData>
        </a:graphic>
      </p:graphicFrame>
      <p:graphicFrame>
        <p:nvGraphicFramePr>
          <p:cNvPr id="9" name="表 8">
            <a:extLst>
              <a:ext uri="{FF2B5EF4-FFF2-40B4-BE49-F238E27FC236}">
                <a16:creationId xmlns:a16="http://schemas.microsoft.com/office/drawing/2014/main" id="{4CFC97E3-429A-4BD1-AA57-2CFF4EDD171C}"/>
              </a:ext>
            </a:extLst>
          </p:cNvPr>
          <p:cNvGraphicFramePr>
            <a:graphicFrameLocks noGrp="1"/>
          </p:cNvGraphicFramePr>
          <p:nvPr>
            <p:extLst>
              <p:ext uri="{D42A27DB-BD31-4B8C-83A1-F6EECF244321}">
                <p14:modId xmlns:p14="http://schemas.microsoft.com/office/powerpoint/2010/main" val="148492028"/>
              </p:ext>
            </p:extLst>
          </p:nvPr>
        </p:nvGraphicFramePr>
        <p:xfrm>
          <a:off x="699970" y="2819831"/>
          <a:ext cx="2180307" cy="2225040"/>
        </p:xfrm>
        <a:graphic>
          <a:graphicData uri="http://schemas.openxmlformats.org/drawingml/2006/table">
            <a:tbl>
              <a:tblPr firstRow="1" firstCol="1" bandRow="1">
                <a:tableStyleId>{5C22544A-7EE6-4342-B048-85BDC9FD1C3A}</a:tableStyleId>
              </a:tblPr>
              <a:tblGrid>
                <a:gridCol w="1017905">
                  <a:extLst>
                    <a:ext uri="{9D8B030D-6E8A-4147-A177-3AD203B41FA5}">
                      <a16:colId xmlns:a16="http://schemas.microsoft.com/office/drawing/2014/main" val="225804638"/>
                    </a:ext>
                  </a:extLst>
                </a:gridCol>
                <a:gridCol w="1162402">
                  <a:extLst>
                    <a:ext uri="{9D8B030D-6E8A-4147-A177-3AD203B41FA5}">
                      <a16:colId xmlns:a16="http://schemas.microsoft.com/office/drawing/2014/main" val="1953673705"/>
                    </a:ext>
                  </a:extLst>
                </a:gridCol>
              </a:tblGrid>
              <a:tr h="370840">
                <a:tc>
                  <a:txBody>
                    <a:bodyPr/>
                    <a:lstStyle/>
                    <a:p>
                      <a:pPr algn="ctr"/>
                      <a:r>
                        <a:rPr kumimoji="1" lang="ja-JP" altLang="en-US" dirty="0"/>
                        <a:t>属性</a:t>
                      </a:r>
                    </a:p>
                  </a:txBody>
                  <a:tcPr/>
                </a:tc>
                <a:tc>
                  <a:txBody>
                    <a:bodyPr/>
                    <a:lstStyle/>
                    <a:p>
                      <a:pPr algn="ctr"/>
                      <a:r>
                        <a:rPr kumimoji="1" lang="ja-JP" altLang="en-US" dirty="0"/>
                        <a:t>回帰係数</a:t>
                      </a:r>
                    </a:p>
                  </a:txBody>
                  <a:tcPr/>
                </a:tc>
                <a:extLst>
                  <a:ext uri="{0D108BD9-81ED-4DB2-BD59-A6C34878D82A}">
                    <a16:rowId xmlns:a16="http://schemas.microsoft.com/office/drawing/2014/main" val="124560944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700" dirty="0"/>
                        <a:t>(</a:t>
                      </a:r>
                      <a:r>
                        <a:rPr kumimoji="1" lang="ja-JP" altLang="en-US" sz="1700" dirty="0"/>
                        <a:t>定数項</a:t>
                      </a:r>
                      <a:r>
                        <a:rPr kumimoji="1" lang="en-US" altLang="ja-JP" sz="1700" dirty="0"/>
                        <a:t>)</a:t>
                      </a:r>
                      <a:endParaRPr kumimoji="1" lang="ja-JP" altLang="en-US" sz="1700" dirty="0"/>
                    </a:p>
                  </a:txBody>
                  <a:tcPr/>
                </a:tc>
                <a:tc>
                  <a:txBody>
                    <a:bodyPr/>
                    <a:lstStyle/>
                    <a:p>
                      <a:pPr algn="ctr"/>
                      <a:r>
                        <a:rPr kumimoji="1" lang="en-US" altLang="ja-JP" dirty="0"/>
                        <a:t>(-6.00)</a:t>
                      </a:r>
                      <a:endParaRPr kumimoji="1" lang="ja-JP" altLang="en-US" dirty="0"/>
                    </a:p>
                  </a:txBody>
                  <a:tcPr/>
                </a:tc>
                <a:extLst>
                  <a:ext uri="{0D108BD9-81ED-4DB2-BD59-A6C34878D82A}">
                    <a16:rowId xmlns:a16="http://schemas.microsoft.com/office/drawing/2014/main" val="1913543813"/>
                  </a:ext>
                </a:extLst>
              </a:tr>
              <a:tr h="370840">
                <a:tc>
                  <a:txBody>
                    <a:bodyPr/>
                    <a:lstStyle/>
                    <a:p>
                      <a:pPr algn="ctr"/>
                      <a:r>
                        <a:rPr kumimoji="1" lang="ja-JP" altLang="en-US" dirty="0"/>
                        <a:t>画面</a:t>
                      </a:r>
                    </a:p>
                  </a:txBody>
                  <a:tcPr/>
                </a:tc>
                <a:tc>
                  <a:txBody>
                    <a:bodyPr/>
                    <a:lstStyle/>
                    <a:p>
                      <a:pPr algn="ctr"/>
                      <a:r>
                        <a:rPr kumimoji="1" lang="en-US" altLang="ja-JP" dirty="0"/>
                        <a:t>4.00</a:t>
                      </a:r>
                      <a:endParaRPr kumimoji="1" lang="ja-JP" altLang="en-US" dirty="0"/>
                    </a:p>
                  </a:txBody>
                  <a:tcPr/>
                </a:tc>
                <a:extLst>
                  <a:ext uri="{0D108BD9-81ED-4DB2-BD59-A6C34878D82A}">
                    <a16:rowId xmlns:a16="http://schemas.microsoft.com/office/drawing/2014/main" val="2110996627"/>
                  </a:ext>
                </a:extLst>
              </a:tr>
              <a:tr h="370840">
                <a:tc>
                  <a:txBody>
                    <a:bodyPr/>
                    <a:lstStyle/>
                    <a:p>
                      <a:pPr algn="ctr"/>
                      <a:r>
                        <a:rPr kumimoji="1" lang="ja-JP" altLang="en-US" dirty="0"/>
                        <a:t>容量</a:t>
                      </a:r>
                    </a:p>
                  </a:txBody>
                  <a:tcPr/>
                </a:tc>
                <a:tc>
                  <a:txBody>
                    <a:bodyPr/>
                    <a:lstStyle/>
                    <a:p>
                      <a:pPr algn="ctr"/>
                      <a:r>
                        <a:rPr kumimoji="1" lang="en-US" altLang="ja-JP" dirty="0"/>
                        <a:t>0.50</a:t>
                      </a:r>
                      <a:endParaRPr kumimoji="1" lang="ja-JP" altLang="en-US" dirty="0"/>
                    </a:p>
                  </a:txBody>
                  <a:tcPr/>
                </a:tc>
                <a:extLst>
                  <a:ext uri="{0D108BD9-81ED-4DB2-BD59-A6C34878D82A}">
                    <a16:rowId xmlns:a16="http://schemas.microsoft.com/office/drawing/2014/main" val="3802838884"/>
                  </a:ext>
                </a:extLst>
              </a:tr>
              <a:tr h="370840">
                <a:tc>
                  <a:txBody>
                    <a:bodyPr/>
                    <a:lstStyle/>
                    <a:p>
                      <a:pPr algn="ctr"/>
                      <a:r>
                        <a:rPr kumimoji="1" lang="en-US" altLang="ja-JP" dirty="0"/>
                        <a:t>Felica</a:t>
                      </a:r>
                      <a:endParaRPr kumimoji="1" lang="ja-JP" altLang="en-US" dirty="0"/>
                    </a:p>
                  </a:txBody>
                  <a:tcPr/>
                </a:tc>
                <a:tc>
                  <a:txBody>
                    <a:bodyPr/>
                    <a:lstStyle/>
                    <a:p>
                      <a:pPr algn="ctr"/>
                      <a:r>
                        <a:rPr kumimoji="1" lang="en-US" altLang="ja-JP" dirty="0"/>
                        <a:t>2.00</a:t>
                      </a:r>
                      <a:endParaRPr kumimoji="1" lang="ja-JP" altLang="en-US" dirty="0"/>
                    </a:p>
                  </a:txBody>
                  <a:tcPr/>
                </a:tc>
                <a:extLst>
                  <a:ext uri="{0D108BD9-81ED-4DB2-BD59-A6C34878D82A}">
                    <a16:rowId xmlns:a16="http://schemas.microsoft.com/office/drawing/2014/main" val="1049048991"/>
                  </a:ext>
                </a:extLst>
              </a:tr>
              <a:tr h="370840">
                <a:tc>
                  <a:txBody>
                    <a:bodyPr/>
                    <a:lstStyle/>
                    <a:p>
                      <a:pPr algn="ctr"/>
                      <a:r>
                        <a:rPr kumimoji="1" lang="en-US" altLang="ja-JP" dirty="0"/>
                        <a:t>OS</a:t>
                      </a:r>
                      <a:endParaRPr kumimoji="1" lang="ja-JP" altLang="en-US" dirty="0"/>
                    </a:p>
                  </a:txBody>
                  <a:tcPr/>
                </a:tc>
                <a:tc>
                  <a:txBody>
                    <a:bodyPr/>
                    <a:lstStyle/>
                    <a:p>
                      <a:pPr algn="ctr"/>
                      <a:r>
                        <a:rPr kumimoji="1" lang="en-US" altLang="ja-JP" dirty="0"/>
                        <a:t>0.50</a:t>
                      </a:r>
                      <a:endParaRPr kumimoji="1" lang="ja-JP" altLang="en-US" dirty="0"/>
                    </a:p>
                  </a:txBody>
                  <a:tcPr/>
                </a:tc>
                <a:extLst>
                  <a:ext uri="{0D108BD9-81ED-4DB2-BD59-A6C34878D82A}">
                    <a16:rowId xmlns:a16="http://schemas.microsoft.com/office/drawing/2014/main" val="3325522739"/>
                  </a:ext>
                </a:extLst>
              </a:tr>
            </a:tbl>
          </a:graphicData>
        </a:graphic>
      </p:graphicFrame>
      <p:sp>
        <p:nvSpPr>
          <p:cNvPr id="10" name="テキスト ボックス 9">
            <a:extLst>
              <a:ext uri="{FF2B5EF4-FFF2-40B4-BE49-F238E27FC236}">
                <a16:creationId xmlns:a16="http://schemas.microsoft.com/office/drawing/2014/main" id="{B863478D-7021-415C-A344-25B578343987}"/>
              </a:ext>
            </a:extLst>
          </p:cNvPr>
          <p:cNvSpPr txBox="1"/>
          <p:nvPr/>
        </p:nvSpPr>
        <p:spPr>
          <a:xfrm>
            <a:off x="490231" y="2124678"/>
            <a:ext cx="3240359" cy="615553"/>
          </a:xfrm>
          <a:prstGeom prst="rect">
            <a:avLst/>
          </a:prstGeom>
          <a:noFill/>
        </p:spPr>
        <p:txBody>
          <a:bodyPr wrap="square" rtlCol="0">
            <a:spAutoFit/>
          </a:bodyPr>
          <a:lstStyle/>
          <a:p>
            <a:pPr algn="just"/>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属性を説明変数</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x</a:t>
            </a:r>
            <a:r>
              <a:rPr kumimoji="1" lang="ja-JP" altLang="en-US" sz="17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評点を被説明変数</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y</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とした重回帰分析の結果</a:t>
            </a:r>
          </a:p>
        </p:txBody>
      </p:sp>
      <p:sp>
        <p:nvSpPr>
          <p:cNvPr id="11" name="テキスト ボックス 10">
            <a:extLst>
              <a:ext uri="{FF2B5EF4-FFF2-40B4-BE49-F238E27FC236}">
                <a16:creationId xmlns:a16="http://schemas.microsoft.com/office/drawing/2014/main" id="{B26A6B03-19BC-449A-A04E-E33C2022C70D}"/>
              </a:ext>
            </a:extLst>
          </p:cNvPr>
          <p:cNvSpPr txBox="1"/>
          <p:nvPr/>
        </p:nvSpPr>
        <p:spPr>
          <a:xfrm>
            <a:off x="595990" y="5233801"/>
            <a:ext cx="2463841" cy="615553"/>
          </a:xfrm>
          <a:prstGeom prst="rect">
            <a:avLst/>
          </a:prstGeom>
          <a:noFill/>
        </p:spPr>
        <p:txBody>
          <a:bodyPr wrap="square" rtlCol="0">
            <a:spAutoFit/>
          </a:bodyPr>
          <a:lstStyle/>
          <a:p>
            <a:pPr algn="just"/>
            <a:r>
              <a:rPr kumimoji="1" lang="ja-JP" altLang="en-US"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部分効用</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：（水準</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を基準とした）水準</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の評価</a:t>
            </a:r>
          </a:p>
        </p:txBody>
      </p:sp>
      <p:cxnSp>
        <p:nvCxnSpPr>
          <p:cNvPr id="13" name="コネクタ: 曲線 12">
            <a:extLst>
              <a:ext uri="{FF2B5EF4-FFF2-40B4-BE49-F238E27FC236}">
                <a16:creationId xmlns:a16="http://schemas.microsoft.com/office/drawing/2014/main" id="{3CC1E6F9-D576-4245-A9F1-7AC1A3DDCA6C}"/>
              </a:ext>
            </a:extLst>
          </p:cNvPr>
          <p:cNvCxnSpPr>
            <a:cxnSpLocks/>
          </p:cNvCxnSpPr>
          <p:nvPr/>
        </p:nvCxnSpPr>
        <p:spPr>
          <a:xfrm rot="5400000" flipH="1" flipV="1">
            <a:off x="1870155" y="4944511"/>
            <a:ext cx="290547" cy="288032"/>
          </a:xfrm>
          <a:prstGeom prst="curvedConnector3">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7BE56F5D-BACE-44EE-A5FF-F581DEDD5C94}"/>
              </a:ext>
            </a:extLst>
          </p:cNvPr>
          <p:cNvSpPr txBox="1"/>
          <p:nvPr/>
        </p:nvSpPr>
        <p:spPr>
          <a:xfrm>
            <a:off x="2898229" y="4120643"/>
            <a:ext cx="1296432" cy="877163"/>
          </a:xfrm>
          <a:prstGeom prst="rect">
            <a:avLst/>
          </a:prstGeom>
          <a:noFill/>
        </p:spPr>
        <p:txBody>
          <a:bodyPr wrap="square" rtlCol="0">
            <a:spAutoFit/>
          </a:bodyPr>
          <a:lstStyle/>
          <a:p>
            <a:pPr algn="just"/>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平均を</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とした部分効用値に変換</a:t>
            </a:r>
          </a:p>
        </p:txBody>
      </p:sp>
      <p:sp>
        <p:nvSpPr>
          <p:cNvPr id="19" name="正方形/長方形 18">
            <a:extLst>
              <a:ext uri="{FF2B5EF4-FFF2-40B4-BE49-F238E27FC236}">
                <a16:creationId xmlns:a16="http://schemas.microsoft.com/office/drawing/2014/main" id="{2FB25631-173A-473B-844C-FD6490AA93DF}"/>
              </a:ext>
            </a:extLst>
          </p:cNvPr>
          <p:cNvSpPr/>
          <p:nvPr/>
        </p:nvSpPr>
        <p:spPr>
          <a:xfrm>
            <a:off x="7578772" y="3251851"/>
            <a:ext cx="505217" cy="288032"/>
          </a:xfrm>
          <a:prstGeom prst="rect">
            <a:avLst/>
          </a:prstGeom>
          <a:solidFill>
            <a:srgbClr val="00B050"/>
          </a:solidFill>
          <a:ln w="317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04AC5F33-1BC0-4ED7-8E84-5A495168D499}"/>
              </a:ext>
            </a:extLst>
          </p:cNvPr>
          <p:cNvSpPr/>
          <p:nvPr/>
        </p:nvSpPr>
        <p:spPr>
          <a:xfrm>
            <a:off x="7578773" y="3984944"/>
            <a:ext cx="137051" cy="288032"/>
          </a:xfrm>
          <a:prstGeom prst="rect">
            <a:avLst/>
          </a:prstGeom>
          <a:solidFill>
            <a:srgbClr val="00B050"/>
          </a:solidFill>
          <a:ln w="317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6E6039E4-0FEB-474C-8B89-4DE9C351E380}"/>
              </a:ext>
            </a:extLst>
          </p:cNvPr>
          <p:cNvSpPr/>
          <p:nvPr/>
        </p:nvSpPr>
        <p:spPr>
          <a:xfrm>
            <a:off x="7578773" y="4721473"/>
            <a:ext cx="289193" cy="288032"/>
          </a:xfrm>
          <a:prstGeom prst="rect">
            <a:avLst/>
          </a:prstGeom>
          <a:solidFill>
            <a:srgbClr val="00B050"/>
          </a:solidFill>
          <a:ln w="317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50C37616-CEBE-4857-ADF1-4FC5609FF369}"/>
              </a:ext>
            </a:extLst>
          </p:cNvPr>
          <p:cNvSpPr/>
          <p:nvPr/>
        </p:nvSpPr>
        <p:spPr>
          <a:xfrm>
            <a:off x="7589740" y="5470664"/>
            <a:ext cx="126084" cy="288032"/>
          </a:xfrm>
          <a:prstGeom prst="rect">
            <a:avLst/>
          </a:prstGeom>
          <a:solidFill>
            <a:srgbClr val="00B050"/>
          </a:solidFill>
          <a:ln w="317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114377E3-58BC-4CAB-9DA6-D83A90768AC5}"/>
              </a:ext>
            </a:extLst>
          </p:cNvPr>
          <p:cNvSpPr txBox="1"/>
          <p:nvPr/>
        </p:nvSpPr>
        <p:spPr>
          <a:xfrm>
            <a:off x="7551876" y="2898128"/>
            <a:ext cx="788551" cy="323165"/>
          </a:xfrm>
          <a:prstGeom prst="rect">
            <a:avLst/>
          </a:prstGeom>
          <a:noFill/>
        </p:spPr>
        <p:txBody>
          <a:bodyPr wrap="square" rtlCol="0">
            <a:spAutoFit/>
          </a:bodyPr>
          <a:lstStyle/>
          <a:p>
            <a:pPr algn="just"/>
            <a:r>
              <a:rPr kumimoji="1" lang="en-US" altLang="ja-JP" sz="1500" dirty="0">
                <a:latin typeface="ＭＳ Ｐゴシック" panose="020B0600070205080204" pitchFamily="50" charset="-128"/>
                <a:ea typeface="ＭＳ Ｐゴシック" panose="020B0600070205080204" pitchFamily="50" charset="-128"/>
                <a:cs typeface="Meiryo UI" pitchFamily="50" charset="-128"/>
              </a:rPr>
              <a:t>57.1%</a:t>
            </a:r>
            <a:endParaRPr kumimoji="1" lang="ja-JP" altLang="en-US" sz="1500" dirty="0">
              <a:latin typeface="ＭＳ Ｐゴシック" panose="020B0600070205080204" pitchFamily="50" charset="-128"/>
              <a:ea typeface="ＭＳ Ｐゴシック" panose="020B0600070205080204" pitchFamily="50" charset="-128"/>
              <a:cs typeface="Meiryo UI" pitchFamily="50" charset="-128"/>
            </a:endParaRPr>
          </a:p>
        </p:txBody>
      </p:sp>
      <p:sp>
        <p:nvSpPr>
          <p:cNvPr id="24" name="テキスト ボックス 23">
            <a:extLst>
              <a:ext uri="{FF2B5EF4-FFF2-40B4-BE49-F238E27FC236}">
                <a16:creationId xmlns:a16="http://schemas.microsoft.com/office/drawing/2014/main" id="{BDCC0949-EFAC-4ACC-9822-0F7DE0D7056F}"/>
              </a:ext>
            </a:extLst>
          </p:cNvPr>
          <p:cNvSpPr txBox="1"/>
          <p:nvPr/>
        </p:nvSpPr>
        <p:spPr>
          <a:xfrm>
            <a:off x="7529202" y="3666354"/>
            <a:ext cx="788551" cy="323165"/>
          </a:xfrm>
          <a:prstGeom prst="rect">
            <a:avLst/>
          </a:prstGeom>
          <a:noFill/>
        </p:spPr>
        <p:txBody>
          <a:bodyPr wrap="square" rtlCol="0">
            <a:spAutoFit/>
          </a:bodyPr>
          <a:lstStyle/>
          <a:p>
            <a:pPr algn="just"/>
            <a:r>
              <a:rPr kumimoji="1" lang="en-US" altLang="ja-JP" sz="1500" dirty="0">
                <a:latin typeface="ＭＳ Ｐゴシック" panose="020B0600070205080204" pitchFamily="50" charset="-128"/>
                <a:ea typeface="ＭＳ Ｐゴシック" panose="020B0600070205080204" pitchFamily="50" charset="-128"/>
                <a:cs typeface="Meiryo UI" pitchFamily="50" charset="-128"/>
              </a:rPr>
              <a:t>7.1%</a:t>
            </a:r>
            <a:endParaRPr kumimoji="1" lang="ja-JP" altLang="en-US" sz="1500" dirty="0">
              <a:latin typeface="ＭＳ Ｐゴシック" panose="020B0600070205080204" pitchFamily="50" charset="-128"/>
              <a:ea typeface="ＭＳ Ｐゴシック" panose="020B0600070205080204" pitchFamily="50" charset="-128"/>
              <a:cs typeface="Meiryo UI" pitchFamily="50" charset="-128"/>
            </a:endParaRPr>
          </a:p>
        </p:txBody>
      </p:sp>
      <p:sp>
        <p:nvSpPr>
          <p:cNvPr id="25" name="テキスト ボックス 24">
            <a:extLst>
              <a:ext uri="{FF2B5EF4-FFF2-40B4-BE49-F238E27FC236}">
                <a16:creationId xmlns:a16="http://schemas.microsoft.com/office/drawing/2014/main" id="{8B0F9F40-2EB3-4C70-8108-EDF649E19B2D}"/>
              </a:ext>
            </a:extLst>
          </p:cNvPr>
          <p:cNvSpPr txBox="1"/>
          <p:nvPr/>
        </p:nvSpPr>
        <p:spPr>
          <a:xfrm>
            <a:off x="7529201" y="4398308"/>
            <a:ext cx="788551" cy="323165"/>
          </a:xfrm>
          <a:prstGeom prst="rect">
            <a:avLst/>
          </a:prstGeom>
          <a:noFill/>
        </p:spPr>
        <p:txBody>
          <a:bodyPr wrap="square" rtlCol="0">
            <a:spAutoFit/>
          </a:bodyPr>
          <a:lstStyle/>
          <a:p>
            <a:pPr algn="just"/>
            <a:r>
              <a:rPr kumimoji="1" lang="en-US" altLang="ja-JP" sz="1500" dirty="0">
                <a:latin typeface="ＭＳ Ｐゴシック" panose="020B0600070205080204" pitchFamily="50" charset="-128"/>
                <a:ea typeface="ＭＳ Ｐゴシック" panose="020B0600070205080204" pitchFamily="50" charset="-128"/>
                <a:cs typeface="Meiryo UI" pitchFamily="50" charset="-128"/>
              </a:rPr>
              <a:t>28.6%</a:t>
            </a:r>
            <a:endParaRPr kumimoji="1" lang="ja-JP" altLang="en-US" sz="1500" dirty="0">
              <a:latin typeface="ＭＳ Ｐゴシック" panose="020B0600070205080204" pitchFamily="50" charset="-128"/>
              <a:ea typeface="ＭＳ Ｐゴシック" panose="020B0600070205080204" pitchFamily="50" charset="-128"/>
              <a:cs typeface="Meiryo UI" pitchFamily="50" charset="-128"/>
            </a:endParaRPr>
          </a:p>
        </p:txBody>
      </p:sp>
      <p:sp>
        <p:nvSpPr>
          <p:cNvPr id="26" name="テキスト ボックス 25">
            <a:extLst>
              <a:ext uri="{FF2B5EF4-FFF2-40B4-BE49-F238E27FC236}">
                <a16:creationId xmlns:a16="http://schemas.microsoft.com/office/drawing/2014/main" id="{71A0212B-E43D-444B-B8D9-49E9DA55C522}"/>
              </a:ext>
            </a:extLst>
          </p:cNvPr>
          <p:cNvSpPr txBox="1"/>
          <p:nvPr/>
        </p:nvSpPr>
        <p:spPr>
          <a:xfrm>
            <a:off x="7529200" y="5142739"/>
            <a:ext cx="788551" cy="323165"/>
          </a:xfrm>
          <a:prstGeom prst="rect">
            <a:avLst/>
          </a:prstGeom>
          <a:noFill/>
        </p:spPr>
        <p:txBody>
          <a:bodyPr wrap="square" rtlCol="0">
            <a:spAutoFit/>
          </a:bodyPr>
          <a:lstStyle/>
          <a:p>
            <a:pPr algn="just"/>
            <a:r>
              <a:rPr kumimoji="1" lang="en-US" altLang="ja-JP" sz="1500" dirty="0">
                <a:latin typeface="ＭＳ Ｐゴシック" panose="020B0600070205080204" pitchFamily="50" charset="-128"/>
                <a:ea typeface="ＭＳ Ｐゴシック" panose="020B0600070205080204" pitchFamily="50" charset="-128"/>
                <a:cs typeface="Meiryo UI" pitchFamily="50" charset="-128"/>
              </a:rPr>
              <a:t>7.1%</a:t>
            </a:r>
            <a:endParaRPr kumimoji="1" lang="ja-JP" altLang="en-US" sz="1500" dirty="0">
              <a:latin typeface="ＭＳ Ｐゴシック" panose="020B0600070205080204" pitchFamily="50" charset="-128"/>
              <a:ea typeface="ＭＳ Ｐゴシック" panose="020B0600070205080204" pitchFamily="50" charset="-128"/>
              <a:cs typeface="Meiryo UI" pitchFamily="50" charset="-128"/>
            </a:endParaRPr>
          </a:p>
        </p:txBody>
      </p:sp>
      <p:sp>
        <p:nvSpPr>
          <p:cNvPr id="27" name="テキスト ボックス 26">
            <a:extLst>
              <a:ext uri="{FF2B5EF4-FFF2-40B4-BE49-F238E27FC236}">
                <a16:creationId xmlns:a16="http://schemas.microsoft.com/office/drawing/2014/main" id="{6A38AD26-7CAA-4B90-9362-BE04CFAD5B89}"/>
              </a:ext>
            </a:extLst>
          </p:cNvPr>
          <p:cNvSpPr txBox="1"/>
          <p:nvPr/>
        </p:nvSpPr>
        <p:spPr>
          <a:xfrm>
            <a:off x="4206856" y="1860940"/>
            <a:ext cx="4002150" cy="353943"/>
          </a:xfrm>
          <a:prstGeom prst="rect">
            <a:avLst/>
          </a:prstGeom>
          <a:noFill/>
        </p:spPr>
        <p:txBody>
          <a:bodyPr wrap="square" rtlCol="0">
            <a:spAutoFit/>
          </a:bodyPr>
          <a:lstStyle/>
          <a:p>
            <a:pPr algn="just"/>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部分効用のレンジが全体に占める割合</a:t>
            </a:r>
          </a:p>
        </p:txBody>
      </p:sp>
      <p:cxnSp>
        <p:nvCxnSpPr>
          <p:cNvPr id="28" name="コネクタ: 曲線 27">
            <a:extLst>
              <a:ext uri="{FF2B5EF4-FFF2-40B4-BE49-F238E27FC236}">
                <a16:creationId xmlns:a16="http://schemas.microsoft.com/office/drawing/2014/main" id="{B78BC1AD-BBE4-47A2-85C6-096753021ADD}"/>
              </a:ext>
            </a:extLst>
          </p:cNvPr>
          <p:cNvCxnSpPr>
            <a:cxnSpLocks/>
          </p:cNvCxnSpPr>
          <p:nvPr/>
        </p:nvCxnSpPr>
        <p:spPr>
          <a:xfrm rot="16200000" flipH="1">
            <a:off x="7782780" y="2128463"/>
            <a:ext cx="380220" cy="209845"/>
          </a:xfrm>
          <a:prstGeom prst="curvedConnector3">
            <a:avLst>
              <a:gd name="adj1" fmla="val -1619"/>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3" name="四角形: 角を丸くする 32">
            <a:extLst>
              <a:ext uri="{FF2B5EF4-FFF2-40B4-BE49-F238E27FC236}">
                <a16:creationId xmlns:a16="http://schemas.microsoft.com/office/drawing/2014/main" id="{C6F8204B-FC38-46D2-8921-1E9FE4B98E6C}"/>
              </a:ext>
            </a:extLst>
          </p:cNvPr>
          <p:cNvSpPr/>
          <p:nvPr/>
        </p:nvSpPr>
        <p:spPr>
          <a:xfrm>
            <a:off x="5171174" y="2883649"/>
            <a:ext cx="614406" cy="323165"/>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四角形: 角を丸くする 33">
            <a:extLst>
              <a:ext uri="{FF2B5EF4-FFF2-40B4-BE49-F238E27FC236}">
                <a16:creationId xmlns:a16="http://schemas.microsoft.com/office/drawing/2014/main" id="{97F82F9C-4BCC-4732-A64F-4686124B9DDA}"/>
              </a:ext>
            </a:extLst>
          </p:cNvPr>
          <p:cNvSpPr/>
          <p:nvPr/>
        </p:nvSpPr>
        <p:spPr>
          <a:xfrm>
            <a:off x="5182208" y="3650931"/>
            <a:ext cx="614406" cy="323165"/>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四角形: 角を丸くする 34">
            <a:extLst>
              <a:ext uri="{FF2B5EF4-FFF2-40B4-BE49-F238E27FC236}">
                <a16:creationId xmlns:a16="http://schemas.microsoft.com/office/drawing/2014/main" id="{98BD366A-CC2E-479D-BD47-7CCDDC57D91A}"/>
              </a:ext>
            </a:extLst>
          </p:cNvPr>
          <p:cNvSpPr/>
          <p:nvPr/>
        </p:nvSpPr>
        <p:spPr>
          <a:xfrm>
            <a:off x="5174458" y="4398307"/>
            <a:ext cx="614406" cy="323165"/>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四角形: 角を丸くする 35">
            <a:extLst>
              <a:ext uri="{FF2B5EF4-FFF2-40B4-BE49-F238E27FC236}">
                <a16:creationId xmlns:a16="http://schemas.microsoft.com/office/drawing/2014/main" id="{ACECB7D2-0F0E-4E5A-8083-590C61F89DF6}"/>
              </a:ext>
            </a:extLst>
          </p:cNvPr>
          <p:cNvSpPr/>
          <p:nvPr/>
        </p:nvSpPr>
        <p:spPr>
          <a:xfrm>
            <a:off x="5123042" y="5124587"/>
            <a:ext cx="728700" cy="323165"/>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四角形: 角を丸くする 36">
            <a:extLst>
              <a:ext uri="{FF2B5EF4-FFF2-40B4-BE49-F238E27FC236}">
                <a16:creationId xmlns:a16="http://schemas.microsoft.com/office/drawing/2014/main" id="{C998C3DE-9C36-4E8A-80FA-65F64DBAE879}"/>
              </a:ext>
            </a:extLst>
          </p:cNvPr>
          <p:cNvSpPr/>
          <p:nvPr/>
        </p:nvSpPr>
        <p:spPr>
          <a:xfrm>
            <a:off x="4317878" y="2826611"/>
            <a:ext cx="4099780" cy="76349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C00B947D-3150-4815-AE1D-1FE0299BCCF2}"/>
              </a:ext>
            </a:extLst>
          </p:cNvPr>
          <p:cNvSpPr txBox="1"/>
          <p:nvPr/>
        </p:nvSpPr>
        <p:spPr>
          <a:xfrm>
            <a:off x="4538973" y="5904515"/>
            <a:ext cx="3573281" cy="353943"/>
          </a:xfrm>
          <a:prstGeom prst="rect">
            <a:avLst/>
          </a:prstGeom>
          <a:solidFill>
            <a:srgbClr val="00B050"/>
          </a:solidFill>
          <a:ln w="38100">
            <a:solidFill>
              <a:srgbClr val="FF0000"/>
            </a:solidFill>
          </a:ln>
        </p:spPr>
        <p:txBody>
          <a:bodyPr wrap="square" rtlCol="0">
            <a:spAutoFit/>
          </a:bodyPr>
          <a:lstStyle/>
          <a:p>
            <a:pPr algn="just"/>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もっとも重視される属性は画面サイズ</a:t>
            </a:r>
          </a:p>
        </p:txBody>
      </p:sp>
      <p:sp>
        <p:nvSpPr>
          <p:cNvPr id="60" name="テキスト ボックス 59">
            <a:extLst>
              <a:ext uri="{FF2B5EF4-FFF2-40B4-BE49-F238E27FC236}">
                <a16:creationId xmlns:a16="http://schemas.microsoft.com/office/drawing/2014/main" id="{8B90CA8A-105B-4FAD-81E7-B887288D67A0}"/>
              </a:ext>
            </a:extLst>
          </p:cNvPr>
          <p:cNvSpPr txBox="1"/>
          <p:nvPr/>
        </p:nvSpPr>
        <p:spPr>
          <a:xfrm>
            <a:off x="4538972" y="6320378"/>
            <a:ext cx="3573281" cy="353943"/>
          </a:xfrm>
          <a:prstGeom prst="rect">
            <a:avLst/>
          </a:prstGeom>
          <a:solidFill>
            <a:srgbClr val="00B050"/>
          </a:solidFill>
          <a:ln w="38100">
            <a:solidFill>
              <a:srgbClr val="FFFF00"/>
            </a:solidFill>
          </a:ln>
        </p:spPr>
        <p:txBody>
          <a:bodyPr wrap="square" rtlCol="0">
            <a:spAutoFit/>
          </a:bodyPr>
          <a:lstStyle/>
          <a:p>
            <a:pPr algn="just"/>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もっとも売れそうなスマホのスペック</a:t>
            </a:r>
          </a:p>
        </p:txBody>
      </p:sp>
      <p:cxnSp>
        <p:nvCxnSpPr>
          <p:cNvPr id="62" name="直線コネクタ 61">
            <a:extLst>
              <a:ext uri="{FF2B5EF4-FFF2-40B4-BE49-F238E27FC236}">
                <a16:creationId xmlns:a16="http://schemas.microsoft.com/office/drawing/2014/main" id="{7AC5AA8C-601A-41A1-9653-A7D0EAF5425A}"/>
              </a:ext>
            </a:extLst>
          </p:cNvPr>
          <p:cNvCxnSpPr>
            <a:cxnSpLocks/>
          </p:cNvCxnSpPr>
          <p:nvPr/>
        </p:nvCxnSpPr>
        <p:spPr>
          <a:xfrm>
            <a:off x="6732240" y="2867473"/>
            <a:ext cx="0" cy="2975122"/>
          </a:xfrm>
          <a:prstGeom prst="line">
            <a:avLst/>
          </a:prstGeom>
          <a:ln w="31750">
            <a:solidFill>
              <a:schemeClr val="bg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58ABA15D-40C9-47EF-A937-B74F86E9563D}"/>
              </a:ext>
            </a:extLst>
          </p:cNvPr>
          <p:cNvCxnSpPr>
            <a:cxnSpLocks/>
          </p:cNvCxnSpPr>
          <p:nvPr/>
        </p:nvCxnSpPr>
        <p:spPr>
          <a:xfrm flipV="1">
            <a:off x="6139774" y="3005269"/>
            <a:ext cx="1224136" cy="432048"/>
          </a:xfrm>
          <a:prstGeom prst="line">
            <a:avLst/>
          </a:prstGeom>
          <a:ln w="31750">
            <a:solidFill>
              <a:srgbClr val="00B05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5A0AE61-FFF9-4375-836D-EA1BDE7C706D}"/>
              </a:ext>
            </a:extLst>
          </p:cNvPr>
          <p:cNvCxnSpPr>
            <a:cxnSpLocks/>
          </p:cNvCxnSpPr>
          <p:nvPr/>
        </p:nvCxnSpPr>
        <p:spPr>
          <a:xfrm flipV="1">
            <a:off x="6650795" y="3796652"/>
            <a:ext cx="137051" cy="404316"/>
          </a:xfrm>
          <a:prstGeom prst="line">
            <a:avLst/>
          </a:prstGeom>
          <a:ln w="31750">
            <a:solidFill>
              <a:srgbClr val="00B05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4ED3AF39-18E9-4C6E-AABC-25AA77FE6B1F}"/>
              </a:ext>
            </a:extLst>
          </p:cNvPr>
          <p:cNvCxnSpPr>
            <a:cxnSpLocks/>
          </p:cNvCxnSpPr>
          <p:nvPr/>
        </p:nvCxnSpPr>
        <p:spPr>
          <a:xfrm flipV="1">
            <a:off x="6325614" y="4504855"/>
            <a:ext cx="695105" cy="404316"/>
          </a:xfrm>
          <a:prstGeom prst="line">
            <a:avLst/>
          </a:prstGeom>
          <a:ln w="31750">
            <a:solidFill>
              <a:srgbClr val="00B05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32D9750B-9DC2-47BA-AB7D-A65C524D196B}"/>
              </a:ext>
            </a:extLst>
          </p:cNvPr>
          <p:cNvCxnSpPr>
            <a:cxnSpLocks/>
          </p:cNvCxnSpPr>
          <p:nvPr/>
        </p:nvCxnSpPr>
        <p:spPr>
          <a:xfrm flipV="1">
            <a:off x="6673166" y="5268506"/>
            <a:ext cx="137051" cy="404316"/>
          </a:xfrm>
          <a:prstGeom prst="line">
            <a:avLst/>
          </a:prstGeom>
          <a:ln w="31750">
            <a:solidFill>
              <a:srgbClr val="00B05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13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nodeType="with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fade">
                                      <p:cBhvr>
                                        <p:cTn id="58" dur="500"/>
                                        <p:tgtEl>
                                          <p:spTgt spid="6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500"/>
                                        <p:tgtEl>
                                          <p:spTgt spid="3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500"/>
                                        <p:tgtEl>
                                          <p:spTgt spid="3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500"/>
                                        <p:tgtEl>
                                          <p:spTgt spid="3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500"/>
                                        <p:tgtEl>
                                          <p:spTgt spid="3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500"/>
                                        <p:tgtEl>
                                          <p:spTgt spid="3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500"/>
                                        <p:tgtEl>
                                          <p:spTgt spid="3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fade">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P spid="19" grpId="0" animBg="1"/>
      <p:bldP spid="20" grpId="0" animBg="1"/>
      <p:bldP spid="21" grpId="0" animBg="1"/>
      <p:bldP spid="22" grpId="0" animBg="1"/>
      <p:bldP spid="23" grpId="0"/>
      <p:bldP spid="24" grpId="0"/>
      <p:bldP spid="25" grpId="0"/>
      <p:bldP spid="26" grpId="0"/>
      <p:bldP spid="27" grpId="0"/>
      <p:bldP spid="33" grpId="0" animBg="1"/>
      <p:bldP spid="34" grpId="0" animBg="1"/>
      <p:bldP spid="35" grpId="0" animBg="1"/>
      <p:bldP spid="36" grpId="0" animBg="1"/>
      <p:bldP spid="37" grpId="0" animBg="1"/>
      <p:bldP spid="38"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877EA7-3993-4392-AB64-60CDB8B097A3}"/>
              </a:ext>
            </a:extLst>
          </p:cNvPr>
          <p:cNvSpPr>
            <a:spLocks noGrp="1"/>
          </p:cNvSpPr>
          <p:nvPr>
            <p:ph type="title"/>
          </p:nvPr>
        </p:nvSpPr>
        <p:spPr/>
        <p:txBody>
          <a:bodyPr/>
          <a:lstStyle/>
          <a:p>
            <a:r>
              <a:rPr kumimoji="1" lang="en-US" altLang="ja-JP" sz="4000" dirty="0"/>
              <a:t>10.2</a:t>
            </a:r>
            <a:r>
              <a:rPr kumimoji="1" lang="ja-JP" altLang="en-US" sz="4000" dirty="0"/>
              <a:t>　原則その１：反復</a:t>
            </a:r>
            <a:br>
              <a:rPr kumimoji="1" lang="en-US" altLang="ja-JP" sz="4000" dirty="0"/>
            </a:br>
            <a:r>
              <a:rPr kumimoji="1" lang="ja-JP" altLang="en-US" sz="3000" dirty="0"/>
              <a:t>（偶然誤差を減らす）</a:t>
            </a:r>
          </a:p>
        </p:txBody>
      </p:sp>
      <p:sp>
        <p:nvSpPr>
          <p:cNvPr id="6" name="テキスト ボックス 5">
            <a:extLst>
              <a:ext uri="{FF2B5EF4-FFF2-40B4-BE49-F238E27FC236}">
                <a16:creationId xmlns:a16="http://schemas.microsoft.com/office/drawing/2014/main" id="{6C20FF94-D576-4A8D-B264-F4E681EEB8A3}"/>
              </a:ext>
            </a:extLst>
          </p:cNvPr>
          <p:cNvSpPr txBox="1"/>
          <p:nvPr/>
        </p:nvSpPr>
        <p:spPr>
          <a:xfrm>
            <a:off x="755576" y="1959399"/>
            <a:ext cx="8064896" cy="477054"/>
          </a:xfrm>
          <a:prstGeom prst="rect">
            <a:avLst/>
          </a:prstGeom>
          <a:noFill/>
        </p:spPr>
        <p:txBody>
          <a:bodyPr wrap="square" rtlCol="0">
            <a:spAutoFit/>
          </a:bodyPr>
          <a:lstStyle/>
          <a:p>
            <a:r>
              <a:rPr kumimoji="1" lang="ja-JP" altLang="en-US" sz="2500" dirty="0">
                <a:solidFill>
                  <a:schemeClr val="bg1"/>
                </a:solidFill>
                <a:latin typeface="ＭＳ Ｐゴシック" panose="020B0600070205080204" pitchFamily="50" charset="-128"/>
                <a:cs typeface="Meiryo UI" pitchFamily="50" charset="-128"/>
              </a:rPr>
              <a:t>群（水準）内で独立実験を繰り返し，データを複数収集する</a:t>
            </a:r>
            <a:endPar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8" name="正方形/長方形 7">
            <a:extLst>
              <a:ext uri="{FF2B5EF4-FFF2-40B4-BE49-F238E27FC236}">
                <a16:creationId xmlns:a16="http://schemas.microsoft.com/office/drawing/2014/main" id="{C58587EA-6635-4608-8893-64A563A9A935}"/>
              </a:ext>
            </a:extLst>
          </p:cNvPr>
          <p:cNvSpPr/>
          <p:nvPr/>
        </p:nvSpPr>
        <p:spPr>
          <a:xfrm>
            <a:off x="2964363" y="4664746"/>
            <a:ext cx="1039548" cy="336749"/>
          </a:xfrm>
          <a:prstGeom prst="rect">
            <a:avLst/>
          </a:prstGeom>
          <a:solidFill>
            <a:srgbClr val="C00000"/>
          </a:solidFill>
          <a:ln w="38100">
            <a:no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D4054364-45FE-464A-B968-50B90D63F5C4}"/>
              </a:ext>
            </a:extLst>
          </p:cNvPr>
          <p:cNvSpPr/>
          <p:nvPr/>
        </p:nvSpPr>
        <p:spPr>
          <a:xfrm>
            <a:off x="2959381" y="4643680"/>
            <a:ext cx="1039548" cy="378880"/>
          </a:xfrm>
          <a:prstGeom prst="rect">
            <a:avLst/>
          </a:prstGeom>
          <a:solidFill>
            <a:srgbClr val="92D050"/>
          </a:solidFill>
          <a:ln w="38100">
            <a:no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7F7BB1E5-11B0-4A93-929A-B8E37519CD4C}"/>
              </a:ext>
            </a:extLst>
          </p:cNvPr>
          <p:cNvSpPr/>
          <p:nvPr/>
        </p:nvSpPr>
        <p:spPr>
          <a:xfrm>
            <a:off x="3457378" y="4264818"/>
            <a:ext cx="1038440" cy="336749"/>
          </a:xfrm>
          <a:prstGeom prst="rect">
            <a:avLst/>
          </a:prstGeom>
          <a:solidFill>
            <a:srgbClr val="0070C0"/>
          </a:solidFill>
          <a:ln w="38100">
            <a:no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71CCA1B3-62A7-4FA7-870B-592904962F5C}"/>
              </a:ext>
            </a:extLst>
          </p:cNvPr>
          <p:cNvSpPr/>
          <p:nvPr/>
        </p:nvSpPr>
        <p:spPr>
          <a:xfrm>
            <a:off x="4278726" y="4670643"/>
            <a:ext cx="1302735" cy="336749"/>
          </a:xfrm>
          <a:prstGeom prst="rect">
            <a:avLst/>
          </a:prstGeom>
          <a:solidFill>
            <a:srgbClr val="FFC000"/>
          </a:solidFill>
          <a:ln w="38100">
            <a:no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540AF8CA-1875-4FD5-9536-CDC95C6A489A}"/>
              </a:ext>
            </a:extLst>
          </p:cNvPr>
          <p:cNvSpPr txBox="1"/>
          <p:nvPr/>
        </p:nvSpPr>
        <p:spPr>
          <a:xfrm>
            <a:off x="755576" y="4335037"/>
            <a:ext cx="1584176" cy="707886"/>
          </a:xfrm>
          <a:prstGeom prst="rect">
            <a:avLst/>
          </a:prstGeom>
          <a:noFill/>
        </p:spPr>
        <p:txBody>
          <a:bodyPr wrap="square" rtlCol="0">
            <a:spAutoFit/>
          </a:bodyPr>
          <a:lstStyle/>
          <a:p>
            <a:r>
              <a:rPr kumimoji="1" lang="ja-JP" altLang="en-US" sz="2000" dirty="0">
                <a:solidFill>
                  <a:schemeClr val="bg1"/>
                </a:solidFill>
                <a:latin typeface="+mn-ea"/>
                <a:cs typeface="Meiryo UI" pitchFamily="50" charset="-128"/>
              </a:rPr>
              <a:t>分散分析の検定統計量</a:t>
            </a:r>
          </a:p>
        </p:txBody>
      </p:sp>
      <p:cxnSp>
        <p:nvCxnSpPr>
          <p:cNvPr id="15" name="直線矢印コネクタ 14">
            <a:extLst>
              <a:ext uri="{FF2B5EF4-FFF2-40B4-BE49-F238E27FC236}">
                <a16:creationId xmlns:a16="http://schemas.microsoft.com/office/drawing/2014/main" id="{582A2AB5-B245-4F00-A2C9-9B65ABFAEFA6}"/>
              </a:ext>
            </a:extLst>
          </p:cNvPr>
          <p:cNvCxnSpPr/>
          <p:nvPr/>
        </p:nvCxnSpPr>
        <p:spPr>
          <a:xfrm flipV="1">
            <a:off x="3164894" y="5045162"/>
            <a:ext cx="216024" cy="480216"/>
          </a:xfrm>
          <a:prstGeom prst="straightConnector1">
            <a:avLst/>
          </a:prstGeom>
          <a:ln w="381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F5FFEBCC-EE1F-415B-9C95-99069E4B852F}"/>
              </a:ext>
            </a:extLst>
          </p:cNvPr>
          <p:cNvSpPr txBox="1"/>
          <p:nvPr/>
        </p:nvSpPr>
        <p:spPr>
          <a:xfrm>
            <a:off x="1187624" y="5476397"/>
            <a:ext cx="2880320" cy="646331"/>
          </a:xfrm>
          <a:prstGeom prst="rect">
            <a:avLst/>
          </a:prstGeom>
          <a:noFill/>
        </p:spPr>
        <p:txBody>
          <a:bodyPr wrap="square" rtlCol="0">
            <a:spAutoFit/>
          </a:bodyPr>
          <a:lstStyle/>
          <a:p>
            <a:pPr algn="just"/>
            <a:r>
              <a:rPr kumimoji="1" lang="ja-JP" altLang="en-US" sz="1800" dirty="0">
                <a:solidFill>
                  <a:schemeClr val="bg1"/>
                </a:solidFill>
                <a:latin typeface="+mn-ea"/>
                <a:cs typeface="Meiryo UI" pitchFamily="50" charset="-128"/>
              </a:rPr>
              <a:t>反復がなければ，そもそも分母の</a:t>
            </a:r>
            <a:r>
              <a:rPr kumimoji="1" lang="ja-JP" altLang="en-US" sz="1800" dirty="0">
                <a:solidFill>
                  <a:srgbClr val="FF0000"/>
                </a:solidFill>
                <a:latin typeface="+mn-ea"/>
                <a:cs typeface="Meiryo UI" pitchFamily="50" charset="-128"/>
              </a:rPr>
              <a:t>誤差を評価できない</a:t>
            </a:r>
          </a:p>
        </p:txBody>
      </p:sp>
      <p:cxnSp>
        <p:nvCxnSpPr>
          <p:cNvPr id="18" name="直線矢印コネクタ 17">
            <a:extLst>
              <a:ext uri="{FF2B5EF4-FFF2-40B4-BE49-F238E27FC236}">
                <a16:creationId xmlns:a16="http://schemas.microsoft.com/office/drawing/2014/main" id="{61FE33B2-B291-4F72-8C57-6EFF30574B24}"/>
              </a:ext>
            </a:extLst>
          </p:cNvPr>
          <p:cNvCxnSpPr>
            <a:cxnSpLocks/>
          </p:cNvCxnSpPr>
          <p:nvPr/>
        </p:nvCxnSpPr>
        <p:spPr>
          <a:xfrm>
            <a:off x="3572488" y="3885213"/>
            <a:ext cx="275333" cy="402236"/>
          </a:xfrm>
          <a:prstGeom prst="straightConnector1">
            <a:avLst/>
          </a:prstGeom>
          <a:ln w="38100">
            <a:solidFill>
              <a:srgbClr val="92D050"/>
            </a:solidFill>
            <a:tailEnd type="stealth" w="lg" len="lg"/>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2EABB774-7A38-44E2-861A-BF4CB9A5040C}"/>
              </a:ext>
            </a:extLst>
          </p:cNvPr>
          <p:cNvSpPr txBox="1"/>
          <p:nvPr/>
        </p:nvSpPr>
        <p:spPr>
          <a:xfrm>
            <a:off x="794177" y="3250853"/>
            <a:ext cx="3667213" cy="646331"/>
          </a:xfrm>
          <a:prstGeom prst="rect">
            <a:avLst/>
          </a:prstGeom>
          <a:noFill/>
        </p:spPr>
        <p:txBody>
          <a:bodyPr wrap="square" rtlCol="0">
            <a:spAutoFit/>
          </a:bodyPr>
          <a:lstStyle/>
          <a:p>
            <a:pPr algn="just"/>
            <a:r>
              <a:rPr kumimoji="1" lang="ja-JP" altLang="en-US" sz="1800" dirty="0">
                <a:solidFill>
                  <a:schemeClr val="bg1"/>
                </a:solidFill>
                <a:latin typeface="+mn-ea"/>
                <a:cs typeface="Meiryo UI" pitchFamily="50" charset="-128"/>
              </a:rPr>
              <a:t>変動計算に用いる</a:t>
            </a:r>
            <a:r>
              <a:rPr kumimoji="1" lang="ja-JP" altLang="en-US" sz="1800" dirty="0">
                <a:solidFill>
                  <a:srgbClr val="92D050"/>
                </a:solidFill>
                <a:latin typeface="+mn-ea"/>
                <a:cs typeface="Meiryo UI" pitchFamily="50" charset="-128"/>
              </a:rPr>
              <a:t>群平均の偶然誤差が小さく</a:t>
            </a:r>
            <a:r>
              <a:rPr kumimoji="1" lang="ja-JP" altLang="en-US" sz="1800" dirty="0">
                <a:solidFill>
                  <a:schemeClr val="bg1"/>
                </a:solidFill>
                <a:latin typeface="+mn-ea"/>
                <a:cs typeface="Meiryo UI" pitchFamily="50" charset="-128"/>
              </a:rPr>
              <a:t>なり，検定の精度が向上</a:t>
            </a:r>
          </a:p>
        </p:txBody>
      </p:sp>
      <p:cxnSp>
        <p:nvCxnSpPr>
          <p:cNvPr id="20" name="直線矢印コネクタ 19">
            <a:extLst>
              <a:ext uri="{FF2B5EF4-FFF2-40B4-BE49-F238E27FC236}">
                <a16:creationId xmlns:a16="http://schemas.microsoft.com/office/drawing/2014/main" id="{27F3F1CC-1EEC-4AE7-83D0-F419E6056263}"/>
              </a:ext>
            </a:extLst>
          </p:cNvPr>
          <p:cNvCxnSpPr>
            <a:cxnSpLocks/>
          </p:cNvCxnSpPr>
          <p:nvPr/>
        </p:nvCxnSpPr>
        <p:spPr>
          <a:xfrm flipH="1">
            <a:off x="4283854" y="3966608"/>
            <a:ext cx="288146" cy="285992"/>
          </a:xfrm>
          <a:prstGeom prst="straightConnector1">
            <a:avLst/>
          </a:prstGeom>
          <a:ln w="38100">
            <a:solidFill>
              <a:srgbClr val="00B0F0"/>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6BDBBA35-9287-40C8-B7EF-02F738C02A0B}"/>
              </a:ext>
            </a:extLst>
          </p:cNvPr>
          <p:cNvSpPr txBox="1"/>
          <p:nvPr/>
        </p:nvSpPr>
        <p:spPr>
          <a:xfrm>
            <a:off x="4572000" y="3356992"/>
            <a:ext cx="4079911" cy="646331"/>
          </a:xfrm>
          <a:prstGeom prst="rect">
            <a:avLst/>
          </a:prstGeom>
          <a:noFill/>
        </p:spPr>
        <p:txBody>
          <a:bodyPr wrap="square" rtlCol="0">
            <a:spAutoFit/>
          </a:bodyPr>
          <a:lstStyle/>
          <a:p>
            <a:pPr algn="just"/>
            <a:r>
              <a:rPr kumimoji="1" lang="ja-JP" altLang="en-US" sz="1800" dirty="0">
                <a:solidFill>
                  <a:srgbClr val="00B0F0"/>
                </a:solidFill>
                <a:latin typeface="+mn-ea"/>
                <a:cs typeface="Meiryo UI" pitchFamily="50" charset="-128"/>
              </a:rPr>
              <a:t>群間変動が大きく</a:t>
            </a:r>
            <a:r>
              <a:rPr kumimoji="1" lang="ja-JP" altLang="en-US" sz="1800" dirty="0">
                <a:solidFill>
                  <a:schemeClr val="bg1"/>
                </a:solidFill>
                <a:latin typeface="+mn-ea"/>
                <a:cs typeface="Meiryo UI" pitchFamily="50" charset="-128"/>
              </a:rPr>
              <a:t>なり，</a:t>
            </a:r>
            <a:r>
              <a:rPr kumimoji="1" lang="en-US" altLang="ja-JP" sz="1800" dirty="0">
                <a:solidFill>
                  <a:schemeClr val="bg1"/>
                </a:solidFill>
                <a:latin typeface="+mn-ea"/>
                <a:cs typeface="Meiryo UI" pitchFamily="50" charset="-128"/>
              </a:rPr>
              <a:t>F</a:t>
            </a:r>
            <a:r>
              <a:rPr kumimoji="1" lang="ja-JP" altLang="en-US" sz="1800" dirty="0">
                <a:solidFill>
                  <a:schemeClr val="bg1"/>
                </a:solidFill>
                <a:latin typeface="+mn-ea"/>
                <a:cs typeface="Meiryo UI" pitchFamily="50" charset="-128"/>
              </a:rPr>
              <a:t>値が大きくなって帰無仮説の棄却域に入りやすくなる</a:t>
            </a:r>
          </a:p>
        </p:txBody>
      </p:sp>
      <p:cxnSp>
        <p:nvCxnSpPr>
          <p:cNvPr id="22" name="直線矢印コネクタ 21">
            <a:extLst>
              <a:ext uri="{FF2B5EF4-FFF2-40B4-BE49-F238E27FC236}">
                <a16:creationId xmlns:a16="http://schemas.microsoft.com/office/drawing/2014/main" id="{882B0A12-C08F-43C1-9740-F98597FB1F00}"/>
              </a:ext>
            </a:extLst>
          </p:cNvPr>
          <p:cNvCxnSpPr/>
          <p:nvPr/>
        </p:nvCxnSpPr>
        <p:spPr>
          <a:xfrm flipH="1" flipV="1">
            <a:off x="5275611" y="5007034"/>
            <a:ext cx="275166" cy="480216"/>
          </a:xfrm>
          <a:prstGeom prst="straightConnector1">
            <a:avLst/>
          </a:prstGeom>
          <a:ln w="38100">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CA2C65F6-9235-4ED5-9739-583B75C0228D}"/>
              </a:ext>
            </a:extLst>
          </p:cNvPr>
          <p:cNvSpPr txBox="1"/>
          <p:nvPr/>
        </p:nvSpPr>
        <p:spPr>
          <a:xfrm>
            <a:off x="4716016" y="5466276"/>
            <a:ext cx="3240360" cy="646331"/>
          </a:xfrm>
          <a:prstGeom prst="rect">
            <a:avLst/>
          </a:prstGeom>
          <a:noFill/>
        </p:spPr>
        <p:txBody>
          <a:bodyPr wrap="square" rtlCol="0">
            <a:spAutoFit/>
          </a:bodyPr>
          <a:lstStyle/>
          <a:p>
            <a:pPr algn="just"/>
            <a:r>
              <a:rPr kumimoji="1" lang="ja-JP" altLang="en-US" sz="1800" dirty="0">
                <a:solidFill>
                  <a:srgbClr val="FFC000"/>
                </a:solidFill>
                <a:latin typeface="+mn-ea"/>
                <a:cs typeface="Meiryo UI" pitchFamily="50" charset="-128"/>
              </a:rPr>
              <a:t>自由度が大きく</a:t>
            </a:r>
            <a:r>
              <a:rPr kumimoji="1" lang="ja-JP" altLang="en-US" sz="1800" dirty="0">
                <a:solidFill>
                  <a:schemeClr val="bg1"/>
                </a:solidFill>
                <a:latin typeface="+mn-ea"/>
                <a:cs typeface="Meiryo UI" pitchFamily="50" charset="-128"/>
              </a:rPr>
              <a:t>なり，限界値が小さくなるため検出しやすくなる</a:t>
            </a:r>
          </a:p>
        </p:txBody>
      </p:sp>
      <p:sp>
        <p:nvSpPr>
          <p:cNvPr id="24" name="テキスト ボックス 23">
            <a:extLst>
              <a:ext uri="{FF2B5EF4-FFF2-40B4-BE49-F238E27FC236}">
                <a16:creationId xmlns:a16="http://schemas.microsoft.com/office/drawing/2014/main" id="{FAE03F7F-205D-4E8C-BD85-12C0A485A2DF}"/>
              </a:ext>
            </a:extLst>
          </p:cNvPr>
          <p:cNvSpPr txBox="1"/>
          <p:nvPr/>
        </p:nvSpPr>
        <p:spPr>
          <a:xfrm>
            <a:off x="742111" y="2625777"/>
            <a:ext cx="5414863" cy="477054"/>
          </a:xfrm>
          <a:prstGeom prst="rect">
            <a:avLst/>
          </a:prstGeom>
          <a:noFill/>
        </p:spPr>
        <p:txBody>
          <a:bodyPr wrap="square" rtlCol="0">
            <a:spAutoFit/>
          </a:bodyPr>
          <a:lstStyle/>
          <a:p>
            <a:r>
              <a:rPr kumimoji="1" lang="ja-JP" altLang="en-US" sz="2500" dirty="0">
                <a:solidFill>
                  <a:schemeClr val="bg1"/>
                </a:solidFill>
                <a:latin typeface="ＭＳ Ｐゴシック" panose="020B0600070205080204" pitchFamily="50" charset="-128"/>
                <a:cs typeface="Meiryo UI" pitchFamily="50" charset="-128"/>
              </a:rPr>
              <a:t>反復数を増やすと良いことがある？</a:t>
            </a:r>
            <a:endPar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9" name="正方形/長方形 8">
            <a:extLst>
              <a:ext uri="{FF2B5EF4-FFF2-40B4-BE49-F238E27FC236}">
                <a16:creationId xmlns:a16="http://schemas.microsoft.com/office/drawing/2014/main" id="{1E818607-AF5F-45D1-9460-CECF9E792DBC}"/>
              </a:ext>
            </a:extLst>
          </p:cNvPr>
          <p:cNvSpPr/>
          <p:nvPr/>
        </p:nvSpPr>
        <p:spPr>
          <a:xfrm>
            <a:off x="3460194" y="4258361"/>
            <a:ext cx="1038440" cy="336749"/>
          </a:xfrm>
          <a:prstGeom prst="rect">
            <a:avLst/>
          </a:prstGeom>
          <a:solidFill>
            <a:srgbClr val="92D050"/>
          </a:solidFill>
          <a:ln w="38100">
            <a:no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CD394206-4AAD-4172-BB74-296F6615C92D}"/>
                  </a:ext>
                </a:extLst>
              </p:cNvPr>
              <p:cNvSpPr txBox="1"/>
              <p:nvPr/>
            </p:nvSpPr>
            <p:spPr>
              <a:xfrm>
                <a:off x="2195736" y="4283869"/>
                <a:ext cx="4308359" cy="6481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ja-JP" altLang="en-US" sz="2000" i="1" smtClean="0">
                          <a:solidFill>
                            <a:schemeClr val="bg1"/>
                          </a:solidFill>
                          <a:latin typeface="Cambria Math" panose="02040503050406030204" pitchFamily="18" charset="0"/>
                        </a:rPr>
                        <m:t>Ｆ値</m:t>
                      </m:r>
                      <m:r>
                        <a:rPr lang="ja-JP" altLang="en-US" sz="2000" i="1">
                          <a:solidFill>
                            <a:schemeClr val="bg1"/>
                          </a:solidFill>
                          <a:latin typeface="Cambria Math" panose="02040503050406030204" pitchFamily="18" charset="0"/>
                        </a:rPr>
                        <m:t>＝</m:t>
                      </m:r>
                      <m:f>
                        <m:fPr>
                          <m:ctrlPr>
                            <a:rPr lang="en-US" altLang="ja-JP" sz="2000" i="1" smtClean="0">
                              <a:solidFill>
                                <a:schemeClr val="bg1"/>
                              </a:solidFill>
                              <a:latin typeface="Cambria Math" panose="02040503050406030204" pitchFamily="18" charset="0"/>
                            </a:rPr>
                          </m:ctrlPr>
                        </m:fPr>
                        <m:num>
                          <m:r>
                            <a:rPr lang="ja-JP" altLang="en-US" sz="2000" i="1" smtClean="0">
                              <a:solidFill>
                                <a:schemeClr val="bg1"/>
                              </a:solidFill>
                              <a:latin typeface="Cambria Math" panose="02040503050406030204" pitchFamily="18" charset="0"/>
                            </a:rPr>
                            <m:t>群間変動</m:t>
                          </m:r>
                          <m:r>
                            <a:rPr lang="ja-JP" altLang="en-US" sz="2000" i="1">
                              <a:solidFill>
                                <a:schemeClr val="bg1"/>
                              </a:solidFill>
                              <a:latin typeface="Cambria Math" panose="02040503050406030204" pitchFamily="18" charset="0"/>
                            </a:rPr>
                            <m:t>／（群数－</m:t>
                          </m:r>
                          <m:r>
                            <a:rPr lang="ja-JP" altLang="en-US" sz="2000" i="1" smtClean="0">
                              <a:solidFill>
                                <a:schemeClr val="bg1"/>
                              </a:solidFill>
                              <a:latin typeface="Cambria Math" panose="02040503050406030204" pitchFamily="18" charset="0"/>
                            </a:rPr>
                            <m:t>１</m:t>
                          </m:r>
                          <m:r>
                            <a:rPr lang="ja-JP" altLang="en-US" sz="2000" i="1">
                              <a:solidFill>
                                <a:schemeClr val="bg1"/>
                              </a:solidFill>
                              <a:latin typeface="Cambria Math" panose="02040503050406030204" pitchFamily="18" charset="0"/>
                            </a:rPr>
                            <m:t>）</m:t>
                          </m:r>
                        </m:num>
                        <m:den>
                          <m:r>
                            <a:rPr lang="ja-JP" altLang="en-US" sz="2000" i="1" smtClean="0">
                              <a:solidFill>
                                <a:schemeClr val="bg1"/>
                              </a:solidFill>
                              <a:latin typeface="Cambria Math" panose="02040503050406030204" pitchFamily="18" charset="0"/>
                            </a:rPr>
                            <m:t>群内</m:t>
                          </m:r>
                          <m:r>
                            <a:rPr lang="ja-JP" altLang="en-US" sz="2000" i="1">
                              <a:solidFill>
                                <a:schemeClr val="bg1"/>
                              </a:solidFill>
                              <a:latin typeface="Cambria Math" panose="02040503050406030204" pitchFamily="18" charset="0"/>
                            </a:rPr>
                            <m:t>変動／（</m:t>
                          </m:r>
                          <m:r>
                            <a:rPr lang="ja-JP" altLang="en-US" sz="2000" i="1" smtClean="0">
                              <a:solidFill>
                                <a:schemeClr val="bg1"/>
                              </a:solidFill>
                              <a:latin typeface="Cambria Math" panose="02040503050406030204" pitchFamily="18" charset="0"/>
                            </a:rPr>
                            <m:t>データ</m:t>
                          </m:r>
                          <m:r>
                            <a:rPr lang="ja-JP" altLang="en-US" sz="2000" i="1">
                              <a:solidFill>
                                <a:schemeClr val="bg1"/>
                              </a:solidFill>
                              <a:latin typeface="Cambria Math" panose="02040503050406030204" pitchFamily="18" charset="0"/>
                            </a:rPr>
                            <m:t>総数－群数</m:t>
                          </m:r>
                          <m:r>
                            <a:rPr lang="ja-JP" altLang="en-US" sz="2000" i="1" smtClean="0">
                              <a:solidFill>
                                <a:schemeClr val="bg1"/>
                              </a:solidFill>
                              <a:latin typeface="Cambria Math" panose="02040503050406030204" pitchFamily="18" charset="0"/>
                            </a:rPr>
                            <m:t>）</m:t>
                          </m:r>
                        </m:den>
                      </m:f>
                    </m:oMath>
                  </m:oMathPara>
                </a14:m>
                <a:endParaRPr kumimoji="1" lang="ja-JP" altLang="en-US" sz="2000" dirty="0">
                  <a:solidFill>
                    <a:schemeClr val="bg1"/>
                  </a:solidFill>
                  <a:latin typeface="+mn-ea"/>
                </a:endParaRPr>
              </a:p>
            </p:txBody>
          </p:sp>
        </mc:Choice>
        <mc:Fallback xmlns="">
          <p:sp>
            <p:nvSpPr>
              <p:cNvPr id="13" name="テキスト ボックス 12">
                <a:extLst>
                  <a:ext uri="{FF2B5EF4-FFF2-40B4-BE49-F238E27FC236}">
                    <a16:creationId xmlns:a16="http://schemas.microsoft.com/office/drawing/2014/main" id="{CD394206-4AAD-4172-BB74-296F6615C92D}"/>
                  </a:ext>
                </a:extLst>
              </p:cNvPr>
              <p:cNvSpPr txBox="1">
                <a:spLocks noRot="1" noChangeAspect="1" noMove="1" noResize="1" noEditPoints="1" noAdjustHandles="1" noChangeArrowheads="1" noChangeShapeType="1" noTextEdit="1"/>
              </p:cNvSpPr>
              <p:nvPr/>
            </p:nvSpPr>
            <p:spPr>
              <a:xfrm>
                <a:off x="2195736" y="4283869"/>
                <a:ext cx="4308359" cy="648126"/>
              </a:xfrm>
              <a:prstGeom prst="rect">
                <a:avLst/>
              </a:prstGeom>
              <a:blipFill>
                <a:blip r:embed="rId2"/>
                <a:stretch>
                  <a:fillRect/>
                </a:stretch>
              </a:blipFill>
            </p:spPr>
            <p:txBody>
              <a:bodyPr/>
              <a:lstStyle/>
              <a:p>
                <a:r>
                  <a:rPr lang="ja-JP" altLang="en-US">
                    <a:noFill/>
                  </a:rPr>
                  <a:t> </a:t>
                </a:r>
              </a:p>
            </p:txBody>
          </p:sp>
        </mc:Fallback>
      </mc:AlternateContent>
      <p:sp>
        <p:nvSpPr>
          <p:cNvPr id="3" name="四角形: 角を丸くする 2">
            <a:extLst>
              <a:ext uri="{FF2B5EF4-FFF2-40B4-BE49-F238E27FC236}">
                <a16:creationId xmlns:a16="http://schemas.microsoft.com/office/drawing/2014/main" id="{5E81FDD4-DB9F-4EDE-B6AB-16969285C2E8}"/>
              </a:ext>
            </a:extLst>
          </p:cNvPr>
          <p:cNvSpPr/>
          <p:nvPr/>
        </p:nvSpPr>
        <p:spPr>
          <a:xfrm>
            <a:off x="755576" y="3283322"/>
            <a:ext cx="3667212" cy="607753"/>
          </a:xfrm>
          <a:prstGeom prst="roundRect">
            <a:avLst/>
          </a:prstGeom>
          <a:no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矢印コネクタ 16">
            <a:extLst>
              <a:ext uri="{FF2B5EF4-FFF2-40B4-BE49-F238E27FC236}">
                <a16:creationId xmlns:a16="http://schemas.microsoft.com/office/drawing/2014/main" id="{6F8EAA13-8889-4ACA-8796-79EF8FB268BD}"/>
              </a:ext>
            </a:extLst>
          </p:cNvPr>
          <p:cNvCxnSpPr>
            <a:cxnSpLocks/>
          </p:cNvCxnSpPr>
          <p:nvPr/>
        </p:nvCxnSpPr>
        <p:spPr>
          <a:xfrm>
            <a:off x="3194101" y="3871983"/>
            <a:ext cx="78755" cy="811553"/>
          </a:xfrm>
          <a:prstGeom prst="straightConnector1">
            <a:avLst/>
          </a:prstGeom>
          <a:ln w="38100">
            <a:solidFill>
              <a:srgbClr val="92D050"/>
            </a:solidFill>
            <a:tailEnd type="stealth" w="lg" len="lg"/>
          </a:ln>
        </p:spPr>
        <p:style>
          <a:lnRef idx="1">
            <a:schemeClr val="accent1"/>
          </a:lnRef>
          <a:fillRef idx="0">
            <a:schemeClr val="accent1"/>
          </a:fillRef>
          <a:effectRef idx="0">
            <a:schemeClr val="accent1"/>
          </a:effectRef>
          <a:fontRef idx="minor">
            <a:schemeClr val="tx1"/>
          </a:fontRef>
        </p:style>
      </p:cxnSp>
      <p:sp>
        <p:nvSpPr>
          <p:cNvPr id="4" name="四角形: 角を丸くする 3">
            <a:extLst>
              <a:ext uri="{FF2B5EF4-FFF2-40B4-BE49-F238E27FC236}">
                <a16:creationId xmlns:a16="http://schemas.microsoft.com/office/drawing/2014/main" id="{39A2DC00-CDBB-4F8F-9653-236ADAAA2601}"/>
              </a:ext>
            </a:extLst>
          </p:cNvPr>
          <p:cNvSpPr/>
          <p:nvPr/>
        </p:nvSpPr>
        <p:spPr>
          <a:xfrm>
            <a:off x="4570565" y="3356992"/>
            <a:ext cx="4079911" cy="657348"/>
          </a:xfrm>
          <a:prstGeom prst="roundRect">
            <a:avLst/>
          </a:pr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EE170FEA-3988-4943-B9F3-E6CD999259E5}"/>
              </a:ext>
            </a:extLst>
          </p:cNvPr>
          <p:cNvSpPr/>
          <p:nvPr/>
        </p:nvSpPr>
        <p:spPr>
          <a:xfrm>
            <a:off x="4716016" y="5487250"/>
            <a:ext cx="3240360" cy="646331"/>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四角形: 角を丸くする 25">
            <a:extLst>
              <a:ext uri="{FF2B5EF4-FFF2-40B4-BE49-F238E27FC236}">
                <a16:creationId xmlns:a16="http://schemas.microsoft.com/office/drawing/2014/main" id="{A813893A-CDC9-494D-B0DE-AB378DBCF536}"/>
              </a:ext>
            </a:extLst>
          </p:cNvPr>
          <p:cNvSpPr/>
          <p:nvPr/>
        </p:nvSpPr>
        <p:spPr>
          <a:xfrm>
            <a:off x="1115616" y="5525378"/>
            <a:ext cx="2952328" cy="587229"/>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4335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500"/>
                                        <p:tgtEl>
                                          <p:spTgt spid="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500"/>
                                        <p:tgtEl>
                                          <p:spTgt spid="11"/>
                                        </p:tgtEl>
                                      </p:cBhvr>
                                    </p:animEffect>
                                  </p:childTnLst>
                                </p:cTn>
                              </p:par>
                              <p:par>
                                <p:cTn id="67" presetID="10" presetClass="entr" presetSubtype="0" fill="hold"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fade">
                                      <p:cBhvr>
                                        <p:cTn id="7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1" grpId="0" animBg="1"/>
      <p:bldP spid="14" grpId="0"/>
      <p:bldP spid="16" grpId="0"/>
      <p:bldP spid="19" grpId="0"/>
      <p:bldP spid="21" grpId="0"/>
      <p:bldP spid="23" grpId="0"/>
      <p:bldP spid="24" grpId="0"/>
      <p:bldP spid="9" grpId="0" animBg="1"/>
      <p:bldP spid="13" grpId="0"/>
      <p:bldP spid="3" grpId="0" animBg="1"/>
      <p:bldP spid="4" grpId="0" animBg="1"/>
      <p:bldP spid="7" grpId="0" animBg="1"/>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6A58F1F-0309-48CD-AD65-5749A59C8492}"/>
              </a:ext>
            </a:extLst>
          </p:cNvPr>
          <p:cNvSpPr>
            <a:spLocks noGrp="1"/>
          </p:cNvSpPr>
          <p:nvPr>
            <p:ph type="title"/>
          </p:nvPr>
        </p:nvSpPr>
        <p:spPr/>
        <p:txBody>
          <a:bodyPr/>
          <a:lstStyle/>
          <a:p>
            <a:r>
              <a:rPr kumimoji="1" lang="ja-JP" altLang="en-US" dirty="0">
                <a:latin typeface="+mn-ea"/>
                <a:ea typeface="+mn-ea"/>
              </a:rPr>
              <a:t>以上で第</a:t>
            </a:r>
            <a:r>
              <a:rPr kumimoji="1" lang="en-US" altLang="ja-JP" dirty="0">
                <a:latin typeface="+mn-ea"/>
                <a:ea typeface="+mn-ea"/>
              </a:rPr>
              <a:t>10</a:t>
            </a:r>
            <a:r>
              <a:rPr kumimoji="1" lang="ja-JP" altLang="en-US" dirty="0">
                <a:latin typeface="+mn-ea"/>
                <a:ea typeface="+mn-ea"/>
              </a:rPr>
              <a:t>章は終了です。</a:t>
            </a:r>
          </a:p>
        </p:txBody>
      </p:sp>
    </p:spTree>
    <p:extLst>
      <p:ext uri="{BB962C8B-B14F-4D97-AF65-F5344CB8AC3E}">
        <p14:creationId xmlns:p14="http://schemas.microsoft.com/office/powerpoint/2010/main" val="2280975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632996"/>
            <a:ext cx="7486600" cy="1143000"/>
          </a:xfrm>
        </p:spPr>
        <p:txBody>
          <a:bodyPr/>
          <a:lstStyle/>
          <a:p>
            <a:r>
              <a:rPr kumimoji="1" lang="ja-JP" altLang="en-US" b="1" dirty="0">
                <a:effectLst>
                  <a:outerShdw blurRad="38100" dist="38100" dir="2700000" algn="tl">
                    <a:srgbClr val="000000">
                      <a:alpha val="43137"/>
                    </a:srgbClr>
                  </a:outerShdw>
                </a:effectLst>
              </a:rPr>
              <a:t>圃場における反復の事例</a:t>
            </a:r>
          </a:p>
        </p:txBody>
      </p:sp>
      <p:sp>
        <p:nvSpPr>
          <p:cNvPr id="3" name="正方形/長方形 2"/>
          <p:cNvSpPr/>
          <p:nvPr/>
        </p:nvSpPr>
        <p:spPr>
          <a:xfrm>
            <a:off x="1691680" y="3130389"/>
            <a:ext cx="576064" cy="1738771"/>
          </a:xfrm>
          <a:prstGeom prst="rect">
            <a:avLst/>
          </a:prstGeom>
          <a:solidFill>
            <a:srgbClr val="CC66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00" dirty="0"/>
              <a:t>水準</a:t>
            </a:r>
            <a:endParaRPr kumimoji="1" lang="en-US" altLang="ja-JP" sz="1700" dirty="0"/>
          </a:p>
          <a:p>
            <a:pPr algn="ctr"/>
            <a:r>
              <a:rPr kumimoji="1" lang="ja-JP" altLang="en-US" sz="1700" dirty="0"/>
              <a:t>１</a:t>
            </a:r>
            <a:endParaRPr kumimoji="1" lang="en-US" altLang="ja-JP" sz="1700" dirty="0"/>
          </a:p>
          <a:p>
            <a:pPr algn="ctr"/>
            <a:r>
              <a:rPr kumimoji="1" lang="ja-JP" altLang="en-US" sz="1700" dirty="0"/>
              <a:t>無肥</a:t>
            </a:r>
          </a:p>
        </p:txBody>
      </p:sp>
      <p:sp>
        <p:nvSpPr>
          <p:cNvPr id="4" name="テキスト ボックス 3"/>
          <p:cNvSpPr txBox="1"/>
          <p:nvPr/>
        </p:nvSpPr>
        <p:spPr>
          <a:xfrm>
            <a:off x="1102549" y="2178722"/>
            <a:ext cx="2876107" cy="707886"/>
          </a:xfrm>
          <a:prstGeom prst="rect">
            <a:avLst/>
          </a:prstGeom>
          <a:noFill/>
        </p:spPr>
        <p:txBody>
          <a:bodyPr wrap="none" rtlCol="0">
            <a:spAutoFit/>
          </a:bodyPr>
          <a:lstStyle/>
          <a:p>
            <a:pPr algn="ctr"/>
            <a:r>
              <a:rPr kumimoji="1" lang="ja-JP" altLang="en-US" sz="2000" dirty="0">
                <a:solidFill>
                  <a:srgbClr val="FFFF00"/>
                </a:solidFill>
                <a:latin typeface="+mn-ea"/>
                <a:cs typeface="Meiryo UI" pitchFamily="50" charset="-128"/>
              </a:rPr>
              <a:t>反復の原則が</a:t>
            </a:r>
            <a:endParaRPr kumimoji="1" lang="en-US" altLang="ja-JP" sz="2000" dirty="0">
              <a:solidFill>
                <a:srgbClr val="FFFF00"/>
              </a:solidFill>
              <a:latin typeface="+mn-ea"/>
              <a:cs typeface="Meiryo UI" pitchFamily="50" charset="-128"/>
            </a:endParaRPr>
          </a:p>
          <a:p>
            <a:pPr algn="ctr"/>
            <a:r>
              <a:rPr kumimoji="1" lang="ja-JP" altLang="en-US" sz="2000" dirty="0">
                <a:solidFill>
                  <a:srgbClr val="FFFF00"/>
                </a:solidFill>
                <a:latin typeface="+mn-ea"/>
                <a:cs typeface="Meiryo UI" pitchFamily="50" charset="-128"/>
              </a:rPr>
              <a:t>守られていない圃場配置</a:t>
            </a:r>
          </a:p>
        </p:txBody>
      </p:sp>
      <p:sp>
        <p:nvSpPr>
          <p:cNvPr id="11" name="正方形/長方形 10"/>
          <p:cNvSpPr/>
          <p:nvPr/>
        </p:nvSpPr>
        <p:spPr>
          <a:xfrm>
            <a:off x="2271298" y="3130389"/>
            <a:ext cx="576064" cy="1738771"/>
          </a:xfrm>
          <a:prstGeom prst="rect">
            <a:avLst/>
          </a:prstGeom>
          <a:solidFill>
            <a:srgbClr val="9966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00" dirty="0"/>
              <a:t>水準</a:t>
            </a:r>
            <a:endParaRPr kumimoji="1" lang="en-US" altLang="ja-JP" sz="1700" dirty="0"/>
          </a:p>
          <a:p>
            <a:pPr algn="ctr"/>
            <a:r>
              <a:rPr kumimoji="1" lang="ja-JP" altLang="en-US" sz="1700" dirty="0"/>
              <a:t>２</a:t>
            </a:r>
            <a:endParaRPr kumimoji="1" lang="en-US" altLang="ja-JP" sz="1700" dirty="0"/>
          </a:p>
          <a:p>
            <a:pPr algn="ctr"/>
            <a:r>
              <a:rPr kumimoji="1" lang="ja-JP" altLang="en-US" sz="1700" dirty="0"/>
              <a:t>少肥</a:t>
            </a:r>
          </a:p>
        </p:txBody>
      </p:sp>
      <p:sp>
        <p:nvSpPr>
          <p:cNvPr id="12" name="正方形/長方形 11"/>
          <p:cNvSpPr/>
          <p:nvPr/>
        </p:nvSpPr>
        <p:spPr>
          <a:xfrm>
            <a:off x="2847362" y="3130389"/>
            <a:ext cx="576064" cy="1738771"/>
          </a:xfrm>
          <a:prstGeom prst="rect">
            <a:avLst/>
          </a:prstGeom>
          <a:solidFill>
            <a:srgbClr val="99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00" dirty="0"/>
              <a:t>水準</a:t>
            </a:r>
            <a:endParaRPr kumimoji="1" lang="en-US" altLang="ja-JP" sz="1700" dirty="0"/>
          </a:p>
          <a:p>
            <a:pPr algn="ctr"/>
            <a:r>
              <a:rPr kumimoji="1" lang="ja-JP" altLang="en-US" sz="1700" dirty="0"/>
              <a:t>３</a:t>
            </a:r>
            <a:endParaRPr kumimoji="1" lang="en-US" altLang="ja-JP" sz="1700" dirty="0"/>
          </a:p>
          <a:p>
            <a:pPr algn="ctr"/>
            <a:r>
              <a:rPr kumimoji="1" lang="ja-JP" altLang="en-US" sz="1700" dirty="0"/>
              <a:t>多肥</a:t>
            </a:r>
          </a:p>
        </p:txBody>
      </p:sp>
      <p:sp>
        <p:nvSpPr>
          <p:cNvPr id="9" name="正方形/長方形 8"/>
          <p:cNvSpPr/>
          <p:nvPr/>
        </p:nvSpPr>
        <p:spPr>
          <a:xfrm>
            <a:off x="5501646" y="3130389"/>
            <a:ext cx="576064" cy="579174"/>
          </a:xfrm>
          <a:prstGeom prst="rect">
            <a:avLst/>
          </a:prstGeom>
          <a:solidFill>
            <a:srgbClr val="CC66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水</a:t>
            </a:r>
            <a:r>
              <a:rPr kumimoji="1" lang="en-US" altLang="ja-JP" sz="2000" dirty="0"/>
              <a:t>1</a:t>
            </a:r>
            <a:endParaRPr kumimoji="1" lang="ja-JP" altLang="en-US" sz="2000" dirty="0"/>
          </a:p>
        </p:txBody>
      </p:sp>
      <p:sp>
        <p:nvSpPr>
          <p:cNvPr id="14" name="正方形/長方形 13"/>
          <p:cNvSpPr/>
          <p:nvPr/>
        </p:nvSpPr>
        <p:spPr>
          <a:xfrm>
            <a:off x="5503279" y="3709361"/>
            <a:ext cx="576064" cy="579174"/>
          </a:xfrm>
          <a:prstGeom prst="rect">
            <a:avLst/>
          </a:prstGeom>
          <a:solidFill>
            <a:srgbClr val="CC66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水</a:t>
            </a:r>
            <a:r>
              <a:rPr kumimoji="1" lang="en-US" altLang="ja-JP" sz="2000" dirty="0"/>
              <a:t>1</a:t>
            </a:r>
            <a:endParaRPr kumimoji="1" lang="ja-JP" altLang="en-US" sz="2000" dirty="0"/>
          </a:p>
        </p:txBody>
      </p:sp>
      <p:sp>
        <p:nvSpPr>
          <p:cNvPr id="17" name="正方形/長方形 16"/>
          <p:cNvSpPr/>
          <p:nvPr/>
        </p:nvSpPr>
        <p:spPr>
          <a:xfrm>
            <a:off x="5503118" y="4289986"/>
            <a:ext cx="576064" cy="579174"/>
          </a:xfrm>
          <a:prstGeom prst="rect">
            <a:avLst/>
          </a:prstGeom>
          <a:solidFill>
            <a:srgbClr val="CC66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水</a:t>
            </a:r>
            <a:r>
              <a:rPr kumimoji="1" lang="en-US" altLang="ja-JP" sz="2000" dirty="0"/>
              <a:t>1</a:t>
            </a:r>
            <a:endParaRPr kumimoji="1" lang="ja-JP" altLang="en-US" sz="2000" dirty="0"/>
          </a:p>
        </p:txBody>
      </p:sp>
      <p:sp>
        <p:nvSpPr>
          <p:cNvPr id="20" name="テキスト ボックス 19"/>
          <p:cNvSpPr txBox="1"/>
          <p:nvPr/>
        </p:nvSpPr>
        <p:spPr>
          <a:xfrm>
            <a:off x="5165346" y="2138877"/>
            <a:ext cx="2624436" cy="707886"/>
          </a:xfrm>
          <a:prstGeom prst="rect">
            <a:avLst/>
          </a:prstGeom>
          <a:noFill/>
        </p:spPr>
        <p:txBody>
          <a:bodyPr wrap="none" rtlCol="0">
            <a:spAutoFit/>
          </a:bodyPr>
          <a:lstStyle/>
          <a:p>
            <a:pPr algn="ctr"/>
            <a:r>
              <a:rPr kumimoji="1" lang="ja-JP" altLang="en-US" sz="2000" dirty="0">
                <a:solidFill>
                  <a:srgbClr val="FFFF00"/>
                </a:solidFill>
                <a:latin typeface="+mn-ea"/>
                <a:cs typeface="Meiryo UI" pitchFamily="50" charset="-128"/>
              </a:rPr>
              <a:t>反復の原則が</a:t>
            </a:r>
            <a:endParaRPr kumimoji="1" lang="en-US" altLang="ja-JP" sz="2000" dirty="0">
              <a:solidFill>
                <a:srgbClr val="FFFF00"/>
              </a:solidFill>
              <a:latin typeface="+mn-ea"/>
              <a:cs typeface="Meiryo UI" pitchFamily="50" charset="-128"/>
            </a:endParaRPr>
          </a:p>
          <a:p>
            <a:pPr algn="ctr"/>
            <a:r>
              <a:rPr kumimoji="1" lang="ja-JP" altLang="en-US" sz="2000" dirty="0">
                <a:solidFill>
                  <a:srgbClr val="FFFF00"/>
                </a:solidFill>
                <a:latin typeface="+mn-ea"/>
                <a:cs typeface="Meiryo UI" pitchFamily="50" charset="-128"/>
              </a:rPr>
              <a:t>守られている圃場配置</a:t>
            </a:r>
          </a:p>
        </p:txBody>
      </p:sp>
      <p:sp>
        <p:nvSpPr>
          <p:cNvPr id="21" name="テキスト ボックス 20"/>
          <p:cNvSpPr txBox="1"/>
          <p:nvPr/>
        </p:nvSpPr>
        <p:spPr>
          <a:xfrm>
            <a:off x="786833" y="5077990"/>
            <a:ext cx="3652040" cy="707886"/>
          </a:xfrm>
          <a:prstGeom prst="rect">
            <a:avLst/>
          </a:prstGeom>
          <a:noFill/>
        </p:spPr>
        <p:txBody>
          <a:bodyPr wrap="square" rtlCol="0">
            <a:spAutoFit/>
          </a:bodyPr>
          <a:lstStyle/>
          <a:p>
            <a:pPr algn="just"/>
            <a:r>
              <a:rPr kumimoji="1" lang="ja-JP" altLang="en-US" sz="2000" dirty="0">
                <a:solidFill>
                  <a:schemeClr val="bg1"/>
                </a:solidFill>
                <a:latin typeface="+mn-ea"/>
                <a:cs typeface="Meiryo UI" pitchFamily="50" charset="-128"/>
              </a:rPr>
              <a:t>収穫量に差があっても誤差の範囲内なのかどうか判別できない</a:t>
            </a:r>
          </a:p>
        </p:txBody>
      </p:sp>
      <p:cxnSp>
        <p:nvCxnSpPr>
          <p:cNvPr id="8" name="直線矢印コネクタ 7"/>
          <p:cNvCxnSpPr/>
          <p:nvPr/>
        </p:nvCxnSpPr>
        <p:spPr>
          <a:xfrm>
            <a:off x="3978656" y="4077072"/>
            <a:ext cx="1081328" cy="0"/>
          </a:xfrm>
          <a:prstGeom prst="straightConnector1">
            <a:avLst/>
          </a:prstGeom>
          <a:ln w="762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3978147" y="3127897"/>
            <a:ext cx="1082348" cy="707886"/>
          </a:xfrm>
          <a:prstGeom prst="rect">
            <a:avLst/>
          </a:prstGeom>
          <a:noFill/>
        </p:spPr>
        <p:txBody>
          <a:bodyPr wrap="none" rtlCol="0">
            <a:spAutoFit/>
          </a:bodyPr>
          <a:lstStyle/>
          <a:p>
            <a:pPr algn="ctr"/>
            <a:endParaRPr kumimoji="1" lang="en-US" altLang="ja-JP" sz="2000" dirty="0">
              <a:solidFill>
                <a:schemeClr val="bg1"/>
              </a:solidFill>
              <a:latin typeface="+mn-ea"/>
              <a:cs typeface="Meiryo UI" pitchFamily="50" charset="-128"/>
            </a:endParaRPr>
          </a:p>
          <a:p>
            <a:pPr algn="ctr"/>
            <a:r>
              <a:rPr kumimoji="1" lang="en-US" altLang="ja-JP" sz="2000" dirty="0">
                <a:solidFill>
                  <a:schemeClr val="bg1"/>
                </a:solidFill>
                <a:latin typeface="+mn-ea"/>
                <a:cs typeface="Meiryo UI" pitchFamily="50" charset="-128"/>
              </a:rPr>
              <a:t>3</a:t>
            </a:r>
            <a:r>
              <a:rPr kumimoji="1" lang="ja-JP" altLang="en-US" sz="2000" dirty="0">
                <a:solidFill>
                  <a:schemeClr val="bg1"/>
                </a:solidFill>
                <a:latin typeface="+mn-ea"/>
                <a:cs typeface="Meiryo UI" pitchFamily="50" charset="-128"/>
              </a:rPr>
              <a:t>回反復</a:t>
            </a:r>
          </a:p>
        </p:txBody>
      </p:sp>
      <p:sp>
        <p:nvSpPr>
          <p:cNvPr id="24" name="テキスト ボックス 23"/>
          <p:cNvSpPr txBox="1"/>
          <p:nvPr/>
        </p:nvSpPr>
        <p:spPr>
          <a:xfrm>
            <a:off x="5040615" y="5081966"/>
            <a:ext cx="2749167" cy="707886"/>
          </a:xfrm>
          <a:prstGeom prst="rect">
            <a:avLst/>
          </a:prstGeom>
          <a:noFill/>
        </p:spPr>
        <p:txBody>
          <a:bodyPr wrap="square" rtlCol="0">
            <a:spAutoFit/>
          </a:bodyPr>
          <a:lstStyle/>
          <a:p>
            <a:pPr algn="just"/>
            <a:r>
              <a:rPr kumimoji="1" lang="ja-JP" altLang="en-US" sz="2000" dirty="0">
                <a:solidFill>
                  <a:schemeClr val="bg1"/>
                </a:solidFill>
                <a:latin typeface="+mn-ea"/>
                <a:cs typeface="Meiryo UI" pitchFamily="50" charset="-128"/>
              </a:rPr>
              <a:t>理想的な反復数は検出力分析で求める（次掲）</a:t>
            </a:r>
          </a:p>
        </p:txBody>
      </p:sp>
      <p:sp>
        <p:nvSpPr>
          <p:cNvPr id="25" name="正方形/長方形 24">
            <a:extLst>
              <a:ext uri="{FF2B5EF4-FFF2-40B4-BE49-F238E27FC236}">
                <a16:creationId xmlns:a16="http://schemas.microsoft.com/office/drawing/2014/main" id="{9AB7D197-C492-44E2-B469-F11F7DEB144A}"/>
              </a:ext>
            </a:extLst>
          </p:cNvPr>
          <p:cNvSpPr/>
          <p:nvPr/>
        </p:nvSpPr>
        <p:spPr>
          <a:xfrm>
            <a:off x="6070640" y="3130389"/>
            <a:ext cx="576064" cy="579174"/>
          </a:xfrm>
          <a:prstGeom prst="rect">
            <a:avLst/>
          </a:prstGeom>
          <a:solidFill>
            <a:srgbClr val="9966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水</a:t>
            </a:r>
            <a:r>
              <a:rPr kumimoji="1" lang="en-US" altLang="ja-JP" sz="2000" dirty="0"/>
              <a:t>2</a:t>
            </a:r>
            <a:endParaRPr kumimoji="1" lang="ja-JP" altLang="en-US" sz="2000" dirty="0"/>
          </a:p>
        </p:txBody>
      </p:sp>
      <p:sp>
        <p:nvSpPr>
          <p:cNvPr id="26" name="正方形/長方形 25">
            <a:extLst>
              <a:ext uri="{FF2B5EF4-FFF2-40B4-BE49-F238E27FC236}">
                <a16:creationId xmlns:a16="http://schemas.microsoft.com/office/drawing/2014/main" id="{3B158C9E-BF2A-4DFF-B530-CBBC453A8297}"/>
              </a:ext>
            </a:extLst>
          </p:cNvPr>
          <p:cNvSpPr/>
          <p:nvPr/>
        </p:nvSpPr>
        <p:spPr>
          <a:xfrm>
            <a:off x="6072273" y="3709361"/>
            <a:ext cx="576064" cy="579174"/>
          </a:xfrm>
          <a:prstGeom prst="rect">
            <a:avLst/>
          </a:prstGeom>
          <a:solidFill>
            <a:srgbClr val="9966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水</a:t>
            </a:r>
            <a:r>
              <a:rPr kumimoji="1" lang="en-US" altLang="ja-JP" sz="2000" dirty="0"/>
              <a:t>2</a:t>
            </a:r>
            <a:endParaRPr kumimoji="1" lang="ja-JP" altLang="en-US" sz="2000" dirty="0"/>
          </a:p>
        </p:txBody>
      </p:sp>
      <p:sp>
        <p:nvSpPr>
          <p:cNvPr id="27" name="正方形/長方形 26">
            <a:extLst>
              <a:ext uri="{FF2B5EF4-FFF2-40B4-BE49-F238E27FC236}">
                <a16:creationId xmlns:a16="http://schemas.microsoft.com/office/drawing/2014/main" id="{A313B7D7-E9D0-4C43-BDFF-1DA452E0404C}"/>
              </a:ext>
            </a:extLst>
          </p:cNvPr>
          <p:cNvSpPr/>
          <p:nvPr/>
        </p:nvSpPr>
        <p:spPr>
          <a:xfrm>
            <a:off x="6072112" y="4289986"/>
            <a:ext cx="576064" cy="579174"/>
          </a:xfrm>
          <a:prstGeom prst="rect">
            <a:avLst/>
          </a:prstGeom>
          <a:solidFill>
            <a:srgbClr val="9966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水</a:t>
            </a:r>
            <a:r>
              <a:rPr kumimoji="1" lang="en-US" altLang="ja-JP" sz="2000" dirty="0"/>
              <a:t>2</a:t>
            </a:r>
            <a:endParaRPr kumimoji="1" lang="ja-JP" altLang="en-US" sz="2000" dirty="0"/>
          </a:p>
        </p:txBody>
      </p:sp>
      <p:sp>
        <p:nvSpPr>
          <p:cNvPr id="28" name="正方形/長方形 27">
            <a:extLst>
              <a:ext uri="{FF2B5EF4-FFF2-40B4-BE49-F238E27FC236}">
                <a16:creationId xmlns:a16="http://schemas.microsoft.com/office/drawing/2014/main" id="{3A1E7E73-F953-48DD-9C69-BC8153B91461}"/>
              </a:ext>
            </a:extLst>
          </p:cNvPr>
          <p:cNvSpPr/>
          <p:nvPr/>
        </p:nvSpPr>
        <p:spPr>
          <a:xfrm>
            <a:off x="6643438" y="3130389"/>
            <a:ext cx="576064" cy="579174"/>
          </a:xfrm>
          <a:prstGeom prst="rect">
            <a:avLst/>
          </a:prstGeom>
          <a:solidFill>
            <a:srgbClr val="99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水</a:t>
            </a:r>
            <a:r>
              <a:rPr kumimoji="1" lang="en-US" altLang="ja-JP" sz="2000" dirty="0"/>
              <a:t>3</a:t>
            </a:r>
            <a:endParaRPr kumimoji="1" lang="ja-JP" altLang="en-US" sz="2000" dirty="0"/>
          </a:p>
        </p:txBody>
      </p:sp>
      <p:sp>
        <p:nvSpPr>
          <p:cNvPr id="29" name="正方形/長方形 28">
            <a:extLst>
              <a:ext uri="{FF2B5EF4-FFF2-40B4-BE49-F238E27FC236}">
                <a16:creationId xmlns:a16="http://schemas.microsoft.com/office/drawing/2014/main" id="{01A58C1D-CCE3-444F-B530-8C41FB6E83DF}"/>
              </a:ext>
            </a:extLst>
          </p:cNvPr>
          <p:cNvSpPr/>
          <p:nvPr/>
        </p:nvSpPr>
        <p:spPr>
          <a:xfrm>
            <a:off x="6645071" y="3709361"/>
            <a:ext cx="576064" cy="579174"/>
          </a:xfrm>
          <a:prstGeom prst="rect">
            <a:avLst/>
          </a:prstGeom>
          <a:solidFill>
            <a:srgbClr val="99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水</a:t>
            </a:r>
            <a:r>
              <a:rPr kumimoji="1" lang="en-US" altLang="ja-JP" sz="2000" dirty="0"/>
              <a:t>3</a:t>
            </a:r>
            <a:endParaRPr kumimoji="1" lang="ja-JP" altLang="en-US" sz="2000" dirty="0"/>
          </a:p>
        </p:txBody>
      </p:sp>
      <p:sp>
        <p:nvSpPr>
          <p:cNvPr id="30" name="正方形/長方形 29">
            <a:extLst>
              <a:ext uri="{FF2B5EF4-FFF2-40B4-BE49-F238E27FC236}">
                <a16:creationId xmlns:a16="http://schemas.microsoft.com/office/drawing/2014/main" id="{CA7BDECC-D27E-4B22-8B64-8F838C3B188F}"/>
              </a:ext>
            </a:extLst>
          </p:cNvPr>
          <p:cNvSpPr/>
          <p:nvPr/>
        </p:nvSpPr>
        <p:spPr>
          <a:xfrm>
            <a:off x="6644910" y="4289986"/>
            <a:ext cx="576064" cy="579174"/>
          </a:xfrm>
          <a:prstGeom prst="rect">
            <a:avLst/>
          </a:prstGeom>
          <a:solidFill>
            <a:srgbClr val="99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水</a:t>
            </a:r>
            <a:r>
              <a:rPr kumimoji="1" lang="en-US" altLang="ja-JP" sz="2000" dirty="0"/>
              <a:t>3</a:t>
            </a:r>
            <a:endParaRPr kumimoji="1" lang="ja-JP" altLang="en-US" sz="2000" dirty="0"/>
          </a:p>
        </p:txBody>
      </p:sp>
    </p:spTree>
    <p:extLst>
      <p:ext uri="{BB962C8B-B14F-4D97-AF65-F5344CB8AC3E}">
        <p14:creationId xmlns:p14="http://schemas.microsoft.com/office/powerpoint/2010/main" val="278419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down)">
                                      <p:cBhvr>
                                        <p:cTn id="28" dur="500"/>
                                        <p:tgtEl>
                                          <p:spTgt spid="2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500"/>
                                        <p:tgtEl>
                                          <p:spTgt spid="2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500"/>
                                        <p:tgtEl>
                                          <p:spTgt spid="2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down)">
                                      <p:cBhvr>
                                        <p:cTn id="4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7" grpId="0" animBg="1"/>
      <p:bldP spid="20" grpId="0"/>
      <p:bldP spid="22" grpId="0"/>
      <p:bldP spid="24" grpId="0"/>
      <p:bldP spid="25" grpId="0" animBg="1"/>
      <p:bldP spid="26" grpId="0" animBg="1"/>
      <p:bldP spid="27" grpId="0" animBg="1"/>
      <p:bldP spid="28"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193006-BB65-43E8-972B-EB30CD89CCEE}"/>
              </a:ext>
            </a:extLst>
          </p:cNvPr>
          <p:cNvSpPr>
            <a:spLocks noGrp="1"/>
          </p:cNvSpPr>
          <p:nvPr>
            <p:ph type="title"/>
          </p:nvPr>
        </p:nvSpPr>
        <p:spPr>
          <a:xfrm>
            <a:off x="179512" y="610644"/>
            <a:ext cx="8405936" cy="1143000"/>
          </a:xfrm>
        </p:spPr>
        <p:txBody>
          <a:bodyPr/>
          <a:lstStyle/>
          <a:p>
            <a:r>
              <a:rPr kumimoji="1" lang="ja-JP" altLang="en-US" sz="3000" dirty="0"/>
              <a:t>（分散分析のための）</a:t>
            </a:r>
            <a:r>
              <a:rPr kumimoji="1" lang="ja-JP" altLang="en-US" sz="4000" dirty="0"/>
              <a:t>反復数の計算</a:t>
            </a:r>
            <a:endParaRPr kumimoji="1" lang="ja-JP" altLang="en-US" sz="3000" b="0" dirty="0">
              <a:effectLst/>
            </a:endParaRPr>
          </a:p>
        </p:txBody>
      </p:sp>
      <p:sp>
        <p:nvSpPr>
          <p:cNvPr id="4" name="正方形/長方形 3">
            <a:extLst>
              <a:ext uri="{FF2B5EF4-FFF2-40B4-BE49-F238E27FC236}">
                <a16:creationId xmlns:a16="http://schemas.microsoft.com/office/drawing/2014/main" id="{C144BE4A-AF5B-4646-A9A1-0C093815A7C2}"/>
              </a:ext>
            </a:extLst>
          </p:cNvPr>
          <p:cNvSpPr/>
          <p:nvPr/>
        </p:nvSpPr>
        <p:spPr>
          <a:xfrm>
            <a:off x="3392250" y="3037410"/>
            <a:ext cx="1395774" cy="542333"/>
          </a:xfrm>
          <a:prstGeom prst="rect">
            <a:avLst/>
          </a:prstGeom>
          <a:solidFill>
            <a:srgbClr val="00B050"/>
          </a:solidFill>
          <a:ln w="190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schemeClr val="bg1"/>
                </a:solidFill>
                <a:effectLst/>
                <a:uLnTx/>
                <a:uFillTx/>
                <a:latin typeface="+mj-ea"/>
                <a:ea typeface="+mj-ea"/>
                <a:cs typeface="+mn-cs"/>
              </a:rPr>
              <a:t>有意水準</a:t>
            </a:r>
            <a:r>
              <a:rPr kumimoji="1" lang="en-US" altLang="ja-JP" sz="1800" b="0" i="0" u="none" strike="noStrike" kern="0" cap="none" spc="0" normalizeH="0" baseline="0" noProof="0" dirty="0">
                <a:ln>
                  <a:noFill/>
                </a:ln>
                <a:solidFill>
                  <a:schemeClr val="bg1"/>
                </a:solidFill>
                <a:effectLst/>
                <a:uLnTx/>
                <a:uFillTx/>
                <a:latin typeface="+mj-ea"/>
                <a:ea typeface="+mj-ea"/>
                <a:cs typeface="+mn-cs"/>
              </a:rPr>
              <a:t>α</a:t>
            </a:r>
            <a:endParaRPr kumimoji="1" lang="ja-JP" altLang="en-US" sz="1800" b="0" i="0" u="none" strike="noStrike" kern="0" cap="none" spc="0" normalizeH="0" baseline="0" noProof="0" dirty="0">
              <a:ln>
                <a:noFill/>
              </a:ln>
              <a:solidFill>
                <a:schemeClr val="bg1"/>
              </a:solidFill>
              <a:effectLst/>
              <a:uLnTx/>
              <a:uFillTx/>
              <a:latin typeface="+mj-ea"/>
              <a:ea typeface="+mj-ea"/>
              <a:cs typeface="+mn-cs"/>
            </a:endParaRPr>
          </a:p>
        </p:txBody>
      </p:sp>
      <p:sp>
        <p:nvSpPr>
          <p:cNvPr id="5" name="正方形/長方形 4">
            <a:extLst>
              <a:ext uri="{FF2B5EF4-FFF2-40B4-BE49-F238E27FC236}">
                <a16:creationId xmlns:a16="http://schemas.microsoft.com/office/drawing/2014/main" id="{4126434D-D980-4DC8-A3E8-26B0532CFFA3}"/>
              </a:ext>
            </a:extLst>
          </p:cNvPr>
          <p:cNvSpPr/>
          <p:nvPr/>
        </p:nvSpPr>
        <p:spPr>
          <a:xfrm>
            <a:off x="3408156" y="2253863"/>
            <a:ext cx="1395774" cy="520262"/>
          </a:xfrm>
          <a:prstGeom prst="rect">
            <a:avLst/>
          </a:prstGeom>
          <a:solidFill>
            <a:srgbClr val="00B050"/>
          </a:solidFill>
          <a:ln w="190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schemeClr val="bg1"/>
                </a:solidFill>
                <a:effectLst/>
                <a:uLnTx/>
                <a:uFillTx/>
                <a:latin typeface="+mj-ea"/>
                <a:ea typeface="+mj-ea"/>
                <a:cs typeface="+mn-cs"/>
              </a:rPr>
              <a:t>効果量ｆ</a:t>
            </a:r>
          </a:p>
        </p:txBody>
      </p:sp>
      <p:sp>
        <p:nvSpPr>
          <p:cNvPr id="6" name="正方形/長方形 5">
            <a:extLst>
              <a:ext uri="{FF2B5EF4-FFF2-40B4-BE49-F238E27FC236}">
                <a16:creationId xmlns:a16="http://schemas.microsoft.com/office/drawing/2014/main" id="{4E71AF1E-5CDF-4C27-9006-179953195164}"/>
              </a:ext>
            </a:extLst>
          </p:cNvPr>
          <p:cNvSpPr/>
          <p:nvPr/>
        </p:nvSpPr>
        <p:spPr>
          <a:xfrm>
            <a:off x="1146544" y="3474827"/>
            <a:ext cx="959963" cy="520262"/>
          </a:xfrm>
          <a:prstGeom prst="rect">
            <a:avLst/>
          </a:prstGeom>
          <a:solidFill>
            <a:srgbClr val="00B0F0"/>
          </a:solidFill>
          <a:ln w="190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schemeClr val="bg1"/>
                </a:solidFill>
                <a:effectLst/>
                <a:uLnTx/>
                <a:uFillTx/>
                <a:latin typeface="+mj-ea"/>
                <a:ea typeface="+mj-ea"/>
                <a:cs typeface="+mn-cs"/>
              </a:rPr>
              <a:t>反復数</a:t>
            </a:r>
          </a:p>
        </p:txBody>
      </p:sp>
      <p:sp>
        <p:nvSpPr>
          <p:cNvPr id="7" name="正方形/長方形 6">
            <a:extLst>
              <a:ext uri="{FF2B5EF4-FFF2-40B4-BE49-F238E27FC236}">
                <a16:creationId xmlns:a16="http://schemas.microsoft.com/office/drawing/2014/main" id="{DC2E3D25-EEAC-40F1-8AAA-69715F85D545}"/>
              </a:ext>
            </a:extLst>
          </p:cNvPr>
          <p:cNvSpPr/>
          <p:nvPr/>
        </p:nvSpPr>
        <p:spPr>
          <a:xfrm>
            <a:off x="3408156" y="3853785"/>
            <a:ext cx="1395774" cy="604629"/>
          </a:xfrm>
          <a:prstGeom prst="rect">
            <a:avLst/>
          </a:prstGeom>
          <a:solidFill>
            <a:srgbClr val="00B050"/>
          </a:solidFill>
          <a:ln w="190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schemeClr val="bg1"/>
                </a:solidFill>
                <a:effectLst/>
                <a:uLnTx/>
                <a:uFillTx/>
                <a:latin typeface="+mn-ea"/>
                <a:cs typeface="+mn-cs"/>
              </a:rPr>
              <a:t>検出力</a:t>
            </a:r>
            <a:endParaRPr kumimoji="1" lang="en-US" altLang="ja-JP" sz="1800" b="0" i="0" u="none" strike="noStrike" kern="0" cap="none" spc="0" normalizeH="0" baseline="0" noProof="0" dirty="0">
              <a:ln>
                <a:noFill/>
              </a:ln>
              <a:solidFill>
                <a:schemeClr val="bg1"/>
              </a:solidFill>
              <a:effectLst/>
              <a:uLnTx/>
              <a:uFillTx/>
              <a:latin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schemeClr val="bg1"/>
                </a:solidFill>
                <a:effectLst/>
                <a:uLnTx/>
                <a:uFillTx/>
                <a:latin typeface="+mn-ea"/>
                <a:cs typeface="+mn-cs"/>
              </a:rPr>
              <a:t>（</a:t>
            </a:r>
            <a:r>
              <a:rPr kumimoji="1" lang="en-US" altLang="ja-JP" sz="1800" b="0" i="0" u="none" strike="noStrike" kern="0" cap="none" spc="0" normalizeH="0" baseline="0" noProof="0" dirty="0">
                <a:ln>
                  <a:noFill/>
                </a:ln>
                <a:solidFill>
                  <a:schemeClr val="bg1"/>
                </a:solidFill>
                <a:effectLst/>
                <a:uLnTx/>
                <a:uFillTx/>
                <a:latin typeface="+mn-ea"/>
                <a:cs typeface="+mn-cs"/>
              </a:rPr>
              <a:t>1-β</a:t>
            </a:r>
            <a:r>
              <a:rPr kumimoji="1" lang="ja-JP" altLang="en-US" sz="1800" b="0" i="0" u="none" strike="noStrike" kern="0" cap="none" spc="0" normalizeH="0" baseline="0" noProof="0" dirty="0">
                <a:ln>
                  <a:noFill/>
                </a:ln>
                <a:solidFill>
                  <a:schemeClr val="bg1"/>
                </a:solidFill>
                <a:effectLst/>
                <a:uLnTx/>
                <a:uFillTx/>
                <a:latin typeface="+mn-ea"/>
                <a:cs typeface="+mn-cs"/>
              </a:rPr>
              <a:t>）</a:t>
            </a:r>
          </a:p>
        </p:txBody>
      </p:sp>
      <p:cxnSp>
        <p:nvCxnSpPr>
          <p:cNvPr id="8" name="直線矢印コネクタ 7">
            <a:extLst>
              <a:ext uri="{FF2B5EF4-FFF2-40B4-BE49-F238E27FC236}">
                <a16:creationId xmlns:a16="http://schemas.microsoft.com/office/drawing/2014/main" id="{6F9EBEFB-1DA3-4A20-A753-FD0A1DBA8D89}"/>
              </a:ext>
            </a:extLst>
          </p:cNvPr>
          <p:cNvCxnSpPr>
            <a:cxnSpLocks/>
          </p:cNvCxnSpPr>
          <p:nvPr/>
        </p:nvCxnSpPr>
        <p:spPr>
          <a:xfrm flipH="1">
            <a:off x="2114461" y="3734958"/>
            <a:ext cx="725853" cy="0"/>
          </a:xfrm>
          <a:prstGeom prst="straightConnector1">
            <a:avLst/>
          </a:prstGeom>
          <a:noFill/>
          <a:ln w="76200" cap="flat" cmpd="sng" algn="ctr">
            <a:solidFill>
              <a:schemeClr val="bg1"/>
            </a:solidFill>
            <a:prstDash val="solid"/>
            <a:miter lim="800000"/>
            <a:tailEnd type="triangle"/>
          </a:ln>
          <a:effectLst/>
        </p:spPr>
      </p:cxnSp>
      <p:cxnSp>
        <p:nvCxnSpPr>
          <p:cNvPr id="9" name="直線矢印コネクタ 8">
            <a:extLst>
              <a:ext uri="{FF2B5EF4-FFF2-40B4-BE49-F238E27FC236}">
                <a16:creationId xmlns:a16="http://schemas.microsoft.com/office/drawing/2014/main" id="{D7C9894A-A5F4-41F3-A3E6-0AAC9A9EAD96}"/>
              </a:ext>
            </a:extLst>
          </p:cNvPr>
          <p:cNvCxnSpPr>
            <a:cxnSpLocks/>
          </p:cNvCxnSpPr>
          <p:nvPr/>
        </p:nvCxnSpPr>
        <p:spPr>
          <a:xfrm flipH="1">
            <a:off x="2840315" y="2551832"/>
            <a:ext cx="551936" cy="0"/>
          </a:xfrm>
          <a:prstGeom prst="straightConnector1">
            <a:avLst/>
          </a:prstGeom>
          <a:noFill/>
          <a:ln w="76200" cap="flat" cmpd="sng" algn="ctr">
            <a:solidFill>
              <a:schemeClr val="bg1"/>
            </a:solidFill>
            <a:prstDash val="solid"/>
            <a:miter lim="800000"/>
            <a:tailEnd type="none"/>
          </a:ln>
          <a:effectLst/>
        </p:spPr>
      </p:cxnSp>
      <p:cxnSp>
        <p:nvCxnSpPr>
          <p:cNvPr id="10" name="直線矢印コネクタ 9">
            <a:extLst>
              <a:ext uri="{FF2B5EF4-FFF2-40B4-BE49-F238E27FC236}">
                <a16:creationId xmlns:a16="http://schemas.microsoft.com/office/drawing/2014/main" id="{930858C7-ABF1-41A7-8308-05AFAE430EF7}"/>
              </a:ext>
            </a:extLst>
          </p:cNvPr>
          <p:cNvCxnSpPr>
            <a:cxnSpLocks/>
          </p:cNvCxnSpPr>
          <p:nvPr/>
        </p:nvCxnSpPr>
        <p:spPr>
          <a:xfrm flipH="1">
            <a:off x="2840314" y="4177713"/>
            <a:ext cx="551936" cy="0"/>
          </a:xfrm>
          <a:prstGeom prst="straightConnector1">
            <a:avLst/>
          </a:prstGeom>
          <a:noFill/>
          <a:ln w="76200" cap="flat" cmpd="sng" algn="ctr">
            <a:solidFill>
              <a:schemeClr val="bg1"/>
            </a:solidFill>
            <a:prstDash val="solid"/>
            <a:miter lim="800000"/>
            <a:tailEnd type="none"/>
          </a:ln>
          <a:effectLst/>
        </p:spPr>
      </p:cxnSp>
      <p:cxnSp>
        <p:nvCxnSpPr>
          <p:cNvPr id="11" name="直線矢印コネクタ 10">
            <a:extLst>
              <a:ext uri="{FF2B5EF4-FFF2-40B4-BE49-F238E27FC236}">
                <a16:creationId xmlns:a16="http://schemas.microsoft.com/office/drawing/2014/main" id="{F44D623C-F208-43F8-A5F3-DFF752CA2176}"/>
              </a:ext>
            </a:extLst>
          </p:cNvPr>
          <p:cNvCxnSpPr>
            <a:cxnSpLocks/>
          </p:cNvCxnSpPr>
          <p:nvPr/>
        </p:nvCxnSpPr>
        <p:spPr>
          <a:xfrm flipH="1" flipV="1">
            <a:off x="2840315" y="2521141"/>
            <a:ext cx="15905" cy="2533798"/>
          </a:xfrm>
          <a:prstGeom prst="straightConnector1">
            <a:avLst/>
          </a:prstGeom>
          <a:noFill/>
          <a:ln w="76200" cap="flat" cmpd="sng" algn="ctr">
            <a:solidFill>
              <a:schemeClr val="bg1"/>
            </a:solidFill>
            <a:prstDash val="solid"/>
            <a:miter lim="800000"/>
            <a:tailEnd type="none"/>
          </a:ln>
          <a:effectLst/>
        </p:spPr>
      </p:cxnSp>
      <p:sp>
        <p:nvSpPr>
          <p:cNvPr id="13" name="正方形/長方形 12">
            <a:extLst>
              <a:ext uri="{FF2B5EF4-FFF2-40B4-BE49-F238E27FC236}">
                <a16:creationId xmlns:a16="http://schemas.microsoft.com/office/drawing/2014/main" id="{898E6388-2C4F-4F97-B58F-4699B9D7848B}"/>
              </a:ext>
            </a:extLst>
          </p:cNvPr>
          <p:cNvSpPr/>
          <p:nvPr/>
        </p:nvSpPr>
        <p:spPr>
          <a:xfrm>
            <a:off x="3408156" y="4695792"/>
            <a:ext cx="1395774" cy="604629"/>
          </a:xfrm>
          <a:prstGeom prst="rect">
            <a:avLst/>
          </a:prstGeom>
          <a:solidFill>
            <a:srgbClr val="C00000"/>
          </a:solidFill>
          <a:ln w="190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schemeClr val="bg1"/>
                </a:solidFill>
                <a:effectLst/>
                <a:uLnTx/>
                <a:uFillTx/>
                <a:latin typeface="+mj-ea"/>
                <a:ea typeface="+mj-ea"/>
                <a:cs typeface="+mn-cs"/>
              </a:rPr>
              <a:t>群　数</a:t>
            </a:r>
          </a:p>
        </p:txBody>
      </p:sp>
      <p:cxnSp>
        <p:nvCxnSpPr>
          <p:cNvPr id="14" name="直線矢印コネクタ 13">
            <a:extLst>
              <a:ext uri="{FF2B5EF4-FFF2-40B4-BE49-F238E27FC236}">
                <a16:creationId xmlns:a16="http://schemas.microsoft.com/office/drawing/2014/main" id="{5AAA340D-1536-450C-B6EA-A566DC5C528B}"/>
              </a:ext>
            </a:extLst>
          </p:cNvPr>
          <p:cNvCxnSpPr>
            <a:cxnSpLocks/>
          </p:cNvCxnSpPr>
          <p:nvPr/>
        </p:nvCxnSpPr>
        <p:spPr>
          <a:xfrm flipH="1">
            <a:off x="2856220" y="4998106"/>
            <a:ext cx="551936" cy="0"/>
          </a:xfrm>
          <a:prstGeom prst="straightConnector1">
            <a:avLst/>
          </a:prstGeom>
          <a:noFill/>
          <a:ln w="76200" cap="flat" cmpd="sng" algn="ctr">
            <a:solidFill>
              <a:schemeClr val="bg1"/>
            </a:solidFill>
            <a:prstDash val="solid"/>
            <a:miter lim="800000"/>
            <a:tailEnd type="none"/>
          </a:ln>
          <a:effectLst/>
        </p:spPr>
      </p:cxnSp>
      <p:cxnSp>
        <p:nvCxnSpPr>
          <p:cNvPr id="15" name="直線矢印コネクタ 14">
            <a:extLst>
              <a:ext uri="{FF2B5EF4-FFF2-40B4-BE49-F238E27FC236}">
                <a16:creationId xmlns:a16="http://schemas.microsoft.com/office/drawing/2014/main" id="{EC07FFC7-3EAC-4F2E-88A3-E53B395042B3}"/>
              </a:ext>
            </a:extLst>
          </p:cNvPr>
          <p:cNvCxnSpPr>
            <a:cxnSpLocks/>
          </p:cNvCxnSpPr>
          <p:nvPr/>
        </p:nvCxnSpPr>
        <p:spPr>
          <a:xfrm flipH="1">
            <a:off x="2840314" y="3375784"/>
            <a:ext cx="551936" cy="0"/>
          </a:xfrm>
          <a:prstGeom prst="straightConnector1">
            <a:avLst/>
          </a:prstGeom>
          <a:noFill/>
          <a:ln w="76200" cap="flat" cmpd="sng" algn="ctr">
            <a:solidFill>
              <a:schemeClr val="bg1"/>
            </a:solidFill>
            <a:prstDash val="solid"/>
            <a:miter lim="800000"/>
            <a:tailEnd type="none"/>
          </a:ln>
          <a:effectLst/>
        </p:spPr>
      </p:cxnSp>
      <p:sp>
        <p:nvSpPr>
          <p:cNvPr id="16" name="テキスト ボックス 15">
            <a:extLst>
              <a:ext uri="{FF2B5EF4-FFF2-40B4-BE49-F238E27FC236}">
                <a16:creationId xmlns:a16="http://schemas.microsoft.com/office/drawing/2014/main" id="{62495F45-BFA2-4F1D-8E2E-48A38EFB4A40}"/>
              </a:ext>
            </a:extLst>
          </p:cNvPr>
          <p:cNvSpPr txBox="1"/>
          <p:nvPr/>
        </p:nvSpPr>
        <p:spPr>
          <a:xfrm>
            <a:off x="4819835" y="2344169"/>
            <a:ext cx="3715844" cy="369332"/>
          </a:xfrm>
          <a:prstGeom prst="rect">
            <a:avLst/>
          </a:prstGeom>
          <a:noFill/>
        </p:spPr>
        <p:txBody>
          <a:bodyPr wrap="square" rtlCol="0">
            <a:spAutoFit/>
          </a:bodyPr>
          <a:lstStyle/>
          <a:p>
            <a:pPr fontAlgn="auto">
              <a:spcBef>
                <a:spcPts val="0"/>
              </a:spcBef>
              <a:spcAft>
                <a:spcPts val="0"/>
              </a:spcAft>
            </a:pPr>
            <a:r>
              <a:rPr kumimoji="1" lang="ja-JP" altLang="en-US" sz="1800" dirty="0">
                <a:solidFill>
                  <a:schemeClr val="bg1"/>
                </a:solidFill>
                <a:latin typeface="ＭＳ Ｐゴシック" panose="020B0600070205080204" pitchFamily="50" charset="-128"/>
              </a:rPr>
              <a:t>：要因が持つ効果そのものの大きさ</a:t>
            </a:r>
          </a:p>
        </p:txBody>
      </p:sp>
      <p:sp>
        <p:nvSpPr>
          <p:cNvPr id="17" name="テキスト ボックス 16">
            <a:extLst>
              <a:ext uri="{FF2B5EF4-FFF2-40B4-BE49-F238E27FC236}">
                <a16:creationId xmlns:a16="http://schemas.microsoft.com/office/drawing/2014/main" id="{FF3F0954-58BC-4D2E-AB0A-6C655E153031}"/>
              </a:ext>
            </a:extLst>
          </p:cNvPr>
          <p:cNvSpPr txBox="1"/>
          <p:nvPr/>
        </p:nvSpPr>
        <p:spPr>
          <a:xfrm>
            <a:off x="4795997" y="2972340"/>
            <a:ext cx="4010810" cy="646331"/>
          </a:xfrm>
          <a:prstGeom prst="rect">
            <a:avLst/>
          </a:prstGeom>
          <a:noFill/>
        </p:spPr>
        <p:txBody>
          <a:bodyPr wrap="square" rtlCol="0">
            <a:spAutoFit/>
          </a:bodyPr>
          <a:lstStyle/>
          <a:p>
            <a:pPr fontAlgn="auto">
              <a:spcBef>
                <a:spcPts val="0"/>
              </a:spcBef>
              <a:spcAft>
                <a:spcPts val="0"/>
              </a:spcAft>
            </a:pPr>
            <a:r>
              <a:rPr kumimoji="1" lang="ja-JP" altLang="en-US" sz="1800" dirty="0">
                <a:solidFill>
                  <a:schemeClr val="bg1"/>
                </a:solidFill>
                <a:latin typeface="ＭＳ Ｐゴシック" panose="020B0600070205080204" pitchFamily="50" charset="-128"/>
              </a:rPr>
              <a:t>：許容できる第一種の過誤を犯す確率</a:t>
            </a:r>
            <a:endParaRPr kumimoji="1" lang="en-US" altLang="ja-JP" sz="1800" dirty="0">
              <a:solidFill>
                <a:schemeClr val="bg1"/>
              </a:solidFill>
              <a:latin typeface="ＭＳ Ｐゴシック" panose="020B0600070205080204" pitchFamily="50" charset="-128"/>
            </a:endParaRPr>
          </a:p>
          <a:p>
            <a:pPr fontAlgn="auto">
              <a:spcBef>
                <a:spcPts val="0"/>
              </a:spcBef>
              <a:spcAft>
                <a:spcPts val="0"/>
              </a:spcAft>
            </a:pPr>
            <a:r>
              <a:rPr kumimoji="1" lang="ja-JP" altLang="en-US" sz="1800" dirty="0">
                <a:solidFill>
                  <a:schemeClr val="bg1"/>
                </a:solidFill>
                <a:latin typeface="ＭＳ Ｐゴシック" panose="020B0600070205080204" pitchFamily="50" charset="-128"/>
              </a:rPr>
              <a:t>　（</a:t>
            </a:r>
            <a:r>
              <a:rPr kumimoji="1" lang="en-US" altLang="ja-JP" sz="1800" dirty="0">
                <a:solidFill>
                  <a:schemeClr val="bg1"/>
                </a:solidFill>
                <a:latin typeface="ＭＳ Ｐゴシック" panose="020B0600070205080204" pitchFamily="50" charset="-128"/>
              </a:rPr>
              <a:t>α=0.05</a:t>
            </a:r>
            <a:r>
              <a:rPr kumimoji="1" lang="ja-JP" altLang="en-US" sz="1800" dirty="0">
                <a:solidFill>
                  <a:schemeClr val="bg1"/>
                </a:solidFill>
                <a:latin typeface="ＭＳ Ｐゴシック" panose="020B0600070205080204" pitchFamily="50" charset="-128"/>
              </a:rPr>
              <a:t>が一般的）</a:t>
            </a:r>
          </a:p>
        </p:txBody>
      </p:sp>
      <p:sp>
        <p:nvSpPr>
          <p:cNvPr id="18" name="テキスト ボックス 17">
            <a:extLst>
              <a:ext uri="{FF2B5EF4-FFF2-40B4-BE49-F238E27FC236}">
                <a16:creationId xmlns:a16="http://schemas.microsoft.com/office/drawing/2014/main" id="{21F4A702-2AB8-4D89-8675-6DB03922E826}"/>
              </a:ext>
            </a:extLst>
          </p:cNvPr>
          <p:cNvSpPr txBox="1"/>
          <p:nvPr/>
        </p:nvSpPr>
        <p:spPr>
          <a:xfrm>
            <a:off x="4788569" y="3788040"/>
            <a:ext cx="4010811" cy="646331"/>
          </a:xfrm>
          <a:prstGeom prst="rect">
            <a:avLst/>
          </a:prstGeom>
          <a:noFill/>
        </p:spPr>
        <p:txBody>
          <a:bodyPr wrap="square" rtlCol="0">
            <a:spAutoFit/>
          </a:bodyPr>
          <a:lstStyle/>
          <a:p>
            <a:pPr fontAlgn="auto">
              <a:spcBef>
                <a:spcPts val="0"/>
              </a:spcBef>
              <a:spcAft>
                <a:spcPts val="0"/>
              </a:spcAft>
            </a:pPr>
            <a:r>
              <a:rPr kumimoji="1" lang="ja-JP" altLang="en-US" sz="1800" dirty="0">
                <a:solidFill>
                  <a:schemeClr val="bg1"/>
                </a:solidFill>
                <a:latin typeface="ＭＳ Ｐゴシック" panose="020B0600070205080204" pitchFamily="50" charset="-128"/>
              </a:rPr>
              <a:t>：あるべき要因効果を検出できる能力</a:t>
            </a:r>
            <a:endParaRPr kumimoji="1" lang="en-US" altLang="ja-JP" sz="1800" dirty="0">
              <a:solidFill>
                <a:schemeClr val="bg1"/>
              </a:solidFill>
              <a:latin typeface="ＭＳ Ｐゴシック" panose="020B0600070205080204" pitchFamily="50" charset="-128"/>
            </a:endParaRPr>
          </a:p>
          <a:p>
            <a:pPr fontAlgn="auto">
              <a:spcBef>
                <a:spcPts val="0"/>
              </a:spcBef>
              <a:spcAft>
                <a:spcPts val="0"/>
              </a:spcAft>
            </a:pPr>
            <a:r>
              <a:rPr kumimoji="1" lang="ja-JP" altLang="en-US" sz="1800" dirty="0">
                <a:solidFill>
                  <a:schemeClr val="bg1"/>
                </a:solidFill>
                <a:latin typeface="ＭＳ Ｐゴシック" panose="020B0600070205080204" pitchFamily="50" charset="-128"/>
              </a:rPr>
              <a:t>　（</a:t>
            </a:r>
            <a:r>
              <a:rPr kumimoji="1" lang="en-US" altLang="ja-JP" sz="1800" dirty="0">
                <a:solidFill>
                  <a:schemeClr val="bg1"/>
                </a:solidFill>
                <a:latin typeface="ＭＳ Ｐゴシック" panose="020B0600070205080204" pitchFamily="50" charset="-128"/>
              </a:rPr>
              <a:t>0.8</a:t>
            </a:r>
            <a:r>
              <a:rPr kumimoji="1" lang="ja-JP" altLang="en-US" sz="1800" dirty="0">
                <a:solidFill>
                  <a:schemeClr val="bg1"/>
                </a:solidFill>
                <a:latin typeface="ＭＳ Ｐゴシック" panose="020B0600070205080204" pitchFamily="50" charset="-128"/>
              </a:rPr>
              <a:t>が一般的）</a:t>
            </a:r>
          </a:p>
        </p:txBody>
      </p:sp>
      <p:sp>
        <p:nvSpPr>
          <p:cNvPr id="19" name="テキスト ボックス 18">
            <a:extLst>
              <a:ext uri="{FF2B5EF4-FFF2-40B4-BE49-F238E27FC236}">
                <a16:creationId xmlns:a16="http://schemas.microsoft.com/office/drawing/2014/main" id="{7E4F19CC-187B-4862-A7B8-FEA27227142C}"/>
              </a:ext>
            </a:extLst>
          </p:cNvPr>
          <p:cNvSpPr txBox="1"/>
          <p:nvPr/>
        </p:nvSpPr>
        <p:spPr>
          <a:xfrm>
            <a:off x="4788024" y="4797152"/>
            <a:ext cx="2921745" cy="369332"/>
          </a:xfrm>
          <a:prstGeom prst="rect">
            <a:avLst/>
          </a:prstGeom>
          <a:noFill/>
        </p:spPr>
        <p:txBody>
          <a:bodyPr wrap="square" rtlCol="0">
            <a:spAutoFit/>
          </a:bodyPr>
          <a:lstStyle/>
          <a:p>
            <a:pPr fontAlgn="auto">
              <a:spcBef>
                <a:spcPts val="0"/>
              </a:spcBef>
              <a:spcAft>
                <a:spcPts val="0"/>
              </a:spcAft>
            </a:pPr>
            <a:r>
              <a:rPr kumimoji="1" lang="ja-JP" altLang="en-US" sz="1800" dirty="0">
                <a:solidFill>
                  <a:schemeClr val="bg1"/>
                </a:solidFill>
                <a:latin typeface="ＭＳ Ｐゴシック" panose="020B0600070205080204" pitchFamily="50" charset="-128"/>
              </a:rPr>
              <a:t>：処理水準の数</a:t>
            </a:r>
          </a:p>
        </p:txBody>
      </p:sp>
      <p:sp>
        <p:nvSpPr>
          <p:cNvPr id="20" name="テキスト ボックス 19">
            <a:extLst>
              <a:ext uri="{FF2B5EF4-FFF2-40B4-BE49-F238E27FC236}">
                <a16:creationId xmlns:a16="http://schemas.microsoft.com/office/drawing/2014/main" id="{9446A35D-4C6C-4C60-B0CE-314110FF0496}"/>
              </a:ext>
            </a:extLst>
          </p:cNvPr>
          <p:cNvSpPr txBox="1"/>
          <p:nvPr/>
        </p:nvSpPr>
        <p:spPr>
          <a:xfrm>
            <a:off x="3978969" y="5574050"/>
            <a:ext cx="4674347" cy="646331"/>
          </a:xfrm>
          <a:prstGeom prst="rect">
            <a:avLst/>
          </a:prstGeom>
          <a:noFill/>
        </p:spPr>
        <p:txBody>
          <a:bodyPr wrap="square" rtlCol="0">
            <a:spAutoFit/>
          </a:bodyPr>
          <a:lstStyle/>
          <a:p>
            <a:pPr fontAlgn="auto">
              <a:spcBef>
                <a:spcPts val="0"/>
              </a:spcBef>
              <a:spcAft>
                <a:spcPts val="0"/>
              </a:spcAft>
            </a:pPr>
            <a:r>
              <a:rPr kumimoji="1" lang="ja-JP" altLang="en-US" sz="1800" dirty="0">
                <a:solidFill>
                  <a:schemeClr val="bg1"/>
                </a:solidFill>
                <a:latin typeface="ＭＳ Ｐゴシック" panose="020B0600070205080204" pitchFamily="50" charset="-128"/>
              </a:rPr>
              <a:t>群数も非心度に影響を与える</a:t>
            </a:r>
            <a:endParaRPr kumimoji="1" lang="en-US" altLang="ja-JP" sz="1800" dirty="0">
              <a:solidFill>
                <a:schemeClr val="bg1"/>
              </a:solidFill>
              <a:latin typeface="ＭＳ Ｐゴシック" panose="020B0600070205080204" pitchFamily="50" charset="-128"/>
            </a:endParaRPr>
          </a:p>
          <a:p>
            <a:pPr fontAlgn="auto">
              <a:spcBef>
                <a:spcPts val="0"/>
              </a:spcBef>
              <a:spcAft>
                <a:spcPts val="0"/>
              </a:spcAft>
            </a:pPr>
            <a:r>
              <a:rPr kumimoji="1" lang="ja-JP" altLang="en-US" sz="1800" dirty="0">
                <a:solidFill>
                  <a:schemeClr val="bg1"/>
                </a:solidFill>
                <a:latin typeface="ＭＳ Ｐゴシック" panose="020B0600070205080204" pitchFamily="50" charset="-128"/>
              </a:rPr>
              <a:t>（第</a:t>
            </a:r>
            <a:r>
              <a:rPr kumimoji="1" lang="en-US" altLang="ja-JP" sz="1800" dirty="0">
                <a:solidFill>
                  <a:schemeClr val="bg1"/>
                </a:solidFill>
                <a:latin typeface="ＭＳ Ｐゴシック" panose="020B0600070205080204" pitchFamily="50" charset="-128"/>
              </a:rPr>
              <a:t>6</a:t>
            </a:r>
            <a:r>
              <a:rPr kumimoji="1" lang="ja-JP" altLang="en-US" sz="1800" dirty="0">
                <a:solidFill>
                  <a:schemeClr val="bg1"/>
                </a:solidFill>
                <a:latin typeface="ＭＳ Ｐゴシック" panose="020B0600070205080204" pitchFamily="50" charset="-128"/>
              </a:rPr>
              <a:t>章の</a:t>
            </a:r>
            <a:r>
              <a:rPr kumimoji="1" lang="en-US" altLang="ja-JP" sz="1800" dirty="0">
                <a:solidFill>
                  <a:schemeClr val="bg1"/>
                </a:solidFill>
                <a:latin typeface="ＭＳ Ｐゴシック" panose="020B0600070205080204" pitchFamily="50" charset="-128"/>
              </a:rPr>
              <a:t>t</a:t>
            </a:r>
            <a:r>
              <a:rPr kumimoji="1" lang="ja-JP" altLang="en-US" sz="1800" dirty="0">
                <a:solidFill>
                  <a:schemeClr val="bg1"/>
                </a:solidFill>
                <a:latin typeface="ＭＳ Ｐゴシック" panose="020B0600070205080204" pitchFamily="50" charset="-128"/>
              </a:rPr>
              <a:t>検定の検出力分析では不要だった）</a:t>
            </a:r>
            <a:endParaRPr kumimoji="1" lang="en-US" altLang="ja-JP" sz="1800" dirty="0">
              <a:solidFill>
                <a:schemeClr val="bg1"/>
              </a:solidFill>
              <a:latin typeface="ＭＳ Ｐゴシック" panose="020B0600070205080204" pitchFamily="50" charset="-128"/>
            </a:endParaRPr>
          </a:p>
        </p:txBody>
      </p:sp>
      <p:cxnSp>
        <p:nvCxnSpPr>
          <p:cNvPr id="22" name="コネクタ: 曲線 21">
            <a:extLst>
              <a:ext uri="{FF2B5EF4-FFF2-40B4-BE49-F238E27FC236}">
                <a16:creationId xmlns:a16="http://schemas.microsoft.com/office/drawing/2014/main" id="{9D128B53-5305-42C3-8CBC-7EB3A7E9328C}"/>
              </a:ext>
            </a:extLst>
          </p:cNvPr>
          <p:cNvCxnSpPr>
            <a:cxnSpLocks/>
          </p:cNvCxnSpPr>
          <p:nvPr/>
        </p:nvCxnSpPr>
        <p:spPr>
          <a:xfrm rot="16200000" flipV="1">
            <a:off x="3652200" y="5428133"/>
            <a:ext cx="471448" cy="216024"/>
          </a:xfrm>
          <a:prstGeom prst="curvedConnector3">
            <a:avLst>
              <a:gd name="adj1" fmla="val -509"/>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E5EE1B4B-DD77-491F-ADEE-36BC5FDF7065}"/>
              </a:ext>
            </a:extLst>
          </p:cNvPr>
          <p:cNvSpPr txBox="1"/>
          <p:nvPr/>
        </p:nvSpPr>
        <p:spPr>
          <a:xfrm>
            <a:off x="4839660" y="1837213"/>
            <a:ext cx="1599817" cy="400110"/>
          </a:xfrm>
          <a:prstGeom prst="rect">
            <a:avLst/>
          </a:prstGeom>
          <a:noFill/>
        </p:spPr>
        <p:txBody>
          <a:bodyPr wrap="square" rtlCol="0">
            <a:spAutoFit/>
          </a:bodyPr>
          <a:lstStyle/>
          <a:p>
            <a:pPr fontAlgn="auto">
              <a:spcBef>
                <a:spcPts val="0"/>
              </a:spcBef>
              <a:spcAft>
                <a:spcPts val="0"/>
              </a:spcAft>
            </a:pPr>
            <a:r>
              <a:rPr kumimoji="1" lang="ja-JP" altLang="en-US" sz="2000" dirty="0">
                <a:solidFill>
                  <a:srgbClr val="FFC000"/>
                </a:solidFill>
                <a:latin typeface="ＭＳ Ｐゴシック" panose="020B0600070205080204" pitchFamily="50" charset="-128"/>
              </a:rPr>
              <a:t>これが問題</a:t>
            </a:r>
            <a:endParaRPr kumimoji="1" lang="en-US" altLang="ja-JP" sz="2000" dirty="0">
              <a:solidFill>
                <a:srgbClr val="FFC000"/>
              </a:solidFill>
              <a:latin typeface="ＭＳ Ｐゴシック" panose="020B0600070205080204" pitchFamily="50" charset="-128"/>
            </a:endParaRPr>
          </a:p>
        </p:txBody>
      </p:sp>
      <p:cxnSp>
        <p:nvCxnSpPr>
          <p:cNvPr id="27" name="コネクタ: 曲線 26">
            <a:extLst>
              <a:ext uri="{FF2B5EF4-FFF2-40B4-BE49-F238E27FC236}">
                <a16:creationId xmlns:a16="http://schemas.microsoft.com/office/drawing/2014/main" id="{DC7F30AC-08CC-489B-A032-E7C4994E925A}"/>
              </a:ext>
            </a:extLst>
          </p:cNvPr>
          <p:cNvCxnSpPr>
            <a:cxnSpLocks/>
          </p:cNvCxnSpPr>
          <p:nvPr/>
        </p:nvCxnSpPr>
        <p:spPr>
          <a:xfrm rot="10800000" flipV="1">
            <a:off x="4572000" y="2061442"/>
            <a:ext cx="348944" cy="265358"/>
          </a:xfrm>
          <a:prstGeom prst="curvedConnector2">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073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p:bldP spid="20"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EA07A7-48E2-4340-8F41-B29851B392F0}"/>
              </a:ext>
            </a:extLst>
          </p:cNvPr>
          <p:cNvSpPr>
            <a:spLocks noGrp="1"/>
          </p:cNvSpPr>
          <p:nvPr>
            <p:ph type="title"/>
          </p:nvPr>
        </p:nvSpPr>
        <p:spPr/>
        <p:txBody>
          <a:bodyPr/>
          <a:lstStyle/>
          <a:p>
            <a:r>
              <a:rPr kumimoji="1" lang="ja-JP" altLang="en-US" sz="3300" dirty="0"/>
              <a:t>分散分析の効果量と</a:t>
            </a:r>
            <a:br>
              <a:rPr kumimoji="1" lang="en-US" altLang="ja-JP" sz="3300" dirty="0"/>
            </a:br>
            <a:r>
              <a:rPr kumimoji="1" lang="ja-JP" altLang="en-US" sz="3300" dirty="0"/>
              <a:t>ソフト（</a:t>
            </a:r>
            <a:r>
              <a:rPr kumimoji="1" lang="en-US" altLang="ja-JP" sz="3300" dirty="0"/>
              <a:t>G</a:t>
            </a:r>
            <a:r>
              <a:rPr kumimoji="1" lang="ja-JP" altLang="en-US" sz="3300" dirty="0"/>
              <a:t>*</a:t>
            </a:r>
            <a:r>
              <a:rPr kumimoji="1" lang="en-US" altLang="ja-JP" sz="3300" dirty="0"/>
              <a:t>power)</a:t>
            </a:r>
            <a:r>
              <a:rPr kumimoji="1" lang="ja-JP" altLang="en-US" sz="3300" dirty="0"/>
              <a:t>による反復数の計算</a:t>
            </a:r>
          </a:p>
        </p:txBody>
      </p:sp>
      <p:graphicFrame>
        <p:nvGraphicFramePr>
          <p:cNvPr id="5" name="オブジェクト 4">
            <a:extLst>
              <a:ext uri="{FF2B5EF4-FFF2-40B4-BE49-F238E27FC236}">
                <a16:creationId xmlns:a16="http://schemas.microsoft.com/office/drawing/2014/main" id="{19E5DB55-7529-41A7-A4CE-1481BB82823D}"/>
              </a:ext>
            </a:extLst>
          </p:cNvPr>
          <p:cNvGraphicFramePr>
            <a:graphicFrameLocks noChangeAspect="1"/>
          </p:cNvGraphicFramePr>
          <p:nvPr>
            <p:extLst>
              <p:ext uri="{D42A27DB-BD31-4B8C-83A1-F6EECF244321}">
                <p14:modId xmlns:p14="http://schemas.microsoft.com/office/powerpoint/2010/main" val="3007842137"/>
              </p:ext>
            </p:extLst>
          </p:nvPr>
        </p:nvGraphicFramePr>
        <p:xfrm>
          <a:off x="1979712" y="2201354"/>
          <a:ext cx="4162963" cy="720080"/>
        </p:xfrm>
        <a:graphic>
          <a:graphicData uri="http://schemas.openxmlformats.org/presentationml/2006/ole">
            <mc:AlternateContent xmlns:mc="http://schemas.openxmlformats.org/markup-compatibility/2006">
              <mc:Choice xmlns:v="urn:schemas-microsoft-com:vml" Requires="v">
                <p:oleObj spid="_x0000_s7273" name="Equation" r:id="rId3" imgW="2641320" imgH="457200" progId="Equation.DSMT4">
                  <p:embed/>
                </p:oleObj>
              </mc:Choice>
              <mc:Fallback>
                <p:oleObj name="Equation" r:id="rId3" imgW="2641320" imgH="457200" progId="Equation.DSMT4">
                  <p:embed/>
                  <p:pic>
                    <p:nvPicPr>
                      <p:cNvPr id="0" name="Object 1"/>
                      <p:cNvPicPr>
                        <a:picLocks noChangeAspect="1" noChangeArrowheads="1"/>
                      </p:cNvPicPr>
                      <p:nvPr/>
                    </p:nvPicPr>
                    <p:blipFill>
                      <a:blip r:embed="rId4"/>
                      <a:srcRect/>
                      <a:stretch>
                        <a:fillRect/>
                      </a:stretch>
                    </p:blipFill>
                    <p:spPr bwMode="auto">
                      <a:xfrm>
                        <a:off x="1979712" y="2201354"/>
                        <a:ext cx="4162963" cy="720080"/>
                      </a:xfrm>
                      <a:prstGeom prst="rect">
                        <a:avLst/>
                      </a:prstGeom>
                      <a:noFill/>
                    </p:spPr>
                  </p:pic>
                </p:oleObj>
              </mc:Fallback>
            </mc:AlternateContent>
          </a:graphicData>
        </a:graphic>
      </p:graphicFrame>
      <p:sp>
        <p:nvSpPr>
          <p:cNvPr id="6" name="テキスト ボックス 5">
            <a:extLst>
              <a:ext uri="{FF2B5EF4-FFF2-40B4-BE49-F238E27FC236}">
                <a16:creationId xmlns:a16="http://schemas.microsoft.com/office/drawing/2014/main" id="{C39DD4ED-5BEE-457C-AEC6-D5022A078B60}"/>
              </a:ext>
            </a:extLst>
          </p:cNvPr>
          <p:cNvSpPr txBox="1"/>
          <p:nvPr/>
        </p:nvSpPr>
        <p:spPr>
          <a:xfrm>
            <a:off x="702468" y="2179545"/>
            <a:ext cx="1377391" cy="707886"/>
          </a:xfrm>
          <a:prstGeom prst="rect">
            <a:avLst/>
          </a:prstGeom>
          <a:noFill/>
        </p:spPr>
        <p:txBody>
          <a:bodyPr wrap="squar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分散分析の効果量</a:t>
            </a:r>
          </a:p>
        </p:txBody>
      </p:sp>
      <p:sp>
        <p:nvSpPr>
          <p:cNvPr id="7" name="テキスト ボックス 6">
            <a:extLst>
              <a:ext uri="{FF2B5EF4-FFF2-40B4-BE49-F238E27FC236}">
                <a16:creationId xmlns:a16="http://schemas.microsoft.com/office/drawing/2014/main" id="{CBC37920-56B3-4731-8489-958BD75B2FED}"/>
              </a:ext>
            </a:extLst>
          </p:cNvPr>
          <p:cNvSpPr txBox="1"/>
          <p:nvPr/>
        </p:nvSpPr>
        <p:spPr>
          <a:xfrm>
            <a:off x="3930583" y="3162583"/>
            <a:ext cx="3312368" cy="323165"/>
          </a:xfrm>
          <a:prstGeom prst="rect">
            <a:avLst/>
          </a:prstGeom>
          <a:noFill/>
        </p:spPr>
        <p:txBody>
          <a:bodyPr wrap="square" rtlCol="0">
            <a:spAutoFit/>
          </a:bodyPr>
          <a:lstStyle/>
          <a:p>
            <a:pPr algn="l"/>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F</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から自由度の影響を取り除いている</a:t>
            </a:r>
          </a:p>
        </p:txBody>
      </p:sp>
      <p:cxnSp>
        <p:nvCxnSpPr>
          <p:cNvPr id="9" name="コネクタ: 曲線 8">
            <a:extLst>
              <a:ext uri="{FF2B5EF4-FFF2-40B4-BE49-F238E27FC236}">
                <a16:creationId xmlns:a16="http://schemas.microsoft.com/office/drawing/2014/main" id="{43D0D91D-0177-4211-B6AC-D5B90FFA1AAF}"/>
              </a:ext>
            </a:extLst>
          </p:cNvPr>
          <p:cNvCxnSpPr>
            <a:cxnSpLocks/>
          </p:cNvCxnSpPr>
          <p:nvPr/>
        </p:nvCxnSpPr>
        <p:spPr>
          <a:xfrm rot="16200000" flipV="1">
            <a:off x="3868240" y="2977028"/>
            <a:ext cx="271805" cy="216024"/>
          </a:xfrm>
          <a:prstGeom prst="curvedConnector3">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 name="四角形: 角を丸くする 10">
            <a:extLst>
              <a:ext uri="{FF2B5EF4-FFF2-40B4-BE49-F238E27FC236}">
                <a16:creationId xmlns:a16="http://schemas.microsoft.com/office/drawing/2014/main" id="{E064FF3C-EC70-4482-BE40-8ACFBD89FA8B}"/>
              </a:ext>
            </a:extLst>
          </p:cNvPr>
          <p:cNvSpPr/>
          <p:nvPr/>
        </p:nvSpPr>
        <p:spPr>
          <a:xfrm>
            <a:off x="3140046" y="2276872"/>
            <a:ext cx="1728192" cy="616859"/>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2E7FE0B1-D32D-4F1A-8E37-2362A6073123}"/>
              </a:ext>
            </a:extLst>
          </p:cNvPr>
          <p:cNvSpPr txBox="1"/>
          <p:nvPr/>
        </p:nvSpPr>
        <p:spPr>
          <a:xfrm>
            <a:off x="6516216" y="2049343"/>
            <a:ext cx="2160240" cy="1015663"/>
          </a:xfrm>
          <a:prstGeom prst="rect">
            <a:avLst/>
          </a:prstGeom>
          <a:noFill/>
        </p:spPr>
        <p:txBody>
          <a:bodyPr wrap="square" rtlCol="0">
            <a:spAutoFit/>
          </a:bodyPr>
          <a:lstStyle/>
          <a:p>
            <a:pPr algn="just"/>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手がかりがない場合：</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just"/>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大効果</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=0.4</a:t>
            </a:r>
          </a:p>
          <a:p>
            <a:pPr algn="just"/>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中効果</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=0.25</a:t>
            </a:r>
          </a:p>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小効果</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=0.1</a:t>
            </a:r>
            <a:endPar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pic>
        <p:nvPicPr>
          <p:cNvPr id="15" name="コンテンツ プレースホルダー 4">
            <a:extLst>
              <a:ext uri="{FF2B5EF4-FFF2-40B4-BE49-F238E27FC236}">
                <a16:creationId xmlns:a16="http://schemas.microsoft.com/office/drawing/2014/main" id="{B8927CD2-7D1B-4330-8FA6-07001C8BA869}"/>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t="42146" b="21168"/>
          <a:stretch/>
        </p:blipFill>
        <p:spPr>
          <a:xfrm>
            <a:off x="467544" y="4032706"/>
            <a:ext cx="5244432" cy="2281371"/>
          </a:xfrm>
        </p:spPr>
      </p:pic>
      <p:sp>
        <p:nvSpPr>
          <p:cNvPr id="16" name="テキスト ボックス 15">
            <a:extLst>
              <a:ext uri="{FF2B5EF4-FFF2-40B4-BE49-F238E27FC236}">
                <a16:creationId xmlns:a16="http://schemas.microsoft.com/office/drawing/2014/main" id="{30207988-9C7B-4419-AACD-48AFCE3C34AA}"/>
              </a:ext>
            </a:extLst>
          </p:cNvPr>
          <p:cNvSpPr txBox="1"/>
          <p:nvPr/>
        </p:nvSpPr>
        <p:spPr>
          <a:xfrm>
            <a:off x="395536" y="3699194"/>
            <a:ext cx="6768752" cy="353943"/>
          </a:xfrm>
          <a:prstGeom prst="rect">
            <a:avLst/>
          </a:prstGeom>
          <a:noFill/>
        </p:spPr>
        <p:txBody>
          <a:bodyPr wrap="square" rtlCol="0">
            <a:spAutoFit/>
          </a:bodyPr>
          <a:lstStyle/>
          <a:p>
            <a:pPr algn="l"/>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5</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群の分散分析の反復数を</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G*power</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で</a:t>
            </a:r>
            <a:r>
              <a:rPr kumimoji="1" lang="ja-JP" altLang="en-US" sz="17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効果量</a:t>
            </a:r>
            <a:r>
              <a:rPr kumimoji="1" lang="en-US" altLang="ja-JP" sz="17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0.4</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を想定して計算</a:t>
            </a:r>
          </a:p>
        </p:txBody>
      </p:sp>
      <p:sp>
        <p:nvSpPr>
          <p:cNvPr id="17" name="四角形: 角を丸くする 16">
            <a:extLst>
              <a:ext uri="{FF2B5EF4-FFF2-40B4-BE49-F238E27FC236}">
                <a16:creationId xmlns:a16="http://schemas.microsoft.com/office/drawing/2014/main" id="{97857004-3C6A-4A7F-8999-CFE10C639424}"/>
              </a:ext>
            </a:extLst>
          </p:cNvPr>
          <p:cNvSpPr/>
          <p:nvPr/>
        </p:nvSpPr>
        <p:spPr>
          <a:xfrm>
            <a:off x="3572094" y="5877273"/>
            <a:ext cx="2008018" cy="216024"/>
          </a:xfrm>
          <a:prstGeom prst="roundRect">
            <a:avLst/>
          </a:pr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コネクタ: 曲線 17">
            <a:extLst>
              <a:ext uri="{FF2B5EF4-FFF2-40B4-BE49-F238E27FC236}">
                <a16:creationId xmlns:a16="http://schemas.microsoft.com/office/drawing/2014/main" id="{425B18DF-194B-48B5-8286-FD23F44B49BA}"/>
              </a:ext>
            </a:extLst>
          </p:cNvPr>
          <p:cNvCxnSpPr>
            <a:cxnSpLocks/>
          </p:cNvCxnSpPr>
          <p:nvPr/>
        </p:nvCxnSpPr>
        <p:spPr>
          <a:xfrm rot="10800000" flipV="1">
            <a:off x="5559736" y="5161467"/>
            <a:ext cx="574728" cy="715806"/>
          </a:xfrm>
          <a:prstGeom prst="curvedConnector2">
            <a:avLst/>
          </a:prstGeom>
          <a:ln w="317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FEDE9BE3-5EE8-4E7C-A4FE-C59111C52292}"/>
              </a:ext>
            </a:extLst>
          </p:cNvPr>
          <p:cNvSpPr txBox="1"/>
          <p:nvPr/>
        </p:nvSpPr>
        <p:spPr>
          <a:xfrm>
            <a:off x="6084168" y="4916244"/>
            <a:ext cx="2541992" cy="877163"/>
          </a:xfrm>
          <a:prstGeom prst="rect">
            <a:avLst/>
          </a:prstGeom>
          <a:solidFill>
            <a:srgbClr val="00B0F0"/>
          </a:solidFill>
        </p:spPr>
        <p:txBody>
          <a:bodyPr wrap="square" rtlCol="0">
            <a:spAutoFit/>
          </a:bodyPr>
          <a:lstStyle/>
          <a:p>
            <a:pPr algn="just"/>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5</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群合わせて</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80</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回：</a:t>
            </a:r>
            <a:endPar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just"/>
            <a:r>
              <a:rPr kumimoji="1" lang="ja-JP" altLang="en-US" sz="1700" dirty="0">
                <a:solidFill>
                  <a:schemeClr val="bg1"/>
                </a:solidFill>
                <a:latin typeface="ＭＳ Ｐゴシック" panose="020B0600070205080204" pitchFamily="50" charset="-128"/>
                <a:cs typeface="Meiryo UI" pitchFamily="50" charset="-128"/>
              </a:rPr>
              <a:t>独立した実験を</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群あたり</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16</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回反復させるべき</a:t>
            </a:r>
          </a:p>
        </p:txBody>
      </p:sp>
      <p:sp>
        <p:nvSpPr>
          <p:cNvPr id="23" name="四角形: 角を丸くする 22">
            <a:extLst>
              <a:ext uri="{FF2B5EF4-FFF2-40B4-BE49-F238E27FC236}">
                <a16:creationId xmlns:a16="http://schemas.microsoft.com/office/drawing/2014/main" id="{63EDC84F-B834-4006-AE5D-799F581C4E12}"/>
              </a:ext>
            </a:extLst>
          </p:cNvPr>
          <p:cNvSpPr/>
          <p:nvPr/>
        </p:nvSpPr>
        <p:spPr>
          <a:xfrm>
            <a:off x="1475656" y="5053455"/>
            <a:ext cx="1584176" cy="175745"/>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EB38FABE-4D23-479C-8A30-C3955C77AE1E}"/>
              </a:ext>
            </a:extLst>
          </p:cNvPr>
          <p:cNvSpPr txBox="1"/>
          <p:nvPr/>
        </p:nvSpPr>
        <p:spPr>
          <a:xfrm>
            <a:off x="5698980" y="4096163"/>
            <a:ext cx="3312368" cy="323165"/>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←対応のない一元配置分散分析</a:t>
            </a:r>
          </a:p>
        </p:txBody>
      </p:sp>
    </p:spTree>
    <p:extLst>
      <p:ext uri="{BB962C8B-B14F-4D97-AF65-F5344CB8AC3E}">
        <p14:creationId xmlns:p14="http://schemas.microsoft.com/office/powerpoint/2010/main" val="134580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4" grpId="0"/>
      <p:bldP spid="16" grpId="0"/>
      <p:bldP spid="17" grpId="0" animBg="1"/>
      <p:bldP spid="20" grpId="0" animBg="1"/>
      <p:bldP spid="23"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2296" y="620688"/>
            <a:ext cx="8026896" cy="1143000"/>
          </a:xfrm>
        </p:spPr>
        <p:txBody>
          <a:bodyPr/>
          <a:lstStyle/>
          <a:p>
            <a:r>
              <a:rPr kumimoji="1" lang="ja-JP" altLang="en-US" sz="3500" b="1" dirty="0">
                <a:effectLst>
                  <a:outerShdw blurRad="38100" dist="38100" dir="2700000" algn="tl">
                    <a:srgbClr val="000000">
                      <a:alpha val="43137"/>
                    </a:srgbClr>
                  </a:outerShdw>
                </a:effectLst>
              </a:rPr>
              <a:t>反復数の目安</a:t>
            </a:r>
            <a:br>
              <a:rPr kumimoji="1" lang="en-US" altLang="ja-JP" sz="3500" b="1" dirty="0">
                <a:effectLst>
                  <a:outerShdw blurRad="38100" dist="38100" dir="2700000" algn="tl">
                    <a:srgbClr val="000000">
                      <a:alpha val="43137"/>
                    </a:srgbClr>
                  </a:outerShdw>
                </a:effectLst>
              </a:rPr>
            </a:br>
            <a:r>
              <a:rPr kumimoji="1" lang="ja-JP" altLang="en-US" sz="3000" b="1" dirty="0">
                <a:effectLst>
                  <a:outerShdw blurRad="38100" dist="38100" dir="2700000" algn="tl">
                    <a:srgbClr val="000000">
                      <a:alpha val="43137"/>
                    </a:srgbClr>
                  </a:outerShdw>
                </a:effectLst>
              </a:rPr>
              <a:t>（対応のない一元配置分散分析）</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79939455"/>
              </p:ext>
            </p:extLst>
          </p:nvPr>
        </p:nvGraphicFramePr>
        <p:xfrm>
          <a:off x="1403648" y="2276872"/>
          <a:ext cx="5349240" cy="3235960"/>
        </p:xfrm>
        <a:graphic>
          <a:graphicData uri="http://schemas.openxmlformats.org/drawingml/2006/table">
            <a:tbl>
              <a:tblPr firstRow="1" bandRow="1">
                <a:tableStyleId>{5C22544A-7EE6-4342-B048-85BDC9FD1C3A}</a:tableStyleId>
              </a:tblPr>
              <a:tblGrid>
                <a:gridCol w="1387792">
                  <a:extLst>
                    <a:ext uri="{9D8B030D-6E8A-4147-A177-3AD203B41FA5}">
                      <a16:colId xmlns:a16="http://schemas.microsoft.com/office/drawing/2014/main" val="20000"/>
                    </a:ext>
                  </a:extLst>
                </a:gridCol>
                <a:gridCol w="1244918">
                  <a:extLst>
                    <a:ext uri="{9D8B030D-6E8A-4147-A177-3AD203B41FA5}">
                      <a16:colId xmlns:a16="http://schemas.microsoft.com/office/drawing/2014/main" val="20001"/>
                    </a:ext>
                  </a:extLst>
                </a:gridCol>
                <a:gridCol w="1471612">
                  <a:extLst>
                    <a:ext uri="{9D8B030D-6E8A-4147-A177-3AD203B41FA5}">
                      <a16:colId xmlns:a16="http://schemas.microsoft.com/office/drawing/2014/main" val="20002"/>
                    </a:ext>
                  </a:extLst>
                </a:gridCol>
                <a:gridCol w="1244918">
                  <a:extLst>
                    <a:ext uri="{9D8B030D-6E8A-4147-A177-3AD203B41FA5}">
                      <a16:colId xmlns:a16="http://schemas.microsoft.com/office/drawing/2014/main" val="20003"/>
                    </a:ext>
                  </a:extLst>
                </a:gridCol>
              </a:tblGrid>
              <a:tr h="370840">
                <a:tc rowSpan="2">
                  <a:txBody>
                    <a:bodyPr/>
                    <a:lstStyle/>
                    <a:p>
                      <a:pPr algn="ctr"/>
                      <a:endParaRPr kumimoji="1" lang="en-US" altLang="ja-JP" dirty="0"/>
                    </a:p>
                    <a:p>
                      <a:pPr algn="ctr"/>
                      <a:r>
                        <a:rPr kumimoji="1" lang="ja-JP" altLang="en-US" dirty="0"/>
                        <a:t>群（水準）数</a:t>
                      </a:r>
                    </a:p>
                  </a:txBody>
                  <a:tcPr>
                    <a:solidFill>
                      <a:schemeClr val="accent5">
                        <a:lumMod val="75000"/>
                      </a:schemeClr>
                    </a:solidFill>
                  </a:tcPr>
                </a:tc>
                <a:tc gridSpan="3">
                  <a:txBody>
                    <a:bodyPr/>
                    <a:lstStyle/>
                    <a:p>
                      <a:pPr algn="ctr"/>
                      <a:r>
                        <a:rPr kumimoji="1" lang="ja-JP" altLang="en-US" dirty="0">
                          <a:solidFill>
                            <a:schemeClr val="bg1"/>
                          </a:solidFill>
                        </a:rPr>
                        <a:t>効果量の大きさ</a:t>
                      </a:r>
                      <a:endParaRPr kumimoji="1" lang="en-US" altLang="ja-JP" dirty="0">
                        <a:solidFill>
                          <a:schemeClr val="bg1"/>
                        </a:solidFill>
                      </a:endParaRPr>
                    </a:p>
                    <a:p>
                      <a:pPr algn="ctr"/>
                      <a:r>
                        <a:rPr kumimoji="1" lang="ja-JP" altLang="en-US" dirty="0">
                          <a:solidFill>
                            <a:schemeClr val="bg1"/>
                          </a:solidFill>
                        </a:rPr>
                        <a:t>（</a:t>
                      </a:r>
                      <a:r>
                        <a:rPr kumimoji="1" lang="en-US" altLang="ja-JP" dirty="0">
                          <a:solidFill>
                            <a:schemeClr val="bg1"/>
                          </a:solidFill>
                        </a:rPr>
                        <a:t>α=0.05,</a:t>
                      </a:r>
                      <a:r>
                        <a:rPr kumimoji="1" lang="en-US" altLang="ja-JP" baseline="0" dirty="0">
                          <a:solidFill>
                            <a:schemeClr val="bg1"/>
                          </a:solidFill>
                        </a:rPr>
                        <a:t> </a:t>
                      </a:r>
                      <a:r>
                        <a:rPr kumimoji="1" lang="ja-JP" altLang="en-US" baseline="0" dirty="0">
                          <a:solidFill>
                            <a:schemeClr val="bg1"/>
                          </a:solidFill>
                        </a:rPr>
                        <a:t>検出力</a:t>
                      </a:r>
                      <a:r>
                        <a:rPr kumimoji="1" lang="en-US" altLang="ja-JP" baseline="0" dirty="0">
                          <a:solidFill>
                            <a:schemeClr val="bg1"/>
                          </a:solidFill>
                        </a:rPr>
                        <a:t>=0.80</a:t>
                      </a:r>
                      <a:r>
                        <a:rPr kumimoji="1" lang="ja-JP" altLang="en-US" baseline="0" dirty="0">
                          <a:solidFill>
                            <a:schemeClr val="bg1"/>
                          </a:solidFill>
                        </a:rPr>
                        <a:t>の場合</a:t>
                      </a:r>
                      <a:r>
                        <a:rPr kumimoji="1" lang="ja-JP" altLang="en-US" dirty="0">
                          <a:solidFill>
                            <a:schemeClr val="bg1"/>
                          </a:solidFill>
                        </a:rPr>
                        <a:t>）</a:t>
                      </a:r>
                    </a:p>
                  </a:txBody>
                  <a:tcPr>
                    <a:solidFill>
                      <a:schemeClr val="accent5">
                        <a:lumMod val="75000"/>
                      </a:schemeClr>
                    </a:solidFill>
                  </a:tcPr>
                </a:tc>
                <a:tc hMerge="1">
                  <a:txBody>
                    <a:bodyPr/>
                    <a:lstStyle/>
                    <a:p>
                      <a:pPr algn="ctr"/>
                      <a:endParaRPr kumimoji="1" lang="ja-JP" altLang="en-US" dirty="0">
                        <a:solidFill>
                          <a:schemeClr val="bg1"/>
                        </a:solidFill>
                      </a:endParaRPr>
                    </a:p>
                  </a:txBody>
                  <a:tcPr>
                    <a:solidFill>
                      <a:schemeClr val="accent5">
                        <a:lumMod val="75000"/>
                      </a:schemeClr>
                    </a:solidFill>
                  </a:tcPr>
                </a:tc>
                <a:tc hMerge="1">
                  <a:txBody>
                    <a:bodyPr/>
                    <a:lstStyle/>
                    <a:p>
                      <a:pPr algn="ctr"/>
                      <a:endParaRPr kumimoji="1" lang="ja-JP" altLang="en-US" dirty="0">
                        <a:solidFill>
                          <a:schemeClr val="bg1"/>
                        </a:solidFill>
                      </a:endParaRPr>
                    </a:p>
                  </a:txBody>
                  <a:tcPr>
                    <a:solidFill>
                      <a:schemeClr val="accent5">
                        <a:lumMod val="75000"/>
                      </a:schemeClr>
                    </a:solidFill>
                  </a:tcPr>
                </a:tc>
                <a:extLst>
                  <a:ext uri="{0D108BD9-81ED-4DB2-BD59-A6C34878D82A}">
                    <a16:rowId xmlns:a16="http://schemas.microsoft.com/office/drawing/2014/main" val="10000"/>
                  </a:ext>
                </a:extLst>
              </a:tr>
              <a:tr h="370840">
                <a:tc vMerge="1">
                  <a:txBody>
                    <a:bodyPr/>
                    <a:lstStyle/>
                    <a:p>
                      <a:endParaRPr kumimoji="1" lang="ja-JP" altLang="en-US" dirty="0"/>
                    </a:p>
                  </a:txBody>
                  <a:tcPr>
                    <a:solidFill>
                      <a:schemeClr val="accent5">
                        <a:lumMod val="75000"/>
                      </a:schemeClr>
                    </a:solidFill>
                  </a:tcPr>
                </a:tc>
                <a:tc>
                  <a:txBody>
                    <a:bodyPr/>
                    <a:lstStyle/>
                    <a:p>
                      <a:pPr algn="ctr"/>
                      <a:r>
                        <a:rPr lang="ja-JP" altLang="en-US" dirty="0">
                          <a:solidFill>
                            <a:schemeClr val="bg1"/>
                          </a:solidFill>
                        </a:rPr>
                        <a:t>小</a:t>
                      </a:r>
                      <a:r>
                        <a:rPr lang="en-US" dirty="0">
                          <a:solidFill>
                            <a:schemeClr val="bg1"/>
                          </a:solidFill>
                        </a:rPr>
                        <a:t> (f=0.10)</a:t>
                      </a:r>
                    </a:p>
                  </a:txBody>
                  <a:tcPr anchor="ctr">
                    <a:solidFill>
                      <a:schemeClr val="accent5">
                        <a:lumMod val="75000"/>
                      </a:schemeClr>
                    </a:solidFill>
                  </a:tcPr>
                </a:tc>
                <a:tc>
                  <a:txBody>
                    <a:bodyPr/>
                    <a:lstStyle/>
                    <a:p>
                      <a:pPr algn="ctr"/>
                      <a:r>
                        <a:rPr lang="ja-JP" altLang="en-US" dirty="0">
                          <a:solidFill>
                            <a:schemeClr val="bg1"/>
                          </a:solidFill>
                        </a:rPr>
                        <a:t>中</a:t>
                      </a:r>
                      <a:r>
                        <a:rPr lang="en-US" dirty="0">
                          <a:solidFill>
                            <a:schemeClr val="bg1"/>
                          </a:solidFill>
                        </a:rPr>
                        <a:t> (f=0.25)</a:t>
                      </a:r>
                    </a:p>
                  </a:txBody>
                  <a:tcPr anchor="ctr">
                    <a:solidFill>
                      <a:schemeClr val="accent5">
                        <a:lumMod val="75000"/>
                      </a:schemeClr>
                    </a:solidFill>
                  </a:tcPr>
                </a:tc>
                <a:tc>
                  <a:txBody>
                    <a:bodyPr/>
                    <a:lstStyle/>
                    <a:p>
                      <a:pPr algn="ctr"/>
                      <a:r>
                        <a:rPr lang="ja-JP" altLang="en-US" dirty="0">
                          <a:solidFill>
                            <a:schemeClr val="bg1"/>
                          </a:solidFill>
                        </a:rPr>
                        <a:t>大</a:t>
                      </a:r>
                      <a:r>
                        <a:rPr lang="en-US" dirty="0">
                          <a:solidFill>
                            <a:schemeClr val="bg1"/>
                          </a:solidFill>
                        </a:rPr>
                        <a:t> (f=0.40)</a:t>
                      </a:r>
                    </a:p>
                  </a:txBody>
                  <a:tcPr anchor="ctr">
                    <a:solidFill>
                      <a:schemeClr val="accent5">
                        <a:lumMod val="75000"/>
                      </a:schemeClr>
                    </a:solidFill>
                  </a:tcPr>
                </a:tc>
                <a:extLst>
                  <a:ext uri="{0D108BD9-81ED-4DB2-BD59-A6C34878D82A}">
                    <a16:rowId xmlns:a16="http://schemas.microsoft.com/office/drawing/2014/main" val="10001"/>
                  </a:ext>
                </a:extLst>
              </a:tr>
              <a:tr h="370840">
                <a:tc>
                  <a:txBody>
                    <a:bodyPr/>
                    <a:lstStyle/>
                    <a:p>
                      <a:pPr algn="ctr"/>
                      <a:r>
                        <a:rPr lang="en-US" dirty="0">
                          <a:solidFill>
                            <a:schemeClr val="bg1"/>
                          </a:solidFill>
                        </a:rPr>
                        <a:t>2 </a:t>
                      </a:r>
                      <a:r>
                        <a:rPr lang="ja-JP" altLang="en-US" dirty="0">
                          <a:solidFill>
                            <a:schemeClr val="bg1"/>
                          </a:solidFill>
                        </a:rPr>
                        <a:t>群（</a:t>
                      </a:r>
                      <a:r>
                        <a:rPr lang="en-US" altLang="ja-JP" dirty="0">
                          <a:solidFill>
                            <a:schemeClr val="bg1"/>
                          </a:solidFill>
                        </a:rPr>
                        <a:t>t</a:t>
                      </a:r>
                      <a:r>
                        <a:rPr lang="ja-JP" altLang="en-US" dirty="0">
                          <a:solidFill>
                            <a:schemeClr val="bg1"/>
                          </a:solidFill>
                        </a:rPr>
                        <a:t>検定）</a:t>
                      </a:r>
                      <a:endParaRPr lang="en-US" dirty="0">
                        <a:solidFill>
                          <a:schemeClr val="bg1"/>
                        </a:solidFill>
                      </a:endParaRPr>
                    </a:p>
                  </a:txBody>
                  <a:tcPr anchor="ctr">
                    <a:solidFill>
                      <a:schemeClr val="accent5">
                        <a:lumMod val="75000"/>
                      </a:schemeClr>
                    </a:solidFill>
                  </a:tcPr>
                </a:tc>
                <a:tc>
                  <a:txBody>
                    <a:bodyPr/>
                    <a:lstStyle/>
                    <a:p>
                      <a:pPr algn="ctr"/>
                      <a:r>
                        <a:rPr lang="en-US" altLang="ja-JP" dirty="0"/>
                        <a:t>393</a:t>
                      </a:r>
                    </a:p>
                  </a:txBody>
                  <a:tcPr anchor="ctr"/>
                </a:tc>
                <a:tc>
                  <a:txBody>
                    <a:bodyPr/>
                    <a:lstStyle/>
                    <a:p>
                      <a:pPr algn="ctr"/>
                      <a:r>
                        <a:rPr lang="en-US" altLang="ja-JP" dirty="0"/>
                        <a:t>63</a:t>
                      </a:r>
                    </a:p>
                  </a:txBody>
                  <a:tcPr anchor="ctr"/>
                </a:tc>
                <a:tc>
                  <a:txBody>
                    <a:bodyPr/>
                    <a:lstStyle/>
                    <a:p>
                      <a:pPr algn="ctr"/>
                      <a:r>
                        <a:rPr lang="en-US" altLang="ja-JP" dirty="0"/>
                        <a:t>26</a:t>
                      </a:r>
                    </a:p>
                  </a:txBody>
                  <a:tcPr anchor="ctr"/>
                </a:tc>
                <a:extLst>
                  <a:ext uri="{0D108BD9-81ED-4DB2-BD59-A6C34878D82A}">
                    <a16:rowId xmlns:a16="http://schemas.microsoft.com/office/drawing/2014/main" val="10002"/>
                  </a:ext>
                </a:extLst>
              </a:tr>
              <a:tr h="370840">
                <a:tc>
                  <a:txBody>
                    <a:bodyPr/>
                    <a:lstStyle/>
                    <a:p>
                      <a:pPr algn="ctr"/>
                      <a:r>
                        <a:rPr lang="en-US" dirty="0">
                          <a:solidFill>
                            <a:schemeClr val="bg1"/>
                          </a:solidFill>
                        </a:rPr>
                        <a:t>3 </a:t>
                      </a:r>
                      <a:r>
                        <a:rPr lang="ja-JP" altLang="en-US" dirty="0">
                          <a:solidFill>
                            <a:schemeClr val="bg1"/>
                          </a:solidFill>
                        </a:rPr>
                        <a:t>群</a:t>
                      </a:r>
                      <a:endParaRPr lang="en-US" dirty="0">
                        <a:solidFill>
                          <a:schemeClr val="bg1"/>
                        </a:solidFill>
                      </a:endParaRPr>
                    </a:p>
                  </a:txBody>
                  <a:tcPr anchor="ctr">
                    <a:solidFill>
                      <a:schemeClr val="accent5">
                        <a:lumMod val="75000"/>
                      </a:schemeClr>
                    </a:solidFill>
                  </a:tcPr>
                </a:tc>
                <a:tc>
                  <a:txBody>
                    <a:bodyPr/>
                    <a:lstStyle/>
                    <a:p>
                      <a:pPr algn="ctr"/>
                      <a:r>
                        <a:rPr lang="en-US" altLang="ja-JP" dirty="0"/>
                        <a:t>323</a:t>
                      </a:r>
                    </a:p>
                  </a:txBody>
                  <a:tcPr anchor="ctr"/>
                </a:tc>
                <a:tc>
                  <a:txBody>
                    <a:bodyPr/>
                    <a:lstStyle/>
                    <a:p>
                      <a:pPr algn="ctr"/>
                      <a:r>
                        <a:rPr lang="en-US" altLang="ja-JP" dirty="0"/>
                        <a:t>53</a:t>
                      </a:r>
                    </a:p>
                  </a:txBody>
                  <a:tcPr anchor="ctr"/>
                </a:tc>
                <a:tc>
                  <a:txBody>
                    <a:bodyPr/>
                    <a:lstStyle/>
                    <a:p>
                      <a:pPr algn="ctr"/>
                      <a:r>
                        <a:rPr lang="en-US" altLang="ja-JP" dirty="0"/>
                        <a:t>22</a:t>
                      </a:r>
                    </a:p>
                  </a:txBody>
                  <a:tcPr anchor="ctr"/>
                </a:tc>
                <a:extLst>
                  <a:ext uri="{0D108BD9-81ED-4DB2-BD59-A6C34878D82A}">
                    <a16:rowId xmlns:a16="http://schemas.microsoft.com/office/drawing/2014/main" val="10003"/>
                  </a:ext>
                </a:extLst>
              </a:tr>
              <a:tr h="370840">
                <a:tc>
                  <a:txBody>
                    <a:bodyPr/>
                    <a:lstStyle/>
                    <a:p>
                      <a:pPr algn="ctr"/>
                      <a:r>
                        <a:rPr lang="en-US" dirty="0">
                          <a:solidFill>
                            <a:schemeClr val="bg1"/>
                          </a:solidFill>
                        </a:rPr>
                        <a:t>4 </a:t>
                      </a:r>
                      <a:r>
                        <a:rPr lang="ja-JP" altLang="en-US" dirty="0">
                          <a:solidFill>
                            <a:schemeClr val="bg1"/>
                          </a:solidFill>
                        </a:rPr>
                        <a:t>群</a:t>
                      </a:r>
                      <a:endParaRPr lang="en-US" dirty="0">
                        <a:solidFill>
                          <a:schemeClr val="bg1"/>
                        </a:solidFill>
                      </a:endParaRPr>
                    </a:p>
                  </a:txBody>
                  <a:tcPr anchor="ctr">
                    <a:solidFill>
                      <a:schemeClr val="accent5">
                        <a:lumMod val="75000"/>
                      </a:schemeClr>
                    </a:solidFill>
                  </a:tcPr>
                </a:tc>
                <a:tc>
                  <a:txBody>
                    <a:bodyPr/>
                    <a:lstStyle/>
                    <a:p>
                      <a:pPr algn="ctr"/>
                      <a:r>
                        <a:rPr lang="en-US" altLang="ja-JP" dirty="0"/>
                        <a:t>274</a:t>
                      </a:r>
                    </a:p>
                  </a:txBody>
                  <a:tcPr anchor="ctr"/>
                </a:tc>
                <a:tc>
                  <a:txBody>
                    <a:bodyPr/>
                    <a:lstStyle/>
                    <a:p>
                      <a:pPr algn="ctr"/>
                      <a:r>
                        <a:rPr lang="en-US" altLang="ja-JP" dirty="0"/>
                        <a:t>45</a:t>
                      </a:r>
                    </a:p>
                  </a:txBody>
                  <a:tcPr anchor="ctr"/>
                </a:tc>
                <a:tc>
                  <a:txBody>
                    <a:bodyPr/>
                    <a:lstStyle/>
                    <a:p>
                      <a:pPr algn="ctr"/>
                      <a:r>
                        <a:rPr lang="en-US" altLang="ja-JP" dirty="0"/>
                        <a:t>19</a:t>
                      </a:r>
                    </a:p>
                  </a:txBody>
                  <a:tcPr anchor="ctr"/>
                </a:tc>
                <a:extLst>
                  <a:ext uri="{0D108BD9-81ED-4DB2-BD59-A6C34878D82A}">
                    <a16:rowId xmlns:a16="http://schemas.microsoft.com/office/drawing/2014/main" val="10004"/>
                  </a:ext>
                </a:extLst>
              </a:tr>
              <a:tr h="370840">
                <a:tc>
                  <a:txBody>
                    <a:bodyPr/>
                    <a:lstStyle/>
                    <a:p>
                      <a:pPr algn="ctr"/>
                      <a:r>
                        <a:rPr lang="en-US" dirty="0">
                          <a:solidFill>
                            <a:schemeClr val="bg1"/>
                          </a:solidFill>
                        </a:rPr>
                        <a:t>5 </a:t>
                      </a:r>
                      <a:r>
                        <a:rPr lang="ja-JP" altLang="en-US" dirty="0">
                          <a:solidFill>
                            <a:schemeClr val="bg1"/>
                          </a:solidFill>
                        </a:rPr>
                        <a:t>群</a:t>
                      </a:r>
                      <a:endParaRPr lang="en-US" dirty="0">
                        <a:solidFill>
                          <a:schemeClr val="bg1"/>
                        </a:solidFill>
                      </a:endParaRPr>
                    </a:p>
                  </a:txBody>
                  <a:tcPr anchor="ctr">
                    <a:solidFill>
                      <a:schemeClr val="accent5">
                        <a:lumMod val="75000"/>
                      </a:schemeClr>
                    </a:solidFill>
                  </a:tcPr>
                </a:tc>
                <a:tc>
                  <a:txBody>
                    <a:bodyPr/>
                    <a:lstStyle/>
                    <a:p>
                      <a:pPr algn="ctr"/>
                      <a:r>
                        <a:rPr lang="en-US" altLang="ja-JP" dirty="0"/>
                        <a:t>240</a:t>
                      </a:r>
                    </a:p>
                  </a:txBody>
                  <a:tcPr anchor="ctr"/>
                </a:tc>
                <a:tc>
                  <a:txBody>
                    <a:bodyPr/>
                    <a:lstStyle/>
                    <a:p>
                      <a:pPr algn="ctr"/>
                      <a:r>
                        <a:rPr lang="en-US" altLang="ja-JP" dirty="0"/>
                        <a:t>40</a:t>
                      </a:r>
                    </a:p>
                  </a:txBody>
                  <a:tcPr anchor="ctr"/>
                </a:tc>
                <a:tc>
                  <a:txBody>
                    <a:bodyPr/>
                    <a:lstStyle/>
                    <a:p>
                      <a:pPr algn="ctr"/>
                      <a:r>
                        <a:rPr lang="en-US" altLang="ja-JP" dirty="0"/>
                        <a:t>16</a:t>
                      </a:r>
                    </a:p>
                  </a:txBody>
                  <a:tcPr anchor="ctr"/>
                </a:tc>
                <a:extLst>
                  <a:ext uri="{0D108BD9-81ED-4DB2-BD59-A6C34878D82A}">
                    <a16:rowId xmlns:a16="http://schemas.microsoft.com/office/drawing/2014/main" val="10005"/>
                  </a:ext>
                </a:extLst>
              </a:tr>
              <a:tr h="370840">
                <a:tc>
                  <a:txBody>
                    <a:bodyPr/>
                    <a:lstStyle/>
                    <a:p>
                      <a:pPr algn="ctr"/>
                      <a:r>
                        <a:rPr lang="en-US" dirty="0">
                          <a:solidFill>
                            <a:schemeClr val="bg1"/>
                          </a:solidFill>
                        </a:rPr>
                        <a:t>6 </a:t>
                      </a:r>
                      <a:r>
                        <a:rPr lang="ja-JP" altLang="en-US" dirty="0">
                          <a:solidFill>
                            <a:schemeClr val="bg1"/>
                          </a:solidFill>
                        </a:rPr>
                        <a:t>群</a:t>
                      </a:r>
                      <a:endParaRPr lang="en-US" dirty="0">
                        <a:solidFill>
                          <a:schemeClr val="bg1"/>
                        </a:solidFill>
                      </a:endParaRPr>
                    </a:p>
                  </a:txBody>
                  <a:tcPr anchor="ctr">
                    <a:solidFill>
                      <a:schemeClr val="accent5">
                        <a:lumMod val="75000"/>
                      </a:schemeClr>
                    </a:solidFill>
                  </a:tcPr>
                </a:tc>
                <a:tc>
                  <a:txBody>
                    <a:bodyPr/>
                    <a:lstStyle/>
                    <a:p>
                      <a:pPr algn="ctr"/>
                      <a:r>
                        <a:rPr lang="en-US" altLang="ja-JP" dirty="0"/>
                        <a:t>215</a:t>
                      </a:r>
                    </a:p>
                  </a:txBody>
                  <a:tcPr anchor="ctr"/>
                </a:tc>
                <a:tc>
                  <a:txBody>
                    <a:bodyPr/>
                    <a:lstStyle/>
                    <a:p>
                      <a:pPr algn="ctr"/>
                      <a:r>
                        <a:rPr lang="en-US" altLang="ja-JP" dirty="0"/>
                        <a:t>36</a:t>
                      </a:r>
                    </a:p>
                  </a:txBody>
                  <a:tcPr anchor="ctr"/>
                </a:tc>
                <a:tc>
                  <a:txBody>
                    <a:bodyPr/>
                    <a:lstStyle/>
                    <a:p>
                      <a:pPr algn="ctr"/>
                      <a:r>
                        <a:rPr lang="en-US" altLang="ja-JP" dirty="0"/>
                        <a:t>15</a:t>
                      </a:r>
                    </a:p>
                  </a:txBody>
                  <a:tcPr anchor="ctr"/>
                </a:tc>
                <a:extLst>
                  <a:ext uri="{0D108BD9-81ED-4DB2-BD59-A6C34878D82A}">
                    <a16:rowId xmlns:a16="http://schemas.microsoft.com/office/drawing/2014/main" val="10006"/>
                  </a:ext>
                </a:extLst>
              </a:tr>
              <a:tr h="370840">
                <a:tc>
                  <a:txBody>
                    <a:bodyPr/>
                    <a:lstStyle/>
                    <a:p>
                      <a:pPr algn="ctr"/>
                      <a:r>
                        <a:rPr lang="en-US" dirty="0">
                          <a:solidFill>
                            <a:schemeClr val="bg1"/>
                          </a:solidFill>
                        </a:rPr>
                        <a:t>7 </a:t>
                      </a:r>
                      <a:r>
                        <a:rPr lang="ja-JP" altLang="en-US" dirty="0">
                          <a:solidFill>
                            <a:schemeClr val="bg1"/>
                          </a:solidFill>
                        </a:rPr>
                        <a:t>群</a:t>
                      </a:r>
                      <a:endParaRPr lang="en-US" dirty="0">
                        <a:solidFill>
                          <a:schemeClr val="bg1"/>
                        </a:solidFill>
                      </a:endParaRPr>
                    </a:p>
                  </a:txBody>
                  <a:tcPr anchor="ctr">
                    <a:solidFill>
                      <a:schemeClr val="accent5">
                        <a:lumMod val="75000"/>
                      </a:schemeClr>
                    </a:solidFill>
                  </a:tcPr>
                </a:tc>
                <a:tc>
                  <a:txBody>
                    <a:bodyPr/>
                    <a:lstStyle/>
                    <a:p>
                      <a:pPr algn="ctr"/>
                      <a:r>
                        <a:rPr lang="en-US" altLang="ja-JP" dirty="0"/>
                        <a:t>196</a:t>
                      </a:r>
                    </a:p>
                  </a:txBody>
                  <a:tcPr anchor="ctr"/>
                </a:tc>
                <a:tc>
                  <a:txBody>
                    <a:bodyPr/>
                    <a:lstStyle/>
                    <a:p>
                      <a:pPr algn="ctr"/>
                      <a:r>
                        <a:rPr lang="en-US" altLang="ja-JP" dirty="0"/>
                        <a:t>33</a:t>
                      </a:r>
                    </a:p>
                  </a:txBody>
                  <a:tcPr anchor="ctr"/>
                </a:tc>
                <a:tc>
                  <a:txBody>
                    <a:bodyPr/>
                    <a:lstStyle/>
                    <a:p>
                      <a:pPr algn="ctr"/>
                      <a:r>
                        <a:rPr lang="en-US" altLang="ja-JP" dirty="0"/>
                        <a:t>14</a:t>
                      </a:r>
                    </a:p>
                  </a:txBody>
                  <a:tcPr anchor="ctr"/>
                </a:tc>
                <a:extLst>
                  <a:ext uri="{0D108BD9-81ED-4DB2-BD59-A6C34878D82A}">
                    <a16:rowId xmlns:a16="http://schemas.microsoft.com/office/drawing/2014/main" val="10007"/>
                  </a:ext>
                </a:extLst>
              </a:tr>
            </a:tbl>
          </a:graphicData>
        </a:graphic>
      </p:graphicFrame>
      <p:sp>
        <p:nvSpPr>
          <p:cNvPr id="3" name="矢印: 右 2">
            <a:extLst>
              <a:ext uri="{FF2B5EF4-FFF2-40B4-BE49-F238E27FC236}">
                <a16:creationId xmlns:a16="http://schemas.microsoft.com/office/drawing/2014/main" id="{FD20C64D-D47C-478F-BEB4-0C45EAD562F3}"/>
              </a:ext>
            </a:extLst>
          </p:cNvPr>
          <p:cNvSpPr/>
          <p:nvPr/>
        </p:nvSpPr>
        <p:spPr>
          <a:xfrm rot="5400000">
            <a:off x="5941058" y="4319066"/>
            <a:ext cx="2088232" cy="217836"/>
          </a:xfrm>
          <a:prstGeom prst="righ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A625A154-222F-4B92-B57A-67F69AF559C2}"/>
              </a:ext>
            </a:extLst>
          </p:cNvPr>
          <p:cNvSpPr txBox="1"/>
          <p:nvPr/>
        </p:nvSpPr>
        <p:spPr>
          <a:xfrm>
            <a:off x="7020272" y="3597910"/>
            <a:ext cx="646331" cy="1848815"/>
          </a:xfrm>
          <a:prstGeom prst="rect">
            <a:avLst/>
          </a:prstGeom>
          <a:noFill/>
        </p:spPr>
        <p:txBody>
          <a:bodyPr vert="eaVert"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群数が増えるほど反復数は少なくて良い</a:t>
            </a:r>
          </a:p>
        </p:txBody>
      </p:sp>
      <p:sp>
        <p:nvSpPr>
          <p:cNvPr id="7" name="矢印: 右 6">
            <a:extLst>
              <a:ext uri="{FF2B5EF4-FFF2-40B4-BE49-F238E27FC236}">
                <a16:creationId xmlns:a16="http://schemas.microsoft.com/office/drawing/2014/main" id="{1A797E84-269E-4A3F-8E38-31F621C879A8}"/>
              </a:ext>
            </a:extLst>
          </p:cNvPr>
          <p:cNvSpPr/>
          <p:nvPr/>
        </p:nvSpPr>
        <p:spPr>
          <a:xfrm>
            <a:off x="3275856" y="5648409"/>
            <a:ext cx="2880320" cy="216024"/>
          </a:xfrm>
          <a:prstGeom prst="righ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956D26DD-05B4-4F47-BF57-A6B74F59FFEA}"/>
              </a:ext>
            </a:extLst>
          </p:cNvPr>
          <p:cNvSpPr txBox="1"/>
          <p:nvPr/>
        </p:nvSpPr>
        <p:spPr>
          <a:xfrm>
            <a:off x="2858352" y="5864433"/>
            <a:ext cx="3919663" cy="323165"/>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効果量が大きくなるほど反復数は少なくて良い</a:t>
            </a:r>
          </a:p>
        </p:txBody>
      </p:sp>
      <p:sp>
        <p:nvSpPr>
          <p:cNvPr id="9" name="テキスト ボックス 8">
            <a:extLst>
              <a:ext uri="{FF2B5EF4-FFF2-40B4-BE49-F238E27FC236}">
                <a16:creationId xmlns:a16="http://schemas.microsoft.com/office/drawing/2014/main" id="{57CC3912-C1E8-4F07-9D88-FC39E45B8902}"/>
              </a:ext>
            </a:extLst>
          </p:cNvPr>
          <p:cNvSpPr txBox="1"/>
          <p:nvPr/>
        </p:nvSpPr>
        <p:spPr>
          <a:xfrm>
            <a:off x="7020272" y="2451084"/>
            <a:ext cx="1728192" cy="646331"/>
          </a:xfrm>
          <a:prstGeom prst="rect">
            <a:avLst/>
          </a:prstGeom>
          <a:noFill/>
        </p:spPr>
        <p:txBody>
          <a:bodyPr wrap="square" rtlCol="0">
            <a:spAutoFit/>
          </a:bodyPr>
          <a:lstStyle/>
          <a:p>
            <a:pPr algn="l"/>
            <a:r>
              <a:rPr kumimoji="1" lang="ja-JP" altLang="en-US" sz="18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意外と沢山の反復が必要</a:t>
            </a:r>
          </a:p>
        </p:txBody>
      </p:sp>
      <p:cxnSp>
        <p:nvCxnSpPr>
          <p:cNvPr id="11" name="コネクタ: 曲線 10">
            <a:extLst>
              <a:ext uri="{FF2B5EF4-FFF2-40B4-BE49-F238E27FC236}">
                <a16:creationId xmlns:a16="http://schemas.microsoft.com/office/drawing/2014/main" id="{C7A09D70-8F63-4A4E-94CE-0612BE346F6F}"/>
              </a:ext>
            </a:extLst>
          </p:cNvPr>
          <p:cNvCxnSpPr>
            <a:cxnSpLocks/>
          </p:cNvCxnSpPr>
          <p:nvPr/>
        </p:nvCxnSpPr>
        <p:spPr>
          <a:xfrm rot="10800000" flipV="1">
            <a:off x="6491442" y="2934072"/>
            <a:ext cx="493732" cy="490407"/>
          </a:xfrm>
          <a:prstGeom prst="curvedConnector3">
            <a:avLst>
              <a:gd name="adj1" fmla="val 50000"/>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535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animBg="1"/>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34738"/>
            <a:ext cx="8062664" cy="1143000"/>
          </a:xfrm>
        </p:spPr>
        <p:txBody>
          <a:bodyPr/>
          <a:lstStyle/>
          <a:p>
            <a:r>
              <a:rPr kumimoji="1" lang="ja-JP" altLang="en-US" b="1" dirty="0">
                <a:effectLst>
                  <a:outerShdw blurRad="38100" dist="38100" dir="2700000" algn="tl">
                    <a:srgbClr val="000000">
                      <a:alpha val="43137"/>
                    </a:srgbClr>
                  </a:outerShdw>
                </a:effectLst>
              </a:rPr>
              <a:t>注意点（疑似反復）</a:t>
            </a:r>
          </a:p>
        </p:txBody>
      </p:sp>
      <p:sp>
        <p:nvSpPr>
          <p:cNvPr id="3" name="コンテンツ プレースホルダー 2"/>
          <p:cNvSpPr>
            <a:spLocks noGrp="1"/>
          </p:cNvSpPr>
          <p:nvPr>
            <p:ph idx="1"/>
          </p:nvPr>
        </p:nvSpPr>
        <p:spPr>
          <a:xfrm>
            <a:off x="395536" y="1873193"/>
            <a:ext cx="8280920" cy="1705819"/>
          </a:xfrm>
        </p:spPr>
        <p:txBody>
          <a:bodyPr/>
          <a:lstStyle/>
          <a:p>
            <a:pPr algn="just"/>
            <a:r>
              <a:rPr kumimoji="1" lang="ja-JP" altLang="en-US" sz="2400" dirty="0"/>
              <a:t>反復とは独立した実験を繰り返し，異なる個体からデータを測定すること（</a:t>
            </a:r>
            <a:r>
              <a:rPr kumimoji="1" lang="en-US" altLang="ja-JP" sz="2400" dirty="0"/>
              <a:t>replication</a:t>
            </a:r>
            <a:r>
              <a:rPr kumimoji="1" lang="ja-JP" altLang="en-US" sz="2400" dirty="0"/>
              <a:t>）</a:t>
            </a:r>
            <a:endParaRPr kumimoji="1" lang="en-US" altLang="ja-JP" sz="2400" dirty="0"/>
          </a:p>
          <a:p>
            <a:pPr algn="just"/>
            <a:r>
              <a:rPr kumimoji="1" lang="ja-JP" altLang="en-US" sz="2400" dirty="0"/>
              <a:t>処理を</a:t>
            </a:r>
            <a:r>
              <a:rPr kumimoji="1" lang="en-US" altLang="ja-JP" sz="2400" dirty="0"/>
              <a:t>1</a:t>
            </a:r>
            <a:r>
              <a:rPr kumimoji="1" lang="ja-JP" altLang="en-US" sz="2400" dirty="0"/>
              <a:t>度しか行わず，同じ個体からデータを繰り返し測定するのは</a:t>
            </a:r>
            <a:r>
              <a:rPr kumimoji="1" lang="ja-JP" altLang="en-US" sz="2400" dirty="0">
                <a:solidFill>
                  <a:srgbClr val="FFFF00"/>
                </a:solidFill>
              </a:rPr>
              <a:t>疑似反復</a:t>
            </a:r>
            <a:r>
              <a:rPr kumimoji="1" lang="ja-JP" altLang="en-US" sz="2400" dirty="0"/>
              <a:t>（</a:t>
            </a:r>
            <a:r>
              <a:rPr kumimoji="1" lang="en-US" altLang="ja-JP" sz="2400" dirty="0"/>
              <a:t>repeat</a:t>
            </a:r>
            <a:r>
              <a:rPr kumimoji="1" lang="ja-JP" altLang="en-US" sz="2400" dirty="0"/>
              <a:t>）：第一種の過誤を増大</a:t>
            </a:r>
            <a:endParaRPr kumimoji="1" lang="en-US" altLang="ja-JP" sz="2400" dirty="0"/>
          </a:p>
        </p:txBody>
      </p:sp>
      <p:sp>
        <p:nvSpPr>
          <p:cNvPr id="4" name="正方形/長方形 3"/>
          <p:cNvSpPr/>
          <p:nvPr/>
        </p:nvSpPr>
        <p:spPr>
          <a:xfrm>
            <a:off x="5546010" y="3864620"/>
            <a:ext cx="648072" cy="707886"/>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rotWithShape="1">
          <a:blip r:embed="rId2" cstate="print">
            <a:extLst>
              <a:ext uri="{28A0092B-C50C-407E-A947-70E740481C1C}">
                <a14:useLocalDpi xmlns:a14="http://schemas.microsoft.com/office/drawing/2010/main" val="0"/>
              </a:ext>
            </a:extLst>
          </a:blip>
          <a:srcRect t="28149" r="40529" b="5516"/>
          <a:stretch/>
        </p:blipFill>
        <p:spPr>
          <a:xfrm>
            <a:off x="5654022" y="3952870"/>
            <a:ext cx="432048" cy="504056"/>
          </a:xfrm>
          <a:prstGeom prst="rect">
            <a:avLst/>
          </a:prstGeom>
        </p:spPr>
      </p:pic>
      <p:sp>
        <p:nvSpPr>
          <p:cNvPr id="13" name="テキスト ボックス 12"/>
          <p:cNvSpPr txBox="1"/>
          <p:nvPr/>
        </p:nvSpPr>
        <p:spPr>
          <a:xfrm>
            <a:off x="685800" y="5479735"/>
            <a:ext cx="3412416" cy="615553"/>
          </a:xfrm>
          <a:prstGeom prst="rect">
            <a:avLst/>
          </a:prstGeom>
          <a:noFill/>
        </p:spPr>
        <p:txBody>
          <a:bodyPr wrap="square" rtlCol="0">
            <a:spAutoFit/>
          </a:bodyPr>
          <a:lstStyle/>
          <a:p>
            <a:r>
              <a:rPr kumimoji="1" lang="ja-JP" altLang="en-US" sz="1700" dirty="0">
                <a:solidFill>
                  <a:schemeClr val="bg1"/>
                </a:solidFill>
                <a:latin typeface="+mn-ea"/>
                <a:cs typeface="Meiryo UI" pitchFamily="50" charset="-128"/>
              </a:rPr>
              <a:t>同じ土壌で栽培した苗を測定しても独立した実験とは言えない</a:t>
            </a:r>
          </a:p>
        </p:txBody>
      </p:sp>
      <p:sp>
        <p:nvSpPr>
          <p:cNvPr id="14" name="テキスト ボックス 13"/>
          <p:cNvSpPr txBox="1"/>
          <p:nvPr/>
        </p:nvSpPr>
        <p:spPr>
          <a:xfrm>
            <a:off x="2764419" y="3889520"/>
            <a:ext cx="1851789" cy="1708160"/>
          </a:xfrm>
          <a:prstGeom prst="rect">
            <a:avLst/>
          </a:prstGeom>
          <a:noFill/>
        </p:spPr>
        <p:txBody>
          <a:bodyPr wrap="none" rtlCol="0">
            <a:spAutoFit/>
          </a:bodyPr>
          <a:lstStyle/>
          <a:p>
            <a:r>
              <a:rPr kumimoji="1" lang="ja-JP" altLang="en-US" sz="2000" dirty="0">
                <a:solidFill>
                  <a:schemeClr val="bg1"/>
                </a:solidFill>
                <a:latin typeface="+mn-ea"/>
                <a:cs typeface="Meiryo UI" pitchFamily="50" charset="-128"/>
              </a:rPr>
              <a:t>反復数＝</a:t>
            </a:r>
            <a:r>
              <a:rPr kumimoji="1" lang="en-US" altLang="ja-JP" sz="2000" dirty="0">
                <a:solidFill>
                  <a:schemeClr val="bg1"/>
                </a:solidFill>
                <a:latin typeface="+mn-ea"/>
                <a:cs typeface="Meiryo UI" pitchFamily="50" charset="-128"/>
              </a:rPr>
              <a:t>4</a:t>
            </a:r>
          </a:p>
          <a:p>
            <a:endParaRPr kumimoji="1" lang="en-US" altLang="ja-JP" sz="2000" dirty="0">
              <a:solidFill>
                <a:schemeClr val="bg1"/>
              </a:solidFill>
              <a:latin typeface="+mn-ea"/>
              <a:cs typeface="Meiryo UI" pitchFamily="50" charset="-128"/>
            </a:endParaRPr>
          </a:p>
          <a:p>
            <a:r>
              <a:rPr kumimoji="1" lang="ja-JP" altLang="en-US" sz="2000" dirty="0">
                <a:solidFill>
                  <a:schemeClr val="bg1"/>
                </a:solidFill>
                <a:latin typeface="+mn-ea"/>
                <a:cs typeface="Meiryo UI" pitchFamily="50" charset="-128"/>
              </a:rPr>
              <a:t>反復数＝</a:t>
            </a:r>
            <a:r>
              <a:rPr kumimoji="1" lang="en-US" altLang="ja-JP" sz="2000" dirty="0">
                <a:solidFill>
                  <a:schemeClr val="bg1"/>
                </a:solidFill>
                <a:latin typeface="+mn-ea"/>
                <a:cs typeface="Meiryo UI" pitchFamily="50" charset="-128"/>
              </a:rPr>
              <a:t>1</a:t>
            </a:r>
          </a:p>
          <a:p>
            <a:r>
              <a:rPr kumimoji="1" lang="ja-JP" altLang="en-US" sz="2000" dirty="0">
                <a:solidFill>
                  <a:schemeClr val="bg1"/>
                </a:solidFill>
                <a:latin typeface="+mn-ea"/>
                <a:cs typeface="Meiryo UI" pitchFamily="50" charset="-128"/>
              </a:rPr>
              <a:t>（</a:t>
            </a:r>
            <a:r>
              <a:rPr kumimoji="1" lang="en-US" altLang="ja-JP" sz="2000" dirty="0">
                <a:solidFill>
                  <a:schemeClr val="bg1"/>
                </a:solidFill>
                <a:latin typeface="+mn-ea"/>
                <a:cs typeface="Meiryo UI" pitchFamily="50" charset="-128"/>
              </a:rPr>
              <a:t>4</a:t>
            </a:r>
            <a:r>
              <a:rPr kumimoji="1" lang="ja-JP" altLang="en-US" sz="2000" dirty="0">
                <a:solidFill>
                  <a:schemeClr val="bg1"/>
                </a:solidFill>
                <a:latin typeface="+mn-ea"/>
                <a:cs typeface="Meiryo UI" pitchFamily="50" charset="-128"/>
              </a:rPr>
              <a:t>個体の平均）</a:t>
            </a:r>
          </a:p>
          <a:p>
            <a:endParaRPr kumimoji="1" lang="en-US" altLang="ja-JP" sz="2500" dirty="0">
              <a:solidFill>
                <a:schemeClr val="bg1"/>
              </a:solidFill>
              <a:latin typeface="+mn-ea"/>
              <a:cs typeface="Meiryo UI" pitchFamily="50" charset="-128"/>
            </a:endParaRPr>
          </a:p>
        </p:txBody>
      </p:sp>
      <p:sp>
        <p:nvSpPr>
          <p:cNvPr id="15" name="乗算記号 14"/>
          <p:cNvSpPr/>
          <p:nvPr/>
        </p:nvSpPr>
        <p:spPr>
          <a:xfrm>
            <a:off x="2759873" y="3455327"/>
            <a:ext cx="1383640" cy="1334362"/>
          </a:xfrm>
          <a:prstGeom prst="mathMultiply">
            <a:avLst/>
          </a:prstGeom>
          <a:solidFill>
            <a:srgbClr val="FF0000">
              <a:alpha val="51000"/>
            </a:srgbClr>
          </a:solidFill>
          <a:ln>
            <a:solidFill>
              <a:srgbClr val="FF0000">
                <a:alpha val="4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6881022" y="4317602"/>
            <a:ext cx="1338828" cy="400110"/>
          </a:xfrm>
          <a:prstGeom prst="rect">
            <a:avLst/>
          </a:prstGeom>
          <a:noFill/>
        </p:spPr>
        <p:txBody>
          <a:bodyPr wrap="none" rtlCol="0">
            <a:spAutoFit/>
          </a:bodyPr>
          <a:lstStyle/>
          <a:p>
            <a:r>
              <a:rPr kumimoji="1" lang="ja-JP" altLang="en-US" sz="2000" dirty="0">
                <a:solidFill>
                  <a:schemeClr val="bg1"/>
                </a:solidFill>
                <a:latin typeface="+mn-ea"/>
                <a:cs typeface="Meiryo UI" pitchFamily="50" charset="-128"/>
              </a:rPr>
              <a:t>反復数＝</a:t>
            </a:r>
            <a:r>
              <a:rPr kumimoji="1" lang="en-US" altLang="ja-JP" sz="2000" dirty="0">
                <a:solidFill>
                  <a:schemeClr val="bg1"/>
                </a:solidFill>
                <a:latin typeface="+mn-ea"/>
                <a:cs typeface="Meiryo UI" pitchFamily="50" charset="-128"/>
              </a:rPr>
              <a:t>4</a:t>
            </a:r>
          </a:p>
        </p:txBody>
      </p:sp>
      <p:pic>
        <p:nvPicPr>
          <p:cNvPr id="17" name="図 16"/>
          <p:cNvPicPr>
            <a:picLocks noChangeAspect="1"/>
          </p:cNvPicPr>
          <p:nvPr/>
        </p:nvPicPr>
        <p:blipFill rotWithShape="1">
          <a:blip r:embed="rId2" cstate="print">
            <a:extLst>
              <a:ext uri="{28A0092B-C50C-407E-A947-70E740481C1C}">
                <a14:useLocalDpi xmlns:a14="http://schemas.microsoft.com/office/drawing/2010/main" val="0"/>
              </a:ext>
            </a:extLst>
          </a:blip>
          <a:srcRect t="28149" r="40529" b="5516"/>
          <a:stretch/>
        </p:blipFill>
        <p:spPr>
          <a:xfrm>
            <a:off x="1553274" y="4008599"/>
            <a:ext cx="432048" cy="504056"/>
          </a:xfrm>
          <a:prstGeom prst="rect">
            <a:avLst/>
          </a:prstGeom>
        </p:spPr>
      </p:pic>
      <p:pic>
        <p:nvPicPr>
          <p:cNvPr id="18" name="図 17"/>
          <p:cNvPicPr>
            <a:picLocks noChangeAspect="1"/>
          </p:cNvPicPr>
          <p:nvPr/>
        </p:nvPicPr>
        <p:blipFill rotWithShape="1">
          <a:blip r:embed="rId2" cstate="print">
            <a:extLst>
              <a:ext uri="{28A0092B-C50C-407E-A947-70E740481C1C}">
                <a14:useLocalDpi xmlns:a14="http://schemas.microsoft.com/office/drawing/2010/main" val="0"/>
              </a:ext>
            </a:extLst>
          </a:blip>
          <a:srcRect t="28149" r="40529" b="5516"/>
          <a:stretch/>
        </p:blipFill>
        <p:spPr>
          <a:xfrm>
            <a:off x="1601772" y="4491572"/>
            <a:ext cx="432048" cy="504056"/>
          </a:xfrm>
          <a:prstGeom prst="rect">
            <a:avLst/>
          </a:prstGeom>
        </p:spPr>
      </p:pic>
      <p:pic>
        <p:nvPicPr>
          <p:cNvPr id="19" name="図 18"/>
          <p:cNvPicPr>
            <a:picLocks noChangeAspect="1"/>
          </p:cNvPicPr>
          <p:nvPr/>
        </p:nvPicPr>
        <p:blipFill rotWithShape="1">
          <a:blip r:embed="rId2" cstate="print">
            <a:extLst>
              <a:ext uri="{28A0092B-C50C-407E-A947-70E740481C1C}">
                <a14:useLocalDpi xmlns:a14="http://schemas.microsoft.com/office/drawing/2010/main" val="0"/>
              </a:ext>
            </a:extLst>
          </a:blip>
          <a:srcRect t="28149" r="40529" b="5516"/>
          <a:stretch/>
        </p:blipFill>
        <p:spPr>
          <a:xfrm>
            <a:off x="2081132" y="4029282"/>
            <a:ext cx="432048" cy="504056"/>
          </a:xfrm>
          <a:prstGeom prst="rect">
            <a:avLst/>
          </a:prstGeom>
        </p:spPr>
      </p:pic>
      <p:sp>
        <p:nvSpPr>
          <p:cNvPr id="20" name="正方形/長方形 19"/>
          <p:cNvSpPr/>
          <p:nvPr/>
        </p:nvSpPr>
        <p:spPr>
          <a:xfrm>
            <a:off x="1452305" y="4041652"/>
            <a:ext cx="1158585" cy="1008112"/>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4959678" y="5528279"/>
            <a:ext cx="3744416" cy="615553"/>
          </a:xfrm>
          <a:prstGeom prst="rect">
            <a:avLst/>
          </a:prstGeom>
          <a:noFill/>
        </p:spPr>
        <p:txBody>
          <a:bodyPr wrap="square" rtlCol="0">
            <a:spAutoFit/>
          </a:bodyPr>
          <a:lstStyle/>
          <a:p>
            <a:pPr algn="just"/>
            <a:r>
              <a:rPr kumimoji="1" lang="ja-JP" altLang="en-US" sz="1700" dirty="0">
                <a:solidFill>
                  <a:schemeClr val="bg1"/>
                </a:solidFill>
                <a:latin typeface="+mn-ea"/>
                <a:cs typeface="Meiryo UI" pitchFamily="50" charset="-128"/>
              </a:rPr>
              <a:t>コンクリートで仕切った区画で栽培すれば，土の肥え具合は独立する</a:t>
            </a:r>
          </a:p>
        </p:txBody>
      </p:sp>
      <p:pic>
        <p:nvPicPr>
          <p:cNvPr id="22" name="図 21">
            <a:extLst>
              <a:ext uri="{FF2B5EF4-FFF2-40B4-BE49-F238E27FC236}">
                <a16:creationId xmlns:a16="http://schemas.microsoft.com/office/drawing/2014/main" id="{986B8E82-4929-4E3C-8FC3-4504162E0CA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149" r="40529" b="5516"/>
          <a:stretch/>
        </p:blipFill>
        <p:spPr>
          <a:xfrm>
            <a:off x="2108305" y="4528698"/>
            <a:ext cx="432048" cy="504056"/>
          </a:xfrm>
          <a:prstGeom prst="rect">
            <a:avLst/>
          </a:prstGeom>
        </p:spPr>
      </p:pic>
      <p:sp>
        <p:nvSpPr>
          <p:cNvPr id="24" name="正方形/長方形 23">
            <a:extLst>
              <a:ext uri="{FF2B5EF4-FFF2-40B4-BE49-F238E27FC236}">
                <a16:creationId xmlns:a16="http://schemas.microsoft.com/office/drawing/2014/main" id="{FC4D4338-86F7-40C7-8E6E-5CD0231B7CFA}"/>
              </a:ext>
            </a:extLst>
          </p:cNvPr>
          <p:cNvSpPr/>
          <p:nvPr/>
        </p:nvSpPr>
        <p:spPr>
          <a:xfrm>
            <a:off x="5546010" y="4581128"/>
            <a:ext cx="648072" cy="707886"/>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a:extLst>
              <a:ext uri="{FF2B5EF4-FFF2-40B4-BE49-F238E27FC236}">
                <a16:creationId xmlns:a16="http://schemas.microsoft.com/office/drawing/2014/main" id="{482A3639-329D-4CEF-9440-1111D9AAD33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149" r="40529" b="5516"/>
          <a:stretch/>
        </p:blipFill>
        <p:spPr>
          <a:xfrm>
            <a:off x="5654022" y="4669378"/>
            <a:ext cx="432048" cy="504056"/>
          </a:xfrm>
          <a:prstGeom prst="rect">
            <a:avLst/>
          </a:prstGeom>
        </p:spPr>
      </p:pic>
      <p:sp>
        <p:nvSpPr>
          <p:cNvPr id="26" name="正方形/長方形 25">
            <a:extLst>
              <a:ext uri="{FF2B5EF4-FFF2-40B4-BE49-F238E27FC236}">
                <a16:creationId xmlns:a16="http://schemas.microsoft.com/office/drawing/2014/main" id="{6CAD3BC0-0915-4E61-9714-2C65A3D88AE7}"/>
              </a:ext>
            </a:extLst>
          </p:cNvPr>
          <p:cNvSpPr/>
          <p:nvPr/>
        </p:nvSpPr>
        <p:spPr>
          <a:xfrm>
            <a:off x="6183814" y="3864620"/>
            <a:ext cx="648072" cy="707886"/>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a:extLst>
              <a:ext uri="{FF2B5EF4-FFF2-40B4-BE49-F238E27FC236}">
                <a16:creationId xmlns:a16="http://schemas.microsoft.com/office/drawing/2014/main" id="{C7B7D2F3-5F79-423B-96D7-90E4E44CF42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149" r="40529" b="5516"/>
          <a:stretch/>
        </p:blipFill>
        <p:spPr>
          <a:xfrm>
            <a:off x="6291826" y="3952870"/>
            <a:ext cx="432048" cy="504056"/>
          </a:xfrm>
          <a:prstGeom prst="rect">
            <a:avLst/>
          </a:prstGeom>
        </p:spPr>
      </p:pic>
      <p:sp>
        <p:nvSpPr>
          <p:cNvPr id="28" name="正方形/長方形 27">
            <a:extLst>
              <a:ext uri="{FF2B5EF4-FFF2-40B4-BE49-F238E27FC236}">
                <a16:creationId xmlns:a16="http://schemas.microsoft.com/office/drawing/2014/main" id="{666C0811-2144-4F41-81BD-1B32CC46108B}"/>
              </a:ext>
            </a:extLst>
          </p:cNvPr>
          <p:cNvSpPr/>
          <p:nvPr/>
        </p:nvSpPr>
        <p:spPr>
          <a:xfrm>
            <a:off x="6183814" y="4581128"/>
            <a:ext cx="648072" cy="707886"/>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図 28">
            <a:extLst>
              <a:ext uri="{FF2B5EF4-FFF2-40B4-BE49-F238E27FC236}">
                <a16:creationId xmlns:a16="http://schemas.microsoft.com/office/drawing/2014/main" id="{17B05FA8-FC72-4713-A520-992C24986CB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149" r="40529" b="5516"/>
          <a:stretch/>
        </p:blipFill>
        <p:spPr>
          <a:xfrm>
            <a:off x="6291826" y="4669378"/>
            <a:ext cx="432048" cy="504056"/>
          </a:xfrm>
          <a:prstGeom prst="rect">
            <a:avLst/>
          </a:prstGeom>
        </p:spPr>
      </p:pic>
      <p:sp>
        <p:nvSpPr>
          <p:cNvPr id="6" name="矢印: 右 5">
            <a:extLst>
              <a:ext uri="{FF2B5EF4-FFF2-40B4-BE49-F238E27FC236}">
                <a16:creationId xmlns:a16="http://schemas.microsoft.com/office/drawing/2014/main" id="{4765F594-3245-4F77-AE79-14C1BE9E0BDE}"/>
              </a:ext>
            </a:extLst>
          </p:cNvPr>
          <p:cNvSpPr/>
          <p:nvPr/>
        </p:nvSpPr>
        <p:spPr>
          <a:xfrm>
            <a:off x="4455347" y="4317602"/>
            <a:ext cx="545142" cy="472087"/>
          </a:xfrm>
          <a:prstGeom prst="righ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矢印: U ターン 29">
            <a:extLst>
              <a:ext uri="{FF2B5EF4-FFF2-40B4-BE49-F238E27FC236}">
                <a16:creationId xmlns:a16="http://schemas.microsoft.com/office/drawing/2014/main" id="{561F90A0-2241-4E39-A06B-53A4EF4663B7}"/>
              </a:ext>
            </a:extLst>
          </p:cNvPr>
          <p:cNvSpPr/>
          <p:nvPr/>
        </p:nvSpPr>
        <p:spPr>
          <a:xfrm rot="16200000" flipH="1">
            <a:off x="1107539" y="4419492"/>
            <a:ext cx="722586" cy="293399"/>
          </a:xfrm>
          <a:prstGeom prst="uturnArrow">
            <a:avLst>
              <a:gd name="adj1" fmla="val 25000"/>
              <a:gd name="adj2" fmla="val 25000"/>
              <a:gd name="adj3" fmla="val 25000"/>
              <a:gd name="adj4" fmla="val 43750"/>
              <a:gd name="adj5" fmla="val 100000"/>
            </a:avLst>
          </a:prstGeom>
          <a:solidFill>
            <a:srgbClr val="FFFF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テキスト ボックス 30">
            <a:extLst>
              <a:ext uri="{FF2B5EF4-FFF2-40B4-BE49-F238E27FC236}">
                <a16:creationId xmlns:a16="http://schemas.microsoft.com/office/drawing/2014/main" id="{A79E3A79-3212-4EAF-B59D-8FC3498B3E4D}"/>
              </a:ext>
            </a:extLst>
          </p:cNvPr>
          <p:cNvSpPr txBox="1"/>
          <p:nvPr/>
        </p:nvSpPr>
        <p:spPr>
          <a:xfrm>
            <a:off x="319148" y="4007341"/>
            <a:ext cx="986568" cy="1092607"/>
          </a:xfrm>
          <a:prstGeom prst="rect">
            <a:avLst/>
          </a:prstGeom>
          <a:noFill/>
        </p:spPr>
        <p:txBody>
          <a:bodyPr wrap="square" rtlCol="0">
            <a:spAutoFit/>
          </a:bodyPr>
          <a:lstStyle/>
          <a:p>
            <a:pPr algn="just"/>
            <a:r>
              <a:rPr kumimoji="1" lang="ja-JP" altLang="en-US" sz="1300" dirty="0">
                <a:solidFill>
                  <a:schemeClr val="bg1"/>
                </a:solidFill>
                <a:latin typeface="+mn-ea"/>
                <a:cs typeface="Meiryo UI" pitchFamily="50" charset="-128"/>
              </a:rPr>
              <a:t>土が肥えていればどれも成長が良い（独立していない）</a:t>
            </a:r>
          </a:p>
        </p:txBody>
      </p:sp>
    </p:spTree>
    <p:extLst>
      <p:ext uri="{BB962C8B-B14F-4D97-AF65-F5344CB8AC3E}">
        <p14:creationId xmlns:p14="http://schemas.microsoft.com/office/powerpoint/2010/main" val="110218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P spid="21" grpId="0"/>
      <p:bldP spid="24" grpId="0" animBg="1"/>
      <p:bldP spid="26" grpId="0" animBg="1"/>
      <p:bldP spid="28" grpId="0" animBg="1"/>
      <p:bldP spid="6" grpId="0" animBg="1"/>
    </p:bldLst>
  </p:timing>
</p:sld>
</file>

<file path=ppt/theme/theme1.xml><?xml version="1.0" encoding="utf-8"?>
<a:theme xmlns:a="http://schemas.openxmlformats.org/drawingml/2006/main" name="TS010336811">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rgbClr val="FFFF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31750">
          <a:solidFill>
            <a:srgbClr val="FFFF00"/>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kumimoji="1" sz="2000" dirty="0" smtClean="0">
            <a:solidFill>
              <a:schemeClr val="bg1"/>
            </a:solidFill>
            <a:latin typeface="ＭＳ Ｐゴシック" panose="020B0600070205080204" pitchFamily="50" charset="-128"/>
            <a:ea typeface="ＭＳ Ｐゴシック" panose="020B0600070205080204" pitchFamily="50" charset="-128"/>
            <a:cs typeface="Meiryo UI" pitchFamily="50" charset="-128"/>
          </a:defRPr>
        </a:defPPr>
      </a:lstStyle>
    </a:tx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090874C-63AE-4E35-B2A1-BFA9302105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TS010336811</Template>
  <TotalTime>16145</TotalTime>
  <Words>4224</Words>
  <Application>Microsoft Office PowerPoint</Application>
  <PresentationFormat>画面に合わせる (4:3)</PresentationFormat>
  <Paragraphs>948</Paragraphs>
  <Slides>40</Slides>
  <Notes>6</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2</vt:i4>
      </vt:variant>
      <vt:variant>
        <vt:lpstr>スライド タイトル</vt:lpstr>
      </vt:variant>
      <vt:variant>
        <vt:i4>40</vt:i4>
      </vt:variant>
    </vt:vector>
  </HeadingPairs>
  <TitlesOfParts>
    <vt:vector size="50" baseType="lpstr">
      <vt:lpstr>Mead Bold</vt:lpstr>
      <vt:lpstr>Meiryo UI</vt:lpstr>
      <vt:lpstr>ＭＳ Ｐゴシック</vt:lpstr>
      <vt:lpstr>游ゴシック</vt:lpstr>
      <vt:lpstr>Calibri</vt:lpstr>
      <vt:lpstr>Cambria Math</vt:lpstr>
      <vt:lpstr>Times New Roman</vt:lpstr>
      <vt:lpstr>TS010336811</vt:lpstr>
      <vt:lpstr>Equation</vt:lpstr>
      <vt:lpstr>Worksheet</vt:lpstr>
      <vt:lpstr>入門 統計学　第10章</vt:lpstr>
      <vt:lpstr>実験計画法とは</vt:lpstr>
      <vt:lpstr>10.1　フィッシャーの三原則</vt:lpstr>
      <vt:lpstr>10.2　原則その１：反復 （偶然誤差を減らす）</vt:lpstr>
      <vt:lpstr>圃場における反復の事例</vt:lpstr>
      <vt:lpstr>（分散分析のための）反復数の計算</vt:lpstr>
      <vt:lpstr>分散分析の効果量と ソフト（G*power)による反復数の計算</vt:lpstr>
      <vt:lpstr>反復数の目安 （対応のない一元配置分散分析）</vt:lpstr>
      <vt:lpstr>注意点（疑似反復）</vt:lpstr>
      <vt:lpstr>10.3　原則その２：無作為化 （系統誤差対策）</vt:lpstr>
      <vt:lpstr>無作為化していない圃場実験例</vt:lpstr>
      <vt:lpstr>無作為化の導入</vt:lpstr>
      <vt:lpstr>無作為化の対象</vt:lpstr>
      <vt:lpstr>10.4　原則その３：局所管理 （系統誤差と偶然誤差を削減）</vt:lpstr>
      <vt:lpstr>局所管理した圃場実験例</vt:lpstr>
      <vt:lpstr>局所管理の長所（まとめ）</vt:lpstr>
      <vt:lpstr>局所管理した実験データの分析</vt:lpstr>
      <vt:lpstr>ブロック化の対象例</vt:lpstr>
      <vt:lpstr>10.5　いろいろな実験配置 完全無作為化法と乱塊法</vt:lpstr>
      <vt:lpstr>乱塊法（局所管理を完全無作為化法に導入すること）の長所と短所</vt:lpstr>
      <vt:lpstr>ラテン方格法 ブロック因子をもう1つ導入したいときの実験配置</vt:lpstr>
      <vt:lpstr>分割法 複数の実験要因を段階的に配置</vt:lpstr>
      <vt:lpstr>分割法の圃場実験例 灌水と施肥が収量に与える効果の検証</vt:lpstr>
      <vt:lpstr>10.6　直交計画法 実験の効率化</vt:lpstr>
      <vt:lpstr>直交（配列）表の例</vt:lpstr>
      <vt:lpstr>いろいろな直交表※ （巻末付録Ⅷ～Ⅹを参照）</vt:lpstr>
      <vt:lpstr>直交表の仕組み（L4表を使って）</vt:lpstr>
      <vt:lpstr>要因をたくさん扱える理由と欠点</vt:lpstr>
      <vt:lpstr>L8表への要因の割り付けパターン</vt:lpstr>
      <vt:lpstr>L8表の典型的な割付（四元配置実験）</vt:lpstr>
      <vt:lpstr>直交計画実験の分散分析</vt:lpstr>
      <vt:lpstr>分析ツールを使った直交実験の分析 （章末問題の問3より）</vt:lpstr>
      <vt:lpstr>10.7　直交計画法の応用分野</vt:lpstr>
      <vt:lpstr>その1　品質工学（品質管理）</vt:lpstr>
      <vt:lpstr>パラメータ設計の事例</vt:lpstr>
      <vt:lpstr>その2　コンジョイント分析 （マーケティングリサーチ）</vt:lpstr>
      <vt:lpstr>その2　コンジョイント分析 （マーケティングリサーチ）</vt:lpstr>
      <vt:lpstr>コンジョイント分析の分析事例①</vt:lpstr>
      <vt:lpstr>コンジョイント分析の分析事例②</vt:lpstr>
      <vt:lpstr>以上で第10章は終了です。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入門 統計学①</dc:title>
  <dc:creator>Jaco</dc:creator>
  <cp:lastModifiedBy>kuri@faculty.chiba-u.jp</cp:lastModifiedBy>
  <cp:revision>1360</cp:revision>
  <dcterms:created xsi:type="dcterms:W3CDTF">2012-01-27T05:21:34Z</dcterms:created>
  <dcterms:modified xsi:type="dcterms:W3CDTF">2021-06-02T12:58:51Z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1244255</vt:lpwstr>
  </property>
  <property fmtid="{D5CDD505-2E9C-101B-9397-08002B2CF9AE}" name="NXPowerLiteSettings" pid="3">
    <vt:lpwstr>C700052003A000</vt:lpwstr>
  </property>
  <property fmtid="{D5CDD505-2E9C-101B-9397-08002B2CF9AE}" name="NXPowerLiteVersion" pid="4">
    <vt:lpwstr>D8.0.3</vt:lpwstr>
  </property>
  <property fmtid="{D5CDD505-2E9C-101B-9397-08002B2CF9AE}" name="_TemplateID" pid="5">
    <vt:lpwstr>TC103368119990</vt:lpwstr>
  </property>
</Properties>
</file>