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sldIdLst>
    <p:sldId id="256" r:id="rId3"/>
    <p:sldId id="259" r:id="rId4"/>
    <p:sldId id="306" r:id="rId5"/>
    <p:sldId id="381" r:id="rId6"/>
    <p:sldId id="382" r:id="rId7"/>
    <p:sldId id="561" r:id="rId8"/>
    <p:sldId id="562" r:id="rId9"/>
    <p:sldId id="563" r:id="rId10"/>
    <p:sldId id="311" r:id="rId11"/>
    <p:sldId id="559" r:id="rId12"/>
    <p:sldId id="320" r:id="rId13"/>
    <p:sldId id="564" r:id="rId14"/>
    <p:sldId id="566" r:id="rId15"/>
    <p:sldId id="567" r:id="rId16"/>
    <p:sldId id="568" r:id="rId17"/>
    <p:sldId id="569" r:id="rId18"/>
    <p:sldId id="570" r:id="rId19"/>
    <p:sldId id="571" r:id="rId20"/>
    <p:sldId id="572" r:id="rId21"/>
    <p:sldId id="573" r:id="rId22"/>
    <p:sldId id="574" r:id="rId23"/>
    <p:sldId id="575" r:id="rId24"/>
    <p:sldId id="576" r:id="rId25"/>
    <p:sldId id="577" r:id="rId26"/>
    <p:sldId id="578" r:id="rId27"/>
    <p:sldId id="579" r:id="rId28"/>
    <p:sldId id="581" r:id="rId29"/>
    <p:sldId id="580" r:id="rId30"/>
    <p:sldId id="582" r:id="rId31"/>
    <p:sldId id="583" r:id="rId32"/>
    <p:sldId id="584" r:id="rId33"/>
    <p:sldId id="585" r:id="rId34"/>
    <p:sldId id="587" r:id="rId35"/>
    <p:sldId id="586" r:id="rId36"/>
    <p:sldId id="588" r:id="rId37"/>
    <p:sldId id="380"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1"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DCFF"/>
    <a:srgbClr val="65D7FF"/>
    <a:srgbClr val="336600"/>
    <a:srgbClr val="FFFFFF"/>
    <a:srgbClr val="CC6600"/>
    <a:srgbClr val="666633"/>
    <a:srgbClr val="996600"/>
    <a:srgbClr val="99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9" autoAdjust="0"/>
    <p:restoredTop sz="90509" autoAdjust="0"/>
  </p:normalViewPr>
  <p:slideViewPr>
    <p:cSldViewPr>
      <p:cViewPr varScale="1">
        <p:scale>
          <a:sx n="100" d="100"/>
          <a:sy n="100" d="100"/>
        </p:scale>
        <p:origin x="6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5</c:v>
                </c:pt>
              </c:strCache>
            </c:strRef>
          </c:tx>
          <c:spPr>
            <a:ln w="53975" cap="rnd">
              <a:solidFill>
                <a:srgbClr val="FFFF00"/>
              </a:solidFill>
              <a:round/>
            </a:ln>
            <a:effectLst/>
          </c:spPr>
          <c:marker>
            <c:symbol val="none"/>
          </c:marker>
          <c:cat>
            <c:numRef>
              <c:f>Sheet1!$A$2:$A$15</c:f>
              <c:numCache>
                <c:formatCode>General</c:formatCode>
                <c:ptCount val="14"/>
                <c:pt idx="0">
                  <c:v>2</c:v>
                </c:pt>
                <c:pt idx="1">
                  <c:v>3</c:v>
                </c:pt>
                <c:pt idx="2">
                  <c:v>4</c:v>
                </c:pt>
                <c:pt idx="3">
                  <c:v>5</c:v>
                </c:pt>
                <c:pt idx="4">
                  <c:v>6</c:v>
                </c:pt>
                <c:pt idx="5">
                  <c:v>7</c:v>
                </c:pt>
                <c:pt idx="6">
                  <c:v>8</c:v>
                </c:pt>
                <c:pt idx="7">
                  <c:v>9</c:v>
                </c:pt>
                <c:pt idx="8">
                  <c:v>10</c:v>
                </c:pt>
                <c:pt idx="9">
                  <c:v>11</c:v>
                </c:pt>
                <c:pt idx="10">
                  <c:v>12</c:v>
                </c:pt>
                <c:pt idx="11">
                  <c:v>13</c:v>
                </c:pt>
                <c:pt idx="12">
                  <c:v>14</c:v>
                </c:pt>
                <c:pt idx="13">
                  <c:v>15</c:v>
                </c:pt>
              </c:numCache>
            </c:numRef>
          </c:cat>
          <c:val>
            <c:numRef>
              <c:f>Sheet1!$B$2:$B$15</c:f>
              <c:numCache>
                <c:formatCode>General</c:formatCode>
                <c:ptCount val="14"/>
                <c:pt idx="0">
                  <c:v>9.7500000000000036</c:v>
                </c:pt>
                <c:pt idx="1">
                  <c:v>14.262500000000012</c:v>
                </c:pt>
                <c:pt idx="2">
                  <c:v>18.549375000000001</c:v>
                </c:pt>
                <c:pt idx="3">
                  <c:v>22.621906250000002</c:v>
                </c:pt>
                <c:pt idx="4">
                  <c:v>26.490810937500008</c:v>
                </c:pt>
                <c:pt idx="5">
                  <c:v>30.166270390625005</c:v>
                </c:pt>
                <c:pt idx="6">
                  <c:v>33.657956871093752</c:v>
                </c:pt>
                <c:pt idx="7">
                  <c:v>36.975059027539068</c:v>
                </c:pt>
                <c:pt idx="8">
                  <c:v>40.126306076162109</c:v>
                </c:pt>
                <c:pt idx="9">
                  <c:v>43.119990772354008</c:v>
                </c:pt>
                <c:pt idx="10">
                  <c:v>45.963991233736309</c:v>
                </c:pt>
                <c:pt idx="11">
                  <c:v>48.665791672049494</c:v>
                </c:pt>
                <c:pt idx="12">
                  <c:v>51.232502088447028</c:v>
                </c:pt>
                <c:pt idx="13">
                  <c:v>53.670876984024659</c:v>
                </c:pt>
              </c:numCache>
            </c:numRef>
          </c:val>
          <c:smooth val="0"/>
          <c:extLst>
            <c:ext xmlns:c16="http://schemas.microsoft.com/office/drawing/2014/chart" uri="{C3380CC4-5D6E-409C-BE32-E72D297353CC}">
              <c16:uniqueId val="{00000000-BF2F-4FA0-AED8-C0E739273436}"/>
            </c:ext>
          </c:extLst>
        </c:ser>
        <c:dLbls>
          <c:showLegendKey val="0"/>
          <c:showVal val="0"/>
          <c:showCatName val="0"/>
          <c:showSerName val="0"/>
          <c:showPercent val="0"/>
          <c:showBubbleSize val="0"/>
        </c:dLbls>
        <c:smooth val="0"/>
        <c:axId val="685935392"/>
        <c:axId val="680356880"/>
      </c:lineChart>
      <c:catAx>
        <c:axId val="685935392"/>
        <c:scaling>
          <c:orientation val="minMax"/>
        </c:scaling>
        <c:delete val="0"/>
        <c:axPos val="b"/>
        <c:numFmt formatCode="General" sourceLinked="1"/>
        <c:majorTickMark val="none"/>
        <c:minorTickMark val="none"/>
        <c:tickLblPos val="nextTo"/>
        <c:spPr>
          <a:noFill/>
          <a:ln w="4127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ja-JP"/>
          </a:p>
        </c:txPr>
        <c:crossAx val="680356880"/>
        <c:crosses val="autoZero"/>
        <c:auto val="1"/>
        <c:lblAlgn val="ctr"/>
        <c:lblOffset val="100"/>
        <c:noMultiLvlLbl val="0"/>
      </c:catAx>
      <c:valAx>
        <c:axId val="68035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41275">
            <a:solidFill>
              <a:schemeClr val="bg1"/>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ja-JP"/>
          </a:p>
        </c:txPr>
        <c:crossAx val="68593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19.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2021/6/2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a:t>
            </a:fld>
            <a:endParaRPr kumimoji="1" lang="ja-JP" altLang="en-US"/>
          </a:p>
        </p:txBody>
      </p:sp>
    </p:spTree>
    <p:extLst>
      <p:ext uri="{BB962C8B-B14F-4D97-AF65-F5344CB8AC3E}">
        <p14:creationId xmlns:p14="http://schemas.microsoft.com/office/powerpoint/2010/main" val="248007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4</a:t>
            </a:fld>
            <a:endParaRPr kumimoji="1" lang="ja-JP" altLang="en-US"/>
          </a:p>
        </p:txBody>
      </p:sp>
    </p:spTree>
    <p:extLst>
      <p:ext uri="{BB962C8B-B14F-4D97-AF65-F5344CB8AC3E}">
        <p14:creationId xmlns:p14="http://schemas.microsoft.com/office/powerpoint/2010/main" val="3114335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5.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4.bin"/><Relationship Id="rId10" Type="http://schemas.openxmlformats.org/officeDocument/2006/relationships/image" Target="../media/image21.wmf"/><Relationship Id="rId4" Type="http://schemas.openxmlformats.org/officeDocument/2006/relationships/image" Target="../media/image19.wmf"/><Relationship Id="rId9"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9.bin"/><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09600"/>
            <a:ext cx="7939608"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第９章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438823" y="2852936"/>
            <a:ext cx="8305800" cy="720080"/>
          </a:xfrm>
        </p:spPr>
        <p:txBody>
          <a:bodyPr/>
          <a:lstStyle/>
          <a:p>
            <a:pPr>
              <a:buNone/>
            </a:pPr>
            <a:r>
              <a:rPr lang="ja-JP" alt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多重比較法</a:t>
            </a:r>
            <a:endParaRPr lang="en-US" sz="40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4" name="正方形/長方形 3">
            <a:extLst>
              <a:ext uri="{FF2B5EF4-FFF2-40B4-BE49-F238E27FC236}">
                <a16:creationId xmlns:a16="http://schemas.microsoft.com/office/drawing/2014/main" id="{DFB69C1B-1894-489A-A990-8D5ADFC24263}"/>
              </a:ext>
            </a:extLst>
          </p:cNvPr>
          <p:cNvSpPr/>
          <p:nvPr/>
        </p:nvSpPr>
        <p:spPr>
          <a:xfrm>
            <a:off x="467544" y="3645024"/>
            <a:ext cx="4824536" cy="1717393"/>
          </a:xfrm>
          <a:prstGeom prst="rect">
            <a:avLst/>
          </a:prstGeom>
        </p:spPr>
        <p:txBody>
          <a:bodyPr wrap="square">
            <a:spAutoFit/>
          </a:bodyPr>
          <a:lstStyle/>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入門 統計学 第</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2</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版　</a:t>
            </a:r>
            <a:r>
              <a:rPr kumimoji="1" lang="ja-JP" altLang="en-US" sz="1800" kern="0" dirty="0" err="1">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ー</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検定から多変量解析・実験計画法・ベイズ統計学までー</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（オーム社）</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endParaRPr kumimoji="1" lang="en-US" altLang="ja-JP" sz="10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二等辺三角形 13"/>
          <p:cNvSpPr/>
          <p:nvPr/>
        </p:nvSpPr>
        <p:spPr>
          <a:xfrm>
            <a:off x="6084168" y="3283587"/>
            <a:ext cx="1444023" cy="299959"/>
          </a:xfrm>
          <a:prstGeom prst="triangle">
            <a:avLst>
              <a:gd name="adj" fmla="val 0"/>
            </a:avLst>
          </a:prstGeom>
          <a:solidFill>
            <a:srgbClr val="00B0F0"/>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4860032" y="3609272"/>
            <a:ext cx="2664296"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4932040" y="2181426"/>
            <a:ext cx="2592288" cy="1368152"/>
          </a:xfrm>
          <a:custGeom>
            <a:avLst/>
            <a:gdLst>
              <a:gd name="connsiteX0" fmla="*/ 0 w 2233061"/>
              <a:gd name="connsiteY0" fmla="*/ 0 h 1256097"/>
              <a:gd name="connsiteX1" fmla="*/ 712270 w 2233061"/>
              <a:gd name="connsiteY1" fmla="*/ 866274 h 1256097"/>
              <a:gd name="connsiteX2" fmla="*/ 2233061 w 2233061"/>
              <a:gd name="connsiteY2" fmla="*/ 1256097 h 1256097"/>
            </a:gdLst>
            <a:ahLst/>
            <a:cxnLst>
              <a:cxn ang="0">
                <a:pos x="connsiteX0" y="connsiteY0"/>
              </a:cxn>
              <a:cxn ang="0">
                <a:pos x="connsiteX1" y="connsiteY1"/>
              </a:cxn>
              <a:cxn ang="0">
                <a:pos x="connsiteX2" y="connsiteY2"/>
              </a:cxn>
            </a:cxnLst>
            <a:rect l="l" t="t" r="r" b="b"/>
            <a:pathLst>
              <a:path w="2233061" h="1256097">
                <a:moveTo>
                  <a:pt x="0" y="0"/>
                </a:moveTo>
                <a:cubicBezTo>
                  <a:pt x="170046" y="328462"/>
                  <a:pt x="340093" y="656925"/>
                  <a:pt x="712270" y="866274"/>
                </a:cubicBezTo>
                <a:cubicBezTo>
                  <a:pt x="1084447" y="1075623"/>
                  <a:pt x="1658754" y="1165860"/>
                  <a:pt x="2233061" y="1256097"/>
                </a:cubicBezTo>
              </a:path>
            </a:pathLst>
          </a:custGeom>
          <a:noFill/>
          <a:ln w="38100">
            <a:solidFill>
              <a:schemeClr val="bg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033526" y="3248728"/>
            <a:ext cx="622286" cy="400110"/>
          </a:xfrm>
          <a:prstGeom prst="rect">
            <a:avLst/>
          </a:prstGeom>
          <a:noFill/>
        </p:spPr>
        <p:txBody>
          <a:bodyPr wrap="none" rtlCol="0">
            <a:spAutoFit/>
          </a:bodyPr>
          <a:lstStyle/>
          <a:p>
            <a:r>
              <a:rPr kumimoji="1" lang="en-US" altLang="ja-JP" sz="2000" dirty="0">
                <a:solidFill>
                  <a:srgbClr val="FFFF00"/>
                </a:solidFill>
                <a:latin typeface="+mj-ea"/>
                <a:ea typeface="+mj-ea"/>
                <a:cs typeface="Meiryo UI" pitchFamily="50" charset="-128"/>
              </a:rPr>
              <a:t>1.7%</a:t>
            </a:r>
            <a:endParaRPr kumimoji="1" lang="ja-JP" altLang="en-US" sz="2000" dirty="0">
              <a:solidFill>
                <a:srgbClr val="FFFF00"/>
              </a:solidFill>
              <a:latin typeface="+mj-ea"/>
              <a:ea typeface="+mj-ea"/>
              <a:cs typeface="Meiryo UI" pitchFamily="50" charset="-128"/>
            </a:endParaRPr>
          </a:p>
        </p:txBody>
      </p:sp>
      <p:sp>
        <p:nvSpPr>
          <p:cNvPr id="16" name="テキスト ボックス 15"/>
          <p:cNvSpPr txBox="1"/>
          <p:nvPr/>
        </p:nvSpPr>
        <p:spPr>
          <a:xfrm>
            <a:off x="5489854" y="2533556"/>
            <a:ext cx="2085827" cy="400110"/>
          </a:xfrm>
          <a:prstGeom prst="rect">
            <a:avLst/>
          </a:prstGeom>
          <a:noFill/>
        </p:spPr>
        <p:txBody>
          <a:bodyPr wrap="none" rtlCol="0">
            <a:spAutoFit/>
          </a:bodyPr>
          <a:lstStyle/>
          <a:p>
            <a:r>
              <a:rPr kumimoji="1" lang="en-US" altLang="ja-JP" sz="2000" dirty="0">
                <a:solidFill>
                  <a:srgbClr val="FFFF00"/>
                </a:solidFill>
                <a:latin typeface="+mj-ea"/>
                <a:ea typeface="+mj-ea"/>
                <a:cs typeface="Meiryo UI" pitchFamily="50" charset="-128"/>
              </a:rPr>
              <a:t>α=0.05/</a:t>
            </a:r>
            <a:r>
              <a:rPr kumimoji="1" lang="en-US" altLang="ja-JP" sz="2000" dirty="0">
                <a:solidFill>
                  <a:srgbClr val="FF0000"/>
                </a:solidFill>
                <a:latin typeface="+mj-ea"/>
                <a:ea typeface="+mj-ea"/>
                <a:cs typeface="Meiryo UI" pitchFamily="50" charset="-128"/>
              </a:rPr>
              <a:t>3</a:t>
            </a:r>
            <a:r>
              <a:rPr kumimoji="1" lang="en-US" altLang="ja-JP" sz="2000" dirty="0">
                <a:solidFill>
                  <a:srgbClr val="FFFF00"/>
                </a:solidFill>
                <a:latin typeface="+mj-ea"/>
                <a:ea typeface="+mj-ea"/>
                <a:cs typeface="Meiryo UI" pitchFamily="50" charset="-128"/>
              </a:rPr>
              <a:t>=0.0167</a:t>
            </a:r>
            <a:endParaRPr kumimoji="1" lang="ja-JP" altLang="en-US" sz="2000" dirty="0">
              <a:solidFill>
                <a:srgbClr val="FFFF00"/>
              </a:solidFill>
              <a:latin typeface="+mj-ea"/>
              <a:ea typeface="+mj-ea"/>
              <a:cs typeface="Meiryo UI" pitchFamily="50" charset="-128"/>
            </a:endParaRPr>
          </a:p>
        </p:txBody>
      </p:sp>
      <p:cxnSp>
        <p:nvCxnSpPr>
          <p:cNvPr id="18" name="直線矢印コネクタ 17"/>
          <p:cNvCxnSpPr>
            <a:cxnSpLocks/>
          </p:cNvCxnSpPr>
          <p:nvPr/>
        </p:nvCxnSpPr>
        <p:spPr>
          <a:xfrm flipH="1">
            <a:off x="6236904" y="2993360"/>
            <a:ext cx="107765" cy="37210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83533" y="2528890"/>
            <a:ext cx="2998374" cy="1246495"/>
          </a:xfrm>
          <a:prstGeom prst="rect">
            <a:avLst/>
          </a:prstGeom>
          <a:noFill/>
        </p:spPr>
        <p:txBody>
          <a:bodyPr wrap="square" rtlCol="0">
            <a:spAutoFit/>
          </a:bodyPr>
          <a:lstStyle/>
          <a:p>
            <a:pPr algn="just"/>
            <a:r>
              <a:rPr kumimoji="1" lang="ja-JP" altLang="en-US" sz="2500" dirty="0">
                <a:solidFill>
                  <a:schemeClr val="bg1"/>
                </a:solidFill>
                <a:latin typeface="+mj-ea"/>
                <a:ea typeface="+mj-ea"/>
                <a:cs typeface="Meiryo UI" pitchFamily="50" charset="-128"/>
              </a:rPr>
              <a:t>あらかじめ繰り返す数で割った有意水準で検定すれば</a:t>
            </a:r>
            <a:r>
              <a:rPr kumimoji="1" lang="en-US" altLang="ja-JP" sz="2500" dirty="0">
                <a:solidFill>
                  <a:schemeClr val="bg1"/>
                </a:solidFill>
                <a:latin typeface="+mj-ea"/>
                <a:ea typeface="+mj-ea"/>
                <a:cs typeface="Meiryo UI" pitchFamily="50" charset="-128"/>
              </a:rPr>
              <a:t>…</a:t>
            </a:r>
            <a:endParaRPr kumimoji="1" lang="ja-JP" altLang="en-US" sz="2500" dirty="0">
              <a:solidFill>
                <a:schemeClr val="bg1"/>
              </a:solidFill>
              <a:latin typeface="+mj-ea"/>
              <a:ea typeface="+mj-ea"/>
              <a:cs typeface="Meiryo UI" pitchFamily="50" charset="-128"/>
            </a:endParaRPr>
          </a:p>
        </p:txBody>
      </p:sp>
      <p:sp>
        <p:nvSpPr>
          <p:cNvPr id="21" name="下矢印 20"/>
          <p:cNvSpPr/>
          <p:nvPr/>
        </p:nvSpPr>
        <p:spPr>
          <a:xfrm>
            <a:off x="5724128" y="3934890"/>
            <a:ext cx="432048" cy="646238"/>
          </a:xfrm>
          <a:prstGeom prst="downArrow">
            <a:avLst/>
          </a:prstGeom>
          <a:solidFill>
            <a:schemeClr val="accent1"/>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27584" y="4477306"/>
            <a:ext cx="3151183" cy="1246495"/>
          </a:xfrm>
          <a:prstGeom prst="rect">
            <a:avLst/>
          </a:prstGeom>
          <a:noFill/>
        </p:spPr>
        <p:txBody>
          <a:bodyPr wrap="square" rtlCol="0">
            <a:spAutoFit/>
          </a:bodyPr>
          <a:lstStyle/>
          <a:p>
            <a:pPr algn="just"/>
            <a:r>
              <a:rPr kumimoji="1" lang="ja-JP" altLang="en-US" sz="2500" dirty="0">
                <a:solidFill>
                  <a:schemeClr val="bg1"/>
                </a:solidFill>
                <a:latin typeface="+mj-ea"/>
                <a:ea typeface="+mj-ea"/>
                <a:cs typeface="Meiryo UI" pitchFamily="50" charset="-128"/>
              </a:rPr>
              <a:t>検定を繰り返しても，有意水準が当初想定した基準内に収まる</a:t>
            </a:r>
          </a:p>
        </p:txBody>
      </p:sp>
      <p:sp>
        <p:nvSpPr>
          <p:cNvPr id="23" name="二等辺三角形 22"/>
          <p:cNvSpPr/>
          <p:nvPr/>
        </p:nvSpPr>
        <p:spPr>
          <a:xfrm>
            <a:off x="5580112" y="5245085"/>
            <a:ext cx="1970979" cy="469996"/>
          </a:xfrm>
          <a:prstGeom prst="triangle">
            <a:avLst>
              <a:gd name="adj" fmla="val 0"/>
            </a:avLst>
          </a:prstGeom>
          <a:solidFill>
            <a:srgbClr val="00B0F0"/>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4860032" y="5740807"/>
            <a:ext cx="2664296"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5" name="フリーフォーム 24"/>
          <p:cNvSpPr/>
          <p:nvPr/>
        </p:nvSpPr>
        <p:spPr>
          <a:xfrm>
            <a:off x="4932040" y="4312961"/>
            <a:ext cx="2592288" cy="1368152"/>
          </a:xfrm>
          <a:custGeom>
            <a:avLst/>
            <a:gdLst>
              <a:gd name="connsiteX0" fmla="*/ 0 w 2233061"/>
              <a:gd name="connsiteY0" fmla="*/ 0 h 1256097"/>
              <a:gd name="connsiteX1" fmla="*/ 712270 w 2233061"/>
              <a:gd name="connsiteY1" fmla="*/ 866274 h 1256097"/>
              <a:gd name="connsiteX2" fmla="*/ 2233061 w 2233061"/>
              <a:gd name="connsiteY2" fmla="*/ 1256097 h 1256097"/>
            </a:gdLst>
            <a:ahLst/>
            <a:cxnLst>
              <a:cxn ang="0">
                <a:pos x="connsiteX0" y="connsiteY0"/>
              </a:cxn>
              <a:cxn ang="0">
                <a:pos x="connsiteX1" y="connsiteY1"/>
              </a:cxn>
              <a:cxn ang="0">
                <a:pos x="connsiteX2" y="connsiteY2"/>
              </a:cxn>
            </a:cxnLst>
            <a:rect l="l" t="t" r="r" b="b"/>
            <a:pathLst>
              <a:path w="2233061" h="1256097">
                <a:moveTo>
                  <a:pt x="0" y="0"/>
                </a:moveTo>
                <a:cubicBezTo>
                  <a:pt x="170046" y="328462"/>
                  <a:pt x="340093" y="656925"/>
                  <a:pt x="712270" y="866274"/>
                </a:cubicBezTo>
                <a:cubicBezTo>
                  <a:pt x="1084447" y="1075623"/>
                  <a:pt x="1658754" y="1165860"/>
                  <a:pt x="2233061" y="1256097"/>
                </a:cubicBezTo>
              </a:path>
            </a:pathLst>
          </a:custGeom>
          <a:noFill/>
          <a:ln w="38100">
            <a:solidFill>
              <a:schemeClr val="bg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668500" y="5363152"/>
            <a:ext cx="622286" cy="400110"/>
          </a:xfrm>
          <a:prstGeom prst="rect">
            <a:avLst/>
          </a:prstGeom>
          <a:noFill/>
        </p:spPr>
        <p:txBody>
          <a:bodyPr wrap="square" rtlCol="0">
            <a:spAutoFit/>
          </a:bodyPr>
          <a:lstStyle/>
          <a:p>
            <a:r>
              <a:rPr kumimoji="1" lang="en-US" altLang="ja-JP" sz="2000" dirty="0">
                <a:solidFill>
                  <a:srgbClr val="FFFF00"/>
                </a:solidFill>
                <a:latin typeface="+mj-ea"/>
                <a:ea typeface="+mj-ea"/>
                <a:cs typeface="Meiryo UI" pitchFamily="50" charset="-128"/>
              </a:rPr>
              <a:t>4.9%</a:t>
            </a:r>
            <a:endParaRPr kumimoji="1" lang="ja-JP" altLang="en-US" sz="2000" dirty="0">
              <a:solidFill>
                <a:srgbClr val="FFFF00"/>
              </a:solidFill>
              <a:latin typeface="+mj-ea"/>
              <a:ea typeface="+mj-ea"/>
              <a:cs typeface="Meiryo UI" pitchFamily="50" charset="-128"/>
            </a:endParaRPr>
          </a:p>
        </p:txBody>
      </p:sp>
      <p:sp>
        <p:nvSpPr>
          <p:cNvPr id="27" name="テキスト ボックス 26"/>
          <p:cNvSpPr txBox="1"/>
          <p:nvPr/>
        </p:nvSpPr>
        <p:spPr>
          <a:xfrm>
            <a:off x="5394246" y="4617876"/>
            <a:ext cx="2712602" cy="400110"/>
          </a:xfrm>
          <a:prstGeom prst="rect">
            <a:avLst/>
          </a:prstGeom>
          <a:noFill/>
        </p:spPr>
        <p:txBody>
          <a:bodyPr wrap="none" rtlCol="0">
            <a:spAutoFit/>
          </a:bodyPr>
          <a:lstStyle/>
          <a:p>
            <a:r>
              <a:rPr kumimoji="1" lang="en-US" altLang="ja-JP" sz="2000" dirty="0">
                <a:solidFill>
                  <a:srgbClr val="FFFF00"/>
                </a:solidFill>
                <a:latin typeface="+mj-ea"/>
                <a:ea typeface="+mj-ea"/>
                <a:cs typeface="Meiryo UI" pitchFamily="50" charset="-128"/>
              </a:rPr>
              <a:t>α=1-(1-0.0167)</a:t>
            </a:r>
            <a:r>
              <a:rPr kumimoji="1" lang="en-US" altLang="ja-JP" sz="2000" baseline="30000" dirty="0">
                <a:solidFill>
                  <a:srgbClr val="FFFF00"/>
                </a:solidFill>
                <a:latin typeface="+mj-ea"/>
                <a:ea typeface="+mj-ea"/>
                <a:cs typeface="Meiryo UI" pitchFamily="50" charset="-128"/>
              </a:rPr>
              <a:t>3</a:t>
            </a:r>
            <a:r>
              <a:rPr kumimoji="1" lang="en-US" altLang="ja-JP" sz="2000" dirty="0">
                <a:solidFill>
                  <a:srgbClr val="FFFF00"/>
                </a:solidFill>
                <a:latin typeface="+mj-ea"/>
                <a:ea typeface="+mj-ea"/>
                <a:cs typeface="Meiryo UI" pitchFamily="50" charset="-128"/>
              </a:rPr>
              <a:t>=0.049</a:t>
            </a:r>
            <a:endParaRPr kumimoji="1" lang="ja-JP" altLang="en-US" sz="2000" dirty="0">
              <a:solidFill>
                <a:srgbClr val="FFFF00"/>
              </a:solidFill>
              <a:latin typeface="+mj-ea"/>
              <a:ea typeface="+mj-ea"/>
              <a:cs typeface="Meiryo UI" pitchFamily="50" charset="-128"/>
            </a:endParaRPr>
          </a:p>
        </p:txBody>
      </p:sp>
      <p:cxnSp>
        <p:nvCxnSpPr>
          <p:cNvPr id="28" name="直線矢印コネクタ 27"/>
          <p:cNvCxnSpPr>
            <a:cxnSpLocks/>
          </p:cNvCxnSpPr>
          <p:nvPr/>
        </p:nvCxnSpPr>
        <p:spPr>
          <a:xfrm flipH="1">
            <a:off x="5918655" y="4991104"/>
            <a:ext cx="144015" cy="49883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845872" y="4999349"/>
            <a:ext cx="2225296" cy="400110"/>
          </a:xfrm>
          <a:prstGeom prst="rect">
            <a:avLst/>
          </a:prstGeom>
          <a:noFill/>
        </p:spPr>
        <p:txBody>
          <a:bodyPr wrap="square" rtlCol="0">
            <a:spAutoFit/>
          </a:bodyPr>
          <a:lstStyle/>
          <a:p>
            <a:r>
              <a:rPr kumimoji="1" lang="en-US" altLang="ja-JP" sz="2000" dirty="0">
                <a:solidFill>
                  <a:srgbClr val="FFC000"/>
                </a:solidFill>
                <a:latin typeface="+mj-ea"/>
                <a:ea typeface="+mj-ea"/>
                <a:cs typeface="Meiryo UI" pitchFamily="50" charset="-128"/>
              </a:rPr>
              <a:t>α</a:t>
            </a:r>
            <a:r>
              <a:rPr kumimoji="1" lang="ja-JP" altLang="en-US" sz="2000" dirty="0">
                <a:solidFill>
                  <a:srgbClr val="FFC000"/>
                </a:solidFill>
                <a:latin typeface="+mj-ea"/>
                <a:ea typeface="+mj-ea"/>
                <a:cs typeface="Meiryo UI" pitchFamily="50" charset="-128"/>
              </a:rPr>
              <a:t>が</a:t>
            </a:r>
            <a:r>
              <a:rPr kumimoji="1" lang="en-US" altLang="ja-JP" sz="2000" dirty="0">
                <a:solidFill>
                  <a:srgbClr val="FFC000"/>
                </a:solidFill>
                <a:latin typeface="+mj-ea"/>
                <a:ea typeface="+mj-ea"/>
                <a:cs typeface="Meiryo UI" pitchFamily="50" charset="-128"/>
              </a:rPr>
              <a:t>5%</a:t>
            </a:r>
            <a:r>
              <a:rPr kumimoji="1" lang="ja-JP" altLang="en-US" sz="2000" dirty="0">
                <a:solidFill>
                  <a:srgbClr val="FFC000"/>
                </a:solidFill>
                <a:latin typeface="+mj-ea"/>
                <a:ea typeface="+mj-ea"/>
                <a:cs typeface="Meiryo UI" pitchFamily="50" charset="-128"/>
              </a:rPr>
              <a:t>に収まる</a:t>
            </a:r>
          </a:p>
        </p:txBody>
      </p:sp>
      <p:sp>
        <p:nvSpPr>
          <p:cNvPr id="30" name="テキスト ボックス 29"/>
          <p:cNvSpPr txBox="1"/>
          <p:nvPr/>
        </p:nvSpPr>
        <p:spPr>
          <a:xfrm>
            <a:off x="6694720" y="2078736"/>
            <a:ext cx="1224136" cy="400110"/>
          </a:xfrm>
          <a:prstGeom prst="rect">
            <a:avLst/>
          </a:prstGeom>
          <a:noFill/>
        </p:spPr>
        <p:txBody>
          <a:bodyPr wrap="square" rtlCol="0">
            <a:spAutoFit/>
          </a:bodyPr>
          <a:lstStyle/>
          <a:p>
            <a:r>
              <a:rPr kumimoji="1" lang="ja-JP" altLang="en-US" sz="2000" dirty="0">
                <a:solidFill>
                  <a:srgbClr val="FF0000"/>
                </a:solidFill>
                <a:latin typeface="+mj-ea"/>
                <a:ea typeface="+mj-ea"/>
                <a:cs typeface="Meiryo UI" pitchFamily="50" charset="-128"/>
              </a:rPr>
              <a:t>検定回数</a:t>
            </a:r>
          </a:p>
        </p:txBody>
      </p:sp>
      <p:sp>
        <p:nvSpPr>
          <p:cNvPr id="32" name="テキスト ボックス 31"/>
          <p:cNvSpPr txBox="1"/>
          <p:nvPr/>
        </p:nvSpPr>
        <p:spPr>
          <a:xfrm>
            <a:off x="6156176" y="3934890"/>
            <a:ext cx="2499624" cy="400110"/>
          </a:xfrm>
          <a:prstGeom prst="rect">
            <a:avLst/>
          </a:prstGeom>
          <a:noFill/>
        </p:spPr>
        <p:txBody>
          <a:bodyPr wrap="square" rtlCol="0">
            <a:spAutoFit/>
          </a:bodyPr>
          <a:lstStyle/>
          <a:p>
            <a:r>
              <a:rPr kumimoji="1" lang="ja-JP" altLang="en-US" sz="2000" dirty="0">
                <a:solidFill>
                  <a:schemeClr val="accent1"/>
                </a:solidFill>
                <a:latin typeface="+mj-ea"/>
                <a:ea typeface="+mj-ea"/>
                <a:cs typeface="Meiryo UI" pitchFamily="50" charset="-128"/>
              </a:rPr>
              <a:t>検定を繰り返しても</a:t>
            </a:r>
            <a:r>
              <a:rPr kumimoji="1" lang="en-US" altLang="ja-JP" sz="2000" dirty="0">
                <a:solidFill>
                  <a:schemeClr val="accent1"/>
                </a:solidFill>
                <a:latin typeface="+mj-ea"/>
                <a:ea typeface="+mj-ea"/>
                <a:cs typeface="Meiryo UI" pitchFamily="50" charset="-128"/>
              </a:rPr>
              <a:t>…</a:t>
            </a:r>
            <a:endParaRPr kumimoji="1" lang="ja-JP" altLang="en-US" sz="2000" dirty="0">
              <a:solidFill>
                <a:schemeClr val="accent1"/>
              </a:solidFill>
              <a:latin typeface="+mj-ea"/>
              <a:ea typeface="+mj-ea"/>
              <a:cs typeface="Meiryo UI" pitchFamily="50" charset="-128"/>
            </a:endParaRPr>
          </a:p>
        </p:txBody>
      </p:sp>
      <p:sp>
        <p:nvSpPr>
          <p:cNvPr id="33" name="正方形/長方形 32"/>
          <p:cNvSpPr/>
          <p:nvPr/>
        </p:nvSpPr>
        <p:spPr>
          <a:xfrm>
            <a:off x="4499992" y="2060848"/>
            <a:ext cx="3384376" cy="1728192"/>
          </a:xfrm>
          <a:prstGeom prst="rect">
            <a:avLst/>
          </a:prstGeom>
          <a:noFill/>
          <a:ln w="38100">
            <a:solidFill>
              <a:srgbClr val="FFC000"/>
            </a:solidFill>
            <a:prstDash val="sysDash"/>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7979332" y="2088103"/>
            <a:ext cx="492443" cy="1866346"/>
          </a:xfrm>
          <a:prstGeom prst="rect">
            <a:avLst/>
          </a:prstGeom>
          <a:noFill/>
        </p:spPr>
        <p:txBody>
          <a:bodyPr vert="eaVert" wrap="square" rtlCol="0">
            <a:spAutoFit/>
          </a:bodyPr>
          <a:lstStyle/>
          <a:p>
            <a:r>
              <a:rPr kumimoji="1" lang="ja-JP" altLang="en-US" sz="2000" b="1" dirty="0">
                <a:solidFill>
                  <a:srgbClr val="FFC000"/>
                </a:solidFill>
                <a:effectLst>
                  <a:outerShdw blurRad="38100" dist="38100" dir="2700000" algn="tl">
                    <a:srgbClr val="000000">
                      <a:alpha val="43137"/>
                    </a:srgbClr>
                  </a:outerShdw>
                </a:effectLst>
                <a:latin typeface="+mj-ea"/>
                <a:ea typeface="+mj-ea"/>
                <a:cs typeface="Meiryo UI" pitchFamily="50" charset="-128"/>
              </a:rPr>
              <a:t>厳しい</a:t>
            </a:r>
            <a:r>
              <a:rPr kumimoji="1" lang="en-US" altLang="ja-JP" sz="2000" b="1" dirty="0">
                <a:solidFill>
                  <a:srgbClr val="FFC000"/>
                </a:solidFill>
                <a:effectLst>
                  <a:outerShdw blurRad="38100" dist="38100" dir="2700000" algn="tl">
                    <a:srgbClr val="000000">
                      <a:alpha val="43137"/>
                    </a:srgbClr>
                  </a:outerShdw>
                </a:effectLst>
                <a:latin typeface="+mj-ea"/>
                <a:ea typeface="+mj-ea"/>
                <a:cs typeface="Meiryo UI" pitchFamily="50" charset="-128"/>
              </a:rPr>
              <a:t>α</a:t>
            </a:r>
            <a:r>
              <a:rPr kumimoji="1" lang="ja-JP" altLang="en-US" sz="2000" b="1" dirty="0">
                <a:solidFill>
                  <a:srgbClr val="FFC000"/>
                </a:solidFill>
                <a:effectLst>
                  <a:outerShdw blurRad="38100" dist="38100" dir="2700000" algn="tl">
                    <a:srgbClr val="000000">
                      <a:alpha val="43137"/>
                    </a:srgbClr>
                  </a:outerShdw>
                </a:effectLst>
                <a:latin typeface="+mj-ea"/>
                <a:ea typeface="+mj-ea"/>
                <a:cs typeface="Meiryo UI" pitchFamily="50" charset="-128"/>
              </a:rPr>
              <a:t>で検定</a:t>
            </a:r>
          </a:p>
        </p:txBody>
      </p:sp>
      <p:sp>
        <p:nvSpPr>
          <p:cNvPr id="34" name="タイトル 1">
            <a:extLst>
              <a:ext uri="{FF2B5EF4-FFF2-40B4-BE49-F238E27FC236}">
                <a16:creationId xmlns:a16="http://schemas.microsoft.com/office/drawing/2014/main" id="{AE2E2253-C121-4929-A414-34DD420AD452}"/>
              </a:ext>
            </a:extLst>
          </p:cNvPr>
          <p:cNvSpPr>
            <a:spLocks noGrp="1"/>
          </p:cNvSpPr>
          <p:nvPr>
            <p:ph type="title"/>
          </p:nvPr>
        </p:nvSpPr>
        <p:spPr>
          <a:xfrm>
            <a:off x="670000" y="656203"/>
            <a:ext cx="7757864" cy="1143000"/>
          </a:xfrm>
        </p:spPr>
        <p:txBody>
          <a:bodyPr/>
          <a:lstStyle/>
          <a:p>
            <a:r>
              <a:rPr kumimoji="1" lang="en-US" altLang="ja-JP" sz="4000" dirty="0"/>
              <a:t>9.2</a:t>
            </a:r>
            <a:r>
              <a:rPr kumimoji="1" lang="ja-JP" altLang="en-US" sz="4000" dirty="0"/>
              <a:t>　</a:t>
            </a:r>
            <a:r>
              <a:rPr kumimoji="1" lang="en-US" altLang="ja-JP" sz="4000" dirty="0"/>
              <a:t>Bonferroni</a:t>
            </a:r>
            <a:r>
              <a:rPr kumimoji="1" lang="ja-JP" altLang="en-US" sz="4000" dirty="0"/>
              <a:t>法</a:t>
            </a:r>
            <a:r>
              <a:rPr kumimoji="1" lang="ja-JP" altLang="en-US" sz="3000" dirty="0"/>
              <a:t>（有意水準調整型）</a:t>
            </a:r>
          </a:p>
        </p:txBody>
      </p:sp>
      <p:sp>
        <p:nvSpPr>
          <p:cNvPr id="36" name="テキスト ボックス 35">
            <a:extLst>
              <a:ext uri="{FF2B5EF4-FFF2-40B4-BE49-F238E27FC236}">
                <a16:creationId xmlns:a16="http://schemas.microsoft.com/office/drawing/2014/main" id="{D3935E1C-899C-49DE-BD6A-6304AF566C70}"/>
              </a:ext>
            </a:extLst>
          </p:cNvPr>
          <p:cNvSpPr txBox="1"/>
          <p:nvPr/>
        </p:nvSpPr>
        <p:spPr>
          <a:xfrm>
            <a:off x="2243222" y="656203"/>
            <a:ext cx="175080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ボンフェローニ</a:t>
            </a:r>
          </a:p>
        </p:txBody>
      </p:sp>
      <p:cxnSp>
        <p:nvCxnSpPr>
          <p:cNvPr id="6" name="コネクタ: 曲線 5">
            <a:extLst>
              <a:ext uri="{FF2B5EF4-FFF2-40B4-BE49-F238E27FC236}">
                <a16:creationId xmlns:a16="http://schemas.microsoft.com/office/drawing/2014/main" id="{079FC269-EEC3-41F7-B451-85E0A9F0776F}"/>
              </a:ext>
            </a:extLst>
          </p:cNvPr>
          <p:cNvCxnSpPr>
            <a:cxnSpLocks/>
            <a:stCxn id="30" idx="1"/>
          </p:cNvCxnSpPr>
          <p:nvPr/>
        </p:nvCxnSpPr>
        <p:spPr>
          <a:xfrm rot="10800000" flipV="1">
            <a:off x="6579672" y="2278791"/>
            <a:ext cx="115049" cy="377714"/>
          </a:xfrm>
          <a:prstGeom prst="curvedConnector2">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A24C5CC6-8C0A-44FB-9054-E694EB3E8D3D}"/>
              </a:ext>
            </a:extLst>
          </p:cNvPr>
          <p:cNvSpPr txBox="1"/>
          <p:nvPr/>
        </p:nvSpPr>
        <p:spPr>
          <a:xfrm>
            <a:off x="4493555" y="3110149"/>
            <a:ext cx="1497108" cy="369332"/>
          </a:xfrm>
          <a:prstGeom prst="rect">
            <a:avLst/>
          </a:prstGeom>
          <a:noFill/>
        </p:spPr>
        <p:txBody>
          <a:bodyPr wrap="square" rtlCol="0">
            <a:spAutoFit/>
          </a:bodyPr>
          <a:lstStyle/>
          <a:p>
            <a:pPr algn="just"/>
            <a:r>
              <a:rPr kumimoji="1" lang="ja-JP" altLang="en-US" sz="1800" dirty="0">
                <a:solidFill>
                  <a:schemeClr val="bg1"/>
                </a:solidFill>
                <a:latin typeface="+mj-ea"/>
                <a:ea typeface="+mj-ea"/>
                <a:cs typeface="Meiryo UI" pitchFamily="50" charset="-128"/>
              </a:rPr>
              <a:t>個別の検定</a:t>
            </a:r>
          </a:p>
        </p:txBody>
      </p:sp>
      <p:sp>
        <p:nvSpPr>
          <p:cNvPr id="39" name="テキスト ボックス 38">
            <a:extLst>
              <a:ext uri="{FF2B5EF4-FFF2-40B4-BE49-F238E27FC236}">
                <a16:creationId xmlns:a16="http://schemas.microsoft.com/office/drawing/2014/main" id="{5D8353BA-DF55-4B1E-8E7E-57E5673A1301}"/>
              </a:ext>
            </a:extLst>
          </p:cNvPr>
          <p:cNvSpPr txBox="1"/>
          <p:nvPr/>
        </p:nvSpPr>
        <p:spPr>
          <a:xfrm>
            <a:off x="4268692" y="5024243"/>
            <a:ext cx="1299538" cy="615553"/>
          </a:xfrm>
          <a:prstGeom prst="rect">
            <a:avLst/>
          </a:prstGeom>
          <a:noFill/>
        </p:spPr>
        <p:txBody>
          <a:bodyPr wrap="square" rtlCol="0">
            <a:spAutoFit/>
          </a:bodyPr>
          <a:lstStyle/>
          <a:p>
            <a:pPr algn="just"/>
            <a:r>
              <a:rPr kumimoji="1" lang="ja-JP" altLang="en-US" sz="1700" dirty="0">
                <a:solidFill>
                  <a:schemeClr val="bg1"/>
                </a:solidFill>
                <a:latin typeface="+mj-ea"/>
                <a:ea typeface="+mj-ea"/>
                <a:cs typeface="Meiryo UI" pitchFamily="50" charset="-128"/>
              </a:rPr>
              <a:t>全体で一番甘い検定</a:t>
            </a:r>
          </a:p>
        </p:txBody>
      </p:sp>
      <p:sp>
        <p:nvSpPr>
          <p:cNvPr id="40" name="四角形: 角を丸くする 39">
            <a:extLst>
              <a:ext uri="{FF2B5EF4-FFF2-40B4-BE49-F238E27FC236}">
                <a16:creationId xmlns:a16="http://schemas.microsoft.com/office/drawing/2014/main" id="{18AC6D2D-A154-4943-93EA-8A8494199110}"/>
              </a:ext>
            </a:extLst>
          </p:cNvPr>
          <p:cNvSpPr/>
          <p:nvPr/>
        </p:nvSpPr>
        <p:spPr>
          <a:xfrm>
            <a:off x="7405988" y="4713071"/>
            <a:ext cx="622396" cy="247884"/>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1AFA2C8F-DC45-4DAE-939E-38593BB5B11D}"/>
              </a:ext>
            </a:extLst>
          </p:cNvPr>
          <p:cNvSpPr txBox="1"/>
          <p:nvPr/>
        </p:nvSpPr>
        <p:spPr>
          <a:xfrm>
            <a:off x="546824" y="1981371"/>
            <a:ext cx="3840307" cy="400110"/>
          </a:xfrm>
          <a:prstGeom prst="rect">
            <a:avLst/>
          </a:prstGeom>
          <a:noFill/>
        </p:spPr>
        <p:txBody>
          <a:bodyPr wrap="square" rtlCol="0">
            <a:spAutoFit/>
          </a:bodyPr>
          <a:lstStyle/>
          <a:p>
            <a:pPr algn="just"/>
            <a:r>
              <a:rPr kumimoji="1" lang="en-US" altLang="ja-JP" sz="2000" dirty="0">
                <a:solidFill>
                  <a:schemeClr val="bg1"/>
                </a:solidFill>
                <a:latin typeface="+mj-ea"/>
                <a:ea typeface="+mj-ea"/>
                <a:cs typeface="Meiryo UI" pitchFamily="50" charset="-128"/>
              </a:rPr>
              <a:t>α=5</a:t>
            </a:r>
            <a:r>
              <a:rPr kumimoji="1" lang="ja-JP" altLang="en-US" sz="2000" dirty="0">
                <a:solidFill>
                  <a:schemeClr val="bg1"/>
                </a:solidFill>
                <a:latin typeface="+mj-ea"/>
                <a:ea typeface="+mj-ea"/>
                <a:cs typeface="Meiryo UI" pitchFamily="50" charset="-128"/>
              </a:rPr>
              <a:t>％の検定を</a:t>
            </a:r>
            <a:r>
              <a:rPr kumimoji="1" lang="en-US" altLang="ja-JP" sz="2000" dirty="0">
                <a:solidFill>
                  <a:schemeClr val="bg1"/>
                </a:solidFill>
                <a:latin typeface="+mj-ea"/>
                <a:ea typeface="+mj-ea"/>
                <a:cs typeface="Meiryo UI" pitchFamily="50" charset="-128"/>
              </a:rPr>
              <a:t>3</a:t>
            </a:r>
            <a:r>
              <a:rPr kumimoji="1" lang="ja-JP" altLang="en-US" sz="2000" dirty="0">
                <a:solidFill>
                  <a:schemeClr val="bg1"/>
                </a:solidFill>
                <a:latin typeface="+mj-ea"/>
                <a:ea typeface="+mj-ea"/>
                <a:cs typeface="Meiryo UI" pitchFamily="50" charset="-128"/>
              </a:rPr>
              <a:t>回繰り返す事例</a:t>
            </a:r>
          </a:p>
        </p:txBody>
      </p:sp>
    </p:spTree>
    <p:extLst>
      <p:ext uri="{BB962C8B-B14F-4D97-AF65-F5344CB8AC3E}">
        <p14:creationId xmlns:p14="http://schemas.microsoft.com/office/powerpoint/2010/main" val="78037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5" grpId="0" animBg="1"/>
      <p:bldP spid="26" grpId="0"/>
      <p:bldP spid="27" grpId="0"/>
      <p:bldP spid="29" grpId="0"/>
      <p:bldP spid="33" grpId="0" animBg="1"/>
      <p:bldP spid="35" grpId="0"/>
      <p:bldP spid="39"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9048" y="692696"/>
            <a:ext cx="7669376" cy="1143000"/>
          </a:xfrm>
        </p:spPr>
        <p:txBody>
          <a:bodyPr/>
          <a:lstStyle/>
          <a:p>
            <a:r>
              <a:rPr kumimoji="1" lang="en-US" altLang="ja-JP" b="1" dirty="0">
                <a:effectLst>
                  <a:outerShdw blurRad="38100" dist="38100" dir="2700000" algn="tl">
                    <a:srgbClr val="000000">
                      <a:alpha val="43137"/>
                    </a:srgbClr>
                  </a:outerShdw>
                </a:effectLst>
                <a:latin typeface="+mn-ea"/>
                <a:ea typeface="+mn-ea"/>
              </a:rPr>
              <a:t>Bonferroni</a:t>
            </a:r>
            <a:r>
              <a:rPr kumimoji="1" lang="ja-JP" altLang="en-US" b="1" dirty="0">
                <a:effectLst>
                  <a:outerShdw blurRad="38100" dist="38100" dir="2700000" algn="tl">
                    <a:srgbClr val="000000">
                      <a:alpha val="43137"/>
                    </a:srgbClr>
                  </a:outerShdw>
                </a:effectLst>
                <a:latin typeface="+mn-ea"/>
                <a:ea typeface="+mn-ea"/>
              </a:rPr>
              <a:t>法の長所と短所</a:t>
            </a:r>
          </a:p>
        </p:txBody>
      </p:sp>
      <p:sp>
        <p:nvSpPr>
          <p:cNvPr id="5" name="コンテンツ プレースホルダー 4">
            <a:extLst>
              <a:ext uri="{FF2B5EF4-FFF2-40B4-BE49-F238E27FC236}">
                <a16:creationId xmlns:a16="http://schemas.microsoft.com/office/drawing/2014/main" id="{18AE3726-EE36-4354-8EF1-FC19B096D6A8}"/>
              </a:ext>
            </a:extLst>
          </p:cNvPr>
          <p:cNvSpPr>
            <a:spLocks noGrp="1"/>
          </p:cNvSpPr>
          <p:nvPr>
            <p:ph idx="1"/>
          </p:nvPr>
        </p:nvSpPr>
        <p:spPr>
          <a:xfrm>
            <a:off x="539552" y="2014686"/>
            <a:ext cx="8064896" cy="4114800"/>
          </a:xfrm>
        </p:spPr>
        <p:txBody>
          <a:bodyPr/>
          <a:lstStyle/>
          <a:p>
            <a:pPr algn="just"/>
            <a:r>
              <a:rPr lang="ja-JP" altLang="en-US" sz="3000" dirty="0"/>
              <a:t>長所①：有意水準</a:t>
            </a:r>
            <a:r>
              <a:rPr lang="en-US" altLang="ja-JP" sz="3000" dirty="0"/>
              <a:t>α</a:t>
            </a:r>
            <a:r>
              <a:rPr lang="ja-JP" altLang="en-US" sz="3000" dirty="0"/>
              <a:t>を小さくするだけなので，ノンパラなど，どのような検定にも適用可</a:t>
            </a:r>
            <a:endParaRPr lang="en-US" altLang="ja-JP" sz="3000" dirty="0"/>
          </a:p>
          <a:p>
            <a:pPr algn="just"/>
            <a:r>
              <a:rPr lang="ja-JP" altLang="en-US" sz="3000" dirty="0"/>
              <a:t>長所②：有意水準</a:t>
            </a:r>
            <a:r>
              <a:rPr lang="en-US" altLang="ja-JP" sz="3000" dirty="0"/>
              <a:t>α</a:t>
            </a:r>
            <a:r>
              <a:rPr lang="ja-JP" altLang="en-US" sz="3000" dirty="0"/>
              <a:t>の値を操作できるソフトウェア（分析ツールなど）ならば利用可</a:t>
            </a:r>
          </a:p>
          <a:p>
            <a:pPr algn="just"/>
            <a:r>
              <a:rPr lang="ja-JP" altLang="en-US" sz="3000" dirty="0"/>
              <a:t>欠点：厳しく調整し過ぎて検出力が落ちやすいため，</a:t>
            </a:r>
            <a:r>
              <a:rPr lang="en-US" altLang="ja-JP" sz="3000" dirty="0"/>
              <a:t>5</a:t>
            </a:r>
            <a:r>
              <a:rPr lang="ja-JP" altLang="en-US" sz="3000" dirty="0"/>
              <a:t>～</a:t>
            </a:r>
            <a:r>
              <a:rPr lang="en-US" altLang="ja-JP" sz="3000" dirty="0"/>
              <a:t>6</a:t>
            </a:r>
            <a:r>
              <a:rPr lang="ja-JP" altLang="en-US" sz="3000" dirty="0"/>
              <a:t>回までの検定</a:t>
            </a:r>
            <a:r>
              <a:rPr lang="ja-JP" altLang="en-US" sz="2500" dirty="0"/>
              <a:t>（</a:t>
            </a:r>
            <a:r>
              <a:rPr lang="en-US" altLang="ja-JP" sz="2500" dirty="0"/>
              <a:t>t</a:t>
            </a:r>
            <a:r>
              <a:rPr lang="ja-JP" altLang="en-US" sz="2500" dirty="0"/>
              <a:t>検定ならば</a:t>
            </a:r>
            <a:r>
              <a:rPr lang="en-US" altLang="ja-JP" sz="2500" dirty="0"/>
              <a:t>4</a:t>
            </a:r>
            <a:r>
              <a:rPr lang="ja-JP" altLang="en-US" sz="2500" dirty="0"/>
              <a:t>群程度）</a:t>
            </a:r>
            <a:r>
              <a:rPr lang="ja-JP" altLang="en-US" sz="3000" dirty="0"/>
              <a:t>にしておく</a:t>
            </a:r>
            <a:r>
              <a:rPr lang="ja-JP" altLang="en-US" sz="2500" dirty="0"/>
              <a:t>（ただし</a:t>
            </a:r>
            <a:r>
              <a:rPr lang="en-US" altLang="ja-JP" sz="2500" dirty="0"/>
              <a:t>Holm</a:t>
            </a:r>
            <a:r>
              <a:rPr lang="ja-JP" altLang="en-US" sz="2500" dirty="0"/>
              <a:t>法や</a:t>
            </a:r>
            <a:r>
              <a:rPr lang="en-US" altLang="ja-JP" sz="2500" dirty="0" err="1"/>
              <a:t>Sidak</a:t>
            </a:r>
            <a:r>
              <a:rPr lang="ja-JP" altLang="en-US" sz="2500" dirty="0"/>
              <a:t>法など改良型も開発されている）</a:t>
            </a:r>
          </a:p>
        </p:txBody>
      </p:sp>
    </p:spTree>
    <p:extLst>
      <p:ext uri="{BB962C8B-B14F-4D97-AF65-F5344CB8AC3E}">
        <p14:creationId xmlns:p14="http://schemas.microsoft.com/office/powerpoint/2010/main" val="273972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961F1DF3-1F5A-43C1-89DB-1FCA8B694F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9586" y="2884726"/>
            <a:ext cx="3904488" cy="1528572"/>
          </a:xfrm>
          <a:prstGeom prst="rect">
            <a:avLst/>
          </a:prstGeom>
        </p:spPr>
      </p:pic>
      <p:sp>
        <p:nvSpPr>
          <p:cNvPr id="2" name="タイトル 1">
            <a:extLst>
              <a:ext uri="{FF2B5EF4-FFF2-40B4-BE49-F238E27FC236}">
                <a16:creationId xmlns:a16="http://schemas.microsoft.com/office/drawing/2014/main" id="{BBF1E79E-7876-404D-9752-22B88F0D3843}"/>
              </a:ext>
            </a:extLst>
          </p:cNvPr>
          <p:cNvSpPr>
            <a:spLocks noGrp="1"/>
          </p:cNvSpPr>
          <p:nvPr>
            <p:ph type="title"/>
          </p:nvPr>
        </p:nvSpPr>
        <p:spPr>
          <a:xfrm>
            <a:off x="611560" y="620688"/>
            <a:ext cx="7772400" cy="1143000"/>
          </a:xfrm>
        </p:spPr>
        <p:txBody>
          <a:bodyPr/>
          <a:lstStyle/>
          <a:p>
            <a:r>
              <a:rPr kumimoji="1" lang="ja-JP" altLang="en-US" sz="3500" dirty="0"/>
              <a:t>多重比較の事例①</a:t>
            </a:r>
          </a:p>
        </p:txBody>
      </p:sp>
      <p:graphicFrame>
        <p:nvGraphicFramePr>
          <p:cNvPr id="4" name="コンテンツ プレースホルダー 3">
            <a:extLst>
              <a:ext uri="{FF2B5EF4-FFF2-40B4-BE49-F238E27FC236}">
                <a16:creationId xmlns:a16="http://schemas.microsoft.com/office/drawing/2014/main" id="{59811BA9-C2DC-45D7-B9E9-22C7E47F0737}"/>
              </a:ext>
            </a:extLst>
          </p:cNvPr>
          <p:cNvGraphicFramePr>
            <a:graphicFrameLocks noGrp="1"/>
          </p:cNvGraphicFramePr>
          <p:nvPr>
            <p:ph idx="1"/>
            <p:extLst>
              <p:ext uri="{D42A27DB-BD31-4B8C-83A1-F6EECF244321}">
                <p14:modId xmlns:p14="http://schemas.microsoft.com/office/powerpoint/2010/main" val="4144411176"/>
              </p:ext>
            </p:extLst>
          </p:nvPr>
        </p:nvGraphicFramePr>
        <p:xfrm>
          <a:off x="946820" y="2706435"/>
          <a:ext cx="3461552" cy="1950720"/>
        </p:xfrm>
        <a:graphic>
          <a:graphicData uri="http://schemas.openxmlformats.org/drawingml/2006/table">
            <a:tbl>
              <a:tblPr firstRow="1" lastRow="1" bandRow="1">
                <a:tableStyleId>{5C22544A-7EE6-4342-B048-85BDC9FD1C3A}</a:tableStyleId>
              </a:tblPr>
              <a:tblGrid>
                <a:gridCol w="1000882">
                  <a:extLst>
                    <a:ext uri="{9D8B030D-6E8A-4147-A177-3AD203B41FA5}">
                      <a16:colId xmlns:a16="http://schemas.microsoft.com/office/drawing/2014/main" val="3469064521"/>
                    </a:ext>
                  </a:extLst>
                </a:gridCol>
                <a:gridCol w="814795">
                  <a:extLst>
                    <a:ext uri="{9D8B030D-6E8A-4147-A177-3AD203B41FA5}">
                      <a16:colId xmlns:a16="http://schemas.microsoft.com/office/drawing/2014/main" val="1388660551"/>
                    </a:ext>
                  </a:extLst>
                </a:gridCol>
                <a:gridCol w="814795">
                  <a:extLst>
                    <a:ext uri="{9D8B030D-6E8A-4147-A177-3AD203B41FA5}">
                      <a16:colId xmlns:a16="http://schemas.microsoft.com/office/drawing/2014/main" val="658569977"/>
                    </a:ext>
                  </a:extLst>
                </a:gridCol>
                <a:gridCol w="831080">
                  <a:extLst>
                    <a:ext uri="{9D8B030D-6E8A-4147-A177-3AD203B41FA5}">
                      <a16:colId xmlns:a16="http://schemas.microsoft.com/office/drawing/2014/main" val="3150229369"/>
                    </a:ext>
                  </a:extLst>
                </a:gridCol>
              </a:tblGrid>
              <a:tr h="441092">
                <a:tc>
                  <a:txBody>
                    <a:bodyPr/>
                    <a:lstStyle/>
                    <a:p>
                      <a:pPr algn="ctr"/>
                      <a:r>
                        <a:rPr kumimoji="1" lang="ja-JP" altLang="en-US" sz="1500" dirty="0"/>
                        <a:t>添加物無</a:t>
                      </a:r>
                      <a:r>
                        <a:rPr kumimoji="1" lang="en-US" altLang="ja-JP" sz="1500" dirty="0"/>
                        <a:t>N</a:t>
                      </a:r>
                      <a:endParaRPr kumimoji="1" lang="ja-JP" altLang="en-US" sz="1500" dirty="0"/>
                    </a:p>
                  </a:txBody>
                  <a:tcPr/>
                </a:tc>
                <a:tc>
                  <a:txBody>
                    <a:bodyPr/>
                    <a:lstStyle/>
                    <a:p>
                      <a:pPr algn="ctr"/>
                      <a:r>
                        <a:rPr kumimoji="1" lang="ja-JP" altLang="en-US" sz="1500" dirty="0"/>
                        <a:t>添加物</a:t>
                      </a:r>
                      <a:r>
                        <a:rPr kumimoji="1" lang="en-US" altLang="ja-JP" sz="1500" dirty="0"/>
                        <a:t>A</a:t>
                      </a:r>
                      <a:endParaRPr kumimoji="1" lang="ja-JP" altLang="en-US" sz="1500" dirty="0"/>
                    </a:p>
                  </a:txBody>
                  <a:tcPr/>
                </a:tc>
                <a:tc>
                  <a:txBody>
                    <a:bodyPr/>
                    <a:lstStyle/>
                    <a:p>
                      <a:pPr algn="ctr"/>
                      <a:r>
                        <a:rPr kumimoji="1" lang="ja-JP" altLang="en-US" sz="1500" dirty="0"/>
                        <a:t>添加物</a:t>
                      </a:r>
                      <a:r>
                        <a:rPr kumimoji="1" lang="en-US" altLang="ja-JP" sz="1500" dirty="0"/>
                        <a:t>B</a:t>
                      </a:r>
                      <a:endParaRPr kumimoji="1" lang="ja-JP" altLang="en-US" sz="1500" dirty="0"/>
                    </a:p>
                  </a:txBody>
                  <a:tcPr/>
                </a:tc>
                <a:tc>
                  <a:txBody>
                    <a:bodyPr/>
                    <a:lstStyle/>
                    <a:p>
                      <a:pPr algn="ctr"/>
                      <a:r>
                        <a:rPr kumimoji="1" lang="ja-JP" altLang="en-US" sz="1500" dirty="0"/>
                        <a:t>添加物</a:t>
                      </a:r>
                      <a:r>
                        <a:rPr kumimoji="1" lang="en-US" altLang="ja-JP" sz="1500" dirty="0"/>
                        <a:t>C</a:t>
                      </a:r>
                      <a:endParaRPr kumimoji="1" lang="ja-JP" altLang="en-US" sz="1500" dirty="0"/>
                    </a:p>
                  </a:txBody>
                  <a:tcPr/>
                </a:tc>
                <a:extLst>
                  <a:ext uri="{0D108BD9-81ED-4DB2-BD59-A6C34878D82A}">
                    <a16:rowId xmlns:a16="http://schemas.microsoft.com/office/drawing/2014/main" val="875623492"/>
                  </a:ext>
                </a:extLst>
              </a:tr>
              <a:tr h="257304">
                <a:tc>
                  <a:txBody>
                    <a:bodyPr/>
                    <a:lstStyle/>
                    <a:p>
                      <a:pPr algn="ctr"/>
                      <a:r>
                        <a:rPr kumimoji="1" lang="en-US" altLang="ja-JP" sz="1700" dirty="0"/>
                        <a:t>470</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extLst>
                  <a:ext uri="{0D108BD9-81ED-4DB2-BD59-A6C34878D82A}">
                    <a16:rowId xmlns:a16="http://schemas.microsoft.com/office/drawing/2014/main" val="4087393179"/>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tc>
                  <a:txBody>
                    <a:bodyPr/>
                    <a:lstStyle/>
                    <a:p>
                      <a:pPr algn="ctr"/>
                      <a:r>
                        <a:rPr kumimoji="1" lang="en-US" altLang="ja-JP" sz="1700" dirty="0"/>
                        <a:t>570</a:t>
                      </a:r>
                      <a:endParaRPr kumimoji="1" lang="ja-JP" altLang="en-US" sz="1700" dirty="0"/>
                    </a:p>
                  </a:txBody>
                  <a:tcPr/>
                </a:tc>
                <a:extLst>
                  <a:ext uri="{0D108BD9-81ED-4DB2-BD59-A6C34878D82A}">
                    <a16:rowId xmlns:a16="http://schemas.microsoft.com/office/drawing/2014/main" val="396466793"/>
                  </a:ext>
                </a:extLst>
              </a:tr>
              <a:tr h="257304">
                <a:tc>
                  <a:txBody>
                    <a:bodyPr/>
                    <a:lstStyle/>
                    <a:p>
                      <a:pPr algn="ctr"/>
                      <a:r>
                        <a:rPr kumimoji="1" lang="en-US" altLang="ja-JP" sz="1700" dirty="0"/>
                        <a:t>490</a:t>
                      </a:r>
                      <a:endParaRPr kumimoji="1" lang="ja-JP" altLang="en-US" sz="1700" dirty="0"/>
                    </a:p>
                  </a:txBody>
                  <a:tcPr/>
                </a:tc>
                <a:tc>
                  <a:txBody>
                    <a:bodyPr/>
                    <a:lstStyle/>
                    <a:p>
                      <a:pPr algn="ctr"/>
                      <a:endParaRPr kumimoji="1" lang="ja-JP" altLang="en-US" sz="1700" dirty="0"/>
                    </a:p>
                  </a:txBody>
                  <a:tcPr/>
                </a:tc>
                <a:tc>
                  <a:txBody>
                    <a:bodyPr/>
                    <a:lstStyle/>
                    <a:p>
                      <a:pPr algn="ct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60380675"/>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515</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73097320"/>
                  </a:ext>
                </a:extLst>
              </a:tr>
            </a:tbl>
          </a:graphicData>
        </a:graphic>
      </p:graphicFrame>
      <p:sp>
        <p:nvSpPr>
          <p:cNvPr id="5" name="テキスト ボックス 4">
            <a:extLst>
              <a:ext uri="{FF2B5EF4-FFF2-40B4-BE49-F238E27FC236}">
                <a16:creationId xmlns:a16="http://schemas.microsoft.com/office/drawing/2014/main" id="{A2F9A12F-C77E-4F7B-8BAD-2C263AF5548B}"/>
              </a:ext>
            </a:extLst>
          </p:cNvPr>
          <p:cNvSpPr txBox="1"/>
          <p:nvPr/>
        </p:nvSpPr>
        <p:spPr>
          <a:xfrm>
            <a:off x="369646" y="4343118"/>
            <a:ext cx="56938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a:t>
            </a:r>
          </a:p>
        </p:txBody>
      </p:sp>
      <p:sp>
        <p:nvSpPr>
          <p:cNvPr id="6" name="テキスト ボックス 5">
            <a:extLst>
              <a:ext uri="{FF2B5EF4-FFF2-40B4-BE49-F238E27FC236}">
                <a16:creationId xmlns:a16="http://schemas.microsoft.com/office/drawing/2014/main" id="{3CE19D7C-EA06-47B1-82C9-12B2C1B39CEC}"/>
              </a:ext>
            </a:extLst>
          </p:cNvPr>
          <p:cNvSpPr txBox="1"/>
          <p:nvPr/>
        </p:nvSpPr>
        <p:spPr>
          <a:xfrm>
            <a:off x="377433" y="2837091"/>
            <a:ext cx="56938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処理</a:t>
            </a:r>
          </a:p>
        </p:txBody>
      </p:sp>
      <p:sp>
        <p:nvSpPr>
          <p:cNvPr id="7" name="テキスト ボックス 6">
            <a:extLst>
              <a:ext uri="{FF2B5EF4-FFF2-40B4-BE49-F238E27FC236}">
                <a16:creationId xmlns:a16="http://schemas.microsoft.com/office/drawing/2014/main" id="{F7FBD94C-4D53-4614-BA5A-92E78D0878BF}"/>
              </a:ext>
            </a:extLst>
          </p:cNvPr>
          <p:cNvSpPr txBox="1"/>
          <p:nvPr/>
        </p:nvSpPr>
        <p:spPr>
          <a:xfrm>
            <a:off x="423904" y="2221361"/>
            <a:ext cx="396294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飼料添加物と肉牛成長速度（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g/</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日）</a:t>
            </a:r>
          </a:p>
        </p:txBody>
      </p:sp>
      <p:pic>
        <p:nvPicPr>
          <p:cNvPr id="9" name="図 8">
            <a:extLst>
              <a:ext uri="{FF2B5EF4-FFF2-40B4-BE49-F238E27FC236}">
                <a16:creationId xmlns:a16="http://schemas.microsoft.com/office/drawing/2014/main" id="{32AB9B14-F5E7-42D3-A5C4-D37D9DB09A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2147" y="4902117"/>
            <a:ext cx="1368152" cy="1111624"/>
          </a:xfrm>
          <a:prstGeom prst="rect">
            <a:avLst/>
          </a:prstGeom>
        </p:spPr>
      </p:pic>
      <p:pic>
        <p:nvPicPr>
          <p:cNvPr id="11" name="図 10">
            <a:extLst>
              <a:ext uri="{FF2B5EF4-FFF2-40B4-BE49-F238E27FC236}">
                <a16:creationId xmlns:a16="http://schemas.microsoft.com/office/drawing/2014/main" id="{0139F58F-EBE7-4206-96EA-AA1CADD9F2B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8051" y="5002655"/>
            <a:ext cx="1008112" cy="1011086"/>
          </a:xfrm>
          <a:prstGeom prst="rect">
            <a:avLst/>
          </a:prstGeom>
        </p:spPr>
      </p:pic>
      <p:sp>
        <p:nvSpPr>
          <p:cNvPr id="12" name="矢印: 右 11">
            <a:extLst>
              <a:ext uri="{FF2B5EF4-FFF2-40B4-BE49-F238E27FC236}">
                <a16:creationId xmlns:a16="http://schemas.microsoft.com/office/drawing/2014/main" id="{717894D2-780A-4F4E-B041-0B36E01B5221}"/>
              </a:ext>
            </a:extLst>
          </p:cNvPr>
          <p:cNvSpPr/>
          <p:nvPr/>
        </p:nvSpPr>
        <p:spPr>
          <a:xfrm>
            <a:off x="4512947" y="3681796"/>
            <a:ext cx="342156" cy="40011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9AC429C-FCAB-44D6-896C-90B8CF3AB416}"/>
              </a:ext>
            </a:extLst>
          </p:cNvPr>
          <p:cNvSpPr txBox="1"/>
          <p:nvPr/>
        </p:nvSpPr>
        <p:spPr>
          <a:xfrm>
            <a:off x="5075321" y="2219173"/>
            <a:ext cx="3478837" cy="630942"/>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対応のない一元配置分散分析</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分析ツール，</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α=0.05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5" name="四角形: 角を丸くする 14">
            <a:extLst>
              <a:ext uri="{FF2B5EF4-FFF2-40B4-BE49-F238E27FC236}">
                <a16:creationId xmlns:a16="http://schemas.microsoft.com/office/drawing/2014/main" id="{E40B8255-AE84-48E6-B067-7A737A3F4DB5}"/>
              </a:ext>
            </a:extLst>
          </p:cNvPr>
          <p:cNvSpPr/>
          <p:nvPr/>
        </p:nvSpPr>
        <p:spPr>
          <a:xfrm>
            <a:off x="7740352" y="3305787"/>
            <a:ext cx="400038" cy="576064"/>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コネクタ: 曲線 16">
            <a:extLst>
              <a:ext uri="{FF2B5EF4-FFF2-40B4-BE49-F238E27FC236}">
                <a16:creationId xmlns:a16="http://schemas.microsoft.com/office/drawing/2014/main" id="{19D30FA8-78AF-4F62-A0B6-293F69D5E469}"/>
              </a:ext>
            </a:extLst>
          </p:cNvPr>
          <p:cNvCxnSpPr>
            <a:cxnSpLocks/>
            <a:endCxn id="15" idx="2"/>
          </p:cNvCxnSpPr>
          <p:nvPr/>
        </p:nvCxnSpPr>
        <p:spPr>
          <a:xfrm rot="5400000" flipH="1" flipV="1">
            <a:off x="7239850" y="4024624"/>
            <a:ext cx="843293" cy="557749"/>
          </a:xfrm>
          <a:prstGeom prst="curvedConnector3">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5304BCE-FB74-456C-9339-9ACCA9686950}"/>
              </a:ext>
            </a:extLst>
          </p:cNvPr>
          <p:cNvSpPr txBox="1"/>
          <p:nvPr/>
        </p:nvSpPr>
        <p:spPr>
          <a:xfrm>
            <a:off x="4067944" y="4699825"/>
            <a:ext cx="4686130"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要因効果あり＝飼料添加物を変えたことによって成長速度が変化したことが有意水準</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％で統計的に確認できた。</a:t>
            </a:r>
          </a:p>
        </p:txBody>
      </p:sp>
      <p:sp>
        <p:nvSpPr>
          <p:cNvPr id="20" name="テキスト ボックス 19">
            <a:extLst>
              <a:ext uri="{FF2B5EF4-FFF2-40B4-BE49-F238E27FC236}">
                <a16:creationId xmlns:a16="http://schemas.microsoft.com/office/drawing/2014/main" id="{76EDEEA7-B4FD-48B4-B3E3-AD0D800B9801}"/>
              </a:ext>
            </a:extLst>
          </p:cNvPr>
          <p:cNvSpPr txBox="1"/>
          <p:nvPr/>
        </p:nvSpPr>
        <p:spPr>
          <a:xfrm>
            <a:off x="4067945" y="5185032"/>
            <a:ext cx="4608512" cy="877163"/>
          </a:xfrm>
          <a:prstGeom prst="rect">
            <a:avLst/>
          </a:prstGeom>
          <a:noFill/>
        </p:spPr>
        <p:txBody>
          <a:bodyPr wrap="square" rtlCol="0">
            <a:spAutoFit/>
          </a:bodyPr>
          <a:lstStyle/>
          <a:p>
            <a:pPr algn="just"/>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どの群間（飼料間）で差があるのかを特定するため多重比較を実施してみよう</a:t>
            </a:r>
            <a:endPar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注：多重比較は分散分析とセットの必要はありません。</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42219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F1E79E-7876-404D-9752-22B88F0D3843}"/>
              </a:ext>
            </a:extLst>
          </p:cNvPr>
          <p:cNvSpPr>
            <a:spLocks noGrp="1"/>
          </p:cNvSpPr>
          <p:nvPr>
            <p:ph type="title"/>
          </p:nvPr>
        </p:nvSpPr>
        <p:spPr>
          <a:xfrm>
            <a:off x="611560" y="620688"/>
            <a:ext cx="7772400" cy="1143000"/>
          </a:xfrm>
        </p:spPr>
        <p:txBody>
          <a:bodyPr/>
          <a:lstStyle/>
          <a:p>
            <a:r>
              <a:rPr kumimoji="1" lang="ja-JP" altLang="en-US" sz="3500" dirty="0"/>
              <a:t>多重比較の事例②</a:t>
            </a:r>
            <a:br>
              <a:rPr kumimoji="1" lang="en-US" altLang="ja-JP" sz="3500" dirty="0"/>
            </a:br>
            <a:r>
              <a:rPr kumimoji="1" lang="ja-JP" altLang="en-US" sz="3500" dirty="0"/>
              <a:t>（分析ツールを使った</a:t>
            </a:r>
            <a:r>
              <a:rPr kumimoji="1" lang="en-US" altLang="ja-JP" sz="3500" dirty="0"/>
              <a:t>Bonferroni</a:t>
            </a:r>
            <a:r>
              <a:rPr kumimoji="1" lang="ja-JP" altLang="en-US" sz="3500" dirty="0"/>
              <a:t>法）</a:t>
            </a:r>
          </a:p>
        </p:txBody>
      </p:sp>
      <p:graphicFrame>
        <p:nvGraphicFramePr>
          <p:cNvPr id="4" name="コンテンツ プレースホルダー 3">
            <a:extLst>
              <a:ext uri="{FF2B5EF4-FFF2-40B4-BE49-F238E27FC236}">
                <a16:creationId xmlns:a16="http://schemas.microsoft.com/office/drawing/2014/main" id="{59811BA9-C2DC-45D7-B9E9-22C7E47F0737}"/>
              </a:ext>
            </a:extLst>
          </p:cNvPr>
          <p:cNvGraphicFramePr>
            <a:graphicFrameLocks noGrp="1"/>
          </p:cNvGraphicFramePr>
          <p:nvPr>
            <p:ph idx="1"/>
            <p:extLst>
              <p:ext uri="{D42A27DB-BD31-4B8C-83A1-F6EECF244321}">
                <p14:modId xmlns:p14="http://schemas.microsoft.com/office/powerpoint/2010/main" val="3723852123"/>
              </p:ext>
            </p:extLst>
          </p:nvPr>
        </p:nvGraphicFramePr>
        <p:xfrm>
          <a:off x="539552" y="2441101"/>
          <a:ext cx="4284345" cy="1431692"/>
        </p:xfrm>
        <a:graphic>
          <a:graphicData uri="http://schemas.openxmlformats.org/drawingml/2006/table">
            <a:tbl>
              <a:tblPr firstRow="1" firstCol="1" bandRow="1">
                <a:tableStyleId>{5C22544A-7EE6-4342-B048-85BDC9FD1C3A}</a:tableStyleId>
              </a:tblPr>
              <a:tblGrid>
                <a:gridCol w="1113155">
                  <a:extLst>
                    <a:ext uri="{9D8B030D-6E8A-4147-A177-3AD203B41FA5}">
                      <a16:colId xmlns:a16="http://schemas.microsoft.com/office/drawing/2014/main" val="3469064521"/>
                    </a:ext>
                  </a:extLst>
                </a:gridCol>
                <a:gridCol w="913130">
                  <a:extLst>
                    <a:ext uri="{9D8B030D-6E8A-4147-A177-3AD203B41FA5}">
                      <a16:colId xmlns:a16="http://schemas.microsoft.com/office/drawing/2014/main" val="1388660551"/>
                    </a:ext>
                  </a:extLst>
                </a:gridCol>
                <a:gridCol w="1129030">
                  <a:extLst>
                    <a:ext uri="{9D8B030D-6E8A-4147-A177-3AD203B41FA5}">
                      <a16:colId xmlns:a16="http://schemas.microsoft.com/office/drawing/2014/main" val="658569977"/>
                    </a:ext>
                  </a:extLst>
                </a:gridCol>
                <a:gridCol w="1129030">
                  <a:extLst>
                    <a:ext uri="{9D8B030D-6E8A-4147-A177-3AD203B41FA5}">
                      <a16:colId xmlns:a16="http://schemas.microsoft.com/office/drawing/2014/main" val="3150229369"/>
                    </a:ext>
                  </a:extLst>
                </a:gridCol>
              </a:tblGrid>
              <a:tr h="441092">
                <a:tc>
                  <a:txBody>
                    <a:bodyPr/>
                    <a:lstStyle/>
                    <a:p>
                      <a:pPr algn="ctr"/>
                      <a:endParaRPr kumimoji="1" lang="ja-JP" altLang="en-US" sz="1500" dirty="0"/>
                    </a:p>
                  </a:txBody>
                  <a:tcPr anchor="ctr"/>
                </a:tc>
                <a:tc>
                  <a:txBody>
                    <a:bodyPr/>
                    <a:lstStyle/>
                    <a:p>
                      <a:pPr algn="ctr"/>
                      <a:r>
                        <a:rPr kumimoji="1" lang="ja-JP" altLang="en-US" sz="1500" dirty="0"/>
                        <a:t>添加物</a:t>
                      </a:r>
                      <a:r>
                        <a:rPr kumimoji="1" lang="en-US" altLang="ja-JP" sz="1500" dirty="0"/>
                        <a:t>A</a:t>
                      </a:r>
                      <a:endParaRPr kumimoji="1" lang="ja-JP" altLang="en-US" sz="1500" dirty="0"/>
                    </a:p>
                  </a:txBody>
                  <a:tcPr anchor="ctr"/>
                </a:tc>
                <a:tc>
                  <a:txBody>
                    <a:bodyPr/>
                    <a:lstStyle/>
                    <a:p>
                      <a:pPr algn="ctr"/>
                      <a:r>
                        <a:rPr kumimoji="1" lang="ja-JP" altLang="en-US" sz="1500" dirty="0"/>
                        <a:t>添加物</a:t>
                      </a:r>
                      <a:r>
                        <a:rPr kumimoji="1" lang="en-US" altLang="ja-JP" sz="1500" dirty="0"/>
                        <a:t>B</a:t>
                      </a:r>
                      <a:endParaRPr kumimoji="1" lang="ja-JP" altLang="en-US" sz="1500" dirty="0"/>
                    </a:p>
                  </a:txBody>
                  <a:tcPr anchor="ctr"/>
                </a:tc>
                <a:tc>
                  <a:txBody>
                    <a:bodyPr/>
                    <a:lstStyle/>
                    <a:p>
                      <a:pPr algn="ctr"/>
                      <a:r>
                        <a:rPr kumimoji="1" lang="ja-JP" altLang="en-US" sz="1500" dirty="0"/>
                        <a:t>添加物</a:t>
                      </a:r>
                      <a:r>
                        <a:rPr kumimoji="1" lang="en-US" altLang="ja-JP" sz="1500" dirty="0"/>
                        <a:t>C</a:t>
                      </a:r>
                      <a:endParaRPr kumimoji="1" lang="ja-JP" altLang="en-US" sz="1500" dirty="0"/>
                    </a:p>
                  </a:txBody>
                  <a:tcPr anchor="ctr"/>
                </a:tc>
                <a:extLst>
                  <a:ext uri="{0D108BD9-81ED-4DB2-BD59-A6C34878D82A}">
                    <a16:rowId xmlns:a16="http://schemas.microsoft.com/office/drawing/2014/main" val="875623492"/>
                  </a:ext>
                </a:extLst>
              </a:tr>
              <a:tr h="2573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dirty="0"/>
                        <a:t>添加物無</a:t>
                      </a:r>
                      <a:r>
                        <a:rPr kumimoji="1" lang="en-US" altLang="ja-JP" sz="1500" dirty="0"/>
                        <a:t>N</a:t>
                      </a:r>
                      <a:endParaRPr kumimoji="1" lang="ja-JP" altLang="en-US" sz="1500" dirty="0"/>
                    </a:p>
                  </a:txBody>
                  <a:tcPr anchor="ctr"/>
                </a:tc>
                <a:tc>
                  <a:txBody>
                    <a:bodyPr/>
                    <a:lstStyle/>
                    <a:p>
                      <a:pPr algn="ctr"/>
                      <a:r>
                        <a:rPr kumimoji="1" lang="en-US" altLang="ja-JP" sz="1500" dirty="0"/>
                        <a:t>5%</a:t>
                      </a:r>
                      <a:r>
                        <a:rPr kumimoji="1" lang="ja-JP" altLang="en-US" sz="1500" dirty="0"/>
                        <a:t>有意</a:t>
                      </a:r>
                    </a:p>
                  </a:txBody>
                  <a:tcPr anchor="ctr"/>
                </a:tc>
                <a:tc>
                  <a:txBody>
                    <a:bodyPr/>
                    <a:lstStyle/>
                    <a:p>
                      <a:pPr algn="ctr"/>
                      <a:r>
                        <a:rPr kumimoji="1" lang="en-US" altLang="ja-JP" sz="1500" dirty="0"/>
                        <a:t>5%</a:t>
                      </a:r>
                      <a:r>
                        <a:rPr kumimoji="1" lang="ja-JP" altLang="en-US" sz="1500" dirty="0"/>
                        <a:t>有意</a:t>
                      </a:r>
                      <a:endParaRPr kumimoji="1" lang="en-US" altLang="ja-JP" sz="1500" dirty="0"/>
                    </a:p>
                  </a:txBody>
                  <a:tcPr anchor="ctr"/>
                </a:tc>
                <a:tc>
                  <a:txBody>
                    <a:bodyPr/>
                    <a:lstStyle/>
                    <a:p>
                      <a:pPr algn="ctr"/>
                      <a:r>
                        <a:rPr kumimoji="1" lang="en-US" altLang="ja-JP" sz="1500" dirty="0"/>
                        <a:t>1%</a:t>
                      </a:r>
                      <a:r>
                        <a:rPr kumimoji="1" lang="ja-JP" altLang="en-US" sz="1500" dirty="0"/>
                        <a:t>有意</a:t>
                      </a:r>
                    </a:p>
                  </a:txBody>
                  <a:tcPr anchor="ctr"/>
                </a:tc>
                <a:extLst>
                  <a:ext uri="{0D108BD9-81ED-4DB2-BD59-A6C34878D82A}">
                    <a16:rowId xmlns:a16="http://schemas.microsoft.com/office/drawing/2014/main" val="4087393179"/>
                  </a:ext>
                </a:extLst>
              </a:tr>
              <a:tr h="257304">
                <a:tc>
                  <a:txBody>
                    <a:bodyPr/>
                    <a:lstStyle/>
                    <a:p>
                      <a:pPr algn="ctr"/>
                      <a:r>
                        <a:rPr kumimoji="1" lang="ja-JP" altLang="en-US" sz="1500" dirty="0"/>
                        <a:t>添加物</a:t>
                      </a:r>
                      <a:r>
                        <a:rPr kumimoji="1" lang="en-US" altLang="ja-JP" sz="1500" dirty="0"/>
                        <a:t>A</a:t>
                      </a:r>
                      <a:endParaRPr kumimoji="1" lang="ja-JP" altLang="en-US" sz="1500" dirty="0"/>
                    </a:p>
                  </a:txBody>
                  <a:tcPr anchor="ctr"/>
                </a:tc>
                <a:tc>
                  <a:txBody>
                    <a:bodyPr/>
                    <a:lstStyle/>
                    <a:p>
                      <a:pPr algn="ctr"/>
                      <a:endParaRPr kumimoji="1" lang="ja-JP" altLang="en-US" sz="1500" dirty="0"/>
                    </a:p>
                  </a:txBody>
                  <a:tcPr anchor="ctr"/>
                </a:tc>
                <a:tc>
                  <a:txBody>
                    <a:bodyPr/>
                    <a:lstStyle/>
                    <a:p>
                      <a:pPr algn="ctr"/>
                      <a:r>
                        <a:rPr kumimoji="1" lang="ja-JP" altLang="en-US" sz="1500" dirty="0"/>
                        <a:t>有意でない</a:t>
                      </a:r>
                    </a:p>
                  </a:txBody>
                  <a:tcPr anchor="ctr"/>
                </a:tc>
                <a:tc>
                  <a:txBody>
                    <a:bodyPr/>
                    <a:lstStyle/>
                    <a:p>
                      <a:pPr algn="ctr"/>
                      <a:r>
                        <a:rPr kumimoji="1" lang="ja-JP" altLang="en-US" sz="1500" dirty="0"/>
                        <a:t>有意でない</a:t>
                      </a:r>
                    </a:p>
                  </a:txBody>
                  <a:tcPr anchor="ctr"/>
                </a:tc>
                <a:extLst>
                  <a:ext uri="{0D108BD9-81ED-4DB2-BD59-A6C34878D82A}">
                    <a16:rowId xmlns:a16="http://schemas.microsoft.com/office/drawing/2014/main" val="396466793"/>
                  </a:ext>
                </a:extLst>
              </a:tr>
              <a:tr h="257304">
                <a:tc>
                  <a:txBody>
                    <a:bodyPr/>
                    <a:lstStyle/>
                    <a:p>
                      <a:pPr algn="ctr"/>
                      <a:r>
                        <a:rPr kumimoji="1" lang="ja-JP" altLang="en-US" sz="1500" dirty="0"/>
                        <a:t>添加物</a:t>
                      </a:r>
                      <a:r>
                        <a:rPr kumimoji="1" lang="en-US" altLang="ja-JP" sz="1500" dirty="0"/>
                        <a:t>B</a:t>
                      </a:r>
                      <a:endParaRPr kumimoji="1" lang="ja-JP" altLang="en-US" sz="1500" dirty="0"/>
                    </a:p>
                  </a:txBody>
                  <a:tcPr anchor="ctr"/>
                </a:tc>
                <a:tc>
                  <a:txBody>
                    <a:bodyPr/>
                    <a:lstStyle/>
                    <a:p>
                      <a:pPr algn="ctr"/>
                      <a:endParaRPr kumimoji="1" lang="ja-JP" altLang="en-US" sz="1700" dirty="0"/>
                    </a:p>
                  </a:txBody>
                  <a:tcPr anchor="ctr"/>
                </a:tc>
                <a:tc>
                  <a:txBody>
                    <a:bodyPr/>
                    <a:lstStyle/>
                    <a:p>
                      <a:pPr algn="ctr"/>
                      <a:endParaRPr kumimoji="1" lang="ja-JP" altLang="en-US" sz="1700" dirty="0"/>
                    </a:p>
                  </a:txBody>
                  <a:tcPr anchor="ctr"/>
                </a:tc>
                <a:tc>
                  <a:txBody>
                    <a:bodyPr/>
                    <a:lstStyle/>
                    <a:p>
                      <a:pPr algn="ctr"/>
                      <a:r>
                        <a:rPr kumimoji="1" lang="ja-JP" altLang="en-US" sz="1500" dirty="0"/>
                        <a:t>有意でない</a:t>
                      </a:r>
                    </a:p>
                  </a:txBody>
                  <a:tcPr anchor="ctr"/>
                </a:tc>
                <a:extLst>
                  <a:ext uri="{0D108BD9-81ED-4DB2-BD59-A6C34878D82A}">
                    <a16:rowId xmlns:a16="http://schemas.microsoft.com/office/drawing/2014/main" val="2760380675"/>
                  </a:ext>
                </a:extLst>
              </a:tr>
            </a:tbl>
          </a:graphicData>
        </a:graphic>
      </p:graphicFrame>
      <p:sp>
        <p:nvSpPr>
          <p:cNvPr id="7" name="テキスト ボックス 6">
            <a:extLst>
              <a:ext uri="{FF2B5EF4-FFF2-40B4-BE49-F238E27FC236}">
                <a16:creationId xmlns:a16="http://schemas.microsoft.com/office/drawing/2014/main" id="{F7FBD94C-4D53-4614-BA5A-92E78D0878BF}"/>
              </a:ext>
            </a:extLst>
          </p:cNvPr>
          <p:cNvSpPr txBox="1"/>
          <p:nvPr/>
        </p:nvSpPr>
        <p:spPr>
          <a:xfrm>
            <a:off x="467544" y="1964241"/>
            <a:ext cx="4256293" cy="369332"/>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検定を</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6</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回実施した場合（多重性調整前）</a:t>
            </a:r>
          </a:p>
        </p:txBody>
      </p:sp>
      <p:pic>
        <p:nvPicPr>
          <p:cNvPr id="16" name="図 15">
            <a:extLst>
              <a:ext uri="{FF2B5EF4-FFF2-40B4-BE49-F238E27FC236}">
                <a16:creationId xmlns:a16="http://schemas.microsoft.com/office/drawing/2014/main" id="{8F3C631D-30E9-46D8-BADE-2310CB9945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8466" b="36799"/>
          <a:stretch/>
        </p:blipFill>
        <p:spPr>
          <a:xfrm>
            <a:off x="5868144" y="2364351"/>
            <a:ext cx="2592287" cy="1531806"/>
          </a:xfrm>
          <a:prstGeom prst="rect">
            <a:avLst/>
          </a:prstGeom>
        </p:spPr>
      </p:pic>
      <p:sp>
        <p:nvSpPr>
          <p:cNvPr id="3" name="矢印: 下 2">
            <a:extLst>
              <a:ext uri="{FF2B5EF4-FFF2-40B4-BE49-F238E27FC236}">
                <a16:creationId xmlns:a16="http://schemas.microsoft.com/office/drawing/2014/main" id="{7ADE2656-8C10-4DAF-9EAD-A90C99474D67}"/>
              </a:ext>
            </a:extLst>
          </p:cNvPr>
          <p:cNvSpPr/>
          <p:nvPr/>
        </p:nvSpPr>
        <p:spPr>
          <a:xfrm>
            <a:off x="2639822" y="3949544"/>
            <a:ext cx="432048" cy="415560"/>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79E4B9A-9061-496E-AA8F-CD2A6F3B4578}"/>
              </a:ext>
            </a:extLst>
          </p:cNvPr>
          <p:cNvSpPr txBox="1"/>
          <p:nvPr/>
        </p:nvSpPr>
        <p:spPr>
          <a:xfrm>
            <a:off x="467544" y="4339762"/>
            <a:ext cx="3212739" cy="369332"/>
          </a:xfrm>
          <a:prstGeom prst="rect">
            <a:avLst/>
          </a:prstGeom>
          <a:noFill/>
        </p:spPr>
        <p:txBody>
          <a:bodyPr wrap="non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Bonferroni</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法で多重性を調整後</a:t>
            </a:r>
          </a:p>
        </p:txBody>
      </p:sp>
      <p:pic>
        <p:nvPicPr>
          <p:cNvPr id="6" name="図 5">
            <a:extLst>
              <a:ext uri="{FF2B5EF4-FFF2-40B4-BE49-F238E27FC236}">
                <a16:creationId xmlns:a16="http://schemas.microsoft.com/office/drawing/2014/main" id="{21FC1E34-2CCD-46D9-A966-05EB01E57A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265" y="4008455"/>
            <a:ext cx="2486043" cy="2171716"/>
          </a:xfrm>
          <a:prstGeom prst="rect">
            <a:avLst/>
          </a:prstGeom>
        </p:spPr>
      </p:pic>
      <p:graphicFrame>
        <p:nvGraphicFramePr>
          <p:cNvPr id="12" name="コンテンツ プレースホルダー 3">
            <a:extLst>
              <a:ext uri="{FF2B5EF4-FFF2-40B4-BE49-F238E27FC236}">
                <a16:creationId xmlns:a16="http://schemas.microsoft.com/office/drawing/2014/main" id="{762D4B56-EC81-4EDE-8A1A-D43789007BB4}"/>
              </a:ext>
            </a:extLst>
          </p:cNvPr>
          <p:cNvGraphicFramePr>
            <a:graphicFrameLocks/>
          </p:cNvGraphicFramePr>
          <p:nvPr>
            <p:extLst>
              <p:ext uri="{D42A27DB-BD31-4B8C-83A1-F6EECF244321}">
                <p14:modId xmlns:p14="http://schemas.microsoft.com/office/powerpoint/2010/main" val="3297683560"/>
              </p:ext>
            </p:extLst>
          </p:nvPr>
        </p:nvGraphicFramePr>
        <p:xfrm>
          <a:off x="539552" y="4714076"/>
          <a:ext cx="4500245" cy="1431692"/>
        </p:xfrm>
        <a:graphic>
          <a:graphicData uri="http://schemas.openxmlformats.org/drawingml/2006/table">
            <a:tbl>
              <a:tblPr firstRow="1" firstCol="1" bandRow="1">
                <a:tableStyleId>{5C22544A-7EE6-4342-B048-85BDC9FD1C3A}</a:tableStyleId>
              </a:tblPr>
              <a:tblGrid>
                <a:gridCol w="1113155">
                  <a:extLst>
                    <a:ext uri="{9D8B030D-6E8A-4147-A177-3AD203B41FA5}">
                      <a16:colId xmlns:a16="http://schemas.microsoft.com/office/drawing/2014/main" val="3469064521"/>
                    </a:ext>
                  </a:extLst>
                </a:gridCol>
                <a:gridCol w="1129030">
                  <a:extLst>
                    <a:ext uri="{9D8B030D-6E8A-4147-A177-3AD203B41FA5}">
                      <a16:colId xmlns:a16="http://schemas.microsoft.com/office/drawing/2014/main" val="1388660551"/>
                    </a:ext>
                  </a:extLst>
                </a:gridCol>
                <a:gridCol w="1129030">
                  <a:extLst>
                    <a:ext uri="{9D8B030D-6E8A-4147-A177-3AD203B41FA5}">
                      <a16:colId xmlns:a16="http://schemas.microsoft.com/office/drawing/2014/main" val="658569977"/>
                    </a:ext>
                  </a:extLst>
                </a:gridCol>
                <a:gridCol w="1129030">
                  <a:extLst>
                    <a:ext uri="{9D8B030D-6E8A-4147-A177-3AD203B41FA5}">
                      <a16:colId xmlns:a16="http://schemas.microsoft.com/office/drawing/2014/main" val="3150229369"/>
                    </a:ext>
                  </a:extLst>
                </a:gridCol>
              </a:tblGrid>
              <a:tr h="441092">
                <a:tc>
                  <a:txBody>
                    <a:bodyPr/>
                    <a:lstStyle/>
                    <a:p>
                      <a:pPr algn="ctr"/>
                      <a:endParaRPr kumimoji="1" lang="ja-JP" altLang="en-US" sz="1500" dirty="0"/>
                    </a:p>
                  </a:txBody>
                  <a:tcPr anchor="ctr"/>
                </a:tc>
                <a:tc>
                  <a:txBody>
                    <a:bodyPr/>
                    <a:lstStyle/>
                    <a:p>
                      <a:pPr algn="ctr"/>
                      <a:r>
                        <a:rPr kumimoji="1" lang="ja-JP" altLang="en-US" sz="1500" dirty="0"/>
                        <a:t>添加物</a:t>
                      </a:r>
                      <a:r>
                        <a:rPr kumimoji="1" lang="en-US" altLang="ja-JP" sz="1500" dirty="0"/>
                        <a:t>A</a:t>
                      </a:r>
                      <a:endParaRPr kumimoji="1" lang="ja-JP" altLang="en-US" sz="1500" dirty="0"/>
                    </a:p>
                  </a:txBody>
                  <a:tcPr anchor="ctr"/>
                </a:tc>
                <a:tc>
                  <a:txBody>
                    <a:bodyPr/>
                    <a:lstStyle/>
                    <a:p>
                      <a:pPr algn="ctr"/>
                      <a:r>
                        <a:rPr kumimoji="1" lang="ja-JP" altLang="en-US" sz="1500" dirty="0"/>
                        <a:t>添加物</a:t>
                      </a:r>
                      <a:r>
                        <a:rPr kumimoji="1" lang="en-US" altLang="ja-JP" sz="1500" dirty="0"/>
                        <a:t>B</a:t>
                      </a:r>
                      <a:endParaRPr kumimoji="1" lang="ja-JP" altLang="en-US" sz="1500" dirty="0"/>
                    </a:p>
                  </a:txBody>
                  <a:tcPr anchor="ctr"/>
                </a:tc>
                <a:tc>
                  <a:txBody>
                    <a:bodyPr/>
                    <a:lstStyle/>
                    <a:p>
                      <a:pPr algn="ctr"/>
                      <a:r>
                        <a:rPr kumimoji="1" lang="ja-JP" altLang="en-US" sz="1500" dirty="0"/>
                        <a:t>添加物</a:t>
                      </a:r>
                      <a:r>
                        <a:rPr kumimoji="1" lang="en-US" altLang="ja-JP" sz="1500" dirty="0"/>
                        <a:t>C</a:t>
                      </a:r>
                      <a:endParaRPr kumimoji="1" lang="ja-JP" altLang="en-US" sz="1500" dirty="0"/>
                    </a:p>
                  </a:txBody>
                  <a:tcPr anchor="ctr"/>
                </a:tc>
                <a:extLst>
                  <a:ext uri="{0D108BD9-81ED-4DB2-BD59-A6C34878D82A}">
                    <a16:rowId xmlns:a16="http://schemas.microsoft.com/office/drawing/2014/main" val="875623492"/>
                  </a:ext>
                </a:extLst>
              </a:tr>
              <a:tr h="2573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dirty="0"/>
                        <a:t>添加物無</a:t>
                      </a:r>
                      <a:r>
                        <a:rPr kumimoji="1" lang="en-US" altLang="ja-JP" sz="1500" dirty="0"/>
                        <a:t>N</a:t>
                      </a:r>
                      <a:endParaRPr kumimoji="1" lang="ja-JP" altLang="en-US" sz="1500" dirty="0"/>
                    </a:p>
                  </a:txBody>
                  <a:tcPr anchor="ctr"/>
                </a:tc>
                <a:tc>
                  <a:txBody>
                    <a:bodyPr/>
                    <a:lstStyle/>
                    <a:p>
                      <a:pPr algn="ctr"/>
                      <a:r>
                        <a:rPr kumimoji="1" lang="ja-JP" altLang="en-US" sz="1500" dirty="0"/>
                        <a:t>有意でない</a:t>
                      </a:r>
                    </a:p>
                  </a:txBody>
                  <a:tcPr anchor="ctr"/>
                </a:tc>
                <a:tc>
                  <a:txBody>
                    <a:bodyPr/>
                    <a:lstStyle/>
                    <a:p>
                      <a:pPr algn="ctr"/>
                      <a:r>
                        <a:rPr kumimoji="1" lang="ja-JP" altLang="en-US" sz="1500" dirty="0"/>
                        <a:t>有意でない</a:t>
                      </a:r>
                      <a:endParaRPr kumimoji="1" lang="en-US" altLang="ja-JP" sz="1500" dirty="0"/>
                    </a:p>
                  </a:txBody>
                  <a:tcPr anchor="ctr"/>
                </a:tc>
                <a:tc>
                  <a:txBody>
                    <a:bodyPr/>
                    <a:lstStyle/>
                    <a:p>
                      <a:pPr algn="ctr"/>
                      <a:r>
                        <a:rPr kumimoji="1" lang="en-US" altLang="ja-JP" sz="1500" dirty="0"/>
                        <a:t>5%</a:t>
                      </a:r>
                      <a:r>
                        <a:rPr kumimoji="1" lang="ja-JP" altLang="en-US" sz="1500" dirty="0"/>
                        <a:t>有意</a:t>
                      </a:r>
                    </a:p>
                  </a:txBody>
                  <a:tcPr anchor="ctr"/>
                </a:tc>
                <a:extLst>
                  <a:ext uri="{0D108BD9-81ED-4DB2-BD59-A6C34878D82A}">
                    <a16:rowId xmlns:a16="http://schemas.microsoft.com/office/drawing/2014/main" val="4087393179"/>
                  </a:ext>
                </a:extLst>
              </a:tr>
              <a:tr h="257304">
                <a:tc>
                  <a:txBody>
                    <a:bodyPr/>
                    <a:lstStyle/>
                    <a:p>
                      <a:pPr algn="ctr"/>
                      <a:r>
                        <a:rPr kumimoji="1" lang="ja-JP" altLang="en-US" sz="1500" dirty="0"/>
                        <a:t>添加物</a:t>
                      </a:r>
                      <a:r>
                        <a:rPr kumimoji="1" lang="en-US" altLang="ja-JP" sz="1500" dirty="0"/>
                        <a:t>A</a:t>
                      </a:r>
                      <a:endParaRPr kumimoji="1" lang="ja-JP" altLang="en-US" sz="1500" dirty="0"/>
                    </a:p>
                  </a:txBody>
                  <a:tcPr anchor="ctr"/>
                </a:tc>
                <a:tc>
                  <a:txBody>
                    <a:bodyPr/>
                    <a:lstStyle/>
                    <a:p>
                      <a:pPr algn="ctr"/>
                      <a:endParaRPr kumimoji="1" lang="ja-JP" altLang="en-US" sz="1500" dirty="0"/>
                    </a:p>
                  </a:txBody>
                  <a:tcPr anchor="ctr"/>
                </a:tc>
                <a:tc>
                  <a:txBody>
                    <a:bodyPr/>
                    <a:lstStyle/>
                    <a:p>
                      <a:pPr algn="ctr"/>
                      <a:r>
                        <a:rPr kumimoji="1" lang="ja-JP" altLang="en-US" sz="1500" dirty="0"/>
                        <a:t>有意でない</a:t>
                      </a:r>
                    </a:p>
                  </a:txBody>
                  <a:tcPr anchor="ctr"/>
                </a:tc>
                <a:tc>
                  <a:txBody>
                    <a:bodyPr/>
                    <a:lstStyle/>
                    <a:p>
                      <a:pPr algn="ctr"/>
                      <a:r>
                        <a:rPr kumimoji="1" lang="ja-JP" altLang="en-US" sz="1500" dirty="0"/>
                        <a:t>有意でない</a:t>
                      </a:r>
                    </a:p>
                  </a:txBody>
                  <a:tcPr anchor="ctr"/>
                </a:tc>
                <a:extLst>
                  <a:ext uri="{0D108BD9-81ED-4DB2-BD59-A6C34878D82A}">
                    <a16:rowId xmlns:a16="http://schemas.microsoft.com/office/drawing/2014/main" val="396466793"/>
                  </a:ext>
                </a:extLst>
              </a:tr>
              <a:tr h="257304">
                <a:tc>
                  <a:txBody>
                    <a:bodyPr/>
                    <a:lstStyle/>
                    <a:p>
                      <a:pPr algn="ctr"/>
                      <a:r>
                        <a:rPr kumimoji="1" lang="ja-JP" altLang="en-US" sz="1500" dirty="0"/>
                        <a:t>添加物</a:t>
                      </a:r>
                      <a:r>
                        <a:rPr kumimoji="1" lang="en-US" altLang="ja-JP" sz="1500" dirty="0"/>
                        <a:t>B</a:t>
                      </a:r>
                      <a:endParaRPr kumimoji="1" lang="ja-JP" altLang="en-US" sz="1500" dirty="0"/>
                    </a:p>
                  </a:txBody>
                  <a:tcPr anchor="ctr"/>
                </a:tc>
                <a:tc>
                  <a:txBody>
                    <a:bodyPr/>
                    <a:lstStyle/>
                    <a:p>
                      <a:pPr algn="ctr"/>
                      <a:endParaRPr kumimoji="1" lang="ja-JP" altLang="en-US" sz="1700" dirty="0"/>
                    </a:p>
                  </a:txBody>
                  <a:tcPr anchor="ctr"/>
                </a:tc>
                <a:tc>
                  <a:txBody>
                    <a:bodyPr/>
                    <a:lstStyle/>
                    <a:p>
                      <a:pPr algn="ctr"/>
                      <a:endParaRPr kumimoji="1" lang="ja-JP" altLang="en-US" sz="1700" dirty="0"/>
                    </a:p>
                  </a:txBody>
                  <a:tcPr anchor="ctr"/>
                </a:tc>
                <a:tc>
                  <a:txBody>
                    <a:bodyPr/>
                    <a:lstStyle/>
                    <a:p>
                      <a:pPr algn="ctr"/>
                      <a:r>
                        <a:rPr kumimoji="1" lang="ja-JP" altLang="en-US" sz="1500" dirty="0"/>
                        <a:t>有意でない</a:t>
                      </a:r>
                    </a:p>
                  </a:txBody>
                  <a:tcPr anchor="ctr"/>
                </a:tc>
                <a:extLst>
                  <a:ext uri="{0D108BD9-81ED-4DB2-BD59-A6C34878D82A}">
                    <a16:rowId xmlns:a16="http://schemas.microsoft.com/office/drawing/2014/main" val="2760380675"/>
                  </a:ext>
                </a:extLst>
              </a:tr>
            </a:tbl>
          </a:graphicData>
        </a:graphic>
      </p:graphicFrame>
      <p:sp>
        <p:nvSpPr>
          <p:cNvPr id="11" name="四角形: 角を丸くする 10">
            <a:extLst>
              <a:ext uri="{FF2B5EF4-FFF2-40B4-BE49-F238E27FC236}">
                <a16:creationId xmlns:a16="http://schemas.microsoft.com/office/drawing/2014/main" id="{95EEE62A-5D07-411B-A6B6-BFDD30A862DE}"/>
              </a:ext>
            </a:extLst>
          </p:cNvPr>
          <p:cNvSpPr/>
          <p:nvPr/>
        </p:nvSpPr>
        <p:spPr>
          <a:xfrm>
            <a:off x="1619671" y="2864738"/>
            <a:ext cx="3204225" cy="34355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ACB53ED3-ABF3-43EF-B2BB-184B56C2FBA3}"/>
              </a:ext>
            </a:extLst>
          </p:cNvPr>
          <p:cNvSpPr/>
          <p:nvPr/>
        </p:nvSpPr>
        <p:spPr>
          <a:xfrm>
            <a:off x="3923928" y="5135805"/>
            <a:ext cx="1125430" cy="34355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9F5E7EA-476A-42F5-B257-65AB97DD86F2}"/>
              </a:ext>
            </a:extLst>
          </p:cNvPr>
          <p:cNvSpPr txBox="1"/>
          <p:nvPr/>
        </p:nvSpPr>
        <p:spPr>
          <a:xfrm>
            <a:off x="5436096" y="1964241"/>
            <a:ext cx="3297698" cy="369332"/>
          </a:xfrm>
          <a:prstGeom prst="rect">
            <a:avLst/>
          </a:prstGeom>
          <a:noFill/>
        </p:spPr>
        <p:txBody>
          <a:bodyPr wrap="non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群間の</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Bonferroni</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a:t>
            </a:r>
          </a:p>
        </p:txBody>
      </p:sp>
      <p:sp>
        <p:nvSpPr>
          <p:cNvPr id="13" name="四角形: 角を丸くする 12">
            <a:extLst>
              <a:ext uri="{FF2B5EF4-FFF2-40B4-BE49-F238E27FC236}">
                <a16:creationId xmlns:a16="http://schemas.microsoft.com/office/drawing/2014/main" id="{16B407EC-D673-4C2A-93D1-7813CC860462}"/>
              </a:ext>
            </a:extLst>
          </p:cNvPr>
          <p:cNvSpPr/>
          <p:nvPr/>
        </p:nvSpPr>
        <p:spPr>
          <a:xfrm>
            <a:off x="521890" y="2444269"/>
            <a:ext cx="2033886" cy="76402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コネクタ: カギ線 17">
            <a:extLst>
              <a:ext uri="{FF2B5EF4-FFF2-40B4-BE49-F238E27FC236}">
                <a16:creationId xmlns:a16="http://schemas.microsoft.com/office/drawing/2014/main" id="{A69D51A5-2ACA-4CA0-A400-A241206EFADA}"/>
              </a:ext>
            </a:extLst>
          </p:cNvPr>
          <p:cNvCxnSpPr>
            <a:cxnSpLocks/>
            <a:endCxn id="15" idx="1"/>
          </p:cNvCxnSpPr>
          <p:nvPr/>
        </p:nvCxnSpPr>
        <p:spPr>
          <a:xfrm flipV="1">
            <a:off x="2555776" y="2148907"/>
            <a:ext cx="2880320" cy="639080"/>
          </a:xfrm>
          <a:prstGeom prst="bentConnector3">
            <a:avLst>
              <a:gd name="adj1" fmla="val 84999"/>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8BC30BD2-A929-4D2E-A5B0-23E1520CB0AB}"/>
              </a:ext>
            </a:extLst>
          </p:cNvPr>
          <p:cNvSpPr/>
          <p:nvPr/>
        </p:nvSpPr>
        <p:spPr>
          <a:xfrm>
            <a:off x="5923268" y="5396656"/>
            <a:ext cx="1889091" cy="15219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9935DED2-ABDD-4B2F-96A2-44B3762402CD}"/>
              </a:ext>
            </a:extLst>
          </p:cNvPr>
          <p:cNvSpPr/>
          <p:nvPr/>
        </p:nvSpPr>
        <p:spPr>
          <a:xfrm>
            <a:off x="5927833" y="6025049"/>
            <a:ext cx="1889091" cy="15219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4D81AABF-429F-4253-AA37-05A10CE77893}"/>
              </a:ext>
            </a:extLst>
          </p:cNvPr>
          <p:cNvSpPr/>
          <p:nvPr/>
        </p:nvSpPr>
        <p:spPr>
          <a:xfrm>
            <a:off x="5921265" y="3665681"/>
            <a:ext cx="936104" cy="20345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61AE208-FC0C-46FA-A0E9-ACB8455BAB01}"/>
              </a:ext>
            </a:extLst>
          </p:cNvPr>
          <p:cNvSpPr txBox="1"/>
          <p:nvPr/>
        </p:nvSpPr>
        <p:spPr>
          <a:xfrm>
            <a:off x="6908792" y="3557603"/>
            <a:ext cx="1527982" cy="369332"/>
          </a:xfrm>
          <a:prstGeom prst="rect">
            <a:avLst/>
          </a:prstGeom>
          <a:noFill/>
        </p:spPr>
        <p:txBody>
          <a:bodyPr wrap="none" rtlCol="0">
            <a:spAutoFit/>
          </a:bodyPr>
          <a:lstStyle/>
          <a:p>
            <a:pPr algn="l"/>
            <a:r>
              <a:rPr kumimoji="1" lang="en-US" altLang="ja-JP"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0.05</a:t>
            </a:r>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を</a:t>
            </a:r>
            <a:r>
              <a:rPr kumimoji="1" lang="en-US" altLang="ja-JP"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6</a:t>
            </a:r>
            <a:r>
              <a:rPr kumimoji="1" lang="ja-JP" altLang="en-US" sz="18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で割る</a:t>
            </a:r>
          </a:p>
        </p:txBody>
      </p:sp>
      <p:sp>
        <p:nvSpPr>
          <p:cNvPr id="25" name="テキスト ボックス 24">
            <a:extLst>
              <a:ext uri="{FF2B5EF4-FFF2-40B4-BE49-F238E27FC236}">
                <a16:creationId xmlns:a16="http://schemas.microsoft.com/office/drawing/2014/main" id="{879ACDD4-422D-49C8-ACB2-F3B80B2E97C8}"/>
              </a:ext>
            </a:extLst>
          </p:cNvPr>
          <p:cNvSpPr txBox="1"/>
          <p:nvPr/>
        </p:nvSpPr>
        <p:spPr>
          <a:xfrm>
            <a:off x="7812359" y="5539473"/>
            <a:ext cx="1224137" cy="553998"/>
          </a:xfrm>
          <a:prstGeom prst="rect">
            <a:avLst/>
          </a:prstGeom>
          <a:noFill/>
        </p:spPr>
        <p:txBody>
          <a:bodyPr wrap="squar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差があるとはいえない</a:t>
            </a:r>
            <a:endPar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7" name="直線矢印コネクタ 26">
            <a:extLst>
              <a:ext uri="{FF2B5EF4-FFF2-40B4-BE49-F238E27FC236}">
                <a16:creationId xmlns:a16="http://schemas.microsoft.com/office/drawing/2014/main" id="{CCADD859-C6C3-486C-844A-63470D518127}"/>
              </a:ext>
            </a:extLst>
          </p:cNvPr>
          <p:cNvCxnSpPr>
            <a:cxnSpLocks/>
          </p:cNvCxnSpPr>
          <p:nvPr/>
        </p:nvCxnSpPr>
        <p:spPr>
          <a:xfrm flipH="1" flipV="1">
            <a:off x="7799124" y="5458077"/>
            <a:ext cx="301268" cy="11217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AC1C7B9E-52B9-4BAE-B64D-DCE38EDB277C}"/>
              </a:ext>
            </a:extLst>
          </p:cNvPr>
          <p:cNvCxnSpPr>
            <a:cxnSpLocks/>
          </p:cNvCxnSpPr>
          <p:nvPr/>
        </p:nvCxnSpPr>
        <p:spPr>
          <a:xfrm flipH="1">
            <a:off x="7810848" y="6079269"/>
            <a:ext cx="217536" cy="5706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a:extLst>
              <a:ext uri="{FF2B5EF4-FFF2-40B4-BE49-F238E27FC236}">
                <a16:creationId xmlns:a16="http://schemas.microsoft.com/office/drawing/2014/main" id="{B7F3F588-7B41-4DF5-B1D6-46BEFFB272AF}"/>
              </a:ext>
            </a:extLst>
          </p:cNvPr>
          <p:cNvSpPr/>
          <p:nvPr/>
        </p:nvSpPr>
        <p:spPr>
          <a:xfrm>
            <a:off x="539552" y="4715337"/>
            <a:ext cx="2232248" cy="76402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E1BC8239-2473-4B0F-80DE-87134E169400}"/>
              </a:ext>
            </a:extLst>
          </p:cNvPr>
          <p:cNvSpPr txBox="1"/>
          <p:nvPr/>
        </p:nvSpPr>
        <p:spPr>
          <a:xfrm>
            <a:off x="3621630" y="4119318"/>
            <a:ext cx="2313245" cy="553998"/>
          </a:xfrm>
          <a:prstGeom prst="rect">
            <a:avLst/>
          </a:prstGeom>
          <a:noFill/>
        </p:spPr>
        <p:txBody>
          <a:bodyPr wrap="square" rtlCol="0">
            <a:spAutoFit/>
          </a:bodyPr>
          <a:lstStyle/>
          <a:p>
            <a:pPr algn="just"/>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有意差があるといっても良いのは</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N-C</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間だけだった</a:t>
            </a:r>
          </a:p>
        </p:txBody>
      </p:sp>
      <p:cxnSp>
        <p:nvCxnSpPr>
          <p:cNvPr id="34" name="コネクタ: 曲線 33">
            <a:extLst>
              <a:ext uri="{FF2B5EF4-FFF2-40B4-BE49-F238E27FC236}">
                <a16:creationId xmlns:a16="http://schemas.microsoft.com/office/drawing/2014/main" id="{160F9B15-7BAE-4ECE-BFBC-490BD963AE06}"/>
              </a:ext>
            </a:extLst>
          </p:cNvPr>
          <p:cNvCxnSpPr>
            <a:cxnSpLocks/>
          </p:cNvCxnSpPr>
          <p:nvPr/>
        </p:nvCxnSpPr>
        <p:spPr>
          <a:xfrm rot="5400000">
            <a:off x="4872649" y="4765568"/>
            <a:ext cx="504925" cy="194790"/>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8E7A3BE1-B9B8-405B-9FC2-0FDA4AF19BBF}"/>
              </a:ext>
            </a:extLst>
          </p:cNvPr>
          <p:cNvCxnSpPr>
            <a:cxnSpLocks/>
          </p:cNvCxnSpPr>
          <p:nvPr/>
        </p:nvCxnSpPr>
        <p:spPr>
          <a:xfrm rot="10800000">
            <a:off x="2483768" y="5496576"/>
            <a:ext cx="3427936" cy="623168"/>
          </a:xfrm>
          <a:prstGeom prst="bentConnector3">
            <a:avLst>
              <a:gd name="adj1" fmla="val 9996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曲線 39">
            <a:extLst>
              <a:ext uri="{FF2B5EF4-FFF2-40B4-BE49-F238E27FC236}">
                <a16:creationId xmlns:a16="http://schemas.microsoft.com/office/drawing/2014/main" id="{5999494D-9D23-4DDA-B37E-585EB9BA1109}"/>
              </a:ext>
            </a:extLst>
          </p:cNvPr>
          <p:cNvCxnSpPr>
            <a:cxnSpLocks/>
            <a:stCxn id="42" idx="0"/>
          </p:cNvCxnSpPr>
          <p:nvPr/>
        </p:nvCxnSpPr>
        <p:spPr>
          <a:xfrm rot="16200000" flipV="1">
            <a:off x="5023036" y="2835460"/>
            <a:ext cx="131848" cy="530126"/>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195B1ECD-C732-48F9-B1C4-D6C6839BCEFF}"/>
              </a:ext>
            </a:extLst>
          </p:cNvPr>
          <p:cNvSpPr txBox="1"/>
          <p:nvPr/>
        </p:nvSpPr>
        <p:spPr>
          <a:xfrm>
            <a:off x="4823896" y="3166447"/>
            <a:ext cx="1060254" cy="553998"/>
          </a:xfrm>
          <a:prstGeom prst="rect">
            <a:avLst/>
          </a:prstGeom>
          <a:noFill/>
        </p:spPr>
        <p:txBody>
          <a:bodyPr wrap="square" rtlCol="0">
            <a:spAutoFit/>
          </a:bodyPr>
          <a:lstStyle/>
          <a:p>
            <a:pPr algn="just"/>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対に有意差あり？</a:t>
            </a:r>
          </a:p>
        </p:txBody>
      </p:sp>
    </p:spTree>
    <p:extLst>
      <p:ext uri="{BB962C8B-B14F-4D97-AF65-F5344CB8AC3E}">
        <p14:creationId xmlns:p14="http://schemas.microsoft.com/office/powerpoint/2010/main" val="260027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4" grpId="0" animBg="1"/>
      <p:bldP spid="15" grpId="0"/>
      <p:bldP spid="13" grpId="0" animBg="1"/>
      <p:bldP spid="21" grpId="0" animBg="1"/>
      <p:bldP spid="22" grpId="0" animBg="1"/>
      <p:bldP spid="23" grpId="0" animBg="1"/>
      <p:bldP spid="24" grpId="0"/>
      <p:bldP spid="25" grpId="0"/>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B3A51-B582-41A9-A646-4BD55116B0FF}"/>
              </a:ext>
            </a:extLst>
          </p:cNvPr>
          <p:cNvSpPr>
            <a:spLocks noGrp="1"/>
          </p:cNvSpPr>
          <p:nvPr>
            <p:ph type="title"/>
          </p:nvPr>
        </p:nvSpPr>
        <p:spPr/>
        <p:txBody>
          <a:bodyPr/>
          <a:lstStyle/>
          <a:p>
            <a:r>
              <a:rPr lang="en-US" altLang="ja-JP" sz="3500" dirty="0"/>
              <a:t>2</a:t>
            </a:r>
            <a:r>
              <a:rPr lang="ja-JP" altLang="en-US" sz="3500" dirty="0"/>
              <a:t>群しかなかったことにすれば良い？</a:t>
            </a:r>
            <a:endParaRPr kumimoji="1" lang="ja-JP" altLang="en-US" sz="3500" dirty="0"/>
          </a:p>
        </p:txBody>
      </p:sp>
      <p:graphicFrame>
        <p:nvGraphicFramePr>
          <p:cNvPr id="4" name="コンテンツ プレースホルダー 3">
            <a:extLst>
              <a:ext uri="{FF2B5EF4-FFF2-40B4-BE49-F238E27FC236}">
                <a16:creationId xmlns:a16="http://schemas.microsoft.com/office/drawing/2014/main" id="{FF94F97B-55C3-45DD-BE57-AD4193E97015}"/>
              </a:ext>
            </a:extLst>
          </p:cNvPr>
          <p:cNvGraphicFramePr>
            <a:graphicFrameLocks noGrp="1"/>
          </p:cNvGraphicFramePr>
          <p:nvPr>
            <p:ph idx="1"/>
            <p:extLst>
              <p:ext uri="{D42A27DB-BD31-4B8C-83A1-F6EECF244321}">
                <p14:modId xmlns:p14="http://schemas.microsoft.com/office/powerpoint/2010/main" val="4287757222"/>
              </p:ext>
            </p:extLst>
          </p:nvPr>
        </p:nvGraphicFramePr>
        <p:xfrm>
          <a:off x="1619672" y="2901134"/>
          <a:ext cx="3461552" cy="1600200"/>
        </p:xfrm>
        <a:graphic>
          <a:graphicData uri="http://schemas.openxmlformats.org/drawingml/2006/table">
            <a:tbl>
              <a:tblPr firstRow="1" bandRow="1">
                <a:tableStyleId>{5C22544A-7EE6-4342-B048-85BDC9FD1C3A}</a:tableStyleId>
              </a:tblPr>
              <a:tblGrid>
                <a:gridCol w="1000882">
                  <a:extLst>
                    <a:ext uri="{9D8B030D-6E8A-4147-A177-3AD203B41FA5}">
                      <a16:colId xmlns:a16="http://schemas.microsoft.com/office/drawing/2014/main" val="3469064521"/>
                    </a:ext>
                  </a:extLst>
                </a:gridCol>
                <a:gridCol w="814795">
                  <a:extLst>
                    <a:ext uri="{9D8B030D-6E8A-4147-A177-3AD203B41FA5}">
                      <a16:colId xmlns:a16="http://schemas.microsoft.com/office/drawing/2014/main" val="1388660551"/>
                    </a:ext>
                  </a:extLst>
                </a:gridCol>
                <a:gridCol w="814795">
                  <a:extLst>
                    <a:ext uri="{9D8B030D-6E8A-4147-A177-3AD203B41FA5}">
                      <a16:colId xmlns:a16="http://schemas.microsoft.com/office/drawing/2014/main" val="658569977"/>
                    </a:ext>
                  </a:extLst>
                </a:gridCol>
                <a:gridCol w="831080">
                  <a:extLst>
                    <a:ext uri="{9D8B030D-6E8A-4147-A177-3AD203B41FA5}">
                      <a16:colId xmlns:a16="http://schemas.microsoft.com/office/drawing/2014/main" val="3150229369"/>
                    </a:ext>
                  </a:extLst>
                </a:gridCol>
              </a:tblGrid>
              <a:tr h="441092">
                <a:tc>
                  <a:txBody>
                    <a:bodyPr/>
                    <a:lstStyle/>
                    <a:p>
                      <a:pPr algn="ctr"/>
                      <a:r>
                        <a:rPr kumimoji="1" lang="ja-JP" altLang="en-US" sz="1500" dirty="0"/>
                        <a:t>添加物無</a:t>
                      </a:r>
                      <a:r>
                        <a:rPr kumimoji="1" lang="en-US" altLang="ja-JP" sz="1500" dirty="0"/>
                        <a:t>N</a:t>
                      </a:r>
                      <a:endParaRPr kumimoji="1" lang="ja-JP" altLang="en-US" sz="1500" dirty="0"/>
                    </a:p>
                  </a:txBody>
                  <a:tcPr/>
                </a:tc>
                <a:tc>
                  <a:txBody>
                    <a:bodyPr/>
                    <a:lstStyle/>
                    <a:p>
                      <a:pPr algn="ctr"/>
                      <a:r>
                        <a:rPr kumimoji="1" lang="ja-JP" altLang="en-US" sz="1500" dirty="0"/>
                        <a:t>添加物</a:t>
                      </a:r>
                      <a:r>
                        <a:rPr kumimoji="1" lang="en-US" altLang="ja-JP" sz="1500" dirty="0"/>
                        <a:t>A</a:t>
                      </a:r>
                      <a:endParaRPr kumimoji="1" lang="ja-JP" altLang="en-US" sz="1500" dirty="0"/>
                    </a:p>
                  </a:txBody>
                  <a:tcPr/>
                </a:tc>
                <a:tc>
                  <a:txBody>
                    <a:bodyPr/>
                    <a:lstStyle/>
                    <a:p>
                      <a:pPr algn="ctr"/>
                      <a:r>
                        <a:rPr kumimoji="1" lang="ja-JP" altLang="en-US" sz="1500" dirty="0"/>
                        <a:t>添加物</a:t>
                      </a:r>
                      <a:r>
                        <a:rPr kumimoji="1" lang="en-US" altLang="ja-JP" sz="1500" dirty="0"/>
                        <a:t>B</a:t>
                      </a:r>
                      <a:endParaRPr kumimoji="1" lang="ja-JP" altLang="en-US" sz="1500" dirty="0"/>
                    </a:p>
                  </a:txBody>
                  <a:tcPr/>
                </a:tc>
                <a:tc>
                  <a:txBody>
                    <a:bodyPr/>
                    <a:lstStyle/>
                    <a:p>
                      <a:pPr algn="ctr"/>
                      <a:r>
                        <a:rPr kumimoji="1" lang="ja-JP" altLang="en-US" sz="1500" dirty="0"/>
                        <a:t>添加物</a:t>
                      </a:r>
                      <a:r>
                        <a:rPr kumimoji="1" lang="en-US" altLang="ja-JP" sz="1500" dirty="0"/>
                        <a:t>C</a:t>
                      </a:r>
                      <a:endParaRPr kumimoji="1" lang="ja-JP" altLang="en-US" sz="1500" dirty="0"/>
                    </a:p>
                  </a:txBody>
                  <a:tcPr/>
                </a:tc>
                <a:extLst>
                  <a:ext uri="{0D108BD9-81ED-4DB2-BD59-A6C34878D82A}">
                    <a16:rowId xmlns:a16="http://schemas.microsoft.com/office/drawing/2014/main" val="875623492"/>
                  </a:ext>
                </a:extLst>
              </a:tr>
              <a:tr h="257304">
                <a:tc>
                  <a:txBody>
                    <a:bodyPr/>
                    <a:lstStyle/>
                    <a:p>
                      <a:pPr algn="ctr"/>
                      <a:r>
                        <a:rPr kumimoji="1" lang="en-US" altLang="ja-JP" sz="1700" dirty="0"/>
                        <a:t>470</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extLst>
                  <a:ext uri="{0D108BD9-81ED-4DB2-BD59-A6C34878D82A}">
                    <a16:rowId xmlns:a16="http://schemas.microsoft.com/office/drawing/2014/main" val="4087393179"/>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tc>
                  <a:txBody>
                    <a:bodyPr/>
                    <a:lstStyle/>
                    <a:p>
                      <a:pPr algn="ctr"/>
                      <a:r>
                        <a:rPr kumimoji="1" lang="en-US" altLang="ja-JP" sz="1700" dirty="0"/>
                        <a:t>570</a:t>
                      </a:r>
                      <a:endParaRPr kumimoji="1" lang="ja-JP" altLang="en-US" sz="1700" dirty="0"/>
                    </a:p>
                  </a:txBody>
                  <a:tcPr/>
                </a:tc>
                <a:extLst>
                  <a:ext uri="{0D108BD9-81ED-4DB2-BD59-A6C34878D82A}">
                    <a16:rowId xmlns:a16="http://schemas.microsoft.com/office/drawing/2014/main" val="396466793"/>
                  </a:ext>
                </a:extLst>
              </a:tr>
              <a:tr h="257304">
                <a:tc>
                  <a:txBody>
                    <a:bodyPr/>
                    <a:lstStyle/>
                    <a:p>
                      <a:pPr algn="ctr"/>
                      <a:r>
                        <a:rPr kumimoji="1" lang="en-US" altLang="ja-JP" sz="1700" dirty="0"/>
                        <a:t>490</a:t>
                      </a:r>
                      <a:endParaRPr kumimoji="1" lang="ja-JP" altLang="en-US" sz="1700" dirty="0"/>
                    </a:p>
                  </a:txBody>
                  <a:tcPr/>
                </a:tc>
                <a:tc>
                  <a:txBody>
                    <a:bodyPr/>
                    <a:lstStyle/>
                    <a:p>
                      <a:pPr algn="ctr"/>
                      <a:endParaRPr kumimoji="1" lang="ja-JP" altLang="en-US" sz="1700" dirty="0"/>
                    </a:p>
                  </a:txBody>
                  <a:tcPr/>
                </a:tc>
                <a:tc>
                  <a:txBody>
                    <a:bodyPr/>
                    <a:lstStyle/>
                    <a:p>
                      <a:pPr algn="ct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60380675"/>
                  </a:ext>
                </a:extLst>
              </a:tr>
            </a:tbl>
          </a:graphicData>
        </a:graphic>
      </p:graphicFrame>
      <p:sp>
        <p:nvSpPr>
          <p:cNvPr id="5" name="正方形/長方形 4">
            <a:extLst>
              <a:ext uri="{FF2B5EF4-FFF2-40B4-BE49-F238E27FC236}">
                <a16:creationId xmlns:a16="http://schemas.microsoft.com/office/drawing/2014/main" id="{02CEF94A-BFC0-49AE-9ECF-7937A6D414E3}"/>
              </a:ext>
            </a:extLst>
          </p:cNvPr>
          <p:cNvSpPr/>
          <p:nvPr/>
        </p:nvSpPr>
        <p:spPr>
          <a:xfrm>
            <a:off x="3444652" y="2901135"/>
            <a:ext cx="1636572" cy="1600200"/>
          </a:xfrm>
          <a:prstGeom prst="rect">
            <a:avLst/>
          </a:prstGeom>
          <a:solidFill>
            <a:schemeClr val="tx1">
              <a:alpha val="68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dirty="0"/>
              <a:t>無かったことにすれば良い？</a:t>
            </a:r>
          </a:p>
        </p:txBody>
      </p:sp>
      <p:sp>
        <p:nvSpPr>
          <p:cNvPr id="6" name="テキスト ボックス 5">
            <a:extLst>
              <a:ext uri="{FF2B5EF4-FFF2-40B4-BE49-F238E27FC236}">
                <a16:creationId xmlns:a16="http://schemas.microsoft.com/office/drawing/2014/main" id="{66BC5393-33A2-449D-803E-39F25E6C3458}"/>
              </a:ext>
            </a:extLst>
          </p:cNvPr>
          <p:cNvSpPr txBox="1"/>
          <p:nvPr/>
        </p:nvSpPr>
        <p:spPr>
          <a:xfrm>
            <a:off x="1051217" y="4581128"/>
            <a:ext cx="7379157" cy="1631216"/>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答え：</a:t>
            </a:r>
            <a:r>
              <a:rPr kumimoji="1" lang="ja-JP" altLang="en-US" sz="2500" dirty="0">
                <a:solidFill>
                  <a:schemeClr val="bg1"/>
                </a:solidFill>
                <a:latin typeface="ＭＳ Ｐゴシック" panose="020B0600070205080204" pitchFamily="50" charset="-128"/>
                <a:cs typeface="Meiryo UI" pitchFamily="50" charset="-128"/>
              </a:rPr>
              <a:t>（行き当たりばったりではなく）事前に立てた</a:t>
            </a:r>
            <a:r>
              <a:rPr kumimoji="1" lang="ja-JP" altLang="en-US" sz="2500" dirty="0">
                <a:solidFill>
                  <a:srgbClr val="FFC000"/>
                </a:solidFill>
                <a:latin typeface="ＭＳ Ｐゴシック" panose="020B0600070205080204" pitchFamily="50" charset="-128"/>
                <a:cs typeface="Meiryo UI" pitchFamily="50" charset="-128"/>
              </a:rPr>
              <a:t>計画に従って観測や分析を行うのが実験</a:t>
            </a:r>
            <a:r>
              <a:rPr kumimoji="1" lang="ja-JP" altLang="en-US" sz="2500" dirty="0">
                <a:solidFill>
                  <a:schemeClr val="bg1"/>
                </a:solidFill>
                <a:latin typeface="ＭＳ Ｐゴシック" panose="020B0600070205080204" pitchFamily="50" charset="-128"/>
                <a:cs typeface="Meiryo UI" pitchFamily="50" charset="-128"/>
              </a:rPr>
              <a:t>です。</a:t>
            </a:r>
            <a:endParaRPr kumimoji="1" lang="en-US" altLang="ja-JP" sz="2500" dirty="0">
              <a:solidFill>
                <a:schemeClr val="bg1"/>
              </a:solidFill>
              <a:latin typeface="ＭＳ Ｐゴシック" panose="020B0600070205080204" pitchFamily="50" charset="-128"/>
              <a:cs typeface="Meiryo UI" pitchFamily="50" charset="-128"/>
            </a:endParaRPr>
          </a:p>
          <a:p>
            <a:pPr algn="just"/>
            <a:r>
              <a:rPr kumimoji="1" lang="ja-JP" altLang="en-US" sz="2500" dirty="0">
                <a:solidFill>
                  <a:schemeClr val="bg1"/>
                </a:solidFill>
                <a:latin typeface="ＭＳ Ｐゴシック" panose="020B0600070205080204" pitchFamily="50" charset="-128"/>
                <a:cs typeface="Meiryo UI" pitchFamily="50" charset="-128"/>
              </a:rPr>
              <a:t>結果を見てから都合の良いようにデータを削除することは“ごまかし行為”です。</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F59B1380-0313-4C6C-B2DB-1F40E2778423}"/>
              </a:ext>
            </a:extLst>
          </p:cNvPr>
          <p:cNvSpPr txBox="1"/>
          <p:nvPr/>
        </p:nvSpPr>
        <p:spPr>
          <a:xfrm>
            <a:off x="957013" y="1916832"/>
            <a:ext cx="7379157" cy="861774"/>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疑問：添加物</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と添加物</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の処理群はなかったことにすれば</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間も統計的に有意となるのでは？</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9" name="図 8">
            <a:extLst>
              <a:ext uri="{FF2B5EF4-FFF2-40B4-BE49-F238E27FC236}">
                <a16:creationId xmlns:a16="http://schemas.microsoft.com/office/drawing/2014/main" id="{ECCB71FE-19ED-4AA2-B417-8CAAF0196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931750"/>
            <a:ext cx="1218413" cy="1478657"/>
          </a:xfrm>
          <a:prstGeom prst="rect">
            <a:avLst/>
          </a:prstGeom>
        </p:spPr>
      </p:pic>
      <p:sp>
        <p:nvSpPr>
          <p:cNvPr id="10" name="吹き出し: 角を丸めた四角形 9">
            <a:extLst>
              <a:ext uri="{FF2B5EF4-FFF2-40B4-BE49-F238E27FC236}">
                <a16:creationId xmlns:a16="http://schemas.microsoft.com/office/drawing/2014/main" id="{E6DD5AB9-4A27-4296-89A2-6F854EEC7915}"/>
              </a:ext>
            </a:extLst>
          </p:cNvPr>
          <p:cNvSpPr/>
          <p:nvPr/>
        </p:nvSpPr>
        <p:spPr>
          <a:xfrm>
            <a:off x="6660232" y="2996952"/>
            <a:ext cx="1440160" cy="720080"/>
          </a:xfrm>
          <a:prstGeom prst="wedgeRoundRectCallout">
            <a:avLst>
              <a:gd name="adj1" fmla="val -69272"/>
              <a:gd name="adj2" fmla="val 35244"/>
              <a:gd name="adj3" fmla="val 16667"/>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dirty="0"/>
              <a:t>やっと有意になった！</a:t>
            </a:r>
          </a:p>
        </p:txBody>
      </p:sp>
      <p:pic>
        <p:nvPicPr>
          <p:cNvPr id="12" name="図 11">
            <a:extLst>
              <a:ext uri="{FF2B5EF4-FFF2-40B4-BE49-F238E27FC236}">
                <a16:creationId xmlns:a16="http://schemas.microsoft.com/office/drawing/2014/main" id="{006AAD50-AA18-4DE1-8D54-B067A9406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478" y="2476262"/>
            <a:ext cx="1978665" cy="1934145"/>
          </a:xfrm>
          <a:prstGeom prst="rect">
            <a:avLst/>
          </a:prstGeom>
        </p:spPr>
      </p:pic>
    </p:spTree>
    <p:extLst>
      <p:ext uri="{BB962C8B-B14F-4D97-AF65-F5344CB8AC3E}">
        <p14:creationId xmlns:p14="http://schemas.microsoft.com/office/powerpoint/2010/main" val="16573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564AA-A951-46B1-A989-BE523CA8A050}"/>
              </a:ext>
            </a:extLst>
          </p:cNvPr>
          <p:cNvSpPr>
            <a:spLocks noGrp="1"/>
          </p:cNvSpPr>
          <p:nvPr>
            <p:ph type="title"/>
          </p:nvPr>
        </p:nvSpPr>
        <p:spPr>
          <a:xfrm>
            <a:off x="827584" y="892143"/>
            <a:ext cx="7162800" cy="782960"/>
          </a:xfrm>
        </p:spPr>
        <p:txBody>
          <a:bodyPr/>
          <a:lstStyle/>
          <a:p>
            <a:r>
              <a:rPr kumimoji="1" lang="en-US" altLang="ja-JP" dirty="0"/>
              <a:t>9.3</a:t>
            </a:r>
            <a:r>
              <a:rPr kumimoji="1" lang="ja-JP" altLang="en-US" dirty="0"/>
              <a:t>　</a:t>
            </a:r>
            <a:r>
              <a:rPr kumimoji="1" lang="en-US" altLang="ja-JP" dirty="0"/>
              <a:t>Tukey</a:t>
            </a:r>
            <a:r>
              <a:rPr kumimoji="1" lang="ja-JP" altLang="en-US" dirty="0"/>
              <a:t>法</a:t>
            </a:r>
            <a:r>
              <a:rPr kumimoji="1" lang="ja-JP" altLang="en-US" sz="3500" dirty="0"/>
              <a:t>（分布調整型）</a:t>
            </a:r>
          </a:p>
        </p:txBody>
      </p:sp>
      <p:sp>
        <p:nvSpPr>
          <p:cNvPr id="3" name="コンテンツ プレースホルダー 2">
            <a:extLst>
              <a:ext uri="{FF2B5EF4-FFF2-40B4-BE49-F238E27FC236}">
                <a16:creationId xmlns:a16="http://schemas.microsoft.com/office/drawing/2014/main" id="{B65A3567-B579-4274-9965-393E7E8C68CF}"/>
              </a:ext>
            </a:extLst>
          </p:cNvPr>
          <p:cNvSpPr>
            <a:spLocks noGrp="1"/>
          </p:cNvSpPr>
          <p:nvPr>
            <p:ph idx="1"/>
          </p:nvPr>
        </p:nvSpPr>
        <p:spPr/>
        <p:txBody>
          <a:bodyPr/>
          <a:lstStyle/>
          <a:p>
            <a:pPr algn="just"/>
            <a:r>
              <a:rPr kumimoji="1" lang="ja-JP" altLang="en-US" dirty="0"/>
              <a:t>全ての対を比較する多重比較専用の手法</a:t>
            </a:r>
            <a:endParaRPr kumimoji="1" lang="en-US" altLang="ja-JP" dirty="0"/>
          </a:p>
          <a:p>
            <a:pPr algn="just"/>
            <a:r>
              <a:rPr kumimoji="1" lang="ja-JP" altLang="en-US" dirty="0"/>
              <a:t>検定回数が多くても検出力が低下しないため，</a:t>
            </a:r>
            <a:r>
              <a:rPr kumimoji="1" lang="ja-JP" altLang="en-US" dirty="0">
                <a:solidFill>
                  <a:srgbClr val="FFFF00"/>
                </a:solidFill>
              </a:rPr>
              <a:t>もっともよく使われる</a:t>
            </a:r>
            <a:r>
              <a:rPr kumimoji="1" lang="ja-JP" altLang="en-US" dirty="0"/>
              <a:t>（迷ったらこれ）</a:t>
            </a:r>
            <a:endParaRPr kumimoji="1" lang="en-US" altLang="ja-JP" dirty="0"/>
          </a:p>
          <a:p>
            <a:pPr algn="just"/>
            <a:r>
              <a:rPr kumimoji="1" lang="ja-JP" altLang="en-US" dirty="0"/>
              <a:t>ソフトウェアが必要（手計算は面倒）</a:t>
            </a:r>
            <a:endParaRPr kumimoji="1" lang="en-US" altLang="ja-JP" dirty="0"/>
          </a:p>
          <a:p>
            <a:pPr algn="just"/>
            <a:r>
              <a:rPr kumimoji="1" lang="en-US" altLang="ja-JP" dirty="0"/>
              <a:t>2</a:t>
            </a:r>
            <a:r>
              <a:rPr kumimoji="1" lang="ja-JP" altLang="en-US" dirty="0"/>
              <a:t>群の標本サイズがアンバランスでも使えるように</a:t>
            </a:r>
            <a:r>
              <a:rPr kumimoji="1" lang="en-US" altLang="ja-JP" dirty="0"/>
              <a:t>Kramer</a:t>
            </a:r>
            <a:r>
              <a:rPr kumimoji="1" lang="ja-JP" altLang="en-US" dirty="0"/>
              <a:t>氏が改良したため，</a:t>
            </a:r>
            <a:r>
              <a:rPr kumimoji="1" lang="en-US" altLang="ja-JP" dirty="0"/>
              <a:t>Tukey-Kramer</a:t>
            </a:r>
            <a:r>
              <a:rPr kumimoji="1" lang="ja-JP" altLang="en-US" dirty="0"/>
              <a:t>法とも呼ばれる</a:t>
            </a:r>
            <a:endParaRPr kumimoji="1" lang="en-US" altLang="ja-JP" dirty="0"/>
          </a:p>
          <a:p>
            <a:pPr algn="just"/>
            <a:endParaRPr kumimoji="1" lang="en-US" altLang="ja-JP" dirty="0"/>
          </a:p>
        </p:txBody>
      </p:sp>
      <p:sp>
        <p:nvSpPr>
          <p:cNvPr id="4" name="タイトル 1">
            <a:extLst>
              <a:ext uri="{FF2B5EF4-FFF2-40B4-BE49-F238E27FC236}">
                <a16:creationId xmlns:a16="http://schemas.microsoft.com/office/drawing/2014/main" id="{E308654E-4D24-4AAE-8A19-7720009AF912}"/>
              </a:ext>
            </a:extLst>
          </p:cNvPr>
          <p:cNvSpPr txBox="1">
            <a:spLocks/>
          </p:cNvSpPr>
          <p:nvPr/>
        </p:nvSpPr>
        <p:spPr bwMode="auto">
          <a:xfrm>
            <a:off x="2483768" y="660399"/>
            <a:ext cx="1656184" cy="463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b="1">
                <a:solidFill>
                  <a:schemeClr val="bg1"/>
                </a:solidFill>
                <a:effectLst>
                  <a:outerShdw blurRad="38100" dist="38100" dir="2700000" algn="tl">
                    <a:srgbClr val="000000">
                      <a:alpha val="43137"/>
                    </a:srgbClr>
                  </a:outerShdw>
                </a:effectLst>
                <a:latin typeface="+mj-ea"/>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2000" kern="0" dirty="0"/>
              <a:t>テューキー</a:t>
            </a:r>
          </a:p>
        </p:txBody>
      </p:sp>
      <p:sp>
        <p:nvSpPr>
          <p:cNvPr id="5" name="タイトル 1">
            <a:extLst>
              <a:ext uri="{FF2B5EF4-FFF2-40B4-BE49-F238E27FC236}">
                <a16:creationId xmlns:a16="http://schemas.microsoft.com/office/drawing/2014/main" id="{53DFF326-32DD-403A-96C0-5F299DE8182F}"/>
              </a:ext>
            </a:extLst>
          </p:cNvPr>
          <p:cNvSpPr txBox="1">
            <a:spLocks/>
          </p:cNvSpPr>
          <p:nvPr/>
        </p:nvSpPr>
        <p:spPr bwMode="auto">
          <a:xfrm>
            <a:off x="899592" y="5661248"/>
            <a:ext cx="1656184" cy="463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b="1">
                <a:solidFill>
                  <a:schemeClr val="bg1"/>
                </a:solidFill>
                <a:effectLst>
                  <a:outerShdw blurRad="38100" dist="38100" dir="2700000" algn="tl">
                    <a:srgbClr val="000000">
                      <a:alpha val="43137"/>
                    </a:srgbClr>
                  </a:outerShdw>
                </a:effectLst>
                <a:latin typeface="+mj-ea"/>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1800" b="0" kern="0" dirty="0">
                <a:effectLst/>
              </a:rPr>
              <a:t>クレイマー</a:t>
            </a:r>
          </a:p>
        </p:txBody>
      </p:sp>
    </p:spTree>
    <p:extLst>
      <p:ext uri="{BB962C8B-B14F-4D97-AF65-F5344CB8AC3E}">
        <p14:creationId xmlns:p14="http://schemas.microsoft.com/office/powerpoint/2010/main" val="84875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AC7CAD-7E30-4FBC-ABD9-65FB4BF48DC3}"/>
              </a:ext>
            </a:extLst>
          </p:cNvPr>
          <p:cNvSpPr>
            <a:spLocks noGrp="1"/>
          </p:cNvSpPr>
          <p:nvPr>
            <p:ph type="title"/>
          </p:nvPr>
        </p:nvSpPr>
        <p:spPr/>
        <p:txBody>
          <a:bodyPr/>
          <a:lstStyle/>
          <a:p>
            <a:r>
              <a:rPr kumimoji="1" lang="ja-JP" altLang="en-US" dirty="0"/>
              <a:t>検定統計量</a:t>
            </a:r>
            <a:br>
              <a:rPr kumimoji="1" lang="en-US" altLang="ja-JP" dirty="0"/>
            </a:br>
            <a:r>
              <a:rPr kumimoji="1" lang="ja-JP" altLang="en-US" sz="2500" dirty="0"/>
              <a:t>（注：</a:t>
            </a:r>
            <a:r>
              <a:rPr kumimoji="1" lang="en-US" altLang="ja-JP" sz="2500" dirty="0"/>
              <a:t>Tukey</a:t>
            </a:r>
            <a:r>
              <a:rPr kumimoji="1" lang="ja-JP" altLang="en-US" sz="2500" dirty="0"/>
              <a:t>専用ではありません）</a:t>
            </a:r>
          </a:p>
        </p:txBody>
      </p:sp>
      <p:sp>
        <p:nvSpPr>
          <p:cNvPr id="4" name="テキスト ボックス 3">
            <a:extLst>
              <a:ext uri="{FF2B5EF4-FFF2-40B4-BE49-F238E27FC236}">
                <a16:creationId xmlns:a16="http://schemas.microsoft.com/office/drawing/2014/main" id="{D54EF266-8C91-40AE-989F-7BC6E81A423C}"/>
              </a:ext>
            </a:extLst>
          </p:cNvPr>
          <p:cNvSpPr txBox="1"/>
          <p:nvPr/>
        </p:nvSpPr>
        <p:spPr>
          <a:xfrm>
            <a:off x="426628" y="2086456"/>
            <a:ext cx="2994731" cy="630942"/>
          </a:xfrm>
          <a:prstGeom prst="rect">
            <a:avLst/>
          </a:prstGeom>
          <a:noFill/>
        </p:spPr>
        <p:txBody>
          <a:bodyPr wrap="non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普通の</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検定の統計量</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（対応のない群</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と群</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の平均の差）</a:t>
            </a:r>
          </a:p>
        </p:txBody>
      </p:sp>
      <p:graphicFrame>
        <p:nvGraphicFramePr>
          <p:cNvPr id="6" name="オブジェクト 5">
            <a:extLst>
              <a:ext uri="{FF2B5EF4-FFF2-40B4-BE49-F238E27FC236}">
                <a16:creationId xmlns:a16="http://schemas.microsoft.com/office/drawing/2014/main" id="{DFD7520B-F31C-49B0-A3D1-FCDD5DEFD583}"/>
              </a:ext>
            </a:extLst>
          </p:cNvPr>
          <p:cNvGraphicFramePr>
            <a:graphicFrameLocks noChangeAspect="1"/>
          </p:cNvGraphicFramePr>
          <p:nvPr>
            <p:extLst>
              <p:ext uri="{D42A27DB-BD31-4B8C-83A1-F6EECF244321}">
                <p14:modId xmlns:p14="http://schemas.microsoft.com/office/powerpoint/2010/main" val="1894088962"/>
              </p:ext>
            </p:extLst>
          </p:nvPr>
        </p:nvGraphicFramePr>
        <p:xfrm>
          <a:off x="3421371" y="1981169"/>
          <a:ext cx="2419192" cy="1213669"/>
        </p:xfrm>
        <a:graphic>
          <a:graphicData uri="http://schemas.openxmlformats.org/presentationml/2006/ole">
            <mc:AlternateContent xmlns:mc="http://schemas.openxmlformats.org/markup-compatibility/2006">
              <mc:Choice xmlns:v="urn:schemas-microsoft-com:vml" Requires="v">
                <p:oleObj spid="_x0000_s2175" name="Equation" r:id="rId3" imgW="1409400" imgH="711000" progId="Equation.DSMT4">
                  <p:embed/>
                </p:oleObj>
              </mc:Choice>
              <mc:Fallback>
                <p:oleObj name="Equation" r:id="rId3" imgW="1409400" imgH="711000" progId="Equation.DSMT4">
                  <p:embed/>
                  <p:pic>
                    <p:nvPicPr>
                      <p:cNvPr id="0" name="Object 1"/>
                      <p:cNvPicPr>
                        <a:picLocks noChangeAspect="1" noChangeArrowheads="1"/>
                      </p:cNvPicPr>
                      <p:nvPr/>
                    </p:nvPicPr>
                    <p:blipFill>
                      <a:blip r:embed="rId4"/>
                      <a:srcRect/>
                      <a:stretch>
                        <a:fillRect/>
                      </a:stretch>
                    </p:blipFill>
                    <p:spPr bwMode="auto">
                      <a:xfrm>
                        <a:off x="3421371" y="1981169"/>
                        <a:ext cx="2419192" cy="1213669"/>
                      </a:xfrm>
                      <a:prstGeom prst="rect">
                        <a:avLst/>
                      </a:prstGeom>
                      <a:noFill/>
                    </p:spPr>
                  </p:pic>
                </p:oleObj>
              </mc:Fallback>
            </mc:AlternateContent>
          </a:graphicData>
        </a:graphic>
      </p:graphicFrame>
      <p:graphicFrame>
        <p:nvGraphicFramePr>
          <p:cNvPr id="8" name="オブジェクト 7">
            <a:extLst>
              <a:ext uri="{FF2B5EF4-FFF2-40B4-BE49-F238E27FC236}">
                <a16:creationId xmlns:a16="http://schemas.microsoft.com/office/drawing/2014/main" id="{255CE78F-3E62-42CD-8A5E-65899B7AF584}"/>
              </a:ext>
            </a:extLst>
          </p:cNvPr>
          <p:cNvGraphicFramePr>
            <a:graphicFrameLocks noChangeAspect="1"/>
          </p:cNvGraphicFramePr>
          <p:nvPr>
            <p:extLst>
              <p:ext uri="{D42A27DB-BD31-4B8C-83A1-F6EECF244321}">
                <p14:modId xmlns:p14="http://schemas.microsoft.com/office/powerpoint/2010/main" val="1330639116"/>
              </p:ext>
            </p:extLst>
          </p:nvPr>
        </p:nvGraphicFramePr>
        <p:xfrm>
          <a:off x="3513138" y="3659188"/>
          <a:ext cx="2419350" cy="1212850"/>
        </p:xfrm>
        <a:graphic>
          <a:graphicData uri="http://schemas.openxmlformats.org/presentationml/2006/ole">
            <mc:AlternateContent xmlns:mc="http://schemas.openxmlformats.org/markup-compatibility/2006">
              <mc:Choice xmlns:v="urn:schemas-microsoft-com:vml" Requires="v">
                <p:oleObj spid="_x0000_s2176" name="Equation" r:id="rId5" imgW="1409400" imgH="711000" progId="Equation.DSMT4">
                  <p:embed/>
                </p:oleObj>
              </mc:Choice>
              <mc:Fallback>
                <p:oleObj name="Equation" r:id="rId5" imgW="1409400" imgH="711000" progId="Equation.DSMT4">
                  <p:embed/>
                  <p:pic>
                    <p:nvPicPr>
                      <p:cNvPr id="0" name="Object 3"/>
                      <p:cNvPicPr>
                        <a:picLocks noChangeAspect="1" noChangeArrowheads="1"/>
                      </p:cNvPicPr>
                      <p:nvPr/>
                    </p:nvPicPr>
                    <p:blipFill>
                      <a:blip r:embed="rId6"/>
                      <a:srcRect/>
                      <a:stretch>
                        <a:fillRect/>
                      </a:stretch>
                    </p:blipFill>
                    <p:spPr bwMode="auto">
                      <a:xfrm>
                        <a:off x="3513138" y="3659188"/>
                        <a:ext cx="2419350" cy="1212850"/>
                      </a:xfrm>
                      <a:prstGeom prst="rect">
                        <a:avLst/>
                      </a:prstGeom>
                      <a:noFill/>
                    </p:spPr>
                  </p:pic>
                </p:oleObj>
              </mc:Fallback>
            </mc:AlternateContent>
          </a:graphicData>
        </a:graphic>
      </p:graphicFrame>
      <p:sp>
        <p:nvSpPr>
          <p:cNvPr id="9" name="テキスト ボックス 8">
            <a:extLst>
              <a:ext uri="{FF2B5EF4-FFF2-40B4-BE49-F238E27FC236}">
                <a16:creationId xmlns:a16="http://schemas.microsoft.com/office/drawing/2014/main" id="{87F2DE7E-A455-418D-A15F-85FB2109979F}"/>
              </a:ext>
            </a:extLst>
          </p:cNvPr>
          <p:cNvSpPr txBox="1"/>
          <p:nvPr/>
        </p:nvSpPr>
        <p:spPr>
          <a:xfrm>
            <a:off x="364213" y="3754944"/>
            <a:ext cx="3114955" cy="630942"/>
          </a:xfrm>
          <a:prstGeom prst="rect">
            <a:avLst/>
          </a:prstGeom>
          <a:noFill/>
        </p:spPr>
        <p:txBody>
          <a:bodyPr wrap="none" rtlCol="0">
            <a:spAutoFit/>
          </a:bodyPr>
          <a:lstStyle/>
          <a:p>
            <a:pPr algn="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多重</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検定の統計量</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Tukey</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法以外の多重比較でも利用）</a:t>
            </a:r>
          </a:p>
        </p:txBody>
      </p:sp>
      <p:sp>
        <p:nvSpPr>
          <p:cNvPr id="10" name="テキスト ボックス 9">
            <a:extLst>
              <a:ext uri="{FF2B5EF4-FFF2-40B4-BE49-F238E27FC236}">
                <a16:creationId xmlns:a16="http://schemas.microsoft.com/office/drawing/2014/main" id="{0B0EC392-F1EA-4DBA-AA9A-450B4C6AE750}"/>
              </a:ext>
            </a:extLst>
          </p:cNvPr>
          <p:cNvSpPr txBox="1"/>
          <p:nvPr/>
        </p:nvSpPr>
        <p:spPr>
          <a:xfrm>
            <a:off x="4558512" y="3230153"/>
            <a:ext cx="2255746" cy="353943"/>
          </a:xfrm>
          <a:prstGeom prst="rect">
            <a:avLst/>
          </a:prstGeom>
          <a:noFill/>
        </p:spPr>
        <p:txBody>
          <a:bodyPr wrap="none" rtlCol="0">
            <a:spAutoFit/>
          </a:bodyPr>
          <a:lstStyle/>
          <a:p>
            <a:pPr algn="l"/>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群の分散（加重平均）</a:t>
            </a:r>
          </a:p>
        </p:txBody>
      </p:sp>
      <p:sp>
        <p:nvSpPr>
          <p:cNvPr id="11" name="楕円 10">
            <a:extLst>
              <a:ext uri="{FF2B5EF4-FFF2-40B4-BE49-F238E27FC236}">
                <a16:creationId xmlns:a16="http://schemas.microsoft.com/office/drawing/2014/main" id="{D4AC740D-823D-4AE0-AF2A-2F90FD844218}"/>
              </a:ext>
            </a:extLst>
          </p:cNvPr>
          <p:cNvSpPr/>
          <p:nvPr/>
        </p:nvSpPr>
        <p:spPr>
          <a:xfrm>
            <a:off x="4431698" y="2525295"/>
            <a:ext cx="306834" cy="432048"/>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コネクタ: 曲線 14">
            <a:extLst>
              <a:ext uri="{FF2B5EF4-FFF2-40B4-BE49-F238E27FC236}">
                <a16:creationId xmlns:a16="http://schemas.microsoft.com/office/drawing/2014/main" id="{8F1A0D3C-C208-4C29-B88E-B46FB2B149A6}"/>
              </a:ext>
            </a:extLst>
          </p:cNvPr>
          <p:cNvCxnSpPr>
            <a:cxnSpLocks/>
          </p:cNvCxnSpPr>
          <p:nvPr/>
        </p:nvCxnSpPr>
        <p:spPr>
          <a:xfrm rot="10800000">
            <a:off x="4549911" y="2971624"/>
            <a:ext cx="72008" cy="417844"/>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5FB5031-6819-4831-A869-CBACDC2B99CF}"/>
              </a:ext>
            </a:extLst>
          </p:cNvPr>
          <p:cNvSpPr txBox="1"/>
          <p:nvPr/>
        </p:nvSpPr>
        <p:spPr>
          <a:xfrm>
            <a:off x="4693927" y="4907885"/>
            <a:ext cx="3946914" cy="353943"/>
          </a:xfrm>
          <a:prstGeom prst="rect">
            <a:avLst/>
          </a:prstGeom>
          <a:noFill/>
        </p:spPr>
        <p:txBody>
          <a:bodyPr wrap="none" rtlCol="0">
            <a:spAutoFit/>
          </a:bodyPr>
          <a:lstStyle/>
          <a:p>
            <a:pPr algn="l"/>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全群の分散（</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値の分母である誤差分散）</a:t>
            </a:r>
          </a:p>
        </p:txBody>
      </p:sp>
      <p:sp>
        <p:nvSpPr>
          <p:cNvPr id="17" name="楕円 16">
            <a:extLst>
              <a:ext uri="{FF2B5EF4-FFF2-40B4-BE49-F238E27FC236}">
                <a16:creationId xmlns:a16="http://schemas.microsoft.com/office/drawing/2014/main" id="{99C5FF79-DA44-4B7A-9CF4-13B71D7C4020}"/>
              </a:ext>
            </a:extLst>
          </p:cNvPr>
          <p:cNvSpPr/>
          <p:nvPr/>
        </p:nvSpPr>
        <p:spPr>
          <a:xfrm>
            <a:off x="4513907" y="4211715"/>
            <a:ext cx="296633" cy="432048"/>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コネクタ: 曲線 17">
            <a:extLst>
              <a:ext uri="{FF2B5EF4-FFF2-40B4-BE49-F238E27FC236}">
                <a16:creationId xmlns:a16="http://schemas.microsoft.com/office/drawing/2014/main" id="{47F68D2F-F959-4D00-A144-858349A04FC5}"/>
              </a:ext>
            </a:extLst>
          </p:cNvPr>
          <p:cNvCxnSpPr>
            <a:cxnSpLocks/>
          </p:cNvCxnSpPr>
          <p:nvPr/>
        </p:nvCxnSpPr>
        <p:spPr>
          <a:xfrm rot="10800000">
            <a:off x="4685326" y="4649356"/>
            <a:ext cx="72008" cy="417844"/>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矢印: 右 18">
            <a:extLst>
              <a:ext uri="{FF2B5EF4-FFF2-40B4-BE49-F238E27FC236}">
                <a16:creationId xmlns:a16="http://schemas.microsoft.com/office/drawing/2014/main" id="{940096EB-6F47-4F04-A40B-66B5C7B3CA6F}"/>
              </a:ext>
            </a:extLst>
          </p:cNvPr>
          <p:cNvSpPr/>
          <p:nvPr/>
        </p:nvSpPr>
        <p:spPr>
          <a:xfrm rot="10800000">
            <a:off x="6060284" y="4245592"/>
            <a:ext cx="432048" cy="288032"/>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E4A669B-0521-4CE9-8D99-2A5D09646194}"/>
              </a:ext>
            </a:extLst>
          </p:cNvPr>
          <p:cNvSpPr txBox="1"/>
          <p:nvPr/>
        </p:nvSpPr>
        <p:spPr>
          <a:xfrm>
            <a:off x="6492332" y="3898960"/>
            <a:ext cx="1784732" cy="87716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対象となる</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群以外の処理群の影響も受ける</a:t>
            </a:r>
          </a:p>
        </p:txBody>
      </p:sp>
      <p:sp>
        <p:nvSpPr>
          <p:cNvPr id="21" name="矢印: 右 20">
            <a:extLst>
              <a:ext uri="{FF2B5EF4-FFF2-40B4-BE49-F238E27FC236}">
                <a16:creationId xmlns:a16="http://schemas.microsoft.com/office/drawing/2014/main" id="{29512E9C-0C82-4F88-8445-EC1FB3BDCF5E}"/>
              </a:ext>
            </a:extLst>
          </p:cNvPr>
          <p:cNvSpPr/>
          <p:nvPr/>
        </p:nvSpPr>
        <p:spPr>
          <a:xfrm rot="10800000">
            <a:off x="6031810" y="2633771"/>
            <a:ext cx="432048" cy="288032"/>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CED6D15-DFCF-41AB-A403-113356542ACD}"/>
              </a:ext>
            </a:extLst>
          </p:cNvPr>
          <p:cNvSpPr txBox="1"/>
          <p:nvPr/>
        </p:nvSpPr>
        <p:spPr>
          <a:xfrm>
            <a:off x="6444208" y="2420888"/>
            <a:ext cx="1853500" cy="61555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対象となる</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群の分散のみが影響</a:t>
            </a:r>
          </a:p>
        </p:txBody>
      </p:sp>
      <p:sp>
        <p:nvSpPr>
          <p:cNvPr id="23" name="テキスト ボックス 22">
            <a:extLst>
              <a:ext uri="{FF2B5EF4-FFF2-40B4-BE49-F238E27FC236}">
                <a16:creationId xmlns:a16="http://schemas.microsoft.com/office/drawing/2014/main" id="{95B4960D-8440-4118-BC21-5BFCFAB73682}"/>
              </a:ext>
            </a:extLst>
          </p:cNvPr>
          <p:cNvSpPr txBox="1"/>
          <p:nvPr/>
        </p:nvSpPr>
        <p:spPr>
          <a:xfrm>
            <a:off x="1835696" y="5456700"/>
            <a:ext cx="6621022" cy="615553"/>
          </a:xfrm>
          <a:prstGeom prst="rect">
            <a:avLst/>
          </a:prstGeom>
          <a:solidFill>
            <a:srgbClr val="00B050"/>
          </a:solid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群数が増えたり，他の群の変動が大きくなったり，他の群の反復数が少なくなった場合には検定統計量が小さくなり保守的な検定結果となる</a:t>
            </a:r>
          </a:p>
        </p:txBody>
      </p:sp>
    </p:spTree>
    <p:extLst>
      <p:ext uri="{BB962C8B-B14F-4D97-AF65-F5344CB8AC3E}">
        <p14:creationId xmlns:p14="http://schemas.microsoft.com/office/powerpoint/2010/main" val="22409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6" grpId="0"/>
      <p:bldP spid="17" grpId="0" animBg="1"/>
      <p:bldP spid="19" grpId="0" animBg="1"/>
      <p:bldP spid="20" grpId="0"/>
      <p:bldP spid="21" grpId="0" animBg="1"/>
      <p:bldP spid="22"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0A4AF36-9C6C-454D-A5BD-98653AD350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4008" y="2272829"/>
            <a:ext cx="3904488" cy="1528572"/>
          </a:xfrm>
          <a:prstGeom prst="rect">
            <a:avLst/>
          </a:prstGeom>
        </p:spPr>
      </p:pic>
      <p:sp>
        <p:nvSpPr>
          <p:cNvPr id="2" name="タイトル 1">
            <a:extLst>
              <a:ext uri="{FF2B5EF4-FFF2-40B4-BE49-F238E27FC236}">
                <a16:creationId xmlns:a16="http://schemas.microsoft.com/office/drawing/2014/main" id="{F8D40BEA-0518-45CB-B876-AEA404A64F00}"/>
              </a:ext>
            </a:extLst>
          </p:cNvPr>
          <p:cNvSpPr>
            <a:spLocks noGrp="1"/>
          </p:cNvSpPr>
          <p:nvPr>
            <p:ph type="title"/>
          </p:nvPr>
        </p:nvSpPr>
        <p:spPr/>
        <p:txBody>
          <a:bodyPr/>
          <a:lstStyle/>
          <a:p>
            <a:r>
              <a:rPr kumimoji="1" lang="ja-JP" altLang="en-US" dirty="0"/>
              <a:t>事例の検定統計量を計算</a:t>
            </a:r>
          </a:p>
        </p:txBody>
      </p:sp>
      <p:graphicFrame>
        <p:nvGraphicFramePr>
          <p:cNvPr id="4" name="コンテンツ プレースホルダー 3">
            <a:extLst>
              <a:ext uri="{FF2B5EF4-FFF2-40B4-BE49-F238E27FC236}">
                <a16:creationId xmlns:a16="http://schemas.microsoft.com/office/drawing/2014/main" id="{5A45D6BB-E5E8-46DB-8C90-CDBFAEE3443F}"/>
              </a:ext>
            </a:extLst>
          </p:cNvPr>
          <p:cNvGraphicFramePr>
            <a:graphicFrameLocks noGrp="1"/>
          </p:cNvGraphicFramePr>
          <p:nvPr>
            <p:ph idx="1"/>
            <p:extLst>
              <p:ext uri="{D42A27DB-BD31-4B8C-83A1-F6EECF244321}">
                <p14:modId xmlns:p14="http://schemas.microsoft.com/office/powerpoint/2010/main" val="663496795"/>
              </p:ext>
            </p:extLst>
          </p:nvPr>
        </p:nvGraphicFramePr>
        <p:xfrm>
          <a:off x="683568" y="2262390"/>
          <a:ext cx="3461552" cy="1950720"/>
        </p:xfrm>
        <a:graphic>
          <a:graphicData uri="http://schemas.openxmlformats.org/drawingml/2006/table">
            <a:tbl>
              <a:tblPr firstRow="1" lastRow="1" bandRow="1">
                <a:tableStyleId>{5C22544A-7EE6-4342-B048-85BDC9FD1C3A}</a:tableStyleId>
              </a:tblPr>
              <a:tblGrid>
                <a:gridCol w="1000882">
                  <a:extLst>
                    <a:ext uri="{9D8B030D-6E8A-4147-A177-3AD203B41FA5}">
                      <a16:colId xmlns:a16="http://schemas.microsoft.com/office/drawing/2014/main" val="3469064521"/>
                    </a:ext>
                  </a:extLst>
                </a:gridCol>
                <a:gridCol w="814795">
                  <a:extLst>
                    <a:ext uri="{9D8B030D-6E8A-4147-A177-3AD203B41FA5}">
                      <a16:colId xmlns:a16="http://schemas.microsoft.com/office/drawing/2014/main" val="1388660551"/>
                    </a:ext>
                  </a:extLst>
                </a:gridCol>
                <a:gridCol w="814795">
                  <a:extLst>
                    <a:ext uri="{9D8B030D-6E8A-4147-A177-3AD203B41FA5}">
                      <a16:colId xmlns:a16="http://schemas.microsoft.com/office/drawing/2014/main" val="658569977"/>
                    </a:ext>
                  </a:extLst>
                </a:gridCol>
                <a:gridCol w="831080">
                  <a:extLst>
                    <a:ext uri="{9D8B030D-6E8A-4147-A177-3AD203B41FA5}">
                      <a16:colId xmlns:a16="http://schemas.microsoft.com/office/drawing/2014/main" val="3150229369"/>
                    </a:ext>
                  </a:extLst>
                </a:gridCol>
              </a:tblGrid>
              <a:tr h="441092">
                <a:tc>
                  <a:txBody>
                    <a:bodyPr/>
                    <a:lstStyle/>
                    <a:p>
                      <a:pPr algn="ctr"/>
                      <a:r>
                        <a:rPr kumimoji="1" lang="ja-JP" altLang="en-US" sz="1500" dirty="0"/>
                        <a:t>添加物無</a:t>
                      </a:r>
                      <a:r>
                        <a:rPr kumimoji="1" lang="en-US" altLang="ja-JP" sz="1500" dirty="0"/>
                        <a:t>N</a:t>
                      </a:r>
                      <a:endParaRPr kumimoji="1" lang="ja-JP" altLang="en-US" sz="1500" dirty="0"/>
                    </a:p>
                  </a:txBody>
                  <a:tcPr/>
                </a:tc>
                <a:tc>
                  <a:txBody>
                    <a:bodyPr/>
                    <a:lstStyle/>
                    <a:p>
                      <a:pPr algn="ctr"/>
                      <a:r>
                        <a:rPr kumimoji="1" lang="ja-JP" altLang="en-US" sz="1500" dirty="0"/>
                        <a:t>添加物</a:t>
                      </a:r>
                      <a:r>
                        <a:rPr kumimoji="1" lang="en-US" altLang="ja-JP" sz="1500" dirty="0"/>
                        <a:t>A</a:t>
                      </a:r>
                      <a:endParaRPr kumimoji="1" lang="ja-JP" altLang="en-US" sz="1500" dirty="0"/>
                    </a:p>
                  </a:txBody>
                  <a:tcPr/>
                </a:tc>
                <a:tc>
                  <a:txBody>
                    <a:bodyPr/>
                    <a:lstStyle/>
                    <a:p>
                      <a:pPr algn="ctr"/>
                      <a:r>
                        <a:rPr kumimoji="1" lang="ja-JP" altLang="en-US" sz="1500" dirty="0"/>
                        <a:t>添加物</a:t>
                      </a:r>
                      <a:r>
                        <a:rPr kumimoji="1" lang="en-US" altLang="ja-JP" sz="1500" dirty="0"/>
                        <a:t>B</a:t>
                      </a:r>
                      <a:endParaRPr kumimoji="1" lang="ja-JP" altLang="en-US" sz="1500" dirty="0"/>
                    </a:p>
                  </a:txBody>
                  <a:tcPr/>
                </a:tc>
                <a:tc>
                  <a:txBody>
                    <a:bodyPr/>
                    <a:lstStyle/>
                    <a:p>
                      <a:pPr algn="ctr"/>
                      <a:r>
                        <a:rPr kumimoji="1" lang="ja-JP" altLang="en-US" sz="1500" dirty="0"/>
                        <a:t>添加物</a:t>
                      </a:r>
                      <a:r>
                        <a:rPr kumimoji="1" lang="en-US" altLang="ja-JP" sz="1500" dirty="0"/>
                        <a:t>C</a:t>
                      </a:r>
                      <a:endParaRPr kumimoji="1" lang="ja-JP" altLang="en-US" sz="1500" dirty="0"/>
                    </a:p>
                  </a:txBody>
                  <a:tcPr/>
                </a:tc>
                <a:extLst>
                  <a:ext uri="{0D108BD9-81ED-4DB2-BD59-A6C34878D82A}">
                    <a16:rowId xmlns:a16="http://schemas.microsoft.com/office/drawing/2014/main" val="875623492"/>
                  </a:ext>
                </a:extLst>
              </a:tr>
              <a:tr h="257304">
                <a:tc>
                  <a:txBody>
                    <a:bodyPr/>
                    <a:lstStyle/>
                    <a:p>
                      <a:pPr algn="ctr"/>
                      <a:r>
                        <a:rPr kumimoji="1" lang="en-US" altLang="ja-JP" sz="1700" dirty="0"/>
                        <a:t>470</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extLst>
                  <a:ext uri="{0D108BD9-81ED-4DB2-BD59-A6C34878D82A}">
                    <a16:rowId xmlns:a16="http://schemas.microsoft.com/office/drawing/2014/main" val="4087393179"/>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tc>
                  <a:txBody>
                    <a:bodyPr/>
                    <a:lstStyle/>
                    <a:p>
                      <a:pPr algn="ctr"/>
                      <a:r>
                        <a:rPr kumimoji="1" lang="en-US" altLang="ja-JP" sz="1700" dirty="0"/>
                        <a:t>570</a:t>
                      </a:r>
                      <a:endParaRPr kumimoji="1" lang="ja-JP" altLang="en-US" sz="1700" dirty="0"/>
                    </a:p>
                  </a:txBody>
                  <a:tcPr/>
                </a:tc>
                <a:extLst>
                  <a:ext uri="{0D108BD9-81ED-4DB2-BD59-A6C34878D82A}">
                    <a16:rowId xmlns:a16="http://schemas.microsoft.com/office/drawing/2014/main" val="396466793"/>
                  </a:ext>
                </a:extLst>
              </a:tr>
              <a:tr h="257304">
                <a:tc>
                  <a:txBody>
                    <a:bodyPr/>
                    <a:lstStyle/>
                    <a:p>
                      <a:pPr algn="ctr"/>
                      <a:r>
                        <a:rPr kumimoji="1" lang="en-US" altLang="ja-JP" sz="1700" dirty="0"/>
                        <a:t>490</a:t>
                      </a:r>
                      <a:endParaRPr kumimoji="1" lang="ja-JP" altLang="en-US" sz="1700" dirty="0"/>
                    </a:p>
                  </a:txBody>
                  <a:tcPr/>
                </a:tc>
                <a:tc>
                  <a:txBody>
                    <a:bodyPr/>
                    <a:lstStyle/>
                    <a:p>
                      <a:pPr algn="ctr"/>
                      <a:endParaRPr kumimoji="1" lang="ja-JP" altLang="en-US" sz="1700" dirty="0"/>
                    </a:p>
                  </a:txBody>
                  <a:tcPr/>
                </a:tc>
                <a:tc>
                  <a:txBody>
                    <a:bodyPr/>
                    <a:lstStyle/>
                    <a:p>
                      <a:pPr algn="ct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60380675"/>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515</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73097320"/>
                  </a:ext>
                </a:extLst>
              </a:tr>
            </a:tbl>
          </a:graphicData>
        </a:graphic>
      </p:graphicFrame>
      <p:graphicFrame>
        <p:nvGraphicFramePr>
          <p:cNvPr id="6" name="オブジェクト 5">
            <a:extLst>
              <a:ext uri="{FF2B5EF4-FFF2-40B4-BE49-F238E27FC236}">
                <a16:creationId xmlns:a16="http://schemas.microsoft.com/office/drawing/2014/main" id="{652D5925-DE48-490F-8A60-FA6C488D67C1}"/>
              </a:ext>
            </a:extLst>
          </p:cNvPr>
          <p:cNvGraphicFramePr>
            <a:graphicFrameLocks noChangeAspect="1"/>
          </p:cNvGraphicFramePr>
          <p:nvPr>
            <p:extLst>
              <p:ext uri="{D42A27DB-BD31-4B8C-83A1-F6EECF244321}">
                <p14:modId xmlns:p14="http://schemas.microsoft.com/office/powerpoint/2010/main" val="3245468978"/>
              </p:ext>
            </p:extLst>
          </p:nvPr>
        </p:nvGraphicFramePr>
        <p:xfrm>
          <a:off x="2197100" y="4424363"/>
          <a:ext cx="5256213" cy="1143000"/>
        </p:xfrm>
        <a:graphic>
          <a:graphicData uri="http://schemas.openxmlformats.org/presentationml/2006/ole">
            <mc:AlternateContent xmlns:mc="http://schemas.openxmlformats.org/markup-compatibility/2006">
              <mc:Choice xmlns:v="urn:schemas-microsoft-com:vml" Requires="v">
                <p:oleObj spid="_x0000_s5181" name="Equation" r:id="rId4" imgW="3251160" imgH="711000" progId="Equation.DSMT4">
                  <p:embed/>
                </p:oleObj>
              </mc:Choice>
              <mc:Fallback>
                <p:oleObj name="Equation" r:id="rId4" imgW="3251160" imgH="711000" progId="Equation.DSMT4">
                  <p:embed/>
                  <p:pic>
                    <p:nvPicPr>
                      <p:cNvPr id="0" name="Object 1"/>
                      <p:cNvPicPr>
                        <a:picLocks noChangeAspect="1" noChangeArrowheads="1"/>
                      </p:cNvPicPr>
                      <p:nvPr/>
                    </p:nvPicPr>
                    <p:blipFill>
                      <a:blip r:embed="rId5"/>
                      <a:srcRect/>
                      <a:stretch>
                        <a:fillRect/>
                      </a:stretch>
                    </p:blipFill>
                    <p:spPr bwMode="auto">
                      <a:xfrm>
                        <a:off x="2197100" y="4424363"/>
                        <a:ext cx="5256213" cy="1143000"/>
                      </a:xfrm>
                      <a:prstGeom prst="rect">
                        <a:avLst/>
                      </a:prstGeom>
                      <a:noFill/>
                    </p:spPr>
                  </p:pic>
                </p:oleObj>
              </mc:Fallback>
            </mc:AlternateContent>
          </a:graphicData>
        </a:graphic>
      </p:graphicFrame>
      <p:sp>
        <p:nvSpPr>
          <p:cNvPr id="7" name="正方形/長方形 6">
            <a:extLst>
              <a:ext uri="{FF2B5EF4-FFF2-40B4-BE49-F238E27FC236}">
                <a16:creationId xmlns:a16="http://schemas.microsoft.com/office/drawing/2014/main" id="{20373CB7-EB9D-4F98-994D-B30672BE1C29}"/>
              </a:ext>
            </a:extLst>
          </p:cNvPr>
          <p:cNvSpPr/>
          <p:nvPr/>
        </p:nvSpPr>
        <p:spPr>
          <a:xfrm>
            <a:off x="321001" y="4567740"/>
            <a:ext cx="2263905" cy="338554"/>
          </a:xfrm>
          <a:prstGeom prst="rect">
            <a:avLst/>
          </a:prstGeom>
        </p:spPr>
        <p:txBody>
          <a:bodyPr wrap="square">
            <a:spAutoFit/>
          </a:bodyPr>
          <a:lstStyle/>
          <a:p>
            <a:r>
              <a:rPr lang="en-US" altLang="ja-JP" sz="1600" dirty="0">
                <a:solidFill>
                  <a:schemeClr val="bg1"/>
                </a:solidFill>
                <a:latin typeface="+mj-ea"/>
                <a:ea typeface="+mj-ea"/>
              </a:rPr>
              <a:t>N-A</a:t>
            </a:r>
            <a:r>
              <a:rPr lang="ja-JP" altLang="en-US" sz="1600" dirty="0">
                <a:solidFill>
                  <a:schemeClr val="bg1"/>
                </a:solidFill>
                <a:latin typeface="+mj-ea"/>
                <a:ea typeface="+mj-ea"/>
              </a:rPr>
              <a:t>間</a:t>
            </a:r>
            <a:r>
              <a:rPr lang="ja-JP" altLang="ja-JP" sz="1600" dirty="0">
                <a:solidFill>
                  <a:schemeClr val="bg1"/>
                </a:solidFill>
                <a:latin typeface="+mj-ea"/>
                <a:ea typeface="+mj-ea"/>
                <a:cs typeface="Times New Roman" panose="02020603050405020304" pitchFamily="18" charset="0"/>
              </a:rPr>
              <a:t>の</a:t>
            </a:r>
            <a:r>
              <a:rPr lang="ja-JP" altLang="en-US" sz="1600" dirty="0">
                <a:solidFill>
                  <a:schemeClr val="bg1"/>
                </a:solidFill>
                <a:latin typeface="+mj-ea"/>
                <a:ea typeface="+mj-ea"/>
                <a:cs typeface="Times New Roman" panose="02020603050405020304" pitchFamily="18" charset="0"/>
              </a:rPr>
              <a:t>検定</a:t>
            </a:r>
            <a:r>
              <a:rPr lang="ja-JP" altLang="ja-JP" sz="1600" dirty="0">
                <a:solidFill>
                  <a:schemeClr val="bg1"/>
                </a:solidFill>
                <a:latin typeface="+mj-ea"/>
                <a:ea typeface="+mj-ea"/>
                <a:cs typeface="Times New Roman" panose="02020603050405020304" pitchFamily="18" charset="0"/>
              </a:rPr>
              <a:t>統計量</a:t>
            </a:r>
            <a:endParaRPr lang="ja-JP" altLang="en-US" sz="1600" dirty="0">
              <a:solidFill>
                <a:schemeClr val="bg1"/>
              </a:solidFill>
              <a:latin typeface="+mj-ea"/>
              <a:ea typeface="+mj-ea"/>
            </a:endParaRPr>
          </a:p>
        </p:txBody>
      </p:sp>
      <p:sp>
        <p:nvSpPr>
          <p:cNvPr id="8" name="正方形/長方形 7">
            <a:extLst>
              <a:ext uri="{FF2B5EF4-FFF2-40B4-BE49-F238E27FC236}">
                <a16:creationId xmlns:a16="http://schemas.microsoft.com/office/drawing/2014/main" id="{0FE3340A-3E80-4AE4-93E6-F8176A6E5A27}"/>
              </a:ext>
            </a:extLst>
          </p:cNvPr>
          <p:cNvSpPr/>
          <p:nvPr/>
        </p:nvSpPr>
        <p:spPr>
          <a:xfrm>
            <a:off x="493874" y="1862617"/>
            <a:ext cx="3651246" cy="369332"/>
          </a:xfrm>
          <a:prstGeom prst="rect">
            <a:avLst/>
          </a:prstGeom>
        </p:spPr>
        <p:txBody>
          <a:bodyPr wrap="square">
            <a:spAutoFit/>
          </a:bodyPr>
          <a:lstStyle/>
          <a:p>
            <a:r>
              <a:rPr lang="en-US" altLang="ja-JP" sz="1800" dirty="0">
                <a:solidFill>
                  <a:schemeClr val="bg1"/>
                </a:solidFill>
                <a:latin typeface="+mj-ea"/>
                <a:ea typeface="+mj-ea"/>
              </a:rPr>
              <a:t>Bonferroni</a:t>
            </a:r>
            <a:r>
              <a:rPr lang="ja-JP" altLang="en-US" sz="1800" dirty="0">
                <a:solidFill>
                  <a:schemeClr val="bg1"/>
                </a:solidFill>
                <a:latin typeface="+mj-ea"/>
                <a:ea typeface="+mj-ea"/>
              </a:rPr>
              <a:t>法と同じ肉牛飼料の事例</a:t>
            </a:r>
          </a:p>
        </p:txBody>
      </p:sp>
      <p:sp>
        <p:nvSpPr>
          <p:cNvPr id="9" name="正方形/長方形 8">
            <a:extLst>
              <a:ext uri="{FF2B5EF4-FFF2-40B4-BE49-F238E27FC236}">
                <a16:creationId xmlns:a16="http://schemas.microsoft.com/office/drawing/2014/main" id="{FFCADFB3-1A43-415C-9E6F-0CECD83E4CF2}"/>
              </a:ext>
            </a:extLst>
          </p:cNvPr>
          <p:cNvSpPr/>
          <p:nvPr/>
        </p:nvSpPr>
        <p:spPr>
          <a:xfrm>
            <a:off x="683568" y="2262390"/>
            <a:ext cx="1791507" cy="195072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3FA0BE41-44BE-433B-8432-7B5DA8855019}"/>
              </a:ext>
            </a:extLst>
          </p:cNvPr>
          <p:cNvSpPr/>
          <p:nvPr/>
        </p:nvSpPr>
        <p:spPr>
          <a:xfrm>
            <a:off x="1481525" y="4279450"/>
            <a:ext cx="288032" cy="288290"/>
          </a:xfrm>
          <a:prstGeom prst="downArrow">
            <a:avLst/>
          </a:prstGeom>
          <a:solidFill>
            <a:srgbClr val="FFFF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4C5F85F-55FF-4C6B-8057-24F14974BBCD}"/>
              </a:ext>
            </a:extLst>
          </p:cNvPr>
          <p:cNvSpPr/>
          <p:nvPr/>
        </p:nvSpPr>
        <p:spPr>
          <a:xfrm>
            <a:off x="6444209" y="3270502"/>
            <a:ext cx="504056" cy="288032"/>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曲線 13">
            <a:extLst>
              <a:ext uri="{FF2B5EF4-FFF2-40B4-BE49-F238E27FC236}">
                <a16:creationId xmlns:a16="http://schemas.microsoft.com/office/drawing/2014/main" id="{6C284364-A511-4738-BD72-F4024EA8AA28}"/>
              </a:ext>
            </a:extLst>
          </p:cNvPr>
          <p:cNvCxnSpPr>
            <a:cxnSpLocks/>
          </p:cNvCxnSpPr>
          <p:nvPr/>
        </p:nvCxnSpPr>
        <p:spPr>
          <a:xfrm rot="5400000">
            <a:off x="5377031" y="3736101"/>
            <a:ext cx="1381648" cy="1056796"/>
          </a:xfrm>
          <a:prstGeom prst="curvedConnector3">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D076EE40-5DC0-42A9-B834-7CCA8FDD7768}"/>
              </a:ext>
            </a:extLst>
          </p:cNvPr>
          <p:cNvSpPr/>
          <p:nvPr/>
        </p:nvSpPr>
        <p:spPr>
          <a:xfrm>
            <a:off x="5409393" y="3887559"/>
            <a:ext cx="1200114" cy="323165"/>
          </a:xfrm>
          <a:prstGeom prst="rect">
            <a:avLst/>
          </a:prstGeom>
        </p:spPr>
        <p:txBody>
          <a:bodyPr wrap="square">
            <a:spAutoFit/>
          </a:bodyPr>
          <a:lstStyle/>
          <a:p>
            <a:r>
              <a:rPr lang="ja-JP" altLang="en-US" sz="1500" dirty="0">
                <a:solidFill>
                  <a:srgbClr val="FFC000"/>
                </a:solidFill>
                <a:latin typeface="+mj-ea"/>
                <a:ea typeface="+mj-ea"/>
              </a:rPr>
              <a:t>誤差分散</a:t>
            </a:r>
          </a:p>
        </p:txBody>
      </p:sp>
      <p:sp>
        <p:nvSpPr>
          <p:cNvPr id="16" name="正方形/長方形 15">
            <a:extLst>
              <a:ext uri="{FF2B5EF4-FFF2-40B4-BE49-F238E27FC236}">
                <a16:creationId xmlns:a16="http://schemas.microsoft.com/office/drawing/2014/main" id="{FC482C65-E856-4CEF-8A96-8803B18FD523}"/>
              </a:ext>
            </a:extLst>
          </p:cNvPr>
          <p:cNvSpPr/>
          <p:nvPr/>
        </p:nvSpPr>
        <p:spPr>
          <a:xfrm>
            <a:off x="6814318" y="4588816"/>
            <a:ext cx="714023" cy="288032"/>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CC5001A8-0770-4322-A0B9-E23C3760D5DC}"/>
              </a:ext>
            </a:extLst>
          </p:cNvPr>
          <p:cNvSpPr/>
          <p:nvPr/>
        </p:nvSpPr>
        <p:spPr>
          <a:xfrm>
            <a:off x="5055152" y="5556990"/>
            <a:ext cx="3705354" cy="615553"/>
          </a:xfrm>
          <a:prstGeom prst="rect">
            <a:avLst/>
          </a:prstGeom>
        </p:spPr>
        <p:txBody>
          <a:bodyPr wrap="square">
            <a:spAutoFit/>
          </a:bodyPr>
          <a:lstStyle/>
          <a:p>
            <a:r>
              <a:rPr lang="en-US" altLang="ja-JP" sz="1700" dirty="0">
                <a:solidFill>
                  <a:schemeClr val="bg1"/>
                </a:solidFill>
                <a:latin typeface="+mj-ea"/>
                <a:ea typeface="+mj-ea"/>
              </a:rPr>
              <a:t>t</a:t>
            </a:r>
            <a:r>
              <a:rPr lang="ja-JP" altLang="en-US" sz="1700" dirty="0">
                <a:solidFill>
                  <a:schemeClr val="bg1"/>
                </a:solidFill>
                <a:latin typeface="+mj-ea"/>
                <a:ea typeface="+mj-ea"/>
              </a:rPr>
              <a:t>検定では，</a:t>
            </a:r>
            <a:r>
              <a:rPr lang="en-US" altLang="ja-JP" sz="1700" dirty="0">
                <a:solidFill>
                  <a:schemeClr val="bg1"/>
                </a:solidFill>
                <a:latin typeface="+mj-ea"/>
                <a:ea typeface="+mj-ea"/>
              </a:rPr>
              <a:t>t</a:t>
            </a:r>
            <a:r>
              <a:rPr lang="ja-JP" altLang="en-US" sz="1700" dirty="0">
                <a:solidFill>
                  <a:schemeClr val="bg1"/>
                </a:solidFill>
                <a:latin typeface="+mj-ea"/>
                <a:ea typeface="+mj-ea"/>
              </a:rPr>
              <a:t>分布自身から限界値を読み取って検定統計量と比較するが</a:t>
            </a:r>
            <a:r>
              <a:rPr lang="en-US" altLang="ja-JP" sz="1700" dirty="0">
                <a:solidFill>
                  <a:schemeClr val="bg1"/>
                </a:solidFill>
                <a:latin typeface="+mj-ea"/>
                <a:ea typeface="+mj-ea"/>
              </a:rPr>
              <a:t>…</a:t>
            </a:r>
            <a:endParaRPr lang="ja-JP" altLang="en-US" sz="1700" dirty="0">
              <a:solidFill>
                <a:schemeClr val="bg1"/>
              </a:solidFill>
              <a:latin typeface="+mj-ea"/>
              <a:ea typeface="+mj-ea"/>
            </a:endParaRPr>
          </a:p>
        </p:txBody>
      </p:sp>
      <p:cxnSp>
        <p:nvCxnSpPr>
          <p:cNvPr id="19" name="コネクタ: 曲線 18">
            <a:extLst>
              <a:ext uri="{FF2B5EF4-FFF2-40B4-BE49-F238E27FC236}">
                <a16:creationId xmlns:a16="http://schemas.microsoft.com/office/drawing/2014/main" id="{63C63D4A-183F-4FE1-A96B-AFCA71F8B45D}"/>
              </a:ext>
            </a:extLst>
          </p:cNvPr>
          <p:cNvCxnSpPr>
            <a:cxnSpLocks/>
          </p:cNvCxnSpPr>
          <p:nvPr/>
        </p:nvCxnSpPr>
        <p:spPr>
          <a:xfrm rot="16200000" flipV="1">
            <a:off x="6967279" y="5094307"/>
            <a:ext cx="745054" cy="298665"/>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10B23847-B02E-4669-985A-3C8F5849FBAA}"/>
              </a:ext>
            </a:extLst>
          </p:cNvPr>
          <p:cNvSpPr/>
          <p:nvPr/>
        </p:nvSpPr>
        <p:spPr>
          <a:xfrm>
            <a:off x="5055152" y="4955321"/>
            <a:ext cx="740984" cy="288032"/>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8066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animBg="1"/>
      <p:bldP spid="15" grpId="0"/>
      <p:bldP spid="16" grpId="0" animBg="1"/>
      <p:bldP spid="17"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413E27-9D12-4A9E-ABEE-C7E6445E5F5F}"/>
              </a:ext>
            </a:extLst>
          </p:cNvPr>
          <p:cNvSpPr>
            <a:spLocks noGrp="1"/>
          </p:cNvSpPr>
          <p:nvPr>
            <p:ph type="title"/>
          </p:nvPr>
        </p:nvSpPr>
        <p:spPr>
          <a:xfrm>
            <a:off x="990600" y="620688"/>
            <a:ext cx="7162800" cy="956438"/>
          </a:xfrm>
        </p:spPr>
        <p:txBody>
          <a:bodyPr/>
          <a:lstStyle/>
          <a:p>
            <a:r>
              <a:rPr kumimoji="1" lang="ja-JP" altLang="en-US" sz="3500" dirty="0"/>
              <a:t>限界値を別の分布から取ってくる</a:t>
            </a:r>
          </a:p>
        </p:txBody>
      </p:sp>
      <p:sp>
        <p:nvSpPr>
          <p:cNvPr id="3" name="コンテンツ プレースホルダー 2">
            <a:extLst>
              <a:ext uri="{FF2B5EF4-FFF2-40B4-BE49-F238E27FC236}">
                <a16:creationId xmlns:a16="http://schemas.microsoft.com/office/drawing/2014/main" id="{529E11B6-1C2B-4FB6-B312-28C0545C4060}"/>
              </a:ext>
            </a:extLst>
          </p:cNvPr>
          <p:cNvSpPr>
            <a:spLocks noGrp="1"/>
          </p:cNvSpPr>
          <p:nvPr>
            <p:ph idx="1"/>
          </p:nvPr>
        </p:nvSpPr>
        <p:spPr>
          <a:xfrm>
            <a:off x="685800" y="2057400"/>
            <a:ext cx="7990656" cy="939552"/>
          </a:xfrm>
        </p:spPr>
        <p:txBody>
          <a:bodyPr/>
          <a:lstStyle/>
          <a:p>
            <a:pPr marL="0" indent="0">
              <a:buNone/>
            </a:pPr>
            <a:r>
              <a:rPr kumimoji="1" lang="en-US" altLang="ja-JP" sz="2000" dirty="0"/>
              <a:t>Tukey</a:t>
            </a:r>
            <a:r>
              <a:rPr kumimoji="1" lang="ja-JP" altLang="en-US" sz="2000" dirty="0"/>
              <a:t>法では，</a:t>
            </a:r>
            <a:r>
              <a:rPr lang="ja-JP" altLang="en-US" sz="2000" dirty="0">
                <a:solidFill>
                  <a:srgbClr val="FFFF00"/>
                </a:solidFill>
              </a:rPr>
              <a:t>スチューデント化された範囲の分布</a:t>
            </a:r>
            <a:r>
              <a:rPr kumimoji="1" lang="ja-JP" altLang="en-US" sz="2000" dirty="0"/>
              <a:t>から</a:t>
            </a:r>
            <a:r>
              <a:rPr lang="ja-JP" altLang="en-US" sz="2000" dirty="0"/>
              <a:t>限界値を</a:t>
            </a:r>
            <a:r>
              <a:rPr kumimoji="1" lang="ja-JP" altLang="en-US" sz="2000" dirty="0"/>
              <a:t>取ってくる</a:t>
            </a:r>
            <a:endParaRPr kumimoji="1" lang="ja-JP" altLang="en-US" sz="2000" dirty="0">
              <a:solidFill>
                <a:srgbClr val="FFFF00"/>
              </a:solidFill>
            </a:endParaRPr>
          </a:p>
        </p:txBody>
      </p:sp>
      <p:sp>
        <p:nvSpPr>
          <p:cNvPr id="4" name="コンテンツ プレースホルダー 2">
            <a:extLst>
              <a:ext uri="{FF2B5EF4-FFF2-40B4-BE49-F238E27FC236}">
                <a16:creationId xmlns:a16="http://schemas.microsoft.com/office/drawing/2014/main" id="{19649293-7153-4233-983F-B172EC40751E}"/>
              </a:ext>
            </a:extLst>
          </p:cNvPr>
          <p:cNvSpPr txBox="1">
            <a:spLocks/>
          </p:cNvSpPr>
          <p:nvPr/>
        </p:nvSpPr>
        <p:spPr bwMode="auto">
          <a:xfrm>
            <a:off x="527638" y="2759846"/>
            <a:ext cx="4968552" cy="723735"/>
          </a:xfrm>
          <a:prstGeom prst="rect">
            <a:avLst/>
          </a:prstGeom>
          <a:noFill/>
          <a:ln w="28575">
            <a:solidFill>
              <a:srgbClr val="FFFF00"/>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sz="2000" kern="0" dirty="0"/>
              <a:t>全ての対の中で最大となる平均の差（範囲）を不偏標準誤差で割った統計量</a:t>
            </a:r>
            <a:r>
              <a:rPr lang="en-US" altLang="ja-JP" sz="2000" kern="0" dirty="0"/>
              <a:t>q</a:t>
            </a:r>
            <a:r>
              <a:rPr lang="ja-JP" altLang="en-US" sz="2000" kern="0" dirty="0"/>
              <a:t>が従う分布</a:t>
            </a:r>
            <a:endParaRPr lang="en-US" altLang="ja-JP" sz="2000" kern="0" dirty="0"/>
          </a:p>
        </p:txBody>
      </p:sp>
      <p:sp>
        <p:nvSpPr>
          <p:cNvPr id="5" name="矢印: 上 4">
            <a:extLst>
              <a:ext uri="{FF2B5EF4-FFF2-40B4-BE49-F238E27FC236}">
                <a16:creationId xmlns:a16="http://schemas.microsoft.com/office/drawing/2014/main" id="{96C6ABFA-4859-4EDD-A008-3967C4EC0F7B}"/>
              </a:ext>
            </a:extLst>
          </p:cNvPr>
          <p:cNvSpPr/>
          <p:nvPr/>
        </p:nvSpPr>
        <p:spPr>
          <a:xfrm rot="10800000">
            <a:off x="2879812" y="2458649"/>
            <a:ext cx="360040" cy="287825"/>
          </a:xfrm>
          <a:prstGeom prst="upArrow">
            <a:avLst/>
          </a:prstGeom>
          <a:solidFill>
            <a:srgbClr val="FFFF0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7" name="オブジェクト 6">
            <a:extLst>
              <a:ext uri="{FF2B5EF4-FFF2-40B4-BE49-F238E27FC236}">
                <a16:creationId xmlns:a16="http://schemas.microsoft.com/office/drawing/2014/main" id="{D6DBB1F4-8B4D-49E8-9508-2828BB711476}"/>
              </a:ext>
            </a:extLst>
          </p:cNvPr>
          <p:cNvGraphicFramePr>
            <a:graphicFrameLocks noChangeAspect="1"/>
          </p:cNvGraphicFramePr>
          <p:nvPr>
            <p:extLst>
              <p:ext uri="{D42A27DB-BD31-4B8C-83A1-F6EECF244321}">
                <p14:modId xmlns:p14="http://schemas.microsoft.com/office/powerpoint/2010/main" val="771867442"/>
              </p:ext>
            </p:extLst>
          </p:nvPr>
        </p:nvGraphicFramePr>
        <p:xfrm>
          <a:off x="1835696" y="4365104"/>
          <a:ext cx="1583075" cy="1154512"/>
        </p:xfrm>
        <a:graphic>
          <a:graphicData uri="http://schemas.openxmlformats.org/presentationml/2006/ole">
            <mc:AlternateContent xmlns:mc="http://schemas.openxmlformats.org/markup-compatibility/2006">
              <mc:Choice xmlns:v="urn:schemas-microsoft-com:vml" Requires="v">
                <p:oleObj spid="_x0000_s6204" name="Equation" r:id="rId4" imgW="914400" imgH="622080" progId="Equation.DSMT4">
                  <p:embed/>
                </p:oleObj>
              </mc:Choice>
              <mc:Fallback>
                <p:oleObj name="Equation" r:id="rId4" imgW="914400" imgH="622080" progId="Equation.DSMT4">
                  <p:embed/>
                  <p:pic>
                    <p:nvPicPr>
                      <p:cNvPr id="0" name="Object 1"/>
                      <p:cNvPicPr>
                        <a:picLocks noChangeAspect="1" noChangeArrowheads="1"/>
                      </p:cNvPicPr>
                      <p:nvPr/>
                    </p:nvPicPr>
                    <p:blipFill>
                      <a:blip r:embed="rId5"/>
                      <a:srcRect/>
                      <a:stretch>
                        <a:fillRect/>
                      </a:stretch>
                    </p:blipFill>
                    <p:spPr bwMode="auto">
                      <a:xfrm>
                        <a:off x="1835696" y="4365104"/>
                        <a:ext cx="1583075" cy="1154512"/>
                      </a:xfrm>
                      <a:prstGeom prst="rect">
                        <a:avLst/>
                      </a:prstGeom>
                      <a:noFill/>
                    </p:spPr>
                  </p:pic>
                </p:oleObj>
              </mc:Fallback>
            </mc:AlternateContent>
          </a:graphicData>
        </a:graphic>
      </p:graphicFrame>
      <p:sp>
        <p:nvSpPr>
          <p:cNvPr id="8" name="テキスト ボックス 7">
            <a:extLst>
              <a:ext uri="{FF2B5EF4-FFF2-40B4-BE49-F238E27FC236}">
                <a16:creationId xmlns:a16="http://schemas.microsoft.com/office/drawing/2014/main" id="{147522D4-1009-4167-947E-54FBB865D526}"/>
              </a:ext>
            </a:extLst>
          </p:cNvPr>
          <p:cNvSpPr txBox="1"/>
          <p:nvPr/>
        </p:nvSpPr>
        <p:spPr>
          <a:xfrm>
            <a:off x="423596" y="4437932"/>
            <a:ext cx="1440160"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スチューデント化</a:t>
            </a:r>
            <a:r>
              <a:rPr kumimoji="1" lang="en-US" altLang="ja-JP" sz="1500" baseline="30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された範囲</a:t>
            </a:r>
          </a:p>
        </p:txBody>
      </p:sp>
      <p:sp>
        <p:nvSpPr>
          <p:cNvPr id="9" name="テキスト ボックス 8">
            <a:extLst>
              <a:ext uri="{FF2B5EF4-FFF2-40B4-BE49-F238E27FC236}">
                <a16:creationId xmlns:a16="http://schemas.microsoft.com/office/drawing/2014/main" id="{5510E4CA-46B9-4990-BC71-4FA56E9A07B9}"/>
              </a:ext>
            </a:extLst>
          </p:cNvPr>
          <p:cNvSpPr txBox="1"/>
          <p:nvPr/>
        </p:nvSpPr>
        <p:spPr>
          <a:xfrm>
            <a:off x="1349091" y="3884152"/>
            <a:ext cx="1440160"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最大の群平均</a:t>
            </a:r>
          </a:p>
        </p:txBody>
      </p:sp>
      <p:cxnSp>
        <p:nvCxnSpPr>
          <p:cNvPr id="11" name="コネクタ: 曲線 10">
            <a:extLst>
              <a:ext uri="{FF2B5EF4-FFF2-40B4-BE49-F238E27FC236}">
                <a16:creationId xmlns:a16="http://schemas.microsoft.com/office/drawing/2014/main" id="{B67A8187-73AC-4802-B1E3-1A600AE24C78}"/>
              </a:ext>
            </a:extLst>
          </p:cNvPr>
          <p:cNvCxnSpPr>
            <a:cxnSpLocks/>
          </p:cNvCxnSpPr>
          <p:nvPr/>
        </p:nvCxnSpPr>
        <p:spPr>
          <a:xfrm rot="16200000" flipH="1">
            <a:off x="2170930" y="4180714"/>
            <a:ext cx="239746" cy="169906"/>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2369099-3B3C-4E58-9ACF-D28296A8DA79}"/>
              </a:ext>
            </a:extLst>
          </p:cNvPr>
          <p:cNvSpPr txBox="1"/>
          <p:nvPr/>
        </p:nvSpPr>
        <p:spPr>
          <a:xfrm>
            <a:off x="2779026" y="3903503"/>
            <a:ext cx="1440160"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最小の群平均</a:t>
            </a:r>
          </a:p>
        </p:txBody>
      </p:sp>
      <p:cxnSp>
        <p:nvCxnSpPr>
          <p:cNvPr id="13" name="コネクタ: 曲線 12">
            <a:extLst>
              <a:ext uri="{FF2B5EF4-FFF2-40B4-BE49-F238E27FC236}">
                <a16:creationId xmlns:a16="http://schemas.microsoft.com/office/drawing/2014/main" id="{E36945AA-3EEC-4B72-9FBB-4AECCB558E77}"/>
              </a:ext>
            </a:extLst>
          </p:cNvPr>
          <p:cNvCxnSpPr>
            <a:cxnSpLocks/>
          </p:cNvCxnSpPr>
          <p:nvPr/>
        </p:nvCxnSpPr>
        <p:spPr>
          <a:xfrm rot="5400000">
            <a:off x="3032252" y="4200856"/>
            <a:ext cx="224731" cy="178918"/>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曲線 14">
            <a:extLst>
              <a:ext uri="{FF2B5EF4-FFF2-40B4-BE49-F238E27FC236}">
                <a16:creationId xmlns:a16="http://schemas.microsoft.com/office/drawing/2014/main" id="{15AF5F3D-61F6-4AE6-B263-901755B8CEF3}"/>
              </a:ext>
            </a:extLst>
          </p:cNvPr>
          <p:cNvCxnSpPr>
            <a:cxnSpLocks/>
          </p:cNvCxnSpPr>
          <p:nvPr/>
        </p:nvCxnSpPr>
        <p:spPr>
          <a:xfrm flipV="1">
            <a:off x="2195736" y="5138245"/>
            <a:ext cx="258836" cy="212905"/>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F4BD610-1A22-4FE4-9456-243496E2E3D4}"/>
              </a:ext>
            </a:extLst>
          </p:cNvPr>
          <p:cNvSpPr txBox="1"/>
          <p:nvPr/>
        </p:nvSpPr>
        <p:spPr>
          <a:xfrm>
            <a:off x="884994" y="5204367"/>
            <a:ext cx="1583074"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不偏標準誤差</a:t>
            </a:r>
          </a:p>
        </p:txBody>
      </p:sp>
      <p:sp>
        <p:nvSpPr>
          <p:cNvPr id="18" name="コンテンツ プレースホルダー 2">
            <a:extLst>
              <a:ext uri="{FF2B5EF4-FFF2-40B4-BE49-F238E27FC236}">
                <a16:creationId xmlns:a16="http://schemas.microsoft.com/office/drawing/2014/main" id="{DCDC0B8D-5503-4B2E-BB84-142CD38CD32D}"/>
              </a:ext>
            </a:extLst>
          </p:cNvPr>
          <p:cNvSpPr txBox="1">
            <a:spLocks/>
          </p:cNvSpPr>
          <p:nvPr/>
        </p:nvSpPr>
        <p:spPr bwMode="auto">
          <a:xfrm>
            <a:off x="4744076" y="4747469"/>
            <a:ext cx="3976328" cy="952030"/>
          </a:xfrm>
          <a:prstGeom prst="rect">
            <a:avLst/>
          </a:prstGeom>
          <a:noFill/>
          <a:ln w="38100">
            <a:solidFill>
              <a:srgbClr val="00B050"/>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lgn="just">
              <a:buFontTx/>
              <a:buNone/>
            </a:pPr>
            <a:r>
              <a:rPr lang="ja-JP" altLang="en-US" sz="1800" kern="0" dirty="0"/>
              <a:t>検定統計量が最大になる対の統計量の分布を他の対の限界値にも用いれば，（他の対にとって）最も</a:t>
            </a:r>
            <a:r>
              <a:rPr lang="ja-JP" altLang="en-US" sz="1800" kern="0" dirty="0">
                <a:solidFill>
                  <a:srgbClr val="FFFF00"/>
                </a:solidFill>
              </a:rPr>
              <a:t>厳しい検定</a:t>
            </a:r>
            <a:r>
              <a:rPr lang="ja-JP" altLang="en-US" sz="1800" kern="0" dirty="0"/>
              <a:t>となる</a:t>
            </a:r>
          </a:p>
        </p:txBody>
      </p:sp>
      <p:sp>
        <p:nvSpPr>
          <p:cNvPr id="22" name="コンテンツ プレースホルダー 2">
            <a:extLst>
              <a:ext uri="{FF2B5EF4-FFF2-40B4-BE49-F238E27FC236}">
                <a16:creationId xmlns:a16="http://schemas.microsoft.com/office/drawing/2014/main" id="{63A98494-492D-4E65-AC62-A5074FDE0B30}"/>
              </a:ext>
            </a:extLst>
          </p:cNvPr>
          <p:cNvSpPr txBox="1">
            <a:spLocks/>
          </p:cNvSpPr>
          <p:nvPr/>
        </p:nvSpPr>
        <p:spPr bwMode="auto">
          <a:xfrm>
            <a:off x="5784220" y="3292251"/>
            <a:ext cx="2892235" cy="7237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lgn="just">
              <a:buFontTx/>
              <a:buNone/>
            </a:pPr>
            <a:r>
              <a:rPr lang="ja-JP" altLang="en-US" sz="1500" kern="0" dirty="0"/>
              <a:t>対の数が増えるほど限界値が厳しくなる（＝多重性の問題を逆手に取る）</a:t>
            </a:r>
            <a:endParaRPr lang="ja-JP" altLang="en-US" sz="1500" kern="0" dirty="0">
              <a:solidFill>
                <a:srgbClr val="FFFF00"/>
              </a:solidFill>
            </a:endParaRPr>
          </a:p>
        </p:txBody>
      </p:sp>
      <p:sp>
        <p:nvSpPr>
          <p:cNvPr id="23" name="矢印: 折線 22">
            <a:extLst>
              <a:ext uri="{FF2B5EF4-FFF2-40B4-BE49-F238E27FC236}">
                <a16:creationId xmlns:a16="http://schemas.microsoft.com/office/drawing/2014/main" id="{17E7ADF4-A5DD-40E2-9877-98CA74C17545}"/>
              </a:ext>
            </a:extLst>
          </p:cNvPr>
          <p:cNvSpPr/>
          <p:nvPr/>
        </p:nvSpPr>
        <p:spPr>
          <a:xfrm rot="5400000" flipH="1">
            <a:off x="3682055" y="2503049"/>
            <a:ext cx="2242168" cy="2202021"/>
          </a:xfrm>
          <a:prstGeom prst="bentArrow">
            <a:avLst>
              <a:gd name="adj1" fmla="val 5772"/>
              <a:gd name="adj2" fmla="val 8168"/>
              <a:gd name="adj3" fmla="val 8821"/>
              <a:gd name="adj4" fmla="val 43750"/>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140BE392-65D6-4A7F-A7AF-46A85A2C21C2}"/>
              </a:ext>
            </a:extLst>
          </p:cNvPr>
          <p:cNvSpPr txBox="1"/>
          <p:nvPr/>
        </p:nvSpPr>
        <p:spPr>
          <a:xfrm>
            <a:off x="395536" y="5780690"/>
            <a:ext cx="6336704" cy="323165"/>
          </a:xfrm>
          <a:prstGeom prst="rect">
            <a:avLst/>
          </a:prstGeom>
          <a:noFill/>
        </p:spPr>
        <p:txBody>
          <a:bodyPr wrap="square" rtlCol="0">
            <a:spAutoFit/>
          </a:bodyPr>
          <a:lstStyle/>
          <a:p>
            <a:pPr algn="l"/>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注：不偏標準誤差で割ることをスチューデント化（準標準化）という</a:t>
            </a:r>
          </a:p>
        </p:txBody>
      </p:sp>
      <p:sp>
        <p:nvSpPr>
          <p:cNvPr id="26" name="テキスト ボックス 25">
            <a:extLst>
              <a:ext uri="{FF2B5EF4-FFF2-40B4-BE49-F238E27FC236}">
                <a16:creationId xmlns:a16="http://schemas.microsoft.com/office/drawing/2014/main" id="{6FB88036-D487-44C4-BF9E-9AE000A4BD18}"/>
              </a:ext>
            </a:extLst>
          </p:cNvPr>
          <p:cNvSpPr txBox="1"/>
          <p:nvPr/>
        </p:nvSpPr>
        <p:spPr>
          <a:xfrm rot="17925517">
            <a:off x="5059555" y="3853175"/>
            <a:ext cx="689443" cy="353943"/>
          </a:xfrm>
          <a:prstGeom prst="rect">
            <a:avLst/>
          </a:prstGeom>
          <a:noFill/>
        </p:spPr>
        <p:txBody>
          <a:bodyPr wrap="square" rtlCol="0">
            <a:spAutoFit/>
          </a:bodyPr>
          <a:lstStyle/>
          <a:p>
            <a:pPr algn="l"/>
            <a:r>
              <a:rPr kumimoji="1" lang="ja-JP" altLang="en-US" sz="1700" dirty="0">
                <a:solidFill>
                  <a:srgbClr val="00B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従う</a:t>
            </a:r>
          </a:p>
        </p:txBody>
      </p:sp>
      <p:sp>
        <p:nvSpPr>
          <p:cNvPr id="27" name="テキスト ボックス 26">
            <a:extLst>
              <a:ext uri="{FF2B5EF4-FFF2-40B4-BE49-F238E27FC236}">
                <a16:creationId xmlns:a16="http://schemas.microsoft.com/office/drawing/2014/main" id="{ACB1566D-F94E-41F5-9BB3-68C10EFF48C2}"/>
              </a:ext>
            </a:extLst>
          </p:cNvPr>
          <p:cNvSpPr txBox="1"/>
          <p:nvPr/>
        </p:nvSpPr>
        <p:spPr>
          <a:xfrm>
            <a:off x="3360811" y="5002015"/>
            <a:ext cx="1080120" cy="784830"/>
          </a:xfrm>
          <a:prstGeom prst="rect">
            <a:avLst/>
          </a:prstGeom>
          <a:no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群あたり（</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群に同じ数を想定）</a:t>
            </a:r>
          </a:p>
        </p:txBody>
      </p:sp>
      <p:cxnSp>
        <p:nvCxnSpPr>
          <p:cNvPr id="29" name="コネクタ: 曲線 28">
            <a:extLst>
              <a:ext uri="{FF2B5EF4-FFF2-40B4-BE49-F238E27FC236}">
                <a16:creationId xmlns:a16="http://schemas.microsoft.com/office/drawing/2014/main" id="{A7E09FAD-9513-4CEA-9842-C855042F8DC9}"/>
              </a:ext>
            </a:extLst>
          </p:cNvPr>
          <p:cNvCxnSpPr>
            <a:cxnSpLocks/>
          </p:cNvCxnSpPr>
          <p:nvPr/>
        </p:nvCxnSpPr>
        <p:spPr>
          <a:xfrm rot="10800000" flipV="1">
            <a:off x="3165508" y="5222222"/>
            <a:ext cx="253262" cy="149568"/>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コンテンツ プレースホルダー 2">
            <a:extLst>
              <a:ext uri="{FF2B5EF4-FFF2-40B4-BE49-F238E27FC236}">
                <a16:creationId xmlns:a16="http://schemas.microsoft.com/office/drawing/2014/main" id="{22C8189E-BE9D-48D0-BA03-2A28F732E0DE}"/>
              </a:ext>
            </a:extLst>
          </p:cNvPr>
          <p:cNvSpPr txBox="1">
            <a:spLocks/>
          </p:cNvSpPr>
          <p:nvPr/>
        </p:nvSpPr>
        <p:spPr bwMode="auto">
          <a:xfrm>
            <a:off x="3192291" y="1313919"/>
            <a:ext cx="3436332" cy="3537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lgn="just">
              <a:buFontTx/>
              <a:buNone/>
            </a:pPr>
            <a:r>
              <a:rPr lang="ja-JP" altLang="en-US" sz="1500" kern="0" dirty="0"/>
              <a:t>（↑全く別というわけでもありません）</a:t>
            </a:r>
            <a:endParaRPr lang="ja-JP" altLang="en-US" sz="1500" kern="0" dirty="0">
              <a:solidFill>
                <a:srgbClr val="FFFF00"/>
              </a:solidFill>
            </a:endParaRPr>
          </a:p>
        </p:txBody>
      </p:sp>
      <p:sp>
        <p:nvSpPr>
          <p:cNvPr id="25" name="テキスト ボックス 24">
            <a:extLst>
              <a:ext uri="{FF2B5EF4-FFF2-40B4-BE49-F238E27FC236}">
                <a16:creationId xmlns:a16="http://schemas.microsoft.com/office/drawing/2014/main" id="{3DDD13CC-96EF-4EB3-8BF7-3100CB89428F}"/>
              </a:ext>
            </a:extLst>
          </p:cNvPr>
          <p:cNvSpPr txBox="1"/>
          <p:nvPr/>
        </p:nvSpPr>
        <p:spPr>
          <a:xfrm>
            <a:off x="812644" y="3632772"/>
            <a:ext cx="3907209"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（大きい値から小さな値を引くので</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正値になる</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Tree>
    <p:extLst>
      <p:ext uri="{BB962C8B-B14F-4D97-AF65-F5344CB8AC3E}">
        <p14:creationId xmlns:p14="http://schemas.microsoft.com/office/powerpoint/2010/main" val="12936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2" grpId="0"/>
      <p:bldP spid="17" grpId="0"/>
      <p:bldP spid="18" grpId="0" animBg="1"/>
      <p:bldP spid="22" grpId="0"/>
      <p:bldP spid="23" grpId="0" animBg="1"/>
      <p:bldP spid="24" grpId="0"/>
      <p:bldP spid="26" grpId="0"/>
      <p:bldP spid="27" grpId="0"/>
      <p:bldP spid="2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0452F2-B849-4CDB-9D8C-CCF4A95D94EC}"/>
              </a:ext>
            </a:extLst>
          </p:cNvPr>
          <p:cNvSpPr>
            <a:spLocks noGrp="1"/>
          </p:cNvSpPr>
          <p:nvPr>
            <p:ph type="title"/>
          </p:nvPr>
        </p:nvSpPr>
        <p:spPr/>
        <p:txBody>
          <a:bodyPr/>
          <a:lstStyle/>
          <a:p>
            <a:r>
              <a:rPr kumimoji="1" lang="ja-JP" altLang="en-US" sz="3000" dirty="0"/>
              <a:t>スチューデント化された範囲（ｑ）の分布</a:t>
            </a:r>
          </a:p>
        </p:txBody>
      </p:sp>
      <p:sp>
        <p:nvSpPr>
          <p:cNvPr id="49" name="テキスト ボックス 48">
            <a:extLst>
              <a:ext uri="{FF2B5EF4-FFF2-40B4-BE49-F238E27FC236}">
                <a16:creationId xmlns:a16="http://schemas.microsoft.com/office/drawing/2014/main" id="{04EFB868-61A5-4BDE-81B5-7FE4E18FC092}"/>
              </a:ext>
            </a:extLst>
          </p:cNvPr>
          <p:cNvSpPr txBox="1"/>
          <p:nvPr/>
        </p:nvSpPr>
        <p:spPr>
          <a:xfrm>
            <a:off x="455107" y="5035336"/>
            <a:ext cx="312906" cy="400110"/>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eiryo UI" pitchFamily="50" charset="-128"/>
              </a:rPr>
              <a:t>0</a:t>
            </a:r>
            <a:endParaRPr kumimoji="1" lang="ja-JP" altLang="en-US" sz="2000" b="0" i="0" u="none" strike="noStrike" kern="120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eiryo UI" pitchFamily="50" charset="-128"/>
            </a:endParaRPr>
          </a:p>
        </p:txBody>
      </p:sp>
      <p:cxnSp>
        <p:nvCxnSpPr>
          <p:cNvPr id="51" name="直線コネクタ 50">
            <a:extLst>
              <a:ext uri="{FF2B5EF4-FFF2-40B4-BE49-F238E27FC236}">
                <a16:creationId xmlns:a16="http://schemas.microsoft.com/office/drawing/2014/main" id="{79766056-00FD-4629-952E-9C4E03C04749}"/>
              </a:ext>
            </a:extLst>
          </p:cNvPr>
          <p:cNvCxnSpPr>
            <a:cxnSpLocks/>
          </p:cNvCxnSpPr>
          <p:nvPr/>
        </p:nvCxnSpPr>
        <p:spPr>
          <a:xfrm>
            <a:off x="506512" y="5117956"/>
            <a:ext cx="4586884" cy="10133"/>
          </a:xfrm>
          <a:prstGeom prst="line">
            <a:avLst/>
          </a:prstGeom>
          <a:noFill/>
          <a:ln w="38100" cap="flat" cmpd="sng" algn="ctr">
            <a:solidFill>
              <a:schemeClr val="bg1"/>
            </a:solidFill>
            <a:prstDash val="solid"/>
            <a:miter lim="800000"/>
          </a:ln>
          <a:effectLst/>
        </p:spPr>
      </p:cxnSp>
      <p:sp>
        <p:nvSpPr>
          <p:cNvPr id="52" name="テキスト ボックス 51">
            <a:extLst>
              <a:ext uri="{FF2B5EF4-FFF2-40B4-BE49-F238E27FC236}">
                <a16:creationId xmlns:a16="http://schemas.microsoft.com/office/drawing/2014/main" id="{433E26D7-7724-4A9F-AB5B-C3808CB002AB}"/>
              </a:ext>
            </a:extLst>
          </p:cNvPr>
          <p:cNvSpPr txBox="1"/>
          <p:nvPr/>
        </p:nvSpPr>
        <p:spPr>
          <a:xfrm>
            <a:off x="5077663" y="4795755"/>
            <a:ext cx="343364" cy="477054"/>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500" b="0" i="0" u="none" strike="noStrike" kern="120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eiryo UI" pitchFamily="50" charset="-128"/>
              </a:rPr>
              <a:t>q</a:t>
            </a:r>
            <a:endParaRPr kumimoji="1" lang="ja-JP" altLang="en-US" sz="2500" b="0" i="0" u="none" strike="noStrike" kern="1200" cap="none" spc="0" normalizeH="0" baseline="0" noProof="0" dirty="0">
              <a:ln>
                <a:noFill/>
              </a:ln>
              <a:solidFill>
                <a:schemeClr val="bg1"/>
              </a:solidFill>
              <a:effectLst/>
              <a:uLnTx/>
              <a:uFillTx/>
              <a:latin typeface="ＭＳ Ｐゴシック" panose="020B0600070205080204" pitchFamily="50" charset="-128"/>
              <a:ea typeface="游ゴシック" panose="020B0400000000000000" pitchFamily="50" charset="-128"/>
              <a:cs typeface="Meiryo UI" pitchFamily="50" charset="-128"/>
            </a:endParaRPr>
          </a:p>
        </p:txBody>
      </p:sp>
      <p:sp>
        <p:nvSpPr>
          <p:cNvPr id="53" name="テキスト ボックス 52">
            <a:extLst>
              <a:ext uri="{FF2B5EF4-FFF2-40B4-BE49-F238E27FC236}">
                <a16:creationId xmlns:a16="http://schemas.microsoft.com/office/drawing/2014/main" id="{F6EF0F1C-7061-40E4-996C-2114C4243448}"/>
              </a:ext>
            </a:extLst>
          </p:cNvPr>
          <p:cNvSpPr txBox="1"/>
          <p:nvPr/>
        </p:nvSpPr>
        <p:spPr>
          <a:xfrm>
            <a:off x="493128" y="1943715"/>
            <a:ext cx="4454021" cy="615553"/>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自由度</a:t>
            </a:r>
            <a:r>
              <a:rPr kumimoji="1" lang="en-US" altLang="ja-JP" sz="1700" b="0" i="0" u="none" strike="noStrike" kern="1200" cap="none" spc="0" normalizeH="0" baseline="0" noProof="0" dirty="0">
                <a:ln>
                  <a:noFill/>
                </a:ln>
                <a:solidFill>
                  <a:schemeClr val="bg1"/>
                </a:solidFill>
                <a:effectLst/>
                <a:uLnTx/>
                <a:uFillTx/>
                <a:latin typeface="+mj-ea"/>
                <a:ea typeface="+mj-ea"/>
                <a:cs typeface="Meiryo UI" pitchFamily="50" charset="-128"/>
              </a:rPr>
              <a:t>ν</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によって形状は変化（</a:t>
            </a:r>
            <a:r>
              <a:rPr kumimoji="1" lang="en-US" altLang="ja-JP" sz="1700" b="0" i="0" u="none" strike="noStrike" kern="1200" cap="none" spc="0" normalizeH="0" baseline="0" noProof="0" dirty="0">
                <a:ln>
                  <a:noFill/>
                </a:ln>
                <a:solidFill>
                  <a:schemeClr val="bg1"/>
                </a:solidFill>
                <a:effectLst/>
                <a:uLnTx/>
                <a:uFillTx/>
                <a:latin typeface="+mj-ea"/>
                <a:ea typeface="+mj-ea"/>
                <a:cs typeface="Meiryo UI" pitchFamily="50" charset="-128"/>
              </a:rPr>
              <a:t>t</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分布の負の下側半分が上側に折り重なるので</a:t>
            </a:r>
            <a:r>
              <a:rPr kumimoji="1" lang="en-US" altLang="ja-JP" sz="1700" b="0" i="0" u="none" strike="noStrike" kern="1200" cap="none" spc="0" normalizeH="0" baseline="0" noProof="0" dirty="0">
                <a:ln>
                  <a:noFill/>
                </a:ln>
                <a:solidFill>
                  <a:schemeClr val="bg1"/>
                </a:solidFill>
                <a:effectLst/>
                <a:uLnTx/>
                <a:uFillTx/>
                <a:latin typeface="+mj-ea"/>
                <a:ea typeface="+mj-ea"/>
                <a:cs typeface="Meiryo UI" pitchFamily="50" charset="-128"/>
              </a:rPr>
              <a:t>F</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分布の形状）</a:t>
            </a:r>
          </a:p>
        </p:txBody>
      </p:sp>
      <p:cxnSp>
        <p:nvCxnSpPr>
          <p:cNvPr id="54" name="直線矢印コネクタ 53">
            <a:extLst>
              <a:ext uri="{FF2B5EF4-FFF2-40B4-BE49-F238E27FC236}">
                <a16:creationId xmlns:a16="http://schemas.microsoft.com/office/drawing/2014/main" id="{06E23D6C-9DE2-4A71-832C-2EBE93CD9069}"/>
              </a:ext>
            </a:extLst>
          </p:cNvPr>
          <p:cNvCxnSpPr>
            <a:cxnSpLocks/>
          </p:cNvCxnSpPr>
          <p:nvPr/>
        </p:nvCxnSpPr>
        <p:spPr>
          <a:xfrm>
            <a:off x="1475656" y="2537005"/>
            <a:ext cx="205550" cy="437891"/>
          </a:xfrm>
          <a:prstGeom prst="straightConnector1">
            <a:avLst/>
          </a:prstGeom>
          <a:noFill/>
          <a:ln w="38100" cap="flat" cmpd="sng" algn="ctr">
            <a:solidFill>
              <a:schemeClr val="bg1"/>
            </a:solidFill>
            <a:prstDash val="solid"/>
            <a:miter lim="800000"/>
            <a:tailEnd type="triangle"/>
          </a:ln>
          <a:effectLst/>
        </p:spPr>
      </p:cxnSp>
      <p:sp>
        <p:nvSpPr>
          <p:cNvPr id="58" name="テキスト ボックス 57">
            <a:extLst>
              <a:ext uri="{FF2B5EF4-FFF2-40B4-BE49-F238E27FC236}">
                <a16:creationId xmlns:a16="http://schemas.microsoft.com/office/drawing/2014/main" id="{2A27017E-989F-4FFD-A9B0-4F94EEA9FFCD}"/>
              </a:ext>
            </a:extLst>
          </p:cNvPr>
          <p:cNvSpPr txBox="1"/>
          <p:nvPr/>
        </p:nvSpPr>
        <p:spPr>
          <a:xfrm>
            <a:off x="3148914" y="3374982"/>
            <a:ext cx="383014" cy="877163"/>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srgbClr val="FFFF00"/>
                </a:solidFill>
                <a:effectLst/>
                <a:uLnTx/>
                <a:uFillTx/>
                <a:latin typeface="+mn-ea"/>
                <a:cs typeface="Meiryo UI" pitchFamily="50" charset="-128"/>
              </a:rPr>
              <a:t>限界値</a:t>
            </a:r>
          </a:p>
        </p:txBody>
      </p:sp>
      <p:sp>
        <p:nvSpPr>
          <p:cNvPr id="59" name="テキスト ボックス 58">
            <a:extLst>
              <a:ext uri="{FF2B5EF4-FFF2-40B4-BE49-F238E27FC236}">
                <a16:creationId xmlns:a16="http://schemas.microsoft.com/office/drawing/2014/main" id="{C9C4F145-3849-4C22-8621-CB2420333628}"/>
              </a:ext>
            </a:extLst>
          </p:cNvPr>
          <p:cNvSpPr txBox="1"/>
          <p:nvPr/>
        </p:nvSpPr>
        <p:spPr>
          <a:xfrm>
            <a:off x="3463496" y="4390629"/>
            <a:ext cx="1270850" cy="353943"/>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srgbClr val="FFC000"/>
                </a:solidFill>
                <a:effectLst/>
                <a:uLnTx/>
                <a:uFillTx/>
                <a:latin typeface="+mn-ea"/>
                <a:cs typeface="Meiryo UI" pitchFamily="50" charset="-128"/>
              </a:rPr>
              <a:t>有意水準</a:t>
            </a:r>
            <a:r>
              <a:rPr kumimoji="1" lang="en-US" altLang="ja-JP" sz="1700" b="0" i="0" u="none" strike="noStrike" kern="1200" cap="none" spc="0" normalizeH="0" baseline="0" noProof="0" dirty="0">
                <a:ln>
                  <a:noFill/>
                </a:ln>
                <a:solidFill>
                  <a:srgbClr val="FFC000"/>
                </a:solidFill>
                <a:effectLst/>
                <a:uLnTx/>
                <a:uFillTx/>
                <a:latin typeface="+mn-ea"/>
                <a:cs typeface="Meiryo UI" pitchFamily="50" charset="-128"/>
              </a:rPr>
              <a:t>α</a:t>
            </a:r>
            <a:endParaRPr kumimoji="1" lang="ja-JP" altLang="en-US" sz="1700" b="0" i="0" u="none" strike="noStrike" kern="1200" cap="none" spc="0" normalizeH="0" baseline="0" noProof="0" dirty="0">
              <a:ln>
                <a:noFill/>
              </a:ln>
              <a:solidFill>
                <a:srgbClr val="FFC000"/>
              </a:solidFill>
              <a:effectLst/>
              <a:uLnTx/>
              <a:uFillTx/>
              <a:latin typeface="+mn-ea"/>
              <a:cs typeface="Meiryo UI" pitchFamily="50" charset="-128"/>
            </a:endParaRPr>
          </a:p>
        </p:txBody>
      </p:sp>
      <p:sp>
        <p:nvSpPr>
          <p:cNvPr id="64" name="矢印: 左右 63">
            <a:extLst>
              <a:ext uri="{FF2B5EF4-FFF2-40B4-BE49-F238E27FC236}">
                <a16:creationId xmlns:a16="http://schemas.microsoft.com/office/drawing/2014/main" id="{C2C79CC9-90F8-4B1A-B1A9-FEE3997CAA9D}"/>
              </a:ext>
            </a:extLst>
          </p:cNvPr>
          <p:cNvSpPr/>
          <p:nvPr/>
        </p:nvSpPr>
        <p:spPr>
          <a:xfrm>
            <a:off x="794145" y="5207236"/>
            <a:ext cx="2457548" cy="236664"/>
          </a:xfrm>
          <a:prstGeom prst="leftRightArrow">
            <a:avLst/>
          </a:prstGeom>
          <a:solidFill>
            <a:srgbClr val="00B0F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87E142D9-7DAB-48E4-963E-35F00F752547}"/>
              </a:ext>
            </a:extLst>
          </p:cNvPr>
          <p:cNvSpPr txBox="1"/>
          <p:nvPr/>
        </p:nvSpPr>
        <p:spPr>
          <a:xfrm>
            <a:off x="944480" y="5363871"/>
            <a:ext cx="2044193" cy="323165"/>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chemeClr val="bg1"/>
                </a:solidFill>
                <a:effectLst/>
                <a:uLnTx/>
                <a:uFillTx/>
                <a:latin typeface="+mj-ea"/>
                <a:ea typeface="+mj-ea"/>
                <a:cs typeface="Meiryo UI" pitchFamily="50" charset="-128"/>
              </a:rPr>
              <a:t>帰無仮説の受容域</a:t>
            </a:r>
            <a:endParaRPr kumimoji="1" lang="en-US" altLang="ja-JP" sz="1500" b="0" i="0" u="none" strike="noStrike" kern="1200" cap="none" spc="0" normalizeH="0" baseline="0" noProof="0" dirty="0">
              <a:ln>
                <a:noFill/>
              </a:ln>
              <a:solidFill>
                <a:schemeClr val="bg1"/>
              </a:solidFill>
              <a:effectLst/>
              <a:uLnTx/>
              <a:uFillTx/>
              <a:latin typeface="+mj-ea"/>
              <a:ea typeface="+mj-ea"/>
              <a:cs typeface="Meiryo UI" pitchFamily="50" charset="-128"/>
            </a:endParaRPr>
          </a:p>
        </p:txBody>
      </p:sp>
      <p:sp>
        <p:nvSpPr>
          <p:cNvPr id="66" name="フリーフォーム: 図形 65">
            <a:extLst>
              <a:ext uri="{FF2B5EF4-FFF2-40B4-BE49-F238E27FC236}">
                <a16:creationId xmlns:a16="http://schemas.microsoft.com/office/drawing/2014/main" id="{5328D6B0-A019-4E55-BF42-FAD9CDED9C85}"/>
              </a:ext>
            </a:extLst>
          </p:cNvPr>
          <p:cNvSpPr/>
          <p:nvPr/>
        </p:nvSpPr>
        <p:spPr>
          <a:xfrm>
            <a:off x="611560" y="2852936"/>
            <a:ext cx="4454022" cy="2290794"/>
          </a:xfrm>
          <a:custGeom>
            <a:avLst/>
            <a:gdLst>
              <a:gd name="connsiteX0" fmla="*/ 0 w 4639112"/>
              <a:gd name="connsiteY0" fmla="*/ 2660095 h 2743985"/>
              <a:gd name="connsiteX1" fmla="*/ 486562 w 4639112"/>
              <a:gd name="connsiteY1" fmla="*/ 2215478 h 2743985"/>
              <a:gd name="connsiteX2" fmla="*/ 989901 w 4639112"/>
              <a:gd name="connsiteY2" fmla="*/ 478957 h 2743985"/>
              <a:gd name="connsiteX3" fmla="*/ 1359017 w 4639112"/>
              <a:gd name="connsiteY3" fmla="*/ 9174 h 2743985"/>
              <a:gd name="connsiteX4" fmla="*/ 1686188 w 4639112"/>
              <a:gd name="connsiteY4" fmla="*/ 210509 h 2743985"/>
              <a:gd name="connsiteX5" fmla="*/ 1937857 w 4639112"/>
              <a:gd name="connsiteY5" fmla="*/ 722238 h 2743985"/>
              <a:gd name="connsiteX6" fmla="*/ 2894202 w 4639112"/>
              <a:gd name="connsiteY6" fmla="*/ 2307757 h 2743985"/>
              <a:gd name="connsiteX7" fmla="*/ 4639112 w 4639112"/>
              <a:gd name="connsiteY7" fmla="*/ 2743985 h 274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112" h="2743985">
                <a:moveTo>
                  <a:pt x="0" y="2660095"/>
                </a:moveTo>
                <a:cubicBezTo>
                  <a:pt x="160789" y="2619548"/>
                  <a:pt x="321579" y="2579001"/>
                  <a:pt x="486562" y="2215478"/>
                </a:cubicBezTo>
                <a:cubicBezTo>
                  <a:pt x="651545" y="1851955"/>
                  <a:pt x="844492" y="846674"/>
                  <a:pt x="989901" y="478957"/>
                </a:cubicBezTo>
                <a:cubicBezTo>
                  <a:pt x="1135310" y="111240"/>
                  <a:pt x="1242969" y="53915"/>
                  <a:pt x="1359017" y="9174"/>
                </a:cubicBezTo>
                <a:cubicBezTo>
                  <a:pt x="1475065" y="-35567"/>
                  <a:pt x="1589715" y="91665"/>
                  <a:pt x="1686188" y="210509"/>
                </a:cubicBezTo>
                <a:cubicBezTo>
                  <a:pt x="1782661" y="329353"/>
                  <a:pt x="1736521" y="372697"/>
                  <a:pt x="1937857" y="722238"/>
                </a:cubicBezTo>
                <a:cubicBezTo>
                  <a:pt x="2139193" y="1071779"/>
                  <a:pt x="2443993" y="1970799"/>
                  <a:pt x="2894202" y="2307757"/>
                </a:cubicBezTo>
                <a:cubicBezTo>
                  <a:pt x="3344411" y="2644715"/>
                  <a:pt x="3991761" y="2694350"/>
                  <a:pt x="4639112" y="2743985"/>
                </a:cubicBezTo>
              </a:path>
            </a:pathLst>
          </a:custGeom>
          <a:solidFill>
            <a:srgbClr val="92D05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直角三角形 47">
            <a:extLst>
              <a:ext uri="{FF2B5EF4-FFF2-40B4-BE49-F238E27FC236}">
                <a16:creationId xmlns:a16="http://schemas.microsoft.com/office/drawing/2014/main" id="{46F1EF66-C05E-4233-A570-44F0E2DDD6C6}"/>
              </a:ext>
            </a:extLst>
          </p:cNvPr>
          <p:cNvSpPr/>
          <p:nvPr/>
        </p:nvSpPr>
        <p:spPr>
          <a:xfrm>
            <a:off x="3337390" y="4795755"/>
            <a:ext cx="1202488" cy="306560"/>
          </a:xfrm>
          <a:prstGeom prst="rtTriangle">
            <a:avLst/>
          </a:prstGeom>
          <a:solidFill>
            <a:srgbClr val="FFC000"/>
          </a:solidFill>
          <a:ln w="381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60" name="直線矢印コネクタ 59">
            <a:extLst>
              <a:ext uri="{FF2B5EF4-FFF2-40B4-BE49-F238E27FC236}">
                <a16:creationId xmlns:a16="http://schemas.microsoft.com/office/drawing/2014/main" id="{E2723DB1-3C7C-4344-A1A7-E13FF9A61CCC}"/>
              </a:ext>
            </a:extLst>
          </p:cNvPr>
          <p:cNvCxnSpPr>
            <a:cxnSpLocks/>
          </p:cNvCxnSpPr>
          <p:nvPr/>
        </p:nvCxnSpPr>
        <p:spPr>
          <a:xfrm flipH="1">
            <a:off x="3553414" y="4727288"/>
            <a:ext cx="216024" cy="304387"/>
          </a:xfrm>
          <a:prstGeom prst="straightConnector1">
            <a:avLst/>
          </a:prstGeom>
          <a:noFill/>
          <a:ln w="38100" cap="flat" cmpd="sng" algn="ctr">
            <a:solidFill>
              <a:srgbClr val="FFFF00"/>
            </a:solidFill>
            <a:prstDash val="solid"/>
            <a:miter lim="800000"/>
            <a:tailEnd type="triangle"/>
          </a:ln>
          <a:effectLst/>
        </p:spPr>
      </p:cxnSp>
      <p:sp>
        <p:nvSpPr>
          <p:cNvPr id="50" name="テキスト ボックス 49">
            <a:extLst>
              <a:ext uri="{FF2B5EF4-FFF2-40B4-BE49-F238E27FC236}">
                <a16:creationId xmlns:a16="http://schemas.microsoft.com/office/drawing/2014/main" id="{F7CEE366-5ADF-4472-BBAC-42E027E15A77}"/>
              </a:ext>
            </a:extLst>
          </p:cNvPr>
          <p:cNvSpPr txBox="1"/>
          <p:nvPr/>
        </p:nvSpPr>
        <p:spPr>
          <a:xfrm>
            <a:off x="1182241" y="4151703"/>
            <a:ext cx="1800493" cy="646331"/>
          </a:xfrm>
          <a:prstGeom prst="rect">
            <a:avLst/>
          </a:prstGeom>
          <a:noFill/>
          <a:ln>
            <a:noFill/>
          </a:ln>
        </p:spPr>
        <p:txBody>
          <a:bodyPr wrap="non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chemeClr val="bg1"/>
                </a:solidFill>
                <a:effectLst/>
                <a:uLnTx/>
                <a:uFillTx/>
                <a:latin typeface="+mj-ea"/>
                <a:ea typeface="+mj-ea"/>
                <a:cs typeface="Meiryo UI" pitchFamily="50" charset="-128"/>
              </a:rPr>
              <a:t>帰無仮説の分布</a:t>
            </a:r>
            <a:endParaRPr kumimoji="1" lang="en-US" altLang="ja-JP" sz="1800" b="0" i="0" u="none" strike="noStrike" kern="1200" cap="none" spc="0" normalizeH="0" baseline="0" noProof="0" dirty="0">
              <a:ln>
                <a:noFill/>
              </a:ln>
              <a:solidFill>
                <a:schemeClr val="bg1"/>
              </a:solidFill>
              <a:effectLst/>
              <a:uLnTx/>
              <a:uFillTx/>
              <a:latin typeface="+mj-ea"/>
              <a:ea typeface="+mj-ea"/>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chemeClr val="bg1"/>
                </a:solidFill>
                <a:effectLst/>
                <a:uLnTx/>
                <a:uFillTx/>
                <a:latin typeface="+mj-ea"/>
                <a:ea typeface="+mj-ea"/>
                <a:cs typeface="Meiryo UI" pitchFamily="50" charset="-128"/>
              </a:rPr>
              <a:t>（等平均）</a:t>
            </a:r>
          </a:p>
        </p:txBody>
      </p:sp>
      <p:cxnSp>
        <p:nvCxnSpPr>
          <p:cNvPr id="56" name="直線矢印コネクタ 55">
            <a:extLst>
              <a:ext uri="{FF2B5EF4-FFF2-40B4-BE49-F238E27FC236}">
                <a16:creationId xmlns:a16="http://schemas.microsoft.com/office/drawing/2014/main" id="{A675540A-F8F2-4414-B3B8-46658900E03B}"/>
              </a:ext>
            </a:extLst>
          </p:cNvPr>
          <p:cNvCxnSpPr>
            <a:cxnSpLocks/>
          </p:cNvCxnSpPr>
          <p:nvPr/>
        </p:nvCxnSpPr>
        <p:spPr>
          <a:xfrm flipV="1">
            <a:off x="3321593" y="4261034"/>
            <a:ext cx="13688" cy="1182866"/>
          </a:xfrm>
          <a:prstGeom prst="straightConnector1">
            <a:avLst/>
          </a:prstGeom>
          <a:noFill/>
          <a:ln w="38100" cap="flat" cmpd="sng" algn="ctr">
            <a:solidFill>
              <a:srgbClr val="FFFF00"/>
            </a:solidFill>
            <a:prstDash val="sysDot"/>
            <a:miter lim="800000"/>
            <a:tailEnd type="none"/>
          </a:ln>
          <a:effectLst/>
        </p:spPr>
      </p:cxnSp>
      <p:sp>
        <p:nvSpPr>
          <p:cNvPr id="73" name="矢印: 左右 72">
            <a:extLst>
              <a:ext uri="{FF2B5EF4-FFF2-40B4-BE49-F238E27FC236}">
                <a16:creationId xmlns:a16="http://schemas.microsoft.com/office/drawing/2014/main" id="{6D5E530E-0391-4E94-87C0-16B6D5FBD325}"/>
              </a:ext>
            </a:extLst>
          </p:cNvPr>
          <p:cNvSpPr/>
          <p:nvPr/>
        </p:nvSpPr>
        <p:spPr>
          <a:xfrm>
            <a:off x="3355331" y="5207236"/>
            <a:ext cx="1854267" cy="236664"/>
          </a:xfrm>
          <a:prstGeom prst="leftRightArrow">
            <a:avLst/>
          </a:prstGeom>
          <a:solidFill>
            <a:srgbClr val="00B0F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5" name="テキスト ボックス 74">
            <a:extLst>
              <a:ext uri="{FF2B5EF4-FFF2-40B4-BE49-F238E27FC236}">
                <a16:creationId xmlns:a16="http://schemas.microsoft.com/office/drawing/2014/main" id="{C068ED73-5D9D-4ED3-AE61-1A22C0FF3F56}"/>
              </a:ext>
            </a:extLst>
          </p:cNvPr>
          <p:cNvSpPr txBox="1"/>
          <p:nvPr/>
        </p:nvSpPr>
        <p:spPr>
          <a:xfrm>
            <a:off x="3319835" y="5363870"/>
            <a:ext cx="2044193" cy="323165"/>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chemeClr val="bg1"/>
                </a:solidFill>
                <a:effectLst/>
                <a:uLnTx/>
                <a:uFillTx/>
                <a:latin typeface="+mj-ea"/>
                <a:ea typeface="+mj-ea"/>
                <a:cs typeface="Meiryo UI" pitchFamily="50" charset="-128"/>
              </a:rPr>
              <a:t>帰無仮説の棄却域</a:t>
            </a:r>
            <a:endParaRPr kumimoji="1" lang="en-US" altLang="ja-JP" sz="1500" b="0" i="0" u="none" strike="noStrike" kern="1200" cap="none" spc="0" normalizeH="0" baseline="0" noProof="0" dirty="0">
              <a:ln>
                <a:noFill/>
              </a:ln>
              <a:solidFill>
                <a:schemeClr val="bg1"/>
              </a:solidFill>
              <a:effectLst/>
              <a:uLnTx/>
              <a:uFillTx/>
              <a:latin typeface="+mj-ea"/>
              <a:ea typeface="+mj-ea"/>
              <a:cs typeface="Meiryo UI" pitchFamily="50" charset="-128"/>
            </a:endParaRPr>
          </a:p>
        </p:txBody>
      </p:sp>
      <p:sp>
        <p:nvSpPr>
          <p:cNvPr id="77" name="テキスト ボックス 76">
            <a:extLst>
              <a:ext uri="{FF2B5EF4-FFF2-40B4-BE49-F238E27FC236}">
                <a16:creationId xmlns:a16="http://schemas.microsoft.com/office/drawing/2014/main" id="{9C8BF1D6-6C2C-4B21-A2C6-B417915B9DA2}"/>
              </a:ext>
            </a:extLst>
          </p:cNvPr>
          <p:cNvSpPr txBox="1"/>
          <p:nvPr/>
        </p:nvSpPr>
        <p:spPr>
          <a:xfrm>
            <a:off x="2229596" y="5778370"/>
            <a:ext cx="2270396" cy="323165"/>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chemeClr val="bg1"/>
                </a:solidFill>
                <a:effectLst/>
                <a:uLnTx/>
                <a:uFillTx/>
                <a:latin typeface="+mj-ea"/>
                <a:ea typeface="+mj-ea"/>
                <a:cs typeface="Meiryo UI" pitchFamily="50" charset="-128"/>
              </a:rPr>
              <a:t>検定統計量</a:t>
            </a:r>
            <a:r>
              <a:rPr kumimoji="1" lang="en-US" altLang="ja-JP" sz="1500" b="0" i="0" u="none" strike="noStrike" kern="1200" cap="none" spc="0" normalizeH="0" baseline="0" noProof="0" dirty="0">
                <a:ln>
                  <a:noFill/>
                </a:ln>
                <a:solidFill>
                  <a:schemeClr val="bg1"/>
                </a:solidFill>
                <a:effectLst/>
                <a:uLnTx/>
                <a:uFillTx/>
                <a:latin typeface="+mj-ea"/>
                <a:ea typeface="+mj-ea"/>
                <a:cs typeface="Meiryo UI" pitchFamily="50" charset="-128"/>
              </a:rPr>
              <a:t>t</a:t>
            </a:r>
            <a:r>
              <a:rPr kumimoji="1" lang="ja-JP" altLang="en-US" sz="1500" b="0" i="0" u="none" strike="noStrike" kern="1200" cap="none" spc="0" normalizeH="0" baseline="0" noProof="0" dirty="0">
                <a:ln>
                  <a:noFill/>
                </a:ln>
                <a:solidFill>
                  <a:schemeClr val="bg1"/>
                </a:solidFill>
                <a:effectLst/>
                <a:uLnTx/>
                <a:uFillTx/>
                <a:latin typeface="+mj-ea"/>
                <a:ea typeface="+mj-ea"/>
                <a:cs typeface="Meiryo UI" pitchFamily="50" charset="-128"/>
              </a:rPr>
              <a:t>（</a:t>
            </a:r>
            <a:r>
              <a:rPr kumimoji="1" lang="ja-JP" altLang="en-US" sz="1500" b="0" i="0" u="none" strike="noStrike" kern="1200" cap="none" spc="0" normalizeH="0" baseline="0" noProof="0" dirty="0">
                <a:ln>
                  <a:noFill/>
                </a:ln>
                <a:solidFill>
                  <a:srgbClr val="FFFF00"/>
                </a:solidFill>
                <a:effectLst/>
                <a:uLnTx/>
                <a:uFillTx/>
                <a:latin typeface="+mj-ea"/>
                <a:ea typeface="+mj-ea"/>
                <a:cs typeface="Meiryo UI" pitchFamily="50" charset="-128"/>
              </a:rPr>
              <a:t>絶対値</a:t>
            </a:r>
            <a:r>
              <a:rPr kumimoji="1" lang="ja-JP" altLang="en-US" sz="1500" b="0" i="0" u="none" strike="noStrike" kern="1200" cap="none" spc="0" normalizeH="0" baseline="0" noProof="0" dirty="0">
                <a:ln>
                  <a:noFill/>
                </a:ln>
                <a:solidFill>
                  <a:schemeClr val="bg1"/>
                </a:solidFill>
                <a:effectLst/>
                <a:uLnTx/>
                <a:uFillTx/>
                <a:latin typeface="+mj-ea"/>
                <a:ea typeface="+mj-ea"/>
                <a:cs typeface="Meiryo UI" pitchFamily="50" charset="-128"/>
              </a:rPr>
              <a:t>）</a:t>
            </a:r>
            <a:endParaRPr kumimoji="1" lang="en-US" altLang="ja-JP" sz="1500" b="0" i="0" u="none" strike="noStrike" kern="1200" cap="none" spc="0" normalizeH="0" baseline="0" noProof="0" dirty="0">
              <a:ln>
                <a:noFill/>
              </a:ln>
              <a:solidFill>
                <a:schemeClr val="bg1"/>
              </a:solidFill>
              <a:effectLst/>
              <a:uLnTx/>
              <a:uFillTx/>
              <a:latin typeface="+mj-ea"/>
              <a:ea typeface="+mj-ea"/>
              <a:cs typeface="Meiryo UI" pitchFamily="50" charset="-128"/>
            </a:endParaRPr>
          </a:p>
        </p:txBody>
      </p:sp>
      <p:cxnSp>
        <p:nvCxnSpPr>
          <p:cNvPr id="78" name="直線矢印コネクタ 77">
            <a:extLst>
              <a:ext uri="{FF2B5EF4-FFF2-40B4-BE49-F238E27FC236}">
                <a16:creationId xmlns:a16="http://schemas.microsoft.com/office/drawing/2014/main" id="{88B6E215-0CEE-411E-8E6E-8914CFF19EE4}"/>
              </a:ext>
            </a:extLst>
          </p:cNvPr>
          <p:cNvCxnSpPr>
            <a:cxnSpLocks/>
          </p:cNvCxnSpPr>
          <p:nvPr/>
        </p:nvCxnSpPr>
        <p:spPr>
          <a:xfrm flipH="1" flipV="1">
            <a:off x="3024248" y="5468908"/>
            <a:ext cx="191870" cy="354034"/>
          </a:xfrm>
          <a:prstGeom prst="straightConnector1">
            <a:avLst/>
          </a:prstGeom>
          <a:noFill/>
          <a:ln w="38100" cap="flat" cmpd="sng" algn="ctr">
            <a:solidFill>
              <a:schemeClr val="bg1"/>
            </a:solidFill>
            <a:prstDash val="solid"/>
            <a:miter lim="800000"/>
            <a:tailEnd type="triangle"/>
          </a:ln>
          <a:effectLst/>
        </p:spPr>
      </p:cxnSp>
      <p:cxnSp>
        <p:nvCxnSpPr>
          <p:cNvPr id="80" name="直線矢印コネクタ 79">
            <a:extLst>
              <a:ext uri="{FF2B5EF4-FFF2-40B4-BE49-F238E27FC236}">
                <a16:creationId xmlns:a16="http://schemas.microsoft.com/office/drawing/2014/main" id="{30078157-7346-44BC-9427-DB9CB28CFDF3}"/>
              </a:ext>
            </a:extLst>
          </p:cNvPr>
          <p:cNvCxnSpPr>
            <a:cxnSpLocks/>
          </p:cNvCxnSpPr>
          <p:nvPr/>
        </p:nvCxnSpPr>
        <p:spPr>
          <a:xfrm flipV="1">
            <a:off x="3384735" y="5480933"/>
            <a:ext cx="145007" cy="329984"/>
          </a:xfrm>
          <a:prstGeom prst="straightConnector1">
            <a:avLst/>
          </a:prstGeom>
          <a:noFill/>
          <a:ln w="38100" cap="flat" cmpd="sng" algn="ctr">
            <a:solidFill>
              <a:schemeClr val="bg1"/>
            </a:solidFill>
            <a:prstDash val="solid"/>
            <a:miter lim="800000"/>
            <a:tailEnd type="triangle"/>
          </a:ln>
          <a:effectLst/>
        </p:spPr>
      </p:cxnSp>
      <p:sp>
        <p:nvSpPr>
          <p:cNvPr id="83" name="テキスト ボックス 82">
            <a:extLst>
              <a:ext uri="{FF2B5EF4-FFF2-40B4-BE49-F238E27FC236}">
                <a16:creationId xmlns:a16="http://schemas.microsoft.com/office/drawing/2014/main" id="{DDD26D1D-183E-46AF-8D28-8AD94ADB7712}"/>
              </a:ext>
            </a:extLst>
          </p:cNvPr>
          <p:cNvSpPr txBox="1"/>
          <p:nvPr/>
        </p:nvSpPr>
        <p:spPr>
          <a:xfrm>
            <a:off x="3067130" y="5482568"/>
            <a:ext cx="451882" cy="323165"/>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chemeClr val="bg1"/>
                </a:solidFill>
                <a:effectLst/>
                <a:uLnTx/>
                <a:uFillTx/>
                <a:latin typeface="+mj-ea"/>
                <a:ea typeface="+mj-ea"/>
                <a:cs typeface="Meiryo UI" pitchFamily="50" charset="-128"/>
              </a:rPr>
              <a:t>？</a:t>
            </a:r>
            <a:endParaRPr kumimoji="1" lang="en-US" altLang="ja-JP" sz="1500" b="0" i="0" u="none" strike="noStrike" kern="1200" cap="none" spc="0" normalizeH="0" baseline="0" noProof="0" dirty="0">
              <a:ln>
                <a:noFill/>
              </a:ln>
              <a:solidFill>
                <a:schemeClr val="bg1"/>
              </a:solidFill>
              <a:effectLst/>
              <a:uLnTx/>
              <a:uFillTx/>
              <a:latin typeface="+mj-ea"/>
              <a:ea typeface="+mj-ea"/>
              <a:cs typeface="Meiryo UI" pitchFamily="50" charset="-128"/>
            </a:endParaRPr>
          </a:p>
        </p:txBody>
      </p:sp>
      <p:graphicFrame>
        <p:nvGraphicFramePr>
          <p:cNvPr id="85" name="表 84">
            <a:extLst>
              <a:ext uri="{FF2B5EF4-FFF2-40B4-BE49-F238E27FC236}">
                <a16:creationId xmlns:a16="http://schemas.microsoft.com/office/drawing/2014/main" id="{4A188A12-3CE6-493E-87B7-58F17E1E3F9E}"/>
              </a:ext>
            </a:extLst>
          </p:cNvPr>
          <p:cNvGraphicFramePr>
            <a:graphicFrameLocks noGrp="1"/>
          </p:cNvGraphicFramePr>
          <p:nvPr>
            <p:extLst>
              <p:ext uri="{D42A27DB-BD31-4B8C-83A1-F6EECF244321}">
                <p14:modId xmlns:p14="http://schemas.microsoft.com/office/powerpoint/2010/main" val="4263924339"/>
              </p:ext>
            </p:extLst>
          </p:nvPr>
        </p:nvGraphicFramePr>
        <p:xfrm>
          <a:off x="5592684" y="2784104"/>
          <a:ext cx="3079773" cy="2489200"/>
        </p:xfrm>
        <a:graphic>
          <a:graphicData uri="http://schemas.openxmlformats.org/drawingml/2006/table">
            <a:tbl>
              <a:tblPr firstRow="1" firstCol="1" bandRow="1">
                <a:tableStyleId>{5C22544A-7EE6-4342-B048-85BDC9FD1C3A}</a:tableStyleId>
              </a:tblPr>
              <a:tblGrid>
                <a:gridCol w="396594">
                  <a:extLst>
                    <a:ext uri="{9D8B030D-6E8A-4147-A177-3AD203B41FA5}">
                      <a16:colId xmlns:a16="http://schemas.microsoft.com/office/drawing/2014/main" val="2146909220"/>
                    </a:ext>
                  </a:extLst>
                </a:gridCol>
                <a:gridCol w="660718">
                  <a:extLst>
                    <a:ext uri="{9D8B030D-6E8A-4147-A177-3AD203B41FA5}">
                      <a16:colId xmlns:a16="http://schemas.microsoft.com/office/drawing/2014/main" val="1591610389"/>
                    </a:ext>
                  </a:extLst>
                </a:gridCol>
                <a:gridCol w="660718">
                  <a:extLst>
                    <a:ext uri="{9D8B030D-6E8A-4147-A177-3AD203B41FA5}">
                      <a16:colId xmlns:a16="http://schemas.microsoft.com/office/drawing/2014/main" val="1794644337"/>
                    </a:ext>
                  </a:extLst>
                </a:gridCol>
                <a:gridCol w="660718">
                  <a:extLst>
                    <a:ext uri="{9D8B030D-6E8A-4147-A177-3AD203B41FA5}">
                      <a16:colId xmlns:a16="http://schemas.microsoft.com/office/drawing/2014/main" val="2634785723"/>
                    </a:ext>
                  </a:extLst>
                </a:gridCol>
                <a:gridCol w="701025">
                  <a:extLst>
                    <a:ext uri="{9D8B030D-6E8A-4147-A177-3AD203B41FA5}">
                      <a16:colId xmlns:a16="http://schemas.microsoft.com/office/drawing/2014/main" val="934422324"/>
                    </a:ext>
                  </a:extLst>
                </a:gridCol>
              </a:tblGrid>
              <a:tr h="370840">
                <a:tc>
                  <a:txBody>
                    <a:bodyPr/>
                    <a:lstStyle/>
                    <a:p>
                      <a:pPr algn="r"/>
                      <a:r>
                        <a:rPr kumimoji="1" lang="en-US" altLang="ja-JP" dirty="0">
                          <a:solidFill>
                            <a:schemeClr val="bg1"/>
                          </a:solidFill>
                        </a:rPr>
                        <a:t>j</a:t>
                      </a:r>
                    </a:p>
                    <a:p>
                      <a:pPr algn="l"/>
                      <a:r>
                        <a:rPr kumimoji="1" lang="en-US" altLang="ja-JP" dirty="0">
                          <a:solidFill>
                            <a:schemeClr val="bg1"/>
                          </a:solidFill>
                        </a:rPr>
                        <a:t>ν</a:t>
                      </a:r>
                      <a:endParaRPr kumimoji="1" lang="ja-JP" altLang="en-US" dirty="0">
                        <a:solidFill>
                          <a:schemeClr val="bg1"/>
                        </a:solidFill>
                      </a:endParaRPr>
                    </a:p>
                  </a:txBody>
                  <a:tcPr>
                    <a:lnTlToBr w="12700" cap="flat" cmpd="sng" algn="ctr">
                      <a:solidFill>
                        <a:schemeClr val="tx1"/>
                      </a:solidFill>
                      <a:prstDash val="solid"/>
                      <a:round/>
                      <a:headEnd type="none" w="med" len="med"/>
                      <a:tailEnd type="none" w="med" len="med"/>
                    </a:lnTlToBr>
                  </a:tcPr>
                </a:tc>
                <a:tc>
                  <a:txBody>
                    <a:bodyPr/>
                    <a:lstStyle/>
                    <a:p>
                      <a:pPr algn="ctr"/>
                      <a:r>
                        <a:rPr kumimoji="1" lang="en-US" altLang="ja-JP" dirty="0"/>
                        <a:t>2</a:t>
                      </a:r>
                      <a:endParaRPr kumimoji="1" lang="ja-JP" altLang="en-US" dirty="0"/>
                    </a:p>
                  </a:txBody>
                  <a:tcPr anchor="ctr"/>
                </a:tc>
                <a:tc>
                  <a:txBody>
                    <a:bodyPr/>
                    <a:lstStyle/>
                    <a:p>
                      <a:pPr algn="ctr"/>
                      <a:r>
                        <a:rPr kumimoji="1" lang="en-US" altLang="ja-JP" dirty="0"/>
                        <a:t>3</a:t>
                      </a:r>
                      <a:endParaRPr kumimoji="1" lang="ja-JP" altLang="en-US" dirty="0"/>
                    </a:p>
                  </a:txBody>
                  <a:tcPr anchor="ctr"/>
                </a:tc>
                <a:tc>
                  <a:txBody>
                    <a:bodyPr/>
                    <a:lstStyle/>
                    <a:p>
                      <a:pPr algn="ctr"/>
                      <a:r>
                        <a:rPr kumimoji="1" lang="en-US" altLang="ja-JP" dirty="0"/>
                        <a:t>4</a:t>
                      </a:r>
                      <a:endParaRPr kumimoji="1" lang="ja-JP" altLang="en-US" dirty="0"/>
                    </a:p>
                  </a:txBody>
                  <a:tcPr anchor="ctr"/>
                </a:tc>
                <a:tc>
                  <a:txBody>
                    <a:bodyPr/>
                    <a:lstStyle/>
                    <a:p>
                      <a:pPr algn="ctr"/>
                      <a:r>
                        <a:rPr kumimoji="1" lang="en-US" altLang="ja-JP" dirty="0"/>
                        <a:t>5</a:t>
                      </a:r>
                      <a:endParaRPr kumimoji="1" lang="ja-JP" altLang="en-US" dirty="0"/>
                    </a:p>
                  </a:txBody>
                  <a:tcPr anchor="ctr"/>
                </a:tc>
                <a:extLst>
                  <a:ext uri="{0D108BD9-81ED-4DB2-BD59-A6C34878D82A}">
                    <a16:rowId xmlns:a16="http://schemas.microsoft.com/office/drawing/2014/main" val="2879127160"/>
                  </a:ext>
                </a:extLst>
              </a:tr>
              <a:tr h="370840">
                <a:tc>
                  <a:txBody>
                    <a:bodyPr/>
                    <a:lstStyle/>
                    <a:p>
                      <a:pPr algn="ctr"/>
                      <a:r>
                        <a:rPr kumimoji="1" lang="en-US" altLang="ja-JP" dirty="0"/>
                        <a:t>2</a:t>
                      </a:r>
                      <a:endParaRPr kumimoji="1" lang="ja-JP" altLang="en-US" dirty="0"/>
                    </a:p>
                  </a:txBody>
                  <a:tcPr/>
                </a:tc>
                <a:tc>
                  <a:txBody>
                    <a:bodyPr/>
                    <a:lstStyle/>
                    <a:p>
                      <a:pPr algn="ctr"/>
                      <a:r>
                        <a:rPr kumimoji="1" lang="en-US" altLang="ja-JP" sz="1500" dirty="0">
                          <a:latin typeface="+mn-ea"/>
                          <a:ea typeface="+mn-ea"/>
                        </a:rPr>
                        <a:t>6.085</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8.331</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9.798</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10.881</a:t>
                      </a:r>
                      <a:endParaRPr kumimoji="1" lang="ja-JP" altLang="en-US" sz="1500" dirty="0">
                        <a:latin typeface="+mn-ea"/>
                        <a:ea typeface="+mn-ea"/>
                      </a:endParaRPr>
                    </a:p>
                  </a:txBody>
                  <a:tcPr anchor="ctr"/>
                </a:tc>
                <a:extLst>
                  <a:ext uri="{0D108BD9-81ED-4DB2-BD59-A6C34878D82A}">
                    <a16:rowId xmlns:a16="http://schemas.microsoft.com/office/drawing/2014/main" val="677219460"/>
                  </a:ext>
                </a:extLst>
              </a:tr>
              <a:tr h="370840">
                <a:tc>
                  <a:txBody>
                    <a:bodyPr/>
                    <a:lstStyle/>
                    <a:p>
                      <a:pPr algn="ctr"/>
                      <a:r>
                        <a:rPr kumimoji="1" lang="en-US" altLang="ja-JP" dirty="0"/>
                        <a:t>3</a:t>
                      </a:r>
                      <a:endParaRPr kumimoji="1" lang="ja-JP" altLang="en-US" dirty="0"/>
                    </a:p>
                  </a:txBody>
                  <a:tcPr/>
                </a:tc>
                <a:tc>
                  <a:txBody>
                    <a:bodyPr/>
                    <a:lstStyle/>
                    <a:p>
                      <a:pPr algn="ctr"/>
                      <a:r>
                        <a:rPr kumimoji="1" lang="en-US" altLang="ja-JP" sz="1500" dirty="0">
                          <a:latin typeface="+mn-ea"/>
                          <a:ea typeface="+mn-ea"/>
                        </a:rPr>
                        <a:t>4.501</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5.910</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6.825</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7.502</a:t>
                      </a:r>
                      <a:endParaRPr kumimoji="1" lang="ja-JP" altLang="en-US" sz="1500" dirty="0">
                        <a:latin typeface="+mn-ea"/>
                        <a:ea typeface="+mn-ea"/>
                      </a:endParaRPr>
                    </a:p>
                  </a:txBody>
                  <a:tcPr anchor="ctr"/>
                </a:tc>
                <a:extLst>
                  <a:ext uri="{0D108BD9-81ED-4DB2-BD59-A6C34878D82A}">
                    <a16:rowId xmlns:a16="http://schemas.microsoft.com/office/drawing/2014/main" val="4154249660"/>
                  </a:ext>
                </a:extLst>
              </a:tr>
              <a:tr h="370840">
                <a:tc>
                  <a:txBody>
                    <a:bodyPr/>
                    <a:lstStyle/>
                    <a:p>
                      <a:pPr algn="ctr"/>
                      <a:r>
                        <a:rPr kumimoji="1" lang="en-US" altLang="ja-JP" dirty="0"/>
                        <a:t>4</a:t>
                      </a:r>
                      <a:endParaRPr kumimoji="1" lang="ja-JP" altLang="en-US" dirty="0"/>
                    </a:p>
                  </a:txBody>
                  <a:tcPr/>
                </a:tc>
                <a:tc>
                  <a:txBody>
                    <a:bodyPr/>
                    <a:lstStyle/>
                    <a:p>
                      <a:pPr algn="ctr"/>
                      <a:r>
                        <a:rPr kumimoji="1" lang="en-US" altLang="ja-JP" sz="1500" dirty="0">
                          <a:latin typeface="+mn-ea"/>
                          <a:ea typeface="+mn-ea"/>
                        </a:rPr>
                        <a:t>3.927</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5.040</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5.757</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6.287</a:t>
                      </a:r>
                      <a:endParaRPr kumimoji="1" lang="ja-JP" altLang="en-US" sz="1500" dirty="0">
                        <a:latin typeface="+mn-ea"/>
                        <a:ea typeface="+mn-ea"/>
                      </a:endParaRPr>
                    </a:p>
                  </a:txBody>
                  <a:tcPr anchor="ctr"/>
                </a:tc>
                <a:extLst>
                  <a:ext uri="{0D108BD9-81ED-4DB2-BD59-A6C34878D82A}">
                    <a16:rowId xmlns:a16="http://schemas.microsoft.com/office/drawing/2014/main" val="3468715467"/>
                  </a:ext>
                </a:extLst>
              </a:tr>
              <a:tr h="370840">
                <a:tc>
                  <a:txBody>
                    <a:bodyPr/>
                    <a:lstStyle/>
                    <a:p>
                      <a:pPr algn="ctr"/>
                      <a:r>
                        <a:rPr kumimoji="1" lang="en-US" altLang="ja-JP" dirty="0"/>
                        <a:t>5</a:t>
                      </a:r>
                      <a:endParaRPr kumimoji="1" lang="ja-JP" altLang="en-US" dirty="0"/>
                    </a:p>
                  </a:txBody>
                  <a:tcPr/>
                </a:tc>
                <a:tc>
                  <a:txBody>
                    <a:bodyPr/>
                    <a:lstStyle/>
                    <a:p>
                      <a:pPr algn="ctr"/>
                      <a:r>
                        <a:rPr kumimoji="1" lang="en-US" altLang="ja-JP" sz="1500" dirty="0">
                          <a:latin typeface="+mn-ea"/>
                          <a:ea typeface="+mn-ea"/>
                        </a:rPr>
                        <a:t>3.635</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4.602</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5.218</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5.673</a:t>
                      </a:r>
                      <a:endParaRPr kumimoji="1" lang="ja-JP" altLang="en-US" sz="1500" dirty="0">
                        <a:latin typeface="+mn-ea"/>
                        <a:ea typeface="+mn-ea"/>
                      </a:endParaRPr>
                    </a:p>
                  </a:txBody>
                  <a:tcPr anchor="ctr"/>
                </a:tc>
                <a:extLst>
                  <a:ext uri="{0D108BD9-81ED-4DB2-BD59-A6C34878D82A}">
                    <a16:rowId xmlns:a16="http://schemas.microsoft.com/office/drawing/2014/main" val="2622832371"/>
                  </a:ext>
                </a:extLst>
              </a:tr>
              <a:tr h="344303">
                <a:tc>
                  <a:txBody>
                    <a:bodyPr/>
                    <a:lstStyle/>
                    <a:p>
                      <a:pPr algn="ctr"/>
                      <a:r>
                        <a:rPr kumimoji="1" lang="en-US" altLang="ja-JP" dirty="0"/>
                        <a:t>6</a:t>
                      </a:r>
                      <a:endParaRPr kumimoji="1" lang="ja-JP" altLang="en-US" dirty="0"/>
                    </a:p>
                  </a:txBody>
                  <a:tcPr/>
                </a:tc>
                <a:tc>
                  <a:txBody>
                    <a:bodyPr/>
                    <a:lstStyle/>
                    <a:p>
                      <a:pPr algn="ctr"/>
                      <a:r>
                        <a:rPr kumimoji="1" lang="en-US" altLang="ja-JP" sz="1500" dirty="0">
                          <a:latin typeface="+mn-ea"/>
                          <a:ea typeface="+mn-ea"/>
                        </a:rPr>
                        <a:t>3.460</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4.339</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4.896</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5.305</a:t>
                      </a:r>
                      <a:endParaRPr kumimoji="1" lang="ja-JP" altLang="en-US" sz="1500" dirty="0">
                        <a:latin typeface="+mn-ea"/>
                        <a:ea typeface="+mn-ea"/>
                      </a:endParaRPr>
                    </a:p>
                  </a:txBody>
                  <a:tcPr anchor="ctr"/>
                </a:tc>
                <a:extLst>
                  <a:ext uri="{0D108BD9-81ED-4DB2-BD59-A6C34878D82A}">
                    <a16:rowId xmlns:a16="http://schemas.microsoft.com/office/drawing/2014/main" val="3107525788"/>
                  </a:ext>
                </a:extLst>
              </a:tr>
            </a:tbl>
          </a:graphicData>
        </a:graphic>
      </p:graphicFrame>
      <p:sp>
        <p:nvSpPr>
          <p:cNvPr id="86" name="テキスト ボックス 85">
            <a:extLst>
              <a:ext uri="{FF2B5EF4-FFF2-40B4-BE49-F238E27FC236}">
                <a16:creationId xmlns:a16="http://schemas.microsoft.com/office/drawing/2014/main" id="{B810F6A5-E589-4C5F-96AC-1AA3A9F5B8EE}"/>
              </a:ext>
            </a:extLst>
          </p:cNvPr>
          <p:cNvSpPr txBox="1"/>
          <p:nvPr/>
        </p:nvSpPr>
        <p:spPr>
          <a:xfrm>
            <a:off x="5364028" y="2052597"/>
            <a:ext cx="3451933" cy="400110"/>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chemeClr val="bg1"/>
                </a:solidFill>
                <a:effectLst/>
                <a:uLnTx/>
                <a:uFillTx/>
                <a:latin typeface="+mj-ea"/>
                <a:ea typeface="+mj-ea"/>
                <a:cs typeface="Meiryo UI" pitchFamily="50" charset="-128"/>
              </a:rPr>
              <a:t>q</a:t>
            </a:r>
            <a:r>
              <a:rPr kumimoji="1" lang="ja-JP" altLang="en-US" sz="2000" b="0" i="0" u="none" strike="noStrike" kern="1200" cap="none" spc="0" normalizeH="0" baseline="0" noProof="0" dirty="0">
                <a:ln>
                  <a:noFill/>
                </a:ln>
                <a:solidFill>
                  <a:schemeClr val="bg1"/>
                </a:solidFill>
                <a:effectLst/>
                <a:uLnTx/>
                <a:uFillTx/>
                <a:latin typeface="+mj-ea"/>
                <a:ea typeface="+mj-ea"/>
                <a:cs typeface="Meiryo UI" pitchFamily="50" charset="-128"/>
              </a:rPr>
              <a:t>分布表</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a:t>
            </a:r>
            <a:r>
              <a:rPr kumimoji="1" lang="ja-JP" altLang="en-US" sz="1700" b="0" i="0" u="none" strike="noStrike" kern="1200" cap="none" spc="0" normalizeH="0" baseline="0" noProof="0" dirty="0">
                <a:ln>
                  <a:noFill/>
                </a:ln>
                <a:solidFill>
                  <a:srgbClr val="FFC000"/>
                </a:solidFill>
                <a:effectLst/>
                <a:uLnTx/>
                <a:uFillTx/>
                <a:latin typeface="+mj-ea"/>
                <a:ea typeface="+mj-ea"/>
                <a:cs typeface="Meiryo UI" pitchFamily="50" charset="-128"/>
              </a:rPr>
              <a:t>上側</a:t>
            </a:r>
            <a:r>
              <a:rPr kumimoji="1" lang="en-US" altLang="ja-JP" sz="1700" b="0" i="0" u="none" strike="noStrike" kern="1200" cap="none" spc="0" normalizeH="0" baseline="0" noProof="0" dirty="0">
                <a:ln>
                  <a:noFill/>
                </a:ln>
                <a:solidFill>
                  <a:srgbClr val="FFC000"/>
                </a:solidFill>
                <a:effectLst/>
                <a:uLnTx/>
                <a:uFillTx/>
                <a:latin typeface="+mj-ea"/>
                <a:ea typeface="+mj-ea"/>
                <a:cs typeface="Meiryo UI" pitchFamily="50" charset="-128"/>
              </a:rPr>
              <a:t>5%</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）（全体は付録</a:t>
            </a:r>
            <a:r>
              <a:rPr kumimoji="1" lang="en-US" altLang="ja-JP" sz="1700" b="0" i="0" u="none" strike="noStrike" kern="1200" cap="none" spc="0" normalizeH="0" baseline="0" noProof="0" dirty="0">
                <a:ln>
                  <a:noFill/>
                </a:ln>
                <a:solidFill>
                  <a:schemeClr val="bg1"/>
                </a:solidFill>
                <a:effectLst/>
                <a:uLnTx/>
                <a:uFillTx/>
                <a:latin typeface="+mj-ea"/>
                <a:ea typeface="+mj-ea"/>
                <a:cs typeface="Meiryo UI" pitchFamily="50" charset="-128"/>
              </a:rPr>
              <a:t>Ⅵ</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a:t>
            </a:r>
          </a:p>
        </p:txBody>
      </p:sp>
      <p:sp>
        <p:nvSpPr>
          <p:cNvPr id="87" name="テキスト ボックス 86">
            <a:extLst>
              <a:ext uri="{FF2B5EF4-FFF2-40B4-BE49-F238E27FC236}">
                <a16:creationId xmlns:a16="http://schemas.microsoft.com/office/drawing/2014/main" id="{CBA4FB3E-0517-4CF4-8E4C-54EC3ADC1096}"/>
              </a:ext>
            </a:extLst>
          </p:cNvPr>
          <p:cNvSpPr txBox="1"/>
          <p:nvPr/>
        </p:nvSpPr>
        <p:spPr>
          <a:xfrm>
            <a:off x="5433935" y="2388292"/>
            <a:ext cx="3079773" cy="353943"/>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a:t>
            </a:r>
            <a:r>
              <a:rPr kumimoji="1" lang="en-US" altLang="ja-JP" sz="1700" b="0" i="0" u="none" strike="noStrike" kern="1200" cap="none" spc="0" normalizeH="0" baseline="0" noProof="0" dirty="0">
                <a:ln>
                  <a:noFill/>
                </a:ln>
                <a:solidFill>
                  <a:schemeClr val="bg1"/>
                </a:solidFill>
                <a:effectLst/>
                <a:uLnTx/>
                <a:uFillTx/>
                <a:latin typeface="+mj-ea"/>
                <a:ea typeface="+mj-ea"/>
                <a:cs typeface="Meiryo UI" pitchFamily="50" charset="-128"/>
              </a:rPr>
              <a:t>ν</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：データ総数</a:t>
            </a:r>
            <a:r>
              <a:rPr kumimoji="1" lang="en-US" altLang="ja-JP" sz="1700" b="0" i="0" u="none" strike="noStrike" kern="1200" cap="none" spc="0" normalizeH="0" baseline="0" noProof="0" dirty="0">
                <a:ln>
                  <a:noFill/>
                </a:ln>
                <a:solidFill>
                  <a:schemeClr val="bg1"/>
                </a:solidFill>
                <a:effectLst/>
                <a:uLnTx/>
                <a:uFillTx/>
                <a:latin typeface="+mj-ea"/>
                <a:ea typeface="+mj-ea"/>
                <a:cs typeface="Meiryo UI" pitchFamily="50" charset="-128"/>
              </a:rPr>
              <a:t>-</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群数，</a:t>
            </a:r>
            <a:r>
              <a:rPr kumimoji="1" lang="en-US" altLang="ja-JP" sz="1700" b="0" i="0" u="none" strike="noStrike" kern="1200" cap="none" spc="0" normalizeH="0" baseline="0" noProof="0" dirty="0">
                <a:ln>
                  <a:noFill/>
                </a:ln>
                <a:solidFill>
                  <a:schemeClr val="bg1"/>
                </a:solidFill>
                <a:effectLst/>
                <a:uLnTx/>
                <a:uFillTx/>
                <a:latin typeface="+mj-ea"/>
                <a:ea typeface="+mj-ea"/>
                <a:cs typeface="Meiryo UI" pitchFamily="50" charset="-128"/>
              </a:rPr>
              <a:t>j</a:t>
            </a:r>
            <a:r>
              <a:rPr kumimoji="1" lang="ja-JP" altLang="en-US" sz="1700" b="0" i="0" u="none" strike="noStrike" kern="1200" cap="none" spc="0" normalizeH="0" baseline="0" noProof="0" dirty="0">
                <a:ln>
                  <a:noFill/>
                </a:ln>
                <a:solidFill>
                  <a:schemeClr val="bg1"/>
                </a:solidFill>
                <a:effectLst/>
                <a:uLnTx/>
                <a:uFillTx/>
                <a:latin typeface="+mj-ea"/>
                <a:ea typeface="+mj-ea"/>
                <a:cs typeface="Meiryo UI" pitchFamily="50" charset="-128"/>
              </a:rPr>
              <a:t>：群数）</a:t>
            </a:r>
          </a:p>
        </p:txBody>
      </p:sp>
      <p:sp>
        <p:nvSpPr>
          <p:cNvPr id="88" name="四角形: 角を丸くする 87">
            <a:extLst>
              <a:ext uri="{FF2B5EF4-FFF2-40B4-BE49-F238E27FC236}">
                <a16:creationId xmlns:a16="http://schemas.microsoft.com/office/drawing/2014/main" id="{02C118E6-A5BE-420D-8E6F-852665700FCA}"/>
              </a:ext>
            </a:extLst>
          </p:cNvPr>
          <p:cNvSpPr/>
          <p:nvPr/>
        </p:nvSpPr>
        <p:spPr>
          <a:xfrm>
            <a:off x="7358944" y="4994303"/>
            <a:ext cx="576064" cy="216024"/>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ECAD13E2-8780-4A65-B04B-00CA6190708A}"/>
              </a:ext>
            </a:extLst>
          </p:cNvPr>
          <p:cNvSpPr txBox="1"/>
          <p:nvPr/>
        </p:nvSpPr>
        <p:spPr>
          <a:xfrm>
            <a:off x="3552166" y="3431114"/>
            <a:ext cx="1954690" cy="353943"/>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just"/>
            <a:r>
              <a:rPr kumimoji="1" lang="ja-JP" altLang="en-US" sz="1700" b="0" i="0" u="none" strike="noStrike" kern="1200" cap="none" spc="0" normalizeH="0" baseline="0" noProof="0" dirty="0">
                <a:ln>
                  <a:noFill/>
                </a:ln>
                <a:solidFill>
                  <a:srgbClr val="FFFF00"/>
                </a:solidFill>
                <a:effectLst/>
                <a:uLnTx/>
                <a:uFillTx/>
                <a:latin typeface="+mj-ea"/>
                <a:ea typeface="+mj-ea"/>
                <a:cs typeface="Meiryo UI" pitchFamily="50" charset="-128"/>
              </a:rPr>
              <a:t>√</a:t>
            </a:r>
            <a:r>
              <a:rPr kumimoji="1" lang="en-US" altLang="ja-JP" sz="1700" b="0" i="0" u="none" strike="noStrike" kern="1200" cap="none" spc="0" normalizeH="0" baseline="0" noProof="0" dirty="0">
                <a:ln>
                  <a:noFill/>
                </a:ln>
                <a:solidFill>
                  <a:srgbClr val="FFFF00"/>
                </a:solidFill>
                <a:effectLst/>
                <a:uLnTx/>
                <a:uFillTx/>
                <a:latin typeface="+mj-ea"/>
                <a:ea typeface="+mj-ea"/>
                <a:cs typeface="Meiryo UI" pitchFamily="50" charset="-128"/>
              </a:rPr>
              <a:t>2</a:t>
            </a:r>
            <a:r>
              <a:rPr kumimoji="1" lang="ja-JP" altLang="en-US" sz="1700" b="0" i="0" u="none" strike="noStrike" kern="1200" cap="none" spc="0" normalizeH="0" baseline="0" noProof="0" dirty="0">
                <a:ln>
                  <a:noFill/>
                </a:ln>
                <a:solidFill>
                  <a:srgbClr val="FFFF00"/>
                </a:solidFill>
                <a:effectLst/>
                <a:uLnTx/>
                <a:uFillTx/>
                <a:latin typeface="+mj-ea"/>
                <a:ea typeface="+mj-ea"/>
                <a:cs typeface="Meiryo UI" pitchFamily="50" charset="-128"/>
              </a:rPr>
              <a:t>で割った</a:t>
            </a:r>
            <a:r>
              <a:rPr kumimoji="1" lang="en-US" altLang="ja-JP" sz="1700" b="0" i="0" u="none" strike="noStrike" kern="1200" cap="none" spc="0" normalizeH="0" baseline="0" noProof="0" dirty="0">
                <a:ln>
                  <a:noFill/>
                </a:ln>
                <a:solidFill>
                  <a:srgbClr val="FFFF00"/>
                </a:solidFill>
                <a:effectLst/>
                <a:uLnTx/>
                <a:uFillTx/>
                <a:latin typeface="+mj-ea"/>
                <a:ea typeface="+mj-ea"/>
                <a:cs typeface="Meiryo UI" pitchFamily="50" charset="-128"/>
              </a:rPr>
              <a:t>3.462</a:t>
            </a:r>
            <a:r>
              <a:rPr kumimoji="1" lang="en-US" altLang="ja-JP" sz="1700" b="0" i="0" u="none" strike="noStrike" kern="1200" cap="none" spc="0" normalizeH="0" baseline="30000" noProof="0" dirty="0">
                <a:ln>
                  <a:noFill/>
                </a:ln>
                <a:solidFill>
                  <a:srgbClr val="FF0000"/>
                </a:solidFill>
                <a:effectLst/>
                <a:uLnTx/>
                <a:uFillTx/>
                <a:latin typeface="+mj-ea"/>
                <a:ea typeface="+mj-ea"/>
                <a:cs typeface="Meiryo UI" pitchFamily="50" charset="-128"/>
              </a:rPr>
              <a:t>※</a:t>
            </a:r>
          </a:p>
        </p:txBody>
      </p:sp>
      <p:cxnSp>
        <p:nvCxnSpPr>
          <p:cNvPr id="95" name="コネクタ: カギ線 94">
            <a:extLst>
              <a:ext uri="{FF2B5EF4-FFF2-40B4-BE49-F238E27FC236}">
                <a16:creationId xmlns:a16="http://schemas.microsoft.com/office/drawing/2014/main" id="{AD1466E2-B95E-4102-A3A1-6AE82047F7C6}"/>
              </a:ext>
            </a:extLst>
          </p:cNvPr>
          <p:cNvCxnSpPr>
            <a:endCxn id="58" idx="3"/>
          </p:cNvCxnSpPr>
          <p:nvPr/>
        </p:nvCxnSpPr>
        <p:spPr>
          <a:xfrm rot="10800000">
            <a:off x="3531928" y="3813565"/>
            <a:ext cx="3883104" cy="1180739"/>
          </a:xfrm>
          <a:prstGeom prst="bent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0F3ADF5C-F08F-48B4-A53C-C1C5FA073A5C}"/>
              </a:ext>
            </a:extLst>
          </p:cNvPr>
          <p:cNvSpPr txBox="1"/>
          <p:nvPr/>
        </p:nvSpPr>
        <p:spPr>
          <a:xfrm>
            <a:off x="5292080" y="5497956"/>
            <a:ext cx="3451933" cy="615553"/>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just"/>
            <a:r>
              <a:rPr kumimoji="1" lang="en-US" altLang="ja-JP" sz="1700" dirty="0">
                <a:solidFill>
                  <a:srgbClr val="FF0000"/>
                </a:solidFill>
                <a:latin typeface="+mj-ea"/>
                <a:ea typeface="+mj-ea"/>
                <a:cs typeface="Meiryo UI" pitchFamily="50" charset="-128"/>
              </a:rPr>
              <a:t>※</a:t>
            </a:r>
            <a:r>
              <a:rPr kumimoji="1" lang="ja-JP" altLang="en-US" sz="1700" dirty="0">
                <a:solidFill>
                  <a:schemeClr val="bg1"/>
                </a:solidFill>
                <a:latin typeface="+mj-ea"/>
                <a:ea typeface="+mj-ea"/>
                <a:cs typeface="Meiryo UI" pitchFamily="50" charset="-128"/>
              </a:rPr>
              <a:t>注：アンバランスでも使えるように</a:t>
            </a:r>
            <a:r>
              <a:rPr kumimoji="1" lang="en-US" altLang="ja-JP" sz="1700" dirty="0">
                <a:solidFill>
                  <a:schemeClr val="bg1"/>
                </a:solidFill>
                <a:latin typeface="+mj-ea"/>
                <a:ea typeface="+mj-ea"/>
                <a:cs typeface="Meiryo UI" pitchFamily="50" charset="-128"/>
              </a:rPr>
              <a:t>Kramer</a:t>
            </a:r>
            <a:r>
              <a:rPr kumimoji="1" lang="ja-JP" altLang="en-US" sz="1700" dirty="0" err="1">
                <a:solidFill>
                  <a:schemeClr val="bg1"/>
                </a:solidFill>
                <a:latin typeface="+mj-ea"/>
                <a:ea typeface="+mj-ea"/>
                <a:cs typeface="Meiryo UI" pitchFamily="50" charset="-128"/>
              </a:rPr>
              <a:t>が統</a:t>
            </a:r>
            <a:r>
              <a:rPr kumimoji="1" lang="ja-JP" altLang="en-US" sz="1700" dirty="0">
                <a:solidFill>
                  <a:schemeClr val="bg1"/>
                </a:solidFill>
                <a:latin typeface="+mj-ea"/>
                <a:ea typeface="+mj-ea"/>
                <a:cs typeface="Meiryo UI" pitchFamily="50" charset="-128"/>
              </a:rPr>
              <a:t>計量を修正した（次掲）</a:t>
            </a:r>
            <a:endParaRPr kumimoji="1" lang="en-US" altLang="ja-JP" sz="1700" b="0" i="0" u="none" strike="noStrike" kern="1200" cap="none" spc="0" normalizeH="0" baseline="0" noProof="0" dirty="0">
              <a:ln>
                <a:noFill/>
              </a:ln>
              <a:solidFill>
                <a:schemeClr val="bg1"/>
              </a:solidFill>
              <a:effectLst/>
              <a:uLnTx/>
              <a:uFillTx/>
              <a:latin typeface="+mj-ea"/>
              <a:ea typeface="+mj-ea"/>
              <a:cs typeface="Meiryo UI" pitchFamily="50" charset="-128"/>
            </a:endParaRPr>
          </a:p>
        </p:txBody>
      </p:sp>
      <p:sp>
        <p:nvSpPr>
          <p:cNvPr id="30" name="テキスト ボックス 29">
            <a:extLst>
              <a:ext uri="{FF2B5EF4-FFF2-40B4-BE49-F238E27FC236}">
                <a16:creationId xmlns:a16="http://schemas.microsoft.com/office/drawing/2014/main" id="{A2A6F01A-E771-4E14-BC7C-28408399C595}"/>
              </a:ext>
            </a:extLst>
          </p:cNvPr>
          <p:cNvSpPr txBox="1"/>
          <p:nvPr/>
        </p:nvSpPr>
        <p:spPr>
          <a:xfrm>
            <a:off x="6861069" y="5220541"/>
            <a:ext cx="1804534" cy="323165"/>
          </a:xfrm>
          <a:prstGeom prst="rect">
            <a:avLst/>
          </a:prstGeom>
          <a:noFill/>
          <a:ln>
            <a:no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just"/>
            <a:r>
              <a:rPr kumimoji="1" lang="ja-JP" altLang="en-US" sz="1500" b="0" i="0" u="none" strike="noStrike" kern="1200" cap="none" spc="0" normalizeH="0" baseline="0" noProof="0" dirty="0">
                <a:ln>
                  <a:noFill/>
                </a:ln>
                <a:solidFill>
                  <a:srgbClr val="FFFF00"/>
                </a:solidFill>
                <a:effectLst/>
                <a:uLnTx/>
                <a:uFillTx/>
                <a:latin typeface="+mj-ea"/>
                <a:ea typeface="+mj-ea"/>
                <a:cs typeface="Meiryo UI" pitchFamily="50" charset="-128"/>
              </a:rPr>
              <a:t>肉牛飼料の事例</a:t>
            </a:r>
            <a:endParaRPr kumimoji="1" lang="en-US" altLang="ja-JP" sz="1500" b="0" i="0" u="none" strike="noStrike" kern="1200" cap="none" spc="0" normalizeH="0" baseline="30000" noProof="0" dirty="0">
              <a:ln>
                <a:noFill/>
              </a:ln>
              <a:solidFill>
                <a:srgbClr val="FFFF00"/>
              </a:solidFill>
              <a:effectLst/>
              <a:uLnTx/>
              <a:uFillTx/>
              <a:latin typeface="+mj-ea"/>
              <a:ea typeface="+mj-ea"/>
              <a:cs typeface="Meiryo UI" pitchFamily="50" charset="-128"/>
            </a:endParaRPr>
          </a:p>
        </p:txBody>
      </p:sp>
    </p:spTree>
    <p:extLst>
      <p:ext uri="{BB962C8B-B14F-4D97-AF65-F5344CB8AC3E}">
        <p14:creationId xmlns:p14="http://schemas.microsoft.com/office/powerpoint/2010/main" val="264330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animBg="1"/>
      <p:bldP spid="92" grpId="0"/>
      <p:bldP spid="96"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EB1AF-FB63-4790-9A0D-524C60982271}"/>
              </a:ext>
            </a:extLst>
          </p:cNvPr>
          <p:cNvSpPr>
            <a:spLocks noGrp="1"/>
          </p:cNvSpPr>
          <p:nvPr>
            <p:ph type="title"/>
          </p:nvPr>
        </p:nvSpPr>
        <p:spPr/>
        <p:txBody>
          <a:bodyPr/>
          <a:lstStyle/>
          <a:p>
            <a:r>
              <a:rPr kumimoji="1" lang="ja-JP" altLang="en-US" sz="4000" dirty="0"/>
              <a:t>検定の多重性</a:t>
            </a:r>
            <a:br>
              <a:rPr kumimoji="1" lang="en-US" altLang="ja-JP" dirty="0"/>
            </a:br>
            <a:r>
              <a:rPr kumimoji="1" lang="ja-JP" altLang="en-US" sz="3500" dirty="0"/>
              <a:t>（本章で学ぶこと）</a:t>
            </a:r>
          </a:p>
        </p:txBody>
      </p:sp>
      <p:sp>
        <p:nvSpPr>
          <p:cNvPr id="3" name="コンテンツ プレースホルダー 2">
            <a:extLst>
              <a:ext uri="{FF2B5EF4-FFF2-40B4-BE49-F238E27FC236}">
                <a16:creationId xmlns:a16="http://schemas.microsoft.com/office/drawing/2014/main" id="{A615AA65-269D-4276-BF89-8747A8A62FD1}"/>
              </a:ext>
            </a:extLst>
          </p:cNvPr>
          <p:cNvSpPr>
            <a:spLocks noGrp="1"/>
          </p:cNvSpPr>
          <p:nvPr>
            <p:ph idx="1"/>
          </p:nvPr>
        </p:nvSpPr>
        <p:spPr>
          <a:xfrm>
            <a:off x="685800" y="2057400"/>
            <a:ext cx="7918648" cy="4114800"/>
          </a:xfrm>
        </p:spPr>
        <p:txBody>
          <a:bodyPr/>
          <a:lstStyle/>
          <a:p>
            <a:r>
              <a:rPr kumimoji="1" lang="ja-JP" altLang="en-US" sz="3000" dirty="0">
                <a:solidFill>
                  <a:srgbClr val="FFFF00"/>
                </a:solidFill>
              </a:rPr>
              <a:t>内容：</a:t>
            </a:r>
            <a:r>
              <a:rPr kumimoji="1" lang="ja-JP" altLang="en-US" sz="3000" dirty="0"/>
              <a:t>同じデータを使って検定を複数実施すると，どれかは有意になりやすくなること</a:t>
            </a:r>
            <a:endParaRPr kumimoji="1" lang="en-US" altLang="ja-JP" sz="3000" dirty="0"/>
          </a:p>
          <a:p>
            <a:r>
              <a:rPr kumimoji="1" lang="ja-JP" altLang="en-US" sz="3000" dirty="0">
                <a:solidFill>
                  <a:srgbClr val="FFFF00"/>
                </a:solidFill>
              </a:rPr>
              <a:t>場面：</a:t>
            </a:r>
            <a:r>
              <a:rPr kumimoji="1" lang="ja-JP" altLang="en-US" sz="3000" dirty="0"/>
              <a:t>多群あるときに，どの</a:t>
            </a:r>
            <a:r>
              <a:rPr kumimoji="1" lang="en-US" altLang="ja-JP" sz="3000" dirty="0"/>
              <a:t>2</a:t>
            </a:r>
            <a:r>
              <a:rPr kumimoji="1" lang="ja-JP" altLang="en-US" sz="3000" dirty="0"/>
              <a:t>群間に差があるのかを見つけたいときなどに発生しやすい</a:t>
            </a:r>
            <a:endParaRPr kumimoji="1" lang="en-US" altLang="ja-JP" sz="3000" dirty="0"/>
          </a:p>
          <a:p>
            <a:r>
              <a:rPr kumimoji="1" lang="ja-JP" altLang="en-US" sz="3000" dirty="0">
                <a:solidFill>
                  <a:srgbClr val="FFFF00"/>
                </a:solidFill>
              </a:rPr>
              <a:t>対処：</a:t>
            </a:r>
            <a:r>
              <a:rPr kumimoji="1" lang="ja-JP" altLang="en-US" sz="3000" dirty="0"/>
              <a:t>簡単には有意にならないように厳しく調整しておく必要がある（</a:t>
            </a:r>
            <a:r>
              <a:rPr kumimoji="1" lang="ja-JP" altLang="en-US" sz="3000" dirty="0">
                <a:solidFill>
                  <a:srgbClr val="FFC000"/>
                </a:solidFill>
              </a:rPr>
              <a:t>多重比較法</a:t>
            </a:r>
            <a:r>
              <a:rPr kumimoji="1" lang="ja-JP" altLang="en-US" sz="3000" dirty="0"/>
              <a:t>）</a:t>
            </a:r>
            <a:endParaRPr kumimoji="1" lang="en-US" altLang="ja-JP" sz="3000" dirty="0"/>
          </a:p>
          <a:p>
            <a:r>
              <a:rPr kumimoji="1" lang="ja-JP" altLang="en-US" sz="3000" dirty="0">
                <a:solidFill>
                  <a:srgbClr val="FFFF00"/>
                </a:solidFill>
              </a:rPr>
              <a:t>注意：</a:t>
            </a:r>
            <a:r>
              <a:rPr kumimoji="1" lang="ja-JP" altLang="en-US" sz="3000" dirty="0"/>
              <a:t>多重比較法を複数回実施するとやはり多重性が発生する</a:t>
            </a:r>
          </a:p>
        </p:txBody>
      </p:sp>
    </p:spTree>
    <p:extLst>
      <p:ext uri="{BB962C8B-B14F-4D97-AF65-F5344CB8AC3E}">
        <p14:creationId xmlns:p14="http://schemas.microsoft.com/office/powerpoint/2010/main" val="347335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4CC9A0-74E1-4DE9-A242-474A9EE17961}"/>
              </a:ext>
            </a:extLst>
          </p:cNvPr>
          <p:cNvSpPr>
            <a:spLocks noGrp="1"/>
          </p:cNvSpPr>
          <p:nvPr>
            <p:ph type="title"/>
          </p:nvPr>
        </p:nvSpPr>
        <p:spPr>
          <a:xfrm>
            <a:off x="953318" y="620040"/>
            <a:ext cx="7469832" cy="1143000"/>
          </a:xfrm>
        </p:spPr>
        <p:txBody>
          <a:bodyPr/>
          <a:lstStyle/>
          <a:p>
            <a:r>
              <a:rPr kumimoji="1" lang="ja-JP" altLang="en-US" sz="3500" dirty="0"/>
              <a:t>ｑを√</a:t>
            </a:r>
            <a:r>
              <a:rPr kumimoji="1" lang="en-US" altLang="ja-JP" sz="3500" dirty="0"/>
              <a:t>2</a:t>
            </a:r>
            <a:r>
              <a:rPr kumimoji="1" lang="ja-JP" altLang="en-US" sz="3500" dirty="0"/>
              <a:t>で割った値を</a:t>
            </a:r>
            <a:r>
              <a:rPr lang="ja-JP" altLang="en-US" sz="3500" dirty="0"/>
              <a:t>限界値とする</a:t>
            </a:r>
            <a:r>
              <a:rPr kumimoji="1" lang="ja-JP" altLang="en-US" sz="3500" dirty="0"/>
              <a:t>理由</a:t>
            </a:r>
            <a:br>
              <a:rPr kumimoji="1" lang="en-US" altLang="ja-JP" sz="3500" dirty="0"/>
            </a:br>
            <a:r>
              <a:rPr kumimoji="1" lang="ja-JP" altLang="en-US" sz="2500" dirty="0"/>
              <a:t>（同サイズの場合を考える）</a:t>
            </a:r>
          </a:p>
        </p:txBody>
      </p:sp>
      <p:sp>
        <p:nvSpPr>
          <p:cNvPr id="4" name="テキスト ボックス 3">
            <a:extLst>
              <a:ext uri="{FF2B5EF4-FFF2-40B4-BE49-F238E27FC236}">
                <a16:creationId xmlns:a16="http://schemas.microsoft.com/office/drawing/2014/main" id="{13174347-F9F9-4B5E-933E-CCAAA4D2AFCB}"/>
              </a:ext>
            </a:extLst>
          </p:cNvPr>
          <p:cNvSpPr txBox="1"/>
          <p:nvPr/>
        </p:nvSpPr>
        <p:spPr>
          <a:xfrm>
            <a:off x="1827966" y="2443418"/>
            <a:ext cx="2286610" cy="877163"/>
          </a:xfrm>
          <a:prstGeom prst="rect">
            <a:avLst/>
          </a:prstGeom>
          <a:noFill/>
        </p:spPr>
        <p:txBody>
          <a:bodyPr wrap="square" rtlCol="0">
            <a:spAutoFit/>
          </a:bodyPr>
          <a:lstStyle/>
          <a:p>
            <a:pPr algn="just"/>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Tukey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が最初に考えた</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群が同標本サイズ（</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の場合の検定統計量</a:t>
            </a:r>
          </a:p>
        </p:txBody>
      </p:sp>
      <p:graphicFrame>
        <p:nvGraphicFramePr>
          <p:cNvPr id="5" name="オブジェクト 4">
            <a:extLst>
              <a:ext uri="{FF2B5EF4-FFF2-40B4-BE49-F238E27FC236}">
                <a16:creationId xmlns:a16="http://schemas.microsoft.com/office/drawing/2014/main" id="{03FF3F26-A153-4C3F-A970-640751568BD8}"/>
              </a:ext>
            </a:extLst>
          </p:cNvPr>
          <p:cNvGraphicFramePr>
            <a:graphicFrameLocks noChangeAspect="1"/>
          </p:cNvGraphicFramePr>
          <p:nvPr>
            <p:extLst>
              <p:ext uri="{D42A27DB-BD31-4B8C-83A1-F6EECF244321}">
                <p14:modId xmlns:p14="http://schemas.microsoft.com/office/powerpoint/2010/main" val="3388051664"/>
              </p:ext>
            </p:extLst>
          </p:nvPr>
        </p:nvGraphicFramePr>
        <p:xfrm>
          <a:off x="4186584" y="2492375"/>
          <a:ext cx="1003300" cy="1060450"/>
        </p:xfrm>
        <a:graphic>
          <a:graphicData uri="http://schemas.openxmlformats.org/presentationml/2006/ole">
            <mc:AlternateContent xmlns:mc="http://schemas.openxmlformats.org/markup-compatibility/2006">
              <mc:Choice xmlns:v="urn:schemas-microsoft-com:vml" Requires="v">
                <p:oleObj spid="_x0000_s7365" name="Equation" r:id="rId3" imgW="583920" imgH="622080" progId="Equation.DSMT4">
                  <p:embed/>
                </p:oleObj>
              </mc:Choice>
              <mc:Fallback>
                <p:oleObj name="Equation" r:id="rId3" imgW="583920" imgH="622080" progId="Equation.DSMT4">
                  <p:embed/>
                  <p:pic>
                    <p:nvPicPr>
                      <p:cNvPr id="8" name="オブジェクト 7">
                        <a:extLst>
                          <a:ext uri="{FF2B5EF4-FFF2-40B4-BE49-F238E27FC236}">
                            <a16:creationId xmlns:a16="http://schemas.microsoft.com/office/drawing/2014/main" id="{255CE78F-3E62-42CD-8A5E-65899B7AF584}"/>
                          </a:ext>
                        </a:extLst>
                      </p:cNvPr>
                      <p:cNvPicPr>
                        <a:picLocks noChangeAspect="1" noChangeArrowheads="1"/>
                      </p:cNvPicPr>
                      <p:nvPr/>
                    </p:nvPicPr>
                    <p:blipFill>
                      <a:blip r:embed="rId4"/>
                      <a:srcRect/>
                      <a:stretch>
                        <a:fillRect/>
                      </a:stretch>
                    </p:blipFill>
                    <p:spPr bwMode="auto">
                      <a:xfrm>
                        <a:off x="4186584" y="2492375"/>
                        <a:ext cx="1003300" cy="1060450"/>
                      </a:xfrm>
                      <a:prstGeom prst="rect">
                        <a:avLst/>
                      </a:prstGeom>
                      <a:noFill/>
                    </p:spPr>
                  </p:pic>
                </p:oleObj>
              </mc:Fallback>
            </mc:AlternateContent>
          </a:graphicData>
        </a:graphic>
      </p:graphicFrame>
      <p:sp>
        <p:nvSpPr>
          <p:cNvPr id="7" name="テキスト ボックス 6">
            <a:extLst>
              <a:ext uri="{FF2B5EF4-FFF2-40B4-BE49-F238E27FC236}">
                <a16:creationId xmlns:a16="http://schemas.microsoft.com/office/drawing/2014/main" id="{ACAD2AD9-047D-44D9-9738-A808CB86C74E}"/>
              </a:ext>
            </a:extLst>
          </p:cNvPr>
          <p:cNvSpPr txBox="1"/>
          <p:nvPr/>
        </p:nvSpPr>
        <p:spPr>
          <a:xfrm>
            <a:off x="458626" y="4692020"/>
            <a:ext cx="2560010" cy="1138773"/>
          </a:xfrm>
          <a:prstGeom prst="rect">
            <a:avLst/>
          </a:prstGeom>
          <a:noFill/>
        </p:spPr>
        <p:txBody>
          <a:bodyPr wrap="square" rtlCol="0">
            <a:spAutoFit/>
          </a:bodyPr>
          <a:lstStyle/>
          <a:p>
            <a:pPr algn="just"/>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Kramer</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がアンバランスな場合でも使えるように変形した検定統計量で</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群が同サイズ（</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n</a:t>
            </a:r>
            <a:r>
              <a:rPr kumimoji="1" lang="en-US" altLang="ja-JP" sz="17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=n</a:t>
            </a:r>
            <a:r>
              <a:rPr kumimoji="1" lang="en-US" altLang="ja-JP" sz="17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=n)</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の場合</a:t>
            </a:r>
          </a:p>
        </p:txBody>
      </p:sp>
      <p:graphicFrame>
        <p:nvGraphicFramePr>
          <p:cNvPr id="8" name="オブジェクト 7">
            <a:extLst>
              <a:ext uri="{FF2B5EF4-FFF2-40B4-BE49-F238E27FC236}">
                <a16:creationId xmlns:a16="http://schemas.microsoft.com/office/drawing/2014/main" id="{6C2D16C7-8245-40F0-AA55-1978DB7DD11B}"/>
              </a:ext>
            </a:extLst>
          </p:cNvPr>
          <p:cNvGraphicFramePr>
            <a:graphicFrameLocks noChangeAspect="1"/>
          </p:cNvGraphicFramePr>
          <p:nvPr>
            <p:extLst>
              <p:ext uri="{D42A27DB-BD31-4B8C-83A1-F6EECF244321}">
                <p14:modId xmlns:p14="http://schemas.microsoft.com/office/powerpoint/2010/main" val="2925608170"/>
              </p:ext>
            </p:extLst>
          </p:nvPr>
        </p:nvGraphicFramePr>
        <p:xfrm>
          <a:off x="6952390" y="2403119"/>
          <a:ext cx="1583075" cy="1154512"/>
        </p:xfrm>
        <a:graphic>
          <a:graphicData uri="http://schemas.openxmlformats.org/presentationml/2006/ole">
            <mc:AlternateContent xmlns:mc="http://schemas.openxmlformats.org/markup-compatibility/2006">
              <mc:Choice xmlns:v="urn:schemas-microsoft-com:vml" Requires="v">
                <p:oleObj spid="_x0000_s7366" name="Equation" r:id="rId5" imgW="914400" imgH="622080" progId="Equation.DSMT4">
                  <p:embed/>
                </p:oleObj>
              </mc:Choice>
              <mc:Fallback>
                <p:oleObj name="Equation" r:id="rId5" imgW="914400" imgH="622080" progId="Equation.DSMT4">
                  <p:embed/>
                  <p:pic>
                    <p:nvPicPr>
                      <p:cNvPr id="7" name="オブジェクト 6">
                        <a:extLst>
                          <a:ext uri="{FF2B5EF4-FFF2-40B4-BE49-F238E27FC236}">
                            <a16:creationId xmlns:a16="http://schemas.microsoft.com/office/drawing/2014/main" id="{D6DBB1F4-8B4D-49E8-9508-2828BB711476}"/>
                          </a:ext>
                        </a:extLst>
                      </p:cNvPr>
                      <p:cNvPicPr>
                        <a:picLocks noChangeAspect="1" noChangeArrowheads="1"/>
                      </p:cNvPicPr>
                      <p:nvPr/>
                    </p:nvPicPr>
                    <p:blipFill>
                      <a:blip r:embed="rId6"/>
                      <a:srcRect/>
                      <a:stretch>
                        <a:fillRect/>
                      </a:stretch>
                    </p:blipFill>
                    <p:spPr bwMode="auto">
                      <a:xfrm>
                        <a:off x="6952390" y="2403119"/>
                        <a:ext cx="1583075" cy="1154512"/>
                      </a:xfrm>
                      <a:prstGeom prst="rect">
                        <a:avLst/>
                      </a:prstGeom>
                      <a:noFill/>
                    </p:spPr>
                  </p:pic>
                </p:oleObj>
              </mc:Fallback>
            </mc:AlternateContent>
          </a:graphicData>
        </a:graphic>
      </p:graphicFrame>
      <p:sp>
        <p:nvSpPr>
          <p:cNvPr id="10" name="テキスト ボックス 9">
            <a:extLst>
              <a:ext uri="{FF2B5EF4-FFF2-40B4-BE49-F238E27FC236}">
                <a16:creationId xmlns:a16="http://schemas.microsoft.com/office/drawing/2014/main" id="{AF048B0E-8BAE-4229-86C3-F6C53C587CB5}"/>
              </a:ext>
            </a:extLst>
          </p:cNvPr>
          <p:cNvSpPr txBox="1"/>
          <p:nvPr/>
        </p:nvSpPr>
        <p:spPr>
          <a:xfrm>
            <a:off x="6082555" y="2516133"/>
            <a:ext cx="792088" cy="553998"/>
          </a:xfrm>
          <a:prstGeom prst="rect">
            <a:avLst/>
          </a:prstGeom>
          <a:noFill/>
        </p:spPr>
        <p:txBody>
          <a:bodyPr wrap="square" rtlCol="0">
            <a:spAutoFit/>
          </a:bodyPr>
          <a:lstStyle/>
          <a:p>
            <a:pPr algn="just"/>
            <a:r>
              <a:rPr kumimoji="1" lang="ja-JP" altLang="en-US" sz="3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1" name="テキスト ボックス 10">
            <a:extLst>
              <a:ext uri="{FF2B5EF4-FFF2-40B4-BE49-F238E27FC236}">
                <a16:creationId xmlns:a16="http://schemas.microsoft.com/office/drawing/2014/main" id="{B74EDC18-58F6-4818-AE8A-CCDE424A8E1F}"/>
              </a:ext>
            </a:extLst>
          </p:cNvPr>
          <p:cNvSpPr txBox="1"/>
          <p:nvPr/>
        </p:nvSpPr>
        <p:spPr>
          <a:xfrm>
            <a:off x="4066331" y="1937496"/>
            <a:ext cx="1656184" cy="400110"/>
          </a:xfrm>
          <a:prstGeom prst="rect">
            <a:avLst/>
          </a:prstGeom>
          <a:noFill/>
        </p:spPr>
        <p:txBody>
          <a:bodyPr wrap="square" rtlCol="0">
            <a:spAutoFit/>
          </a:bodyPr>
          <a:lstStyle/>
          <a:p>
            <a:pPr algn="just"/>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検定統計量</a:t>
            </a:r>
          </a:p>
        </p:txBody>
      </p:sp>
      <p:sp>
        <p:nvSpPr>
          <p:cNvPr id="12" name="テキスト ボックス 11">
            <a:extLst>
              <a:ext uri="{FF2B5EF4-FFF2-40B4-BE49-F238E27FC236}">
                <a16:creationId xmlns:a16="http://schemas.microsoft.com/office/drawing/2014/main" id="{8A6F8841-14B3-4198-8186-07C30D5DBF55}"/>
              </a:ext>
            </a:extLst>
          </p:cNvPr>
          <p:cNvSpPr txBox="1"/>
          <p:nvPr/>
        </p:nvSpPr>
        <p:spPr>
          <a:xfrm>
            <a:off x="7249152" y="1928185"/>
            <a:ext cx="1317345" cy="400110"/>
          </a:xfrm>
          <a:prstGeom prst="rect">
            <a:avLst/>
          </a:prstGeom>
          <a:noFill/>
        </p:spPr>
        <p:txBody>
          <a:bodyPr wrap="square" rtlCol="0">
            <a:spAutoFit/>
          </a:bodyPr>
          <a:lstStyle/>
          <a:p>
            <a:pPr algn="just"/>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限界値</a:t>
            </a:r>
          </a:p>
        </p:txBody>
      </p:sp>
      <p:graphicFrame>
        <p:nvGraphicFramePr>
          <p:cNvPr id="16" name="オブジェクト 15">
            <a:extLst>
              <a:ext uri="{FF2B5EF4-FFF2-40B4-BE49-F238E27FC236}">
                <a16:creationId xmlns:a16="http://schemas.microsoft.com/office/drawing/2014/main" id="{DA98D823-0034-459C-9AF1-2F0AAEBF3056}"/>
              </a:ext>
            </a:extLst>
          </p:cNvPr>
          <p:cNvGraphicFramePr>
            <a:graphicFrameLocks noChangeAspect="1"/>
          </p:cNvGraphicFramePr>
          <p:nvPr>
            <p:extLst>
              <p:ext uri="{D42A27DB-BD31-4B8C-83A1-F6EECF244321}">
                <p14:modId xmlns:p14="http://schemas.microsoft.com/office/powerpoint/2010/main" val="2106054269"/>
              </p:ext>
            </p:extLst>
          </p:nvPr>
        </p:nvGraphicFramePr>
        <p:xfrm>
          <a:off x="3152775" y="4618403"/>
          <a:ext cx="2838450" cy="1212850"/>
        </p:xfrm>
        <a:graphic>
          <a:graphicData uri="http://schemas.openxmlformats.org/presentationml/2006/ole">
            <mc:AlternateContent xmlns:mc="http://schemas.openxmlformats.org/markup-compatibility/2006">
              <mc:Choice xmlns:v="urn:schemas-microsoft-com:vml" Requires="v">
                <p:oleObj spid="_x0000_s7367" name="Equation" r:id="rId7" imgW="1650960" imgH="711000" progId="Equation.DSMT4">
                  <p:embed/>
                </p:oleObj>
              </mc:Choice>
              <mc:Fallback>
                <p:oleObj name="Equation" r:id="rId7" imgW="1650960" imgH="711000" progId="Equation.DSMT4">
                  <p:embed/>
                  <p:pic>
                    <p:nvPicPr>
                      <p:cNvPr id="5" name="オブジェクト 4">
                        <a:extLst>
                          <a:ext uri="{FF2B5EF4-FFF2-40B4-BE49-F238E27FC236}">
                            <a16:creationId xmlns:a16="http://schemas.microsoft.com/office/drawing/2014/main" id="{03FF3F26-A153-4C3F-A970-640751568BD8}"/>
                          </a:ext>
                        </a:extLst>
                      </p:cNvPr>
                      <p:cNvPicPr>
                        <a:picLocks noChangeAspect="1" noChangeArrowheads="1"/>
                      </p:cNvPicPr>
                      <p:nvPr/>
                    </p:nvPicPr>
                    <p:blipFill>
                      <a:blip r:embed="rId8"/>
                      <a:srcRect/>
                      <a:stretch>
                        <a:fillRect/>
                      </a:stretch>
                    </p:blipFill>
                    <p:spPr bwMode="auto">
                      <a:xfrm>
                        <a:off x="3152775" y="4618403"/>
                        <a:ext cx="2838450" cy="1212850"/>
                      </a:xfrm>
                      <a:prstGeom prst="rect">
                        <a:avLst/>
                      </a:prstGeom>
                      <a:noFill/>
                    </p:spPr>
                  </p:pic>
                </p:oleObj>
              </mc:Fallback>
            </mc:AlternateContent>
          </a:graphicData>
        </a:graphic>
      </p:graphicFrame>
      <p:graphicFrame>
        <p:nvGraphicFramePr>
          <p:cNvPr id="17" name="オブジェクト 16">
            <a:extLst>
              <a:ext uri="{FF2B5EF4-FFF2-40B4-BE49-F238E27FC236}">
                <a16:creationId xmlns:a16="http://schemas.microsoft.com/office/drawing/2014/main" id="{F1588A98-AE5E-4778-ABAA-C927916EBD79}"/>
              </a:ext>
            </a:extLst>
          </p:cNvPr>
          <p:cNvGraphicFramePr>
            <a:graphicFrameLocks noChangeAspect="1"/>
          </p:cNvGraphicFramePr>
          <p:nvPr>
            <p:extLst>
              <p:ext uri="{D42A27DB-BD31-4B8C-83A1-F6EECF244321}">
                <p14:modId xmlns:p14="http://schemas.microsoft.com/office/powerpoint/2010/main" val="3984641602"/>
              </p:ext>
            </p:extLst>
          </p:nvPr>
        </p:nvGraphicFramePr>
        <p:xfrm>
          <a:off x="6874643" y="4722396"/>
          <a:ext cx="1801813" cy="1154112"/>
        </p:xfrm>
        <a:graphic>
          <a:graphicData uri="http://schemas.openxmlformats.org/presentationml/2006/ole">
            <mc:AlternateContent xmlns:mc="http://schemas.openxmlformats.org/markup-compatibility/2006">
              <mc:Choice xmlns:v="urn:schemas-microsoft-com:vml" Requires="v">
                <p:oleObj spid="_x0000_s7368" name="Equation" r:id="rId9" imgW="1041120" imgH="622080" progId="Equation.DSMT4">
                  <p:embed/>
                </p:oleObj>
              </mc:Choice>
              <mc:Fallback>
                <p:oleObj name="Equation" r:id="rId9" imgW="1041120" imgH="622080" progId="Equation.DSMT4">
                  <p:embed/>
                  <p:pic>
                    <p:nvPicPr>
                      <p:cNvPr id="8" name="オブジェクト 7">
                        <a:extLst>
                          <a:ext uri="{FF2B5EF4-FFF2-40B4-BE49-F238E27FC236}">
                            <a16:creationId xmlns:a16="http://schemas.microsoft.com/office/drawing/2014/main" id="{6C2D16C7-8245-40F0-AA55-1978DB7DD11B}"/>
                          </a:ext>
                        </a:extLst>
                      </p:cNvPr>
                      <p:cNvPicPr>
                        <a:picLocks noChangeAspect="1" noChangeArrowheads="1"/>
                      </p:cNvPicPr>
                      <p:nvPr/>
                    </p:nvPicPr>
                    <p:blipFill>
                      <a:blip r:embed="rId10"/>
                      <a:srcRect/>
                      <a:stretch>
                        <a:fillRect/>
                      </a:stretch>
                    </p:blipFill>
                    <p:spPr bwMode="auto">
                      <a:xfrm>
                        <a:off x="6874643" y="4722396"/>
                        <a:ext cx="1801813" cy="1154112"/>
                      </a:xfrm>
                      <a:prstGeom prst="rect">
                        <a:avLst/>
                      </a:prstGeom>
                      <a:noFill/>
                    </p:spPr>
                  </p:pic>
                </p:oleObj>
              </mc:Fallback>
            </mc:AlternateContent>
          </a:graphicData>
        </a:graphic>
      </p:graphicFrame>
      <p:sp>
        <p:nvSpPr>
          <p:cNvPr id="18" name="テキスト ボックス 17">
            <a:extLst>
              <a:ext uri="{FF2B5EF4-FFF2-40B4-BE49-F238E27FC236}">
                <a16:creationId xmlns:a16="http://schemas.microsoft.com/office/drawing/2014/main" id="{54A4E033-D285-4F08-A268-E44CD7D6C992}"/>
              </a:ext>
            </a:extLst>
          </p:cNvPr>
          <p:cNvSpPr txBox="1"/>
          <p:nvPr/>
        </p:nvSpPr>
        <p:spPr>
          <a:xfrm>
            <a:off x="5721297" y="1937806"/>
            <a:ext cx="1286321" cy="400110"/>
          </a:xfrm>
          <a:prstGeom prst="rect">
            <a:avLst/>
          </a:prstGeom>
          <a:noFill/>
        </p:spPr>
        <p:txBody>
          <a:bodyPr wrap="square" rtlCol="0">
            <a:spAutoFit/>
          </a:bodyPr>
          <a:lstStyle/>
          <a:p>
            <a:pPr algn="just"/>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有意条件</a:t>
            </a:r>
          </a:p>
        </p:txBody>
      </p:sp>
      <p:sp>
        <p:nvSpPr>
          <p:cNvPr id="19" name="矢印: 下 18">
            <a:extLst>
              <a:ext uri="{FF2B5EF4-FFF2-40B4-BE49-F238E27FC236}">
                <a16:creationId xmlns:a16="http://schemas.microsoft.com/office/drawing/2014/main" id="{DEBCBC2F-7BB0-46FA-8F89-BB5487336AF7}"/>
              </a:ext>
            </a:extLst>
          </p:cNvPr>
          <p:cNvSpPr/>
          <p:nvPr/>
        </p:nvSpPr>
        <p:spPr>
          <a:xfrm rot="19553377">
            <a:off x="4981708" y="3515773"/>
            <a:ext cx="228282" cy="1029139"/>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E9A8843C-FDE9-4D62-B7EA-7E3F0F467314}"/>
              </a:ext>
            </a:extLst>
          </p:cNvPr>
          <p:cNvSpPr/>
          <p:nvPr/>
        </p:nvSpPr>
        <p:spPr>
          <a:xfrm>
            <a:off x="7007618" y="3175014"/>
            <a:ext cx="228678" cy="1622137"/>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B2CDDC7-C111-45C4-93B4-CBA60487BAF8}"/>
              </a:ext>
            </a:extLst>
          </p:cNvPr>
          <p:cNvSpPr txBox="1"/>
          <p:nvPr/>
        </p:nvSpPr>
        <p:spPr>
          <a:xfrm>
            <a:off x="6125364" y="4751144"/>
            <a:ext cx="792088" cy="553998"/>
          </a:xfrm>
          <a:prstGeom prst="rect">
            <a:avLst/>
          </a:prstGeom>
          <a:noFill/>
        </p:spPr>
        <p:txBody>
          <a:bodyPr wrap="square" rtlCol="0">
            <a:spAutoFit/>
          </a:bodyPr>
          <a:lstStyle/>
          <a:p>
            <a:pPr algn="just"/>
            <a:r>
              <a:rPr kumimoji="1" lang="ja-JP" altLang="en-US" sz="3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2" name="四角形: 角を丸くする 21">
            <a:extLst>
              <a:ext uri="{FF2B5EF4-FFF2-40B4-BE49-F238E27FC236}">
                <a16:creationId xmlns:a16="http://schemas.microsoft.com/office/drawing/2014/main" id="{EB2B93B1-E1E2-4E21-A7D0-2D975D2A3951}"/>
              </a:ext>
            </a:extLst>
          </p:cNvPr>
          <p:cNvSpPr/>
          <p:nvPr/>
        </p:nvSpPr>
        <p:spPr>
          <a:xfrm>
            <a:off x="6917452" y="5129438"/>
            <a:ext cx="433661" cy="355829"/>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0308E38C-5055-40A3-8D66-3328835E42B0}"/>
              </a:ext>
            </a:extLst>
          </p:cNvPr>
          <p:cNvSpPr txBox="1"/>
          <p:nvPr/>
        </p:nvSpPr>
        <p:spPr>
          <a:xfrm>
            <a:off x="6000465" y="3760395"/>
            <a:ext cx="2619910" cy="646331"/>
          </a:xfrm>
          <a:prstGeom prst="rect">
            <a:avLst/>
          </a:prstGeom>
          <a:solidFill>
            <a:srgbClr val="92D050"/>
          </a:solidFill>
          <a:ln w="38100">
            <a:noFill/>
          </a:ln>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比較する限界値も√</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で割らなければならない</a:t>
            </a:r>
          </a:p>
        </p:txBody>
      </p:sp>
      <p:sp>
        <p:nvSpPr>
          <p:cNvPr id="27" name="テキスト ボックス 26">
            <a:extLst>
              <a:ext uri="{FF2B5EF4-FFF2-40B4-BE49-F238E27FC236}">
                <a16:creationId xmlns:a16="http://schemas.microsoft.com/office/drawing/2014/main" id="{1FD68579-FEE3-4708-8BB4-A468ACDCBD6A}"/>
              </a:ext>
            </a:extLst>
          </p:cNvPr>
          <p:cNvSpPr txBox="1"/>
          <p:nvPr/>
        </p:nvSpPr>
        <p:spPr>
          <a:xfrm>
            <a:off x="3367653" y="3875471"/>
            <a:ext cx="1637862" cy="369332"/>
          </a:xfrm>
          <a:prstGeom prst="rect">
            <a:avLst/>
          </a:prstGeom>
          <a:noFill/>
        </p:spPr>
        <p:txBody>
          <a:bodyPr wrap="square" rtlCol="0">
            <a:spAutoFit/>
          </a:bodyPr>
          <a:lstStyle/>
          <a:p>
            <a:pPr algn="just"/>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で割った値</a:t>
            </a:r>
          </a:p>
        </p:txBody>
      </p:sp>
    </p:spTree>
    <p:extLst>
      <p:ext uri="{BB962C8B-B14F-4D97-AF65-F5344CB8AC3E}">
        <p14:creationId xmlns:p14="http://schemas.microsoft.com/office/powerpoint/2010/main" val="70241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p:bldP spid="22" grpId="0" animBg="1"/>
      <p:bldP spid="24"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C83E4-77C0-4F08-A0B1-80E0512ACCA6}"/>
              </a:ext>
            </a:extLst>
          </p:cNvPr>
          <p:cNvSpPr>
            <a:spLocks noGrp="1"/>
          </p:cNvSpPr>
          <p:nvPr>
            <p:ph type="title"/>
          </p:nvPr>
        </p:nvSpPr>
        <p:spPr/>
        <p:txBody>
          <a:bodyPr/>
          <a:lstStyle/>
          <a:p>
            <a:r>
              <a:rPr kumimoji="1" lang="ja-JP" altLang="en-US" dirty="0"/>
              <a:t>仮説の判定</a:t>
            </a: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D789AA2-B790-4FCC-888F-A44BF471C5DF}"/>
                  </a:ext>
                </a:extLst>
              </p:cNvPr>
              <p:cNvSpPr txBox="1"/>
              <p:nvPr/>
            </p:nvSpPr>
            <p:spPr>
              <a:xfrm>
                <a:off x="2619453" y="2367426"/>
                <a:ext cx="3664336" cy="521297"/>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｜多重</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検定の統計量｜　＞　</a:t>
                </a:r>
                <a14:m>
                  <m:oMath xmlns:m="http://schemas.openxmlformats.org/officeDocument/2006/math">
                    <m:f>
                      <m:fPr>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fPr>
                      <m:num>
                        <m:r>
                          <a:rPr kumimoji="1" lang="en-US" altLang="ja-JP" sz="2000" i="1">
                            <a:solidFill>
                              <a:schemeClr val="bg1"/>
                            </a:solidFill>
                            <a:latin typeface="Cambria Math" panose="02040503050406030204" pitchFamily="18" charset="0"/>
                            <a:ea typeface="ＭＳ Ｐゴシック" panose="020B0600070205080204" pitchFamily="50" charset="-128"/>
                          </a:rPr>
                          <m:t>𝑞</m:t>
                        </m:r>
                      </m:num>
                      <m:den>
                        <m:rad>
                          <m:radPr>
                            <m:degHide m:val="on"/>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radPr>
                          <m:deg/>
                          <m:e>
                            <m:r>
                              <a:rPr kumimoji="1" lang="en-US" altLang="ja-JP" sz="2000" b="0" i="1" smtClean="0">
                                <a:solidFill>
                                  <a:schemeClr val="bg1"/>
                                </a:solidFill>
                                <a:latin typeface="Cambria Math" panose="02040503050406030204" pitchFamily="18" charset="0"/>
                                <a:ea typeface="ＭＳ Ｐゴシック" panose="020B0600070205080204" pitchFamily="50" charset="-128"/>
                              </a:rPr>
                              <m:t>2</m:t>
                            </m:r>
                          </m:e>
                        </m:rad>
                      </m:den>
                    </m:f>
                  </m:oMath>
                </a14:m>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4" name="テキスト ボックス 3">
                <a:extLst>
                  <a:ext uri="{FF2B5EF4-FFF2-40B4-BE49-F238E27FC236}">
                    <a16:creationId xmlns:a16="http://schemas.microsoft.com/office/drawing/2014/main" id="{3D789AA2-B790-4FCC-888F-A44BF471C5DF}"/>
                  </a:ext>
                </a:extLst>
              </p:cNvPr>
              <p:cNvSpPr txBox="1">
                <a:spLocks noRot="1" noChangeAspect="1" noMove="1" noResize="1" noEditPoints="1" noAdjustHandles="1" noChangeArrowheads="1" noChangeShapeType="1" noTextEdit="1"/>
              </p:cNvSpPr>
              <p:nvPr/>
            </p:nvSpPr>
            <p:spPr>
              <a:xfrm>
                <a:off x="2619453" y="2367426"/>
                <a:ext cx="3664336" cy="521297"/>
              </a:xfrm>
              <a:prstGeom prst="rect">
                <a:avLst/>
              </a:prstGeom>
              <a:blipFill>
                <a:blip r:embed="rId2"/>
                <a:stretch>
                  <a:fillRect l="-1830" t="-2326"/>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5B70E868-0169-4980-B1C0-ABC95FC55FDE}"/>
              </a:ext>
            </a:extLst>
          </p:cNvPr>
          <p:cNvSpPr txBox="1"/>
          <p:nvPr/>
        </p:nvSpPr>
        <p:spPr>
          <a:xfrm>
            <a:off x="467544" y="1927241"/>
            <a:ext cx="6433171"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以下の場合に対象</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群間で統計的に有意差があると判定</a:t>
            </a:r>
          </a:p>
        </p:txBody>
      </p:sp>
      <p:cxnSp>
        <p:nvCxnSpPr>
          <p:cNvPr id="7" name="コネクタ: 曲線 6">
            <a:extLst>
              <a:ext uri="{FF2B5EF4-FFF2-40B4-BE49-F238E27FC236}">
                <a16:creationId xmlns:a16="http://schemas.microsoft.com/office/drawing/2014/main" id="{38481556-0C1D-4481-A577-165CDE0A64F7}"/>
              </a:ext>
            </a:extLst>
          </p:cNvPr>
          <p:cNvCxnSpPr>
            <a:cxnSpLocks/>
          </p:cNvCxnSpPr>
          <p:nvPr/>
        </p:nvCxnSpPr>
        <p:spPr>
          <a:xfrm rot="5400000" flipH="1" flipV="1">
            <a:off x="2633245" y="2823759"/>
            <a:ext cx="253473" cy="120379"/>
          </a:xfrm>
          <a:prstGeom prst="curvedConnector3">
            <a:avLst>
              <a:gd name="adj1" fmla="val 5000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5F166566-BA0B-424A-BD6D-64265AA54D51}"/>
              </a:ext>
            </a:extLst>
          </p:cNvPr>
          <p:cNvSpPr txBox="1"/>
          <p:nvPr/>
        </p:nvSpPr>
        <p:spPr>
          <a:xfrm>
            <a:off x="2269696" y="2954174"/>
            <a:ext cx="3595856"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q</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は必ず正となるため検定統計量も絶対値</a:t>
            </a:r>
          </a:p>
        </p:txBody>
      </p:sp>
      <p:graphicFrame>
        <p:nvGraphicFramePr>
          <p:cNvPr id="12" name="コンテンツ プレースホルダー 3">
            <a:extLst>
              <a:ext uri="{FF2B5EF4-FFF2-40B4-BE49-F238E27FC236}">
                <a16:creationId xmlns:a16="http://schemas.microsoft.com/office/drawing/2014/main" id="{601F5EB4-8864-427D-A01B-D285ED3FEC30}"/>
              </a:ext>
            </a:extLst>
          </p:cNvPr>
          <p:cNvGraphicFramePr>
            <a:graphicFrameLocks noGrp="1"/>
          </p:cNvGraphicFramePr>
          <p:nvPr>
            <p:ph idx="1"/>
            <p:extLst>
              <p:ext uri="{D42A27DB-BD31-4B8C-83A1-F6EECF244321}">
                <p14:modId xmlns:p14="http://schemas.microsoft.com/office/powerpoint/2010/main" val="1641043703"/>
              </p:ext>
            </p:extLst>
          </p:nvPr>
        </p:nvGraphicFramePr>
        <p:xfrm>
          <a:off x="1547664" y="3769262"/>
          <a:ext cx="3881305" cy="1965960"/>
        </p:xfrm>
        <a:graphic>
          <a:graphicData uri="http://schemas.openxmlformats.org/drawingml/2006/table">
            <a:tbl>
              <a:tblPr firstRow="1" firstCol="1" bandRow="1">
                <a:tableStyleId>{5C22544A-7EE6-4342-B048-85BDC9FD1C3A}</a:tableStyleId>
              </a:tblPr>
              <a:tblGrid>
                <a:gridCol w="1125855">
                  <a:extLst>
                    <a:ext uri="{9D8B030D-6E8A-4147-A177-3AD203B41FA5}">
                      <a16:colId xmlns:a16="http://schemas.microsoft.com/office/drawing/2014/main" val="3469064521"/>
                    </a:ext>
                  </a:extLst>
                </a:gridCol>
                <a:gridCol w="933768">
                  <a:extLst>
                    <a:ext uri="{9D8B030D-6E8A-4147-A177-3AD203B41FA5}">
                      <a16:colId xmlns:a16="http://schemas.microsoft.com/office/drawing/2014/main" val="1388660551"/>
                    </a:ext>
                  </a:extLst>
                </a:gridCol>
                <a:gridCol w="910841">
                  <a:extLst>
                    <a:ext uri="{9D8B030D-6E8A-4147-A177-3AD203B41FA5}">
                      <a16:colId xmlns:a16="http://schemas.microsoft.com/office/drawing/2014/main" val="658569977"/>
                    </a:ext>
                  </a:extLst>
                </a:gridCol>
                <a:gridCol w="910841">
                  <a:extLst>
                    <a:ext uri="{9D8B030D-6E8A-4147-A177-3AD203B41FA5}">
                      <a16:colId xmlns:a16="http://schemas.microsoft.com/office/drawing/2014/main" val="3150229369"/>
                    </a:ext>
                  </a:extLst>
                </a:gridCol>
              </a:tblGrid>
              <a:tr h="314153">
                <a:tc>
                  <a:txBody>
                    <a:bodyPr/>
                    <a:lstStyle/>
                    <a:p>
                      <a:pPr algn="ctr"/>
                      <a:endParaRPr kumimoji="1" lang="ja-JP" altLang="en-US" sz="1500" dirty="0">
                        <a:latin typeface="+mn-ea"/>
                        <a:ea typeface="+mn-ea"/>
                      </a:endParaRPr>
                    </a:p>
                  </a:txBody>
                  <a:tcPr anchor="ctr"/>
                </a:tc>
                <a:tc>
                  <a:txBody>
                    <a:bodyPr/>
                    <a:lstStyle/>
                    <a:p>
                      <a:pPr algn="ctr"/>
                      <a:r>
                        <a:rPr kumimoji="1" lang="ja-JP" altLang="en-US" sz="1500" dirty="0">
                          <a:latin typeface="+mn-ea"/>
                          <a:ea typeface="+mn-ea"/>
                        </a:rPr>
                        <a:t>添加物</a:t>
                      </a:r>
                      <a:r>
                        <a:rPr kumimoji="1" lang="en-US" altLang="ja-JP" sz="1500" dirty="0">
                          <a:latin typeface="+mn-ea"/>
                          <a:ea typeface="+mn-ea"/>
                        </a:rPr>
                        <a:t>A</a:t>
                      </a:r>
                      <a:endParaRPr kumimoji="1" lang="ja-JP" altLang="en-US" sz="1500" dirty="0">
                        <a:latin typeface="+mn-ea"/>
                        <a:ea typeface="+mn-ea"/>
                      </a:endParaRPr>
                    </a:p>
                  </a:txBody>
                  <a:tcPr anchor="ctr"/>
                </a:tc>
                <a:tc>
                  <a:txBody>
                    <a:bodyPr/>
                    <a:lstStyle/>
                    <a:p>
                      <a:pPr algn="ctr"/>
                      <a:r>
                        <a:rPr kumimoji="1" lang="ja-JP" altLang="en-US" sz="1500" dirty="0">
                          <a:latin typeface="+mn-ea"/>
                          <a:ea typeface="+mn-ea"/>
                        </a:rPr>
                        <a:t>添加物</a:t>
                      </a:r>
                      <a:r>
                        <a:rPr kumimoji="1" lang="en-US" altLang="ja-JP" sz="1500" dirty="0">
                          <a:latin typeface="+mn-ea"/>
                          <a:ea typeface="+mn-ea"/>
                        </a:rPr>
                        <a:t>B</a:t>
                      </a:r>
                      <a:endParaRPr kumimoji="1" lang="ja-JP" altLang="en-US" sz="1500" dirty="0">
                        <a:latin typeface="+mn-ea"/>
                        <a:ea typeface="+mn-ea"/>
                      </a:endParaRPr>
                    </a:p>
                  </a:txBody>
                  <a:tcPr anchor="ctr"/>
                </a:tc>
                <a:tc>
                  <a:txBody>
                    <a:bodyPr/>
                    <a:lstStyle/>
                    <a:p>
                      <a:pPr algn="ctr"/>
                      <a:r>
                        <a:rPr kumimoji="1" lang="ja-JP" altLang="en-US" sz="1500" dirty="0">
                          <a:latin typeface="+mn-ea"/>
                          <a:ea typeface="+mn-ea"/>
                        </a:rPr>
                        <a:t>添加物</a:t>
                      </a:r>
                      <a:r>
                        <a:rPr kumimoji="1" lang="en-US" altLang="ja-JP" sz="1500" dirty="0">
                          <a:latin typeface="+mn-ea"/>
                          <a:ea typeface="+mn-ea"/>
                        </a:rPr>
                        <a:t>C</a:t>
                      </a:r>
                      <a:endParaRPr kumimoji="1" lang="ja-JP" altLang="en-US" sz="1500" dirty="0">
                        <a:latin typeface="+mn-ea"/>
                        <a:ea typeface="+mn-ea"/>
                      </a:endParaRPr>
                    </a:p>
                  </a:txBody>
                  <a:tcPr anchor="ctr"/>
                </a:tc>
                <a:extLst>
                  <a:ext uri="{0D108BD9-81ED-4DB2-BD59-A6C34878D82A}">
                    <a16:rowId xmlns:a16="http://schemas.microsoft.com/office/drawing/2014/main" val="875623492"/>
                  </a:ext>
                </a:extLst>
              </a:tr>
              <a:tr h="390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mn-ea"/>
                          <a:ea typeface="+mn-ea"/>
                        </a:rPr>
                        <a:t>添加物無</a:t>
                      </a:r>
                      <a:r>
                        <a:rPr kumimoji="1" lang="en-US" altLang="ja-JP" sz="1500" dirty="0">
                          <a:latin typeface="+mn-ea"/>
                          <a:ea typeface="+mn-ea"/>
                        </a:rPr>
                        <a:t>N</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2.66</a:t>
                      </a:r>
                    </a:p>
                    <a:p>
                      <a:pPr algn="ctr"/>
                      <a:r>
                        <a:rPr kumimoji="1" lang="en-US" altLang="ja-JP" sz="1500" dirty="0">
                          <a:latin typeface="+mn-ea"/>
                          <a:ea typeface="+mn-ea"/>
                        </a:rPr>
                        <a:t>(0.129)</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3.04</a:t>
                      </a:r>
                    </a:p>
                    <a:p>
                      <a:pPr algn="ctr"/>
                      <a:r>
                        <a:rPr kumimoji="1" lang="en-US" altLang="ja-JP" sz="1500" dirty="0">
                          <a:latin typeface="+mn-ea"/>
                          <a:ea typeface="+mn-ea"/>
                        </a:rPr>
                        <a:t>(0.082)</a:t>
                      </a:r>
                    </a:p>
                  </a:txBody>
                  <a:tcPr anchor="ctr"/>
                </a:tc>
                <a:tc>
                  <a:txBody>
                    <a:bodyPr/>
                    <a:lstStyle/>
                    <a:p>
                      <a:pPr algn="ctr"/>
                      <a:r>
                        <a:rPr kumimoji="1" lang="en-US" altLang="ja-JP" sz="1500" dirty="0">
                          <a:latin typeface="+mn-ea"/>
                          <a:ea typeface="+mn-ea"/>
                        </a:rPr>
                        <a:t>5.94</a:t>
                      </a:r>
                      <a:r>
                        <a:rPr kumimoji="1" lang="en-US" altLang="ja-JP" sz="1500" baseline="30000" dirty="0">
                          <a:latin typeface="+mn-ea"/>
                          <a:ea typeface="+mn-ea"/>
                        </a:rPr>
                        <a:t>**</a:t>
                      </a:r>
                    </a:p>
                    <a:p>
                      <a:pPr algn="ctr"/>
                      <a:r>
                        <a:rPr kumimoji="1" lang="en-US" altLang="ja-JP" sz="1500" dirty="0">
                          <a:latin typeface="+mn-ea"/>
                          <a:ea typeface="+mn-ea"/>
                        </a:rPr>
                        <a:t>(0.004)</a:t>
                      </a:r>
                      <a:endParaRPr kumimoji="1" lang="ja-JP" altLang="en-US" sz="1500" dirty="0">
                        <a:latin typeface="+mn-ea"/>
                        <a:ea typeface="+mn-ea"/>
                      </a:endParaRPr>
                    </a:p>
                  </a:txBody>
                  <a:tcPr anchor="ctr"/>
                </a:tc>
                <a:extLst>
                  <a:ext uri="{0D108BD9-81ED-4DB2-BD59-A6C34878D82A}">
                    <a16:rowId xmlns:a16="http://schemas.microsoft.com/office/drawing/2014/main" val="4087393179"/>
                  </a:ext>
                </a:extLst>
              </a:tr>
              <a:tr h="390750">
                <a:tc>
                  <a:txBody>
                    <a:bodyPr/>
                    <a:lstStyle/>
                    <a:p>
                      <a:pPr algn="ctr"/>
                      <a:r>
                        <a:rPr kumimoji="1" lang="ja-JP" altLang="en-US" sz="1500" dirty="0">
                          <a:latin typeface="+mn-ea"/>
                          <a:ea typeface="+mn-ea"/>
                        </a:rPr>
                        <a:t>添加物</a:t>
                      </a:r>
                      <a:r>
                        <a:rPr kumimoji="1" lang="en-US" altLang="ja-JP" sz="1500" dirty="0">
                          <a:latin typeface="+mn-ea"/>
                          <a:ea typeface="+mn-ea"/>
                        </a:rPr>
                        <a:t>A</a:t>
                      </a:r>
                      <a:endParaRPr kumimoji="1" lang="ja-JP" altLang="en-US" sz="1500" dirty="0">
                        <a:latin typeface="+mn-ea"/>
                        <a:ea typeface="+mn-ea"/>
                      </a:endParaRPr>
                    </a:p>
                  </a:txBody>
                  <a:tcPr anchor="ctr"/>
                </a:tc>
                <a:tc>
                  <a:txBody>
                    <a:bodyPr/>
                    <a:lstStyle/>
                    <a:p>
                      <a:pPr algn="ct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0.35</a:t>
                      </a:r>
                    </a:p>
                    <a:p>
                      <a:pPr algn="ctr"/>
                      <a:r>
                        <a:rPr kumimoji="1" lang="en-US" altLang="ja-JP" sz="1500" dirty="0">
                          <a:latin typeface="+mn-ea"/>
                          <a:ea typeface="+mn-ea"/>
                        </a:rPr>
                        <a:t>(0.984)</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2.66</a:t>
                      </a:r>
                    </a:p>
                    <a:p>
                      <a:pPr algn="ctr"/>
                      <a:r>
                        <a:rPr kumimoji="1" lang="en-US" altLang="ja-JP" sz="1500" dirty="0">
                          <a:latin typeface="+mn-ea"/>
                          <a:ea typeface="+mn-ea"/>
                        </a:rPr>
                        <a:t>(0.129)</a:t>
                      </a:r>
                      <a:endParaRPr kumimoji="1" lang="ja-JP" altLang="en-US" sz="1500" dirty="0">
                        <a:latin typeface="+mn-ea"/>
                        <a:ea typeface="+mn-ea"/>
                      </a:endParaRPr>
                    </a:p>
                  </a:txBody>
                  <a:tcPr anchor="ctr"/>
                </a:tc>
                <a:extLst>
                  <a:ext uri="{0D108BD9-81ED-4DB2-BD59-A6C34878D82A}">
                    <a16:rowId xmlns:a16="http://schemas.microsoft.com/office/drawing/2014/main" val="396466793"/>
                  </a:ext>
                </a:extLst>
              </a:tr>
              <a:tr h="390750">
                <a:tc>
                  <a:txBody>
                    <a:bodyPr/>
                    <a:lstStyle/>
                    <a:p>
                      <a:pPr algn="ctr"/>
                      <a:r>
                        <a:rPr kumimoji="1" lang="ja-JP" altLang="en-US" sz="1500" dirty="0">
                          <a:latin typeface="+mn-ea"/>
                          <a:ea typeface="+mn-ea"/>
                        </a:rPr>
                        <a:t>添加物</a:t>
                      </a:r>
                      <a:r>
                        <a:rPr kumimoji="1" lang="en-US" altLang="ja-JP" sz="1500" dirty="0">
                          <a:latin typeface="+mn-ea"/>
                          <a:ea typeface="+mn-ea"/>
                        </a:rPr>
                        <a:t>B</a:t>
                      </a:r>
                      <a:endParaRPr kumimoji="1" lang="ja-JP" altLang="en-US" sz="1500" dirty="0">
                        <a:latin typeface="+mn-ea"/>
                        <a:ea typeface="+mn-ea"/>
                      </a:endParaRPr>
                    </a:p>
                  </a:txBody>
                  <a:tcPr anchor="ctr"/>
                </a:tc>
                <a:tc>
                  <a:txBody>
                    <a:bodyPr/>
                    <a:lstStyle/>
                    <a:p>
                      <a:pPr algn="ctr"/>
                      <a:endParaRPr kumimoji="1" lang="ja-JP" altLang="en-US" sz="1500" dirty="0">
                        <a:latin typeface="+mn-ea"/>
                        <a:ea typeface="+mn-ea"/>
                      </a:endParaRPr>
                    </a:p>
                  </a:txBody>
                  <a:tcPr anchor="ctr"/>
                </a:tc>
                <a:tc>
                  <a:txBody>
                    <a:bodyPr/>
                    <a:lstStyle/>
                    <a:p>
                      <a:pPr algn="ct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2.28</a:t>
                      </a:r>
                    </a:p>
                    <a:p>
                      <a:pPr algn="ctr"/>
                      <a:r>
                        <a:rPr kumimoji="1" lang="en-US" altLang="ja-JP" sz="1500" dirty="0">
                          <a:latin typeface="+mn-ea"/>
                          <a:ea typeface="+mn-ea"/>
                        </a:rPr>
                        <a:t>(0.204)</a:t>
                      </a:r>
                      <a:endParaRPr kumimoji="1" lang="ja-JP" altLang="en-US" sz="1500" dirty="0">
                        <a:latin typeface="+mn-ea"/>
                        <a:ea typeface="+mn-ea"/>
                      </a:endParaRPr>
                    </a:p>
                  </a:txBody>
                  <a:tcPr anchor="ctr"/>
                </a:tc>
                <a:extLst>
                  <a:ext uri="{0D108BD9-81ED-4DB2-BD59-A6C34878D82A}">
                    <a16:rowId xmlns:a16="http://schemas.microsoft.com/office/drawing/2014/main" val="2760380675"/>
                  </a:ext>
                </a:extLst>
              </a:tr>
            </a:tbl>
          </a:graphicData>
        </a:graphic>
      </p:graphicFrame>
      <p:sp>
        <p:nvSpPr>
          <p:cNvPr id="14" name="テキスト ボックス 13">
            <a:extLst>
              <a:ext uri="{FF2B5EF4-FFF2-40B4-BE49-F238E27FC236}">
                <a16:creationId xmlns:a16="http://schemas.microsoft.com/office/drawing/2014/main" id="{5D5FE800-5CE4-413E-9FFF-27D5A88F4143}"/>
              </a:ext>
            </a:extLst>
          </p:cNvPr>
          <p:cNvSpPr txBox="1"/>
          <p:nvPr/>
        </p:nvSpPr>
        <p:spPr>
          <a:xfrm>
            <a:off x="1491230" y="5735222"/>
            <a:ext cx="3994172"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注：上の段が検定統計量で下段括弧内が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水準で有意を示す。</a:t>
            </a:r>
          </a:p>
        </p:txBody>
      </p:sp>
      <p:sp>
        <p:nvSpPr>
          <p:cNvPr id="16" name="テキスト ボックス 15">
            <a:extLst>
              <a:ext uri="{FF2B5EF4-FFF2-40B4-BE49-F238E27FC236}">
                <a16:creationId xmlns:a16="http://schemas.microsoft.com/office/drawing/2014/main" id="{E4D3F460-2B35-4587-9A72-F29452BD3ED3}"/>
              </a:ext>
            </a:extLst>
          </p:cNvPr>
          <p:cNvSpPr txBox="1"/>
          <p:nvPr/>
        </p:nvSpPr>
        <p:spPr>
          <a:xfrm>
            <a:off x="940980" y="3436294"/>
            <a:ext cx="4027064"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肉牛飼料の事例を</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Tukey</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法で多重比較した結果</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四角形: 角を丸くする 16">
            <a:extLst>
              <a:ext uri="{FF2B5EF4-FFF2-40B4-BE49-F238E27FC236}">
                <a16:creationId xmlns:a16="http://schemas.microsoft.com/office/drawing/2014/main" id="{EB691B79-09EC-48B1-BA16-642F150756C2}"/>
              </a:ext>
            </a:extLst>
          </p:cNvPr>
          <p:cNvSpPr/>
          <p:nvPr/>
        </p:nvSpPr>
        <p:spPr>
          <a:xfrm>
            <a:off x="4572000" y="4089791"/>
            <a:ext cx="792088" cy="504056"/>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コネクタ: 曲線 19">
            <a:extLst>
              <a:ext uri="{FF2B5EF4-FFF2-40B4-BE49-F238E27FC236}">
                <a16:creationId xmlns:a16="http://schemas.microsoft.com/office/drawing/2014/main" id="{9C1F429B-816C-4ADA-9F5B-9570A56E3149}"/>
              </a:ext>
            </a:extLst>
          </p:cNvPr>
          <p:cNvCxnSpPr/>
          <p:nvPr/>
        </p:nvCxnSpPr>
        <p:spPr>
          <a:xfrm rot="10800000">
            <a:off x="5359628" y="4341819"/>
            <a:ext cx="480421" cy="108012"/>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440D336F-BDFA-4801-AACF-9E2D6A3BC413}"/>
              </a:ext>
            </a:extLst>
          </p:cNvPr>
          <p:cNvSpPr txBox="1"/>
          <p:nvPr/>
        </p:nvSpPr>
        <p:spPr>
          <a:xfrm>
            <a:off x="5772500" y="4204016"/>
            <a:ext cx="2759940" cy="1015663"/>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成長速度に統計的な有意差があると言えるのは添加物</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と添加物</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の対のみだった（</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Bonferroni</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法と同じ結果</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5" name="コネクタ: 曲線 24">
            <a:extLst>
              <a:ext uri="{FF2B5EF4-FFF2-40B4-BE49-F238E27FC236}">
                <a16:creationId xmlns:a16="http://schemas.microsoft.com/office/drawing/2014/main" id="{41E1A6CB-7BAB-444C-91A7-64D3A144387C}"/>
              </a:ext>
            </a:extLst>
          </p:cNvPr>
          <p:cNvCxnSpPr>
            <a:cxnSpLocks/>
          </p:cNvCxnSpPr>
          <p:nvPr/>
        </p:nvCxnSpPr>
        <p:spPr>
          <a:xfrm rot="16200000" flipV="1">
            <a:off x="6149419" y="2855251"/>
            <a:ext cx="255561" cy="232426"/>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901557E4-2950-4D09-98C8-C935DAC0E439}"/>
              </a:ext>
            </a:extLst>
          </p:cNvPr>
          <p:cNvSpPr txBox="1"/>
          <p:nvPr/>
        </p:nvSpPr>
        <p:spPr>
          <a:xfrm>
            <a:off x="6077850" y="3043878"/>
            <a:ext cx="1645729" cy="553998"/>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q</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分布表から読み取ってきた限界値</a:t>
            </a:r>
          </a:p>
        </p:txBody>
      </p:sp>
    </p:spTree>
    <p:extLst>
      <p:ext uri="{BB962C8B-B14F-4D97-AF65-F5344CB8AC3E}">
        <p14:creationId xmlns:p14="http://schemas.microsoft.com/office/powerpoint/2010/main" val="348283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667D89-02C1-4811-A639-BC9F34ECB9B4}"/>
              </a:ext>
            </a:extLst>
          </p:cNvPr>
          <p:cNvSpPr>
            <a:spLocks noGrp="1"/>
          </p:cNvSpPr>
          <p:nvPr>
            <p:ph type="title"/>
          </p:nvPr>
        </p:nvSpPr>
        <p:spPr/>
        <p:txBody>
          <a:bodyPr/>
          <a:lstStyle/>
          <a:p>
            <a:r>
              <a:rPr kumimoji="1" lang="en-US" altLang="ja-JP" sz="4000" dirty="0"/>
              <a:t>R</a:t>
            </a:r>
            <a:r>
              <a:rPr kumimoji="1" lang="ja-JP" altLang="en-US" sz="4000" dirty="0"/>
              <a:t>コマンダーによる</a:t>
            </a:r>
            <a:r>
              <a:rPr kumimoji="1" lang="en-US" altLang="ja-JP" sz="4000" dirty="0"/>
              <a:t>Tukey</a:t>
            </a:r>
            <a:r>
              <a:rPr kumimoji="1" lang="ja-JP" altLang="en-US" sz="4000" dirty="0"/>
              <a:t>法</a:t>
            </a:r>
          </a:p>
        </p:txBody>
      </p:sp>
      <p:pic>
        <p:nvPicPr>
          <p:cNvPr id="5" name="コンテンツ プレースホルダー 4">
            <a:extLst>
              <a:ext uri="{FF2B5EF4-FFF2-40B4-BE49-F238E27FC236}">
                <a16:creationId xmlns:a16="http://schemas.microsoft.com/office/drawing/2014/main" id="{DFE21154-1291-485B-A90D-7082BBA2E32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20610"/>
          <a:stretch/>
        </p:blipFill>
        <p:spPr>
          <a:xfrm>
            <a:off x="520113" y="2863216"/>
            <a:ext cx="3102109" cy="2112123"/>
          </a:xfrm>
        </p:spPr>
      </p:pic>
      <p:pic>
        <p:nvPicPr>
          <p:cNvPr id="7" name="図 6">
            <a:extLst>
              <a:ext uri="{FF2B5EF4-FFF2-40B4-BE49-F238E27FC236}">
                <a16:creationId xmlns:a16="http://schemas.microsoft.com/office/drawing/2014/main" id="{C2E80BCF-0688-4E7F-8CB4-438A44DDE4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7984" y="2881140"/>
            <a:ext cx="4248472" cy="2592288"/>
          </a:xfrm>
          <a:prstGeom prst="rect">
            <a:avLst/>
          </a:prstGeom>
        </p:spPr>
      </p:pic>
      <p:sp>
        <p:nvSpPr>
          <p:cNvPr id="8" name="テキスト ボックス 7">
            <a:extLst>
              <a:ext uri="{FF2B5EF4-FFF2-40B4-BE49-F238E27FC236}">
                <a16:creationId xmlns:a16="http://schemas.microsoft.com/office/drawing/2014/main" id="{6F1C4A04-4922-42CE-8158-DA2339F66D50}"/>
              </a:ext>
            </a:extLst>
          </p:cNvPr>
          <p:cNvSpPr txBox="1"/>
          <p:nvPr/>
        </p:nvSpPr>
        <p:spPr>
          <a:xfrm>
            <a:off x="438696" y="5073224"/>
            <a:ext cx="3168351" cy="553998"/>
          </a:xfrm>
          <a:prstGeom prst="rect">
            <a:avLst/>
          </a:prstGeom>
          <a:noFill/>
        </p:spPr>
        <p:txBody>
          <a:bodyPr wrap="square" rtlCol="0">
            <a:spAutoFit/>
          </a:bodyPr>
          <a:lstStyle/>
          <a:p>
            <a:r>
              <a:rPr lang="ja-JP" altLang="en-US" sz="1500" dirty="0">
                <a:solidFill>
                  <a:schemeClr val="bg1"/>
                </a:solidFill>
                <a:latin typeface="+mj-ea"/>
                <a:ea typeface="+mj-ea"/>
              </a:rPr>
              <a:t>注：</a:t>
            </a:r>
            <a:r>
              <a:rPr lang="ja-JP" altLang="ja-JP" sz="1500" dirty="0">
                <a:solidFill>
                  <a:schemeClr val="bg1"/>
                </a:solidFill>
                <a:latin typeface="+mj-ea"/>
                <a:ea typeface="+mj-ea"/>
              </a:rPr>
              <a:t>データは</a:t>
            </a:r>
            <a:r>
              <a:rPr lang="ja-JP" altLang="en-US" sz="1500" dirty="0">
                <a:solidFill>
                  <a:schemeClr val="bg1"/>
                </a:solidFill>
                <a:latin typeface="+mj-ea"/>
                <a:ea typeface="+mj-ea"/>
              </a:rPr>
              <a:t>オーム</a:t>
            </a:r>
            <a:r>
              <a:rPr lang="ja-JP" altLang="ja-JP" sz="1500" dirty="0">
                <a:solidFill>
                  <a:schemeClr val="bg1"/>
                </a:solidFill>
                <a:latin typeface="+mj-ea"/>
                <a:ea typeface="+mj-ea"/>
              </a:rPr>
              <a:t>社</a:t>
            </a:r>
            <a:r>
              <a:rPr lang="en-US" altLang="ja-JP" sz="1500" dirty="0">
                <a:solidFill>
                  <a:schemeClr val="bg1"/>
                </a:solidFill>
                <a:latin typeface="+mj-ea"/>
                <a:ea typeface="+mj-ea"/>
              </a:rPr>
              <a:t>HP</a:t>
            </a:r>
            <a:r>
              <a:rPr lang="ja-JP" altLang="en-US" sz="1500" dirty="0">
                <a:solidFill>
                  <a:schemeClr val="bg1"/>
                </a:solidFill>
                <a:latin typeface="+mj-ea"/>
                <a:ea typeface="+mj-ea"/>
              </a:rPr>
              <a:t>から入手可</a:t>
            </a:r>
            <a:endParaRPr lang="en-US" altLang="ja-JP" sz="1500" dirty="0">
              <a:solidFill>
                <a:schemeClr val="bg1"/>
              </a:solidFill>
              <a:latin typeface="+mj-ea"/>
              <a:ea typeface="+mj-ea"/>
            </a:endParaRPr>
          </a:p>
          <a:p>
            <a:r>
              <a:rPr lang="ja-JP" altLang="ja-JP" sz="1500" dirty="0">
                <a:solidFill>
                  <a:schemeClr val="bg1"/>
                </a:solidFill>
                <a:latin typeface="+mj-ea"/>
                <a:ea typeface="+mj-ea"/>
              </a:rPr>
              <a:t>（多重比較法</a:t>
            </a:r>
            <a:r>
              <a:rPr lang="en-US" altLang="ja-JP" sz="1500" dirty="0">
                <a:solidFill>
                  <a:schemeClr val="bg1"/>
                </a:solidFill>
                <a:latin typeface="+mj-ea"/>
                <a:ea typeface="+mj-ea"/>
              </a:rPr>
              <a:t>.</a:t>
            </a:r>
            <a:r>
              <a:rPr lang="en-US" altLang="ja-JP" sz="1500" dirty="0" err="1">
                <a:solidFill>
                  <a:schemeClr val="bg1"/>
                </a:solidFill>
                <a:latin typeface="+mj-ea"/>
                <a:ea typeface="+mj-ea"/>
              </a:rPr>
              <a:t>RData</a:t>
            </a:r>
            <a:r>
              <a:rPr lang="ja-JP" altLang="ja-JP" sz="1500" dirty="0">
                <a:solidFill>
                  <a:schemeClr val="bg1"/>
                </a:solidFill>
                <a:latin typeface="+mj-ea"/>
                <a:ea typeface="+mj-ea"/>
              </a:rPr>
              <a:t>）</a:t>
            </a:r>
            <a:endParaRPr kumimoji="1" lang="ja-JP" altLang="en-US" sz="1500" dirty="0">
              <a:solidFill>
                <a:schemeClr val="bg1"/>
              </a:solidFill>
              <a:latin typeface="+mj-ea"/>
              <a:ea typeface="+mj-ea"/>
              <a:cs typeface="Meiryo UI" pitchFamily="50" charset="-128"/>
            </a:endParaRPr>
          </a:p>
        </p:txBody>
      </p:sp>
      <p:sp>
        <p:nvSpPr>
          <p:cNvPr id="9" name="テキスト ボックス 8">
            <a:extLst>
              <a:ext uri="{FF2B5EF4-FFF2-40B4-BE49-F238E27FC236}">
                <a16:creationId xmlns:a16="http://schemas.microsoft.com/office/drawing/2014/main" id="{F6A95CF5-01FD-4C5B-B9D7-8E9A2CDB9BC2}"/>
              </a:ext>
            </a:extLst>
          </p:cNvPr>
          <p:cNvSpPr txBox="1"/>
          <p:nvPr/>
        </p:nvSpPr>
        <p:spPr>
          <a:xfrm>
            <a:off x="395536" y="2211333"/>
            <a:ext cx="3528392" cy="553998"/>
          </a:xfrm>
          <a:prstGeom prst="rect">
            <a:avLst/>
          </a:prstGeom>
          <a:noFill/>
        </p:spPr>
        <p:txBody>
          <a:bodyPr wrap="square" rtlCol="0">
            <a:spAutoFit/>
          </a:bodyPr>
          <a:lstStyle/>
          <a:p>
            <a:r>
              <a:rPr lang="ja-JP" altLang="ja-JP" sz="1500" dirty="0">
                <a:solidFill>
                  <a:schemeClr val="bg1"/>
                </a:solidFill>
                <a:latin typeface="+mj-ea"/>
                <a:ea typeface="+mj-ea"/>
              </a:rPr>
              <a:t>［統計量］→［平均］→［</a:t>
            </a:r>
            <a:r>
              <a:rPr lang="en-US" altLang="ja-JP" sz="1500" dirty="0">
                <a:solidFill>
                  <a:schemeClr val="bg1"/>
                </a:solidFill>
                <a:latin typeface="+mj-ea"/>
                <a:ea typeface="+mj-ea"/>
              </a:rPr>
              <a:t>1</a:t>
            </a:r>
            <a:r>
              <a:rPr lang="ja-JP" altLang="ja-JP" sz="1500" dirty="0">
                <a:solidFill>
                  <a:schemeClr val="bg1"/>
                </a:solidFill>
                <a:latin typeface="+mj-ea"/>
                <a:ea typeface="+mj-ea"/>
              </a:rPr>
              <a:t>元配置分散分析］の［</a:t>
            </a:r>
            <a:r>
              <a:rPr lang="en-US" altLang="ja-JP" sz="1500" dirty="0">
                <a:solidFill>
                  <a:schemeClr val="bg1"/>
                </a:solidFill>
                <a:latin typeface="+mj-ea"/>
                <a:ea typeface="+mj-ea"/>
              </a:rPr>
              <a:t>2</a:t>
            </a:r>
            <a:r>
              <a:rPr lang="ja-JP" altLang="ja-JP" sz="1500" dirty="0">
                <a:solidFill>
                  <a:schemeClr val="bg1"/>
                </a:solidFill>
                <a:latin typeface="+mj-ea"/>
                <a:ea typeface="+mj-ea"/>
              </a:rPr>
              <a:t>組ずつの平均の比較（多重比較）］</a:t>
            </a:r>
            <a:endParaRPr kumimoji="1" lang="ja-JP" altLang="en-US" sz="1500" dirty="0">
              <a:solidFill>
                <a:schemeClr val="bg1"/>
              </a:solidFill>
              <a:latin typeface="+mj-ea"/>
              <a:ea typeface="+mj-ea"/>
              <a:cs typeface="Meiryo UI" pitchFamily="50" charset="-128"/>
            </a:endParaRPr>
          </a:p>
        </p:txBody>
      </p:sp>
      <p:sp>
        <p:nvSpPr>
          <p:cNvPr id="10" name="正方形/長方形 9">
            <a:extLst>
              <a:ext uri="{FF2B5EF4-FFF2-40B4-BE49-F238E27FC236}">
                <a16:creationId xmlns:a16="http://schemas.microsoft.com/office/drawing/2014/main" id="{079678D3-FC0A-4542-AC95-99CF1459D80B}"/>
              </a:ext>
            </a:extLst>
          </p:cNvPr>
          <p:cNvSpPr/>
          <p:nvPr/>
        </p:nvSpPr>
        <p:spPr>
          <a:xfrm>
            <a:off x="538811" y="3982995"/>
            <a:ext cx="1872949" cy="238093"/>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29B5C7F2-178C-4431-8FC0-27CFB15DB5BD}"/>
              </a:ext>
            </a:extLst>
          </p:cNvPr>
          <p:cNvSpPr/>
          <p:nvPr/>
        </p:nvSpPr>
        <p:spPr>
          <a:xfrm>
            <a:off x="3707904" y="3673779"/>
            <a:ext cx="648072" cy="432048"/>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A6D258A-1C55-47F5-93A6-F3313E5A046E}"/>
              </a:ext>
            </a:extLst>
          </p:cNvPr>
          <p:cNvSpPr/>
          <p:nvPr/>
        </p:nvSpPr>
        <p:spPr>
          <a:xfrm>
            <a:off x="4448282" y="4869161"/>
            <a:ext cx="3508094" cy="144016"/>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21AA864-2F23-49EE-8FD9-BB3C1F4CA48D}"/>
              </a:ext>
            </a:extLst>
          </p:cNvPr>
          <p:cNvSpPr txBox="1"/>
          <p:nvPr/>
        </p:nvSpPr>
        <p:spPr>
          <a:xfrm>
            <a:off x="4283968" y="5541971"/>
            <a:ext cx="4608512" cy="553998"/>
          </a:xfrm>
          <a:prstGeom prst="rect">
            <a:avLst/>
          </a:prstGeom>
          <a:noFill/>
        </p:spPr>
        <p:txBody>
          <a:bodyPr wrap="square" rtlCol="0">
            <a:spAutoFit/>
          </a:bodyPr>
          <a:lstStyle/>
          <a:p>
            <a:r>
              <a:rPr lang="en-US" altLang="ja-JP" sz="1500" dirty="0">
                <a:solidFill>
                  <a:schemeClr val="bg1"/>
                </a:solidFill>
                <a:latin typeface="+mj-ea"/>
                <a:ea typeface="+mj-ea"/>
              </a:rPr>
              <a:t>N-C</a:t>
            </a:r>
            <a:r>
              <a:rPr lang="ja-JP" altLang="en-US" sz="1500" dirty="0">
                <a:solidFill>
                  <a:schemeClr val="bg1"/>
                </a:solidFill>
                <a:latin typeface="+mj-ea"/>
                <a:ea typeface="+mj-ea"/>
              </a:rPr>
              <a:t>群間のみ</a:t>
            </a:r>
            <a:r>
              <a:rPr lang="en-US" altLang="ja-JP" sz="1500" dirty="0">
                <a:solidFill>
                  <a:schemeClr val="bg1"/>
                </a:solidFill>
                <a:latin typeface="+mj-ea"/>
                <a:ea typeface="+mj-ea"/>
              </a:rPr>
              <a:t>1</a:t>
            </a:r>
            <a:r>
              <a:rPr lang="ja-JP" altLang="en-US" sz="1500" dirty="0">
                <a:solidFill>
                  <a:schemeClr val="bg1"/>
                </a:solidFill>
                <a:latin typeface="+mj-ea"/>
                <a:ea typeface="+mj-ea"/>
              </a:rPr>
              <a:t>％水準で有意であることがわかる</a:t>
            </a:r>
            <a:endParaRPr lang="en-US" altLang="ja-JP" sz="1500" dirty="0">
              <a:solidFill>
                <a:schemeClr val="bg1"/>
              </a:solidFill>
              <a:latin typeface="+mj-ea"/>
              <a:ea typeface="+mj-ea"/>
            </a:endParaRPr>
          </a:p>
          <a:p>
            <a:r>
              <a:rPr kumimoji="1" lang="ja-JP" altLang="en-US" sz="1500" dirty="0">
                <a:solidFill>
                  <a:schemeClr val="bg1"/>
                </a:solidFill>
                <a:latin typeface="+mj-ea"/>
                <a:ea typeface="+mj-ea"/>
                <a:cs typeface="Meiryo UI" pitchFamily="50" charset="-128"/>
              </a:rPr>
              <a:t>（なお，</a:t>
            </a:r>
            <a:r>
              <a:rPr kumimoji="1" lang="en-US" altLang="ja-JP" sz="1500" dirty="0">
                <a:solidFill>
                  <a:schemeClr val="bg1"/>
                </a:solidFill>
                <a:latin typeface="+mj-ea"/>
                <a:ea typeface="+mj-ea"/>
                <a:cs typeface="Meiryo UI" pitchFamily="50" charset="-128"/>
              </a:rPr>
              <a:t>R</a:t>
            </a:r>
            <a:r>
              <a:rPr kumimoji="1" lang="ja-JP" altLang="en-US" sz="1500" dirty="0">
                <a:solidFill>
                  <a:schemeClr val="bg1"/>
                </a:solidFill>
                <a:latin typeface="+mj-ea"/>
                <a:ea typeface="+mj-ea"/>
                <a:cs typeface="Meiryo UI" pitchFamily="50" charset="-128"/>
              </a:rPr>
              <a:t>コマンダーの多重比較法は</a:t>
            </a:r>
            <a:r>
              <a:rPr kumimoji="1" lang="en-US" altLang="ja-JP" sz="1500" dirty="0">
                <a:solidFill>
                  <a:schemeClr val="bg1"/>
                </a:solidFill>
                <a:latin typeface="+mj-ea"/>
                <a:ea typeface="+mj-ea"/>
                <a:cs typeface="Meiryo UI" pitchFamily="50" charset="-128"/>
              </a:rPr>
              <a:t>Tukey</a:t>
            </a:r>
            <a:r>
              <a:rPr kumimoji="1" lang="ja-JP" altLang="en-US" sz="1500" dirty="0">
                <a:solidFill>
                  <a:schemeClr val="bg1"/>
                </a:solidFill>
                <a:latin typeface="+mj-ea"/>
                <a:ea typeface="+mj-ea"/>
                <a:cs typeface="Meiryo UI" pitchFamily="50" charset="-128"/>
              </a:rPr>
              <a:t>法だけです）</a:t>
            </a:r>
          </a:p>
        </p:txBody>
      </p:sp>
      <p:sp>
        <p:nvSpPr>
          <p:cNvPr id="14" name="テキスト ボックス 13">
            <a:extLst>
              <a:ext uri="{FF2B5EF4-FFF2-40B4-BE49-F238E27FC236}">
                <a16:creationId xmlns:a16="http://schemas.microsoft.com/office/drawing/2014/main" id="{28565086-CD58-41E8-B887-781E61B8DC07}"/>
              </a:ext>
            </a:extLst>
          </p:cNvPr>
          <p:cNvSpPr txBox="1"/>
          <p:nvPr/>
        </p:nvSpPr>
        <p:spPr>
          <a:xfrm>
            <a:off x="4211960" y="2115685"/>
            <a:ext cx="4536504" cy="553998"/>
          </a:xfrm>
          <a:prstGeom prst="rect">
            <a:avLst/>
          </a:prstGeom>
          <a:noFill/>
        </p:spPr>
        <p:txBody>
          <a:bodyPr wrap="square" rtlCol="0">
            <a:spAutoFit/>
          </a:bodyPr>
          <a:lstStyle/>
          <a:p>
            <a:r>
              <a:rPr lang="ja-JP" altLang="en-US" sz="1500" dirty="0">
                <a:solidFill>
                  <a:schemeClr val="bg1"/>
                </a:solidFill>
                <a:latin typeface="+mj-ea"/>
                <a:ea typeface="+mj-ea"/>
              </a:rPr>
              <a:t>このように，多重比較法を分散分析のメニュー内においてあるソフトが多い（セットの必要は無いのだが</a:t>
            </a:r>
            <a:r>
              <a:rPr lang="en-US" altLang="ja-JP" sz="1500" dirty="0">
                <a:solidFill>
                  <a:schemeClr val="bg1"/>
                </a:solidFill>
                <a:latin typeface="+mj-ea"/>
                <a:ea typeface="+mj-ea"/>
              </a:rPr>
              <a:t>…</a:t>
            </a:r>
            <a:r>
              <a:rPr lang="ja-JP" altLang="en-US" sz="1500" dirty="0">
                <a:solidFill>
                  <a:schemeClr val="bg1"/>
                </a:solidFill>
                <a:latin typeface="+mj-ea"/>
                <a:ea typeface="+mj-ea"/>
              </a:rPr>
              <a:t>）</a:t>
            </a:r>
            <a:endParaRPr kumimoji="1" lang="ja-JP" altLang="en-US" sz="1500" dirty="0">
              <a:solidFill>
                <a:schemeClr val="bg1"/>
              </a:solidFill>
              <a:latin typeface="+mj-ea"/>
              <a:ea typeface="+mj-ea"/>
              <a:cs typeface="Meiryo UI" pitchFamily="50" charset="-128"/>
            </a:endParaRPr>
          </a:p>
        </p:txBody>
      </p:sp>
      <p:cxnSp>
        <p:nvCxnSpPr>
          <p:cNvPr id="16" name="コネクタ: 曲線 15">
            <a:extLst>
              <a:ext uri="{FF2B5EF4-FFF2-40B4-BE49-F238E27FC236}">
                <a16:creationId xmlns:a16="http://schemas.microsoft.com/office/drawing/2014/main" id="{7BF5CC20-4FB6-49D4-8F99-A150501B4B43}"/>
              </a:ext>
            </a:extLst>
          </p:cNvPr>
          <p:cNvCxnSpPr>
            <a:cxnSpLocks/>
          </p:cNvCxnSpPr>
          <p:nvPr/>
        </p:nvCxnSpPr>
        <p:spPr>
          <a:xfrm rot="10800000" flipV="1">
            <a:off x="3837500" y="2300779"/>
            <a:ext cx="374461" cy="122543"/>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882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9A518-64D2-4C82-905E-A642E0768014}"/>
              </a:ext>
            </a:extLst>
          </p:cNvPr>
          <p:cNvSpPr>
            <a:spLocks noGrp="1"/>
          </p:cNvSpPr>
          <p:nvPr>
            <p:ph type="title"/>
          </p:nvPr>
        </p:nvSpPr>
        <p:spPr>
          <a:xfrm>
            <a:off x="772344" y="620688"/>
            <a:ext cx="7685856" cy="1143000"/>
          </a:xfrm>
        </p:spPr>
        <p:txBody>
          <a:bodyPr/>
          <a:lstStyle/>
          <a:p>
            <a:r>
              <a:rPr kumimoji="1" lang="en-US" altLang="ja-JP" dirty="0"/>
              <a:t>9.4</a:t>
            </a:r>
            <a:r>
              <a:rPr kumimoji="1" lang="ja-JP" altLang="en-US" dirty="0"/>
              <a:t>　</a:t>
            </a:r>
            <a:r>
              <a:rPr kumimoji="1" lang="en-US" altLang="ja-JP" dirty="0" err="1"/>
              <a:t>Scheffe</a:t>
            </a:r>
            <a:r>
              <a:rPr kumimoji="1" lang="ja-JP" altLang="en-US" dirty="0"/>
              <a:t>法</a:t>
            </a:r>
            <a:r>
              <a:rPr kumimoji="1" lang="ja-JP" altLang="en-US" sz="3500" dirty="0"/>
              <a:t>（検定統計量調整型）</a:t>
            </a:r>
          </a:p>
        </p:txBody>
      </p:sp>
      <p:sp>
        <p:nvSpPr>
          <p:cNvPr id="3" name="コンテンツ プレースホルダー 2">
            <a:extLst>
              <a:ext uri="{FF2B5EF4-FFF2-40B4-BE49-F238E27FC236}">
                <a16:creationId xmlns:a16="http://schemas.microsoft.com/office/drawing/2014/main" id="{BD952BDE-3941-4EA0-B66D-002D42443F4A}"/>
              </a:ext>
            </a:extLst>
          </p:cNvPr>
          <p:cNvSpPr>
            <a:spLocks noGrp="1"/>
          </p:cNvSpPr>
          <p:nvPr>
            <p:ph idx="1"/>
          </p:nvPr>
        </p:nvSpPr>
        <p:spPr>
          <a:xfrm>
            <a:off x="688444" y="1916832"/>
            <a:ext cx="7772400" cy="4114800"/>
          </a:xfrm>
        </p:spPr>
        <p:txBody>
          <a:bodyPr/>
          <a:lstStyle/>
          <a:p>
            <a:pPr algn="just"/>
            <a:r>
              <a:rPr lang="en-US" altLang="ja-JP" sz="3000" dirty="0"/>
              <a:t>2</a:t>
            </a:r>
            <a:r>
              <a:rPr lang="ja-JP" altLang="en-US" sz="3000" dirty="0"/>
              <a:t>群の対を多重比較するのではなく，複数群を</a:t>
            </a:r>
            <a:r>
              <a:rPr lang="en-US" altLang="ja-JP" sz="3000" dirty="0"/>
              <a:t>2</a:t>
            </a:r>
            <a:r>
              <a:rPr lang="ja-JP" altLang="en-US" sz="3000" dirty="0"/>
              <a:t>グループに分けて比較する（</a:t>
            </a:r>
            <a:r>
              <a:rPr lang="ja-JP" altLang="en-US" sz="3000" dirty="0">
                <a:solidFill>
                  <a:srgbClr val="FFFF00"/>
                </a:solidFill>
              </a:rPr>
              <a:t>対比</a:t>
            </a:r>
            <a:r>
              <a:rPr lang="ja-JP" altLang="en-US" sz="3000" dirty="0"/>
              <a:t>）</a:t>
            </a:r>
            <a:endParaRPr lang="en-US" altLang="ja-JP" sz="3000" dirty="0"/>
          </a:p>
          <a:p>
            <a:pPr marL="0" indent="0" algn="just">
              <a:buNone/>
            </a:pPr>
            <a:r>
              <a:rPr lang="ja-JP" altLang="en-US" sz="3000" dirty="0"/>
              <a:t>　→探索的な検定が可能</a:t>
            </a:r>
            <a:endParaRPr lang="en-US" altLang="ja-JP" sz="3000" dirty="0"/>
          </a:p>
          <a:p>
            <a:pPr algn="just"/>
            <a:r>
              <a:rPr kumimoji="1" lang="ja-JP" altLang="en-US" sz="3000" dirty="0"/>
              <a:t>検定統計量を“群数</a:t>
            </a:r>
            <a:r>
              <a:rPr kumimoji="1" lang="en-US" altLang="ja-JP" sz="3000" dirty="0"/>
              <a:t>-1</a:t>
            </a:r>
            <a:r>
              <a:rPr kumimoji="1" lang="ja-JP" altLang="en-US" sz="3000" dirty="0"/>
              <a:t>”で割って厳しく調整</a:t>
            </a:r>
            <a:endParaRPr kumimoji="1" lang="en-US" altLang="ja-JP" sz="3000" dirty="0"/>
          </a:p>
          <a:p>
            <a:pPr marL="0" indent="0" algn="just">
              <a:buNone/>
            </a:pPr>
            <a:r>
              <a:rPr kumimoji="1" lang="ja-JP" altLang="en-US" sz="3000" dirty="0"/>
              <a:t>　→ノンパラ検定など多重比較以外にも汎用可（本書では使わない）</a:t>
            </a:r>
            <a:endParaRPr kumimoji="1" lang="en-US" altLang="ja-JP" sz="3000" dirty="0"/>
          </a:p>
          <a:p>
            <a:pPr algn="just"/>
            <a:r>
              <a:rPr kumimoji="1" lang="ja-JP" altLang="en-US" sz="3000" dirty="0"/>
              <a:t>検定統計量が分散分析と一部共通している</a:t>
            </a:r>
            <a:endParaRPr kumimoji="1" lang="en-US" altLang="ja-JP" sz="3000" dirty="0"/>
          </a:p>
          <a:p>
            <a:pPr marL="0" indent="0" algn="just">
              <a:buNone/>
            </a:pPr>
            <a:r>
              <a:rPr kumimoji="1" lang="ja-JP" altLang="en-US" sz="3000" dirty="0"/>
              <a:t>　→結果が整合するため，セットで使用可</a:t>
            </a:r>
            <a:endParaRPr kumimoji="1" lang="en-US" altLang="ja-JP" sz="3000" dirty="0"/>
          </a:p>
          <a:p>
            <a:pPr algn="just"/>
            <a:endParaRPr kumimoji="1" lang="en-US" altLang="ja-JP" sz="3000" dirty="0"/>
          </a:p>
        </p:txBody>
      </p:sp>
      <p:sp>
        <p:nvSpPr>
          <p:cNvPr id="4" name="テキスト ボックス 3">
            <a:extLst>
              <a:ext uri="{FF2B5EF4-FFF2-40B4-BE49-F238E27FC236}">
                <a16:creationId xmlns:a16="http://schemas.microsoft.com/office/drawing/2014/main" id="{0C7D63FD-15E9-49C4-ABAF-5FBC3D0CDAF0}"/>
              </a:ext>
            </a:extLst>
          </p:cNvPr>
          <p:cNvSpPr txBox="1"/>
          <p:nvPr/>
        </p:nvSpPr>
        <p:spPr>
          <a:xfrm>
            <a:off x="2339752" y="609907"/>
            <a:ext cx="122982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シェッフェ</a:t>
            </a:r>
          </a:p>
        </p:txBody>
      </p:sp>
    </p:spTree>
    <p:extLst>
      <p:ext uri="{BB962C8B-B14F-4D97-AF65-F5344CB8AC3E}">
        <p14:creationId xmlns:p14="http://schemas.microsoft.com/office/powerpoint/2010/main" val="2787497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96012-2E5A-45BB-BF6D-6398821EA899}"/>
              </a:ext>
            </a:extLst>
          </p:cNvPr>
          <p:cNvSpPr>
            <a:spLocks noGrp="1"/>
          </p:cNvSpPr>
          <p:nvPr>
            <p:ph type="title"/>
          </p:nvPr>
        </p:nvSpPr>
        <p:spPr>
          <a:xfrm>
            <a:off x="899592" y="744589"/>
            <a:ext cx="7162800" cy="1077888"/>
          </a:xfrm>
        </p:spPr>
        <p:txBody>
          <a:bodyPr/>
          <a:lstStyle/>
          <a:p>
            <a:r>
              <a:rPr kumimoji="1" lang="ja-JP" altLang="en-US" sz="4000" dirty="0"/>
              <a:t>対比の設定</a:t>
            </a:r>
          </a:p>
        </p:txBody>
      </p:sp>
      <p:sp>
        <p:nvSpPr>
          <p:cNvPr id="4" name="テキスト ボックス 3">
            <a:extLst>
              <a:ext uri="{FF2B5EF4-FFF2-40B4-BE49-F238E27FC236}">
                <a16:creationId xmlns:a16="http://schemas.microsoft.com/office/drawing/2014/main" id="{8F9767D3-2653-4160-90EF-C3C4392609DA}"/>
              </a:ext>
            </a:extLst>
          </p:cNvPr>
          <p:cNvSpPr txBox="1"/>
          <p:nvPr/>
        </p:nvSpPr>
        <p:spPr>
          <a:xfrm>
            <a:off x="3203848" y="692991"/>
            <a:ext cx="91082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たいひ</a:t>
            </a:r>
          </a:p>
        </p:txBody>
      </p:sp>
      <p:sp>
        <p:nvSpPr>
          <p:cNvPr id="30" name="テキスト ボックス 29">
            <a:extLst>
              <a:ext uri="{FF2B5EF4-FFF2-40B4-BE49-F238E27FC236}">
                <a16:creationId xmlns:a16="http://schemas.microsoft.com/office/drawing/2014/main" id="{992BCCB9-18A2-4C2C-BB99-712EC0399D4E}"/>
              </a:ext>
            </a:extLst>
          </p:cNvPr>
          <p:cNvSpPr txBox="1"/>
          <p:nvPr/>
        </p:nvSpPr>
        <p:spPr>
          <a:xfrm>
            <a:off x="569943" y="1934801"/>
            <a:ext cx="8004114"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対比</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(Contrast)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2000" i="1" dirty="0">
                <a:solidFill>
                  <a:schemeClr val="bg1"/>
                </a:solidFill>
                <a:ea typeface="ＭＳ Ｐゴシック" panose="020B0600070205080204" pitchFamily="50" charset="-128"/>
                <a:cs typeface="Times New Roman" panose="02020603050405020304" pitchFamily="18" charset="0"/>
              </a:rPr>
              <a:t>j</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の母平均</a:t>
            </a:r>
            <a:r>
              <a:rPr kumimoji="1" lang="en-US" altLang="ja-JP" sz="2000" i="1" dirty="0" err="1">
                <a:solidFill>
                  <a:schemeClr val="bg1"/>
                </a:solidFill>
                <a:ea typeface="ＭＳ Ｐゴシック" panose="020B0600070205080204" pitchFamily="50" charset="-128"/>
                <a:cs typeface="Times New Roman" panose="02020603050405020304" pitchFamily="18" charset="0"/>
              </a:rPr>
              <a:t>μ</a:t>
            </a:r>
            <a:r>
              <a:rPr kumimoji="1" lang="en-US" altLang="ja-JP" sz="2000" i="1" baseline="-25000" dirty="0" err="1">
                <a:solidFill>
                  <a:schemeClr val="bg1"/>
                </a:solidFill>
                <a:ea typeface="ＭＳ Ｐゴシック" panose="020B0600070205080204" pitchFamily="50" charset="-128"/>
                <a:cs typeface="Times New Roman" panose="02020603050405020304" pitchFamily="18" charset="0"/>
              </a:rPr>
              <a:t>j</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と対比係数</a:t>
            </a:r>
            <a:r>
              <a:rPr kumimoji="1" lang="en-US" altLang="ja-JP" sz="2000" i="1" dirty="0" err="1">
                <a:solidFill>
                  <a:schemeClr val="bg1"/>
                </a:solidFill>
                <a:ea typeface="ＭＳ Ｐゴシック" panose="020B0600070205080204" pitchFamily="50" charset="-128"/>
                <a:cs typeface="Times New Roman" panose="02020603050405020304" pitchFamily="18" charset="0"/>
              </a:rPr>
              <a:t>c</a:t>
            </a:r>
            <a:r>
              <a:rPr kumimoji="1" lang="en-US" altLang="ja-JP" sz="2000" i="1" baseline="-25000" dirty="0" err="1">
                <a:solidFill>
                  <a:schemeClr val="bg1"/>
                </a:solidFill>
                <a:ea typeface="ＭＳ Ｐゴシック" panose="020B0600070205080204" pitchFamily="50" charset="-128"/>
                <a:cs typeface="Times New Roman" panose="02020603050405020304" pitchFamily="18" charset="0"/>
              </a:rPr>
              <a:t>j</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の積を全群足し合わせたもの</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1" name="テキスト ボックス 30">
            <a:extLst>
              <a:ext uri="{FF2B5EF4-FFF2-40B4-BE49-F238E27FC236}">
                <a16:creationId xmlns:a16="http://schemas.microsoft.com/office/drawing/2014/main" id="{0BF6DA62-7A90-434A-A2F9-558318A3FD8B}"/>
              </a:ext>
            </a:extLst>
          </p:cNvPr>
          <p:cNvSpPr txBox="1"/>
          <p:nvPr/>
        </p:nvSpPr>
        <p:spPr>
          <a:xfrm>
            <a:off x="2771800" y="2335286"/>
            <a:ext cx="3130985" cy="477054"/>
          </a:xfrm>
          <a:prstGeom prst="rect">
            <a:avLst/>
          </a:prstGeom>
          <a:noFill/>
        </p:spPr>
        <p:txBody>
          <a:bodyPr wrap="none" rtlCol="0">
            <a:spAutoFit/>
          </a:bodyPr>
          <a:lstStyle/>
          <a:p>
            <a:pPr algn="l"/>
            <a:r>
              <a:rPr kumimoji="1" lang="en-US" altLang="ja-JP" sz="2500" i="1" dirty="0">
                <a:solidFill>
                  <a:schemeClr val="bg1"/>
                </a:solidFill>
                <a:ea typeface="ＭＳ Ｐゴシック" panose="020B0600070205080204" pitchFamily="50" charset="-128"/>
                <a:cs typeface="Times New Roman" panose="02020603050405020304" pitchFamily="18" charset="0"/>
              </a:rPr>
              <a:t>C</a:t>
            </a:r>
            <a:r>
              <a:rPr kumimoji="1" lang="en-US" altLang="ja-JP" sz="2500" dirty="0">
                <a:solidFill>
                  <a:schemeClr val="bg1"/>
                </a:solidFill>
                <a:ea typeface="ＭＳ Ｐゴシック" panose="020B0600070205080204" pitchFamily="50" charset="-128"/>
                <a:cs typeface="Times New Roman" panose="02020603050405020304" pitchFamily="18" charset="0"/>
              </a:rPr>
              <a:t>=</a:t>
            </a:r>
            <a:r>
              <a:rPr kumimoji="1" lang="en-US" altLang="ja-JP" sz="2500" dirty="0" err="1">
                <a:solidFill>
                  <a:schemeClr val="bg1"/>
                </a:solidFill>
                <a:ea typeface="ＭＳ Ｐゴシック" panose="020B0600070205080204" pitchFamily="50" charset="-128"/>
                <a:cs typeface="Times New Roman" panose="02020603050405020304" pitchFamily="18" charset="0"/>
              </a:rPr>
              <a:t>Σ</a:t>
            </a:r>
            <a:r>
              <a:rPr kumimoji="1" lang="en-US" altLang="ja-JP" sz="2500" i="1" dirty="0" err="1">
                <a:solidFill>
                  <a:schemeClr val="bg1"/>
                </a:solidFill>
                <a:ea typeface="ＭＳ Ｐゴシック" panose="020B0600070205080204" pitchFamily="50" charset="-128"/>
                <a:cs typeface="Times New Roman" panose="02020603050405020304" pitchFamily="18" charset="0"/>
              </a:rPr>
              <a:t>c</a:t>
            </a:r>
            <a:r>
              <a:rPr kumimoji="1" lang="en-US" altLang="ja-JP" sz="2500" i="1" baseline="-25000" dirty="0" err="1">
                <a:solidFill>
                  <a:schemeClr val="bg1"/>
                </a:solidFill>
                <a:ea typeface="ＭＳ Ｐゴシック" panose="020B0600070205080204" pitchFamily="50" charset="-128"/>
                <a:cs typeface="Times New Roman" panose="02020603050405020304" pitchFamily="18" charset="0"/>
              </a:rPr>
              <a:t>j</a:t>
            </a:r>
            <a:r>
              <a:rPr kumimoji="1" lang="en-US" altLang="ja-JP" sz="2500" i="1" dirty="0" err="1">
                <a:solidFill>
                  <a:schemeClr val="bg1"/>
                </a:solidFill>
                <a:ea typeface="ＭＳ Ｐゴシック" panose="020B0600070205080204" pitchFamily="50" charset="-128"/>
                <a:cs typeface="Times New Roman" panose="02020603050405020304" pitchFamily="18" charset="0"/>
              </a:rPr>
              <a:t>μ</a:t>
            </a:r>
            <a:r>
              <a:rPr kumimoji="1" lang="en-US" altLang="ja-JP" sz="2500" i="1" baseline="-25000" dirty="0" err="1">
                <a:solidFill>
                  <a:schemeClr val="bg1"/>
                </a:solidFill>
                <a:ea typeface="ＭＳ Ｐゴシック" panose="020B0600070205080204" pitchFamily="50" charset="-128"/>
                <a:cs typeface="Times New Roman" panose="02020603050405020304" pitchFamily="18" charset="0"/>
              </a:rPr>
              <a:t>j</a:t>
            </a:r>
            <a:r>
              <a:rPr kumimoji="1" lang="en-US" altLang="ja-JP" sz="2500" i="1" dirty="0">
                <a:solidFill>
                  <a:schemeClr val="bg1"/>
                </a:solidFill>
                <a:ea typeface="ＭＳ Ｐゴシック" panose="020B0600070205080204" pitchFamily="50" charset="-128"/>
                <a:cs typeface="Times New Roman" panose="02020603050405020304" pitchFamily="18" charset="0"/>
              </a:rPr>
              <a:t> </a:t>
            </a:r>
            <a:r>
              <a:rPr kumimoji="1" lang="en-US" altLang="ja-JP" sz="2500" dirty="0">
                <a:solidFill>
                  <a:schemeClr val="bg1"/>
                </a:solidFill>
                <a:ea typeface="ＭＳ Ｐゴシック" panose="020B0600070205080204" pitchFamily="50" charset="-128"/>
                <a:cs typeface="Times New Roman" panose="02020603050405020304" pitchFamily="18" charset="0"/>
              </a:rPr>
              <a:t> </a:t>
            </a:r>
            <a:r>
              <a:rPr kumimoji="1" lang="ja-JP" altLang="en-US" sz="2500" dirty="0">
                <a:solidFill>
                  <a:schemeClr val="bg1"/>
                </a:solidFill>
                <a:ea typeface="ＭＳ Ｐゴシック" panose="020B0600070205080204" pitchFamily="50" charset="-128"/>
                <a:cs typeface="Times New Roman" panose="02020603050405020304" pitchFamily="18" charset="0"/>
              </a:rPr>
              <a:t>　</a:t>
            </a:r>
            <a:r>
              <a:rPr kumimoji="1" lang="ja-JP" altLang="en-US" sz="2000" dirty="0">
                <a:solidFill>
                  <a:schemeClr val="bg1"/>
                </a:solidFill>
                <a:ea typeface="ＭＳ Ｐゴシック" panose="020B0600070205080204" pitchFamily="50" charset="-128"/>
                <a:cs typeface="Times New Roman" panose="02020603050405020304" pitchFamily="18" charset="0"/>
              </a:rPr>
              <a:t>ただし，</a:t>
            </a:r>
            <a:r>
              <a:rPr kumimoji="1" lang="en-US" altLang="ja-JP" sz="2500" dirty="0" err="1">
                <a:solidFill>
                  <a:schemeClr val="bg1"/>
                </a:solidFill>
                <a:ea typeface="ＭＳ Ｐゴシック" panose="020B0600070205080204" pitchFamily="50" charset="-128"/>
                <a:cs typeface="Times New Roman" panose="02020603050405020304" pitchFamily="18" charset="0"/>
              </a:rPr>
              <a:t>Σ</a:t>
            </a:r>
            <a:r>
              <a:rPr kumimoji="1" lang="en-US" altLang="ja-JP" sz="2500" i="1" dirty="0" err="1">
                <a:solidFill>
                  <a:schemeClr val="bg1"/>
                </a:solidFill>
                <a:ea typeface="ＭＳ Ｐゴシック" panose="020B0600070205080204" pitchFamily="50" charset="-128"/>
                <a:cs typeface="Times New Roman" panose="02020603050405020304" pitchFamily="18" charset="0"/>
              </a:rPr>
              <a:t>c</a:t>
            </a:r>
            <a:r>
              <a:rPr kumimoji="1" lang="en-US" altLang="ja-JP" sz="2500" i="1" baseline="-25000" dirty="0" err="1">
                <a:solidFill>
                  <a:schemeClr val="bg1"/>
                </a:solidFill>
                <a:ea typeface="ＭＳ Ｐゴシック" panose="020B0600070205080204" pitchFamily="50" charset="-128"/>
                <a:cs typeface="Times New Roman" panose="02020603050405020304" pitchFamily="18" charset="0"/>
              </a:rPr>
              <a:t>j</a:t>
            </a:r>
            <a:r>
              <a:rPr kumimoji="1" lang="en-US" altLang="ja-JP" sz="2500" dirty="0">
                <a:solidFill>
                  <a:schemeClr val="bg1"/>
                </a:solidFill>
                <a:ea typeface="ＭＳ Ｐゴシック" panose="020B0600070205080204" pitchFamily="50" charset="-128"/>
                <a:cs typeface="Times New Roman" panose="02020603050405020304" pitchFamily="18" charset="0"/>
              </a:rPr>
              <a:t>=0</a:t>
            </a:r>
            <a:endParaRPr kumimoji="1" lang="ja-JP" altLang="en-US" sz="2500" dirty="0">
              <a:solidFill>
                <a:schemeClr val="bg1"/>
              </a:solidFill>
              <a:ea typeface="ＭＳ Ｐゴシック" panose="020B0600070205080204" pitchFamily="50" charset="-128"/>
              <a:cs typeface="Times New Roman" panose="02020603050405020304" pitchFamily="18" charset="0"/>
            </a:endParaRPr>
          </a:p>
        </p:txBody>
      </p:sp>
      <p:sp>
        <p:nvSpPr>
          <p:cNvPr id="32" name="楕円 31">
            <a:extLst>
              <a:ext uri="{FF2B5EF4-FFF2-40B4-BE49-F238E27FC236}">
                <a16:creationId xmlns:a16="http://schemas.microsoft.com/office/drawing/2014/main" id="{398E10F8-D813-4583-9885-54CBCCB1450F}"/>
              </a:ext>
            </a:extLst>
          </p:cNvPr>
          <p:cNvSpPr/>
          <p:nvPr/>
        </p:nvSpPr>
        <p:spPr>
          <a:xfrm>
            <a:off x="438074" y="4201836"/>
            <a:ext cx="1656184" cy="1080120"/>
          </a:xfrm>
          <a:prstGeom prst="ellipse">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Times New Roman" panose="02020603050405020304" pitchFamily="18" charset="0"/>
                <a:cs typeface="Times New Roman" panose="02020603050405020304" pitchFamily="18" charset="0"/>
              </a:rPr>
              <a:t>μ</a:t>
            </a:r>
            <a:r>
              <a:rPr kumimoji="1" lang="en-US" altLang="ja-JP" baseline="-25000" dirty="0">
                <a:latin typeface="Times New Roman" panose="02020603050405020304" pitchFamily="18" charset="0"/>
                <a:cs typeface="Times New Roman" panose="02020603050405020304" pitchFamily="18" charset="0"/>
              </a:rPr>
              <a:t>1</a:t>
            </a:r>
          </a:p>
          <a:p>
            <a:pPr algn="ctr"/>
            <a:r>
              <a:rPr kumimoji="1" lang="en-US" altLang="ja-JP" dirty="0">
                <a:latin typeface="Times New Roman" panose="02020603050405020304" pitchFamily="18" charset="0"/>
                <a:cs typeface="Times New Roman" panose="02020603050405020304" pitchFamily="18" charset="0"/>
              </a:rPr>
              <a:t>(</a:t>
            </a:r>
            <a:r>
              <a:rPr kumimoji="1" lang="en-US" altLang="ja-JP" i="1" dirty="0">
                <a:latin typeface="Times New Roman" panose="02020603050405020304" pitchFamily="18" charset="0"/>
                <a:cs typeface="Times New Roman" panose="02020603050405020304" pitchFamily="18" charset="0"/>
              </a:rPr>
              <a:t>c</a:t>
            </a:r>
            <a:r>
              <a:rPr kumimoji="1" lang="en-US" altLang="ja-JP" baseline="-25000" dirty="0">
                <a:latin typeface="Times New Roman" panose="02020603050405020304" pitchFamily="18" charset="0"/>
                <a:cs typeface="Times New Roman" panose="02020603050405020304" pitchFamily="18" charset="0"/>
              </a:rPr>
              <a:t>1</a:t>
            </a:r>
            <a:r>
              <a:rPr kumimoji="1" lang="en-US" altLang="ja-JP" dirty="0">
                <a:latin typeface="Times New Roman" panose="02020603050405020304" pitchFamily="18" charset="0"/>
                <a:cs typeface="Times New Roman" panose="02020603050405020304" pitchFamily="18" charset="0"/>
              </a:rPr>
              <a:t>=1)</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楕円 32">
                <a:extLst>
                  <a:ext uri="{FF2B5EF4-FFF2-40B4-BE49-F238E27FC236}">
                    <a16:creationId xmlns:a16="http://schemas.microsoft.com/office/drawing/2014/main" id="{C0AB151D-557C-4B4A-8EF2-9CA660D3EC8A}"/>
                  </a:ext>
                </a:extLst>
              </p:cNvPr>
              <p:cNvSpPr/>
              <p:nvPr/>
            </p:nvSpPr>
            <p:spPr>
              <a:xfrm>
                <a:off x="2896872" y="4152379"/>
                <a:ext cx="1656184" cy="1080120"/>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Times New Roman" panose="02020603050405020304" pitchFamily="18" charset="0"/>
                    <a:cs typeface="Times New Roman" panose="02020603050405020304" pitchFamily="18" charset="0"/>
                  </a:rPr>
                  <a:t>μ</a:t>
                </a:r>
                <a:r>
                  <a:rPr kumimoji="1" lang="en-US" altLang="ja-JP" baseline="-25000" dirty="0">
                    <a:latin typeface="Times New Roman" panose="02020603050405020304" pitchFamily="18" charset="0"/>
                    <a:cs typeface="Times New Roman" panose="02020603050405020304" pitchFamily="18" charset="0"/>
                  </a:rPr>
                  <a:t>2</a:t>
                </a:r>
              </a:p>
              <a:p>
                <a:pPr algn="ctr"/>
                <a:r>
                  <a:rPr kumimoji="1" lang="en-US" altLang="ja-JP" dirty="0">
                    <a:latin typeface="Times New Roman" panose="02020603050405020304" pitchFamily="18" charset="0"/>
                    <a:cs typeface="Times New Roman" panose="02020603050405020304" pitchFamily="18" charset="0"/>
                  </a:rPr>
                  <a:t>(</a:t>
                </a:r>
                <a:r>
                  <a:rPr kumimoji="1" lang="en-US" altLang="ja-JP" i="1" dirty="0">
                    <a:latin typeface="Times New Roman" panose="02020603050405020304" pitchFamily="18" charset="0"/>
                    <a:cs typeface="Times New Roman" panose="02020603050405020304" pitchFamily="18" charset="0"/>
                  </a:rPr>
                  <a:t>c</a:t>
                </a:r>
                <a:r>
                  <a:rPr kumimoji="1" lang="en-US" altLang="ja-JP" baseline="-25000" dirty="0">
                    <a:latin typeface="Times New Roman" panose="02020603050405020304" pitchFamily="18" charset="0"/>
                    <a:cs typeface="Times New Roman" panose="02020603050405020304" pitchFamily="18" charset="0"/>
                  </a:rPr>
                  <a:t>2</a:t>
                </a:r>
                <a:r>
                  <a:rPr kumimoji="1" lang="en-US" altLang="ja-JP" dirty="0">
                    <a:latin typeface="Times New Roman" panose="02020603050405020304" pitchFamily="18" charset="0"/>
                    <a:cs typeface="Times New Roman" panose="02020603050405020304" pitchFamily="18" charset="0"/>
                  </a:rPr>
                  <a:t>=-</a:t>
                </a:r>
                <a14:m>
                  <m:oMath xmlns:m="http://schemas.openxmlformats.org/officeDocument/2006/math">
                    <m:f>
                      <m:fPr>
                        <m:ctrlPr>
                          <a:rPr kumimoji="1" lang="en-US" altLang="ja-JP" i="1" smtClean="0">
                            <a:latin typeface="Cambria Math" panose="02040503050406030204" pitchFamily="18" charset="0"/>
                            <a:cs typeface="Times New Roman" panose="02020603050405020304" pitchFamily="18" charset="0"/>
                          </a:rPr>
                        </m:ctrlPr>
                      </m:fPr>
                      <m:num>
                        <m:r>
                          <a:rPr kumimoji="1" lang="en-US" altLang="ja-JP" b="0" i="1" smtClean="0">
                            <a:latin typeface="Cambria Math" panose="02040503050406030204" pitchFamily="18" charset="0"/>
                            <a:cs typeface="Times New Roman" panose="02020603050405020304" pitchFamily="18" charset="0"/>
                          </a:rPr>
                          <m:t>1</m:t>
                        </m:r>
                      </m:num>
                      <m:den>
                        <m:r>
                          <a:rPr kumimoji="1" lang="en-US" altLang="ja-JP" b="0" i="1" smtClean="0">
                            <a:latin typeface="Cambria Math" panose="02040503050406030204" pitchFamily="18" charset="0"/>
                            <a:cs typeface="Times New Roman" panose="02020603050405020304" pitchFamily="18" charset="0"/>
                          </a:rPr>
                          <m:t>2</m:t>
                        </m:r>
                      </m:den>
                    </m:f>
                  </m:oMath>
                </a14:m>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33" name="楕円 32">
                <a:extLst>
                  <a:ext uri="{FF2B5EF4-FFF2-40B4-BE49-F238E27FC236}">
                    <a16:creationId xmlns:a16="http://schemas.microsoft.com/office/drawing/2014/main" id="{C0AB151D-557C-4B4A-8EF2-9CA660D3EC8A}"/>
                  </a:ext>
                </a:extLst>
              </p:cNvPr>
              <p:cNvSpPr>
                <a:spLocks noRot="1" noChangeAspect="1" noMove="1" noResize="1" noEditPoints="1" noAdjustHandles="1" noChangeArrowheads="1" noChangeShapeType="1" noTextEdit="1"/>
              </p:cNvSpPr>
              <p:nvPr/>
            </p:nvSpPr>
            <p:spPr>
              <a:xfrm>
                <a:off x="2896872" y="4152379"/>
                <a:ext cx="1656184" cy="1080120"/>
              </a:xfrm>
              <a:prstGeom prst="ellipse">
                <a:avLst/>
              </a:prstGeom>
              <a:blipFill>
                <a:blip r:embed="rId2"/>
                <a:stretch>
                  <a:fillRect/>
                </a:stretch>
              </a:blipFill>
              <a:ln w="31750">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楕円 34">
                <a:extLst>
                  <a:ext uri="{FF2B5EF4-FFF2-40B4-BE49-F238E27FC236}">
                    <a16:creationId xmlns:a16="http://schemas.microsoft.com/office/drawing/2014/main" id="{BFD452F9-EEA4-43F4-9C1B-643E29C55DCF}"/>
                  </a:ext>
                </a:extLst>
              </p:cNvPr>
              <p:cNvSpPr/>
              <p:nvPr/>
            </p:nvSpPr>
            <p:spPr>
              <a:xfrm>
                <a:off x="4805084" y="4152379"/>
                <a:ext cx="1656184" cy="1080120"/>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Times New Roman" panose="02020603050405020304" pitchFamily="18" charset="0"/>
                    <a:cs typeface="Times New Roman" panose="02020603050405020304" pitchFamily="18" charset="0"/>
                  </a:rPr>
                  <a:t>μ</a:t>
                </a:r>
                <a:r>
                  <a:rPr kumimoji="1" lang="en-US" altLang="ja-JP" baseline="-25000" dirty="0">
                    <a:latin typeface="Times New Roman" panose="02020603050405020304" pitchFamily="18" charset="0"/>
                    <a:cs typeface="Times New Roman" panose="02020603050405020304" pitchFamily="18" charset="0"/>
                  </a:rPr>
                  <a:t>3</a:t>
                </a:r>
              </a:p>
              <a:p>
                <a:pPr algn="ctr"/>
                <a:r>
                  <a:rPr kumimoji="1" lang="en-US" altLang="ja-JP" dirty="0">
                    <a:latin typeface="Times New Roman" panose="02020603050405020304" pitchFamily="18" charset="0"/>
                    <a:cs typeface="Times New Roman" panose="02020603050405020304" pitchFamily="18" charset="0"/>
                  </a:rPr>
                  <a:t>(</a:t>
                </a:r>
                <a:r>
                  <a:rPr kumimoji="1" lang="en-US" altLang="ja-JP" i="1" dirty="0">
                    <a:latin typeface="Times New Roman" panose="02020603050405020304" pitchFamily="18" charset="0"/>
                    <a:cs typeface="Times New Roman" panose="02020603050405020304" pitchFamily="18" charset="0"/>
                  </a:rPr>
                  <a:t>c</a:t>
                </a:r>
                <a:r>
                  <a:rPr kumimoji="1" lang="en-US" altLang="ja-JP" baseline="-25000" dirty="0">
                    <a:latin typeface="Times New Roman" panose="02020603050405020304" pitchFamily="18" charset="0"/>
                    <a:cs typeface="Times New Roman" panose="02020603050405020304" pitchFamily="18" charset="0"/>
                  </a:rPr>
                  <a:t>3</a:t>
                </a:r>
                <a:r>
                  <a:rPr kumimoji="1" lang="en-US" altLang="ja-JP" dirty="0">
                    <a:latin typeface="Times New Roman" panose="02020603050405020304" pitchFamily="18" charset="0"/>
                    <a:cs typeface="Times New Roman" panose="02020603050405020304" pitchFamily="18" charset="0"/>
                  </a:rPr>
                  <a:t>=-</a:t>
                </a:r>
                <a14:m>
                  <m:oMath xmlns:m="http://schemas.openxmlformats.org/officeDocument/2006/math">
                    <m:f>
                      <m:fPr>
                        <m:ctrlPr>
                          <a:rPr kumimoji="1" lang="en-US" altLang="ja-JP" i="1" smtClean="0">
                            <a:latin typeface="Cambria Math" panose="02040503050406030204" pitchFamily="18" charset="0"/>
                            <a:cs typeface="Times New Roman" panose="02020603050405020304" pitchFamily="18" charset="0"/>
                          </a:rPr>
                        </m:ctrlPr>
                      </m:fPr>
                      <m:num>
                        <m:r>
                          <a:rPr kumimoji="1" lang="en-US" altLang="ja-JP" b="0" i="1" smtClean="0">
                            <a:latin typeface="Cambria Math" panose="02040503050406030204" pitchFamily="18" charset="0"/>
                            <a:cs typeface="Times New Roman" panose="02020603050405020304" pitchFamily="18" charset="0"/>
                          </a:rPr>
                          <m:t>1</m:t>
                        </m:r>
                      </m:num>
                      <m:den>
                        <m:r>
                          <a:rPr kumimoji="1" lang="en-US" altLang="ja-JP" b="0" i="1" smtClean="0">
                            <a:latin typeface="Cambria Math" panose="02040503050406030204" pitchFamily="18" charset="0"/>
                            <a:cs typeface="Times New Roman" panose="02020603050405020304" pitchFamily="18" charset="0"/>
                          </a:rPr>
                          <m:t>2</m:t>
                        </m:r>
                      </m:den>
                    </m:f>
                  </m:oMath>
                </a14:m>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35" name="楕円 34">
                <a:extLst>
                  <a:ext uri="{FF2B5EF4-FFF2-40B4-BE49-F238E27FC236}">
                    <a16:creationId xmlns:a16="http://schemas.microsoft.com/office/drawing/2014/main" id="{BFD452F9-EEA4-43F4-9C1B-643E29C55DCF}"/>
                  </a:ext>
                </a:extLst>
              </p:cNvPr>
              <p:cNvSpPr>
                <a:spLocks noRot="1" noChangeAspect="1" noMove="1" noResize="1" noEditPoints="1" noAdjustHandles="1" noChangeArrowheads="1" noChangeShapeType="1" noTextEdit="1"/>
              </p:cNvSpPr>
              <p:nvPr/>
            </p:nvSpPr>
            <p:spPr>
              <a:xfrm>
                <a:off x="4805084" y="4152379"/>
                <a:ext cx="1656184" cy="1080120"/>
              </a:xfrm>
              <a:prstGeom prst="ellipse">
                <a:avLst/>
              </a:prstGeom>
              <a:blipFill>
                <a:blip r:embed="rId3"/>
                <a:stretch>
                  <a:fillRect/>
                </a:stretch>
              </a:blipFill>
              <a:ln w="31750">
                <a:solidFill>
                  <a:schemeClr val="bg1"/>
                </a:solidFill>
              </a:ln>
            </p:spPr>
            <p:txBody>
              <a:bodyPr/>
              <a:lstStyle/>
              <a:p>
                <a:r>
                  <a:rPr lang="ja-JP" altLang="en-US">
                    <a:noFill/>
                  </a:rPr>
                  <a:t> </a:t>
                </a:r>
              </a:p>
            </p:txBody>
          </p:sp>
        </mc:Fallback>
      </mc:AlternateContent>
      <p:sp>
        <p:nvSpPr>
          <p:cNvPr id="36" name="テキスト ボックス 35">
            <a:extLst>
              <a:ext uri="{FF2B5EF4-FFF2-40B4-BE49-F238E27FC236}">
                <a16:creationId xmlns:a16="http://schemas.microsoft.com/office/drawing/2014/main" id="{08C9D6F0-FD4D-4CED-8C52-C9C7AF4B1844}"/>
              </a:ext>
            </a:extLst>
          </p:cNvPr>
          <p:cNvSpPr txBox="1"/>
          <p:nvPr/>
        </p:nvSpPr>
        <p:spPr>
          <a:xfrm>
            <a:off x="428472" y="2981674"/>
            <a:ext cx="7074373" cy="707886"/>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群に設定する帰無仮説と対比の事例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が偽薬で群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が真薬とか，群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の差が小さい場合など）</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7" name="四角形: 角を丸くする 36">
            <a:extLst>
              <a:ext uri="{FF2B5EF4-FFF2-40B4-BE49-F238E27FC236}">
                <a16:creationId xmlns:a16="http://schemas.microsoft.com/office/drawing/2014/main" id="{2513EA63-7868-4479-A830-EA1952328620}"/>
              </a:ext>
            </a:extLst>
          </p:cNvPr>
          <p:cNvSpPr/>
          <p:nvPr/>
        </p:nvSpPr>
        <p:spPr>
          <a:xfrm>
            <a:off x="2788860" y="4080371"/>
            <a:ext cx="3744416" cy="122413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左右 37">
            <a:extLst>
              <a:ext uri="{FF2B5EF4-FFF2-40B4-BE49-F238E27FC236}">
                <a16:creationId xmlns:a16="http://schemas.microsoft.com/office/drawing/2014/main" id="{FDDFA014-B330-405C-A6B4-7E0C080AF229}"/>
              </a:ext>
            </a:extLst>
          </p:cNvPr>
          <p:cNvSpPr/>
          <p:nvPr/>
        </p:nvSpPr>
        <p:spPr>
          <a:xfrm>
            <a:off x="2135175" y="4607257"/>
            <a:ext cx="612768" cy="360040"/>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5AB4A8FD-41EF-4F7F-BC4D-A9FB91178267}"/>
              </a:ext>
            </a:extLst>
          </p:cNvPr>
          <p:cNvSpPr txBox="1"/>
          <p:nvPr/>
        </p:nvSpPr>
        <p:spPr>
          <a:xfrm>
            <a:off x="2896872" y="3678324"/>
            <a:ext cx="3403496" cy="353943"/>
          </a:xfrm>
          <a:prstGeom prst="rect">
            <a:avLst/>
          </a:prstGeom>
          <a:noFill/>
        </p:spPr>
        <p:txBody>
          <a:bodyPr wrap="none" rtlCol="0">
            <a:spAutoFit/>
          </a:bodyPr>
          <a:lstStyle/>
          <a:p>
            <a:pPr algn="l"/>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の母平均と群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の母平均の平均</a:t>
            </a:r>
            <a:endPar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0" name="テキスト ボックス 39">
            <a:extLst>
              <a:ext uri="{FF2B5EF4-FFF2-40B4-BE49-F238E27FC236}">
                <a16:creationId xmlns:a16="http://schemas.microsoft.com/office/drawing/2014/main" id="{979CCF27-F9CF-43BD-8EBE-8F55024797AE}"/>
              </a:ext>
            </a:extLst>
          </p:cNvPr>
          <p:cNvSpPr txBox="1"/>
          <p:nvPr/>
        </p:nvSpPr>
        <p:spPr>
          <a:xfrm>
            <a:off x="462214" y="3794225"/>
            <a:ext cx="1383712" cy="353943"/>
          </a:xfrm>
          <a:prstGeom prst="rect">
            <a:avLst/>
          </a:prstGeom>
          <a:noFill/>
        </p:spPr>
        <p:txBody>
          <a:bodyPr wrap="none" rtlCol="0">
            <a:spAutoFit/>
          </a:bodyPr>
          <a:lstStyle/>
          <a:p>
            <a:pPr algn="l"/>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の母平均</a:t>
            </a:r>
            <a:endPar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914B4FBA-B33B-4945-9425-B25C01754063}"/>
                  </a:ext>
                </a:extLst>
              </p:cNvPr>
              <p:cNvSpPr txBox="1"/>
              <p:nvPr/>
            </p:nvSpPr>
            <p:spPr>
              <a:xfrm>
                <a:off x="6680167" y="4429823"/>
                <a:ext cx="1762021" cy="624145"/>
              </a:xfrm>
              <a:prstGeom prst="rect">
                <a:avLst/>
              </a:prstGeom>
              <a:noFill/>
            </p:spPr>
            <p:txBody>
              <a:bodyPr wrap="none" rtlCol="0">
                <a:spAutoFit/>
              </a:bodyPr>
              <a:lstStyle/>
              <a:p>
                <a:r>
                  <a:rPr kumimoji="1" lang="en-US" altLang="ja-JP" sz="2500" dirty="0">
                    <a:solidFill>
                      <a:schemeClr val="bg1"/>
                    </a:solidFill>
                    <a:ea typeface="ＭＳ Ｐゴシック" panose="020B0600070205080204" pitchFamily="50" charset="-128"/>
                    <a:cs typeface="Times New Roman" panose="02020603050405020304" pitchFamily="18" charset="0"/>
                  </a:rPr>
                  <a:t>H</a:t>
                </a:r>
                <a:r>
                  <a:rPr kumimoji="1" lang="en-US" altLang="ja-JP" sz="2500" baseline="-25000" dirty="0">
                    <a:solidFill>
                      <a:schemeClr val="bg1"/>
                    </a:solidFill>
                    <a:ea typeface="ＭＳ Ｐゴシック" panose="020B0600070205080204" pitchFamily="50" charset="-128"/>
                    <a:cs typeface="Times New Roman" panose="02020603050405020304" pitchFamily="18" charset="0"/>
                  </a:rPr>
                  <a:t>0</a:t>
                </a:r>
                <a:r>
                  <a:rPr kumimoji="1" lang="en-US" altLang="ja-JP" sz="2500" dirty="0">
                    <a:solidFill>
                      <a:schemeClr val="bg1"/>
                    </a:solidFill>
                    <a:ea typeface="ＭＳ Ｐゴシック" panose="020B0600070205080204" pitchFamily="50" charset="-128"/>
                    <a:cs typeface="Times New Roman" panose="02020603050405020304" pitchFamily="18" charset="0"/>
                  </a:rPr>
                  <a:t>: </a:t>
                </a:r>
                <a:r>
                  <a:rPr kumimoji="1" lang="en-US" altLang="ja-JP" sz="2500" i="1" dirty="0">
                    <a:solidFill>
                      <a:schemeClr val="bg1"/>
                    </a:solidFill>
                    <a:ea typeface="ＭＳ Ｐゴシック" panose="020B0600070205080204" pitchFamily="50" charset="-128"/>
                    <a:cs typeface="Times New Roman" panose="02020603050405020304" pitchFamily="18" charset="0"/>
                  </a:rPr>
                  <a:t>μ</a:t>
                </a:r>
                <a:r>
                  <a:rPr kumimoji="1" lang="en-US" altLang="ja-JP" sz="2500" baseline="-25000" dirty="0">
                    <a:solidFill>
                      <a:schemeClr val="bg1"/>
                    </a:solidFill>
                    <a:ea typeface="ＭＳ Ｐゴシック" panose="020B0600070205080204" pitchFamily="50" charset="-128"/>
                    <a:cs typeface="Times New Roman" panose="02020603050405020304" pitchFamily="18" charset="0"/>
                  </a:rPr>
                  <a:t>1</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f>
                      <m:fPr>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fPr>
                      <m:num>
                        <m:r>
                          <m:rPr>
                            <m:sty m:val="p"/>
                          </m:rPr>
                          <a:rPr kumimoji="1" lang="en-US" altLang="ja-JP" sz="2500" i="1">
                            <a:solidFill>
                              <a:schemeClr val="bg1"/>
                            </a:solidFill>
                            <a:latin typeface="Cambria Math" panose="02040503050406030204" pitchFamily="18" charset="0"/>
                            <a:ea typeface="ＭＳ Ｐゴシック" panose="020B0600070205080204" pitchFamily="50" charset="-128"/>
                          </a:rPr>
                          <m:t>μ</m:t>
                        </m:r>
                        <m:r>
                          <a:rPr kumimoji="1" lang="en-US" altLang="ja-JP" sz="2500" b="0" i="1" baseline="-25000" smtClean="0">
                            <a:solidFill>
                              <a:schemeClr val="bg1"/>
                            </a:solidFill>
                            <a:latin typeface="Cambria Math" panose="02040503050406030204" pitchFamily="18" charset="0"/>
                            <a:ea typeface="ＭＳ Ｐゴシック" panose="020B0600070205080204" pitchFamily="50" charset="-128"/>
                          </a:rPr>
                          <m:t>2</m:t>
                        </m:r>
                        <m:r>
                          <a:rPr kumimoji="1" lang="en-US" altLang="ja-JP" sz="2500" b="0" i="1" smtClean="0">
                            <a:solidFill>
                              <a:schemeClr val="bg1"/>
                            </a:solidFill>
                            <a:latin typeface="Cambria Math" panose="02040503050406030204" pitchFamily="18" charset="0"/>
                            <a:ea typeface="ＭＳ Ｐゴシック" panose="020B0600070205080204" pitchFamily="50" charset="-128"/>
                          </a:rPr>
                          <m:t>+</m:t>
                        </m:r>
                        <m:r>
                          <m:rPr>
                            <m:sty m:val="p"/>
                          </m:rPr>
                          <a:rPr kumimoji="1" lang="en-US" altLang="ja-JP" sz="2500" i="1">
                            <a:solidFill>
                              <a:schemeClr val="bg1"/>
                            </a:solidFill>
                            <a:latin typeface="Cambria Math" panose="02040503050406030204" pitchFamily="18" charset="0"/>
                            <a:ea typeface="ＭＳ Ｐゴシック" panose="020B0600070205080204" pitchFamily="50" charset="-128"/>
                          </a:rPr>
                          <m:t>μ</m:t>
                        </m:r>
                        <m:r>
                          <a:rPr kumimoji="1" lang="en-US" altLang="ja-JP" sz="2500" i="1" baseline="-25000">
                            <a:solidFill>
                              <a:schemeClr val="bg1"/>
                            </a:solidFill>
                            <a:latin typeface="Cambria Math" panose="02040503050406030204" pitchFamily="18" charset="0"/>
                            <a:ea typeface="ＭＳ Ｐゴシック" panose="020B0600070205080204" pitchFamily="50" charset="-128"/>
                          </a:rPr>
                          <m:t>3</m:t>
                        </m:r>
                      </m:num>
                      <m:den>
                        <m:r>
                          <a:rPr kumimoji="1" lang="en-US" altLang="ja-JP" sz="2500" b="0" i="1" smtClean="0">
                            <a:solidFill>
                              <a:schemeClr val="bg1"/>
                            </a:solidFill>
                            <a:latin typeface="Cambria Math" panose="02040503050406030204" pitchFamily="18" charset="0"/>
                            <a:ea typeface="ＭＳ Ｐゴシック" panose="020B0600070205080204" pitchFamily="50" charset="-128"/>
                          </a:rPr>
                          <m:t>2</m:t>
                        </m:r>
                      </m:den>
                    </m:f>
                  </m:oMath>
                </a14:m>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41" name="テキスト ボックス 40">
                <a:extLst>
                  <a:ext uri="{FF2B5EF4-FFF2-40B4-BE49-F238E27FC236}">
                    <a16:creationId xmlns:a16="http://schemas.microsoft.com/office/drawing/2014/main" id="{914B4FBA-B33B-4945-9425-B25C01754063}"/>
                  </a:ext>
                </a:extLst>
              </p:cNvPr>
              <p:cNvSpPr txBox="1">
                <a:spLocks noRot="1" noChangeAspect="1" noMove="1" noResize="1" noEditPoints="1" noAdjustHandles="1" noChangeArrowheads="1" noChangeShapeType="1" noTextEdit="1"/>
              </p:cNvSpPr>
              <p:nvPr/>
            </p:nvSpPr>
            <p:spPr>
              <a:xfrm>
                <a:off x="6680167" y="4429823"/>
                <a:ext cx="1762021" cy="624145"/>
              </a:xfrm>
              <a:prstGeom prst="rect">
                <a:avLst/>
              </a:prstGeom>
              <a:blipFill>
                <a:blip r:embed="rId4"/>
                <a:stretch>
                  <a:fillRect l="-5882" t="-2941"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正方形/長方形 41">
                <a:extLst>
                  <a:ext uri="{FF2B5EF4-FFF2-40B4-BE49-F238E27FC236}">
                    <a16:creationId xmlns:a16="http://schemas.microsoft.com/office/drawing/2014/main" id="{F09DEC54-70AF-42D0-B2B3-AEF086E3302E}"/>
                  </a:ext>
                </a:extLst>
              </p:cNvPr>
              <p:cNvSpPr/>
              <p:nvPr/>
            </p:nvSpPr>
            <p:spPr>
              <a:xfrm>
                <a:off x="1266166" y="5387701"/>
                <a:ext cx="5046160" cy="615233"/>
              </a:xfrm>
              <a:prstGeom prst="rect">
                <a:avLst/>
              </a:prstGeom>
            </p:spPr>
            <p:txBody>
              <a:bodyPr wrap="square">
                <a:spAutoFit/>
              </a:bodyPr>
              <a:lstStyle/>
              <a:p>
                <a:r>
                  <a:rPr lang="ja-JP" altLang="ja-JP" dirty="0">
                    <a:solidFill>
                      <a:schemeClr val="bg1"/>
                    </a:solidFill>
                    <a:latin typeface="+mj-ea"/>
                    <a:ea typeface="+mj-ea"/>
                    <a:cs typeface="Times New Roman" panose="02020603050405020304" pitchFamily="18" charset="0"/>
                  </a:rPr>
                  <a:t>対比</a:t>
                </a:r>
                <a:r>
                  <a:rPr lang="en-US" altLang="ja-JP" dirty="0">
                    <a:solidFill>
                      <a:schemeClr val="bg1"/>
                    </a:solidFill>
                    <a:ea typeface="ＭＳ Ｐ明朝" panose="02020600040205080304" pitchFamily="18" charset="-128"/>
                  </a:rPr>
                  <a:t>C=</a:t>
                </a:r>
                <a:r>
                  <a:rPr lang="en-US" altLang="ja-JP" i="1" dirty="0">
                    <a:solidFill>
                      <a:schemeClr val="bg1"/>
                    </a:solidFill>
                    <a:ea typeface="ＭＳ Ｐ明朝" panose="02020600040205080304" pitchFamily="18" charset="-128"/>
                  </a:rPr>
                  <a:t>c</a:t>
                </a:r>
                <a:r>
                  <a:rPr lang="en-US" altLang="ja-JP" baseline="-25000" dirty="0">
                    <a:solidFill>
                      <a:schemeClr val="bg1"/>
                    </a:solidFill>
                    <a:ea typeface="ＭＳ Ｐ明朝" panose="02020600040205080304" pitchFamily="18" charset="-128"/>
                  </a:rPr>
                  <a:t>1</a:t>
                </a:r>
                <a:r>
                  <a:rPr lang="en-US" altLang="ja-JP" i="1" dirty="0">
                    <a:solidFill>
                      <a:schemeClr val="bg1"/>
                    </a:solidFill>
                    <a:ea typeface="ＭＳ Ｐ明朝" panose="02020600040205080304" pitchFamily="18" charset="-128"/>
                  </a:rPr>
                  <a:t>μ</a:t>
                </a:r>
                <a:r>
                  <a:rPr lang="en-US" altLang="ja-JP" baseline="-25000" dirty="0">
                    <a:solidFill>
                      <a:schemeClr val="bg1"/>
                    </a:solidFill>
                    <a:ea typeface="ＭＳ Ｐ明朝" panose="02020600040205080304" pitchFamily="18" charset="-128"/>
                  </a:rPr>
                  <a:t>1</a:t>
                </a:r>
                <a:r>
                  <a:rPr lang="en-US" altLang="ja-JP" dirty="0">
                    <a:solidFill>
                      <a:schemeClr val="bg1"/>
                    </a:solidFill>
                    <a:ea typeface="ＭＳ Ｐ明朝" panose="02020600040205080304" pitchFamily="18" charset="-128"/>
                  </a:rPr>
                  <a:t>+</a:t>
                </a:r>
                <a:r>
                  <a:rPr lang="en-US" altLang="ja-JP" i="1" dirty="0">
                    <a:solidFill>
                      <a:schemeClr val="bg1"/>
                    </a:solidFill>
                    <a:ea typeface="ＭＳ Ｐ明朝" panose="02020600040205080304" pitchFamily="18" charset="-128"/>
                  </a:rPr>
                  <a:t>c</a:t>
                </a:r>
                <a:r>
                  <a:rPr lang="en-US" altLang="ja-JP" baseline="-25000" dirty="0">
                    <a:solidFill>
                      <a:schemeClr val="bg1"/>
                    </a:solidFill>
                    <a:ea typeface="ＭＳ Ｐ明朝" panose="02020600040205080304" pitchFamily="18" charset="-128"/>
                  </a:rPr>
                  <a:t>2</a:t>
                </a:r>
                <a:r>
                  <a:rPr lang="en-US" altLang="ja-JP" i="1" dirty="0">
                    <a:solidFill>
                      <a:schemeClr val="bg1"/>
                    </a:solidFill>
                    <a:ea typeface="ＭＳ Ｐ明朝" panose="02020600040205080304" pitchFamily="18" charset="-128"/>
                  </a:rPr>
                  <a:t>μ</a:t>
                </a:r>
                <a:r>
                  <a:rPr lang="en-US" altLang="ja-JP" baseline="-25000" dirty="0">
                    <a:solidFill>
                      <a:schemeClr val="bg1"/>
                    </a:solidFill>
                    <a:ea typeface="ＭＳ Ｐ明朝" panose="02020600040205080304" pitchFamily="18" charset="-128"/>
                  </a:rPr>
                  <a:t>2</a:t>
                </a:r>
                <a:r>
                  <a:rPr lang="en-US" altLang="ja-JP" dirty="0">
                    <a:solidFill>
                      <a:schemeClr val="bg1"/>
                    </a:solidFill>
                    <a:ea typeface="ＭＳ Ｐ明朝" panose="02020600040205080304" pitchFamily="18" charset="-128"/>
                  </a:rPr>
                  <a:t>+</a:t>
                </a:r>
                <a:r>
                  <a:rPr lang="en-US" altLang="ja-JP" i="1" dirty="0">
                    <a:solidFill>
                      <a:schemeClr val="bg1"/>
                    </a:solidFill>
                    <a:ea typeface="ＭＳ Ｐ明朝" panose="02020600040205080304" pitchFamily="18" charset="-128"/>
                  </a:rPr>
                  <a:t>c</a:t>
                </a:r>
                <a:r>
                  <a:rPr lang="en-US" altLang="ja-JP" baseline="-25000" dirty="0">
                    <a:solidFill>
                      <a:schemeClr val="bg1"/>
                    </a:solidFill>
                    <a:ea typeface="ＭＳ Ｐ明朝" panose="02020600040205080304" pitchFamily="18" charset="-128"/>
                  </a:rPr>
                  <a:t>3</a:t>
                </a:r>
                <a:r>
                  <a:rPr lang="en-US" altLang="ja-JP" i="1" dirty="0">
                    <a:solidFill>
                      <a:schemeClr val="bg1"/>
                    </a:solidFill>
                    <a:ea typeface="ＭＳ Ｐ明朝" panose="02020600040205080304" pitchFamily="18" charset="-128"/>
                  </a:rPr>
                  <a:t>μ</a:t>
                </a:r>
                <a:r>
                  <a:rPr lang="en-US" altLang="ja-JP" baseline="-25000" dirty="0">
                    <a:solidFill>
                      <a:schemeClr val="bg1"/>
                    </a:solidFill>
                    <a:ea typeface="ＭＳ Ｐ明朝" panose="02020600040205080304" pitchFamily="18" charset="-128"/>
                  </a:rPr>
                  <a:t>3</a:t>
                </a:r>
                <a:r>
                  <a:rPr lang="en-US" altLang="ja-JP" dirty="0">
                    <a:solidFill>
                      <a:schemeClr val="bg1"/>
                    </a:solidFill>
                    <a:ea typeface="ＭＳ Ｐ明朝" panose="02020600040205080304" pitchFamily="18" charset="-128"/>
                  </a:rPr>
                  <a:t>=</a:t>
                </a:r>
                <a:r>
                  <a:rPr lang="en-US" altLang="ja-JP" i="1" dirty="0">
                    <a:solidFill>
                      <a:schemeClr val="bg1"/>
                    </a:solidFill>
                    <a:ea typeface="ＭＳ Ｐ明朝" panose="02020600040205080304" pitchFamily="18" charset="-128"/>
                  </a:rPr>
                  <a:t>μ</a:t>
                </a:r>
                <a:r>
                  <a:rPr lang="en-US" altLang="ja-JP" baseline="-25000" dirty="0">
                    <a:solidFill>
                      <a:schemeClr val="bg1"/>
                    </a:solidFill>
                    <a:ea typeface="ＭＳ Ｐ明朝" panose="02020600040205080304" pitchFamily="18" charset="-128"/>
                  </a:rPr>
                  <a:t>1</a:t>
                </a:r>
                <a14:m>
                  <m:oMath xmlns:m="http://schemas.openxmlformats.org/officeDocument/2006/math">
                    <m:r>
                      <a:rPr lang="en-US" altLang="ja-JP" b="0" i="0" smtClean="0">
                        <a:solidFill>
                          <a:schemeClr val="bg1"/>
                        </a:solidFill>
                        <a:latin typeface="Cambria Math" panose="02040503050406030204" pitchFamily="18" charset="0"/>
                        <a:ea typeface="ＭＳ Ｐ明朝" panose="02020600040205080304" pitchFamily="18" charset="-128"/>
                      </a:rPr>
                      <m:t>−</m:t>
                    </m:r>
                    <m:f>
                      <m:fPr>
                        <m:ctrlPr>
                          <a:rPr lang="en-US" altLang="ja-JP" i="1" smtClean="0">
                            <a:solidFill>
                              <a:schemeClr val="bg1"/>
                            </a:solidFill>
                            <a:latin typeface="Cambria Math" panose="02040503050406030204" pitchFamily="18" charset="0"/>
                            <a:ea typeface="ＭＳ Ｐ明朝" panose="02020600040205080304" pitchFamily="18" charset="-128"/>
                          </a:rPr>
                        </m:ctrlPr>
                      </m:fPr>
                      <m:num>
                        <m:r>
                          <m:rPr>
                            <m:nor/>
                          </m:rPr>
                          <a:rPr lang="en-US" altLang="ja-JP" i="1" dirty="0">
                            <a:solidFill>
                              <a:schemeClr val="bg1"/>
                            </a:solidFill>
                            <a:ea typeface="ＭＳ Ｐ明朝" panose="02020600040205080304" pitchFamily="18" charset="-128"/>
                          </a:rPr>
                          <m:t>μ</m:t>
                        </m:r>
                        <m:r>
                          <m:rPr>
                            <m:nor/>
                          </m:rPr>
                          <a:rPr lang="en-US" altLang="ja-JP" baseline="-25000" dirty="0">
                            <a:solidFill>
                              <a:schemeClr val="bg1"/>
                            </a:solidFill>
                            <a:ea typeface="ＭＳ Ｐ明朝" panose="02020600040205080304" pitchFamily="18" charset="-128"/>
                          </a:rPr>
                          <m:t>2</m:t>
                        </m:r>
                      </m:num>
                      <m:den>
                        <m:r>
                          <m:rPr>
                            <m:nor/>
                          </m:rPr>
                          <a:rPr lang="en-US" altLang="ja-JP" dirty="0">
                            <a:solidFill>
                              <a:schemeClr val="bg1"/>
                            </a:solidFill>
                            <a:ea typeface="ＭＳ Ｐ明朝" panose="02020600040205080304" pitchFamily="18" charset="-128"/>
                          </a:rPr>
                          <m:t>2</m:t>
                        </m:r>
                      </m:den>
                    </m:f>
                    <m:r>
                      <a:rPr lang="en-US" altLang="ja-JP" b="0" i="1" smtClean="0">
                        <a:solidFill>
                          <a:schemeClr val="bg1"/>
                        </a:solidFill>
                        <a:latin typeface="Cambria Math" panose="02040503050406030204" pitchFamily="18" charset="0"/>
                        <a:ea typeface="ＭＳ Ｐ明朝" panose="02020600040205080304" pitchFamily="18" charset="-128"/>
                      </a:rPr>
                      <m:t>−</m:t>
                    </m:r>
                    <m:f>
                      <m:fPr>
                        <m:ctrlPr>
                          <a:rPr lang="en-US" altLang="ja-JP" i="1">
                            <a:solidFill>
                              <a:schemeClr val="bg1"/>
                            </a:solidFill>
                            <a:latin typeface="Cambria Math" panose="02040503050406030204" pitchFamily="18" charset="0"/>
                            <a:ea typeface="ＭＳ Ｐ明朝" panose="02020600040205080304" pitchFamily="18" charset="-128"/>
                          </a:rPr>
                        </m:ctrlPr>
                      </m:fPr>
                      <m:num>
                        <m:r>
                          <m:rPr>
                            <m:nor/>
                          </m:rPr>
                          <a:rPr lang="en-US" altLang="ja-JP" i="1" dirty="0">
                            <a:solidFill>
                              <a:schemeClr val="bg1"/>
                            </a:solidFill>
                            <a:ea typeface="ＭＳ Ｐ明朝" panose="02020600040205080304" pitchFamily="18" charset="-128"/>
                          </a:rPr>
                          <m:t>μ</m:t>
                        </m:r>
                        <m:r>
                          <m:rPr>
                            <m:nor/>
                          </m:rPr>
                          <a:rPr lang="en-US" altLang="ja-JP" b="0" i="0" baseline="-25000" dirty="0" smtClean="0">
                            <a:solidFill>
                              <a:schemeClr val="bg1"/>
                            </a:solidFill>
                            <a:ea typeface="ＭＳ Ｐ明朝" panose="02020600040205080304" pitchFamily="18" charset="-128"/>
                          </a:rPr>
                          <m:t>3</m:t>
                        </m:r>
                      </m:num>
                      <m:den>
                        <m:r>
                          <m:rPr>
                            <m:nor/>
                          </m:rPr>
                          <a:rPr lang="en-US" altLang="ja-JP" dirty="0">
                            <a:solidFill>
                              <a:schemeClr val="bg1"/>
                            </a:solidFill>
                            <a:ea typeface="ＭＳ Ｐ明朝" panose="02020600040205080304" pitchFamily="18" charset="-128"/>
                          </a:rPr>
                          <m:t>2</m:t>
                        </m:r>
                      </m:den>
                    </m:f>
                  </m:oMath>
                </a14:m>
                <a:r>
                  <a:rPr lang="en-US" altLang="ja-JP" dirty="0">
                    <a:solidFill>
                      <a:schemeClr val="bg1"/>
                    </a:solidFill>
                    <a:ea typeface="ＭＳ Ｐ明朝" panose="02020600040205080304" pitchFamily="18" charset="-128"/>
                  </a:rPr>
                  <a:t>=0</a:t>
                </a:r>
                <a:endParaRPr lang="ja-JP" altLang="en-US" dirty="0">
                  <a:solidFill>
                    <a:schemeClr val="bg1"/>
                  </a:solidFill>
                </a:endParaRPr>
              </a:p>
            </p:txBody>
          </p:sp>
        </mc:Choice>
        <mc:Fallback xmlns="">
          <p:sp>
            <p:nvSpPr>
              <p:cNvPr id="42" name="正方形/長方形 41">
                <a:extLst>
                  <a:ext uri="{FF2B5EF4-FFF2-40B4-BE49-F238E27FC236}">
                    <a16:creationId xmlns:a16="http://schemas.microsoft.com/office/drawing/2014/main" id="{F09DEC54-70AF-42D0-B2B3-AEF086E3302E}"/>
                  </a:ext>
                </a:extLst>
              </p:cNvPr>
              <p:cNvSpPr>
                <a:spLocks noRot="1" noChangeAspect="1" noMove="1" noResize="1" noEditPoints="1" noAdjustHandles="1" noChangeArrowheads="1" noChangeShapeType="1" noTextEdit="1"/>
              </p:cNvSpPr>
              <p:nvPr/>
            </p:nvSpPr>
            <p:spPr>
              <a:xfrm>
                <a:off x="1266166" y="5387701"/>
                <a:ext cx="5046160" cy="615233"/>
              </a:xfrm>
              <a:prstGeom prst="rect">
                <a:avLst/>
              </a:prstGeom>
              <a:blipFill>
                <a:blip r:embed="rId5"/>
                <a:stretch>
                  <a:fillRect l="-1935" b="-8911"/>
                </a:stretch>
              </a:blipFill>
            </p:spPr>
            <p:txBody>
              <a:bodyPr/>
              <a:lstStyle/>
              <a:p>
                <a:r>
                  <a:rPr lang="ja-JP" altLang="en-US">
                    <a:noFill/>
                  </a:rPr>
                  <a:t> </a:t>
                </a:r>
              </a:p>
            </p:txBody>
          </p:sp>
        </mc:Fallback>
      </mc:AlternateContent>
      <p:cxnSp>
        <p:nvCxnSpPr>
          <p:cNvPr id="44" name="コネクタ: 曲線 43">
            <a:extLst>
              <a:ext uri="{FF2B5EF4-FFF2-40B4-BE49-F238E27FC236}">
                <a16:creationId xmlns:a16="http://schemas.microsoft.com/office/drawing/2014/main" id="{F9DACEF0-94CB-4DAA-8C83-4241A9DC4751}"/>
              </a:ext>
            </a:extLst>
          </p:cNvPr>
          <p:cNvCxnSpPr>
            <a:cxnSpLocks/>
          </p:cNvCxnSpPr>
          <p:nvPr/>
        </p:nvCxnSpPr>
        <p:spPr>
          <a:xfrm rot="10800000" flipV="1">
            <a:off x="6104010" y="4943907"/>
            <a:ext cx="1074555" cy="695965"/>
          </a:xfrm>
          <a:prstGeom prst="curvedConnector3">
            <a:avLst>
              <a:gd name="adj1" fmla="val 258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7E15B511-3D62-414F-BB13-3263087938EC}"/>
              </a:ext>
            </a:extLst>
          </p:cNvPr>
          <p:cNvSpPr txBox="1"/>
          <p:nvPr/>
        </p:nvSpPr>
        <p:spPr>
          <a:xfrm>
            <a:off x="6378767" y="5554335"/>
            <a:ext cx="2364819" cy="615553"/>
          </a:xfrm>
          <a:prstGeom prst="rect">
            <a:avLst/>
          </a:prstGeom>
          <a:noFill/>
        </p:spPr>
        <p:txBody>
          <a:bodyPr wrap="square" rtlCol="0">
            <a:spAutoFit/>
          </a:bodyPr>
          <a:lstStyle/>
          <a:p>
            <a:pPr algn="l"/>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の対比係数を</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を</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-1/2</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とすれば</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C=0</a:t>
            </a:r>
          </a:p>
        </p:txBody>
      </p:sp>
    </p:spTree>
    <p:extLst>
      <p:ext uri="{BB962C8B-B14F-4D97-AF65-F5344CB8AC3E}">
        <p14:creationId xmlns:p14="http://schemas.microsoft.com/office/powerpoint/2010/main" val="409959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6" grpId="0"/>
      <p:bldP spid="37" grpId="0" animBg="1"/>
      <p:bldP spid="38" grpId="0" animBg="1"/>
      <p:bldP spid="39" grpId="0"/>
      <p:bldP spid="40" grpId="0"/>
      <p:bldP spid="41" grpId="0"/>
      <p:bldP spid="42"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5C757-C56B-4127-B6DF-AE75643A0488}"/>
              </a:ext>
            </a:extLst>
          </p:cNvPr>
          <p:cNvSpPr>
            <a:spLocks noGrp="1"/>
          </p:cNvSpPr>
          <p:nvPr>
            <p:ph type="title"/>
          </p:nvPr>
        </p:nvSpPr>
        <p:spPr/>
        <p:txBody>
          <a:bodyPr/>
          <a:lstStyle/>
          <a:p>
            <a:r>
              <a:rPr lang="ja-JP" altLang="en-US" sz="3000" dirty="0"/>
              <a:t>どんな</a:t>
            </a:r>
            <a:r>
              <a:rPr lang="en-US" altLang="ja-JP" sz="3000" dirty="0"/>
              <a:t>2</a:t>
            </a:r>
            <a:r>
              <a:rPr lang="ja-JP" altLang="en-US" sz="3000" dirty="0"/>
              <a:t>グループ比較でも</a:t>
            </a:r>
            <a:br>
              <a:rPr lang="en-US" altLang="ja-JP" sz="3000" dirty="0"/>
            </a:br>
            <a:r>
              <a:rPr lang="ja-JP" altLang="en-US" sz="3000" dirty="0"/>
              <a:t>帰無仮説が対比</a:t>
            </a:r>
            <a:r>
              <a:rPr lang="en-US" altLang="ja-JP" sz="3000" dirty="0"/>
              <a:t>C=0</a:t>
            </a:r>
            <a:r>
              <a:rPr lang="ja-JP" altLang="en-US" sz="3000" dirty="0"/>
              <a:t>となることが便利</a:t>
            </a:r>
            <a:endParaRPr kumimoji="1" lang="ja-JP" altLang="en-US" sz="3000" dirty="0"/>
          </a:p>
        </p:txBody>
      </p:sp>
      <p:sp>
        <p:nvSpPr>
          <p:cNvPr id="4" name="楕円 3">
            <a:extLst>
              <a:ext uri="{FF2B5EF4-FFF2-40B4-BE49-F238E27FC236}">
                <a16:creationId xmlns:a16="http://schemas.microsoft.com/office/drawing/2014/main" id="{7EEF0D15-F1C4-4FCE-A169-20E6C7B1C5FB}"/>
              </a:ext>
            </a:extLst>
          </p:cNvPr>
          <p:cNvSpPr/>
          <p:nvPr/>
        </p:nvSpPr>
        <p:spPr>
          <a:xfrm>
            <a:off x="617906" y="2775355"/>
            <a:ext cx="1656184" cy="1080120"/>
          </a:xfrm>
          <a:prstGeom prst="ellipse">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Times New Roman" panose="02020603050405020304" pitchFamily="18" charset="0"/>
                <a:cs typeface="Times New Roman" panose="02020603050405020304" pitchFamily="18" charset="0"/>
              </a:rPr>
              <a:t>μ</a:t>
            </a:r>
            <a:r>
              <a:rPr kumimoji="1" lang="en-US" altLang="ja-JP" baseline="-25000" dirty="0">
                <a:latin typeface="Times New Roman" panose="02020603050405020304" pitchFamily="18" charset="0"/>
                <a:cs typeface="Times New Roman" panose="02020603050405020304" pitchFamily="18" charset="0"/>
              </a:rPr>
              <a:t>1</a:t>
            </a:r>
          </a:p>
          <a:p>
            <a:pPr algn="ctr"/>
            <a:r>
              <a:rPr kumimoji="1" lang="en-US" altLang="ja-JP" dirty="0">
                <a:latin typeface="Times New Roman" panose="02020603050405020304" pitchFamily="18" charset="0"/>
                <a:cs typeface="Times New Roman" panose="02020603050405020304" pitchFamily="18" charset="0"/>
              </a:rPr>
              <a:t>(</a:t>
            </a:r>
            <a:r>
              <a:rPr kumimoji="1" lang="en-US" altLang="ja-JP" i="1" dirty="0">
                <a:latin typeface="Times New Roman" panose="02020603050405020304" pitchFamily="18" charset="0"/>
                <a:cs typeface="Times New Roman" panose="02020603050405020304" pitchFamily="18" charset="0"/>
              </a:rPr>
              <a:t>c</a:t>
            </a:r>
            <a:r>
              <a:rPr kumimoji="1" lang="en-US" altLang="ja-JP" baseline="-25000" dirty="0">
                <a:latin typeface="Times New Roman" panose="02020603050405020304" pitchFamily="18" charset="0"/>
                <a:cs typeface="Times New Roman" panose="02020603050405020304" pitchFamily="18" charset="0"/>
              </a:rPr>
              <a:t>1</a:t>
            </a:r>
            <a:r>
              <a:rPr kumimoji="1" lang="en-US" altLang="ja-JP" dirty="0">
                <a:latin typeface="Times New Roman" panose="02020603050405020304" pitchFamily="18" charset="0"/>
                <a:cs typeface="Times New Roman" panose="02020603050405020304" pitchFamily="18" charset="0"/>
              </a:rPr>
              <a:t>=1)</a:t>
            </a:r>
            <a:endParaRPr kumimoji="1" lang="ja-JP" altLang="en-US" dirty="0">
              <a:latin typeface="Times New Roman" panose="02020603050405020304" pitchFamily="18" charset="0"/>
              <a:cs typeface="Times New Roman" panose="02020603050405020304" pitchFamily="18" charset="0"/>
            </a:endParaRPr>
          </a:p>
        </p:txBody>
      </p:sp>
      <p:sp>
        <p:nvSpPr>
          <p:cNvPr id="5" name="楕円 4">
            <a:extLst>
              <a:ext uri="{FF2B5EF4-FFF2-40B4-BE49-F238E27FC236}">
                <a16:creationId xmlns:a16="http://schemas.microsoft.com/office/drawing/2014/main" id="{FFC101D2-8FE8-4648-99BB-DADD15A7B2BE}"/>
              </a:ext>
            </a:extLst>
          </p:cNvPr>
          <p:cNvSpPr/>
          <p:nvPr/>
        </p:nvSpPr>
        <p:spPr>
          <a:xfrm>
            <a:off x="3079960" y="2752058"/>
            <a:ext cx="1656184" cy="1080120"/>
          </a:xfrm>
          <a:prstGeom prst="ellipse">
            <a:avLst/>
          </a:prstGeom>
          <a:solidFill>
            <a:srgbClr val="00B05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Times New Roman" panose="02020603050405020304" pitchFamily="18" charset="0"/>
                <a:cs typeface="Times New Roman" panose="02020603050405020304" pitchFamily="18" charset="0"/>
              </a:rPr>
              <a:t>μ</a:t>
            </a:r>
            <a:r>
              <a:rPr kumimoji="1" lang="en-US" altLang="ja-JP" baseline="-25000" dirty="0">
                <a:latin typeface="Times New Roman" panose="02020603050405020304" pitchFamily="18" charset="0"/>
                <a:cs typeface="Times New Roman" panose="02020603050405020304" pitchFamily="18" charset="0"/>
              </a:rPr>
              <a:t>2</a:t>
            </a:r>
          </a:p>
          <a:p>
            <a:pPr algn="ctr"/>
            <a:r>
              <a:rPr kumimoji="1" lang="en-US" altLang="ja-JP" dirty="0">
                <a:latin typeface="Times New Roman" panose="02020603050405020304" pitchFamily="18" charset="0"/>
                <a:cs typeface="Times New Roman" panose="02020603050405020304" pitchFamily="18" charset="0"/>
              </a:rPr>
              <a:t>(</a:t>
            </a:r>
            <a:r>
              <a:rPr kumimoji="1" lang="en-US" altLang="ja-JP" i="1" dirty="0">
                <a:latin typeface="Times New Roman" panose="02020603050405020304" pitchFamily="18" charset="0"/>
                <a:cs typeface="Times New Roman" panose="02020603050405020304" pitchFamily="18" charset="0"/>
              </a:rPr>
              <a:t>c</a:t>
            </a:r>
            <a:r>
              <a:rPr kumimoji="1" lang="en-US" altLang="ja-JP" baseline="-25000" dirty="0">
                <a:latin typeface="Times New Roman" panose="02020603050405020304" pitchFamily="18" charset="0"/>
                <a:cs typeface="Times New Roman" panose="02020603050405020304" pitchFamily="18" charset="0"/>
              </a:rPr>
              <a:t>2</a:t>
            </a:r>
            <a:r>
              <a:rPr kumimoji="1" lang="en-US" altLang="ja-JP" dirty="0">
                <a:latin typeface="Times New Roman" panose="02020603050405020304" pitchFamily="18" charset="0"/>
                <a:cs typeface="Times New Roman" panose="02020603050405020304" pitchFamily="18" charset="0"/>
              </a:rPr>
              <a:t>=-1)</a:t>
            </a:r>
            <a:endParaRPr kumimoji="1" lang="ja-JP" altLang="en-US" dirty="0">
              <a:latin typeface="Times New Roman" panose="02020603050405020304" pitchFamily="18" charset="0"/>
              <a:cs typeface="Times New Roman" panose="02020603050405020304" pitchFamily="18" charset="0"/>
            </a:endParaRPr>
          </a:p>
        </p:txBody>
      </p:sp>
      <p:sp>
        <p:nvSpPr>
          <p:cNvPr id="6" name="楕円 5">
            <a:extLst>
              <a:ext uri="{FF2B5EF4-FFF2-40B4-BE49-F238E27FC236}">
                <a16:creationId xmlns:a16="http://schemas.microsoft.com/office/drawing/2014/main" id="{D80B9CC2-9ABA-4176-BBC0-0E89200A1B3C}"/>
              </a:ext>
            </a:extLst>
          </p:cNvPr>
          <p:cNvSpPr/>
          <p:nvPr/>
        </p:nvSpPr>
        <p:spPr>
          <a:xfrm>
            <a:off x="4988172" y="2752058"/>
            <a:ext cx="1656184" cy="1080120"/>
          </a:xfrm>
          <a:prstGeom prst="ellipse">
            <a:avLst/>
          </a:prstGeom>
          <a:solidFill>
            <a:schemeClr val="bg2"/>
          </a:solid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i="1" dirty="0">
                <a:latin typeface="Times New Roman" panose="02020603050405020304" pitchFamily="18" charset="0"/>
                <a:cs typeface="Times New Roman" panose="02020603050405020304" pitchFamily="18" charset="0"/>
              </a:rPr>
              <a:t>μ</a:t>
            </a:r>
            <a:r>
              <a:rPr kumimoji="1" lang="en-US" altLang="ja-JP" baseline="-25000" dirty="0">
                <a:latin typeface="Times New Roman" panose="02020603050405020304" pitchFamily="18" charset="0"/>
                <a:cs typeface="Times New Roman" panose="02020603050405020304" pitchFamily="18" charset="0"/>
              </a:rPr>
              <a:t>3</a:t>
            </a:r>
          </a:p>
          <a:p>
            <a:pPr algn="ctr"/>
            <a:r>
              <a:rPr kumimoji="1" lang="en-US" altLang="ja-JP" dirty="0">
                <a:latin typeface="Times New Roman" panose="02020603050405020304" pitchFamily="18" charset="0"/>
                <a:cs typeface="Times New Roman" panose="02020603050405020304" pitchFamily="18" charset="0"/>
              </a:rPr>
              <a:t>(</a:t>
            </a:r>
            <a:r>
              <a:rPr kumimoji="1" lang="en-US" altLang="ja-JP" i="1" dirty="0">
                <a:latin typeface="Times New Roman" panose="02020603050405020304" pitchFamily="18" charset="0"/>
                <a:cs typeface="Times New Roman" panose="02020603050405020304" pitchFamily="18" charset="0"/>
              </a:rPr>
              <a:t>c</a:t>
            </a:r>
            <a:r>
              <a:rPr kumimoji="1" lang="en-US" altLang="ja-JP" baseline="-25000" dirty="0">
                <a:latin typeface="Times New Roman" panose="02020603050405020304" pitchFamily="18" charset="0"/>
                <a:cs typeface="Times New Roman" panose="02020603050405020304" pitchFamily="18" charset="0"/>
              </a:rPr>
              <a:t>3</a:t>
            </a:r>
            <a:r>
              <a:rPr kumimoji="1" lang="en-US" altLang="ja-JP" dirty="0">
                <a:latin typeface="Times New Roman" panose="02020603050405020304" pitchFamily="18" charset="0"/>
                <a:cs typeface="Times New Roman" panose="02020603050405020304" pitchFamily="18" charset="0"/>
              </a:rPr>
              <a:t>=0)</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C50FC28-F4F7-45D5-BBDB-08899E7156C8}"/>
              </a:ext>
            </a:extLst>
          </p:cNvPr>
          <p:cNvSpPr txBox="1"/>
          <p:nvPr/>
        </p:nvSpPr>
        <p:spPr>
          <a:xfrm>
            <a:off x="509117" y="1957961"/>
            <a:ext cx="5979522"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Tukey</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法のように）</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群間の対を比較することも可能</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9" name="矢印: 左右 8">
            <a:extLst>
              <a:ext uri="{FF2B5EF4-FFF2-40B4-BE49-F238E27FC236}">
                <a16:creationId xmlns:a16="http://schemas.microsoft.com/office/drawing/2014/main" id="{F3B460ED-DEF8-447E-B519-4791E2E5EC73}"/>
              </a:ext>
            </a:extLst>
          </p:cNvPr>
          <p:cNvSpPr/>
          <p:nvPr/>
        </p:nvSpPr>
        <p:spPr>
          <a:xfrm>
            <a:off x="2377189" y="3172952"/>
            <a:ext cx="612768" cy="360040"/>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846A7AE-D730-42CB-ADC7-D92A3ED588AE}"/>
              </a:ext>
            </a:extLst>
          </p:cNvPr>
          <p:cNvSpPr txBox="1"/>
          <p:nvPr/>
        </p:nvSpPr>
        <p:spPr>
          <a:xfrm>
            <a:off x="1249911" y="2390793"/>
            <a:ext cx="2749471" cy="353943"/>
          </a:xfrm>
          <a:prstGeom prst="rect">
            <a:avLst/>
          </a:prstGeom>
          <a:noFill/>
        </p:spPr>
        <p:txBody>
          <a:bodyPr wrap="none" rtlCol="0">
            <a:spAutoFit/>
          </a:bodyPr>
          <a:lstStyle/>
          <a:p>
            <a:pPr algn="l"/>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の母平均と群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の母平均</a:t>
            </a:r>
            <a:endPar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2" name="テキスト ボックス 11">
            <a:extLst>
              <a:ext uri="{FF2B5EF4-FFF2-40B4-BE49-F238E27FC236}">
                <a16:creationId xmlns:a16="http://schemas.microsoft.com/office/drawing/2014/main" id="{A2ACFEA2-D371-4927-AD71-682433743972}"/>
              </a:ext>
            </a:extLst>
          </p:cNvPr>
          <p:cNvSpPr txBox="1"/>
          <p:nvPr/>
        </p:nvSpPr>
        <p:spPr>
          <a:xfrm>
            <a:off x="6863255" y="3029502"/>
            <a:ext cx="1388522" cy="477054"/>
          </a:xfrm>
          <a:prstGeom prst="rect">
            <a:avLst/>
          </a:prstGeom>
          <a:noFill/>
        </p:spPr>
        <p:txBody>
          <a:bodyPr wrap="none" rtlCol="0">
            <a:spAutoFit/>
          </a:bodyPr>
          <a:lstStyle/>
          <a:p>
            <a:r>
              <a:rPr kumimoji="1" lang="en-US" altLang="ja-JP" sz="2500" dirty="0">
                <a:solidFill>
                  <a:schemeClr val="bg1"/>
                </a:solidFill>
                <a:ea typeface="ＭＳ Ｐゴシック" panose="020B0600070205080204" pitchFamily="50" charset="-128"/>
                <a:cs typeface="Times New Roman" panose="02020603050405020304" pitchFamily="18" charset="0"/>
              </a:rPr>
              <a:t>H</a:t>
            </a:r>
            <a:r>
              <a:rPr kumimoji="1" lang="en-US" altLang="ja-JP" sz="2500" baseline="-25000" dirty="0">
                <a:solidFill>
                  <a:schemeClr val="bg1"/>
                </a:solidFill>
                <a:ea typeface="ＭＳ Ｐゴシック" panose="020B0600070205080204" pitchFamily="50" charset="-128"/>
                <a:cs typeface="Times New Roman" panose="02020603050405020304" pitchFamily="18" charset="0"/>
              </a:rPr>
              <a:t>0</a:t>
            </a:r>
            <a:r>
              <a:rPr kumimoji="1" lang="en-US" altLang="ja-JP" sz="2500" dirty="0">
                <a:solidFill>
                  <a:schemeClr val="bg1"/>
                </a:solidFill>
                <a:ea typeface="ＭＳ Ｐゴシック" panose="020B0600070205080204" pitchFamily="50" charset="-128"/>
                <a:cs typeface="Times New Roman" panose="02020603050405020304" pitchFamily="18" charset="0"/>
              </a:rPr>
              <a:t>: </a:t>
            </a:r>
            <a:r>
              <a:rPr kumimoji="1" lang="en-US" altLang="ja-JP" sz="2500" i="1" dirty="0">
                <a:solidFill>
                  <a:schemeClr val="bg1"/>
                </a:solidFill>
                <a:ea typeface="ＭＳ Ｐゴシック" panose="020B0600070205080204" pitchFamily="50" charset="-128"/>
                <a:cs typeface="Times New Roman" panose="02020603050405020304" pitchFamily="18" charset="0"/>
              </a:rPr>
              <a:t>μ</a:t>
            </a:r>
            <a:r>
              <a:rPr kumimoji="1" lang="en-US" altLang="ja-JP" sz="2500" baseline="-25000" dirty="0">
                <a:solidFill>
                  <a:schemeClr val="bg1"/>
                </a:solidFill>
                <a:ea typeface="ＭＳ Ｐゴシック" panose="020B0600070205080204" pitchFamily="50" charset="-128"/>
                <a:cs typeface="Times New Roman" panose="02020603050405020304" pitchFamily="18" charset="0"/>
              </a:rPr>
              <a:t>1</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500" i="1" dirty="0">
                <a:solidFill>
                  <a:schemeClr val="bg1"/>
                </a:solidFill>
                <a:cs typeface="Times New Roman" panose="02020603050405020304" pitchFamily="18" charset="0"/>
              </a:rPr>
              <a:t>μ</a:t>
            </a:r>
            <a:r>
              <a:rPr kumimoji="1" lang="en-US" altLang="ja-JP" sz="2500" baseline="-25000" dirty="0">
                <a:solidFill>
                  <a:schemeClr val="bg1"/>
                </a:solidFill>
                <a:cs typeface="Times New Roman" panose="02020603050405020304" pitchFamily="18" charset="0"/>
              </a:rPr>
              <a:t>2</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E8233F21-2859-47D2-9535-84A7C5A1A8B8}"/>
                  </a:ext>
                </a:extLst>
              </p:cNvPr>
              <p:cNvSpPr/>
              <p:nvPr/>
            </p:nvSpPr>
            <p:spPr>
              <a:xfrm>
                <a:off x="770104" y="3995192"/>
                <a:ext cx="5046160" cy="461665"/>
              </a:xfrm>
              <a:prstGeom prst="rect">
                <a:avLst/>
              </a:prstGeom>
            </p:spPr>
            <p:txBody>
              <a:bodyPr wrap="square">
                <a:spAutoFit/>
              </a:bodyPr>
              <a:lstStyle/>
              <a:p>
                <a:r>
                  <a:rPr lang="ja-JP" altLang="ja-JP" dirty="0">
                    <a:solidFill>
                      <a:schemeClr val="bg1"/>
                    </a:solidFill>
                    <a:latin typeface="+mj-ea"/>
                    <a:ea typeface="+mj-ea"/>
                    <a:cs typeface="Times New Roman" panose="02020603050405020304" pitchFamily="18" charset="0"/>
                  </a:rPr>
                  <a:t>対比</a:t>
                </a:r>
                <a:r>
                  <a:rPr lang="en-US" altLang="ja-JP" dirty="0">
                    <a:solidFill>
                      <a:schemeClr val="bg1"/>
                    </a:solidFill>
                    <a:ea typeface="ＭＳ Ｐ明朝" panose="02020600040205080304" pitchFamily="18" charset="-128"/>
                  </a:rPr>
                  <a:t>C=</a:t>
                </a:r>
                <a:r>
                  <a:rPr lang="en-US" altLang="ja-JP" i="1" dirty="0">
                    <a:solidFill>
                      <a:schemeClr val="bg1"/>
                    </a:solidFill>
                    <a:ea typeface="ＭＳ Ｐ明朝" panose="02020600040205080304" pitchFamily="18" charset="-128"/>
                  </a:rPr>
                  <a:t>c</a:t>
                </a:r>
                <a:r>
                  <a:rPr lang="en-US" altLang="ja-JP" baseline="-25000" dirty="0">
                    <a:solidFill>
                      <a:schemeClr val="bg1"/>
                    </a:solidFill>
                    <a:ea typeface="ＭＳ Ｐ明朝" panose="02020600040205080304" pitchFamily="18" charset="-128"/>
                  </a:rPr>
                  <a:t>1</a:t>
                </a:r>
                <a:r>
                  <a:rPr lang="en-US" altLang="ja-JP" i="1" dirty="0">
                    <a:solidFill>
                      <a:schemeClr val="bg1"/>
                    </a:solidFill>
                    <a:ea typeface="ＭＳ Ｐ明朝" panose="02020600040205080304" pitchFamily="18" charset="-128"/>
                  </a:rPr>
                  <a:t>μ</a:t>
                </a:r>
                <a:r>
                  <a:rPr lang="en-US" altLang="ja-JP" baseline="-25000" dirty="0">
                    <a:solidFill>
                      <a:schemeClr val="bg1"/>
                    </a:solidFill>
                    <a:ea typeface="ＭＳ Ｐ明朝" panose="02020600040205080304" pitchFamily="18" charset="-128"/>
                  </a:rPr>
                  <a:t>1</a:t>
                </a:r>
                <a:r>
                  <a:rPr lang="en-US" altLang="ja-JP" dirty="0">
                    <a:solidFill>
                      <a:schemeClr val="bg1"/>
                    </a:solidFill>
                    <a:ea typeface="ＭＳ Ｐ明朝" panose="02020600040205080304" pitchFamily="18" charset="-128"/>
                  </a:rPr>
                  <a:t>+</a:t>
                </a:r>
                <a:r>
                  <a:rPr lang="en-US" altLang="ja-JP" i="1" dirty="0">
                    <a:solidFill>
                      <a:schemeClr val="bg1"/>
                    </a:solidFill>
                    <a:ea typeface="ＭＳ Ｐ明朝" panose="02020600040205080304" pitchFamily="18" charset="-128"/>
                  </a:rPr>
                  <a:t>c</a:t>
                </a:r>
                <a:r>
                  <a:rPr lang="en-US" altLang="ja-JP" baseline="-25000" dirty="0">
                    <a:solidFill>
                      <a:schemeClr val="bg1"/>
                    </a:solidFill>
                    <a:ea typeface="ＭＳ Ｐ明朝" panose="02020600040205080304" pitchFamily="18" charset="-128"/>
                  </a:rPr>
                  <a:t>2</a:t>
                </a:r>
                <a:r>
                  <a:rPr lang="en-US" altLang="ja-JP" i="1" dirty="0">
                    <a:solidFill>
                      <a:schemeClr val="bg1"/>
                    </a:solidFill>
                    <a:ea typeface="ＭＳ Ｐ明朝" panose="02020600040205080304" pitchFamily="18" charset="-128"/>
                  </a:rPr>
                  <a:t>μ</a:t>
                </a:r>
                <a:r>
                  <a:rPr lang="en-US" altLang="ja-JP" baseline="-25000" dirty="0">
                    <a:solidFill>
                      <a:schemeClr val="bg1"/>
                    </a:solidFill>
                    <a:ea typeface="ＭＳ Ｐ明朝" panose="02020600040205080304" pitchFamily="18" charset="-128"/>
                  </a:rPr>
                  <a:t>2</a:t>
                </a:r>
                <a:r>
                  <a:rPr lang="en-US" altLang="ja-JP" dirty="0">
                    <a:solidFill>
                      <a:schemeClr val="bg1"/>
                    </a:solidFill>
                    <a:ea typeface="ＭＳ Ｐ明朝" panose="02020600040205080304" pitchFamily="18" charset="-128"/>
                  </a:rPr>
                  <a:t>+</a:t>
                </a:r>
                <a:r>
                  <a:rPr lang="en-US" altLang="ja-JP" i="1" dirty="0">
                    <a:solidFill>
                      <a:schemeClr val="bg1"/>
                    </a:solidFill>
                    <a:ea typeface="ＭＳ Ｐ明朝" panose="02020600040205080304" pitchFamily="18" charset="-128"/>
                  </a:rPr>
                  <a:t>c</a:t>
                </a:r>
                <a:r>
                  <a:rPr lang="en-US" altLang="ja-JP" baseline="-25000" dirty="0">
                    <a:solidFill>
                      <a:schemeClr val="bg1"/>
                    </a:solidFill>
                    <a:ea typeface="ＭＳ Ｐ明朝" panose="02020600040205080304" pitchFamily="18" charset="-128"/>
                  </a:rPr>
                  <a:t>3</a:t>
                </a:r>
                <a:r>
                  <a:rPr lang="en-US" altLang="ja-JP" i="1" dirty="0">
                    <a:solidFill>
                      <a:schemeClr val="bg1"/>
                    </a:solidFill>
                    <a:ea typeface="ＭＳ Ｐ明朝" panose="02020600040205080304" pitchFamily="18" charset="-128"/>
                  </a:rPr>
                  <a:t>μ</a:t>
                </a:r>
                <a:r>
                  <a:rPr lang="en-US" altLang="ja-JP" baseline="-25000" dirty="0">
                    <a:solidFill>
                      <a:schemeClr val="bg1"/>
                    </a:solidFill>
                    <a:ea typeface="ＭＳ Ｐ明朝" panose="02020600040205080304" pitchFamily="18" charset="-128"/>
                  </a:rPr>
                  <a:t>3</a:t>
                </a:r>
                <a:r>
                  <a:rPr lang="en-US" altLang="ja-JP" dirty="0">
                    <a:solidFill>
                      <a:schemeClr val="bg1"/>
                    </a:solidFill>
                    <a:ea typeface="ＭＳ Ｐ明朝" panose="02020600040205080304" pitchFamily="18" charset="-128"/>
                  </a:rPr>
                  <a:t>=</a:t>
                </a:r>
                <a:r>
                  <a:rPr lang="en-US" altLang="ja-JP" i="1" dirty="0">
                    <a:solidFill>
                      <a:schemeClr val="bg1"/>
                    </a:solidFill>
                    <a:ea typeface="ＭＳ Ｐ明朝" panose="02020600040205080304" pitchFamily="18" charset="-128"/>
                  </a:rPr>
                  <a:t>μ</a:t>
                </a:r>
                <a:r>
                  <a:rPr lang="en-US" altLang="ja-JP" baseline="-25000" dirty="0">
                    <a:solidFill>
                      <a:schemeClr val="bg1"/>
                    </a:solidFill>
                    <a:ea typeface="ＭＳ Ｐ明朝" panose="02020600040205080304" pitchFamily="18" charset="-128"/>
                  </a:rPr>
                  <a:t>1</a:t>
                </a:r>
                <a14:m>
                  <m:oMath xmlns:m="http://schemas.openxmlformats.org/officeDocument/2006/math">
                    <m:r>
                      <a:rPr lang="en-US" altLang="ja-JP" b="0" i="0" smtClean="0">
                        <a:solidFill>
                          <a:schemeClr val="bg1"/>
                        </a:solidFill>
                        <a:latin typeface="Cambria Math" panose="02040503050406030204" pitchFamily="18" charset="0"/>
                        <a:ea typeface="ＭＳ Ｐ明朝" panose="02020600040205080304" pitchFamily="18" charset="-128"/>
                      </a:rPr>
                      <m:t>−</m:t>
                    </m:r>
                    <m:r>
                      <m:rPr>
                        <m:nor/>
                      </m:rPr>
                      <a:rPr lang="en-US" altLang="ja-JP" i="1" dirty="0">
                        <a:solidFill>
                          <a:schemeClr val="bg1"/>
                        </a:solidFill>
                        <a:ea typeface="ＭＳ Ｐ明朝" panose="02020600040205080304" pitchFamily="18" charset="-128"/>
                      </a:rPr>
                      <m:t>μ</m:t>
                    </m:r>
                    <m:r>
                      <m:rPr>
                        <m:nor/>
                      </m:rPr>
                      <a:rPr lang="en-US" altLang="ja-JP" baseline="-25000" dirty="0">
                        <a:solidFill>
                          <a:schemeClr val="bg1"/>
                        </a:solidFill>
                        <a:ea typeface="ＭＳ Ｐ明朝" panose="02020600040205080304" pitchFamily="18" charset="-128"/>
                      </a:rPr>
                      <m:t>2</m:t>
                    </m:r>
                  </m:oMath>
                </a14:m>
                <a:r>
                  <a:rPr lang="en-US" altLang="ja-JP" dirty="0">
                    <a:solidFill>
                      <a:schemeClr val="bg1"/>
                    </a:solidFill>
                    <a:ea typeface="ＭＳ Ｐ明朝" panose="02020600040205080304" pitchFamily="18" charset="-128"/>
                  </a:rPr>
                  <a:t>=0</a:t>
                </a:r>
                <a:endParaRPr lang="ja-JP" altLang="en-US" dirty="0">
                  <a:solidFill>
                    <a:schemeClr val="bg1"/>
                  </a:solidFill>
                </a:endParaRPr>
              </a:p>
            </p:txBody>
          </p:sp>
        </mc:Choice>
        <mc:Fallback xmlns="">
          <p:sp>
            <p:nvSpPr>
              <p:cNvPr id="13" name="正方形/長方形 12">
                <a:extLst>
                  <a:ext uri="{FF2B5EF4-FFF2-40B4-BE49-F238E27FC236}">
                    <a16:creationId xmlns:a16="http://schemas.microsoft.com/office/drawing/2014/main" id="{E8233F21-2859-47D2-9535-84A7C5A1A8B8}"/>
                  </a:ext>
                </a:extLst>
              </p:cNvPr>
              <p:cNvSpPr>
                <a:spLocks noRot="1" noChangeAspect="1" noMove="1" noResize="1" noEditPoints="1" noAdjustHandles="1" noChangeArrowheads="1" noChangeShapeType="1" noTextEdit="1"/>
              </p:cNvSpPr>
              <p:nvPr/>
            </p:nvSpPr>
            <p:spPr>
              <a:xfrm>
                <a:off x="770104" y="3995192"/>
                <a:ext cx="5046160" cy="461665"/>
              </a:xfrm>
              <a:prstGeom prst="rect">
                <a:avLst/>
              </a:prstGeom>
              <a:blipFill>
                <a:blip r:embed="rId2"/>
                <a:stretch>
                  <a:fillRect l="-1812" t="-14474" b="-30263"/>
                </a:stretch>
              </a:blipFill>
            </p:spPr>
            <p:txBody>
              <a:bodyPr/>
              <a:lstStyle/>
              <a:p>
                <a:r>
                  <a:rPr lang="ja-JP" altLang="en-US">
                    <a:noFill/>
                  </a:rPr>
                  <a:t> </a:t>
                </a:r>
              </a:p>
            </p:txBody>
          </p:sp>
        </mc:Fallback>
      </mc:AlternateContent>
      <p:cxnSp>
        <p:nvCxnSpPr>
          <p:cNvPr id="14" name="コネクタ: 曲線 13">
            <a:extLst>
              <a:ext uri="{FF2B5EF4-FFF2-40B4-BE49-F238E27FC236}">
                <a16:creationId xmlns:a16="http://schemas.microsoft.com/office/drawing/2014/main" id="{F6676177-FC65-4FCB-98D6-D2F6F4993B52}"/>
              </a:ext>
            </a:extLst>
          </p:cNvPr>
          <p:cNvCxnSpPr>
            <a:cxnSpLocks/>
          </p:cNvCxnSpPr>
          <p:nvPr/>
        </p:nvCxnSpPr>
        <p:spPr>
          <a:xfrm rot="5400000">
            <a:off x="5776289" y="2613500"/>
            <a:ext cx="753838" cy="2536270"/>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9D2BCBF-BE50-4230-B962-793DEC2B4C87}"/>
              </a:ext>
            </a:extLst>
          </p:cNvPr>
          <p:cNvSpPr txBox="1"/>
          <p:nvPr/>
        </p:nvSpPr>
        <p:spPr>
          <a:xfrm>
            <a:off x="5965193" y="4099099"/>
            <a:ext cx="2794398" cy="615553"/>
          </a:xfrm>
          <a:prstGeom prst="rect">
            <a:avLst/>
          </a:prstGeom>
          <a:noFill/>
        </p:spPr>
        <p:txBody>
          <a:bodyPr wrap="square" rtlCol="0">
            <a:spAutoFit/>
          </a:bodyPr>
          <a:lstStyle/>
          <a:p>
            <a:pPr algn="l"/>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の対比係数を</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を</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を</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とすれば，やはり</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C=0</a:t>
            </a:r>
          </a:p>
        </p:txBody>
      </p:sp>
      <p:sp>
        <p:nvSpPr>
          <p:cNvPr id="17" name="テキスト ボックス 16">
            <a:extLst>
              <a:ext uri="{FF2B5EF4-FFF2-40B4-BE49-F238E27FC236}">
                <a16:creationId xmlns:a16="http://schemas.microsoft.com/office/drawing/2014/main" id="{0B5EB52A-F8F4-4030-885A-02812D0E2FA7}"/>
              </a:ext>
            </a:extLst>
          </p:cNvPr>
          <p:cNvSpPr txBox="1"/>
          <p:nvPr/>
        </p:nvSpPr>
        <p:spPr>
          <a:xfrm>
            <a:off x="799956" y="4885073"/>
            <a:ext cx="7876499" cy="1323439"/>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対比係数次第で興味のある対比をいくらでも設定でき，</a:t>
            </a:r>
            <a:r>
              <a:rPr kumimoji="1" lang="ja-JP" altLang="en-US"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どの帰無仮説も</a:t>
            </a:r>
            <a:r>
              <a:rPr kumimoji="1" lang="en-US" altLang="ja-JP"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C=0</a:t>
            </a:r>
            <a:r>
              <a:rPr kumimoji="1" lang="ja-JP" altLang="en-US"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となるため，どの対比においても</a:t>
            </a:r>
            <a:r>
              <a:rPr kumimoji="1" lang="en-US" altLang="ja-JP"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C=0</a:t>
            </a:r>
            <a:r>
              <a:rPr kumimoji="1" lang="ja-JP" altLang="en-US"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さえ棄却できれば良い</a:t>
            </a:r>
            <a:endParaRPr kumimoji="1" lang="en-US" altLang="ja-JP" sz="2000" dirty="0">
              <a:solidFill>
                <a:srgbClr val="65D7FF"/>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→対比較のみの多重比較法よりも検定数が多くなるため検出力は弱い</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→ソフトウェアの</a:t>
            </a:r>
            <a:r>
              <a:rPr kumimoji="1" lang="en-US" altLang="ja-JP"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Scheffe</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法は対比較しか対応していない</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8" name="コネクタ: 曲線 17">
            <a:extLst>
              <a:ext uri="{FF2B5EF4-FFF2-40B4-BE49-F238E27FC236}">
                <a16:creationId xmlns:a16="http://schemas.microsoft.com/office/drawing/2014/main" id="{FA9FC078-B95A-49BE-8B4E-534988818D61}"/>
              </a:ext>
            </a:extLst>
          </p:cNvPr>
          <p:cNvCxnSpPr>
            <a:cxnSpLocks/>
            <a:stCxn id="20" idx="1"/>
          </p:cNvCxnSpPr>
          <p:nvPr/>
        </p:nvCxnSpPr>
        <p:spPr>
          <a:xfrm rot="10800000" flipV="1">
            <a:off x="6084173" y="2675640"/>
            <a:ext cx="509079" cy="658654"/>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183753A-EAFC-4EEA-9BF8-98A7E20A6C81}"/>
              </a:ext>
            </a:extLst>
          </p:cNvPr>
          <p:cNvSpPr txBox="1"/>
          <p:nvPr/>
        </p:nvSpPr>
        <p:spPr>
          <a:xfrm>
            <a:off x="6593251" y="2398641"/>
            <a:ext cx="1656184" cy="553998"/>
          </a:xfrm>
          <a:prstGeom prst="rect">
            <a:avLst/>
          </a:prstGeom>
          <a:noFill/>
        </p:spPr>
        <p:txBody>
          <a:bodyPr wrap="squar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比較しない群の対比係数を</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にする</a:t>
            </a:r>
            <a:endPar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88073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C3AFC2-DD67-4F61-90BA-8A4338AB6A28}"/>
              </a:ext>
            </a:extLst>
          </p:cNvPr>
          <p:cNvSpPr>
            <a:spLocks noGrp="1"/>
          </p:cNvSpPr>
          <p:nvPr>
            <p:ph type="title"/>
          </p:nvPr>
        </p:nvSpPr>
        <p:spPr/>
        <p:txBody>
          <a:bodyPr/>
          <a:lstStyle/>
          <a:p>
            <a:r>
              <a:rPr kumimoji="1" lang="ja-JP" altLang="en-US" sz="4000"/>
              <a:t>検定統計量</a:t>
            </a:r>
            <a:endParaRPr kumimoji="1" lang="ja-JP" altLang="en-US" sz="4000" dirty="0"/>
          </a:p>
        </p:txBody>
      </p:sp>
      <p:graphicFrame>
        <p:nvGraphicFramePr>
          <p:cNvPr id="6" name="オブジェクト 5">
            <a:extLst>
              <a:ext uri="{FF2B5EF4-FFF2-40B4-BE49-F238E27FC236}">
                <a16:creationId xmlns:a16="http://schemas.microsoft.com/office/drawing/2014/main" id="{5B44CC61-920B-4C0D-972F-EE99218BADD7}"/>
              </a:ext>
            </a:extLst>
          </p:cNvPr>
          <p:cNvGraphicFramePr>
            <a:graphicFrameLocks noChangeAspect="1"/>
          </p:cNvGraphicFramePr>
          <p:nvPr>
            <p:extLst>
              <p:ext uri="{D42A27DB-BD31-4B8C-83A1-F6EECF244321}">
                <p14:modId xmlns:p14="http://schemas.microsoft.com/office/powerpoint/2010/main" val="2644792665"/>
              </p:ext>
            </p:extLst>
          </p:nvPr>
        </p:nvGraphicFramePr>
        <p:xfrm>
          <a:off x="3608288" y="3381567"/>
          <a:ext cx="1658937" cy="952500"/>
        </p:xfrm>
        <a:graphic>
          <a:graphicData uri="http://schemas.openxmlformats.org/presentationml/2006/ole">
            <mc:AlternateContent xmlns:mc="http://schemas.openxmlformats.org/markup-compatibility/2006">
              <mc:Choice xmlns:v="urn:schemas-microsoft-com:vml" Requires="v">
                <p:oleObj spid="_x0000_s8269" name="Equation" r:id="rId3" imgW="927000" imgH="533160" progId="Equation.DSMT4">
                  <p:embed/>
                </p:oleObj>
              </mc:Choice>
              <mc:Fallback>
                <p:oleObj name="Equation" r:id="rId3" imgW="927000" imgH="533160" progId="Equation.DSMT4">
                  <p:embed/>
                  <p:pic>
                    <p:nvPicPr>
                      <p:cNvPr id="0" name="Object 1"/>
                      <p:cNvPicPr>
                        <a:picLocks noChangeAspect="1" noChangeArrowheads="1"/>
                      </p:cNvPicPr>
                      <p:nvPr/>
                    </p:nvPicPr>
                    <p:blipFill>
                      <a:blip r:embed="rId4"/>
                      <a:srcRect/>
                      <a:stretch>
                        <a:fillRect/>
                      </a:stretch>
                    </p:blipFill>
                    <p:spPr bwMode="auto">
                      <a:xfrm>
                        <a:off x="3608288" y="3381567"/>
                        <a:ext cx="1658937" cy="952500"/>
                      </a:xfrm>
                      <a:prstGeom prst="rect">
                        <a:avLst/>
                      </a:prstGeom>
                      <a:noFill/>
                    </p:spPr>
                  </p:pic>
                </p:oleObj>
              </mc:Fallback>
            </mc:AlternateContent>
          </a:graphicData>
        </a:graphic>
      </p:graphicFrame>
      <p:sp>
        <p:nvSpPr>
          <p:cNvPr id="7" name="テキスト ボックス 6">
            <a:extLst>
              <a:ext uri="{FF2B5EF4-FFF2-40B4-BE49-F238E27FC236}">
                <a16:creationId xmlns:a16="http://schemas.microsoft.com/office/drawing/2014/main" id="{12BFE0E6-484D-4FBE-A07B-DF0CC15C9A20}"/>
              </a:ext>
            </a:extLst>
          </p:cNvPr>
          <p:cNvSpPr txBox="1"/>
          <p:nvPr/>
        </p:nvSpPr>
        <p:spPr>
          <a:xfrm>
            <a:off x="3481846" y="2925553"/>
            <a:ext cx="2136775"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a:t>
            </a:r>
            <a:endParaRPr kumimoji="1" lang="en-US" altLang="ja-JP" sz="2000" dirty="0">
              <a:solidFill>
                <a:schemeClr val="bg1"/>
              </a:solidFill>
              <a:latin typeface="ＭＳ Ｐゴシック" panose="020B0600070205080204" pitchFamily="50" charset="-128"/>
              <a:cs typeface="Meiryo UI" pitchFamily="50" charset="-128"/>
            </a:endParaRPr>
          </a:p>
        </p:txBody>
      </p:sp>
      <p:cxnSp>
        <p:nvCxnSpPr>
          <p:cNvPr id="12" name="コネクタ: 曲線 11">
            <a:extLst>
              <a:ext uri="{FF2B5EF4-FFF2-40B4-BE49-F238E27FC236}">
                <a16:creationId xmlns:a16="http://schemas.microsoft.com/office/drawing/2014/main" id="{986762CC-AA32-402A-91EE-92C86AA42C98}"/>
              </a:ext>
            </a:extLst>
          </p:cNvPr>
          <p:cNvCxnSpPr>
            <a:cxnSpLocks/>
          </p:cNvCxnSpPr>
          <p:nvPr/>
        </p:nvCxnSpPr>
        <p:spPr>
          <a:xfrm flipV="1">
            <a:off x="3542421" y="4217165"/>
            <a:ext cx="216496" cy="161582"/>
          </a:xfrm>
          <a:prstGeom prst="curvedConnector3">
            <a:avLst>
              <a:gd name="adj1" fmla="val 99448"/>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D496EA61-8CF3-423C-AFA2-3F7863B0CFA5}"/>
              </a:ext>
            </a:extLst>
          </p:cNvPr>
          <p:cNvSpPr txBox="1"/>
          <p:nvPr/>
        </p:nvSpPr>
        <p:spPr>
          <a:xfrm>
            <a:off x="2252133" y="4247247"/>
            <a:ext cx="1412820" cy="323165"/>
          </a:xfrm>
          <a:prstGeom prst="rect">
            <a:avLst/>
          </a:prstGeom>
          <a:noFill/>
        </p:spPr>
        <p:txBody>
          <a:bodyPr wrap="squar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不偏誤差分散</a:t>
            </a:r>
            <a:endParaRPr kumimoji="1" lang="en-US" altLang="ja-JP" sz="1500" dirty="0">
              <a:solidFill>
                <a:srgbClr val="FFC000"/>
              </a:solidFill>
              <a:latin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3B08358B-9742-464D-9E45-16DE7CF35705}"/>
              </a:ext>
            </a:extLst>
          </p:cNvPr>
          <p:cNvSpPr txBox="1"/>
          <p:nvPr/>
        </p:nvSpPr>
        <p:spPr>
          <a:xfrm>
            <a:off x="1903671" y="3219984"/>
            <a:ext cx="1785863" cy="323165"/>
          </a:xfrm>
          <a:prstGeom prst="rect">
            <a:avLst/>
          </a:prstGeom>
          <a:noFill/>
        </p:spPr>
        <p:txBody>
          <a:bodyPr wrap="square" rtlCol="0">
            <a:spAutoFit/>
          </a:bodyPr>
          <a:lstStyle/>
          <a:p>
            <a:pPr algn="l"/>
            <a:r>
              <a:rPr kumimoji="1" lang="ja-JP" altLang="en-US" sz="15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対比の不偏推定量</a:t>
            </a:r>
            <a:endParaRPr kumimoji="1" lang="en-US" altLang="ja-JP" sz="1500" dirty="0">
              <a:solidFill>
                <a:srgbClr val="79DCFF"/>
              </a:solidFill>
              <a:latin typeface="ＭＳ Ｐゴシック" panose="020B0600070205080204" pitchFamily="50" charset="-128"/>
              <a:cs typeface="Meiryo UI" pitchFamily="50" charset="-128"/>
            </a:endParaRPr>
          </a:p>
        </p:txBody>
      </p:sp>
      <p:cxnSp>
        <p:nvCxnSpPr>
          <p:cNvPr id="20" name="コネクタ: 曲線 19">
            <a:extLst>
              <a:ext uri="{FF2B5EF4-FFF2-40B4-BE49-F238E27FC236}">
                <a16:creationId xmlns:a16="http://schemas.microsoft.com/office/drawing/2014/main" id="{16C3B5CB-51E3-4BC3-A9AF-945E759A6E2B}"/>
              </a:ext>
            </a:extLst>
          </p:cNvPr>
          <p:cNvCxnSpPr>
            <a:cxnSpLocks/>
          </p:cNvCxnSpPr>
          <p:nvPr/>
        </p:nvCxnSpPr>
        <p:spPr>
          <a:xfrm>
            <a:off x="3563888" y="3371977"/>
            <a:ext cx="765174" cy="141090"/>
          </a:xfrm>
          <a:prstGeom prst="curvedConnector3">
            <a:avLst>
              <a:gd name="adj1" fmla="val 100132"/>
            </a:avLst>
          </a:prstGeom>
          <a:ln w="31750">
            <a:solidFill>
              <a:srgbClr val="65D7FF"/>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BD9350A-E9F4-4470-92C3-A1FF65913365}"/>
              </a:ext>
            </a:extLst>
          </p:cNvPr>
          <p:cNvSpPr txBox="1"/>
          <p:nvPr/>
        </p:nvSpPr>
        <p:spPr>
          <a:xfrm>
            <a:off x="5812537" y="3746766"/>
            <a:ext cx="1151276" cy="400110"/>
          </a:xfrm>
          <a:prstGeom prst="rect">
            <a:avLst/>
          </a:prstGeom>
          <a:noFill/>
        </p:spPr>
        <p:txBody>
          <a:bodyPr wrap="none" rtlCol="0">
            <a:spAutoFit/>
          </a:bodyPr>
          <a:lstStyle/>
          <a:p>
            <a:pPr algn="ctr"/>
            <a:r>
              <a:rPr kumimoji="1" lang="ja-JP" altLang="en-US" sz="2000" dirty="0">
                <a:solidFill>
                  <a:srgbClr val="FF0000"/>
                </a:solidFill>
                <a:ea typeface="ＭＳ Ｐゴシック" panose="020B0600070205080204" pitchFamily="50" charset="-128"/>
                <a:cs typeface="Times New Roman" panose="02020603050405020304" pitchFamily="18" charset="0"/>
              </a:rPr>
              <a:t>（</a:t>
            </a:r>
            <a:r>
              <a:rPr kumimoji="1" lang="en-US" altLang="ja-JP" sz="2000" i="1" dirty="0">
                <a:solidFill>
                  <a:srgbClr val="FF0000"/>
                </a:solidFill>
                <a:ea typeface="ＭＳ Ｐゴシック" panose="020B0600070205080204" pitchFamily="50" charset="-128"/>
                <a:cs typeface="Times New Roman" panose="02020603050405020304" pitchFamily="18" charset="0"/>
              </a:rPr>
              <a:t>j</a:t>
            </a:r>
            <a:r>
              <a:rPr kumimoji="1" lang="en-US" altLang="ja-JP" sz="2000" dirty="0">
                <a:solidFill>
                  <a:srgbClr val="FF0000"/>
                </a:solidFill>
                <a:ea typeface="ＭＳ Ｐゴシック" panose="020B0600070205080204" pitchFamily="50" charset="-128"/>
                <a:cs typeface="Times New Roman" panose="02020603050405020304" pitchFamily="18" charset="0"/>
              </a:rPr>
              <a:t>-1</a:t>
            </a:r>
            <a:r>
              <a:rPr kumimoji="1" lang="ja-JP" altLang="en-US" sz="2000" dirty="0">
                <a:solidFill>
                  <a:srgbClr val="FF0000"/>
                </a:solidFill>
                <a:ea typeface="ＭＳ Ｐゴシック" panose="020B0600070205080204" pitchFamily="50" charset="-128"/>
                <a:cs typeface="Times New Roman" panose="02020603050405020304" pitchFamily="18" charset="0"/>
              </a:rPr>
              <a:t>）</a:t>
            </a:r>
            <a:r>
              <a:rPr kumimoji="1" lang="en-US" altLang="ja-JP" sz="2000" dirty="0">
                <a:solidFill>
                  <a:schemeClr val="bg1"/>
                </a:solidFill>
                <a:ea typeface="ＭＳ Ｐゴシック" panose="020B0600070205080204" pitchFamily="50" charset="-128"/>
                <a:cs typeface="Times New Roman" panose="02020603050405020304" pitchFamily="18" charset="0"/>
              </a:rPr>
              <a:t>×</a:t>
            </a:r>
            <a:r>
              <a:rPr kumimoji="1" lang="en-US" altLang="ja-JP" sz="2000" i="1" dirty="0">
                <a:solidFill>
                  <a:schemeClr val="bg1"/>
                </a:solidFill>
                <a:ea typeface="ＭＳ Ｐゴシック" panose="020B0600070205080204" pitchFamily="50" charset="-128"/>
                <a:cs typeface="Times New Roman" panose="02020603050405020304" pitchFamily="18" charset="0"/>
              </a:rPr>
              <a:t>F</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18A6698D-45F5-461A-970E-7056C22A98FA}"/>
              </a:ext>
            </a:extLst>
          </p:cNvPr>
          <p:cNvSpPr txBox="1"/>
          <p:nvPr/>
        </p:nvSpPr>
        <p:spPr>
          <a:xfrm>
            <a:off x="5224859" y="3614291"/>
            <a:ext cx="569387" cy="553998"/>
          </a:xfrm>
          <a:prstGeom prst="rect">
            <a:avLst/>
          </a:prstGeom>
          <a:noFill/>
        </p:spPr>
        <p:txBody>
          <a:bodyPr wrap="none" rtlCol="0">
            <a:spAutoFit/>
          </a:bodyPr>
          <a:lstStyle/>
          <a:p>
            <a:pPr algn="l"/>
            <a:r>
              <a:rPr kumimoji="1" lang="ja-JP" altLang="en-US" sz="3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35" name="コネクタ: 曲線 34">
            <a:extLst>
              <a:ext uri="{FF2B5EF4-FFF2-40B4-BE49-F238E27FC236}">
                <a16:creationId xmlns:a16="http://schemas.microsoft.com/office/drawing/2014/main" id="{2FA4989B-D30A-4600-937A-64225D541C69}"/>
              </a:ext>
            </a:extLst>
          </p:cNvPr>
          <p:cNvCxnSpPr>
            <a:cxnSpLocks/>
          </p:cNvCxnSpPr>
          <p:nvPr/>
        </p:nvCxnSpPr>
        <p:spPr>
          <a:xfrm rot="10800000" flipV="1">
            <a:off x="6002116" y="3528902"/>
            <a:ext cx="208611" cy="183090"/>
          </a:xfrm>
          <a:prstGeom prst="curvedConnector3">
            <a:avLst>
              <a:gd name="adj1" fmla="val 88488"/>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A6D4418F-06D9-4DD6-A22B-7DEC2E92C103}"/>
              </a:ext>
            </a:extLst>
          </p:cNvPr>
          <p:cNvSpPr txBox="1"/>
          <p:nvPr/>
        </p:nvSpPr>
        <p:spPr>
          <a:xfrm>
            <a:off x="6101309" y="3198095"/>
            <a:ext cx="2773737" cy="553998"/>
          </a:xfrm>
          <a:prstGeom prst="rect">
            <a:avLst/>
          </a:prstGeom>
          <a:noFill/>
        </p:spPr>
        <p:txBody>
          <a:bodyPr wrap="squar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たくさん設定した対比の最大値（シュワルツの不等式より）</a:t>
            </a:r>
            <a:endParaRPr kumimoji="1" lang="en-US" altLang="ja-JP" sz="1500" baseline="30000" dirty="0">
              <a:solidFill>
                <a:srgbClr val="FFFF00"/>
              </a:solidFill>
              <a:latin typeface="ＭＳ Ｐゴシック" panose="020B0600070205080204" pitchFamily="50" charset="-128"/>
              <a:cs typeface="Meiryo UI" pitchFamily="50" charset="-128"/>
            </a:endParaRPr>
          </a:p>
        </p:txBody>
      </p:sp>
      <p:sp>
        <p:nvSpPr>
          <p:cNvPr id="38" name="四角形: 角を丸くする 37">
            <a:extLst>
              <a:ext uri="{FF2B5EF4-FFF2-40B4-BE49-F238E27FC236}">
                <a16:creationId xmlns:a16="http://schemas.microsoft.com/office/drawing/2014/main" id="{7D111084-84D8-4CA6-8373-5B013B520F8F}"/>
              </a:ext>
            </a:extLst>
          </p:cNvPr>
          <p:cNvSpPr/>
          <p:nvPr/>
        </p:nvSpPr>
        <p:spPr>
          <a:xfrm>
            <a:off x="5868144" y="3729379"/>
            <a:ext cx="1095669" cy="40011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9DF5C99-712E-4914-ABE7-F4A0B866A957}"/>
              </a:ext>
            </a:extLst>
          </p:cNvPr>
          <p:cNvSpPr txBox="1"/>
          <p:nvPr/>
        </p:nvSpPr>
        <p:spPr>
          <a:xfrm>
            <a:off x="5911120" y="2908056"/>
            <a:ext cx="954107"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40" name="テキスト ボックス 39">
            <a:extLst>
              <a:ext uri="{FF2B5EF4-FFF2-40B4-BE49-F238E27FC236}">
                <a16:creationId xmlns:a16="http://schemas.microsoft.com/office/drawing/2014/main" id="{3F6F1CC0-4560-4AF2-82A4-4911462A7B2D}"/>
              </a:ext>
            </a:extLst>
          </p:cNvPr>
          <p:cNvSpPr txBox="1"/>
          <p:nvPr/>
        </p:nvSpPr>
        <p:spPr>
          <a:xfrm>
            <a:off x="484593" y="3639943"/>
            <a:ext cx="2547106" cy="677108"/>
          </a:xfrm>
          <a:prstGeom prst="rect">
            <a:avLst/>
          </a:prstGeom>
          <a:noFill/>
        </p:spPr>
        <p:txBody>
          <a:bodyPr wrap="squar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が棄却される条件</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（限界値調整パターン）</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5" name="テキスト ボックス 44">
            <a:extLst>
              <a:ext uri="{FF2B5EF4-FFF2-40B4-BE49-F238E27FC236}">
                <a16:creationId xmlns:a16="http://schemas.microsoft.com/office/drawing/2014/main" id="{0BA3618A-5C75-40F7-A29E-3DF1F008575D}"/>
              </a:ext>
            </a:extLst>
          </p:cNvPr>
          <p:cNvSpPr txBox="1"/>
          <p:nvPr/>
        </p:nvSpPr>
        <p:spPr>
          <a:xfrm>
            <a:off x="611560" y="1928293"/>
            <a:ext cx="7992888" cy="400110"/>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帰無仮説が誤っている（</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でない）ときに大きくなる</a:t>
            </a:r>
            <a:r>
              <a:rPr kumimoji="1" lang="ja-JP" altLang="en-US" sz="2000" dirty="0">
                <a:solidFill>
                  <a:schemeClr val="bg1"/>
                </a:solidFill>
                <a:latin typeface="ＭＳ Ｐゴシック" panose="020B0600070205080204" pitchFamily="50" charset="-128"/>
                <a:cs typeface="Meiryo UI" pitchFamily="50" charset="-128"/>
              </a:rPr>
              <a:t>検定統計量を</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考え，</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1" name="矢印: 下 50">
            <a:extLst>
              <a:ext uri="{FF2B5EF4-FFF2-40B4-BE49-F238E27FC236}">
                <a16:creationId xmlns:a16="http://schemas.microsoft.com/office/drawing/2014/main" id="{41CA9B2E-ADC5-4580-9E92-AEF776C1CD98}"/>
              </a:ext>
            </a:extLst>
          </p:cNvPr>
          <p:cNvSpPr/>
          <p:nvPr/>
        </p:nvSpPr>
        <p:spPr>
          <a:xfrm>
            <a:off x="5293026" y="4401013"/>
            <a:ext cx="500480" cy="553997"/>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0E731DBD-5474-492D-90E7-4B6D5A816904}"/>
              </a:ext>
            </a:extLst>
          </p:cNvPr>
          <p:cNvSpPr txBox="1"/>
          <p:nvPr/>
        </p:nvSpPr>
        <p:spPr>
          <a:xfrm>
            <a:off x="6738999" y="4142787"/>
            <a:ext cx="1937457"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限界値をいちいち修正しなければならない</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3" name="テキスト ボックス 52">
            <a:extLst>
              <a:ext uri="{FF2B5EF4-FFF2-40B4-BE49-F238E27FC236}">
                <a16:creationId xmlns:a16="http://schemas.microsoft.com/office/drawing/2014/main" id="{78574A2D-B18E-492B-8C8C-3B968994F891}"/>
              </a:ext>
            </a:extLst>
          </p:cNvPr>
          <p:cNvSpPr txBox="1"/>
          <p:nvPr/>
        </p:nvSpPr>
        <p:spPr>
          <a:xfrm>
            <a:off x="3732063" y="4430007"/>
            <a:ext cx="3033791"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検定統計量も限界値も“</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j-1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”で割る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6" name="コネクタ: 曲線 55">
            <a:extLst>
              <a:ext uri="{FF2B5EF4-FFF2-40B4-BE49-F238E27FC236}">
                <a16:creationId xmlns:a16="http://schemas.microsoft.com/office/drawing/2014/main" id="{E0C4903F-AA8D-42C2-B966-A4776E99130E}"/>
              </a:ext>
            </a:extLst>
          </p:cNvPr>
          <p:cNvCxnSpPr>
            <a:cxnSpLocks/>
          </p:cNvCxnSpPr>
          <p:nvPr/>
        </p:nvCxnSpPr>
        <p:spPr>
          <a:xfrm rot="10800000">
            <a:off x="6228278" y="4073139"/>
            <a:ext cx="575971" cy="254443"/>
          </a:xfrm>
          <a:prstGeom prst="curvedConnector3">
            <a:avLst>
              <a:gd name="adj1" fmla="val 98015"/>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0" name="オブジェクト 59">
            <a:extLst>
              <a:ext uri="{FF2B5EF4-FFF2-40B4-BE49-F238E27FC236}">
                <a16:creationId xmlns:a16="http://schemas.microsoft.com/office/drawing/2014/main" id="{A89CB952-B242-4548-BFD1-CE3E25D49E0F}"/>
              </a:ext>
            </a:extLst>
          </p:cNvPr>
          <p:cNvGraphicFramePr>
            <a:graphicFrameLocks noChangeAspect="1"/>
          </p:cNvGraphicFramePr>
          <p:nvPr>
            <p:extLst>
              <p:ext uri="{D42A27DB-BD31-4B8C-83A1-F6EECF244321}">
                <p14:modId xmlns:p14="http://schemas.microsoft.com/office/powerpoint/2010/main" val="692434957"/>
              </p:ext>
            </p:extLst>
          </p:nvPr>
        </p:nvGraphicFramePr>
        <p:xfrm>
          <a:off x="2843808" y="5140024"/>
          <a:ext cx="2590800" cy="952500"/>
        </p:xfrm>
        <a:graphic>
          <a:graphicData uri="http://schemas.openxmlformats.org/presentationml/2006/ole">
            <mc:AlternateContent xmlns:mc="http://schemas.openxmlformats.org/markup-compatibility/2006">
              <mc:Choice xmlns:v="urn:schemas-microsoft-com:vml" Requires="v">
                <p:oleObj spid="_x0000_s8270" name="Equation" r:id="rId5" imgW="1447560" imgH="533160" progId="Equation.DSMT4">
                  <p:embed/>
                </p:oleObj>
              </mc:Choice>
              <mc:Fallback>
                <p:oleObj name="Equation" r:id="rId5" imgW="1447560" imgH="533160" progId="Equation.DSMT4">
                  <p:embed/>
                  <p:pic>
                    <p:nvPicPr>
                      <p:cNvPr id="6" name="オブジェクト 5">
                        <a:extLst>
                          <a:ext uri="{FF2B5EF4-FFF2-40B4-BE49-F238E27FC236}">
                            <a16:creationId xmlns:a16="http://schemas.microsoft.com/office/drawing/2014/main" id="{5B44CC61-920B-4C0D-972F-EE99218BADD7}"/>
                          </a:ext>
                        </a:extLst>
                      </p:cNvPr>
                      <p:cNvPicPr>
                        <a:picLocks noChangeAspect="1" noChangeArrowheads="1"/>
                      </p:cNvPicPr>
                      <p:nvPr/>
                    </p:nvPicPr>
                    <p:blipFill>
                      <a:blip r:embed="rId6"/>
                      <a:srcRect/>
                      <a:stretch>
                        <a:fillRect/>
                      </a:stretch>
                    </p:blipFill>
                    <p:spPr bwMode="auto">
                      <a:xfrm>
                        <a:off x="2843808" y="5140024"/>
                        <a:ext cx="2590800" cy="952500"/>
                      </a:xfrm>
                      <a:prstGeom prst="rect">
                        <a:avLst/>
                      </a:prstGeom>
                      <a:noFill/>
                    </p:spPr>
                  </p:pic>
                </p:oleObj>
              </mc:Fallback>
            </mc:AlternateContent>
          </a:graphicData>
        </a:graphic>
      </p:graphicFrame>
      <p:sp>
        <p:nvSpPr>
          <p:cNvPr id="61" name="テキスト ボックス 60">
            <a:extLst>
              <a:ext uri="{FF2B5EF4-FFF2-40B4-BE49-F238E27FC236}">
                <a16:creationId xmlns:a16="http://schemas.microsoft.com/office/drawing/2014/main" id="{EE4609C5-88B8-4A18-9D76-B92488C190F3}"/>
              </a:ext>
            </a:extLst>
          </p:cNvPr>
          <p:cNvSpPr txBox="1"/>
          <p:nvPr/>
        </p:nvSpPr>
        <p:spPr>
          <a:xfrm>
            <a:off x="5875767" y="5436940"/>
            <a:ext cx="341760" cy="400110"/>
          </a:xfrm>
          <a:prstGeom prst="rect">
            <a:avLst/>
          </a:prstGeom>
          <a:noFill/>
        </p:spPr>
        <p:txBody>
          <a:bodyPr wrap="none" rtlCol="0">
            <a:spAutoFit/>
          </a:bodyPr>
          <a:lstStyle/>
          <a:p>
            <a:pPr algn="ctr"/>
            <a:r>
              <a:rPr kumimoji="1" lang="en-US" altLang="ja-JP" sz="2000" i="1" dirty="0">
                <a:solidFill>
                  <a:schemeClr val="bg1"/>
                </a:solidFill>
                <a:ea typeface="ＭＳ Ｐゴシック" panose="020B0600070205080204" pitchFamily="50" charset="-128"/>
                <a:cs typeface="Times New Roman" panose="02020603050405020304" pitchFamily="18" charset="0"/>
              </a:rPr>
              <a:t>F</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62" name="テキスト ボックス 61">
            <a:extLst>
              <a:ext uri="{FF2B5EF4-FFF2-40B4-BE49-F238E27FC236}">
                <a16:creationId xmlns:a16="http://schemas.microsoft.com/office/drawing/2014/main" id="{39BE0115-27D2-48F7-82C9-DE3119E63F2D}"/>
              </a:ext>
            </a:extLst>
          </p:cNvPr>
          <p:cNvSpPr txBox="1"/>
          <p:nvPr/>
        </p:nvSpPr>
        <p:spPr>
          <a:xfrm>
            <a:off x="5354967" y="5333382"/>
            <a:ext cx="569387" cy="553998"/>
          </a:xfrm>
          <a:prstGeom prst="rect">
            <a:avLst/>
          </a:prstGeom>
          <a:noFill/>
        </p:spPr>
        <p:txBody>
          <a:bodyPr wrap="none" rtlCol="0">
            <a:spAutoFit/>
          </a:bodyPr>
          <a:lstStyle/>
          <a:p>
            <a:pPr algn="l"/>
            <a:r>
              <a:rPr kumimoji="1" lang="ja-JP" altLang="en-US" sz="3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3" name="テキスト ボックス 62">
            <a:extLst>
              <a:ext uri="{FF2B5EF4-FFF2-40B4-BE49-F238E27FC236}">
                <a16:creationId xmlns:a16="http://schemas.microsoft.com/office/drawing/2014/main" id="{04FC8E19-36A3-488A-B9D0-51B0EBCBF6D5}"/>
              </a:ext>
            </a:extLst>
          </p:cNvPr>
          <p:cNvSpPr txBox="1"/>
          <p:nvPr/>
        </p:nvSpPr>
        <p:spPr>
          <a:xfrm>
            <a:off x="5354967" y="5942717"/>
            <a:ext cx="2943198" cy="323165"/>
          </a:xfrm>
          <a:prstGeom prst="rect">
            <a:avLst/>
          </a:prstGeom>
          <a:no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分布表から限界値を直接読める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67" name="コネクタ: 曲線 66">
            <a:extLst>
              <a:ext uri="{FF2B5EF4-FFF2-40B4-BE49-F238E27FC236}">
                <a16:creationId xmlns:a16="http://schemas.microsoft.com/office/drawing/2014/main" id="{E7E03BF1-BCFE-4ACE-9CB6-CE1CB7282D5A}"/>
              </a:ext>
            </a:extLst>
          </p:cNvPr>
          <p:cNvCxnSpPr>
            <a:cxnSpLocks/>
          </p:cNvCxnSpPr>
          <p:nvPr/>
        </p:nvCxnSpPr>
        <p:spPr>
          <a:xfrm rot="16200000" flipV="1">
            <a:off x="5996089" y="5812878"/>
            <a:ext cx="242017" cy="200859"/>
          </a:xfrm>
          <a:prstGeom prst="curvedConnector3">
            <a:avLst>
              <a:gd name="adj1" fmla="val 5000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四角形: 角を丸くする 71">
            <a:extLst>
              <a:ext uri="{FF2B5EF4-FFF2-40B4-BE49-F238E27FC236}">
                <a16:creationId xmlns:a16="http://schemas.microsoft.com/office/drawing/2014/main" id="{6DC856F3-7C7E-4BEE-BBBA-C0D10A9FB337}"/>
              </a:ext>
            </a:extLst>
          </p:cNvPr>
          <p:cNvSpPr/>
          <p:nvPr/>
        </p:nvSpPr>
        <p:spPr>
          <a:xfrm>
            <a:off x="2752779" y="5140024"/>
            <a:ext cx="2681829" cy="993942"/>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F4FFD0B-57D6-4E8D-849D-2AF40CCA8EC7}"/>
              </a:ext>
            </a:extLst>
          </p:cNvPr>
          <p:cNvSpPr txBox="1"/>
          <p:nvPr/>
        </p:nvSpPr>
        <p:spPr>
          <a:xfrm>
            <a:off x="611560" y="2276287"/>
            <a:ext cx="8478340" cy="400110"/>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限界値と比較</a:t>
            </a:r>
            <a:r>
              <a:rPr kumimoji="1" lang="ja-JP" altLang="en-US" sz="2000" dirty="0">
                <a:solidFill>
                  <a:schemeClr val="bg1"/>
                </a:solidFill>
                <a:latin typeface="ＭＳ Ｐゴシック" panose="020B0600070205080204" pitchFamily="50" charset="-128"/>
                <a:cs typeface="Meiryo UI" pitchFamily="50" charset="-128"/>
              </a:rPr>
              <a:t>する（限界値か検定統計量の</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どちらかで多重性を調整）</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1" name="テキスト ボックス 40">
            <a:extLst>
              <a:ext uri="{FF2B5EF4-FFF2-40B4-BE49-F238E27FC236}">
                <a16:creationId xmlns:a16="http://schemas.microsoft.com/office/drawing/2014/main" id="{75A564CC-CEF3-472D-A4CB-D2384DF85B23}"/>
              </a:ext>
            </a:extLst>
          </p:cNvPr>
          <p:cNvSpPr txBox="1"/>
          <p:nvPr/>
        </p:nvSpPr>
        <p:spPr>
          <a:xfrm>
            <a:off x="2871087" y="4790549"/>
            <a:ext cx="2459942" cy="353943"/>
          </a:xfrm>
          <a:prstGeom prst="rect">
            <a:avLst/>
          </a:prstGeom>
          <a:noFill/>
        </p:spPr>
        <p:txBody>
          <a:bodyPr wrap="square" rtlCol="0">
            <a:spAutoFit/>
          </a:bodyPr>
          <a:lstStyle/>
          <a:p>
            <a:pPr algn="just"/>
            <a:r>
              <a:rPr kumimoji="1" lang="en-US" altLang="ja-JP" sz="17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Scheffe</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法の検定統計量</a:t>
            </a:r>
            <a:endParaRPr kumimoji="1" lang="en-US" altLang="ja-JP" sz="1700" dirty="0">
              <a:solidFill>
                <a:srgbClr val="FFFF00"/>
              </a:solidFill>
              <a:latin typeface="ＭＳ Ｐゴシック" panose="020B0600070205080204" pitchFamily="50" charset="-128"/>
              <a:cs typeface="Meiryo UI" pitchFamily="50" charset="-128"/>
            </a:endParaRPr>
          </a:p>
        </p:txBody>
      </p:sp>
      <p:sp>
        <p:nvSpPr>
          <p:cNvPr id="42" name="テキスト ボックス 41">
            <a:extLst>
              <a:ext uri="{FF2B5EF4-FFF2-40B4-BE49-F238E27FC236}">
                <a16:creationId xmlns:a16="http://schemas.microsoft.com/office/drawing/2014/main" id="{D7DEC61C-11DE-4483-B1EF-9409E8CC66D9}"/>
              </a:ext>
            </a:extLst>
          </p:cNvPr>
          <p:cNvSpPr txBox="1"/>
          <p:nvPr/>
        </p:nvSpPr>
        <p:spPr>
          <a:xfrm>
            <a:off x="335784" y="5247283"/>
            <a:ext cx="2547106" cy="677108"/>
          </a:xfrm>
          <a:prstGeom prst="rect">
            <a:avLst/>
          </a:prstGeom>
          <a:noFill/>
        </p:spPr>
        <p:txBody>
          <a:bodyPr wrap="squar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が棄却される条件</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（検定統計量調整型）</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3" name="テキスト ボックス 42">
            <a:extLst>
              <a:ext uri="{FF2B5EF4-FFF2-40B4-BE49-F238E27FC236}">
                <a16:creationId xmlns:a16="http://schemas.microsoft.com/office/drawing/2014/main" id="{A0E0BCE9-52B1-4D5A-8DC2-ABBA17D23FBA}"/>
              </a:ext>
            </a:extLst>
          </p:cNvPr>
          <p:cNvSpPr txBox="1"/>
          <p:nvPr/>
        </p:nvSpPr>
        <p:spPr>
          <a:xfrm>
            <a:off x="6305548" y="5353492"/>
            <a:ext cx="2468618"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分子の自由度：</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j-1</a:t>
            </a: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分母の自由度：データ総数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ｊ</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8935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7" grpId="0"/>
      <p:bldP spid="38" grpId="0" animBg="1"/>
      <p:bldP spid="39" grpId="0"/>
      <p:bldP spid="40" grpId="0"/>
      <p:bldP spid="51" grpId="0" animBg="1"/>
      <p:bldP spid="52" grpId="0"/>
      <p:bldP spid="53" grpId="0"/>
      <p:bldP spid="61" grpId="0"/>
      <p:bldP spid="62" grpId="0"/>
      <p:bldP spid="63" grpId="0"/>
      <p:bldP spid="72" grpId="0" animBg="1"/>
      <p:bldP spid="29" grpId="0"/>
      <p:bldP spid="41"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C3AFC2-DD67-4F61-90BA-8A4338AB6A28}"/>
              </a:ext>
            </a:extLst>
          </p:cNvPr>
          <p:cNvSpPr>
            <a:spLocks noGrp="1"/>
          </p:cNvSpPr>
          <p:nvPr>
            <p:ph type="title"/>
          </p:nvPr>
        </p:nvSpPr>
        <p:spPr/>
        <p:txBody>
          <a:bodyPr/>
          <a:lstStyle/>
          <a:p>
            <a:r>
              <a:rPr kumimoji="1" lang="ja-JP" altLang="en-US" sz="3500" dirty="0"/>
              <a:t>検定統計量で多重性を調整</a:t>
            </a:r>
          </a:p>
        </p:txBody>
      </p:sp>
      <p:sp>
        <p:nvSpPr>
          <p:cNvPr id="19" name="テキスト ボックス 18">
            <a:extLst>
              <a:ext uri="{FF2B5EF4-FFF2-40B4-BE49-F238E27FC236}">
                <a16:creationId xmlns:a16="http://schemas.microsoft.com/office/drawing/2014/main" id="{157976CD-242F-40B7-88E8-0B63A1D18715}"/>
              </a:ext>
            </a:extLst>
          </p:cNvPr>
          <p:cNvSpPr txBox="1"/>
          <p:nvPr/>
        </p:nvSpPr>
        <p:spPr>
          <a:xfrm>
            <a:off x="880670" y="2010394"/>
            <a:ext cx="7560841" cy="707886"/>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群の場合を考えると，検定統計量</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en-US" altLang="ja-JP" sz="20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と等しくなる（</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群の平均の差の検定統計量となる）ことが確認できる</a:t>
            </a:r>
            <a:endParaRPr kumimoji="1" lang="en-US" altLang="ja-JP" sz="2000" dirty="0">
              <a:solidFill>
                <a:schemeClr val="bg1"/>
              </a:solidFill>
              <a:latin typeface="ＭＳ Ｐゴシック" panose="020B0600070205080204" pitchFamily="50" charset="-128"/>
              <a:cs typeface="Meiryo UI" pitchFamily="50" charset="-128"/>
            </a:endParaRPr>
          </a:p>
        </p:txBody>
      </p:sp>
      <p:graphicFrame>
        <p:nvGraphicFramePr>
          <p:cNvPr id="23" name="オブジェクト 22">
            <a:extLst>
              <a:ext uri="{FF2B5EF4-FFF2-40B4-BE49-F238E27FC236}">
                <a16:creationId xmlns:a16="http://schemas.microsoft.com/office/drawing/2014/main" id="{D869162B-9E82-4637-8E09-761F4D57DC2A}"/>
              </a:ext>
            </a:extLst>
          </p:cNvPr>
          <p:cNvGraphicFramePr>
            <a:graphicFrameLocks noChangeAspect="1"/>
          </p:cNvGraphicFramePr>
          <p:nvPr>
            <p:extLst>
              <p:ext uri="{D42A27DB-BD31-4B8C-83A1-F6EECF244321}">
                <p14:modId xmlns:p14="http://schemas.microsoft.com/office/powerpoint/2010/main" val="64903591"/>
              </p:ext>
            </p:extLst>
          </p:nvPr>
        </p:nvGraphicFramePr>
        <p:xfrm>
          <a:off x="1281906" y="3144405"/>
          <a:ext cx="6580188" cy="1412875"/>
        </p:xfrm>
        <a:graphic>
          <a:graphicData uri="http://schemas.openxmlformats.org/presentationml/2006/ole">
            <mc:AlternateContent xmlns:mc="http://schemas.openxmlformats.org/markup-compatibility/2006">
              <mc:Choice xmlns:v="urn:schemas-microsoft-com:vml" Requires="v">
                <p:oleObj spid="_x0000_s9254" name="Equation" r:id="rId3" imgW="3466800" imgH="749160" progId="Equation.DSMT4">
                  <p:embed/>
                </p:oleObj>
              </mc:Choice>
              <mc:Fallback>
                <p:oleObj name="Equation" r:id="rId3" imgW="3466800" imgH="749160" progId="Equation.DSMT4">
                  <p:embed/>
                  <p:pic>
                    <p:nvPicPr>
                      <p:cNvPr id="23" name="オブジェクト 22">
                        <a:extLst>
                          <a:ext uri="{FF2B5EF4-FFF2-40B4-BE49-F238E27FC236}">
                            <a16:creationId xmlns:a16="http://schemas.microsoft.com/office/drawing/2014/main" id="{D869162B-9E82-4637-8E09-761F4D57DC2A}"/>
                          </a:ext>
                        </a:extLst>
                      </p:cNvPr>
                      <p:cNvPicPr>
                        <a:picLocks noChangeAspect="1" noChangeArrowheads="1"/>
                      </p:cNvPicPr>
                      <p:nvPr/>
                    </p:nvPicPr>
                    <p:blipFill>
                      <a:blip r:embed="rId4"/>
                      <a:srcRect/>
                      <a:stretch>
                        <a:fillRect/>
                      </a:stretch>
                    </p:blipFill>
                    <p:spPr bwMode="auto">
                      <a:xfrm>
                        <a:off x="1281906" y="3144405"/>
                        <a:ext cx="6580188" cy="1412875"/>
                      </a:xfrm>
                      <a:prstGeom prst="rect">
                        <a:avLst/>
                      </a:prstGeom>
                      <a:noFill/>
                    </p:spPr>
                  </p:pic>
                </p:oleObj>
              </mc:Fallback>
            </mc:AlternateContent>
          </a:graphicData>
        </a:graphic>
      </p:graphicFrame>
      <p:sp>
        <p:nvSpPr>
          <p:cNvPr id="24" name="四角形: 角を丸くする 23">
            <a:extLst>
              <a:ext uri="{FF2B5EF4-FFF2-40B4-BE49-F238E27FC236}">
                <a16:creationId xmlns:a16="http://schemas.microsoft.com/office/drawing/2014/main" id="{55C5F750-7368-4CA5-AFBF-F3D9C9944F2F}"/>
              </a:ext>
            </a:extLst>
          </p:cNvPr>
          <p:cNvSpPr/>
          <p:nvPr/>
        </p:nvSpPr>
        <p:spPr>
          <a:xfrm>
            <a:off x="3194118" y="3285767"/>
            <a:ext cx="720080" cy="407196"/>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749A068-60C8-4101-B53D-28BA2667CF0C}"/>
              </a:ext>
            </a:extLst>
          </p:cNvPr>
          <p:cNvSpPr txBox="1"/>
          <p:nvPr/>
        </p:nvSpPr>
        <p:spPr>
          <a:xfrm>
            <a:off x="1249902" y="2789833"/>
            <a:ext cx="3050004"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群数が増えるほど</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値が小さくなる</a:t>
            </a:r>
            <a:endParaRPr kumimoji="1" lang="en-US" altLang="ja-JP" sz="1500" dirty="0">
              <a:solidFill>
                <a:srgbClr val="FFFF00"/>
              </a:solidFill>
              <a:latin typeface="ＭＳ Ｐゴシック" panose="020B0600070205080204" pitchFamily="50" charset="-128"/>
              <a:cs typeface="Meiryo UI" pitchFamily="50" charset="-128"/>
            </a:endParaRPr>
          </a:p>
        </p:txBody>
      </p:sp>
      <p:cxnSp>
        <p:nvCxnSpPr>
          <p:cNvPr id="26" name="コネクタ: 曲線 25">
            <a:extLst>
              <a:ext uri="{FF2B5EF4-FFF2-40B4-BE49-F238E27FC236}">
                <a16:creationId xmlns:a16="http://schemas.microsoft.com/office/drawing/2014/main" id="{ABB64341-2C5F-4EE3-A5BE-ED7F42A06EE7}"/>
              </a:ext>
            </a:extLst>
          </p:cNvPr>
          <p:cNvCxnSpPr>
            <a:cxnSpLocks/>
          </p:cNvCxnSpPr>
          <p:nvPr/>
        </p:nvCxnSpPr>
        <p:spPr>
          <a:xfrm rot="16200000" flipH="1">
            <a:off x="3410646" y="3068425"/>
            <a:ext cx="213276" cy="191613"/>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16F8210-7775-4307-9C5F-7D16B3535E5B}"/>
              </a:ext>
            </a:extLst>
          </p:cNvPr>
          <p:cNvSpPr txBox="1"/>
          <p:nvPr/>
        </p:nvSpPr>
        <p:spPr>
          <a:xfrm>
            <a:off x="2185136" y="4516299"/>
            <a:ext cx="2664296" cy="553998"/>
          </a:xfrm>
          <a:prstGeom prst="rect">
            <a:avLst/>
          </a:prstGeom>
          <a:noFill/>
        </p:spPr>
        <p:txBody>
          <a:bodyPr wrap="square" rtlCol="0">
            <a:spAutoFit/>
          </a:bodyPr>
          <a:lstStyle/>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を“群数</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”で割ることで多重性を調整している</a:t>
            </a:r>
            <a:endParaRPr kumimoji="1" lang="en-US" altLang="ja-JP" sz="1500" dirty="0">
              <a:solidFill>
                <a:srgbClr val="FFFF00"/>
              </a:solidFill>
              <a:latin typeface="ＭＳ Ｐゴシック" panose="020B0600070205080204" pitchFamily="50" charset="-128"/>
              <a:cs typeface="Meiryo UI" pitchFamily="50" charset="-128"/>
            </a:endParaRPr>
          </a:p>
        </p:txBody>
      </p:sp>
      <p:sp>
        <p:nvSpPr>
          <p:cNvPr id="29" name="矢印: 下 28">
            <a:extLst>
              <a:ext uri="{FF2B5EF4-FFF2-40B4-BE49-F238E27FC236}">
                <a16:creationId xmlns:a16="http://schemas.microsoft.com/office/drawing/2014/main" id="{D3AE5709-074F-4B7C-BEBD-24D40256A3A8}"/>
              </a:ext>
            </a:extLst>
          </p:cNvPr>
          <p:cNvSpPr/>
          <p:nvPr/>
        </p:nvSpPr>
        <p:spPr>
          <a:xfrm rot="10800000">
            <a:off x="3266126" y="4205980"/>
            <a:ext cx="369636" cy="351300"/>
          </a:xfrm>
          <a:prstGeom prst="down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7320CC90-5BE9-41D5-90B7-75B705D41A1E}"/>
              </a:ext>
            </a:extLst>
          </p:cNvPr>
          <p:cNvSpPr txBox="1"/>
          <p:nvPr/>
        </p:nvSpPr>
        <p:spPr>
          <a:xfrm>
            <a:off x="611560" y="5176408"/>
            <a:ext cx="7974507"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まとめ：限界値を毎回修正するのは面倒なので，検定統計量を“群数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”で小さくすることで，検定作業を簡易化している</a:t>
            </a:r>
            <a:endParaRPr kumimoji="1" lang="en-US" altLang="ja-JP" sz="2000" dirty="0">
              <a:solidFill>
                <a:schemeClr val="bg1"/>
              </a:solidFill>
              <a:latin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40362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8" grpId="0"/>
      <p:bldP spid="29" grpId="0" animBg="1"/>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F7A5E2-746A-4285-8856-3FA11B632223}"/>
              </a:ext>
            </a:extLst>
          </p:cNvPr>
          <p:cNvSpPr>
            <a:spLocks noGrp="1"/>
          </p:cNvSpPr>
          <p:nvPr>
            <p:ph type="title"/>
          </p:nvPr>
        </p:nvSpPr>
        <p:spPr/>
        <p:txBody>
          <a:bodyPr/>
          <a:lstStyle/>
          <a:p>
            <a:r>
              <a:rPr kumimoji="1" lang="ja-JP" altLang="en-US" sz="3500" dirty="0"/>
              <a:t>仮説判定の事例</a:t>
            </a:r>
            <a:br>
              <a:rPr kumimoji="1" lang="en-US" altLang="ja-JP" dirty="0"/>
            </a:br>
            <a:r>
              <a:rPr kumimoji="1" lang="ja-JP" altLang="en-US" sz="3000" dirty="0"/>
              <a:t>（</a:t>
            </a:r>
            <a:r>
              <a:rPr kumimoji="1" lang="en-US" altLang="ja-JP" sz="3000" dirty="0"/>
              <a:t>2</a:t>
            </a:r>
            <a:r>
              <a:rPr kumimoji="1" lang="ja-JP" altLang="en-US" sz="3000" dirty="0"/>
              <a:t>群対の多重比較の場合）</a:t>
            </a:r>
          </a:p>
        </p:txBody>
      </p:sp>
      <p:graphicFrame>
        <p:nvGraphicFramePr>
          <p:cNvPr id="5" name="コンテンツ プレースホルダー 3">
            <a:extLst>
              <a:ext uri="{FF2B5EF4-FFF2-40B4-BE49-F238E27FC236}">
                <a16:creationId xmlns:a16="http://schemas.microsoft.com/office/drawing/2014/main" id="{7EF6F58A-2F0F-4ECA-8A49-AFB1FE4D5321}"/>
              </a:ext>
            </a:extLst>
          </p:cNvPr>
          <p:cNvGraphicFramePr>
            <a:graphicFrameLocks noGrp="1"/>
          </p:cNvGraphicFramePr>
          <p:nvPr>
            <p:ph idx="1"/>
            <p:extLst>
              <p:ext uri="{D42A27DB-BD31-4B8C-83A1-F6EECF244321}">
                <p14:modId xmlns:p14="http://schemas.microsoft.com/office/powerpoint/2010/main" val="2622500445"/>
              </p:ext>
            </p:extLst>
          </p:nvPr>
        </p:nvGraphicFramePr>
        <p:xfrm>
          <a:off x="542195" y="2195716"/>
          <a:ext cx="3461552" cy="1950720"/>
        </p:xfrm>
        <a:graphic>
          <a:graphicData uri="http://schemas.openxmlformats.org/drawingml/2006/table">
            <a:tbl>
              <a:tblPr firstRow="1" lastRow="1" bandRow="1">
                <a:tableStyleId>{5C22544A-7EE6-4342-B048-85BDC9FD1C3A}</a:tableStyleId>
              </a:tblPr>
              <a:tblGrid>
                <a:gridCol w="1000882">
                  <a:extLst>
                    <a:ext uri="{9D8B030D-6E8A-4147-A177-3AD203B41FA5}">
                      <a16:colId xmlns:a16="http://schemas.microsoft.com/office/drawing/2014/main" val="3469064521"/>
                    </a:ext>
                  </a:extLst>
                </a:gridCol>
                <a:gridCol w="814795">
                  <a:extLst>
                    <a:ext uri="{9D8B030D-6E8A-4147-A177-3AD203B41FA5}">
                      <a16:colId xmlns:a16="http://schemas.microsoft.com/office/drawing/2014/main" val="1388660551"/>
                    </a:ext>
                  </a:extLst>
                </a:gridCol>
                <a:gridCol w="814795">
                  <a:extLst>
                    <a:ext uri="{9D8B030D-6E8A-4147-A177-3AD203B41FA5}">
                      <a16:colId xmlns:a16="http://schemas.microsoft.com/office/drawing/2014/main" val="658569977"/>
                    </a:ext>
                  </a:extLst>
                </a:gridCol>
                <a:gridCol w="831080">
                  <a:extLst>
                    <a:ext uri="{9D8B030D-6E8A-4147-A177-3AD203B41FA5}">
                      <a16:colId xmlns:a16="http://schemas.microsoft.com/office/drawing/2014/main" val="3150229369"/>
                    </a:ext>
                  </a:extLst>
                </a:gridCol>
              </a:tblGrid>
              <a:tr h="441092">
                <a:tc>
                  <a:txBody>
                    <a:bodyPr/>
                    <a:lstStyle/>
                    <a:p>
                      <a:pPr algn="ctr"/>
                      <a:r>
                        <a:rPr kumimoji="1" lang="ja-JP" altLang="en-US" sz="1500" dirty="0"/>
                        <a:t>添加物無</a:t>
                      </a:r>
                      <a:r>
                        <a:rPr kumimoji="1" lang="en-US" altLang="ja-JP" sz="1500" dirty="0"/>
                        <a:t>N</a:t>
                      </a:r>
                      <a:endParaRPr kumimoji="1" lang="ja-JP" altLang="en-US" sz="1500" dirty="0"/>
                    </a:p>
                  </a:txBody>
                  <a:tcPr/>
                </a:tc>
                <a:tc>
                  <a:txBody>
                    <a:bodyPr/>
                    <a:lstStyle/>
                    <a:p>
                      <a:pPr algn="ctr"/>
                      <a:r>
                        <a:rPr kumimoji="1" lang="ja-JP" altLang="en-US" sz="1500" dirty="0"/>
                        <a:t>添加物</a:t>
                      </a:r>
                      <a:r>
                        <a:rPr kumimoji="1" lang="en-US" altLang="ja-JP" sz="1500" dirty="0"/>
                        <a:t>A</a:t>
                      </a:r>
                      <a:endParaRPr kumimoji="1" lang="ja-JP" altLang="en-US" sz="1500" dirty="0"/>
                    </a:p>
                  </a:txBody>
                  <a:tcPr/>
                </a:tc>
                <a:tc>
                  <a:txBody>
                    <a:bodyPr/>
                    <a:lstStyle/>
                    <a:p>
                      <a:pPr algn="ctr"/>
                      <a:r>
                        <a:rPr kumimoji="1" lang="ja-JP" altLang="en-US" sz="1500" dirty="0"/>
                        <a:t>添加物</a:t>
                      </a:r>
                      <a:r>
                        <a:rPr kumimoji="1" lang="en-US" altLang="ja-JP" sz="1500" dirty="0"/>
                        <a:t>B</a:t>
                      </a:r>
                      <a:endParaRPr kumimoji="1" lang="ja-JP" altLang="en-US" sz="1500" dirty="0"/>
                    </a:p>
                  </a:txBody>
                  <a:tcPr/>
                </a:tc>
                <a:tc>
                  <a:txBody>
                    <a:bodyPr/>
                    <a:lstStyle/>
                    <a:p>
                      <a:pPr algn="ctr"/>
                      <a:r>
                        <a:rPr kumimoji="1" lang="ja-JP" altLang="en-US" sz="1500" dirty="0"/>
                        <a:t>添加物</a:t>
                      </a:r>
                      <a:r>
                        <a:rPr kumimoji="1" lang="en-US" altLang="ja-JP" sz="1500" dirty="0"/>
                        <a:t>C</a:t>
                      </a:r>
                      <a:endParaRPr kumimoji="1" lang="ja-JP" altLang="en-US" sz="1500" dirty="0"/>
                    </a:p>
                  </a:txBody>
                  <a:tcPr/>
                </a:tc>
                <a:extLst>
                  <a:ext uri="{0D108BD9-81ED-4DB2-BD59-A6C34878D82A}">
                    <a16:rowId xmlns:a16="http://schemas.microsoft.com/office/drawing/2014/main" val="875623492"/>
                  </a:ext>
                </a:extLst>
              </a:tr>
              <a:tr h="257304">
                <a:tc>
                  <a:txBody>
                    <a:bodyPr/>
                    <a:lstStyle/>
                    <a:p>
                      <a:pPr algn="ctr"/>
                      <a:r>
                        <a:rPr kumimoji="1" lang="en-US" altLang="ja-JP" sz="1700" dirty="0"/>
                        <a:t>470</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extLst>
                  <a:ext uri="{0D108BD9-81ED-4DB2-BD59-A6C34878D82A}">
                    <a16:rowId xmlns:a16="http://schemas.microsoft.com/office/drawing/2014/main" val="4087393179"/>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tc>
                  <a:txBody>
                    <a:bodyPr/>
                    <a:lstStyle/>
                    <a:p>
                      <a:pPr algn="ctr"/>
                      <a:r>
                        <a:rPr kumimoji="1" lang="en-US" altLang="ja-JP" sz="1700" dirty="0"/>
                        <a:t>570</a:t>
                      </a:r>
                      <a:endParaRPr kumimoji="1" lang="ja-JP" altLang="en-US" sz="1700" dirty="0"/>
                    </a:p>
                  </a:txBody>
                  <a:tcPr/>
                </a:tc>
                <a:extLst>
                  <a:ext uri="{0D108BD9-81ED-4DB2-BD59-A6C34878D82A}">
                    <a16:rowId xmlns:a16="http://schemas.microsoft.com/office/drawing/2014/main" val="396466793"/>
                  </a:ext>
                </a:extLst>
              </a:tr>
              <a:tr h="257304">
                <a:tc>
                  <a:txBody>
                    <a:bodyPr/>
                    <a:lstStyle/>
                    <a:p>
                      <a:pPr algn="ctr"/>
                      <a:r>
                        <a:rPr kumimoji="1" lang="en-US" altLang="ja-JP" sz="1700" dirty="0"/>
                        <a:t>490</a:t>
                      </a:r>
                      <a:endParaRPr kumimoji="1" lang="ja-JP" altLang="en-US" sz="1700" dirty="0"/>
                    </a:p>
                  </a:txBody>
                  <a:tcPr/>
                </a:tc>
                <a:tc>
                  <a:txBody>
                    <a:bodyPr/>
                    <a:lstStyle/>
                    <a:p>
                      <a:pPr algn="ctr"/>
                      <a:endParaRPr kumimoji="1" lang="ja-JP" altLang="en-US" sz="1700" dirty="0"/>
                    </a:p>
                  </a:txBody>
                  <a:tcPr/>
                </a:tc>
                <a:tc>
                  <a:txBody>
                    <a:bodyPr/>
                    <a:lstStyle/>
                    <a:p>
                      <a:pPr algn="ct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60380675"/>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515</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73097320"/>
                  </a:ext>
                </a:extLst>
              </a:tr>
            </a:tbl>
          </a:graphicData>
        </a:graphic>
      </p:graphicFrame>
      <p:graphicFrame>
        <p:nvGraphicFramePr>
          <p:cNvPr id="6" name="オブジェクト 5">
            <a:extLst>
              <a:ext uri="{FF2B5EF4-FFF2-40B4-BE49-F238E27FC236}">
                <a16:creationId xmlns:a16="http://schemas.microsoft.com/office/drawing/2014/main" id="{E16CC5ED-2AAC-495E-BA44-D6EFAA922C42}"/>
              </a:ext>
            </a:extLst>
          </p:cNvPr>
          <p:cNvGraphicFramePr>
            <a:graphicFrameLocks noChangeAspect="1"/>
          </p:cNvGraphicFramePr>
          <p:nvPr>
            <p:extLst>
              <p:ext uri="{D42A27DB-BD31-4B8C-83A1-F6EECF244321}">
                <p14:modId xmlns:p14="http://schemas.microsoft.com/office/powerpoint/2010/main" val="166209982"/>
              </p:ext>
            </p:extLst>
          </p:nvPr>
        </p:nvGraphicFramePr>
        <p:xfrm>
          <a:off x="467544" y="4348628"/>
          <a:ext cx="7992888" cy="1284287"/>
        </p:xfrm>
        <a:graphic>
          <a:graphicData uri="http://schemas.openxmlformats.org/presentationml/2006/ole">
            <mc:AlternateContent xmlns:mc="http://schemas.openxmlformats.org/markup-compatibility/2006">
              <mc:Choice xmlns:v="urn:schemas-microsoft-com:vml" Requires="v">
                <p:oleObj spid="_x0000_s10263" name="Equation" r:id="rId3" imgW="4749480" imgH="761760" progId="Equation.DSMT4">
                  <p:embed/>
                </p:oleObj>
              </mc:Choice>
              <mc:Fallback>
                <p:oleObj name="Equation" r:id="rId3" imgW="4749480" imgH="761760" progId="Equation.DSMT4">
                  <p:embed/>
                  <p:pic>
                    <p:nvPicPr>
                      <p:cNvPr id="0" name="Object 1"/>
                      <p:cNvPicPr>
                        <a:picLocks noChangeAspect="1" noChangeArrowheads="1"/>
                      </p:cNvPicPr>
                      <p:nvPr/>
                    </p:nvPicPr>
                    <p:blipFill>
                      <a:blip r:embed="rId4"/>
                      <a:srcRect/>
                      <a:stretch>
                        <a:fillRect/>
                      </a:stretch>
                    </p:blipFill>
                    <p:spPr bwMode="auto">
                      <a:xfrm>
                        <a:off x="467544" y="4348628"/>
                        <a:ext cx="7992888" cy="1284287"/>
                      </a:xfrm>
                      <a:prstGeom prst="rect">
                        <a:avLst/>
                      </a:prstGeom>
                      <a:noFill/>
                    </p:spPr>
                  </p:pic>
                </p:oleObj>
              </mc:Fallback>
            </mc:AlternateContent>
          </a:graphicData>
        </a:graphic>
      </p:graphicFrame>
      <p:sp>
        <p:nvSpPr>
          <p:cNvPr id="7" name="四角形: 角を丸くする 6">
            <a:extLst>
              <a:ext uri="{FF2B5EF4-FFF2-40B4-BE49-F238E27FC236}">
                <a16:creationId xmlns:a16="http://schemas.microsoft.com/office/drawing/2014/main" id="{7B236573-752C-48E2-B9C0-76D299A60CF4}"/>
              </a:ext>
            </a:extLst>
          </p:cNvPr>
          <p:cNvSpPr/>
          <p:nvPr/>
        </p:nvSpPr>
        <p:spPr>
          <a:xfrm>
            <a:off x="560835" y="2195716"/>
            <a:ext cx="933461" cy="1593324"/>
          </a:xfrm>
          <a:prstGeom prst="roundRect">
            <a:avLst>
              <a:gd name="adj" fmla="val 8213"/>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B7B71FD-8880-4B00-8A9B-CEFFF1DF1ED3}"/>
              </a:ext>
            </a:extLst>
          </p:cNvPr>
          <p:cNvSpPr txBox="1"/>
          <p:nvPr/>
        </p:nvSpPr>
        <p:spPr>
          <a:xfrm>
            <a:off x="1907704" y="5779860"/>
            <a:ext cx="6858911"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分子の自由度（群数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j-1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），分母の自由度（データ総数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ｊ）の</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のとき</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4.76</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）と比較</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9" name="コンテンツ プレースホルダー 3">
            <a:extLst>
              <a:ext uri="{FF2B5EF4-FFF2-40B4-BE49-F238E27FC236}">
                <a16:creationId xmlns:a16="http://schemas.microsoft.com/office/drawing/2014/main" id="{00F3D83A-966A-493C-8A89-D242BF0232BB}"/>
              </a:ext>
            </a:extLst>
          </p:cNvPr>
          <p:cNvGraphicFramePr>
            <a:graphicFrameLocks/>
          </p:cNvGraphicFramePr>
          <p:nvPr>
            <p:extLst>
              <p:ext uri="{D42A27DB-BD31-4B8C-83A1-F6EECF244321}">
                <p14:modId xmlns:p14="http://schemas.microsoft.com/office/powerpoint/2010/main" val="3041623834"/>
              </p:ext>
            </p:extLst>
          </p:nvPr>
        </p:nvGraphicFramePr>
        <p:xfrm>
          <a:off x="4790667" y="2204864"/>
          <a:ext cx="3881305" cy="1965960"/>
        </p:xfrm>
        <a:graphic>
          <a:graphicData uri="http://schemas.openxmlformats.org/drawingml/2006/table">
            <a:tbl>
              <a:tblPr firstRow="1" firstCol="1" bandRow="1">
                <a:tableStyleId>{5C22544A-7EE6-4342-B048-85BDC9FD1C3A}</a:tableStyleId>
              </a:tblPr>
              <a:tblGrid>
                <a:gridCol w="1125855">
                  <a:extLst>
                    <a:ext uri="{9D8B030D-6E8A-4147-A177-3AD203B41FA5}">
                      <a16:colId xmlns:a16="http://schemas.microsoft.com/office/drawing/2014/main" val="3469064521"/>
                    </a:ext>
                  </a:extLst>
                </a:gridCol>
                <a:gridCol w="933768">
                  <a:extLst>
                    <a:ext uri="{9D8B030D-6E8A-4147-A177-3AD203B41FA5}">
                      <a16:colId xmlns:a16="http://schemas.microsoft.com/office/drawing/2014/main" val="1388660551"/>
                    </a:ext>
                  </a:extLst>
                </a:gridCol>
                <a:gridCol w="910841">
                  <a:extLst>
                    <a:ext uri="{9D8B030D-6E8A-4147-A177-3AD203B41FA5}">
                      <a16:colId xmlns:a16="http://schemas.microsoft.com/office/drawing/2014/main" val="658569977"/>
                    </a:ext>
                  </a:extLst>
                </a:gridCol>
                <a:gridCol w="910841">
                  <a:extLst>
                    <a:ext uri="{9D8B030D-6E8A-4147-A177-3AD203B41FA5}">
                      <a16:colId xmlns:a16="http://schemas.microsoft.com/office/drawing/2014/main" val="3150229369"/>
                    </a:ext>
                  </a:extLst>
                </a:gridCol>
              </a:tblGrid>
              <a:tr h="314153">
                <a:tc>
                  <a:txBody>
                    <a:bodyPr/>
                    <a:lstStyle/>
                    <a:p>
                      <a:pPr algn="ctr"/>
                      <a:r>
                        <a:rPr kumimoji="1" lang="en-US" altLang="ja-JP" sz="1500" dirty="0" err="1">
                          <a:latin typeface="+mn-ea"/>
                          <a:ea typeface="+mn-ea"/>
                        </a:rPr>
                        <a:t>Scheffe</a:t>
                      </a:r>
                      <a:r>
                        <a:rPr kumimoji="1" lang="ja-JP" altLang="en-US" sz="1500" dirty="0">
                          <a:latin typeface="+mn-ea"/>
                          <a:ea typeface="+mn-ea"/>
                        </a:rPr>
                        <a:t>法</a:t>
                      </a:r>
                    </a:p>
                  </a:txBody>
                  <a:tcPr anchor="ctr"/>
                </a:tc>
                <a:tc>
                  <a:txBody>
                    <a:bodyPr/>
                    <a:lstStyle/>
                    <a:p>
                      <a:pPr algn="ctr"/>
                      <a:r>
                        <a:rPr kumimoji="1" lang="ja-JP" altLang="en-US" sz="1500" dirty="0">
                          <a:latin typeface="+mn-ea"/>
                          <a:ea typeface="+mn-ea"/>
                        </a:rPr>
                        <a:t>添加物</a:t>
                      </a:r>
                      <a:r>
                        <a:rPr kumimoji="1" lang="en-US" altLang="ja-JP" sz="1500" dirty="0">
                          <a:latin typeface="+mn-ea"/>
                          <a:ea typeface="+mn-ea"/>
                        </a:rPr>
                        <a:t>A</a:t>
                      </a:r>
                      <a:endParaRPr kumimoji="1" lang="ja-JP" altLang="en-US" sz="1500" dirty="0">
                        <a:latin typeface="+mn-ea"/>
                        <a:ea typeface="+mn-ea"/>
                      </a:endParaRPr>
                    </a:p>
                  </a:txBody>
                  <a:tcPr anchor="ctr"/>
                </a:tc>
                <a:tc>
                  <a:txBody>
                    <a:bodyPr/>
                    <a:lstStyle/>
                    <a:p>
                      <a:pPr algn="ctr"/>
                      <a:r>
                        <a:rPr kumimoji="1" lang="ja-JP" altLang="en-US" sz="1500" dirty="0">
                          <a:latin typeface="+mn-ea"/>
                          <a:ea typeface="+mn-ea"/>
                        </a:rPr>
                        <a:t>添加物</a:t>
                      </a:r>
                      <a:r>
                        <a:rPr kumimoji="1" lang="en-US" altLang="ja-JP" sz="1500" dirty="0">
                          <a:latin typeface="+mn-ea"/>
                          <a:ea typeface="+mn-ea"/>
                        </a:rPr>
                        <a:t>B</a:t>
                      </a:r>
                      <a:endParaRPr kumimoji="1" lang="ja-JP" altLang="en-US" sz="1500" dirty="0">
                        <a:latin typeface="+mn-ea"/>
                        <a:ea typeface="+mn-ea"/>
                      </a:endParaRPr>
                    </a:p>
                  </a:txBody>
                  <a:tcPr anchor="ctr"/>
                </a:tc>
                <a:tc>
                  <a:txBody>
                    <a:bodyPr/>
                    <a:lstStyle/>
                    <a:p>
                      <a:pPr algn="ctr"/>
                      <a:r>
                        <a:rPr kumimoji="1" lang="ja-JP" altLang="en-US" sz="1500" dirty="0">
                          <a:latin typeface="+mn-ea"/>
                          <a:ea typeface="+mn-ea"/>
                        </a:rPr>
                        <a:t>添加物</a:t>
                      </a:r>
                      <a:r>
                        <a:rPr kumimoji="1" lang="en-US" altLang="ja-JP" sz="1500" dirty="0">
                          <a:latin typeface="+mn-ea"/>
                          <a:ea typeface="+mn-ea"/>
                        </a:rPr>
                        <a:t>C</a:t>
                      </a:r>
                      <a:endParaRPr kumimoji="1" lang="ja-JP" altLang="en-US" sz="1500" dirty="0">
                        <a:latin typeface="+mn-ea"/>
                        <a:ea typeface="+mn-ea"/>
                      </a:endParaRPr>
                    </a:p>
                  </a:txBody>
                  <a:tcPr anchor="ctr"/>
                </a:tc>
                <a:extLst>
                  <a:ext uri="{0D108BD9-81ED-4DB2-BD59-A6C34878D82A}">
                    <a16:rowId xmlns:a16="http://schemas.microsoft.com/office/drawing/2014/main" val="875623492"/>
                  </a:ext>
                </a:extLst>
              </a:tr>
              <a:tr h="390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dirty="0">
                          <a:latin typeface="+mn-ea"/>
                          <a:ea typeface="+mn-ea"/>
                        </a:rPr>
                        <a:t>添加物無</a:t>
                      </a:r>
                      <a:r>
                        <a:rPr kumimoji="1" lang="en-US" altLang="ja-JP" sz="1500" dirty="0">
                          <a:latin typeface="+mn-ea"/>
                          <a:ea typeface="+mn-ea"/>
                        </a:rPr>
                        <a:t>N</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2.35</a:t>
                      </a:r>
                    </a:p>
                    <a:p>
                      <a:pPr algn="ctr"/>
                      <a:r>
                        <a:rPr kumimoji="1" lang="en-US" altLang="ja-JP" sz="1500" dirty="0">
                          <a:latin typeface="+mn-ea"/>
                          <a:ea typeface="+mn-ea"/>
                        </a:rPr>
                        <a:t>(0.171)</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3.04</a:t>
                      </a:r>
                    </a:p>
                    <a:p>
                      <a:pPr algn="ctr"/>
                      <a:r>
                        <a:rPr kumimoji="1" lang="en-US" altLang="ja-JP" sz="1500" dirty="0">
                          <a:latin typeface="+mn-ea"/>
                          <a:ea typeface="+mn-ea"/>
                        </a:rPr>
                        <a:t>(0.112)</a:t>
                      </a:r>
                    </a:p>
                  </a:txBody>
                  <a:tcPr anchor="ctr"/>
                </a:tc>
                <a:tc>
                  <a:txBody>
                    <a:bodyPr/>
                    <a:lstStyle/>
                    <a:p>
                      <a:pPr algn="ctr"/>
                      <a:r>
                        <a:rPr kumimoji="1" lang="en-US" altLang="ja-JP" sz="1500" dirty="0">
                          <a:latin typeface="+mn-ea"/>
                          <a:ea typeface="+mn-ea"/>
                        </a:rPr>
                        <a:t>11.76</a:t>
                      </a:r>
                      <a:r>
                        <a:rPr kumimoji="1" lang="en-US" altLang="ja-JP" sz="1500" baseline="30000" dirty="0">
                          <a:latin typeface="+mn-ea"/>
                          <a:ea typeface="+mn-ea"/>
                        </a:rPr>
                        <a:t>**</a:t>
                      </a:r>
                    </a:p>
                    <a:p>
                      <a:pPr algn="ctr"/>
                      <a:r>
                        <a:rPr kumimoji="1" lang="en-US" altLang="ja-JP" sz="1500" dirty="0">
                          <a:latin typeface="+mn-ea"/>
                          <a:ea typeface="+mn-ea"/>
                        </a:rPr>
                        <a:t>(0.006)</a:t>
                      </a:r>
                      <a:endParaRPr kumimoji="1" lang="ja-JP" altLang="en-US" sz="1500" dirty="0">
                        <a:latin typeface="+mn-ea"/>
                        <a:ea typeface="+mn-ea"/>
                      </a:endParaRPr>
                    </a:p>
                  </a:txBody>
                  <a:tcPr anchor="ctr"/>
                </a:tc>
                <a:extLst>
                  <a:ext uri="{0D108BD9-81ED-4DB2-BD59-A6C34878D82A}">
                    <a16:rowId xmlns:a16="http://schemas.microsoft.com/office/drawing/2014/main" val="4087393179"/>
                  </a:ext>
                </a:extLst>
              </a:tr>
              <a:tr h="390750">
                <a:tc>
                  <a:txBody>
                    <a:bodyPr/>
                    <a:lstStyle/>
                    <a:p>
                      <a:pPr algn="ctr"/>
                      <a:r>
                        <a:rPr kumimoji="1" lang="ja-JP" altLang="en-US" sz="1500" dirty="0">
                          <a:latin typeface="+mn-ea"/>
                          <a:ea typeface="+mn-ea"/>
                        </a:rPr>
                        <a:t>添加物</a:t>
                      </a:r>
                      <a:r>
                        <a:rPr kumimoji="1" lang="en-US" altLang="ja-JP" sz="1500" dirty="0">
                          <a:latin typeface="+mn-ea"/>
                          <a:ea typeface="+mn-ea"/>
                        </a:rPr>
                        <a:t>A</a:t>
                      </a:r>
                      <a:endParaRPr kumimoji="1" lang="ja-JP" altLang="en-US" sz="1500" dirty="0">
                        <a:latin typeface="+mn-ea"/>
                        <a:ea typeface="+mn-ea"/>
                      </a:endParaRPr>
                    </a:p>
                  </a:txBody>
                  <a:tcPr anchor="ctr"/>
                </a:tc>
                <a:tc>
                  <a:txBody>
                    <a:bodyPr/>
                    <a:lstStyle/>
                    <a:p>
                      <a:pPr algn="ct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0.04</a:t>
                      </a:r>
                    </a:p>
                    <a:p>
                      <a:pPr algn="ctr"/>
                      <a:r>
                        <a:rPr kumimoji="1" lang="en-US" altLang="ja-JP" sz="1500" dirty="0">
                          <a:latin typeface="+mn-ea"/>
                          <a:ea typeface="+mn-ea"/>
                        </a:rPr>
                        <a:t>(0.988)</a:t>
                      </a: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2.35</a:t>
                      </a:r>
                    </a:p>
                    <a:p>
                      <a:pPr algn="ctr"/>
                      <a:r>
                        <a:rPr kumimoji="1" lang="en-US" altLang="ja-JP" sz="1500" dirty="0">
                          <a:latin typeface="+mn-ea"/>
                          <a:ea typeface="+mn-ea"/>
                        </a:rPr>
                        <a:t>(0.171)</a:t>
                      </a:r>
                      <a:endParaRPr kumimoji="1" lang="ja-JP" altLang="en-US" sz="1500" dirty="0">
                        <a:latin typeface="+mn-ea"/>
                        <a:ea typeface="+mn-ea"/>
                      </a:endParaRPr>
                    </a:p>
                  </a:txBody>
                  <a:tcPr anchor="ctr"/>
                </a:tc>
                <a:extLst>
                  <a:ext uri="{0D108BD9-81ED-4DB2-BD59-A6C34878D82A}">
                    <a16:rowId xmlns:a16="http://schemas.microsoft.com/office/drawing/2014/main" val="396466793"/>
                  </a:ext>
                </a:extLst>
              </a:tr>
              <a:tr h="390750">
                <a:tc>
                  <a:txBody>
                    <a:bodyPr/>
                    <a:lstStyle/>
                    <a:p>
                      <a:pPr algn="ctr"/>
                      <a:r>
                        <a:rPr kumimoji="1" lang="ja-JP" altLang="en-US" sz="1500" dirty="0">
                          <a:latin typeface="+mn-ea"/>
                          <a:ea typeface="+mn-ea"/>
                        </a:rPr>
                        <a:t>添加物</a:t>
                      </a:r>
                      <a:r>
                        <a:rPr kumimoji="1" lang="en-US" altLang="ja-JP" sz="1500" dirty="0">
                          <a:latin typeface="+mn-ea"/>
                          <a:ea typeface="+mn-ea"/>
                        </a:rPr>
                        <a:t>B</a:t>
                      </a:r>
                      <a:endParaRPr kumimoji="1" lang="ja-JP" altLang="en-US" sz="1500" dirty="0">
                        <a:latin typeface="+mn-ea"/>
                        <a:ea typeface="+mn-ea"/>
                      </a:endParaRPr>
                    </a:p>
                  </a:txBody>
                  <a:tcPr anchor="ctr"/>
                </a:tc>
                <a:tc>
                  <a:txBody>
                    <a:bodyPr/>
                    <a:lstStyle/>
                    <a:p>
                      <a:pPr algn="ctr"/>
                      <a:endParaRPr kumimoji="1" lang="ja-JP" altLang="en-US" sz="1500" dirty="0">
                        <a:latin typeface="+mn-ea"/>
                        <a:ea typeface="+mn-ea"/>
                      </a:endParaRPr>
                    </a:p>
                  </a:txBody>
                  <a:tcPr anchor="ctr"/>
                </a:tc>
                <a:tc>
                  <a:txBody>
                    <a:bodyPr/>
                    <a:lstStyle/>
                    <a:p>
                      <a:pPr algn="ctr"/>
                      <a:endParaRPr kumimoji="1" lang="ja-JP" altLang="en-US" sz="1500" dirty="0">
                        <a:latin typeface="+mn-ea"/>
                        <a:ea typeface="+mn-ea"/>
                      </a:endParaRPr>
                    </a:p>
                  </a:txBody>
                  <a:tcPr anchor="ctr"/>
                </a:tc>
                <a:tc>
                  <a:txBody>
                    <a:bodyPr/>
                    <a:lstStyle/>
                    <a:p>
                      <a:pPr algn="ctr"/>
                      <a:r>
                        <a:rPr kumimoji="1" lang="en-US" altLang="ja-JP" sz="1500" dirty="0">
                          <a:latin typeface="+mn-ea"/>
                          <a:ea typeface="+mn-ea"/>
                        </a:rPr>
                        <a:t>1.73</a:t>
                      </a:r>
                    </a:p>
                    <a:p>
                      <a:pPr algn="ctr"/>
                      <a:r>
                        <a:rPr kumimoji="1" lang="en-US" altLang="ja-JP" sz="1500" dirty="0">
                          <a:latin typeface="+mn-ea"/>
                          <a:ea typeface="+mn-ea"/>
                        </a:rPr>
                        <a:t>(0.264)</a:t>
                      </a:r>
                      <a:endParaRPr kumimoji="1" lang="ja-JP" altLang="en-US" sz="1500" dirty="0">
                        <a:latin typeface="+mn-ea"/>
                        <a:ea typeface="+mn-ea"/>
                      </a:endParaRPr>
                    </a:p>
                  </a:txBody>
                  <a:tcPr anchor="ctr"/>
                </a:tc>
                <a:extLst>
                  <a:ext uri="{0D108BD9-81ED-4DB2-BD59-A6C34878D82A}">
                    <a16:rowId xmlns:a16="http://schemas.microsoft.com/office/drawing/2014/main" val="2760380675"/>
                  </a:ext>
                </a:extLst>
              </a:tr>
            </a:tbl>
          </a:graphicData>
        </a:graphic>
      </p:graphicFrame>
      <p:sp>
        <p:nvSpPr>
          <p:cNvPr id="10" name="矢印: 右 9">
            <a:extLst>
              <a:ext uri="{FF2B5EF4-FFF2-40B4-BE49-F238E27FC236}">
                <a16:creationId xmlns:a16="http://schemas.microsoft.com/office/drawing/2014/main" id="{ACC724B3-1ABD-4841-8E57-194206E09E8D}"/>
              </a:ext>
            </a:extLst>
          </p:cNvPr>
          <p:cNvSpPr/>
          <p:nvPr/>
        </p:nvSpPr>
        <p:spPr>
          <a:xfrm>
            <a:off x="4142595" y="2989900"/>
            <a:ext cx="504056" cy="504056"/>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3A9D061-CAE9-43CD-B212-378DDAC83D08}"/>
              </a:ext>
            </a:extLst>
          </p:cNvPr>
          <p:cNvSpPr txBox="1"/>
          <p:nvPr/>
        </p:nvSpPr>
        <p:spPr>
          <a:xfrm>
            <a:off x="471490" y="1825299"/>
            <a:ext cx="3538148"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肉牛飼料の例題で</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群間を比較</a:t>
            </a:r>
          </a:p>
        </p:txBody>
      </p:sp>
      <p:sp>
        <p:nvSpPr>
          <p:cNvPr id="12" name="四角形: 角を丸くする 11">
            <a:extLst>
              <a:ext uri="{FF2B5EF4-FFF2-40B4-BE49-F238E27FC236}">
                <a16:creationId xmlns:a16="http://schemas.microsoft.com/office/drawing/2014/main" id="{2F2639C9-AB07-4A53-B79F-BFB2D8132B0C}"/>
              </a:ext>
            </a:extLst>
          </p:cNvPr>
          <p:cNvSpPr/>
          <p:nvPr/>
        </p:nvSpPr>
        <p:spPr>
          <a:xfrm>
            <a:off x="5940152" y="2492895"/>
            <a:ext cx="936103" cy="576065"/>
          </a:xfrm>
          <a:prstGeom prst="roundRect">
            <a:avLst>
              <a:gd name="adj" fmla="val 8213"/>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240C245-565F-4803-903F-AAA14C216A45}"/>
              </a:ext>
            </a:extLst>
          </p:cNvPr>
          <p:cNvSpPr txBox="1"/>
          <p:nvPr/>
        </p:nvSpPr>
        <p:spPr>
          <a:xfrm>
            <a:off x="4497939" y="1849523"/>
            <a:ext cx="4322017" cy="369332"/>
          </a:xfrm>
          <a:prstGeom prst="rect">
            <a:avLst/>
          </a:prstGeom>
          <a:noFill/>
        </p:spPr>
        <p:txBody>
          <a:bodyPr wrap="none" rtlCol="0">
            <a:spAutoFit/>
          </a:bodyPr>
          <a:lstStyle/>
          <a:p>
            <a:pPr algn="l"/>
            <a:r>
              <a:rPr kumimoji="1" lang="en-US" altLang="ja-JP"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Scheffe</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法の結果（上段が</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値，下段が</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p>
        </p:txBody>
      </p:sp>
      <p:cxnSp>
        <p:nvCxnSpPr>
          <p:cNvPr id="15" name="コネクタ: 曲線 14">
            <a:extLst>
              <a:ext uri="{FF2B5EF4-FFF2-40B4-BE49-F238E27FC236}">
                <a16:creationId xmlns:a16="http://schemas.microsoft.com/office/drawing/2014/main" id="{67CE213A-8988-4401-891B-8E054CC87B4D}"/>
              </a:ext>
            </a:extLst>
          </p:cNvPr>
          <p:cNvCxnSpPr>
            <a:cxnSpLocks/>
          </p:cNvCxnSpPr>
          <p:nvPr/>
        </p:nvCxnSpPr>
        <p:spPr>
          <a:xfrm rot="5400000" flipH="1" flipV="1">
            <a:off x="7406119" y="5108982"/>
            <a:ext cx="812482" cy="576064"/>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64360864-9A7B-4F4F-8FF0-C7DC9502F4CE}"/>
              </a:ext>
            </a:extLst>
          </p:cNvPr>
          <p:cNvSpPr/>
          <p:nvPr/>
        </p:nvSpPr>
        <p:spPr>
          <a:xfrm>
            <a:off x="7919856" y="4608729"/>
            <a:ext cx="540576" cy="382044"/>
          </a:xfrm>
          <a:prstGeom prst="roundRect">
            <a:avLst>
              <a:gd name="adj" fmla="val 8213"/>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97427166-3C61-4575-A57D-396FFFCC2E51}"/>
              </a:ext>
            </a:extLst>
          </p:cNvPr>
          <p:cNvSpPr/>
          <p:nvPr/>
        </p:nvSpPr>
        <p:spPr>
          <a:xfrm>
            <a:off x="7755988" y="2531779"/>
            <a:ext cx="915983" cy="511576"/>
          </a:xfrm>
          <a:prstGeom prst="roundRect">
            <a:avLst>
              <a:gd name="adj" fmla="val 8213"/>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A6EC30E-5190-41BA-9022-336FFAC1055D}"/>
              </a:ext>
            </a:extLst>
          </p:cNvPr>
          <p:cNvSpPr txBox="1"/>
          <p:nvPr/>
        </p:nvSpPr>
        <p:spPr>
          <a:xfrm>
            <a:off x="6040815" y="3578888"/>
            <a:ext cx="1879041" cy="323165"/>
          </a:xfrm>
          <a:prstGeom prst="rect">
            <a:avLst/>
          </a:prstGeom>
          <a:noFill/>
        </p:spPr>
        <p:txBody>
          <a:bodyPr wrap="none" rtlCol="0">
            <a:spAutoFit/>
          </a:bodyPr>
          <a:lstStyle/>
          <a:p>
            <a:pPr algn="l"/>
            <a:r>
              <a:rPr kumimoji="1" lang="en-US" altLang="ja-JP" sz="15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N-C</a:t>
            </a:r>
            <a:r>
              <a:rPr kumimoji="1" lang="ja-JP" altLang="en-US" sz="15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群間のみ</a:t>
            </a:r>
            <a:r>
              <a:rPr kumimoji="1" lang="en-US" altLang="ja-JP" sz="15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有意</a:t>
            </a:r>
          </a:p>
        </p:txBody>
      </p:sp>
      <p:cxnSp>
        <p:nvCxnSpPr>
          <p:cNvPr id="24" name="コネクタ: 曲線 23">
            <a:extLst>
              <a:ext uri="{FF2B5EF4-FFF2-40B4-BE49-F238E27FC236}">
                <a16:creationId xmlns:a16="http://schemas.microsoft.com/office/drawing/2014/main" id="{2D33CA64-AA3B-4803-A1E7-A62D9E8D25EA}"/>
              </a:ext>
            </a:extLst>
          </p:cNvPr>
          <p:cNvCxnSpPr>
            <a:cxnSpLocks/>
          </p:cNvCxnSpPr>
          <p:nvPr/>
        </p:nvCxnSpPr>
        <p:spPr>
          <a:xfrm rot="5400000" flipH="1" flipV="1">
            <a:off x="7435711" y="3215648"/>
            <a:ext cx="605903" cy="261316"/>
          </a:xfrm>
          <a:prstGeom prst="curvedConnector3">
            <a:avLst>
              <a:gd name="adj1" fmla="val 50000"/>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A432A5AF-CBC6-4AE1-A9DB-72F0F1C2A859}"/>
              </a:ext>
            </a:extLst>
          </p:cNvPr>
          <p:cNvSpPr txBox="1"/>
          <p:nvPr/>
        </p:nvSpPr>
        <p:spPr>
          <a:xfrm>
            <a:off x="7565907" y="5427256"/>
            <a:ext cx="1296144" cy="323165"/>
          </a:xfrm>
          <a:prstGeom prst="rect">
            <a:avLst/>
          </a:prstGeom>
          <a:noFill/>
        </p:spPr>
        <p:txBody>
          <a:bodyPr wrap="square" rtlCol="0">
            <a:spAutoFit/>
          </a:bodyPr>
          <a:lstStyle/>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棄却できない</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四角形: 角を丸くする 27">
            <a:extLst>
              <a:ext uri="{FF2B5EF4-FFF2-40B4-BE49-F238E27FC236}">
                <a16:creationId xmlns:a16="http://schemas.microsoft.com/office/drawing/2014/main" id="{D403C150-73A5-4EAF-8028-53A3B9B9A393}"/>
              </a:ext>
            </a:extLst>
          </p:cNvPr>
          <p:cNvSpPr/>
          <p:nvPr/>
        </p:nvSpPr>
        <p:spPr>
          <a:xfrm>
            <a:off x="1550057" y="2195716"/>
            <a:ext cx="796822" cy="1593323"/>
          </a:xfrm>
          <a:prstGeom prst="roundRect">
            <a:avLst>
              <a:gd name="adj" fmla="val 8213"/>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686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2" grpId="0" animBg="1"/>
      <p:bldP spid="13" grpId="0"/>
      <p:bldP spid="19" grpId="0" animBg="1"/>
      <p:bldP spid="22" grpId="0" animBg="1"/>
      <p:bldP spid="23" grpId="0"/>
      <p:bldP spid="26" grpId="0"/>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871D0C-4641-4D15-82BF-7D4BE1EF1C0B}"/>
              </a:ext>
            </a:extLst>
          </p:cNvPr>
          <p:cNvSpPr>
            <a:spLocks noGrp="1"/>
          </p:cNvSpPr>
          <p:nvPr>
            <p:ph type="title"/>
          </p:nvPr>
        </p:nvSpPr>
        <p:spPr/>
        <p:txBody>
          <a:bodyPr/>
          <a:lstStyle/>
          <a:p>
            <a:r>
              <a:rPr kumimoji="1" lang="ja-JP" altLang="en-US" sz="3500" dirty="0"/>
              <a:t>仮説判定の事例</a:t>
            </a:r>
            <a:br>
              <a:rPr kumimoji="1" lang="en-US" altLang="ja-JP" dirty="0"/>
            </a:br>
            <a:r>
              <a:rPr kumimoji="1" lang="ja-JP" altLang="en-US" sz="3000" dirty="0"/>
              <a:t>（</a:t>
            </a:r>
            <a:r>
              <a:rPr kumimoji="1" lang="en-US" altLang="ja-JP" sz="3000" dirty="0"/>
              <a:t>2</a:t>
            </a:r>
            <a:r>
              <a:rPr kumimoji="1" lang="ja-JP" altLang="en-US" sz="3000" dirty="0"/>
              <a:t>群の対でない対比を設定した場合）</a:t>
            </a:r>
          </a:p>
        </p:txBody>
      </p:sp>
      <p:graphicFrame>
        <p:nvGraphicFramePr>
          <p:cNvPr id="4" name="コンテンツ プレースホルダー 3">
            <a:extLst>
              <a:ext uri="{FF2B5EF4-FFF2-40B4-BE49-F238E27FC236}">
                <a16:creationId xmlns:a16="http://schemas.microsoft.com/office/drawing/2014/main" id="{D3B1E55E-2F41-48BF-81D3-31D95AD9443D}"/>
              </a:ext>
            </a:extLst>
          </p:cNvPr>
          <p:cNvGraphicFramePr>
            <a:graphicFrameLocks noGrp="1"/>
          </p:cNvGraphicFramePr>
          <p:nvPr>
            <p:ph idx="1"/>
            <p:extLst>
              <p:ext uri="{D42A27DB-BD31-4B8C-83A1-F6EECF244321}">
                <p14:modId xmlns:p14="http://schemas.microsoft.com/office/powerpoint/2010/main" val="2961537723"/>
              </p:ext>
            </p:extLst>
          </p:nvPr>
        </p:nvGraphicFramePr>
        <p:xfrm>
          <a:off x="539552" y="2564904"/>
          <a:ext cx="3461552" cy="1950720"/>
        </p:xfrm>
        <a:graphic>
          <a:graphicData uri="http://schemas.openxmlformats.org/drawingml/2006/table">
            <a:tbl>
              <a:tblPr firstRow="1" lastRow="1" bandRow="1">
                <a:tableStyleId>{5C22544A-7EE6-4342-B048-85BDC9FD1C3A}</a:tableStyleId>
              </a:tblPr>
              <a:tblGrid>
                <a:gridCol w="1000882">
                  <a:extLst>
                    <a:ext uri="{9D8B030D-6E8A-4147-A177-3AD203B41FA5}">
                      <a16:colId xmlns:a16="http://schemas.microsoft.com/office/drawing/2014/main" val="3469064521"/>
                    </a:ext>
                  </a:extLst>
                </a:gridCol>
                <a:gridCol w="814795">
                  <a:extLst>
                    <a:ext uri="{9D8B030D-6E8A-4147-A177-3AD203B41FA5}">
                      <a16:colId xmlns:a16="http://schemas.microsoft.com/office/drawing/2014/main" val="1388660551"/>
                    </a:ext>
                  </a:extLst>
                </a:gridCol>
                <a:gridCol w="814795">
                  <a:extLst>
                    <a:ext uri="{9D8B030D-6E8A-4147-A177-3AD203B41FA5}">
                      <a16:colId xmlns:a16="http://schemas.microsoft.com/office/drawing/2014/main" val="658569977"/>
                    </a:ext>
                  </a:extLst>
                </a:gridCol>
                <a:gridCol w="831080">
                  <a:extLst>
                    <a:ext uri="{9D8B030D-6E8A-4147-A177-3AD203B41FA5}">
                      <a16:colId xmlns:a16="http://schemas.microsoft.com/office/drawing/2014/main" val="3150229369"/>
                    </a:ext>
                  </a:extLst>
                </a:gridCol>
              </a:tblGrid>
              <a:tr h="441092">
                <a:tc>
                  <a:txBody>
                    <a:bodyPr/>
                    <a:lstStyle/>
                    <a:p>
                      <a:pPr algn="ctr"/>
                      <a:r>
                        <a:rPr kumimoji="1" lang="ja-JP" altLang="en-US" sz="1500" dirty="0"/>
                        <a:t>添加物無</a:t>
                      </a:r>
                      <a:r>
                        <a:rPr kumimoji="1" lang="en-US" altLang="ja-JP" sz="1500" dirty="0"/>
                        <a:t>N</a:t>
                      </a:r>
                      <a:endParaRPr kumimoji="1" lang="ja-JP" altLang="en-US" sz="1500" dirty="0"/>
                    </a:p>
                  </a:txBody>
                  <a:tcPr/>
                </a:tc>
                <a:tc>
                  <a:txBody>
                    <a:bodyPr/>
                    <a:lstStyle/>
                    <a:p>
                      <a:pPr algn="ctr"/>
                      <a:r>
                        <a:rPr kumimoji="1" lang="ja-JP" altLang="en-US" sz="1500" dirty="0"/>
                        <a:t>添加物</a:t>
                      </a:r>
                      <a:r>
                        <a:rPr kumimoji="1" lang="en-US" altLang="ja-JP" sz="1500" dirty="0"/>
                        <a:t>A</a:t>
                      </a:r>
                      <a:endParaRPr kumimoji="1" lang="ja-JP" altLang="en-US" sz="1500" dirty="0"/>
                    </a:p>
                  </a:txBody>
                  <a:tcPr/>
                </a:tc>
                <a:tc>
                  <a:txBody>
                    <a:bodyPr/>
                    <a:lstStyle/>
                    <a:p>
                      <a:pPr algn="ctr"/>
                      <a:r>
                        <a:rPr kumimoji="1" lang="ja-JP" altLang="en-US" sz="1500" dirty="0"/>
                        <a:t>添加物</a:t>
                      </a:r>
                      <a:r>
                        <a:rPr kumimoji="1" lang="en-US" altLang="ja-JP" sz="1500" dirty="0"/>
                        <a:t>B</a:t>
                      </a:r>
                      <a:endParaRPr kumimoji="1" lang="ja-JP" altLang="en-US" sz="1500" dirty="0"/>
                    </a:p>
                  </a:txBody>
                  <a:tcPr/>
                </a:tc>
                <a:tc>
                  <a:txBody>
                    <a:bodyPr/>
                    <a:lstStyle/>
                    <a:p>
                      <a:pPr algn="ctr"/>
                      <a:r>
                        <a:rPr kumimoji="1" lang="ja-JP" altLang="en-US" sz="1500" dirty="0"/>
                        <a:t>添加物</a:t>
                      </a:r>
                      <a:r>
                        <a:rPr kumimoji="1" lang="en-US" altLang="ja-JP" sz="1500" dirty="0"/>
                        <a:t>C</a:t>
                      </a:r>
                      <a:endParaRPr kumimoji="1" lang="ja-JP" altLang="en-US" sz="1500" dirty="0"/>
                    </a:p>
                  </a:txBody>
                  <a:tcPr/>
                </a:tc>
                <a:extLst>
                  <a:ext uri="{0D108BD9-81ED-4DB2-BD59-A6C34878D82A}">
                    <a16:rowId xmlns:a16="http://schemas.microsoft.com/office/drawing/2014/main" val="875623492"/>
                  </a:ext>
                </a:extLst>
              </a:tr>
              <a:tr h="257304">
                <a:tc>
                  <a:txBody>
                    <a:bodyPr/>
                    <a:lstStyle/>
                    <a:p>
                      <a:pPr algn="ctr"/>
                      <a:r>
                        <a:rPr kumimoji="1" lang="en-US" altLang="ja-JP" sz="1700" dirty="0"/>
                        <a:t>470</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extLst>
                  <a:ext uri="{0D108BD9-81ED-4DB2-BD59-A6C34878D82A}">
                    <a16:rowId xmlns:a16="http://schemas.microsoft.com/office/drawing/2014/main" val="4087393179"/>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510</a:t>
                      </a:r>
                      <a:endParaRPr kumimoji="1" lang="ja-JP" altLang="en-US" sz="1700" dirty="0"/>
                    </a:p>
                  </a:txBody>
                  <a:tcPr/>
                </a:tc>
                <a:tc>
                  <a:txBody>
                    <a:bodyPr/>
                    <a:lstStyle/>
                    <a:p>
                      <a:pPr algn="ctr"/>
                      <a:r>
                        <a:rPr kumimoji="1" lang="en-US" altLang="ja-JP" sz="1700" dirty="0"/>
                        <a:t>530</a:t>
                      </a:r>
                      <a:endParaRPr kumimoji="1" lang="ja-JP" altLang="en-US" sz="1700" dirty="0"/>
                    </a:p>
                  </a:txBody>
                  <a:tcPr/>
                </a:tc>
                <a:tc>
                  <a:txBody>
                    <a:bodyPr/>
                    <a:lstStyle/>
                    <a:p>
                      <a:pPr algn="ctr"/>
                      <a:r>
                        <a:rPr kumimoji="1" lang="en-US" altLang="ja-JP" sz="1700" dirty="0"/>
                        <a:t>570</a:t>
                      </a:r>
                      <a:endParaRPr kumimoji="1" lang="ja-JP" altLang="en-US" sz="1700" dirty="0"/>
                    </a:p>
                  </a:txBody>
                  <a:tcPr/>
                </a:tc>
                <a:extLst>
                  <a:ext uri="{0D108BD9-81ED-4DB2-BD59-A6C34878D82A}">
                    <a16:rowId xmlns:a16="http://schemas.microsoft.com/office/drawing/2014/main" val="396466793"/>
                  </a:ext>
                </a:extLst>
              </a:tr>
              <a:tr h="257304">
                <a:tc>
                  <a:txBody>
                    <a:bodyPr/>
                    <a:lstStyle/>
                    <a:p>
                      <a:pPr algn="ctr"/>
                      <a:r>
                        <a:rPr kumimoji="1" lang="en-US" altLang="ja-JP" sz="1700" dirty="0"/>
                        <a:t>490</a:t>
                      </a:r>
                      <a:endParaRPr kumimoji="1" lang="ja-JP" altLang="en-US" sz="1700" dirty="0"/>
                    </a:p>
                  </a:txBody>
                  <a:tcPr/>
                </a:tc>
                <a:tc>
                  <a:txBody>
                    <a:bodyPr/>
                    <a:lstStyle/>
                    <a:p>
                      <a:pPr algn="ctr"/>
                      <a:endParaRPr kumimoji="1" lang="ja-JP" altLang="en-US" sz="1700" dirty="0"/>
                    </a:p>
                  </a:txBody>
                  <a:tcPr/>
                </a:tc>
                <a:tc>
                  <a:txBody>
                    <a:bodyPr/>
                    <a:lstStyle/>
                    <a:p>
                      <a:pPr algn="ct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60380675"/>
                  </a:ext>
                </a:extLst>
              </a:tr>
              <a:tr h="257304">
                <a:tc>
                  <a:txBody>
                    <a:bodyPr/>
                    <a:lstStyle/>
                    <a:p>
                      <a:pPr algn="ctr"/>
                      <a:r>
                        <a:rPr kumimoji="1" lang="en-US" altLang="ja-JP" sz="1700" dirty="0"/>
                        <a:t>480</a:t>
                      </a:r>
                      <a:endParaRPr kumimoji="1" lang="ja-JP" altLang="en-US" sz="1700" dirty="0"/>
                    </a:p>
                  </a:txBody>
                  <a:tcPr/>
                </a:tc>
                <a:tc>
                  <a:txBody>
                    <a:bodyPr/>
                    <a:lstStyle/>
                    <a:p>
                      <a:pPr algn="ctr"/>
                      <a:r>
                        <a:rPr kumimoji="1" lang="en-US" altLang="ja-JP" sz="1700" dirty="0"/>
                        <a:t>515</a:t>
                      </a:r>
                      <a:endParaRPr kumimoji="1" lang="ja-JP" altLang="en-US" sz="1700" dirty="0"/>
                    </a:p>
                  </a:txBody>
                  <a:tcPr/>
                </a:tc>
                <a:tc>
                  <a:txBody>
                    <a:bodyPr/>
                    <a:lstStyle/>
                    <a:p>
                      <a:pPr algn="ctr"/>
                      <a:r>
                        <a:rPr kumimoji="1" lang="en-US" altLang="ja-JP" sz="1700" dirty="0"/>
                        <a:t>520</a:t>
                      </a:r>
                      <a:endParaRPr kumimoji="1" lang="ja-JP" altLang="en-US" sz="1700" dirty="0"/>
                    </a:p>
                  </a:txBody>
                  <a:tcPr/>
                </a:tc>
                <a:tc>
                  <a:txBody>
                    <a:bodyPr/>
                    <a:lstStyle/>
                    <a:p>
                      <a:pPr algn="ctr"/>
                      <a:r>
                        <a:rPr kumimoji="1" lang="en-US" altLang="ja-JP" sz="1700" dirty="0"/>
                        <a:t>550</a:t>
                      </a:r>
                      <a:endParaRPr kumimoji="1" lang="ja-JP" altLang="en-US" sz="1700" dirty="0"/>
                    </a:p>
                  </a:txBody>
                  <a:tcPr/>
                </a:tc>
                <a:extLst>
                  <a:ext uri="{0D108BD9-81ED-4DB2-BD59-A6C34878D82A}">
                    <a16:rowId xmlns:a16="http://schemas.microsoft.com/office/drawing/2014/main" val="2773097320"/>
                  </a:ext>
                </a:extLst>
              </a:tr>
            </a:tbl>
          </a:graphicData>
        </a:graphic>
      </p:graphicFrame>
      <p:sp>
        <p:nvSpPr>
          <p:cNvPr id="5" name="四角形: 角を丸くする 4">
            <a:extLst>
              <a:ext uri="{FF2B5EF4-FFF2-40B4-BE49-F238E27FC236}">
                <a16:creationId xmlns:a16="http://schemas.microsoft.com/office/drawing/2014/main" id="{EEFB4A5B-4FA5-4155-B4DF-B509F6ABA53B}"/>
              </a:ext>
            </a:extLst>
          </p:cNvPr>
          <p:cNvSpPr/>
          <p:nvPr/>
        </p:nvSpPr>
        <p:spPr>
          <a:xfrm>
            <a:off x="533661" y="2563819"/>
            <a:ext cx="939352" cy="1582927"/>
          </a:xfrm>
          <a:prstGeom prst="roundRect">
            <a:avLst>
              <a:gd name="adj" fmla="val 8213"/>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119D680-B45A-4E66-955E-4B16BC752265}"/>
              </a:ext>
            </a:extLst>
          </p:cNvPr>
          <p:cNvSpPr txBox="1"/>
          <p:nvPr/>
        </p:nvSpPr>
        <p:spPr>
          <a:xfrm>
            <a:off x="395536" y="1871775"/>
            <a:ext cx="4608512" cy="646331"/>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Tukey</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法では不可能な，</a:t>
            </a:r>
            <a:r>
              <a:rPr kumimoji="1" lang="ja-JP" altLang="en-US" sz="1800" dirty="0">
                <a:solidFill>
                  <a:srgbClr val="79DCFF"/>
                </a:solidFill>
                <a:latin typeface="ＭＳ Ｐゴシック" panose="020B0600070205080204" pitchFamily="50" charset="-128"/>
                <a:ea typeface="ＭＳ Ｐゴシック" panose="020B0600070205080204" pitchFamily="50" charset="-128"/>
                <a:cs typeface="Meiryo UI" pitchFamily="50" charset="-128"/>
              </a:rPr>
              <a:t>添加物無</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18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添加物有</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グループの対比（</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B&amp;C</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）を比較</a:t>
            </a:r>
          </a:p>
        </p:txBody>
      </p:sp>
      <p:sp>
        <p:nvSpPr>
          <p:cNvPr id="7" name="四角形: 角を丸くする 6">
            <a:extLst>
              <a:ext uri="{FF2B5EF4-FFF2-40B4-BE49-F238E27FC236}">
                <a16:creationId xmlns:a16="http://schemas.microsoft.com/office/drawing/2014/main" id="{E637DBC6-3A83-49B8-B0FA-071A526BF31B}"/>
              </a:ext>
            </a:extLst>
          </p:cNvPr>
          <p:cNvSpPr/>
          <p:nvPr/>
        </p:nvSpPr>
        <p:spPr>
          <a:xfrm>
            <a:off x="1547664" y="2563819"/>
            <a:ext cx="2453439" cy="1582927"/>
          </a:xfrm>
          <a:prstGeom prst="roundRect">
            <a:avLst>
              <a:gd name="adj" fmla="val 8213"/>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オブジェクト 8">
            <a:extLst>
              <a:ext uri="{FF2B5EF4-FFF2-40B4-BE49-F238E27FC236}">
                <a16:creationId xmlns:a16="http://schemas.microsoft.com/office/drawing/2014/main" id="{2CD8CB1A-6C3F-4BB8-A58F-18D5D3FC1D15}"/>
              </a:ext>
            </a:extLst>
          </p:cNvPr>
          <p:cNvGraphicFramePr>
            <a:graphicFrameLocks noChangeAspect="1"/>
          </p:cNvGraphicFramePr>
          <p:nvPr>
            <p:extLst>
              <p:ext uri="{D42A27DB-BD31-4B8C-83A1-F6EECF244321}">
                <p14:modId xmlns:p14="http://schemas.microsoft.com/office/powerpoint/2010/main" val="2171241853"/>
              </p:ext>
            </p:extLst>
          </p:nvPr>
        </p:nvGraphicFramePr>
        <p:xfrm>
          <a:off x="4524003" y="2132856"/>
          <a:ext cx="4224461" cy="3160365"/>
        </p:xfrm>
        <a:graphic>
          <a:graphicData uri="http://schemas.openxmlformats.org/presentationml/2006/ole">
            <mc:AlternateContent xmlns:mc="http://schemas.openxmlformats.org/markup-compatibility/2006">
              <mc:Choice xmlns:v="urn:schemas-microsoft-com:vml" Requires="v">
                <p:oleObj spid="_x0000_s11283" name="Equation" r:id="rId3" imgW="2857320" imgH="2133360" progId="Equation.DSMT4">
                  <p:embed/>
                </p:oleObj>
              </mc:Choice>
              <mc:Fallback>
                <p:oleObj name="Equation" r:id="rId3" imgW="2857320" imgH="2133360" progId="Equation.DSMT4">
                  <p:embed/>
                  <p:pic>
                    <p:nvPicPr>
                      <p:cNvPr id="0" name="Object 1"/>
                      <p:cNvPicPr>
                        <a:picLocks noChangeAspect="1" noChangeArrowheads="1"/>
                      </p:cNvPicPr>
                      <p:nvPr/>
                    </p:nvPicPr>
                    <p:blipFill>
                      <a:blip r:embed="rId4"/>
                      <a:srcRect/>
                      <a:stretch>
                        <a:fillRect/>
                      </a:stretch>
                    </p:blipFill>
                    <p:spPr bwMode="auto">
                      <a:xfrm>
                        <a:off x="4524003" y="2132856"/>
                        <a:ext cx="4224461" cy="3160365"/>
                      </a:xfrm>
                      <a:prstGeom prst="rect">
                        <a:avLst/>
                      </a:prstGeom>
                      <a:noFill/>
                    </p:spPr>
                  </p:pic>
                </p:oleObj>
              </mc:Fallback>
            </mc:AlternateContent>
          </a:graphicData>
        </a:graphic>
      </p:graphicFrame>
      <p:sp>
        <p:nvSpPr>
          <p:cNvPr id="10" name="テキスト ボックス 9">
            <a:extLst>
              <a:ext uri="{FF2B5EF4-FFF2-40B4-BE49-F238E27FC236}">
                <a16:creationId xmlns:a16="http://schemas.microsoft.com/office/drawing/2014/main" id="{E762344C-7EA9-4299-835D-25EB3C3E8F07}"/>
              </a:ext>
            </a:extLst>
          </p:cNvPr>
          <p:cNvSpPr txBox="1"/>
          <p:nvPr/>
        </p:nvSpPr>
        <p:spPr>
          <a:xfrm>
            <a:off x="724744" y="4509120"/>
            <a:ext cx="720080" cy="369332"/>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a:t>
            </a:r>
            <a:r>
              <a:rPr kumimoji="1" lang="en-US" altLang="ja-JP" sz="18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17384887-0FB0-4B4D-BEAC-C3BA18562CDD}"/>
                  </a:ext>
                </a:extLst>
              </p:cNvPr>
              <p:cNvSpPr txBox="1"/>
              <p:nvPr/>
            </p:nvSpPr>
            <p:spPr>
              <a:xfrm>
                <a:off x="1547664" y="4481591"/>
                <a:ext cx="720080" cy="484876"/>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a:t>
                </a:r>
                <a:r>
                  <a:rPr kumimoji="1" lang="en-US" altLang="ja-JP" sz="18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f>
                      <m:fPr>
                        <m:ctrlPr>
                          <a:rPr kumimoji="1" lang="en-US" altLang="ja-JP" sz="1800" i="1" smtClean="0">
                            <a:solidFill>
                              <a:schemeClr val="bg1"/>
                            </a:solidFill>
                            <a:latin typeface="Cambria Math" panose="02040503050406030204" pitchFamily="18" charset="0"/>
                            <a:ea typeface="ＭＳ Ｐゴシック" panose="020B0600070205080204" pitchFamily="50" charset="-128"/>
                          </a:rPr>
                        </m:ctrlPr>
                      </m:fPr>
                      <m:num>
                        <m:r>
                          <a:rPr kumimoji="1" lang="en-US" altLang="ja-JP" sz="1800" b="0" i="1" smtClean="0">
                            <a:solidFill>
                              <a:schemeClr val="bg1"/>
                            </a:solidFill>
                            <a:latin typeface="Cambria Math" panose="02040503050406030204" pitchFamily="18" charset="0"/>
                            <a:ea typeface="ＭＳ Ｐゴシック" panose="020B0600070205080204" pitchFamily="50" charset="-128"/>
                          </a:rPr>
                          <m:t>1</m:t>
                        </m:r>
                      </m:num>
                      <m:den>
                        <m:r>
                          <a:rPr kumimoji="1" lang="en-US" altLang="ja-JP" sz="1800" b="0" i="1" smtClean="0">
                            <a:solidFill>
                              <a:schemeClr val="bg1"/>
                            </a:solidFill>
                            <a:latin typeface="Cambria Math" panose="02040503050406030204" pitchFamily="18" charset="0"/>
                            <a:ea typeface="ＭＳ Ｐゴシック" panose="020B0600070205080204" pitchFamily="50" charset="-128"/>
                          </a:rPr>
                          <m:t>3</m:t>
                        </m:r>
                      </m:den>
                    </m:f>
                  </m:oMath>
                </a14:m>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1" name="テキスト ボックス 10">
                <a:extLst>
                  <a:ext uri="{FF2B5EF4-FFF2-40B4-BE49-F238E27FC236}">
                    <a16:creationId xmlns:a16="http://schemas.microsoft.com/office/drawing/2014/main" id="{17384887-0FB0-4B4D-BEAC-C3BA18562CDD}"/>
                  </a:ext>
                </a:extLst>
              </p:cNvPr>
              <p:cNvSpPr txBox="1">
                <a:spLocks noRot="1" noChangeAspect="1" noMove="1" noResize="1" noEditPoints="1" noAdjustHandles="1" noChangeArrowheads="1" noChangeShapeType="1" noTextEdit="1"/>
              </p:cNvSpPr>
              <p:nvPr/>
            </p:nvSpPr>
            <p:spPr>
              <a:xfrm>
                <a:off x="1547664" y="4481591"/>
                <a:ext cx="720080" cy="484876"/>
              </a:xfrm>
              <a:prstGeom prst="rect">
                <a:avLst/>
              </a:prstGeom>
              <a:blipFill>
                <a:blip r:embed="rId5"/>
                <a:stretch>
                  <a:fillRect l="-7627" b="-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692FC796-C92C-4B2D-BC35-7AB7C4AD0BB2}"/>
                  </a:ext>
                </a:extLst>
              </p:cNvPr>
              <p:cNvSpPr txBox="1"/>
              <p:nvPr/>
            </p:nvSpPr>
            <p:spPr>
              <a:xfrm>
                <a:off x="2370584" y="4498608"/>
                <a:ext cx="720080" cy="484876"/>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a:t>
                </a:r>
                <a:r>
                  <a:rPr kumimoji="1" lang="en-US" altLang="ja-JP" sz="18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f>
                      <m:fPr>
                        <m:ctrlPr>
                          <a:rPr kumimoji="1" lang="en-US" altLang="ja-JP" sz="1800" i="1" smtClean="0">
                            <a:solidFill>
                              <a:schemeClr val="bg1"/>
                            </a:solidFill>
                            <a:latin typeface="Cambria Math" panose="02040503050406030204" pitchFamily="18" charset="0"/>
                            <a:ea typeface="ＭＳ Ｐゴシック" panose="020B0600070205080204" pitchFamily="50" charset="-128"/>
                          </a:rPr>
                        </m:ctrlPr>
                      </m:fPr>
                      <m:num>
                        <m:r>
                          <a:rPr kumimoji="1" lang="en-US" altLang="ja-JP" sz="1800" b="0" i="1" smtClean="0">
                            <a:solidFill>
                              <a:schemeClr val="bg1"/>
                            </a:solidFill>
                            <a:latin typeface="Cambria Math" panose="02040503050406030204" pitchFamily="18" charset="0"/>
                            <a:ea typeface="ＭＳ Ｐゴシック" panose="020B0600070205080204" pitchFamily="50" charset="-128"/>
                          </a:rPr>
                          <m:t>1</m:t>
                        </m:r>
                      </m:num>
                      <m:den>
                        <m:r>
                          <a:rPr kumimoji="1" lang="en-US" altLang="ja-JP" sz="1800" b="0" i="1" smtClean="0">
                            <a:solidFill>
                              <a:schemeClr val="bg1"/>
                            </a:solidFill>
                            <a:latin typeface="Cambria Math" panose="02040503050406030204" pitchFamily="18" charset="0"/>
                            <a:ea typeface="ＭＳ Ｐゴシック" panose="020B0600070205080204" pitchFamily="50" charset="-128"/>
                          </a:rPr>
                          <m:t>3</m:t>
                        </m:r>
                      </m:den>
                    </m:f>
                  </m:oMath>
                </a14:m>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2" name="テキスト ボックス 11">
                <a:extLst>
                  <a:ext uri="{FF2B5EF4-FFF2-40B4-BE49-F238E27FC236}">
                    <a16:creationId xmlns:a16="http://schemas.microsoft.com/office/drawing/2014/main" id="{692FC796-C92C-4B2D-BC35-7AB7C4AD0BB2}"/>
                  </a:ext>
                </a:extLst>
              </p:cNvPr>
              <p:cNvSpPr txBox="1">
                <a:spLocks noRot="1" noChangeAspect="1" noMove="1" noResize="1" noEditPoints="1" noAdjustHandles="1" noChangeArrowheads="1" noChangeShapeType="1" noTextEdit="1"/>
              </p:cNvSpPr>
              <p:nvPr/>
            </p:nvSpPr>
            <p:spPr>
              <a:xfrm>
                <a:off x="2370584" y="4498608"/>
                <a:ext cx="720080" cy="484876"/>
              </a:xfrm>
              <a:prstGeom prst="rect">
                <a:avLst/>
              </a:prstGeom>
              <a:blipFill>
                <a:blip r:embed="rId6"/>
                <a:stretch>
                  <a:fillRect l="-7627" b="-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871438CD-BCF1-41C2-9193-85612C14F5DC}"/>
                  </a:ext>
                </a:extLst>
              </p:cNvPr>
              <p:cNvSpPr txBox="1"/>
              <p:nvPr/>
            </p:nvSpPr>
            <p:spPr>
              <a:xfrm>
                <a:off x="3193504" y="4515624"/>
                <a:ext cx="720080" cy="484876"/>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a:t>
                </a:r>
                <a:r>
                  <a:rPr kumimoji="1" lang="en-US" altLang="ja-JP" sz="18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f>
                      <m:fPr>
                        <m:ctrlPr>
                          <a:rPr kumimoji="1" lang="en-US" altLang="ja-JP" sz="1800" i="1" smtClean="0">
                            <a:solidFill>
                              <a:schemeClr val="bg1"/>
                            </a:solidFill>
                            <a:latin typeface="Cambria Math" panose="02040503050406030204" pitchFamily="18" charset="0"/>
                            <a:ea typeface="ＭＳ Ｐゴシック" panose="020B0600070205080204" pitchFamily="50" charset="-128"/>
                          </a:rPr>
                        </m:ctrlPr>
                      </m:fPr>
                      <m:num>
                        <m:r>
                          <a:rPr kumimoji="1" lang="en-US" altLang="ja-JP" sz="1800" b="0" i="1" smtClean="0">
                            <a:solidFill>
                              <a:schemeClr val="bg1"/>
                            </a:solidFill>
                            <a:latin typeface="Cambria Math" panose="02040503050406030204" pitchFamily="18" charset="0"/>
                            <a:ea typeface="ＭＳ Ｐゴシック" panose="020B0600070205080204" pitchFamily="50" charset="-128"/>
                          </a:rPr>
                          <m:t>1</m:t>
                        </m:r>
                      </m:num>
                      <m:den>
                        <m:r>
                          <a:rPr kumimoji="1" lang="en-US" altLang="ja-JP" sz="1800" b="0" i="1" smtClean="0">
                            <a:solidFill>
                              <a:schemeClr val="bg1"/>
                            </a:solidFill>
                            <a:latin typeface="Cambria Math" panose="02040503050406030204" pitchFamily="18" charset="0"/>
                            <a:ea typeface="ＭＳ Ｐゴシック" panose="020B0600070205080204" pitchFamily="50" charset="-128"/>
                          </a:rPr>
                          <m:t>3</m:t>
                        </m:r>
                      </m:den>
                    </m:f>
                  </m:oMath>
                </a14:m>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3" name="テキスト ボックス 12">
                <a:extLst>
                  <a:ext uri="{FF2B5EF4-FFF2-40B4-BE49-F238E27FC236}">
                    <a16:creationId xmlns:a16="http://schemas.microsoft.com/office/drawing/2014/main" id="{871438CD-BCF1-41C2-9193-85612C14F5DC}"/>
                  </a:ext>
                </a:extLst>
              </p:cNvPr>
              <p:cNvSpPr txBox="1">
                <a:spLocks noRot="1" noChangeAspect="1" noMove="1" noResize="1" noEditPoints="1" noAdjustHandles="1" noChangeArrowheads="1" noChangeShapeType="1" noTextEdit="1"/>
              </p:cNvSpPr>
              <p:nvPr/>
            </p:nvSpPr>
            <p:spPr>
              <a:xfrm>
                <a:off x="3193504" y="4515624"/>
                <a:ext cx="720080" cy="484876"/>
              </a:xfrm>
              <a:prstGeom prst="rect">
                <a:avLst/>
              </a:prstGeom>
              <a:blipFill>
                <a:blip r:embed="rId7"/>
                <a:stretch>
                  <a:fillRect l="-7627" b="-3797"/>
                </a:stretch>
              </a:blipFill>
            </p:spPr>
            <p:txBody>
              <a:bodyPr/>
              <a:lstStyle/>
              <a:p>
                <a:r>
                  <a:rPr lang="ja-JP" altLang="en-US">
                    <a:noFill/>
                  </a:rPr>
                  <a:t> </a:t>
                </a:r>
              </a:p>
            </p:txBody>
          </p:sp>
        </mc:Fallback>
      </mc:AlternateContent>
      <p:sp>
        <p:nvSpPr>
          <p:cNvPr id="14" name="四角形: 角を丸くする 13">
            <a:extLst>
              <a:ext uri="{FF2B5EF4-FFF2-40B4-BE49-F238E27FC236}">
                <a16:creationId xmlns:a16="http://schemas.microsoft.com/office/drawing/2014/main" id="{1062F1B8-83E5-4480-9D74-48E4164E37C8}"/>
              </a:ext>
            </a:extLst>
          </p:cNvPr>
          <p:cNvSpPr/>
          <p:nvPr/>
        </p:nvSpPr>
        <p:spPr>
          <a:xfrm>
            <a:off x="4644008" y="4983484"/>
            <a:ext cx="504056" cy="337835"/>
          </a:xfrm>
          <a:prstGeom prst="roundRect">
            <a:avLst>
              <a:gd name="adj" fmla="val 8213"/>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88C725D-0C9B-4F66-B212-0B66B948E7A5}"/>
              </a:ext>
            </a:extLst>
          </p:cNvPr>
          <p:cNvSpPr txBox="1"/>
          <p:nvPr/>
        </p:nvSpPr>
        <p:spPr>
          <a:xfrm>
            <a:off x="1763688" y="5847676"/>
            <a:ext cx="5255920"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自由度は先ほど同じため，</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％有意水準の限界値は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4.76</a:t>
            </a:r>
          </a:p>
        </p:txBody>
      </p:sp>
      <p:cxnSp>
        <p:nvCxnSpPr>
          <p:cNvPr id="16" name="コネクタ: 曲線 15">
            <a:extLst>
              <a:ext uri="{FF2B5EF4-FFF2-40B4-BE49-F238E27FC236}">
                <a16:creationId xmlns:a16="http://schemas.microsoft.com/office/drawing/2014/main" id="{5DC3F0A5-C766-4140-A046-161EC588CCE4}"/>
              </a:ext>
            </a:extLst>
          </p:cNvPr>
          <p:cNvCxnSpPr>
            <a:cxnSpLocks/>
          </p:cNvCxnSpPr>
          <p:nvPr/>
        </p:nvCxnSpPr>
        <p:spPr>
          <a:xfrm rot="10800000">
            <a:off x="5191874" y="5269514"/>
            <a:ext cx="892294" cy="607758"/>
          </a:xfrm>
          <a:prstGeom prst="curvedConnector3">
            <a:avLst>
              <a:gd name="adj1" fmla="val 101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8A90E82-75D2-4AAB-B69D-6C98C62FA6DF}"/>
              </a:ext>
            </a:extLst>
          </p:cNvPr>
          <p:cNvSpPr txBox="1"/>
          <p:nvPr/>
        </p:nvSpPr>
        <p:spPr>
          <a:xfrm>
            <a:off x="6127977" y="5030801"/>
            <a:ext cx="2332456" cy="784830"/>
          </a:xfrm>
          <a:prstGeom prst="rect">
            <a:avLst/>
          </a:prstGeom>
          <a:noFill/>
        </p:spPr>
        <p:txBody>
          <a:bodyPr wrap="square" rtlCol="0">
            <a:spAutoFit/>
          </a:bodyPr>
          <a:lstStyle/>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帰無仮説は棄却できる</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（母平均に差はある＝添加物の成長促進効果あり）</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164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124" y="628217"/>
            <a:ext cx="8568952" cy="1143000"/>
          </a:xfrm>
        </p:spPr>
        <p:txBody>
          <a:bodyPr/>
          <a:lstStyle/>
          <a:p>
            <a:r>
              <a:rPr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50" charset="-128"/>
              </a:rPr>
              <a:t>多重比較</a:t>
            </a:r>
            <a:endParaRPr kumimoji="1" lang="ja-JP" altLang="en-US" sz="3500" dirty="0">
              <a:effectLst>
                <a:outerShdw blurRad="38100" dist="38100" dir="2700000" algn="tl">
                  <a:srgbClr val="000000">
                    <a:alpha val="43137"/>
                  </a:srgbClr>
                </a:outerShdw>
              </a:effectLst>
              <a:latin typeface="Tahoma" pitchFamily="34" charset="0"/>
              <a:ea typeface="+mn-ea"/>
              <a:cs typeface="Tahoma" pitchFamily="34" charset="0"/>
            </a:endParaRPr>
          </a:p>
        </p:txBody>
      </p:sp>
      <p:sp>
        <p:nvSpPr>
          <p:cNvPr id="11" name="テキスト ボックス 10"/>
          <p:cNvSpPr txBox="1"/>
          <p:nvPr/>
        </p:nvSpPr>
        <p:spPr>
          <a:xfrm>
            <a:off x="467544" y="1988840"/>
            <a:ext cx="5949064" cy="477054"/>
          </a:xfrm>
          <a:prstGeom prst="rect">
            <a:avLst/>
          </a:prstGeom>
          <a:noFill/>
        </p:spPr>
        <p:txBody>
          <a:bodyPr wrap="none" rtlCol="0">
            <a:spAutoFit/>
          </a:bodyPr>
          <a:lstStyle/>
          <a:p>
            <a:r>
              <a:rPr kumimoji="1" lang="ja-JP" altLang="en-US" sz="2500" dirty="0">
                <a:solidFill>
                  <a:schemeClr val="bg1"/>
                </a:solidFill>
                <a:latin typeface="+mn-ea"/>
                <a:cs typeface="Meiryo UI" pitchFamily="50" charset="-128"/>
              </a:rPr>
              <a:t>分散分析で要因効果があるとわかっても</a:t>
            </a:r>
            <a:r>
              <a:rPr kumimoji="1" lang="en-US" altLang="ja-JP" sz="2500" dirty="0">
                <a:solidFill>
                  <a:schemeClr val="bg1"/>
                </a:solidFill>
                <a:latin typeface="+mn-ea"/>
                <a:cs typeface="Meiryo UI" pitchFamily="50" charset="-128"/>
              </a:rPr>
              <a:t>…</a:t>
            </a:r>
            <a:endParaRPr kumimoji="1" lang="ja-JP" altLang="en-US" sz="2500" dirty="0">
              <a:solidFill>
                <a:schemeClr val="bg1"/>
              </a:solidFill>
              <a:latin typeface="+mn-ea"/>
              <a:cs typeface="Meiryo UI" pitchFamily="50" charset="-128"/>
            </a:endParaRPr>
          </a:p>
        </p:txBody>
      </p:sp>
      <p:sp>
        <p:nvSpPr>
          <p:cNvPr id="12" name="円/楕円 11"/>
          <p:cNvSpPr/>
          <p:nvPr/>
        </p:nvSpPr>
        <p:spPr>
          <a:xfrm>
            <a:off x="1979712" y="2757981"/>
            <a:ext cx="1152128" cy="1152128"/>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群</a:t>
            </a:r>
            <a:r>
              <a:rPr kumimoji="1" lang="en-US" altLang="ja-JP" dirty="0"/>
              <a:t>1</a:t>
            </a:r>
            <a:endParaRPr kumimoji="1" lang="ja-JP" altLang="en-US" dirty="0"/>
          </a:p>
        </p:txBody>
      </p:sp>
      <p:sp>
        <p:nvSpPr>
          <p:cNvPr id="13" name="円/楕円 12"/>
          <p:cNvSpPr/>
          <p:nvPr/>
        </p:nvSpPr>
        <p:spPr>
          <a:xfrm>
            <a:off x="3851920" y="2730815"/>
            <a:ext cx="1152128" cy="1152128"/>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群</a:t>
            </a:r>
            <a:r>
              <a:rPr kumimoji="1" lang="en-US" altLang="ja-JP" dirty="0"/>
              <a:t>2</a:t>
            </a:r>
            <a:endParaRPr kumimoji="1" lang="ja-JP" altLang="en-US" dirty="0"/>
          </a:p>
        </p:txBody>
      </p:sp>
      <p:sp>
        <p:nvSpPr>
          <p:cNvPr id="15" name="テキスト ボックス 14"/>
          <p:cNvSpPr txBox="1"/>
          <p:nvPr/>
        </p:nvSpPr>
        <p:spPr>
          <a:xfrm>
            <a:off x="1445828" y="4733546"/>
            <a:ext cx="6205545" cy="477054"/>
          </a:xfrm>
          <a:prstGeom prst="rect">
            <a:avLst/>
          </a:prstGeom>
          <a:noFill/>
        </p:spPr>
        <p:txBody>
          <a:bodyPr wrap="none" rtlCol="0">
            <a:spAutoFit/>
          </a:bodyPr>
          <a:lstStyle/>
          <a:p>
            <a:pPr algn="ctr"/>
            <a:r>
              <a:rPr kumimoji="1" lang="ja-JP" altLang="en-US" sz="2500" dirty="0">
                <a:solidFill>
                  <a:srgbClr val="FFFF00"/>
                </a:solidFill>
                <a:latin typeface="+mn-ea"/>
                <a:cs typeface="Meiryo UI" pitchFamily="50" charset="-128"/>
              </a:rPr>
              <a:t>どの対（</a:t>
            </a:r>
            <a:r>
              <a:rPr kumimoji="1" lang="en-US" altLang="ja-JP" sz="2500" dirty="0">
                <a:solidFill>
                  <a:srgbClr val="FFFF00"/>
                </a:solidFill>
                <a:latin typeface="+mn-ea"/>
                <a:cs typeface="Meiryo UI" pitchFamily="50" charset="-128"/>
              </a:rPr>
              <a:t>2</a:t>
            </a:r>
            <a:r>
              <a:rPr kumimoji="1" lang="ja-JP" altLang="en-US" sz="2500" dirty="0">
                <a:solidFill>
                  <a:srgbClr val="FFFF00"/>
                </a:solidFill>
                <a:latin typeface="+mn-ea"/>
                <a:cs typeface="Meiryo UI" pitchFamily="50" charset="-128"/>
              </a:rPr>
              <a:t>群間）に差があるかはわからない</a:t>
            </a:r>
            <a:r>
              <a:rPr kumimoji="1" lang="en-US" altLang="ja-JP" sz="2500" dirty="0">
                <a:solidFill>
                  <a:srgbClr val="FFFF00"/>
                </a:solidFill>
                <a:latin typeface="+mn-ea"/>
                <a:cs typeface="Meiryo UI" pitchFamily="50" charset="-128"/>
              </a:rPr>
              <a:t>…</a:t>
            </a:r>
            <a:endParaRPr kumimoji="1" lang="en-US" altLang="ja-JP" sz="2500" dirty="0">
              <a:solidFill>
                <a:schemeClr val="bg1"/>
              </a:solidFill>
              <a:latin typeface="+mn-ea"/>
              <a:cs typeface="Meiryo UI" pitchFamily="50" charset="-128"/>
            </a:endParaRPr>
          </a:p>
        </p:txBody>
      </p:sp>
      <p:sp>
        <p:nvSpPr>
          <p:cNvPr id="16" name="円/楕円 15"/>
          <p:cNvSpPr/>
          <p:nvPr/>
        </p:nvSpPr>
        <p:spPr>
          <a:xfrm>
            <a:off x="5724128" y="2719328"/>
            <a:ext cx="1152128" cy="1152128"/>
          </a:xfrm>
          <a:prstGeom prst="ellipse">
            <a:avLst/>
          </a:prstGeom>
          <a:solidFill>
            <a:srgbClr val="00B050"/>
          </a:solidFill>
          <a:ln w="31750">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群</a:t>
            </a:r>
            <a:r>
              <a:rPr kumimoji="1" lang="en-US" altLang="ja-JP" dirty="0"/>
              <a:t>3</a:t>
            </a:r>
            <a:endParaRPr kumimoji="1" lang="ja-JP" altLang="en-US" dirty="0"/>
          </a:p>
        </p:txBody>
      </p:sp>
      <p:sp>
        <p:nvSpPr>
          <p:cNvPr id="3" name="フリーフォーム 2"/>
          <p:cNvSpPr/>
          <p:nvPr/>
        </p:nvSpPr>
        <p:spPr>
          <a:xfrm>
            <a:off x="2598821" y="3922295"/>
            <a:ext cx="3641558" cy="802849"/>
          </a:xfrm>
          <a:custGeom>
            <a:avLst/>
            <a:gdLst>
              <a:gd name="connsiteX0" fmla="*/ 0 w 3641558"/>
              <a:gd name="connsiteY0" fmla="*/ 16042 h 449203"/>
              <a:gd name="connsiteX1" fmla="*/ 1844842 w 3641558"/>
              <a:gd name="connsiteY1" fmla="*/ 449179 h 449203"/>
              <a:gd name="connsiteX2" fmla="*/ 3641558 w 3641558"/>
              <a:gd name="connsiteY2" fmla="*/ 0 h 449203"/>
            </a:gdLst>
            <a:ahLst/>
            <a:cxnLst>
              <a:cxn ang="0">
                <a:pos x="connsiteX0" y="connsiteY0"/>
              </a:cxn>
              <a:cxn ang="0">
                <a:pos x="connsiteX1" y="connsiteY1"/>
              </a:cxn>
              <a:cxn ang="0">
                <a:pos x="connsiteX2" y="connsiteY2"/>
              </a:cxn>
            </a:cxnLst>
            <a:rect l="l" t="t" r="r" b="b"/>
            <a:pathLst>
              <a:path w="3641558" h="449203">
                <a:moveTo>
                  <a:pt x="0" y="16042"/>
                </a:moveTo>
                <a:cubicBezTo>
                  <a:pt x="618958" y="233947"/>
                  <a:pt x="1237916" y="451853"/>
                  <a:pt x="1844842" y="449179"/>
                </a:cubicBezTo>
                <a:cubicBezTo>
                  <a:pt x="2451768" y="446505"/>
                  <a:pt x="3046663" y="223252"/>
                  <a:pt x="3641558"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2598821" y="3922295"/>
            <a:ext cx="1777734" cy="376005"/>
          </a:xfrm>
          <a:custGeom>
            <a:avLst/>
            <a:gdLst>
              <a:gd name="connsiteX0" fmla="*/ 0 w 3641558"/>
              <a:gd name="connsiteY0" fmla="*/ 16042 h 449203"/>
              <a:gd name="connsiteX1" fmla="*/ 1844842 w 3641558"/>
              <a:gd name="connsiteY1" fmla="*/ 449179 h 449203"/>
              <a:gd name="connsiteX2" fmla="*/ 3641558 w 3641558"/>
              <a:gd name="connsiteY2" fmla="*/ 0 h 449203"/>
            </a:gdLst>
            <a:ahLst/>
            <a:cxnLst>
              <a:cxn ang="0">
                <a:pos x="connsiteX0" y="connsiteY0"/>
              </a:cxn>
              <a:cxn ang="0">
                <a:pos x="connsiteX1" y="connsiteY1"/>
              </a:cxn>
              <a:cxn ang="0">
                <a:pos x="connsiteX2" y="connsiteY2"/>
              </a:cxn>
            </a:cxnLst>
            <a:rect l="l" t="t" r="r" b="b"/>
            <a:pathLst>
              <a:path w="3641558" h="449203">
                <a:moveTo>
                  <a:pt x="0" y="16042"/>
                </a:moveTo>
                <a:cubicBezTo>
                  <a:pt x="618958" y="233947"/>
                  <a:pt x="1237916" y="451853"/>
                  <a:pt x="1844842" y="449179"/>
                </a:cubicBezTo>
                <a:cubicBezTo>
                  <a:pt x="2451768" y="446505"/>
                  <a:pt x="3046663" y="223252"/>
                  <a:pt x="3641558"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4462645" y="3871456"/>
            <a:ext cx="1777734" cy="426844"/>
          </a:xfrm>
          <a:custGeom>
            <a:avLst/>
            <a:gdLst>
              <a:gd name="connsiteX0" fmla="*/ 0 w 3641558"/>
              <a:gd name="connsiteY0" fmla="*/ 16042 h 449203"/>
              <a:gd name="connsiteX1" fmla="*/ 1844842 w 3641558"/>
              <a:gd name="connsiteY1" fmla="*/ 449179 h 449203"/>
              <a:gd name="connsiteX2" fmla="*/ 3641558 w 3641558"/>
              <a:gd name="connsiteY2" fmla="*/ 0 h 449203"/>
            </a:gdLst>
            <a:ahLst/>
            <a:cxnLst>
              <a:cxn ang="0">
                <a:pos x="connsiteX0" y="connsiteY0"/>
              </a:cxn>
              <a:cxn ang="0">
                <a:pos x="connsiteX1" y="connsiteY1"/>
              </a:cxn>
              <a:cxn ang="0">
                <a:pos x="connsiteX2" y="connsiteY2"/>
              </a:cxn>
            </a:cxnLst>
            <a:rect l="l" t="t" r="r" b="b"/>
            <a:pathLst>
              <a:path w="3641558" h="449203">
                <a:moveTo>
                  <a:pt x="0" y="16042"/>
                </a:moveTo>
                <a:cubicBezTo>
                  <a:pt x="618958" y="233947"/>
                  <a:pt x="1237916" y="451853"/>
                  <a:pt x="1844842" y="449179"/>
                </a:cubicBezTo>
                <a:cubicBezTo>
                  <a:pt x="2451768" y="446505"/>
                  <a:pt x="3046663" y="223252"/>
                  <a:pt x="3641558" y="0"/>
                </a:cubicBezTo>
              </a:path>
            </a:pathLst>
          </a:custGeom>
          <a:noFill/>
          <a:ln w="57150">
            <a:solidFill>
              <a:srgbClr val="FFFF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35054" y="3683768"/>
            <a:ext cx="505267" cy="477054"/>
          </a:xfrm>
          <a:prstGeom prst="rect">
            <a:avLst/>
          </a:prstGeom>
          <a:noFill/>
        </p:spPr>
        <p:txBody>
          <a:bodyPr wrap="none" rtlCol="0">
            <a:spAutoFit/>
          </a:bodyPr>
          <a:lstStyle/>
          <a:p>
            <a:r>
              <a:rPr kumimoji="1" lang="ja-JP" altLang="en-US" sz="2500" dirty="0">
                <a:solidFill>
                  <a:srgbClr val="FFFF00"/>
                </a:solidFill>
                <a:latin typeface="+mn-ea"/>
                <a:cs typeface="Meiryo UI" pitchFamily="50" charset="-128"/>
              </a:rPr>
              <a:t>？</a:t>
            </a:r>
          </a:p>
        </p:txBody>
      </p:sp>
      <p:sp>
        <p:nvSpPr>
          <p:cNvPr id="26" name="テキスト ボックス 25"/>
          <p:cNvSpPr txBox="1"/>
          <p:nvPr/>
        </p:nvSpPr>
        <p:spPr>
          <a:xfrm>
            <a:off x="4210011" y="4138864"/>
            <a:ext cx="505267" cy="477054"/>
          </a:xfrm>
          <a:prstGeom prst="rect">
            <a:avLst/>
          </a:prstGeom>
          <a:noFill/>
        </p:spPr>
        <p:txBody>
          <a:bodyPr wrap="none" rtlCol="0">
            <a:spAutoFit/>
          </a:bodyPr>
          <a:lstStyle/>
          <a:p>
            <a:r>
              <a:rPr kumimoji="1" lang="ja-JP" altLang="en-US" sz="2500" dirty="0">
                <a:solidFill>
                  <a:srgbClr val="FFFF00"/>
                </a:solidFill>
                <a:latin typeface="+mn-ea"/>
                <a:cs typeface="Meiryo UI" pitchFamily="50" charset="-128"/>
              </a:rPr>
              <a:t>？</a:t>
            </a:r>
          </a:p>
        </p:txBody>
      </p:sp>
      <p:sp>
        <p:nvSpPr>
          <p:cNvPr id="27" name="テキスト ボックス 26"/>
          <p:cNvSpPr txBox="1"/>
          <p:nvPr/>
        </p:nvSpPr>
        <p:spPr>
          <a:xfrm>
            <a:off x="5098878" y="3683768"/>
            <a:ext cx="505267" cy="477054"/>
          </a:xfrm>
          <a:prstGeom prst="rect">
            <a:avLst/>
          </a:prstGeom>
          <a:noFill/>
        </p:spPr>
        <p:txBody>
          <a:bodyPr wrap="none" rtlCol="0">
            <a:spAutoFit/>
          </a:bodyPr>
          <a:lstStyle/>
          <a:p>
            <a:r>
              <a:rPr kumimoji="1" lang="ja-JP" altLang="en-US" sz="2500" dirty="0">
                <a:solidFill>
                  <a:srgbClr val="FFFF00"/>
                </a:solidFill>
                <a:latin typeface="+mn-ea"/>
                <a:cs typeface="Meiryo UI" pitchFamily="50" charset="-128"/>
              </a:rPr>
              <a:t>？</a:t>
            </a:r>
          </a:p>
        </p:txBody>
      </p:sp>
      <p:sp>
        <p:nvSpPr>
          <p:cNvPr id="17" name="テキスト ボックス 16"/>
          <p:cNvSpPr txBox="1"/>
          <p:nvPr/>
        </p:nvSpPr>
        <p:spPr>
          <a:xfrm>
            <a:off x="1350804" y="5387179"/>
            <a:ext cx="6436377" cy="477054"/>
          </a:xfrm>
          <a:prstGeom prst="rect">
            <a:avLst/>
          </a:prstGeom>
          <a:noFill/>
        </p:spPr>
        <p:txBody>
          <a:bodyPr wrap="none" rtlCol="0">
            <a:spAutoFit/>
          </a:bodyPr>
          <a:lstStyle/>
          <a:p>
            <a:pPr algn="ctr"/>
            <a:r>
              <a:rPr kumimoji="1" lang="ja-JP" altLang="en-US" sz="2500" dirty="0">
                <a:solidFill>
                  <a:schemeClr val="bg1"/>
                </a:solidFill>
                <a:latin typeface="+mn-ea"/>
                <a:cs typeface="Meiryo UI" pitchFamily="50" charset="-128"/>
              </a:rPr>
              <a:t>一対ずつ</a:t>
            </a:r>
            <a:r>
              <a:rPr kumimoji="1" lang="en-US" altLang="ja-JP" sz="2500" dirty="0">
                <a:solidFill>
                  <a:schemeClr val="bg1"/>
                </a:solidFill>
                <a:latin typeface="+mn-ea"/>
                <a:cs typeface="Meiryo UI" pitchFamily="50" charset="-128"/>
              </a:rPr>
              <a:t>t</a:t>
            </a:r>
            <a:r>
              <a:rPr kumimoji="1" lang="ja-JP" altLang="en-US" sz="2500" dirty="0">
                <a:solidFill>
                  <a:schemeClr val="bg1"/>
                </a:solidFill>
                <a:latin typeface="+mn-ea"/>
                <a:cs typeface="Meiryo UI" pitchFamily="50" charset="-128"/>
              </a:rPr>
              <a:t>検定を実施（多重比較）すれば良い</a:t>
            </a:r>
            <a:r>
              <a:rPr kumimoji="1" lang="en-US" altLang="ja-JP" sz="2500" dirty="0">
                <a:solidFill>
                  <a:schemeClr val="bg1"/>
                </a:solidFill>
                <a:latin typeface="+mn-ea"/>
                <a:cs typeface="Meiryo UI" pitchFamily="50" charset="-128"/>
              </a:rPr>
              <a:t>?</a:t>
            </a:r>
          </a:p>
        </p:txBody>
      </p:sp>
      <p:sp>
        <p:nvSpPr>
          <p:cNvPr id="4" name="乗算記号 3"/>
          <p:cNvSpPr/>
          <p:nvPr/>
        </p:nvSpPr>
        <p:spPr>
          <a:xfrm>
            <a:off x="2804666" y="4963671"/>
            <a:ext cx="3315955" cy="1437220"/>
          </a:xfrm>
          <a:prstGeom prst="mathMultiply">
            <a:avLst/>
          </a:prstGeom>
          <a:solidFill>
            <a:srgbClr val="FF0000">
              <a:alpha val="51000"/>
            </a:srgbClr>
          </a:solidFill>
          <a:ln w="38100">
            <a:no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3CE77D3-409E-4FDC-8A10-44210A9781AE}"/>
              </a:ext>
            </a:extLst>
          </p:cNvPr>
          <p:cNvSpPr txBox="1"/>
          <p:nvPr/>
        </p:nvSpPr>
        <p:spPr>
          <a:xfrm>
            <a:off x="3067169" y="3652818"/>
            <a:ext cx="933269" cy="477054"/>
          </a:xfrm>
          <a:prstGeom prst="rect">
            <a:avLst/>
          </a:prstGeom>
          <a:noFill/>
        </p:spPr>
        <p:txBody>
          <a:bodyPr wrap="none" rtlCol="0">
            <a:spAutoFit/>
          </a:bodyPr>
          <a:lstStyle/>
          <a:p>
            <a:r>
              <a:rPr kumimoji="1" lang="ja-JP" altLang="en-US" sz="2500" dirty="0" err="1">
                <a:solidFill>
                  <a:schemeClr val="bg1"/>
                </a:solidFill>
                <a:latin typeface="+mn-ea"/>
                <a:cs typeface="Meiryo UI" pitchFamily="50" charset="-128"/>
              </a:rPr>
              <a:t>ｔ</a:t>
            </a:r>
            <a:r>
              <a:rPr kumimoji="1" lang="ja-JP" altLang="en-US" sz="2500" dirty="0">
                <a:solidFill>
                  <a:schemeClr val="bg1"/>
                </a:solidFill>
                <a:latin typeface="+mn-ea"/>
                <a:cs typeface="Meiryo UI" pitchFamily="50" charset="-128"/>
              </a:rPr>
              <a:t>検定</a:t>
            </a:r>
          </a:p>
        </p:txBody>
      </p:sp>
      <p:sp>
        <p:nvSpPr>
          <p:cNvPr id="20" name="テキスト ボックス 19">
            <a:extLst>
              <a:ext uri="{FF2B5EF4-FFF2-40B4-BE49-F238E27FC236}">
                <a16:creationId xmlns:a16="http://schemas.microsoft.com/office/drawing/2014/main" id="{061093C1-3E15-4E43-99DF-CF31410FB047}"/>
              </a:ext>
            </a:extLst>
          </p:cNvPr>
          <p:cNvSpPr txBox="1"/>
          <p:nvPr/>
        </p:nvSpPr>
        <p:spPr>
          <a:xfrm>
            <a:off x="4905742" y="3659535"/>
            <a:ext cx="933269" cy="477054"/>
          </a:xfrm>
          <a:prstGeom prst="rect">
            <a:avLst/>
          </a:prstGeom>
          <a:noFill/>
        </p:spPr>
        <p:txBody>
          <a:bodyPr wrap="none" rtlCol="0">
            <a:spAutoFit/>
          </a:bodyPr>
          <a:lstStyle/>
          <a:p>
            <a:r>
              <a:rPr kumimoji="1" lang="ja-JP" altLang="en-US" sz="2500" dirty="0" err="1">
                <a:solidFill>
                  <a:schemeClr val="bg1"/>
                </a:solidFill>
                <a:latin typeface="+mn-ea"/>
                <a:cs typeface="Meiryo UI" pitchFamily="50" charset="-128"/>
              </a:rPr>
              <a:t>ｔ</a:t>
            </a:r>
            <a:r>
              <a:rPr kumimoji="1" lang="ja-JP" altLang="en-US" sz="2500" dirty="0">
                <a:solidFill>
                  <a:schemeClr val="bg1"/>
                </a:solidFill>
                <a:latin typeface="+mn-ea"/>
                <a:cs typeface="Meiryo UI" pitchFamily="50" charset="-128"/>
              </a:rPr>
              <a:t>検定</a:t>
            </a:r>
          </a:p>
        </p:txBody>
      </p:sp>
      <p:sp>
        <p:nvSpPr>
          <p:cNvPr id="24" name="テキスト ボックス 23">
            <a:extLst>
              <a:ext uri="{FF2B5EF4-FFF2-40B4-BE49-F238E27FC236}">
                <a16:creationId xmlns:a16="http://schemas.microsoft.com/office/drawing/2014/main" id="{35FF3D1C-5D40-46B5-9A3B-E20B1F4ED0BC}"/>
              </a:ext>
            </a:extLst>
          </p:cNvPr>
          <p:cNvSpPr txBox="1"/>
          <p:nvPr/>
        </p:nvSpPr>
        <p:spPr>
          <a:xfrm>
            <a:off x="3973809" y="4136589"/>
            <a:ext cx="933269" cy="477054"/>
          </a:xfrm>
          <a:prstGeom prst="rect">
            <a:avLst/>
          </a:prstGeom>
          <a:noFill/>
        </p:spPr>
        <p:txBody>
          <a:bodyPr wrap="none" rtlCol="0">
            <a:spAutoFit/>
          </a:bodyPr>
          <a:lstStyle/>
          <a:p>
            <a:r>
              <a:rPr kumimoji="1" lang="ja-JP" altLang="en-US" sz="2500" dirty="0" err="1">
                <a:solidFill>
                  <a:schemeClr val="bg1"/>
                </a:solidFill>
                <a:latin typeface="+mn-ea"/>
                <a:cs typeface="Meiryo UI" pitchFamily="50" charset="-128"/>
              </a:rPr>
              <a:t>ｔ</a:t>
            </a:r>
            <a:r>
              <a:rPr kumimoji="1" lang="ja-JP" altLang="en-US" sz="2500" dirty="0">
                <a:solidFill>
                  <a:schemeClr val="bg1"/>
                </a:solidFill>
                <a:latin typeface="+mn-ea"/>
                <a:cs typeface="Meiryo UI" pitchFamily="50" charset="-128"/>
              </a:rPr>
              <a:t>検定</a:t>
            </a:r>
          </a:p>
        </p:txBody>
      </p:sp>
    </p:spTree>
    <p:extLst>
      <p:ext uri="{BB962C8B-B14F-4D97-AF65-F5344CB8AC3E}">
        <p14:creationId xmlns:p14="http://schemas.microsoft.com/office/powerpoint/2010/main" val="3983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17" grpId="0"/>
      <p:bldP spid="4" grpId="0" animBg="1"/>
      <p:bldP spid="18" grpId="0"/>
      <p:bldP spid="20"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9A518-64D2-4C82-905E-A642E0768014}"/>
              </a:ext>
            </a:extLst>
          </p:cNvPr>
          <p:cNvSpPr>
            <a:spLocks noGrp="1"/>
          </p:cNvSpPr>
          <p:nvPr>
            <p:ph type="title"/>
          </p:nvPr>
        </p:nvSpPr>
        <p:spPr>
          <a:xfrm>
            <a:off x="772344" y="620688"/>
            <a:ext cx="7685856" cy="1143000"/>
          </a:xfrm>
        </p:spPr>
        <p:txBody>
          <a:bodyPr/>
          <a:lstStyle/>
          <a:p>
            <a:r>
              <a:rPr kumimoji="1" lang="ja-JP" altLang="en-US" dirty="0"/>
              <a:t>注意点</a:t>
            </a:r>
            <a:endParaRPr kumimoji="1" lang="ja-JP" altLang="en-US" sz="3500" dirty="0"/>
          </a:p>
        </p:txBody>
      </p:sp>
      <p:sp>
        <p:nvSpPr>
          <p:cNvPr id="3" name="コンテンツ プレースホルダー 2">
            <a:extLst>
              <a:ext uri="{FF2B5EF4-FFF2-40B4-BE49-F238E27FC236}">
                <a16:creationId xmlns:a16="http://schemas.microsoft.com/office/drawing/2014/main" id="{BD952BDE-3941-4EA0-B66D-002D42443F4A}"/>
              </a:ext>
            </a:extLst>
          </p:cNvPr>
          <p:cNvSpPr>
            <a:spLocks noGrp="1"/>
          </p:cNvSpPr>
          <p:nvPr>
            <p:ph idx="1"/>
          </p:nvPr>
        </p:nvSpPr>
        <p:spPr>
          <a:xfrm>
            <a:off x="611560" y="2060848"/>
            <a:ext cx="7992888" cy="3970784"/>
          </a:xfrm>
        </p:spPr>
        <p:txBody>
          <a:bodyPr/>
          <a:lstStyle/>
          <a:p>
            <a:pPr algn="just"/>
            <a:r>
              <a:rPr lang="ja-JP" altLang="en-US" sz="2800" dirty="0"/>
              <a:t>多様な対比を設定することで，探索的な検定が可能だ（実験結果を見てから設定してもよい）が，一般の</a:t>
            </a:r>
            <a:r>
              <a:rPr lang="ja-JP" altLang="en-US" sz="2800" dirty="0">
                <a:solidFill>
                  <a:srgbClr val="FFFF00"/>
                </a:solidFill>
              </a:rPr>
              <a:t>ソフトでは対比較しか対応</a:t>
            </a:r>
            <a:r>
              <a:rPr lang="ja-JP" altLang="en-US" sz="2800" dirty="0"/>
              <a:t>していない</a:t>
            </a:r>
            <a:endParaRPr lang="en-US" altLang="ja-JP" sz="2800" dirty="0"/>
          </a:p>
          <a:p>
            <a:pPr algn="just"/>
            <a:r>
              <a:rPr lang="ja-JP" altLang="en-US" sz="2800" dirty="0"/>
              <a:t>単なる</a:t>
            </a:r>
            <a:r>
              <a:rPr lang="ja-JP" altLang="en-US" sz="2800" dirty="0">
                <a:solidFill>
                  <a:srgbClr val="FFFF00"/>
                </a:solidFill>
              </a:rPr>
              <a:t>対比較ならば</a:t>
            </a:r>
            <a:r>
              <a:rPr lang="en-US" altLang="ja-JP" sz="2800" dirty="0">
                <a:solidFill>
                  <a:srgbClr val="FFFF00"/>
                </a:solidFill>
              </a:rPr>
              <a:t>Tukey</a:t>
            </a:r>
            <a:r>
              <a:rPr lang="ja-JP" altLang="en-US" sz="2800" dirty="0">
                <a:solidFill>
                  <a:srgbClr val="FFFF00"/>
                </a:solidFill>
              </a:rPr>
              <a:t>法</a:t>
            </a:r>
            <a:r>
              <a:rPr lang="ja-JP" altLang="en-US" sz="2800" dirty="0"/>
              <a:t>の方が検出力が高い</a:t>
            </a:r>
            <a:endParaRPr kumimoji="1" lang="en-US" altLang="ja-JP" sz="2800" dirty="0"/>
          </a:p>
          <a:p>
            <a:pPr algn="just"/>
            <a:r>
              <a:rPr kumimoji="1" lang="ja-JP" altLang="en-US" sz="2800" dirty="0"/>
              <a:t>分散分析とは結果が整合しているため，</a:t>
            </a:r>
            <a:r>
              <a:rPr kumimoji="1" lang="en-US" altLang="ja-JP" sz="2800" dirty="0" err="1"/>
              <a:t>Scheffe</a:t>
            </a:r>
            <a:r>
              <a:rPr kumimoji="1" lang="ja-JP" altLang="en-US" sz="2800" dirty="0"/>
              <a:t>法だけは</a:t>
            </a:r>
            <a:r>
              <a:rPr kumimoji="1" lang="ja-JP" altLang="en-US" sz="2800" dirty="0">
                <a:solidFill>
                  <a:srgbClr val="FFFF00"/>
                </a:solidFill>
              </a:rPr>
              <a:t>分散分析とセットで使用可</a:t>
            </a:r>
            <a:r>
              <a:rPr kumimoji="1" lang="ja-JP" altLang="en-US" sz="2800" dirty="0"/>
              <a:t>（他の手法は結果が異なることがあり，多重性の問題が生じるため，どちらかだけを用いる）</a:t>
            </a:r>
            <a:endParaRPr kumimoji="1" lang="en-US" altLang="ja-JP" sz="2800" dirty="0"/>
          </a:p>
          <a:p>
            <a:pPr algn="just"/>
            <a:endParaRPr kumimoji="1" lang="en-US" altLang="ja-JP" sz="3000" dirty="0"/>
          </a:p>
        </p:txBody>
      </p:sp>
    </p:spTree>
    <p:extLst>
      <p:ext uri="{BB962C8B-B14F-4D97-AF65-F5344CB8AC3E}">
        <p14:creationId xmlns:p14="http://schemas.microsoft.com/office/powerpoint/2010/main" val="74944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7DCE4-4DA4-4026-AD2C-9A12FFC6AD05}"/>
              </a:ext>
            </a:extLst>
          </p:cNvPr>
          <p:cNvSpPr>
            <a:spLocks noGrp="1"/>
          </p:cNvSpPr>
          <p:nvPr>
            <p:ph type="title"/>
          </p:nvPr>
        </p:nvSpPr>
        <p:spPr/>
        <p:txBody>
          <a:bodyPr/>
          <a:lstStyle/>
          <a:p>
            <a:r>
              <a:rPr kumimoji="1" lang="en-US" altLang="ja-JP" sz="3500" dirty="0"/>
              <a:t>9.5</a:t>
            </a:r>
            <a:r>
              <a:rPr kumimoji="1" lang="ja-JP" altLang="en-US" sz="3500" dirty="0"/>
              <a:t>　いろいろな多重性</a:t>
            </a:r>
            <a:br>
              <a:rPr kumimoji="1" lang="en-US" altLang="ja-JP" dirty="0"/>
            </a:br>
            <a:r>
              <a:rPr kumimoji="1" lang="ja-JP" altLang="en-US" sz="3000" dirty="0"/>
              <a:t>有意差探しが多重性を生む</a:t>
            </a:r>
          </a:p>
        </p:txBody>
      </p:sp>
      <p:sp>
        <p:nvSpPr>
          <p:cNvPr id="3" name="コンテンツ プレースホルダー 2">
            <a:extLst>
              <a:ext uri="{FF2B5EF4-FFF2-40B4-BE49-F238E27FC236}">
                <a16:creationId xmlns:a16="http://schemas.microsoft.com/office/drawing/2014/main" id="{3AE6A1B0-2F39-490F-8475-61638F384C90}"/>
              </a:ext>
            </a:extLst>
          </p:cNvPr>
          <p:cNvSpPr>
            <a:spLocks noGrp="1"/>
          </p:cNvSpPr>
          <p:nvPr>
            <p:ph idx="1"/>
          </p:nvPr>
        </p:nvSpPr>
        <p:spPr>
          <a:xfrm>
            <a:off x="685800" y="1988840"/>
            <a:ext cx="7772400" cy="4114800"/>
          </a:xfrm>
        </p:spPr>
        <p:txBody>
          <a:bodyPr/>
          <a:lstStyle/>
          <a:p>
            <a:r>
              <a:rPr kumimoji="1" lang="ja-JP" altLang="en-US" sz="3000" dirty="0"/>
              <a:t>多重比較以外でも検定の多重性は発生！</a:t>
            </a:r>
            <a:endParaRPr kumimoji="1" lang="en-US" altLang="ja-JP" sz="3000" dirty="0"/>
          </a:p>
          <a:p>
            <a:r>
              <a:rPr lang="ja-JP" altLang="en-US" sz="3000" dirty="0"/>
              <a:t>代表的な事例：</a:t>
            </a:r>
            <a:endParaRPr lang="en-US" altLang="ja-JP" sz="3000" dirty="0"/>
          </a:p>
          <a:p>
            <a:pPr marL="0" indent="0">
              <a:buNone/>
            </a:pPr>
            <a:r>
              <a:rPr lang="ja-JP" altLang="en-US" sz="2300" dirty="0"/>
              <a:t>　　・多重比較法（</a:t>
            </a:r>
            <a:r>
              <a:rPr lang="en-US" altLang="ja-JP" sz="2300" dirty="0"/>
              <a:t>Tukey</a:t>
            </a:r>
            <a:r>
              <a:rPr lang="ja-JP" altLang="en-US" sz="2300" dirty="0"/>
              <a:t>法など）を繰り返す</a:t>
            </a:r>
            <a:r>
              <a:rPr lang="ja-JP" altLang="en-US" sz="2300" dirty="0">
                <a:solidFill>
                  <a:srgbClr val="FFFF00"/>
                </a:solidFill>
              </a:rPr>
              <a:t>←多いので次掲</a:t>
            </a:r>
            <a:endParaRPr lang="en-US" altLang="ja-JP" sz="2300" dirty="0">
              <a:solidFill>
                <a:srgbClr val="FFFF00"/>
              </a:solidFill>
            </a:endParaRPr>
          </a:p>
          <a:p>
            <a:pPr marL="0" indent="0">
              <a:buNone/>
            </a:pPr>
            <a:r>
              <a:rPr lang="ja-JP" altLang="en-US" sz="2300" dirty="0"/>
              <a:t>　　・分散分析を繰り返す</a:t>
            </a:r>
            <a:endParaRPr lang="en-US" altLang="ja-JP" sz="2300" dirty="0"/>
          </a:p>
          <a:p>
            <a:pPr marL="0" indent="0">
              <a:buNone/>
            </a:pPr>
            <a:r>
              <a:rPr lang="ja-JP" altLang="en-US" sz="2300" dirty="0"/>
              <a:t>　　・相関行列表でたくさんの無相関の検定結果を掲載する</a:t>
            </a:r>
            <a:endParaRPr lang="en-US" altLang="ja-JP" sz="2300" dirty="0"/>
          </a:p>
          <a:p>
            <a:pPr marL="0" indent="0">
              <a:buNone/>
            </a:pPr>
            <a:r>
              <a:rPr lang="ja-JP" altLang="en-US" sz="2300" dirty="0"/>
              <a:t>　　・時系列データにおいて多時点で検定を繰り返す</a:t>
            </a:r>
            <a:endParaRPr lang="en-US" altLang="ja-JP" sz="2300" dirty="0"/>
          </a:p>
          <a:p>
            <a:pPr marL="0" indent="0">
              <a:buNone/>
            </a:pPr>
            <a:r>
              <a:rPr lang="ja-JP" altLang="en-US" sz="2300" dirty="0"/>
              <a:t>　　・異なる検定をいろいろ試す</a:t>
            </a:r>
            <a:endParaRPr lang="en-US" altLang="ja-JP" sz="2300" dirty="0"/>
          </a:p>
          <a:p>
            <a:pPr marL="0" indent="0">
              <a:buNone/>
            </a:pPr>
            <a:r>
              <a:rPr lang="ja-JP" altLang="en-US" sz="2300" dirty="0"/>
              <a:t>　　・水準を分割・統合する</a:t>
            </a:r>
            <a:endParaRPr lang="en-US" altLang="ja-JP" sz="2300" dirty="0"/>
          </a:p>
          <a:p>
            <a:pPr marL="0" indent="0">
              <a:buNone/>
            </a:pPr>
            <a:r>
              <a:rPr lang="ja-JP" altLang="en-US" sz="2300" dirty="0"/>
              <a:t>　　・データを新たに追加して再度検定する</a:t>
            </a:r>
            <a:endParaRPr kumimoji="1" lang="en-US" altLang="ja-JP" sz="2300" dirty="0"/>
          </a:p>
          <a:p>
            <a:endParaRPr kumimoji="1" lang="ja-JP" altLang="en-US" dirty="0"/>
          </a:p>
        </p:txBody>
      </p:sp>
    </p:spTree>
    <p:extLst>
      <p:ext uri="{BB962C8B-B14F-4D97-AF65-F5344CB8AC3E}">
        <p14:creationId xmlns:p14="http://schemas.microsoft.com/office/powerpoint/2010/main" val="413873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6AC4B2-B53A-4EA6-B186-6A9E9BDF6301}"/>
              </a:ext>
            </a:extLst>
          </p:cNvPr>
          <p:cNvSpPr>
            <a:spLocks noGrp="1"/>
          </p:cNvSpPr>
          <p:nvPr>
            <p:ph type="title"/>
          </p:nvPr>
        </p:nvSpPr>
        <p:spPr/>
        <p:txBody>
          <a:bodyPr/>
          <a:lstStyle/>
          <a:p>
            <a:r>
              <a:rPr kumimoji="1" lang="ja-JP" altLang="en-US" sz="3000" dirty="0"/>
              <a:t>多重比較法を繰り返すことで</a:t>
            </a:r>
            <a:br>
              <a:rPr kumimoji="1" lang="en-US" altLang="ja-JP" sz="3000" dirty="0"/>
            </a:br>
            <a:r>
              <a:rPr kumimoji="1" lang="ja-JP" altLang="en-US" sz="3000" dirty="0"/>
              <a:t>多重性が発生している事例</a:t>
            </a:r>
          </a:p>
        </p:txBody>
      </p:sp>
      <p:graphicFrame>
        <p:nvGraphicFramePr>
          <p:cNvPr id="4" name="コンテンツ プレースホルダー 3">
            <a:extLst>
              <a:ext uri="{FF2B5EF4-FFF2-40B4-BE49-F238E27FC236}">
                <a16:creationId xmlns:a16="http://schemas.microsoft.com/office/drawing/2014/main" id="{1EDD3F4B-E33F-47F9-A44F-A6C6EB09D4C4}"/>
              </a:ext>
            </a:extLst>
          </p:cNvPr>
          <p:cNvGraphicFramePr>
            <a:graphicFrameLocks noGrp="1"/>
          </p:cNvGraphicFramePr>
          <p:nvPr>
            <p:ph idx="1"/>
            <p:extLst>
              <p:ext uri="{D42A27DB-BD31-4B8C-83A1-F6EECF244321}">
                <p14:modId xmlns:p14="http://schemas.microsoft.com/office/powerpoint/2010/main" val="1402268271"/>
              </p:ext>
            </p:extLst>
          </p:nvPr>
        </p:nvGraphicFramePr>
        <p:xfrm>
          <a:off x="467544" y="2231256"/>
          <a:ext cx="5163819" cy="4023360"/>
        </p:xfrm>
        <a:graphic>
          <a:graphicData uri="http://schemas.openxmlformats.org/drawingml/2006/table">
            <a:tbl>
              <a:tblPr firstRow="1" firstCol="1" bandRow="1">
                <a:tableStyleId>{5C22544A-7EE6-4342-B048-85BDC9FD1C3A}</a:tableStyleId>
              </a:tblPr>
              <a:tblGrid>
                <a:gridCol w="638492">
                  <a:extLst>
                    <a:ext uri="{9D8B030D-6E8A-4147-A177-3AD203B41FA5}">
                      <a16:colId xmlns:a16="http://schemas.microsoft.com/office/drawing/2014/main" val="3365209993"/>
                    </a:ext>
                  </a:extLst>
                </a:gridCol>
                <a:gridCol w="1338580">
                  <a:extLst>
                    <a:ext uri="{9D8B030D-6E8A-4147-A177-3AD203B41FA5}">
                      <a16:colId xmlns:a16="http://schemas.microsoft.com/office/drawing/2014/main" val="2824358426"/>
                    </a:ext>
                  </a:extLst>
                </a:gridCol>
                <a:gridCol w="1749742">
                  <a:extLst>
                    <a:ext uri="{9D8B030D-6E8A-4147-A177-3AD203B41FA5}">
                      <a16:colId xmlns:a16="http://schemas.microsoft.com/office/drawing/2014/main" val="3320966103"/>
                    </a:ext>
                  </a:extLst>
                </a:gridCol>
                <a:gridCol w="1437005">
                  <a:extLst>
                    <a:ext uri="{9D8B030D-6E8A-4147-A177-3AD203B41FA5}">
                      <a16:colId xmlns:a16="http://schemas.microsoft.com/office/drawing/2014/main" val="1582064982"/>
                    </a:ext>
                  </a:extLst>
                </a:gridCol>
              </a:tblGrid>
              <a:tr h="282319">
                <a:tc>
                  <a:txBody>
                    <a:bodyPr/>
                    <a:lstStyle/>
                    <a:p>
                      <a:pPr algn="ctr"/>
                      <a:r>
                        <a:rPr kumimoji="1" lang="ja-JP" altLang="en-US" sz="1600" dirty="0"/>
                        <a:t>項目</a:t>
                      </a:r>
                    </a:p>
                  </a:txBody>
                  <a:tcPr anchor="ctr"/>
                </a:tc>
                <a:tc>
                  <a:txBody>
                    <a:bodyPr/>
                    <a:lstStyle/>
                    <a:p>
                      <a:pPr algn="ctr"/>
                      <a:r>
                        <a:rPr kumimoji="1" lang="ja-JP" altLang="en-US" sz="1600" dirty="0"/>
                        <a:t>水準</a:t>
                      </a:r>
                    </a:p>
                  </a:txBody>
                  <a:tcPr anchor="ctr"/>
                </a:tc>
                <a:tc>
                  <a:txBody>
                    <a:bodyPr/>
                    <a:lstStyle/>
                    <a:p>
                      <a:pPr algn="ctr"/>
                      <a:r>
                        <a:rPr kumimoji="1" lang="ja-JP" altLang="en-US" sz="1600" dirty="0"/>
                        <a:t>平均旅行回数</a:t>
                      </a:r>
                      <a:r>
                        <a:rPr kumimoji="1" lang="en-US" altLang="ja-JP" sz="1600" dirty="0"/>
                        <a:t>/</a:t>
                      </a:r>
                      <a:r>
                        <a:rPr kumimoji="1" lang="ja-JP" altLang="en-US" sz="1600" dirty="0"/>
                        <a:t>月</a:t>
                      </a:r>
                    </a:p>
                  </a:txBody>
                  <a:tcPr anchor="ctr"/>
                </a:tc>
                <a:tc>
                  <a:txBody>
                    <a:bodyPr/>
                    <a:lstStyle/>
                    <a:p>
                      <a:pPr algn="ctr"/>
                      <a:r>
                        <a:rPr kumimoji="1" lang="en-US" altLang="ja-JP" sz="1600" dirty="0"/>
                        <a:t>Tukey</a:t>
                      </a:r>
                      <a:r>
                        <a:rPr kumimoji="1" lang="ja-JP" altLang="en-US" sz="1600" dirty="0"/>
                        <a:t>法</a:t>
                      </a:r>
                    </a:p>
                  </a:txBody>
                  <a:tcPr anchor="ctr"/>
                </a:tc>
                <a:extLst>
                  <a:ext uri="{0D108BD9-81ED-4DB2-BD59-A6C34878D82A}">
                    <a16:rowId xmlns:a16="http://schemas.microsoft.com/office/drawing/2014/main" val="1442062875"/>
                  </a:ext>
                </a:extLst>
              </a:tr>
              <a:tr h="282319">
                <a:tc rowSpan="4">
                  <a:txBody>
                    <a:bodyPr/>
                    <a:lstStyle/>
                    <a:p>
                      <a:pPr algn="ctr"/>
                      <a:r>
                        <a:rPr kumimoji="1" lang="ja-JP" altLang="en-US" sz="1600" dirty="0"/>
                        <a:t>年齢</a:t>
                      </a:r>
                    </a:p>
                  </a:txBody>
                  <a:tcPr anchor="ctr"/>
                </a:tc>
                <a:tc>
                  <a:txBody>
                    <a:bodyPr/>
                    <a:lstStyle/>
                    <a:p>
                      <a:pPr algn="just"/>
                      <a:r>
                        <a:rPr kumimoji="1" lang="en-US" altLang="ja-JP" sz="1400" dirty="0"/>
                        <a:t>30</a:t>
                      </a:r>
                      <a:r>
                        <a:rPr kumimoji="1" lang="ja-JP" altLang="en-US" sz="1400" dirty="0"/>
                        <a:t>歳未満       </a:t>
                      </a:r>
                      <a:r>
                        <a:rPr kumimoji="1" lang="en-US" altLang="ja-JP" sz="1400" dirty="0"/>
                        <a:t>a</a:t>
                      </a:r>
                      <a:endParaRPr kumimoji="1" lang="ja-JP" altLang="en-US" sz="1400" dirty="0"/>
                    </a:p>
                  </a:txBody>
                  <a:tcPr anchor="ctr"/>
                </a:tc>
                <a:tc>
                  <a:txBody>
                    <a:bodyPr/>
                    <a:lstStyle/>
                    <a:p>
                      <a:pPr algn="ctr"/>
                      <a:r>
                        <a:rPr kumimoji="1" lang="en-US" altLang="ja-JP" sz="1600" dirty="0"/>
                        <a:t>0.5</a:t>
                      </a:r>
                      <a:endParaRPr kumimoji="1" lang="ja-JP" altLang="en-US" sz="1600" dirty="0"/>
                    </a:p>
                  </a:txBody>
                  <a:tcPr anchor="ctr"/>
                </a:tc>
                <a:tc rowSpan="4">
                  <a:txBody>
                    <a:bodyPr/>
                    <a:lstStyle/>
                    <a:p>
                      <a:pPr algn="ctr"/>
                      <a:r>
                        <a:rPr kumimoji="1" lang="en-US" altLang="ja-JP" sz="1600" dirty="0"/>
                        <a:t>ac*, ad**</a:t>
                      </a:r>
                      <a:endParaRPr kumimoji="1" lang="ja-JP" altLang="en-US" sz="1600" dirty="0"/>
                    </a:p>
                  </a:txBody>
                  <a:tcPr anchor="ctr"/>
                </a:tc>
                <a:extLst>
                  <a:ext uri="{0D108BD9-81ED-4DB2-BD59-A6C34878D82A}">
                    <a16:rowId xmlns:a16="http://schemas.microsoft.com/office/drawing/2014/main" val="1914691417"/>
                  </a:ext>
                </a:extLst>
              </a:tr>
              <a:tr h="282319">
                <a:tc vMerge="1">
                  <a:txBody>
                    <a:bodyPr/>
                    <a:lstStyle/>
                    <a:p>
                      <a:endParaRPr kumimoji="1" lang="ja-JP" altLang="en-US" dirty="0"/>
                    </a:p>
                  </a:txBody>
                  <a:tcPr/>
                </a:tc>
                <a:tc>
                  <a:txBody>
                    <a:bodyPr/>
                    <a:lstStyle/>
                    <a:p>
                      <a:pPr algn="just"/>
                      <a:r>
                        <a:rPr kumimoji="1" lang="en-US" altLang="ja-JP" sz="1400" dirty="0"/>
                        <a:t>30</a:t>
                      </a:r>
                      <a:r>
                        <a:rPr kumimoji="1" lang="ja-JP" altLang="en-US" sz="1400" dirty="0"/>
                        <a:t>歳代            </a:t>
                      </a:r>
                      <a:r>
                        <a:rPr kumimoji="1" lang="en-US" altLang="ja-JP" sz="1400" dirty="0"/>
                        <a:t>b</a:t>
                      </a:r>
                      <a:endParaRPr kumimoji="1" lang="ja-JP" altLang="en-US" sz="1400" dirty="0"/>
                    </a:p>
                  </a:txBody>
                  <a:tcPr anchor="ctr"/>
                </a:tc>
                <a:tc>
                  <a:txBody>
                    <a:bodyPr/>
                    <a:lstStyle/>
                    <a:p>
                      <a:pPr algn="ctr"/>
                      <a:r>
                        <a:rPr kumimoji="1" lang="en-US" altLang="ja-JP" sz="1600" dirty="0"/>
                        <a:t>1.0</a:t>
                      </a: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1173315785"/>
                  </a:ext>
                </a:extLst>
              </a:tr>
              <a:tr h="282319">
                <a:tc vMerge="1">
                  <a:txBody>
                    <a:bodyPr/>
                    <a:lstStyle/>
                    <a:p>
                      <a:endParaRPr kumimoji="1" lang="ja-JP" altLang="en-US" dirty="0"/>
                    </a:p>
                  </a:txBody>
                  <a:tcPr/>
                </a:tc>
                <a:tc>
                  <a:txBody>
                    <a:bodyPr/>
                    <a:lstStyle/>
                    <a:p>
                      <a:pPr algn="just"/>
                      <a:r>
                        <a:rPr kumimoji="1" lang="en-US" altLang="ja-JP" sz="1400" dirty="0"/>
                        <a:t>40</a:t>
                      </a:r>
                      <a:r>
                        <a:rPr kumimoji="1" lang="ja-JP" altLang="en-US" sz="1400" dirty="0"/>
                        <a:t>歳代            </a:t>
                      </a:r>
                      <a:r>
                        <a:rPr kumimoji="1" lang="en-US" altLang="ja-JP" sz="1400" dirty="0"/>
                        <a:t>c</a:t>
                      </a:r>
                      <a:endParaRPr kumimoji="1" lang="ja-JP" altLang="en-US" sz="1400" dirty="0"/>
                    </a:p>
                  </a:txBody>
                  <a:tcPr anchor="ctr"/>
                </a:tc>
                <a:tc>
                  <a:txBody>
                    <a:bodyPr/>
                    <a:lstStyle/>
                    <a:p>
                      <a:pPr algn="ctr"/>
                      <a:r>
                        <a:rPr kumimoji="1" lang="en-US" altLang="ja-JP" sz="1600" dirty="0"/>
                        <a:t>1.5</a:t>
                      </a: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96290418"/>
                  </a:ext>
                </a:extLst>
              </a:tr>
              <a:tr h="282319">
                <a:tc vMerge="1">
                  <a:txBody>
                    <a:bodyPr/>
                    <a:lstStyle/>
                    <a:p>
                      <a:endParaRPr kumimoji="1" lang="ja-JP" altLang="en-US" dirty="0"/>
                    </a:p>
                  </a:txBody>
                  <a:tcPr/>
                </a:tc>
                <a:tc>
                  <a:txBody>
                    <a:bodyPr/>
                    <a:lstStyle/>
                    <a:p>
                      <a:pPr algn="just"/>
                      <a:r>
                        <a:rPr kumimoji="1" lang="en-US" altLang="ja-JP" sz="1400" dirty="0"/>
                        <a:t>50</a:t>
                      </a:r>
                      <a:r>
                        <a:rPr kumimoji="1" lang="ja-JP" altLang="en-US" sz="1400" dirty="0"/>
                        <a:t>歳以上       </a:t>
                      </a:r>
                      <a:r>
                        <a:rPr kumimoji="1" lang="en-US" altLang="ja-JP" sz="1400" dirty="0"/>
                        <a:t>a</a:t>
                      </a:r>
                      <a:endParaRPr kumimoji="1" lang="ja-JP" altLang="en-US" sz="1400" dirty="0"/>
                    </a:p>
                  </a:txBody>
                  <a:tcPr anchor="ctr"/>
                </a:tc>
                <a:tc>
                  <a:txBody>
                    <a:bodyPr/>
                    <a:lstStyle/>
                    <a:p>
                      <a:pPr algn="ctr"/>
                      <a:r>
                        <a:rPr kumimoji="1" lang="en-US" altLang="ja-JP" sz="1600" dirty="0"/>
                        <a:t>2.0</a:t>
                      </a: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3429364150"/>
                  </a:ext>
                </a:extLst>
              </a:tr>
              <a:tr h="282319">
                <a:tc rowSpan="4">
                  <a:txBody>
                    <a:bodyPr/>
                    <a:lstStyle/>
                    <a:p>
                      <a:pPr algn="ctr"/>
                      <a:r>
                        <a:rPr kumimoji="1" lang="ja-JP" altLang="en-US" sz="1600" dirty="0"/>
                        <a:t>所得</a:t>
                      </a:r>
                    </a:p>
                  </a:txBody>
                  <a:tcPr anchor="ctr"/>
                </a:tc>
                <a:tc>
                  <a:txBody>
                    <a:bodyPr/>
                    <a:lstStyle/>
                    <a:p>
                      <a:pPr algn="just"/>
                      <a:r>
                        <a:rPr kumimoji="1" lang="en-US" altLang="ja-JP" sz="1400" dirty="0"/>
                        <a:t>300</a:t>
                      </a:r>
                      <a:r>
                        <a:rPr kumimoji="1" lang="ja-JP" altLang="en-US" sz="1400" dirty="0"/>
                        <a:t>万未満     </a:t>
                      </a:r>
                      <a:r>
                        <a:rPr kumimoji="1" lang="en-US" altLang="ja-JP" sz="1400" dirty="0"/>
                        <a:t>a</a:t>
                      </a:r>
                      <a:endParaRPr kumimoji="1" lang="ja-JP" altLang="en-US" sz="1400" dirty="0"/>
                    </a:p>
                  </a:txBody>
                  <a:tcPr anchor="ctr"/>
                </a:tc>
                <a:tc>
                  <a:txBody>
                    <a:bodyPr/>
                    <a:lstStyle/>
                    <a:p>
                      <a:pPr algn="ctr"/>
                      <a:r>
                        <a:rPr kumimoji="1" lang="en-US" altLang="ja-JP" sz="1600" dirty="0"/>
                        <a:t>0.3</a:t>
                      </a:r>
                      <a:endParaRPr kumimoji="1" lang="ja-JP" altLang="en-US" sz="1600" dirty="0"/>
                    </a:p>
                  </a:txBody>
                  <a:tcPr anchor="ctr"/>
                </a:tc>
                <a:tc rowSpan="4">
                  <a:txBody>
                    <a:bodyPr/>
                    <a:lstStyle/>
                    <a:p>
                      <a:pPr algn="ctr"/>
                      <a:r>
                        <a:rPr kumimoji="1" lang="en-US" altLang="ja-JP" sz="1600" dirty="0"/>
                        <a:t>ad**, bd*, cd*</a:t>
                      </a:r>
                      <a:endParaRPr kumimoji="1" lang="ja-JP" altLang="en-US" sz="1600" dirty="0"/>
                    </a:p>
                  </a:txBody>
                  <a:tcPr anchor="ctr"/>
                </a:tc>
                <a:extLst>
                  <a:ext uri="{0D108BD9-81ED-4DB2-BD59-A6C34878D82A}">
                    <a16:rowId xmlns:a16="http://schemas.microsoft.com/office/drawing/2014/main" val="2537316390"/>
                  </a:ext>
                </a:extLst>
              </a:tr>
              <a:tr h="282319">
                <a:tc vMerge="1">
                  <a:txBody>
                    <a:bodyPr/>
                    <a:lstStyle/>
                    <a:p>
                      <a:endParaRPr kumimoji="1" lang="ja-JP" altLang="en-US" dirty="0"/>
                    </a:p>
                  </a:txBody>
                  <a:tcPr/>
                </a:tc>
                <a:tc>
                  <a:txBody>
                    <a:bodyPr/>
                    <a:lstStyle/>
                    <a:p>
                      <a:pPr algn="just"/>
                      <a:r>
                        <a:rPr kumimoji="1" lang="ja-JP" altLang="en-US" sz="1400" dirty="0"/>
                        <a:t>～</a:t>
                      </a:r>
                      <a:r>
                        <a:rPr kumimoji="1" lang="en-US" altLang="ja-JP" sz="1400" dirty="0"/>
                        <a:t>600</a:t>
                      </a:r>
                      <a:r>
                        <a:rPr kumimoji="1" lang="ja-JP" altLang="en-US" sz="1400" dirty="0"/>
                        <a:t>万未満 </a:t>
                      </a:r>
                      <a:r>
                        <a:rPr kumimoji="1" lang="en-US" altLang="ja-JP" sz="1400" dirty="0"/>
                        <a:t>b</a:t>
                      </a:r>
                      <a:endParaRPr kumimoji="1" lang="ja-JP" altLang="en-US" sz="1400" dirty="0"/>
                    </a:p>
                  </a:txBody>
                  <a:tcPr anchor="ctr"/>
                </a:tc>
                <a:tc>
                  <a:txBody>
                    <a:bodyPr/>
                    <a:lstStyle/>
                    <a:p>
                      <a:pPr algn="ctr"/>
                      <a:r>
                        <a:rPr kumimoji="1" lang="en-US" altLang="ja-JP" sz="1600" dirty="0"/>
                        <a:t>1.0</a:t>
                      </a: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1552207285"/>
                  </a:ext>
                </a:extLst>
              </a:tr>
              <a:tr h="282319">
                <a:tc vMerge="1">
                  <a:txBody>
                    <a:bodyPr/>
                    <a:lstStyle/>
                    <a:p>
                      <a:endParaRPr kumimoji="1" lang="ja-JP" altLang="en-US" dirty="0"/>
                    </a:p>
                  </a:txBody>
                  <a:tcPr/>
                </a:tc>
                <a:tc>
                  <a:txBody>
                    <a:bodyPr/>
                    <a:lstStyle/>
                    <a:p>
                      <a:pPr algn="just"/>
                      <a:r>
                        <a:rPr kumimoji="1" lang="ja-JP" altLang="en-US" sz="1400" dirty="0"/>
                        <a:t>～</a:t>
                      </a:r>
                      <a:r>
                        <a:rPr kumimoji="1" lang="en-US" altLang="ja-JP" sz="1400" dirty="0"/>
                        <a:t>900</a:t>
                      </a:r>
                      <a:r>
                        <a:rPr kumimoji="1" lang="ja-JP" altLang="en-US" sz="1400" dirty="0"/>
                        <a:t>万未満 </a:t>
                      </a:r>
                      <a:r>
                        <a:rPr kumimoji="1" lang="en-US" altLang="ja-JP" sz="1400" dirty="0"/>
                        <a:t>c</a:t>
                      </a:r>
                      <a:endParaRPr kumimoji="1" lang="ja-JP" altLang="en-US" sz="1400" dirty="0"/>
                    </a:p>
                  </a:txBody>
                  <a:tcPr anchor="ctr"/>
                </a:tc>
                <a:tc>
                  <a:txBody>
                    <a:bodyPr/>
                    <a:lstStyle/>
                    <a:p>
                      <a:pPr algn="ctr"/>
                      <a:r>
                        <a:rPr kumimoji="1" lang="en-US" altLang="ja-JP" sz="1600" dirty="0"/>
                        <a:t>1.0</a:t>
                      </a: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3925612039"/>
                  </a:ext>
                </a:extLst>
              </a:tr>
              <a:tr h="282319">
                <a:tc vMerge="1">
                  <a:txBody>
                    <a:bodyPr/>
                    <a:lstStyle/>
                    <a:p>
                      <a:endParaRPr kumimoji="1" lang="ja-JP" altLang="en-US" dirty="0"/>
                    </a:p>
                  </a:txBody>
                  <a:tcPr/>
                </a:tc>
                <a:tc>
                  <a:txBody>
                    <a:bodyPr/>
                    <a:lstStyle/>
                    <a:p>
                      <a:pPr algn="just"/>
                      <a:r>
                        <a:rPr kumimoji="1" lang="en-US" altLang="ja-JP" sz="1400" dirty="0"/>
                        <a:t>900</a:t>
                      </a:r>
                      <a:r>
                        <a:rPr kumimoji="1" lang="ja-JP" altLang="en-US" sz="1400" dirty="0"/>
                        <a:t>万以上     </a:t>
                      </a:r>
                      <a:r>
                        <a:rPr kumimoji="1" lang="en-US" altLang="ja-JP" sz="1400" dirty="0"/>
                        <a:t>d</a:t>
                      </a:r>
                      <a:endParaRPr kumimoji="1" lang="ja-JP" altLang="en-US" sz="1400" dirty="0"/>
                    </a:p>
                  </a:txBody>
                  <a:tcPr anchor="ctr"/>
                </a:tc>
                <a:tc>
                  <a:txBody>
                    <a:bodyPr/>
                    <a:lstStyle/>
                    <a:p>
                      <a:pPr algn="ctr"/>
                      <a:r>
                        <a:rPr kumimoji="1" lang="en-US" altLang="ja-JP" sz="1600" dirty="0"/>
                        <a:t>4.0</a:t>
                      </a: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2108854520"/>
                  </a:ext>
                </a:extLst>
              </a:tr>
              <a:tr h="282319">
                <a:tc rowSpan="3">
                  <a:txBody>
                    <a:bodyPr/>
                    <a:lstStyle/>
                    <a:p>
                      <a:pPr algn="ctr"/>
                      <a:r>
                        <a:rPr kumimoji="1" lang="ja-JP" altLang="en-US" sz="1600" dirty="0"/>
                        <a:t>職業</a:t>
                      </a:r>
                    </a:p>
                  </a:txBody>
                  <a:tcPr anchor="ctr"/>
                </a:tc>
                <a:tc>
                  <a:txBody>
                    <a:bodyPr/>
                    <a:lstStyle/>
                    <a:p>
                      <a:pPr algn="just"/>
                      <a:r>
                        <a:rPr kumimoji="1" lang="ja-JP" altLang="en-US" sz="1400" dirty="0"/>
                        <a:t>会社員            </a:t>
                      </a:r>
                      <a:r>
                        <a:rPr kumimoji="1" lang="en-US" altLang="ja-JP" sz="1400" dirty="0"/>
                        <a:t>a</a:t>
                      </a:r>
                      <a:endParaRPr kumimoji="1" lang="ja-JP" altLang="en-US" sz="1400" dirty="0"/>
                    </a:p>
                  </a:txBody>
                  <a:tcPr anchor="ctr"/>
                </a:tc>
                <a:tc>
                  <a:txBody>
                    <a:bodyPr/>
                    <a:lstStyle/>
                    <a:p>
                      <a:pPr algn="ctr"/>
                      <a:r>
                        <a:rPr kumimoji="1" lang="en-US" altLang="ja-JP" sz="1600" dirty="0"/>
                        <a:t>2.0</a:t>
                      </a:r>
                      <a:endParaRPr kumimoji="1" lang="ja-JP" altLang="en-US" sz="1600" dirty="0"/>
                    </a:p>
                  </a:txBody>
                  <a:tcPr anchor="ctr"/>
                </a:tc>
                <a:tc rowSpan="3">
                  <a:txBody>
                    <a:bodyPr/>
                    <a:lstStyle/>
                    <a:p>
                      <a:pPr algn="ctr"/>
                      <a:r>
                        <a:rPr kumimoji="1" lang="en-US" altLang="ja-JP" sz="1600" dirty="0" err="1"/>
                        <a:t>bc</a:t>
                      </a:r>
                      <a:r>
                        <a:rPr kumimoji="1" lang="en-US" altLang="ja-JP" sz="1600" dirty="0"/>
                        <a:t>**</a:t>
                      </a:r>
                      <a:endParaRPr kumimoji="1" lang="ja-JP" altLang="en-US" sz="1600" dirty="0"/>
                    </a:p>
                  </a:txBody>
                  <a:tcPr anchor="ctr"/>
                </a:tc>
                <a:extLst>
                  <a:ext uri="{0D108BD9-81ED-4DB2-BD59-A6C34878D82A}">
                    <a16:rowId xmlns:a16="http://schemas.microsoft.com/office/drawing/2014/main" val="1877806161"/>
                  </a:ext>
                </a:extLst>
              </a:tr>
              <a:tr h="282319">
                <a:tc vMerge="1">
                  <a:txBody>
                    <a:bodyPr/>
                    <a:lstStyle/>
                    <a:p>
                      <a:endParaRPr kumimoji="1" lang="ja-JP" altLang="en-US" dirty="0"/>
                    </a:p>
                  </a:txBody>
                  <a:tcPr/>
                </a:tc>
                <a:tc>
                  <a:txBody>
                    <a:bodyPr/>
                    <a:lstStyle/>
                    <a:p>
                      <a:pPr algn="just"/>
                      <a:r>
                        <a:rPr kumimoji="1" lang="ja-JP" altLang="en-US" sz="1400" dirty="0"/>
                        <a:t>主婦                </a:t>
                      </a:r>
                      <a:r>
                        <a:rPr kumimoji="1" lang="en-US" altLang="ja-JP" sz="1400" dirty="0"/>
                        <a:t>b</a:t>
                      </a:r>
                      <a:endParaRPr kumimoji="1" lang="ja-JP" altLang="en-US" sz="1400" dirty="0"/>
                    </a:p>
                  </a:txBody>
                  <a:tcPr anchor="ctr"/>
                </a:tc>
                <a:tc>
                  <a:txBody>
                    <a:bodyPr/>
                    <a:lstStyle/>
                    <a:p>
                      <a:pPr algn="ctr"/>
                      <a:r>
                        <a:rPr kumimoji="1" lang="en-US" altLang="ja-JP" sz="1600" dirty="0"/>
                        <a:t>3.0</a:t>
                      </a: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2755056667"/>
                  </a:ext>
                </a:extLst>
              </a:tr>
              <a:tr h="282319">
                <a:tc vMerge="1">
                  <a:txBody>
                    <a:bodyPr/>
                    <a:lstStyle/>
                    <a:p>
                      <a:endParaRPr kumimoji="1" lang="ja-JP" altLang="en-US" dirty="0"/>
                    </a:p>
                  </a:txBody>
                  <a:tcPr/>
                </a:tc>
                <a:tc>
                  <a:txBody>
                    <a:bodyPr/>
                    <a:lstStyle/>
                    <a:p>
                      <a:pPr algn="just"/>
                      <a:r>
                        <a:rPr kumimoji="1" lang="ja-JP" altLang="en-US" sz="1400" dirty="0"/>
                        <a:t>学生                </a:t>
                      </a:r>
                      <a:r>
                        <a:rPr kumimoji="1" lang="en-US" altLang="ja-JP" sz="1400" dirty="0"/>
                        <a:t>c</a:t>
                      </a:r>
                      <a:endParaRPr kumimoji="1" lang="ja-JP" altLang="en-US" sz="1400" dirty="0"/>
                    </a:p>
                  </a:txBody>
                  <a:tcPr anchor="ctr"/>
                </a:tc>
                <a:tc>
                  <a:txBody>
                    <a:bodyPr/>
                    <a:lstStyle/>
                    <a:p>
                      <a:pPr algn="ctr"/>
                      <a:r>
                        <a:rPr kumimoji="1" lang="en-US" altLang="ja-JP" sz="1600" dirty="0"/>
                        <a:t>0.2</a:t>
                      </a:r>
                      <a:endParaRPr kumimoji="1" lang="ja-JP" altLang="en-US" sz="1600" dirty="0"/>
                    </a:p>
                  </a:txBody>
                  <a:tcPr anchor="ctr"/>
                </a:tc>
                <a:tc vMerge="1">
                  <a:txBody>
                    <a:bodyPr/>
                    <a:lstStyle/>
                    <a:p>
                      <a:pPr algn="ctr"/>
                      <a:endParaRPr kumimoji="1" lang="ja-JP" altLang="en-US" sz="1600" dirty="0"/>
                    </a:p>
                  </a:txBody>
                  <a:tcPr anchor="ctr"/>
                </a:tc>
                <a:extLst>
                  <a:ext uri="{0D108BD9-81ED-4DB2-BD59-A6C34878D82A}">
                    <a16:rowId xmlns:a16="http://schemas.microsoft.com/office/drawing/2014/main" val="1936380546"/>
                  </a:ext>
                </a:extLst>
              </a:tr>
            </a:tbl>
          </a:graphicData>
        </a:graphic>
      </p:graphicFrame>
      <p:sp>
        <p:nvSpPr>
          <p:cNvPr id="5" name="テキスト ボックス 4">
            <a:extLst>
              <a:ext uri="{FF2B5EF4-FFF2-40B4-BE49-F238E27FC236}">
                <a16:creationId xmlns:a16="http://schemas.microsoft.com/office/drawing/2014/main" id="{8DA1CFCE-11E5-47B2-A98E-AEAF94AA747B}"/>
              </a:ext>
            </a:extLst>
          </p:cNvPr>
          <p:cNvSpPr txBox="1"/>
          <p:nvPr/>
        </p:nvSpPr>
        <p:spPr>
          <a:xfrm>
            <a:off x="395536" y="1831146"/>
            <a:ext cx="3804247"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属性（項目）別旅行回数の仮想データ</a:t>
            </a:r>
          </a:p>
        </p:txBody>
      </p:sp>
      <p:sp>
        <p:nvSpPr>
          <p:cNvPr id="6" name="左中かっこ 5">
            <a:extLst>
              <a:ext uri="{FF2B5EF4-FFF2-40B4-BE49-F238E27FC236}">
                <a16:creationId xmlns:a16="http://schemas.microsoft.com/office/drawing/2014/main" id="{E45376C9-DBEE-40DC-9036-E47B433353A7}"/>
              </a:ext>
            </a:extLst>
          </p:cNvPr>
          <p:cNvSpPr/>
          <p:nvPr/>
        </p:nvSpPr>
        <p:spPr>
          <a:xfrm rot="10800000">
            <a:off x="5724128" y="2708920"/>
            <a:ext cx="360040" cy="3528392"/>
          </a:xfrm>
          <a:prstGeom prst="leftBrace">
            <a:avLst>
              <a:gd name="adj1" fmla="val 49216"/>
              <a:gd name="adj2" fmla="val 50000"/>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1FA02B5-E849-4523-8340-6221FE7EC684}"/>
              </a:ext>
            </a:extLst>
          </p:cNvPr>
          <p:cNvSpPr txBox="1"/>
          <p:nvPr/>
        </p:nvSpPr>
        <p:spPr>
          <a:xfrm>
            <a:off x="6141833" y="3019524"/>
            <a:ext cx="2531638" cy="2446824"/>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属性内では多重性が発生しないように</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Tukey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法を用いているが，</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Tukey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法自体を繰り返すことで多重性が発生している。</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対処法：</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Tukey</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法を行う際に有意水準</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を検定回数で割る（</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Bonferroni</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法）</a:t>
            </a:r>
          </a:p>
        </p:txBody>
      </p:sp>
    </p:spTree>
    <p:extLst>
      <p:ext uri="{BB962C8B-B14F-4D97-AF65-F5344CB8AC3E}">
        <p14:creationId xmlns:p14="http://schemas.microsoft.com/office/powerpoint/2010/main" val="642306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13">
            <a:extLst>
              <a:ext uri="{FF2B5EF4-FFF2-40B4-BE49-F238E27FC236}">
                <a16:creationId xmlns:a16="http://schemas.microsoft.com/office/drawing/2014/main" id="{E847C69C-6E9D-4852-AA51-83DA5544D7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8991" y="2397348"/>
            <a:ext cx="7544962" cy="2990701"/>
          </a:xfrm>
        </p:spPr>
      </p:pic>
      <p:sp>
        <p:nvSpPr>
          <p:cNvPr id="2" name="タイトル 1">
            <a:extLst>
              <a:ext uri="{FF2B5EF4-FFF2-40B4-BE49-F238E27FC236}">
                <a16:creationId xmlns:a16="http://schemas.microsoft.com/office/drawing/2014/main" id="{487B3FD7-D36B-4BC6-B8DC-FEE599CADF00}"/>
              </a:ext>
            </a:extLst>
          </p:cNvPr>
          <p:cNvSpPr>
            <a:spLocks noGrp="1"/>
          </p:cNvSpPr>
          <p:nvPr>
            <p:ph type="title"/>
          </p:nvPr>
        </p:nvSpPr>
        <p:spPr/>
        <p:txBody>
          <a:bodyPr/>
          <a:lstStyle/>
          <a:p>
            <a:r>
              <a:rPr lang="ja-JP" altLang="en-US" sz="4000" dirty="0"/>
              <a:t>目的に沿った使い分け方</a:t>
            </a:r>
            <a:br>
              <a:rPr lang="en-US" altLang="ja-JP" dirty="0"/>
            </a:br>
            <a:r>
              <a:rPr lang="ja-JP" altLang="en-US" sz="3500" dirty="0"/>
              <a:t>（</a:t>
            </a:r>
            <a:r>
              <a:rPr lang="en-US" altLang="ja-JP" sz="3500" dirty="0"/>
              <a:t>SPSS</a:t>
            </a:r>
            <a:r>
              <a:rPr lang="ja-JP" altLang="en-US" sz="3500" dirty="0"/>
              <a:t>のメニューを使って）</a:t>
            </a:r>
            <a:endParaRPr kumimoji="1" lang="ja-JP" altLang="en-US" sz="3500" dirty="0"/>
          </a:p>
        </p:txBody>
      </p:sp>
      <p:sp>
        <p:nvSpPr>
          <p:cNvPr id="6" name="テキスト ボックス 5">
            <a:extLst>
              <a:ext uri="{FF2B5EF4-FFF2-40B4-BE49-F238E27FC236}">
                <a16:creationId xmlns:a16="http://schemas.microsoft.com/office/drawing/2014/main" id="{D5CF87A9-6755-4092-9B0A-D9AC9CE65D51}"/>
              </a:ext>
            </a:extLst>
          </p:cNvPr>
          <p:cNvSpPr txBox="1"/>
          <p:nvPr/>
        </p:nvSpPr>
        <p:spPr>
          <a:xfrm>
            <a:off x="978991" y="1937191"/>
            <a:ext cx="4243469"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SPSS27</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の多重比較法のメニュー画面</a:t>
            </a:r>
          </a:p>
        </p:txBody>
      </p:sp>
      <p:sp>
        <p:nvSpPr>
          <p:cNvPr id="7" name="テキスト ボックス 6">
            <a:extLst>
              <a:ext uri="{FF2B5EF4-FFF2-40B4-BE49-F238E27FC236}">
                <a16:creationId xmlns:a16="http://schemas.microsoft.com/office/drawing/2014/main" id="{46D541B9-A322-4E11-817A-0E2F49D99016}"/>
              </a:ext>
            </a:extLst>
          </p:cNvPr>
          <p:cNvSpPr txBox="1"/>
          <p:nvPr/>
        </p:nvSpPr>
        <p:spPr>
          <a:xfrm>
            <a:off x="1043608" y="5448096"/>
            <a:ext cx="3775393" cy="400110"/>
          </a:xfrm>
          <a:prstGeom prst="rect">
            <a:avLst/>
          </a:prstGeom>
          <a:noFill/>
        </p:spPr>
        <p:txBody>
          <a:bodyPr wrap="non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群間に等分散を前提できないとき</a:t>
            </a:r>
          </a:p>
        </p:txBody>
      </p:sp>
      <p:sp>
        <p:nvSpPr>
          <p:cNvPr id="8" name="四角形: 角を丸くする 7">
            <a:extLst>
              <a:ext uri="{FF2B5EF4-FFF2-40B4-BE49-F238E27FC236}">
                <a16:creationId xmlns:a16="http://schemas.microsoft.com/office/drawing/2014/main" id="{525E843A-1A95-4F5D-98E3-B70D1FEA49B0}"/>
              </a:ext>
            </a:extLst>
          </p:cNvPr>
          <p:cNvSpPr/>
          <p:nvPr/>
        </p:nvSpPr>
        <p:spPr>
          <a:xfrm>
            <a:off x="1115616" y="4797152"/>
            <a:ext cx="5832648" cy="576064"/>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95B4267-8A54-4880-A07E-3E3B0AD3CF54}"/>
              </a:ext>
            </a:extLst>
          </p:cNvPr>
          <p:cNvSpPr/>
          <p:nvPr/>
        </p:nvSpPr>
        <p:spPr>
          <a:xfrm>
            <a:off x="4499992" y="3562219"/>
            <a:ext cx="3816424" cy="1063315"/>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9EFDF0B-D075-4465-976D-09581499C05D}"/>
              </a:ext>
            </a:extLst>
          </p:cNvPr>
          <p:cNvSpPr txBox="1"/>
          <p:nvPr/>
        </p:nvSpPr>
        <p:spPr>
          <a:xfrm>
            <a:off x="4427984" y="3075397"/>
            <a:ext cx="4014240" cy="400110"/>
          </a:xfrm>
          <a:prstGeom prst="rect">
            <a:avLst/>
          </a:prstGeom>
          <a:solidFill>
            <a:schemeClr val="bg1"/>
          </a:solidFill>
        </p:spPr>
        <p:txBody>
          <a:bodyPr wrap="none" rtlCol="0">
            <a:spAutoFit/>
          </a:bodyPr>
          <a:lstStyle/>
          <a:p>
            <a:pPr algn="l"/>
            <a:r>
              <a:rPr kumimoji="1" lang="ja-JP" altLang="en-US" sz="20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対照群とのみ比較できればよいとき</a:t>
            </a:r>
          </a:p>
        </p:txBody>
      </p:sp>
    </p:spTree>
    <p:extLst>
      <p:ext uri="{BB962C8B-B14F-4D97-AF65-F5344CB8AC3E}">
        <p14:creationId xmlns:p14="http://schemas.microsoft.com/office/powerpoint/2010/main" val="16625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A753F-0AB5-4952-BA98-2567E17A506A}"/>
              </a:ext>
            </a:extLst>
          </p:cNvPr>
          <p:cNvSpPr>
            <a:spLocks noGrp="1"/>
          </p:cNvSpPr>
          <p:nvPr>
            <p:ph type="title"/>
          </p:nvPr>
        </p:nvSpPr>
        <p:spPr/>
        <p:txBody>
          <a:bodyPr/>
          <a:lstStyle/>
          <a:p>
            <a:r>
              <a:rPr kumimoji="1" lang="ja-JP" altLang="en-US" dirty="0"/>
              <a:t>多重比較法の一覧</a:t>
            </a:r>
          </a:p>
        </p:txBody>
      </p:sp>
      <p:graphicFrame>
        <p:nvGraphicFramePr>
          <p:cNvPr id="4" name="コンテンツ プレースホルダー 3">
            <a:extLst>
              <a:ext uri="{FF2B5EF4-FFF2-40B4-BE49-F238E27FC236}">
                <a16:creationId xmlns:a16="http://schemas.microsoft.com/office/drawing/2014/main" id="{BF639F34-E65B-477C-AFE0-3ABACA447027}"/>
              </a:ext>
            </a:extLst>
          </p:cNvPr>
          <p:cNvGraphicFramePr>
            <a:graphicFrameLocks noGrp="1"/>
          </p:cNvGraphicFramePr>
          <p:nvPr>
            <p:ph idx="1"/>
            <p:extLst>
              <p:ext uri="{D42A27DB-BD31-4B8C-83A1-F6EECF244321}">
                <p14:modId xmlns:p14="http://schemas.microsoft.com/office/powerpoint/2010/main" val="908154314"/>
              </p:ext>
            </p:extLst>
          </p:nvPr>
        </p:nvGraphicFramePr>
        <p:xfrm>
          <a:off x="755576" y="2132856"/>
          <a:ext cx="7488832" cy="2736306"/>
        </p:xfrm>
        <a:graphic>
          <a:graphicData uri="http://schemas.openxmlformats.org/drawingml/2006/table">
            <a:tbl>
              <a:tblPr firstRow="1" firstCol="1" bandRow="1">
                <a:tableStyleId>{5C22544A-7EE6-4342-B048-85BDC9FD1C3A}</a:tableStyleId>
              </a:tblPr>
              <a:tblGrid>
                <a:gridCol w="1963216">
                  <a:extLst>
                    <a:ext uri="{9D8B030D-6E8A-4147-A177-3AD203B41FA5}">
                      <a16:colId xmlns:a16="http://schemas.microsoft.com/office/drawing/2014/main" val="2494039439"/>
                    </a:ext>
                  </a:extLst>
                </a:gridCol>
                <a:gridCol w="1253109">
                  <a:extLst>
                    <a:ext uri="{9D8B030D-6E8A-4147-A177-3AD203B41FA5}">
                      <a16:colId xmlns:a16="http://schemas.microsoft.com/office/drawing/2014/main" val="806496885"/>
                    </a:ext>
                  </a:extLst>
                </a:gridCol>
                <a:gridCol w="1260497">
                  <a:extLst>
                    <a:ext uri="{9D8B030D-6E8A-4147-A177-3AD203B41FA5}">
                      <a16:colId xmlns:a16="http://schemas.microsoft.com/office/drawing/2014/main" val="3725489575"/>
                    </a:ext>
                  </a:extLst>
                </a:gridCol>
                <a:gridCol w="1390666">
                  <a:extLst>
                    <a:ext uri="{9D8B030D-6E8A-4147-A177-3AD203B41FA5}">
                      <a16:colId xmlns:a16="http://schemas.microsoft.com/office/drawing/2014/main" val="1896274555"/>
                    </a:ext>
                  </a:extLst>
                </a:gridCol>
                <a:gridCol w="696980">
                  <a:extLst>
                    <a:ext uri="{9D8B030D-6E8A-4147-A177-3AD203B41FA5}">
                      <a16:colId xmlns:a16="http://schemas.microsoft.com/office/drawing/2014/main" val="2016809396"/>
                    </a:ext>
                  </a:extLst>
                </a:gridCol>
                <a:gridCol w="924364">
                  <a:extLst>
                    <a:ext uri="{9D8B030D-6E8A-4147-A177-3AD203B41FA5}">
                      <a16:colId xmlns:a16="http://schemas.microsoft.com/office/drawing/2014/main" val="1537449561"/>
                    </a:ext>
                  </a:extLst>
                </a:gridCol>
              </a:tblGrid>
              <a:tr h="532998">
                <a:tc>
                  <a:txBody>
                    <a:bodyPr/>
                    <a:lstStyle/>
                    <a:p>
                      <a:pPr algn="ctr" fontAlgn="ctr"/>
                      <a:r>
                        <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　</a:t>
                      </a:r>
                    </a:p>
                  </a:txBody>
                  <a:tcPr marL="0" marR="0" marT="0" marB="0" anchor="ctr"/>
                </a:tc>
                <a:tc gridSpan="5">
                  <a:txBody>
                    <a:bodyPr/>
                    <a:lstStyle/>
                    <a:p>
                      <a:pPr algn="ctr" fontAlgn="ctr"/>
                      <a:r>
                        <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高検出力　　　　　　　　　　　　　　　　　　　　　　　　　　　　　弱検出力</a:t>
                      </a:r>
                    </a:p>
                  </a:txBody>
                  <a:tcPr marL="0" marR="0" marT="0" marB="0" anchor="ct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hMerge="1">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604864545"/>
                  </a:ext>
                </a:extLst>
              </a:tr>
              <a:tr h="532998">
                <a:tc>
                  <a:txBody>
                    <a:bodyPr/>
                    <a:lstStyle/>
                    <a:p>
                      <a:pPr algn="ctr" fontAlgn="ctr"/>
                      <a:r>
                        <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対象群とのみの比較　</a:t>
                      </a:r>
                      <a:endParaRPr lang="en-US" altLang="ja-JP" sz="15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Williams</a:t>
                      </a: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Dunnett</a:t>
                      </a:r>
                    </a:p>
                  </a:txBody>
                  <a:tcPr marL="0" marR="0" marT="0" marB="0" anchor="ctr"/>
                </a:tc>
                <a:tc>
                  <a:txBody>
                    <a:bodyPr/>
                    <a:lstStyle/>
                    <a:p>
                      <a:pPr algn="ctr" fontAlgn="ctr"/>
                      <a:r>
                        <a:rPr lang="en-US" sz="1500" b="0" i="0" u="none" strike="noStrike">
                          <a:solidFill>
                            <a:srgbClr val="000000"/>
                          </a:solidFill>
                          <a:effectLst/>
                          <a:latin typeface="ＭＳ Ｐゴシック" panose="020B0600070205080204" pitchFamily="50" charset="-128"/>
                          <a:ea typeface="ＭＳ Ｐゴシック" panose="020B0600070205080204" pitchFamily="50" charset="-128"/>
                        </a:rPr>
                        <a:t>Holm</a:t>
                      </a:r>
                    </a:p>
                  </a:txBody>
                  <a:tcPr marL="0" marR="0" marT="0" marB="0" anchor="ctr"/>
                </a:tc>
                <a:tc>
                  <a:txBody>
                    <a:bodyPr/>
                    <a:lstStyle/>
                    <a:p>
                      <a:pPr algn="ctr" fontAlgn="ctr"/>
                      <a:r>
                        <a:rPr lang="en-US" sz="1500" b="0" i="0" u="none" strike="noStrike" dirty="0" err="1">
                          <a:solidFill>
                            <a:srgbClr val="000000"/>
                          </a:solidFill>
                          <a:effectLst/>
                          <a:latin typeface="ＭＳ Ｐゴシック" panose="020B0600070205080204" pitchFamily="50" charset="-128"/>
                          <a:ea typeface="ＭＳ Ｐゴシック" panose="020B0600070205080204" pitchFamily="50" charset="-128"/>
                        </a:rPr>
                        <a:t>Scheffe</a:t>
                      </a:r>
                      <a:endPar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sz="1500" b="0" i="0" u="none" strike="noStrike">
                          <a:solidFill>
                            <a:srgbClr val="000000"/>
                          </a:solidFill>
                          <a:effectLst/>
                          <a:latin typeface="ＭＳ Ｐゴシック" panose="020B0600070205080204" pitchFamily="50" charset="-128"/>
                          <a:ea typeface="ＭＳ Ｐゴシック" panose="020B0600070205080204" pitchFamily="50" charset="-128"/>
                        </a:rPr>
                        <a:t>Bonferroni</a:t>
                      </a:r>
                    </a:p>
                  </a:txBody>
                  <a:tcPr marL="0" marR="0" marT="0" marB="0" anchor="ctr"/>
                </a:tc>
                <a:extLst>
                  <a:ext uri="{0D108BD9-81ED-4DB2-BD59-A6C34878D82A}">
                    <a16:rowId xmlns:a16="http://schemas.microsoft.com/office/drawing/2014/main" val="4056146475"/>
                  </a:ext>
                </a:extLst>
              </a:tr>
              <a:tr h="532998">
                <a:tc>
                  <a:txBody>
                    <a:bodyPr/>
                    <a:lstStyle/>
                    <a:p>
                      <a:pPr algn="ctr" fontAlgn="ctr"/>
                      <a:r>
                        <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異分散</a:t>
                      </a:r>
                    </a:p>
                  </a:txBody>
                  <a:tcPr marL="0" marR="0" marT="0" marB="0" anchor="ctr"/>
                </a:tc>
                <a:tc>
                  <a:txBody>
                    <a:bodyPr/>
                    <a:lstStyle/>
                    <a:p>
                      <a:pPr algn="ctr" fontAlgn="ctr"/>
                      <a:r>
                        <a:rPr lang="en-US" sz="1500" b="0" i="0" u="none" strike="noStrike" dirty="0" err="1">
                          <a:solidFill>
                            <a:srgbClr val="000000"/>
                          </a:solidFill>
                          <a:effectLst/>
                          <a:latin typeface="ＭＳ Ｐゴシック" panose="020B0600070205080204" pitchFamily="50" charset="-128"/>
                          <a:ea typeface="ＭＳ Ｐゴシック" panose="020B0600070205080204" pitchFamily="50" charset="-128"/>
                        </a:rPr>
                        <a:t>Tamhane</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a:t>
                      </a: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T2</a:t>
                      </a: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Games-Howell</a:t>
                      </a: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Dunnett</a:t>
                      </a: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の</a:t>
                      </a: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T3(C)</a:t>
                      </a:r>
                    </a:p>
                  </a:txBody>
                  <a:tcPr marL="0" marR="0" marT="0" marB="0" anchor="ctr"/>
                </a:tc>
                <a:tc>
                  <a:txBody>
                    <a:bodyPr/>
                    <a:lstStyle/>
                    <a:p>
                      <a:pPr algn="ctr" fontAlgn="ct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tc>
                <a:tc>
                  <a:txBody>
                    <a:bodyPr/>
                    <a:lstStyle/>
                    <a:p>
                      <a:pPr algn="ctr" fontAlgn="ctr"/>
                      <a:r>
                        <a:rPr lang="ja-JP" altLang="en-US" sz="15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tc>
                <a:extLst>
                  <a:ext uri="{0D108BD9-81ED-4DB2-BD59-A6C34878D82A}">
                    <a16:rowId xmlns:a16="http://schemas.microsoft.com/office/drawing/2014/main" val="286735110"/>
                  </a:ext>
                </a:extLst>
              </a:tr>
              <a:tr h="532998">
                <a:tc>
                  <a:txBody>
                    <a:bodyPr/>
                    <a:lstStyle/>
                    <a:p>
                      <a:pPr algn="ctr" fontAlgn="ctr"/>
                      <a:r>
                        <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対応あり</a:t>
                      </a:r>
                    </a:p>
                  </a:txBody>
                  <a:tcPr marL="0" marR="0" marT="0" marB="0" anchor="ctr"/>
                </a:tc>
                <a:tc>
                  <a:txBody>
                    <a:bodyPr/>
                    <a:lstStyle/>
                    <a:p>
                      <a:pPr algn="ctr" fontAlgn="ctr"/>
                      <a:r>
                        <a:rPr lang="en-US" sz="1500" b="0" i="0" u="none" strike="noStrike">
                          <a:solidFill>
                            <a:srgbClr val="000000"/>
                          </a:solidFill>
                          <a:effectLst/>
                          <a:latin typeface="ＭＳ Ｐゴシック" panose="020B0600070205080204" pitchFamily="50" charset="-128"/>
                          <a:ea typeface="ＭＳ Ｐゴシック" panose="020B0600070205080204" pitchFamily="50" charset="-128"/>
                        </a:rPr>
                        <a:t>Sidak</a:t>
                      </a: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Holm</a:t>
                      </a: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Bonferroni</a:t>
                      </a:r>
                    </a:p>
                  </a:txBody>
                  <a:tcPr marL="0" marR="0" marT="0" marB="0" anchor="ctr"/>
                </a:tc>
                <a:tc>
                  <a:txBody>
                    <a:bodyPr/>
                    <a:lstStyle/>
                    <a:p>
                      <a:pPr algn="ctr"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tc>
                <a:tc>
                  <a:txBody>
                    <a:bodyPr/>
                    <a:lstStyle/>
                    <a:p>
                      <a:pPr algn="ctr" fontAlgn="ctr"/>
                      <a:r>
                        <a:rPr lang="ja-JP" alt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tc>
                <a:extLst>
                  <a:ext uri="{0D108BD9-81ED-4DB2-BD59-A6C34878D82A}">
                    <a16:rowId xmlns:a16="http://schemas.microsoft.com/office/drawing/2014/main" val="1489675574"/>
                  </a:ext>
                </a:extLst>
              </a:tr>
              <a:tr h="604314">
                <a:tc>
                  <a:txBody>
                    <a:bodyPr/>
                    <a:lstStyle/>
                    <a:p>
                      <a:pPr algn="ctr" fontAlgn="ctr"/>
                      <a:r>
                        <a:rPr lang="ja-JP" altLang="en-US" sz="1500" b="0" i="0" u="none" strike="noStrike" dirty="0">
                          <a:solidFill>
                            <a:schemeClr val="bg1"/>
                          </a:solidFill>
                          <a:effectLst/>
                          <a:latin typeface="ＭＳ Ｐゴシック" panose="020B0600070205080204" pitchFamily="50" charset="-128"/>
                          <a:ea typeface="ＭＳ Ｐゴシック" panose="020B0600070205080204" pitchFamily="50" charset="-128"/>
                        </a:rPr>
                        <a:t>順位データ（ノンパラ）</a:t>
                      </a: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Shirley-Williams</a:t>
                      </a:r>
                    </a:p>
                  </a:txBody>
                  <a:tcPr marL="0" marR="0" marT="0" marB="0" anchor="ctr"/>
                </a:tc>
                <a:tc>
                  <a:txBody>
                    <a:bodyPr/>
                    <a:lstStyle/>
                    <a:p>
                      <a:pPr algn="ctr" fontAlgn="ctr"/>
                      <a:r>
                        <a:rPr lang="en-US" sz="1500" b="0" i="0" u="none" strike="noStrike">
                          <a:solidFill>
                            <a:srgbClr val="000000"/>
                          </a:solidFill>
                          <a:effectLst/>
                          <a:latin typeface="ＭＳ Ｐゴシック" panose="020B0600070205080204" pitchFamily="50" charset="-128"/>
                          <a:ea typeface="ＭＳ Ｐゴシック" panose="020B0600070205080204" pitchFamily="50" charset="-128"/>
                        </a:rPr>
                        <a:t>Steel(-Dwass)</a:t>
                      </a: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Holm</a:t>
                      </a:r>
                    </a:p>
                  </a:txBody>
                  <a:tcPr marL="0" marR="0" marT="0" marB="0" anchor="ctr"/>
                </a:tc>
                <a:tc>
                  <a:txBody>
                    <a:bodyPr/>
                    <a:lstStyle/>
                    <a:p>
                      <a:pPr algn="ctr" fontAlgn="ctr"/>
                      <a:r>
                        <a:rPr lang="en-US" sz="1500" b="0" i="0" u="none" strike="noStrike" dirty="0" err="1">
                          <a:solidFill>
                            <a:srgbClr val="000000"/>
                          </a:solidFill>
                          <a:effectLst/>
                          <a:latin typeface="ＭＳ Ｐゴシック" panose="020B0600070205080204" pitchFamily="50" charset="-128"/>
                          <a:ea typeface="ＭＳ Ｐゴシック" panose="020B0600070205080204" pitchFamily="50" charset="-128"/>
                        </a:rPr>
                        <a:t>Scheffe</a:t>
                      </a:r>
                      <a:endPar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en-US" sz="1500" b="0" i="0" u="none" strike="noStrike" dirty="0">
                          <a:solidFill>
                            <a:srgbClr val="000000"/>
                          </a:solidFill>
                          <a:effectLst/>
                          <a:latin typeface="ＭＳ Ｐゴシック" panose="020B0600070205080204" pitchFamily="50" charset="-128"/>
                          <a:ea typeface="ＭＳ Ｐゴシック" panose="020B0600070205080204" pitchFamily="50" charset="-128"/>
                        </a:rPr>
                        <a:t>Bonferroni</a:t>
                      </a:r>
                    </a:p>
                  </a:txBody>
                  <a:tcPr marL="0" marR="0" marT="0" marB="0" anchor="ctr"/>
                </a:tc>
                <a:extLst>
                  <a:ext uri="{0D108BD9-81ED-4DB2-BD59-A6C34878D82A}">
                    <a16:rowId xmlns:a16="http://schemas.microsoft.com/office/drawing/2014/main" val="4274259956"/>
                  </a:ext>
                </a:extLst>
              </a:tr>
            </a:tbl>
          </a:graphicData>
        </a:graphic>
      </p:graphicFrame>
      <p:sp>
        <p:nvSpPr>
          <p:cNvPr id="5" name="矢印: 左右 4">
            <a:extLst>
              <a:ext uri="{FF2B5EF4-FFF2-40B4-BE49-F238E27FC236}">
                <a16:creationId xmlns:a16="http://schemas.microsoft.com/office/drawing/2014/main" id="{78BFCA06-959E-4C8E-9189-F3B939E1545E}"/>
              </a:ext>
            </a:extLst>
          </p:cNvPr>
          <p:cNvSpPr/>
          <p:nvPr/>
        </p:nvSpPr>
        <p:spPr>
          <a:xfrm>
            <a:off x="3654896" y="2276874"/>
            <a:ext cx="3528392" cy="288032"/>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714E4CE-FEBA-4151-8894-E06AB363C4B2}"/>
              </a:ext>
            </a:extLst>
          </p:cNvPr>
          <p:cNvSpPr txBox="1"/>
          <p:nvPr/>
        </p:nvSpPr>
        <p:spPr>
          <a:xfrm>
            <a:off x="512874" y="5229200"/>
            <a:ext cx="8118251" cy="707886"/>
          </a:xfrm>
          <a:prstGeom prst="rect">
            <a:avLst/>
          </a:prstGeom>
          <a:noFill/>
        </p:spPr>
        <p:txBody>
          <a:bodyPr wrap="square" rtlCol="0">
            <a:spAutoFit/>
          </a:bodyPr>
          <a:lstStyle/>
          <a:p>
            <a:r>
              <a:rPr kumimoji="1" lang="en-US" altLang="ja-JP" sz="2000" dirty="0">
                <a:solidFill>
                  <a:schemeClr val="bg1"/>
                </a:solidFill>
                <a:latin typeface="ＭＳ Ｐゴシック" panose="020B0600070205080204" pitchFamily="50" charset="-128"/>
                <a:cs typeface="Meiryo UI" pitchFamily="50" charset="-128"/>
              </a:rPr>
              <a:t>※SPSS</a:t>
            </a:r>
            <a:r>
              <a:rPr kumimoji="1" lang="ja-JP" altLang="en-US" sz="2000" dirty="0">
                <a:solidFill>
                  <a:schemeClr val="bg1"/>
                </a:solidFill>
                <a:latin typeface="ＭＳ Ｐゴシック" panose="020B0600070205080204" pitchFamily="50" charset="-128"/>
                <a:cs typeface="Meiryo UI" pitchFamily="50" charset="-128"/>
              </a:rPr>
              <a:t>を使う場合の注意：</a:t>
            </a:r>
            <a:r>
              <a:rPr kumimoji="1" lang="en-US" altLang="ja-JP" sz="2000" dirty="0" err="1">
                <a:solidFill>
                  <a:schemeClr val="bg1"/>
                </a:solidFill>
                <a:latin typeface="ＭＳ Ｐゴシック" panose="020B0600070205080204" pitchFamily="50" charset="-128"/>
                <a:cs typeface="Meiryo UI" pitchFamily="50" charset="-128"/>
              </a:rPr>
              <a:t>Dunncan</a:t>
            </a:r>
            <a:r>
              <a:rPr kumimoji="1" lang="ja-JP" altLang="en-US" sz="2000" dirty="0" err="1">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Waller-</a:t>
            </a:r>
            <a:r>
              <a:rPr kumimoji="1" lang="en-US" altLang="ja-JP" sz="2000" dirty="0" err="1">
                <a:solidFill>
                  <a:schemeClr val="bg1"/>
                </a:solidFill>
                <a:latin typeface="ＭＳ Ｐゴシック" panose="020B0600070205080204" pitchFamily="50" charset="-128"/>
                <a:cs typeface="Meiryo UI" pitchFamily="50" charset="-128"/>
              </a:rPr>
              <a:t>Dunncan</a:t>
            </a:r>
            <a:r>
              <a:rPr kumimoji="1" lang="ja-JP" altLang="en-US" sz="2000" dirty="0" err="1">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Student-Newman-</a:t>
            </a:r>
            <a:r>
              <a:rPr kumimoji="1" lang="en-US" altLang="ja-JP" sz="2000" dirty="0" err="1">
                <a:solidFill>
                  <a:schemeClr val="bg1"/>
                </a:solidFill>
                <a:latin typeface="ＭＳ Ｐゴシック" panose="020B0600070205080204" pitchFamily="50" charset="-128"/>
                <a:cs typeface="Meiryo UI" pitchFamily="50" charset="-128"/>
              </a:rPr>
              <a:t>Keuls</a:t>
            </a:r>
            <a:r>
              <a:rPr kumimoji="1" lang="ja-JP" altLang="en-US" sz="2000" dirty="0">
                <a:solidFill>
                  <a:schemeClr val="bg1"/>
                </a:solidFill>
                <a:latin typeface="ＭＳ Ｐゴシック" panose="020B0600070205080204" pitchFamily="50" charset="-128"/>
                <a:cs typeface="Meiryo UI" pitchFamily="50" charset="-128"/>
              </a:rPr>
              <a:t>の</a:t>
            </a:r>
            <a:r>
              <a:rPr kumimoji="1" lang="en-US" altLang="ja-JP" sz="2000" dirty="0">
                <a:solidFill>
                  <a:schemeClr val="bg1"/>
                </a:solidFill>
                <a:latin typeface="ＭＳ Ｐゴシック" panose="020B0600070205080204" pitchFamily="50" charset="-128"/>
                <a:cs typeface="Meiryo UI" pitchFamily="50" charset="-128"/>
              </a:rPr>
              <a:t>3</a:t>
            </a:r>
            <a:r>
              <a:rPr kumimoji="1" lang="ja-JP" altLang="en-US" sz="2000" dirty="0">
                <a:solidFill>
                  <a:schemeClr val="bg1"/>
                </a:solidFill>
                <a:latin typeface="ＭＳ Ｐゴシック" panose="020B0600070205080204" pitchFamily="50" charset="-128"/>
                <a:cs typeface="Meiryo UI" pitchFamily="50" charset="-128"/>
              </a:rPr>
              <a:t>つは，多重性が調整されていないため使用しないこと。</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689856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D9C56-C670-43EA-83BC-F15BEF6F3156}"/>
              </a:ext>
            </a:extLst>
          </p:cNvPr>
          <p:cNvSpPr>
            <a:spLocks noGrp="1"/>
          </p:cNvSpPr>
          <p:nvPr>
            <p:ph type="title"/>
          </p:nvPr>
        </p:nvSpPr>
        <p:spPr/>
        <p:txBody>
          <a:bodyPr/>
          <a:lstStyle/>
          <a:p>
            <a:r>
              <a:rPr kumimoji="1" lang="ja-JP" altLang="en-US" dirty="0"/>
              <a:t>多重比較法が適さない場面</a:t>
            </a:r>
          </a:p>
        </p:txBody>
      </p:sp>
      <p:sp>
        <p:nvSpPr>
          <p:cNvPr id="3" name="コンテンツ プレースホルダー 2">
            <a:extLst>
              <a:ext uri="{FF2B5EF4-FFF2-40B4-BE49-F238E27FC236}">
                <a16:creationId xmlns:a16="http://schemas.microsoft.com/office/drawing/2014/main" id="{E3F90DC8-15AC-4465-93E9-0DA4C9849E67}"/>
              </a:ext>
            </a:extLst>
          </p:cNvPr>
          <p:cNvSpPr>
            <a:spLocks noGrp="1"/>
          </p:cNvSpPr>
          <p:nvPr>
            <p:ph idx="1"/>
          </p:nvPr>
        </p:nvSpPr>
        <p:spPr/>
        <p:txBody>
          <a:bodyPr/>
          <a:lstStyle/>
          <a:p>
            <a:r>
              <a:rPr lang="ja-JP" altLang="en-US" dirty="0"/>
              <a:t>第二種の過誤が致命的なとき</a:t>
            </a:r>
            <a:endParaRPr lang="en-US" altLang="ja-JP" dirty="0"/>
          </a:p>
          <a:p>
            <a:pPr marL="0" indent="0">
              <a:buNone/>
            </a:pPr>
            <a:r>
              <a:rPr lang="ja-JP" altLang="en-US" sz="2800" dirty="0"/>
              <a:t>→事例：投与量を数段階設定して，どこまでが無毒かを見つけようとする場合</a:t>
            </a:r>
            <a:endParaRPr lang="en-US" altLang="ja-JP" sz="2800" dirty="0"/>
          </a:p>
          <a:p>
            <a:pPr marL="0" indent="0">
              <a:buNone/>
            </a:pPr>
            <a:r>
              <a:rPr lang="ja-JP" altLang="en-US" sz="2800" dirty="0"/>
              <a:t>→理由：多重比較法を用いると，毒性が発揮される最低投与量を見逃してしまう</a:t>
            </a:r>
            <a:endParaRPr lang="en-US" altLang="ja-JP" sz="2800" dirty="0"/>
          </a:p>
          <a:p>
            <a:pPr marL="0" indent="0">
              <a:buNone/>
            </a:pPr>
            <a:r>
              <a:rPr lang="ja-JP" altLang="en-US" sz="2800" dirty="0"/>
              <a:t>→対応：普通の</a:t>
            </a:r>
            <a:r>
              <a:rPr lang="en-US" altLang="ja-JP" sz="2800" dirty="0"/>
              <a:t>t</a:t>
            </a:r>
            <a:r>
              <a:rPr lang="ja-JP" altLang="en-US" sz="2800" dirty="0"/>
              <a:t>検定や多重</a:t>
            </a:r>
            <a:r>
              <a:rPr lang="en-US" altLang="ja-JP" sz="2800" dirty="0"/>
              <a:t>t</a:t>
            </a:r>
            <a:r>
              <a:rPr lang="ja-JP" altLang="en-US" sz="2800" dirty="0"/>
              <a:t>検定を</a:t>
            </a:r>
            <a:endParaRPr lang="en-US" altLang="ja-JP" sz="2800" dirty="0"/>
          </a:p>
          <a:p>
            <a:pPr marL="0" indent="0">
              <a:buNone/>
            </a:pPr>
            <a:r>
              <a:rPr lang="ja-JP" altLang="en-US" sz="2800" dirty="0"/>
              <a:t>　　　　　繰り返す</a:t>
            </a:r>
            <a:endParaRPr lang="en-US" altLang="ja-JP" sz="2800" dirty="0"/>
          </a:p>
          <a:p>
            <a:pPr marL="0" indent="0">
              <a:buNone/>
            </a:pPr>
            <a:endParaRPr kumimoji="1" lang="ja-JP" altLang="en-US" dirty="0"/>
          </a:p>
        </p:txBody>
      </p:sp>
      <p:pic>
        <p:nvPicPr>
          <p:cNvPr id="5" name="図 4">
            <a:extLst>
              <a:ext uri="{FF2B5EF4-FFF2-40B4-BE49-F238E27FC236}">
                <a16:creationId xmlns:a16="http://schemas.microsoft.com/office/drawing/2014/main" id="{EA47141C-9625-46A8-B2A4-C4E3960A8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142" y="4293096"/>
            <a:ext cx="1817910" cy="1817910"/>
          </a:xfrm>
          <a:prstGeom prst="rect">
            <a:avLst/>
          </a:prstGeom>
        </p:spPr>
      </p:pic>
    </p:spTree>
    <p:extLst>
      <p:ext uri="{BB962C8B-B14F-4D97-AF65-F5344CB8AC3E}">
        <p14:creationId xmlns:p14="http://schemas.microsoft.com/office/powerpoint/2010/main" val="159710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以上で第９章は終了です。</a:t>
            </a:r>
          </a:p>
        </p:txBody>
      </p:sp>
    </p:spTree>
    <p:extLst>
      <p:ext uri="{BB962C8B-B14F-4D97-AF65-F5344CB8AC3E}">
        <p14:creationId xmlns:p14="http://schemas.microsoft.com/office/powerpoint/2010/main" val="22809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07679D85-5998-4E6B-9C2A-77D829B2B47E}"/>
              </a:ext>
            </a:extLst>
          </p:cNvPr>
          <p:cNvSpPr/>
          <p:nvPr/>
        </p:nvSpPr>
        <p:spPr>
          <a:xfrm>
            <a:off x="6454683" y="5202503"/>
            <a:ext cx="1491019" cy="615553"/>
          </a:xfrm>
          <a:prstGeom prst="rect">
            <a:avLst/>
          </a:prstGeom>
          <a:solidFill>
            <a:srgbClr val="C00000"/>
          </a:solidFill>
          <a:ln>
            <a:noFill/>
          </a:ln>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ja-JP" altLang="en-US" sz="1700" b="0" i="0" u="none" strike="noStrike" kern="0" cap="none" spc="0" normalizeH="0" baseline="0" noProof="0" dirty="0">
                <a:ln>
                  <a:noFill/>
                </a:ln>
                <a:solidFill>
                  <a:srgbClr val="FFFF00"/>
                </a:solidFill>
                <a:effectLst/>
                <a:uLnTx/>
                <a:uFillTx/>
                <a:latin typeface="ＭＳ Ｐゴシック" panose="020B0600070205080204" pitchFamily="50" charset="-128"/>
              </a:rPr>
              <a:t>棄却域に入ってしまう</a:t>
            </a:r>
            <a:endParaRPr kumimoji="0" lang="en-US" altLang="ja-JP" sz="1700" b="0" i="0" u="none" strike="noStrike" kern="0" cap="none" spc="0" normalizeH="0" baseline="0" noProof="0" dirty="0">
              <a:ln>
                <a:noFill/>
              </a:ln>
              <a:solidFill>
                <a:srgbClr val="FFFF00"/>
              </a:solidFill>
              <a:effectLst/>
              <a:uLnTx/>
              <a:uFillTx/>
              <a:latin typeface="ＭＳ Ｐゴシック" panose="020B0600070205080204" pitchFamily="50" charset="-128"/>
            </a:endParaRPr>
          </a:p>
        </p:txBody>
      </p:sp>
      <p:sp>
        <p:nvSpPr>
          <p:cNvPr id="29" name="正方形/長方形 28">
            <a:extLst>
              <a:ext uri="{FF2B5EF4-FFF2-40B4-BE49-F238E27FC236}">
                <a16:creationId xmlns:a16="http://schemas.microsoft.com/office/drawing/2014/main" id="{9843AE54-E057-49D8-8F72-76D79FB6C631}"/>
              </a:ext>
            </a:extLst>
          </p:cNvPr>
          <p:cNvSpPr/>
          <p:nvPr/>
        </p:nvSpPr>
        <p:spPr>
          <a:xfrm>
            <a:off x="6161320" y="4580388"/>
            <a:ext cx="265158" cy="400110"/>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rPr>
              <a:t>t</a:t>
            </a:r>
          </a:p>
        </p:txBody>
      </p:sp>
      <p:sp>
        <p:nvSpPr>
          <p:cNvPr id="30" name="正方形/長方形 29">
            <a:extLst>
              <a:ext uri="{FF2B5EF4-FFF2-40B4-BE49-F238E27FC236}">
                <a16:creationId xmlns:a16="http://schemas.microsoft.com/office/drawing/2014/main" id="{928B6FBF-F881-40F7-9E0B-2767718743B4}"/>
              </a:ext>
            </a:extLst>
          </p:cNvPr>
          <p:cNvSpPr/>
          <p:nvPr/>
        </p:nvSpPr>
        <p:spPr>
          <a:xfrm>
            <a:off x="2291545" y="4919078"/>
            <a:ext cx="265158" cy="1131079"/>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350" b="0" i="0" u="none" strike="noStrike" kern="0" cap="none" spc="0" normalizeH="0" baseline="0" noProof="0" dirty="0">
                <a:ln>
                  <a:noFill/>
                </a:ln>
                <a:solidFill>
                  <a:schemeClr val="bg1"/>
                </a:solidFill>
                <a:effectLst/>
                <a:uLnTx/>
                <a:uFillTx/>
                <a:latin typeface="ＭＳ Ｐゴシック" panose="020B0600070205080204" pitchFamily="50" charset="-128"/>
              </a:rPr>
              <a:t>検定統計量</a:t>
            </a:r>
            <a:endParaRPr kumimoji="0" lang="en-US" altLang="ja-JP" sz="1350" b="0" i="0" u="none" strike="noStrike" kern="0" cap="none" spc="0" normalizeH="0" baseline="0" noProof="0" dirty="0">
              <a:ln>
                <a:noFill/>
              </a:ln>
              <a:solidFill>
                <a:schemeClr val="bg1"/>
              </a:solidFill>
              <a:effectLst/>
              <a:uLnTx/>
              <a:uFillTx/>
              <a:latin typeface="ＭＳ Ｐゴシック" panose="020B0600070205080204" pitchFamily="50" charset="-128"/>
            </a:endParaRPr>
          </a:p>
        </p:txBody>
      </p:sp>
      <p:sp>
        <p:nvSpPr>
          <p:cNvPr id="32" name="正方形/長方形 31">
            <a:extLst>
              <a:ext uri="{FF2B5EF4-FFF2-40B4-BE49-F238E27FC236}">
                <a16:creationId xmlns:a16="http://schemas.microsoft.com/office/drawing/2014/main" id="{34F65E2F-606C-4C1E-BD7F-C3BF94B4C602}"/>
              </a:ext>
            </a:extLst>
          </p:cNvPr>
          <p:cNvSpPr/>
          <p:nvPr/>
        </p:nvSpPr>
        <p:spPr>
          <a:xfrm>
            <a:off x="3181526" y="3697608"/>
            <a:ext cx="1155747" cy="615553"/>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700" b="0" i="0" u="none" strike="noStrike" kern="0" cap="none" spc="0" normalizeH="0" baseline="0" noProof="0" dirty="0">
                <a:ln>
                  <a:noFill/>
                </a:ln>
                <a:solidFill>
                  <a:srgbClr val="65D7FF"/>
                </a:solidFill>
                <a:effectLst/>
                <a:uLnTx/>
                <a:uFillTx/>
                <a:latin typeface="ＭＳ Ｐゴシック" panose="020B0600070205080204" pitchFamily="50" charset="-128"/>
              </a:rPr>
              <a:t>有意水準</a:t>
            </a:r>
            <a:r>
              <a:rPr kumimoji="0" lang="en-US" altLang="ja-JP" sz="1700" b="0" i="0" u="none" strike="noStrike" kern="0" cap="none" spc="0" normalizeH="0" baseline="0" noProof="0" dirty="0">
                <a:ln>
                  <a:noFill/>
                </a:ln>
                <a:solidFill>
                  <a:srgbClr val="65D7FF"/>
                </a:solidFill>
                <a:effectLst/>
                <a:uLnTx/>
                <a:uFillTx/>
                <a:latin typeface="ＭＳ Ｐゴシック" panose="020B0600070205080204" pitchFamily="50" charset="-128"/>
              </a:rPr>
              <a:t>α</a:t>
            </a:r>
            <a:r>
              <a:rPr kumimoji="0" lang="ja-JP" altLang="en-US" sz="1700" b="0" i="0" u="none" strike="noStrike" kern="0" cap="none" spc="0" normalizeH="0" baseline="0" noProof="0" dirty="0">
                <a:ln>
                  <a:noFill/>
                </a:ln>
                <a:solidFill>
                  <a:srgbClr val="65D7FF"/>
                </a:solidFill>
                <a:effectLst/>
                <a:uLnTx/>
                <a:uFillTx/>
                <a:latin typeface="ＭＳ Ｐゴシック" panose="020B0600070205080204" pitchFamily="50" charset="-128"/>
              </a:rPr>
              <a:t>＝</a:t>
            </a:r>
            <a:r>
              <a:rPr kumimoji="0" lang="en-US" altLang="ja-JP" sz="1700" b="0" i="0" u="none" strike="noStrike" kern="0" cap="none" spc="0" normalizeH="0" baseline="0" noProof="0" dirty="0">
                <a:ln>
                  <a:noFill/>
                </a:ln>
                <a:solidFill>
                  <a:srgbClr val="65D7FF"/>
                </a:solidFill>
                <a:effectLst/>
                <a:uLnTx/>
                <a:uFillTx/>
                <a:latin typeface="ＭＳ Ｐゴシック" panose="020B0600070205080204" pitchFamily="50" charset="-128"/>
              </a:rPr>
              <a:t>0.05</a:t>
            </a:r>
          </a:p>
        </p:txBody>
      </p:sp>
      <p:sp>
        <p:nvSpPr>
          <p:cNvPr id="33" name="正方形/長方形 32">
            <a:extLst>
              <a:ext uri="{FF2B5EF4-FFF2-40B4-BE49-F238E27FC236}">
                <a16:creationId xmlns:a16="http://schemas.microsoft.com/office/drawing/2014/main" id="{8D9AB515-669C-4079-B27C-670317E6EC79}"/>
              </a:ext>
            </a:extLst>
          </p:cNvPr>
          <p:cNvSpPr/>
          <p:nvPr/>
        </p:nvSpPr>
        <p:spPr>
          <a:xfrm>
            <a:off x="4426818" y="4656805"/>
            <a:ext cx="1075916" cy="615553"/>
          </a:xfrm>
          <a:prstGeom prst="rect">
            <a:avLst/>
          </a:prstGeom>
          <a:noFill/>
          <a:ln>
            <a:noFill/>
          </a:ln>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US" altLang="ja-JP" sz="1700" b="0" i="0" u="none" strike="noStrike" kern="0" cap="none" spc="0" normalizeH="0" baseline="0" noProof="0" dirty="0">
                <a:ln>
                  <a:noFill/>
                </a:ln>
                <a:solidFill>
                  <a:schemeClr val="bg1"/>
                </a:solidFill>
                <a:effectLst/>
                <a:uLnTx/>
                <a:uFillTx/>
                <a:latin typeface="ＭＳ Ｐゴシック" panose="020B0600070205080204" pitchFamily="50" charset="-128"/>
              </a:rPr>
              <a:t>3</a:t>
            </a:r>
            <a:r>
              <a:rPr kumimoji="0" lang="ja-JP" altLang="en-US" sz="1700" b="0" i="0" u="none" strike="noStrike" kern="0" cap="none" spc="0" normalizeH="0" baseline="0" noProof="0" dirty="0">
                <a:ln>
                  <a:noFill/>
                </a:ln>
                <a:solidFill>
                  <a:schemeClr val="bg1"/>
                </a:solidFill>
                <a:effectLst/>
                <a:uLnTx/>
                <a:uFillTx/>
                <a:latin typeface="ＭＳ Ｐゴシック" panose="020B0600070205080204" pitchFamily="50" charset="-128"/>
              </a:rPr>
              <a:t>回繰り返すと</a:t>
            </a:r>
            <a:r>
              <a:rPr kumimoji="0" lang="en-US" altLang="ja-JP" sz="1700" b="0" i="0" u="none" strike="noStrike" kern="0" cap="none" spc="0" normalizeH="0" baseline="0" noProof="0" dirty="0">
                <a:ln>
                  <a:noFill/>
                </a:ln>
                <a:solidFill>
                  <a:schemeClr val="bg1"/>
                </a:solidFill>
                <a:effectLst/>
                <a:uLnTx/>
                <a:uFillTx/>
                <a:latin typeface="ＭＳ Ｐゴシック" panose="020B0600070205080204" pitchFamily="50" charset="-128"/>
              </a:rPr>
              <a:t>…</a:t>
            </a:r>
          </a:p>
        </p:txBody>
      </p:sp>
      <p:sp>
        <p:nvSpPr>
          <p:cNvPr id="34" name="矢印: 下 33">
            <a:extLst>
              <a:ext uri="{FF2B5EF4-FFF2-40B4-BE49-F238E27FC236}">
                <a16:creationId xmlns:a16="http://schemas.microsoft.com/office/drawing/2014/main" id="{C5F60DCF-BFE7-418E-9170-66A6D55456A2}"/>
              </a:ext>
            </a:extLst>
          </p:cNvPr>
          <p:cNvSpPr/>
          <p:nvPr/>
        </p:nvSpPr>
        <p:spPr>
          <a:xfrm rot="16200000">
            <a:off x="4784771" y="3981116"/>
            <a:ext cx="374021" cy="869002"/>
          </a:xfrm>
          <a:prstGeom prst="downArrow">
            <a:avLst/>
          </a:prstGeom>
          <a:solidFill>
            <a:schemeClr val="bg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chemeClr val="bg1"/>
              </a:solidFill>
              <a:effectLst/>
              <a:uLnTx/>
              <a:uFillTx/>
              <a:latin typeface="Calibri" panose="020F0502020204030204"/>
              <a:ea typeface="游ゴシック" panose="020B0400000000000000" pitchFamily="50" charset="-128"/>
              <a:cs typeface="+mn-cs"/>
            </a:endParaRPr>
          </a:p>
        </p:txBody>
      </p:sp>
      <p:cxnSp>
        <p:nvCxnSpPr>
          <p:cNvPr id="35" name="直線コネクタ 34">
            <a:extLst>
              <a:ext uri="{FF2B5EF4-FFF2-40B4-BE49-F238E27FC236}">
                <a16:creationId xmlns:a16="http://schemas.microsoft.com/office/drawing/2014/main" id="{93A38B20-FCDF-4673-A489-21628E948733}"/>
              </a:ext>
            </a:extLst>
          </p:cNvPr>
          <p:cNvCxnSpPr/>
          <p:nvPr/>
        </p:nvCxnSpPr>
        <p:spPr>
          <a:xfrm>
            <a:off x="1822541" y="4692771"/>
            <a:ext cx="2351613" cy="0"/>
          </a:xfrm>
          <a:prstGeom prst="line">
            <a:avLst/>
          </a:prstGeom>
          <a:noFill/>
          <a:ln w="28575" cap="flat" cmpd="sng" algn="ctr">
            <a:solidFill>
              <a:srgbClr val="FFFFFF"/>
            </a:solidFill>
            <a:prstDash val="solid"/>
            <a:miter lim="800000"/>
          </a:ln>
          <a:effectLst/>
        </p:spPr>
      </p:cxnSp>
      <p:sp>
        <p:nvSpPr>
          <p:cNvPr id="36" name="直角三角形 35">
            <a:extLst>
              <a:ext uri="{FF2B5EF4-FFF2-40B4-BE49-F238E27FC236}">
                <a16:creationId xmlns:a16="http://schemas.microsoft.com/office/drawing/2014/main" id="{0F1CAAEF-F062-4732-97C8-01A30E70301C}"/>
              </a:ext>
            </a:extLst>
          </p:cNvPr>
          <p:cNvSpPr/>
          <p:nvPr/>
        </p:nvSpPr>
        <p:spPr>
          <a:xfrm>
            <a:off x="2749040" y="4360760"/>
            <a:ext cx="1433423" cy="318283"/>
          </a:xfrm>
          <a:prstGeom prst="rtTriangle">
            <a:avLst/>
          </a:prstGeom>
          <a:solidFill>
            <a:srgbClr val="00B050"/>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フリーフォーム: 図形 36">
            <a:extLst>
              <a:ext uri="{FF2B5EF4-FFF2-40B4-BE49-F238E27FC236}">
                <a16:creationId xmlns:a16="http://schemas.microsoft.com/office/drawing/2014/main" id="{20160C69-A771-41A0-B107-FD46AA890AA9}"/>
              </a:ext>
            </a:extLst>
          </p:cNvPr>
          <p:cNvSpPr/>
          <p:nvPr/>
        </p:nvSpPr>
        <p:spPr>
          <a:xfrm>
            <a:off x="1678949" y="3614944"/>
            <a:ext cx="2460568" cy="1041861"/>
          </a:xfrm>
          <a:custGeom>
            <a:avLst/>
            <a:gdLst>
              <a:gd name="connsiteX0" fmla="*/ 0 w 2460568"/>
              <a:gd name="connsiteY0" fmla="*/ 0 h 1041861"/>
              <a:gd name="connsiteX1" fmla="*/ 742604 w 2460568"/>
              <a:gd name="connsiteY1" fmla="*/ 665018 h 1041861"/>
              <a:gd name="connsiteX2" fmla="*/ 2460568 w 2460568"/>
              <a:gd name="connsiteY2" fmla="*/ 1041861 h 1041861"/>
            </a:gdLst>
            <a:ahLst/>
            <a:cxnLst>
              <a:cxn ang="0">
                <a:pos x="connsiteX0" y="connsiteY0"/>
              </a:cxn>
              <a:cxn ang="0">
                <a:pos x="connsiteX1" y="connsiteY1"/>
              </a:cxn>
              <a:cxn ang="0">
                <a:pos x="connsiteX2" y="connsiteY2"/>
              </a:cxn>
            </a:cxnLst>
            <a:rect l="l" t="t" r="r" b="b"/>
            <a:pathLst>
              <a:path w="2460568" h="1041861">
                <a:moveTo>
                  <a:pt x="0" y="0"/>
                </a:moveTo>
                <a:cubicBezTo>
                  <a:pt x="166254" y="245687"/>
                  <a:pt x="332509" y="491375"/>
                  <a:pt x="742604" y="665018"/>
                </a:cubicBezTo>
                <a:cubicBezTo>
                  <a:pt x="1152699" y="838661"/>
                  <a:pt x="1806633" y="940261"/>
                  <a:pt x="2460568" y="1041861"/>
                </a:cubicBezTo>
              </a:path>
            </a:pathLst>
          </a:custGeom>
          <a:noFill/>
          <a:ln w="28575"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8" name="直線コネクタ 37">
            <a:extLst>
              <a:ext uri="{FF2B5EF4-FFF2-40B4-BE49-F238E27FC236}">
                <a16:creationId xmlns:a16="http://schemas.microsoft.com/office/drawing/2014/main" id="{F4AEBBBA-A131-4C08-B750-BDE12DDE9FF6}"/>
              </a:ext>
            </a:extLst>
          </p:cNvPr>
          <p:cNvCxnSpPr>
            <a:cxnSpLocks/>
          </p:cNvCxnSpPr>
          <p:nvPr/>
        </p:nvCxnSpPr>
        <p:spPr>
          <a:xfrm flipV="1">
            <a:off x="5747090" y="4616354"/>
            <a:ext cx="2495205" cy="7883"/>
          </a:xfrm>
          <a:prstGeom prst="line">
            <a:avLst/>
          </a:prstGeom>
          <a:noFill/>
          <a:ln w="28575" cap="flat" cmpd="sng" algn="ctr">
            <a:solidFill>
              <a:srgbClr val="FFFFFF"/>
            </a:solidFill>
            <a:prstDash val="solid"/>
            <a:miter lim="800000"/>
          </a:ln>
          <a:effectLst/>
        </p:spPr>
      </p:cxnSp>
      <p:sp>
        <p:nvSpPr>
          <p:cNvPr id="39" name="直角三角形 38">
            <a:extLst>
              <a:ext uri="{FF2B5EF4-FFF2-40B4-BE49-F238E27FC236}">
                <a16:creationId xmlns:a16="http://schemas.microsoft.com/office/drawing/2014/main" id="{E8629611-D68E-458D-A294-42924F50F5D6}"/>
              </a:ext>
            </a:extLst>
          </p:cNvPr>
          <p:cNvSpPr/>
          <p:nvPr/>
        </p:nvSpPr>
        <p:spPr>
          <a:xfrm>
            <a:off x="6007339" y="3933056"/>
            <a:ext cx="2243265" cy="669572"/>
          </a:xfrm>
          <a:prstGeom prst="rtTriangle">
            <a:avLst/>
          </a:prstGeom>
          <a:solidFill>
            <a:srgbClr val="FFC000"/>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フリーフォーム: 図形 39">
            <a:extLst>
              <a:ext uri="{FF2B5EF4-FFF2-40B4-BE49-F238E27FC236}">
                <a16:creationId xmlns:a16="http://schemas.microsoft.com/office/drawing/2014/main" id="{065B40ED-920D-4260-8710-CA4DE9425BAC}"/>
              </a:ext>
            </a:extLst>
          </p:cNvPr>
          <p:cNvSpPr/>
          <p:nvPr/>
        </p:nvSpPr>
        <p:spPr>
          <a:xfrm>
            <a:off x="5747090" y="3538527"/>
            <a:ext cx="2460568" cy="1041861"/>
          </a:xfrm>
          <a:custGeom>
            <a:avLst/>
            <a:gdLst>
              <a:gd name="connsiteX0" fmla="*/ 0 w 2460568"/>
              <a:gd name="connsiteY0" fmla="*/ 0 h 1041861"/>
              <a:gd name="connsiteX1" fmla="*/ 742604 w 2460568"/>
              <a:gd name="connsiteY1" fmla="*/ 665018 h 1041861"/>
              <a:gd name="connsiteX2" fmla="*/ 2460568 w 2460568"/>
              <a:gd name="connsiteY2" fmla="*/ 1041861 h 1041861"/>
            </a:gdLst>
            <a:ahLst/>
            <a:cxnLst>
              <a:cxn ang="0">
                <a:pos x="connsiteX0" y="connsiteY0"/>
              </a:cxn>
              <a:cxn ang="0">
                <a:pos x="connsiteX1" y="connsiteY1"/>
              </a:cxn>
              <a:cxn ang="0">
                <a:pos x="connsiteX2" y="connsiteY2"/>
              </a:cxn>
            </a:cxnLst>
            <a:rect l="l" t="t" r="r" b="b"/>
            <a:pathLst>
              <a:path w="2460568" h="1041861">
                <a:moveTo>
                  <a:pt x="0" y="0"/>
                </a:moveTo>
                <a:cubicBezTo>
                  <a:pt x="166254" y="245687"/>
                  <a:pt x="332509" y="491375"/>
                  <a:pt x="742604" y="665018"/>
                </a:cubicBezTo>
                <a:cubicBezTo>
                  <a:pt x="1152699" y="838661"/>
                  <a:pt x="1806633" y="940261"/>
                  <a:pt x="2460568" y="1041861"/>
                </a:cubicBezTo>
              </a:path>
            </a:pathLst>
          </a:custGeom>
          <a:noFill/>
          <a:ln w="28575"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4" name="直線コネクタ 43">
            <a:extLst>
              <a:ext uri="{FF2B5EF4-FFF2-40B4-BE49-F238E27FC236}">
                <a16:creationId xmlns:a16="http://schemas.microsoft.com/office/drawing/2014/main" id="{2982AF23-9EE8-4C45-87DE-E51F91A1D319}"/>
              </a:ext>
            </a:extLst>
          </p:cNvPr>
          <p:cNvCxnSpPr>
            <a:cxnSpLocks/>
          </p:cNvCxnSpPr>
          <p:nvPr/>
        </p:nvCxnSpPr>
        <p:spPr>
          <a:xfrm flipH="1">
            <a:off x="2749040" y="3692348"/>
            <a:ext cx="5809" cy="1003814"/>
          </a:xfrm>
          <a:prstGeom prst="line">
            <a:avLst/>
          </a:prstGeom>
          <a:noFill/>
          <a:ln w="38100" cap="flat" cmpd="sng" algn="ctr">
            <a:solidFill>
              <a:srgbClr val="FFFF00"/>
            </a:solidFill>
            <a:prstDash val="sysDash"/>
            <a:miter lim="800000"/>
          </a:ln>
          <a:effectLst/>
        </p:spPr>
      </p:cxnSp>
      <p:sp>
        <p:nvSpPr>
          <p:cNvPr id="45" name="正方形/長方形 44">
            <a:extLst>
              <a:ext uri="{FF2B5EF4-FFF2-40B4-BE49-F238E27FC236}">
                <a16:creationId xmlns:a16="http://schemas.microsoft.com/office/drawing/2014/main" id="{76402CB9-10FF-48C7-A176-53116C2160A9}"/>
              </a:ext>
            </a:extLst>
          </p:cNvPr>
          <p:cNvSpPr/>
          <p:nvPr/>
        </p:nvSpPr>
        <p:spPr>
          <a:xfrm>
            <a:off x="2291545" y="3363616"/>
            <a:ext cx="894688" cy="353943"/>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700" b="0" i="0" u="none" strike="noStrike" kern="0" cap="none" spc="0" normalizeH="0" baseline="0" noProof="0" dirty="0">
                <a:ln>
                  <a:noFill/>
                </a:ln>
                <a:solidFill>
                  <a:srgbClr val="FFFF00"/>
                </a:solidFill>
                <a:effectLst/>
                <a:uLnTx/>
                <a:uFillTx/>
                <a:latin typeface="ＭＳ Ｐゴシック" panose="020B0600070205080204" pitchFamily="50" charset="-128"/>
              </a:rPr>
              <a:t>限界値</a:t>
            </a:r>
            <a:endParaRPr kumimoji="0" lang="en-US" altLang="ja-JP" sz="1700" b="0" i="0" u="none" strike="noStrike" kern="0" cap="none" spc="0" normalizeH="0" baseline="0" noProof="0" dirty="0">
              <a:ln>
                <a:noFill/>
              </a:ln>
              <a:solidFill>
                <a:srgbClr val="FFFF00"/>
              </a:solidFill>
              <a:effectLst/>
              <a:uLnTx/>
              <a:uFillTx/>
              <a:latin typeface="ＭＳ Ｐゴシック" panose="020B0600070205080204" pitchFamily="50" charset="-128"/>
            </a:endParaRPr>
          </a:p>
        </p:txBody>
      </p:sp>
      <p:cxnSp>
        <p:nvCxnSpPr>
          <p:cNvPr id="46" name="直線コネクタ 45">
            <a:extLst>
              <a:ext uri="{FF2B5EF4-FFF2-40B4-BE49-F238E27FC236}">
                <a16:creationId xmlns:a16="http://schemas.microsoft.com/office/drawing/2014/main" id="{49DD6B62-D247-40B1-8961-44B083891D99}"/>
              </a:ext>
            </a:extLst>
          </p:cNvPr>
          <p:cNvCxnSpPr>
            <a:cxnSpLocks/>
          </p:cNvCxnSpPr>
          <p:nvPr/>
        </p:nvCxnSpPr>
        <p:spPr>
          <a:xfrm>
            <a:off x="6007339" y="3612963"/>
            <a:ext cx="1" cy="1011274"/>
          </a:xfrm>
          <a:prstGeom prst="line">
            <a:avLst/>
          </a:prstGeom>
          <a:noFill/>
          <a:ln w="38100" cap="flat" cmpd="sng" algn="ctr">
            <a:solidFill>
              <a:srgbClr val="FFFF00"/>
            </a:solidFill>
            <a:prstDash val="sysDash"/>
            <a:miter lim="800000"/>
          </a:ln>
          <a:effectLst/>
        </p:spPr>
      </p:cxnSp>
      <p:cxnSp>
        <p:nvCxnSpPr>
          <p:cNvPr id="48" name="直線矢印コネクタ 47">
            <a:extLst>
              <a:ext uri="{FF2B5EF4-FFF2-40B4-BE49-F238E27FC236}">
                <a16:creationId xmlns:a16="http://schemas.microsoft.com/office/drawing/2014/main" id="{EE009840-5E4A-4381-BC1C-3E1A79492A48}"/>
              </a:ext>
            </a:extLst>
          </p:cNvPr>
          <p:cNvCxnSpPr>
            <a:cxnSpLocks/>
          </p:cNvCxnSpPr>
          <p:nvPr/>
        </p:nvCxnSpPr>
        <p:spPr>
          <a:xfrm flipH="1">
            <a:off x="3169102" y="4249906"/>
            <a:ext cx="334724" cy="338304"/>
          </a:xfrm>
          <a:prstGeom prst="straightConnector1">
            <a:avLst/>
          </a:prstGeom>
          <a:noFill/>
          <a:ln w="38100" cap="flat" cmpd="sng" algn="ctr">
            <a:solidFill>
              <a:srgbClr val="79DCFF"/>
            </a:solidFill>
            <a:prstDash val="solid"/>
            <a:miter lim="800000"/>
            <a:tailEnd type="triangle"/>
          </a:ln>
          <a:effectLst/>
        </p:spPr>
      </p:cxnSp>
      <p:sp>
        <p:nvSpPr>
          <p:cNvPr id="50" name="正方形/長方形 49">
            <a:extLst>
              <a:ext uri="{FF2B5EF4-FFF2-40B4-BE49-F238E27FC236}">
                <a16:creationId xmlns:a16="http://schemas.microsoft.com/office/drawing/2014/main" id="{0CCDD021-2CD6-4A87-A470-136F23BF7A0A}"/>
              </a:ext>
            </a:extLst>
          </p:cNvPr>
          <p:cNvSpPr/>
          <p:nvPr/>
        </p:nvSpPr>
        <p:spPr>
          <a:xfrm>
            <a:off x="1536990" y="2442527"/>
            <a:ext cx="2177287" cy="461665"/>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chemeClr val="bg1"/>
                </a:solidFill>
                <a:effectLst/>
                <a:uLnTx/>
                <a:uFillTx/>
                <a:latin typeface="ＭＳ Ｐゴシック" panose="020B0600070205080204" pitchFamily="50" charset="-128"/>
              </a:rPr>
              <a:t>個別の検定</a:t>
            </a:r>
            <a:endParaRPr kumimoji="0" lang="en-US" altLang="ja-JP" b="0" i="0" u="none" strike="noStrike" kern="0" cap="none" spc="0" normalizeH="0" baseline="0" noProof="0" dirty="0">
              <a:ln>
                <a:noFill/>
              </a:ln>
              <a:solidFill>
                <a:schemeClr val="bg1"/>
              </a:solidFill>
              <a:effectLst/>
              <a:uLnTx/>
              <a:uFillTx/>
              <a:latin typeface="ＭＳ Ｐゴシック" panose="020B0600070205080204" pitchFamily="50" charset="-128"/>
            </a:endParaRPr>
          </a:p>
        </p:txBody>
      </p:sp>
      <p:sp>
        <p:nvSpPr>
          <p:cNvPr id="51" name="正方形/長方形 50">
            <a:extLst>
              <a:ext uri="{FF2B5EF4-FFF2-40B4-BE49-F238E27FC236}">
                <a16:creationId xmlns:a16="http://schemas.microsoft.com/office/drawing/2014/main" id="{C0556373-3218-4848-99AB-833CFAAB552B}"/>
              </a:ext>
            </a:extLst>
          </p:cNvPr>
          <p:cNvSpPr/>
          <p:nvPr/>
        </p:nvSpPr>
        <p:spPr>
          <a:xfrm>
            <a:off x="5651151" y="2242616"/>
            <a:ext cx="2376264" cy="830997"/>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chemeClr val="bg1"/>
                </a:solidFill>
                <a:effectLst/>
                <a:uLnTx/>
                <a:uFillTx/>
                <a:latin typeface="ＭＳ Ｐゴシック" panose="020B0600070205080204" pitchFamily="50" charset="-128"/>
              </a:rPr>
              <a:t>全体としてみた一番甘い検定</a:t>
            </a:r>
            <a:endParaRPr kumimoji="0" lang="en-US" altLang="ja-JP" b="0" i="0" u="none" strike="noStrike" kern="0" cap="none" spc="0" normalizeH="0" baseline="0" noProof="0" dirty="0">
              <a:ln>
                <a:noFill/>
              </a:ln>
              <a:solidFill>
                <a:schemeClr val="bg1"/>
              </a:solidFill>
              <a:effectLst/>
              <a:uLnTx/>
              <a:uFillTx/>
              <a:latin typeface="ＭＳ Ｐゴシック" panose="020B0600070205080204" pitchFamily="50" charset="-128"/>
            </a:endParaRPr>
          </a:p>
        </p:txBody>
      </p:sp>
      <p:sp>
        <p:nvSpPr>
          <p:cNvPr id="53" name="正方形/長方形 52">
            <a:extLst>
              <a:ext uri="{FF2B5EF4-FFF2-40B4-BE49-F238E27FC236}">
                <a16:creationId xmlns:a16="http://schemas.microsoft.com/office/drawing/2014/main" id="{587B6B0C-0ECB-49CB-8E06-EA5598B8D4CF}"/>
              </a:ext>
            </a:extLst>
          </p:cNvPr>
          <p:cNvSpPr/>
          <p:nvPr/>
        </p:nvSpPr>
        <p:spPr>
          <a:xfrm>
            <a:off x="2300603" y="4624672"/>
            <a:ext cx="265158" cy="400110"/>
          </a:xfrm>
          <a:prstGeom prst="rect">
            <a:avLst/>
          </a:prstGeom>
          <a:noFill/>
          <a:ln>
            <a:noFill/>
          </a:ln>
        </p:spPr>
        <p:txBody>
          <a:bodyPr wrap="square">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rPr>
              <a:t>t</a:t>
            </a:r>
          </a:p>
        </p:txBody>
      </p:sp>
      <p:sp>
        <p:nvSpPr>
          <p:cNvPr id="57" name="正方形/長方形 56">
            <a:extLst>
              <a:ext uri="{FF2B5EF4-FFF2-40B4-BE49-F238E27FC236}">
                <a16:creationId xmlns:a16="http://schemas.microsoft.com/office/drawing/2014/main" id="{32990857-79E4-49AB-8858-E697D124B917}"/>
              </a:ext>
            </a:extLst>
          </p:cNvPr>
          <p:cNvSpPr/>
          <p:nvPr/>
        </p:nvSpPr>
        <p:spPr>
          <a:xfrm>
            <a:off x="2672652" y="5238035"/>
            <a:ext cx="1402405" cy="615553"/>
          </a:xfrm>
          <a:prstGeom prst="rect">
            <a:avLst/>
          </a:prstGeom>
          <a:noFill/>
          <a:ln>
            <a:noFill/>
          </a:ln>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ja-JP" altLang="en-US" sz="1700" b="0" i="0" u="none" strike="noStrike" kern="0" cap="none" spc="0" normalizeH="0" baseline="0" noProof="0" dirty="0">
                <a:ln>
                  <a:noFill/>
                </a:ln>
                <a:solidFill>
                  <a:schemeClr val="bg1"/>
                </a:solidFill>
                <a:effectLst/>
                <a:uLnTx/>
                <a:uFillTx/>
                <a:latin typeface="ＭＳ Ｐゴシック" panose="020B0600070205080204" pitchFamily="50" charset="-128"/>
              </a:rPr>
              <a:t>棄却域に入っていない</a:t>
            </a:r>
            <a:endParaRPr kumimoji="0" lang="en-US" altLang="ja-JP" sz="1700" b="0" i="0" u="none" strike="noStrike" kern="0" cap="none" spc="0" normalizeH="0" baseline="0" noProof="0" dirty="0">
              <a:ln>
                <a:noFill/>
              </a:ln>
              <a:solidFill>
                <a:schemeClr val="bg1"/>
              </a:solidFill>
              <a:effectLst/>
              <a:uLnTx/>
              <a:uFillTx/>
              <a:latin typeface="ＭＳ Ｐゴシック" panose="020B0600070205080204" pitchFamily="50" charset="-128"/>
            </a:endParaRPr>
          </a:p>
        </p:txBody>
      </p:sp>
      <p:cxnSp>
        <p:nvCxnSpPr>
          <p:cNvPr id="59" name="コネクタ: 曲線 58">
            <a:extLst>
              <a:ext uri="{FF2B5EF4-FFF2-40B4-BE49-F238E27FC236}">
                <a16:creationId xmlns:a16="http://schemas.microsoft.com/office/drawing/2014/main" id="{EAD64608-BFFF-4D7B-BD98-01C9A3E0D94E}"/>
              </a:ext>
            </a:extLst>
          </p:cNvPr>
          <p:cNvCxnSpPr>
            <a:cxnSpLocks/>
          </p:cNvCxnSpPr>
          <p:nvPr/>
        </p:nvCxnSpPr>
        <p:spPr>
          <a:xfrm rot="16200000" flipV="1">
            <a:off x="2492803" y="4883867"/>
            <a:ext cx="418159" cy="359640"/>
          </a:xfrm>
          <a:prstGeom prst="curvedConnector2">
            <a:avLst/>
          </a:prstGeom>
          <a:ln w="317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6AF30E78-D743-4202-B87C-1431716CC838}"/>
              </a:ext>
            </a:extLst>
          </p:cNvPr>
          <p:cNvSpPr/>
          <p:nvPr/>
        </p:nvSpPr>
        <p:spPr>
          <a:xfrm>
            <a:off x="5588153" y="3254229"/>
            <a:ext cx="894688" cy="353943"/>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700" b="0" i="0" u="none" strike="noStrike" kern="0" cap="none" spc="0" normalizeH="0" baseline="0" noProof="0" dirty="0">
                <a:ln>
                  <a:noFill/>
                </a:ln>
                <a:solidFill>
                  <a:srgbClr val="FFFF00"/>
                </a:solidFill>
                <a:effectLst/>
                <a:uLnTx/>
                <a:uFillTx/>
                <a:latin typeface="ＭＳ Ｐゴシック" panose="020B0600070205080204" pitchFamily="50" charset="-128"/>
              </a:rPr>
              <a:t>限界値</a:t>
            </a:r>
            <a:endParaRPr kumimoji="0" lang="en-US" altLang="ja-JP" sz="1700" b="0" i="0" u="none" strike="noStrike" kern="0" cap="none" spc="0" normalizeH="0" baseline="0" noProof="0" dirty="0">
              <a:ln>
                <a:noFill/>
              </a:ln>
              <a:solidFill>
                <a:srgbClr val="FFFF00"/>
              </a:solidFill>
              <a:effectLst/>
              <a:uLnTx/>
              <a:uFillTx/>
              <a:latin typeface="ＭＳ Ｐゴシック" panose="020B0600070205080204" pitchFamily="50" charset="-128"/>
            </a:endParaRPr>
          </a:p>
        </p:txBody>
      </p:sp>
      <p:cxnSp>
        <p:nvCxnSpPr>
          <p:cNvPr id="71" name="コネクタ: 曲線 70">
            <a:extLst>
              <a:ext uri="{FF2B5EF4-FFF2-40B4-BE49-F238E27FC236}">
                <a16:creationId xmlns:a16="http://schemas.microsoft.com/office/drawing/2014/main" id="{8D52C5A3-42DD-4B26-B1FE-0DD48EFDAF87}"/>
              </a:ext>
            </a:extLst>
          </p:cNvPr>
          <p:cNvCxnSpPr>
            <a:cxnSpLocks/>
          </p:cNvCxnSpPr>
          <p:nvPr/>
        </p:nvCxnSpPr>
        <p:spPr>
          <a:xfrm rot="16200000" flipV="1">
            <a:off x="6355346" y="4813603"/>
            <a:ext cx="418159" cy="359640"/>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452A7D16-CF21-49FA-9049-A4BEAEAF9BEA}"/>
              </a:ext>
            </a:extLst>
          </p:cNvPr>
          <p:cNvSpPr/>
          <p:nvPr/>
        </p:nvSpPr>
        <p:spPr>
          <a:xfrm>
            <a:off x="6839283" y="3354790"/>
            <a:ext cx="1155747" cy="615553"/>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700" b="0" i="0" u="none" strike="noStrike" kern="0" cap="none" spc="0" normalizeH="0" baseline="0" noProof="0" dirty="0">
                <a:ln>
                  <a:noFill/>
                </a:ln>
                <a:solidFill>
                  <a:srgbClr val="FFC000"/>
                </a:solidFill>
                <a:effectLst/>
                <a:uLnTx/>
                <a:uFillTx/>
                <a:latin typeface="ＭＳ Ｐゴシック" panose="020B0600070205080204" pitchFamily="50" charset="-128"/>
              </a:rPr>
              <a:t>有意水準</a:t>
            </a:r>
            <a:r>
              <a:rPr kumimoji="0" lang="en-US" altLang="ja-JP" sz="1700" b="0" i="0" u="none" strike="noStrike" kern="0" cap="none" spc="0" normalizeH="0" baseline="0" noProof="0" dirty="0">
                <a:ln>
                  <a:noFill/>
                </a:ln>
                <a:solidFill>
                  <a:srgbClr val="FFC000"/>
                </a:solidFill>
                <a:effectLst/>
                <a:uLnTx/>
                <a:uFillTx/>
                <a:latin typeface="ＭＳ Ｐゴシック" panose="020B0600070205080204" pitchFamily="50" charset="-128"/>
              </a:rPr>
              <a:t>α</a:t>
            </a:r>
            <a:r>
              <a:rPr kumimoji="0" lang="ja-JP" altLang="en-US" sz="1700" b="0" i="0" u="none" strike="noStrike" kern="0" cap="none" spc="0" normalizeH="0" baseline="0" noProof="0" dirty="0">
                <a:ln>
                  <a:noFill/>
                </a:ln>
                <a:solidFill>
                  <a:srgbClr val="FFC000"/>
                </a:solidFill>
                <a:effectLst/>
                <a:uLnTx/>
                <a:uFillTx/>
                <a:latin typeface="ＭＳ Ｐゴシック" panose="020B0600070205080204" pitchFamily="50" charset="-128"/>
              </a:rPr>
              <a:t>＝</a:t>
            </a:r>
            <a:r>
              <a:rPr kumimoji="0" lang="en-US" altLang="ja-JP" sz="1700" b="0" i="0" u="none" strike="noStrike" kern="0" cap="none" spc="0" normalizeH="0" baseline="0" noProof="0" dirty="0">
                <a:ln>
                  <a:noFill/>
                </a:ln>
                <a:solidFill>
                  <a:srgbClr val="FFC000"/>
                </a:solidFill>
                <a:effectLst/>
                <a:uLnTx/>
                <a:uFillTx/>
                <a:latin typeface="ＭＳ Ｐゴシック" panose="020B0600070205080204" pitchFamily="50" charset="-128"/>
              </a:rPr>
              <a:t>0.14</a:t>
            </a:r>
          </a:p>
        </p:txBody>
      </p:sp>
      <p:cxnSp>
        <p:nvCxnSpPr>
          <p:cNvPr id="73" name="直線矢印コネクタ 72">
            <a:extLst>
              <a:ext uri="{FF2B5EF4-FFF2-40B4-BE49-F238E27FC236}">
                <a16:creationId xmlns:a16="http://schemas.microsoft.com/office/drawing/2014/main" id="{D03F9715-F05D-4276-A62D-DE04F8649212}"/>
              </a:ext>
            </a:extLst>
          </p:cNvPr>
          <p:cNvCxnSpPr>
            <a:cxnSpLocks/>
          </p:cNvCxnSpPr>
          <p:nvPr/>
        </p:nvCxnSpPr>
        <p:spPr>
          <a:xfrm flipH="1">
            <a:off x="7013856" y="3942661"/>
            <a:ext cx="334724" cy="338304"/>
          </a:xfrm>
          <a:prstGeom prst="straightConnector1">
            <a:avLst/>
          </a:prstGeom>
          <a:noFill/>
          <a:ln w="38100" cap="flat" cmpd="sng" algn="ctr">
            <a:solidFill>
              <a:schemeClr val="bg1"/>
            </a:solidFill>
            <a:prstDash val="solid"/>
            <a:miter lim="800000"/>
            <a:tailEnd type="triangle"/>
          </a:ln>
          <a:effectLst/>
        </p:spPr>
      </p:cxnSp>
      <p:sp>
        <p:nvSpPr>
          <p:cNvPr id="78" name="タイトル 1">
            <a:extLst>
              <a:ext uri="{FF2B5EF4-FFF2-40B4-BE49-F238E27FC236}">
                <a16:creationId xmlns:a16="http://schemas.microsoft.com/office/drawing/2014/main" id="{172A01FD-3B63-4529-9AA1-B9DFB9F1595D}"/>
              </a:ext>
            </a:extLst>
          </p:cNvPr>
          <p:cNvSpPr>
            <a:spLocks noGrp="1"/>
          </p:cNvSpPr>
          <p:nvPr>
            <p:ph type="title"/>
          </p:nvPr>
        </p:nvSpPr>
        <p:spPr>
          <a:xfrm>
            <a:off x="873088" y="628518"/>
            <a:ext cx="7397824" cy="1143000"/>
          </a:xfrm>
        </p:spPr>
        <p:txBody>
          <a:bodyPr/>
          <a:lstStyle/>
          <a:p>
            <a:r>
              <a:rPr kumimoji="1" lang="ja-JP" altLang="en-US" sz="3800" dirty="0"/>
              <a:t>多重比較は有意水準を増大させる</a:t>
            </a:r>
            <a:br>
              <a:rPr kumimoji="1" lang="en-US" altLang="ja-JP" sz="3800" dirty="0"/>
            </a:br>
            <a:r>
              <a:rPr kumimoji="1" lang="ja-JP" altLang="en-US" sz="3000" dirty="0"/>
              <a:t>（検定の多重性）</a:t>
            </a:r>
          </a:p>
        </p:txBody>
      </p:sp>
      <p:cxnSp>
        <p:nvCxnSpPr>
          <p:cNvPr id="79" name="直線コネクタ 78">
            <a:extLst>
              <a:ext uri="{FF2B5EF4-FFF2-40B4-BE49-F238E27FC236}">
                <a16:creationId xmlns:a16="http://schemas.microsoft.com/office/drawing/2014/main" id="{65DB90B5-545F-441F-885B-AE9023A66928}"/>
              </a:ext>
            </a:extLst>
          </p:cNvPr>
          <p:cNvCxnSpPr>
            <a:cxnSpLocks/>
          </p:cNvCxnSpPr>
          <p:nvPr/>
        </p:nvCxnSpPr>
        <p:spPr>
          <a:xfrm>
            <a:off x="6467474" y="3605080"/>
            <a:ext cx="1" cy="1011274"/>
          </a:xfrm>
          <a:prstGeom prst="line">
            <a:avLst/>
          </a:prstGeom>
          <a:noFill/>
          <a:ln w="38100" cap="flat" cmpd="sng" algn="ctr">
            <a:solidFill>
              <a:schemeClr val="tx1">
                <a:lumMod val="50000"/>
                <a:lumOff val="50000"/>
              </a:schemeClr>
            </a:solidFill>
            <a:prstDash val="sysDash"/>
            <a:miter lim="800000"/>
          </a:ln>
          <a:effectLst/>
        </p:spPr>
      </p:cxnSp>
      <p:cxnSp>
        <p:nvCxnSpPr>
          <p:cNvPr id="80" name="直線矢印コネクタ 79">
            <a:extLst>
              <a:ext uri="{FF2B5EF4-FFF2-40B4-BE49-F238E27FC236}">
                <a16:creationId xmlns:a16="http://schemas.microsoft.com/office/drawing/2014/main" id="{2FD27C0C-8A71-4034-9690-28E853DA83BE}"/>
              </a:ext>
            </a:extLst>
          </p:cNvPr>
          <p:cNvCxnSpPr>
            <a:cxnSpLocks/>
          </p:cNvCxnSpPr>
          <p:nvPr/>
        </p:nvCxnSpPr>
        <p:spPr>
          <a:xfrm flipH="1">
            <a:off x="6021453" y="4304544"/>
            <a:ext cx="403075" cy="2503"/>
          </a:xfrm>
          <a:prstGeom prst="straightConnector1">
            <a:avLst/>
          </a:prstGeom>
          <a:noFill/>
          <a:ln w="76200" cap="flat" cmpd="sng" algn="ctr">
            <a:solidFill>
              <a:srgbClr val="FFFF00"/>
            </a:solidFill>
            <a:prstDash val="solid"/>
            <a:miter lim="800000"/>
            <a:tailEnd type="triangle"/>
          </a:ln>
          <a:effectLst/>
        </p:spPr>
      </p:cxnSp>
      <p:sp>
        <p:nvSpPr>
          <p:cNvPr id="83" name="正方形/長方形 82">
            <a:extLst>
              <a:ext uri="{FF2B5EF4-FFF2-40B4-BE49-F238E27FC236}">
                <a16:creationId xmlns:a16="http://schemas.microsoft.com/office/drawing/2014/main" id="{0B297AEF-6FB5-4986-BE49-2CFD1B9EB262}"/>
              </a:ext>
            </a:extLst>
          </p:cNvPr>
          <p:cNvSpPr/>
          <p:nvPr/>
        </p:nvSpPr>
        <p:spPr>
          <a:xfrm>
            <a:off x="870012" y="4026390"/>
            <a:ext cx="1142662" cy="553998"/>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schemeClr val="bg1"/>
                </a:solidFill>
                <a:effectLst/>
                <a:uLnTx/>
                <a:uFillTx/>
                <a:latin typeface="ＭＳ Ｐゴシック" panose="020B0600070205080204" pitchFamily="50" charset="-128"/>
              </a:rPr>
              <a:t>帰無仮説の</a:t>
            </a:r>
            <a:r>
              <a:rPr kumimoji="0" lang="en-US" altLang="ja-JP" sz="1500" b="0" i="0" u="none" strike="noStrike" kern="0" cap="none" spc="0" normalizeH="0" baseline="0" noProof="0" dirty="0">
                <a:ln>
                  <a:noFill/>
                </a:ln>
                <a:solidFill>
                  <a:schemeClr val="bg1"/>
                </a:solidFill>
                <a:effectLst/>
                <a:uLnTx/>
                <a:uFillTx/>
                <a:latin typeface="ＭＳ Ｐゴシック" panose="020B0600070205080204" pitchFamily="50" charset="-128"/>
              </a:rPr>
              <a:t>t</a:t>
            </a:r>
            <a:r>
              <a:rPr kumimoji="0" lang="ja-JP" altLang="en-US" sz="1500" b="0" i="0" u="none" strike="noStrike" kern="0" cap="none" spc="0" normalizeH="0" baseline="0" noProof="0" dirty="0">
                <a:ln>
                  <a:noFill/>
                </a:ln>
                <a:solidFill>
                  <a:schemeClr val="bg1"/>
                </a:solidFill>
                <a:effectLst/>
                <a:uLnTx/>
                <a:uFillTx/>
                <a:latin typeface="ＭＳ Ｐゴシック" panose="020B0600070205080204" pitchFamily="50" charset="-128"/>
              </a:rPr>
              <a:t>分布右裾</a:t>
            </a:r>
            <a:endParaRPr kumimoji="0" lang="en-US" altLang="ja-JP" sz="1500" b="0" i="0" u="none" strike="noStrike" kern="0" cap="none" spc="0" normalizeH="0" baseline="0" noProof="0" dirty="0">
              <a:ln>
                <a:noFill/>
              </a:ln>
              <a:solidFill>
                <a:schemeClr val="bg1"/>
              </a:solidFill>
              <a:effectLst/>
              <a:uLnTx/>
              <a:uFillTx/>
              <a:latin typeface="ＭＳ Ｐゴシック" panose="020B0600070205080204" pitchFamily="50" charset="-128"/>
            </a:endParaRPr>
          </a:p>
        </p:txBody>
      </p:sp>
    </p:spTree>
    <p:extLst>
      <p:ext uri="{BB962C8B-B14F-4D97-AF65-F5344CB8AC3E}">
        <p14:creationId xmlns:p14="http://schemas.microsoft.com/office/powerpoint/2010/main" val="31169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par>
                                <p:cTn id="35" presetID="10"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par>
                                <p:cTn id="44" presetID="10"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par>
                                <p:cTn id="47" presetID="10"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p:bldP spid="34" grpId="0" animBg="1"/>
      <p:bldP spid="39" grpId="0" animBg="1"/>
      <p:bldP spid="40" grpId="0" animBg="1"/>
      <p:bldP spid="51" grpId="0"/>
      <p:bldP spid="70"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ECAF8CB-5AD6-4F4F-BEA4-365F60404A5E}"/>
              </a:ext>
            </a:extLst>
          </p:cNvPr>
          <p:cNvSpPr>
            <a:spLocks noGrp="1"/>
          </p:cNvSpPr>
          <p:nvPr>
            <p:ph idx="1"/>
          </p:nvPr>
        </p:nvSpPr>
        <p:spPr>
          <a:xfrm>
            <a:off x="467544" y="2060848"/>
            <a:ext cx="8208912" cy="4114800"/>
          </a:xfrm>
        </p:spPr>
        <p:txBody>
          <a:bodyPr/>
          <a:lstStyle/>
          <a:p>
            <a:pPr algn="just"/>
            <a:r>
              <a:rPr lang="ja-JP" altLang="en-US" sz="2500" dirty="0"/>
              <a:t>検定では，第一種過誤を犯さない確率（</a:t>
            </a:r>
            <a:r>
              <a:rPr lang="en-US" altLang="ja-JP" sz="2500" dirty="0"/>
              <a:t>1-α</a:t>
            </a:r>
            <a:r>
              <a:rPr lang="ja-JP" altLang="en-US" sz="2500" dirty="0"/>
              <a:t>）を重視</a:t>
            </a:r>
            <a:endParaRPr lang="en-US" altLang="ja-JP" sz="2500" dirty="0"/>
          </a:p>
          <a:p>
            <a:pPr algn="just"/>
            <a:r>
              <a:rPr lang="ja-JP" altLang="en-US" sz="2500" dirty="0"/>
              <a:t>検定を</a:t>
            </a:r>
            <a:r>
              <a:rPr lang="en-US" altLang="ja-JP" sz="2500" dirty="0"/>
              <a:t>n</a:t>
            </a:r>
            <a:r>
              <a:rPr lang="ja-JP" altLang="en-US" sz="2500" dirty="0"/>
              <a:t>回行うということは，全体で</a:t>
            </a:r>
            <a:r>
              <a:rPr lang="en-US" altLang="ja-JP" sz="2500" dirty="0"/>
              <a:t>n</a:t>
            </a:r>
            <a:r>
              <a:rPr lang="ja-JP" altLang="en-US" sz="2500" dirty="0"/>
              <a:t>個の帰無仮説が同時に棄却されることが求められる</a:t>
            </a:r>
            <a:endParaRPr lang="en-US" altLang="ja-JP" sz="2500" dirty="0"/>
          </a:p>
          <a:p>
            <a:pPr algn="just"/>
            <a:r>
              <a:rPr lang="ja-JP" altLang="en-US" sz="2500" dirty="0"/>
              <a:t>（同時は確率論では乗算であるため）検定を</a:t>
            </a:r>
            <a:r>
              <a:rPr lang="en-US" altLang="ja-JP" sz="2500" dirty="0"/>
              <a:t>n</a:t>
            </a:r>
            <a:r>
              <a:rPr lang="ja-JP" altLang="en-US" sz="2500" dirty="0"/>
              <a:t>回行うということは，個別には第一種過誤を犯さない確率を（</a:t>
            </a:r>
            <a:r>
              <a:rPr lang="en-US" altLang="ja-JP" sz="2500" dirty="0"/>
              <a:t>1-α</a:t>
            </a:r>
            <a:r>
              <a:rPr lang="ja-JP" altLang="en-US" sz="2500" dirty="0"/>
              <a:t>）としていても，全体ではその</a:t>
            </a:r>
            <a:r>
              <a:rPr lang="en-US" altLang="ja-JP" sz="2500" dirty="0"/>
              <a:t>n</a:t>
            </a:r>
            <a:r>
              <a:rPr lang="ja-JP" altLang="en-US" sz="2500" dirty="0"/>
              <a:t>乗（</a:t>
            </a:r>
            <a:r>
              <a:rPr lang="en-US" altLang="ja-JP" sz="2500" dirty="0"/>
              <a:t>1-α</a:t>
            </a:r>
            <a:r>
              <a:rPr lang="ja-JP" altLang="en-US" sz="2500" dirty="0"/>
              <a:t>）</a:t>
            </a:r>
            <a:r>
              <a:rPr lang="en-US" altLang="ja-JP" sz="2500" baseline="30000" dirty="0"/>
              <a:t>n</a:t>
            </a:r>
            <a:r>
              <a:rPr lang="ja-JP" altLang="en-US" sz="2500" dirty="0"/>
              <a:t>となる</a:t>
            </a:r>
            <a:endParaRPr lang="en-US" altLang="ja-JP" sz="2500" dirty="0"/>
          </a:p>
          <a:p>
            <a:pPr algn="just"/>
            <a:r>
              <a:rPr lang="ja-JP" altLang="en-US" sz="2500" dirty="0"/>
              <a:t>有意水準</a:t>
            </a:r>
            <a:r>
              <a:rPr lang="en-US" altLang="ja-JP" sz="2500" dirty="0"/>
              <a:t>α</a:t>
            </a:r>
            <a:r>
              <a:rPr lang="ja-JP" altLang="en-US" sz="2500" dirty="0"/>
              <a:t>はその補数であるため，</a:t>
            </a:r>
            <a:r>
              <a:rPr lang="en-US" altLang="ja-JP" sz="2500" dirty="0"/>
              <a:t>1-(1-α)</a:t>
            </a:r>
            <a:r>
              <a:rPr lang="en-US" altLang="ja-JP" sz="2500" baseline="30000" dirty="0"/>
              <a:t>n</a:t>
            </a:r>
            <a:r>
              <a:rPr lang="ja-JP" altLang="en-US" sz="2500" dirty="0"/>
              <a:t>となり，当初設定しておいた厳しさ（</a:t>
            </a:r>
            <a:r>
              <a:rPr lang="en-US" altLang="ja-JP" sz="2500" dirty="0"/>
              <a:t>α</a:t>
            </a:r>
            <a:r>
              <a:rPr lang="ja-JP" altLang="en-US" sz="2500" dirty="0"/>
              <a:t>）よりも大幅に甘くなってしまう　</a:t>
            </a:r>
            <a:endParaRPr lang="en-US" altLang="ja-JP" sz="2500" dirty="0"/>
          </a:p>
          <a:p>
            <a:pPr marL="0" indent="0" algn="just">
              <a:buNone/>
            </a:pPr>
            <a:r>
              <a:rPr lang="ja-JP" altLang="en-US" sz="2500" dirty="0"/>
              <a:t>　　→</a:t>
            </a:r>
            <a:r>
              <a:rPr lang="en-US" altLang="ja-JP" sz="2500" dirty="0"/>
              <a:t>α=0.05</a:t>
            </a:r>
            <a:r>
              <a:rPr lang="ja-JP" altLang="en-US" sz="2500" dirty="0"/>
              <a:t>の検定</a:t>
            </a:r>
            <a:r>
              <a:rPr lang="en-US" altLang="ja-JP" sz="2500" dirty="0"/>
              <a:t>3</a:t>
            </a:r>
            <a:r>
              <a:rPr lang="ja-JP" altLang="en-US" sz="2500" dirty="0"/>
              <a:t>回で</a:t>
            </a:r>
            <a:r>
              <a:rPr lang="en-US" altLang="ja-JP" sz="2500" dirty="0"/>
              <a:t>1-(1-0.05)</a:t>
            </a:r>
            <a:r>
              <a:rPr lang="en-US" altLang="ja-JP" sz="2500" baseline="30000" dirty="0"/>
              <a:t>3</a:t>
            </a:r>
            <a:r>
              <a:rPr lang="en-US" altLang="ja-JP" sz="2500" dirty="0"/>
              <a:t>=0.14</a:t>
            </a:r>
            <a:r>
              <a:rPr lang="ja-JP" altLang="en-US" sz="2500" dirty="0"/>
              <a:t>と</a:t>
            </a:r>
            <a:r>
              <a:rPr lang="en-US" altLang="ja-JP" sz="2500" dirty="0"/>
              <a:t>3</a:t>
            </a:r>
            <a:r>
              <a:rPr lang="ja-JP" altLang="en-US" sz="2500" dirty="0"/>
              <a:t>倍近くになる</a:t>
            </a:r>
            <a:endParaRPr lang="en-US" altLang="ja-JP" sz="2500" dirty="0"/>
          </a:p>
          <a:p>
            <a:pPr algn="just"/>
            <a:endParaRPr kumimoji="1" lang="ja-JP" altLang="en-US" dirty="0"/>
          </a:p>
        </p:txBody>
      </p:sp>
      <p:sp>
        <p:nvSpPr>
          <p:cNvPr id="4" name="タイトル 1">
            <a:extLst>
              <a:ext uri="{FF2B5EF4-FFF2-40B4-BE49-F238E27FC236}">
                <a16:creationId xmlns:a16="http://schemas.microsoft.com/office/drawing/2014/main" id="{DEB427DB-CE6D-4CB3-93F1-68AF56F0161D}"/>
              </a:ext>
            </a:extLst>
          </p:cNvPr>
          <p:cNvSpPr>
            <a:spLocks noGrp="1"/>
          </p:cNvSpPr>
          <p:nvPr>
            <p:ph type="title"/>
          </p:nvPr>
        </p:nvSpPr>
        <p:spPr>
          <a:xfrm>
            <a:off x="990600" y="620713"/>
            <a:ext cx="7162800" cy="1143000"/>
          </a:xfrm>
        </p:spPr>
        <p:txBody>
          <a:bodyPr/>
          <a:lstStyle/>
          <a:p>
            <a:r>
              <a:rPr kumimoji="1" lang="ja-JP" altLang="en-US" b="1" dirty="0">
                <a:effectLst>
                  <a:outerShdw blurRad="38100" dist="38100" dir="2700000" algn="tl">
                    <a:srgbClr val="000000">
                      <a:alpha val="43137"/>
                    </a:srgbClr>
                  </a:outerShdw>
                </a:effectLst>
              </a:rPr>
              <a:t>多重性が発生する理由</a:t>
            </a:r>
          </a:p>
        </p:txBody>
      </p:sp>
    </p:spTree>
    <p:extLst>
      <p:ext uri="{BB962C8B-B14F-4D97-AF65-F5344CB8AC3E}">
        <p14:creationId xmlns:p14="http://schemas.microsoft.com/office/powerpoint/2010/main" val="168132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620688"/>
            <a:ext cx="7162800" cy="1143000"/>
          </a:xfrm>
        </p:spPr>
        <p:txBody>
          <a:bodyPr/>
          <a:lstStyle/>
          <a:p>
            <a:r>
              <a:rPr kumimoji="1" lang="ja-JP" altLang="en-US" b="1" dirty="0">
                <a:effectLst>
                  <a:outerShdw blurRad="38100" dist="38100" dir="2700000" algn="tl">
                    <a:srgbClr val="000000">
                      <a:alpha val="43137"/>
                    </a:srgbClr>
                  </a:outerShdw>
                </a:effectLst>
              </a:rPr>
              <a:t>宝くじの例で解説</a:t>
            </a:r>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9242" y="3060873"/>
            <a:ext cx="1264591" cy="1163423"/>
          </a:xfrm>
          <a:prstGeom prst="rect">
            <a:avLst/>
          </a:prstGeom>
        </p:spPr>
      </p:pic>
      <p:sp>
        <p:nvSpPr>
          <p:cNvPr id="6" name="コンテンツ プレースホルダー 2">
            <a:extLst>
              <a:ext uri="{FF2B5EF4-FFF2-40B4-BE49-F238E27FC236}">
                <a16:creationId xmlns:a16="http://schemas.microsoft.com/office/drawing/2014/main" id="{D76CF902-4DC3-4FB2-A5A7-DB765C55D561}"/>
              </a:ext>
            </a:extLst>
          </p:cNvPr>
          <p:cNvSpPr txBox="1">
            <a:spLocks/>
          </p:cNvSpPr>
          <p:nvPr/>
        </p:nvSpPr>
        <p:spPr bwMode="auto">
          <a:xfrm>
            <a:off x="683306" y="1953545"/>
            <a:ext cx="5154173" cy="1872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lgn="just">
              <a:buNone/>
            </a:pPr>
            <a:r>
              <a:rPr lang="ja-JP" altLang="en-US" sz="2800" kern="0" dirty="0"/>
              <a:t>問：なぜ宝くじを複数枚買うの？</a:t>
            </a:r>
            <a:endParaRPr lang="en-US" altLang="ja-JP" sz="2800" kern="0" dirty="0"/>
          </a:p>
          <a:p>
            <a:pPr marL="0" indent="0" algn="just">
              <a:buFontTx/>
              <a:buNone/>
            </a:pPr>
            <a:r>
              <a:rPr lang="ja-JP" altLang="en-US" sz="2800" kern="0" dirty="0"/>
              <a:t>答：</a:t>
            </a:r>
            <a:r>
              <a:rPr lang="en-US" altLang="ja-JP" sz="2800" kern="0" dirty="0"/>
              <a:t>1</a:t>
            </a:r>
            <a:r>
              <a:rPr lang="ja-JP" altLang="en-US" sz="2800" kern="0" dirty="0"/>
              <a:t>枚</a:t>
            </a:r>
            <a:r>
              <a:rPr lang="en-US" altLang="ja-JP" sz="2800" kern="0" dirty="0"/>
              <a:t>1</a:t>
            </a:r>
            <a:r>
              <a:rPr lang="ja-JP" altLang="en-US" sz="2800" kern="0" dirty="0"/>
              <a:t>枚はなかなか当たらなく（厳しく）ても，複数買えばどれかは当たりやすく（甘く）なるから</a:t>
            </a:r>
          </a:p>
        </p:txBody>
      </p:sp>
      <p:pic>
        <p:nvPicPr>
          <p:cNvPr id="7" name="図 6">
            <a:extLst>
              <a:ext uri="{FF2B5EF4-FFF2-40B4-BE49-F238E27FC236}">
                <a16:creationId xmlns:a16="http://schemas.microsoft.com/office/drawing/2014/main" id="{3F3B6737-534C-4635-B993-65C49167D8F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49691" y="2408556"/>
            <a:ext cx="1383606" cy="1576759"/>
          </a:xfrm>
          <a:prstGeom prst="rect">
            <a:avLst/>
          </a:prstGeom>
        </p:spPr>
      </p:pic>
      <p:sp>
        <p:nvSpPr>
          <p:cNvPr id="8" name="吹き出し: 角を丸めた四角形 7">
            <a:extLst>
              <a:ext uri="{FF2B5EF4-FFF2-40B4-BE49-F238E27FC236}">
                <a16:creationId xmlns:a16="http://schemas.microsoft.com/office/drawing/2014/main" id="{A10D26CF-5233-4DA6-B8E4-4D7C6E4641E8}"/>
              </a:ext>
            </a:extLst>
          </p:cNvPr>
          <p:cNvSpPr/>
          <p:nvPr/>
        </p:nvSpPr>
        <p:spPr>
          <a:xfrm>
            <a:off x="7173737" y="2049956"/>
            <a:ext cx="1383606" cy="868299"/>
          </a:xfrm>
          <a:prstGeom prst="wedgeRoundRectCallout">
            <a:avLst>
              <a:gd name="adj1" fmla="val -74098"/>
              <a:gd name="adj2" fmla="val 89744"/>
              <a:gd name="adj3" fmla="val 16667"/>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500" dirty="0">
                <a:solidFill>
                  <a:schemeClr val="tx1"/>
                </a:solidFill>
              </a:rPr>
              <a:t>何枚目が当たっても嬉しいですよね？</a:t>
            </a:r>
          </a:p>
        </p:txBody>
      </p:sp>
      <p:sp>
        <p:nvSpPr>
          <p:cNvPr id="9" name="コンテンツ プレースホルダー 2">
            <a:extLst>
              <a:ext uri="{FF2B5EF4-FFF2-40B4-BE49-F238E27FC236}">
                <a16:creationId xmlns:a16="http://schemas.microsoft.com/office/drawing/2014/main" id="{9520A0C0-C93A-474B-9F7C-FAE27B104BD7}"/>
              </a:ext>
            </a:extLst>
          </p:cNvPr>
          <p:cNvSpPr txBox="1">
            <a:spLocks/>
          </p:cNvSpPr>
          <p:nvPr/>
        </p:nvSpPr>
        <p:spPr bwMode="auto">
          <a:xfrm>
            <a:off x="684126" y="4245643"/>
            <a:ext cx="7775748" cy="17281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lgn="just">
              <a:buNone/>
            </a:pPr>
            <a:r>
              <a:rPr lang="ja-JP" altLang="en-US" sz="2600" kern="0" dirty="0"/>
              <a:t>→検定をたくさん実施して，有意となったのがあれば論文で取り上げようとするならば（</a:t>
            </a:r>
            <a:r>
              <a:rPr lang="ja-JP" altLang="en-US" sz="2600" kern="0" dirty="0">
                <a:solidFill>
                  <a:srgbClr val="FFFF00"/>
                </a:solidFill>
              </a:rPr>
              <a:t>有意差探し</a:t>
            </a:r>
            <a:r>
              <a:rPr lang="ja-JP" altLang="en-US" sz="2600" kern="0" dirty="0"/>
              <a:t>），検定の数を増やすほど，どれかは有意となりやすくなる</a:t>
            </a:r>
            <a:endParaRPr lang="en-US" altLang="ja-JP" sz="2600" kern="0" dirty="0"/>
          </a:p>
          <a:p>
            <a:pPr marL="0" indent="0" algn="just">
              <a:buNone/>
            </a:pPr>
            <a:r>
              <a:rPr lang="ja-JP" altLang="en-US" sz="2600" kern="0" dirty="0"/>
              <a:t>→個別には厳しい検定でも全体では甘くなっている</a:t>
            </a:r>
          </a:p>
        </p:txBody>
      </p:sp>
    </p:spTree>
    <p:extLst>
      <p:ext uri="{BB962C8B-B14F-4D97-AF65-F5344CB8AC3E}">
        <p14:creationId xmlns:p14="http://schemas.microsoft.com/office/powerpoint/2010/main" val="36481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7F9B1-EC21-4612-905D-D8CC9379FC61}"/>
              </a:ext>
            </a:extLst>
          </p:cNvPr>
          <p:cNvSpPr>
            <a:spLocks noGrp="1"/>
          </p:cNvSpPr>
          <p:nvPr>
            <p:ph type="title"/>
          </p:nvPr>
        </p:nvSpPr>
        <p:spPr/>
        <p:txBody>
          <a:bodyPr/>
          <a:lstStyle/>
          <a:p>
            <a:r>
              <a:rPr kumimoji="1" lang="ja-JP" altLang="en-US" sz="3500" dirty="0"/>
              <a:t>検定回数と有意水準の増え方</a:t>
            </a:r>
          </a:p>
        </p:txBody>
      </p:sp>
      <p:graphicFrame>
        <p:nvGraphicFramePr>
          <p:cNvPr id="6" name="コンテンツ プレースホルダー 5">
            <a:extLst>
              <a:ext uri="{FF2B5EF4-FFF2-40B4-BE49-F238E27FC236}">
                <a16:creationId xmlns:a16="http://schemas.microsoft.com/office/drawing/2014/main" id="{0E9CA0ED-DA77-492A-83B3-0950FE74B464}"/>
              </a:ext>
            </a:extLst>
          </p:cNvPr>
          <p:cNvGraphicFramePr>
            <a:graphicFrameLocks noGrp="1"/>
          </p:cNvGraphicFramePr>
          <p:nvPr>
            <p:ph idx="1"/>
            <p:extLst>
              <p:ext uri="{D42A27DB-BD31-4B8C-83A1-F6EECF244321}">
                <p14:modId xmlns:p14="http://schemas.microsoft.com/office/powerpoint/2010/main" val="3543937383"/>
              </p:ext>
            </p:extLst>
          </p:nvPr>
        </p:nvGraphicFramePr>
        <p:xfrm>
          <a:off x="2267744" y="2564904"/>
          <a:ext cx="4680520" cy="3250704"/>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C6DA6DB3-0996-4CD1-9677-22CA51F1AABC}"/>
              </a:ext>
            </a:extLst>
          </p:cNvPr>
          <p:cNvSpPr txBox="1"/>
          <p:nvPr/>
        </p:nvSpPr>
        <p:spPr>
          <a:xfrm>
            <a:off x="1763688" y="2073786"/>
            <a:ext cx="1584176"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全体としてみた有意水準</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9" name="テキスト ボックス 8">
            <a:extLst>
              <a:ext uri="{FF2B5EF4-FFF2-40B4-BE49-F238E27FC236}">
                <a16:creationId xmlns:a16="http://schemas.microsoft.com/office/drawing/2014/main" id="{E99F14EE-943E-414F-A733-4F2DE826D22A}"/>
              </a:ext>
            </a:extLst>
          </p:cNvPr>
          <p:cNvSpPr txBox="1"/>
          <p:nvPr/>
        </p:nvSpPr>
        <p:spPr>
          <a:xfrm>
            <a:off x="6804248" y="5242138"/>
            <a:ext cx="1026118"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検定回数</a:t>
            </a:r>
          </a:p>
        </p:txBody>
      </p:sp>
      <p:sp>
        <p:nvSpPr>
          <p:cNvPr id="10" name="テキスト ボックス 9">
            <a:extLst>
              <a:ext uri="{FF2B5EF4-FFF2-40B4-BE49-F238E27FC236}">
                <a16:creationId xmlns:a16="http://schemas.microsoft.com/office/drawing/2014/main" id="{AED195ED-089A-4CC1-96C6-203867A0BF1B}"/>
              </a:ext>
            </a:extLst>
          </p:cNvPr>
          <p:cNvSpPr txBox="1"/>
          <p:nvPr/>
        </p:nvSpPr>
        <p:spPr>
          <a:xfrm>
            <a:off x="6713005" y="2674837"/>
            <a:ext cx="1368152" cy="553998"/>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個別では</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α=5</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％の検定</a:t>
            </a:r>
          </a:p>
        </p:txBody>
      </p:sp>
      <p:sp>
        <p:nvSpPr>
          <p:cNvPr id="11" name="吹き出し: 角を丸めた四角形 10">
            <a:extLst>
              <a:ext uri="{FF2B5EF4-FFF2-40B4-BE49-F238E27FC236}">
                <a16:creationId xmlns:a16="http://schemas.microsoft.com/office/drawing/2014/main" id="{20D360F2-CEB3-4451-BBA9-DAB5A1B80FA8}"/>
              </a:ext>
            </a:extLst>
          </p:cNvPr>
          <p:cNvSpPr/>
          <p:nvPr/>
        </p:nvSpPr>
        <p:spPr>
          <a:xfrm>
            <a:off x="5652119" y="3585954"/>
            <a:ext cx="1060885" cy="504056"/>
          </a:xfrm>
          <a:prstGeom prst="wedgeRoundRectCallout">
            <a:avLst>
              <a:gd name="adj1" fmla="val -86503"/>
              <a:gd name="adj2" fmla="val -47916"/>
              <a:gd name="adj3" fmla="val 16667"/>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dirty="0">
                <a:solidFill>
                  <a:schemeClr val="tx1"/>
                </a:solidFill>
              </a:rPr>
              <a:t>10</a:t>
            </a:r>
            <a:r>
              <a:rPr kumimoji="1" lang="ja-JP" altLang="en-US" sz="1500" dirty="0">
                <a:solidFill>
                  <a:schemeClr val="tx1"/>
                </a:solidFill>
              </a:rPr>
              <a:t>回で</a:t>
            </a:r>
            <a:r>
              <a:rPr kumimoji="1" lang="en-US" altLang="ja-JP" sz="1500" dirty="0">
                <a:solidFill>
                  <a:schemeClr val="tx1"/>
                </a:solidFill>
              </a:rPr>
              <a:t>α=40.1</a:t>
            </a:r>
            <a:r>
              <a:rPr kumimoji="1" lang="ja-JP" altLang="en-US" sz="1500" dirty="0">
                <a:solidFill>
                  <a:schemeClr val="tx1"/>
                </a:solidFill>
              </a:rPr>
              <a:t>％</a:t>
            </a:r>
          </a:p>
        </p:txBody>
      </p:sp>
      <p:sp>
        <p:nvSpPr>
          <p:cNvPr id="12" name="吹き出し: 角を丸めた四角形 11">
            <a:extLst>
              <a:ext uri="{FF2B5EF4-FFF2-40B4-BE49-F238E27FC236}">
                <a16:creationId xmlns:a16="http://schemas.microsoft.com/office/drawing/2014/main" id="{62E852BC-4D4E-4038-8795-46126035096A}"/>
              </a:ext>
            </a:extLst>
          </p:cNvPr>
          <p:cNvSpPr/>
          <p:nvPr/>
        </p:nvSpPr>
        <p:spPr>
          <a:xfrm>
            <a:off x="3419872" y="4810090"/>
            <a:ext cx="1060885" cy="504056"/>
          </a:xfrm>
          <a:prstGeom prst="wedgeRoundRectCallout">
            <a:avLst>
              <a:gd name="adj1" fmla="val -86503"/>
              <a:gd name="adj2" fmla="val -47916"/>
              <a:gd name="adj3" fmla="val 16667"/>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dirty="0">
                <a:solidFill>
                  <a:schemeClr val="tx1"/>
                </a:solidFill>
              </a:rPr>
              <a:t>3</a:t>
            </a:r>
            <a:r>
              <a:rPr kumimoji="1" lang="ja-JP" altLang="en-US" sz="1500" dirty="0">
                <a:solidFill>
                  <a:schemeClr val="tx1"/>
                </a:solidFill>
              </a:rPr>
              <a:t>回で</a:t>
            </a:r>
            <a:r>
              <a:rPr kumimoji="1" lang="en-US" altLang="ja-JP" sz="1500" dirty="0">
                <a:solidFill>
                  <a:schemeClr val="tx1"/>
                </a:solidFill>
              </a:rPr>
              <a:t>α=14.3</a:t>
            </a:r>
            <a:r>
              <a:rPr kumimoji="1" lang="ja-JP" altLang="en-US" sz="1500" dirty="0">
                <a:solidFill>
                  <a:schemeClr val="tx1"/>
                </a:solidFill>
              </a:rPr>
              <a:t>％</a:t>
            </a:r>
          </a:p>
        </p:txBody>
      </p:sp>
    </p:spTree>
    <p:extLst>
      <p:ext uri="{BB962C8B-B14F-4D97-AF65-F5344CB8AC3E}">
        <p14:creationId xmlns:p14="http://schemas.microsoft.com/office/powerpoint/2010/main" val="288707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角三角形 15">
            <a:extLst>
              <a:ext uri="{FF2B5EF4-FFF2-40B4-BE49-F238E27FC236}">
                <a16:creationId xmlns:a16="http://schemas.microsoft.com/office/drawing/2014/main" id="{5F965054-E061-4F28-8674-8707DBBF6D76}"/>
              </a:ext>
            </a:extLst>
          </p:cNvPr>
          <p:cNvSpPr/>
          <p:nvPr/>
        </p:nvSpPr>
        <p:spPr>
          <a:xfrm>
            <a:off x="3497807" y="4214908"/>
            <a:ext cx="2650896" cy="876973"/>
          </a:xfrm>
          <a:prstGeom prst="rtTriangle">
            <a:avLst/>
          </a:prstGeom>
          <a:solidFill>
            <a:srgbClr val="FFC000"/>
          </a:solidFill>
          <a:ln w="127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847DEBA3-F502-4471-84B0-8B4F0CF777BA}"/>
              </a:ext>
            </a:extLst>
          </p:cNvPr>
          <p:cNvSpPr>
            <a:spLocks noGrp="1"/>
          </p:cNvSpPr>
          <p:nvPr>
            <p:ph type="title"/>
          </p:nvPr>
        </p:nvSpPr>
        <p:spPr>
          <a:xfrm>
            <a:off x="539552" y="620688"/>
            <a:ext cx="8153400" cy="1143000"/>
          </a:xfrm>
        </p:spPr>
        <p:txBody>
          <a:bodyPr/>
          <a:lstStyle/>
          <a:p>
            <a:r>
              <a:rPr kumimoji="1" lang="ja-JP" altLang="en-US" sz="4000" dirty="0"/>
              <a:t>多重比較法</a:t>
            </a:r>
            <a:br>
              <a:rPr kumimoji="1" lang="en-US" altLang="ja-JP" sz="4000" dirty="0"/>
            </a:br>
            <a:r>
              <a:rPr kumimoji="1" lang="ja-JP" altLang="en-US" sz="3000" dirty="0"/>
              <a:t>（</a:t>
            </a:r>
            <a:r>
              <a:rPr kumimoji="1" lang="en-US" altLang="ja-JP" sz="3000" dirty="0"/>
              <a:t>3</a:t>
            </a:r>
            <a:r>
              <a:rPr kumimoji="1" lang="ja-JP" altLang="en-US" sz="3000" dirty="0"/>
              <a:t>種類の</a:t>
            </a:r>
            <a:r>
              <a:rPr lang="ja-JP" altLang="en-US" sz="3000" dirty="0"/>
              <a:t>多重性調整法</a:t>
            </a:r>
            <a:r>
              <a:rPr kumimoji="1" lang="ja-JP" altLang="en-US" sz="3000" dirty="0"/>
              <a:t>）</a:t>
            </a:r>
          </a:p>
        </p:txBody>
      </p:sp>
      <p:sp>
        <p:nvSpPr>
          <p:cNvPr id="4" name="正方形/長方形 3">
            <a:extLst>
              <a:ext uri="{FF2B5EF4-FFF2-40B4-BE49-F238E27FC236}">
                <a16:creationId xmlns:a16="http://schemas.microsoft.com/office/drawing/2014/main" id="{7F867261-B8E3-4621-9E9B-168847B2C5D7}"/>
              </a:ext>
            </a:extLst>
          </p:cNvPr>
          <p:cNvSpPr/>
          <p:nvPr/>
        </p:nvSpPr>
        <p:spPr>
          <a:xfrm>
            <a:off x="5326344" y="3998882"/>
            <a:ext cx="3345052" cy="400110"/>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ＭＳ Ｐゴシック" panose="020B0600070205080204" pitchFamily="50" charset="-128"/>
              </a:rPr>
              <a:t>①有意水準</a:t>
            </a:r>
            <a:r>
              <a:rPr kumimoji="0" lang="en-US" altLang="ja-JP" sz="2000" b="0"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ＭＳ Ｐゴシック" panose="020B0600070205080204" pitchFamily="50" charset="-128"/>
              </a:rPr>
              <a:t>α</a:t>
            </a:r>
            <a:r>
              <a:rPr kumimoji="0" lang="ja-JP" altLang="en-US" sz="2000" b="0"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ＭＳ Ｐゴシック" panose="020B0600070205080204" pitchFamily="50" charset="-128"/>
              </a:rPr>
              <a:t>を小さくする</a:t>
            </a:r>
            <a:endParaRPr kumimoji="0" lang="en-US" altLang="ja-JP" sz="2000" b="0"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ＭＳ Ｐゴシック" panose="020B0600070205080204" pitchFamily="50" charset="-128"/>
            </a:endParaRPr>
          </a:p>
        </p:txBody>
      </p:sp>
      <p:cxnSp>
        <p:nvCxnSpPr>
          <p:cNvPr id="5" name="直線コネクタ 4">
            <a:extLst>
              <a:ext uri="{FF2B5EF4-FFF2-40B4-BE49-F238E27FC236}">
                <a16:creationId xmlns:a16="http://schemas.microsoft.com/office/drawing/2014/main" id="{D35667AE-E434-449A-BD55-9F3BD2CBA5A5}"/>
              </a:ext>
            </a:extLst>
          </p:cNvPr>
          <p:cNvCxnSpPr>
            <a:cxnSpLocks/>
          </p:cNvCxnSpPr>
          <p:nvPr/>
        </p:nvCxnSpPr>
        <p:spPr>
          <a:xfrm>
            <a:off x="2765525" y="5099530"/>
            <a:ext cx="3330066" cy="0"/>
          </a:xfrm>
          <a:prstGeom prst="line">
            <a:avLst/>
          </a:prstGeom>
          <a:noFill/>
          <a:ln w="38100" cap="flat" cmpd="sng" algn="ctr">
            <a:solidFill>
              <a:srgbClr val="FFFFFF"/>
            </a:solidFill>
            <a:prstDash val="solid"/>
            <a:miter lim="800000"/>
          </a:ln>
          <a:effectLst/>
        </p:spPr>
      </p:cxnSp>
      <p:sp>
        <p:nvSpPr>
          <p:cNvPr id="7" name="フリーフォーム: 図形 6">
            <a:extLst>
              <a:ext uri="{FF2B5EF4-FFF2-40B4-BE49-F238E27FC236}">
                <a16:creationId xmlns:a16="http://schemas.microsoft.com/office/drawing/2014/main" id="{A97C09CD-0DCC-4A88-BFE6-F76CABAA3DF5}"/>
              </a:ext>
            </a:extLst>
          </p:cNvPr>
          <p:cNvSpPr/>
          <p:nvPr/>
        </p:nvSpPr>
        <p:spPr>
          <a:xfrm>
            <a:off x="2982765" y="3260140"/>
            <a:ext cx="3078190" cy="1803425"/>
          </a:xfrm>
          <a:custGeom>
            <a:avLst/>
            <a:gdLst>
              <a:gd name="connsiteX0" fmla="*/ 0 w 2460568"/>
              <a:gd name="connsiteY0" fmla="*/ 0 h 1041861"/>
              <a:gd name="connsiteX1" fmla="*/ 742604 w 2460568"/>
              <a:gd name="connsiteY1" fmla="*/ 665018 h 1041861"/>
              <a:gd name="connsiteX2" fmla="*/ 2460568 w 2460568"/>
              <a:gd name="connsiteY2" fmla="*/ 1041861 h 1041861"/>
            </a:gdLst>
            <a:ahLst/>
            <a:cxnLst>
              <a:cxn ang="0">
                <a:pos x="connsiteX0" y="connsiteY0"/>
              </a:cxn>
              <a:cxn ang="0">
                <a:pos x="connsiteX1" y="connsiteY1"/>
              </a:cxn>
              <a:cxn ang="0">
                <a:pos x="connsiteX2" y="connsiteY2"/>
              </a:cxn>
            </a:cxnLst>
            <a:rect l="l" t="t" r="r" b="b"/>
            <a:pathLst>
              <a:path w="2460568" h="1041861">
                <a:moveTo>
                  <a:pt x="0" y="0"/>
                </a:moveTo>
                <a:cubicBezTo>
                  <a:pt x="166254" y="245687"/>
                  <a:pt x="332509" y="491375"/>
                  <a:pt x="742604" y="665018"/>
                </a:cubicBezTo>
                <a:cubicBezTo>
                  <a:pt x="1152699" y="838661"/>
                  <a:pt x="1806633" y="940261"/>
                  <a:pt x="2460568" y="1041861"/>
                </a:cubicBezTo>
              </a:path>
            </a:pathLst>
          </a:custGeom>
          <a:noFill/>
          <a:ln w="381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0E12C76C-EAE2-48AB-8BB9-A9EADB56F155}"/>
              </a:ext>
            </a:extLst>
          </p:cNvPr>
          <p:cNvCxnSpPr>
            <a:cxnSpLocks/>
          </p:cNvCxnSpPr>
          <p:nvPr/>
        </p:nvCxnSpPr>
        <p:spPr>
          <a:xfrm>
            <a:off x="3518350" y="3472650"/>
            <a:ext cx="0" cy="1626880"/>
          </a:xfrm>
          <a:prstGeom prst="line">
            <a:avLst/>
          </a:prstGeom>
          <a:noFill/>
          <a:ln w="38100" cap="flat" cmpd="sng" algn="ctr">
            <a:solidFill>
              <a:schemeClr val="bg1">
                <a:lumMod val="65000"/>
              </a:schemeClr>
            </a:solidFill>
            <a:prstDash val="sysDash"/>
            <a:miter lim="800000"/>
          </a:ln>
          <a:effectLst/>
        </p:spPr>
      </p:cxnSp>
      <p:sp>
        <p:nvSpPr>
          <p:cNvPr id="9" name="正方形/長方形 8">
            <a:extLst>
              <a:ext uri="{FF2B5EF4-FFF2-40B4-BE49-F238E27FC236}">
                <a16:creationId xmlns:a16="http://schemas.microsoft.com/office/drawing/2014/main" id="{AF12CAB5-EE34-48FB-9E71-0DC1B18488F4}"/>
              </a:ext>
            </a:extLst>
          </p:cNvPr>
          <p:cNvSpPr/>
          <p:nvPr/>
        </p:nvSpPr>
        <p:spPr>
          <a:xfrm>
            <a:off x="2821929" y="2955546"/>
            <a:ext cx="4844456" cy="400110"/>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00"/>
                </a:solidFill>
                <a:effectLst/>
                <a:uLnTx/>
                <a:uFillTx/>
                <a:latin typeface="ＭＳ Ｐゴシック" panose="020B0600070205080204" pitchFamily="50" charset="-128"/>
              </a:rPr>
              <a:t>②厳しい分布から限界値を取ってくる</a:t>
            </a:r>
            <a:endParaRPr kumimoji="0" lang="en-US" altLang="ja-JP" sz="2000" b="0" i="0" u="none" strike="noStrike" kern="0" cap="none" spc="0" normalizeH="0" baseline="0" noProof="0" dirty="0">
              <a:ln>
                <a:noFill/>
              </a:ln>
              <a:solidFill>
                <a:srgbClr val="FFFF00"/>
              </a:solidFill>
              <a:effectLst/>
              <a:uLnTx/>
              <a:uFillTx/>
              <a:latin typeface="ＭＳ Ｐゴシック" panose="020B0600070205080204" pitchFamily="50" charset="-128"/>
            </a:endParaRPr>
          </a:p>
        </p:txBody>
      </p:sp>
      <p:cxnSp>
        <p:nvCxnSpPr>
          <p:cNvPr id="10" name="直線矢印コネクタ 9">
            <a:extLst>
              <a:ext uri="{FF2B5EF4-FFF2-40B4-BE49-F238E27FC236}">
                <a16:creationId xmlns:a16="http://schemas.microsoft.com/office/drawing/2014/main" id="{AAA6EDD9-9D0A-43AE-BF41-324F92D7B2BE}"/>
              </a:ext>
            </a:extLst>
          </p:cNvPr>
          <p:cNvCxnSpPr>
            <a:cxnSpLocks/>
          </p:cNvCxnSpPr>
          <p:nvPr/>
        </p:nvCxnSpPr>
        <p:spPr>
          <a:xfrm flipH="1">
            <a:off x="5022276" y="4258682"/>
            <a:ext cx="517773" cy="472596"/>
          </a:xfrm>
          <a:prstGeom prst="straightConnector1">
            <a:avLst/>
          </a:prstGeom>
          <a:noFill/>
          <a:ln w="38100" cap="flat" cmpd="sng" algn="ctr">
            <a:solidFill>
              <a:srgbClr val="00B050"/>
            </a:solidFill>
            <a:prstDash val="solid"/>
            <a:miter lim="800000"/>
            <a:tailEnd type="triangle"/>
          </a:ln>
          <a:effectLst/>
        </p:spPr>
      </p:cxnSp>
      <p:sp>
        <p:nvSpPr>
          <p:cNvPr id="11" name="正方形/長方形 10">
            <a:extLst>
              <a:ext uri="{FF2B5EF4-FFF2-40B4-BE49-F238E27FC236}">
                <a16:creationId xmlns:a16="http://schemas.microsoft.com/office/drawing/2014/main" id="{FDA1A6E8-DB30-40A0-9DE6-517BEFAEB714}"/>
              </a:ext>
            </a:extLst>
          </p:cNvPr>
          <p:cNvSpPr/>
          <p:nvPr/>
        </p:nvSpPr>
        <p:spPr>
          <a:xfrm>
            <a:off x="3389701" y="5092941"/>
            <a:ext cx="1040857" cy="707886"/>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2">
                    <a:lumMod val="60000"/>
                    <a:lumOff val="40000"/>
                  </a:schemeClr>
                </a:solidFill>
                <a:effectLst/>
                <a:uLnTx/>
                <a:uFillTx/>
                <a:latin typeface="ＭＳ Ｐゴシック" panose="020B0600070205080204" pitchFamily="50" charset="-128"/>
              </a:rPr>
              <a:t>F</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2">
                    <a:lumMod val="60000"/>
                    <a:lumOff val="40000"/>
                  </a:schemeClr>
                </a:solidFill>
                <a:effectLst/>
                <a:uLnTx/>
                <a:uFillTx/>
                <a:latin typeface="ＭＳ Ｐゴシック" panose="020B0600070205080204" pitchFamily="50" charset="-128"/>
              </a:rPr>
              <a:t>(=t</a:t>
            </a:r>
            <a:r>
              <a:rPr kumimoji="0" lang="en-US" altLang="ja-JP" sz="2000" b="0" i="0" u="none" strike="noStrike" kern="0" cap="none" spc="0" normalizeH="0" baseline="30000" noProof="0" dirty="0">
                <a:ln>
                  <a:noFill/>
                </a:ln>
                <a:solidFill>
                  <a:schemeClr val="bg2">
                    <a:lumMod val="60000"/>
                    <a:lumOff val="40000"/>
                  </a:schemeClr>
                </a:solidFill>
                <a:effectLst/>
                <a:uLnTx/>
                <a:uFillTx/>
                <a:latin typeface="ＭＳ Ｐゴシック" panose="020B0600070205080204" pitchFamily="50" charset="-128"/>
              </a:rPr>
              <a:t>2</a:t>
            </a:r>
            <a:r>
              <a:rPr kumimoji="0" lang="ja-JP" altLang="en-US" sz="2000" b="0" i="0" u="none" strike="noStrike" kern="0" cap="none" spc="0" normalizeH="0" baseline="0" noProof="0" dirty="0">
                <a:ln>
                  <a:noFill/>
                </a:ln>
                <a:solidFill>
                  <a:schemeClr val="bg2">
                    <a:lumMod val="60000"/>
                    <a:lumOff val="40000"/>
                  </a:schemeClr>
                </a:solidFill>
                <a:effectLst/>
                <a:uLnTx/>
                <a:uFillTx/>
                <a:latin typeface="ＭＳ Ｐゴシック" panose="020B0600070205080204" pitchFamily="50" charset="-128"/>
              </a:rPr>
              <a:t>）</a:t>
            </a:r>
            <a:endParaRPr kumimoji="0" lang="en-US" altLang="ja-JP" sz="2000" b="0" i="0" u="none" strike="noStrike" kern="0" cap="none" spc="0" normalizeH="0" baseline="0" noProof="0" dirty="0">
              <a:ln>
                <a:noFill/>
              </a:ln>
              <a:solidFill>
                <a:schemeClr val="bg2">
                  <a:lumMod val="60000"/>
                  <a:lumOff val="40000"/>
                </a:schemeClr>
              </a:solidFill>
              <a:effectLst/>
              <a:uLnTx/>
              <a:uFillTx/>
              <a:latin typeface="ＭＳ Ｐゴシック" panose="020B0600070205080204" pitchFamily="50" charset="-128"/>
            </a:endParaRPr>
          </a:p>
        </p:txBody>
      </p:sp>
      <p:sp>
        <p:nvSpPr>
          <p:cNvPr id="12" name="正方形/長方形 11">
            <a:extLst>
              <a:ext uri="{FF2B5EF4-FFF2-40B4-BE49-F238E27FC236}">
                <a16:creationId xmlns:a16="http://schemas.microsoft.com/office/drawing/2014/main" id="{07653A89-E356-48B1-A384-B04DE84E3FC6}"/>
              </a:ext>
            </a:extLst>
          </p:cNvPr>
          <p:cNvSpPr/>
          <p:nvPr/>
        </p:nvSpPr>
        <p:spPr>
          <a:xfrm>
            <a:off x="2492894" y="5742756"/>
            <a:ext cx="3604780" cy="400110"/>
          </a:xfrm>
          <a:prstGeom prst="rect">
            <a:avLst/>
          </a:prstGeom>
          <a:noFill/>
          <a:ln>
            <a:noFill/>
          </a:ln>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0000"/>
                </a:solidFill>
                <a:effectLst/>
                <a:uLnTx/>
                <a:uFillTx/>
                <a:latin typeface="ＭＳ Ｐゴシック" panose="020B0600070205080204" pitchFamily="50" charset="-128"/>
              </a:rPr>
              <a:t>③検定統計量を小さくする</a:t>
            </a:r>
            <a:endParaRPr kumimoji="0" lang="en-US" altLang="ja-JP" sz="2000" b="0" i="0" u="none" strike="noStrike" kern="0" cap="none" spc="0" normalizeH="0" baseline="0" noProof="0" dirty="0">
              <a:ln>
                <a:noFill/>
              </a:ln>
              <a:solidFill>
                <a:srgbClr val="FF0000"/>
              </a:solidFill>
              <a:effectLst/>
              <a:uLnTx/>
              <a:uFillTx/>
              <a:latin typeface="ＭＳ Ｐゴシック" panose="020B0600070205080204" pitchFamily="50" charset="-128"/>
            </a:endParaRPr>
          </a:p>
        </p:txBody>
      </p:sp>
      <p:cxnSp>
        <p:nvCxnSpPr>
          <p:cNvPr id="19" name="直線コネクタ 18">
            <a:extLst>
              <a:ext uri="{FF2B5EF4-FFF2-40B4-BE49-F238E27FC236}">
                <a16:creationId xmlns:a16="http://schemas.microsoft.com/office/drawing/2014/main" id="{704517CB-E5F1-4C5F-ADEB-A3426FEDC3DD}"/>
              </a:ext>
            </a:extLst>
          </p:cNvPr>
          <p:cNvCxnSpPr>
            <a:cxnSpLocks/>
          </p:cNvCxnSpPr>
          <p:nvPr/>
        </p:nvCxnSpPr>
        <p:spPr>
          <a:xfrm>
            <a:off x="4094413" y="3494128"/>
            <a:ext cx="0" cy="1626880"/>
          </a:xfrm>
          <a:prstGeom prst="line">
            <a:avLst/>
          </a:prstGeom>
          <a:noFill/>
          <a:ln w="38100" cap="flat" cmpd="sng" algn="ctr">
            <a:solidFill>
              <a:srgbClr val="FFFF00"/>
            </a:solidFill>
            <a:prstDash val="sysDash"/>
            <a:miter lim="800000"/>
          </a:ln>
          <a:effectLst/>
        </p:spPr>
      </p:cxnSp>
      <p:cxnSp>
        <p:nvCxnSpPr>
          <p:cNvPr id="20" name="直線矢印コネクタ 19">
            <a:extLst>
              <a:ext uri="{FF2B5EF4-FFF2-40B4-BE49-F238E27FC236}">
                <a16:creationId xmlns:a16="http://schemas.microsoft.com/office/drawing/2014/main" id="{E71EAAC8-B2E9-43D3-BD04-89799FD8ECA5}"/>
              </a:ext>
            </a:extLst>
          </p:cNvPr>
          <p:cNvCxnSpPr>
            <a:cxnSpLocks/>
          </p:cNvCxnSpPr>
          <p:nvPr/>
        </p:nvCxnSpPr>
        <p:spPr>
          <a:xfrm>
            <a:off x="3594992" y="4700300"/>
            <a:ext cx="454241" cy="0"/>
          </a:xfrm>
          <a:prstGeom prst="straightConnector1">
            <a:avLst/>
          </a:prstGeom>
          <a:noFill/>
          <a:ln w="76200" cap="flat" cmpd="sng" algn="ctr">
            <a:solidFill>
              <a:srgbClr val="FFFF00"/>
            </a:solidFill>
            <a:prstDash val="solid"/>
            <a:miter lim="800000"/>
            <a:tailEnd type="triangle"/>
          </a:ln>
          <a:effectLst/>
        </p:spPr>
      </p:cxnSp>
      <p:sp>
        <p:nvSpPr>
          <p:cNvPr id="22" name="正方形/長方形 21">
            <a:extLst>
              <a:ext uri="{FF2B5EF4-FFF2-40B4-BE49-F238E27FC236}">
                <a16:creationId xmlns:a16="http://schemas.microsoft.com/office/drawing/2014/main" id="{B5985A98-2D62-4DE5-B683-2BE4E662EB15}"/>
              </a:ext>
            </a:extLst>
          </p:cNvPr>
          <p:cNvSpPr/>
          <p:nvPr/>
        </p:nvSpPr>
        <p:spPr>
          <a:xfrm>
            <a:off x="2622724" y="5077421"/>
            <a:ext cx="1040857" cy="707886"/>
          </a:xfrm>
          <a:prstGeom prst="rect">
            <a:avLst/>
          </a:prstGeom>
          <a:noFill/>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rPr>
              <a:t>F</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rPr>
              <a:t>(=t</a:t>
            </a:r>
            <a:r>
              <a:rPr kumimoji="0" lang="en-US" altLang="ja-JP" sz="2000" b="0" i="0" u="none" strike="noStrike" kern="0" cap="none" spc="0" normalizeH="0" baseline="30000" noProof="0" dirty="0">
                <a:ln>
                  <a:noFill/>
                </a:ln>
                <a:solidFill>
                  <a:schemeClr val="bg1"/>
                </a:solidFill>
                <a:effectLst/>
                <a:uLnTx/>
                <a:uFillTx/>
                <a:latin typeface="ＭＳ Ｐゴシック" panose="020B0600070205080204" pitchFamily="50" charset="-128"/>
              </a:rPr>
              <a:t>2</a:t>
            </a:r>
            <a:r>
              <a:rPr kumimoji="0" lang="ja-JP" altLang="en-US" sz="2000" b="0" i="0" u="none" strike="noStrike" kern="0" cap="none" spc="0" normalizeH="0" baseline="0" noProof="0" dirty="0">
                <a:ln>
                  <a:noFill/>
                </a:ln>
                <a:solidFill>
                  <a:schemeClr val="bg1"/>
                </a:solidFill>
                <a:effectLst/>
                <a:uLnTx/>
                <a:uFillTx/>
                <a:latin typeface="ＭＳ Ｐゴシック" panose="020B0600070205080204" pitchFamily="50" charset="-128"/>
              </a:rPr>
              <a:t>）</a:t>
            </a:r>
            <a:endParaRPr kumimoji="0" lang="en-US" altLang="ja-JP" sz="2000" b="0" i="0" u="none" strike="noStrike" kern="0" cap="none" spc="0" normalizeH="0" baseline="0" noProof="0" dirty="0">
              <a:ln>
                <a:noFill/>
              </a:ln>
              <a:solidFill>
                <a:schemeClr val="bg1"/>
              </a:solidFill>
              <a:effectLst/>
              <a:uLnTx/>
              <a:uFillTx/>
              <a:latin typeface="ＭＳ Ｐゴシック" panose="020B0600070205080204" pitchFamily="50" charset="-128"/>
            </a:endParaRPr>
          </a:p>
        </p:txBody>
      </p:sp>
      <p:cxnSp>
        <p:nvCxnSpPr>
          <p:cNvPr id="24" name="直線矢印コネクタ 23">
            <a:extLst>
              <a:ext uri="{FF2B5EF4-FFF2-40B4-BE49-F238E27FC236}">
                <a16:creationId xmlns:a16="http://schemas.microsoft.com/office/drawing/2014/main" id="{B2E71771-84AC-41ED-984A-767F1B9B17B5}"/>
              </a:ext>
            </a:extLst>
          </p:cNvPr>
          <p:cNvCxnSpPr>
            <a:cxnSpLocks/>
          </p:cNvCxnSpPr>
          <p:nvPr/>
        </p:nvCxnSpPr>
        <p:spPr>
          <a:xfrm flipH="1">
            <a:off x="3335092" y="5276364"/>
            <a:ext cx="432048" cy="0"/>
          </a:xfrm>
          <a:prstGeom prst="straightConnector1">
            <a:avLst/>
          </a:prstGeom>
          <a:noFill/>
          <a:ln w="76200" cap="flat" cmpd="sng" algn="ctr">
            <a:solidFill>
              <a:srgbClr val="FF0000"/>
            </a:solidFill>
            <a:prstDash val="solid"/>
            <a:miter lim="800000"/>
            <a:tailEnd type="triangle"/>
          </a:ln>
          <a:effectLst/>
        </p:spPr>
      </p:cxnSp>
      <p:sp>
        <p:nvSpPr>
          <p:cNvPr id="26" name="テキスト ボックス 25">
            <a:extLst>
              <a:ext uri="{FF2B5EF4-FFF2-40B4-BE49-F238E27FC236}">
                <a16:creationId xmlns:a16="http://schemas.microsoft.com/office/drawing/2014/main" id="{07A5598D-68B1-4825-AAA0-1F07026FDA33}"/>
              </a:ext>
            </a:extLst>
          </p:cNvPr>
          <p:cNvSpPr txBox="1"/>
          <p:nvPr/>
        </p:nvSpPr>
        <p:spPr>
          <a:xfrm>
            <a:off x="609386" y="2058900"/>
            <a:ext cx="7579319" cy="800219"/>
          </a:xfrm>
          <a:prstGeom prst="rect">
            <a:avLst/>
          </a:prstGeom>
          <a:noFill/>
        </p:spPr>
        <p:txBody>
          <a:bodyPr wrap="non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解決策：帰無仮説が棄却され難くなるよう，検定を厳しく調整</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（調整法は大きく分けて</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種類）</a:t>
            </a:r>
          </a:p>
        </p:txBody>
      </p:sp>
      <p:sp>
        <p:nvSpPr>
          <p:cNvPr id="6" name="直角三角形 5">
            <a:extLst>
              <a:ext uri="{FF2B5EF4-FFF2-40B4-BE49-F238E27FC236}">
                <a16:creationId xmlns:a16="http://schemas.microsoft.com/office/drawing/2014/main" id="{9B9A12EB-F369-4949-8522-FFE757EB351C}"/>
              </a:ext>
            </a:extLst>
          </p:cNvPr>
          <p:cNvSpPr/>
          <p:nvPr/>
        </p:nvSpPr>
        <p:spPr>
          <a:xfrm>
            <a:off x="4121725" y="4412719"/>
            <a:ext cx="1923365" cy="664702"/>
          </a:xfrm>
          <a:prstGeom prst="rtTriangle">
            <a:avLst/>
          </a:prstGeom>
          <a:solidFill>
            <a:srgbClr val="00B050"/>
          </a:solidFill>
          <a:ln w="12700" cap="flat" cmpd="sng" algn="ctr">
            <a:solidFill>
              <a:srgbClr val="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179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2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658343"/>
            <a:ext cx="7162800" cy="1143000"/>
          </a:xfrm>
        </p:spPr>
        <p:txBody>
          <a:bodyPr/>
          <a:lstStyle/>
          <a:p>
            <a:r>
              <a:rPr kumimoji="1" lang="ja-JP" altLang="en-US" b="1" dirty="0">
                <a:effectLst>
                  <a:outerShdw blurRad="38100" dist="38100" dir="2700000" algn="tl">
                    <a:srgbClr val="000000">
                      <a:alpha val="43137"/>
                    </a:srgbClr>
                  </a:outerShdw>
                </a:effectLst>
              </a:rPr>
              <a:t>調整型別多重比較法</a:t>
            </a:r>
          </a:p>
        </p:txBody>
      </p:sp>
      <p:sp>
        <p:nvSpPr>
          <p:cNvPr id="4" name="テキスト ボックス 3"/>
          <p:cNvSpPr txBox="1"/>
          <p:nvPr/>
        </p:nvSpPr>
        <p:spPr>
          <a:xfrm>
            <a:off x="467544" y="3203704"/>
            <a:ext cx="1665267"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多重性の調整法</a:t>
            </a:r>
          </a:p>
        </p:txBody>
      </p:sp>
      <p:cxnSp>
        <p:nvCxnSpPr>
          <p:cNvPr id="5" name="直線コネクタ 4"/>
          <p:cNvCxnSpPr>
            <a:cxnSpLocks/>
          </p:cNvCxnSpPr>
          <p:nvPr/>
        </p:nvCxnSpPr>
        <p:spPr>
          <a:xfrm flipH="1">
            <a:off x="2206351" y="2581523"/>
            <a:ext cx="14908" cy="2144782"/>
          </a:xfrm>
          <a:prstGeom prst="line">
            <a:avLst/>
          </a:prstGeom>
          <a:noFill/>
          <a:ln w="31750" cap="flat" cmpd="sng" algn="ctr">
            <a:solidFill>
              <a:schemeClr val="bg1"/>
            </a:solidFill>
            <a:prstDash val="solid"/>
          </a:ln>
          <a:effectLst/>
        </p:spPr>
      </p:cxnSp>
      <p:cxnSp>
        <p:nvCxnSpPr>
          <p:cNvPr id="6" name="直線コネクタ 5"/>
          <p:cNvCxnSpPr/>
          <p:nvPr/>
        </p:nvCxnSpPr>
        <p:spPr>
          <a:xfrm>
            <a:off x="2206351" y="4726305"/>
            <a:ext cx="360040" cy="0"/>
          </a:xfrm>
          <a:prstGeom prst="line">
            <a:avLst/>
          </a:prstGeom>
          <a:noFill/>
          <a:ln w="31750" cap="flat" cmpd="sng" algn="ctr">
            <a:solidFill>
              <a:schemeClr val="bg1"/>
            </a:solidFill>
            <a:prstDash val="solid"/>
          </a:ln>
          <a:effectLst/>
        </p:spPr>
      </p:cxnSp>
      <p:cxnSp>
        <p:nvCxnSpPr>
          <p:cNvPr id="9" name="直線コネクタ 8"/>
          <p:cNvCxnSpPr/>
          <p:nvPr/>
        </p:nvCxnSpPr>
        <p:spPr>
          <a:xfrm>
            <a:off x="2221259" y="2581523"/>
            <a:ext cx="360040" cy="0"/>
          </a:xfrm>
          <a:prstGeom prst="line">
            <a:avLst/>
          </a:prstGeom>
          <a:noFill/>
          <a:ln w="31750" cap="flat" cmpd="sng" algn="ctr">
            <a:solidFill>
              <a:schemeClr val="bg1"/>
            </a:solidFill>
            <a:prstDash val="solid"/>
          </a:ln>
          <a:effectLst/>
        </p:spPr>
      </p:cxnSp>
      <p:cxnSp>
        <p:nvCxnSpPr>
          <p:cNvPr id="10" name="直線コネクタ 9"/>
          <p:cNvCxnSpPr/>
          <p:nvPr/>
        </p:nvCxnSpPr>
        <p:spPr>
          <a:xfrm>
            <a:off x="1846311" y="3634591"/>
            <a:ext cx="720080" cy="0"/>
          </a:xfrm>
          <a:prstGeom prst="line">
            <a:avLst/>
          </a:prstGeom>
          <a:noFill/>
          <a:ln w="31750" cap="flat" cmpd="sng" algn="ctr">
            <a:solidFill>
              <a:schemeClr val="bg1"/>
            </a:solidFill>
            <a:prstDash val="solid"/>
          </a:ln>
          <a:effectLst/>
        </p:spPr>
      </p:cxnSp>
      <p:sp>
        <p:nvSpPr>
          <p:cNvPr id="24" name="テキスト ボックス 23"/>
          <p:cNvSpPr txBox="1"/>
          <p:nvPr/>
        </p:nvSpPr>
        <p:spPr>
          <a:xfrm>
            <a:off x="2603818" y="3402156"/>
            <a:ext cx="2147517" cy="4770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②分布調整型</a:t>
            </a:r>
          </a:p>
        </p:txBody>
      </p:sp>
      <p:sp>
        <p:nvSpPr>
          <p:cNvPr id="25" name="テキスト ボックス 24"/>
          <p:cNvSpPr txBox="1"/>
          <p:nvPr/>
        </p:nvSpPr>
        <p:spPr>
          <a:xfrm>
            <a:off x="2580183" y="4400361"/>
            <a:ext cx="2385737"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③検定統計量</a:t>
            </a:r>
            <a:endParaRPr kumimoji="1" lang="en-US" altLang="ja-JP"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調整型</a:t>
            </a:r>
          </a:p>
        </p:txBody>
      </p:sp>
      <p:sp>
        <p:nvSpPr>
          <p:cNvPr id="26" name="テキスト ボックス 25"/>
          <p:cNvSpPr txBox="1"/>
          <p:nvPr/>
        </p:nvSpPr>
        <p:spPr>
          <a:xfrm>
            <a:off x="2580183" y="2312376"/>
            <a:ext cx="2208579"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①有意水準調整型</a:t>
            </a:r>
          </a:p>
        </p:txBody>
      </p:sp>
      <p:sp>
        <p:nvSpPr>
          <p:cNvPr id="29" name="テキスト ボックス 28"/>
          <p:cNvSpPr txBox="1"/>
          <p:nvPr/>
        </p:nvSpPr>
        <p:spPr>
          <a:xfrm>
            <a:off x="4788762" y="3361503"/>
            <a:ext cx="3928547"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a:ln>
                  <a:noFill/>
                </a:ln>
                <a:solidFill>
                  <a:srgbClr val="FFFF00"/>
                </a:solidFill>
                <a:effectLst/>
                <a:uLnTx/>
                <a:uFillTx/>
                <a:latin typeface="ＭＳ Ｐゴシック" pitchFamily="50" charset="-128"/>
                <a:ea typeface="ＭＳ Ｐゴシック" pitchFamily="50" charset="-128"/>
                <a:cs typeface="Meiryo UI" pitchFamily="50" charset="-128"/>
              </a:rPr>
              <a:t>Tukey(-Kramer)</a:t>
            </a:r>
            <a:r>
              <a:rPr kumimoji="1" lang="en-US" altLang="ja-JP" sz="2500" kern="0" dirty="0">
                <a:solidFill>
                  <a:srgbClr val="FFFF00"/>
                </a:solidFill>
                <a:latin typeface="ＭＳ Ｐゴシック" pitchFamily="50" charset="-128"/>
                <a:ea typeface="ＭＳ Ｐゴシック" pitchFamily="50" charset="-128"/>
                <a:cs typeface="Meiryo UI" pitchFamily="50" charset="-128"/>
              </a:rPr>
              <a:t>, </a:t>
            </a:r>
            <a:r>
              <a:rPr kumimoji="1" lang="en-US" altLang="ja-JP" sz="2500" kern="0" dirty="0">
                <a:solidFill>
                  <a:schemeClr val="bg1"/>
                </a:solidFill>
                <a:latin typeface="ＭＳ Ｐゴシック" pitchFamily="50" charset="-128"/>
                <a:ea typeface="ＭＳ Ｐゴシック" pitchFamily="50" charset="-128"/>
                <a:cs typeface="Meiryo UI" pitchFamily="50" charset="-128"/>
              </a:rPr>
              <a:t>Hochberg, Gabriel, </a:t>
            </a:r>
            <a:r>
              <a:rPr kumimoji="1" lang="en-US" altLang="ja-JP" sz="2500" kern="0" dirty="0" err="1">
                <a:solidFill>
                  <a:schemeClr val="bg1"/>
                </a:solidFill>
                <a:latin typeface="ＭＳ Ｐゴシック" pitchFamily="50" charset="-128"/>
                <a:ea typeface="ＭＳ Ｐゴシック" pitchFamily="50" charset="-128"/>
                <a:cs typeface="Meiryo UI" pitchFamily="50" charset="-128"/>
              </a:rPr>
              <a:t>Dunnett</a:t>
            </a:r>
            <a:r>
              <a:rPr kumimoji="1" lang="en-US" altLang="ja-JP" sz="2500" kern="0" dirty="0">
                <a:solidFill>
                  <a:schemeClr val="bg1"/>
                </a:solidFill>
                <a:latin typeface="ＭＳ Ｐゴシック" pitchFamily="50" charset="-128"/>
                <a:ea typeface="ＭＳ Ｐゴシック" pitchFamily="50" charset="-128"/>
                <a:cs typeface="Meiryo UI" pitchFamily="50" charset="-128"/>
              </a:rPr>
              <a:t>(T3, C)</a:t>
            </a:r>
            <a:r>
              <a:rPr kumimoji="1" lang="ja-JP" altLang="en-US" sz="2500" kern="0" dirty="0">
                <a:solidFill>
                  <a:schemeClr val="bg1"/>
                </a:solidFill>
                <a:latin typeface="ＭＳ Ｐゴシック" pitchFamily="50" charset="-128"/>
                <a:ea typeface="ＭＳ Ｐゴシック" pitchFamily="50" charset="-128"/>
                <a:cs typeface="Meiryo UI" pitchFamily="50" charset="-128"/>
              </a:rPr>
              <a:t>など</a:t>
            </a:r>
            <a:endPar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endParaRPr>
          </a:p>
        </p:txBody>
      </p:sp>
      <p:sp>
        <p:nvSpPr>
          <p:cNvPr id="30" name="テキスト ボックス 29"/>
          <p:cNvSpPr txBox="1"/>
          <p:nvPr/>
        </p:nvSpPr>
        <p:spPr>
          <a:xfrm>
            <a:off x="4751335" y="4521657"/>
            <a:ext cx="3689154" cy="4770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err="1">
                <a:ln>
                  <a:noFill/>
                </a:ln>
                <a:solidFill>
                  <a:srgbClr val="FFFF00"/>
                </a:solidFill>
                <a:effectLst/>
                <a:uLnTx/>
                <a:uFillTx/>
                <a:latin typeface="ＭＳ Ｐゴシック" pitchFamily="50" charset="-128"/>
                <a:ea typeface="ＭＳ Ｐゴシック" pitchFamily="50" charset="-128"/>
                <a:cs typeface="Meiryo UI" pitchFamily="50" charset="-128"/>
              </a:rPr>
              <a:t>Scheffe</a:t>
            </a:r>
            <a:r>
              <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など</a:t>
            </a:r>
          </a:p>
        </p:txBody>
      </p:sp>
      <p:sp>
        <p:nvSpPr>
          <p:cNvPr id="31" name="テキスト ボックス 30"/>
          <p:cNvSpPr txBox="1"/>
          <p:nvPr/>
        </p:nvSpPr>
        <p:spPr>
          <a:xfrm>
            <a:off x="4751335" y="2231308"/>
            <a:ext cx="3928547"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500" b="0" i="0" u="none" strike="noStrike" kern="0" cap="none" spc="0" normalizeH="0" baseline="0" noProof="0" dirty="0" err="1">
                <a:ln>
                  <a:noFill/>
                </a:ln>
                <a:solidFill>
                  <a:srgbClr val="FFFF00"/>
                </a:solidFill>
                <a:effectLst/>
                <a:uLnTx/>
                <a:uFillTx/>
                <a:latin typeface="ＭＳ Ｐゴシック" pitchFamily="50" charset="-128"/>
                <a:ea typeface="ＭＳ Ｐゴシック" pitchFamily="50" charset="-128"/>
                <a:cs typeface="Meiryo UI" pitchFamily="50" charset="-128"/>
              </a:rPr>
              <a:t>Bonferroni</a:t>
            </a:r>
            <a:r>
              <a:rPr kumimoji="1" lang="en-US" altLang="ja-JP" sz="2500" b="0" i="0" u="none" strike="noStrike" kern="0" cap="none" spc="0" normalizeH="0" baseline="0" noProof="0" dirty="0">
                <a:ln>
                  <a:noFill/>
                </a:ln>
                <a:solidFill>
                  <a:srgbClr val="FFFF00"/>
                </a:solidFill>
                <a:effectLst/>
                <a:uLnTx/>
                <a:uFillTx/>
                <a:latin typeface="ＭＳ Ｐゴシック" pitchFamily="50" charset="-128"/>
                <a:ea typeface="ＭＳ Ｐゴシック" pitchFamily="50" charset="-128"/>
                <a:cs typeface="Meiryo UI" pitchFamily="50" charset="-128"/>
              </a:rPr>
              <a:t>,</a:t>
            </a:r>
            <a:r>
              <a:rPr kumimoji="1" lang="en-US" altLang="ja-JP"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 </a:t>
            </a:r>
            <a:r>
              <a:rPr kumimoji="1" lang="en-US" altLang="ja-JP" sz="2500" b="0" i="0" u="none" strike="noStrike" kern="0" cap="none" spc="0" normalizeH="0" baseline="0" noProof="0" dirty="0" err="1">
                <a:ln>
                  <a:noFill/>
                </a:ln>
                <a:solidFill>
                  <a:schemeClr val="bg1"/>
                </a:solidFill>
                <a:effectLst/>
                <a:uLnTx/>
                <a:uFillTx/>
                <a:latin typeface="ＭＳ Ｐゴシック" pitchFamily="50" charset="-128"/>
                <a:ea typeface="ＭＳ Ｐゴシック" pitchFamily="50" charset="-128"/>
                <a:cs typeface="Meiryo UI" pitchFamily="50" charset="-128"/>
              </a:rPr>
              <a:t>Sidak</a:t>
            </a:r>
            <a:r>
              <a:rPr kumimoji="1" lang="en-US" altLang="ja-JP"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 P-E-G-W</a:t>
            </a:r>
            <a:r>
              <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の</a:t>
            </a:r>
            <a:r>
              <a:rPr kumimoji="1" lang="en-US" altLang="ja-JP"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rPr>
              <a:t>F(Q), </a:t>
            </a:r>
            <a:r>
              <a:rPr kumimoji="1" lang="en-US" altLang="ja-JP" sz="2500" kern="0" dirty="0" err="1">
                <a:solidFill>
                  <a:schemeClr val="bg1"/>
                </a:solidFill>
                <a:latin typeface="ＭＳ Ｐゴシック" pitchFamily="50" charset="-128"/>
                <a:ea typeface="ＭＳ Ｐゴシック" pitchFamily="50" charset="-128"/>
                <a:cs typeface="Meiryo UI" pitchFamily="50" charset="-128"/>
              </a:rPr>
              <a:t>Tamhane</a:t>
            </a:r>
            <a:r>
              <a:rPr kumimoji="1" lang="ja-JP" altLang="en-US" sz="2500" kern="0" dirty="0">
                <a:solidFill>
                  <a:schemeClr val="bg1"/>
                </a:solidFill>
                <a:latin typeface="ＭＳ Ｐゴシック" pitchFamily="50" charset="-128"/>
                <a:ea typeface="ＭＳ Ｐゴシック" pitchFamily="50" charset="-128"/>
                <a:cs typeface="Meiryo UI" pitchFamily="50" charset="-128"/>
              </a:rPr>
              <a:t>の</a:t>
            </a:r>
            <a:r>
              <a:rPr kumimoji="1" lang="en-US" altLang="ja-JP" sz="2500" kern="0" dirty="0">
                <a:solidFill>
                  <a:schemeClr val="bg1"/>
                </a:solidFill>
                <a:latin typeface="ＭＳ Ｐゴシック" pitchFamily="50" charset="-128"/>
                <a:ea typeface="ＭＳ Ｐゴシック" pitchFamily="50" charset="-128"/>
                <a:cs typeface="Meiryo UI" pitchFamily="50" charset="-128"/>
              </a:rPr>
              <a:t>T2</a:t>
            </a:r>
            <a:r>
              <a:rPr kumimoji="1" lang="ja-JP" altLang="en-US" sz="2500" kern="0" dirty="0">
                <a:solidFill>
                  <a:schemeClr val="bg1"/>
                </a:solidFill>
                <a:latin typeface="ＭＳ Ｐゴシック" pitchFamily="50" charset="-128"/>
                <a:ea typeface="ＭＳ Ｐゴシック" pitchFamily="50" charset="-128"/>
                <a:cs typeface="Meiryo UI" pitchFamily="50" charset="-128"/>
              </a:rPr>
              <a:t>など</a:t>
            </a:r>
            <a:endParaRPr kumimoji="1" lang="ja-JP" altLang="en-US" sz="2500" b="0" i="0" u="none" strike="noStrike" kern="0" cap="none" spc="0" normalizeH="0" baseline="0" noProof="0" dirty="0">
              <a:ln>
                <a:noFill/>
              </a:ln>
              <a:solidFill>
                <a:schemeClr val="bg1"/>
              </a:solidFill>
              <a:effectLst/>
              <a:uLnTx/>
              <a:uFillTx/>
              <a:latin typeface="ＭＳ Ｐゴシック" pitchFamily="50" charset="-128"/>
              <a:ea typeface="ＭＳ Ｐゴシック" pitchFamily="50" charset="-128"/>
              <a:cs typeface="Meiryo UI" pitchFamily="50" charset="-128"/>
            </a:endParaRPr>
          </a:p>
        </p:txBody>
      </p:sp>
      <p:sp>
        <p:nvSpPr>
          <p:cNvPr id="15" name="テキスト ボックス 14"/>
          <p:cNvSpPr txBox="1"/>
          <p:nvPr/>
        </p:nvSpPr>
        <p:spPr>
          <a:xfrm>
            <a:off x="646879" y="5286042"/>
            <a:ext cx="8208912"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300" kern="0" dirty="0">
                <a:solidFill>
                  <a:schemeClr val="bg1"/>
                </a:solidFill>
                <a:latin typeface="ＭＳ Ｐゴシック" pitchFamily="50" charset="-128"/>
                <a:ea typeface="ＭＳ Ｐゴシック" pitchFamily="50" charset="-128"/>
                <a:cs typeface="Meiryo UI" pitchFamily="50" charset="-128"/>
              </a:rPr>
              <a:t>※</a:t>
            </a:r>
            <a:r>
              <a:rPr kumimoji="1" lang="ja-JP" altLang="en-US" sz="2300" kern="0" dirty="0">
                <a:solidFill>
                  <a:schemeClr val="bg1"/>
                </a:solidFill>
                <a:latin typeface="ＭＳ Ｐゴシック" pitchFamily="50" charset="-128"/>
                <a:ea typeface="ＭＳ Ｐゴシック" pitchFamily="50" charset="-128"/>
                <a:cs typeface="Meiryo UI" pitchFamily="50" charset="-128"/>
              </a:rPr>
              <a:t>注：各調整型ごとに色々な</a:t>
            </a:r>
            <a:r>
              <a:rPr kumimoji="1" lang="ja-JP" altLang="en-US" sz="2300" kern="0" dirty="0">
                <a:solidFill>
                  <a:schemeClr val="bg1"/>
                </a:solidFill>
                <a:latin typeface="ＭＳ Ｐゴシック" pitchFamily="50" charset="-128"/>
                <a:cs typeface="Meiryo UI" pitchFamily="50" charset="-128"/>
              </a:rPr>
              <a:t>手法（計</a:t>
            </a:r>
            <a:r>
              <a:rPr kumimoji="1" lang="en-US" altLang="ja-JP" sz="2300" kern="0" dirty="0">
                <a:solidFill>
                  <a:schemeClr val="bg1"/>
                </a:solidFill>
                <a:latin typeface="ＭＳ Ｐゴシック" pitchFamily="50" charset="-128"/>
                <a:cs typeface="Meiryo UI" pitchFamily="50" charset="-128"/>
              </a:rPr>
              <a:t>20</a:t>
            </a:r>
            <a:r>
              <a:rPr kumimoji="1" lang="ja-JP" altLang="en-US" sz="2300" kern="0" dirty="0">
                <a:solidFill>
                  <a:schemeClr val="bg1"/>
                </a:solidFill>
                <a:latin typeface="ＭＳ Ｐゴシック" pitchFamily="50" charset="-128"/>
                <a:cs typeface="Meiryo UI" pitchFamily="50" charset="-128"/>
              </a:rPr>
              <a:t>種類以上）</a:t>
            </a:r>
            <a:r>
              <a:rPr kumimoji="1" lang="ja-JP" altLang="en-US" sz="2300" kern="0" dirty="0">
                <a:solidFill>
                  <a:schemeClr val="bg1"/>
                </a:solidFill>
                <a:latin typeface="ＭＳ Ｐゴシック" pitchFamily="50" charset="-128"/>
                <a:ea typeface="ＭＳ Ｐゴシック" pitchFamily="50" charset="-128"/>
                <a:cs typeface="Meiryo UI" pitchFamily="50" charset="-128"/>
              </a:rPr>
              <a:t>がありますが，以降では</a:t>
            </a:r>
            <a:r>
              <a:rPr kumimoji="1" lang="ja-JP" altLang="en-US" sz="2300" kern="0" dirty="0">
                <a:solidFill>
                  <a:srgbClr val="FFFF00"/>
                </a:solidFill>
                <a:latin typeface="ＭＳ Ｐゴシック" pitchFamily="50" charset="-128"/>
                <a:ea typeface="ＭＳ Ｐゴシック" pitchFamily="50" charset="-128"/>
                <a:cs typeface="Meiryo UI" pitchFamily="50" charset="-128"/>
              </a:rPr>
              <a:t>黄色の</a:t>
            </a:r>
            <a:r>
              <a:rPr kumimoji="1" lang="en-US" altLang="ja-JP" sz="2300" kern="0" dirty="0">
                <a:solidFill>
                  <a:srgbClr val="FFFF00"/>
                </a:solidFill>
                <a:latin typeface="ＭＳ Ｐゴシック" pitchFamily="50" charset="-128"/>
                <a:ea typeface="ＭＳ Ｐゴシック" pitchFamily="50" charset="-128"/>
                <a:cs typeface="Meiryo UI" pitchFamily="50" charset="-128"/>
              </a:rPr>
              <a:t>3</a:t>
            </a:r>
            <a:r>
              <a:rPr kumimoji="1" lang="ja-JP" altLang="en-US" sz="2300" kern="0" dirty="0">
                <a:solidFill>
                  <a:srgbClr val="FFFF00"/>
                </a:solidFill>
                <a:latin typeface="ＭＳ Ｐゴシック" pitchFamily="50" charset="-128"/>
                <a:ea typeface="ＭＳ Ｐゴシック" pitchFamily="50" charset="-128"/>
                <a:cs typeface="Meiryo UI" pitchFamily="50" charset="-128"/>
              </a:rPr>
              <a:t>手法を解説</a:t>
            </a:r>
            <a:r>
              <a:rPr kumimoji="1" lang="ja-JP" altLang="en-US" sz="2300" kern="0" dirty="0">
                <a:solidFill>
                  <a:schemeClr val="bg1"/>
                </a:solidFill>
                <a:latin typeface="ＭＳ Ｐゴシック" pitchFamily="50" charset="-128"/>
                <a:ea typeface="ＭＳ Ｐゴシック" pitchFamily="50" charset="-128"/>
                <a:cs typeface="Meiryo UI" pitchFamily="50" charset="-128"/>
              </a:rPr>
              <a:t>します。</a:t>
            </a:r>
            <a:endParaRPr kumimoji="1" lang="en-US" altLang="ja-JP" sz="2300" kern="0" dirty="0">
              <a:solidFill>
                <a:schemeClr val="bg1"/>
              </a:solidFill>
              <a:latin typeface="ＭＳ Ｐゴシック" pitchFamily="50" charset="-128"/>
              <a:ea typeface="ＭＳ Ｐゴシック" pitchFamily="50" charset="-128"/>
              <a:cs typeface="Meiryo UI" pitchFamily="50" charset="-128"/>
            </a:endParaRPr>
          </a:p>
        </p:txBody>
      </p:sp>
    </p:spTree>
    <p:extLst>
      <p:ext uri="{BB962C8B-B14F-4D97-AF65-F5344CB8AC3E}">
        <p14:creationId xmlns:p14="http://schemas.microsoft.com/office/powerpoint/2010/main" val="3767486441"/>
      </p:ext>
    </p:extLst>
  </p:cSld>
  <p:clrMapOvr>
    <a:masterClrMapping/>
  </p:clrMapOvr>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17921</TotalTime>
  <Words>3597</Words>
  <Application>Microsoft Office PowerPoint</Application>
  <PresentationFormat>画面に合わせる (4:3)</PresentationFormat>
  <Paragraphs>550</Paragraphs>
  <Slides>36</Slides>
  <Notes>3</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2</vt:i4>
      </vt:variant>
      <vt:variant>
        <vt:lpstr>スライド タイトル</vt:lpstr>
      </vt:variant>
      <vt:variant>
        <vt:i4>36</vt:i4>
      </vt:variant>
    </vt:vector>
  </HeadingPairs>
  <TitlesOfParts>
    <vt:vector size="48" baseType="lpstr">
      <vt:lpstr>Mead Bold</vt:lpstr>
      <vt:lpstr>Meiryo UI</vt:lpstr>
      <vt:lpstr>ＭＳ Ｐゴシック</vt:lpstr>
      <vt:lpstr>ＭＳ Ｐ明朝</vt:lpstr>
      <vt:lpstr>游ゴシック</vt:lpstr>
      <vt:lpstr>Calibri</vt:lpstr>
      <vt:lpstr>Cambria Math</vt:lpstr>
      <vt:lpstr>Tahoma</vt:lpstr>
      <vt:lpstr>Times New Roman</vt:lpstr>
      <vt:lpstr>TS010336811</vt:lpstr>
      <vt:lpstr>Equation</vt:lpstr>
      <vt:lpstr>MathType 6.0 Equation</vt:lpstr>
      <vt:lpstr>入門 統計学　第９章</vt:lpstr>
      <vt:lpstr>検定の多重性 （本章で学ぶこと）</vt:lpstr>
      <vt:lpstr>多重比較</vt:lpstr>
      <vt:lpstr>多重比較は有意水準を増大させる （検定の多重性）</vt:lpstr>
      <vt:lpstr>多重性が発生する理由</vt:lpstr>
      <vt:lpstr>宝くじの例で解説</vt:lpstr>
      <vt:lpstr>検定回数と有意水準の増え方</vt:lpstr>
      <vt:lpstr>多重比較法 （3種類の多重性調整法）</vt:lpstr>
      <vt:lpstr>調整型別多重比較法</vt:lpstr>
      <vt:lpstr>9.2　Bonferroni法（有意水準調整型）</vt:lpstr>
      <vt:lpstr>Bonferroni法の長所と短所</vt:lpstr>
      <vt:lpstr>多重比較の事例①</vt:lpstr>
      <vt:lpstr>多重比較の事例② （分析ツールを使ったBonferroni法）</vt:lpstr>
      <vt:lpstr>2群しかなかったことにすれば良い？</vt:lpstr>
      <vt:lpstr>9.3　Tukey法（分布調整型）</vt:lpstr>
      <vt:lpstr>検定統計量 （注：Tukey専用ではありません）</vt:lpstr>
      <vt:lpstr>事例の検定統計量を計算</vt:lpstr>
      <vt:lpstr>限界値を別の分布から取ってくる</vt:lpstr>
      <vt:lpstr>スチューデント化された範囲（ｑ）の分布</vt:lpstr>
      <vt:lpstr>ｑを√2で割った値を限界値とする理由 （同サイズの場合を考える）</vt:lpstr>
      <vt:lpstr>仮説の判定</vt:lpstr>
      <vt:lpstr>RコマンダーによるTukey法</vt:lpstr>
      <vt:lpstr>9.4　Scheffe法（検定統計量調整型）</vt:lpstr>
      <vt:lpstr>対比の設定</vt:lpstr>
      <vt:lpstr>どんな2グループ比較でも 帰無仮説が対比C=0となることが便利</vt:lpstr>
      <vt:lpstr>検定統計量</vt:lpstr>
      <vt:lpstr>検定統計量で多重性を調整</vt:lpstr>
      <vt:lpstr>仮説判定の事例 （2群対の多重比較の場合）</vt:lpstr>
      <vt:lpstr>仮説判定の事例 （2群の対でない対比を設定した場合）</vt:lpstr>
      <vt:lpstr>注意点</vt:lpstr>
      <vt:lpstr>9.5　いろいろな多重性 有意差探しが多重性を生む</vt:lpstr>
      <vt:lpstr>多重比較法を繰り返すことで 多重性が発生している事例</vt:lpstr>
      <vt:lpstr>目的に沿った使い分け方 （SPSSのメニューを使って）</vt:lpstr>
      <vt:lpstr>多重比較法の一覧</vt:lpstr>
      <vt:lpstr>多重比較法が適さない場面</vt:lpstr>
      <vt:lpstr>以上で第９章は終了です。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1506</cp:revision>
  <dcterms:created xsi:type="dcterms:W3CDTF">2012-01-27T05:21:34Z</dcterms:created>
  <dcterms:modified xsi:type="dcterms:W3CDTF">2021-06-02T13:16:24Z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1222759</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