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7"/>
  </p:notesMasterIdLst>
  <p:sldIdLst>
    <p:sldId id="256" r:id="rId3"/>
    <p:sldId id="259" r:id="rId4"/>
    <p:sldId id="306" r:id="rId5"/>
    <p:sldId id="381" r:id="rId6"/>
    <p:sldId id="383" r:id="rId7"/>
    <p:sldId id="304" r:id="rId8"/>
    <p:sldId id="382" r:id="rId9"/>
    <p:sldId id="429" r:id="rId10"/>
    <p:sldId id="430" r:id="rId11"/>
    <p:sldId id="431" r:id="rId12"/>
    <p:sldId id="432" r:id="rId13"/>
    <p:sldId id="433" r:id="rId14"/>
    <p:sldId id="436" r:id="rId15"/>
    <p:sldId id="437" r:id="rId16"/>
    <p:sldId id="434" r:id="rId17"/>
    <p:sldId id="435" r:id="rId18"/>
    <p:sldId id="438" r:id="rId19"/>
    <p:sldId id="439" r:id="rId20"/>
    <p:sldId id="447" r:id="rId21"/>
    <p:sldId id="440" r:id="rId22"/>
    <p:sldId id="441" r:id="rId23"/>
    <p:sldId id="442" r:id="rId24"/>
    <p:sldId id="443" r:id="rId25"/>
    <p:sldId id="444" r:id="rId26"/>
    <p:sldId id="446" r:id="rId27"/>
    <p:sldId id="448" r:id="rId28"/>
    <p:sldId id="449" r:id="rId29"/>
    <p:sldId id="450" r:id="rId30"/>
    <p:sldId id="451" r:id="rId31"/>
    <p:sldId id="452" r:id="rId32"/>
    <p:sldId id="454" r:id="rId33"/>
    <p:sldId id="455" r:id="rId34"/>
    <p:sldId id="453" r:id="rId35"/>
    <p:sldId id="456" r:id="rId36"/>
    <p:sldId id="457" r:id="rId37"/>
    <p:sldId id="458" r:id="rId38"/>
    <p:sldId id="460" r:id="rId39"/>
    <p:sldId id="461" r:id="rId40"/>
    <p:sldId id="462" r:id="rId41"/>
    <p:sldId id="463" r:id="rId42"/>
    <p:sldId id="464" r:id="rId43"/>
    <p:sldId id="465" r:id="rId44"/>
    <p:sldId id="466" r:id="rId45"/>
    <p:sldId id="380" r:id="rId4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2"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FFFFFF"/>
    <a:srgbClr val="65D7FF"/>
    <a:srgbClr val="79DCFF"/>
    <a:srgbClr val="336600"/>
    <a:srgbClr val="CC6600"/>
    <a:srgbClr val="666633"/>
    <a:srgbClr val="99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9" autoAdjust="0"/>
    <p:restoredTop sz="90509" autoAdjust="0"/>
  </p:normalViewPr>
  <p:slideViewPr>
    <p:cSldViewPr>
      <p:cViewPr varScale="1">
        <p:scale>
          <a:sx n="107" d="100"/>
          <a:sy n="107" d="100"/>
        </p:scale>
        <p:origin x="2163"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48800993930698E-2"/>
          <c:y val="0.15734036087493547"/>
          <c:w val="0.72136627676289933"/>
          <c:h val="0.70644056978418535"/>
        </c:manualLayout>
      </c:layout>
      <c:lineChart>
        <c:grouping val="standard"/>
        <c:varyColors val="0"/>
        <c:ser>
          <c:idx val="0"/>
          <c:order val="0"/>
          <c:tx>
            <c:strRef>
              <c:f>Sheet1!$B$1</c:f>
              <c:strCache>
                <c:ptCount val="1"/>
                <c:pt idx="0">
                  <c:v>ｐＨ7.0</c:v>
                </c:pt>
              </c:strCache>
            </c:strRef>
          </c:tx>
          <c:spPr>
            <a:ln w="60325" cap="rnd">
              <a:solidFill>
                <a:schemeClr val="accent1"/>
              </a:solidFill>
              <a:round/>
              <a:headEnd type="oval"/>
              <a:tailEnd type="oval"/>
            </a:ln>
            <a:effectLst/>
          </c:spPr>
          <c:marker>
            <c:symbol val="circle"/>
            <c:size val="5"/>
            <c:spPr>
              <a:solidFill>
                <a:schemeClr val="accent1"/>
              </a:solidFill>
              <a:ln w="9525">
                <a:solidFill>
                  <a:schemeClr val="accent1"/>
                </a:solidFill>
              </a:ln>
              <a:effectLst/>
            </c:spPr>
          </c:marker>
          <c:cat>
            <c:strRef>
              <c:f>Sheet1!$A$2:$A$3</c:f>
              <c:strCache>
                <c:ptCount val="2"/>
                <c:pt idx="0">
                  <c:v>水準1（10℃）</c:v>
                </c:pt>
                <c:pt idx="1">
                  <c:v>水準2（40℃）</c:v>
                </c:pt>
              </c:strCache>
            </c:strRef>
          </c:cat>
          <c:val>
            <c:numRef>
              <c:f>Sheet1!$B$2:$B$3</c:f>
              <c:numCache>
                <c:formatCode>General</c:formatCode>
                <c:ptCount val="2"/>
                <c:pt idx="0">
                  <c:v>7</c:v>
                </c:pt>
                <c:pt idx="1">
                  <c:v>23</c:v>
                </c:pt>
              </c:numCache>
            </c:numRef>
          </c:val>
          <c:smooth val="0"/>
          <c:extLst>
            <c:ext xmlns:c16="http://schemas.microsoft.com/office/drawing/2014/chart" uri="{C3380CC4-5D6E-409C-BE32-E72D297353CC}">
              <c16:uniqueId val="{00000000-FE37-48E0-ADCD-F2D67777AF5C}"/>
            </c:ext>
          </c:extLst>
        </c:ser>
        <c:ser>
          <c:idx val="1"/>
          <c:order val="1"/>
          <c:tx>
            <c:strRef>
              <c:f>Sheet1!$C$1</c:f>
              <c:strCache>
                <c:ptCount val="1"/>
                <c:pt idx="0">
                  <c:v>ｐＨ4.0</c:v>
                </c:pt>
              </c:strCache>
            </c:strRef>
          </c:tx>
          <c:spPr>
            <a:ln w="63500" cap="rnd">
              <a:solidFill>
                <a:schemeClr val="accent2"/>
              </a:solidFill>
              <a:round/>
              <a:headEnd type="oval"/>
              <a:tailEnd type="oval"/>
            </a:ln>
            <a:effectLst/>
          </c:spPr>
          <c:marker>
            <c:symbol val="circle"/>
            <c:size val="5"/>
            <c:spPr>
              <a:solidFill>
                <a:schemeClr val="accent2"/>
              </a:solidFill>
              <a:ln w="9525">
                <a:solidFill>
                  <a:schemeClr val="accent2"/>
                </a:solidFill>
              </a:ln>
              <a:effectLst/>
            </c:spPr>
          </c:marker>
          <c:cat>
            <c:strRef>
              <c:f>Sheet1!$A$2:$A$3</c:f>
              <c:strCache>
                <c:ptCount val="2"/>
                <c:pt idx="0">
                  <c:v>水準1（10℃）</c:v>
                </c:pt>
                <c:pt idx="1">
                  <c:v>水準2（40℃）</c:v>
                </c:pt>
              </c:strCache>
            </c:strRef>
          </c:cat>
          <c:val>
            <c:numRef>
              <c:f>Sheet1!$C$2:$C$3</c:f>
              <c:numCache>
                <c:formatCode>General</c:formatCode>
                <c:ptCount val="2"/>
                <c:pt idx="0">
                  <c:v>1</c:v>
                </c:pt>
                <c:pt idx="1">
                  <c:v>9</c:v>
                </c:pt>
              </c:numCache>
            </c:numRef>
          </c:val>
          <c:smooth val="0"/>
          <c:extLst>
            <c:ext xmlns:c16="http://schemas.microsoft.com/office/drawing/2014/chart" uri="{C3380CC4-5D6E-409C-BE32-E72D297353CC}">
              <c16:uniqueId val="{00000001-FE37-48E0-ADCD-F2D67777AF5C}"/>
            </c:ext>
          </c:extLst>
        </c:ser>
        <c:dLbls>
          <c:showLegendKey val="0"/>
          <c:showVal val="0"/>
          <c:showCatName val="0"/>
          <c:showSerName val="0"/>
          <c:showPercent val="0"/>
          <c:showBubbleSize val="0"/>
        </c:dLbls>
        <c:marker val="1"/>
        <c:smooth val="0"/>
        <c:axId val="1390860415"/>
        <c:axId val="1313203679"/>
      </c:lineChart>
      <c:catAx>
        <c:axId val="1390860415"/>
        <c:scaling>
          <c:orientation val="minMax"/>
        </c:scaling>
        <c:delete val="0"/>
        <c:axPos val="b"/>
        <c:numFmt formatCode="General" sourceLinked="1"/>
        <c:majorTickMark val="none"/>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1700" b="0" i="0" u="none" strike="noStrike" kern="1200" baseline="0">
                <a:solidFill>
                  <a:schemeClr val="bg1"/>
                </a:solidFill>
                <a:latin typeface="+mn-lt"/>
                <a:ea typeface="+mn-ea"/>
                <a:cs typeface="+mn-cs"/>
              </a:defRPr>
            </a:pPr>
            <a:endParaRPr lang="ja-JP"/>
          </a:p>
        </c:txPr>
        <c:crossAx val="1313203679"/>
        <c:crosses val="autoZero"/>
        <c:auto val="1"/>
        <c:lblAlgn val="ctr"/>
        <c:lblOffset val="100"/>
        <c:noMultiLvlLbl val="0"/>
      </c:catAx>
      <c:valAx>
        <c:axId val="1313203679"/>
        <c:scaling>
          <c:orientation val="minMax"/>
        </c:scaling>
        <c:delete val="0"/>
        <c:axPos val="l"/>
        <c:numFmt formatCode="General" sourceLinked="1"/>
        <c:majorTickMark val="none"/>
        <c:minorTickMark val="none"/>
        <c:tickLblPos val="nextTo"/>
        <c:spPr>
          <a:noFill/>
          <a:ln w="38100">
            <a:solidFill>
              <a:schemeClr val="bg1"/>
            </a:solidFill>
          </a:ln>
          <a:effectLst/>
        </c:spPr>
        <c:txPr>
          <a:bodyPr rot="-60000000" spcFirstLastPara="1" vertOverflow="ellipsis" vert="horz" wrap="square" anchor="ctr" anchorCtr="1"/>
          <a:lstStyle/>
          <a:p>
            <a:pPr>
              <a:defRPr sz="1720" b="0" i="0" u="none" strike="noStrike" kern="1200" baseline="0">
                <a:solidFill>
                  <a:schemeClr val="bg1"/>
                </a:solidFill>
                <a:effectLst>
                  <a:outerShdw blurRad="50800" dist="50800" dir="5400000" sx="28000" sy="28000" algn="ctr" rotWithShape="0">
                    <a:srgbClr val="000000">
                      <a:alpha val="43137"/>
                    </a:srgbClr>
                  </a:outerShdw>
                </a:effectLst>
                <a:latin typeface="+mn-lt"/>
                <a:ea typeface="+mn-ea"/>
                <a:cs typeface="+mn-cs"/>
              </a:defRPr>
            </a:pPr>
            <a:endParaRPr lang="ja-JP"/>
          </a:p>
        </c:txPr>
        <c:crossAx val="139086041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5-01T19:25:07.719" idx="2">
    <p:pos x="10" y="10"/>
    <p:text/>
    <p:extLst>
      <p:ext uri="{C676402C-5697-4E1C-873F-D02D1690AC5C}">
        <p15:threadingInfo xmlns:p15="http://schemas.microsoft.com/office/powerpoint/2012/main" timeZoneBias="-5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drawing1.xml><?xml version="1.0" encoding="utf-8"?>
<c:userShapes xmlns:c="http://schemas.openxmlformats.org/drawingml/2006/chart">
  <cdr:relSizeAnchor xmlns:cdr="http://schemas.openxmlformats.org/drawingml/2006/chartDrawing">
    <cdr:from>
      <cdr:x>0.02597</cdr:x>
      <cdr:y>0.05263</cdr:y>
    </cdr:from>
    <cdr:to>
      <cdr:x>0.21004</cdr:x>
      <cdr:y>0.14063</cdr:y>
    </cdr:to>
    <cdr:sp macro="" textlink="">
      <cdr:nvSpPr>
        <cdr:cNvPr id="2" name="テキスト ボックス 1">
          <a:extLst xmlns:a="http://schemas.openxmlformats.org/drawingml/2006/main">
            <a:ext uri="{FF2B5EF4-FFF2-40B4-BE49-F238E27FC236}">
              <a16:creationId xmlns:a16="http://schemas.microsoft.com/office/drawing/2014/main" id="{44DCDA66-2379-41B7-A76C-B32B3C1E29A8}"/>
            </a:ext>
          </a:extLst>
        </cdr:cNvPr>
        <cdr:cNvSpPr txBox="1"/>
      </cdr:nvSpPr>
      <cdr:spPr>
        <a:xfrm xmlns:a="http://schemas.openxmlformats.org/drawingml/2006/main">
          <a:off x="144016" y="216024"/>
          <a:ext cx="1020584" cy="361184"/>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反応速度</a:t>
          </a:r>
        </a:p>
      </cdr:txBody>
    </cdr:sp>
  </cdr:relSizeAnchor>
  <cdr:relSizeAnchor xmlns:cdr="http://schemas.openxmlformats.org/drawingml/2006/chartDrawing">
    <cdr:from>
      <cdr:x>0.81818</cdr:x>
      <cdr:y>0.78947</cdr:y>
    </cdr:from>
    <cdr:to>
      <cdr:x>0.95557</cdr:x>
      <cdr:y>0.92445</cdr:y>
    </cdr:to>
    <cdr:sp macro="" textlink="">
      <cdr:nvSpPr>
        <cdr:cNvPr id="3" name="テキスト ボックス 2">
          <a:extLst xmlns:a="http://schemas.openxmlformats.org/drawingml/2006/main">
            <a:ext uri="{FF2B5EF4-FFF2-40B4-BE49-F238E27FC236}">
              <a16:creationId xmlns:a16="http://schemas.microsoft.com/office/drawing/2014/main" id="{FF5947AF-3DC6-45DE-B812-293E1749D04E}"/>
            </a:ext>
          </a:extLst>
        </cdr:cNvPr>
        <cdr:cNvSpPr txBox="1"/>
      </cdr:nvSpPr>
      <cdr:spPr>
        <a:xfrm xmlns:a="http://schemas.openxmlformats.org/drawingml/2006/main">
          <a:off x="4536504" y="3240360"/>
          <a:ext cx="761747" cy="553998"/>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要因Ｂ</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xmlns:a="http://schemas.openxmlformats.org/drawingml/2006/main">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（温度）</a:t>
          </a:r>
        </a:p>
      </cdr:txBody>
    </cdr:sp>
  </cdr:relSizeAnchor>
  <cdr:relSizeAnchor xmlns:cdr="http://schemas.openxmlformats.org/drawingml/2006/chartDrawing">
    <cdr:from>
      <cdr:x>0.28925</cdr:x>
      <cdr:y>0.31568</cdr:y>
    </cdr:from>
    <cdr:to>
      <cdr:x>0.52088</cdr:x>
      <cdr:y>0.45066</cdr:y>
    </cdr:to>
    <cdr:sp macro="" textlink="">
      <cdr:nvSpPr>
        <cdr:cNvPr id="4" name="テキスト ボックス 3">
          <a:extLst xmlns:a="http://schemas.openxmlformats.org/drawingml/2006/main">
            <a:ext uri="{FF2B5EF4-FFF2-40B4-BE49-F238E27FC236}">
              <a16:creationId xmlns:a16="http://schemas.microsoft.com/office/drawing/2014/main" id="{38333A78-F474-4B27-8A70-0186EA7DE7A4}"/>
            </a:ext>
          </a:extLst>
        </cdr:cNvPr>
        <cdr:cNvSpPr txBox="1"/>
      </cdr:nvSpPr>
      <cdr:spPr>
        <a:xfrm xmlns:a="http://schemas.openxmlformats.org/drawingml/2006/main" rot="19067368">
          <a:off x="1603754" y="1295714"/>
          <a:ext cx="1284326" cy="553998"/>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要因Ａ・水準</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p>
        <a:p xmlns:a="http://schemas.openxmlformats.org/drawingml/2006/main">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（ｐＨ</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7.0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cdr:txBody>
    </cdr:sp>
  </cdr:relSizeAnchor>
  <cdr:relSizeAnchor xmlns:cdr="http://schemas.openxmlformats.org/drawingml/2006/chartDrawing">
    <cdr:from>
      <cdr:x>0.41264</cdr:x>
      <cdr:y>0.69541</cdr:y>
    </cdr:from>
    <cdr:to>
      <cdr:x>0.64428</cdr:x>
      <cdr:y>0.83038</cdr:y>
    </cdr:to>
    <cdr:sp macro="" textlink="">
      <cdr:nvSpPr>
        <cdr:cNvPr id="5" name="テキスト ボックス 4">
          <a:extLst xmlns:a="http://schemas.openxmlformats.org/drawingml/2006/main">
            <a:ext uri="{FF2B5EF4-FFF2-40B4-BE49-F238E27FC236}">
              <a16:creationId xmlns:a16="http://schemas.microsoft.com/office/drawing/2014/main" id="{E205EA0E-E929-4A0E-836A-C926E31196E6}"/>
            </a:ext>
          </a:extLst>
        </cdr:cNvPr>
        <cdr:cNvSpPr txBox="1"/>
      </cdr:nvSpPr>
      <cdr:spPr>
        <a:xfrm xmlns:a="http://schemas.openxmlformats.org/drawingml/2006/main" rot="19975020">
          <a:off x="2287945" y="2854279"/>
          <a:ext cx="1284326" cy="553998"/>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要因Ａ・水準</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p>
        <a:p xmlns:a="http://schemas.openxmlformats.org/drawingml/2006/main">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（ｐＨ</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cdr:txBody>
    </cdr:sp>
  </cdr:relSizeAnchor>
  <cdr:relSizeAnchor xmlns:cdr="http://schemas.openxmlformats.org/drawingml/2006/chartDrawing">
    <cdr:from>
      <cdr:x>0.48052</cdr:x>
      <cdr:y>0.43251</cdr:y>
    </cdr:from>
    <cdr:to>
      <cdr:x>0.74026</cdr:x>
      <cdr:y>0.56749</cdr:y>
    </cdr:to>
    <cdr:sp macro="" textlink="">
      <cdr:nvSpPr>
        <cdr:cNvPr id="6" name="テキスト ボックス 5">
          <a:extLst xmlns:a="http://schemas.openxmlformats.org/drawingml/2006/main">
            <a:ext uri="{FF2B5EF4-FFF2-40B4-BE49-F238E27FC236}">
              <a16:creationId xmlns:a16="http://schemas.microsoft.com/office/drawing/2014/main" id="{107CE163-5ACF-46F0-BD24-AD79457FA7CF}"/>
            </a:ext>
          </a:extLst>
        </cdr:cNvPr>
        <cdr:cNvSpPr txBox="1"/>
      </cdr:nvSpPr>
      <cdr:spPr>
        <a:xfrm xmlns:a="http://schemas.openxmlformats.org/drawingml/2006/main">
          <a:off x="2664296" y="1775229"/>
          <a:ext cx="1440160" cy="553998"/>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交互作用がなければ並行</a:t>
          </a:r>
        </a:p>
      </cdr:txBody>
    </cdr:sp>
  </cdr:relSizeAnchor>
  <cdr:relSizeAnchor xmlns:cdr="http://schemas.openxmlformats.org/drawingml/2006/chartDrawing">
    <cdr:from>
      <cdr:x>0.54545</cdr:x>
      <cdr:y>0.35088</cdr:y>
    </cdr:from>
    <cdr:to>
      <cdr:x>0.56729</cdr:x>
      <cdr:y>0.4386</cdr:y>
    </cdr:to>
    <cdr:cxnSp macro="">
      <cdr:nvCxnSpPr>
        <cdr:cNvPr id="9" name="直線矢印コネクタ 8">
          <a:extLst xmlns:a="http://schemas.openxmlformats.org/drawingml/2006/main">
            <a:ext uri="{FF2B5EF4-FFF2-40B4-BE49-F238E27FC236}">
              <a16:creationId xmlns:a16="http://schemas.microsoft.com/office/drawing/2014/main" id="{145B2254-615D-466B-B555-4E2ABF848D45}"/>
            </a:ext>
          </a:extLst>
        </cdr:cNvPr>
        <cdr:cNvCxnSpPr/>
      </cdr:nvCxnSpPr>
      <cdr:spPr>
        <a:xfrm xmlns:a="http://schemas.openxmlformats.org/drawingml/2006/main" flipH="1" flipV="1">
          <a:off x="3024336" y="1440160"/>
          <a:ext cx="121084" cy="360040"/>
        </a:xfrm>
        <a:prstGeom xmlns:a="http://schemas.openxmlformats.org/drawingml/2006/main" prst="straightConnector1">
          <a:avLst/>
        </a:prstGeom>
        <a:ln xmlns:a="http://schemas.openxmlformats.org/drawingml/2006/main" w="31750">
          <a:solidFill>
            <a:schemeClr val="bg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0.50238</cdr:x>
      <cdr:y>0.5614</cdr:y>
    </cdr:from>
    <cdr:to>
      <cdr:x>0.55844</cdr:x>
      <cdr:y>0.67544</cdr:y>
    </cdr:to>
    <cdr:cxnSp macro="">
      <cdr:nvCxnSpPr>
        <cdr:cNvPr id="10" name="直線矢印コネクタ 9">
          <a:extLst xmlns:a="http://schemas.openxmlformats.org/drawingml/2006/main">
            <a:ext uri="{FF2B5EF4-FFF2-40B4-BE49-F238E27FC236}">
              <a16:creationId xmlns:a16="http://schemas.microsoft.com/office/drawing/2014/main" id="{F3A39A56-4460-42D4-825F-BE1833909FBD}"/>
            </a:ext>
          </a:extLst>
        </cdr:cNvPr>
        <cdr:cNvCxnSpPr/>
      </cdr:nvCxnSpPr>
      <cdr:spPr>
        <a:xfrm xmlns:a="http://schemas.openxmlformats.org/drawingml/2006/main" flipH="1">
          <a:off x="2785504" y="2304256"/>
          <a:ext cx="310840" cy="468052"/>
        </a:xfrm>
        <a:prstGeom xmlns:a="http://schemas.openxmlformats.org/drawingml/2006/main" prst="straightConnector1">
          <a:avLst/>
        </a:prstGeom>
        <a:ln xmlns:a="http://schemas.openxmlformats.org/drawingml/2006/main" w="31750">
          <a:solidFill>
            <a:schemeClr val="bg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2021/5/6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a:t>
            </a:fld>
            <a:endParaRPr kumimoji="1" lang="ja-JP" altLang="en-US"/>
          </a:p>
        </p:txBody>
      </p:sp>
    </p:spTree>
    <p:extLst>
      <p:ext uri="{BB962C8B-B14F-4D97-AF65-F5344CB8AC3E}">
        <p14:creationId xmlns:p14="http://schemas.microsoft.com/office/powerpoint/2010/main" val="248007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13</a:t>
            </a:fld>
            <a:endParaRPr kumimoji="1" lang="ja-JP" altLang="en-US"/>
          </a:p>
        </p:txBody>
      </p:sp>
    </p:spTree>
    <p:extLst>
      <p:ext uri="{BB962C8B-B14F-4D97-AF65-F5344CB8AC3E}">
        <p14:creationId xmlns:p14="http://schemas.microsoft.com/office/powerpoint/2010/main" val="251318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18</a:t>
            </a:fld>
            <a:endParaRPr kumimoji="1" lang="ja-JP" altLang="en-US"/>
          </a:p>
        </p:txBody>
      </p:sp>
    </p:spTree>
    <p:extLst>
      <p:ext uri="{BB962C8B-B14F-4D97-AF65-F5344CB8AC3E}">
        <p14:creationId xmlns:p14="http://schemas.microsoft.com/office/powerpoint/2010/main" val="214777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26</a:t>
            </a:fld>
            <a:endParaRPr kumimoji="1" lang="ja-JP" altLang="en-US"/>
          </a:p>
        </p:txBody>
      </p:sp>
    </p:spTree>
    <p:extLst>
      <p:ext uri="{BB962C8B-B14F-4D97-AF65-F5344CB8AC3E}">
        <p14:creationId xmlns:p14="http://schemas.microsoft.com/office/powerpoint/2010/main" val="2511422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162800" cy="1143000"/>
          </a:xfrm>
        </p:spPr>
        <p:txBody>
          <a:bodyPr/>
          <a:lstStyle>
            <a:lvl1pPr>
              <a:defRPr b="1">
                <a:effectLst>
                  <a:outerShdw blurRad="38100" dist="38100" dir="2700000" algn="tl">
                    <a:srgbClr val="000000">
                      <a:alpha val="43137"/>
                    </a:srgbClr>
                  </a:outerShdw>
                </a:effectLst>
                <a:latin typeface="+mj-ea"/>
                <a:ea typeface="+mj-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609600"/>
            <a:ext cx="7939608"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第８章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395536" y="2924944"/>
            <a:ext cx="2246784" cy="720080"/>
          </a:xfrm>
        </p:spPr>
        <p:txBody>
          <a:bodyPr/>
          <a:lstStyle/>
          <a:p>
            <a:pPr>
              <a:buNone/>
            </a:pPr>
            <a:r>
              <a:rPr lang="ja-JP" alt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分散分析</a:t>
            </a:r>
            <a:endParaRPr 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2" name="正方形/長方形 1">
            <a:extLst>
              <a:ext uri="{FF2B5EF4-FFF2-40B4-BE49-F238E27FC236}">
                <a16:creationId xmlns:a16="http://schemas.microsoft.com/office/drawing/2014/main" id="{6E55F1A3-0AF3-4C9C-A3BD-5B8130AC01ED}"/>
              </a:ext>
            </a:extLst>
          </p:cNvPr>
          <p:cNvSpPr/>
          <p:nvPr/>
        </p:nvSpPr>
        <p:spPr>
          <a:xfrm>
            <a:off x="467544" y="3645024"/>
            <a:ext cx="4824536" cy="1717393"/>
          </a:xfrm>
          <a:prstGeom prst="rect">
            <a:avLst/>
          </a:prstGeom>
        </p:spPr>
        <p:txBody>
          <a:bodyPr wrap="square">
            <a:spAutoFit/>
          </a:bodyPr>
          <a:lstStyle/>
          <a:p>
            <a:pPr lvl="0" algn="just">
              <a:spcBef>
                <a:spcPct val="20000"/>
              </a:spcBef>
            </a:pP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入門 統計学 第</a:t>
            </a: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2</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版　</a:t>
            </a:r>
            <a:r>
              <a:rPr kumimoji="1" lang="ja-JP" altLang="en-US" sz="1800" kern="0" dirty="0" err="1">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ー</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検定から多変量解析・実験計画法・ベイズ統計学までー</a:t>
            </a: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（オーム社）</a:t>
            </a:r>
            <a:endPar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a:p>
            <a:pPr lvl="0" algn="just">
              <a:spcBef>
                <a:spcPct val="20000"/>
              </a:spcBef>
            </a:pPr>
            <a:endParaRPr kumimoji="1" lang="en-US" altLang="ja-JP" sz="10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a:p>
            <a:pPr lvl="0" algn="just">
              <a:spcBef>
                <a:spcPct val="20000"/>
              </a:spcBef>
            </a:pP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5F51F3-B7EE-4886-AD69-DE9CFB2B6981}"/>
              </a:ext>
            </a:extLst>
          </p:cNvPr>
          <p:cNvSpPr>
            <a:spLocks noGrp="1"/>
          </p:cNvSpPr>
          <p:nvPr>
            <p:ph type="title"/>
          </p:nvPr>
        </p:nvSpPr>
        <p:spPr>
          <a:xfrm>
            <a:off x="990600" y="620688"/>
            <a:ext cx="7541840" cy="1143000"/>
          </a:xfrm>
        </p:spPr>
        <p:txBody>
          <a:bodyPr/>
          <a:lstStyle/>
          <a:p>
            <a:r>
              <a:rPr kumimoji="1" lang="ja-JP" altLang="en-US" sz="4000" dirty="0"/>
              <a:t>①データ全体の変動（総変動）</a:t>
            </a:r>
          </a:p>
        </p:txBody>
      </p:sp>
      <p:graphicFrame>
        <p:nvGraphicFramePr>
          <p:cNvPr id="4" name="コンテンツ プレースホルダー 3">
            <a:extLst>
              <a:ext uri="{FF2B5EF4-FFF2-40B4-BE49-F238E27FC236}">
                <a16:creationId xmlns:a16="http://schemas.microsoft.com/office/drawing/2014/main" id="{410FD5D4-3292-4E39-94B2-65DBF9EEC90A}"/>
              </a:ext>
            </a:extLst>
          </p:cNvPr>
          <p:cNvGraphicFramePr>
            <a:graphicFrameLocks noGrp="1"/>
          </p:cNvGraphicFramePr>
          <p:nvPr>
            <p:ph idx="1"/>
            <p:extLst>
              <p:ext uri="{D42A27DB-BD31-4B8C-83A1-F6EECF244321}">
                <p14:modId xmlns:p14="http://schemas.microsoft.com/office/powerpoint/2010/main" val="1247622046"/>
              </p:ext>
            </p:extLst>
          </p:nvPr>
        </p:nvGraphicFramePr>
        <p:xfrm>
          <a:off x="3296518" y="3280534"/>
          <a:ext cx="1944216" cy="155448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916828341"/>
                    </a:ext>
                  </a:extLst>
                </a:gridCol>
                <a:gridCol w="648072">
                  <a:extLst>
                    <a:ext uri="{9D8B030D-6E8A-4147-A177-3AD203B41FA5}">
                      <a16:colId xmlns:a16="http://schemas.microsoft.com/office/drawing/2014/main" val="2995386194"/>
                    </a:ext>
                  </a:extLst>
                </a:gridCol>
                <a:gridCol w="648072">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1-7</a:t>
                      </a:r>
                      <a:endParaRPr kumimoji="1" lang="ja-JP" altLang="en-US" sz="2000" dirty="0"/>
                    </a:p>
                  </a:txBody>
                  <a:tcPr anchor="ctr"/>
                </a:tc>
                <a:tc>
                  <a:txBody>
                    <a:bodyPr/>
                    <a:lstStyle/>
                    <a:p>
                      <a:pPr algn="ctr"/>
                      <a:r>
                        <a:rPr kumimoji="1" lang="en-US" altLang="ja-JP" sz="2000" dirty="0"/>
                        <a:t>8-7</a:t>
                      </a:r>
                      <a:endParaRPr kumimoji="1" lang="ja-JP" altLang="en-US" sz="2000" dirty="0"/>
                    </a:p>
                  </a:txBody>
                  <a:tcPr anchor="ctr"/>
                </a:tc>
                <a:tc>
                  <a:txBody>
                    <a:bodyPr/>
                    <a:lstStyle/>
                    <a:p>
                      <a:pPr algn="ctr"/>
                      <a:r>
                        <a:rPr kumimoji="1" lang="en-US" altLang="ja-JP" sz="2000" dirty="0"/>
                        <a:t>10-7</a:t>
                      </a:r>
                      <a:endParaRPr kumimoji="1" lang="ja-JP" altLang="en-US" sz="2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3-7</a:t>
                      </a:r>
                      <a:endParaRPr kumimoji="1" lang="ja-JP" altLang="en-US" sz="2000" dirty="0"/>
                    </a:p>
                  </a:txBody>
                  <a:tcPr anchor="ctr"/>
                </a:tc>
                <a:tc>
                  <a:txBody>
                    <a:bodyPr/>
                    <a:lstStyle/>
                    <a:p>
                      <a:pPr algn="ctr"/>
                      <a:r>
                        <a:rPr kumimoji="1" lang="en-US" altLang="ja-JP" sz="2000" dirty="0"/>
                        <a:t>6-7</a:t>
                      </a:r>
                      <a:endParaRPr kumimoji="1" lang="ja-JP" altLang="en-US" sz="2000" dirty="0"/>
                    </a:p>
                  </a:txBody>
                  <a:tcPr anchor="ctr"/>
                </a:tc>
                <a:tc>
                  <a:txBody>
                    <a:bodyPr/>
                    <a:lstStyle/>
                    <a:p>
                      <a:pPr algn="ctr"/>
                      <a:r>
                        <a:rPr kumimoji="1" lang="en-US" altLang="ja-JP" sz="2000" dirty="0"/>
                        <a:t>14-7</a:t>
                      </a:r>
                      <a:endParaRPr kumimoji="1" lang="ja-JP" altLang="en-US" sz="2000" dirty="0"/>
                    </a:p>
                  </a:txBody>
                  <a:tcPr anchor="ctr"/>
                </a:tc>
                <a:extLst>
                  <a:ext uri="{0D108BD9-81ED-4DB2-BD59-A6C34878D82A}">
                    <a16:rowId xmlns:a16="http://schemas.microsoft.com/office/drawing/2014/main" val="591287880"/>
                  </a:ext>
                </a:extLst>
              </a:tr>
            </a:tbl>
          </a:graphicData>
        </a:graphic>
      </p:graphicFrame>
      <p:sp>
        <p:nvSpPr>
          <p:cNvPr id="6" name="テキスト ボックス 5">
            <a:extLst>
              <a:ext uri="{FF2B5EF4-FFF2-40B4-BE49-F238E27FC236}">
                <a16:creationId xmlns:a16="http://schemas.microsoft.com/office/drawing/2014/main" id="{B2A09155-E956-404C-BCB8-008D0ADA4EE6}"/>
              </a:ext>
            </a:extLst>
          </p:cNvPr>
          <p:cNvSpPr txBox="1"/>
          <p:nvPr/>
        </p:nvSpPr>
        <p:spPr>
          <a:xfrm>
            <a:off x="3282770" y="2818501"/>
            <a:ext cx="198002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値</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総平均</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192E94DB-1435-487F-98F6-70AB7356C131}"/>
              </a:ext>
            </a:extLst>
          </p:cNvPr>
          <p:cNvSpPr txBox="1"/>
          <p:nvPr/>
        </p:nvSpPr>
        <p:spPr>
          <a:xfrm>
            <a:off x="1705340" y="4993946"/>
            <a:ext cx="1645002" cy="707886"/>
          </a:xfrm>
          <a:prstGeom prst="rect">
            <a:avLst/>
          </a:prstGeom>
          <a:noFill/>
        </p:spPr>
        <p:txBody>
          <a:bodyPr wrap="non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特性値</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（観測データ）</a:t>
            </a:r>
          </a:p>
        </p:txBody>
      </p:sp>
      <p:cxnSp>
        <p:nvCxnSpPr>
          <p:cNvPr id="9" name="直線矢印コネクタ 8">
            <a:extLst>
              <a:ext uri="{FF2B5EF4-FFF2-40B4-BE49-F238E27FC236}">
                <a16:creationId xmlns:a16="http://schemas.microsoft.com/office/drawing/2014/main" id="{3487EC2D-BE76-4691-A260-97B1D57FCB39}"/>
              </a:ext>
            </a:extLst>
          </p:cNvPr>
          <p:cNvCxnSpPr>
            <a:cxnSpLocks/>
          </p:cNvCxnSpPr>
          <p:nvPr/>
        </p:nvCxnSpPr>
        <p:spPr>
          <a:xfrm flipV="1">
            <a:off x="3301250" y="4705329"/>
            <a:ext cx="182151" cy="337567"/>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1F675B8-0243-4AAD-A7DB-877985CF699B}"/>
              </a:ext>
            </a:extLst>
          </p:cNvPr>
          <p:cNvSpPr txBox="1"/>
          <p:nvPr/>
        </p:nvSpPr>
        <p:spPr>
          <a:xfrm>
            <a:off x="3394506" y="4972254"/>
            <a:ext cx="954107" cy="400110"/>
          </a:xfrm>
          <a:prstGeom prst="rect">
            <a:avLst/>
          </a:prstGeom>
          <a:noFill/>
        </p:spPr>
        <p:txBody>
          <a:bodyPr wrap="squar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総平均</a:t>
            </a:r>
          </a:p>
        </p:txBody>
      </p:sp>
      <p:cxnSp>
        <p:nvCxnSpPr>
          <p:cNvPr id="11" name="直線矢印コネクタ 10">
            <a:extLst>
              <a:ext uri="{FF2B5EF4-FFF2-40B4-BE49-F238E27FC236}">
                <a16:creationId xmlns:a16="http://schemas.microsoft.com/office/drawing/2014/main" id="{F1686842-85EA-4153-846D-710A15F9CA42}"/>
              </a:ext>
            </a:extLst>
          </p:cNvPr>
          <p:cNvCxnSpPr>
            <a:cxnSpLocks/>
          </p:cNvCxnSpPr>
          <p:nvPr/>
        </p:nvCxnSpPr>
        <p:spPr>
          <a:xfrm flipH="1" flipV="1">
            <a:off x="3757062" y="4744714"/>
            <a:ext cx="123011" cy="298182"/>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右 13">
            <a:extLst>
              <a:ext uri="{FF2B5EF4-FFF2-40B4-BE49-F238E27FC236}">
                <a16:creationId xmlns:a16="http://schemas.microsoft.com/office/drawing/2014/main" id="{36EA23DA-F26B-4E4C-99B0-E017C24B39D4}"/>
              </a:ext>
            </a:extLst>
          </p:cNvPr>
          <p:cNvSpPr/>
          <p:nvPr/>
        </p:nvSpPr>
        <p:spPr>
          <a:xfrm>
            <a:off x="5396810" y="3974913"/>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コンテンツ プレースホルダー 3">
            <a:extLst>
              <a:ext uri="{FF2B5EF4-FFF2-40B4-BE49-F238E27FC236}">
                <a16:creationId xmlns:a16="http://schemas.microsoft.com/office/drawing/2014/main" id="{F0418B2E-85F9-45A9-AE12-2CD5DD253554}"/>
              </a:ext>
            </a:extLst>
          </p:cNvPr>
          <p:cNvGraphicFramePr>
            <a:graphicFrameLocks/>
          </p:cNvGraphicFramePr>
          <p:nvPr>
            <p:extLst>
              <p:ext uri="{D42A27DB-BD31-4B8C-83A1-F6EECF244321}">
                <p14:modId xmlns:p14="http://schemas.microsoft.com/office/powerpoint/2010/main" val="3325095763"/>
              </p:ext>
            </p:extLst>
          </p:nvPr>
        </p:nvGraphicFramePr>
        <p:xfrm>
          <a:off x="5940152" y="3286065"/>
          <a:ext cx="2016225" cy="1554480"/>
        </p:xfrm>
        <a:graphic>
          <a:graphicData uri="http://schemas.openxmlformats.org/drawingml/2006/table">
            <a:tbl>
              <a:tblPr firstRow="1" bandRow="1">
                <a:tableStyleId>{5C22544A-7EE6-4342-B048-85BDC9FD1C3A}</a:tableStyleId>
              </a:tblPr>
              <a:tblGrid>
                <a:gridCol w="672075">
                  <a:extLst>
                    <a:ext uri="{9D8B030D-6E8A-4147-A177-3AD203B41FA5}">
                      <a16:colId xmlns:a16="http://schemas.microsoft.com/office/drawing/2014/main" val="916828341"/>
                    </a:ext>
                  </a:extLst>
                </a:gridCol>
                <a:gridCol w="672075">
                  <a:extLst>
                    <a:ext uri="{9D8B030D-6E8A-4147-A177-3AD203B41FA5}">
                      <a16:colId xmlns:a16="http://schemas.microsoft.com/office/drawing/2014/main" val="2995386194"/>
                    </a:ext>
                  </a:extLst>
                </a:gridCol>
                <a:gridCol w="672075">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(-6)</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1</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3</a:t>
                      </a:r>
                      <a:r>
                        <a:rPr kumimoji="1" lang="en-US" altLang="ja-JP" sz="2000" baseline="30000" dirty="0"/>
                        <a:t>2</a:t>
                      </a:r>
                      <a:endParaRPr kumimoji="1" lang="ja-JP" altLang="en-US" sz="2000" baseline="30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(-4)</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(-1)</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7</a:t>
                      </a:r>
                      <a:r>
                        <a:rPr kumimoji="1" lang="en-US" altLang="ja-JP" sz="2000" baseline="30000" dirty="0"/>
                        <a:t>2</a:t>
                      </a:r>
                      <a:endParaRPr kumimoji="1" lang="ja-JP" altLang="en-US" sz="2000" baseline="30000" dirty="0"/>
                    </a:p>
                  </a:txBody>
                  <a:tcPr anchor="ctr"/>
                </a:tc>
                <a:extLst>
                  <a:ext uri="{0D108BD9-81ED-4DB2-BD59-A6C34878D82A}">
                    <a16:rowId xmlns:a16="http://schemas.microsoft.com/office/drawing/2014/main" val="591287880"/>
                  </a:ext>
                </a:extLst>
              </a:tr>
            </a:tbl>
          </a:graphicData>
        </a:graphic>
      </p:graphicFrame>
      <p:sp>
        <p:nvSpPr>
          <p:cNvPr id="17" name="テキスト ボックス 16">
            <a:extLst>
              <a:ext uri="{FF2B5EF4-FFF2-40B4-BE49-F238E27FC236}">
                <a16:creationId xmlns:a16="http://schemas.microsoft.com/office/drawing/2014/main" id="{D3A20F98-105E-4233-B9D3-687FE42DAAF1}"/>
              </a:ext>
            </a:extLst>
          </p:cNvPr>
          <p:cNvSpPr txBox="1"/>
          <p:nvPr/>
        </p:nvSpPr>
        <p:spPr>
          <a:xfrm>
            <a:off x="5508104" y="5477587"/>
            <a:ext cx="2498016" cy="400110"/>
          </a:xfrm>
          <a:prstGeom prst="rect">
            <a:avLst/>
          </a:prstGeom>
          <a:noFill/>
        </p:spPr>
        <p:txBody>
          <a:bodyPr wrap="squar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=36+1+9+16+49=112</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8" name="テキスト ボックス 17">
            <a:extLst>
              <a:ext uri="{FF2B5EF4-FFF2-40B4-BE49-F238E27FC236}">
                <a16:creationId xmlns:a16="http://schemas.microsoft.com/office/drawing/2014/main" id="{BC4A1DE4-34E2-40B9-AAE8-C9149416E598}"/>
              </a:ext>
            </a:extLst>
          </p:cNvPr>
          <p:cNvSpPr txBox="1"/>
          <p:nvPr/>
        </p:nvSpPr>
        <p:spPr>
          <a:xfrm>
            <a:off x="6123903" y="2817832"/>
            <a:ext cx="193674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偏差平方</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9" name="テキスト ボックス 18">
            <a:extLst>
              <a:ext uri="{FF2B5EF4-FFF2-40B4-BE49-F238E27FC236}">
                <a16:creationId xmlns:a16="http://schemas.microsoft.com/office/drawing/2014/main" id="{09931391-262E-44EE-86BC-D1B8CE5EBE67}"/>
              </a:ext>
            </a:extLst>
          </p:cNvPr>
          <p:cNvSpPr txBox="1"/>
          <p:nvPr/>
        </p:nvSpPr>
        <p:spPr>
          <a:xfrm>
            <a:off x="5011412" y="5159066"/>
            <a:ext cx="2016224"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変動</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=ΣΣ</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1" name="楕円 20">
            <a:extLst>
              <a:ext uri="{FF2B5EF4-FFF2-40B4-BE49-F238E27FC236}">
                <a16:creationId xmlns:a16="http://schemas.microsoft.com/office/drawing/2014/main" id="{10A0056D-A023-4D19-A95D-5ACE87AC83CF}"/>
              </a:ext>
            </a:extLst>
          </p:cNvPr>
          <p:cNvSpPr/>
          <p:nvPr/>
        </p:nvSpPr>
        <p:spPr>
          <a:xfrm>
            <a:off x="3409513" y="4435384"/>
            <a:ext cx="182151" cy="330556"/>
          </a:xfrm>
          <a:prstGeom prst="ellipse">
            <a:avLst/>
          </a:prstGeom>
          <a:solidFill>
            <a:srgbClr val="FFC00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A554120-EECF-4A4C-96C4-CCB29B2976C7}"/>
              </a:ext>
            </a:extLst>
          </p:cNvPr>
          <p:cNvSpPr/>
          <p:nvPr/>
        </p:nvSpPr>
        <p:spPr>
          <a:xfrm>
            <a:off x="3614856" y="4452207"/>
            <a:ext cx="237064" cy="308827"/>
          </a:xfrm>
          <a:prstGeom prst="ellipse">
            <a:avLst/>
          </a:prstGeom>
          <a:solidFill>
            <a:srgbClr val="00B05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5D9E410-19BD-4D07-8884-A627484FBE89}"/>
              </a:ext>
            </a:extLst>
          </p:cNvPr>
          <p:cNvSpPr/>
          <p:nvPr/>
        </p:nvSpPr>
        <p:spPr>
          <a:xfrm>
            <a:off x="7380312" y="5532983"/>
            <a:ext cx="452009" cy="30421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265834E-2B07-4254-93D4-3287F1CF8F72}"/>
              </a:ext>
            </a:extLst>
          </p:cNvPr>
          <p:cNvSpPr txBox="1"/>
          <p:nvPr/>
        </p:nvSpPr>
        <p:spPr>
          <a:xfrm>
            <a:off x="7236296" y="5837202"/>
            <a:ext cx="1368152"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↑総変動</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矢印: U ターン 27">
            <a:extLst>
              <a:ext uri="{FF2B5EF4-FFF2-40B4-BE49-F238E27FC236}">
                <a16:creationId xmlns:a16="http://schemas.microsoft.com/office/drawing/2014/main" id="{C7E6B25D-3C66-4132-AC47-2833C14AAD11}"/>
              </a:ext>
            </a:extLst>
          </p:cNvPr>
          <p:cNvSpPr/>
          <p:nvPr/>
        </p:nvSpPr>
        <p:spPr>
          <a:xfrm rot="5400000">
            <a:off x="7554805" y="4529550"/>
            <a:ext cx="1554480" cy="638721"/>
          </a:xfrm>
          <a:prstGeom prst="uturnArrow">
            <a:avLst>
              <a:gd name="adj1" fmla="val 31150"/>
              <a:gd name="adj2" fmla="val 25000"/>
              <a:gd name="adj3" fmla="val 38521"/>
              <a:gd name="adj4" fmla="val 55437"/>
              <a:gd name="adj5" fmla="val 100000"/>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29" name="コンテンツ プレースホルダー 3">
            <a:extLst>
              <a:ext uri="{FF2B5EF4-FFF2-40B4-BE49-F238E27FC236}">
                <a16:creationId xmlns:a16="http://schemas.microsoft.com/office/drawing/2014/main" id="{3452BF54-3200-4867-9525-473FF86D394A}"/>
              </a:ext>
            </a:extLst>
          </p:cNvPr>
          <p:cNvGraphicFramePr>
            <a:graphicFrameLocks/>
          </p:cNvGraphicFramePr>
          <p:nvPr>
            <p:extLst>
              <p:ext uri="{D42A27DB-BD31-4B8C-83A1-F6EECF244321}">
                <p14:modId xmlns:p14="http://schemas.microsoft.com/office/powerpoint/2010/main" val="1891882563"/>
              </p:ext>
            </p:extLst>
          </p:nvPr>
        </p:nvGraphicFramePr>
        <p:xfrm>
          <a:off x="751766" y="3294430"/>
          <a:ext cx="1944216" cy="155448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916828341"/>
                    </a:ext>
                  </a:extLst>
                </a:gridCol>
                <a:gridCol w="648072">
                  <a:extLst>
                    <a:ext uri="{9D8B030D-6E8A-4147-A177-3AD203B41FA5}">
                      <a16:colId xmlns:a16="http://schemas.microsoft.com/office/drawing/2014/main" val="2995386194"/>
                    </a:ext>
                  </a:extLst>
                </a:gridCol>
                <a:gridCol w="648072">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1</a:t>
                      </a:r>
                      <a:endParaRPr kumimoji="1" lang="ja-JP" altLang="en-US" sz="2000" dirty="0"/>
                    </a:p>
                  </a:txBody>
                  <a:tcPr anchor="ctr"/>
                </a:tc>
                <a:tc>
                  <a:txBody>
                    <a:bodyPr/>
                    <a:lstStyle/>
                    <a:p>
                      <a:pPr algn="ctr"/>
                      <a:r>
                        <a:rPr kumimoji="1" lang="en-US" altLang="ja-JP" sz="2000" dirty="0"/>
                        <a:t>8</a:t>
                      </a:r>
                      <a:endParaRPr kumimoji="1" lang="ja-JP" altLang="en-US" sz="2000" dirty="0"/>
                    </a:p>
                  </a:txBody>
                  <a:tcPr anchor="ctr"/>
                </a:tc>
                <a:tc>
                  <a:txBody>
                    <a:bodyPr/>
                    <a:lstStyle/>
                    <a:p>
                      <a:pPr algn="ctr"/>
                      <a:r>
                        <a:rPr kumimoji="1" lang="en-US" altLang="ja-JP" sz="2000" dirty="0"/>
                        <a:t>10</a:t>
                      </a:r>
                      <a:endParaRPr kumimoji="1" lang="ja-JP" altLang="en-US" sz="2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3</a:t>
                      </a:r>
                      <a:endParaRPr kumimoji="1" lang="ja-JP" altLang="en-US" sz="2000" dirty="0"/>
                    </a:p>
                  </a:txBody>
                  <a:tcPr anchor="ctr"/>
                </a:tc>
                <a:tc>
                  <a:txBody>
                    <a:bodyPr/>
                    <a:lstStyle/>
                    <a:p>
                      <a:pPr algn="ctr"/>
                      <a:r>
                        <a:rPr kumimoji="1" lang="en-US" altLang="ja-JP" sz="2000" dirty="0"/>
                        <a:t>6</a:t>
                      </a:r>
                      <a:endParaRPr kumimoji="1" lang="ja-JP" altLang="en-US" sz="2000" dirty="0"/>
                    </a:p>
                  </a:txBody>
                  <a:tcPr anchor="ctr"/>
                </a:tc>
                <a:tc>
                  <a:txBody>
                    <a:bodyPr/>
                    <a:lstStyle/>
                    <a:p>
                      <a:pPr algn="ctr"/>
                      <a:r>
                        <a:rPr kumimoji="1" lang="en-US" altLang="ja-JP" sz="2000" dirty="0"/>
                        <a:t>14</a:t>
                      </a:r>
                      <a:endParaRPr kumimoji="1" lang="ja-JP" altLang="en-US" sz="2000" dirty="0"/>
                    </a:p>
                  </a:txBody>
                  <a:tcPr anchor="ctr"/>
                </a:tc>
                <a:extLst>
                  <a:ext uri="{0D108BD9-81ED-4DB2-BD59-A6C34878D82A}">
                    <a16:rowId xmlns:a16="http://schemas.microsoft.com/office/drawing/2014/main" val="591287880"/>
                  </a:ext>
                </a:extLst>
              </a:tr>
            </a:tbl>
          </a:graphicData>
        </a:graphic>
      </p:graphicFrame>
      <p:sp>
        <p:nvSpPr>
          <p:cNvPr id="30" name="矢印: 右 29">
            <a:extLst>
              <a:ext uri="{FF2B5EF4-FFF2-40B4-BE49-F238E27FC236}">
                <a16:creationId xmlns:a16="http://schemas.microsoft.com/office/drawing/2014/main" id="{991E2DA4-A719-49D8-8E6C-6A5DE03AA86C}"/>
              </a:ext>
            </a:extLst>
          </p:cNvPr>
          <p:cNvSpPr/>
          <p:nvPr/>
        </p:nvSpPr>
        <p:spPr>
          <a:xfrm>
            <a:off x="2788345" y="3940055"/>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1240D458-4924-498C-91DB-4662EED05FE4}"/>
              </a:ext>
            </a:extLst>
          </p:cNvPr>
          <p:cNvSpPr txBox="1"/>
          <p:nvPr/>
        </p:nvSpPr>
        <p:spPr>
          <a:xfrm>
            <a:off x="467544" y="2824588"/>
            <a:ext cx="2414444"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観測データ（特性値）</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3" name="テキスト ボックス 32">
            <a:extLst>
              <a:ext uri="{FF2B5EF4-FFF2-40B4-BE49-F238E27FC236}">
                <a16:creationId xmlns:a16="http://schemas.microsoft.com/office/drawing/2014/main" id="{EA93DFBC-2AB6-4470-8DE4-E41B4FB85538}"/>
              </a:ext>
            </a:extLst>
          </p:cNvPr>
          <p:cNvSpPr txBox="1"/>
          <p:nvPr/>
        </p:nvSpPr>
        <p:spPr>
          <a:xfrm>
            <a:off x="463283" y="1952389"/>
            <a:ext cx="8285181" cy="738664"/>
          </a:xfrm>
          <a:prstGeom prst="rect">
            <a:avLst/>
          </a:prstGeom>
          <a:noFill/>
        </p:spPr>
        <p:txBody>
          <a:bodyPr wrap="square" rtlCol="0">
            <a:spAutoFit/>
          </a:bodyPr>
          <a:lstStyle/>
          <a:p>
            <a:r>
              <a:rPr lang="ja-JP" altLang="en-US" sz="2200" dirty="0">
                <a:solidFill>
                  <a:schemeClr val="bg1"/>
                </a:solidFill>
              </a:rPr>
              <a:t>特性値（観測データ）は要因と</a:t>
            </a:r>
            <a:r>
              <a:rPr lang="ja-JP" altLang="ja-JP" sz="2200" dirty="0">
                <a:solidFill>
                  <a:schemeClr val="bg1"/>
                </a:solidFill>
              </a:rPr>
              <a:t>誤差</a:t>
            </a:r>
            <a:r>
              <a:rPr lang="ja-JP" altLang="en-US" sz="2200" dirty="0">
                <a:solidFill>
                  <a:schemeClr val="bg1"/>
                </a:solidFill>
              </a:rPr>
              <a:t>の両効果でバラついている</a:t>
            </a:r>
            <a:r>
              <a:rPr lang="en-US" altLang="ja-JP" sz="2200" dirty="0">
                <a:solidFill>
                  <a:schemeClr val="bg1"/>
                </a:solidFill>
              </a:rPr>
              <a:t>…</a:t>
            </a:r>
            <a:endParaRPr lang="ja-JP" altLang="ja-JP" sz="2200" dirty="0">
              <a:solidFill>
                <a:schemeClr val="bg1"/>
              </a:solidFill>
            </a:endParaRPr>
          </a:p>
          <a:p>
            <a:r>
              <a:rPr lang="ja-JP" altLang="en-US" sz="2000" dirty="0">
                <a:solidFill>
                  <a:schemeClr val="bg1"/>
                </a:solidFill>
              </a:rPr>
              <a:t>→特性値と総平均との偏差の平方和を計算</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19466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4" grpId="0" animBg="1"/>
      <p:bldP spid="17" grpId="0"/>
      <p:bldP spid="18" grpId="0"/>
      <p:bldP spid="19" grpId="0"/>
      <p:bldP spid="21" grpId="0" animBg="1"/>
      <p:bldP spid="22" grpId="0" animBg="1"/>
      <p:bldP spid="24" grpId="0" animBg="1"/>
      <p:bldP spid="25" grpId="0"/>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コンテンツ プレースホルダー 3">
            <a:extLst>
              <a:ext uri="{FF2B5EF4-FFF2-40B4-BE49-F238E27FC236}">
                <a16:creationId xmlns:a16="http://schemas.microsoft.com/office/drawing/2014/main" id="{6AF19E07-8087-483D-87A9-4522836E6391}"/>
              </a:ext>
            </a:extLst>
          </p:cNvPr>
          <p:cNvGraphicFramePr>
            <a:graphicFrameLocks/>
          </p:cNvGraphicFramePr>
          <p:nvPr>
            <p:extLst>
              <p:ext uri="{D42A27DB-BD31-4B8C-83A1-F6EECF244321}">
                <p14:modId xmlns:p14="http://schemas.microsoft.com/office/powerpoint/2010/main" val="1016797264"/>
              </p:ext>
            </p:extLst>
          </p:nvPr>
        </p:nvGraphicFramePr>
        <p:xfrm>
          <a:off x="3237519" y="3321522"/>
          <a:ext cx="2022039" cy="1554480"/>
        </p:xfrm>
        <a:graphic>
          <a:graphicData uri="http://schemas.openxmlformats.org/drawingml/2006/table">
            <a:tbl>
              <a:tblPr firstRow="1" bandRow="1">
                <a:tableStyleId>{5C22544A-7EE6-4342-B048-85BDC9FD1C3A}</a:tableStyleId>
              </a:tblPr>
              <a:tblGrid>
                <a:gridCol w="674013">
                  <a:extLst>
                    <a:ext uri="{9D8B030D-6E8A-4147-A177-3AD203B41FA5}">
                      <a16:colId xmlns:a16="http://schemas.microsoft.com/office/drawing/2014/main" val="916828341"/>
                    </a:ext>
                  </a:extLst>
                </a:gridCol>
                <a:gridCol w="674013">
                  <a:extLst>
                    <a:ext uri="{9D8B030D-6E8A-4147-A177-3AD203B41FA5}">
                      <a16:colId xmlns:a16="http://schemas.microsoft.com/office/drawing/2014/main" val="2995386194"/>
                    </a:ext>
                  </a:extLst>
                </a:gridCol>
                <a:gridCol w="674013">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2-7</a:t>
                      </a:r>
                      <a:endParaRPr kumimoji="1" lang="ja-JP" altLang="en-US" sz="2000" dirty="0"/>
                    </a:p>
                  </a:txBody>
                  <a:tcPr anchor="ctr"/>
                </a:tc>
                <a:tc>
                  <a:txBody>
                    <a:bodyPr/>
                    <a:lstStyle/>
                    <a:p>
                      <a:pPr algn="ctr"/>
                      <a:r>
                        <a:rPr kumimoji="1" lang="en-US" altLang="ja-JP" sz="2000" dirty="0"/>
                        <a:t>7-7</a:t>
                      </a:r>
                      <a:endParaRPr kumimoji="1" lang="ja-JP" altLang="en-US" sz="2000" dirty="0"/>
                    </a:p>
                  </a:txBody>
                  <a:tcPr anchor="ctr"/>
                </a:tc>
                <a:tc>
                  <a:txBody>
                    <a:bodyPr/>
                    <a:lstStyle/>
                    <a:p>
                      <a:pPr algn="ctr"/>
                      <a:r>
                        <a:rPr kumimoji="1" lang="en-US" altLang="ja-JP" sz="2000" dirty="0"/>
                        <a:t>12-7</a:t>
                      </a:r>
                      <a:endParaRPr kumimoji="1" lang="ja-JP" altLang="en-US" sz="2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2-7</a:t>
                      </a:r>
                      <a:endParaRPr kumimoji="1" lang="ja-JP" altLang="en-US" sz="2000" dirty="0"/>
                    </a:p>
                  </a:txBody>
                  <a:tcPr anchor="ctr"/>
                </a:tc>
                <a:tc>
                  <a:txBody>
                    <a:bodyPr/>
                    <a:lstStyle/>
                    <a:p>
                      <a:pPr algn="ctr"/>
                      <a:r>
                        <a:rPr kumimoji="1" lang="en-US" altLang="ja-JP" sz="2000" dirty="0"/>
                        <a:t>7-7</a:t>
                      </a:r>
                      <a:endParaRPr kumimoji="1" lang="ja-JP" altLang="en-US" sz="2000" dirty="0"/>
                    </a:p>
                  </a:txBody>
                  <a:tcPr anchor="ctr"/>
                </a:tc>
                <a:tc>
                  <a:txBody>
                    <a:bodyPr/>
                    <a:lstStyle/>
                    <a:p>
                      <a:pPr algn="ctr"/>
                      <a:r>
                        <a:rPr kumimoji="1" lang="en-US" altLang="ja-JP" sz="2000" dirty="0"/>
                        <a:t>12-7</a:t>
                      </a:r>
                      <a:endParaRPr kumimoji="1" lang="ja-JP" altLang="en-US" sz="2000" dirty="0"/>
                    </a:p>
                  </a:txBody>
                  <a:tcPr anchor="ctr"/>
                </a:tc>
                <a:extLst>
                  <a:ext uri="{0D108BD9-81ED-4DB2-BD59-A6C34878D82A}">
                    <a16:rowId xmlns:a16="http://schemas.microsoft.com/office/drawing/2014/main" val="591287880"/>
                  </a:ext>
                </a:extLst>
              </a:tr>
            </a:tbl>
          </a:graphicData>
        </a:graphic>
      </p:graphicFrame>
      <p:sp>
        <p:nvSpPr>
          <p:cNvPr id="2" name="タイトル 1">
            <a:extLst>
              <a:ext uri="{FF2B5EF4-FFF2-40B4-BE49-F238E27FC236}">
                <a16:creationId xmlns:a16="http://schemas.microsoft.com/office/drawing/2014/main" id="{8F5F51F3-B7EE-4886-AD69-DE9CFB2B6981}"/>
              </a:ext>
            </a:extLst>
          </p:cNvPr>
          <p:cNvSpPr>
            <a:spLocks noGrp="1"/>
          </p:cNvSpPr>
          <p:nvPr>
            <p:ph type="title"/>
          </p:nvPr>
        </p:nvSpPr>
        <p:spPr>
          <a:xfrm>
            <a:off x="323528" y="620688"/>
            <a:ext cx="8476323" cy="1143000"/>
          </a:xfrm>
        </p:spPr>
        <p:txBody>
          <a:bodyPr/>
          <a:lstStyle/>
          <a:p>
            <a:r>
              <a:rPr kumimoji="1" lang="ja-JP" altLang="en-US" sz="4000" dirty="0"/>
              <a:t>②要因効果による変動（群間変動）</a:t>
            </a:r>
          </a:p>
        </p:txBody>
      </p:sp>
      <p:graphicFrame>
        <p:nvGraphicFramePr>
          <p:cNvPr id="4" name="コンテンツ プレースホルダー 3">
            <a:extLst>
              <a:ext uri="{FF2B5EF4-FFF2-40B4-BE49-F238E27FC236}">
                <a16:creationId xmlns:a16="http://schemas.microsoft.com/office/drawing/2014/main" id="{410FD5D4-3292-4E39-94B2-65DBF9EEC90A}"/>
              </a:ext>
            </a:extLst>
          </p:cNvPr>
          <p:cNvGraphicFramePr>
            <a:graphicFrameLocks noGrp="1"/>
          </p:cNvGraphicFramePr>
          <p:nvPr>
            <p:ph idx="1"/>
            <p:extLst>
              <p:ext uri="{D42A27DB-BD31-4B8C-83A1-F6EECF244321}">
                <p14:modId xmlns:p14="http://schemas.microsoft.com/office/powerpoint/2010/main" val="2268204207"/>
              </p:ext>
            </p:extLst>
          </p:nvPr>
        </p:nvGraphicFramePr>
        <p:xfrm>
          <a:off x="692523" y="3321522"/>
          <a:ext cx="1944216" cy="155448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916828341"/>
                    </a:ext>
                  </a:extLst>
                </a:gridCol>
                <a:gridCol w="648072">
                  <a:extLst>
                    <a:ext uri="{9D8B030D-6E8A-4147-A177-3AD203B41FA5}">
                      <a16:colId xmlns:a16="http://schemas.microsoft.com/office/drawing/2014/main" val="2995386194"/>
                    </a:ext>
                  </a:extLst>
                </a:gridCol>
                <a:gridCol w="648072">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2</a:t>
                      </a:r>
                      <a:endParaRPr kumimoji="1" lang="ja-JP" altLang="en-US" sz="2000" dirty="0"/>
                    </a:p>
                  </a:txBody>
                  <a:tcPr anchor="ctr"/>
                </a:tc>
                <a:tc>
                  <a:txBody>
                    <a:bodyPr/>
                    <a:lstStyle/>
                    <a:p>
                      <a:pPr algn="ctr"/>
                      <a:r>
                        <a:rPr kumimoji="1" lang="en-US" altLang="ja-JP" sz="2000" dirty="0"/>
                        <a:t>7</a:t>
                      </a:r>
                      <a:endParaRPr kumimoji="1" lang="ja-JP" altLang="en-US" sz="2000" dirty="0"/>
                    </a:p>
                  </a:txBody>
                  <a:tcPr anchor="ctr"/>
                </a:tc>
                <a:tc>
                  <a:txBody>
                    <a:bodyPr/>
                    <a:lstStyle/>
                    <a:p>
                      <a:pPr algn="ctr"/>
                      <a:r>
                        <a:rPr kumimoji="1" lang="en-US" altLang="ja-JP" sz="2000" dirty="0"/>
                        <a:t>12</a:t>
                      </a:r>
                      <a:endParaRPr kumimoji="1" lang="ja-JP" altLang="en-US" sz="2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2</a:t>
                      </a:r>
                      <a:endParaRPr kumimoji="1" lang="ja-JP" altLang="en-US" sz="2000" dirty="0"/>
                    </a:p>
                  </a:txBody>
                  <a:tcPr anchor="ctr"/>
                </a:tc>
                <a:tc>
                  <a:txBody>
                    <a:bodyPr/>
                    <a:lstStyle/>
                    <a:p>
                      <a:pPr algn="ctr"/>
                      <a:r>
                        <a:rPr kumimoji="1" lang="en-US" altLang="ja-JP" sz="2000" dirty="0"/>
                        <a:t>7</a:t>
                      </a:r>
                      <a:endParaRPr kumimoji="1" lang="ja-JP" altLang="en-US" sz="2000" dirty="0"/>
                    </a:p>
                  </a:txBody>
                  <a:tcPr anchor="ctr"/>
                </a:tc>
                <a:tc>
                  <a:txBody>
                    <a:bodyPr/>
                    <a:lstStyle/>
                    <a:p>
                      <a:pPr algn="ctr"/>
                      <a:r>
                        <a:rPr kumimoji="1" lang="en-US" altLang="ja-JP" sz="2000" dirty="0"/>
                        <a:t>12</a:t>
                      </a:r>
                      <a:endParaRPr kumimoji="1" lang="ja-JP" altLang="en-US" sz="2000" dirty="0"/>
                    </a:p>
                  </a:txBody>
                  <a:tcPr anchor="ctr"/>
                </a:tc>
                <a:extLst>
                  <a:ext uri="{0D108BD9-81ED-4DB2-BD59-A6C34878D82A}">
                    <a16:rowId xmlns:a16="http://schemas.microsoft.com/office/drawing/2014/main" val="591287880"/>
                  </a:ext>
                </a:extLst>
              </a:tr>
            </a:tbl>
          </a:graphicData>
        </a:graphic>
      </p:graphicFrame>
      <p:sp>
        <p:nvSpPr>
          <p:cNvPr id="6" name="テキスト ボックス 5">
            <a:extLst>
              <a:ext uri="{FF2B5EF4-FFF2-40B4-BE49-F238E27FC236}">
                <a16:creationId xmlns:a16="http://schemas.microsoft.com/office/drawing/2014/main" id="{B2A09155-E956-404C-BCB8-008D0ADA4EE6}"/>
              </a:ext>
            </a:extLst>
          </p:cNvPr>
          <p:cNvSpPr txBox="1"/>
          <p:nvPr/>
        </p:nvSpPr>
        <p:spPr>
          <a:xfrm>
            <a:off x="648622" y="2856340"/>
            <a:ext cx="1939955"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誤差のない状況</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192E94DB-1435-487F-98F6-70AB7356C131}"/>
              </a:ext>
            </a:extLst>
          </p:cNvPr>
          <p:cNvSpPr txBox="1"/>
          <p:nvPr/>
        </p:nvSpPr>
        <p:spPr>
          <a:xfrm>
            <a:off x="3117143" y="4960202"/>
            <a:ext cx="954107" cy="400110"/>
          </a:xfrm>
          <a:prstGeom prst="rect">
            <a:avLst/>
          </a:prstGeom>
          <a:noFill/>
        </p:spPr>
        <p:txBody>
          <a:bodyPr wrap="non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総平均</a:t>
            </a:r>
          </a:p>
        </p:txBody>
      </p:sp>
      <p:cxnSp>
        <p:nvCxnSpPr>
          <p:cNvPr id="9" name="直線矢印コネクタ 8">
            <a:extLst>
              <a:ext uri="{FF2B5EF4-FFF2-40B4-BE49-F238E27FC236}">
                <a16:creationId xmlns:a16="http://schemas.microsoft.com/office/drawing/2014/main" id="{3487EC2D-BE76-4691-A260-97B1D57FCB39}"/>
              </a:ext>
            </a:extLst>
          </p:cNvPr>
          <p:cNvCxnSpPr>
            <a:cxnSpLocks/>
          </p:cNvCxnSpPr>
          <p:nvPr/>
        </p:nvCxnSpPr>
        <p:spPr>
          <a:xfrm flipV="1">
            <a:off x="3630916" y="4739968"/>
            <a:ext cx="38386" cy="272068"/>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1F675B8-0243-4AAD-A7DB-877985CF699B}"/>
              </a:ext>
            </a:extLst>
          </p:cNvPr>
          <p:cNvSpPr txBox="1"/>
          <p:nvPr/>
        </p:nvSpPr>
        <p:spPr>
          <a:xfrm>
            <a:off x="621114" y="5012036"/>
            <a:ext cx="1973702" cy="646331"/>
          </a:xfrm>
          <a:prstGeom prst="rect">
            <a:avLst/>
          </a:prstGeom>
          <a:noFill/>
        </p:spPr>
        <p:txBody>
          <a:bodyPr wrap="square" rtlCol="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群内を全て同じ値（群平均）にする</a:t>
            </a:r>
          </a:p>
        </p:txBody>
      </p:sp>
      <p:cxnSp>
        <p:nvCxnSpPr>
          <p:cNvPr id="11" name="直線矢印コネクタ 10">
            <a:extLst>
              <a:ext uri="{FF2B5EF4-FFF2-40B4-BE49-F238E27FC236}">
                <a16:creationId xmlns:a16="http://schemas.microsoft.com/office/drawing/2014/main" id="{F1686842-85EA-4153-846D-710A15F9CA42}"/>
              </a:ext>
            </a:extLst>
          </p:cNvPr>
          <p:cNvCxnSpPr>
            <a:cxnSpLocks/>
          </p:cNvCxnSpPr>
          <p:nvPr/>
        </p:nvCxnSpPr>
        <p:spPr>
          <a:xfrm flipV="1">
            <a:off x="1017482" y="4824831"/>
            <a:ext cx="0" cy="270741"/>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右 13">
            <a:extLst>
              <a:ext uri="{FF2B5EF4-FFF2-40B4-BE49-F238E27FC236}">
                <a16:creationId xmlns:a16="http://schemas.microsoft.com/office/drawing/2014/main" id="{36EA23DA-F26B-4E4C-99B0-E017C24B39D4}"/>
              </a:ext>
            </a:extLst>
          </p:cNvPr>
          <p:cNvSpPr/>
          <p:nvPr/>
        </p:nvSpPr>
        <p:spPr>
          <a:xfrm>
            <a:off x="2720930" y="3994967"/>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コンテンツ プレースホルダー 3">
            <a:extLst>
              <a:ext uri="{FF2B5EF4-FFF2-40B4-BE49-F238E27FC236}">
                <a16:creationId xmlns:a16="http://schemas.microsoft.com/office/drawing/2014/main" id="{F0418B2E-85F9-45A9-AE12-2CD5DD253554}"/>
              </a:ext>
            </a:extLst>
          </p:cNvPr>
          <p:cNvGraphicFramePr>
            <a:graphicFrameLocks/>
          </p:cNvGraphicFramePr>
          <p:nvPr>
            <p:extLst>
              <p:ext uri="{D42A27DB-BD31-4B8C-83A1-F6EECF244321}">
                <p14:modId xmlns:p14="http://schemas.microsoft.com/office/powerpoint/2010/main" val="552987681"/>
              </p:ext>
            </p:extLst>
          </p:nvPr>
        </p:nvGraphicFramePr>
        <p:xfrm>
          <a:off x="5945384" y="3321522"/>
          <a:ext cx="2022039" cy="1554480"/>
        </p:xfrm>
        <a:graphic>
          <a:graphicData uri="http://schemas.openxmlformats.org/drawingml/2006/table">
            <a:tbl>
              <a:tblPr firstRow="1" bandRow="1">
                <a:tableStyleId>{5C22544A-7EE6-4342-B048-85BDC9FD1C3A}</a:tableStyleId>
              </a:tblPr>
              <a:tblGrid>
                <a:gridCol w="674013">
                  <a:extLst>
                    <a:ext uri="{9D8B030D-6E8A-4147-A177-3AD203B41FA5}">
                      <a16:colId xmlns:a16="http://schemas.microsoft.com/office/drawing/2014/main" val="916828341"/>
                    </a:ext>
                  </a:extLst>
                </a:gridCol>
                <a:gridCol w="674013">
                  <a:extLst>
                    <a:ext uri="{9D8B030D-6E8A-4147-A177-3AD203B41FA5}">
                      <a16:colId xmlns:a16="http://schemas.microsoft.com/office/drawing/2014/main" val="2995386194"/>
                    </a:ext>
                  </a:extLst>
                </a:gridCol>
                <a:gridCol w="674013">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(-5)</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0</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5</a:t>
                      </a:r>
                      <a:r>
                        <a:rPr kumimoji="1" lang="en-US" altLang="ja-JP" sz="2000" baseline="30000" dirty="0"/>
                        <a:t>2</a:t>
                      </a:r>
                      <a:endParaRPr kumimoji="1" lang="ja-JP" altLang="en-US" sz="2000" baseline="30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(-5)</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0</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5</a:t>
                      </a:r>
                      <a:r>
                        <a:rPr kumimoji="1" lang="en-US" altLang="ja-JP" sz="2000" baseline="30000" dirty="0"/>
                        <a:t>2</a:t>
                      </a:r>
                      <a:endParaRPr kumimoji="1" lang="ja-JP" altLang="en-US" sz="2000" baseline="30000" dirty="0"/>
                    </a:p>
                  </a:txBody>
                  <a:tcPr anchor="ctr"/>
                </a:tc>
                <a:extLst>
                  <a:ext uri="{0D108BD9-81ED-4DB2-BD59-A6C34878D82A}">
                    <a16:rowId xmlns:a16="http://schemas.microsoft.com/office/drawing/2014/main" val="591287880"/>
                  </a:ext>
                </a:extLst>
              </a:tr>
            </a:tbl>
          </a:graphicData>
        </a:graphic>
      </p:graphicFrame>
      <p:sp>
        <p:nvSpPr>
          <p:cNvPr id="17" name="テキスト ボックス 16">
            <a:extLst>
              <a:ext uri="{FF2B5EF4-FFF2-40B4-BE49-F238E27FC236}">
                <a16:creationId xmlns:a16="http://schemas.microsoft.com/office/drawing/2014/main" id="{D3A20F98-105E-4233-B9D3-687FE42DAAF1}"/>
              </a:ext>
            </a:extLst>
          </p:cNvPr>
          <p:cNvSpPr txBox="1"/>
          <p:nvPr/>
        </p:nvSpPr>
        <p:spPr>
          <a:xfrm>
            <a:off x="5202413" y="5477383"/>
            <a:ext cx="2555876" cy="400110"/>
          </a:xfrm>
          <a:prstGeom prst="rect">
            <a:avLst/>
          </a:prstGeom>
          <a:noFill/>
        </p:spPr>
        <p:txBody>
          <a:bodyPr wrap="squar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25+0+25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100</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8" name="テキスト ボックス 17">
            <a:extLst>
              <a:ext uri="{FF2B5EF4-FFF2-40B4-BE49-F238E27FC236}">
                <a16:creationId xmlns:a16="http://schemas.microsoft.com/office/drawing/2014/main" id="{BC4A1DE4-34E2-40B9-AAE8-C9149416E598}"/>
              </a:ext>
            </a:extLst>
          </p:cNvPr>
          <p:cNvSpPr txBox="1"/>
          <p:nvPr/>
        </p:nvSpPr>
        <p:spPr>
          <a:xfrm>
            <a:off x="5916648" y="2841537"/>
            <a:ext cx="193674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偏差平方</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9" name="テキスト ボックス 18">
            <a:extLst>
              <a:ext uri="{FF2B5EF4-FFF2-40B4-BE49-F238E27FC236}">
                <a16:creationId xmlns:a16="http://schemas.microsoft.com/office/drawing/2014/main" id="{09931391-262E-44EE-86BC-D1B8CE5EBE67}"/>
              </a:ext>
            </a:extLst>
          </p:cNvPr>
          <p:cNvSpPr txBox="1"/>
          <p:nvPr/>
        </p:nvSpPr>
        <p:spPr>
          <a:xfrm>
            <a:off x="4708175" y="5118779"/>
            <a:ext cx="2706190"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変動</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反復数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1" name="楕円 20">
            <a:extLst>
              <a:ext uri="{FF2B5EF4-FFF2-40B4-BE49-F238E27FC236}">
                <a16:creationId xmlns:a16="http://schemas.microsoft.com/office/drawing/2014/main" id="{10A0056D-A023-4D19-A95D-5ACE87AC83CF}"/>
              </a:ext>
            </a:extLst>
          </p:cNvPr>
          <p:cNvSpPr/>
          <p:nvPr/>
        </p:nvSpPr>
        <p:spPr>
          <a:xfrm>
            <a:off x="3588808" y="4503971"/>
            <a:ext cx="191104" cy="250593"/>
          </a:xfrm>
          <a:prstGeom prst="ellipse">
            <a:avLst/>
          </a:prstGeom>
          <a:solidFill>
            <a:srgbClr val="FFC00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5D9E410-19BD-4D07-8884-A627484FBE89}"/>
              </a:ext>
            </a:extLst>
          </p:cNvPr>
          <p:cNvSpPr/>
          <p:nvPr/>
        </p:nvSpPr>
        <p:spPr>
          <a:xfrm>
            <a:off x="7182152" y="5533033"/>
            <a:ext cx="452240" cy="30421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265834E-2B07-4254-93D4-3287F1CF8F72}"/>
              </a:ext>
            </a:extLst>
          </p:cNvPr>
          <p:cNvSpPr txBox="1"/>
          <p:nvPr/>
        </p:nvSpPr>
        <p:spPr>
          <a:xfrm>
            <a:off x="7113777" y="5765194"/>
            <a:ext cx="1467068"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↑群間変動</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 name="テキスト ボックス 2">
            <a:extLst>
              <a:ext uri="{FF2B5EF4-FFF2-40B4-BE49-F238E27FC236}">
                <a16:creationId xmlns:a16="http://schemas.microsoft.com/office/drawing/2014/main" id="{93BCFAD7-7F79-48F2-87EB-0767D0359190}"/>
              </a:ext>
            </a:extLst>
          </p:cNvPr>
          <p:cNvSpPr txBox="1"/>
          <p:nvPr/>
        </p:nvSpPr>
        <p:spPr>
          <a:xfrm>
            <a:off x="463283" y="1952389"/>
            <a:ext cx="8285181" cy="738664"/>
          </a:xfrm>
          <a:prstGeom prst="rect">
            <a:avLst/>
          </a:prstGeom>
          <a:noFill/>
        </p:spPr>
        <p:txBody>
          <a:bodyPr wrap="square" rtlCol="0">
            <a:spAutoFit/>
          </a:bodyPr>
          <a:lstStyle/>
          <a:p>
            <a:r>
              <a:rPr lang="ja-JP" altLang="ja-JP" sz="2200" dirty="0">
                <a:solidFill>
                  <a:schemeClr val="bg1"/>
                </a:solidFill>
              </a:rPr>
              <a:t>誤差がな</a:t>
            </a:r>
            <a:r>
              <a:rPr lang="ja-JP" altLang="en-US" sz="2200" dirty="0">
                <a:solidFill>
                  <a:schemeClr val="bg1"/>
                </a:solidFill>
              </a:rPr>
              <a:t>ければ</a:t>
            </a:r>
            <a:r>
              <a:rPr lang="ja-JP" altLang="ja-JP" sz="2200" dirty="0">
                <a:solidFill>
                  <a:schemeClr val="bg1"/>
                </a:solidFill>
              </a:rPr>
              <a:t>群内は全て同じ</a:t>
            </a:r>
            <a:r>
              <a:rPr lang="ja-JP" altLang="en-US" sz="2200" dirty="0">
                <a:solidFill>
                  <a:schemeClr val="bg1"/>
                </a:solidFill>
              </a:rPr>
              <a:t>値になり，群間のみ異なる</a:t>
            </a:r>
            <a:r>
              <a:rPr lang="ja-JP" altLang="ja-JP" sz="2200" dirty="0">
                <a:solidFill>
                  <a:schemeClr val="bg1"/>
                </a:solidFill>
              </a:rPr>
              <a:t>はず</a:t>
            </a:r>
            <a:r>
              <a:rPr lang="en-US" altLang="ja-JP" sz="2200" dirty="0">
                <a:solidFill>
                  <a:schemeClr val="bg1"/>
                </a:solidFill>
              </a:rPr>
              <a:t>…</a:t>
            </a:r>
            <a:endParaRPr lang="ja-JP" altLang="ja-JP" sz="2200" dirty="0">
              <a:solidFill>
                <a:schemeClr val="bg1"/>
              </a:solidFill>
            </a:endParaRPr>
          </a:p>
          <a:p>
            <a:r>
              <a:rPr lang="ja-JP" altLang="en-US" sz="2000" dirty="0">
                <a:solidFill>
                  <a:schemeClr val="bg1"/>
                </a:solidFill>
              </a:rPr>
              <a:t>→</a:t>
            </a:r>
            <a:r>
              <a:rPr lang="ja-JP" altLang="ja-JP" sz="2000" dirty="0">
                <a:solidFill>
                  <a:schemeClr val="bg1"/>
                </a:solidFill>
              </a:rPr>
              <a:t>群内を</a:t>
            </a:r>
            <a:r>
              <a:rPr lang="ja-JP" altLang="en-US" sz="2000" dirty="0">
                <a:solidFill>
                  <a:schemeClr val="bg1"/>
                </a:solidFill>
              </a:rPr>
              <a:t>全て同値にして（群平均で代用）</a:t>
            </a:r>
            <a:r>
              <a:rPr lang="ja-JP" altLang="ja-JP" sz="2000" dirty="0">
                <a:solidFill>
                  <a:schemeClr val="bg1"/>
                </a:solidFill>
              </a:rPr>
              <a:t>総平均</a:t>
            </a:r>
            <a:r>
              <a:rPr lang="ja-JP" altLang="en-US" sz="2000" dirty="0">
                <a:solidFill>
                  <a:schemeClr val="bg1"/>
                </a:solidFill>
              </a:rPr>
              <a:t>との偏差の平方和を計算</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3" name="テキスト ボックス 22">
            <a:extLst>
              <a:ext uri="{FF2B5EF4-FFF2-40B4-BE49-F238E27FC236}">
                <a16:creationId xmlns:a16="http://schemas.microsoft.com/office/drawing/2014/main" id="{93167AF5-EEA0-41F7-99BA-0C8249447075}"/>
              </a:ext>
            </a:extLst>
          </p:cNvPr>
          <p:cNvSpPr txBox="1"/>
          <p:nvPr/>
        </p:nvSpPr>
        <p:spPr>
          <a:xfrm>
            <a:off x="2994638" y="2842933"/>
            <a:ext cx="2492990"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群平均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総平均</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6" name="矢印: 右 25">
            <a:extLst>
              <a:ext uri="{FF2B5EF4-FFF2-40B4-BE49-F238E27FC236}">
                <a16:creationId xmlns:a16="http://schemas.microsoft.com/office/drawing/2014/main" id="{2782B8FD-EFC5-4FC1-91BD-4DE4DE8543C7}"/>
              </a:ext>
            </a:extLst>
          </p:cNvPr>
          <p:cNvSpPr/>
          <p:nvPr/>
        </p:nvSpPr>
        <p:spPr>
          <a:xfrm>
            <a:off x="5344099" y="3975136"/>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U ターン 11">
            <a:extLst>
              <a:ext uri="{FF2B5EF4-FFF2-40B4-BE49-F238E27FC236}">
                <a16:creationId xmlns:a16="http://schemas.microsoft.com/office/drawing/2014/main" id="{33DE833E-4DA6-4D38-AC76-7CD8E5BD6ACC}"/>
              </a:ext>
            </a:extLst>
          </p:cNvPr>
          <p:cNvSpPr/>
          <p:nvPr/>
        </p:nvSpPr>
        <p:spPr>
          <a:xfrm rot="5400000">
            <a:off x="7554805" y="4540427"/>
            <a:ext cx="1554480" cy="638721"/>
          </a:xfrm>
          <a:prstGeom prst="uturnArrow">
            <a:avLst>
              <a:gd name="adj1" fmla="val 31150"/>
              <a:gd name="adj2" fmla="val 25000"/>
              <a:gd name="adj3" fmla="val 38521"/>
              <a:gd name="adj4" fmla="val 55437"/>
              <a:gd name="adj5" fmla="val 100000"/>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四角形: 角を丸くする 12">
            <a:extLst>
              <a:ext uri="{FF2B5EF4-FFF2-40B4-BE49-F238E27FC236}">
                <a16:creationId xmlns:a16="http://schemas.microsoft.com/office/drawing/2014/main" id="{BFAF1569-67C9-4CE8-82A8-711B6B25CC84}"/>
              </a:ext>
            </a:extLst>
          </p:cNvPr>
          <p:cNvSpPr/>
          <p:nvPr/>
        </p:nvSpPr>
        <p:spPr>
          <a:xfrm>
            <a:off x="849803" y="4007541"/>
            <a:ext cx="335359" cy="804992"/>
          </a:xfrm>
          <a:prstGeom prst="roundRect">
            <a:avLst/>
          </a:prstGeom>
          <a:solidFill>
            <a:srgbClr val="0070C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C6BB1373-D803-425D-A3A3-F070D27CFE99}"/>
              </a:ext>
            </a:extLst>
          </p:cNvPr>
          <p:cNvSpPr/>
          <p:nvPr/>
        </p:nvSpPr>
        <p:spPr>
          <a:xfrm>
            <a:off x="1491751" y="4007541"/>
            <a:ext cx="335359" cy="804992"/>
          </a:xfrm>
          <a:prstGeom prst="roundRect">
            <a:avLst/>
          </a:prstGeom>
          <a:solidFill>
            <a:srgbClr val="0070C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8DC17DE2-61C2-43BF-B1E2-91200C6DD3FD}"/>
              </a:ext>
            </a:extLst>
          </p:cNvPr>
          <p:cNvSpPr/>
          <p:nvPr/>
        </p:nvSpPr>
        <p:spPr>
          <a:xfrm>
            <a:off x="2109162" y="4019839"/>
            <a:ext cx="335359" cy="804992"/>
          </a:xfrm>
          <a:prstGeom prst="roundRect">
            <a:avLst/>
          </a:prstGeom>
          <a:solidFill>
            <a:srgbClr val="0070C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87CB0CE6-EB7D-4DA9-A820-7FA1466001EF}"/>
              </a:ext>
            </a:extLst>
          </p:cNvPr>
          <p:cNvCxnSpPr>
            <a:cxnSpLocks/>
          </p:cNvCxnSpPr>
          <p:nvPr/>
        </p:nvCxnSpPr>
        <p:spPr>
          <a:xfrm flipV="1">
            <a:off x="1618599" y="4824831"/>
            <a:ext cx="0" cy="270741"/>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66799119-E89C-4414-9517-E18CE99F632F}"/>
              </a:ext>
            </a:extLst>
          </p:cNvPr>
          <p:cNvCxnSpPr>
            <a:cxnSpLocks/>
          </p:cNvCxnSpPr>
          <p:nvPr/>
        </p:nvCxnSpPr>
        <p:spPr>
          <a:xfrm flipV="1">
            <a:off x="2267744" y="4824831"/>
            <a:ext cx="0" cy="270741"/>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07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7" grpId="0"/>
      <p:bldP spid="18" grpId="0"/>
      <p:bldP spid="19" grpId="0"/>
      <p:bldP spid="21" grpId="0" animBg="1"/>
      <p:bldP spid="24" grpId="0" animBg="1"/>
      <p:bldP spid="25" grpId="0"/>
      <p:bldP spid="23" grpId="0"/>
      <p:bldP spid="2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コンテンツ プレースホルダー 3">
            <a:extLst>
              <a:ext uri="{FF2B5EF4-FFF2-40B4-BE49-F238E27FC236}">
                <a16:creationId xmlns:a16="http://schemas.microsoft.com/office/drawing/2014/main" id="{6AF19E07-8087-483D-87A9-4522836E6391}"/>
              </a:ext>
            </a:extLst>
          </p:cNvPr>
          <p:cNvGraphicFramePr>
            <a:graphicFrameLocks/>
          </p:cNvGraphicFramePr>
          <p:nvPr>
            <p:extLst>
              <p:ext uri="{D42A27DB-BD31-4B8C-83A1-F6EECF244321}">
                <p14:modId xmlns:p14="http://schemas.microsoft.com/office/powerpoint/2010/main" val="431721194"/>
              </p:ext>
            </p:extLst>
          </p:nvPr>
        </p:nvGraphicFramePr>
        <p:xfrm>
          <a:off x="3186736" y="3321522"/>
          <a:ext cx="2112102" cy="1554480"/>
        </p:xfrm>
        <a:graphic>
          <a:graphicData uri="http://schemas.openxmlformats.org/drawingml/2006/table">
            <a:tbl>
              <a:tblPr firstRow="1" bandRow="1">
                <a:tableStyleId>{5C22544A-7EE6-4342-B048-85BDC9FD1C3A}</a:tableStyleId>
              </a:tblPr>
              <a:tblGrid>
                <a:gridCol w="665184">
                  <a:extLst>
                    <a:ext uri="{9D8B030D-6E8A-4147-A177-3AD203B41FA5}">
                      <a16:colId xmlns:a16="http://schemas.microsoft.com/office/drawing/2014/main" val="916828341"/>
                    </a:ext>
                  </a:extLst>
                </a:gridCol>
                <a:gridCol w="648072">
                  <a:extLst>
                    <a:ext uri="{9D8B030D-6E8A-4147-A177-3AD203B41FA5}">
                      <a16:colId xmlns:a16="http://schemas.microsoft.com/office/drawing/2014/main" val="2995386194"/>
                    </a:ext>
                  </a:extLst>
                </a:gridCol>
                <a:gridCol w="798846">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endParaRPr kumimoji="1" lang="en-US" altLang="ja-JP" dirty="0"/>
                    </a:p>
                    <a:p>
                      <a:pPr algn="ct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1-2</a:t>
                      </a:r>
                      <a:endParaRPr kumimoji="1" lang="ja-JP" altLang="en-US" sz="2000" dirty="0"/>
                    </a:p>
                  </a:txBody>
                  <a:tcPr anchor="ctr"/>
                </a:tc>
                <a:tc>
                  <a:txBody>
                    <a:bodyPr/>
                    <a:lstStyle/>
                    <a:p>
                      <a:pPr algn="ctr"/>
                      <a:r>
                        <a:rPr kumimoji="1" lang="en-US" altLang="ja-JP" sz="2000" dirty="0"/>
                        <a:t>8-7</a:t>
                      </a:r>
                      <a:endParaRPr kumimoji="1" lang="ja-JP" altLang="en-US" sz="2000" dirty="0"/>
                    </a:p>
                  </a:txBody>
                  <a:tcPr anchor="ctr"/>
                </a:tc>
                <a:tc>
                  <a:txBody>
                    <a:bodyPr/>
                    <a:lstStyle/>
                    <a:p>
                      <a:pPr algn="ctr"/>
                      <a:r>
                        <a:rPr kumimoji="1" lang="en-US" altLang="ja-JP" sz="2000" dirty="0"/>
                        <a:t>10-12</a:t>
                      </a:r>
                      <a:endParaRPr kumimoji="1" lang="ja-JP" altLang="en-US" sz="2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3-2</a:t>
                      </a:r>
                      <a:endParaRPr kumimoji="1" lang="ja-JP" altLang="en-US" sz="2000" dirty="0"/>
                    </a:p>
                  </a:txBody>
                  <a:tcPr anchor="ctr"/>
                </a:tc>
                <a:tc>
                  <a:txBody>
                    <a:bodyPr/>
                    <a:lstStyle/>
                    <a:p>
                      <a:pPr algn="ctr"/>
                      <a:r>
                        <a:rPr kumimoji="1" lang="en-US" altLang="ja-JP" sz="2000" dirty="0"/>
                        <a:t>6-7</a:t>
                      </a:r>
                      <a:endParaRPr kumimoji="1" lang="ja-JP" altLang="en-US" sz="2000" dirty="0"/>
                    </a:p>
                  </a:txBody>
                  <a:tcPr anchor="ctr"/>
                </a:tc>
                <a:tc>
                  <a:txBody>
                    <a:bodyPr/>
                    <a:lstStyle/>
                    <a:p>
                      <a:pPr algn="ctr"/>
                      <a:r>
                        <a:rPr kumimoji="1" lang="en-US" altLang="ja-JP" sz="2000" dirty="0"/>
                        <a:t>14-12</a:t>
                      </a:r>
                      <a:endParaRPr kumimoji="1" lang="ja-JP" altLang="en-US" sz="2000" dirty="0"/>
                    </a:p>
                  </a:txBody>
                  <a:tcPr anchor="ctr"/>
                </a:tc>
                <a:extLst>
                  <a:ext uri="{0D108BD9-81ED-4DB2-BD59-A6C34878D82A}">
                    <a16:rowId xmlns:a16="http://schemas.microsoft.com/office/drawing/2014/main" val="591287880"/>
                  </a:ext>
                </a:extLst>
              </a:tr>
            </a:tbl>
          </a:graphicData>
        </a:graphic>
      </p:graphicFrame>
      <p:sp>
        <p:nvSpPr>
          <p:cNvPr id="2" name="タイトル 1">
            <a:extLst>
              <a:ext uri="{FF2B5EF4-FFF2-40B4-BE49-F238E27FC236}">
                <a16:creationId xmlns:a16="http://schemas.microsoft.com/office/drawing/2014/main" id="{8F5F51F3-B7EE-4886-AD69-DE9CFB2B6981}"/>
              </a:ext>
            </a:extLst>
          </p:cNvPr>
          <p:cNvSpPr>
            <a:spLocks noGrp="1"/>
          </p:cNvSpPr>
          <p:nvPr>
            <p:ph type="title"/>
          </p:nvPr>
        </p:nvSpPr>
        <p:spPr>
          <a:xfrm>
            <a:off x="323528" y="620688"/>
            <a:ext cx="8476323" cy="1143000"/>
          </a:xfrm>
        </p:spPr>
        <p:txBody>
          <a:bodyPr/>
          <a:lstStyle/>
          <a:p>
            <a:r>
              <a:rPr kumimoji="1" lang="ja-JP" altLang="en-US" sz="4000" dirty="0"/>
              <a:t>③誤差効果による変動（群内変動）</a:t>
            </a:r>
          </a:p>
        </p:txBody>
      </p:sp>
      <p:graphicFrame>
        <p:nvGraphicFramePr>
          <p:cNvPr id="4" name="コンテンツ プレースホルダー 3">
            <a:extLst>
              <a:ext uri="{FF2B5EF4-FFF2-40B4-BE49-F238E27FC236}">
                <a16:creationId xmlns:a16="http://schemas.microsoft.com/office/drawing/2014/main" id="{410FD5D4-3292-4E39-94B2-65DBF9EEC90A}"/>
              </a:ext>
            </a:extLst>
          </p:cNvPr>
          <p:cNvGraphicFramePr>
            <a:graphicFrameLocks noGrp="1"/>
          </p:cNvGraphicFramePr>
          <p:nvPr>
            <p:ph idx="1"/>
            <p:extLst>
              <p:ext uri="{D42A27DB-BD31-4B8C-83A1-F6EECF244321}">
                <p14:modId xmlns:p14="http://schemas.microsoft.com/office/powerpoint/2010/main" val="2627968076"/>
              </p:ext>
            </p:extLst>
          </p:nvPr>
        </p:nvGraphicFramePr>
        <p:xfrm>
          <a:off x="692523" y="3321522"/>
          <a:ext cx="1944216" cy="155448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916828341"/>
                    </a:ext>
                  </a:extLst>
                </a:gridCol>
                <a:gridCol w="648072">
                  <a:extLst>
                    <a:ext uri="{9D8B030D-6E8A-4147-A177-3AD203B41FA5}">
                      <a16:colId xmlns:a16="http://schemas.microsoft.com/office/drawing/2014/main" val="2995386194"/>
                    </a:ext>
                  </a:extLst>
                </a:gridCol>
                <a:gridCol w="648072">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1</a:t>
                      </a:r>
                      <a:endParaRPr kumimoji="1" lang="ja-JP" altLang="en-US" sz="2000" dirty="0"/>
                    </a:p>
                  </a:txBody>
                  <a:tcPr anchor="ctr"/>
                </a:tc>
                <a:tc>
                  <a:txBody>
                    <a:bodyPr/>
                    <a:lstStyle/>
                    <a:p>
                      <a:pPr algn="ctr"/>
                      <a:r>
                        <a:rPr kumimoji="1" lang="en-US" altLang="ja-JP" sz="2000" dirty="0"/>
                        <a:t>8</a:t>
                      </a:r>
                      <a:endParaRPr kumimoji="1" lang="ja-JP" altLang="en-US" sz="2000" dirty="0"/>
                    </a:p>
                  </a:txBody>
                  <a:tcPr anchor="ctr"/>
                </a:tc>
                <a:tc>
                  <a:txBody>
                    <a:bodyPr/>
                    <a:lstStyle/>
                    <a:p>
                      <a:pPr algn="ctr"/>
                      <a:r>
                        <a:rPr kumimoji="1" lang="en-US" altLang="ja-JP" sz="2000" dirty="0"/>
                        <a:t>10</a:t>
                      </a:r>
                      <a:endParaRPr kumimoji="1" lang="ja-JP" altLang="en-US" sz="2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3</a:t>
                      </a:r>
                      <a:endParaRPr kumimoji="1" lang="ja-JP" altLang="en-US" sz="2000" dirty="0"/>
                    </a:p>
                  </a:txBody>
                  <a:tcPr anchor="ctr"/>
                </a:tc>
                <a:tc>
                  <a:txBody>
                    <a:bodyPr/>
                    <a:lstStyle/>
                    <a:p>
                      <a:pPr algn="ctr"/>
                      <a:r>
                        <a:rPr kumimoji="1" lang="en-US" altLang="ja-JP" sz="2000" dirty="0"/>
                        <a:t>6</a:t>
                      </a:r>
                      <a:endParaRPr kumimoji="1" lang="ja-JP" altLang="en-US" sz="2000" dirty="0"/>
                    </a:p>
                  </a:txBody>
                  <a:tcPr anchor="ctr"/>
                </a:tc>
                <a:tc>
                  <a:txBody>
                    <a:bodyPr/>
                    <a:lstStyle/>
                    <a:p>
                      <a:pPr algn="ctr"/>
                      <a:r>
                        <a:rPr kumimoji="1" lang="en-US" altLang="ja-JP" sz="2000" dirty="0"/>
                        <a:t>14</a:t>
                      </a:r>
                      <a:endParaRPr kumimoji="1" lang="ja-JP" altLang="en-US" sz="2000" dirty="0"/>
                    </a:p>
                  </a:txBody>
                  <a:tcPr anchor="ctr"/>
                </a:tc>
                <a:extLst>
                  <a:ext uri="{0D108BD9-81ED-4DB2-BD59-A6C34878D82A}">
                    <a16:rowId xmlns:a16="http://schemas.microsoft.com/office/drawing/2014/main" val="591287880"/>
                  </a:ext>
                </a:extLst>
              </a:tr>
            </a:tbl>
          </a:graphicData>
        </a:graphic>
      </p:graphicFrame>
      <p:sp>
        <p:nvSpPr>
          <p:cNvPr id="7" name="テキスト ボックス 6">
            <a:extLst>
              <a:ext uri="{FF2B5EF4-FFF2-40B4-BE49-F238E27FC236}">
                <a16:creationId xmlns:a16="http://schemas.microsoft.com/office/drawing/2014/main" id="{192E94DB-1435-487F-98F6-70AB7356C131}"/>
              </a:ext>
            </a:extLst>
          </p:cNvPr>
          <p:cNvSpPr txBox="1"/>
          <p:nvPr/>
        </p:nvSpPr>
        <p:spPr>
          <a:xfrm>
            <a:off x="3508779" y="5023816"/>
            <a:ext cx="954107" cy="400110"/>
          </a:xfrm>
          <a:prstGeom prst="rect">
            <a:avLst/>
          </a:prstGeom>
          <a:noFill/>
        </p:spPr>
        <p:txBody>
          <a:bodyPr wrap="non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群平均</a:t>
            </a:r>
          </a:p>
        </p:txBody>
      </p:sp>
      <p:cxnSp>
        <p:nvCxnSpPr>
          <p:cNvPr id="9" name="直線矢印コネクタ 8">
            <a:extLst>
              <a:ext uri="{FF2B5EF4-FFF2-40B4-BE49-F238E27FC236}">
                <a16:creationId xmlns:a16="http://schemas.microsoft.com/office/drawing/2014/main" id="{3487EC2D-BE76-4691-A260-97B1D57FCB39}"/>
              </a:ext>
            </a:extLst>
          </p:cNvPr>
          <p:cNvCxnSpPr>
            <a:cxnSpLocks/>
          </p:cNvCxnSpPr>
          <p:nvPr/>
        </p:nvCxnSpPr>
        <p:spPr>
          <a:xfrm flipH="1" flipV="1">
            <a:off x="3632828" y="4759039"/>
            <a:ext cx="172039" cy="264777"/>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1F675B8-0243-4AAD-A7DB-877985CF699B}"/>
              </a:ext>
            </a:extLst>
          </p:cNvPr>
          <p:cNvSpPr txBox="1"/>
          <p:nvPr/>
        </p:nvSpPr>
        <p:spPr>
          <a:xfrm>
            <a:off x="304321" y="5039205"/>
            <a:ext cx="3021878" cy="369332"/>
          </a:xfrm>
          <a:prstGeom prst="rect">
            <a:avLst/>
          </a:prstGeom>
          <a:noFill/>
        </p:spPr>
        <p:txBody>
          <a:bodyPr wrap="square" rtlCol="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誤差の影響でバラついている</a:t>
            </a:r>
          </a:p>
        </p:txBody>
      </p:sp>
      <p:cxnSp>
        <p:nvCxnSpPr>
          <p:cNvPr id="11" name="直線矢印コネクタ 10">
            <a:extLst>
              <a:ext uri="{FF2B5EF4-FFF2-40B4-BE49-F238E27FC236}">
                <a16:creationId xmlns:a16="http://schemas.microsoft.com/office/drawing/2014/main" id="{F1686842-85EA-4153-846D-710A15F9CA42}"/>
              </a:ext>
            </a:extLst>
          </p:cNvPr>
          <p:cNvCxnSpPr>
            <a:cxnSpLocks/>
          </p:cNvCxnSpPr>
          <p:nvPr/>
        </p:nvCxnSpPr>
        <p:spPr>
          <a:xfrm flipV="1">
            <a:off x="1023300" y="4818138"/>
            <a:ext cx="0" cy="270741"/>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右 13">
            <a:extLst>
              <a:ext uri="{FF2B5EF4-FFF2-40B4-BE49-F238E27FC236}">
                <a16:creationId xmlns:a16="http://schemas.microsoft.com/office/drawing/2014/main" id="{36EA23DA-F26B-4E4C-99B0-E017C24B39D4}"/>
              </a:ext>
            </a:extLst>
          </p:cNvPr>
          <p:cNvSpPr/>
          <p:nvPr/>
        </p:nvSpPr>
        <p:spPr>
          <a:xfrm>
            <a:off x="2732058" y="3997830"/>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コンテンツ プレースホルダー 3">
            <a:extLst>
              <a:ext uri="{FF2B5EF4-FFF2-40B4-BE49-F238E27FC236}">
                <a16:creationId xmlns:a16="http://schemas.microsoft.com/office/drawing/2014/main" id="{F0418B2E-85F9-45A9-AE12-2CD5DD253554}"/>
              </a:ext>
            </a:extLst>
          </p:cNvPr>
          <p:cNvGraphicFramePr>
            <a:graphicFrameLocks/>
          </p:cNvGraphicFramePr>
          <p:nvPr>
            <p:extLst>
              <p:ext uri="{D42A27DB-BD31-4B8C-83A1-F6EECF244321}">
                <p14:modId xmlns:p14="http://schemas.microsoft.com/office/powerpoint/2010/main" val="2834263637"/>
              </p:ext>
            </p:extLst>
          </p:nvPr>
        </p:nvGraphicFramePr>
        <p:xfrm>
          <a:off x="5945384" y="3321522"/>
          <a:ext cx="2022039" cy="1554480"/>
        </p:xfrm>
        <a:graphic>
          <a:graphicData uri="http://schemas.openxmlformats.org/drawingml/2006/table">
            <a:tbl>
              <a:tblPr firstRow="1" bandRow="1">
                <a:tableStyleId>{5C22544A-7EE6-4342-B048-85BDC9FD1C3A}</a:tableStyleId>
              </a:tblPr>
              <a:tblGrid>
                <a:gridCol w="674013">
                  <a:extLst>
                    <a:ext uri="{9D8B030D-6E8A-4147-A177-3AD203B41FA5}">
                      <a16:colId xmlns:a16="http://schemas.microsoft.com/office/drawing/2014/main" val="916828341"/>
                    </a:ext>
                  </a:extLst>
                </a:gridCol>
                <a:gridCol w="674013">
                  <a:extLst>
                    <a:ext uri="{9D8B030D-6E8A-4147-A177-3AD203B41FA5}">
                      <a16:colId xmlns:a16="http://schemas.microsoft.com/office/drawing/2014/main" val="2995386194"/>
                    </a:ext>
                  </a:extLst>
                </a:gridCol>
                <a:gridCol w="674013">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(-1)</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1</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(-2)</a:t>
                      </a:r>
                      <a:r>
                        <a:rPr kumimoji="1" lang="en-US" altLang="ja-JP" sz="2000" baseline="30000" dirty="0"/>
                        <a:t>2</a:t>
                      </a:r>
                      <a:endParaRPr kumimoji="1" lang="ja-JP" altLang="en-US" sz="2000" baseline="30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1</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(-1)</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2</a:t>
                      </a:r>
                      <a:r>
                        <a:rPr kumimoji="1" lang="en-US" altLang="ja-JP" sz="2000" baseline="30000" dirty="0"/>
                        <a:t>2</a:t>
                      </a:r>
                      <a:endParaRPr kumimoji="1" lang="ja-JP" altLang="en-US" sz="2000" baseline="30000" dirty="0"/>
                    </a:p>
                  </a:txBody>
                  <a:tcPr anchor="ctr"/>
                </a:tc>
                <a:extLst>
                  <a:ext uri="{0D108BD9-81ED-4DB2-BD59-A6C34878D82A}">
                    <a16:rowId xmlns:a16="http://schemas.microsoft.com/office/drawing/2014/main" val="591287880"/>
                  </a:ext>
                </a:extLst>
              </a:tr>
            </a:tbl>
          </a:graphicData>
        </a:graphic>
      </p:graphicFrame>
      <p:sp>
        <p:nvSpPr>
          <p:cNvPr id="17" name="テキスト ボックス 16">
            <a:extLst>
              <a:ext uri="{FF2B5EF4-FFF2-40B4-BE49-F238E27FC236}">
                <a16:creationId xmlns:a16="http://schemas.microsoft.com/office/drawing/2014/main" id="{D3A20F98-105E-4233-B9D3-687FE42DAAF1}"/>
              </a:ext>
            </a:extLst>
          </p:cNvPr>
          <p:cNvSpPr txBox="1"/>
          <p:nvPr/>
        </p:nvSpPr>
        <p:spPr>
          <a:xfrm>
            <a:off x="5456808" y="5477383"/>
            <a:ext cx="2555876" cy="400110"/>
          </a:xfrm>
          <a:prstGeom prst="rect">
            <a:avLst/>
          </a:prstGeom>
          <a:noFill/>
        </p:spPr>
        <p:txBody>
          <a:bodyPr wrap="squar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=1+1+4+1+1+4=12</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8" name="テキスト ボックス 17">
            <a:extLst>
              <a:ext uri="{FF2B5EF4-FFF2-40B4-BE49-F238E27FC236}">
                <a16:creationId xmlns:a16="http://schemas.microsoft.com/office/drawing/2014/main" id="{BC4A1DE4-34E2-40B9-AAE8-C9149416E598}"/>
              </a:ext>
            </a:extLst>
          </p:cNvPr>
          <p:cNvSpPr txBox="1"/>
          <p:nvPr/>
        </p:nvSpPr>
        <p:spPr>
          <a:xfrm>
            <a:off x="5916648" y="2841537"/>
            <a:ext cx="193674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偏差平方</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9" name="テキスト ボックス 18">
            <a:extLst>
              <a:ext uri="{FF2B5EF4-FFF2-40B4-BE49-F238E27FC236}">
                <a16:creationId xmlns:a16="http://schemas.microsoft.com/office/drawing/2014/main" id="{09931391-262E-44EE-86BC-D1B8CE5EBE67}"/>
              </a:ext>
            </a:extLst>
          </p:cNvPr>
          <p:cNvSpPr txBox="1"/>
          <p:nvPr/>
        </p:nvSpPr>
        <p:spPr>
          <a:xfrm>
            <a:off x="4962570" y="5118779"/>
            <a:ext cx="193674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変動</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=ΣΣ</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1" name="楕円 20">
            <a:extLst>
              <a:ext uri="{FF2B5EF4-FFF2-40B4-BE49-F238E27FC236}">
                <a16:creationId xmlns:a16="http://schemas.microsoft.com/office/drawing/2014/main" id="{10A0056D-A023-4D19-A95D-5ACE87AC83CF}"/>
              </a:ext>
            </a:extLst>
          </p:cNvPr>
          <p:cNvSpPr/>
          <p:nvPr/>
        </p:nvSpPr>
        <p:spPr>
          <a:xfrm>
            <a:off x="3544635" y="4509120"/>
            <a:ext cx="191104" cy="250593"/>
          </a:xfrm>
          <a:prstGeom prst="ellipse">
            <a:avLst/>
          </a:prstGeom>
          <a:solidFill>
            <a:srgbClr val="FFC00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5D9E410-19BD-4D07-8884-A627484FBE89}"/>
              </a:ext>
            </a:extLst>
          </p:cNvPr>
          <p:cNvSpPr/>
          <p:nvPr/>
        </p:nvSpPr>
        <p:spPr>
          <a:xfrm>
            <a:off x="7182152" y="5533033"/>
            <a:ext cx="342176" cy="30421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265834E-2B07-4254-93D4-3287F1CF8F72}"/>
              </a:ext>
            </a:extLst>
          </p:cNvPr>
          <p:cNvSpPr txBox="1"/>
          <p:nvPr/>
        </p:nvSpPr>
        <p:spPr>
          <a:xfrm>
            <a:off x="7119863" y="5795577"/>
            <a:ext cx="1467068"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↑群内変動</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 name="テキスト ボックス 2">
            <a:extLst>
              <a:ext uri="{FF2B5EF4-FFF2-40B4-BE49-F238E27FC236}">
                <a16:creationId xmlns:a16="http://schemas.microsoft.com/office/drawing/2014/main" id="{93BCFAD7-7F79-48F2-87EB-0767D0359190}"/>
              </a:ext>
            </a:extLst>
          </p:cNvPr>
          <p:cNvSpPr txBox="1"/>
          <p:nvPr/>
        </p:nvSpPr>
        <p:spPr>
          <a:xfrm>
            <a:off x="683568" y="1952389"/>
            <a:ext cx="8064896" cy="738664"/>
          </a:xfrm>
          <a:prstGeom prst="rect">
            <a:avLst/>
          </a:prstGeom>
          <a:noFill/>
        </p:spPr>
        <p:txBody>
          <a:bodyPr wrap="square" rtlCol="0">
            <a:spAutoFit/>
          </a:bodyPr>
          <a:lstStyle/>
          <a:p>
            <a:r>
              <a:rPr lang="ja-JP" altLang="ja-JP" sz="2200" dirty="0">
                <a:solidFill>
                  <a:schemeClr val="bg1"/>
                </a:solidFill>
              </a:rPr>
              <a:t>群内</a:t>
            </a:r>
            <a:r>
              <a:rPr lang="ja-JP" altLang="en-US" sz="2200" dirty="0">
                <a:solidFill>
                  <a:schemeClr val="bg1"/>
                </a:solidFill>
              </a:rPr>
              <a:t>のバラツキは誤差の効果で発生している</a:t>
            </a:r>
            <a:endParaRPr lang="ja-JP" altLang="ja-JP" sz="2200" dirty="0">
              <a:solidFill>
                <a:schemeClr val="bg1"/>
              </a:solidFill>
            </a:endParaRPr>
          </a:p>
          <a:p>
            <a:r>
              <a:rPr lang="ja-JP" altLang="en-US" sz="2000" dirty="0">
                <a:solidFill>
                  <a:schemeClr val="bg1"/>
                </a:solidFill>
              </a:rPr>
              <a:t>→</a:t>
            </a:r>
            <a:r>
              <a:rPr lang="ja-JP" altLang="ja-JP" sz="2000" dirty="0">
                <a:solidFill>
                  <a:schemeClr val="bg1"/>
                </a:solidFill>
              </a:rPr>
              <a:t>群内</a:t>
            </a:r>
            <a:r>
              <a:rPr lang="ja-JP" altLang="en-US" sz="2000" dirty="0">
                <a:solidFill>
                  <a:schemeClr val="bg1"/>
                </a:solidFill>
              </a:rPr>
              <a:t>の変動を足し合わせる</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3" name="テキスト ボックス 22">
            <a:extLst>
              <a:ext uri="{FF2B5EF4-FFF2-40B4-BE49-F238E27FC236}">
                <a16:creationId xmlns:a16="http://schemas.microsoft.com/office/drawing/2014/main" id="{93167AF5-EEA0-41F7-99BA-0C8249447075}"/>
              </a:ext>
            </a:extLst>
          </p:cNvPr>
          <p:cNvSpPr txBox="1"/>
          <p:nvPr/>
        </p:nvSpPr>
        <p:spPr>
          <a:xfrm>
            <a:off x="3227353" y="2841537"/>
            <a:ext cx="198002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平均</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6" name="矢印: 右 25">
            <a:extLst>
              <a:ext uri="{FF2B5EF4-FFF2-40B4-BE49-F238E27FC236}">
                <a16:creationId xmlns:a16="http://schemas.microsoft.com/office/drawing/2014/main" id="{2782B8FD-EFC5-4FC1-91BD-4DE4DE8543C7}"/>
              </a:ext>
            </a:extLst>
          </p:cNvPr>
          <p:cNvSpPr/>
          <p:nvPr/>
        </p:nvSpPr>
        <p:spPr>
          <a:xfrm>
            <a:off x="5344099" y="3975136"/>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U ターン 11">
            <a:extLst>
              <a:ext uri="{FF2B5EF4-FFF2-40B4-BE49-F238E27FC236}">
                <a16:creationId xmlns:a16="http://schemas.microsoft.com/office/drawing/2014/main" id="{33DE833E-4DA6-4D38-AC76-7CD8E5BD6ACC}"/>
              </a:ext>
            </a:extLst>
          </p:cNvPr>
          <p:cNvSpPr/>
          <p:nvPr/>
        </p:nvSpPr>
        <p:spPr>
          <a:xfrm rot="5400000">
            <a:off x="7554805" y="4540427"/>
            <a:ext cx="1554480" cy="638721"/>
          </a:xfrm>
          <a:prstGeom prst="uturnArrow">
            <a:avLst>
              <a:gd name="adj1" fmla="val 31150"/>
              <a:gd name="adj2" fmla="val 25000"/>
              <a:gd name="adj3" fmla="val 38521"/>
              <a:gd name="adj4" fmla="val 55437"/>
              <a:gd name="adj5" fmla="val 100000"/>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四角形: 角を丸くする 12">
            <a:extLst>
              <a:ext uri="{FF2B5EF4-FFF2-40B4-BE49-F238E27FC236}">
                <a16:creationId xmlns:a16="http://schemas.microsoft.com/office/drawing/2014/main" id="{BFAF1569-67C9-4CE8-82A8-711B6B25CC84}"/>
              </a:ext>
            </a:extLst>
          </p:cNvPr>
          <p:cNvSpPr/>
          <p:nvPr/>
        </p:nvSpPr>
        <p:spPr>
          <a:xfrm>
            <a:off x="855621" y="4013146"/>
            <a:ext cx="335359" cy="804992"/>
          </a:xfrm>
          <a:prstGeom prst="roundRect">
            <a:avLst/>
          </a:prstGeom>
          <a:solidFill>
            <a:srgbClr val="92D05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41E413B-CFE8-4469-BF12-1516E9090154}"/>
              </a:ext>
            </a:extLst>
          </p:cNvPr>
          <p:cNvSpPr txBox="1"/>
          <p:nvPr/>
        </p:nvSpPr>
        <p:spPr>
          <a:xfrm>
            <a:off x="467544" y="2824588"/>
            <a:ext cx="2414444"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観測データ（特性値）</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四角形: 角を丸くする 27">
            <a:extLst>
              <a:ext uri="{FF2B5EF4-FFF2-40B4-BE49-F238E27FC236}">
                <a16:creationId xmlns:a16="http://schemas.microsoft.com/office/drawing/2014/main" id="{EDA4A7ED-01F3-4DE2-ADDD-A0126C296C8E}"/>
              </a:ext>
            </a:extLst>
          </p:cNvPr>
          <p:cNvSpPr/>
          <p:nvPr/>
        </p:nvSpPr>
        <p:spPr>
          <a:xfrm>
            <a:off x="1479901" y="4020994"/>
            <a:ext cx="335359" cy="804992"/>
          </a:xfrm>
          <a:prstGeom prst="roundRect">
            <a:avLst/>
          </a:prstGeom>
          <a:solidFill>
            <a:srgbClr val="92D05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6546A052-CFB2-4A48-B6F0-929B197923DC}"/>
              </a:ext>
            </a:extLst>
          </p:cNvPr>
          <p:cNvSpPr/>
          <p:nvPr/>
        </p:nvSpPr>
        <p:spPr>
          <a:xfrm>
            <a:off x="2172971" y="4013146"/>
            <a:ext cx="335359" cy="804992"/>
          </a:xfrm>
          <a:prstGeom prst="roundRect">
            <a:avLst/>
          </a:prstGeom>
          <a:solidFill>
            <a:srgbClr val="92D05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D945D81E-1E21-4936-B2B3-7A5AB84B067E}"/>
              </a:ext>
            </a:extLst>
          </p:cNvPr>
          <p:cNvCxnSpPr>
            <a:cxnSpLocks/>
          </p:cNvCxnSpPr>
          <p:nvPr/>
        </p:nvCxnSpPr>
        <p:spPr>
          <a:xfrm flipV="1">
            <a:off x="1618205" y="4798202"/>
            <a:ext cx="0" cy="270741"/>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1491B04-101D-4C78-B2C1-5AADE9C75C1A}"/>
              </a:ext>
            </a:extLst>
          </p:cNvPr>
          <p:cNvCxnSpPr>
            <a:cxnSpLocks/>
          </p:cNvCxnSpPr>
          <p:nvPr/>
        </p:nvCxnSpPr>
        <p:spPr>
          <a:xfrm flipV="1">
            <a:off x="2340650" y="4798202"/>
            <a:ext cx="0" cy="270741"/>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5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7" grpId="0"/>
      <p:bldP spid="18" grpId="0"/>
      <p:bldP spid="19" grpId="0"/>
      <p:bldP spid="21" grpId="0" animBg="1"/>
      <p:bldP spid="24" grpId="0" animBg="1"/>
      <p:bldP spid="25" grpId="0"/>
      <p:bldP spid="23" grpId="0"/>
      <p:bldP spid="2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9657D9-6B3E-4DB8-BA8D-D517D6FD9821}"/>
              </a:ext>
            </a:extLst>
          </p:cNvPr>
          <p:cNvSpPr>
            <a:spLocks noGrp="1"/>
          </p:cNvSpPr>
          <p:nvPr>
            <p:ph type="title"/>
          </p:nvPr>
        </p:nvSpPr>
        <p:spPr/>
        <p:txBody>
          <a:bodyPr/>
          <a:lstStyle/>
          <a:p>
            <a:r>
              <a:rPr kumimoji="1" lang="en-US" altLang="ja-JP" sz="3500" dirty="0"/>
              <a:t>8.3</a:t>
            </a:r>
            <a:r>
              <a:rPr kumimoji="1" lang="ja-JP" altLang="en-US" sz="3500" dirty="0"/>
              <a:t>　分散分析における</a:t>
            </a:r>
            <a:r>
              <a:rPr kumimoji="1" lang="en-US" altLang="ja-JP" sz="3500" dirty="0"/>
              <a:t>F</a:t>
            </a:r>
            <a:r>
              <a:rPr kumimoji="1" lang="ja-JP" altLang="en-US" sz="3500" dirty="0"/>
              <a:t>検定</a:t>
            </a:r>
            <a:br>
              <a:rPr kumimoji="1" lang="en-US" altLang="ja-JP" sz="3500" dirty="0"/>
            </a:br>
            <a:r>
              <a:rPr kumimoji="1" lang="ja-JP" altLang="en-US" sz="3500" dirty="0"/>
              <a:t>仮説検証の考え方</a:t>
            </a:r>
          </a:p>
        </p:txBody>
      </p:sp>
      <p:sp>
        <p:nvSpPr>
          <p:cNvPr id="7" name="円/楕円 3">
            <a:extLst>
              <a:ext uri="{FF2B5EF4-FFF2-40B4-BE49-F238E27FC236}">
                <a16:creationId xmlns:a16="http://schemas.microsoft.com/office/drawing/2014/main" id="{C88F75A6-A975-4DFC-BD23-C0A913F4EB7F}"/>
              </a:ext>
            </a:extLst>
          </p:cNvPr>
          <p:cNvSpPr/>
          <p:nvPr/>
        </p:nvSpPr>
        <p:spPr>
          <a:xfrm>
            <a:off x="1627178" y="3731716"/>
            <a:ext cx="1748753" cy="750888"/>
          </a:xfrm>
          <a:prstGeom prst="ellipse">
            <a:avLst/>
          </a:prstGeom>
          <a:solidFill>
            <a:srgbClr val="C0000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群間変動</a:t>
            </a:r>
          </a:p>
        </p:txBody>
      </p:sp>
      <p:sp>
        <p:nvSpPr>
          <p:cNvPr id="8" name="円/楕円 4">
            <a:extLst>
              <a:ext uri="{FF2B5EF4-FFF2-40B4-BE49-F238E27FC236}">
                <a16:creationId xmlns:a16="http://schemas.microsoft.com/office/drawing/2014/main" id="{46ABAAE5-0A1C-4381-ACD1-C78934060779}"/>
              </a:ext>
            </a:extLst>
          </p:cNvPr>
          <p:cNvSpPr/>
          <p:nvPr/>
        </p:nvSpPr>
        <p:spPr>
          <a:xfrm>
            <a:off x="1619672" y="4682305"/>
            <a:ext cx="1800200" cy="770922"/>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群内変動</a:t>
            </a:r>
          </a:p>
        </p:txBody>
      </p:sp>
      <p:cxnSp>
        <p:nvCxnSpPr>
          <p:cNvPr id="10" name="直線コネクタ 9">
            <a:extLst>
              <a:ext uri="{FF2B5EF4-FFF2-40B4-BE49-F238E27FC236}">
                <a16:creationId xmlns:a16="http://schemas.microsoft.com/office/drawing/2014/main" id="{504DE1EC-96B1-478E-85BB-A9151E17314B}"/>
              </a:ext>
            </a:extLst>
          </p:cNvPr>
          <p:cNvCxnSpPr>
            <a:cxnSpLocks/>
          </p:cNvCxnSpPr>
          <p:nvPr/>
        </p:nvCxnSpPr>
        <p:spPr>
          <a:xfrm flipV="1">
            <a:off x="1460588" y="4581364"/>
            <a:ext cx="2103300" cy="4173"/>
          </a:xfrm>
          <a:prstGeom prst="line">
            <a:avLst/>
          </a:prstGeom>
          <a:ln w="476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59BF9AEC-1EAF-48D0-8296-6595F0D6EEDB}"/>
              </a:ext>
            </a:extLst>
          </p:cNvPr>
          <p:cNvSpPr/>
          <p:nvPr/>
        </p:nvSpPr>
        <p:spPr>
          <a:xfrm>
            <a:off x="1784372" y="1970215"/>
            <a:ext cx="5575255" cy="830997"/>
          </a:xfrm>
          <a:prstGeom prst="rect">
            <a:avLst/>
          </a:prstGeom>
        </p:spPr>
        <p:txBody>
          <a:bodyPr wrap="square">
            <a:spAutoFit/>
          </a:bodyPr>
          <a:lstStyle/>
          <a:p>
            <a:r>
              <a:rPr kumimoji="1" lang="ja-JP" altLang="en-US" dirty="0">
                <a:solidFill>
                  <a:schemeClr val="bg1"/>
                </a:solidFill>
              </a:rPr>
              <a:t>群間変動と群内変動とを比べて，相対的に前者が大きければ要因効果ありと判定</a:t>
            </a:r>
            <a:endParaRPr kumimoji="1" lang="en-US" altLang="ja-JP" dirty="0">
              <a:solidFill>
                <a:schemeClr val="bg1"/>
              </a:solidFill>
            </a:endParaRPr>
          </a:p>
        </p:txBody>
      </p:sp>
      <p:sp>
        <p:nvSpPr>
          <p:cNvPr id="15" name="円/楕円 3">
            <a:extLst>
              <a:ext uri="{FF2B5EF4-FFF2-40B4-BE49-F238E27FC236}">
                <a16:creationId xmlns:a16="http://schemas.microsoft.com/office/drawing/2014/main" id="{46EFCD6B-6A99-40EE-9C0F-48129680A995}"/>
              </a:ext>
            </a:extLst>
          </p:cNvPr>
          <p:cNvSpPr/>
          <p:nvPr/>
        </p:nvSpPr>
        <p:spPr>
          <a:xfrm>
            <a:off x="5042484" y="3665928"/>
            <a:ext cx="2304256" cy="962634"/>
          </a:xfrm>
          <a:prstGeom prst="ellipse">
            <a:avLst/>
          </a:prstGeom>
          <a:solidFill>
            <a:srgbClr val="C0000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群間変動</a:t>
            </a:r>
          </a:p>
        </p:txBody>
      </p:sp>
      <p:sp>
        <p:nvSpPr>
          <p:cNvPr id="16" name="円/楕円 4">
            <a:extLst>
              <a:ext uri="{FF2B5EF4-FFF2-40B4-BE49-F238E27FC236}">
                <a16:creationId xmlns:a16="http://schemas.microsoft.com/office/drawing/2014/main" id="{2CE6D57B-30BC-4808-B644-6237BB4CA6D9}"/>
              </a:ext>
            </a:extLst>
          </p:cNvPr>
          <p:cNvSpPr/>
          <p:nvPr/>
        </p:nvSpPr>
        <p:spPr>
          <a:xfrm>
            <a:off x="5570612" y="4821299"/>
            <a:ext cx="1315144" cy="770925"/>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群内変動</a:t>
            </a:r>
          </a:p>
        </p:txBody>
      </p:sp>
      <p:cxnSp>
        <p:nvCxnSpPr>
          <p:cNvPr id="17" name="直線コネクタ 16">
            <a:extLst>
              <a:ext uri="{FF2B5EF4-FFF2-40B4-BE49-F238E27FC236}">
                <a16:creationId xmlns:a16="http://schemas.microsoft.com/office/drawing/2014/main" id="{4C5C9CDE-664E-451D-ADB3-35D1243DAEA4}"/>
              </a:ext>
            </a:extLst>
          </p:cNvPr>
          <p:cNvCxnSpPr>
            <a:cxnSpLocks/>
          </p:cNvCxnSpPr>
          <p:nvPr/>
        </p:nvCxnSpPr>
        <p:spPr>
          <a:xfrm>
            <a:off x="5220072" y="4729503"/>
            <a:ext cx="2126668" cy="0"/>
          </a:xfrm>
          <a:prstGeom prst="line">
            <a:avLst/>
          </a:prstGeom>
          <a:ln w="476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35CBEB5-8327-4ED2-96AD-66BADB2691B0}"/>
              </a:ext>
            </a:extLst>
          </p:cNvPr>
          <p:cNvSpPr txBox="1"/>
          <p:nvPr/>
        </p:nvSpPr>
        <p:spPr>
          <a:xfrm>
            <a:off x="499035" y="3573016"/>
            <a:ext cx="492443" cy="2355882"/>
          </a:xfrm>
          <a:prstGeom prst="rect">
            <a:avLst/>
          </a:prstGeom>
          <a:noFill/>
        </p:spPr>
        <p:txBody>
          <a:bodyPr vert="eaVert" wrap="square" rtlCol="0">
            <a:spAutoFit/>
          </a:bodyPr>
          <a:lstStyle/>
          <a:p>
            <a:pPr algn="just"/>
            <a:r>
              <a:rPr kumimoji="1" lang="ja-JP" altLang="en-US" sz="2000" dirty="0">
                <a:solidFill>
                  <a:schemeClr val="bg1"/>
                </a:solidFill>
              </a:rPr>
              <a:t>大きさが変わらない</a:t>
            </a:r>
            <a:endParaRPr kumimoji="1" lang="en-US" altLang="ja-JP" sz="2000" dirty="0">
              <a:solidFill>
                <a:schemeClr val="bg1"/>
              </a:solidFill>
            </a:endParaRPr>
          </a:p>
        </p:txBody>
      </p:sp>
      <p:sp>
        <p:nvSpPr>
          <p:cNvPr id="27" name="フリーフォーム 18">
            <a:extLst>
              <a:ext uri="{FF2B5EF4-FFF2-40B4-BE49-F238E27FC236}">
                <a16:creationId xmlns:a16="http://schemas.microsoft.com/office/drawing/2014/main" id="{1D419CA4-4A84-4267-9922-1DC699D86ECE}"/>
              </a:ext>
            </a:extLst>
          </p:cNvPr>
          <p:cNvSpPr/>
          <p:nvPr/>
        </p:nvSpPr>
        <p:spPr>
          <a:xfrm flipH="1">
            <a:off x="1039525" y="4040249"/>
            <a:ext cx="463195" cy="1090576"/>
          </a:xfrm>
          <a:custGeom>
            <a:avLst/>
            <a:gdLst>
              <a:gd name="connsiteX0" fmla="*/ 0 w 642132"/>
              <a:gd name="connsiteY0" fmla="*/ 2502568 h 2502568"/>
              <a:gd name="connsiteX1" fmla="*/ 641684 w 642132"/>
              <a:gd name="connsiteY1" fmla="*/ 1299410 h 2502568"/>
              <a:gd name="connsiteX2" fmla="*/ 80210 w 642132"/>
              <a:gd name="connsiteY2" fmla="*/ 0 h 2502568"/>
            </a:gdLst>
            <a:ahLst/>
            <a:cxnLst>
              <a:cxn ang="0">
                <a:pos x="connsiteX0" y="connsiteY0"/>
              </a:cxn>
              <a:cxn ang="0">
                <a:pos x="connsiteX1" y="connsiteY1"/>
              </a:cxn>
              <a:cxn ang="0">
                <a:pos x="connsiteX2" y="connsiteY2"/>
              </a:cxn>
            </a:cxnLst>
            <a:rect l="l" t="t" r="r" b="b"/>
            <a:pathLst>
              <a:path w="642132" h="2502568">
                <a:moveTo>
                  <a:pt x="0" y="2502568"/>
                </a:moveTo>
                <a:cubicBezTo>
                  <a:pt x="314158" y="2109536"/>
                  <a:pt x="628316" y="1716505"/>
                  <a:pt x="641684" y="1299410"/>
                </a:cubicBezTo>
                <a:cubicBezTo>
                  <a:pt x="655052" y="882315"/>
                  <a:pt x="367631" y="441157"/>
                  <a:pt x="80210" y="0"/>
                </a:cubicBezTo>
              </a:path>
            </a:pathLst>
          </a:custGeom>
          <a:noFill/>
          <a:ln w="7620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9FEFB5C5-C95A-456C-BE94-D93FCCD63814}"/>
              </a:ext>
            </a:extLst>
          </p:cNvPr>
          <p:cNvSpPr txBox="1"/>
          <p:nvPr/>
        </p:nvSpPr>
        <p:spPr>
          <a:xfrm>
            <a:off x="7921393" y="3645024"/>
            <a:ext cx="800219" cy="2376264"/>
          </a:xfrm>
          <a:prstGeom prst="rect">
            <a:avLst/>
          </a:prstGeom>
          <a:noFill/>
        </p:spPr>
        <p:txBody>
          <a:bodyPr vert="eaVert" wrap="square" rtlCol="0">
            <a:spAutoFit/>
          </a:bodyPr>
          <a:lstStyle/>
          <a:p>
            <a:pPr algn="just"/>
            <a:r>
              <a:rPr kumimoji="1" lang="ja-JP" altLang="en-US" sz="2000" dirty="0">
                <a:solidFill>
                  <a:schemeClr val="bg1"/>
                </a:solidFill>
              </a:rPr>
              <a:t>群間変動が</a:t>
            </a:r>
            <a:endParaRPr kumimoji="1" lang="en-US" altLang="ja-JP" sz="2000" dirty="0">
              <a:solidFill>
                <a:schemeClr val="bg1"/>
              </a:solidFill>
            </a:endParaRPr>
          </a:p>
          <a:p>
            <a:pPr algn="just"/>
            <a:r>
              <a:rPr kumimoji="1" lang="ja-JP" altLang="en-US" sz="2000" dirty="0">
                <a:solidFill>
                  <a:schemeClr val="bg1"/>
                </a:solidFill>
              </a:rPr>
              <a:t>群内変動より大きい</a:t>
            </a:r>
            <a:endParaRPr kumimoji="1" lang="en-US" altLang="ja-JP" sz="2000" dirty="0">
              <a:solidFill>
                <a:schemeClr val="bg1"/>
              </a:solidFill>
            </a:endParaRPr>
          </a:p>
        </p:txBody>
      </p:sp>
      <p:sp>
        <p:nvSpPr>
          <p:cNvPr id="29" name="フリーフォーム 18">
            <a:extLst>
              <a:ext uri="{FF2B5EF4-FFF2-40B4-BE49-F238E27FC236}">
                <a16:creationId xmlns:a16="http://schemas.microsoft.com/office/drawing/2014/main" id="{5271B03E-0495-4F69-A3F1-A2D54A6A8041}"/>
              </a:ext>
            </a:extLst>
          </p:cNvPr>
          <p:cNvSpPr/>
          <p:nvPr/>
        </p:nvSpPr>
        <p:spPr>
          <a:xfrm>
            <a:off x="7396998" y="4159102"/>
            <a:ext cx="413729" cy="1090576"/>
          </a:xfrm>
          <a:custGeom>
            <a:avLst/>
            <a:gdLst>
              <a:gd name="connsiteX0" fmla="*/ 0 w 642132"/>
              <a:gd name="connsiteY0" fmla="*/ 2502568 h 2502568"/>
              <a:gd name="connsiteX1" fmla="*/ 641684 w 642132"/>
              <a:gd name="connsiteY1" fmla="*/ 1299410 h 2502568"/>
              <a:gd name="connsiteX2" fmla="*/ 80210 w 642132"/>
              <a:gd name="connsiteY2" fmla="*/ 0 h 2502568"/>
            </a:gdLst>
            <a:ahLst/>
            <a:cxnLst>
              <a:cxn ang="0">
                <a:pos x="connsiteX0" y="connsiteY0"/>
              </a:cxn>
              <a:cxn ang="0">
                <a:pos x="connsiteX1" y="connsiteY1"/>
              </a:cxn>
              <a:cxn ang="0">
                <a:pos x="connsiteX2" y="connsiteY2"/>
              </a:cxn>
            </a:cxnLst>
            <a:rect l="l" t="t" r="r" b="b"/>
            <a:pathLst>
              <a:path w="642132" h="2502568">
                <a:moveTo>
                  <a:pt x="0" y="2502568"/>
                </a:moveTo>
                <a:cubicBezTo>
                  <a:pt x="314158" y="2109536"/>
                  <a:pt x="628316" y="1716505"/>
                  <a:pt x="641684" y="1299410"/>
                </a:cubicBezTo>
                <a:cubicBezTo>
                  <a:pt x="655052" y="882315"/>
                  <a:pt x="367631" y="441157"/>
                  <a:pt x="80210" y="0"/>
                </a:cubicBezTo>
              </a:path>
            </a:pathLst>
          </a:custGeom>
          <a:noFill/>
          <a:ln w="7620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左右 29">
            <a:extLst>
              <a:ext uri="{FF2B5EF4-FFF2-40B4-BE49-F238E27FC236}">
                <a16:creationId xmlns:a16="http://schemas.microsoft.com/office/drawing/2014/main" id="{5788190A-ED3A-4657-8DAC-11ACEE424797}"/>
              </a:ext>
            </a:extLst>
          </p:cNvPr>
          <p:cNvSpPr/>
          <p:nvPr/>
        </p:nvSpPr>
        <p:spPr>
          <a:xfrm>
            <a:off x="3650979" y="4205922"/>
            <a:ext cx="1414066" cy="750883"/>
          </a:xfrm>
          <a:prstGeom prst="leftRightArrow">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t>どっち？</a:t>
            </a:r>
          </a:p>
        </p:txBody>
      </p:sp>
      <p:sp>
        <p:nvSpPr>
          <p:cNvPr id="33" name="正方形/長方形 32">
            <a:extLst>
              <a:ext uri="{FF2B5EF4-FFF2-40B4-BE49-F238E27FC236}">
                <a16:creationId xmlns:a16="http://schemas.microsoft.com/office/drawing/2014/main" id="{DD5833AC-B2A3-42DA-8311-D6DA1F716291}"/>
              </a:ext>
            </a:extLst>
          </p:cNvPr>
          <p:cNvSpPr/>
          <p:nvPr/>
        </p:nvSpPr>
        <p:spPr>
          <a:xfrm>
            <a:off x="1460588" y="2935710"/>
            <a:ext cx="2640929" cy="707886"/>
          </a:xfrm>
          <a:prstGeom prst="rect">
            <a:avLst/>
          </a:prstGeom>
        </p:spPr>
        <p:txBody>
          <a:bodyPr wrap="square">
            <a:spAutoFit/>
          </a:bodyPr>
          <a:lstStyle/>
          <a:p>
            <a:r>
              <a:rPr kumimoji="1" lang="ja-JP" altLang="en-US" sz="2000" dirty="0">
                <a:solidFill>
                  <a:srgbClr val="FFC000"/>
                </a:solidFill>
              </a:rPr>
              <a:t>要因効果はないかも</a:t>
            </a:r>
            <a:endParaRPr kumimoji="1" lang="en-US" altLang="ja-JP" sz="2000" dirty="0">
              <a:solidFill>
                <a:srgbClr val="FFC000"/>
              </a:solidFill>
            </a:endParaRPr>
          </a:p>
          <a:p>
            <a:r>
              <a:rPr kumimoji="1" lang="ja-JP" altLang="en-US" sz="2000" dirty="0">
                <a:solidFill>
                  <a:srgbClr val="FFC000"/>
                </a:solidFill>
              </a:rPr>
              <a:t>（帰無仮説が正しい）</a:t>
            </a:r>
            <a:endParaRPr kumimoji="1" lang="en-US" altLang="ja-JP" sz="2000" dirty="0">
              <a:solidFill>
                <a:srgbClr val="FFC000"/>
              </a:solidFill>
            </a:endParaRPr>
          </a:p>
        </p:txBody>
      </p:sp>
      <p:sp>
        <p:nvSpPr>
          <p:cNvPr id="34" name="正方形/長方形 33">
            <a:extLst>
              <a:ext uri="{FF2B5EF4-FFF2-40B4-BE49-F238E27FC236}">
                <a16:creationId xmlns:a16="http://schemas.microsoft.com/office/drawing/2014/main" id="{5F9B0842-8541-44FB-9F55-9BB47BDE81B7}"/>
              </a:ext>
            </a:extLst>
          </p:cNvPr>
          <p:cNvSpPr/>
          <p:nvPr/>
        </p:nvSpPr>
        <p:spPr>
          <a:xfrm>
            <a:off x="4733027" y="2959099"/>
            <a:ext cx="2822884" cy="707886"/>
          </a:xfrm>
          <a:prstGeom prst="rect">
            <a:avLst/>
          </a:prstGeom>
        </p:spPr>
        <p:txBody>
          <a:bodyPr wrap="square">
            <a:spAutoFit/>
          </a:bodyPr>
          <a:lstStyle/>
          <a:p>
            <a:pPr algn="ctr"/>
            <a:r>
              <a:rPr kumimoji="1" lang="ja-JP" altLang="en-US" sz="2000" dirty="0">
                <a:solidFill>
                  <a:srgbClr val="FFC000"/>
                </a:solidFill>
              </a:rPr>
              <a:t>要因効果はあるだろう</a:t>
            </a:r>
            <a:endParaRPr kumimoji="1" lang="en-US" altLang="ja-JP" sz="2000" dirty="0">
              <a:solidFill>
                <a:srgbClr val="FFC000"/>
              </a:solidFill>
            </a:endParaRPr>
          </a:p>
          <a:p>
            <a:pPr algn="ctr"/>
            <a:r>
              <a:rPr kumimoji="1" lang="ja-JP" altLang="en-US" sz="2000" dirty="0">
                <a:solidFill>
                  <a:srgbClr val="FFC000"/>
                </a:solidFill>
              </a:rPr>
              <a:t>（帰無仮説は誤り）</a:t>
            </a:r>
            <a:endParaRPr kumimoji="1" lang="en-US" altLang="ja-JP" sz="2000" dirty="0">
              <a:solidFill>
                <a:srgbClr val="FFC000"/>
              </a:solidFill>
            </a:endParaRPr>
          </a:p>
        </p:txBody>
      </p:sp>
      <p:sp>
        <p:nvSpPr>
          <p:cNvPr id="18" name="正方形/長方形 17">
            <a:extLst>
              <a:ext uri="{FF2B5EF4-FFF2-40B4-BE49-F238E27FC236}">
                <a16:creationId xmlns:a16="http://schemas.microsoft.com/office/drawing/2014/main" id="{104BEA6F-E3D7-49FC-B6BD-531A5B391242}"/>
              </a:ext>
            </a:extLst>
          </p:cNvPr>
          <p:cNvSpPr/>
          <p:nvPr/>
        </p:nvSpPr>
        <p:spPr>
          <a:xfrm>
            <a:off x="3416100" y="5750111"/>
            <a:ext cx="2376264" cy="461665"/>
          </a:xfrm>
          <a:prstGeom prst="rect">
            <a:avLst/>
          </a:prstGeom>
        </p:spPr>
        <p:txBody>
          <a:bodyPr wrap="square">
            <a:spAutoFit/>
          </a:bodyPr>
          <a:lstStyle/>
          <a:p>
            <a:r>
              <a:rPr kumimoji="1" lang="ja-JP" altLang="en-US" dirty="0">
                <a:solidFill>
                  <a:schemeClr val="bg1"/>
                </a:solidFill>
              </a:rPr>
              <a:t>分数のポンチ絵</a:t>
            </a:r>
            <a:endParaRPr kumimoji="1" lang="en-US" altLang="ja-JP" dirty="0">
              <a:solidFill>
                <a:schemeClr val="bg1"/>
              </a:solidFill>
            </a:endParaRPr>
          </a:p>
        </p:txBody>
      </p:sp>
    </p:spTree>
    <p:extLst>
      <p:ext uri="{BB962C8B-B14F-4D97-AF65-F5344CB8AC3E}">
        <p14:creationId xmlns:p14="http://schemas.microsoft.com/office/powerpoint/2010/main" val="18054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26" grpId="0"/>
      <p:bldP spid="27" grpId="0" animBg="1"/>
      <p:bldP spid="28" grpId="0"/>
      <p:bldP spid="29" grpId="0" animBg="1"/>
      <p:bldP spid="30" grpId="0" animBg="1"/>
      <p:bldP spid="33" grpId="0"/>
      <p:bldP spid="3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9657D9-6B3E-4DB8-BA8D-D517D6FD9821}"/>
              </a:ext>
            </a:extLst>
          </p:cNvPr>
          <p:cNvSpPr>
            <a:spLocks noGrp="1"/>
          </p:cNvSpPr>
          <p:nvPr>
            <p:ph type="title"/>
          </p:nvPr>
        </p:nvSpPr>
        <p:spPr/>
        <p:txBody>
          <a:bodyPr/>
          <a:lstStyle/>
          <a:p>
            <a:r>
              <a:rPr kumimoji="1" lang="ja-JP" altLang="en-US" dirty="0"/>
              <a:t>検定統計量の計算</a:t>
            </a:r>
          </a:p>
        </p:txBody>
      </p:sp>
      <p:sp>
        <p:nvSpPr>
          <p:cNvPr id="3" name="コンテンツ プレースホルダー 2">
            <a:extLst>
              <a:ext uri="{FF2B5EF4-FFF2-40B4-BE49-F238E27FC236}">
                <a16:creationId xmlns:a16="http://schemas.microsoft.com/office/drawing/2014/main" id="{8F0FF0A7-6851-4D1F-B8F6-F5C03D071A6B}"/>
              </a:ext>
            </a:extLst>
          </p:cNvPr>
          <p:cNvSpPr>
            <a:spLocks noGrp="1"/>
          </p:cNvSpPr>
          <p:nvPr>
            <p:ph idx="1"/>
          </p:nvPr>
        </p:nvSpPr>
        <p:spPr>
          <a:xfrm>
            <a:off x="685800" y="1985269"/>
            <a:ext cx="7772400" cy="1045840"/>
          </a:xfrm>
        </p:spPr>
        <p:txBody>
          <a:bodyPr/>
          <a:lstStyle/>
          <a:p>
            <a:r>
              <a:rPr kumimoji="1" lang="ja-JP" altLang="en-US" sz="2800" dirty="0"/>
              <a:t>変動と変動の比では確率分布に従わないので検定統計量としては使えない</a:t>
            </a:r>
          </a:p>
        </p:txBody>
      </p:sp>
      <p:sp>
        <p:nvSpPr>
          <p:cNvPr id="4" name="円/楕円 3">
            <a:extLst>
              <a:ext uri="{FF2B5EF4-FFF2-40B4-BE49-F238E27FC236}">
                <a16:creationId xmlns:a16="http://schemas.microsoft.com/office/drawing/2014/main" id="{8C6B0A29-78B4-4A19-AD82-C6BED813EFA2}"/>
              </a:ext>
            </a:extLst>
          </p:cNvPr>
          <p:cNvSpPr/>
          <p:nvPr/>
        </p:nvSpPr>
        <p:spPr>
          <a:xfrm>
            <a:off x="860754" y="4293096"/>
            <a:ext cx="1748753" cy="750888"/>
          </a:xfrm>
          <a:prstGeom prst="ellipse">
            <a:avLst/>
          </a:prstGeom>
          <a:solidFill>
            <a:srgbClr val="C0000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群間変動</a:t>
            </a:r>
          </a:p>
        </p:txBody>
      </p:sp>
      <p:sp>
        <p:nvSpPr>
          <p:cNvPr id="5" name="円/楕円 4">
            <a:extLst>
              <a:ext uri="{FF2B5EF4-FFF2-40B4-BE49-F238E27FC236}">
                <a16:creationId xmlns:a16="http://schemas.microsoft.com/office/drawing/2014/main" id="{DECD3E1E-DFEE-4946-A092-EBDEB473003F}"/>
              </a:ext>
            </a:extLst>
          </p:cNvPr>
          <p:cNvSpPr/>
          <p:nvPr/>
        </p:nvSpPr>
        <p:spPr>
          <a:xfrm>
            <a:off x="853248" y="5243685"/>
            <a:ext cx="1747890" cy="770922"/>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群内変動</a:t>
            </a:r>
          </a:p>
        </p:txBody>
      </p:sp>
      <p:cxnSp>
        <p:nvCxnSpPr>
          <p:cNvPr id="6" name="直線コネクタ 5">
            <a:extLst>
              <a:ext uri="{FF2B5EF4-FFF2-40B4-BE49-F238E27FC236}">
                <a16:creationId xmlns:a16="http://schemas.microsoft.com/office/drawing/2014/main" id="{889554CA-BD0B-4F23-ACF0-75CE670A6850}"/>
              </a:ext>
            </a:extLst>
          </p:cNvPr>
          <p:cNvCxnSpPr>
            <a:cxnSpLocks/>
          </p:cNvCxnSpPr>
          <p:nvPr/>
        </p:nvCxnSpPr>
        <p:spPr>
          <a:xfrm flipV="1">
            <a:off x="694164" y="5142744"/>
            <a:ext cx="2103300" cy="4173"/>
          </a:xfrm>
          <a:prstGeom prst="line">
            <a:avLst/>
          </a:prstGeom>
          <a:ln w="476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乗算記号 6">
            <a:extLst>
              <a:ext uri="{FF2B5EF4-FFF2-40B4-BE49-F238E27FC236}">
                <a16:creationId xmlns:a16="http://schemas.microsoft.com/office/drawing/2014/main" id="{7C41E76B-C20E-4A3F-9FDA-AF94F509083E}"/>
              </a:ext>
            </a:extLst>
          </p:cNvPr>
          <p:cNvSpPr/>
          <p:nvPr/>
        </p:nvSpPr>
        <p:spPr>
          <a:xfrm>
            <a:off x="413666" y="3926954"/>
            <a:ext cx="2664296" cy="2431580"/>
          </a:xfrm>
          <a:prstGeom prst="mathMultiply">
            <a:avLst>
              <a:gd name="adj1" fmla="val 7144"/>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45BCD734-139F-4D82-9839-961DF53DAFAE}"/>
              </a:ext>
            </a:extLst>
          </p:cNvPr>
          <p:cNvSpPr/>
          <p:nvPr/>
        </p:nvSpPr>
        <p:spPr>
          <a:xfrm>
            <a:off x="2871385" y="4872695"/>
            <a:ext cx="1124551" cy="511127"/>
          </a:xfrm>
          <a:prstGeom prst="rightArrow">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自由度で割る</a:t>
            </a:r>
          </a:p>
        </p:txBody>
      </p:sp>
      <p:sp>
        <p:nvSpPr>
          <p:cNvPr id="9" name="円/楕円 3">
            <a:extLst>
              <a:ext uri="{FF2B5EF4-FFF2-40B4-BE49-F238E27FC236}">
                <a16:creationId xmlns:a16="http://schemas.microsoft.com/office/drawing/2014/main" id="{8FAC3CBF-2D9B-469B-9372-3FEEAAB8B1E2}"/>
              </a:ext>
            </a:extLst>
          </p:cNvPr>
          <p:cNvSpPr/>
          <p:nvPr/>
        </p:nvSpPr>
        <p:spPr>
          <a:xfrm>
            <a:off x="4273689" y="4293096"/>
            <a:ext cx="1748753" cy="750888"/>
          </a:xfrm>
          <a:prstGeom prst="ellipse">
            <a:avLst/>
          </a:prstGeom>
          <a:solidFill>
            <a:srgbClr val="C0000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要因分散</a:t>
            </a:r>
          </a:p>
        </p:txBody>
      </p:sp>
      <p:sp>
        <p:nvSpPr>
          <p:cNvPr id="10" name="円/楕円 4">
            <a:extLst>
              <a:ext uri="{FF2B5EF4-FFF2-40B4-BE49-F238E27FC236}">
                <a16:creationId xmlns:a16="http://schemas.microsoft.com/office/drawing/2014/main" id="{E117FEB7-CE5F-4D0A-A141-E939D2B8A1F4}"/>
              </a:ext>
            </a:extLst>
          </p:cNvPr>
          <p:cNvSpPr/>
          <p:nvPr/>
        </p:nvSpPr>
        <p:spPr>
          <a:xfrm>
            <a:off x="4266183" y="5243685"/>
            <a:ext cx="1799857" cy="770922"/>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誤差分散</a:t>
            </a:r>
          </a:p>
        </p:txBody>
      </p:sp>
      <p:cxnSp>
        <p:nvCxnSpPr>
          <p:cNvPr id="11" name="直線コネクタ 10">
            <a:extLst>
              <a:ext uri="{FF2B5EF4-FFF2-40B4-BE49-F238E27FC236}">
                <a16:creationId xmlns:a16="http://schemas.microsoft.com/office/drawing/2014/main" id="{808BFCEA-14FF-489C-A243-9A37BA010858}"/>
              </a:ext>
            </a:extLst>
          </p:cNvPr>
          <p:cNvCxnSpPr>
            <a:cxnSpLocks/>
          </p:cNvCxnSpPr>
          <p:nvPr/>
        </p:nvCxnSpPr>
        <p:spPr>
          <a:xfrm flipV="1">
            <a:off x="4107099" y="5142744"/>
            <a:ext cx="2103300" cy="4173"/>
          </a:xfrm>
          <a:prstGeom prst="line">
            <a:avLst/>
          </a:prstGeom>
          <a:ln w="476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4" name="フリーフォーム 24">
            <a:extLst>
              <a:ext uri="{FF2B5EF4-FFF2-40B4-BE49-F238E27FC236}">
                <a16:creationId xmlns:a16="http://schemas.microsoft.com/office/drawing/2014/main" id="{9C5B5FC3-3E8D-4BC1-9D34-6382B8856DF1}"/>
              </a:ext>
            </a:extLst>
          </p:cNvPr>
          <p:cNvSpPr/>
          <p:nvPr/>
        </p:nvSpPr>
        <p:spPr>
          <a:xfrm>
            <a:off x="6855115" y="4197461"/>
            <a:ext cx="1748753" cy="1152692"/>
          </a:xfrm>
          <a:custGeom>
            <a:avLst/>
            <a:gdLst>
              <a:gd name="connsiteX0" fmla="*/ 0 w 3080084"/>
              <a:gd name="connsiteY0" fmla="*/ 1791583 h 1792509"/>
              <a:gd name="connsiteX1" fmla="*/ 144379 w 3080084"/>
              <a:gd name="connsiteY1" fmla="*/ 1502825 h 1792509"/>
              <a:gd name="connsiteX2" fmla="*/ 609600 w 3080084"/>
              <a:gd name="connsiteY2" fmla="*/ 10909 h 1792509"/>
              <a:gd name="connsiteX3" fmla="*/ 1299411 w 3080084"/>
              <a:gd name="connsiteY3" fmla="*/ 861141 h 1792509"/>
              <a:gd name="connsiteX4" fmla="*/ 1941095 w 3080084"/>
              <a:gd name="connsiteY4" fmla="*/ 1502825 h 1792509"/>
              <a:gd name="connsiteX5" fmla="*/ 2711116 w 3080084"/>
              <a:gd name="connsiteY5" fmla="*/ 1727414 h 1792509"/>
              <a:gd name="connsiteX6" fmla="*/ 3080084 w 3080084"/>
              <a:gd name="connsiteY6" fmla="*/ 1775541 h 17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0084" h="1792509">
                <a:moveTo>
                  <a:pt x="0" y="1791583"/>
                </a:moveTo>
                <a:cubicBezTo>
                  <a:pt x="21389" y="1795593"/>
                  <a:pt x="42779" y="1799604"/>
                  <a:pt x="144379" y="1502825"/>
                </a:cubicBezTo>
                <a:cubicBezTo>
                  <a:pt x="245979" y="1206046"/>
                  <a:pt x="417095" y="117856"/>
                  <a:pt x="609600" y="10909"/>
                </a:cubicBezTo>
                <a:cubicBezTo>
                  <a:pt x="802105" y="-96038"/>
                  <a:pt x="1077495" y="612488"/>
                  <a:pt x="1299411" y="861141"/>
                </a:cubicBezTo>
                <a:cubicBezTo>
                  <a:pt x="1521327" y="1109794"/>
                  <a:pt x="1705811" y="1358446"/>
                  <a:pt x="1941095" y="1502825"/>
                </a:cubicBezTo>
                <a:cubicBezTo>
                  <a:pt x="2176379" y="1647204"/>
                  <a:pt x="2521285" y="1681961"/>
                  <a:pt x="2711116" y="1727414"/>
                </a:cubicBezTo>
                <a:cubicBezTo>
                  <a:pt x="2900947" y="1772867"/>
                  <a:pt x="2990515" y="1774204"/>
                  <a:pt x="3080084" y="1775541"/>
                </a:cubicBezTo>
              </a:path>
            </a:pathLst>
          </a:cu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　</a:t>
            </a:r>
            <a:endParaRPr kumimoji="1" lang="en-US" altLang="ja-JP" dirty="0"/>
          </a:p>
          <a:p>
            <a:r>
              <a:rPr kumimoji="1" lang="ja-JP" altLang="en-US" sz="2000" dirty="0"/>
              <a:t> </a:t>
            </a:r>
            <a:r>
              <a:rPr kumimoji="1" lang="en-US" altLang="ja-JP" sz="2200" dirty="0"/>
              <a:t>F</a:t>
            </a:r>
            <a:r>
              <a:rPr kumimoji="1" lang="ja-JP" altLang="en-US" sz="2200" dirty="0"/>
              <a:t>分布　</a:t>
            </a:r>
            <a:r>
              <a:rPr kumimoji="1" lang="ja-JP" altLang="en-US" dirty="0"/>
              <a:t>　</a:t>
            </a:r>
          </a:p>
        </p:txBody>
      </p:sp>
      <p:cxnSp>
        <p:nvCxnSpPr>
          <p:cNvPr id="16" name="直線コネクタ 15">
            <a:extLst>
              <a:ext uri="{FF2B5EF4-FFF2-40B4-BE49-F238E27FC236}">
                <a16:creationId xmlns:a16="http://schemas.microsoft.com/office/drawing/2014/main" id="{C21C96CB-7E4F-4F63-BA40-10833FEB7E56}"/>
              </a:ext>
            </a:extLst>
          </p:cNvPr>
          <p:cNvCxnSpPr>
            <a:stCxn id="14" idx="0"/>
          </p:cNvCxnSpPr>
          <p:nvPr/>
        </p:nvCxnSpPr>
        <p:spPr>
          <a:xfrm>
            <a:off x="6855115" y="5349558"/>
            <a:ext cx="1879981" cy="595"/>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矢印: 下カーブ 19">
            <a:extLst>
              <a:ext uri="{FF2B5EF4-FFF2-40B4-BE49-F238E27FC236}">
                <a16:creationId xmlns:a16="http://schemas.microsoft.com/office/drawing/2014/main" id="{0C4CF8E1-EDC1-430A-8D8F-4AD6E46EE630}"/>
              </a:ext>
            </a:extLst>
          </p:cNvPr>
          <p:cNvSpPr/>
          <p:nvPr/>
        </p:nvSpPr>
        <p:spPr>
          <a:xfrm rot="21292964">
            <a:off x="5665405" y="3840636"/>
            <a:ext cx="1495342" cy="365720"/>
          </a:xfrm>
          <a:prstGeom prst="curved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a:extLst>
              <a:ext uri="{FF2B5EF4-FFF2-40B4-BE49-F238E27FC236}">
                <a16:creationId xmlns:a16="http://schemas.microsoft.com/office/drawing/2014/main" id="{C42EF353-FEE5-4324-AC6C-7548CB5617A1}"/>
              </a:ext>
            </a:extLst>
          </p:cNvPr>
          <p:cNvSpPr txBox="1"/>
          <p:nvPr/>
        </p:nvSpPr>
        <p:spPr>
          <a:xfrm>
            <a:off x="6188888" y="3926954"/>
            <a:ext cx="622286"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従う</a:t>
            </a:r>
          </a:p>
        </p:txBody>
      </p:sp>
      <p:sp>
        <p:nvSpPr>
          <p:cNvPr id="22" name="コンテンツ プレースホルダー 2">
            <a:extLst>
              <a:ext uri="{FF2B5EF4-FFF2-40B4-BE49-F238E27FC236}">
                <a16:creationId xmlns:a16="http://schemas.microsoft.com/office/drawing/2014/main" id="{7EB7B563-71AC-4159-BF4F-265F16C8EC99}"/>
              </a:ext>
            </a:extLst>
          </p:cNvPr>
          <p:cNvSpPr txBox="1">
            <a:spLocks/>
          </p:cNvSpPr>
          <p:nvPr/>
        </p:nvSpPr>
        <p:spPr bwMode="auto">
          <a:xfrm>
            <a:off x="611560" y="2917821"/>
            <a:ext cx="7772400" cy="9837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r>
              <a:rPr lang="ja-JP" altLang="en-US" sz="2800" kern="0" dirty="0"/>
              <a:t>それぞれの自由度で割って不偏分散と不偏分散の比にすれば</a:t>
            </a:r>
            <a:r>
              <a:rPr lang="en-US" altLang="ja-JP" sz="2800" kern="0" dirty="0"/>
              <a:t>F</a:t>
            </a:r>
            <a:r>
              <a:rPr lang="ja-JP" altLang="en-US" sz="2800" kern="0" dirty="0"/>
              <a:t>分布に従う</a:t>
            </a:r>
          </a:p>
        </p:txBody>
      </p:sp>
      <p:sp>
        <p:nvSpPr>
          <p:cNvPr id="23" name="テキスト ボックス 22">
            <a:extLst>
              <a:ext uri="{FF2B5EF4-FFF2-40B4-BE49-F238E27FC236}">
                <a16:creationId xmlns:a16="http://schemas.microsoft.com/office/drawing/2014/main" id="{2C779470-63F6-4EF1-9BA1-ECFDA9375CB4}"/>
              </a:ext>
            </a:extLst>
          </p:cNvPr>
          <p:cNvSpPr txBox="1"/>
          <p:nvPr/>
        </p:nvSpPr>
        <p:spPr>
          <a:xfrm>
            <a:off x="6948264" y="5517232"/>
            <a:ext cx="1289135"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OK</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Tree>
    <p:extLst>
      <p:ext uri="{BB962C8B-B14F-4D97-AF65-F5344CB8AC3E}">
        <p14:creationId xmlns:p14="http://schemas.microsoft.com/office/powerpoint/2010/main" val="172498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P spid="14" grpId="0" animBg="1"/>
      <p:bldP spid="20" grpId="0" animBg="1"/>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5F117-AB2A-40EB-A213-F4C483A62ECE}"/>
              </a:ext>
            </a:extLst>
          </p:cNvPr>
          <p:cNvSpPr>
            <a:spLocks noGrp="1"/>
          </p:cNvSpPr>
          <p:nvPr>
            <p:ph type="title"/>
          </p:nvPr>
        </p:nvSpPr>
        <p:spPr/>
        <p:txBody>
          <a:bodyPr/>
          <a:lstStyle/>
          <a:p>
            <a:r>
              <a:rPr kumimoji="1" lang="ja-JP" altLang="en-US" dirty="0"/>
              <a:t>２つの自由度</a:t>
            </a:r>
          </a:p>
        </p:txBody>
      </p:sp>
      <p:sp>
        <p:nvSpPr>
          <p:cNvPr id="3" name="コンテンツ プレースホルダー 2">
            <a:extLst>
              <a:ext uri="{FF2B5EF4-FFF2-40B4-BE49-F238E27FC236}">
                <a16:creationId xmlns:a16="http://schemas.microsoft.com/office/drawing/2014/main" id="{2CD0835B-4CE5-43CB-ACDD-51B57851D5DD}"/>
              </a:ext>
            </a:extLst>
          </p:cNvPr>
          <p:cNvSpPr>
            <a:spLocks noGrp="1"/>
          </p:cNvSpPr>
          <p:nvPr>
            <p:ph idx="1"/>
          </p:nvPr>
        </p:nvSpPr>
        <p:spPr>
          <a:xfrm>
            <a:off x="685800" y="2057400"/>
            <a:ext cx="8062664" cy="4114800"/>
          </a:xfrm>
        </p:spPr>
        <p:txBody>
          <a:bodyPr/>
          <a:lstStyle/>
          <a:p>
            <a:pPr algn="just"/>
            <a:r>
              <a:rPr kumimoji="1" lang="ja-JP" altLang="en-US" sz="3000" dirty="0"/>
              <a:t>自由度：データ数（種類）から，変動の計算に使用した標本平均の数</a:t>
            </a:r>
            <a:endParaRPr kumimoji="1" lang="en-US" altLang="ja-JP" sz="3000" dirty="0"/>
          </a:p>
          <a:p>
            <a:pPr algn="just"/>
            <a:r>
              <a:rPr kumimoji="1" lang="ja-JP" altLang="en-US" sz="3000" dirty="0"/>
              <a:t>分散分析の統計量</a:t>
            </a:r>
            <a:r>
              <a:rPr kumimoji="1" lang="en-US" altLang="ja-JP" sz="3000" dirty="0"/>
              <a:t>F</a:t>
            </a:r>
            <a:r>
              <a:rPr kumimoji="1" lang="ja-JP" altLang="en-US" sz="3000" dirty="0"/>
              <a:t>の自由度は</a:t>
            </a:r>
            <a:r>
              <a:rPr kumimoji="1" lang="en-US" altLang="ja-JP" sz="3000" dirty="0"/>
              <a:t>…</a:t>
            </a:r>
          </a:p>
          <a:p>
            <a:pPr marL="0" indent="0" algn="just">
              <a:buNone/>
            </a:pPr>
            <a:r>
              <a:rPr kumimoji="1" lang="ja-JP" altLang="en-US" sz="3000" dirty="0"/>
              <a:t>　　分子（要因分散）の第</a:t>
            </a:r>
            <a:r>
              <a:rPr kumimoji="1" lang="en-US" altLang="ja-JP" sz="3000" dirty="0"/>
              <a:t>1</a:t>
            </a:r>
            <a:r>
              <a:rPr kumimoji="1" lang="ja-JP" altLang="en-US" sz="3000" dirty="0"/>
              <a:t>自由度</a:t>
            </a:r>
            <a:r>
              <a:rPr kumimoji="1" lang="en-US" altLang="ja-JP" sz="3000" i="1" dirty="0">
                <a:latin typeface="Times New Roman" panose="02020603050405020304" pitchFamily="18" charset="0"/>
                <a:cs typeface="Times New Roman" panose="02020603050405020304" pitchFamily="18" charset="0"/>
              </a:rPr>
              <a:t>ν</a:t>
            </a:r>
            <a:r>
              <a:rPr kumimoji="1" lang="en-US" altLang="ja-JP" sz="3000" baseline="-25000" dirty="0">
                <a:latin typeface="Times New Roman" panose="02020603050405020304" pitchFamily="18" charset="0"/>
                <a:cs typeface="Times New Roman" panose="02020603050405020304" pitchFamily="18" charset="0"/>
              </a:rPr>
              <a:t>1</a:t>
            </a:r>
            <a:r>
              <a:rPr kumimoji="1" lang="ja-JP" altLang="en-US" sz="3000" dirty="0"/>
              <a:t>：</a:t>
            </a:r>
            <a:endParaRPr kumimoji="1" lang="en-US" altLang="ja-JP" sz="3000" dirty="0"/>
          </a:p>
          <a:p>
            <a:pPr marL="0" indent="0" algn="just">
              <a:buNone/>
            </a:pPr>
            <a:r>
              <a:rPr kumimoji="1" lang="ja-JP" altLang="en-US" sz="3000" dirty="0"/>
              <a:t>　　　　　　　　　　　　　　水準数－総平均数</a:t>
            </a:r>
            <a:endParaRPr kumimoji="1" lang="en-US" altLang="ja-JP" sz="3000" dirty="0"/>
          </a:p>
          <a:p>
            <a:pPr marL="0" indent="0" algn="just">
              <a:buNone/>
            </a:pPr>
            <a:r>
              <a:rPr kumimoji="1" lang="ja-JP" altLang="en-US" sz="3000" dirty="0"/>
              <a:t>　　分母（誤差分散）の第</a:t>
            </a:r>
            <a:r>
              <a:rPr kumimoji="1" lang="en-US" altLang="ja-JP" sz="3000" dirty="0"/>
              <a:t>2</a:t>
            </a:r>
            <a:r>
              <a:rPr lang="ja-JP" altLang="en-US" sz="3000" dirty="0"/>
              <a:t>自由度</a:t>
            </a:r>
            <a:r>
              <a:rPr lang="en-US" altLang="ja-JP" sz="3000" i="1" dirty="0">
                <a:latin typeface="Times New Roman" panose="02020603050405020304" pitchFamily="18" charset="0"/>
                <a:cs typeface="Times New Roman" panose="02020603050405020304" pitchFamily="18" charset="0"/>
              </a:rPr>
              <a:t>ν</a:t>
            </a:r>
            <a:r>
              <a:rPr lang="en-US" altLang="ja-JP" sz="3000" baseline="-25000" dirty="0">
                <a:latin typeface="Times New Roman" panose="02020603050405020304" pitchFamily="18" charset="0"/>
                <a:cs typeface="Times New Roman" panose="02020603050405020304" pitchFamily="18" charset="0"/>
              </a:rPr>
              <a:t>2</a:t>
            </a:r>
            <a:r>
              <a:rPr lang="ja-JP" altLang="en-US" sz="3000" dirty="0"/>
              <a:t>：</a:t>
            </a:r>
            <a:endParaRPr lang="en-US" altLang="ja-JP" sz="3000" dirty="0"/>
          </a:p>
          <a:p>
            <a:pPr marL="0" indent="0" algn="just">
              <a:buNone/>
            </a:pPr>
            <a:r>
              <a:rPr kumimoji="1" lang="ja-JP" altLang="en-US" sz="3000" dirty="0"/>
              <a:t>　　　　　　　　　　　　　　水準数</a:t>
            </a:r>
            <a:r>
              <a:rPr kumimoji="1" lang="en-US" altLang="ja-JP" sz="3000" dirty="0"/>
              <a:t>×</a:t>
            </a:r>
            <a:r>
              <a:rPr kumimoji="1" lang="ja-JP" altLang="en-US" sz="3000" dirty="0"/>
              <a:t>反復数－水準数</a:t>
            </a:r>
          </a:p>
        </p:txBody>
      </p:sp>
    </p:spTree>
    <p:extLst>
      <p:ext uri="{BB962C8B-B14F-4D97-AF65-F5344CB8AC3E}">
        <p14:creationId xmlns:p14="http://schemas.microsoft.com/office/powerpoint/2010/main" val="124293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5F117-AB2A-40EB-A213-F4C483A62ECE}"/>
              </a:ext>
            </a:extLst>
          </p:cNvPr>
          <p:cNvSpPr>
            <a:spLocks noGrp="1"/>
          </p:cNvSpPr>
          <p:nvPr>
            <p:ph type="title"/>
          </p:nvPr>
        </p:nvSpPr>
        <p:spPr/>
        <p:txBody>
          <a:bodyPr/>
          <a:lstStyle/>
          <a:p>
            <a:r>
              <a:rPr kumimoji="1" lang="ja-JP" altLang="en-US" sz="3500" dirty="0"/>
              <a:t>（対応のない一元配置分散分析の）</a:t>
            </a:r>
            <a:br>
              <a:rPr kumimoji="1" lang="en-US" altLang="ja-JP" sz="3500" dirty="0"/>
            </a:br>
            <a:r>
              <a:rPr kumimoji="1" lang="ja-JP" altLang="en-US" sz="3500" dirty="0"/>
              <a:t>検定統計量</a:t>
            </a:r>
          </a:p>
        </p:txBody>
      </p:sp>
      <p:graphicFrame>
        <p:nvGraphicFramePr>
          <p:cNvPr id="5" name="オブジェクト 4">
            <a:extLst>
              <a:ext uri="{FF2B5EF4-FFF2-40B4-BE49-F238E27FC236}">
                <a16:creationId xmlns:a16="http://schemas.microsoft.com/office/drawing/2014/main" id="{04263EB6-2ABC-4EE5-A29D-7972303D937F}"/>
              </a:ext>
            </a:extLst>
          </p:cNvPr>
          <p:cNvGraphicFramePr>
            <a:graphicFrameLocks noChangeAspect="1"/>
          </p:cNvGraphicFramePr>
          <p:nvPr>
            <p:extLst>
              <p:ext uri="{D42A27DB-BD31-4B8C-83A1-F6EECF244321}">
                <p14:modId xmlns:p14="http://schemas.microsoft.com/office/powerpoint/2010/main" val="477756139"/>
              </p:ext>
            </p:extLst>
          </p:nvPr>
        </p:nvGraphicFramePr>
        <p:xfrm>
          <a:off x="407988" y="2276475"/>
          <a:ext cx="8328025" cy="1728788"/>
        </p:xfrm>
        <a:graphic>
          <a:graphicData uri="http://schemas.openxmlformats.org/presentationml/2006/ole">
            <mc:AlternateContent xmlns:mc="http://schemas.openxmlformats.org/markup-compatibility/2006">
              <mc:Choice xmlns:v="urn:schemas-microsoft-com:vml" Requires="v">
                <p:oleObj spid="_x0000_s1091" name="Equation" r:id="rId3" imgW="4406760" imgH="914400" progId="Equation.DSMT4">
                  <p:embed/>
                </p:oleObj>
              </mc:Choice>
              <mc:Fallback>
                <p:oleObj name="Equation" r:id="rId3" imgW="4406760" imgH="914400" progId="Equation.DSMT4">
                  <p:embed/>
                  <p:pic>
                    <p:nvPicPr>
                      <p:cNvPr id="0" name="Object 1"/>
                      <p:cNvPicPr>
                        <a:picLocks noChangeAspect="1" noChangeArrowheads="1"/>
                      </p:cNvPicPr>
                      <p:nvPr/>
                    </p:nvPicPr>
                    <p:blipFill>
                      <a:blip r:embed="rId4"/>
                      <a:srcRect/>
                      <a:stretch>
                        <a:fillRect/>
                      </a:stretch>
                    </p:blipFill>
                    <p:spPr bwMode="auto">
                      <a:xfrm>
                        <a:off x="407988" y="2276475"/>
                        <a:ext cx="8328025" cy="172878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D45C5CC8-36BA-4AF8-9977-C2D2F0E59441}"/>
                  </a:ext>
                </a:extLst>
              </p:cNvPr>
              <p:cNvSpPr txBox="1"/>
              <p:nvPr/>
            </p:nvSpPr>
            <p:spPr>
              <a:xfrm>
                <a:off x="395536" y="4293096"/>
                <a:ext cx="5641288" cy="1150251"/>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小麦の事例の検定統計量</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14:m>
                  <m:oMath xmlns:m="http://schemas.openxmlformats.org/officeDocument/2006/math">
                    <m:f>
                      <m:fPr>
                        <m:ctrlPr>
                          <a:rPr kumimoji="1" lang="en-US" altLang="ja-JP" sz="3000" i="1" smtClean="0">
                            <a:solidFill>
                              <a:schemeClr val="bg1"/>
                            </a:solidFill>
                            <a:latin typeface="Cambria Math" panose="02040503050406030204" pitchFamily="18" charset="0"/>
                          </a:rPr>
                        </m:ctrlPr>
                      </m:fPr>
                      <m:num>
                        <m:f>
                          <m:fPr>
                            <m:ctrlPr>
                              <a:rPr kumimoji="1" lang="en-US" altLang="ja-JP" sz="3000" i="1" smtClean="0">
                                <a:solidFill>
                                  <a:schemeClr val="bg1"/>
                                </a:solidFill>
                                <a:latin typeface="Cambria Math" panose="02040503050406030204" pitchFamily="18" charset="0"/>
                              </a:rPr>
                            </m:ctrlPr>
                          </m:fPr>
                          <m:num>
                            <m:r>
                              <a:rPr kumimoji="1" lang="en-US" altLang="ja-JP" sz="3000" b="0" i="1" smtClean="0">
                                <a:solidFill>
                                  <a:schemeClr val="bg1"/>
                                </a:solidFill>
                                <a:latin typeface="Cambria Math" panose="02040503050406030204" pitchFamily="18" charset="0"/>
                              </a:rPr>
                              <m:t>100</m:t>
                            </m:r>
                          </m:num>
                          <m:den>
                            <m:r>
                              <a:rPr kumimoji="1" lang="en-US" altLang="ja-JP" sz="3000" b="0" i="1" smtClean="0">
                                <a:solidFill>
                                  <a:schemeClr val="bg1"/>
                                </a:solidFill>
                                <a:latin typeface="Cambria Math" panose="02040503050406030204" pitchFamily="18" charset="0"/>
                              </a:rPr>
                              <m:t>3−1</m:t>
                            </m:r>
                          </m:den>
                        </m:f>
                      </m:num>
                      <m:den>
                        <m:f>
                          <m:fPr>
                            <m:ctrlPr>
                              <a:rPr kumimoji="1" lang="en-US" altLang="ja-JP" sz="3000" i="1" smtClean="0">
                                <a:solidFill>
                                  <a:schemeClr val="bg1"/>
                                </a:solidFill>
                                <a:latin typeface="Cambria Math" panose="02040503050406030204" pitchFamily="18" charset="0"/>
                              </a:rPr>
                            </m:ctrlPr>
                          </m:fPr>
                          <m:num>
                            <m:r>
                              <a:rPr kumimoji="1" lang="en-US" altLang="ja-JP" sz="3000" b="0" i="1" smtClean="0">
                                <a:solidFill>
                                  <a:schemeClr val="bg1"/>
                                </a:solidFill>
                                <a:latin typeface="Cambria Math" panose="02040503050406030204" pitchFamily="18" charset="0"/>
                              </a:rPr>
                              <m:t>12</m:t>
                            </m:r>
                          </m:num>
                          <m:den>
                            <m:r>
                              <a:rPr kumimoji="1" lang="en-US" altLang="ja-JP" sz="3000" b="0" i="1" smtClean="0">
                                <a:solidFill>
                                  <a:schemeClr val="bg1"/>
                                </a:solidFill>
                                <a:latin typeface="Cambria Math" panose="02040503050406030204" pitchFamily="18" charset="0"/>
                              </a:rPr>
                              <m:t>6−3</m:t>
                            </m:r>
                          </m:den>
                        </m:f>
                      </m:den>
                    </m:f>
                    <m:r>
                      <a:rPr kumimoji="1" lang="ja-JP" altLang="en-US" sz="3000" i="1" dirty="0">
                        <a:solidFill>
                          <a:schemeClr val="bg1"/>
                        </a:solidFill>
                        <a:latin typeface="Cambria Math" panose="02040503050406030204" pitchFamily="18" charset="0"/>
                      </a:rPr>
                      <m:t>＝</m:t>
                    </m:r>
                    <m:f>
                      <m:fPr>
                        <m:ctrlPr>
                          <a:rPr kumimoji="1" lang="en-US" altLang="ja-JP" sz="3000" i="1" dirty="0" smtClean="0">
                            <a:solidFill>
                              <a:schemeClr val="bg1"/>
                            </a:solidFill>
                            <a:latin typeface="Cambria Math" panose="02040503050406030204" pitchFamily="18" charset="0"/>
                          </a:rPr>
                        </m:ctrlPr>
                      </m:fPr>
                      <m:num>
                        <m:r>
                          <a:rPr kumimoji="1" lang="en-US" altLang="ja-JP" sz="3000" b="0" i="1" dirty="0" smtClean="0">
                            <a:solidFill>
                              <a:schemeClr val="bg1"/>
                            </a:solidFill>
                            <a:latin typeface="Cambria Math" panose="02040503050406030204" pitchFamily="18" charset="0"/>
                          </a:rPr>
                          <m:t>50</m:t>
                        </m:r>
                      </m:num>
                      <m:den>
                        <m:r>
                          <a:rPr kumimoji="1" lang="en-US" altLang="ja-JP" sz="3000" b="0" i="1" dirty="0" smtClean="0">
                            <a:solidFill>
                              <a:schemeClr val="bg1"/>
                            </a:solidFill>
                            <a:latin typeface="Cambria Math" panose="02040503050406030204" pitchFamily="18" charset="0"/>
                          </a:rPr>
                          <m:t>4</m:t>
                        </m:r>
                      </m:den>
                    </m:f>
                  </m:oMath>
                </a14:m>
                <a:r>
                  <a:rPr kumimoji="1" lang="ja-JP" altLang="en-US" sz="2500" dirty="0">
                    <a:solidFill>
                      <a:schemeClr val="bg1"/>
                    </a:solidFill>
                    <a:latin typeface="+mj-ea"/>
                    <a:ea typeface="+mj-ea"/>
                    <a:cs typeface="Meiryo UI" pitchFamily="50" charset="-128"/>
                  </a:rPr>
                  <a:t>＝</a:t>
                </a:r>
                <a:r>
                  <a:rPr kumimoji="1" lang="en-US" altLang="ja-JP" sz="2500" dirty="0">
                    <a:solidFill>
                      <a:schemeClr val="bg1"/>
                    </a:solidFill>
                    <a:latin typeface="+mj-ea"/>
                    <a:ea typeface="+mj-ea"/>
                    <a:cs typeface="Meiryo UI" pitchFamily="50" charset="-128"/>
                  </a:rPr>
                  <a:t>12.5</a:t>
                </a:r>
                <a:endParaRPr kumimoji="1" lang="ja-JP" altLang="en-US" sz="2500" dirty="0">
                  <a:solidFill>
                    <a:schemeClr val="bg1"/>
                  </a:solidFill>
                  <a:latin typeface="+mj-ea"/>
                  <a:ea typeface="+mj-ea"/>
                  <a:cs typeface="Meiryo UI" pitchFamily="50" charset="-128"/>
                </a:endParaRPr>
              </a:p>
            </p:txBody>
          </p:sp>
        </mc:Choice>
        <mc:Fallback xmlns="">
          <p:sp>
            <p:nvSpPr>
              <p:cNvPr id="7" name="テキスト ボックス 6">
                <a:extLst>
                  <a:ext uri="{FF2B5EF4-FFF2-40B4-BE49-F238E27FC236}">
                    <a16:creationId xmlns:a16="http://schemas.microsoft.com/office/drawing/2014/main" id="{D45C5CC8-36BA-4AF8-9977-C2D2F0E59441}"/>
                  </a:ext>
                </a:extLst>
              </p:cNvPr>
              <p:cNvSpPr txBox="1">
                <a:spLocks noRot="1" noChangeAspect="1" noMove="1" noResize="1" noEditPoints="1" noAdjustHandles="1" noChangeArrowheads="1" noChangeShapeType="1" noTextEdit="1"/>
              </p:cNvSpPr>
              <p:nvPr/>
            </p:nvSpPr>
            <p:spPr>
              <a:xfrm>
                <a:off x="395536" y="4293096"/>
                <a:ext cx="5641288" cy="1150251"/>
              </a:xfrm>
              <a:prstGeom prst="rect">
                <a:avLst/>
              </a:prstGeom>
              <a:blipFill>
                <a:blip r:embed="rId5"/>
                <a:stretch>
                  <a:fillRect l="-1189" r="-865"/>
                </a:stretch>
              </a:blipFill>
            </p:spPr>
            <p:txBody>
              <a:bodyPr/>
              <a:lstStyle/>
              <a:p>
                <a:r>
                  <a:rPr lang="ja-JP" altLang="en-US">
                    <a:noFill/>
                  </a:rPr>
                  <a:t> </a:t>
                </a:r>
              </a:p>
            </p:txBody>
          </p:sp>
        </mc:Fallback>
      </mc:AlternateContent>
      <p:sp>
        <p:nvSpPr>
          <p:cNvPr id="8" name="四角形: 角を丸くする 7">
            <a:extLst>
              <a:ext uri="{FF2B5EF4-FFF2-40B4-BE49-F238E27FC236}">
                <a16:creationId xmlns:a16="http://schemas.microsoft.com/office/drawing/2014/main" id="{D6BE6C6B-8790-432D-A6FB-2A2E48A2988B}"/>
              </a:ext>
            </a:extLst>
          </p:cNvPr>
          <p:cNvSpPr/>
          <p:nvPr/>
        </p:nvSpPr>
        <p:spPr>
          <a:xfrm>
            <a:off x="5364088" y="4688201"/>
            <a:ext cx="576064" cy="360040"/>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02A64C42-943C-47DE-B591-C033714E8ABA}"/>
              </a:ext>
            </a:extLst>
          </p:cNvPr>
          <p:cNvCxnSpPr/>
          <p:nvPr/>
        </p:nvCxnSpPr>
        <p:spPr>
          <a:xfrm flipH="1">
            <a:off x="5940152" y="4869160"/>
            <a:ext cx="432048" cy="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79C13A5-58C6-44ED-9E2B-B6A5994609F3}"/>
              </a:ext>
            </a:extLst>
          </p:cNvPr>
          <p:cNvSpPr txBox="1"/>
          <p:nvPr/>
        </p:nvSpPr>
        <p:spPr>
          <a:xfrm>
            <a:off x="6349575" y="4653136"/>
            <a:ext cx="1817204"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任意の有意水準に対応する限界値と比較</a:t>
            </a:r>
          </a:p>
        </p:txBody>
      </p:sp>
    </p:spTree>
    <p:extLst>
      <p:ext uri="{BB962C8B-B14F-4D97-AF65-F5344CB8AC3E}">
        <p14:creationId xmlns:p14="http://schemas.microsoft.com/office/powerpoint/2010/main" val="306006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1DC398-B14B-47BF-BAE4-C8EED88A68D1}"/>
              </a:ext>
            </a:extLst>
          </p:cNvPr>
          <p:cNvSpPr>
            <a:spLocks noGrp="1"/>
          </p:cNvSpPr>
          <p:nvPr>
            <p:ph type="title"/>
          </p:nvPr>
        </p:nvSpPr>
        <p:spPr/>
        <p:txBody>
          <a:bodyPr/>
          <a:lstStyle/>
          <a:p>
            <a:r>
              <a:rPr kumimoji="1" lang="ja-JP" altLang="en-US" dirty="0"/>
              <a:t>仮説の検定</a:t>
            </a:r>
          </a:p>
        </p:txBody>
      </p:sp>
      <p:sp>
        <p:nvSpPr>
          <p:cNvPr id="4" name="直角三角形 3">
            <a:extLst>
              <a:ext uri="{FF2B5EF4-FFF2-40B4-BE49-F238E27FC236}">
                <a16:creationId xmlns:a16="http://schemas.microsoft.com/office/drawing/2014/main" id="{A79ADE10-FBA5-4A55-8C91-F76010D335F2}"/>
              </a:ext>
            </a:extLst>
          </p:cNvPr>
          <p:cNvSpPr/>
          <p:nvPr/>
        </p:nvSpPr>
        <p:spPr>
          <a:xfrm>
            <a:off x="5576144" y="4736660"/>
            <a:ext cx="1698172" cy="330321"/>
          </a:xfrm>
          <a:prstGeom prst="rtTriangl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a:extLst>
              <a:ext uri="{FF2B5EF4-FFF2-40B4-BE49-F238E27FC236}">
                <a16:creationId xmlns:a16="http://schemas.microsoft.com/office/drawing/2014/main" id="{0B750BBD-07D5-4255-A8CD-4E384273FD8E}"/>
              </a:ext>
            </a:extLst>
          </p:cNvPr>
          <p:cNvSpPr txBox="1"/>
          <p:nvPr/>
        </p:nvSpPr>
        <p:spPr>
          <a:xfrm>
            <a:off x="1059435" y="4950145"/>
            <a:ext cx="344966" cy="477054"/>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8E15A39E-D37E-43A8-A7EC-C7AA50353AB3}"/>
              </a:ext>
            </a:extLst>
          </p:cNvPr>
          <p:cNvSpPr txBox="1"/>
          <p:nvPr/>
        </p:nvSpPr>
        <p:spPr>
          <a:xfrm>
            <a:off x="2879858" y="4972851"/>
            <a:ext cx="344966" cy="477054"/>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フリーフォーム: 図形 7">
            <a:extLst>
              <a:ext uri="{FF2B5EF4-FFF2-40B4-BE49-F238E27FC236}">
                <a16:creationId xmlns:a16="http://schemas.microsoft.com/office/drawing/2014/main" id="{15864AAB-C089-4907-97AF-9CC7ADD9E9E0}"/>
              </a:ext>
            </a:extLst>
          </p:cNvPr>
          <p:cNvSpPr/>
          <p:nvPr/>
        </p:nvSpPr>
        <p:spPr>
          <a:xfrm>
            <a:off x="1231918" y="2392922"/>
            <a:ext cx="5708783" cy="2632411"/>
          </a:xfrm>
          <a:custGeom>
            <a:avLst/>
            <a:gdLst>
              <a:gd name="connsiteX0" fmla="*/ 0 w 7468881"/>
              <a:gd name="connsiteY0" fmla="*/ 3658744 h 3658744"/>
              <a:gd name="connsiteX1" fmla="*/ 507147 w 7468881"/>
              <a:gd name="connsiteY1" fmla="*/ 2905709 h 3658744"/>
              <a:gd name="connsiteX2" fmla="*/ 1260182 w 7468881"/>
              <a:gd name="connsiteY2" fmla="*/ 1144 h 3658744"/>
              <a:gd name="connsiteX3" fmla="*/ 3012142 w 7468881"/>
              <a:gd name="connsiteY3" fmla="*/ 2567611 h 3658744"/>
              <a:gd name="connsiteX4" fmla="*/ 4856310 w 7468881"/>
              <a:gd name="connsiteY4" fmla="*/ 3489695 h 3658744"/>
              <a:gd name="connsiteX5" fmla="*/ 7468881 w 7468881"/>
              <a:gd name="connsiteY5" fmla="*/ 3628008 h 365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8881" h="3658744">
                <a:moveTo>
                  <a:pt x="0" y="3658744"/>
                </a:moveTo>
                <a:cubicBezTo>
                  <a:pt x="148558" y="3587026"/>
                  <a:pt x="297117" y="3515309"/>
                  <a:pt x="507147" y="2905709"/>
                </a:cubicBezTo>
                <a:cubicBezTo>
                  <a:pt x="717177" y="2296109"/>
                  <a:pt x="842683" y="57494"/>
                  <a:pt x="1260182" y="1144"/>
                </a:cubicBezTo>
                <a:cubicBezTo>
                  <a:pt x="1677681" y="-55206"/>
                  <a:pt x="2412787" y="1986186"/>
                  <a:pt x="3012142" y="2567611"/>
                </a:cubicBezTo>
                <a:cubicBezTo>
                  <a:pt x="3611497" y="3149036"/>
                  <a:pt x="4113520" y="3312962"/>
                  <a:pt x="4856310" y="3489695"/>
                </a:cubicBezTo>
                <a:cubicBezTo>
                  <a:pt x="5599100" y="3666428"/>
                  <a:pt x="6533990" y="3647218"/>
                  <a:pt x="7468881" y="3628008"/>
                </a:cubicBezTo>
              </a:path>
            </a:pathLst>
          </a:custGeom>
          <a:solidFill>
            <a:srgbClr val="92D05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9" name="直線コネクタ 8">
            <a:extLst>
              <a:ext uri="{FF2B5EF4-FFF2-40B4-BE49-F238E27FC236}">
                <a16:creationId xmlns:a16="http://schemas.microsoft.com/office/drawing/2014/main" id="{1B4952DC-AF43-4FCC-B521-F59D51FB66A1}"/>
              </a:ext>
            </a:extLst>
          </p:cNvPr>
          <p:cNvCxnSpPr>
            <a:cxnSpLocks/>
          </p:cNvCxnSpPr>
          <p:nvPr/>
        </p:nvCxnSpPr>
        <p:spPr>
          <a:xfrm flipV="1">
            <a:off x="1208600" y="5019164"/>
            <a:ext cx="5741641" cy="12423"/>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F88127F4-1D1D-4016-B287-2A7688C950E1}"/>
                  </a:ext>
                </a:extLst>
              </p:cNvPr>
              <p:cNvSpPr txBox="1"/>
              <p:nvPr/>
            </p:nvSpPr>
            <p:spPr>
              <a:xfrm>
                <a:off x="6948264" y="4725144"/>
                <a:ext cx="1521570" cy="616451"/>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14:m>
                  <m:oMath xmlns:m="http://schemas.openxmlformats.org/officeDocument/2006/math">
                    <m:r>
                      <a:rPr lang="en-US" altLang="ja-JP" sz="1800" i="1" dirty="0">
                        <a:solidFill>
                          <a:schemeClr val="bg1"/>
                        </a:solidFill>
                        <a:latin typeface="Cambria Math" panose="02040503050406030204" pitchFamily="18" charset="0"/>
                        <a:ea typeface="ＭＳ Ｐゴシック" panose="020B0600070205080204" pitchFamily="50" charset="-128"/>
                      </a:rPr>
                      <m:t>=</m:t>
                    </m:r>
                    <m:f>
                      <m:fPr>
                        <m:ctrlPr>
                          <a:rPr kumimoji="1" lang="en-US" altLang="ja-JP" sz="1800" i="1" smtClean="0">
                            <a:solidFill>
                              <a:schemeClr val="bg1"/>
                            </a:solidFill>
                            <a:latin typeface="Cambria Math" panose="02040503050406030204" pitchFamily="18" charset="0"/>
                            <a:ea typeface="ＭＳ Ｐゴシック" panose="020B0600070205080204" pitchFamily="50" charset="-128"/>
                          </a:rPr>
                        </m:ctrlPr>
                      </m:fPr>
                      <m:num>
                        <m:r>
                          <a:rPr lang="ja-JP" altLang="en-US" sz="1800" i="1">
                            <a:solidFill>
                              <a:schemeClr val="bg1"/>
                            </a:solidFill>
                            <a:latin typeface="Cambria Math" panose="02040503050406030204" pitchFamily="18" charset="0"/>
                            <a:ea typeface="ＭＳ Ｐゴシック" panose="020B0600070205080204" pitchFamily="50" charset="-128"/>
                          </a:rPr>
                          <m:t>要因分散</m:t>
                        </m:r>
                      </m:num>
                      <m:den>
                        <m:r>
                          <a:rPr lang="ja-JP" altLang="en-US" sz="1800" i="1">
                            <a:solidFill>
                              <a:schemeClr val="bg1"/>
                            </a:solidFill>
                            <a:latin typeface="Cambria Math" panose="02040503050406030204" pitchFamily="18" charset="0"/>
                            <a:ea typeface="ＭＳ Ｐゴシック" panose="020B0600070205080204" pitchFamily="50" charset="-128"/>
                          </a:rPr>
                          <m:t>誤差分散</m:t>
                        </m:r>
                      </m:den>
                    </m:f>
                  </m:oMath>
                </a14:m>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0" name="テキスト ボックス 9">
                <a:extLst>
                  <a:ext uri="{FF2B5EF4-FFF2-40B4-BE49-F238E27FC236}">
                    <a16:creationId xmlns:a16="http://schemas.microsoft.com/office/drawing/2014/main" id="{F88127F4-1D1D-4016-B287-2A7688C950E1}"/>
                  </a:ext>
                </a:extLst>
              </p:cNvPr>
              <p:cNvSpPr txBox="1">
                <a:spLocks noRot="1" noChangeAspect="1" noMove="1" noResize="1" noEditPoints="1" noAdjustHandles="1" noChangeArrowheads="1" noChangeShapeType="1" noTextEdit="1"/>
              </p:cNvSpPr>
              <p:nvPr/>
            </p:nvSpPr>
            <p:spPr>
              <a:xfrm>
                <a:off x="6948264" y="4725144"/>
                <a:ext cx="1521570" cy="616451"/>
              </a:xfrm>
              <a:prstGeom prst="rect">
                <a:avLst/>
              </a:prstGeom>
              <a:blipFill>
                <a:blip r:embed="rId2"/>
                <a:stretch>
                  <a:fillRect l="-6827" t="-3960" b="-3960"/>
                </a:stretch>
              </a:blipFill>
              <a:ln>
                <a:noFill/>
              </a:ln>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B5F458E2-EB74-455A-BD57-1FB89E94B968}"/>
              </a:ext>
            </a:extLst>
          </p:cNvPr>
          <p:cNvSpPr txBox="1"/>
          <p:nvPr/>
        </p:nvSpPr>
        <p:spPr>
          <a:xfrm>
            <a:off x="397754" y="2152203"/>
            <a:ext cx="1617149" cy="646331"/>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自由度で形状は変化</a:t>
            </a:r>
          </a:p>
        </p:txBody>
      </p:sp>
      <p:cxnSp>
        <p:nvCxnSpPr>
          <p:cNvPr id="12" name="直線矢印コネクタ 11">
            <a:extLst>
              <a:ext uri="{FF2B5EF4-FFF2-40B4-BE49-F238E27FC236}">
                <a16:creationId xmlns:a16="http://schemas.microsoft.com/office/drawing/2014/main" id="{9BDD3903-2D5F-49C4-9B09-A2F07F051BD2}"/>
              </a:ext>
            </a:extLst>
          </p:cNvPr>
          <p:cNvCxnSpPr>
            <a:cxnSpLocks/>
          </p:cNvCxnSpPr>
          <p:nvPr/>
        </p:nvCxnSpPr>
        <p:spPr>
          <a:xfrm>
            <a:off x="1404401" y="2820390"/>
            <a:ext cx="333773" cy="407685"/>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13" name="矢印: 左右 12">
            <a:extLst>
              <a:ext uri="{FF2B5EF4-FFF2-40B4-BE49-F238E27FC236}">
                <a16:creationId xmlns:a16="http://schemas.microsoft.com/office/drawing/2014/main" id="{87D11C82-13F4-45B4-AD21-41DB339D5472}"/>
              </a:ext>
            </a:extLst>
          </p:cNvPr>
          <p:cNvSpPr/>
          <p:nvPr/>
        </p:nvSpPr>
        <p:spPr>
          <a:xfrm>
            <a:off x="1208600" y="5322112"/>
            <a:ext cx="3239122" cy="369332"/>
          </a:xfrm>
          <a:prstGeom prst="leftRightArrow">
            <a:avLst>
              <a:gd name="adj1" fmla="val 35388"/>
              <a:gd name="adj2" fmla="val 50000"/>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bg1"/>
              </a:solidFill>
            </a:endParaRPr>
          </a:p>
        </p:txBody>
      </p:sp>
      <p:sp>
        <p:nvSpPr>
          <p:cNvPr id="14" name="矢印: 右 13">
            <a:extLst>
              <a:ext uri="{FF2B5EF4-FFF2-40B4-BE49-F238E27FC236}">
                <a16:creationId xmlns:a16="http://schemas.microsoft.com/office/drawing/2014/main" id="{0EABC957-88AD-469E-8AB4-62E4D96B96A0}"/>
              </a:ext>
            </a:extLst>
          </p:cNvPr>
          <p:cNvSpPr/>
          <p:nvPr/>
        </p:nvSpPr>
        <p:spPr>
          <a:xfrm>
            <a:off x="4492681" y="5357568"/>
            <a:ext cx="2378081" cy="292687"/>
          </a:xfrm>
          <a:prstGeom prst="rightArrow">
            <a:avLst>
              <a:gd name="adj1" fmla="val 50000"/>
              <a:gd name="adj2" fmla="val 46952"/>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bg1"/>
              </a:solidFill>
            </a:endParaRPr>
          </a:p>
        </p:txBody>
      </p:sp>
      <p:cxnSp>
        <p:nvCxnSpPr>
          <p:cNvPr id="15" name="直線矢印コネクタ 14">
            <a:extLst>
              <a:ext uri="{FF2B5EF4-FFF2-40B4-BE49-F238E27FC236}">
                <a16:creationId xmlns:a16="http://schemas.microsoft.com/office/drawing/2014/main" id="{F9EFFE7E-6707-4F54-97B3-9A20FFA028E2}"/>
              </a:ext>
            </a:extLst>
          </p:cNvPr>
          <p:cNvCxnSpPr>
            <a:cxnSpLocks/>
          </p:cNvCxnSpPr>
          <p:nvPr/>
        </p:nvCxnSpPr>
        <p:spPr>
          <a:xfrm flipH="1" flipV="1">
            <a:off x="4470691" y="4557679"/>
            <a:ext cx="15296" cy="1186370"/>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7BEBF1B-9512-47E9-8F92-FAD7D61DFD46}"/>
              </a:ext>
            </a:extLst>
          </p:cNvPr>
          <p:cNvSpPr txBox="1"/>
          <p:nvPr/>
        </p:nvSpPr>
        <p:spPr>
          <a:xfrm>
            <a:off x="4659626" y="5631422"/>
            <a:ext cx="2044193" cy="369332"/>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帰無仮説の棄却域</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E9F1C681-1144-44C3-88D5-4A0D0B5AD3CB}"/>
              </a:ext>
            </a:extLst>
          </p:cNvPr>
          <p:cNvSpPr txBox="1"/>
          <p:nvPr/>
        </p:nvSpPr>
        <p:spPr>
          <a:xfrm>
            <a:off x="4276612" y="3649719"/>
            <a:ext cx="383014" cy="923330"/>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18" name="テキスト ボックス 17">
            <a:extLst>
              <a:ext uri="{FF2B5EF4-FFF2-40B4-BE49-F238E27FC236}">
                <a16:creationId xmlns:a16="http://schemas.microsoft.com/office/drawing/2014/main" id="{6D7DA737-880D-4B89-89FA-8F6AC6A89552}"/>
              </a:ext>
            </a:extLst>
          </p:cNvPr>
          <p:cNvSpPr txBox="1"/>
          <p:nvPr/>
        </p:nvSpPr>
        <p:spPr>
          <a:xfrm>
            <a:off x="4818221" y="3785627"/>
            <a:ext cx="2763513" cy="646331"/>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有意水準</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p>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上側だけ</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の片側検定）</a:t>
            </a:r>
          </a:p>
        </p:txBody>
      </p:sp>
      <p:sp>
        <p:nvSpPr>
          <p:cNvPr id="20" name="テキスト ボックス 19">
            <a:extLst>
              <a:ext uri="{FF2B5EF4-FFF2-40B4-BE49-F238E27FC236}">
                <a16:creationId xmlns:a16="http://schemas.microsoft.com/office/drawing/2014/main" id="{C03FCFE6-874A-41BC-A991-83CEBCAFFE14}"/>
              </a:ext>
            </a:extLst>
          </p:cNvPr>
          <p:cNvSpPr txBox="1"/>
          <p:nvPr/>
        </p:nvSpPr>
        <p:spPr>
          <a:xfrm>
            <a:off x="1796662" y="5631422"/>
            <a:ext cx="2044193" cy="369332"/>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帰無仮説の受容域</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 name="テキスト ボックス 5">
            <a:extLst>
              <a:ext uri="{FF2B5EF4-FFF2-40B4-BE49-F238E27FC236}">
                <a16:creationId xmlns:a16="http://schemas.microsoft.com/office/drawing/2014/main" id="{8C5539BD-501C-45B2-9809-C6925F47DC73}"/>
              </a:ext>
            </a:extLst>
          </p:cNvPr>
          <p:cNvSpPr txBox="1"/>
          <p:nvPr/>
        </p:nvSpPr>
        <p:spPr>
          <a:xfrm>
            <a:off x="1669399" y="3949794"/>
            <a:ext cx="1800493" cy="646331"/>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（要因効果なし）</a:t>
            </a:r>
          </a:p>
        </p:txBody>
      </p:sp>
      <p:sp>
        <p:nvSpPr>
          <p:cNvPr id="23" name="直角三角形 22">
            <a:extLst>
              <a:ext uri="{FF2B5EF4-FFF2-40B4-BE49-F238E27FC236}">
                <a16:creationId xmlns:a16="http://schemas.microsoft.com/office/drawing/2014/main" id="{DDC98752-7F30-4B18-85D3-7AF373E628BA}"/>
              </a:ext>
            </a:extLst>
          </p:cNvPr>
          <p:cNvSpPr/>
          <p:nvPr/>
        </p:nvSpPr>
        <p:spPr>
          <a:xfrm>
            <a:off x="4489201" y="4808365"/>
            <a:ext cx="914373" cy="208056"/>
          </a:xfrm>
          <a:prstGeom prst="rtTriangle">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C27C9DDF-B755-45B6-9863-4BFAB1960080}"/>
              </a:ext>
            </a:extLst>
          </p:cNvPr>
          <p:cNvCxnSpPr>
            <a:cxnSpLocks/>
          </p:cNvCxnSpPr>
          <p:nvPr/>
        </p:nvCxnSpPr>
        <p:spPr>
          <a:xfrm flipH="1">
            <a:off x="4596944" y="4431530"/>
            <a:ext cx="442554" cy="5371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8804C769-35F4-459D-BEDB-1FE37B251B55}"/>
              </a:ext>
            </a:extLst>
          </p:cNvPr>
          <p:cNvSpPr txBox="1"/>
          <p:nvPr/>
        </p:nvSpPr>
        <p:spPr>
          <a:xfrm>
            <a:off x="3635896" y="2239847"/>
            <a:ext cx="4304973" cy="1107996"/>
          </a:xfrm>
          <a:prstGeom prst="rect">
            <a:avLst/>
          </a:prstGeom>
          <a:noFill/>
          <a:ln w="38100">
            <a:solidFill>
              <a:srgbClr val="FFFF00"/>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片側検定で良い</a:t>
            </a:r>
            <a:r>
              <a:rPr kumimoji="1" lang="ja-JP" altLang="en-US" sz="2200" dirty="0">
                <a:solidFill>
                  <a:schemeClr val="bg1"/>
                </a:solidFill>
                <a:latin typeface="ＭＳ Ｐゴシック" panose="020B0600070205080204" pitchFamily="50" charset="-128"/>
                <a:cs typeface="Meiryo UI" pitchFamily="50" charset="-128"/>
              </a:rPr>
              <a:t>ことが「等分散の検定」とは異なる</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（要因分散を分子にするため，上側しか興味がない）</a:t>
            </a:r>
          </a:p>
        </p:txBody>
      </p:sp>
    </p:spTree>
    <p:extLst>
      <p:ext uri="{BB962C8B-B14F-4D97-AF65-F5344CB8AC3E}">
        <p14:creationId xmlns:p14="http://schemas.microsoft.com/office/powerpoint/2010/main" val="387930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1A1F3-F0A2-4888-BC97-CC432C9B57DF}"/>
              </a:ext>
            </a:extLst>
          </p:cNvPr>
          <p:cNvSpPr>
            <a:spLocks noGrp="1"/>
          </p:cNvSpPr>
          <p:nvPr>
            <p:ph type="title"/>
          </p:nvPr>
        </p:nvSpPr>
        <p:spPr/>
        <p:txBody>
          <a:bodyPr/>
          <a:lstStyle/>
          <a:p>
            <a:r>
              <a:rPr kumimoji="1" lang="ja-JP" altLang="en-US" dirty="0"/>
              <a:t>限界値の読み取り</a:t>
            </a:r>
          </a:p>
        </p:txBody>
      </p:sp>
      <p:graphicFrame>
        <p:nvGraphicFramePr>
          <p:cNvPr id="4" name="コンテンツ プレースホルダー 3">
            <a:extLst>
              <a:ext uri="{FF2B5EF4-FFF2-40B4-BE49-F238E27FC236}">
                <a16:creationId xmlns:a16="http://schemas.microsoft.com/office/drawing/2014/main" id="{8E7A2B89-4E63-4390-91C9-244D3C4A0B32}"/>
              </a:ext>
            </a:extLst>
          </p:cNvPr>
          <p:cNvGraphicFramePr>
            <a:graphicFrameLocks noGrp="1"/>
          </p:cNvGraphicFramePr>
          <p:nvPr>
            <p:ph idx="1"/>
            <p:extLst>
              <p:ext uri="{D42A27DB-BD31-4B8C-83A1-F6EECF244321}">
                <p14:modId xmlns:p14="http://schemas.microsoft.com/office/powerpoint/2010/main" val="2972780847"/>
              </p:ext>
            </p:extLst>
          </p:nvPr>
        </p:nvGraphicFramePr>
        <p:xfrm>
          <a:off x="1242864" y="2807668"/>
          <a:ext cx="6910536" cy="2123440"/>
        </p:xfrm>
        <a:graphic>
          <a:graphicData uri="http://schemas.openxmlformats.org/drawingml/2006/table">
            <a:tbl>
              <a:tblPr firstRow="1" firstCol="1" bandRow="1">
                <a:tableStyleId>{5C22544A-7EE6-4342-B048-85BDC9FD1C3A}</a:tableStyleId>
              </a:tblPr>
              <a:tblGrid>
                <a:gridCol w="863817">
                  <a:extLst>
                    <a:ext uri="{9D8B030D-6E8A-4147-A177-3AD203B41FA5}">
                      <a16:colId xmlns:a16="http://schemas.microsoft.com/office/drawing/2014/main" val="1389153609"/>
                    </a:ext>
                  </a:extLst>
                </a:gridCol>
                <a:gridCol w="863817">
                  <a:extLst>
                    <a:ext uri="{9D8B030D-6E8A-4147-A177-3AD203B41FA5}">
                      <a16:colId xmlns:a16="http://schemas.microsoft.com/office/drawing/2014/main" val="2340214687"/>
                    </a:ext>
                  </a:extLst>
                </a:gridCol>
                <a:gridCol w="863817">
                  <a:extLst>
                    <a:ext uri="{9D8B030D-6E8A-4147-A177-3AD203B41FA5}">
                      <a16:colId xmlns:a16="http://schemas.microsoft.com/office/drawing/2014/main" val="2732461736"/>
                    </a:ext>
                  </a:extLst>
                </a:gridCol>
                <a:gridCol w="863817">
                  <a:extLst>
                    <a:ext uri="{9D8B030D-6E8A-4147-A177-3AD203B41FA5}">
                      <a16:colId xmlns:a16="http://schemas.microsoft.com/office/drawing/2014/main" val="2247136326"/>
                    </a:ext>
                  </a:extLst>
                </a:gridCol>
                <a:gridCol w="863817">
                  <a:extLst>
                    <a:ext uri="{9D8B030D-6E8A-4147-A177-3AD203B41FA5}">
                      <a16:colId xmlns:a16="http://schemas.microsoft.com/office/drawing/2014/main" val="1880123256"/>
                    </a:ext>
                  </a:extLst>
                </a:gridCol>
                <a:gridCol w="863817">
                  <a:extLst>
                    <a:ext uri="{9D8B030D-6E8A-4147-A177-3AD203B41FA5}">
                      <a16:colId xmlns:a16="http://schemas.microsoft.com/office/drawing/2014/main" val="100089627"/>
                    </a:ext>
                  </a:extLst>
                </a:gridCol>
                <a:gridCol w="863817">
                  <a:extLst>
                    <a:ext uri="{9D8B030D-6E8A-4147-A177-3AD203B41FA5}">
                      <a16:colId xmlns:a16="http://schemas.microsoft.com/office/drawing/2014/main" val="2516742808"/>
                    </a:ext>
                  </a:extLst>
                </a:gridCol>
                <a:gridCol w="863817">
                  <a:extLst>
                    <a:ext uri="{9D8B030D-6E8A-4147-A177-3AD203B41FA5}">
                      <a16:colId xmlns:a16="http://schemas.microsoft.com/office/drawing/2014/main" val="4155713730"/>
                    </a:ext>
                  </a:extLst>
                </a:gridCol>
              </a:tblGrid>
              <a:tr h="507504">
                <a:tc>
                  <a:txBody>
                    <a:bodyPr/>
                    <a:lstStyle/>
                    <a:p>
                      <a:pPr algn="r"/>
                      <a:r>
                        <a:rPr lang="ja-JP" altLang="en-US" dirty="0"/>
                        <a:t>　　</a:t>
                      </a:r>
                      <a:r>
                        <a:rPr kumimoji="1" lang="en-US" altLang="ja-JP" sz="1800" b="1" kern="1200" dirty="0">
                          <a:solidFill>
                            <a:schemeClr val="lt1"/>
                          </a:solidFill>
                          <a:latin typeface="+mn-lt"/>
                          <a:ea typeface="+mn-ea"/>
                          <a:cs typeface="+mn-cs"/>
                        </a:rPr>
                        <a:t>ν</a:t>
                      </a:r>
                      <a:r>
                        <a:rPr kumimoji="1" lang="en-US" altLang="ja-JP" sz="1800" b="1" kern="1200" baseline="-25000" dirty="0">
                          <a:solidFill>
                            <a:schemeClr val="lt1"/>
                          </a:solidFill>
                          <a:latin typeface="+mn-lt"/>
                          <a:ea typeface="+mn-ea"/>
                          <a:cs typeface="+mn-cs"/>
                        </a:rPr>
                        <a:t>1</a:t>
                      </a:r>
                    </a:p>
                    <a:p>
                      <a:pPr algn="l"/>
                      <a:r>
                        <a:rPr lang="ja-JP" altLang="en-US" dirty="0"/>
                        <a:t>　</a:t>
                      </a:r>
                      <a:r>
                        <a:rPr lang="en-US" altLang="ja-JP" dirty="0"/>
                        <a:t>ν</a:t>
                      </a:r>
                      <a:r>
                        <a:rPr lang="en-US" altLang="ja-JP" baseline="-25000" dirty="0"/>
                        <a:t>2</a:t>
                      </a:r>
                      <a:endParaRPr lang="ja-JP" altLang="en-US" baseline="-25000" dirty="0"/>
                    </a:p>
                  </a:txBody>
                  <a:tcPr anchor="ctr">
                    <a:lnTlToBr w="12700" cap="flat" cmpd="sng" algn="ctr">
                      <a:solidFill>
                        <a:schemeClr val="tx1"/>
                      </a:solidFill>
                      <a:prstDash val="solid"/>
                      <a:round/>
                      <a:headEnd type="none" w="med" len="med"/>
                      <a:tailEnd type="none" w="med" len="med"/>
                    </a:lnTlToBr>
                  </a:tcPr>
                </a:tc>
                <a:tc>
                  <a:txBody>
                    <a:bodyPr/>
                    <a:lstStyle/>
                    <a:p>
                      <a:pPr algn="ctr"/>
                      <a:r>
                        <a:rPr lang="en-US" altLang="ja-JP" dirty="0"/>
                        <a:t>1</a:t>
                      </a:r>
                    </a:p>
                  </a:txBody>
                  <a:tcPr anchor="ctr"/>
                </a:tc>
                <a:tc>
                  <a:txBody>
                    <a:bodyPr/>
                    <a:lstStyle/>
                    <a:p>
                      <a:pPr algn="ctr"/>
                      <a:r>
                        <a:rPr lang="en-US" altLang="ja-JP" dirty="0"/>
                        <a:t>2</a:t>
                      </a:r>
                    </a:p>
                  </a:txBody>
                  <a:tcPr anchor="ctr"/>
                </a:tc>
                <a:tc>
                  <a:txBody>
                    <a:bodyPr/>
                    <a:lstStyle/>
                    <a:p>
                      <a:pPr algn="ctr"/>
                      <a:r>
                        <a:rPr lang="en-US" altLang="ja-JP" dirty="0"/>
                        <a:t>3</a:t>
                      </a:r>
                    </a:p>
                  </a:txBody>
                  <a:tcPr anchor="ctr"/>
                </a:tc>
                <a:tc>
                  <a:txBody>
                    <a:bodyPr/>
                    <a:lstStyle/>
                    <a:p>
                      <a:pPr algn="ctr"/>
                      <a:r>
                        <a:rPr lang="en-US" altLang="ja-JP" dirty="0"/>
                        <a:t>4</a:t>
                      </a:r>
                    </a:p>
                  </a:txBody>
                  <a:tcPr anchor="ctr"/>
                </a:tc>
                <a:tc>
                  <a:txBody>
                    <a:bodyPr/>
                    <a:lstStyle/>
                    <a:p>
                      <a:pPr algn="ctr"/>
                      <a:r>
                        <a:rPr lang="en-US" altLang="ja-JP"/>
                        <a:t>5</a:t>
                      </a:r>
                    </a:p>
                  </a:txBody>
                  <a:tcPr anchor="ctr"/>
                </a:tc>
                <a:tc>
                  <a:txBody>
                    <a:bodyPr/>
                    <a:lstStyle/>
                    <a:p>
                      <a:pPr algn="ctr"/>
                      <a:r>
                        <a:rPr lang="en-US" altLang="ja-JP"/>
                        <a:t>6</a:t>
                      </a:r>
                    </a:p>
                  </a:txBody>
                  <a:tcPr anchor="ctr"/>
                </a:tc>
                <a:tc>
                  <a:txBody>
                    <a:bodyPr/>
                    <a:lstStyle/>
                    <a:p>
                      <a:pPr algn="ctr"/>
                      <a:r>
                        <a:rPr lang="en-US" altLang="ja-JP"/>
                        <a:t>7</a:t>
                      </a:r>
                    </a:p>
                  </a:txBody>
                  <a:tcPr anchor="ctr"/>
                </a:tc>
                <a:extLst>
                  <a:ext uri="{0D108BD9-81ED-4DB2-BD59-A6C34878D82A}">
                    <a16:rowId xmlns:a16="http://schemas.microsoft.com/office/drawing/2014/main" val="997431788"/>
                  </a:ext>
                </a:extLst>
              </a:tr>
              <a:tr h="370840">
                <a:tc>
                  <a:txBody>
                    <a:bodyPr/>
                    <a:lstStyle/>
                    <a:p>
                      <a:pPr algn="ctr"/>
                      <a:r>
                        <a:rPr lang="en-US" altLang="ja-JP" dirty="0"/>
                        <a:t>1</a:t>
                      </a:r>
                    </a:p>
                  </a:txBody>
                  <a:tcPr anchor="ctr"/>
                </a:tc>
                <a:tc>
                  <a:txBody>
                    <a:bodyPr/>
                    <a:lstStyle/>
                    <a:p>
                      <a:pPr algn="ctr"/>
                      <a:r>
                        <a:rPr lang="en-US" altLang="ja-JP" dirty="0"/>
                        <a:t>161.45 </a:t>
                      </a:r>
                    </a:p>
                  </a:txBody>
                  <a:tcPr anchor="ctr"/>
                </a:tc>
                <a:tc>
                  <a:txBody>
                    <a:bodyPr/>
                    <a:lstStyle/>
                    <a:p>
                      <a:pPr algn="ctr"/>
                      <a:r>
                        <a:rPr lang="en-US" altLang="ja-JP" dirty="0"/>
                        <a:t>199.50</a:t>
                      </a:r>
                    </a:p>
                  </a:txBody>
                  <a:tcPr anchor="ctr"/>
                </a:tc>
                <a:tc>
                  <a:txBody>
                    <a:bodyPr/>
                    <a:lstStyle/>
                    <a:p>
                      <a:pPr algn="ctr"/>
                      <a:r>
                        <a:rPr lang="en-US" altLang="ja-JP" dirty="0"/>
                        <a:t>215.71 </a:t>
                      </a:r>
                    </a:p>
                  </a:txBody>
                  <a:tcPr anchor="ctr"/>
                </a:tc>
                <a:tc>
                  <a:txBody>
                    <a:bodyPr/>
                    <a:lstStyle/>
                    <a:p>
                      <a:pPr algn="ctr"/>
                      <a:r>
                        <a:rPr lang="en-US" altLang="ja-JP" dirty="0"/>
                        <a:t>224.58 </a:t>
                      </a:r>
                    </a:p>
                  </a:txBody>
                  <a:tcPr anchor="ctr"/>
                </a:tc>
                <a:tc>
                  <a:txBody>
                    <a:bodyPr/>
                    <a:lstStyle/>
                    <a:p>
                      <a:pPr algn="ctr"/>
                      <a:r>
                        <a:rPr lang="en-US" altLang="ja-JP" dirty="0"/>
                        <a:t>230.16 </a:t>
                      </a:r>
                    </a:p>
                  </a:txBody>
                  <a:tcPr anchor="ctr"/>
                </a:tc>
                <a:tc>
                  <a:txBody>
                    <a:bodyPr/>
                    <a:lstStyle/>
                    <a:p>
                      <a:pPr algn="ctr"/>
                      <a:r>
                        <a:rPr lang="en-US" altLang="ja-JP" dirty="0"/>
                        <a:t>233.99 </a:t>
                      </a:r>
                    </a:p>
                  </a:txBody>
                  <a:tcPr anchor="ctr"/>
                </a:tc>
                <a:tc>
                  <a:txBody>
                    <a:bodyPr/>
                    <a:lstStyle/>
                    <a:p>
                      <a:pPr algn="ctr"/>
                      <a:r>
                        <a:rPr lang="en-US" altLang="ja-JP" dirty="0"/>
                        <a:t>236.77 </a:t>
                      </a:r>
                    </a:p>
                  </a:txBody>
                  <a:tcPr anchor="ctr"/>
                </a:tc>
                <a:extLst>
                  <a:ext uri="{0D108BD9-81ED-4DB2-BD59-A6C34878D82A}">
                    <a16:rowId xmlns:a16="http://schemas.microsoft.com/office/drawing/2014/main" val="3004457547"/>
                  </a:ext>
                </a:extLst>
              </a:tr>
              <a:tr h="370840">
                <a:tc>
                  <a:txBody>
                    <a:bodyPr/>
                    <a:lstStyle/>
                    <a:p>
                      <a:pPr algn="ctr"/>
                      <a:r>
                        <a:rPr lang="en-US" altLang="ja-JP" dirty="0"/>
                        <a:t>2</a:t>
                      </a:r>
                    </a:p>
                  </a:txBody>
                  <a:tcPr anchor="ctr"/>
                </a:tc>
                <a:tc>
                  <a:txBody>
                    <a:bodyPr/>
                    <a:lstStyle/>
                    <a:p>
                      <a:pPr algn="ctr"/>
                      <a:r>
                        <a:rPr lang="en-US" altLang="ja-JP" dirty="0"/>
                        <a:t>18.51 </a:t>
                      </a:r>
                    </a:p>
                  </a:txBody>
                  <a:tcPr anchor="ctr"/>
                </a:tc>
                <a:tc>
                  <a:txBody>
                    <a:bodyPr/>
                    <a:lstStyle/>
                    <a:p>
                      <a:pPr algn="ctr"/>
                      <a:r>
                        <a:rPr lang="en-US" altLang="ja-JP" dirty="0"/>
                        <a:t>19.00 </a:t>
                      </a:r>
                    </a:p>
                  </a:txBody>
                  <a:tcPr anchor="ctr"/>
                </a:tc>
                <a:tc>
                  <a:txBody>
                    <a:bodyPr/>
                    <a:lstStyle/>
                    <a:p>
                      <a:pPr algn="ctr"/>
                      <a:r>
                        <a:rPr lang="en-US" altLang="ja-JP" dirty="0"/>
                        <a:t>19.16 </a:t>
                      </a:r>
                    </a:p>
                  </a:txBody>
                  <a:tcPr anchor="ctr"/>
                </a:tc>
                <a:tc>
                  <a:txBody>
                    <a:bodyPr/>
                    <a:lstStyle/>
                    <a:p>
                      <a:pPr algn="ctr"/>
                      <a:r>
                        <a:rPr lang="en-US" altLang="ja-JP" dirty="0"/>
                        <a:t>19.25 </a:t>
                      </a:r>
                    </a:p>
                  </a:txBody>
                  <a:tcPr anchor="ctr"/>
                </a:tc>
                <a:tc>
                  <a:txBody>
                    <a:bodyPr/>
                    <a:lstStyle/>
                    <a:p>
                      <a:pPr algn="ctr"/>
                      <a:r>
                        <a:rPr lang="en-US" altLang="ja-JP" dirty="0"/>
                        <a:t>19.30 </a:t>
                      </a:r>
                    </a:p>
                  </a:txBody>
                  <a:tcPr anchor="ctr"/>
                </a:tc>
                <a:tc>
                  <a:txBody>
                    <a:bodyPr/>
                    <a:lstStyle/>
                    <a:p>
                      <a:pPr algn="ctr"/>
                      <a:r>
                        <a:rPr lang="en-US" altLang="ja-JP" dirty="0"/>
                        <a:t>19.33 </a:t>
                      </a:r>
                    </a:p>
                  </a:txBody>
                  <a:tcPr anchor="ctr"/>
                </a:tc>
                <a:tc>
                  <a:txBody>
                    <a:bodyPr/>
                    <a:lstStyle/>
                    <a:p>
                      <a:pPr algn="ctr"/>
                      <a:r>
                        <a:rPr lang="en-US" altLang="ja-JP" dirty="0"/>
                        <a:t>19.35 </a:t>
                      </a:r>
                    </a:p>
                  </a:txBody>
                  <a:tcPr anchor="ctr"/>
                </a:tc>
                <a:extLst>
                  <a:ext uri="{0D108BD9-81ED-4DB2-BD59-A6C34878D82A}">
                    <a16:rowId xmlns:a16="http://schemas.microsoft.com/office/drawing/2014/main" val="1852733089"/>
                  </a:ext>
                </a:extLst>
              </a:tr>
              <a:tr h="370840">
                <a:tc>
                  <a:txBody>
                    <a:bodyPr/>
                    <a:lstStyle/>
                    <a:p>
                      <a:pPr algn="ctr"/>
                      <a:r>
                        <a:rPr lang="en-US" altLang="ja-JP"/>
                        <a:t>3</a:t>
                      </a:r>
                    </a:p>
                  </a:txBody>
                  <a:tcPr anchor="ctr"/>
                </a:tc>
                <a:tc>
                  <a:txBody>
                    <a:bodyPr/>
                    <a:lstStyle/>
                    <a:p>
                      <a:pPr algn="ctr"/>
                      <a:r>
                        <a:rPr lang="en-US" altLang="ja-JP" dirty="0"/>
                        <a:t>10.13 </a:t>
                      </a:r>
                    </a:p>
                  </a:txBody>
                  <a:tcPr anchor="ctr"/>
                </a:tc>
                <a:tc>
                  <a:txBody>
                    <a:bodyPr/>
                    <a:lstStyle/>
                    <a:p>
                      <a:pPr algn="ctr"/>
                      <a:r>
                        <a:rPr lang="en-US" altLang="ja-JP" dirty="0"/>
                        <a:t>9.55 </a:t>
                      </a:r>
                    </a:p>
                  </a:txBody>
                  <a:tcPr anchor="ctr"/>
                </a:tc>
                <a:tc>
                  <a:txBody>
                    <a:bodyPr/>
                    <a:lstStyle/>
                    <a:p>
                      <a:pPr algn="ctr"/>
                      <a:r>
                        <a:rPr lang="en-US" altLang="ja-JP" dirty="0"/>
                        <a:t>9.28 </a:t>
                      </a:r>
                    </a:p>
                  </a:txBody>
                  <a:tcPr anchor="ctr"/>
                </a:tc>
                <a:tc>
                  <a:txBody>
                    <a:bodyPr/>
                    <a:lstStyle/>
                    <a:p>
                      <a:pPr algn="ctr"/>
                      <a:r>
                        <a:rPr lang="en-US" altLang="ja-JP" dirty="0"/>
                        <a:t>9.12 </a:t>
                      </a:r>
                    </a:p>
                  </a:txBody>
                  <a:tcPr anchor="ctr"/>
                </a:tc>
                <a:tc>
                  <a:txBody>
                    <a:bodyPr/>
                    <a:lstStyle/>
                    <a:p>
                      <a:pPr algn="ctr"/>
                      <a:r>
                        <a:rPr lang="en-US" altLang="ja-JP" dirty="0"/>
                        <a:t>9.01 </a:t>
                      </a:r>
                    </a:p>
                  </a:txBody>
                  <a:tcPr anchor="ctr"/>
                </a:tc>
                <a:tc>
                  <a:txBody>
                    <a:bodyPr/>
                    <a:lstStyle/>
                    <a:p>
                      <a:pPr algn="ctr"/>
                      <a:r>
                        <a:rPr lang="en-US" altLang="ja-JP" dirty="0"/>
                        <a:t>8.94 </a:t>
                      </a:r>
                    </a:p>
                  </a:txBody>
                  <a:tcPr anchor="ctr"/>
                </a:tc>
                <a:tc>
                  <a:txBody>
                    <a:bodyPr/>
                    <a:lstStyle/>
                    <a:p>
                      <a:pPr algn="ctr"/>
                      <a:r>
                        <a:rPr lang="en-US" altLang="ja-JP" dirty="0"/>
                        <a:t>8.89 </a:t>
                      </a:r>
                    </a:p>
                  </a:txBody>
                  <a:tcPr anchor="ctr"/>
                </a:tc>
                <a:extLst>
                  <a:ext uri="{0D108BD9-81ED-4DB2-BD59-A6C34878D82A}">
                    <a16:rowId xmlns:a16="http://schemas.microsoft.com/office/drawing/2014/main" val="1632389376"/>
                  </a:ext>
                </a:extLst>
              </a:tr>
              <a:tr h="370840">
                <a:tc>
                  <a:txBody>
                    <a:bodyPr/>
                    <a:lstStyle/>
                    <a:p>
                      <a:pPr algn="ctr"/>
                      <a:r>
                        <a:rPr lang="en-US" altLang="ja-JP"/>
                        <a:t>4</a:t>
                      </a:r>
                    </a:p>
                  </a:txBody>
                  <a:tcPr anchor="ctr"/>
                </a:tc>
                <a:tc>
                  <a:txBody>
                    <a:bodyPr/>
                    <a:lstStyle/>
                    <a:p>
                      <a:pPr algn="ctr"/>
                      <a:r>
                        <a:rPr lang="en-US" altLang="ja-JP" dirty="0"/>
                        <a:t>7.71 </a:t>
                      </a:r>
                    </a:p>
                  </a:txBody>
                  <a:tcPr anchor="ctr"/>
                </a:tc>
                <a:tc>
                  <a:txBody>
                    <a:bodyPr/>
                    <a:lstStyle/>
                    <a:p>
                      <a:pPr algn="ctr"/>
                      <a:r>
                        <a:rPr lang="en-US" altLang="ja-JP" dirty="0"/>
                        <a:t>6.94 </a:t>
                      </a:r>
                    </a:p>
                  </a:txBody>
                  <a:tcPr anchor="ctr"/>
                </a:tc>
                <a:tc>
                  <a:txBody>
                    <a:bodyPr/>
                    <a:lstStyle/>
                    <a:p>
                      <a:pPr algn="ctr"/>
                      <a:r>
                        <a:rPr lang="en-US" altLang="ja-JP" dirty="0"/>
                        <a:t>6.59 </a:t>
                      </a:r>
                    </a:p>
                  </a:txBody>
                  <a:tcPr anchor="ctr"/>
                </a:tc>
                <a:tc>
                  <a:txBody>
                    <a:bodyPr/>
                    <a:lstStyle/>
                    <a:p>
                      <a:pPr algn="ctr"/>
                      <a:r>
                        <a:rPr lang="en-US" altLang="ja-JP" dirty="0"/>
                        <a:t>6.39 </a:t>
                      </a:r>
                    </a:p>
                  </a:txBody>
                  <a:tcPr anchor="ctr"/>
                </a:tc>
                <a:tc>
                  <a:txBody>
                    <a:bodyPr/>
                    <a:lstStyle/>
                    <a:p>
                      <a:pPr algn="ctr"/>
                      <a:r>
                        <a:rPr lang="en-US" altLang="ja-JP" dirty="0"/>
                        <a:t>6.26 </a:t>
                      </a:r>
                    </a:p>
                  </a:txBody>
                  <a:tcPr anchor="ctr"/>
                </a:tc>
                <a:tc>
                  <a:txBody>
                    <a:bodyPr/>
                    <a:lstStyle/>
                    <a:p>
                      <a:pPr algn="ctr"/>
                      <a:r>
                        <a:rPr lang="en-US" altLang="ja-JP" dirty="0"/>
                        <a:t>6.16 </a:t>
                      </a:r>
                    </a:p>
                  </a:txBody>
                  <a:tcPr anchor="ctr"/>
                </a:tc>
                <a:tc>
                  <a:txBody>
                    <a:bodyPr/>
                    <a:lstStyle/>
                    <a:p>
                      <a:pPr algn="ctr"/>
                      <a:r>
                        <a:rPr lang="en-US" altLang="ja-JP" dirty="0"/>
                        <a:t>6.09 </a:t>
                      </a:r>
                    </a:p>
                  </a:txBody>
                  <a:tcPr anchor="ctr"/>
                </a:tc>
                <a:extLst>
                  <a:ext uri="{0D108BD9-81ED-4DB2-BD59-A6C34878D82A}">
                    <a16:rowId xmlns:a16="http://schemas.microsoft.com/office/drawing/2014/main" val="2496480360"/>
                  </a:ext>
                </a:extLst>
              </a:tr>
            </a:tbl>
          </a:graphicData>
        </a:graphic>
      </p:graphicFrame>
      <p:sp>
        <p:nvSpPr>
          <p:cNvPr id="5" name="テキスト ボックス 4">
            <a:extLst>
              <a:ext uri="{FF2B5EF4-FFF2-40B4-BE49-F238E27FC236}">
                <a16:creationId xmlns:a16="http://schemas.microsoft.com/office/drawing/2014/main" id="{EE16A3C1-85C5-4CEF-90CF-DBE604365011}"/>
              </a:ext>
            </a:extLst>
          </p:cNvPr>
          <p:cNvSpPr txBox="1"/>
          <p:nvPr/>
        </p:nvSpPr>
        <p:spPr>
          <a:xfrm>
            <a:off x="577651" y="1962974"/>
            <a:ext cx="5864106" cy="477054"/>
          </a:xfrm>
          <a:prstGeom prst="rect">
            <a:avLst/>
          </a:prstGeom>
          <a:noFill/>
        </p:spPr>
        <p:txBody>
          <a:bodyPr wrap="non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上側確率</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分布表の一部（付録</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Ⅵ</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 name="テキスト ボックス 5">
            <a:extLst>
              <a:ext uri="{FF2B5EF4-FFF2-40B4-BE49-F238E27FC236}">
                <a16:creationId xmlns:a16="http://schemas.microsoft.com/office/drawing/2014/main" id="{24D67D41-B18F-473D-9C71-771A244CBB88}"/>
              </a:ext>
            </a:extLst>
          </p:cNvPr>
          <p:cNvSpPr txBox="1"/>
          <p:nvPr/>
        </p:nvSpPr>
        <p:spPr>
          <a:xfrm>
            <a:off x="3691136" y="4200923"/>
            <a:ext cx="4767652" cy="338554"/>
          </a:xfrm>
          <a:prstGeom prst="rect">
            <a:avLst/>
          </a:prstGeom>
          <a:solidFill>
            <a:schemeClr val="accent5">
              <a:lumMod val="60000"/>
              <a:lumOff val="40000"/>
            </a:schemeClr>
          </a:solidFill>
        </p:spPr>
        <p:txBody>
          <a:bodyPr wrap="none" rtlCol="0">
            <a:spAutoFit/>
          </a:bodyPr>
          <a:lstStyle/>
          <a:p>
            <a:pPr algn="l"/>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←分子の第</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自由度</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ν</a:t>
            </a:r>
            <a:r>
              <a:rPr kumimoji="1" lang="en-US" altLang="ja-JP" sz="1600" baseline="-25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600" dirty="0" err="1">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分母の第</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自由度</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ν</a:t>
            </a:r>
            <a:r>
              <a:rPr kumimoji="1" lang="en-US" altLang="ja-JP" sz="1600" baseline="-25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3</a:t>
            </a:r>
            <a:endPar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四角形: 角を丸くする 6">
            <a:extLst>
              <a:ext uri="{FF2B5EF4-FFF2-40B4-BE49-F238E27FC236}">
                <a16:creationId xmlns:a16="http://schemas.microsoft.com/office/drawing/2014/main" id="{C6593E17-C2C4-4247-A0E2-11B92FCFD3F9}"/>
              </a:ext>
            </a:extLst>
          </p:cNvPr>
          <p:cNvSpPr/>
          <p:nvPr/>
        </p:nvSpPr>
        <p:spPr>
          <a:xfrm>
            <a:off x="3115072" y="4226184"/>
            <a:ext cx="576064" cy="2880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8908C2E-5B34-4722-AA8A-7C4B0BDFFCDE}"/>
              </a:ext>
            </a:extLst>
          </p:cNvPr>
          <p:cNvSpPr txBox="1"/>
          <p:nvPr/>
        </p:nvSpPr>
        <p:spPr>
          <a:xfrm>
            <a:off x="1261770" y="5496328"/>
            <a:ext cx="7096815" cy="461665"/>
          </a:xfrm>
          <a:prstGeom prst="rect">
            <a:avLst/>
          </a:prstGeom>
          <a:noFill/>
        </p:spPr>
        <p:txBody>
          <a:bodyPr wrap="non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の関数ならば，　</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lang="en-US" altLang="ja-JP" dirty="0">
                <a:solidFill>
                  <a:srgbClr val="FFFF00"/>
                </a:solidFill>
                <a:latin typeface="+mn-ea"/>
              </a:rPr>
              <a:t>F.INV.RT(0.05,2,3)</a:t>
            </a:r>
            <a:r>
              <a:rPr lang="ja-JP" altLang="en-US" dirty="0">
                <a:solidFill>
                  <a:srgbClr val="FFFF00"/>
                </a:solidFill>
                <a:latin typeface="+mn-ea"/>
              </a:rPr>
              <a:t>　</a:t>
            </a:r>
            <a:r>
              <a:rPr lang="ja-JP" altLang="en-US" dirty="0">
                <a:solidFill>
                  <a:schemeClr val="bg1"/>
                </a:solidFill>
                <a:latin typeface="+mn-ea"/>
              </a:rPr>
              <a:t>で得られます。</a:t>
            </a:r>
            <a:endParaRPr kumimoji="1" lang="ja-JP" altLang="en-US" sz="1600" dirty="0">
              <a:solidFill>
                <a:schemeClr val="bg1"/>
              </a:solidFill>
              <a:latin typeface="+mn-ea"/>
              <a:cs typeface="Meiryo UI" pitchFamily="50" charset="-128"/>
            </a:endParaRPr>
          </a:p>
        </p:txBody>
      </p:sp>
      <p:sp>
        <p:nvSpPr>
          <p:cNvPr id="3" name="テキスト ボックス 2">
            <a:extLst>
              <a:ext uri="{FF2B5EF4-FFF2-40B4-BE49-F238E27FC236}">
                <a16:creationId xmlns:a16="http://schemas.microsoft.com/office/drawing/2014/main" id="{A9181C73-7D57-4D9A-A5DA-D2B957A24197}"/>
              </a:ext>
            </a:extLst>
          </p:cNvPr>
          <p:cNvSpPr txBox="1"/>
          <p:nvPr/>
        </p:nvSpPr>
        <p:spPr>
          <a:xfrm>
            <a:off x="722032" y="3398139"/>
            <a:ext cx="461665" cy="1454885"/>
          </a:xfrm>
          <a:prstGeom prst="rect">
            <a:avLst/>
          </a:prstGeom>
          <a:noFill/>
        </p:spPr>
        <p:txBody>
          <a:bodyPr vert="eaVert"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分母の自由度</a:t>
            </a:r>
          </a:p>
        </p:txBody>
      </p:sp>
      <p:sp>
        <p:nvSpPr>
          <p:cNvPr id="10" name="テキスト ボックス 9">
            <a:extLst>
              <a:ext uri="{FF2B5EF4-FFF2-40B4-BE49-F238E27FC236}">
                <a16:creationId xmlns:a16="http://schemas.microsoft.com/office/drawing/2014/main" id="{D78E8529-FCE7-44D4-A4F1-1DE955434959}"/>
              </a:ext>
            </a:extLst>
          </p:cNvPr>
          <p:cNvSpPr txBox="1"/>
          <p:nvPr/>
        </p:nvSpPr>
        <p:spPr>
          <a:xfrm>
            <a:off x="3846957" y="2400730"/>
            <a:ext cx="1569660" cy="369332"/>
          </a:xfrm>
          <a:prstGeom prst="rect">
            <a:avLst/>
          </a:prstGeom>
          <a:noFill/>
        </p:spPr>
        <p:txBody>
          <a:bodyPr wrap="none" rtlCol="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分子の自由度</a:t>
            </a:r>
            <a:endParaRPr kumimoji="1" lang="ja-JP" altLang="en-US" sz="1800" dirty="0">
              <a:solidFill>
                <a:schemeClr val="bg1"/>
              </a:solidFill>
              <a:latin typeface="+mn-ea"/>
              <a:cs typeface="Meiryo UI" pitchFamily="50" charset="-128"/>
            </a:endParaRPr>
          </a:p>
        </p:txBody>
      </p:sp>
      <p:sp>
        <p:nvSpPr>
          <p:cNvPr id="11" name="正方形/長方形 10">
            <a:extLst>
              <a:ext uri="{FF2B5EF4-FFF2-40B4-BE49-F238E27FC236}">
                <a16:creationId xmlns:a16="http://schemas.microsoft.com/office/drawing/2014/main" id="{673C497A-A465-42AF-8CAC-4F93CC88C6D7}"/>
              </a:ext>
            </a:extLst>
          </p:cNvPr>
          <p:cNvSpPr/>
          <p:nvPr/>
        </p:nvSpPr>
        <p:spPr>
          <a:xfrm>
            <a:off x="1183697" y="4937936"/>
            <a:ext cx="7316986" cy="353943"/>
          </a:xfrm>
          <a:prstGeom prst="rect">
            <a:avLst/>
          </a:prstGeom>
        </p:spPr>
        <p:txBody>
          <a:bodyPr wrap="square">
            <a:spAutoFit/>
          </a:bodyPr>
          <a:lstStyle/>
          <a:p>
            <a:r>
              <a:rPr kumimoji="1" lang="en-US" altLang="ja-JP" sz="1700" dirty="0">
                <a:solidFill>
                  <a:schemeClr val="bg1"/>
                </a:solidFill>
                <a:latin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cs typeface="Meiryo UI" pitchFamily="50" charset="-128"/>
              </a:rPr>
              <a:t>注：等分散の検定とは異なり</a:t>
            </a:r>
            <a:r>
              <a:rPr kumimoji="1" lang="ja-JP" altLang="en-US" sz="1700" dirty="0">
                <a:solidFill>
                  <a:srgbClr val="FFFF00"/>
                </a:solidFill>
                <a:latin typeface="ＭＳ Ｐゴシック" panose="020B0600070205080204" pitchFamily="50" charset="-128"/>
                <a:cs typeface="Meiryo UI" pitchFamily="50" charset="-128"/>
              </a:rPr>
              <a:t>上側（片側）だけで有意水準</a:t>
            </a:r>
            <a:r>
              <a:rPr kumimoji="1" lang="en-US" altLang="ja-JP" sz="1700" dirty="0">
                <a:solidFill>
                  <a:srgbClr val="FFFF00"/>
                </a:solidFill>
                <a:latin typeface="ＭＳ Ｐゴシック" panose="020B0600070205080204" pitchFamily="50" charset="-128"/>
                <a:cs typeface="Meiryo UI" pitchFamily="50" charset="-128"/>
              </a:rPr>
              <a:t>α</a:t>
            </a:r>
            <a:r>
              <a:rPr kumimoji="1" lang="ja-JP" altLang="en-US" sz="1700" dirty="0">
                <a:solidFill>
                  <a:srgbClr val="FFFF00"/>
                </a:solidFill>
                <a:latin typeface="ＭＳ Ｐゴシック" panose="020B0600070205080204" pitchFamily="50" charset="-128"/>
                <a:cs typeface="Meiryo UI" pitchFamily="50" charset="-128"/>
              </a:rPr>
              <a:t>となれば良い</a:t>
            </a:r>
            <a:r>
              <a:rPr kumimoji="1" lang="ja-JP" altLang="en-US" sz="1700" dirty="0">
                <a:solidFill>
                  <a:schemeClr val="bg1"/>
                </a:solidFill>
                <a:latin typeface="ＭＳ Ｐゴシック" panose="020B0600070205080204" pitchFamily="50" charset="-128"/>
                <a:cs typeface="Meiryo UI" pitchFamily="50" charset="-128"/>
              </a:rPr>
              <a:t>。</a:t>
            </a:r>
          </a:p>
        </p:txBody>
      </p:sp>
    </p:spTree>
    <p:extLst>
      <p:ext uri="{BB962C8B-B14F-4D97-AF65-F5344CB8AC3E}">
        <p14:creationId xmlns:p14="http://schemas.microsoft.com/office/powerpoint/2010/main" val="406962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直角三角形 39">
            <a:extLst>
              <a:ext uri="{FF2B5EF4-FFF2-40B4-BE49-F238E27FC236}">
                <a16:creationId xmlns:a16="http://schemas.microsoft.com/office/drawing/2014/main" id="{4362493D-20A9-47B9-9E65-0897AA69BF5B}"/>
              </a:ext>
            </a:extLst>
          </p:cNvPr>
          <p:cNvSpPr/>
          <p:nvPr/>
        </p:nvSpPr>
        <p:spPr>
          <a:xfrm>
            <a:off x="2275061" y="4744107"/>
            <a:ext cx="2198739" cy="443639"/>
          </a:xfrm>
          <a:prstGeom prst="rtTriangle">
            <a:avLst/>
          </a:prstGeom>
          <a:solidFill>
            <a:srgbClr val="FF0000">
              <a:alpha val="38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1ED7CADC-6467-4D07-B48D-8B9D88DFE82D}"/>
              </a:ext>
            </a:extLst>
          </p:cNvPr>
          <p:cNvPicPr>
            <a:picLocks noChangeAspect="1"/>
          </p:cNvPicPr>
          <p:nvPr/>
        </p:nvPicPr>
        <p:blipFill rotWithShape="1">
          <a:blip r:embed="rId2"/>
          <a:srcRect r="35461"/>
          <a:stretch/>
        </p:blipFill>
        <p:spPr>
          <a:xfrm>
            <a:off x="1157761" y="3737265"/>
            <a:ext cx="5595648" cy="1447408"/>
          </a:xfrm>
          <a:prstGeom prst="rect">
            <a:avLst/>
          </a:prstGeom>
        </p:spPr>
      </p:pic>
      <p:sp>
        <p:nvSpPr>
          <p:cNvPr id="2" name="タイトル 1">
            <a:extLst>
              <a:ext uri="{FF2B5EF4-FFF2-40B4-BE49-F238E27FC236}">
                <a16:creationId xmlns:a16="http://schemas.microsoft.com/office/drawing/2014/main" id="{9C1DC398-B14B-47BF-BAE4-C8EED88A68D1}"/>
              </a:ext>
            </a:extLst>
          </p:cNvPr>
          <p:cNvSpPr>
            <a:spLocks noGrp="1"/>
          </p:cNvSpPr>
          <p:nvPr>
            <p:ph type="title"/>
          </p:nvPr>
        </p:nvSpPr>
        <p:spPr/>
        <p:txBody>
          <a:bodyPr/>
          <a:lstStyle/>
          <a:p>
            <a:r>
              <a:rPr kumimoji="1" lang="ja-JP" altLang="en-US" dirty="0"/>
              <a:t>事例の仮説検定</a:t>
            </a:r>
          </a:p>
        </p:txBody>
      </p:sp>
      <p:sp>
        <p:nvSpPr>
          <p:cNvPr id="4" name="直角三角形 3">
            <a:extLst>
              <a:ext uri="{FF2B5EF4-FFF2-40B4-BE49-F238E27FC236}">
                <a16:creationId xmlns:a16="http://schemas.microsoft.com/office/drawing/2014/main" id="{A79ADE10-FBA5-4A55-8C91-F76010D335F2}"/>
              </a:ext>
            </a:extLst>
          </p:cNvPr>
          <p:cNvSpPr/>
          <p:nvPr/>
        </p:nvSpPr>
        <p:spPr>
          <a:xfrm>
            <a:off x="5525305" y="4921399"/>
            <a:ext cx="1698172" cy="330321"/>
          </a:xfrm>
          <a:prstGeom prst="rtTriangl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a:extLst>
              <a:ext uri="{FF2B5EF4-FFF2-40B4-BE49-F238E27FC236}">
                <a16:creationId xmlns:a16="http://schemas.microsoft.com/office/drawing/2014/main" id="{0B750BBD-07D5-4255-A8CD-4E384273FD8E}"/>
              </a:ext>
            </a:extLst>
          </p:cNvPr>
          <p:cNvSpPr txBox="1"/>
          <p:nvPr/>
        </p:nvSpPr>
        <p:spPr>
          <a:xfrm>
            <a:off x="1008596" y="5134884"/>
            <a:ext cx="344966" cy="477054"/>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8E15A39E-D37E-43A8-A7EC-C7AA50353AB3}"/>
              </a:ext>
            </a:extLst>
          </p:cNvPr>
          <p:cNvSpPr txBox="1"/>
          <p:nvPr/>
        </p:nvSpPr>
        <p:spPr>
          <a:xfrm>
            <a:off x="1926794" y="5173356"/>
            <a:ext cx="622286" cy="400110"/>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en-US" altLang="ja-JP"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9.55</a:t>
            </a:r>
            <a:endPar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9" name="直線コネクタ 8">
            <a:extLst>
              <a:ext uri="{FF2B5EF4-FFF2-40B4-BE49-F238E27FC236}">
                <a16:creationId xmlns:a16="http://schemas.microsoft.com/office/drawing/2014/main" id="{1B4952DC-AF43-4FCC-B521-F59D51FB66A1}"/>
              </a:ext>
            </a:extLst>
          </p:cNvPr>
          <p:cNvCxnSpPr>
            <a:cxnSpLocks/>
          </p:cNvCxnSpPr>
          <p:nvPr/>
        </p:nvCxnSpPr>
        <p:spPr>
          <a:xfrm flipV="1">
            <a:off x="1157761" y="5203903"/>
            <a:ext cx="5741641" cy="12423"/>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F88127F4-1D1D-4016-B287-2A7688C950E1}"/>
                  </a:ext>
                </a:extLst>
              </p:cNvPr>
              <p:cNvSpPr txBox="1"/>
              <p:nvPr/>
            </p:nvSpPr>
            <p:spPr>
              <a:xfrm>
                <a:off x="6897425" y="4909883"/>
                <a:ext cx="1521570" cy="616451"/>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14:m>
                  <m:oMath xmlns:m="http://schemas.openxmlformats.org/officeDocument/2006/math">
                    <m:r>
                      <a:rPr lang="en-US" altLang="ja-JP" sz="1800" i="1" dirty="0">
                        <a:solidFill>
                          <a:schemeClr val="bg1"/>
                        </a:solidFill>
                        <a:latin typeface="Cambria Math" panose="02040503050406030204" pitchFamily="18" charset="0"/>
                        <a:ea typeface="ＭＳ Ｐゴシック" panose="020B0600070205080204" pitchFamily="50" charset="-128"/>
                      </a:rPr>
                      <m:t>=</m:t>
                    </m:r>
                    <m:f>
                      <m:fPr>
                        <m:ctrlPr>
                          <a:rPr kumimoji="1" lang="en-US" altLang="ja-JP" sz="1800" i="1" smtClean="0">
                            <a:solidFill>
                              <a:schemeClr val="bg1"/>
                            </a:solidFill>
                            <a:latin typeface="Cambria Math" panose="02040503050406030204" pitchFamily="18" charset="0"/>
                            <a:ea typeface="ＭＳ Ｐゴシック" panose="020B0600070205080204" pitchFamily="50" charset="-128"/>
                          </a:rPr>
                        </m:ctrlPr>
                      </m:fPr>
                      <m:num>
                        <m:r>
                          <a:rPr lang="ja-JP" altLang="en-US" sz="1800" i="1">
                            <a:solidFill>
                              <a:schemeClr val="bg1"/>
                            </a:solidFill>
                            <a:latin typeface="Cambria Math" panose="02040503050406030204" pitchFamily="18" charset="0"/>
                            <a:ea typeface="ＭＳ Ｐゴシック" panose="020B0600070205080204" pitchFamily="50" charset="-128"/>
                          </a:rPr>
                          <m:t>要因分散</m:t>
                        </m:r>
                      </m:num>
                      <m:den>
                        <m:r>
                          <a:rPr lang="ja-JP" altLang="en-US" sz="1800" i="1">
                            <a:solidFill>
                              <a:schemeClr val="bg1"/>
                            </a:solidFill>
                            <a:latin typeface="Cambria Math" panose="02040503050406030204" pitchFamily="18" charset="0"/>
                            <a:ea typeface="ＭＳ Ｐゴシック" panose="020B0600070205080204" pitchFamily="50" charset="-128"/>
                          </a:rPr>
                          <m:t>誤差分散</m:t>
                        </m:r>
                      </m:den>
                    </m:f>
                  </m:oMath>
                </a14:m>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0" name="テキスト ボックス 9">
                <a:extLst>
                  <a:ext uri="{FF2B5EF4-FFF2-40B4-BE49-F238E27FC236}">
                    <a16:creationId xmlns:a16="http://schemas.microsoft.com/office/drawing/2014/main" id="{F88127F4-1D1D-4016-B287-2A7688C950E1}"/>
                  </a:ext>
                </a:extLst>
              </p:cNvPr>
              <p:cNvSpPr txBox="1">
                <a:spLocks noRot="1" noChangeAspect="1" noMove="1" noResize="1" noEditPoints="1" noAdjustHandles="1" noChangeArrowheads="1" noChangeShapeType="1" noTextEdit="1"/>
              </p:cNvSpPr>
              <p:nvPr/>
            </p:nvSpPr>
            <p:spPr>
              <a:xfrm>
                <a:off x="6897425" y="4909883"/>
                <a:ext cx="1521570" cy="616451"/>
              </a:xfrm>
              <a:prstGeom prst="rect">
                <a:avLst/>
              </a:prstGeom>
              <a:blipFill>
                <a:blip r:embed="rId3"/>
                <a:stretch>
                  <a:fillRect l="-6400" t="-3922" b="-2941"/>
                </a:stretch>
              </a:blipFill>
              <a:ln>
                <a:noFill/>
              </a:ln>
            </p:spPr>
            <p:txBody>
              <a:bodyPr/>
              <a:lstStyle/>
              <a:p>
                <a:r>
                  <a:rPr lang="ja-JP" altLang="en-US">
                    <a:noFill/>
                  </a:rPr>
                  <a:t> </a:t>
                </a:r>
              </a:p>
            </p:txBody>
          </p:sp>
        </mc:Fallback>
      </mc:AlternateContent>
      <p:cxnSp>
        <p:nvCxnSpPr>
          <p:cNvPr id="15" name="直線矢印コネクタ 14">
            <a:extLst>
              <a:ext uri="{FF2B5EF4-FFF2-40B4-BE49-F238E27FC236}">
                <a16:creationId xmlns:a16="http://schemas.microsoft.com/office/drawing/2014/main" id="{F9EFFE7E-6707-4F54-97B3-9A20FFA028E2}"/>
              </a:ext>
            </a:extLst>
          </p:cNvPr>
          <p:cNvCxnSpPr>
            <a:cxnSpLocks/>
          </p:cNvCxnSpPr>
          <p:nvPr/>
        </p:nvCxnSpPr>
        <p:spPr>
          <a:xfrm flipH="1" flipV="1">
            <a:off x="2252220" y="3613739"/>
            <a:ext cx="1" cy="1604851"/>
          </a:xfrm>
          <a:prstGeom prst="straightConnector1">
            <a:avLst/>
          </a:prstGeom>
          <a:ln w="28575">
            <a:solidFill>
              <a:srgbClr val="92D050"/>
            </a:solidFill>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E9F1C681-1144-44C3-88D5-4A0D0B5AD3CB}"/>
              </a:ext>
            </a:extLst>
          </p:cNvPr>
          <p:cNvSpPr txBox="1"/>
          <p:nvPr/>
        </p:nvSpPr>
        <p:spPr>
          <a:xfrm>
            <a:off x="2051820" y="2690409"/>
            <a:ext cx="383014" cy="923330"/>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ja-JP" altLang="en-US" sz="18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6" name="テキスト ボックス 5">
            <a:extLst>
              <a:ext uri="{FF2B5EF4-FFF2-40B4-BE49-F238E27FC236}">
                <a16:creationId xmlns:a16="http://schemas.microsoft.com/office/drawing/2014/main" id="{8C5539BD-501C-45B2-9809-C6925F47DC73}"/>
              </a:ext>
            </a:extLst>
          </p:cNvPr>
          <p:cNvSpPr txBox="1"/>
          <p:nvPr/>
        </p:nvSpPr>
        <p:spPr>
          <a:xfrm>
            <a:off x="395536" y="2100739"/>
            <a:ext cx="1800493" cy="646331"/>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帰無仮説の分布</a:t>
            </a:r>
            <a:endParaRPr kumimoji="1" lang="en-US" altLang="ja-JP"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（要因効果なし）</a:t>
            </a:r>
          </a:p>
        </p:txBody>
      </p:sp>
      <p:sp>
        <p:nvSpPr>
          <p:cNvPr id="30" name="フリーフォーム: 図形 29">
            <a:extLst>
              <a:ext uri="{FF2B5EF4-FFF2-40B4-BE49-F238E27FC236}">
                <a16:creationId xmlns:a16="http://schemas.microsoft.com/office/drawing/2014/main" id="{57FF3C09-815B-4C4F-B21C-2F994C4276ED}"/>
              </a:ext>
            </a:extLst>
          </p:cNvPr>
          <p:cNvSpPr/>
          <p:nvPr/>
        </p:nvSpPr>
        <p:spPr>
          <a:xfrm>
            <a:off x="1399414" y="2819517"/>
            <a:ext cx="4302493" cy="2364024"/>
          </a:xfrm>
          <a:custGeom>
            <a:avLst/>
            <a:gdLst>
              <a:gd name="connsiteX0" fmla="*/ 0 w 4302493"/>
              <a:gd name="connsiteY0" fmla="*/ 0 h 2492943"/>
              <a:gd name="connsiteX1" fmla="*/ 827773 w 4302493"/>
              <a:gd name="connsiteY1" fmla="*/ 1925052 h 2492943"/>
              <a:gd name="connsiteX2" fmla="*/ 4302493 w 4302493"/>
              <a:gd name="connsiteY2" fmla="*/ 2492943 h 2492943"/>
            </a:gdLst>
            <a:ahLst/>
            <a:cxnLst>
              <a:cxn ang="0">
                <a:pos x="connsiteX0" y="connsiteY0"/>
              </a:cxn>
              <a:cxn ang="0">
                <a:pos x="connsiteX1" y="connsiteY1"/>
              </a:cxn>
              <a:cxn ang="0">
                <a:pos x="connsiteX2" y="connsiteY2"/>
              </a:cxn>
            </a:cxnLst>
            <a:rect l="l" t="t" r="r" b="b"/>
            <a:pathLst>
              <a:path w="4302493" h="2492943">
                <a:moveTo>
                  <a:pt x="0" y="0"/>
                </a:moveTo>
                <a:cubicBezTo>
                  <a:pt x="55345" y="754781"/>
                  <a:pt x="110691" y="1509562"/>
                  <a:pt x="827773" y="1925052"/>
                </a:cubicBezTo>
                <a:cubicBezTo>
                  <a:pt x="1544855" y="2340542"/>
                  <a:pt x="2923674" y="2416742"/>
                  <a:pt x="4302493" y="249294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F3E608B-2ADE-498D-A5C4-2332C5936849}"/>
              </a:ext>
            </a:extLst>
          </p:cNvPr>
          <p:cNvSpPr txBox="1"/>
          <p:nvPr/>
        </p:nvSpPr>
        <p:spPr>
          <a:xfrm>
            <a:off x="2734521" y="3206249"/>
            <a:ext cx="1800493" cy="646331"/>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ja-JP" altLang="en-US" sz="18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対立仮説の分布</a:t>
            </a:r>
            <a:endParaRPr kumimoji="1" lang="en-US" altLang="ja-JP" sz="1800" dirty="0">
              <a:solidFill>
                <a:srgbClr val="00B0F0"/>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8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（要因効果あり）</a:t>
            </a:r>
          </a:p>
        </p:txBody>
      </p:sp>
      <p:sp>
        <p:nvSpPr>
          <p:cNvPr id="37" name="テキスト ボックス 36">
            <a:extLst>
              <a:ext uri="{FF2B5EF4-FFF2-40B4-BE49-F238E27FC236}">
                <a16:creationId xmlns:a16="http://schemas.microsoft.com/office/drawing/2014/main" id="{5842E858-4CD7-4E80-A177-2CD3039B9930}"/>
              </a:ext>
            </a:extLst>
          </p:cNvPr>
          <p:cNvSpPr txBox="1"/>
          <p:nvPr/>
        </p:nvSpPr>
        <p:spPr>
          <a:xfrm>
            <a:off x="2442084" y="5173356"/>
            <a:ext cx="622286" cy="400110"/>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12.5</a:t>
            </a:r>
            <a:endPar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8" name="テキスト ボックス 37">
            <a:extLst>
              <a:ext uri="{FF2B5EF4-FFF2-40B4-BE49-F238E27FC236}">
                <a16:creationId xmlns:a16="http://schemas.microsoft.com/office/drawing/2014/main" id="{B8A454F0-A81E-496A-9572-1F73689DF9C4}"/>
              </a:ext>
            </a:extLst>
          </p:cNvPr>
          <p:cNvSpPr txBox="1"/>
          <p:nvPr/>
        </p:nvSpPr>
        <p:spPr>
          <a:xfrm>
            <a:off x="2083236" y="5516306"/>
            <a:ext cx="1608133" cy="400110"/>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F</a:t>
            </a:r>
            <a:endPar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9" name="テキスト ボックス 38">
            <a:extLst>
              <a:ext uri="{FF2B5EF4-FFF2-40B4-BE49-F238E27FC236}">
                <a16:creationId xmlns:a16="http://schemas.microsoft.com/office/drawing/2014/main" id="{990A8F29-9448-42C8-AAB6-03A4D3D6B7E5}"/>
              </a:ext>
            </a:extLst>
          </p:cNvPr>
          <p:cNvSpPr txBox="1"/>
          <p:nvPr/>
        </p:nvSpPr>
        <p:spPr>
          <a:xfrm>
            <a:off x="4855830" y="2506165"/>
            <a:ext cx="3563165" cy="1446550"/>
          </a:xfrm>
          <a:prstGeom prst="rect">
            <a:avLst/>
          </a:prstGeom>
          <a:noFill/>
          <a:ln w="38100">
            <a:solidFill>
              <a:srgbClr val="FFFF00"/>
            </a:solidFill>
          </a:ln>
        </p:spPr>
        <p:txBody>
          <a:bodyPr wrap="square" rtlCol="0">
            <a:spAutoFit/>
          </a:bodyPr>
          <a:lstStyle/>
          <a:p>
            <a:pPr algn="just"/>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12.5</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a:t>
            </a:r>
            <a:r>
              <a:rPr kumimoji="1" lang="ja-JP" altLang="en-US" sz="2200" dirty="0">
                <a:solidFill>
                  <a:schemeClr val="bg1"/>
                </a:solidFill>
                <a:latin typeface="ＭＳ Ｐゴシック" panose="020B0600070205080204" pitchFamily="50" charset="-128"/>
                <a:cs typeface="Meiryo UI" pitchFamily="50" charset="-128"/>
              </a:rPr>
              <a:t>限界値</a:t>
            </a:r>
            <a:r>
              <a:rPr kumimoji="1" lang="en-US" altLang="ja-JP" sz="2200" dirty="0">
                <a:solidFill>
                  <a:schemeClr val="bg1"/>
                </a:solidFill>
                <a:latin typeface="ＭＳ Ｐゴシック" panose="020B0600070205080204" pitchFamily="50" charset="-128"/>
                <a:cs typeface="Meiryo UI" pitchFamily="50" charset="-128"/>
              </a:rPr>
              <a:t>9.55</a:t>
            </a:r>
            <a:r>
              <a:rPr kumimoji="1" lang="ja-JP" altLang="en-US" sz="2200" dirty="0">
                <a:solidFill>
                  <a:schemeClr val="bg1"/>
                </a:solidFill>
                <a:latin typeface="ＭＳ Ｐゴシック" panose="020B0600070205080204" pitchFamily="50" charset="-128"/>
                <a:cs typeface="Meiryo UI" pitchFamily="50" charset="-128"/>
              </a:rPr>
              <a:t>よりも大きいため</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帰無仮説は棄却され，</a:t>
            </a:r>
            <a:r>
              <a:rPr kumimoji="1" lang="ja-JP" altLang="en-US" sz="2200" dirty="0">
                <a:solidFill>
                  <a:schemeClr val="bg1"/>
                </a:solidFill>
                <a:latin typeface="ＭＳ Ｐゴシック" panose="020B0600070205080204" pitchFamily="50" charset="-128"/>
                <a:cs typeface="Meiryo UI" pitchFamily="50" charset="-128"/>
              </a:rPr>
              <a:t>対立仮説が採択された</a:t>
            </a:r>
            <a:r>
              <a:rPr kumimoji="1" lang="ja-JP" altLang="en-US" sz="2000" dirty="0">
                <a:solidFill>
                  <a:schemeClr val="bg1"/>
                </a:solidFill>
                <a:latin typeface="ＭＳ Ｐゴシック" panose="020B0600070205080204" pitchFamily="50" charset="-128"/>
                <a:cs typeface="Meiryo UI" pitchFamily="50" charset="-128"/>
              </a:rPr>
              <a:t>（＝肥料効果あり）</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endParaRPr kumimoji="1" lang="ja-JP" altLang="en-US" sz="1600" dirty="0">
              <a:solidFill>
                <a:schemeClr val="bg1"/>
              </a:solidFill>
              <a:latin typeface="+mn-ea"/>
              <a:cs typeface="Meiryo UI" pitchFamily="50" charset="-128"/>
            </a:endParaRPr>
          </a:p>
        </p:txBody>
      </p:sp>
      <p:sp>
        <p:nvSpPr>
          <p:cNvPr id="41" name="テキスト ボックス 40">
            <a:extLst>
              <a:ext uri="{FF2B5EF4-FFF2-40B4-BE49-F238E27FC236}">
                <a16:creationId xmlns:a16="http://schemas.microsoft.com/office/drawing/2014/main" id="{22A6941C-E78E-4859-9533-A269FF64D058}"/>
              </a:ext>
            </a:extLst>
          </p:cNvPr>
          <p:cNvSpPr txBox="1"/>
          <p:nvPr/>
        </p:nvSpPr>
        <p:spPr>
          <a:xfrm>
            <a:off x="2244598" y="4842775"/>
            <a:ext cx="923651" cy="369332"/>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en-US" altLang="ja-JP" sz="1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α=0.05</a:t>
            </a:r>
            <a:endParaRPr kumimoji="1" lang="ja-JP" altLang="en-US" sz="1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34606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7EB1AF-FB63-4790-9A0D-524C60982271}"/>
              </a:ext>
            </a:extLst>
          </p:cNvPr>
          <p:cNvSpPr>
            <a:spLocks noGrp="1"/>
          </p:cNvSpPr>
          <p:nvPr>
            <p:ph type="title"/>
          </p:nvPr>
        </p:nvSpPr>
        <p:spPr/>
        <p:txBody>
          <a:bodyPr/>
          <a:lstStyle/>
          <a:p>
            <a:r>
              <a:rPr kumimoji="1" lang="ja-JP" altLang="en-US" dirty="0"/>
              <a:t>分散分析とは？</a:t>
            </a:r>
          </a:p>
        </p:txBody>
      </p:sp>
      <p:sp>
        <p:nvSpPr>
          <p:cNvPr id="3" name="コンテンツ プレースホルダー 2">
            <a:extLst>
              <a:ext uri="{FF2B5EF4-FFF2-40B4-BE49-F238E27FC236}">
                <a16:creationId xmlns:a16="http://schemas.microsoft.com/office/drawing/2014/main" id="{A615AA65-269D-4276-BF89-8747A8A62FD1}"/>
              </a:ext>
            </a:extLst>
          </p:cNvPr>
          <p:cNvSpPr>
            <a:spLocks noGrp="1"/>
          </p:cNvSpPr>
          <p:nvPr>
            <p:ph idx="1"/>
          </p:nvPr>
        </p:nvSpPr>
        <p:spPr>
          <a:xfrm>
            <a:off x="685800" y="2057400"/>
            <a:ext cx="7918648" cy="4114800"/>
          </a:xfrm>
        </p:spPr>
        <p:txBody>
          <a:bodyPr/>
          <a:lstStyle/>
          <a:p>
            <a:r>
              <a:rPr kumimoji="1" lang="ja-JP" altLang="en-US" dirty="0">
                <a:solidFill>
                  <a:srgbClr val="FFFF00"/>
                </a:solidFill>
              </a:rPr>
              <a:t>目的：</a:t>
            </a:r>
            <a:r>
              <a:rPr kumimoji="1" lang="ja-JP" altLang="en-US" dirty="0">
                <a:solidFill>
                  <a:srgbClr val="FFFFFF"/>
                </a:solidFill>
              </a:rPr>
              <a:t>実験の</a:t>
            </a:r>
            <a:r>
              <a:rPr kumimoji="1" lang="ja-JP" altLang="en-US" dirty="0">
                <a:solidFill>
                  <a:srgbClr val="FFC000"/>
                </a:solidFill>
              </a:rPr>
              <a:t>要因（因子）の効果</a:t>
            </a:r>
            <a:r>
              <a:rPr kumimoji="1" lang="ja-JP" altLang="en-US" dirty="0">
                <a:solidFill>
                  <a:srgbClr val="FFFFFF"/>
                </a:solidFill>
              </a:rPr>
              <a:t>があるかないかを検証する</a:t>
            </a:r>
            <a:endParaRPr kumimoji="1" lang="en-US" altLang="ja-JP" dirty="0">
              <a:solidFill>
                <a:srgbClr val="FFFFFF"/>
              </a:solidFill>
            </a:endParaRPr>
          </a:p>
          <a:p>
            <a:r>
              <a:rPr lang="ja-JP" altLang="en-US" dirty="0">
                <a:solidFill>
                  <a:srgbClr val="FFFF00"/>
                </a:solidFill>
              </a:rPr>
              <a:t>要因効果</a:t>
            </a:r>
            <a:r>
              <a:rPr lang="ja-JP" altLang="en-US" dirty="0">
                <a:solidFill>
                  <a:srgbClr val="FFFFFF"/>
                </a:solidFill>
              </a:rPr>
              <a:t>：処理条件（水準）を変えることによる実験結果（特性）への影響</a:t>
            </a:r>
            <a:endParaRPr lang="en-US" altLang="ja-JP" dirty="0">
              <a:solidFill>
                <a:srgbClr val="FFFFFF"/>
              </a:solidFill>
            </a:endParaRPr>
          </a:p>
          <a:p>
            <a:r>
              <a:rPr kumimoji="1" lang="ja-JP" altLang="en-US" dirty="0">
                <a:solidFill>
                  <a:srgbClr val="FFFF00"/>
                </a:solidFill>
              </a:rPr>
              <a:t>内容</a:t>
            </a:r>
            <a:r>
              <a:rPr kumimoji="1" lang="ja-JP" altLang="en-US" dirty="0"/>
              <a:t>：多群の母平均の差の検定（</a:t>
            </a:r>
            <a:r>
              <a:rPr kumimoji="1" lang="en-US" altLang="ja-JP" dirty="0">
                <a:solidFill>
                  <a:srgbClr val="FFC000"/>
                </a:solidFill>
              </a:rPr>
              <a:t>F</a:t>
            </a:r>
            <a:r>
              <a:rPr kumimoji="1" lang="ja-JP" altLang="en-US" dirty="0">
                <a:solidFill>
                  <a:srgbClr val="FFC000"/>
                </a:solidFill>
              </a:rPr>
              <a:t>検定</a:t>
            </a:r>
            <a:r>
              <a:rPr kumimoji="1" lang="ja-JP" altLang="en-US" dirty="0"/>
              <a:t>）</a:t>
            </a:r>
            <a:endParaRPr kumimoji="1" lang="en-US" altLang="ja-JP" dirty="0"/>
          </a:p>
          <a:p>
            <a:r>
              <a:rPr kumimoji="1" lang="ja-JP" altLang="en-US" dirty="0">
                <a:solidFill>
                  <a:srgbClr val="FFFF00"/>
                </a:solidFill>
              </a:rPr>
              <a:t>欠点：</a:t>
            </a:r>
            <a:r>
              <a:rPr kumimoji="1" lang="ja-JP" altLang="en-US" dirty="0">
                <a:solidFill>
                  <a:srgbClr val="FFFFFF"/>
                </a:solidFill>
              </a:rPr>
              <a:t>有意となっても，どの対（群間）で差があったのかは特定できない（次章で学ぶ）</a:t>
            </a:r>
          </a:p>
        </p:txBody>
      </p:sp>
    </p:spTree>
    <p:extLst>
      <p:ext uri="{BB962C8B-B14F-4D97-AF65-F5344CB8AC3E}">
        <p14:creationId xmlns:p14="http://schemas.microsoft.com/office/powerpoint/2010/main" val="347335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81A8EB-DA33-4C75-9C03-C80FAD830360}"/>
              </a:ext>
            </a:extLst>
          </p:cNvPr>
          <p:cNvSpPr>
            <a:spLocks noGrp="1"/>
          </p:cNvSpPr>
          <p:nvPr>
            <p:ph type="title"/>
          </p:nvPr>
        </p:nvSpPr>
        <p:spPr/>
        <p:txBody>
          <a:bodyPr/>
          <a:lstStyle/>
          <a:p>
            <a:r>
              <a:rPr kumimoji="1" lang="ja-JP" altLang="en-US" sz="3500" dirty="0"/>
              <a:t>ソフトウェア（分析ツール）による</a:t>
            </a:r>
            <a:br>
              <a:rPr kumimoji="1" lang="en-US" altLang="ja-JP" sz="3500" dirty="0"/>
            </a:br>
            <a:r>
              <a:rPr kumimoji="1" lang="ja-JP" altLang="en-US" sz="3500" dirty="0"/>
              <a:t>対応のない一元配置分散分析</a:t>
            </a:r>
          </a:p>
        </p:txBody>
      </p:sp>
      <p:pic>
        <p:nvPicPr>
          <p:cNvPr id="7" name="図 6">
            <a:extLst>
              <a:ext uri="{FF2B5EF4-FFF2-40B4-BE49-F238E27FC236}">
                <a16:creationId xmlns:a16="http://schemas.microsoft.com/office/drawing/2014/main" id="{8E39C31F-88C5-4B55-B8DE-9BCF43372E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7687" b="31620"/>
          <a:stretch/>
        </p:blipFill>
        <p:spPr>
          <a:xfrm>
            <a:off x="3131840" y="2086678"/>
            <a:ext cx="2286136" cy="1624669"/>
          </a:xfrm>
          <a:prstGeom prst="rect">
            <a:avLst/>
          </a:prstGeom>
        </p:spPr>
      </p:pic>
      <p:pic>
        <p:nvPicPr>
          <p:cNvPr id="9" name="図 8">
            <a:extLst>
              <a:ext uri="{FF2B5EF4-FFF2-40B4-BE49-F238E27FC236}">
                <a16:creationId xmlns:a16="http://schemas.microsoft.com/office/drawing/2014/main" id="{47E491AE-C710-49E4-A518-94E24923C8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4760" b="43423"/>
          <a:stretch/>
        </p:blipFill>
        <p:spPr>
          <a:xfrm>
            <a:off x="5742136" y="2086678"/>
            <a:ext cx="2934319" cy="1610409"/>
          </a:xfrm>
          <a:prstGeom prst="rect">
            <a:avLst/>
          </a:prstGeom>
        </p:spPr>
      </p:pic>
      <p:pic>
        <p:nvPicPr>
          <p:cNvPr id="12" name="図 11">
            <a:extLst>
              <a:ext uri="{FF2B5EF4-FFF2-40B4-BE49-F238E27FC236}">
                <a16:creationId xmlns:a16="http://schemas.microsoft.com/office/drawing/2014/main" id="{6CCAFB92-F914-4762-8825-833F639CA7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414" y="4198963"/>
            <a:ext cx="4314825" cy="1790700"/>
          </a:xfrm>
          <a:prstGeom prst="rect">
            <a:avLst/>
          </a:prstGeom>
          <a:solidFill>
            <a:schemeClr val="bg1"/>
          </a:solidFill>
        </p:spPr>
      </p:pic>
      <p:pic>
        <p:nvPicPr>
          <p:cNvPr id="13" name="図 12">
            <a:extLst>
              <a:ext uri="{FF2B5EF4-FFF2-40B4-BE49-F238E27FC236}">
                <a16:creationId xmlns:a16="http://schemas.microsoft.com/office/drawing/2014/main" id="{43F5499C-93B1-4471-BDD7-CD69BF6C3ED6}"/>
              </a:ext>
            </a:extLst>
          </p:cNvPr>
          <p:cNvPicPr>
            <a:picLocks noChangeAspect="1"/>
          </p:cNvPicPr>
          <p:nvPr/>
        </p:nvPicPr>
        <p:blipFill>
          <a:blip r:embed="rId5"/>
          <a:stretch>
            <a:fillRect/>
          </a:stretch>
        </p:blipFill>
        <p:spPr>
          <a:xfrm>
            <a:off x="539552" y="2074580"/>
            <a:ext cx="2227700" cy="1604970"/>
          </a:xfrm>
          <a:prstGeom prst="rect">
            <a:avLst/>
          </a:prstGeom>
          <a:solidFill>
            <a:schemeClr val="bg1"/>
          </a:solidFill>
        </p:spPr>
      </p:pic>
      <p:sp>
        <p:nvSpPr>
          <p:cNvPr id="14" name="矢印: 右 13">
            <a:extLst>
              <a:ext uri="{FF2B5EF4-FFF2-40B4-BE49-F238E27FC236}">
                <a16:creationId xmlns:a16="http://schemas.microsoft.com/office/drawing/2014/main" id="{CFB11CA8-A1A7-4529-9325-A673DE193F91}"/>
              </a:ext>
            </a:extLst>
          </p:cNvPr>
          <p:cNvSpPr/>
          <p:nvPr/>
        </p:nvSpPr>
        <p:spPr>
          <a:xfrm>
            <a:off x="2798021" y="2780928"/>
            <a:ext cx="279626"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2079236D-BE21-4822-96E1-66ACFC7731A9}"/>
              </a:ext>
            </a:extLst>
          </p:cNvPr>
          <p:cNvSpPr/>
          <p:nvPr/>
        </p:nvSpPr>
        <p:spPr>
          <a:xfrm>
            <a:off x="5462510" y="2780928"/>
            <a:ext cx="279626"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BB06B8B-F1EA-4D46-A078-FB0212113CD4}"/>
              </a:ext>
            </a:extLst>
          </p:cNvPr>
          <p:cNvSpPr/>
          <p:nvPr/>
        </p:nvSpPr>
        <p:spPr>
          <a:xfrm>
            <a:off x="559828" y="2348880"/>
            <a:ext cx="2183999" cy="1330670"/>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2A1FD14-1BD9-4085-A0EA-F9306344B69F}"/>
              </a:ext>
            </a:extLst>
          </p:cNvPr>
          <p:cNvSpPr/>
          <p:nvPr/>
        </p:nvSpPr>
        <p:spPr>
          <a:xfrm>
            <a:off x="7452320" y="2529221"/>
            <a:ext cx="1152128" cy="216024"/>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3E608FC-55AF-4607-80AB-31E1FD083C15}"/>
              </a:ext>
            </a:extLst>
          </p:cNvPr>
          <p:cNvSpPr/>
          <p:nvPr/>
        </p:nvSpPr>
        <p:spPr>
          <a:xfrm>
            <a:off x="5859223" y="3212975"/>
            <a:ext cx="1512168" cy="18926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C8B359A-157C-40A1-B84F-18B3DA7258E2}"/>
              </a:ext>
            </a:extLst>
          </p:cNvPr>
          <p:cNvSpPr/>
          <p:nvPr/>
        </p:nvSpPr>
        <p:spPr>
          <a:xfrm>
            <a:off x="5859223" y="3455031"/>
            <a:ext cx="1017033" cy="18926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AE3B350-8560-4230-BD25-6506FFF68AE3}"/>
              </a:ext>
            </a:extLst>
          </p:cNvPr>
          <p:cNvSpPr/>
          <p:nvPr/>
        </p:nvSpPr>
        <p:spPr>
          <a:xfrm>
            <a:off x="3260519" y="2686297"/>
            <a:ext cx="2157457" cy="16663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32FE3D8-A3F9-43E2-8DA0-4D76A8971EB3}"/>
              </a:ext>
            </a:extLst>
          </p:cNvPr>
          <p:cNvSpPr txBox="1"/>
          <p:nvPr/>
        </p:nvSpPr>
        <p:spPr>
          <a:xfrm>
            <a:off x="2743827" y="5210736"/>
            <a:ext cx="1368152" cy="323165"/>
          </a:xfrm>
          <a:prstGeom prst="rect">
            <a:avLst/>
          </a:prstGeom>
          <a:noFill/>
        </p:spPr>
        <p:txBody>
          <a:bodyPr wrap="squar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F</a:t>
            </a:r>
            <a:endPar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3" name="矢印: 右 22">
            <a:extLst>
              <a:ext uri="{FF2B5EF4-FFF2-40B4-BE49-F238E27FC236}">
                <a16:creationId xmlns:a16="http://schemas.microsoft.com/office/drawing/2014/main" id="{68F034E0-858E-4254-A40D-FB288E9E8FBE}"/>
              </a:ext>
            </a:extLst>
          </p:cNvPr>
          <p:cNvSpPr/>
          <p:nvPr/>
        </p:nvSpPr>
        <p:spPr>
          <a:xfrm rot="8444984">
            <a:off x="5072281" y="3805517"/>
            <a:ext cx="671448" cy="252787"/>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19B4AA1E-296A-4CE2-9AE0-D11A21A5994C}"/>
              </a:ext>
            </a:extLst>
          </p:cNvPr>
          <p:cNvSpPr/>
          <p:nvPr/>
        </p:nvSpPr>
        <p:spPr>
          <a:xfrm>
            <a:off x="3481514" y="4963299"/>
            <a:ext cx="343115" cy="26202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4D3A9958-3E8C-4874-8077-679DA1DEAD1E}"/>
              </a:ext>
            </a:extLst>
          </p:cNvPr>
          <p:cNvSpPr/>
          <p:nvPr/>
        </p:nvSpPr>
        <p:spPr>
          <a:xfrm>
            <a:off x="4499827" y="4972773"/>
            <a:ext cx="401412" cy="23796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66A999B-2393-47ED-95CA-7921A82E0F06}"/>
              </a:ext>
            </a:extLst>
          </p:cNvPr>
          <p:cNvSpPr txBox="1"/>
          <p:nvPr/>
        </p:nvSpPr>
        <p:spPr>
          <a:xfrm>
            <a:off x="4215712" y="5210736"/>
            <a:ext cx="869144" cy="323165"/>
          </a:xfrm>
          <a:prstGeom prst="rect">
            <a:avLst/>
          </a:prstGeom>
          <a:noFill/>
        </p:spPr>
        <p:txBody>
          <a:bodyPr wrap="squar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28" name="テキスト ボックス 27">
            <a:extLst>
              <a:ext uri="{FF2B5EF4-FFF2-40B4-BE49-F238E27FC236}">
                <a16:creationId xmlns:a16="http://schemas.microsoft.com/office/drawing/2014/main" id="{3E10822C-CD9C-4E63-8705-BE1EC052BDC7}"/>
              </a:ext>
            </a:extLst>
          </p:cNvPr>
          <p:cNvSpPr txBox="1"/>
          <p:nvPr/>
        </p:nvSpPr>
        <p:spPr>
          <a:xfrm>
            <a:off x="5180405" y="5086722"/>
            <a:ext cx="3303568"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検定統計量が限界値より</a:t>
            </a:r>
            <a:r>
              <a:rPr kumimoji="1" lang="ja-JP" altLang="en-US" sz="1600" dirty="0">
                <a:solidFill>
                  <a:schemeClr val="bg1"/>
                </a:solidFill>
                <a:latin typeface="ＭＳ Ｐゴシック" panose="020B0600070205080204" pitchFamily="50" charset="-128"/>
                <a:cs typeface="Meiryo UI" pitchFamily="50" charset="-128"/>
              </a:rPr>
              <a:t>も大きい（あるいは</a:t>
            </a:r>
            <a:r>
              <a:rPr kumimoji="1" lang="ja-JP" altLang="en-US" sz="1600" dirty="0" err="1">
                <a:solidFill>
                  <a:schemeClr val="bg1"/>
                </a:solidFill>
                <a:latin typeface="ＭＳ Ｐゴシック" panose="020B0600070205080204" pitchFamily="50" charset="-128"/>
                <a:cs typeface="Meiryo UI" pitchFamily="50" charset="-128"/>
              </a:rPr>
              <a:t>ｐ</a:t>
            </a:r>
            <a:r>
              <a:rPr kumimoji="1" lang="ja-JP" altLang="en-US" sz="1600" dirty="0">
                <a:solidFill>
                  <a:schemeClr val="bg1"/>
                </a:solidFill>
                <a:latin typeface="ＭＳ Ｐゴシック" panose="020B0600070205080204" pitchFamily="50" charset="-128"/>
                <a:cs typeface="Meiryo UI" pitchFamily="50" charset="-128"/>
              </a:rPr>
              <a:t>値が</a:t>
            </a:r>
            <a:r>
              <a:rPr kumimoji="1" lang="en-US" altLang="ja-JP" sz="1600" dirty="0">
                <a:solidFill>
                  <a:schemeClr val="bg1"/>
                </a:solidFill>
                <a:latin typeface="ＭＳ Ｐゴシック" panose="020B0600070205080204" pitchFamily="50" charset="-128"/>
                <a:cs typeface="Meiryo UI" pitchFamily="50" charset="-128"/>
              </a:rPr>
              <a:t>0.05</a:t>
            </a:r>
            <a:r>
              <a:rPr kumimoji="1" lang="ja-JP" altLang="en-US" sz="1600" dirty="0">
                <a:solidFill>
                  <a:schemeClr val="bg1"/>
                </a:solidFill>
                <a:latin typeface="ＭＳ Ｐゴシック" panose="020B0600070205080204" pitchFamily="50" charset="-128"/>
                <a:cs typeface="Meiryo UI" pitchFamily="50" charset="-128"/>
              </a:rPr>
              <a:t>よりも小さい）ので</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帰無仮説は棄却</a:t>
            </a:r>
          </a:p>
        </p:txBody>
      </p:sp>
    </p:spTree>
    <p:extLst>
      <p:ext uri="{BB962C8B-B14F-4D97-AF65-F5344CB8AC3E}">
        <p14:creationId xmlns:p14="http://schemas.microsoft.com/office/powerpoint/2010/main" val="18993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2" grpId="0"/>
      <p:bldP spid="23" grpId="0" animBg="1"/>
      <p:bldP spid="24" grpId="0" animBg="1"/>
      <p:bldP spid="25" grpId="0" animBg="1"/>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167C16-37D8-4B54-B0C3-A3C9492EEA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3" r="34668" b="71284"/>
          <a:stretch/>
        </p:blipFill>
        <p:spPr>
          <a:xfrm>
            <a:off x="737134" y="2488290"/>
            <a:ext cx="3421262" cy="1813018"/>
          </a:xfrm>
          <a:prstGeom prst="rect">
            <a:avLst/>
          </a:prstGeom>
        </p:spPr>
      </p:pic>
      <p:pic>
        <p:nvPicPr>
          <p:cNvPr id="6" name="図 5">
            <a:extLst>
              <a:ext uri="{FF2B5EF4-FFF2-40B4-BE49-F238E27FC236}">
                <a16:creationId xmlns:a16="http://schemas.microsoft.com/office/drawing/2014/main" id="{B19A8673-41D2-4236-8319-7F3C9973E272}"/>
              </a:ext>
            </a:extLst>
          </p:cNvPr>
          <p:cNvPicPr>
            <a:picLocks noChangeAspect="1"/>
          </p:cNvPicPr>
          <p:nvPr/>
        </p:nvPicPr>
        <p:blipFill rotWithShape="1">
          <a:blip r:embed="rId3">
            <a:extLst>
              <a:ext uri="{28A0092B-C50C-407E-A947-70E740481C1C}">
                <a14:useLocalDpi xmlns:a14="http://schemas.microsoft.com/office/drawing/2010/main" val="0"/>
              </a:ext>
            </a:extLst>
          </a:blip>
          <a:srcRect r="34120" b="26475"/>
          <a:stretch/>
        </p:blipFill>
        <p:spPr>
          <a:xfrm>
            <a:off x="4527899" y="2522074"/>
            <a:ext cx="2861462" cy="1813852"/>
          </a:xfrm>
          <a:prstGeom prst="rect">
            <a:avLst/>
          </a:prstGeom>
        </p:spPr>
      </p:pic>
      <p:pic>
        <p:nvPicPr>
          <p:cNvPr id="10" name="図 9">
            <a:extLst>
              <a:ext uri="{FF2B5EF4-FFF2-40B4-BE49-F238E27FC236}">
                <a16:creationId xmlns:a16="http://schemas.microsoft.com/office/drawing/2014/main" id="{2E6375AD-1753-4FA3-BFE2-18319EA28D05}"/>
              </a:ext>
            </a:extLst>
          </p:cNvPr>
          <p:cNvPicPr>
            <a:picLocks noChangeAspect="1"/>
          </p:cNvPicPr>
          <p:nvPr/>
        </p:nvPicPr>
        <p:blipFill rotWithShape="1">
          <a:blip r:embed="rId4">
            <a:extLst>
              <a:ext uri="{28A0092B-C50C-407E-A947-70E740481C1C}">
                <a14:useLocalDpi xmlns:a14="http://schemas.microsoft.com/office/drawing/2010/main" val="0"/>
              </a:ext>
            </a:extLst>
          </a:blip>
          <a:srcRect t="61550" r="26469" b="26333"/>
          <a:stretch/>
        </p:blipFill>
        <p:spPr>
          <a:xfrm>
            <a:off x="395536" y="4797152"/>
            <a:ext cx="5029338" cy="1024726"/>
          </a:xfrm>
          <a:prstGeom prst="rect">
            <a:avLst/>
          </a:prstGeom>
        </p:spPr>
      </p:pic>
      <p:sp>
        <p:nvSpPr>
          <p:cNvPr id="2" name="タイトル 1">
            <a:extLst>
              <a:ext uri="{FF2B5EF4-FFF2-40B4-BE49-F238E27FC236}">
                <a16:creationId xmlns:a16="http://schemas.microsoft.com/office/drawing/2014/main" id="{D481A8EB-DA33-4C75-9C03-C80FAD830360}"/>
              </a:ext>
            </a:extLst>
          </p:cNvPr>
          <p:cNvSpPr>
            <a:spLocks noGrp="1"/>
          </p:cNvSpPr>
          <p:nvPr>
            <p:ph type="title"/>
          </p:nvPr>
        </p:nvSpPr>
        <p:spPr/>
        <p:txBody>
          <a:bodyPr/>
          <a:lstStyle/>
          <a:p>
            <a:r>
              <a:rPr kumimoji="1" lang="ja-JP" altLang="en-US" sz="3500" dirty="0"/>
              <a:t>ソフトウェア（</a:t>
            </a:r>
            <a:r>
              <a:rPr kumimoji="1" lang="en-US" altLang="ja-JP" sz="3500" dirty="0"/>
              <a:t>R</a:t>
            </a:r>
            <a:r>
              <a:rPr kumimoji="1" lang="ja-JP" altLang="en-US" sz="3500" dirty="0"/>
              <a:t>コマンダー）による</a:t>
            </a:r>
            <a:br>
              <a:rPr kumimoji="1" lang="en-US" altLang="ja-JP" sz="3500" dirty="0"/>
            </a:br>
            <a:r>
              <a:rPr kumimoji="1" lang="ja-JP" altLang="en-US" sz="3500" dirty="0"/>
              <a:t>対応のない一元配置分散分析</a:t>
            </a:r>
          </a:p>
        </p:txBody>
      </p:sp>
      <p:sp>
        <p:nvSpPr>
          <p:cNvPr id="15" name="矢印: 右 14">
            <a:extLst>
              <a:ext uri="{FF2B5EF4-FFF2-40B4-BE49-F238E27FC236}">
                <a16:creationId xmlns:a16="http://schemas.microsoft.com/office/drawing/2014/main" id="{2079236D-BE21-4822-96E1-66ACFC7731A9}"/>
              </a:ext>
            </a:extLst>
          </p:cNvPr>
          <p:cNvSpPr/>
          <p:nvPr/>
        </p:nvSpPr>
        <p:spPr>
          <a:xfrm>
            <a:off x="4209491" y="3573016"/>
            <a:ext cx="279626"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3E608FC-55AF-4607-80AB-31E1FD083C15}"/>
              </a:ext>
            </a:extLst>
          </p:cNvPr>
          <p:cNvSpPr/>
          <p:nvPr/>
        </p:nvSpPr>
        <p:spPr>
          <a:xfrm>
            <a:off x="4668790" y="3933056"/>
            <a:ext cx="1199354" cy="2160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68F034E0-858E-4254-A40D-FB288E9E8FBE}"/>
              </a:ext>
            </a:extLst>
          </p:cNvPr>
          <p:cNvSpPr/>
          <p:nvPr/>
        </p:nvSpPr>
        <p:spPr>
          <a:xfrm rot="8444984">
            <a:off x="3900087" y="4380701"/>
            <a:ext cx="671448" cy="252787"/>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4D3A9958-3E8C-4874-8077-679DA1DEAD1E}"/>
              </a:ext>
            </a:extLst>
          </p:cNvPr>
          <p:cNvSpPr/>
          <p:nvPr/>
        </p:nvSpPr>
        <p:spPr>
          <a:xfrm>
            <a:off x="3398892" y="4976680"/>
            <a:ext cx="700884" cy="39653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66A999B-2393-47ED-95CA-7921A82E0F06}"/>
              </a:ext>
            </a:extLst>
          </p:cNvPr>
          <p:cNvSpPr txBox="1"/>
          <p:nvPr/>
        </p:nvSpPr>
        <p:spPr>
          <a:xfrm>
            <a:off x="4175082" y="5020873"/>
            <a:ext cx="869144" cy="323165"/>
          </a:xfrm>
          <a:prstGeom prst="rect">
            <a:avLst/>
          </a:prstGeom>
          <a:noFill/>
        </p:spPr>
        <p:txBody>
          <a:bodyPr wrap="square" rtlCol="0">
            <a:spAutoFit/>
          </a:bodyPr>
          <a:lstStyle/>
          <a:p>
            <a:pPr algn="l"/>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値</a:t>
            </a:r>
          </a:p>
        </p:txBody>
      </p:sp>
      <p:sp>
        <p:nvSpPr>
          <p:cNvPr id="28" name="テキスト ボックス 27">
            <a:extLst>
              <a:ext uri="{FF2B5EF4-FFF2-40B4-BE49-F238E27FC236}">
                <a16:creationId xmlns:a16="http://schemas.microsoft.com/office/drawing/2014/main" id="{3E10822C-CD9C-4E63-8705-BE1EC052BDC7}"/>
              </a:ext>
            </a:extLst>
          </p:cNvPr>
          <p:cNvSpPr txBox="1"/>
          <p:nvPr/>
        </p:nvSpPr>
        <p:spPr>
          <a:xfrm>
            <a:off x="5580112" y="4915911"/>
            <a:ext cx="2757153" cy="830997"/>
          </a:xfrm>
          <a:prstGeom prst="rect">
            <a:avLst/>
          </a:prstGeom>
          <a:noFill/>
        </p:spPr>
        <p:txBody>
          <a:bodyPr wrap="square" rtlCol="0">
            <a:spAutoFit/>
          </a:bodyPr>
          <a:lstStyle/>
          <a:p>
            <a:pPr algn="just"/>
            <a:r>
              <a:rPr kumimoji="1" lang="ja-JP" altLang="en-US" sz="1600" dirty="0" err="1">
                <a:solidFill>
                  <a:schemeClr val="bg1"/>
                </a:solidFill>
                <a:latin typeface="ＭＳ Ｐゴシック" panose="020B0600070205080204" pitchFamily="50" charset="-128"/>
                <a:cs typeface="Meiryo UI" pitchFamily="50" charset="-128"/>
              </a:rPr>
              <a:t>ｐ</a:t>
            </a:r>
            <a:r>
              <a:rPr kumimoji="1" lang="ja-JP" altLang="en-US" sz="1600" dirty="0">
                <a:solidFill>
                  <a:schemeClr val="bg1"/>
                </a:solidFill>
                <a:latin typeface="ＭＳ Ｐゴシック" panose="020B0600070205080204" pitchFamily="50" charset="-128"/>
                <a:cs typeface="Meiryo UI" pitchFamily="50" charset="-128"/>
              </a:rPr>
              <a:t>値（</a:t>
            </a:r>
            <a:r>
              <a:rPr kumimoji="1" lang="en-US" altLang="ja-JP" sz="1600" dirty="0" err="1">
                <a:solidFill>
                  <a:schemeClr val="bg1"/>
                </a:solidFill>
                <a:latin typeface="ＭＳ Ｐゴシック" panose="020B0600070205080204" pitchFamily="50" charset="-128"/>
                <a:cs typeface="Meiryo UI" pitchFamily="50" charset="-128"/>
              </a:rPr>
              <a:t>Pr</a:t>
            </a:r>
            <a:r>
              <a:rPr kumimoji="1" lang="en-US" altLang="ja-JP" sz="1600" dirty="0">
                <a:solidFill>
                  <a:schemeClr val="bg1"/>
                </a:solidFill>
                <a:latin typeface="ＭＳ Ｐゴシック" panose="020B0600070205080204" pitchFamily="50" charset="-128"/>
                <a:cs typeface="Meiryo UI" pitchFamily="50" charset="-128"/>
              </a:rPr>
              <a:t>)</a:t>
            </a:r>
            <a:r>
              <a:rPr kumimoji="1" lang="ja-JP" altLang="en-US" sz="1600" dirty="0">
                <a:solidFill>
                  <a:schemeClr val="bg1"/>
                </a:solidFill>
                <a:latin typeface="ＭＳ Ｐゴシック" panose="020B0600070205080204" pitchFamily="50" charset="-128"/>
                <a:cs typeface="Meiryo UI" pitchFamily="50" charset="-128"/>
              </a:rPr>
              <a:t>が</a:t>
            </a:r>
            <a:r>
              <a:rPr kumimoji="1" lang="en-US" altLang="ja-JP" sz="1600" dirty="0">
                <a:solidFill>
                  <a:schemeClr val="bg1"/>
                </a:solidFill>
                <a:latin typeface="ＭＳ Ｐゴシック" panose="020B0600070205080204" pitchFamily="50" charset="-128"/>
                <a:cs typeface="Meiryo UI" pitchFamily="50" charset="-128"/>
              </a:rPr>
              <a:t>0.05</a:t>
            </a:r>
            <a:r>
              <a:rPr kumimoji="1" lang="ja-JP" altLang="en-US" sz="1600" dirty="0">
                <a:solidFill>
                  <a:schemeClr val="bg1"/>
                </a:solidFill>
                <a:latin typeface="ＭＳ Ｐゴシック" panose="020B0600070205080204" pitchFamily="50" charset="-128"/>
                <a:cs typeface="Meiryo UI" pitchFamily="50" charset="-128"/>
              </a:rPr>
              <a:t>よりも小さいので</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帰無仮説は棄却（*が</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つ付いているので</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％水準で有意）</a:t>
            </a:r>
          </a:p>
        </p:txBody>
      </p:sp>
      <p:sp>
        <p:nvSpPr>
          <p:cNvPr id="11" name="テキスト ボックス 10">
            <a:extLst>
              <a:ext uri="{FF2B5EF4-FFF2-40B4-BE49-F238E27FC236}">
                <a16:creationId xmlns:a16="http://schemas.microsoft.com/office/drawing/2014/main" id="{7B231412-49E2-4113-A4C2-32F5DDA9D3A9}"/>
              </a:ext>
            </a:extLst>
          </p:cNvPr>
          <p:cNvSpPr txBox="1"/>
          <p:nvPr/>
        </p:nvSpPr>
        <p:spPr>
          <a:xfrm>
            <a:off x="491396" y="1912298"/>
            <a:ext cx="3744415" cy="553998"/>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cs typeface="Meiryo UI" pitchFamily="50" charset="-128"/>
              </a:rPr>
              <a:t>オーム社</a:t>
            </a:r>
            <a:r>
              <a:rPr kumimoji="1" lang="en-US" altLang="ja-JP" sz="1500" dirty="0">
                <a:solidFill>
                  <a:schemeClr val="bg1"/>
                </a:solidFill>
                <a:latin typeface="ＭＳ Ｐゴシック" panose="020B0600070205080204" pitchFamily="50" charset="-128"/>
                <a:cs typeface="Meiryo UI" pitchFamily="50" charset="-128"/>
              </a:rPr>
              <a:t>HP</a:t>
            </a:r>
            <a:r>
              <a:rPr kumimoji="1" lang="ja-JP" altLang="en-US" sz="1500" dirty="0">
                <a:solidFill>
                  <a:schemeClr val="bg1"/>
                </a:solidFill>
                <a:latin typeface="ＭＳ Ｐゴシック" panose="020B0600070205080204" pitchFamily="50" charset="-128"/>
                <a:cs typeface="Meiryo UI" pitchFamily="50" charset="-128"/>
              </a:rPr>
              <a:t>から入手した「対応のない一元配置分散分析（肥料と小麦）」をロード</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9" name="テキスト ボックス 28">
            <a:extLst>
              <a:ext uri="{FF2B5EF4-FFF2-40B4-BE49-F238E27FC236}">
                <a16:creationId xmlns:a16="http://schemas.microsoft.com/office/drawing/2014/main" id="{43C64CA4-528A-4419-BAAE-70E36042D5C6}"/>
              </a:ext>
            </a:extLst>
          </p:cNvPr>
          <p:cNvSpPr txBox="1"/>
          <p:nvPr/>
        </p:nvSpPr>
        <p:spPr>
          <a:xfrm>
            <a:off x="4427984" y="2069034"/>
            <a:ext cx="4302035" cy="338554"/>
          </a:xfrm>
          <a:prstGeom prst="rect">
            <a:avLst/>
          </a:prstGeom>
          <a:noFill/>
        </p:spPr>
        <p:txBody>
          <a:bodyPr wrap="square" rtlCol="0">
            <a:spAutoFit/>
          </a:bodyPr>
          <a:lstStyle/>
          <a:p>
            <a:pPr algn="just"/>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信頼水準</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：第一種の過誤を犯さない確率（</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1-α</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30" name="テキスト ボックス 29">
            <a:extLst>
              <a:ext uri="{FF2B5EF4-FFF2-40B4-BE49-F238E27FC236}">
                <a16:creationId xmlns:a16="http://schemas.microsoft.com/office/drawing/2014/main" id="{698BC5CB-364F-42AA-941C-EC8BFFE7D68A}"/>
              </a:ext>
            </a:extLst>
          </p:cNvPr>
          <p:cNvSpPr txBox="1"/>
          <p:nvPr/>
        </p:nvSpPr>
        <p:spPr>
          <a:xfrm>
            <a:off x="5003493" y="4390370"/>
            <a:ext cx="3580106" cy="338554"/>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cs typeface="Meiryo UI" pitchFamily="50" charset="-128"/>
              </a:rPr>
              <a:t>等分散を仮定できない場合（後述）は☑</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6" name="コネクタ: 曲線 25">
            <a:extLst>
              <a:ext uri="{FF2B5EF4-FFF2-40B4-BE49-F238E27FC236}">
                <a16:creationId xmlns:a16="http://schemas.microsoft.com/office/drawing/2014/main" id="{513E7E4B-46D1-40D2-AF95-72800E1B98B5}"/>
              </a:ext>
            </a:extLst>
          </p:cNvPr>
          <p:cNvCxnSpPr>
            <a:cxnSpLocks/>
          </p:cNvCxnSpPr>
          <p:nvPr/>
        </p:nvCxnSpPr>
        <p:spPr>
          <a:xfrm rot="16200000" flipV="1">
            <a:off x="4741201" y="4266054"/>
            <a:ext cx="312938" cy="288032"/>
          </a:xfrm>
          <a:prstGeom prst="curvedConnector3">
            <a:avLst>
              <a:gd name="adj1" fmla="val 1538"/>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04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5"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AC21E-5A50-459C-A75B-632E61C6F3E3}"/>
              </a:ext>
            </a:extLst>
          </p:cNvPr>
          <p:cNvSpPr>
            <a:spLocks noGrp="1"/>
          </p:cNvSpPr>
          <p:nvPr>
            <p:ph type="title"/>
          </p:nvPr>
        </p:nvSpPr>
        <p:spPr/>
        <p:txBody>
          <a:bodyPr/>
          <a:lstStyle/>
          <a:p>
            <a:r>
              <a:rPr kumimoji="1" lang="ja-JP" altLang="en-US" sz="3500" dirty="0"/>
              <a:t>等分散の仮定と</a:t>
            </a:r>
            <a:br>
              <a:rPr kumimoji="1" lang="en-US" altLang="ja-JP" sz="3500" dirty="0"/>
            </a:br>
            <a:r>
              <a:rPr kumimoji="1" lang="ja-JP" altLang="en-US" sz="3000" dirty="0"/>
              <a:t>ソフトウェア（</a:t>
            </a:r>
            <a:r>
              <a:rPr kumimoji="1" lang="en-US" altLang="ja-JP" sz="3000" dirty="0"/>
              <a:t>R</a:t>
            </a:r>
            <a:r>
              <a:rPr kumimoji="1" lang="ja-JP" altLang="en-US" sz="3000" dirty="0"/>
              <a:t>コマンダー）による検定</a:t>
            </a:r>
          </a:p>
        </p:txBody>
      </p:sp>
      <p:pic>
        <p:nvPicPr>
          <p:cNvPr id="5" name="図 4">
            <a:extLst>
              <a:ext uri="{FF2B5EF4-FFF2-40B4-BE49-F238E27FC236}">
                <a16:creationId xmlns:a16="http://schemas.microsoft.com/office/drawing/2014/main" id="{9A4C43A5-022C-4D7C-8BBC-37786C1784BF}"/>
              </a:ext>
            </a:extLst>
          </p:cNvPr>
          <p:cNvPicPr>
            <a:picLocks noChangeAspect="1"/>
          </p:cNvPicPr>
          <p:nvPr/>
        </p:nvPicPr>
        <p:blipFill rotWithShape="1">
          <a:blip r:embed="rId2">
            <a:extLst>
              <a:ext uri="{28A0092B-C50C-407E-A947-70E740481C1C}">
                <a14:useLocalDpi xmlns:a14="http://schemas.microsoft.com/office/drawing/2010/main" val="0"/>
              </a:ext>
            </a:extLst>
          </a:blip>
          <a:srcRect r="37017" b="75200"/>
          <a:stretch/>
        </p:blipFill>
        <p:spPr>
          <a:xfrm>
            <a:off x="683568" y="3194209"/>
            <a:ext cx="3493406" cy="1700808"/>
          </a:xfrm>
          <a:prstGeom prst="rect">
            <a:avLst/>
          </a:prstGeom>
        </p:spPr>
      </p:pic>
      <p:sp>
        <p:nvSpPr>
          <p:cNvPr id="6" name="テキスト ボックス 5">
            <a:extLst>
              <a:ext uri="{FF2B5EF4-FFF2-40B4-BE49-F238E27FC236}">
                <a16:creationId xmlns:a16="http://schemas.microsoft.com/office/drawing/2014/main" id="{90DBDE48-184E-4C5A-8B73-B35FA3521F24}"/>
              </a:ext>
            </a:extLst>
          </p:cNvPr>
          <p:cNvSpPr txBox="1"/>
          <p:nvPr/>
        </p:nvSpPr>
        <p:spPr>
          <a:xfrm>
            <a:off x="539552" y="1988840"/>
            <a:ext cx="8549135" cy="1461939"/>
          </a:xfrm>
          <a:prstGeom prst="rect">
            <a:avLst/>
          </a:prstGeom>
          <a:noFill/>
        </p:spPr>
        <p:txBody>
          <a:bodyPr wrap="none" rtlCol="0">
            <a:spAutoFit/>
          </a:bodyPr>
          <a:lstStyle/>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検定同様，</a:t>
            </a:r>
            <a:r>
              <a:rPr kumimoji="1" lang="ja-JP" altLang="en-US" sz="2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分散分析も群間で分散が等しいことを仮定</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する</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・仮定できない場合は「</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Welch</a:t>
            </a:r>
            <a:r>
              <a:rPr kumimoji="1" lang="ja-JP" altLang="en-US" sz="23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の等</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分散を仮定しない</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検定」を実施</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R</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コマンダーに搭載された多群の等分散の検定は２種類</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8" name="図 7">
            <a:extLst>
              <a:ext uri="{FF2B5EF4-FFF2-40B4-BE49-F238E27FC236}">
                <a16:creationId xmlns:a16="http://schemas.microsoft.com/office/drawing/2014/main" id="{EB4ACB7B-E744-4301-AFA6-A0BEB8DB6DAC}"/>
              </a:ext>
            </a:extLst>
          </p:cNvPr>
          <p:cNvPicPr>
            <a:picLocks noChangeAspect="1"/>
          </p:cNvPicPr>
          <p:nvPr/>
        </p:nvPicPr>
        <p:blipFill rotWithShape="1">
          <a:blip r:embed="rId3">
            <a:extLst>
              <a:ext uri="{28A0092B-C50C-407E-A947-70E740481C1C}">
                <a14:useLocalDpi xmlns:a14="http://schemas.microsoft.com/office/drawing/2010/main" val="0"/>
              </a:ext>
            </a:extLst>
          </a:blip>
          <a:srcRect r="33421" b="35186"/>
          <a:stretch/>
        </p:blipFill>
        <p:spPr>
          <a:xfrm>
            <a:off x="683568" y="5223577"/>
            <a:ext cx="2891796" cy="1080375"/>
          </a:xfrm>
          <a:prstGeom prst="rect">
            <a:avLst/>
          </a:prstGeom>
        </p:spPr>
      </p:pic>
      <p:pic>
        <p:nvPicPr>
          <p:cNvPr id="12" name="図 11">
            <a:extLst>
              <a:ext uri="{FF2B5EF4-FFF2-40B4-BE49-F238E27FC236}">
                <a16:creationId xmlns:a16="http://schemas.microsoft.com/office/drawing/2014/main" id="{FA55312A-8D4D-44D9-950A-787637641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5349423"/>
            <a:ext cx="3838603" cy="828681"/>
          </a:xfrm>
          <a:prstGeom prst="rect">
            <a:avLst/>
          </a:prstGeom>
        </p:spPr>
      </p:pic>
      <p:sp>
        <p:nvSpPr>
          <p:cNvPr id="13" name="矢印: 右 12">
            <a:extLst>
              <a:ext uri="{FF2B5EF4-FFF2-40B4-BE49-F238E27FC236}">
                <a16:creationId xmlns:a16="http://schemas.microsoft.com/office/drawing/2014/main" id="{4DBD5D8C-34D8-4E7C-9E15-0C9C4F104AE7}"/>
              </a:ext>
            </a:extLst>
          </p:cNvPr>
          <p:cNvSpPr/>
          <p:nvPr/>
        </p:nvSpPr>
        <p:spPr>
          <a:xfrm rot="5400000">
            <a:off x="1227831" y="4897351"/>
            <a:ext cx="279626"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756CC417-0B4B-4522-8AB3-AA40499197D5}"/>
              </a:ext>
            </a:extLst>
          </p:cNvPr>
          <p:cNvSpPr/>
          <p:nvPr/>
        </p:nvSpPr>
        <p:spPr>
          <a:xfrm>
            <a:off x="3742252" y="5661248"/>
            <a:ext cx="576064"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6449D73-0EEB-4505-B69A-EC425BD51A27}"/>
              </a:ext>
            </a:extLst>
          </p:cNvPr>
          <p:cNvSpPr txBox="1"/>
          <p:nvPr/>
        </p:nvSpPr>
        <p:spPr>
          <a:xfrm>
            <a:off x="4379128" y="3429000"/>
            <a:ext cx="4225320" cy="615553"/>
          </a:xfrm>
          <a:prstGeom prst="rect">
            <a:avLst/>
          </a:prstGeom>
          <a:noFill/>
        </p:spPr>
        <p:txBody>
          <a:bodyPr wrap="square" rtlCol="0">
            <a:spAutoFit/>
          </a:bodyPr>
          <a:lstStyle/>
          <a:p>
            <a:pPr algn="just"/>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バートレットの検定</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が基本だが，正規性を仮定できない場合には</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ルビーンの検定</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を実施</a:t>
            </a:r>
          </a:p>
        </p:txBody>
      </p:sp>
      <p:cxnSp>
        <p:nvCxnSpPr>
          <p:cNvPr id="20" name="直線矢印コネクタ 19">
            <a:extLst>
              <a:ext uri="{FF2B5EF4-FFF2-40B4-BE49-F238E27FC236}">
                <a16:creationId xmlns:a16="http://schemas.microsoft.com/office/drawing/2014/main" id="{3D8FF11C-B7D7-4C4A-A34A-934EFFD68D3E}"/>
              </a:ext>
            </a:extLst>
          </p:cNvPr>
          <p:cNvCxnSpPr>
            <a:cxnSpLocks/>
          </p:cNvCxnSpPr>
          <p:nvPr/>
        </p:nvCxnSpPr>
        <p:spPr>
          <a:xfrm flipH="1">
            <a:off x="4067944" y="4005064"/>
            <a:ext cx="576064" cy="55023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104C3181-9010-45B2-AB9C-FB0DAFA4B0B4}"/>
              </a:ext>
            </a:extLst>
          </p:cNvPr>
          <p:cNvSpPr txBox="1"/>
          <p:nvPr/>
        </p:nvSpPr>
        <p:spPr>
          <a:xfrm>
            <a:off x="1475656" y="4863241"/>
            <a:ext cx="3408804" cy="338554"/>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バートレットの検定を実施してみる</a:t>
            </a:r>
          </a:p>
        </p:txBody>
      </p:sp>
      <p:sp>
        <p:nvSpPr>
          <p:cNvPr id="24" name="四角形: 角を丸くする 23">
            <a:extLst>
              <a:ext uri="{FF2B5EF4-FFF2-40B4-BE49-F238E27FC236}">
                <a16:creationId xmlns:a16="http://schemas.microsoft.com/office/drawing/2014/main" id="{E6F41A38-7DBE-4BB1-8318-4BF982D75F68}"/>
              </a:ext>
            </a:extLst>
          </p:cNvPr>
          <p:cNvSpPr/>
          <p:nvPr/>
        </p:nvSpPr>
        <p:spPr>
          <a:xfrm>
            <a:off x="7025339" y="5958068"/>
            <a:ext cx="1169239" cy="20723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2D987806-DA99-4952-A2DF-58EBAB38568D}"/>
              </a:ext>
            </a:extLst>
          </p:cNvPr>
          <p:cNvSpPr txBox="1"/>
          <p:nvPr/>
        </p:nvSpPr>
        <p:spPr>
          <a:xfrm>
            <a:off x="5172492" y="4740596"/>
            <a:ext cx="3493406" cy="553998"/>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値が大きいため，帰無仮説（等分散）は棄却されない（普通の</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検定で</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OK</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だった）</a:t>
            </a:r>
          </a:p>
        </p:txBody>
      </p:sp>
      <p:cxnSp>
        <p:nvCxnSpPr>
          <p:cNvPr id="27" name="直線矢印コネクタ 26">
            <a:extLst>
              <a:ext uri="{FF2B5EF4-FFF2-40B4-BE49-F238E27FC236}">
                <a16:creationId xmlns:a16="http://schemas.microsoft.com/office/drawing/2014/main" id="{053B01BD-0C8E-4DBA-8979-0423191A0BE9}"/>
              </a:ext>
            </a:extLst>
          </p:cNvPr>
          <p:cNvCxnSpPr>
            <a:cxnSpLocks/>
          </p:cNvCxnSpPr>
          <p:nvPr/>
        </p:nvCxnSpPr>
        <p:spPr>
          <a:xfrm>
            <a:off x="7668344" y="5223577"/>
            <a:ext cx="288032" cy="70159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8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3" grpId="0"/>
      <p:bldP spid="24"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8B2C372-34A4-4409-8A5A-C97EB180F612}"/>
              </a:ext>
            </a:extLst>
          </p:cNvPr>
          <p:cNvPicPr>
            <a:picLocks noChangeAspect="1"/>
          </p:cNvPicPr>
          <p:nvPr/>
        </p:nvPicPr>
        <p:blipFill rotWithShape="1">
          <a:blip r:embed="rId2">
            <a:extLst>
              <a:ext uri="{28A0092B-C50C-407E-A947-70E740481C1C}">
                <a14:useLocalDpi xmlns:a14="http://schemas.microsoft.com/office/drawing/2010/main" val="0"/>
              </a:ext>
            </a:extLst>
          </a:blip>
          <a:srcRect t="42648" b="10792"/>
          <a:stretch/>
        </p:blipFill>
        <p:spPr>
          <a:xfrm>
            <a:off x="467544" y="2795035"/>
            <a:ext cx="8067484" cy="2952328"/>
          </a:xfrm>
          <a:prstGeom prst="rect">
            <a:avLst/>
          </a:prstGeom>
        </p:spPr>
      </p:pic>
      <p:sp>
        <p:nvSpPr>
          <p:cNvPr id="2" name="タイトル 1">
            <a:extLst>
              <a:ext uri="{FF2B5EF4-FFF2-40B4-BE49-F238E27FC236}">
                <a16:creationId xmlns:a16="http://schemas.microsoft.com/office/drawing/2014/main" id="{117CF1E0-8D82-4E3B-8D76-E95F880C98DB}"/>
              </a:ext>
            </a:extLst>
          </p:cNvPr>
          <p:cNvSpPr>
            <a:spLocks noGrp="1"/>
          </p:cNvSpPr>
          <p:nvPr>
            <p:ph type="title"/>
          </p:nvPr>
        </p:nvSpPr>
        <p:spPr/>
        <p:txBody>
          <a:bodyPr/>
          <a:lstStyle/>
          <a:p>
            <a:r>
              <a:rPr kumimoji="1" lang="ja-JP" altLang="en-US" sz="3500" dirty="0"/>
              <a:t>ソフトウェア（</a:t>
            </a:r>
            <a:r>
              <a:rPr kumimoji="1" lang="en-US" altLang="ja-JP" sz="3500" dirty="0"/>
              <a:t>G</a:t>
            </a:r>
            <a:r>
              <a:rPr kumimoji="1" lang="ja-JP" altLang="en-US" sz="3500" dirty="0"/>
              <a:t>*</a:t>
            </a:r>
            <a:r>
              <a:rPr kumimoji="1" lang="en-US" altLang="ja-JP" sz="3500" dirty="0"/>
              <a:t>power</a:t>
            </a:r>
            <a:r>
              <a:rPr kumimoji="1" lang="ja-JP" altLang="en-US" sz="3500" dirty="0"/>
              <a:t>）による</a:t>
            </a:r>
            <a:br>
              <a:rPr kumimoji="1" lang="en-US" altLang="ja-JP" sz="3500" dirty="0"/>
            </a:br>
            <a:r>
              <a:rPr kumimoji="1" lang="ja-JP" altLang="en-US" sz="3500" dirty="0"/>
              <a:t>検出力の計算</a:t>
            </a:r>
          </a:p>
        </p:txBody>
      </p:sp>
      <p:sp>
        <p:nvSpPr>
          <p:cNvPr id="9" name="テキスト ボックス 8">
            <a:extLst>
              <a:ext uri="{FF2B5EF4-FFF2-40B4-BE49-F238E27FC236}">
                <a16:creationId xmlns:a16="http://schemas.microsoft.com/office/drawing/2014/main" id="{84DA03A1-1A9B-47F1-A747-338C72389AC0}"/>
              </a:ext>
            </a:extLst>
          </p:cNvPr>
          <p:cNvSpPr txBox="1"/>
          <p:nvPr/>
        </p:nvSpPr>
        <p:spPr>
          <a:xfrm>
            <a:off x="7305934" y="4196366"/>
            <a:ext cx="1146468" cy="323165"/>
          </a:xfrm>
          <a:prstGeom prst="rect">
            <a:avLst/>
          </a:prstGeom>
          <a:solidFill>
            <a:schemeClr val="bg1">
              <a:alpha val="60000"/>
            </a:schemeClr>
          </a:solidFill>
        </p:spPr>
        <p:txBody>
          <a:bodyPr wrap="none" rtlCol="0">
            <a:spAutoFit/>
          </a:bodyPr>
          <a:lstStyle/>
          <a:p>
            <a:pPr algn="l"/>
            <a:r>
              <a:rPr kumimoji="1" lang="ja-JP" altLang="en-US" sz="1500" dirty="0">
                <a:solidFill>
                  <a:srgbClr val="0070C0"/>
                </a:solidFill>
                <a:latin typeface="ＭＳ Ｐゴシック" panose="020B0600070205080204" pitchFamily="50" charset="-128"/>
                <a:ea typeface="ＭＳ Ｐゴシック" panose="020B0600070205080204" pitchFamily="50" charset="-128"/>
                <a:cs typeface="Meiryo UI" pitchFamily="50" charset="-128"/>
              </a:rPr>
              <a:t>群間変動↓</a:t>
            </a:r>
          </a:p>
        </p:txBody>
      </p:sp>
      <p:sp>
        <p:nvSpPr>
          <p:cNvPr id="13" name="テキスト ボックス 12">
            <a:extLst>
              <a:ext uri="{FF2B5EF4-FFF2-40B4-BE49-F238E27FC236}">
                <a16:creationId xmlns:a16="http://schemas.microsoft.com/office/drawing/2014/main" id="{7673157E-A40F-4EFD-9CDC-B96E0E74B6FC}"/>
              </a:ext>
            </a:extLst>
          </p:cNvPr>
          <p:cNvSpPr txBox="1"/>
          <p:nvPr/>
        </p:nvSpPr>
        <p:spPr>
          <a:xfrm>
            <a:off x="7321647" y="4930844"/>
            <a:ext cx="1146468" cy="323165"/>
          </a:xfrm>
          <a:prstGeom prst="rect">
            <a:avLst/>
          </a:prstGeom>
          <a:solidFill>
            <a:schemeClr val="bg1">
              <a:alpha val="60000"/>
            </a:schemeClr>
          </a:solidFill>
        </p:spPr>
        <p:txBody>
          <a:bodyPr wrap="none" rtlCol="0">
            <a:spAutoFit/>
          </a:bodyPr>
          <a:lstStyle/>
          <a:p>
            <a:pPr algn="l"/>
            <a:r>
              <a:rPr kumimoji="1" lang="ja-JP" altLang="en-US" sz="1500" dirty="0">
                <a:solidFill>
                  <a:srgbClr val="0070C0"/>
                </a:solidFill>
                <a:latin typeface="ＭＳ Ｐゴシック" panose="020B0600070205080204" pitchFamily="50" charset="-128"/>
                <a:ea typeface="ＭＳ Ｐゴシック" panose="020B0600070205080204" pitchFamily="50" charset="-128"/>
                <a:cs typeface="Meiryo UI" pitchFamily="50" charset="-128"/>
              </a:rPr>
              <a:t>群内変動↑</a:t>
            </a:r>
          </a:p>
        </p:txBody>
      </p:sp>
      <p:sp>
        <p:nvSpPr>
          <p:cNvPr id="14" name="テキスト ボックス 13">
            <a:extLst>
              <a:ext uri="{FF2B5EF4-FFF2-40B4-BE49-F238E27FC236}">
                <a16:creationId xmlns:a16="http://schemas.microsoft.com/office/drawing/2014/main" id="{29BECFBC-0E1A-4B7F-B497-0DE3086CDA7E}"/>
              </a:ext>
            </a:extLst>
          </p:cNvPr>
          <p:cNvSpPr txBox="1"/>
          <p:nvPr/>
        </p:nvSpPr>
        <p:spPr>
          <a:xfrm>
            <a:off x="1619672" y="4581128"/>
            <a:ext cx="1569660" cy="369332"/>
          </a:xfrm>
          <a:prstGeom prst="rect">
            <a:avLst/>
          </a:prstGeom>
          <a:solidFill>
            <a:schemeClr val="bg1">
              <a:alpha val="46000"/>
            </a:schemeClr>
          </a:solidFill>
        </p:spPr>
        <p:txBody>
          <a:bodyPr wrap="none" rtlCol="0">
            <a:spAutoFit/>
          </a:bodyPr>
          <a:lstStyle/>
          <a:p>
            <a:pPr algn="l"/>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群（水準）数↑</a:t>
            </a:r>
          </a:p>
        </p:txBody>
      </p:sp>
      <p:sp>
        <p:nvSpPr>
          <p:cNvPr id="15" name="テキスト ボックス 14">
            <a:extLst>
              <a:ext uri="{FF2B5EF4-FFF2-40B4-BE49-F238E27FC236}">
                <a16:creationId xmlns:a16="http://schemas.microsoft.com/office/drawing/2014/main" id="{D677446D-0C03-4847-BD93-F08834E6F25C}"/>
              </a:ext>
            </a:extLst>
          </p:cNvPr>
          <p:cNvSpPr txBox="1"/>
          <p:nvPr/>
        </p:nvSpPr>
        <p:spPr>
          <a:xfrm>
            <a:off x="4677848" y="4812041"/>
            <a:ext cx="1107996" cy="369332"/>
          </a:xfrm>
          <a:prstGeom prst="rect">
            <a:avLst/>
          </a:prstGeom>
          <a:solidFill>
            <a:schemeClr val="bg1">
              <a:alpha val="46000"/>
            </a:schemeClr>
          </a:solidFill>
        </p:spPr>
        <p:txBody>
          <a:bodyPr wrap="none" rtlCol="0">
            <a:spAutoFit/>
          </a:bodyPr>
          <a:lstStyle/>
          <a:p>
            <a:pPr algn="l"/>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検出力↑</a:t>
            </a:r>
          </a:p>
        </p:txBody>
      </p:sp>
      <p:sp>
        <p:nvSpPr>
          <p:cNvPr id="16" name="四角形: 角を丸くする 15">
            <a:extLst>
              <a:ext uri="{FF2B5EF4-FFF2-40B4-BE49-F238E27FC236}">
                <a16:creationId xmlns:a16="http://schemas.microsoft.com/office/drawing/2014/main" id="{B6233BB9-F0F9-44ED-AA11-340534E2D85B}"/>
              </a:ext>
            </a:extLst>
          </p:cNvPr>
          <p:cNvSpPr/>
          <p:nvPr/>
        </p:nvSpPr>
        <p:spPr>
          <a:xfrm>
            <a:off x="4799798" y="4616934"/>
            <a:ext cx="864096" cy="216541"/>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FC259E21-8380-47DB-B4C2-99A713C78999}"/>
                  </a:ext>
                </a:extLst>
              </p:cNvPr>
              <p:cNvSpPr txBox="1"/>
              <p:nvPr/>
            </p:nvSpPr>
            <p:spPr>
              <a:xfrm>
                <a:off x="794628" y="1947700"/>
                <a:ext cx="7688211" cy="722057"/>
              </a:xfrm>
              <a:prstGeom prst="rect">
                <a:avLst/>
              </a:prstGeom>
              <a:noFill/>
            </p:spPr>
            <p:txBody>
              <a:bodyPr wrap="square" rtlCol="0">
                <a:spAutoFit/>
              </a:bodyPr>
              <a:lstStyle/>
              <a:p>
                <a:r>
                  <a:rPr kumimoji="1" lang="ja-JP" altLang="en-US" sz="20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効果量ｆ</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rad>
                      <m:radPr>
                        <m:degHide m:val="on"/>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radPr>
                      <m:deg/>
                      <m:e>
                        <m:r>
                          <m:rPr>
                            <m:nor/>
                          </m:rPr>
                          <a:rPr kumimoji="1" lang="ja-JP" altLang="en-US" sz="1700" dirty="0">
                            <a:solidFill>
                              <a:schemeClr val="bg1"/>
                            </a:solidFill>
                            <a:latin typeface="ＭＳ Ｐゴシック" panose="020B0600070205080204" pitchFamily="50" charset="-128"/>
                            <a:cs typeface="Meiryo UI" pitchFamily="50" charset="-128"/>
                          </a:rPr>
                          <m:t>群間変動</m:t>
                        </m:r>
                        <m:r>
                          <m:rPr>
                            <m:nor/>
                          </m:rPr>
                          <a:rPr kumimoji="1" lang="en-US" altLang="ja-JP" sz="1700" dirty="0">
                            <a:solidFill>
                              <a:schemeClr val="bg1"/>
                            </a:solidFill>
                            <a:latin typeface="ＭＳ Ｐゴシック" panose="020B0600070205080204" pitchFamily="50" charset="-128"/>
                            <a:cs typeface="Meiryo UI" pitchFamily="50" charset="-128"/>
                          </a:rPr>
                          <m:t>/</m:t>
                        </m:r>
                        <m:r>
                          <m:rPr>
                            <m:nor/>
                          </m:rPr>
                          <a:rPr kumimoji="1" lang="ja-JP" altLang="en-US" sz="1700" dirty="0">
                            <a:solidFill>
                              <a:schemeClr val="bg1"/>
                            </a:solidFill>
                            <a:latin typeface="ＭＳ Ｐゴシック" panose="020B0600070205080204" pitchFamily="50" charset="-128"/>
                            <a:cs typeface="Meiryo UI" pitchFamily="50" charset="-128"/>
                          </a:rPr>
                          <m:t>群内変動</m:t>
                        </m:r>
                      </m:e>
                    </m:rad>
                  </m:oMath>
                </a14:m>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有意水準</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標本サイズ</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群数</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を入力して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OK</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ボタンを押せば</a:t>
                </a:r>
                <a:r>
                  <a:rPr kumimoji="1" lang="ja-JP" altLang="en-US" sz="2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検出力（</a:t>
                </a:r>
                <a:r>
                  <a:rPr kumimoji="1" lang="en-US" altLang="ja-JP" sz="2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Power)</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が出力される</a:t>
                </a:r>
              </a:p>
            </p:txBody>
          </p:sp>
        </mc:Choice>
        <mc:Fallback xmlns="">
          <p:sp>
            <p:nvSpPr>
              <p:cNvPr id="17" name="テキスト ボックス 16">
                <a:extLst>
                  <a:ext uri="{FF2B5EF4-FFF2-40B4-BE49-F238E27FC236}">
                    <a16:creationId xmlns:a16="http://schemas.microsoft.com/office/drawing/2014/main" id="{FC259E21-8380-47DB-B4C2-99A713C78999}"/>
                  </a:ext>
                </a:extLst>
              </p:cNvPr>
              <p:cNvSpPr txBox="1">
                <a:spLocks noRot="1" noChangeAspect="1" noMove="1" noResize="1" noEditPoints="1" noAdjustHandles="1" noChangeArrowheads="1" noChangeShapeType="1" noTextEdit="1"/>
              </p:cNvSpPr>
              <p:nvPr/>
            </p:nvSpPr>
            <p:spPr>
              <a:xfrm>
                <a:off x="794628" y="1947700"/>
                <a:ext cx="7688211" cy="722057"/>
              </a:xfrm>
              <a:prstGeom prst="rect">
                <a:avLst/>
              </a:prstGeom>
              <a:blipFill>
                <a:blip r:embed="rId3"/>
                <a:stretch>
                  <a:fillRect l="-792" t="-4237" b="-14407"/>
                </a:stretch>
              </a:blipFill>
            </p:spPr>
            <p:txBody>
              <a:bodyPr/>
              <a:lstStyle/>
              <a:p>
                <a:r>
                  <a:rPr lang="ja-JP" altLang="en-US">
                    <a:noFill/>
                  </a:rPr>
                  <a:t> </a:t>
                </a:r>
              </a:p>
            </p:txBody>
          </p:sp>
        </mc:Fallback>
      </mc:AlternateContent>
      <p:sp>
        <p:nvSpPr>
          <p:cNvPr id="18" name="四角形: 角を丸くする 17">
            <a:extLst>
              <a:ext uri="{FF2B5EF4-FFF2-40B4-BE49-F238E27FC236}">
                <a16:creationId xmlns:a16="http://schemas.microsoft.com/office/drawing/2014/main" id="{492184C6-1DC4-4DEC-8D4E-20E388A0658D}"/>
              </a:ext>
            </a:extLst>
          </p:cNvPr>
          <p:cNvSpPr/>
          <p:nvPr/>
        </p:nvSpPr>
        <p:spPr>
          <a:xfrm>
            <a:off x="1475198" y="3799845"/>
            <a:ext cx="1569660" cy="178334"/>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BEBA5AB1-28C6-4A2E-AB1F-F8966EFA7839}"/>
              </a:ext>
            </a:extLst>
          </p:cNvPr>
          <p:cNvSpPr/>
          <p:nvPr/>
        </p:nvSpPr>
        <p:spPr>
          <a:xfrm>
            <a:off x="1475198" y="4018032"/>
            <a:ext cx="1569660" cy="178334"/>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BF354585-771C-4E38-957B-0BCF72DB5104}"/>
              </a:ext>
            </a:extLst>
          </p:cNvPr>
          <p:cNvSpPr/>
          <p:nvPr/>
        </p:nvSpPr>
        <p:spPr>
          <a:xfrm>
            <a:off x="1187623" y="4239400"/>
            <a:ext cx="1857235" cy="17833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919C6EC2-976D-4DEE-8B13-3EF5EBCC9463}"/>
              </a:ext>
            </a:extLst>
          </p:cNvPr>
          <p:cNvSpPr/>
          <p:nvPr/>
        </p:nvSpPr>
        <p:spPr>
          <a:xfrm>
            <a:off x="1187623" y="4464659"/>
            <a:ext cx="1857235" cy="178334"/>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41D4E894-388E-4D40-AA10-D75C8D53625B}"/>
              </a:ext>
            </a:extLst>
          </p:cNvPr>
          <p:cNvSpPr/>
          <p:nvPr/>
        </p:nvSpPr>
        <p:spPr>
          <a:xfrm>
            <a:off x="6898455" y="5485316"/>
            <a:ext cx="1569660" cy="247940"/>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コネクタ: 曲線 3">
            <a:extLst>
              <a:ext uri="{FF2B5EF4-FFF2-40B4-BE49-F238E27FC236}">
                <a16:creationId xmlns:a16="http://schemas.microsoft.com/office/drawing/2014/main" id="{AB3D953E-D366-44AD-97C0-65BC0FC9F7CC}"/>
              </a:ext>
            </a:extLst>
          </p:cNvPr>
          <p:cNvCxnSpPr>
            <a:cxnSpLocks/>
          </p:cNvCxnSpPr>
          <p:nvPr/>
        </p:nvCxnSpPr>
        <p:spPr>
          <a:xfrm rot="10800000">
            <a:off x="3071397" y="3861048"/>
            <a:ext cx="3838623" cy="1624268"/>
          </a:xfrm>
          <a:prstGeom prst="curvedConnector3">
            <a:avLst>
              <a:gd name="adj1" fmla="val 73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4FFF05F6-0EA4-4A37-A591-60FA2216CD5F}"/>
              </a:ext>
            </a:extLst>
          </p:cNvPr>
          <p:cNvSpPr txBox="1"/>
          <p:nvPr/>
        </p:nvSpPr>
        <p:spPr>
          <a:xfrm>
            <a:off x="4702216" y="5776890"/>
            <a:ext cx="3750185" cy="353943"/>
          </a:xfrm>
          <a:prstGeom prst="rect">
            <a:avLst/>
          </a:prstGeom>
          <a:noFill/>
        </p:spPr>
        <p:txBody>
          <a:bodyPr wrap="squar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観測データから効果量を計算できる↑</a:t>
            </a:r>
          </a:p>
        </p:txBody>
      </p:sp>
    </p:spTree>
    <p:extLst>
      <p:ext uri="{BB962C8B-B14F-4D97-AF65-F5344CB8AC3E}">
        <p14:creationId xmlns:p14="http://schemas.microsoft.com/office/powerpoint/2010/main" val="265820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1E94B9-374C-486A-93FF-CD5D5193C3BD}"/>
              </a:ext>
            </a:extLst>
          </p:cNvPr>
          <p:cNvSpPr>
            <a:spLocks noGrp="1"/>
          </p:cNvSpPr>
          <p:nvPr>
            <p:ph type="title"/>
          </p:nvPr>
        </p:nvSpPr>
        <p:spPr>
          <a:xfrm>
            <a:off x="685800" y="620688"/>
            <a:ext cx="7990656" cy="1143000"/>
          </a:xfrm>
        </p:spPr>
        <p:txBody>
          <a:bodyPr/>
          <a:lstStyle/>
          <a:p>
            <a:r>
              <a:rPr lang="en-US" altLang="ja-JP" sz="4000" dirty="0"/>
              <a:t>8.4</a:t>
            </a:r>
            <a:r>
              <a:rPr lang="ja-JP" altLang="en-US" sz="4000" dirty="0"/>
              <a:t>　対応のある一元配置分散分析</a:t>
            </a:r>
            <a:endParaRPr kumimoji="1" lang="ja-JP" altLang="en-US" sz="4000" dirty="0"/>
          </a:p>
        </p:txBody>
      </p:sp>
      <mc:AlternateContent xmlns:mc="http://schemas.openxmlformats.org/markup-compatibility/2006" xmlns:a14="http://schemas.microsoft.com/office/drawing/2010/main">
        <mc:Choice Requires="a14">
          <p:graphicFrame>
            <p:nvGraphicFramePr>
              <p:cNvPr id="4" name="コンテンツ プレースホルダー 5">
                <a:extLst>
                  <a:ext uri="{FF2B5EF4-FFF2-40B4-BE49-F238E27FC236}">
                    <a16:creationId xmlns:a16="http://schemas.microsoft.com/office/drawing/2014/main" id="{6C3CF478-3344-449D-9B09-0E0AFFD2AF8E}"/>
                  </a:ext>
                </a:extLst>
              </p:cNvPr>
              <p:cNvGraphicFramePr>
                <a:graphicFrameLocks noGrp="1"/>
              </p:cNvGraphicFramePr>
              <p:nvPr>
                <p:ph idx="1"/>
                <p:extLst>
                  <p:ext uri="{D42A27DB-BD31-4B8C-83A1-F6EECF244321}">
                    <p14:modId xmlns:p14="http://schemas.microsoft.com/office/powerpoint/2010/main" val="3823484136"/>
                  </p:ext>
                </p:extLst>
              </p:nvPr>
            </p:nvGraphicFramePr>
            <p:xfrm>
              <a:off x="862771" y="2621611"/>
              <a:ext cx="4981575" cy="1872207"/>
            </p:xfrm>
            <a:graphic>
              <a:graphicData uri="http://schemas.openxmlformats.org/drawingml/2006/table">
                <a:tbl>
                  <a:tblPr firstRow="1" firstCol="1" lastRow="1" lastCol="1" bandRow="1">
                    <a:tableStyleId>{5C22544A-7EE6-4342-B048-85BDC9FD1C3A}</a:tableStyleId>
                  </a:tblPr>
                  <a:tblGrid>
                    <a:gridCol w="925830">
                      <a:extLst>
                        <a:ext uri="{9D8B030D-6E8A-4147-A177-3AD203B41FA5}">
                          <a16:colId xmlns:a16="http://schemas.microsoft.com/office/drawing/2014/main" val="1583710035"/>
                        </a:ext>
                      </a:extLst>
                    </a:gridCol>
                    <a:gridCol w="1043305">
                      <a:extLst>
                        <a:ext uri="{9D8B030D-6E8A-4147-A177-3AD203B41FA5}">
                          <a16:colId xmlns:a16="http://schemas.microsoft.com/office/drawing/2014/main" val="1500283503"/>
                        </a:ext>
                      </a:extLst>
                    </a:gridCol>
                    <a:gridCol w="1043305">
                      <a:extLst>
                        <a:ext uri="{9D8B030D-6E8A-4147-A177-3AD203B41FA5}">
                          <a16:colId xmlns:a16="http://schemas.microsoft.com/office/drawing/2014/main" val="1651788596"/>
                        </a:ext>
                      </a:extLst>
                    </a:gridCol>
                    <a:gridCol w="1043305">
                      <a:extLst>
                        <a:ext uri="{9D8B030D-6E8A-4147-A177-3AD203B41FA5}">
                          <a16:colId xmlns:a16="http://schemas.microsoft.com/office/drawing/2014/main" val="174830029"/>
                        </a:ext>
                      </a:extLst>
                    </a:gridCol>
                    <a:gridCol w="925830">
                      <a:extLst>
                        <a:ext uri="{9D8B030D-6E8A-4147-A177-3AD203B41FA5}">
                          <a16:colId xmlns:a16="http://schemas.microsoft.com/office/drawing/2014/main" val="1065970241"/>
                        </a:ext>
                      </a:extLst>
                    </a:gridCol>
                  </a:tblGrid>
                  <a:tr h="683763">
                    <a:tc>
                      <a:txBody>
                        <a:bodyPr/>
                        <a:lstStyle/>
                        <a:p>
                          <a:pPr algn="ctr"/>
                          <a:endParaRPr kumimoji="1" lang="en-US" altLang="ja-JP" dirty="0"/>
                        </a:p>
                        <a:p>
                          <a:pPr algn="ctr"/>
                          <a:r>
                            <a:rPr kumimoji="1" lang="ja-JP" altLang="en-US" dirty="0"/>
                            <a:t>被験者</a:t>
                          </a:r>
                        </a:p>
                      </a:txBody>
                      <a:tcPr/>
                    </a:tc>
                    <a:tc>
                      <a:txBody>
                        <a:bodyPr/>
                        <a:lstStyle/>
                        <a:p>
                          <a:pPr algn="ctr"/>
                          <a:r>
                            <a:rPr kumimoji="1" lang="ja-JP" altLang="en-US" dirty="0"/>
                            <a:t>相談前</a:t>
                          </a:r>
                          <a:endParaRPr kumimoji="1" lang="en-US" altLang="ja-JP" dirty="0"/>
                        </a:p>
                        <a:p>
                          <a:pPr algn="ctr"/>
                          <a:r>
                            <a:rPr kumimoji="1" lang="ja-JP" altLang="en-US" dirty="0"/>
                            <a:t>（水準</a:t>
                          </a:r>
                          <a:r>
                            <a:rPr kumimoji="1" lang="en-US" altLang="ja-JP" dirty="0"/>
                            <a:t>1</a:t>
                          </a:r>
                          <a:r>
                            <a:rPr kumimoji="1" lang="ja-JP" altLang="en-US" dirty="0"/>
                            <a:t>）</a:t>
                          </a:r>
                        </a:p>
                      </a:txBody>
                      <a:tcPr/>
                    </a:tc>
                    <a:tc>
                      <a:txBody>
                        <a:bodyPr/>
                        <a:lstStyle/>
                        <a:p>
                          <a:pPr algn="ctr"/>
                          <a:r>
                            <a:rPr kumimoji="1" lang="en-US" altLang="ja-JP" dirty="0"/>
                            <a:t>1</a:t>
                          </a:r>
                          <a:r>
                            <a:rPr kumimoji="1" lang="ja-JP" altLang="en-US" dirty="0"/>
                            <a:t>回目</a:t>
                          </a:r>
                          <a:endParaRPr kumimoji="1" lang="en-US" altLang="ja-JP" dirty="0"/>
                        </a:p>
                        <a:p>
                          <a:pPr algn="ctr"/>
                          <a:r>
                            <a:rPr kumimoji="1" lang="ja-JP" altLang="en-US" dirty="0"/>
                            <a:t>（水準</a:t>
                          </a:r>
                          <a:r>
                            <a:rPr kumimoji="1" lang="en-US" altLang="ja-JP" dirty="0"/>
                            <a:t>2</a:t>
                          </a:r>
                          <a:r>
                            <a:rPr kumimoji="1" lang="ja-JP" altLang="en-US" dirty="0"/>
                            <a:t>）</a:t>
                          </a:r>
                        </a:p>
                      </a:txBody>
                      <a:tcPr/>
                    </a:tc>
                    <a:tc>
                      <a:txBody>
                        <a:bodyPr/>
                        <a:lstStyle/>
                        <a:p>
                          <a:pPr algn="ctr"/>
                          <a:r>
                            <a:rPr kumimoji="1" lang="en-US" altLang="ja-JP" dirty="0"/>
                            <a:t>2</a:t>
                          </a:r>
                          <a:r>
                            <a:rPr kumimoji="1" lang="ja-JP" altLang="en-US" dirty="0"/>
                            <a:t>回目</a:t>
                          </a:r>
                          <a:endParaRPr kumimoji="1" lang="en-US" altLang="ja-JP" dirty="0"/>
                        </a:p>
                        <a:p>
                          <a:pPr algn="ctr"/>
                          <a:r>
                            <a:rPr kumimoji="1" lang="ja-JP" altLang="en-US" dirty="0"/>
                            <a:t>（水準</a:t>
                          </a:r>
                          <a:r>
                            <a:rPr kumimoji="1" lang="en-US" altLang="ja-JP" dirty="0"/>
                            <a:t>3</a:t>
                          </a:r>
                          <a:r>
                            <a:rPr kumimoji="1" lang="ja-JP" altLang="en-US" dirty="0"/>
                            <a:t>）</a:t>
                          </a:r>
                        </a:p>
                      </a:txBody>
                      <a:tcPr/>
                    </a:tc>
                    <a:tc>
                      <a:txBody>
                        <a:bodyPr/>
                        <a:lstStyle/>
                        <a:p>
                          <a:pPr algn="ctr"/>
                          <a:r>
                            <a:rPr kumimoji="1" lang="ja-JP" altLang="en-US" dirty="0"/>
                            <a:t>被験者</a:t>
                          </a:r>
                          <a:endParaRPr kumimoji="1" lang="en-US" altLang="ja-JP" dirty="0"/>
                        </a:p>
                        <a:p>
                          <a:pPr algn="ctr"/>
                          <a:r>
                            <a:rPr kumimoji="1" lang="ja-JP" altLang="en-US" dirty="0"/>
                            <a:t>平均</a:t>
                          </a:r>
                        </a:p>
                      </a:txBody>
                      <a:tcPr/>
                    </a:tc>
                    <a:extLst>
                      <a:ext uri="{0D108BD9-81ED-4DB2-BD59-A6C34878D82A}">
                        <a16:rowId xmlns:a16="http://schemas.microsoft.com/office/drawing/2014/main" val="1310879948"/>
                      </a:ext>
                    </a:extLst>
                  </a:tr>
                  <a:tr h="396148">
                    <a:tc>
                      <a:txBody>
                        <a:bodyPr/>
                        <a:lstStyle/>
                        <a:p>
                          <a:pPr algn="ctr"/>
                          <a:r>
                            <a:rPr kumimoji="1" lang="en-US" altLang="ja-JP" dirty="0"/>
                            <a:t>A</a:t>
                          </a:r>
                          <a:r>
                            <a:rPr kumimoji="1" lang="ja-JP" altLang="en-US" dirty="0"/>
                            <a:t>さん</a:t>
                          </a:r>
                        </a:p>
                      </a:txBody>
                      <a:tcPr/>
                    </a:tc>
                    <a:tc>
                      <a:txBody>
                        <a:bodyPr/>
                        <a:lstStyle/>
                        <a:p>
                          <a:pPr algn="ctr"/>
                          <a:r>
                            <a:rPr kumimoji="1" lang="en-US" altLang="ja-JP" dirty="0"/>
                            <a:t>22</a:t>
                          </a:r>
                          <a:endParaRPr kumimoji="1" lang="ja-JP" altLang="en-US" dirty="0"/>
                        </a:p>
                      </a:txBody>
                      <a:tcPr/>
                    </a:tc>
                    <a:tc>
                      <a:txBody>
                        <a:bodyPr/>
                        <a:lstStyle/>
                        <a:p>
                          <a:pPr algn="ctr"/>
                          <a:r>
                            <a:rPr kumimoji="1" lang="en-US" altLang="ja-JP" dirty="0"/>
                            <a:t>14</a:t>
                          </a:r>
                          <a:endParaRPr kumimoji="1" lang="ja-JP" altLang="en-US" dirty="0"/>
                        </a:p>
                      </a:txBody>
                      <a:tcPr/>
                    </a:tc>
                    <a:tc>
                      <a:txBody>
                        <a:bodyPr/>
                        <a:lstStyle/>
                        <a:p>
                          <a:pPr algn="ctr"/>
                          <a:r>
                            <a:rPr kumimoji="1" lang="en-US" altLang="ja-JP" dirty="0"/>
                            <a:t>9</a:t>
                          </a:r>
                          <a:endParaRPr kumimoji="1" lang="ja-JP" altLang="en-US" dirty="0"/>
                        </a:p>
                      </a:txBody>
                      <a:tcPr/>
                    </a:tc>
                    <a:tc>
                      <a:txBody>
                        <a:bodyPr/>
                        <a:lstStyle/>
                        <a:p>
                          <a:pPr algn="ct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oMath>
                          </a14:m>
                          <a:r>
                            <a:rPr kumimoji="1" lang="en-US" altLang="ja-JP" baseline="-25000" dirty="0"/>
                            <a:t>A</a:t>
                          </a:r>
                          <a:r>
                            <a:rPr kumimoji="1" lang="en-US" altLang="ja-JP" baseline="0" dirty="0"/>
                            <a:t>=7</a:t>
                          </a:r>
                          <a:endParaRPr kumimoji="1" lang="ja-JP" altLang="en-US" dirty="0"/>
                        </a:p>
                      </a:txBody>
                      <a:tcPr/>
                    </a:tc>
                    <a:extLst>
                      <a:ext uri="{0D108BD9-81ED-4DB2-BD59-A6C34878D82A}">
                        <a16:rowId xmlns:a16="http://schemas.microsoft.com/office/drawing/2014/main" val="1587890249"/>
                      </a:ext>
                    </a:extLst>
                  </a:tr>
                  <a:tr h="396148">
                    <a:tc>
                      <a:txBody>
                        <a:bodyPr/>
                        <a:lstStyle/>
                        <a:p>
                          <a:pPr algn="ctr"/>
                          <a:r>
                            <a:rPr kumimoji="1" lang="en-US" altLang="ja-JP" dirty="0"/>
                            <a:t>B</a:t>
                          </a:r>
                          <a:r>
                            <a:rPr kumimoji="1" lang="ja-JP" altLang="en-US" dirty="0"/>
                            <a:t>さん</a:t>
                          </a:r>
                        </a:p>
                      </a:txBody>
                      <a:tcPr/>
                    </a:tc>
                    <a:tc>
                      <a:txBody>
                        <a:bodyPr/>
                        <a:lstStyle/>
                        <a:p>
                          <a:pPr algn="ctr"/>
                          <a:r>
                            <a:rPr kumimoji="1" lang="en-US" altLang="ja-JP" dirty="0"/>
                            <a:t>14</a:t>
                          </a:r>
                          <a:endParaRPr kumimoji="1" lang="ja-JP" altLang="en-US" dirty="0"/>
                        </a:p>
                      </a:txBody>
                      <a:tcPr/>
                    </a:tc>
                    <a:tc>
                      <a:txBody>
                        <a:bodyPr/>
                        <a:lstStyle/>
                        <a:p>
                          <a:pPr algn="ctr"/>
                          <a:r>
                            <a:rPr kumimoji="1" lang="en-US" altLang="ja-JP" dirty="0"/>
                            <a:t>8</a:t>
                          </a:r>
                          <a:endParaRPr kumimoji="1" lang="ja-JP" altLang="en-US" dirty="0"/>
                        </a:p>
                      </a:txBody>
                      <a:tcPr/>
                    </a:tc>
                    <a:tc>
                      <a:txBody>
                        <a:bodyPr/>
                        <a:lstStyle/>
                        <a:p>
                          <a:pPr algn="ctr"/>
                          <a:r>
                            <a:rPr kumimoji="1" lang="en-US" altLang="ja-JP" dirty="0"/>
                            <a:t>5</a:t>
                          </a:r>
                          <a:endParaRPr kumimoji="1" lang="ja-JP" altLang="en-US" dirty="0"/>
                        </a:p>
                      </a:txBody>
                      <a:tcPr/>
                    </a:tc>
                    <a:tc>
                      <a:txBody>
                        <a:bodyPr/>
                        <a:lstStyle/>
                        <a:p>
                          <a:pPr algn="ct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oMath>
                          </a14:m>
                          <a:r>
                            <a:rPr kumimoji="1" lang="en-US" altLang="ja-JP" baseline="-25000" dirty="0"/>
                            <a:t>B</a:t>
                          </a:r>
                          <a:r>
                            <a:rPr kumimoji="1" lang="en-US" altLang="ja-JP" baseline="0" dirty="0"/>
                            <a:t>=7</a:t>
                          </a:r>
                          <a:endParaRPr kumimoji="1" lang="ja-JP" altLang="en-US" dirty="0"/>
                        </a:p>
                      </a:txBody>
                      <a:tcPr/>
                    </a:tc>
                    <a:extLst>
                      <a:ext uri="{0D108BD9-81ED-4DB2-BD59-A6C34878D82A}">
                        <a16:rowId xmlns:a16="http://schemas.microsoft.com/office/drawing/2014/main" val="1819512602"/>
                      </a:ext>
                    </a:extLst>
                  </a:tr>
                  <a:tr h="396148">
                    <a:tc>
                      <a:txBody>
                        <a:bodyPr/>
                        <a:lstStyle/>
                        <a:p>
                          <a:pPr algn="ctr"/>
                          <a:endParaRPr kumimoji="1" lang="ja-JP" altLang="en-US" baseline="0" dirty="0"/>
                        </a:p>
                      </a:txBody>
                      <a:tcPr/>
                    </a:tc>
                    <a:tc>
                      <a:txBody>
                        <a:bodyPr/>
                        <a:lstStyle/>
                        <a:p>
                          <a:pPr algn="ct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r>
                                <a:rPr kumimoji="1" lang="en-US" altLang="ja-JP" b="1" i="1" baseline="-25000" smtClean="0">
                                  <a:latin typeface="Cambria Math" panose="02040503050406030204" pitchFamily="18" charset="0"/>
                                </a:rPr>
                                <m:t>𝟏</m:t>
                              </m:r>
                            </m:oMath>
                          </a14:m>
                          <a:r>
                            <a:rPr kumimoji="1" lang="en-US" altLang="ja-JP" baseline="0" dirty="0"/>
                            <a:t>=18</a:t>
                          </a:r>
                          <a:endParaRPr kumimoji="1" lang="ja-JP" altLang="en-US"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r>
                                <a:rPr kumimoji="1" lang="en-US" altLang="ja-JP" b="1" i="1" baseline="-25000" smtClean="0">
                                  <a:latin typeface="Cambria Math" panose="02040503050406030204" pitchFamily="18" charset="0"/>
                                </a:rPr>
                                <m:t>𝟐</m:t>
                              </m:r>
                            </m:oMath>
                          </a14:m>
                          <a:r>
                            <a:rPr kumimoji="1" lang="en-US" altLang="ja-JP" baseline="0" dirty="0"/>
                            <a:t>=11</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r>
                                <a:rPr kumimoji="1" lang="en-US" altLang="ja-JP" b="1" i="1" baseline="-25000" smtClean="0">
                                  <a:latin typeface="Cambria Math" panose="02040503050406030204" pitchFamily="18" charset="0"/>
                                </a:rPr>
                                <m:t>𝟑</m:t>
                              </m:r>
                            </m:oMath>
                          </a14:m>
                          <a:r>
                            <a:rPr kumimoji="1" lang="en-US" altLang="ja-JP" baseline="0" dirty="0"/>
                            <a:t>=7</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i="1" smtClean="0">
                                      <a:latin typeface="Cambria Math" panose="02040503050406030204" pitchFamily="18" charset="0"/>
                                    </a:rPr>
                                    <m:t>𝑥</m:t>
                                  </m:r>
                                </m:e>
                              </m:acc>
                            </m:oMath>
                          </a14:m>
                          <a:r>
                            <a:rPr kumimoji="1" lang="en-US" altLang="ja-JP" baseline="0" dirty="0"/>
                            <a:t>=12</a:t>
                          </a:r>
                          <a:endParaRPr kumimoji="1" lang="ja-JP" altLang="en-US" dirty="0"/>
                        </a:p>
                      </a:txBody>
                      <a:tcPr/>
                    </a:tc>
                    <a:extLst>
                      <a:ext uri="{0D108BD9-81ED-4DB2-BD59-A6C34878D82A}">
                        <a16:rowId xmlns:a16="http://schemas.microsoft.com/office/drawing/2014/main" val="3047344618"/>
                      </a:ext>
                    </a:extLst>
                  </a:tr>
                </a:tbl>
              </a:graphicData>
            </a:graphic>
          </p:graphicFrame>
        </mc:Choice>
        <mc:Fallback xmlns="">
          <p:graphicFrame>
            <p:nvGraphicFramePr>
              <p:cNvPr id="4" name="コンテンツ プレースホルダー 5">
                <a:extLst>
                  <a:ext uri="{FF2B5EF4-FFF2-40B4-BE49-F238E27FC236}">
                    <a16:creationId xmlns:a16="http://schemas.microsoft.com/office/drawing/2014/main" id="{6C3CF478-3344-449D-9B09-0E0AFFD2AF8E}"/>
                  </a:ext>
                </a:extLst>
              </p:cNvPr>
              <p:cNvGraphicFramePr>
                <a:graphicFrameLocks noGrp="1"/>
              </p:cNvGraphicFramePr>
              <p:nvPr>
                <p:ph idx="1"/>
                <p:extLst>
                  <p:ext uri="{D42A27DB-BD31-4B8C-83A1-F6EECF244321}">
                    <p14:modId xmlns:p14="http://schemas.microsoft.com/office/powerpoint/2010/main" val="3823484136"/>
                  </p:ext>
                </p:extLst>
              </p:nvPr>
            </p:nvGraphicFramePr>
            <p:xfrm>
              <a:off x="862771" y="2621611"/>
              <a:ext cx="4981575" cy="1872207"/>
            </p:xfrm>
            <a:graphic>
              <a:graphicData uri="http://schemas.openxmlformats.org/drawingml/2006/table">
                <a:tbl>
                  <a:tblPr firstRow="1" firstCol="1" lastRow="1" lastCol="1" bandRow="1">
                    <a:tableStyleId>{5C22544A-7EE6-4342-B048-85BDC9FD1C3A}</a:tableStyleId>
                  </a:tblPr>
                  <a:tblGrid>
                    <a:gridCol w="925830">
                      <a:extLst>
                        <a:ext uri="{9D8B030D-6E8A-4147-A177-3AD203B41FA5}">
                          <a16:colId xmlns:a16="http://schemas.microsoft.com/office/drawing/2014/main" val="1583710035"/>
                        </a:ext>
                      </a:extLst>
                    </a:gridCol>
                    <a:gridCol w="1043305">
                      <a:extLst>
                        <a:ext uri="{9D8B030D-6E8A-4147-A177-3AD203B41FA5}">
                          <a16:colId xmlns:a16="http://schemas.microsoft.com/office/drawing/2014/main" val="1500283503"/>
                        </a:ext>
                      </a:extLst>
                    </a:gridCol>
                    <a:gridCol w="1043305">
                      <a:extLst>
                        <a:ext uri="{9D8B030D-6E8A-4147-A177-3AD203B41FA5}">
                          <a16:colId xmlns:a16="http://schemas.microsoft.com/office/drawing/2014/main" val="1651788596"/>
                        </a:ext>
                      </a:extLst>
                    </a:gridCol>
                    <a:gridCol w="1043305">
                      <a:extLst>
                        <a:ext uri="{9D8B030D-6E8A-4147-A177-3AD203B41FA5}">
                          <a16:colId xmlns:a16="http://schemas.microsoft.com/office/drawing/2014/main" val="174830029"/>
                        </a:ext>
                      </a:extLst>
                    </a:gridCol>
                    <a:gridCol w="925830">
                      <a:extLst>
                        <a:ext uri="{9D8B030D-6E8A-4147-A177-3AD203B41FA5}">
                          <a16:colId xmlns:a16="http://schemas.microsoft.com/office/drawing/2014/main" val="1065970241"/>
                        </a:ext>
                      </a:extLst>
                    </a:gridCol>
                  </a:tblGrid>
                  <a:tr h="683763">
                    <a:tc>
                      <a:txBody>
                        <a:bodyPr/>
                        <a:lstStyle/>
                        <a:p>
                          <a:pPr algn="ctr"/>
                          <a:endParaRPr kumimoji="1" lang="en-US" altLang="ja-JP" dirty="0"/>
                        </a:p>
                        <a:p>
                          <a:pPr algn="ctr"/>
                          <a:r>
                            <a:rPr kumimoji="1" lang="ja-JP" altLang="en-US" dirty="0"/>
                            <a:t>被験者</a:t>
                          </a:r>
                        </a:p>
                      </a:txBody>
                      <a:tcPr/>
                    </a:tc>
                    <a:tc>
                      <a:txBody>
                        <a:bodyPr/>
                        <a:lstStyle/>
                        <a:p>
                          <a:pPr algn="ctr"/>
                          <a:r>
                            <a:rPr kumimoji="1" lang="ja-JP" altLang="en-US" dirty="0"/>
                            <a:t>相談前</a:t>
                          </a:r>
                          <a:endParaRPr kumimoji="1" lang="en-US" altLang="ja-JP" dirty="0"/>
                        </a:p>
                        <a:p>
                          <a:pPr algn="ctr"/>
                          <a:r>
                            <a:rPr kumimoji="1" lang="ja-JP" altLang="en-US" dirty="0"/>
                            <a:t>（水準</a:t>
                          </a:r>
                          <a:r>
                            <a:rPr kumimoji="1" lang="en-US" altLang="ja-JP" dirty="0"/>
                            <a:t>1</a:t>
                          </a:r>
                          <a:r>
                            <a:rPr kumimoji="1" lang="ja-JP" altLang="en-US" dirty="0"/>
                            <a:t>）</a:t>
                          </a:r>
                        </a:p>
                      </a:txBody>
                      <a:tcPr/>
                    </a:tc>
                    <a:tc>
                      <a:txBody>
                        <a:bodyPr/>
                        <a:lstStyle/>
                        <a:p>
                          <a:pPr algn="ctr"/>
                          <a:r>
                            <a:rPr kumimoji="1" lang="en-US" altLang="ja-JP" dirty="0"/>
                            <a:t>1</a:t>
                          </a:r>
                          <a:r>
                            <a:rPr kumimoji="1" lang="ja-JP" altLang="en-US" dirty="0"/>
                            <a:t>回目</a:t>
                          </a:r>
                          <a:endParaRPr kumimoji="1" lang="en-US" altLang="ja-JP" dirty="0"/>
                        </a:p>
                        <a:p>
                          <a:pPr algn="ctr"/>
                          <a:r>
                            <a:rPr kumimoji="1" lang="ja-JP" altLang="en-US" dirty="0"/>
                            <a:t>（水準</a:t>
                          </a:r>
                          <a:r>
                            <a:rPr kumimoji="1" lang="en-US" altLang="ja-JP" dirty="0"/>
                            <a:t>2</a:t>
                          </a:r>
                          <a:r>
                            <a:rPr kumimoji="1" lang="ja-JP" altLang="en-US" dirty="0"/>
                            <a:t>）</a:t>
                          </a:r>
                        </a:p>
                      </a:txBody>
                      <a:tcPr/>
                    </a:tc>
                    <a:tc>
                      <a:txBody>
                        <a:bodyPr/>
                        <a:lstStyle/>
                        <a:p>
                          <a:pPr algn="ctr"/>
                          <a:r>
                            <a:rPr kumimoji="1" lang="en-US" altLang="ja-JP" dirty="0"/>
                            <a:t>2</a:t>
                          </a:r>
                          <a:r>
                            <a:rPr kumimoji="1" lang="ja-JP" altLang="en-US" dirty="0"/>
                            <a:t>回目</a:t>
                          </a:r>
                          <a:endParaRPr kumimoji="1" lang="en-US" altLang="ja-JP" dirty="0"/>
                        </a:p>
                        <a:p>
                          <a:pPr algn="ctr"/>
                          <a:r>
                            <a:rPr kumimoji="1" lang="ja-JP" altLang="en-US" dirty="0"/>
                            <a:t>（水準</a:t>
                          </a:r>
                          <a:r>
                            <a:rPr kumimoji="1" lang="en-US" altLang="ja-JP" dirty="0"/>
                            <a:t>3</a:t>
                          </a:r>
                          <a:r>
                            <a:rPr kumimoji="1" lang="ja-JP" altLang="en-US" dirty="0"/>
                            <a:t>）</a:t>
                          </a:r>
                        </a:p>
                      </a:txBody>
                      <a:tcPr/>
                    </a:tc>
                    <a:tc>
                      <a:txBody>
                        <a:bodyPr/>
                        <a:lstStyle/>
                        <a:p>
                          <a:pPr algn="ctr"/>
                          <a:r>
                            <a:rPr kumimoji="1" lang="ja-JP" altLang="en-US" dirty="0"/>
                            <a:t>被験者</a:t>
                          </a:r>
                          <a:endParaRPr kumimoji="1" lang="en-US" altLang="ja-JP" dirty="0"/>
                        </a:p>
                        <a:p>
                          <a:pPr algn="ctr"/>
                          <a:r>
                            <a:rPr kumimoji="1" lang="ja-JP" altLang="en-US" dirty="0"/>
                            <a:t>平均</a:t>
                          </a:r>
                        </a:p>
                      </a:txBody>
                      <a:tcPr/>
                    </a:tc>
                    <a:extLst>
                      <a:ext uri="{0D108BD9-81ED-4DB2-BD59-A6C34878D82A}">
                        <a16:rowId xmlns:a16="http://schemas.microsoft.com/office/drawing/2014/main" val="1310879948"/>
                      </a:ext>
                    </a:extLst>
                  </a:tr>
                  <a:tr h="396148">
                    <a:tc>
                      <a:txBody>
                        <a:bodyPr/>
                        <a:lstStyle/>
                        <a:p>
                          <a:pPr algn="ctr"/>
                          <a:r>
                            <a:rPr kumimoji="1" lang="en-US" altLang="ja-JP" dirty="0"/>
                            <a:t>A</a:t>
                          </a:r>
                          <a:r>
                            <a:rPr kumimoji="1" lang="ja-JP" altLang="en-US" dirty="0"/>
                            <a:t>さん</a:t>
                          </a:r>
                        </a:p>
                      </a:txBody>
                      <a:tcPr/>
                    </a:tc>
                    <a:tc>
                      <a:txBody>
                        <a:bodyPr/>
                        <a:lstStyle/>
                        <a:p>
                          <a:pPr algn="ctr"/>
                          <a:r>
                            <a:rPr kumimoji="1" lang="en-US" altLang="ja-JP" dirty="0"/>
                            <a:t>22</a:t>
                          </a:r>
                          <a:endParaRPr kumimoji="1" lang="ja-JP" altLang="en-US" dirty="0"/>
                        </a:p>
                      </a:txBody>
                      <a:tcPr/>
                    </a:tc>
                    <a:tc>
                      <a:txBody>
                        <a:bodyPr/>
                        <a:lstStyle/>
                        <a:p>
                          <a:pPr algn="ctr"/>
                          <a:r>
                            <a:rPr kumimoji="1" lang="en-US" altLang="ja-JP" dirty="0"/>
                            <a:t>14</a:t>
                          </a:r>
                          <a:endParaRPr kumimoji="1" lang="ja-JP" altLang="en-US" dirty="0"/>
                        </a:p>
                      </a:txBody>
                      <a:tcPr/>
                    </a:tc>
                    <a:tc>
                      <a:txBody>
                        <a:bodyPr/>
                        <a:lstStyle/>
                        <a:p>
                          <a:pPr algn="ctr"/>
                          <a:r>
                            <a:rPr kumimoji="1" lang="en-US" altLang="ja-JP" dirty="0"/>
                            <a:t>9</a:t>
                          </a:r>
                          <a:endParaRPr kumimoji="1" lang="ja-JP" altLang="en-US" dirty="0"/>
                        </a:p>
                      </a:txBody>
                      <a:tcPr/>
                    </a:tc>
                    <a:tc>
                      <a:txBody>
                        <a:bodyPr/>
                        <a:lstStyle/>
                        <a:p>
                          <a:endParaRPr lang="ja-JP"/>
                        </a:p>
                      </a:txBody>
                      <a:tcPr>
                        <a:blipFill>
                          <a:blip r:embed="rId2"/>
                          <a:stretch>
                            <a:fillRect l="-438816" t="-181818" r="-2632" b="-212121"/>
                          </a:stretch>
                        </a:blipFill>
                      </a:tcPr>
                    </a:tc>
                    <a:extLst>
                      <a:ext uri="{0D108BD9-81ED-4DB2-BD59-A6C34878D82A}">
                        <a16:rowId xmlns:a16="http://schemas.microsoft.com/office/drawing/2014/main" val="1587890249"/>
                      </a:ext>
                    </a:extLst>
                  </a:tr>
                  <a:tr h="396148">
                    <a:tc>
                      <a:txBody>
                        <a:bodyPr/>
                        <a:lstStyle/>
                        <a:p>
                          <a:pPr algn="ctr"/>
                          <a:r>
                            <a:rPr kumimoji="1" lang="en-US" altLang="ja-JP" dirty="0"/>
                            <a:t>B</a:t>
                          </a:r>
                          <a:r>
                            <a:rPr kumimoji="1" lang="ja-JP" altLang="en-US" dirty="0"/>
                            <a:t>さん</a:t>
                          </a:r>
                        </a:p>
                      </a:txBody>
                      <a:tcPr/>
                    </a:tc>
                    <a:tc>
                      <a:txBody>
                        <a:bodyPr/>
                        <a:lstStyle/>
                        <a:p>
                          <a:pPr algn="ctr"/>
                          <a:r>
                            <a:rPr kumimoji="1" lang="en-US" altLang="ja-JP" dirty="0"/>
                            <a:t>14</a:t>
                          </a:r>
                          <a:endParaRPr kumimoji="1" lang="ja-JP" altLang="en-US" dirty="0"/>
                        </a:p>
                      </a:txBody>
                      <a:tcPr/>
                    </a:tc>
                    <a:tc>
                      <a:txBody>
                        <a:bodyPr/>
                        <a:lstStyle/>
                        <a:p>
                          <a:pPr algn="ctr"/>
                          <a:r>
                            <a:rPr kumimoji="1" lang="en-US" altLang="ja-JP" dirty="0"/>
                            <a:t>8</a:t>
                          </a:r>
                          <a:endParaRPr kumimoji="1" lang="ja-JP" altLang="en-US" dirty="0"/>
                        </a:p>
                      </a:txBody>
                      <a:tcPr/>
                    </a:tc>
                    <a:tc>
                      <a:txBody>
                        <a:bodyPr/>
                        <a:lstStyle/>
                        <a:p>
                          <a:pPr algn="ctr"/>
                          <a:r>
                            <a:rPr kumimoji="1" lang="en-US" altLang="ja-JP" dirty="0"/>
                            <a:t>5</a:t>
                          </a:r>
                          <a:endParaRPr kumimoji="1" lang="ja-JP" altLang="en-US" dirty="0"/>
                        </a:p>
                      </a:txBody>
                      <a:tcPr/>
                    </a:tc>
                    <a:tc>
                      <a:txBody>
                        <a:bodyPr/>
                        <a:lstStyle/>
                        <a:p>
                          <a:endParaRPr lang="ja-JP"/>
                        </a:p>
                      </a:txBody>
                      <a:tcPr>
                        <a:blipFill>
                          <a:blip r:embed="rId2"/>
                          <a:stretch>
                            <a:fillRect l="-438816" t="-286154" r="-2632" b="-115385"/>
                          </a:stretch>
                        </a:blipFill>
                      </a:tcPr>
                    </a:tc>
                    <a:extLst>
                      <a:ext uri="{0D108BD9-81ED-4DB2-BD59-A6C34878D82A}">
                        <a16:rowId xmlns:a16="http://schemas.microsoft.com/office/drawing/2014/main" val="1819512602"/>
                      </a:ext>
                    </a:extLst>
                  </a:tr>
                  <a:tr h="396148">
                    <a:tc>
                      <a:txBody>
                        <a:bodyPr/>
                        <a:lstStyle/>
                        <a:p>
                          <a:pPr algn="ctr"/>
                          <a:endParaRPr kumimoji="1" lang="ja-JP" altLang="en-US" baseline="0" dirty="0"/>
                        </a:p>
                      </a:txBody>
                      <a:tcPr/>
                    </a:tc>
                    <a:tc>
                      <a:txBody>
                        <a:bodyPr/>
                        <a:lstStyle/>
                        <a:p>
                          <a:endParaRPr lang="ja-JP"/>
                        </a:p>
                      </a:txBody>
                      <a:tcPr>
                        <a:blipFill>
                          <a:blip r:embed="rId2"/>
                          <a:stretch>
                            <a:fillRect l="-89474" t="-386154" r="-291813" b="-15385"/>
                          </a:stretch>
                        </a:blipFill>
                      </a:tcPr>
                    </a:tc>
                    <a:tc>
                      <a:txBody>
                        <a:bodyPr/>
                        <a:lstStyle/>
                        <a:p>
                          <a:endParaRPr lang="ja-JP"/>
                        </a:p>
                      </a:txBody>
                      <a:tcPr>
                        <a:blipFill>
                          <a:blip r:embed="rId2"/>
                          <a:stretch>
                            <a:fillRect l="-188372" t="-386154" r="-190116" b="-15385"/>
                          </a:stretch>
                        </a:blipFill>
                      </a:tcPr>
                    </a:tc>
                    <a:tc>
                      <a:txBody>
                        <a:bodyPr/>
                        <a:lstStyle/>
                        <a:p>
                          <a:endParaRPr lang="ja-JP"/>
                        </a:p>
                      </a:txBody>
                      <a:tcPr>
                        <a:blipFill>
                          <a:blip r:embed="rId2"/>
                          <a:stretch>
                            <a:fillRect l="-290058" t="-386154" r="-91228" b="-15385"/>
                          </a:stretch>
                        </a:blipFill>
                      </a:tcPr>
                    </a:tc>
                    <a:tc>
                      <a:txBody>
                        <a:bodyPr/>
                        <a:lstStyle/>
                        <a:p>
                          <a:endParaRPr lang="ja-JP"/>
                        </a:p>
                      </a:txBody>
                      <a:tcPr>
                        <a:blipFill>
                          <a:blip r:embed="rId2"/>
                          <a:stretch>
                            <a:fillRect l="-438816" t="-386154" r="-2632" b="-15385"/>
                          </a:stretch>
                        </a:blipFill>
                      </a:tcPr>
                    </a:tc>
                    <a:extLst>
                      <a:ext uri="{0D108BD9-81ED-4DB2-BD59-A6C34878D82A}">
                        <a16:rowId xmlns:a16="http://schemas.microsoft.com/office/drawing/2014/main" val="3047344618"/>
                      </a:ext>
                    </a:extLst>
                  </a:tr>
                </a:tbl>
              </a:graphicData>
            </a:graphic>
          </p:graphicFrame>
        </mc:Fallback>
      </mc:AlternateContent>
      <p:sp>
        <p:nvSpPr>
          <p:cNvPr id="5" name="テキスト ボックス 4">
            <a:extLst>
              <a:ext uri="{FF2B5EF4-FFF2-40B4-BE49-F238E27FC236}">
                <a16:creationId xmlns:a16="http://schemas.microsoft.com/office/drawing/2014/main" id="{60B51C48-5AA0-45AD-805D-BA7FA1EA5DFA}"/>
              </a:ext>
            </a:extLst>
          </p:cNvPr>
          <p:cNvSpPr txBox="1"/>
          <p:nvPr/>
        </p:nvSpPr>
        <p:spPr>
          <a:xfrm>
            <a:off x="695424" y="2096070"/>
            <a:ext cx="4637808"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事例：カウンセリングと喫煙本数（本／日）</a:t>
            </a:r>
          </a:p>
        </p:txBody>
      </p:sp>
      <p:pic>
        <p:nvPicPr>
          <p:cNvPr id="7" name="図 6">
            <a:extLst>
              <a:ext uri="{FF2B5EF4-FFF2-40B4-BE49-F238E27FC236}">
                <a16:creationId xmlns:a16="http://schemas.microsoft.com/office/drawing/2014/main" id="{5743FDC1-C9BE-49B3-B2D7-A8D29DE6C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429" y="4849361"/>
            <a:ext cx="1486349" cy="1278260"/>
          </a:xfrm>
          <a:prstGeom prst="rect">
            <a:avLst/>
          </a:prstGeom>
        </p:spPr>
      </p:pic>
      <p:pic>
        <p:nvPicPr>
          <p:cNvPr id="9" name="図 8">
            <a:extLst>
              <a:ext uri="{FF2B5EF4-FFF2-40B4-BE49-F238E27FC236}">
                <a16:creationId xmlns:a16="http://schemas.microsoft.com/office/drawing/2014/main" id="{38180291-BCA9-4222-A195-FACEA3F90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4849361"/>
            <a:ext cx="1357999" cy="1357999"/>
          </a:xfrm>
          <a:prstGeom prst="rect">
            <a:avLst/>
          </a:prstGeom>
        </p:spPr>
      </p:pic>
      <p:sp>
        <p:nvSpPr>
          <p:cNvPr id="10" name="矢印: 左右 9">
            <a:extLst>
              <a:ext uri="{FF2B5EF4-FFF2-40B4-BE49-F238E27FC236}">
                <a16:creationId xmlns:a16="http://schemas.microsoft.com/office/drawing/2014/main" id="{E86AFDD5-0B4B-43B5-8F38-6E482809E1EC}"/>
              </a:ext>
            </a:extLst>
          </p:cNvPr>
          <p:cNvSpPr/>
          <p:nvPr/>
        </p:nvSpPr>
        <p:spPr>
          <a:xfrm>
            <a:off x="2557404" y="3405563"/>
            <a:ext cx="492628" cy="205071"/>
          </a:xfrm>
          <a:prstGeom prst="leftRigh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左右 10">
            <a:extLst>
              <a:ext uri="{FF2B5EF4-FFF2-40B4-BE49-F238E27FC236}">
                <a16:creationId xmlns:a16="http://schemas.microsoft.com/office/drawing/2014/main" id="{56430E0E-96E3-4F6D-9207-986FC8E4F448}"/>
              </a:ext>
            </a:extLst>
          </p:cNvPr>
          <p:cNvSpPr/>
          <p:nvPr/>
        </p:nvSpPr>
        <p:spPr>
          <a:xfrm>
            <a:off x="2561122" y="3815862"/>
            <a:ext cx="492628" cy="205071"/>
          </a:xfrm>
          <a:prstGeom prst="leftRigh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左右 11">
            <a:extLst>
              <a:ext uri="{FF2B5EF4-FFF2-40B4-BE49-F238E27FC236}">
                <a16:creationId xmlns:a16="http://schemas.microsoft.com/office/drawing/2014/main" id="{7BAD4B2D-3BB9-433A-95C3-760E1FC14CD0}"/>
              </a:ext>
            </a:extLst>
          </p:cNvPr>
          <p:cNvSpPr/>
          <p:nvPr/>
        </p:nvSpPr>
        <p:spPr>
          <a:xfrm>
            <a:off x="3585056" y="3405563"/>
            <a:ext cx="492628" cy="205071"/>
          </a:xfrm>
          <a:prstGeom prst="leftRigh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左右 12">
            <a:extLst>
              <a:ext uri="{FF2B5EF4-FFF2-40B4-BE49-F238E27FC236}">
                <a16:creationId xmlns:a16="http://schemas.microsoft.com/office/drawing/2014/main" id="{FF61A297-EB12-4714-B995-FB86CF63F0A8}"/>
              </a:ext>
            </a:extLst>
          </p:cNvPr>
          <p:cNvSpPr/>
          <p:nvPr/>
        </p:nvSpPr>
        <p:spPr>
          <a:xfrm>
            <a:off x="3588774" y="3815862"/>
            <a:ext cx="492628" cy="205071"/>
          </a:xfrm>
          <a:prstGeom prst="leftRigh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FEE7F115-08EF-4B15-850F-E8E301C6C7A8}"/>
              </a:ext>
            </a:extLst>
          </p:cNvPr>
          <p:cNvCxnSpPr>
            <a:cxnSpLocks/>
          </p:cNvCxnSpPr>
          <p:nvPr/>
        </p:nvCxnSpPr>
        <p:spPr>
          <a:xfrm flipV="1">
            <a:off x="6037046" y="3815862"/>
            <a:ext cx="0" cy="613883"/>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E7FBB9F2-9CC6-4997-B63F-674A296F7FF8}"/>
              </a:ext>
            </a:extLst>
          </p:cNvPr>
          <p:cNvCxnSpPr>
            <a:cxnSpLocks/>
          </p:cNvCxnSpPr>
          <p:nvPr/>
        </p:nvCxnSpPr>
        <p:spPr>
          <a:xfrm flipV="1">
            <a:off x="6325078" y="3479058"/>
            <a:ext cx="0" cy="95068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4CC385F-0296-4AAC-AA83-90D76F3B7D15}"/>
              </a:ext>
            </a:extLst>
          </p:cNvPr>
          <p:cNvSpPr txBox="1"/>
          <p:nvPr/>
        </p:nvSpPr>
        <p:spPr>
          <a:xfrm>
            <a:off x="6444208" y="2943931"/>
            <a:ext cx="800219" cy="1743862"/>
          </a:xfrm>
          <a:prstGeom prst="rect">
            <a:avLst/>
          </a:prstGeom>
          <a:noFill/>
        </p:spPr>
        <p:txBody>
          <a:bodyPr vert="eaVert"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個人差による</a:t>
            </a:r>
            <a:endPar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被験者間変動</a:t>
            </a:r>
          </a:p>
        </p:txBody>
      </p:sp>
      <p:sp>
        <p:nvSpPr>
          <p:cNvPr id="19" name="テキスト ボックス 18">
            <a:extLst>
              <a:ext uri="{FF2B5EF4-FFF2-40B4-BE49-F238E27FC236}">
                <a16:creationId xmlns:a16="http://schemas.microsoft.com/office/drawing/2014/main" id="{D37B24D6-39FB-45AD-8214-A59BD25C56F3}"/>
              </a:ext>
            </a:extLst>
          </p:cNvPr>
          <p:cNvSpPr txBox="1"/>
          <p:nvPr/>
        </p:nvSpPr>
        <p:spPr>
          <a:xfrm>
            <a:off x="3864660" y="4980183"/>
            <a:ext cx="4840149" cy="707886"/>
          </a:xfrm>
          <a:prstGeom prst="rect">
            <a:avLst/>
          </a:prstGeom>
          <a:no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カウンセリングは禁煙に効果があるのか？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（帰無仮説：効果あり）</a:t>
            </a:r>
          </a:p>
        </p:txBody>
      </p:sp>
      <p:sp>
        <p:nvSpPr>
          <p:cNvPr id="20" name="吹き出し: 四角形 19">
            <a:extLst>
              <a:ext uri="{FF2B5EF4-FFF2-40B4-BE49-F238E27FC236}">
                <a16:creationId xmlns:a16="http://schemas.microsoft.com/office/drawing/2014/main" id="{C0B41EFD-DF32-418E-95F8-510A0F21F830}"/>
              </a:ext>
            </a:extLst>
          </p:cNvPr>
          <p:cNvSpPr/>
          <p:nvPr/>
        </p:nvSpPr>
        <p:spPr>
          <a:xfrm>
            <a:off x="6294771" y="1978915"/>
            <a:ext cx="2330340" cy="716679"/>
          </a:xfrm>
          <a:prstGeom prst="wedgeRectCallout">
            <a:avLst>
              <a:gd name="adj1" fmla="val -34878"/>
              <a:gd name="adj2" fmla="val 88162"/>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対応のない場合は観測できなかった</a:t>
            </a:r>
          </a:p>
        </p:txBody>
      </p:sp>
      <p:sp>
        <p:nvSpPr>
          <p:cNvPr id="21" name="吹き出し: 四角形 20">
            <a:extLst>
              <a:ext uri="{FF2B5EF4-FFF2-40B4-BE49-F238E27FC236}">
                <a16:creationId xmlns:a16="http://schemas.microsoft.com/office/drawing/2014/main" id="{200CC211-8653-4364-A2E5-C9F2256F66C4}"/>
              </a:ext>
            </a:extLst>
          </p:cNvPr>
          <p:cNvSpPr/>
          <p:nvPr/>
        </p:nvSpPr>
        <p:spPr>
          <a:xfrm>
            <a:off x="7318457" y="2914891"/>
            <a:ext cx="1357999" cy="710759"/>
          </a:xfrm>
          <a:prstGeom prst="wedgeRectCallout">
            <a:avLst>
              <a:gd name="adj1" fmla="val -63782"/>
              <a:gd name="adj2" fmla="val 26660"/>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FF00"/>
                </a:solidFill>
              </a:rPr>
              <a:t>個人差</a:t>
            </a:r>
            <a:r>
              <a:rPr kumimoji="1" lang="ja-JP" altLang="en-US" sz="2000" dirty="0"/>
              <a:t>も誤差の</a:t>
            </a:r>
            <a:r>
              <a:rPr kumimoji="1" lang="en-US" altLang="ja-JP" sz="2000" dirty="0"/>
              <a:t>1</a:t>
            </a:r>
            <a:r>
              <a:rPr kumimoji="1" lang="ja-JP" altLang="en-US" sz="2000" dirty="0"/>
              <a:t>つ</a:t>
            </a:r>
          </a:p>
        </p:txBody>
      </p:sp>
      <p:sp>
        <p:nvSpPr>
          <p:cNvPr id="22" name="正方形/長方形 21">
            <a:extLst>
              <a:ext uri="{FF2B5EF4-FFF2-40B4-BE49-F238E27FC236}">
                <a16:creationId xmlns:a16="http://schemas.microsoft.com/office/drawing/2014/main" id="{8F77655C-635B-47BF-86CB-EBFC74107BD2}"/>
              </a:ext>
            </a:extLst>
          </p:cNvPr>
          <p:cNvSpPr/>
          <p:nvPr/>
        </p:nvSpPr>
        <p:spPr>
          <a:xfrm>
            <a:off x="4919910" y="3314263"/>
            <a:ext cx="924435" cy="762809"/>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325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628314"/>
            <a:ext cx="7992888" cy="1143000"/>
          </a:xfrm>
        </p:spPr>
        <p:txBody>
          <a:bodyPr/>
          <a:lstStyle/>
          <a:p>
            <a:r>
              <a:rPr kumimoji="1" lang="ja-JP" altLang="en-US" sz="3500" b="1" dirty="0">
                <a:effectLst>
                  <a:outerShdw blurRad="38100" dist="38100" dir="2700000" algn="tl">
                    <a:srgbClr val="000000">
                      <a:alpha val="43137"/>
                    </a:srgbClr>
                  </a:outerShdw>
                </a:effectLst>
              </a:rPr>
              <a:t>対応のある一元配置分散分析の考え方</a:t>
            </a:r>
          </a:p>
        </p:txBody>
      </p:sp>
      <p:sp>
        <p:nvSpPr>
          <p:cNvPr id="4" name="円/楕円 3"/>
          <p:cNvSpPr/>
          <p:nvPr/>
        </p:nvSpPr>
        <p:spPr>
          <a:xfrm>
            <a:off x="4861266" y="2526346"/>
            <a:ext cx="2674262" cy="837674"/>
          </a:xfrm>
          <a:prstGeom prst="ellipse">
            <a:avLst/>
          </a:prstGeom>
          <a:solidFill>
            <a:srgbClr val="C0000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要因効果による</a:t>
            </a:r>
            <a:endParaRPr kumimoji="1" lang="en-US" altLang="ja-JP" sz="2000" dirty="0"/>
          </a:p>
          <a:p>
            <a:pPr algn="ctr"/>
            <a:r>
              <a:rPr kumimoji="1" lang="ja-JP" altLang="en-US" sz="2000" dirty="0"/>
              <a:t>群間変動</a:t>
            </a:r>
          </a:p>
        </p:txBody>
      </p:sp>
      <p:sp>
        <p:nvSpPr>
          <p:cNvPr id="5" name="円/楕円 4"/>
          <p:cNvSpPr/>
          <p:nvPr/>
        </p:nvSpPr>
        <p:spPr>
          <a:xfrm>
            <a:off x="2234664" y="4396149"/>
            <a:ext cx="2034054" cy="837675"/>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誤差による群内変動</a:t>
            </a:r>
          </a:p>
        </p:txBody>
      </p:sp>
      <p:sp>
        <p:nvSpPr>
          <p:cNvPr id="6" name="円/楕円 5"/>
          <p:cNvSpPr/>
          <p:nvPr/>
        </p:nvSpPr>
        <p:spPr>
          <a:xfrm>
            <a:off x="435849" y="3680510"/>
            <a:ext cx="1407320" cy="799152"/>
          </a:xfrm>
          <a:prstGeom prst="ellipse">
            <a:avLst/>
          </a:prstGeom>
          <a:solidFill>
            <a:srgbClr val="0070C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総変動</a:t>
            </a:r>
          </a:p>
        </p:txBody>
      </p:sp>
      <p:cxnSp>
        <p:nvCxnSpPr>
          <p:cNvPr id="7" name="直線矢印コネクタ 6"/>
          <p:cNvCxnSpPr>
            <a:cxnSpLocks/>
            <a:endCxn id="4" idx="2"/>
          </p:cNvCxnSpPr>
          <p:nvPr/>
        </p:nvCxnSpPr>
        <p:spPr>
          <a:xfrm flipV="1">
            <a:off x="1843169" y="2945183"/>
            <a:ext cx="3018097" cy="999525"/>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cxnSpLocks/>
          </p:cNvCxnSpPr>
          <p:nvPr/>
        </p:nvCxnSpPr>
        <p:spPr>
          <a:xfrm>
            <a:off x="1760020" y="4261198"/>
            <a:ext cx="531025" cy="391938"/>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259190" y="4587705"/>
            <a:ext cx="697627" cy="400110"/>
          </a:xfrm>
          <a:prstGeom prst="rect">
            <a:avLst/>
          </a:prstGeom>
          <a:noFill/>
        </p:spPr>
        <p:txBody>
          <a:bodyPr wrap="none" rtlCol="0">
            <a:spAutoFit/>
          </a:bodyPr>
          <a:lstStyle/>
          <a:p>
            <a:r>
              <a:rPr kumimoji="1" lang="ja-JP" altLang="en-US" sz="2000" dirty="0">
                <a:solidFill>
                  <a:schemeClr val="bg1"/>
                </a:solidFill>
                <a:latin typeface="+mn-ea"/>
                <a:cs typeface="Meiryo UI" pitchFamily="50" charset="-128"/>
              </a:rPr>
              <a:t>分解</a:t>
            </a:r>
            <a:endParaRPr kumimoji="1" lang="ja-JP" altLang="en-US" sz="2000" baseline="30000" dirty="0">
              <a:solidFill>
                <a:srgbClr val="FF0000"/>
              </a:solidFill>
              <a:latin typeface="+mn-ea"/>
              <a:cs typeface="Meiryo UI" pitchFamily="50" charset="-128"/>
            </a:endParaRPr>
          </a:p>
        </p:txBody>
      </p:sp>
      <p:sp>
        <p:nvSpPr>
          <p:cNvPr id="19" name="フリーフォーム 18"/>
          <p:cNvSpPr/>
          <p:nvPr/>
        </p:nvSpPr>
        <p:spPr>
          <a:xfrm rot="21432903">
            <a:off x="7555330" y="2996952"/>
            <a:ext cx="458109" cy="1214014"/>
          </a:xfrm>
          <a:custGeom>
            <a:avLst/>
            <a:gdLst>
              <a:gd name="connsiteX0" fmla="*/ 0 w 642132"/>
              <a:gd name="connsiteY0" fmla="*/ 2502568 h 2502568"/>
              <a:gd name="connsiteX1" fmla="*/ 641684 w 642132"/>
              <a:gd name="connsiteY1" fmla="*/ 1299410 h 2502568"/>
              <a:gd name="connsiteX2" fmla="*/ 80210 w 642132"/>
              <a:gd name="connsiteY2" fmla="*/ 0 h 2502568"/>
            </a:gdLst>
            <a:ahLst/>
            <a:cxnLst>
              <a:cxn ang="0">
                <a:pos x="connsiteX0" y="connsiteY0"/>
              </a:cxn>
              <a:cxn ang="0">
                <a:pos x="connsiteX1" y="connsiteY1"/>
              </a:cxn>
              <a:cxn ang="0">
                <a:pos x="connsiteX2" y="connsiteY2"/>
              </a:cxn>
            </a:cxnLst>
            <a:rect l="l" t="t" r="r" b="b"/>
            <a:pathLst>
              <a:path w="642132" h="2502568">
                <a:moveTo>
                  <a:pt x="0" y="2502568"/>
                </a:moveTo>
                <a:cubicBezTo>
                  <a:pt x="314158" y="2109536"/>
                  <a:pt x="628316" y="1716505"/>
                  <a:pt x="641684" y="1299410"/>
                </a:cubicBezTo>
                <a:cubicBezTo>
                  <a:pt x="655052" y="882315"/>
                  <a:pt x="367631" y="441157"/>
                  <a:pt x="80210" y="0"/>
                </a:cubicBezTo>
              </a:path>
            </a:pathLst>
          </a:custGeom>
          <a:noFill/>
          <a:ln w="7620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042662" y="3301312"/>
            <a:ext cx="492443" cy="605294"/>
          </a:xfrm>
          <a:prstGeom prst="rect">
            <a:avLst/>
          </a:prstGeom>
          <a:noFill/>
        </p:spPr>
        <p:txBody>
          <a:bodyPr vert="eaVert" wrap="none" rtlCol="0">
            <a:spAutoFit/>
          </a:bodyPr>
          <a:lstStyle/>
          <a:p>
            <a:r>
              <a:rPr kumimoji="1" lang="ja-JP" altLang="en-US" sz="2000" dirty="0">
                <a:solidFill>
                  <a:srgbClr val="FFFF00"/>
                </a:solidFill>
                <a:latin typeface="+mn-ea"/>
                <a:cs typeface="Meiryo UI" pitchFamily="50" charset="-128"/>
              </a:rPr>
              <a:t>比較</a:t>
            </a:r>
          </a:p>
        </p:txBody>
      </p:sp>
      <p:pic>
        <p:nvPicPr>
          <p:cNvPr id="17" name="図 16">
            <a:extLst>
              <a:ext uri="{FF2B5EF4-FFF2-40B4-BE49-F238E27FC236}">
                <a16:creationId xmlns:a16="http://schemas.microsoft.com/office/drawing/2014/main" id="{0C98FF5F-D328-4445-8B24-A6E28E9FDA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7967" y="2242781"/>
            <a:ext cx="1223341" cy="1223341"/>
          </a:xfrm>
          <a:prstGeom prst="rect">
            <a:avLst/>
          </a:prstGeom>
        </p:spPr>
      </p:pic>
      <p:cxnSp>
        <p:nvCxnSpPr>
          <p:cNvPr id="18" name="直線矢印コネクタ 17">
            <a:extLst>
              <a:ext uri="{FF2B5EF4-FFF2-40B4-BE49-F238E27FC236}">
                <a16:creationId xmlns:a16="http://schemas.microsoft.com/office/drawing/2014/main" id="{FF3CED44-4DEA-4D9B-A97E-CD65F4F53A76}"/>
              </a:ext>
            </a:extLst>
          </p:cNvPr>
          <p:cNvCxnSpPr>
            <a:cxnSpLocks/>
          </p:cNvCxnSpPr>
          <p:nvPr/>
        </p:nvCxnSpPr>
        <p:spPr>
          <a:xfrm>
            <a:off x="4228798" y="4921873"/>
            <a:ext cx="810974" cy="500999"/>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5F8EC2B-0BE9-4538-9FA0-7265F8DE0DEC}"/>
              </a:ext>
            </a:extLst>
          </p:cNvPr>
          <p:cNvCxnSpPr>
            <a:cxnSpLocks/>
          </p:cNvCxnSpPr>
          <p:nvPr/>
        </p:nvCxnSpPr>
        <p:spPr>
          <a:xfrm flipV="1">
            <a:off x="4210095" y="4356780"/>
            <a:ext cx="665189" cy="313720"/>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3" name="円/楕円 4">
            <a:extLst>
              <a:ext uri="{FF2B5EF4-FFF2-40B4-BE49-F238E27FC236}">
                <a16:creationId xmlns:a16="http://schemas.microsoft.com/office/drawing/2014/main" id="{49C84B32-EDE7-42AC-9F55-328CCB522C6D}"/>
              </a:ext>
            </a:extLst>
          </p:cNvPr>
          <p:cNvSpPr/>
          <p:nvPr/>
        </p:nvSpPr>
        <p:spPr>
          <a:xfrm>
            <a:off x="5039771" y="5067051"/>
            <a:ext cx="2481931" cy="837675"/>
          </a:xfrm>
          <a:prstGeom prst="ellipse">
            <a:avLst/>
          </a:prstGeom>
          <a:solidFill>
            <a:srgbClr val="7030A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個人差による被験者間変動</a:t>
            </a:r>
          </a:p>
        </p:txBody>
      </p:sp>
      <p:sp>
        <p:nvSpPr>
          <p:cNvPr id="24" name="円/楕円 4">
            <a:extLst>
              <a:ext uri="{FF2B5EF4-FFF2-40B4-BE49-F238E27FC236}">
                <a16:creationId xmlns:a16="http://schemas.microsoft.com/office/drawing/2014/main" id="{FFCF2E54-7193-4EA9-9991-A44B065B714D}"/>
              </a:ext>
            </a:extLst>
          </p:cNvPr>
          <p:cNvSpPr/>
          <p:nvPr/>
        </p:nvSpPr>
        <p:spPr>
          <a:xfrm>
            <a:off x="4847440" y="3855561"/>
            <a:ext cx="2674262" cy="837675"/>
          </a:xfrm>
          <a:prstGeom prst="ellipse">
            <a:avLst/>
          </a:prstGeom>
          <a:solidFill>
            <a:srgbClr val="00B0F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個人差が除去された群内変動</a:t>
            </a:r>
          </a:p>
        </p:txBody>
      </p:sp>
      <p:pic>
        <p:nvPicPr>
          <p:cNvPr id="30" name="図 29">
            <a:extLst>
              <a:ext uri="{FF2B5EF4-FFF2-40B4-BE49-F238E27FC236}">
                <a16:creationId xmlns:a16="http://schemas.microsoft.com/office/drawing/2014/main" id="{DB73B2DC-F345-44A1-867F-F972CA0622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2892" y="5485197"/>
            <a:ext cx="1020666" cy="1020666"/>
          </a:xfrm>
          <a:prstGeom prst="rect">
            <a:avLst/>
          </a:prstGeom>
        </p:spPr>
      </p:pic>
      <p:pic>
        <p:nvPicPr>
          <p:cNvPr id="32" name="図 31">
            <a:extLst>
              <a:ext uri="{FF2B5EF4-FFF2-40B4-BE49-F238E27FC236}">
                <a16:creationId xmlns:a16="http://schemas.microsoft.com/office/drawing/2014/main" id="{B8C0FEE8-AE09-40A4-B680-05427FDBD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2" y="5171719"/>
            <a:ext cx="975974" cy="1057967"/>
          </a:xfrm>
          <a:prstGeom prst="rect">
            <a:avLst/>
          </a:prstGeom>
        </p:spPr>
      </p:pic>
      <p:sp>
        <p:nvSpPr>
          <p:cNvPr id="33" name="テキスト ボックス 32">
            <a:extLst>
              <a:ext uri="{FF2B5EF4-FFF2-40B4-BE49-F238E27FC236}">
                <a16:creationId xmlns:a16="http://schemas.microsoft.com/office/drawing/2014/main" id="{740A9D3E-ADA7-437C-A7E0-76340A5C9B87}"/>
              </a:ext>
            </a:extLst>
          </p:cNvPr>
          <p:cNvSpPr txBox="1"/>
          <p:nvPr/>
        </p:nvSpPr>
        <p:spPr>
          <a:xfrm>
            <a:off x="3870637" y="2030458"/>
            <a:ext cx="4664468"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対応ありなしとは無関係（対応なしと同じ）</a:t>
            </a:r>
          </a:p>
        </p:txBody>
      </p:sp>
      <p:sp>
        <p:nvSpPr>
          <p:cNvPr id="37" name="テキスト ボックス 36">
            <a:extLst>
              <a:ext uri="{FF2B5EF4-FFF2-40B4-BE49-F238E27FC236}">
                <a16:creationId xmlns:a16="http://schemas.microsoft.com/office/drawing/2014/main" id="{03AEA1F7-D07F-4B84-91B7-A17F6425E680}"/>
              </a:ext>
            </a:extLst>
          </p:cNvPr>
          <p:cNvSpPr txBox="1"/>
          <p:nvPr/>
        </p:nvSpPr>
        <p:spPr>
          <a:xfrm>
            <a:off x="323528" y="5358843"/>
            <a:ext cx="2492910" cy="615553"/>
          </a:xfrm>
          <a:prstGeom prst="rect">
            <a:avLst/>
          </a:prstGeom>
          <a:noFill/>
        </p:spPr>
        <p:txBody>
          <a:bodyPr wrap="squar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対応なしの場合は個人差が誤差に含まれていた</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35" name="コネクタ: 曲線 34">
            <a:extLst>
              <a:ext uri="{FF2B5EF4-FFF2-40B4-BE49-F238E27FC236}">
                <a16:creationId xmlns:a16="http://schemas.microsoft.com/office/drawing/2014/main" id="{6AA51DE2-7711-48A4-BBA5-6E512F0488DA}"/>
              </a:ext>
            </a:extLst>
          </p:cNvPr>
          <p:cNvCxnSpPr>
            <a:cxnSpLocks/>
          </p:cNvCxnSpPr>
          <p:nvPr/>
        </p:nvCxnSpPr>
        <p:spPr>
          <a:xfrm flipV="1">
            <a:off x="2775273" y="5233824"/>
            <a:ext cx="336807" cy="311726"/>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F85527A6-0455-4D94-915B-9A1FD4C4D83A}"/>
              </a:ext>
            </a:extLst>
          </p:cNvPr>
          <p:cNvSpPr txBox="1"/>
          <p:nvPr/>
        </p:nvSpPr>
        <p:spPr>
          <a:xfrm>
            <a:off x="8042662" y="3960566"/>
            <a:ext cx="492443" cy="1873270"/>
          </a:xfrm>
          <a:prstGeom prst="rect">
            <a:avLst/>
          </a:prstGeom>
          <a:noFill/>
        </p:spPr>
        <p:txBody>
          <a:bodyPr vert="eaVert" wrap="none" rtlCol="0">
            <a:spAutoFit/>
          </a:bodyPr>
          <a:lstStyle/>
          <a:p>
            <a:r>
              <a:rPr kumimoji="1" lang="ja-JP" altLang="en-US" sz="2000" dirty="0">
                <a:solidFill>
                  <a:schemeClr val="bg1"/>
                </a:solidFill>
                <a:latin typeface="+mn-ea"/>
                <a:cs typeface="Meiryo UI" pitchFamily="50" charset="-128"/>
              </a:rPr>
              <a:t>より正確な検定</a:t>
            </a:r>
          </a:p>
        </p:txBody>
      </p:sp>
      <p:cxnSp>
        <p:nvCxnSpPr>
          <p:cNvPr id="44" name="コネクタ: 曲線 43">
            <a:extLst>
              <a:ext uri="{FF2B5EF4-FFF2-40B4-BE49-F238E27FC236}">
                <a16:creationId xmlns:a16="http://schemas.microsoft.com/office/drawing/2014/main" id="{BD541E66-EA18-4931-8658-C336F6756E64}"/>
              </a:ext>
            </a:extLst>
          </p:cNvPr>
          <p:cNvCxnSpPr>
            <a:cxnSpLocks/>
          </p:cNvCxnSpPr>
          <p:nvPr/>
        </p:nvCxnSpPr>
        <p:spPr>
          <a:xfrm rot="16200000" flipH="1">
            <a:off x="4798313" y="2453459"/>
            <a:ext cx="317008" cy="193180"/>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p:bldP spid="23" grpId="0" animBg="1"/>
      <p:bldP spid="24" grpId="0" animBg="1"/>
      <p:bldP spid="33"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コンテンツ プレースホルダー 3">
            <a:extLst>
              <a:ext uri="{FF2B5EF4-FFF2-40B4-BE49-F238E27FC236}">
                <a16:creationId xmlns:a16="http://schemas.microsoft.com/office/drawing/2014/main" id="{6AF19E07-8087-483D-87A9-4522836E6391}"/>
              </a:ext>
            </a:extLst>
          </p:cNvPr>
          <p:cNvGraphicFramePr>
            <a:graphicFrameLocks/>
          </p:cNvGraphicFramePr>
          <p:nvPr>
            <p:extLst>
              <p:ext uri="{D42A27DB-BD31-4B8C-83A1-F6EECF244321}">
                <p14:modId xmlns:p14="http://schemas.microsoft.com/office/powerpoint/2010/main" val="2923980636"/>
              </p:ext>
            </p:extLst>
          </p:nvPr>
        </p:nvGraphicFramePr>
        <p:xfrm>
          <a:off x="2963584" y="3812567"/>
          <a:ext cx="2348355" cy="1371600"/>
        </p:xfrm>
        <a:graphic>
          <a:graphicData uri="http://schemas.openxmlformats.org/drawingml/2006/table">
            <a:tbl>
              <a:tblPr firstRow="1" bandRow="1">
                <a:tableStyleId>{5C22544A-7EE6-4342-B048-85BDC9FD1C3A}</a:tableStyleId>
              </a:tblPr>
              <a:tblGrid>
                <a:gridCol w="782785">
                  <a:extLst>
                    <a:ext uri="{9D8B030D-6E8A-4147-A177-3AD203B41FA5}">
                      <a16:colId xmlns:a16="http://schemas.microsoft.com/office/drawing/2014/main" val="916828341"/>
                    </a:ext>
                  </a:extLst>
                </a:gridCol>
                <a:gridCol w="782785">
                  <a:extLst>
                    <a:ext uri="{9D8B030D-6E8A-4147-A177-3AD203B41FA5}">
                      <a16:colId xmlns:a16="http://schemas.microsoft.com/office/drawing/2014/main" val="2995386194"/>
                    </a:ext>
                  </a:extLst>
                </a:gridCol>
                <a:gridCol w="782785">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15-12</a:t>
                      </a:r>
                      <a:endParaRPr kumimoji="1" lang="ja-JP" altLang="en-US" sz="2000" dirty="0"/>
                    </a:p>
                  </a:txBody>
                  <a:tcPr anchor="ctr"/>
                </a:tc>
                <a:tc>
                  <a:txBody>
                    <a:bodyPr/>
                    <a:lstStyle/>
                    <a:p>
                      <a:pPr algn="ctr"/>
                      <a:r>
                        <a:rPr kumimoji="1" lang="en-US" altLang="ja-JP" sz="2000" dirty="0"/>
                        <a:t>15-12</a:t>
                      </a:r>
                      <a:endParaRPr kumimoji="1" lang="ja-JP" altLang="en-US" sz="2000" dirty="0"/>
                    </a:p>
                  </a:txBody>
                  <a:tcPr anchor="ctr"/>
                </a:tc>
                <a:tc>
                  <a:txBody>
                    <a:bodyPr/>
                    <a:lstStyle/>
                    <a:p>
                      <a:pPr algn="ctr"/>
                      <a:r>
                        <a:rPr kumimoji="1" lang="en-US" altLang="ja-JP" sz="2000" dirty="0"/>
                        <a:t>15-12</a:t>
                      </a:r>
                      <a:endParaRPr kumimoji="1" lang="ja-JP" altLang="en-US" sz="2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9-12</a:t>
                      </a:r>
                      <a:endParaRPr kumimoji="1" lang="ja-JP" altLang="en-US" sz="2000" dirty="0"/>
                    </a:p>
                  </a:txBody>
                  <a:tcPr anchor="ctr"/>
                </a:tc>
                <a:tc>
                  <a:txBody>
                    <a:bodyPr/>
                    <a:lstStyle/>
                    <a:p>
                      <a:pPr algn="ctr"/>
                      <a:r>
                        <a:rPr kumimoji="1" lang="en-US" altLang="ja-JP" sz="2000" dirty="0"/>
                        <a:t>9-12</a:t>
                      </a:r>
                      <a:endParaRPr kumimoji="1" lang="ja-JP" altLang="en-US" sz="2000" dirty="0"/>
                    </a:p>
                  </a:txBody>
                  <a:tcPr anchor="ctr"/>
                </a:tc>
                <a:tc>
                  <a:txBody>
                    <a:bodyPr/>
                    <a:lstStyle/>
                    <a:p>
                      <a:pPr algn="ctr"/>
                      <a:r>
                        <a:rPr kumimoji="1" lang="en-US" altLang="ja-JP" sz="2000" dirty="0"/>
                        <a:t>9-12</a:t>
                      </a:r>
                      <a:endParaRPr kumimoji="1" lang="ja-JP" altLang="en-US" sz="2000" dirty="0"/>
                    </a:p>
                  </a:txBody>
                  <a:tcPr anchor="ctr"/>
                </a:tc>
                <a:extLst>
                  <a:ext uri="{0D108BD9-81ED-4DB2-BD59-A6C34878D82A}">
                    <a16:rowId xmlns:a16="http://schemas.microsoft.com/office/drawing/2014/main" val="591287880"/>
                  </a:ext>
                </a:extLst>
              </a:tr>
            </a:tbl>
          </a:graphicData>
        </a:graphic>
      </p:graphicFrame>
      <p:sp>
        <p:nvSpPr>
          <p:cNvPr id="2" name="タイトル 1">
            <a:extLst>
              <a:ext uri="{FF2B5EF4-FFF2-40B4-BE49-F238E27FC236}">
                <a16:creationId xmlns:a16="http://schemas.microsoft.com/office/drawing/2014/main" id="{8F5F51F3-B7EE-4886-AD69-DE9CFB2B6981}"/>
              </a:ext>
            </a:extLst>
          </p:cNvPr>
          <p:cNvSpPr>
            <a:spLocks noGrp="1"/>
          </p:cNvSpPr>
          <p:nvPr>
            <p:ph type="title"/>
          </p:nvPr>
        </p:nvSpPr>
        <p:spPr>
          <a:xfrm>
            <a:off x="323528" y="620688"/>
            <a:ext cx="8476323" cy="1143000"/>
          </a:xfrm>
        </p:spPr>
        <p:txBody>
          <a:bodyPr/>
          <a:lstStyle/>
          <a:p>
            <a:r>
              <a:rPr kumimoji="1" lang="ja-JP" altLang="en-US" sz="4000" dirty="0"/>
              <a:t>個人差による変動（被験者間変動）</a:t>
            </a:r>
          </a:p>
        </p:txBody>
      </p:sp>
      <p:graphicFrame>
        <p:nvGraphicFramePr>
          <p:cNvPr id="4" name="コンテンツ プレースホルダー 3">
            <a:extLst>
              <a:ext uri="{FF2B5EF4-FFF2-40B4-BE49-F238E27FC236}">
                <a16:creationId xmlns:a16="http://schemas.microsoft.com/office/drawing/2014/main" id="{410FD5D4-3292-4E39-94B2-65DBF9EEC90A}"/>
              </a:ext>
            </a:extLst>
          </p:cNvPr>
          <p:cNvGraphicFramePr>
            <a:graphicFrameLocks noGrp="1"/>
          </p:cNvGraphicFramePr>
          <p:nvPr>
            <p:ph idx="1"/>
            <p:extLst>
              <p:ext uri="{D42A27DB-BD31-4B8C-83A1-F6EECF244321}">
                <p14:modId xmlns:p14="http://schemas.microsoft.com/office/powerpoint/2010/main" val="2429416740"/>
              </p:ext>
            </p:extLst>
          </p:nvPr>
        </p:nvGraphicFramePr>
        <p:xfrm>
          <a:off x="608986" y="3812567"/>
          <a:ext cx="1944216" cy="155448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916828341"/>
                    </a:ext>
                  </a:extLst>
                </a:gridCol>
                <a:gridCol w="648072">
                  <a:extLst>
                    <a:ext uri="{9D8B030D-6E8A-4147-A177-3AD203B41FA5}">
                      <a16:colId xmlns:a16="http://schemas.microsoft.com/office/drawing/2014/main" val="2995386194"/>
                    </a:ext>
                  </a:extLst>
                </a:gridCol>
                <a:gridCol w="648072">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15</a:t>
                      </a:r>
                      <a:endParaRPr kumimoji="1" lang="ja-JP" altLang="en-US" sz="2000" dirty="0"/>
                    </a:p>
                  </a:txBody>
                  <a:tcPr anchor="ctr"/>
                </a:tc>
                <a:tc>
                  <a:txBody>
                    <a:bodyPr/>
                    <a:lstStyle/>
                    <a:p>
                      <a:pPr algn="ctr"/>
                      <a:r>
                        <a:rPr kumimoji="1" lang="en-US" altLang="ja-JP" sz="2000" dirty="0"/>
                        <a:t>15</a:t>
                      </a:r>
                      <a:endParaRPr kumimoji="1" lang="ja-JP" altLang="en-US" sz="2000" dirty="0"/>
                    </a:p>
                  </a:txBody>
                  <a:tcPr anchor="ctr"/>
                </a:tc>
                <a:tc>
                  <a:txBody>
                    <a:bodyPr/>
                    <a:lstStyle/>
                    <a:p>
                      <a:pPr algn="ctr"/>
                      <a:r>
                        <a:rPr kumimoji="1" lang="en-US" altLang="ja-JP" sz="2000" dirty="0"/>
                        <a:t>15</a:t>
                      </a:r>
                      <a:endParaRPr kumimoji="1" lang="ja-JP" altLang="en-US" sz="2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9</a:t>
                      </a:r>
                      <a:endParaRPr kumimoji="1" lang="ja-JP" altLang="en-US" sz="2000" dirty="0"/>
                    </a:p>
                  </a:txBody>
                  <a:tcPr anchor="ctr"/>
                </a:tc>
                <a:tc>
                  <a:txBody>
                    <a:bodyPr/>
                    <a:lstStyle/>
                    <a:p>
                      <a:pPr algn="ctr"/>
                      <a:r>
                        <a:rPr kumimoji="1" lang="en-US" altLang="ja-JP" sz="2000" dirty="0"/>
                        <a:t>9</a:t>
                      </a:r>
                      <a:endParaRPr kumimoji="1" lang="ja-JP" altLang="en-US" sz="2000" dirty="0"/>
                    </a:p>
                  </a:txBody>
                  <a:tcPr anchor="ctr"/>
                </a:tc>
                <a:tc>
                  <a:txBody>
                    <a:bodyPr/>
                    <a:lstStyle/>
                    <a:p>
                      <a:pPr algn="ctr"/>
                      <a:r>
                        <a:rPr kumimoji="1" lang="en-US" altLang="ja-JP" sz="2000" dirty="0"/>
                        <a:t>9</a:t>
                      </a:r>
                      <a:endParaRPr kumimoji="1" lang="ja-JP" altLang="en-US" sz="2000" dirty="0"/>
                    </a:p>
                  </a:txBody>
                  <a:tcPr anchor="ctr"/>
                </a:tc>
                <a:extLst>
                  <a:ext uri="{0D108BD9-81ED-4DB2-BD59-A6C34878D82A}">
                    <a16:rowId xmlns:a16="http://schemas.microsoft.com/office/drawing/2014/main" val="591287880"/>
                  </a:ext>
                </a:extLst>
              </a:tr>
            </a:tbl>
          </a:graphicData>
        </a:graphic>
      </p:graphicFrame>
      <p:sp>
        <p:nvSpPr>
          <p:cNvPr id="6" name="テキスト ボックス 5">
            <a:extLst>
              <a:ext uri="{FF2B5EF4-FFF2-40B4-BE49-F238E27FC236}">
                <a16:creationId xmlns:a16="http://schemas.microsoft.com/office/drawing/2014/main" id="{B2A09155-E956-404C-BCB8-008D0ADA4EE6}"/>
              </a:ext>
            </a:extLst>
          </p:cNvPr>
          <p:cNvSpPr txBox="1"/>
          <p:nvPr/>
        </p:nvSpPr>
        <p:spPr>
          <a:xfrm>
            <a:off x="450552" y="3129044"/>
            <a:ext cx="2390991" cy="615553"/>
          </a:xfrm>
          <a:prstGeom prst="rect">
            <a:avLst/>
          </a:prstGeom>
          <a:noFill/>
        </p:spPr>
        <p:txBody>
          <a:bodyPr wrap="squar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要因効果も誤差効果もない状況（個人差のみ）</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192E94DB-1435-487F-98F6-70AB7356C131}"/>
              </a:ext>
            </a:extLst>
          </p:cNvPr>
          <p:cNvSpPr txBox="1"/>
          <p:nvPr/>
        </p:nvSpPr>
        <p:spPr>
          <a:xfrm>
            <a:off x="3187555" y="5376663"/>
            <a:ext cx="954107" cy="400110"/>
          </a:xfrm>
          <a:prstGeom prst="rect">
            <a:avLst/>
          </a:prstGeom>
          <a:noFill/>
        </p:spPr>
        <p:txBody>
          <a:bodyPr wrap="non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総平均</a:t>
            </a:r>
          </a:p>
        </p:txBody>
      </p:sp>
      <p:cxnSp>
        <p:nvCxnSpPr>
          <p:cNvPr id="9" name="直線矢印コネクタ 8">
            <a:extLst>
              <a:ext uri="{FF2B5EF4-FFF2-40B4-BE49-F238E27FC236}">
                <a16:creationId xmlns:a16="http://schemas.microsoft.com/office/drawing/2014/main" id="{3487EC2D-BE76-4691-A260-97B1D57FCB39}"/>
              </a:ext>
            </a:extLst>
          </p:cNvPr>
          <p:cNvCxnSpPr>
            <a:cxnSpLocks/>
          </p:cNvCxnSpPr>
          <p:nvPr/>
        </p:nvCxnSpPr>
        <p:spPr>
          <a:xfrm flipV="1">
            <a:off x="3462820" y="5062795"/>
            <a:ext cx="0" cy="32465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1F675B8-0243-4AAD-A7DB-877985CF699B}"/>
              </a:ext>
            </a:extLst>
          </p:cNvPr>
          <p:cNvSpPr txBox="1"/>
          <p:nvPr/>
        </p:nvSpPr>
        <p:spPr>
          <a:xfrm>
            <a:off x="509057" y="5561973"/>
            <a:ext cx="2390991" cy="646331"/>
          </a:xfrm>
          <a:prstGeom prst="rect">
            <a:avLst/>
          </a:prstGeom>
          <a:noFill/>
        </p:spPr>
        <p:txBody>
          <a:bodyPr wrap="square" rtlCol="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被験者内を全て同じ値（被験者平均）にする</a:t>
            </a:r>
          </a:p>
        </p:txBody>
      </p:sp>
      <p:cxnSp>
        <p:nvCxnSpPr>
          <p:cNvPr id="11" name="直線矢印コネクタ 10">
            <a:extLst>
              <a:ext uri="{FF2B5EF4-FFF2-40B4-BE49-F238E27FC236}">
                <a16:creationId xmlns:a16="http://schemas.microsoft.com/office/drawing/2014/main" id="{F1686842-85EA-4153-846D-710A15F9CA42}"/>
              </a:ext>
            </a:extLst>
          </p:cNvPr>
          <p:cNvCxnSpPr>
            <a:cxnSpLocks/>
          </p:cNvCxnSpPr>
          <p:nvPr/>
        </p:nvCxnSpPr>
        <p:spPr>
          <a:xfrm flipV="1">
            <a:off x="1009937" y="5289579"/>
            <a:ext cx="72008" cy="335131"/>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右 13">
            <a:extLst>
              <a:ext uri="{FF2B5EF4-FFF2-40B4-BE49-F238E27FC236}">
                <a16:creationId xmlns:a16="http://schemas.microsoft.com/office/drawing/2014/main" id="{36EA23DA-F26B-4E4C-99B0-E017C24B39D4}"/>
              </a:ext>
            </a:extLst>
          </p:cNvPr>
          <p:cNvSpPr/>
          <p:nvPr/>
        </p:nvSpPr>
        <p:spPr>
          <a:xfrm>
            <a:off x="2635618" y="4563975"/>
            <a:ext cx="355190"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コンテンツ プレースホルダー 3">
            <a:extLst>
              <a:ext uri="{FF2B5EF4-FFF2-40B4-BE49-F238E27FC236}">
                <a16:creationId xmlns:a16="http://schemas.microsoft.com/office/drawing/2014/main" id="{F0418B2E-85F9-45A9-AE12-2CD5DD253554}"/>
              </a:ext>
            </a:extLst>
          </p:cNvPr>
          <p:cNvGraphicFramePr>
            <a:graphicFrameLocks/>
          </p:cNvGraphicFramePr>
          <p:nvPr>
            <p:extLst>
              <p:ext uri="{D42A27DB-BD31-4B8C-83A1-F6EECF244321}">
                <p14:modId xmlns:p14="http://schemas.microsoft.com/office/powerpoint/2010/main" val="3271637013"/>
              </p:ext>
            </p:extLst>
          </p:nvPr>
        </p:nvGraphicFramePr>
        <p:xfrm>
          <a:off x="5921733" y="3629687"/>
          <a:ext cx="2022039" cy="1554480"/>
        </p:xfrm>
        <a:graphic>
          <a:graphicData uri="http://schemas.openxmlformats.org/drawingml/2006/table">
            <a:tbl>
              <a:tblPr firstRow="1" bandRow="1">
                <a:tableStyleId>{5C22544A-7EE6-4342-B048-85BDC9FD1C3A}</a:tableStyleId>
              </a:tblPr>
              <a:tblGrid>
                <a:gridCol w="674013">
                  <a:extLst>
                    <a:ext uri="{9D8B030D-6E8A-4147-A177-3AD203B41FA5}">
                      <a16:colId xmlns:a16="http://schemas.microsoft.com/office/drawing/2014/main" val="916828341"/>
                    </a:ext>
                  </a:extLst>
                </a:gridCol>
                <a:gridCol w="674013">
                  <a:extLst>
                    <a:ext uri="{9D8B030D-6E8A-4147-A177-3AD203B41FA5}">
                      <a16:colId xmlns:a16="http://schemas.microsoft.com/office/drawing/2014/main" val="2995386194"/>
                    </a:ext>
                  </a:extLst>
                </a:gridCol>
                <a:gridCol w="674013">
                  <a:extLst>
                    <a:ext uri="{9D8B030D-6E8A-4147-A177-3AD203B41FA5}">
                      <a16:colId xmlns:a16="http://schemas.microsoft.com/office/drawing/2014/main" val="1691712379"/>
                    </a:ext>
                  </a:extLst>
                </a:gridCol>
              </a:tblGrid>
              <a:tr h="45720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2029779019"/>
                  </a:ext>
                </a:extLst>
              </a:tr>
              <a:tr h="457200">
                <a:tc>
                  <a:txBody>
                    <a:bodyPr/>
                    <a:lstStyle/>
                    <a:p>
                      <a:pPr algn="ctr"/>
                      <a:r>
                        <a:rPr kumimoji="1" lang="en-US" altLang="ja-JP" sz="2000" dirty="0"/>
                        <a:t>3</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3</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3</a:t>
                      </a:r>
                      <a:r>
                        <a:rPr kumimoji="1" lang="en-US" altLang="ja-JP" sz="2000" baseline="30000" dirty="0"/>
                        <a:t>2</a:t>
                      </a:r>
                      <a:endParaRPr kumimoji="1" lang="ja-JP" altLang="en-US" sz="2000" baseline="30000" dirty="0"/>
                    </a:p>
                  </a:txBody>
                  <a:tcPr anchor="ctr"/>
                </a:tc>
                <a:extLst>
                  <a:ext uri="{0D108BD9-81ED-4DB2-BD59-A6C34878D82A}">
                    <a16:rowId xmlns:a16="http://schemas.microsoft.com/office/drawing/2014/main" val="2951479747"/>
                  </a:ext>
                </a:extLst>
              </a:tr>
              <a:tr h="457200">
                <a:tc>
                  <a:txBody>
                    <a:bodyPr/>
                    <a:lstStyle/>
                    <a:p>
                      <a:pPr algn="ctr"/>
                      <a:r>
                        <a:rPr kumimoji="1" lang="en-US" altLang="ja-JP" sz="2000" dirty="0"/>
                        <a:t>(-3)</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(-3)</a:t>
                      </a:r>
                      <a:r>
                        <a:rPr kumimoji="1" lang="en-US" altLang="ja-JP" sz="2000" baseline="30000" dirty="0"/>
                        <a:t>2</a:t>
                      </a:r>
                      <a:endParaRPr kumimoji="1" lang="ja-JP" altLang="en-US" sz="2000" baseline="30000" dirty="0"/>
                    </a:p>
                  </a:txBody>
                  <a:tcPr anchor="ctr"/>
                </a:tc>
                <a:tc>
                  <a:txBody>
                    <a:bodyPr/>
                    <a:lstStyle/>
                    <a:p>
                      <a:pPr algn="ctr"/>
                      <a:r>
                        <a:rPr kumimoji="1" lang="en-US" altLang="ja-JP" sz="2000" dirty="0"/>
                        <a:t>(-3)</a:t>
                      </a:r>
                      <a:r>
                        <a:rPr kumimoji="1" lang="en-US" altLang="ja-JP" sz="2000" baseline="30000" dirty="0"/>
                        <a:t>2</a:t>
                      </a:r>
                      <a:endParaRPr kumimoji="1" lang="ja-JP" altLang="en-US" sz="2000" baseline="30000" dirty="0"/>
                    </a:p>
                  </a:txBody>
                  <a:tcPr anchor="ctr"/>
                </a:tc>
                <a:extLst>
                  <a:ext uri="{0D108BD9-81ED-4DB2-BD59-A6C34878D82A}">
                    <a16:rowId xmlns:a16="http://schemas.microsoft.com/office/drawing/2014/main" val="591287880"/>
                  </a:ext>
                </a:extLst>
              </a:tr>
            </a:tbl>
          </a:graphicData>
        </a:graphic>
      </p:graphicFrame>
      <p:sp>
        <p:nvSpPr>
          <p:cNvPr id="17" name="テキスト ボックス 16">
            <a:extLst>
              <a:ext uri="{FF2B5EF4-FFF2-40B4-BE49-F238E27FC236}">
                <a16:creationId xmlns:a16="http://schemas.microsoft.com/office/drawing/2014/main" id="{D3A20F98-105E-4233-B9D3-687FE42DAAF1}"/>
              </a:ext>
            </a:extLst>
          </p:cNvPr>
          <p:cNvSpPr txBox="1"/>
          <p:nvPr/>
        </p:nvSpPr>
        <p:spPr>
          <a:xfrm>
            <a:off x="5007812" y="5554880"/>
            <a:ext cx="2555876" cy="400110"/>
          </a:xfrm>
          <a:prstGeom prst="rect">
            <a:avLst/>
          </a:prstGeom>
          <a:noFill/>
        </p:spPr>
        <p:txBody>
          <a:bodyPr wrap="squar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9+9</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54</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8" name="テキスト ボックス 17">
            <a:extLst>
              <a:ext uri="{FF2B5EF4-FFF2-40B4-BE49-F238E27FC236}">
                <a16:creationId xmlns:a16="http://schemas.microsoft.com/office/drawing/2014/main" id="{BC4A1DE4-34E2-40B9-AAE8-C9149416E598}"/>
              </a:ext>
            </a:extLst>
          </p:cNvPr>
          <p:cNvSpPr txBox="1"/>
          <p:nvPr/>
        </p:nvSpPr>
        <p:spPr>
          <a:xfrm>
            <a:off x="5859877" y="3129044"/>
            <a:ext cx="193674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偏差平方</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9" name="テキスト ボックス 18">
            <a:extLst>
              <a:ext uri="{FF2B5EF4-FFF2-40B4-BE49-F238E27FC236}">
                <a16:creationId xmlns:a16="http://schemas.microsoft.com/office/drawing/2014/main" id="{09931391-262E-44EE-86BC-D1B8CE5EBE67}"/>
              </a:ext>
            </a:extLst>
          </p:cNvPr>
          <p:cNvSpPr txBox="1"/>
          <p:nvPr/>
        </p:nvSpPr>
        <p:spPr>
          <a:xfrm>
            <a:off x="4513574" y="5224600"/>
            <a:ext cx="3219151" cy="400110"/>
          </a:xfrm>
          <a:prstGeom prst="rect">
            <a:avLst/>
          </a:prstGeom>
          <a:noFill/>
        </p:spPr>
        <p:txBody>
          <a:bodyPr wrap="none" rtlCol="0">
            <a:spAutoFit/>
          </a:bodyPr>
          <a:lstStyle/>
          <a:p>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変動</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（列和）偏差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1" name="楕円 20">
            <a:extLst>
              <a:ext uri="{FF2B5EF4-FFF2-40B4-BE49-F238E27FC236}">
                <a16:creationId xmlns:a16="http://schemas.microsoft.com/office/drawing/2014/main" id="{10A0056D-A023-4D19-A95D-5ACE87AC83CF}"/>
              </a:ext>
            </a:extLst>
          </p:cNvPr>
          <p:cNvSpPr/>
          <p:nvPr/>
        </p:nvSpPr>
        <p:spPr>
          <a:xfrm>
            <a:off x="3316383" y="4809891"/>
            <a:ext cx="305773" cy="296808"/>
          </a:xfrm>
          <a:prstGeom prst="ellipse">
            <a:avLst/>
          </a:prstGeom>
          <a:solidFill>
            <a:srgbClr val="FFC00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5D9E410-19BD-4D07-8884-A627484FBE89}"/>
              </a:ext>
            </a:extLst>
          </p:cNvPr>
          <p:cNvSpPr/>
          <p:nvPr/>
        </p:nvSpPr>
        <p:spPr>
          <a:xfrm>
            <a:off x="6466936" y="5631100"/>
            <a:ext cx="337312" cy="30421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265834E-2B07-4254-93D4-3287F1CF8F72}"/>
              </a:ext>
            </a:extLst>
          </p:cNvPr>
          <p:cNvSpPr txBox="1"/>
          <p:nvPr/>
        </p:nvSpPr>
        <p:spPr>
          <a:xfrm>
            <a:off x="6452661" y="5873074"/>
            <a:ext cx="198002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↑被験者間変動</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 name="テキスト ボックス 2">
            <a:extLst>
              <a:ext uri="{FF2B5EF4-FFF2-40B4-BE49-F238E27FC236}">
                <a16:creationId xmlns:a16="http://schemas.microsoft.com/office/drawing/2014/main" id="{93BCFAD7-7F79-48F2-87EB-0767D0359190}"/>
              </a:ext>
            </a:extLst>
          </p:cNvPr>
          <p:cNvSpPr txBox="1"/>
          <p:nvPr/>
        </p:nvSpPr>
        <p:spPr>
          <a:xfrm>
            <a:off x="416157" y="1905360"/>
            <a:ext cx="8332308" cy="1061829"/>
          </a:xfrm>
          <a:prstGeom prst="rect">
            <a:avLst/>
          </a:prstGeom>
          <a:noFill/>
        </p:spPr>
        <p:txBody>
          <a:bodyPr wrap="square" rtlCol="0">
            <a:spAutoFit/>
          </a:bodyPr>
          <a:lstStyle/>
          <a:p>
            <a:r>
              <a:rPr lang="ja-JP" altLang="en-US" sz="2100" dirty="0">
                <a:solidFill>
                  <a:schemeClr val="bg1"/>
                </a:solidFill>
              </a:rPr>
              <a:t>要因効果も個人差以外の誤差もなければ，被験者内の値はどの水準も同じになるはず</a:t>
            </a:r>
            <a:endParaRPr lang="en-US" altLang="ja-JP" sz="2100" dirty="0">
              <a:solidFill>
                <a:schemeClr val="bg1"/>
              </a:solidFill>
            </a:endParaRPr>
          </a:p>
          <a:p>
            <a:r>
              <a:rPr lang="ja-JP" altLang="en-US" sz="2100" dirty="0">
                <a:solidFill>
                  <a:schemeClr val="bg1"/>
                </a:solidFill>
              </a:rPr>
              <a:t>→被験者内</a:t>
            </a:r>
            <a:r>
              <a:rPr lang="ja-JP" altLang="ja-JP" sz="2100" dirty="0">
                <a:solidFill>
                  <a:schemeClr val="bg1"/>
                </a:solidFill>
              </a:rPr>
              <a:t>を</a:t>
            </a:r>
            <a:r>
              <a:rPr lang="ja-JP" altLang="en-US" sz="2100" dirty="0">
                <a:solidFill>
                  <a:schemeClr val="bg1"/>
                </a:solidFill>
              </a:rPr>
              <a:t>全て同値（平均）にして，</a:t>
            </a:r>
            <a:r>
              <a:rPr lang="ja-JP" altLang="ja-JP" sz="2100" dirty="0">
                <a:solidFill>
                  <a:schemeClr val="bg1"/>
                </a:solidFill>
              </a:rPr>
              <a:t>総平均</a:t>
            </a:r>
            <a:r>
              <a:rPr lang="ja-JP" altLang="en-US" sz="2100" dirty="0">
                <a:solidFill>
                  <a:schemeClr val="bg1"/>
                </a:solidFill>
              </a:rPr>
              <a:t>との偏差の平方和を計算</a:t>
            </a:r>
            <a:endParaRPr kumimoji="1" lang="ja-JP" altLang="en-US" sz="21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3" name="テキスト ボックス 22">
            <a:extLst>
              <a:ext uri="{FF2B5EF4-FFF2-40B4-BE49-F238E27FC236}">
                <a16:creationId xmlns:a16="http://schemas.microsoft.com/office/drawing/2014/main" id="{93167AF5-EEA0-41F7-99BA-0C8249447075}"/>
              </a:ext>
            </a:extLst>
          </p:cNvPr>
          <p:cNvSpPr txBox="1"/>
          <p:nvPr/>
        </p:nvSpPr>
        <p:spPr>
          <a:xfrm>
            <a:off x="3010780" y="3146991"/>
            <a:ext cx="2146742" cy="646331"/>
          </a:xfrm>
          <a:prstGeom prst="rect">
            <a:avLst/>
          </a:prstGeom>
          <a:noFill/>
        </p:spPr>
        <p:txBody>
          <a:bodyPr wrap="none" rtlCol="0">
            <a:spAutoFit/>
          </a:bodyPr>
          <a:lstStyle/>
          <a:p>
            <a:pPr algn="l"/>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被験者平均</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総平均</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6" name="矢印: 右 25">
            <a:extLst>
              <a:ext uri="{FF2B5EF4-FFF2-40B4-BE49-F238E27FC236}">
                <a16:creationId xmlns:a16="http://schemas.microsoft.com/office/drawing/2014/main" id="{2782B8FD-EFC5-4FC1-91BD-4DE4DE8543C7}"/>
              </a:ext>
            </a:extLst>
          </p:cNvPr>
          <p:cNvSpPr/>
          <p:nvPr/>
        </p:nvSpPr>
        <p:spPr>
          <a:xfrm>
            <a:off x="5382436" y="4226630"/>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U ターン 11">
            <a:extLst>
              <a:ext uri="{FF2B5EF4-FFF2-40B4-BE49-F238E27FC236}">
                <a16:creationId xmlns:a16="http://schemas.microsoft.com/office/drawing/2014/main" id="{33DE833E-4DA6-4D38-AC76-7CD8E5BD6ACC}"/>
              </a:ext>
            </a:extLst>
          </p:cNvPr>
          <p:cNvSpPr/>
          <p:nvPr/>
        </p:nvSpPr>
        <p:spPr>
          <a:xfrm rot="5400000">
            <a:off x="7593142" y="4791921"/>
            <a:ext cx="1554480" cy="638721"/>
          </a:xfrm>
          <a:prstGeom prst="uturnArrow">
            <a:avLst>
              <a:gd name="adj1" fmla="val 31150"/>
              <a:gd name="adj2" fmla="val 25000"/>
              <a:gd name="adj3" fmla="val 38521"/>
              <a:gd name="adj4" fmla="val 55437"/>
              <a:gd name="adj5" fmla="val 100000"/>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四角形: 角を丸くする 12">
            <a:extLst>
              <a:ext uri="{FF2B5EF4-FFF2-40B4-BE49-F238E27FC236}">
                <a16:creationId xmlns:a16="http://schemas.microsoft.com/office/drawing/2014/main" id="{BFAF1569-67C9-4CE8-82A8-711B6B25CC84}"/>
              </a:ext>
            </a:extLst>
          </p:cNvPr>
          <p:cNvSpPr/>
          <p:nvPr/>
        </p:nvSpPr>
        <p:spPr>
          <a:xfrm>
            <a:off x="744046" y="5002707"/>
            <a:ext cx="1656175" cy="270740"/>
          </a:xfrm>
          <a:prstGeom prst="roundRect">
            <a:avLst/>
          </a:prstGeom>
          <a:solidFill>
            <a:srgbClr val="0070C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87CF3BF2-E162-42A9-BC64-9B8CD5FBBC81}"/>
              </a:ext>
            </a:extLst>
          </p:cNvPr>
          <p:cNvSpPr/>
          <p:nvPr/>
        </p:nvSpPr>
        <p:spPr>
          <a:xfrm>
            <a:off x="744046" y="4564061"/>
            <a:ext cx="1656175" cy="270740"/>
          </a:xfrm>
          <a:prstGeom prst="roundRect">
            <a:avLst/>
          </a:prstGeom>
          <a:solidFill>
            <a:srgbClr val="0070C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2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7" grpId="0"/>
      <p:bldP spid="18" grpId="0"/>
      <p:bldP spid="19" grpId="0"/>
      <p:bldP spid="21" grpId="0" animBg="1"/>
      <p:bldP spid="24" grpId="0" animBg="1"/>
      <p:bldP spid="25" grpId="0"/>
      <p:bldP spid="23" grpId="0"/>
      <p:bldP spid="26"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DAEC3-EE55-4CC9-9381-DCB79F431720}"/>
              </a:ext>
            </a:extLst>
          </p:cNvPr>
          <p:cNvSpPr>
            <a:spLocks noGrp="1"/>
          </p:cNvSpPr>
          <p:nvPr>
            <p:ph type="title"/>
          </p:nvPr>
        </p:nvSpPr>
        <p:spPr/>
        <p:txBody>
          <a:bodyPr/>
          <a:lstStyle/>
          <a:p>
            <a:r>
              <a:rPr kumimoji="1" lang="ja-JP" altLang="en-US" sz="3500" dirty="0"/>
              <a:t>対応のある</a:t>
            </a:r>
            <a:br>
              <a:rPr kumimoji="1" lang="en-US" altLang="ja-JP" sz="3500" dirty="0"/>
            </a:br>
            <a:r>
              <a:rPr kumimoji="1" lang="ja-JP" altLang="en-US" sz="3500" dirty="0"/>
              <a:t>一元配置分散分析の検定統計量</a:t>
            </a:r>
          </a:p>
        </p:txBody>
      </p:sp>
      <p:graphicFrame>
        <p:nvGraphicFramePr>
          <p:cNvPr id="5" name="オブジェクト 4">
            <a:extLst>
              <a:ext uri="{FF2B5EF4-FFF2-40B4-BE49-F238E27FC236}">
                <a16:creationId xmlns:a16="http://schemas.microsoft.com/office/drawing/2014/main" id="{DAC85043-8881-410C-9A94-06CEC45F4644}"/>
              </a:ext>
            </a:extLst>
          </p:cNvPr>
          <p:cNvGraphicFramePr>
            <a:graphicFrameLocks noChangeAspect="1"/>
          </p:cNvGraphicFramePr>
          <p:nvPr>
            <p:extLst>
              <p:ext uri="{D42A27DB-BD31-4B8C-83A1-F6EECF244321}">
                <p14:modId xmlns:p14="http://schemas.microsoft.com/office/powerpoint/2010/main" val="4290429340"/>
              </p:ext>
            </p:extLst>
          </p:nvPr>
        </p:nvGraphicFramePr>
        <p:xfrm>
          <a:off x="415131" y="3429000"/>
          <a:ext cx="8313738" cy="2678113"/>
        </p:xfrm>
        <a:graphic>
          <a:graphicData uri="http://schemas.openxmlformats.org/presentationml/2006/ole">
            <mc:AlternateContent xmlns:mc="http://schemas.openxmlformats.org/markup-compatibility/2006">
              <mc:Choice xmlns:v="urn:schemas-microsoft-com:vml" Requires="v">
                <p:oleObj spid="_x0000_s2090" name="Equation" r:id="rId3" imgW="5295600" imgH="1701720" progId="Equation.DSMT4">
                  <p:embed/>
                </p:oleObj>
              </mc:Choice>
              <mc:Fallback>
                <p:oleObj name="Equation" r:id="rId3" imgW="5295600" imgH="1701720" progId="Equation.DSMT4">
                  <p:embed/>
                  <p:pic>
                    <p:nvPicPr>
                      <p:cNvPr id="0" name="Object 1"/>
                      <p:cNvPicPr>
                        <a:picLocks noChangeAspect="1" noChangeArrowheads="1"/>
                      </p:cNvPicPr>
                      <p:nvPr/>
                    </p:nvPicPr>
                    <p:blipFill>
                      <a:blip r:embed="rId4"/>
                      <a:srcRect/>
                      <a:stretch>
                        <a:fillRect/>
                      </a:stretch>
                    </p:blipFill>
                    <p:spPr bwMode="auto">
                      <a:xfrm>
                        <a:off x="415131" y="3429000"/>
                        <a:ext cx="8313738" cy="2678113"/>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13B6D68C-E9A9-482C-B67D-4CDEA14CEF0A}"/>
              </a:ext>
            </a:extLst>
          </p:cNvPr>
          <p:cNvSpPr txBox="1"/>
          <p:nvPr/>
        </p:nvSpPr>
        <p:spPr>
          <a:xfrm>
            <a:off x="539552" y="2060848"/>
            <a:ext cx="7776863" cy="1323439"/>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・対応のない場合と比べて分母のみ変更</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・変動と自由度は引き算できる：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もとの</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群内変動から被験者間変動を引いた値</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もとの誤差変動の自</a:t>
            </a:r>
            <a:endParaRPr kumimoji="1" lang="en-US" altLang="ja-JP"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　由度から被験者間変動の自由度（被験者数</a:t>
            </a:r>
            <a:r>
              <a:rPr kumimoji="1" lang="en-US" altLang="ja-JP"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）を引いた値</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で割る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7">
            <a:extLst>
              <a:ext uri="{FF2B5EF4-FFF2-40B4-BE49-F238E27FC236}">
                <a16:creationId xmlns:a16="http://schemas.microsoft.com/office/drawing/2014/main" id="{530D49A9-3968-47C8-B622-084510B5B4BD}"/>
              </a:ext>
            </a:extLst>
          </p:cNvPr>
          <p:cNvSpPr txBox="1"/>
          <p:nvPr/>
        </p:nvSpPr>
        <p:spPr>
          <a:xfrm>
            <a:off x="4211960" y="4212811"/>
            <a:ext cx="3924116"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新しい（個人差が除かれた）誤差分散</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0" name="テキスト ボックス 9">
            <a:extLst>
              <a:ext uri="{FF2B5EF4-FFF2-40B4-BE49-F238E27FC236}">
                <a16:creationId xmlns:a16="http://schemas.microsoft.com/office/drawing/2014/main" id="{0B7703EB-AFFA-4D24-9E69-CD5E708F9189}"/>
              </a:ext>
            </a:extLst>
          </p:cNvPr>
          <p:cNvSpPr txBox="1"/>
          <p:nvPr/>
        </p:nvSpPr>
        <p:spPr>
          <a:xfrm>
            <a:off x="4027822" y="3555449"/>
            <a:ext cx="3168352"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要因分散は対応のない場合と同じ</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1" name="直線矢印コネクタ 10">
            <a:extLst>
              <a:ext uri="{FF2B5EF4-FFF2-40B4-BE49-F238E27FC236}">
                <a16:creationId xmlns:a16="http://schemas.microsoft.com/office/drawing/2014/main" id="{ECB3A182-C0BD-4787-B1C5-7E80CE36C8FE}"/>
              </a:ext>
            </a:extLst>
          </p:cNvPr>
          <p:cNvCxnSpPr>
            <a:cxnSpLocks/>
          </p:cNvCxnSpPr>
          <p:nvPr/>
        </p:nvCxnSpPr>
        <p:spPr>
          <a:xfrm flipH="1">
            <a:off x="3491880" y="3717032"/>
            <a:ext cx="539740" cy="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右中かっこ 11">
            <a:extLst>
              <a:ext uri="{FF2B5EF4-FFF2-40B4-BE49-F238E27FC236}">
                <a16:creationId xmlns:a16="http://schemas.microsoft.com/office/drawing/2014/main" id="{B0C1E6D5-BDA0-4C24-B18A-A88A38C49273}"/>
              </a:ext>
            </a:extLst>
          </p:cNvPr>
          <p:cNvSpPr/>
          <p:nvPr/>
        </p:nvSpPr>
        <p:spPr>
          <a:xfrm>
            <a:off x="4032260" y="4106875"/>
            <a:ext cx="179700" cy="555551"/>
          </a:xfrm>
          <a:prstGeom prst="rightBrace">
            <a:avLst>
              <a:gd name="adj1" fmla="val 53012"/>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78570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12C60-900A-475E-83F8-3498038957FE}"/>
              </a:ext>
            </a:extLst>
          </p:cNvPr>
          <p:cNvSpPr>
            <a:spLocks noGrp="1"/>
          </p:cNvSpPr>
          <p:nvPr>
            <p:ph type="title"/>
          </p:nvPr>
        </p:nvSpPr>
        <p:spPr/>
        <p:txBody>
          <a:bodyPr/>
          <a:lstStyle/>
          <a:p>
            <a:r>
              <a:rPr kumimoji="1" lang="ja-JP" altLang="en-US" dirty="0"/>
              <a:t>事例の仮説検定</a:t>
            </a:r>
          </a:p>
        </p:txBody>
      </p:sp>
      <p:graphicFrame>
        <p:nvGraphicFramePr>
          <p:cNvPr id="5" name="オブジェクト 4">
            <a:extLst>
              <a:ext uri="{FF2B5EF4-FFF2-40B4-BE49-F238E27FC236}">
                <a16:creationId xmlns:a16="http://schemas.microsoft.com/office/drawing/2014/main" id="{9032B6AC-B96D-405E-B448-F605DCEF0D24}"/>
              </a:ext>
            </a:extLst>
          </p:cNvPr>
          <p:cNvGraphicFramePr>
            <a:graphicFrameLocks noChangeAspect="1"/>
          </p:cNvGraphicFramePr>
          <p:nvPr>
            <p:extLst>
              <p:ext uri="{D42A27DB-BD31-4B8C-83A1-F6EECF244321}">
                <p14:modId xmlns:p14="http://schemas.microsoft.com/office/powerpoint/2010/main" val="2060951365"/>
              </p:ext>
            </p:extLst>
          </p:nvPr>
        </p:nvGraphicFramePr>
        <p:xfrm>
          <a:off x="1476375" y="2205038"/>
          <a:ext cx="6048375" cy="1763712"/>
        </p:xfrm>
        <a:graphic>
          <a:graphicData uri="http://schemas.openxmlformats.org/presentationml/2006/ole">
            <mc:AlternateContent xmlns:mc="http://schemas.openxmlformats.org/markup-compatibility/2006">
              <mc:Choice xmlns:v="urn:schemas-microsoft-com:vml" Requires="v">
                <p:oleObj spid="_x0000_s3116" name="Equation" r:id="rId3" imgW="3314520" imgH="965160" progId="Equation.DSMT4">
                  <p:embed/>
                </p:oleObj>
              </mc:Choice>
              <mc:Fallback>
                <p:oleObj name="Equation" r:id="rId3" imgW="3314520" imgH="965160" progId="Equation.DSMT4">
                  <p:embed/>
                  <p:pic>
                    <p:nvPicPr>
                      <p:cNvPr id="0" name="Object 1"/>
                      <p:cNvPicPr>
                        <a:picLocks noChangeAspect="1" noChangeArrowheads="1"/>
                      </p:cNvPicPr>
                      <p:nvPr/>
                    </p:nvPicPr>
                    <p:blipFill>
                      <a:blip r:embed="rId4"/>
                      <a:srcRect/>
                      <a:stretch>
                        <a:fillRect/>
                      </a:stretch>
                    </p:blipFill>
                    <p:spPr bwMode="auto">
                      <a:xfrm>
                        <a:off x="1476375" y="2205038"/>
                        <a:ext cx="6048375" cy="1763712"/>
                      </a:xfrm>
                      <a:prstGeom prst="rect">
                        <a:avLst/>
                      </a:prstGeom>
                      <a:noFill/>
                    </p:spPr>
                  </p:pic>
                </p:oleObj>
              </mc:Fallback>
            </mc:AlternateContent>
          </a:graphicData>
        </a:graphic>
      </p:graphicFrame>
      <p:graphicFrame>
        <p:nvGraphicFramePr>
          <p:cNvPr id="6" name="コンテンツ プレースホルダー 3">
            <a:extLst>
              <a:ext uri="{FF2B5EF4-FFF2-40B4-BE49-F238E27FC236}">
                <a16:creationId xmlns:a16="http://schemas.microsoft.com/office/drawing/2014/main" id="{700E46BE-3240-48CF-A5FC-46D593AE00F5}"/>
              </a:ext>
            </a:extLst>
          </p:cNvPr>
          <p:cNvGraphicFramePr>
            <a:graphicFrameLocks noGrp="1"/>
          </p:cNvGraphicFramePr>
          <p:nvPr>
            <p:ph idx="1"/>
            <p:extLst>
              <p:ext uri="{D42A27DB-BD31-4B8C-83A1-F6EECF244321}">
                <p14:modId xmlns:p14="http://schemas.microsoft.com/office/powerpoint/2010/main" val="3587002058"/>
              </p:ext>
            </p:extLst>
          </p:nvPr>
        </p:nvGraphicFramePr>
        <p:xfrm>
          <a:off x="755576" y="4314783"/>
          <a:ext cx="3455268" cy="1752600"/>
        </p:xfrm>
        <a:graphic>
          <a:graphicData uri="http://schemas.openxmlformats.org/drawingml/2006/table">
            <a:tbl>
              <a:tblPr firstRow="1" firstCol="1" bandRow="1">
                <a:tableStyleId>{5C22544A-7EE6-4342-B048-85BDC9FD1C3A}</a:tableStyleId>
              </a:tblPr>
              <a:tblGrid>
                <a:gridCol w="863817">
                  <a:extLst>
                    <a:ext uri="{9D8B030D-6E8A-4147-A177-3AD203B41FA5}">
                      <a16:colId xmlns:a16="http://schemas.microsoft.com/office/drawing/2014/main" val="1389153609"/>
                    </a:ext>
                  </a:extLst>
                </a:gridCol>
                <a:gridCol w="863817">
                  <a:extLst>
                    <a:ext uri="{9D8B030D-6E8A-4147-A177-3AD203B41FA5}">
                      <a16:colId xmlns:a16="http://schemas.microsoft.com/office/drawing/2014/main" val="2340214687"/>
                    </a:ext>
                  </a:extLst>
                </a:gridCol>
                <a:gridCol w="863817">
                  <a:extLst>
                    <a:ext uri="{9D8B030D-6E8A-4147-A177-3AD203B41FA5}">
                      <a16:colId xmlns:a16="http://schemas.microsoft.com/office/drawing/2014/main" val="2732461736"/>
                    </a:ext>
                  </a:extLst>
                </a:gridCol>
                <a:gridCol w="863817">
                  <a:extLst>
                    <a:ext uri="{9D8B030D-6E8A-4147-A177-3AD203B41FA5}">
                      <a16:colId xmlns:a16="http://schemas.microsoft.com/office/drawing/2014/main" val="2247136326"/>
                    </a:ext>
                  </a:extLst>
                </a:gridCol>
              </a:tblGrid>
              <a:tr h="507504">
                <a:tc>
                  <a:txBody>
                    <a:bodyPr/>
                    <a:lstStyle/>
                    <a:p>
                      <a:pPr algn="r"/>
                      <a:r>
                        <a:rPr lang="ja-JP" altLang="en-US" dirty="0"/>
                        <a:t>　　</a:t>
                      </a:r>
                      <a:r>
                        <a:rPr kumimoji="1" lang="en-US" altLang="ja-JP" sz="1800" b="1" kern="1200" dirty="0">
                          <a:solidFill>
                            <a:schemeClr val="lt1"/>
                          </a:solidFill>
                          <a:latin typeface="+mn-lt"/>
                          <a:ea typeface="+mn-ea"/>
                          <a:cs typeface="+mn-cs"/>
                        </a:rPr>
                        <a:t>ν</a:t>
                      </a:r>
                      <a:r>
                        <a:rPr kumimoji="1" lang="en-US" altLang="ja-JP" sz="1800" b="1" kern="1200" baseline="-25000" dirty="0">
                          <a:solidFill>
                            <a:schemeClr val="lt1"/>
                          </a:solidFill>
                          <a:latin typeface="+mn-lt"/>
                          <a:ea typeface="+mn-ea"/>
                          <a:cs typeface="+mn-cs"/>
                        </a:rPr>
                        <a:t>1</a:t>
                      </a:r>
                    </a:p>
                    <a:p>
                      <a:pPr algn="l"/>
                      <a:r>
                        <a:rPr lang="ja-JP" altLang="en-US" dirty="0"/>
                        <a:t>　</a:t>
                      </a:r>
                      <a:r>
                        <a:rPr lang="en-US" altLang="ja-JP" dirty="0"/>
                        <a:t>ν</a:t>
                      </a:r>
                      <a:r>
                        <a:rPr lang="en-US" altLang="ja-JP" baseline="-25000" dirty="0"/>
                        <a:t>2</a:t>
                      </a:r>
                      <a:endParaRPr lang="ja-JP" altLang="en-US" baseline="-25000" dirty="0"/>
                    </a:p>
                  </a:txBody>
                  <a:tcPr anchor="ctr">
                    <a:lnTlToBr w="12700" cap="flat" cmpd="sng" algn="ctr">
                      <a:solidFill>
                        <a:schemeClr val="tx1"/>
                      </a:solidFill>
                      <a:prstDash val="solid"/>
                      <a:round/>
                      <a:headEnd type="none" w="med" len="med"/>
                      <a:tailEnd type="none" w="med" len="med"/>
                    </a:lnTlToBr>
                  </a:tcPr>
                </a:tc>
                <a:tc>
                  <a:txBody>
                    <a:bodyPr/>
                    <a:lstStyle/>
                    <a:p>
                      <a:pPr algn="ctr"/>
                      <a:r>
                        <a:rPr lang="en-US" altLang="ja-JP" dirty="0"/>
                        <a:t>1</a:t>
                      </a:r>
                    </a:p>
                  </a:txBody>
                  <a:tcPr anchor="ctr"/>
                </a:tc>
                <a:tc>
                  <a:txBody>
                    <a:bodyPr/>
                    <a:lstStyle/>
                    <a:p>
                      <a:pPr algn="ctr"/>
                      <a:r>
                        <a:rPr lang="en-US" altLang="ja-JP" dirty="0"/>
                        <a:t>2</a:t>
                      </a:r>
                    </a:p>
                  </a:txBody>
                  <a:tcPr anchor="ctr"/>
                </a:tc>
                <a:tc>
                  <a:txBody>
                    <a:bodyPr/>
                    <a:lstStyle/>
                    <a:p>
                      <a:pPr algn="ctr"/>
                      <a:r>
                        <a:rPr lang="en-US" altLang="ja-JP" dirty="0"/>
                        <a:t>3</a:t>
                      </a:r>
                    </a:p>
                  </a:txBody>
                  <a:tcPr anchor="ctr"/>
                </a:tc>
                <a:extLst>
                  <a:ext uri="{0D108BD9-81ED-4DB2-BD59-A6C34878D82A}">
                    <a16:rowId xmlns:a16="http://schemas.microsoft.com/office/drawing/2014/main" val="997431788"/>
                  </a:ext>
                </a:extLst>
              </a:tr>
              <a:tr h="370840">
                <a:tc>
                  <a:txBody>
                    <a:bodyPr/>
                    <a:lstStyle/>
                    <a:p>
                      <a:pPr algn="ctr"/>
                      <a:r>
                        <a:rPr lang="en-US" altLang="ja-JP" dirty="0"/>
                        <a:t>1</a:t>
                      </a:r>
                    </a:p>
                  </a:txBody>
                  <a:tcPr anchor="ctr"/>
                </a:tc>
                <a:tc>
                  <a:txBody>
                    <a:bodyPr/>
                    <a:lstStyle/>
                    <a:p>
                      <a:pPr algn="ctr"/>
                      <a:r>
                        <a:rPr lang="en-US" altLang="ja-JP" dirty="0"/>
                        <a:t>161.45 </a:t>
                      </a:r>
                    </a:p>
                  </a:txBody>
                  <a:tcPr anchor="ctr"/>
                </a:tc>
                <a:tc>
                  <a:txBody>
                    <a:bodyPr/>
                    <a:lstStyle/>
                    <a:p>
                      <a:pPr algn="ctr"/>
                      <a:r>
                        <a:rPr lang="en-US" altLang="ja-JP" dirty="0"/>
                        <a:t>199.50</a:t>
                      </a:r>
                    </a:p>
                  </a:txBody>
                  <a:tcPr anchor="ctr"/>
                </a:tc>
                <a:tc>
                  <a:txBody>
                    <a:bodyPr/>
                    <a:lstStyle/>
                    <a:p>
                      <a:pPr algn="ctr"/>
                      <a:r>
                        <a:rPr lang="en-US" altLang="ja-JP" dirty="0"/>
                        <a:t>215.71 </a:t>
                      </a:r>
                    </a:p>
                  </a:txBody>
                  <a:tcPr anchor="ctr"/>
                </a:tc>
                <a:extLst>
                  <a:ext uri="{0D108BD9-81ED-4DB2-BD59-A6C34878D82A}">
                    <a16:rowId xmlns:a16="http://schemas.microsoft.com/office/drawing/2014/main" val="3004457547"/>
                  </a:ext>
                </a:extLst>
              </a:tr>
              <a:tr h="370840">
                <a:tc>
                  <a:txBody>
                    <a:bodyPr/>
                    <a:lstStyle/>
                    <a:p>
                      <a:pPr algn="ctr"/>
                      <a:r>
                        <a:rPr lang="en-US" altLang="ja-JP" dirty="0"/>
                        <a:t>2</a:t>
                      </a:r>
                    </a:p>
                  </a:txBody>
                  <a:tcPr anchor="ctr"/>
                </a:tc>
                <a:tc>
                  <a:txBody>
                    <a:bodyPr/>
                    <a:lstStyle/>
                    <a:p>
                      <a:pPr algn="ctr"/>
                      <a:r>
                        <a:rPr lang="en-US" altLang="ja-JP" dirty="0"/>
                        <a:t>18.51 </a:t>
                      </a:r>
                    </a:p>
                  </a:txBody>
                  <a:tcPr anchor="ctr"/>
                </a:tc>
                <a:tc>
                  <a:txBody>
                    <a:bodyPr/>
                    <a:lstStyle/>
                    <a:p>
                      <a:pPr algn="ctr"/>
                      <a:r>
                        <a:rPr lang="en-US" altLang="ja-JP" dirty="0">
                          <a:highlight>
                            <a:srgbClr val="FFFF00"/>
                          </a:highlight>
                        </a:rPr>
                        <a:t>19.00 </a:t>
                      </a:r>
                    </a:p>
                  </a:txBody>
                  <a:tcPr anchor="ctr"/>
                </a:tc>
                <a:tc>
                  <a:txBody>
                    <a:bodyPr/>
                    <a:lstStyle/>
                    <a:p>
                      <a:pPr algn="ctr"/>
                      <a:r>
                        <a:rPr lang="en-US" altLang="ja-JP" dirty="0"/>
                        <a:t>19.16 </a:t>
                      </a:r>
                    </a:p>
                  </a:txBody>
                  <a:tcPr anchor="ctr"/>
                </a:tc>
                <a:extLst>
                  <a:ext uri="{0D108BD9-81ED-4DB2-BD59-A6C34878D82A}">
                    <a16:rowId xmlns:a16="http://schemas.microsoft.com/office/drawing/2014/main" val="1852733089"/>
                  </a:ext>
                </a:extLst>
              </a:tr>
              <a:tr h="370840">
                <a:tc>
                  <a:txBody>
                    <a:bodyPr/>
                    <a:lstStyle/>
                    <a:p>
                      <a:pPr algn="ctr"/>
                      <a:r>
                        <a:rPr lang="en-US" altLang="ja-JP"/>
                        <a:t>3</a:t>
                      </a:r>
                    </a:p>
                  </a:txBody>
                  <a:tcPr anchor="ctr"/>
                </a:tc>
                <a:tc>
                  <a:txBody>
                    <a:bodyPr/>
                    <a:lstStyle/>
                    <a:p>
                      <a:pPr algn="ctr"/>
                      <a:r>
                        <a:rPr lang="en-US" altLang="ja-JP" dirty="0"/>
                        <a:t>10.13 </a:t>
                      </a:r>
                    </a:p>
                  </a:txBody>
                  <a:tcPr anchor="ctr"/>
                </a:tc>
                <a:tc>
                  <a:txBody>
                    <a:bodyPr/>
                    <a:lstStyle/>
                    <a:p>
                      <a:pPr algn="ctr"/>
                      <a:r>
                        <a:rPr lang="en-US" altLang="ja-JP" dirty="0"/>
                        <a:t>9.55 </a:t>
                      </a:r>
                    </a:p>
                  </a:txBody>
                  <a:tcPr anchor="ctr"/>
                </a:tc>
                <a:tc>
                  <a:txBody>
                    <a:bodyPr/>
                    <a:lstStyle/>
                    <a:p>
                      <a:pPr algn="ctr"/>
                      <a:r>
                        <a:rPr lang="en-US" altLang="ja-JP" dirty="0"/>
                        <a:t>9.28 </a:t>
                      </a:r>
                    </a:p>
                  </a:txBody>
                  <a:tcPr anchor="ctr"/>
                </a:tc>
                <a:extLst>
                  <a:ext uri="{0D108BD9-81ED-4DB2-BD59-A6C34878D82A}">
                    <a16:rowId xmlns:a16="http://schemas.microsoft.com/office/drawing/2014/main" val="1632389376"/>
                  </a:ext>
                </a:extLst>
              </a:tr>
            </a:tbl>
          </a:graphicData>
        </a:graphic>
      </p:graphicFrame>
      <p:sp>
        <p:nvSpPr>
          <p:cNvPr id="7" name="テキスト ボックス 6">
            <a:extLst>
              <a:ext uri="{FF2B5EF4-FFF2-40B4-BE49-F238E27FC236}">
                <a16:creationId xmlns:a16="http://schemas.microsoft.com/office/drawing/2014/main" id="{16ABDCE4-93D6-4FC5-8A34-C5EEBE93077D}"/>
              </a:ext>
            </a:extLst>
          </p:cNvPr>
          <p:cNvSpPr txBox="1"/>
          <p:nvPr/>
        </p:nvSpPr>
        <p:spPr>
          <a:xfrm>
            <a:off x="611560" y="3877017"/>
            <a:ext cx="2736303"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上側確率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分布表</a:t>
            </a:r>
          </a:p>
        </p:txBody>
      </p:sp>
      <p:sp>
        <p:nvSpPr>
          <p:cNvPr id="8" name="テキスト ボックス 7">
            <a:extLst>
              <a:ext uri="{FF2B5EF4-FFF2-40B4-BE49-F238E27FC236}">
                <a16:creationId xmlns:a16="http://schemas.microsoft.com/office/drawing/2014/main" id="{8BE01807-2E0C-4CFE-B316-11A92F33940D}"/>
              </a:ext>
            </a:extLst>
          </p:cNvPr>
          <p:cNvSpPr txBox="1"/>
          <p:nvPr/>
        </p:nvSpPr>
        <p:spPr>
          <a:xfrm>
            <a:off x="4185242" y="4226541"/>
            <a:ext cx="3147255" cy="1015663"/>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分子の自由度は水準数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なので“</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分母の自由度は誤差の自由度（データ総数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水準数）から被験者間変動の自由度（被験者数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）を引いた“</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 name="四角形: 角を丸くする 8">
            <a:extLst>
              <a:ext uri="{FF2B5EF4-FFF2-40B4-BE49-F238E27FC236}">
                <a16:creationId xmlns:a16="http://schemas.microsoft.com/office/drawing/2014/main" id="{D1103E8C-D03A-4A93-9D53-AC249AE5FD89}"/>
              </a:ext>
            </a:extLst>
          </p:cNvPr>
          <p:cNvSpPr/>
          <p:nvPr/>
        </p:nvSpPr>
        <p:spPr>
          <a:xfrm>
            <a:off x="7192279" y="2708920"/>
            <a:ext cx="402767" cy="34553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コネクタ: カギ線 10">
            <a:extLst>
              <a:ext uri="{FF2B5EF4-FFF2-40B4-BE49-F238E27FC236}">
                <a16:creationId xmlns:a16="http://schemas.microsoft.com/office/drawing/2014/main" id="{14418B37-9B69-47B2-9BF6-D329436B2A46}"/>
              </a:ext>
            </a:extLst>
          </p:cNvPr>
          <p:cNvCxnSpPr>
            <a:cxnSpLocks/>
            <a:endCxn id="9" idx="2"/>
          </p:cNvCxnSpPr>
          <p:nvPr/>
        </p:nvCxnSpPr>
        <p:spPr>
          <a:xfrm flipV="1">
            <a:off x="3203848" y="3054459"/>
            <a:ext cx="4189815" cy="2445044"/>
          </a:xfrm>
          <a:prstGeom prst="bentConnector2">
            <a:avLst/>
          </a:prstGeom>
          <a:ln w="317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173B868-6318-4D04-89DA-90ADBE5C3109}"/>
              </a:ext>
            </a:extLst>
          </p:cNvPr>
          <p:cNvSpPr txBox="1"/>
          <p:nvPr/>
        </p:nvSpPr>
        <p:spPr>
          <a:xfrm>
            <a:off x="4427984" y="5589240"/>
            <a:ext cx="4045884" cy="553998"/>
          </a:xfrm>
          <a:prstGeom prst="rect">
            <a:avLst/>
          </a:prstGeom>
          <a:noFill/>
          <a:ln w="28575">
            <a:noFill/>
          </a:ln>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検定統計量の方が限界値よりも大きいので，</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帰無仮説は棄却</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（カウンセリングは禁煙に有効）</a:t>
            </a:r>
          </a:p>
        </p:txBody>
      </p:sp>
      <p:sp>
        <p:nvSpPr>
          <p:cNvPr id="12" name="四角形: 角を丸くする 11">
            <a:extLst>
              <a:ext uri="{FF2B5EF4-FFF2-40B4-BE49-F238E27FC236}">
                <a16:creationId xmlns:a16="http://schemas.microsoft.com/office/drawing/2014/main" id="{AF463F38-DA3A-45AC-9AC6-4FF4E6F5B649}"/>
              </a:ext>
            </a:extLst>
          </p:cNvPr>
          <p:cNvSpPr/>
          <p:nvPr/>
        </p:nvSpPr>
        <p:spPr>
          <a:xfrm>
            <a:off x="5831631" y="2233617"/>
            <a:ext cx="540568" cy="648072"/>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158CF19-9323-4E06-8397-D4640DF9A95A}"/>
              </a:ext>
            </a:extLst>
          </p:cNvPr>
          <p:cNvSpPr txBox="1"/>
          <p:nvPr/>
        </p:nvSpPr>
        <p:spPr>
          <a:xfrm>
            <a:off x="5598908" y="1897776"/>
            <a:ext cx="1006015" cy="323165"/>
          </a:xfrm>
          <a:prstGeom prst="rect">
            <a:avLst/>
          </a:prstGeom>
          <a:noFill/>
        </p:spPr>
        <p:txBody>
          <a:bodyPr wrap="square" rtlCol="0">
            <a:spAutoFit/>
          </a:bodyPr>
          <a:lstStyle/>
          <a:p>
            <a:pPr algn="just"/>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要因分散</a:t>
            </a:r>
          </a:p>
        </p:txBody>
      </p:sp>
      <p:sp>
        <p:nvSpPr>
          <p:cNvPr id="15" name="四角形: 角を丸くする 14">
            <a:extLst>
              <a:ext uri="{FF2B5EF4-FFF2-40B4-BE49-F238E27FC236}">
                <a16:creationId xmlns:a16="http://schemas.microsoft.com/office/drawing/2014/main" id="{F7FCF536-6324-426B-8856-F85BC20324EF}"/>
              </a:ext>
            </a:extLst>
          </p:cNvPr>
          <p:cNvSpPr/>
          <p:nvPr/>
        </p:nvSpPr>
        <p:spPr>
          <a:xfrm>
            <a:off x="5722416" y="2957523"/>
            <a:ext cx="691637" cy="648072"/>
          </a:xfrm>
          <a:prstGeom prst="roundRect">
            <a:avLst/>
          </a:prstGeom>
          <a:noFill/>
          <a:ln w="31750">
            <a:solidFill>
              <a:srgbClr val="65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722D2F6-1B4D-481C-882D-E2ED5B98EAF0}"/>
              </a:ext>
            </a:extLst>
          </p:cNvPr>
          <p:cNvSpPr txBox="1"/>
          <p:nvPr/>
        </p:nvSpPr>
        <p:spPr>
          <a:xfrm>
            <a:off x="5652120" y="3567347"/>
            <a:ext cx="1006015" cy="323165"/>
          </a:xfrm>
          <a:prstGeom prst="rect">
            <a:avLst/>
          </a:prstGeom>
          <a:noFill/>
        </p:spPr>
        <p:txBody>
          <a:bodyPr wrap="square" rtlCol="0">
            <a:spAutoFit/>
          </a:bodyPr>
          <a:lstStyle/>
          <a:p>
            <a:pPr algn="just"/>
            <a:r>
              <a:rPr kumimoji="1" lang="ja-JP" altLang="en-US" sz="15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誤差分散</a:t>
            </a:r>
          </a:p>
        </p:txBody>
      </p:sp>
      <p:sp>
        <p:nvSpPr>
          <p:cNvPr id="17" name="テキスト ボックス 16">
            <a:extLst>
              <a:ext uri="{FF2B5EF4-FFF2-40B4-BE49-F238E27FC236}">
                <a16:creationId xmlns:a16="http://schemas.microsoft.com/office/drawing/2014/main" id="{2ED18F75-65A0-425E-90AB-1BFDABB96837}"/>
              </a:ext>
            </a:extLst>
          </p:cNvPr>
          <p:cNvSpPr txBox="1"/>
          <p:nvPr/>
        </p:nvSpPr>
        <p:spPr>
          <a:xfrm>
            <a:off x="6929264" y="2385753"/>
            <a:ext cx="1224136" cy="323165"/>
          </a:xfrm>
          <a:prstGeom prst="rect">
            <a:avLst/>
          </a:prstGeom>
          <a:noFill/>
        </p:spPr>
        <p:txBody>
          <a:bodyPr wrap="square" rtlCol="0">
            <a:spAutoFit/>
          </a:bodyPr>
          <a:lstStyle/>
          <a:p>
            <a:pPr algn="just"/>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検定統計量</a:t>
            </a:r>
          </a:p>
        </p:txBody>
      </p:sp>
    </p:spTree>
    <p:extLst>
      <p:ext uri="{BB962C8B-B14F-4D97-AF65-F5344CB8AC3E}">
        <p14:creationId xmlns:p14="http://schemas.microsoft.com/office/powerpoint/2010/main" val="328265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4" grpId="0"/>
      <p:bldP spid="12" grpId="0" animBg="1"/>
      <p:bldP spid="13" grpId="0"/>
      <p:bldP spid="15" grpId="0" animBg="1"/>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09262E-1AB2-4EAB-823E-C282B7F8065E}"/>
              </a:ext>
            </a:extLst>
          </p:cNvPr>
          <p:cNvPicPr>
            <a:picLocks noChangeAspect="1"/>
          </p:cNvPicPr>
          <p:nvPr/>
        </p:nvPicPr>
        <p:blipFill>
          <a:blip r:embed="rId2"/>
          <a:stretch>
            <a:fillRect/>
          </a:stretch>
        </p:blipFill>
        <p:spPr>
          <a:xfrm>
            <a:off x="336115" y="2582569"/>
            <a:ext cx="2615005" cy="1704881"/>
          </a:xfrm>
          <a:prstGeom prst="rect">
            <a:avLst/>
          </a:prstGeom>
          <a:solidFill>
            <a:schemeClr val="bg1"/>
          </a:solidFill>
        </p:spPr>
      </p:pic>
      <p:pic>
        <p:nvPicPr>
          <p:cNvPr id="23" name="図 22">
            <a:extLst>
              <a:ext uri="{FF2B5EF4-FFF2-40B4-BE49-F238E27FC236}">
                <a16:creationId xmlns:a16="http://schemas.microsoft.com/office/drawing/2014/main" id="{733066A7-93C6-4C9B-A7B5-7429CDC291EF}"/>
              </a:ext>
            </a:extLst>
          </p:cNvPr>
          <p:cNvPicPr>
            <a:picLocks noChangeAspect="1"/>
          </p:cNvPicPr>
          <p:nvPr/>
        </p:nvPicPr>
        <p:blipFill rotWithShape="1">
          <a:blip r:embed="rId3">
            <a:extLst>
              <a:ext uri="{28A0092B-C50C-407E-A947-70E740481C1C}">
                <a14:useLocalDpi xmlns:a14="http://schemas.microsoft.com/office/drawing/2010/main" val="0"/>
              </a:ext>
            </a:extLst>
          </a:blip>
          <a:srcRect r="53849" b="40999"/>
          <a:stretch/>
        </p:blipFill>
        <p:spPr>
          <a:xfrm>
            <a:off x="3281172" y="2982989"/>
            <a:ext cx="2302509" cy="1293557"/>
          </a:xfrm>
          <a:prstGeom prst="rect">
            <a:avLst/>
          </a:prstGeom>
        </p:spPr>
      </p:pic>
      <p:pic>
        <p:nvPicPr>
          <p:cNvPr id="27" name="図 26">
            <a:extLst>
              <a:ext uri="{FF2B5EF4-FFF2-40B4-BE49-F238E27FC236}">
                <a16:creationId xmlns:a16="http://schemas.microsoft.com/office/drawing/2014/main" id="{12831AE5-3CC3-4E49-97F9-62D629E61425}"/>
              </a:ext>
            </a:extLst>
          </p:cNvPr>
          <p:cNvPicPr>
            <a:picLocks noChangeAspect="1"/>
          </p:cNvPicPr>
          <p:nvPr/>
        </p:nvPicPr>
        <p:blipFill rotWithShape="1">
          <a:blip r:embed="rId4">
            <a:extLst>
              <a:ext uri="{28A0092B-C50C-407E-A947-70E740481C1C}">
                <a14:useLocalDpi xmlns:a14="http://schemas.microsoft.com/office/drawing/2010/main" val="0"/>
              </a:ext>
            </a:extLst>
          </a:blip>
          <a:srcRect r="25272" b="46372"/>
          <a:stretch/>
        </p:blipFill>
        <p:spPr>
          <a:xfrm>
            <a:off x="5931323" y="3015625"/>
            <a:ext cx="2812077" cy="1228286"/>
          </a:xfrm>
          <a:prstGeom prst="rect">
            <a:avLst/>
          </a:prstGeom>
        </p:spPr>
      </p:pic>
      <p:pic>
        <p:nvPicPr>
          <p:cNvPr id="28" name="図 27">
            <a:extLst>
              <a:ext uri="{FF2B5EF4-FFF2-40B4-BE49-F238E27FC236}">
                <a16:creationId xmlns:a16="http://schemas.microsoft.com/office/drawing/2014/main" id="{B25EEBD5-1F40-4965-8B29-A44CA53F5463}"/>
              </a:ext>
            </a:extLst>
          </p:cNvPr>
          <p:cNvPicPr>
            <a:picLocks noChangeAspect="1"/>
          </p:cNvPicPr>
          <p:nvPr/>
        </p:nvPicPr>
        <p:blipFill>
          <a:blip r:embed="rId5"/>
          <a:stretch>
            <a:fillRect/>
          </a:stretch>
        </p:blipFill>
        <p:spPr>
          <a:xfrm>
            <a:off x="360184" y="4460752"/>
            <a:ext cx="4748213" cy="1766888"/>
          </a:xfrm>
          <a:prstGeom prst="rect">
            <a:avLst/>
          </a:prstGeom>
          <a:solidFill>
            <a:schemeClr val="bg1"/>
          </a:solidFill>
        </p:spPr>
      </p:pic>
      <p:sp>
        <p:nvSpPr>
          <p:cNvPr id="2" name="タイトル 1">
            <a:extLst>
              <a:ext uri="{FF2B5EF4-FFF2-40B4-BE49-F238E27FC236}">
                <a16:creationId xmlns:a16="http://schemas.microsoft.com/office/drawing/2014/main" id="{525E8C00-107F-42EA-9A06-0F764F1D58A0}"/>
              </a:ext>
            </a:extLst>
          </p:cNvPr>
          <p:cNvSpPr>
            <a:spLocks noGrp="1"/>
          </p:cNvSpPr>
          <p:nvPr>
            <p:ph type="title"/>
          </p:nvPr>
        </p:nvSpPr>
        <p:spPr/>
        <p:txBody>
          <a:bodyPr/>
          <a:lstStyle/>
          <a:p>
            <a:r>
              <a:rPr kumimoji="1" lang="ja-JP" altLang="en-US" sz="3300" dirty="0"/>
              <a:t>ソフトウェア（分析ツール）による</a:t>
            </a:r>
            <a:br>
              <a:rPr kumimoji="1" lang="en-US" altLang="ja-JP" sz="3300" dirty="0"/>
            </a:br>
            <a:r>
              <a:rPr kumimoji="1" lang="ja-JP" altLang="en-US" sz="3300" dirty="0"/>
              <a:t>対応のある一元配置分散分析</a:t>
            </a:r>
          </a:p>
        </p:txBody>
      </p:sp>
      <p:sp>
        <p:nvSpPr>
          <p:cNvPr id="8" name="矢印: 右 7">
            <a:extLst>
              <a:ext uri="{FF2B5EF4-FFF2-40B4-BE49-F238E27FC236}">
                <a16:creationId xmlns:a16="http://schemas.microsoft.com/office/drawing/2014/main" id="{DCBD3CAA-2292-46C1-9D12-A2055343D810}"/>
              </a:ext>
            </a:extLst>
          </p:cNvPr>
          <p:cNvSpPr/>
          <p:nvPr/>
        </p:nvSpPr>
        <p:spPr>
          <a:xfrm>
            <a:off x="2995962" y="3346367"/>
            <a:ext cx="279626" cy="36004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E28976D5-12C9-4040-A200-59087E0676A6}"/>
              </a:ext>
            </a:extLst>
          </p:cNvPr>
          <p:cNvSpPr/>
          <p:nvPr/>
        </p:nvSpPr>
        <p:spPr>
          <a:xfrm>
            <a:off x="5626413" y="3394005"/>
            <a:ext cx="279626" cy="36004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3E0BB8B-43F6-4D32-81A4-2E4E77F1C5DF}"/>
              </a:ext>
            </a:extLst>
          </p:cNvPr>
          <p:cNvSpPr/>
          <p:nvPr/>
        </p:nvSpPr>
        <p:spPr>
          <a:xfrm>
            <a:off x="7481741" y="3448113"/>
            <a:ext cx="1226572" cy="216024"/>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EB031FA-0F30-4437-8576-2CA8BF53160C}"/>
              </a:ext>
            </a:extLst>
          </p:cNvPr>
          <p:cNvSpPr/>
          <p:nvPr/>
        </p:nvSpPr>
        <p:spPr>
          <a:xfrm>
            <a:off x="6057251" y="3725977"/>
            <a:ext cx="720080" cy="17564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DCA66C0-F3FC-4D41-921E-96288BD00D77}"/>
              </a:ext>
            </a:extLst>
          </p:cNvPr>
          <p:cNvSpPr/>
          <p:nvPr/>
        </p:nvSpPr>
        <p:spPr>
          <a:xfrm>
            <a:off x="6056940" y="3946443"/>
            <a:ext cx="962045" cy="17564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6FA48CC-0FAD-40DE-B7DB-0EB59C0DAF9C}"/>
              </a:ext>
            </a:extLst>
          </p:cNvPr>
          <p:cNvSpPr/>
          <p:nvPr/>
        </p:nvSpPr>
        <p:spPr>
          <a:xfrm>
            <a:off x="3412576" y="3834247"/>
            <a:ext cx="2157457" cy="16663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E1D87B9-172F-4876-B420-28338FB44A88}"/>
              </a:ext>
            </a:extLst>
          </p:cNvPr>
          <p:cNvSpPr txBox="1"/>
          <p:nvPr/>
        </p:nvSpPr>
        <p:spPr>
          <a:xfrm>
            <a:off x="3059667" y="5701735"/>
            <a:ext cx="1368152" cy="323165"/>
          </a:xfrm>
          <a:prstGeom prst="rect">
            <a:avLst/>
          </a:prstGeom>
          <a:noFill/>
        </p:spPr>
        <p:txBody>
          <a:bodyPr wrap="squar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F</a:t>
            </a:r>
            <a:endPar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6" name="矢印: 右 15">
            <a:extLst>
              <a:ext uri="{FF2B5EF4-FFF2-40B4-BE49-F238E27FC236}">
                <a16:creationId xmlns:a16="http://schemas.microsoft.com/office/drawing/2014/main" id="{FFDD363F-1155-4D46-8BEF-B9BE498F1DFC}"/>
              </a:ext>
            </a:extLst>
          </p:cNvPr>
          <p:cNvSpPr/>
          <p:nvPr/>
        </p:nvSpPr>
        <p:spPr>
          <a:xfrm rot="8947374">
            <a:off x="5262765" y="4341607"/>
            <a:ext cx="671448" cy="252787"/>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8FD3C632-453A-4860-8616-3FFF23B5C673}"/>
              </a:ext>
            </a:extLst>
          </p:cNvPr>
          <p:cNvSpPr/>
          <p:nvPr/>
        </p:nvSpPr>
        <p:spPr>
          <a:xfrm>
            <a:off x="3426513" y="5407402"/>
            <a:ext cx="343115" cy="26202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5164B51-EBE7-4862-ACED-A92569B2B153}"/>
              </a:ext>
            </a:extLst>
          </p:cNvPr>
          <p:cNvSpPr/>
          <p:nvPr/>
        </p:nvSpPr>
        <p:spPr>
          <a:xfrm>
            <a:off x="4711934" y="5422547"/>
            <a:ext cx="401412" cy="23796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53E1934-0C2F-42F3-BC8A-126A4AD85BA2}"/>
              </a:ext>
            </a:extLst>
          </p:cNvPr>
          <p:cNvSpPr txBox="1"/>
          <p:nvPr/>
        </p:nvSpPr>
        <p:spPr>
          <a:xfrm>
            <a:off x="4431802" y="5701734"/>
            <a:ext cx="869144" cy="323165"/>
          </a:xfrm>
          <a:prstGeom prst="rect">
            <a:avLst/>
          </a:prstGeom>
          <a:noFill/>
        </p:spPr>
        <p:txBody>
          <a:bodyPr wrap="squar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20" name="テキスト ボックス 19">
            <a:extLst>
              <a:ext uri="{FF2B5EF4-FFF2-40B4-BE49-F238E27FC236}">
                <a16:creationId xmlns:a16="http://schemas.microsoft.com/office/drawing/2014/main" id="{23F72F11-9850-4DC3-8450-5AB34B9E60F2}"/>
              </a:ext>
            </a:extLst>
          </p:cNvPr>
          <p:cNvSpPr txBox="1"/>
          <p:nvPr/>
        </p:nvSpPr>
        <p:spPr>
          <a:xfrm>
            <a:off x="5109981" y="4996182"/>
            <a:ext cx="3303568" cy="584775"/>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検定統計量が限界値より</a:t>
            </a:r>
            <a:r>
              <a:rPr kumimoji="1" lang="ja-JP" altLang="en-US" sz="1600" dirty="0">
                <a:solidFill>
                  <a:schemeClr val="bg1"/>
                </a:solidFill>
                <a:latin typeface="ＭＳ Ｐゴシック" panose="020B0600070205080204" pitchFamily="50" charset="-128"/>
                <a:cs typeface="Meiryo UI" pitchFamily="50" charset="-128"/>
              </a:rPr>
              <a:t>も大きいので</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帰無仮説は棄却</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(p&lt;0.05)</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1" name="テキスト ボックス 20">
            <a:extLst>
              <a:ext uri="{FF2B5EF4-FFF2-40B4-BE49-F238E27FC236}">
                <a16:creationId xmlns:a16="http://schemas.microsoft.com/office/drawing/2014/main" id="{BB3D9E64-4060-45FF-BC18-11FFC7B5CC12}"/>
              </a:ext>
            </a:extLst>
          </p:cNvPr>
          <p:cNvSpPr txBox="1"/>
          <p:nvPr/>
        </p:nvSpPr>
        <p:spPr>
          <a:xfrm>
            <a:off x="2276103" y="1913178"/>
            <a:ext cx="6757548" cy="646331"/>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個人差も要因と考えて</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繰り返し</a:t>
            </a:r>
            <a:r>
              <a:rPr kumimoji="1" lang="en-US" altLang="ja-JP" sz="1800" baseline="30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のない二元配置分散分析</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で代用</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同水準の処理実験・</a:t>
            </a:r>
            <a:r>
              <a:rPr kumimoji="1" lang="ja-JP" altLang="en-US" sz="1800" dirty="0">
                <a:solidFill>
                  <a:schemeClr val="bg1"/>
                </a:solidFill>
                <a:latin typeface="ＭＳ Ｐゴシック" panose="020B0600070205080204" pitchFamily="50" charset="-128"/>
                <a:cs typeface="Meiryo UI" pitchFamily="50" charset="-128"/>
              </a:rPr>
              <a:t>観測を被験者内で</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回しか実施しないこと）</a:t>
            </a:r>
          </a:p>
        </p:txBody>
      </p:sp>
      <p:sp>
        <p:nvSpPr>
          <p:cNvPr id="4" name="正方形/長方形 3">
            <a:extLst>
              <a:ext uri="{FF2B5EF4-FFF2-40B4-BE49-F238E27FC236}">
                <a16:creationId xmlns:a16="http://schemas.microsoft.com/office/drawing/2014/main" id="{A796721E-97B6-4E3A-A6E7-51B021AC93B7}"/>
              </a:ext>
            </a:extLst>
          </p:cNvPr>
          <p:cNvSpPr/>
          <p:nvPr/>
        </p:nvSpPr>
        <p:spPr>
          <a:xfrm>
            <a:off x="2276103" y="3653805"/>
            <a:ext cx="567705" cy="292638"/>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3AFB97B1-5C93-4736-8FE7-962B5224DF17}"/>
              </a:ext>
            </a:extLst>
          </p:cNvPr>
          <p:cNvCxnSpPr>
            <a:cxnSpLocks/>
          </p:cNvCxnSpPr>
          <p:nvPr/>
        </p:nvCxnSpPr>
        <p:spPr>
          <a:xfrm flipH="1">
            <a:off x="2699792" y="2510805"/>
            <a:ext cx="598970" cy="114300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2990D92B-5320-444D-8A98-DD7B798F61AD}"/>
              </a:ext>
            </a:extLst>
          </p:cNvPr>
          <p:cNvSpPr/>
          <p:nvPr/>
        </p:nvSpPr>
        <p:spPr>
          <a:xfrm>
            <a:off x="332949" y="3015624"/>
            <a:ext cx="2578527" cy="1258323"/>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9E59F1F-BBAC-420B-AA5C-9FC028D8E26C}"/>
              </a:ext>
            </a:extLst>
          </p:cNvPr>
          <p:cNvSpPr txBox="1"/>
          <p:nvPr/>
        </p:nvSpPr>
        <p:spPr>
          <a:xfrm>
            <a:off x="483865" y="5392221"/>
            <a:ext cx="1117093" cy="292388"/>
          </a:xfrm>
          <a:prstGeom prst="rect">
            <a:avLst/>
          </a:prstGeom>
          <a:noFill/>
        </p:spPr>
        <p:txBody>
          <a:bodyPr wrap="square" rtlCol="0">
            <a:spAutoFit/>
          </a:bodyPr>
          <a:lstStyle/>
          <a:p>
            <a:pPr algn="l"/>
            <a:r>
              <a:rPr kumimoji="1" lang="ja-JP" altLang="en-US" sz="13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←目的要因</a:t>
            </a:r>
          </a:p>
        </p:txBody>
      </p:sp>
      <p:sp>
        <p:nvSpPr>
          <p:cNvPr id="30" name="テキスト ボックス 29">
            <a:extLst>
              <a:ext uri="{FF2B5EF4-FFF2-40B4-BE49-F238E27FC236}">
                <a16:creationId xmlns:a16="http://schemas.microsoft.com/office/drawing/2014/main" id="{51D2C8D8-3AD5-4028-9ECC-B87EF3F2EA0E}"/>
              </a:ext>
            </a:extLst>
          </p:cNvPr>
          <p:cNvSpPr txBox="1"/>
          <p:nvPr/>
        </p:nvSpPr>
        <p:spPr>
          <a:xfrm>
            <a:off x="503202" y="5155723"/>
            <a:ext cx="1117093" cy="292388"/>
          </a:xfrm>
          <a:prstGeom prst="rect">
            <a:avLst/>
          </a:prstGeom>
          <a:noFill/>
        </p:spPr>
        <p:txBody>
          <a:bodyPr wrap="square" rtlCol="0">
            <a:spAutoFit/>
          </a:bodyPr>
          <a:lstStyle/>
          <a:p>
            <a:pPr algn="l"/>
            <a:r>
              <a:rPr kumimoji="1" lang="ja-JP" altLang="en-US" sz="13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←個人差</a:t>
            </a:r>
          </a:p>
        </p:txBody>
      </p:sp>
      <p:sp>
        <p:nvSpPr>
          <p:cNvPr id="32" name="テキスト ボックス 31">
            <a:extLst>
              <a:ext uri="{FF2B5EF4-FFF2-40B4-BE49-F238E27FC236}">
                <a16:creationId xmlns:a16="http://schemas.microsoft.com/office/drawing/2014/main" id="{2894EFED-742C-434D-A4F0-E2B2957DA2B6}"/>
              </a:ext>
            </a:extLst>
          </p:cNvPr>
          <p:cNvSpPr txBox="1"/>
          <p:nvPr/>
        </p:nvSpPr>
        <p:spPr>
          <a:xfrm>
            <a:off x="641297" y="5642415"/>
            <a:ext cx="1079601" cy="492443"/>
          </a:xfrm>
          <a:prstGeom prst="rect">
            <a:avLst/>
          </a:prstGeom>
          <a:noFill/>
        </p:spPr>
        <p:txBody>
          <a:bodyPr wrap="square" rtlCol="0">
            <a:spAutoFit/>
          </a:bodyPr>
          <a:lstStyle/>
          <a:p>
            <a:pPr algn="l"/>
            <a:r>
              <a:rPr kumimoji="1" lang="ja-JP" altLang="en-US" sz="13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←個人差以外の誤差</a:t>
            </a:r>
          </a:p>
        </p:txBody>
      </p:sp>
      <p:sp>
        <p:nvSpPr>
          <p:cNvPr id="33" name="テキスト ボックス 32">
            <a:extLst>
              <a:ext uri="{FF2B5EF4-FFF2-40B4-BE49-F238E27FC236}">
                <a16:creationId xmlns:a16="http://schemas.microsoft.com/office/drawing/2014/main" id="{492A2E3A-123B-416E-B3BD-A10C07BB3A95}"/>
              </a:ext>
            </a:extLst>
          </p:cNvPr>
          <p:cNvSpPr txBox="1"/>
          <p:nvPr/>
        </p:nvSpPr>
        <p:spPr>
          <a:xfrm>
            <a:off x="5106715" y="5611147"/>
            <a:ext cx="3303568" cy="338554"/>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注：個人差も有意だが興味は無い</a:t>
            </a:r>
          </a:p>
        </p:txBody>
      </p:sp>
    </p:spTree>
    <p:extLst>
      <p:ext uri="{BB962C8B-B14F-4D97-AF65-F5344CB8AC3E}">
        <p14:creationId xmlns:p14="http://schemas.microsoft.com/office/powerpoint/2010/main" val="109447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p:bldP spid="16" grpId="0" animBg="1"/>
      <p:bldP spid="17" grpId="0" animBg="1"/>
      <p:bldP spid="18" grpId="0" animBg="1"/>
      <p:bldP spid="19" grpId="0"/>
      <p:bldP spid="20" grpId="0"/>
      <p:bldP spid="21" grpId="0"/>
      <p:bldP spid="4" grpId="0" animBg="1"/>
      <p:bldP spid="22" grpId="0" animBg="1"/>
      <p:bldP spid="29" grpId="0"/>
      <p:bldP spid="30"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124" y="628217"/>
            <a:ext cx="8568952" cy="1143000"/>
          </a:xfrm>
        </p:spPr>
        <p:txBody>
          <a:bodyPr/>
          <a:lstStyle/>
          <a:p>
            <a:r>
              <a:rPr lang="en-US" altLang="ja-JP"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8.1</a:t>
            </a:r>
            <a:r>
              <a:rPr lang="ja-JP" alt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　</a:t>
            </a:r>
            <a:r>
              <a:rPr lang="en-US" altLang="ja-JP"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3</a:t>
            </a:r>
            <a:r>
              <a:rPr lang="ja-JP" alt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群以上の平均の差の検定</a:t>
            </a:r>
            <a:endParaRPr kumimoji="1" lang="ja-JP" altLang="en-US" sz="4000" dirty="0">
              <a:effectLst>
                <a:outerShdw blurRad="38100" dist="38100" dir="2700000" algn="tl">
                  <a:srgbClr val="000000">
                    <a:alpha val="43137"/>
                  </a:srgbClr>
                </a:outerShdw>
              </a:effectLst>
              <a:latin typeface="Tahoma" pitchFamily="34" charset="0"/>
              <a:ea typeface="+mn-ea"/>
              <a:cs typeface="Tahoma" pitchFamily="34" charset="0"/>
            </a:endParaRPr>
          </a:p>
        </p:txBody>
      </p:sp>
      <p:sp>
        <p:nvSpPr>
          <p:cNvPr id="12" name="円/楕円 11"/>
          <p:cNvSpPr/>
          <p:nvPr/>
        </p:nvSpPr>
        <p:spPr>
          <a:xfrm>
            <a:off x="1657019" y="3063878"/>
            <a:ext cx="1152128" cy="1152128"/>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平均</a:t>
            </a:r>
            <a:r>
              <a:rPr kumimoji="1" lang="en-US" altLang="ja-JP" dirty="0"/>
              <a:t>1</a:t>
            </a:r>
            <a:endParaRPr kumimoji="1" lang="ja-JP" altLang="en-US" dirty="0"/>
          </a:p>
        </p:txBody>
      </p:sp>
      <p:sp>
        <p:nvSpPr>
          <p:cNvPr id="13" name="円/楕円 12"/>
          <p:cNvSpPr/>
          <p:nvPr/>
        </p:nvSpPr>
        <p:spPr>
          <a:xfrm>
            <a:off x="3529227" y="3036712"/>
            <a:ext cx="1152128" cy="1152128"/>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平均</a:t>
            </a:r>
            <a:r>
              <a:rPr kumimoji="1" lang="en-US" altLang="ja-JP" dirty="0"/>
              <a:t>2</a:t>
            </a:r>
            <a:endParaRPr kumimoji="1" lang="ja-JP" altLang="en-US" dirty="0"/>
          </a:p>
        </p:txBody>
      </p:sp>
      <p:sp>
        <p:nvSpPr>
          <p:cNvPr id="15" name="テキスト ボックス 14"/>
          <p:cNvSpPr txBox="1"/>
          <p:nvPr/>
        </p:nvSpPr>
        <p:spPr>
          <a:xfrm>
            <a:off x="1259632" y="5031673"/>
            <a:ext cx="6282489" cy="477054"/>
          </a:xfrm>
          <a:prstGeom prst="rect">
            <a:avLst/>
          </a:prstGeom>
          <a:noFill/>
        </p:spPr>
        <p:txBody>
          <a:bodyPr wrap="none" rtlCol="0">
            <a:spAutoFit/>
          </a:bodyPr>
          <a:lstStyle/>
          <a:p>
            <a:pPr algn="ctr"/>
            <a:r>
              <a:rPr kumimoji="1" lang="en-US" altLang="ja-JP" sz="2500" dirty="0">
                <a:solidFill>
                  <a:srgbClr val="FFFF00"/>
                </a:solidFill>
                <a:latin typeface="+mn-ea"/>
                <a:cs typeface="Meiryo UI" pitchFamily="50" charset="-128"/>
              </a:rPr>
              <a:t>1</a:t>
            </a:r>
            <a:r>
              <a:rPr kumimoji="1" lang="ja-JP" altLang="en-US" sz="2500" dirty="0">
                <a:solidFill>
                  <a:srgbClr val="FFFF00"/>
                </a:solidFill>
                <a:latin typeface="+mn-ea"/>
                <a:cs typeface="Meiryo UI" pitchFamily="50" charset="-128"/>
              </a:rPr>
              <a:t>対以上に差があるか否か（特定はできない）</a:t>
            </a:r>
            <a:endParaRPr kumimoji="1" lang="en-US" altLang="ja-JP" sz="2500" dirty="0">
              <a:solidFill>
                <a:schemeClr val="bg1"/>
              </a:solidFill>
              <a:latin typeface="+mn-ea"/>
              <a:cs typeface="Meiryo UI" pitchFamily="50" charset="-128"/>
            </a:endParaRPr>
          </a:p>
        </p:txBody>
      </p:sp>
      <p:sp>
        <p:nvSpPr>
          <p:cNvPr id="16" name="円/楕円 15"/>
          <p:cNvSpPr/>
          <p:nvPr/>
        </p:nvSpPr>
        <p:spPr>
          <a:xfrm>
            <a:off x="5401435" y="3025225"/>
            <a:ext cx="1152128" cy="1152128"/>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平均</a:t>
            </a:r>
            <a:r>
              <a:rPr kumimoji="1" lang="en-US" altLang="ja-JP" dirty="0"/>
              <a:t>3</a:t>
            </a:r>
            <a:endParaRPr kumimoji="1" lang="ja-JP" altLang="en-US" dirty="0"/>
          </a:p>
        </p:txBody>
      </p:sp>
      <p:sp>
        <p:nvSpPr>
          <p:cNvPr id="3" name="フリーフォーム 2"/>
          <p:cNvSpPr/>
          <p:nvPr/>
        </p:nvSpPr>
        <p:spPr>
          <a:xfrm>
            <a:off x="2276128" y="4228192"/>
            <a:ext cx="3641558" cy="802849"/>
          </a:xfrm>
          <a:custGeom>
            <a:avLst/>
            <a:gdLst>
              <a:gd name="connsiteX0" fmla="*/ 0 w 3641558"/>
              <a:gd name="connsiteY0" fmla="*/ 16042 h 449203"/>
              <a:gd name="connsiteX1" fmla="*/ 1844842 w 3641558"/>
              <a:gd name="connsiteY1" fmla="*/ 449179 h 449203"/>
              <a:gd name="connsiteX2" fmla="*/ 3641558 w 3641558"/>
              <a:gd name="connsiteY2" fmla="*/ 0 h 449203"/>
            </a:gdLst>
            <a:ahLst/>
            <a:cxnLst>
              <a:cxn ang="0">
                <a:pos x="connsiteX0" y="connsiteY0"/>
              </a:cxn>
              <a:cxn ang="0">
                <a:pos x="connsiteX1" y="connsiteY1"/>
              </a:cxn>
              <a:cxn ang="0">
                <a:pos x="connsiteX2" y="connsiteY2"/>
              </a:cxn>
            </a:cxnLst>
            <a:rect l="l" t="t" r="r" b="b"/>
            <a:pathLst>
              <a:path w="3641558" h="449203">
                <a:moveTo>
                  <a:pt x="0" y="16042"/>
                </a:moveTo>
                <a:cubicBezTo>
                  <a:pt x="618958" y="233947"/>
                  <a:pt x="1237916" y="451853"/>
                  <a:pt x="1844842" y="449179"/>
                </a:cubicBezTo>
                <a:cubicBezTo>
                  <a:pt x="2451768" y="446505"/>
                  <a:pt x="3046663" y="223252"/>
                  <a:pt x="3641558" y="0"/>
                </a:cubicBezTo>
              </a:path>
            </a:pathLst>
          </a:custGeom>
          <a:noFill/>
          <a:ln w="5715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2276128" y="4228192"/>
            <a:ext cx="1777734" cy="376005"/>
          </a:xfrm>
          <a:custGeom>
            <a:avLst/>
            <a:gdLst>
              <a:gd name="connsiteX0" fmla="*/ 0 w 3641558"/>
              <a:gd name="connsiteY0" fmla="*/ 16042 h 449203"/>
              <a:gd name="connsiteX1" fmla="*/ 1844842 w 3641558"/>
              <a:gd name="connsiteY1" fmla="*/ 449179 h 449203"/>
              <a:gd name="connsiteX2" fmla="*/ 3641558 w 3641558"/>
              <a:gd name="connsiteY2" fmla="*/ 0 h 449203"/>
            </a:gdLst>
            <a:ahLst/>
            <a:cxnLst>
              <a:cxn ang="0">
                <a:pos x="connsiteX0" y="connsiteY0"/>
              </a:cxn>
              <a:cxn ang="0">
                <a:pos x="connsiteX1" y="connsiteY1"/>
              </a:cxn>
              <a:cxn ang="0">
                <a:pos x="connsiteX2" y="connsiteY2"/>
              </a:cxn>
            </a:cxnLst>
            <a:rect l="l" t="t" r="r" b="b"/>
            <a:pathLst>
              <a:path w="3641558" h="449203">
                <a:moveTo>
                  <a:pt x="0" y="16042"/>
                </a:moveTo>
                <a:cubicBezTo>
                  <a:pt x="618958" y="233947"/>
                  <a:pt x="1237916" y="451853"/>
                  <a:pt x="1844842" y="449179"/>
                </a:cubicBezTo>
                <a:cubicBezTo>
                  <a:pt x="2451768" y="446505"/>
                  <a:pt x="3046663" y="223252"/>
                  <a:pt x="3641558" y="0"/>
                </a:cubicBezTo>
              </a:path>
            </a:pathLst>
          </a:custGeom>
          <a:noFill/>
          <a:ln w="5715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4139952" y="4177353"/>
            <a:ext cx="1777734" cy="426844"/>
          </a:xfrm>
          <a:custGeom>
            <a:avLst/>
            <a:gdLst>
              <a:gd name="connsiteX0" fmla="*/ 0 w 3641558"/>
              <a:gd name="connsiteY0" fmla="*/ 16042 h 449203"/>
              <a:gd name="connsiteX1" fmla="*/ 1844842 w 3641558"/>
              <a:gd name="connsiteY1" fmla="*/ 449179 h 449203"/>
              <a:gd name="connsiteX2" fmla="*/ 3641558 w 3641558"/>
              <a:gd name="connsiteY2" fmla="*/ 0 h 449203"/>
            </a:gdLst>
            <a:ahLst/>
            <a:cxnLst>
              <a:cxn ang="0">
                <a:pos x="connsiteX0" y="connsiteY0"/>
              </a:cxn>
              <a:cxn ang="0">
                <a:pos x="connsiteX1" y="connsiteY1"/>
              </a:cxn>
              <a:cxn ang="0">
                <a:pos x="connsiteX2" y="connsiteY2"/>
              </a:cxn>
            </a:cxnLst>
            <a:rect l="l" t="t" r="r" b="b"/>
            <a:pathLst>
              <a:path w="3641558" h="449203">
                <a:moveTo>
                  <a:pt x="0" y="16042"/>
                </a:moveTo>
                <a:cubicBezTo>
                  <a:pt x="618958" y="233947"/>
                  <a:pt x="1237916" y="451853"/>
                  <a:pt x="1844842" y="449179"/>
                </a:cubicBezTo>
                <a:cubicBezTo>
                  <a:pt x="2451768" y="446505"/>
                  <a:pt x="3046663" y="223252"/>
                  <a:pt x="3641558" y="0"/>
                </a:cubicBezTo>
              </a:path>
            </a:pathLst>
          </a:custGeom>
          <a:noFill/>
          <a:ln w="5715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36D8BA6-19E8-42BA-8AA0-5B762EAF1268}"/>
              </a:ext>
            </a:extLst>
          </p:cNvPr>
          <p:cNvSpPr txBox="1"/>
          <p:nvPr/>
        </p:nvSpPr>
        <p:spPr>
          <a:xfrm>
            <a:off x="1419398" y="2497178"/>
            <a:ext cx="1627369" cy="477054"/>
          </a:xfrm>
          <a:prstGeom prst="rect">
            <a:avLst/>
          </a:prstGeom>
          <a:noFill/>
        </p:spPr>
        <p:txBody>
          <a:bodyPr wrap="none" rtlCol="0">
            <a:spAutoFit/>
          </a:bodyPr>
          <a:lstStyle/>
          <a:p>
            <a:pPr algn="ctr"/>
            <a:r>
              <a:rPr kumimoji="1" lang="ja-JP" altLang="en-US" sz="2500" dirty="0">
                <a:solidFill>
                  <a:srgbClr val="FFFFFF"/>
                </a:solidFill>
                <a:latin typeface="+mn-ea"/>
                <a:cs typeface="Meiryo UI" pitchFamily="50" charset="-128"/>
              </a:rPr>
              <a:t>処理水準</a:t>
            </a:r>
            <a:r>
              <a:rPr kumimoji="1" lang="en-US" altLang="ja-JP" sz="2500" dirty="0">
                <a:solidFill>
                  <a:srgbClr val="FFFFFF"/>
                </a:solidFill>
                <a:latin typeface="+mn-ea"/>
                <a:cs typeface="Meiryo UI" pitchFamily="50" charset="-128"/>
              </a:rPr>
              <a:t>1</a:t>
            </a:r>
          </a:p>
        </p:txBody>
      </p:sp>
      <p:sp>
        <p:nvSpPr>
          <p:cNvPr id="21" name="テキスト ボックス 20">
            <a:extLst>
              <a:ext uri="{FF2B5EF4-FFF2-40B4-BE49-F238E27FC236}">
                <a16:creationId xmlns:a16="http://schemas.microsoft.com/office/drawing/2014/main" id="{5C108904-38FB-4A81-BDF6-30747DD4C1E9}"/>
              </a:ext>
            </a:extLst>
          </p:cNvPr>
          <p:cNvSpPr txBox="1"/>
          <p:nvPr/>
        </p:nvSpPr>
        <p:spPr>
          <a:xfrm>
            <a:off x="3240177" y="2491013"/>
            <a:ext cx="1627369" cy="477054"/>
          </a:xfrm>
          <a:prstGeom prst="rect">
            <a:avLst/>
          </a:prstGeom>
          <a:noFill/>
        </p:spPr>
        <p:txBody>
          <a:bodyPr wrap="none" rtlCol="0">
            <a:spAutoFit/>
          </a:bodyPr>
          <a:lstStyle/>
          <a:p>
            <a:pPr algn="ctr"/>
            <a:r>
              <a:rPr kumimoji="1" lang="ja-JP" altLang="en-US" sz="2500" dirty="0">
                <a:solidFill>
                  <a:srgbClr val="FFFFFF"/>
                </a:solidFill>
                <a:latin typeface="+mn-ea"/>
                <a:cs typeface="Meiryo UI" pitchFamily="50" charset="-128"/>
              </a:rPr>
              <a:t>処理水準</a:t>
            </a:r>
            <a:r>
              <a:rPr kumimoji="1" lang="en-US" altLang="ja-JP" sz="2500" dirty="0">
                <a:solidFill>
                  <a:srgbClr val="FFFFFF"/>
                </a:solidFill>
                <a:latin typeface="+mn-ea"/>
                <a:cs typeface="Meiryo UI" pitchFamily="50" charset="-128"/>
              </a:rPr>
              <a:t>2</a:t>
            </a:r>
          </a:p>
        </p:txBody>
      </p:sp>
      <p:sp>
        <p:nvSpPr>
          <p:cNvPr id="25" name="テキスト ボックス 24">
            <a:extLst>
              <a:ext uri="{FF2B5EF4-FFF2-40B4-BE49-F238E27FC236}">
                <a16:creationId xmlns:a16="http://schemas.microsoft.com/office/drawing/2014/main" id="{4DF322FA-2BCD-4C55-959A-472ED0F9CA99}"/>
              </a:ext>
            </a:extLst>
          </p:cNvPr>
          <p:cNvSpPr txBox="1"/>
          <p:nvPr/>
        </p:nvSpPr>
        <p:spPr>
          <a:xfrm>
            <a:off x="5077724" y="2470298"/>
            <a:ext cx="1627369" cy="477054"/>
          </a:xfrm>
          <a:prstGeom prst="rect">
            <a:avLst/>
          </a:prstGeom>
          <a:noFill/>
        </p:spPr>
        <p:txBody>
          <a:bodyPr wrap="none" rtlCol="0">
            <a:spAutoFit/>
          </a:bodyPr>
          <a:lstStyle/>
          <a:p>
            <a:pPr algn="ctr"/>
            <a:r>
              <a:rPr kumimoji="1" lang="ja-JP" altLang="en-US" sz="2500" dirty="0">
                <a:solidFill>
                  <a:srgbClr val="FFFFFF"/>
                </a:solidFill>
                <a:latin typeface="+mn-ea"/>
                <a:cs typeface="Meiryo UI" pitchFamily="50" charset="-128"/>
              </a:rPr>
              <a:t>処理水準</a:t>
            </a:r>
            <a:r>
              <a:rPr kumimoji="1" lang="en-US" altLang="ja-JP" sz="2500" dirty="0">
                <a:solidFill>
                  <a:srgbClr val="FFFFFF"/>
                </a:solidFill>
                <a:latin typeface="+mn-ea"/>
                <a:cs typeface="Meiryo UI" pitchFamily="50" charset="-128"/>
              </a:rPr>
              <a:t>3</a:t>
            </a:r>
          </a:p>
        </p:txBody>
      </p:sp>
      <p:sp>
        <p:nvSpPr>
          <p:cNvPr id="28" name="テキスト ボックス 27">
            <a:extLst>
              <a:ext uri="{FF2B5EF4-FFF2-40B4-BE49-F238E27FC236}">
                <a16:creationId xmlns:a16="http://schemas.microsoft.com/office/drawing/2014/main" id="{04FCDB5C-99A5-48EC-BE71-2892187A8A5D}"/>
              </a:ext>
            </a:extLst>
          </p:cNvPr>
          <p:cNvSpPr txBox="1"/>
          <p:nvPr/>
        </p:nvSpPr>
        <p:spPr>
          <a:xfrm>
            <a:off x="539552" y="5599422"/>
            <a:ext cx="6882012" cy="477054"/>
          </a:xfrm>
          <a:prstGeom prst="rect">
            <a:avLst/>
          </a:prstGeom>
          <a:noFill/>
        </p:spPr>
        <p:txBody>
          <a:bodyPr wrap="none" rtlCol="0">
            <a:spAutoFit/>
          </a:bodyPr>
          <a:lstStyle/>
          <a:p>
            <a:pPr algn="ctr"/>
            <a:r>
              <a:rPr kumimoji="1" lang="en-US" altLang="ja-JP" sz="2500" dirty="0">
                <a:solidFill>
                  <a:srgbClr val="FFFFFF"/>
                </a:solidFill>
                <a:latin typeface="+mn-ea"/>
                <a:cs typeface="Meiryo UI" pitchFamily="50" charset="-128"/>
              </a:rPr>
              <a:t>※2</a:t>
            </a:r>
            <a:r>
              <a:rPr kumimoji="1" lang="ja-JP" altLang="en-US" sz="2500" dirty="0">
                <a:solidFill>
                  <a:srgbClr val="FFFFFF"/>
                </a:solidFill>
                <a:latin typeface="+mn-ea"/>
                <a:cs typeface="Meiryo UI" pitchFamily="50" charset="-128"/>
              </a:rPr>
              <a:t>群で実施しても良いが</a:t>
            </a:r>
            <a:r>
              <a:rPr kumimoji="1" lang="en-US" altLang="ja-JP" sz="2500" dirty="0">
                <a:solidFill>
                  <a:srgbClr val="FFFFFF"/>
                </a:solidFill>
                <a:latin typeface="+mn-ea"/>
                <a:cs typeface="Meiryo UI" pitchFamily="50" charset="-128"/>
              </a:rPr>
              <a:t>t</a:t>
            </a:r>
            <a:r>
              <a:rPr kumimoji="1" lang="ja-JP" altLang="en-US" sz="2500" dirty="0">
                <a:solidFill>
                  <a:srgbClr val="FFFFFF"/>
                </a:solidFill>
                <a:latin typeface="+mn-ea"/>
                <a:cs typeface="Meiryo UI" pitchFamily="50" charset="-128"/>
              </a:rPr>
              <a:t>検定と同じ結果となる。</a:t>
            </a:r>
            <a:endParaRPr kumimoji="1" lang="en-US" altLang="ja-JP" sz="2500" dirty="0">
              <a:solidFill>
                <a:srgbClr val="FFFFFF"/>
              </a:solidFill>
              <a:latin typeface="+mn-ea"/>
              <a:cs typeface="Meiryo UI" pitchFamily="50" charset="-128"/>
            </a:endParaRPr>
          </a:p>
        </p:txBody>
      </p:sp>
      <p:sp>
        <p:nvSpPr>
          <p:cNvPr id="5" name="四角形: 角を丸くする 4">
            <a:extLst>
              <a:ext uri="{FF2B5EF4-FFF2-40B4-BE49-F238E27FC236}">
                <a16:creationId xmlns:a16="http://schemas.microsoft.com/office/drawing/2014/main" id="{5E4B9CFF-BF9F-4ADE-A1FD-D6404165D334}"/>
              </a:ext>
            </a:extLst>
          </p:cNvPr>
          <p:cNvSpPr/>
          <p:nvPr/>
        </p:nvSpPr>
        <p:spPr>
          <a:xfrm>
            <a:off x="1259632" y="2480656"/>
            <a:ext cx="5400600" cy="477054"/>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D14E805-7607-4A98-8637-ED5610F4CE1B}"/>
              </a:ext>
            </a:extLst>
          </p:cNvPr>
          <p:cNvSpPr txBox="1"/>
          <p:nvPr/>
        </p:nvSpPr>
        <p:spPr>
          <a:xfrm>
            <a:off x="3355439" y="1907454"/>
            <a:ext cx="1208985" cy="553998"/>
          </a:xfrm>
          <a:prstGeom prst="rect">
            <a:avLst/>
          </a:prstGeom>
          <a:noFill/>
        </p:spPr>
        <p:txBody>
          <a:bodyPr wrap="none" rtlCol="0">
            <a:spAutoFit/>
          </a:bodyPr>
          <a:lstStyle/>
          <a:p>
            <a:pPr algn="ctr"/>
            <a:r>
              <a:rPr kumimoji="1" lang="ja-JP" altLang="en-US" sz="3000" dirty="0">
                <a:solidFill>
                  <a:srgbClr val="00B0F0"/>
                </a:solidFill>
                <a:latin typeface="+mn-ea"/>
                <a:cs typeface="Meiryo UI" pitchFamily="50" charset="-128"/>
              </a:rPr>
              <a:t>要　因</a:t>
            </a:r>
            <a:endParaRPr kumimoji="1" lang="en-US" altLang="ja-JP" sz="3000" dirty="0">
              <a:solidFill>
                <a:srgbClr val="00B0F0"/>
              </a:solidFill>
              <a:latin typeface="+mn-ea"/>
              <a:cs typeface="Meiryo UI" pitchFamily="50" charset="-128"/>
            </a:endParaRPr>
          </a:p>
        </p:txBody>
      </p:sp>
      <p:sp>
        <p:nvSpPr>
          <p:cNvPr id="6" name="矢印: U ターン 5">
            <a:extLst>
              <a:ext uri="{FF2B5EF4-FFF2-40B4-BE49-F238E27FC236}">
                <a16:creationId xmlns:a16="http://schemas.microsoft.com/office/drawing/2014/main" id="{246DA08A-8159-4F0E-B500-86DF610FF8B0}"/>
              </a:ext>
            </a:extLst>
          </p:cNvPr>
          <p:cNvSpPr/>
          <p:nvPr/>
        </p:nvSpPr>
        <p:spPr>
          <a:xfrm rot="5400000">
            <a:off x="6405750" y="2890500"/>
            <a:ext cx="1152128" cy="607577"/>
          </a:xfrm>
          <a:prstGeom prst="uturnArrow">
            <a:avLst>
              <a:gd name="adj1" fmla="val 25000"/>
              <a:gd name="adj2" fmla="val 25000"/>
              <a:gd name="adj3" fmla="val 25000"/>
              <a:gd name="adj4" fmla="val 43750"/>
              <a:gd name="adj5" fmla="val 100000"/>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a:extLst>
              <a:ext uri="{FF2B5EF4-FFF2-40B4-BE49-F238E27FC236}">
                <a16:creationId xmlns:a16="http://schemas.microsoft.com/office/drawing/2014/main" id="{3076521E-3332-46FC-BCDF-419BAB81A18D}"/>
              </a:ext>
            </a:extLst>
          </p:cNvPr>
          <p:cNvSpPr txBox="1"/>
          <p:nvPr/>
        </p:nvSpPr>
        <p:spPr>
          <a:xfrm>
            <a:off x="7248659" y="2893403"/>
            <a:ext cx="1467068" cy="707886"/>
          </a:xfrm>
          <a:prstGeom prst="rect">
            <a:avLst/>
          </a:prstGeom>
          <a:noFill/>
        </p:spPr>
        <p:txBody>
          <a:bodyPr wrap="none" rtlCol="0">
            <a:spAutoFit/>
          </a:bodyPr>
          <a:lstStyle/>
          <a:p>
            <a:pPr algn="ctr"/>
            <a:r>
              <a:rPr kumimoji="1" lang="ja-JP" altLang="en-US" sz="2000" dirty="0">
                <a:solidFill>
                  <a:schemeClr val="bg1"/>
                </a:solidFill>
                <a:latin typeface="+mn-ea"/>
                <a:cs typeface="Meiryo UI" pitchFamily="50" charset="-128"/>
              </a:rPr>
              <a:t>効果（影響）</a:t>
            </a:r>
            <a:endParaRPr kumimoji="1" lang="en-US" altLang="ja-JP" sz="2000" dirty="0">
              <a:solidFill>
                <a:schemeClr val="bg1"/>
              </a:solidFill>
              <a:latin typeface="+mn-ea"/>
              <a:cs typeface="Meiryo UI" pitchFamily="50" charset="-128"/>
            </a:endParaRPr>
          </a:p>
          <a:p>
            <a:pPr algn="ctr"/>
            <a:r>
              <a:rPr kumimoji="1" lang="ja-JP" altLang="en-US" sz="2000" dirty="0">
                <a:solidFill>
                  <a:schemeClr val="bg1"/>
                </a:solidFill>
                <a:latin typeface="+mn-ea"/>
                <a:cs typeface="Meiryo UI" pitchFamily="50" charset="-128"/>
              </a:rPr>
              <a:t>あり？</a:t>
            </a:r>
            <a:endParaRPr kumimoji="1" lang="en-US" altLang="ja-JP" sz="2000" dirty="0">
              <a:solidFill>
                <a:schemeClr val="bg1"/>
              </a:solidFill>
              <a:latin typeface="+mn-ea"/>
              <a:cs typeface="Meiryo UI" pitchFamily="50" charset="-128"/>
            </a:endParaRPr>
          </a:p>
        </p:txBody>
      </p:sp>
    </p:spTree>
    <p:extLst>
      <p:ext uri="{BB962C8B-B14F-4D97-AF65-F5344CB8AC3E}">
        <p14:creationId xmlns:p14="http://schemas.microsoft.com/office/powerpoint/2010/main" val="3983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22" grpId="0" animBg="1"/>
      <p:bldP spid="23" grpId="0" animBg="1"/>
      <p:bldP spid="28" grpId="0"/>
      <p:bldP spid="5" grpId="0" animBg="1"/>
      <p:bldP spid="29" grpId="0"/>
      <p:bldP spid="6" grpId="0" animBg="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DCE0F-F93D-42FE-BAFB-E01CF106ECA9}"/>
              </a:ext>
            </a:extLst>
          </p:cNvPr>
          <p:cNvSpPr>
            <a:spLocks noGrp="1"/>
          </p:cNvSpPr>
          <p:nvPr>
            <p:ph type="title"/>
          </p:nvPr>
        </p:nvSpPr>
        <p:spPr>
          <a:xfrm>
            <a:off x="899592" y="620688"/>
            <a:ext cx="7344816" cy="1143000"/>
          </a:xfrm>
        </p:spPr>
        <p:txBody>
          <a:bodyPr/>
          <a:lstStyle/>
          <a:p>
            <a:r>
              <a:rPr lang="en-US" altLang="ja-JP" sz="3500" dirty="0"/>
              <a:t>8.5</a:t>
            </a:r>
            <a:r>
              <a:rPr lang="ja-JP" altLang="en-US" sz="3500" dirty="0"/>
              <a:t>　（対応のない）二元配置分散分析</a:t>
            </a:r>
            <a:endParaRPr kumimoji="1" lang="ja-JP" altLang="en-US" sz="3500" dirty="0"/>
          </a:p>
        </p:txBody>
      </p:sp>
      <p:sp>
        <p:nvSpPr>
          <p:cNvPr id="3" name="コンテンツ プレースホルダー 2">
            <a:extLst>
              <a:ext uri="{FF2B5EF4-FFF2-40B4-BE49-F238E27FC236}">
                <a16:creationId xmlns:a16="http://schemas.microsoft.com/office/drawing/2014/main" id="{17BB6AEF-1B42-437D-9328-0340C0B58E8B}"/>
              </a:ext>
            </a:extLst>
          </p:cNvPr>
          <p:cNvSpPr>
            <a:spLocks noGrp="1"/>
          </p:cNvSpPr>
          <p:nvPr>
            <p:ph idx="1"/>
          </p:nvPr>
        </p:nvSpPr>
        <p:spPr/>
        <p:txBody>
          <a:bodyPr/>
          <a:lstStyle/>
          <a:p>
            <a:pPr algn="just"/>
            <a:r>
              <a:rPr lang="ja-JP" altLang="en-US" dirty="0">
                <a:latin typeface="+mn-ea"/>
              </a:rPr>
              <a:t>効果の有無を確かめたい</a:t>
            </a:r>
            <a:r>
              <a:rPr lang="ja-JP" altLang="en-US" dirty="0">
                <a:solidFill>
                  <a:srgbClr val="FFFF00"/>
                </a:solidFill>
                <a:latin typeface="+mn-ea"/>
              </a:rPr>
              <a:t>要因を</a:t>
            </a:r>
            <a:r>
              <a:rPr lang="en-US" altLang="ja-JP" dirty="0">
                <a:solidFill>
                  <a:srgbClr val="FFFF00"/>
                </a:solidFill>
                <a:latin typeface="+mn-ea"/>
              </a:rPr>
              <a:t>2</a:t>
            </a:r>
            <a:r>
              <a:rPr lang="ja-JP" altLang="en-US" dirty="0">
                <a:solidFill>
                  <a:srgbClr val="FFFF00"/>
                </a:solidFill>
                <a:latin typeface="+mn-ea"/>
              </a:rPr>
              <a:t>つ</a:t>
            </a:r>
            <a:r>
              <a:rPr lang="ja-JP" altLang="en-US" dirty="0">
                <a:latin typeface="+mn-ea"/>
              </a:rPr>
              <a:t>配置した実験結果の分散分析</a:t>
            </a:r>
            <a:endParaRPr lang="en-US" altLang="ja-JP" dirty="0">
              <a:latin typeface="+mn-ea"/>
            </a:endParaRPr>
          </a:p>
          <a:p>
            <a:pPr algn="just"/>
            <a:r>
              <a:rPr lang="ja-JP" altLang="en-US" dirty="0">
                <a:solidFill>
                  <a:srgbClr val="FFFF00"/>
                </a:solidFill>
                <a:latin typeface="+mn-ea"/>
              </a:rPr>
              <a:t>交互作用</a:t>
            </a:r>
            <a:r>
              <a:rPr lang="ja-JP" altLang="en-US" dirty="0">
                <a:latin typeface="+mn-ea"/>
              </a:rPr>
              <a:t>の存在を検証できる</a:t>
            </a:r>
            <a:endParaRPr lang="en-US" altLang="ja-JP" dirty="0">
              <a:latin typeface="+mn-ea"/>
            </a:endParaRPr>
          </a:p>
          <a:p>
            <a:pPr algn="just"/>
            <a:r>
              <a:rPr lang="ja-JP" altLang="en-US" dirty="0">
                <a:latin typeface="+mn-ea"/>
              </a:rPr>
              <a:t>交互作用とは，特定の水準同士が組み合わさったときに現れる相乗</a:t>
            </a:r>
            <a:r>
              <a:rPr lang="en-US" altLang="ja-JP" dirty="0">
                <a:latin typeface="+mn-ea"/>
              </a:rPr>
              <a:t>/</a:t>
            </a:r>
            <a:r>
              <a:rPr lang="ja-JP" altLang="en-US" dirty="0">
                <a:latin typeface="+mn-ea"/>
              </a:rPr>
              <a:t>相殺効果</a:t>
            </a:r>
            <a:endParaRPr lang="en-US" altLang="ja-JP" dirty="0">
              <a:latin typeface="+mn-ea"/>
            </a:endParaRPr>
          </a:p>
          <a:p>
            <a:pPr marL="0" indent="0" algn="just">
              <a:buNone/>
            </a:pPr>
            <a:r>
              <a:rPr lang="ja-JP" altLang="en-US" dirty="0">
                <a:latin typeface="+mn-ea"/>
              </a:rPr>
              <a:t>　（目的要因単独の効果は</a:t>
            </a:r>
            <a:r>
              <a:rPr lang="ja-JP" altLang="en-US" dirty="0">
                <a:solidFill>
                  <a:srgbClr val="FFFF00"/>
                </a:solidFill>
                <a:latin typeface="+mn-ea"/>
              </a:rPr>
              <a:t>主効果</a:t>
            </a:r>
            <a:r>
              <a:rPr lang="ja-JP" altLang="en-US" dirty="0">
                <a:latin typeface="+mn-ea"/>
              </a:rPr>
              <a:t>と呼ぶ</a:t>
            </a:r>
            <a:r>
              <a:rPr lang="en-US" altLang="ja-JP" dirty="0">
                <a:latin typeface="+mn-ea"/>
              </a:rPr>
              <a:t>)</a:t>
            </a:r>
            <a:endParaRPr kumimoji="1" lang="ja-JP" altLang="en-US" dirty="0"/>
          </a:p>
        </p:txBody>
      </p:sp>
    </p:spTree>
    <p:extLst>
      <p:ext uri="{BB962C8B-B14F-4D97-AF65-F5344CB8AC3E}">
        <p14:creationId xmlns:p14="http://schemas.microsoft.com/office/powerpoint/2010/main" val="396984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CE292C-AB22-401B-A425-AB119B384C8F}"/>
              </a:ext>
            </a:extLst>
          </p:cNvPr>
          <p:cNvSpPr>
            <a:spLocks noGrp="1"/>
          </p:cNvSpPr>
          <p:nvPr>
            <p:ph type="title"/>
          </p:nvPr>
        </p:nvSpPr>
        <p:spPr/>
        <p:txBody>
          <a:bodyPr/>
          <a:lstStyle/>
          <a:p>
            <a:r>
              <a:rPr lang="ja-JP" altLang="en-US" sz="3500" dirty="0"/>
              <a:t>二元配置の実験例（繰り返しあり）</a:t>
            </a:r>
            <a:endParaRPr kumimoji="1" lang="ja-JP" altLang="en-US" sz="3500" dirty="0"/>
          </a:p>
        </p:txBody>
      </p:sp>
      <p:graphicFrame>
        <p:nvGraphicFramePr>
          <p:cNvPr id="4" name="コンテンツ プレースホルダー 3">
            <a:extLst>
              <a:ext uri="{FF2B5EF4-FFF2-40B4-BE49-F238E27FC236}">
                <a16:creationId xmlns:a16="http://schemas.microsoft.com/office/drawing/2014/main" id="{9B124CA0-E11A-4C48-8313-968C2BE4D576}"/>
              </a:ext>
            </a:extLst>
          </p:cNvPr>
          <p:cNvGraphicFramePr>
            <a:graphicFrameLocks noGrp="1"/>
          </p:cNvGraphicFramePr>
          <p:nvPr>
            <p:ph idx="1"/>
            <p:extLst>
              <p:ext uri="{D42A27DB-BD31-4B8C-83A1-F6EECF244321}">
                <p14:modId xmlns:p14="http://schemas.microsoft.com/office/powerpoint/2010/main" val="2237657228"/>
              </p:ext>
            </p:extLst>
          </p:nvPr>
        </p:nvGraphicFramePr>
        <p:xfrm>
          <a:off x="899592" y="2852936"/>
          <a:ext cx="4614545" cy="3036914"/>
        </p:xfrm>
        <a:graphic>
          <a:graphicData uri="http://schemas.openxmlformats.org/drawingml/2006/table">
            <a:tbl>
              <a:tblPr firstRow="1" firstCol="1" lastRow="1" lastCol="1" bandRow="1">
                <a:tableStyleId>{5C22544A-7EE6-4342-B048-85BDC9FD1C3A}</a:tableStyleId>
              </a:tblPr>
              <a:tblGrid>
                <a:gridCol w="1602105">
                  <a:extLst>
                    <a:ext uri="{9D8B030D-6E8A-4147-A177-3AD203B41FA5}">
                      <a16:colId xmlns:a16="http://schemas.microsoft.com/office/drawing/2014/main" val="3795694621"/>
                    </a:ext>
                  </a:extLst>
                </a:gridCol>
                <a:gridCol w="1043305">
                  <a:extLst>
                    <a:ext uri="{9D8B030D-6E8A-4147-A177-3AD203B41FA5}">
                      <a16:colId xmlns:a16="http://schemas.microsoft.com/office/drawing/2014/main" val="3077454798"/>
                    </a:ext>
                  </a:extLst>
                </a:gridCol>
                <a:gridCol w="1043305">
                  <a:extLst>
                    <a:ext uri="{9D8B030D-6E8A-4147-A177-3AD203B41FA5}">
                      <a16:colId xmlns:a16="http://schemas.microsoft.com/office/drawing/2014/main" val="1602797983"/>
                    </a:ext>
                  </a:extLst>
                </a:gridCol>
                <a:gridCol w="925830">
                  <a:extLst>
                    <a:ext uri="{9D8B030D-6E8A-4147-A177-3AD203B41FA5}">
                      <a16:colId xmlns:a16="http://schemas.microsoft.com/office/drawing/2014/main" val="2432102260"/>
                    </a:ext>
                  </a:extLst>
                </a:gridCol>
              </a:tblGrid>
              <a:tr h="779329">
                <a:tc>
                  <a:txBody>
                    <a:bodyPr/>
                    <a:lstStyle/>
                    <a:p>
                      <a:pPr algn="ctr"/>
                      <a:endParaRPr kumimoji="1" lang="ja-JP" altLang="en-US" dirty="0"/>
                    </a:p>
                  </a:txBody>
                  <a:tcPr anchor="ctr"/>
                </a:tc>
                <a:tc>
                  <a:txBody>
                    <a:bodyPr/>
                    <a:lstStyle/>
                    <a:p>
                      <a:pPr algn="ctr"/>
                      <a:r>
                        <a:rPr kumimoji="1" lang="en-US" altLang="ja-JP" dirty="0"/>
                        <a:t>10</a:t>
                      </a:r>
                      <a:r>
                        <a:rPr kumimoji="1" lang="ja-JP" altLang="en-US" dirty="0"/>
                        <a:t>℃</a:t>
                      </a:r>
                      <a:endParaRPr kumimoji="1" lang="en-US" altLang="ja-JP" dirty="0"/>
                    </a:p>
                    <a:p>
                      <a:pPr algn="ctr"/>
                      <a:r>
                        <a:rPr kumimoji="1" lang="ja-JP" altLang="en-US" dirty="0"/>
                        <a:t>（水準</a:t>
                      </a:r>
                      <a:r>
                        <a:rPr kumimoji="1" lang="en-US" altLang="ja-JP" dirty="0"/>
                        <a:t>1</a:t>
                      </a:r>
                      <a:r>
                        <a:rPr kumimoji="1" lang="ja-JP" altLang="en-US" dirty="0"/>
                        <a:t>）</a:t>
                      </a:r>
                    </a:p>
                  </a:txBody>
                  <a:tcPr anchor="ctr"/>
                </a:tc>
                <a:tc>
                  <a:txBody>
                    <a:bodyPr/>
                    <a:lstStyle/>
                    <a:p>
                      <a:pPr algn="ctr"/>
                      <a:r>
                        <a:rPr kumimoji="1" lang="en-US" altLang="ja-JP" dirty="0"/>
                        <a:t>40</a:t>
                      </a:r>
                      <a:r>
                        <a:rPr kumimoji="1" lang="ja-JP" altLang="en-US" dirty="0"/>
                        <a:t>℃</a:t>
                      </a:r>
                      <a:endParaRPr kumimoji="1" lang="en-US" altLang="ja-JP" dirty="0"/>
                    </a:p>
                    <a:p>
                      <a:pPr algn="ctr"/>
                      <a:r>
                        <a:rPr kumimoji="1" lang="ja-JP" altLang="en-US" dirty="0"/>
                        <a:t>（水準</a:t>
                      </a:r>
                      <a:r>
                        <a:rPr kumimoji="1" lang="en-US" altLang="ja-JP" dirty="0"/>
                        <a:t>2</a:t>
                      </a:r>
                      <a:r>
                        <a:rPr kumimoji="1" lang="ja-JP" altLang="en-US" dirty="0"/>
                        <a:t>）</a:t>
                      </a:r>
                    </a:p>
                  </a:txBody>
                  <a:tcPr anchor="ctr"/>
                </a:tc>
                <a:tc>
                  <a:txBody>
                    <a:bodyPr/>
                    <a:lstStyle/>
                    <a:p>
                      <a:pPr algn="ctr"/>
                      <a:r>
                        <a:rPr kumimoji="1" lang="ja-JP" altLang="en-US" dirty="0"/>
                        <a:t>行平均</a:t>
                      </a:r>
                    </a:p>
                  </a:txBody>
                  <a:tcPr anchor="ctr"/>
                </a:tc>
                <a:extLst>
                  <a:ext uri="{0D108BD9-81ED-4DB2-BD59-A6C34878D82A}">
                    <a16:rowId xmlns:a16="http://schemas.microsoft.com/office/drawing/2014/main" val="2829425799"/>
                  </a:ext>
                </a:extLst>
              </a:tr>
              <a:tr h="451517">
                <a:tc rowSpan="2">
                  <a:txBody>
                    <a:bodyPr/>
                    <a:lstStyle/>
                    <a:p>
                      <a:pPr algn="ctr"/>
                      <a:r>
                        <a:rPr kumimoji="1" lang="en-US" altLang="ja-JP" dirty="0"/>
                        <a:t>pH4.0</a:t>
                      </a:r>
                      <a:r>
                        <a:rPr kumimoji="1" lang="ja-JP" altLang="en-US" dirty="0"/>
                        <a:t>（水準</a:t>
                      </a:r>
                      <a:r>
                        <a:rPr kumimoji="1" lang="en-US" altLang="ja-JP" dirty="0"/>
                        <a:t>1</a:t>
                      </a:r>
                      <a:r>
                        <a:rPr kumimoji="1" lang="ja-JP" altLang="en-US" dirty="0"/>
                        <a:t>）</a:t>
                      </a:r>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8</a:t>
                      </a:r>
                      <a:endParaRPr kumimoji="1" lang="ja-JP" altLang="en-US" dirty="0"/>
                    </a:p>
                  </a:txBody>
                  <a:tcPr anchor="ctr"/>
                </a:tc>
                <a:tc rowSpan="2">
                  <a:txBody>
                    <a:bodyPr/>
                    <a:lstStyle/>
                    <a:p>
                      <a:pPr algn="ctr"/>
                      <a:r>
                        <a:rPr kumimoji="1" lang="en-US" altLang="ja-JP" dirty="0"/>
                        <a:t>5</a:t>
                      </a:r>
                      <a:endParaRPr kumimoji="1" lang="ja-JP" altLang="en-US" dirty="0"/>
                    </a:p>
                  </a:txBody>
                  <a:tcPr anchor="ctr"/>
                </a:tc>
                <a:extLst>
                  <a:ext uri="{0D108BD9-81ED-4DB2-BD59-A6C34878D82A}">
                    <a16:rowId xmlns:a16="http://schemas.microsoft.com/office/drawing/2014/main" val="840500919"/>
                  </a:ext>
                </a:extLst>
              </a:tr>
              <a:tr h="451517">
                <a:tc vMerge="1">
                  <a:txBody>
                    <a:bodyPr/>
                    <a:lstStyle/>
                    <a:p>
                      <a:endParaRPr kumimoji="1" lang="ja-JP" altLang="en-US" dirty="0"/>
                    </a:p>
                  </a:txBody>
                  <a:tcP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10</a:t>
                      </a:r>
                      <a:endParaRPr kumimoji="1" lang="ja-JP" altLang="en-US" dirty="0"/>
                    </a:p>
                  </a:txBody>
                  <a:tcPr anchor="ctr"/>
                </a:tc>
                <a:tc vMerge="1">
                  <a:txBody>
                    <a:bodyPr/>
                    <a:lstStyle/>
                    <a:p>
                      <a:pPr algn="ctr"/>
                      <a:endParaRPr kumimoji="1" lang="ja-JP" altLang="en-US" dirty="0"/>
                    </a:p>
                  </a:txBody>
                  <a:tcPr anchor="ctr"/>
                </a:tc>
                <a:extLst>
                  <a:ext uri="{0D108BD9-81ED-4DB2-BD59-A6C34878D82A}">
                    <a16:rowId xmlns:a16="http://schemas.microsoft.com/office/drawing/2014/main" val="4064265504"/>
                  </a:ext>
                </a:extLst>
              </a:tr>
              <a:tr h="45151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pH7.0</a:t>
                      </a:r>
                      <a:r>
                        <a:rPr kumimoji="1" lang="ja-JP" altLang="en-US" dirty="0"/>
                        <a:t>（水準</a:t>
                      </a:r>
                      <a:r>
                        <a:rPr kumimoji="1" lang="en-US" altLang="ja-JP" dirty="0"/>
                        <a:t>2</a:t>
                      </a:r>
                      <a:r>
                        <a:rPr kumimoji="1" lang="ja-JP" altLang="en-US" dirty="0"/>
                        <a:t>）</a:t>
                      </a:r>
                    </a:p>
                  </a:txBody>
                  <a:tcPr anchor="ctr"/>
                </a:tc>
                <a:tc>
                  <a:txBody>
                    <a:bodyPr/>
                    <a:lstStyle/>
                    <a:p>
                      <a:pPr algn="ctr"/>
                      <a:r>
                        <a:rPr kumimoji="1" lang="en-US" altLang="ja-JP" dirty="0"/>
                        <a:t>6</a:t>
                      </a:r>
                      <a:endParaRPr kumimoji="1" lang="ja-JP" altLang="en-US" dirty="0"/>
                    </a:p>
                  </a:txBody>
                  <a:tcPr anchor="ctr"/>
                </a:tc>
                <a:tc>
                  <a:txBody>
                    <a:bodyPr/>
                    <a:lstStyle/>
                    <a:p>
                      <a:pPr algn="ctr"/>
                      <a:r>
                        <a:rPr kumimoji="1" lang="en-US" altLang="ja-JP" dirty="0"/>
                        <a:t>22</a:t>
                      </a:r>
                      <a:endParaRPr kumimoji="1" lang="ja-JP" altLang="en-US" dirty="0"/>
                    </a:p>
                  </a:txBody>
                  <a:tcPr anchor="ctr"/>
                </a:tc>
                <a:tc rowSpan="2">
                  <a:txBody>
                    <a:bodyPr/>
                    <a:lstStyle/>
                    <a:p>
                      <a:pPr algn="ctr"/>
                      <a:r>
                        <a:rPr kumimoji="1" lang="en-US" altLang="ja-JP" dirty="0"/>
                        <a:t>15</a:t>
                      </a:r>
                      <a:endParaRPr kumimoji="1" lang="ja-JP" altLang="en-US" dirty="0"/>
                    </a:p>
                  </a:txBody>
                  <a:tcPr anchor="ctr"/>
                </a:tc>
                <a:extLst>
                  <a:ext uri="{0D108BD9-81ED-4DB2-BD59-A6C34878D82A}">
                    <a16:rowId xmlns:a16="http://schemas.microsoft.com/office/drawing/2014/main" val="1598596725"/>
                  </a:ext>
                </a:extLst>
              </a:tr>
              <a:tr h="451517">
                <a:tc vMerge="1">
                  <a:txBody>
                    <a:bodyPr/>
                    <a:lstStyle/>
                    <a:p>
                      <a:endParaRPr kumimoji="1" lang="ja-JP" altLang="en-US" dirty="0"/>
                    </a:p>
                  </a:txBody>
                  <a:tcPr/>
                </a:tc>
                <a:tc>
                  <a:txBody>
                    <a:bodyPr/>
                    <a:lstStyle/>
                    <a:p>
                      <a:pPr algn="ctr"/>
                      <a:r>
                        <a:rPr kumimoji="1" lang="en-US" altLang="ja-JP" dirty="0"/>
                        <a:t>8</a:t>
                      </a:r>
                      <a:endParaRPr kumimoji="1" lang="ja-JP" altLang="en-US" dirty="0"/>
                    </a:p>
                  </a:txBody>
                  <a:tcPr anchor="ctr"/>
                </a:tc>
                <a:tc>
                  <a:txBody>
                    <a:bodyPr/>
                    <a:lstStyle/>
                    <a:p>
                      <a:pPr algn="ctr"/>
                      <a:r>
                        <a:rPr kumimoji="1" lang="en-US" altLang="ja-JP" dirty="0"/>
                        <a:t>24</a:t>
                      </a:r>
                      <a:endParaRPr kumimoji="1" lang="ja-JP" altLang="en-US" dirty="0"/>
                    </a:p>
                  </a:txBody>
                  <a:tcPr anchor="ctr"/>
                </a:tc>
                <a:tc vMerge="1">
                  <a:txBody>
                    <a:bodyPr/>
                    <a:lstStyle/>
                    <a:p>
                      <a:pPr algn="ctr"/>
                      <a:endParaRPr kumimoji="1" lang="ja-JP" altLang="en-US" dirty="0"/>
                    </a:p>
                  </a:txBody>
                  <a:tcPr anchor="ctr"/>
                </a:tc>
                <a:extLst>
                  <a:ext uri="{0D108BD9-81ED-4DB2-BD59-A6C34878D82A}">
                    <a16:rowId xmlns:a16="http://schemas.microsoft.com/office/drawing/2014/main" val="864356777"/>
                  </a:ext>
                </a:extLst>
              </a:tr>
              <a:tr h="451517">
                <a:tc>
                  <a:txBody>
                    <a:bodyPr/>
                    <a:lstStyle/>
                    <a:p>
                      <a:pPr algn="ctr"/>
                      <a:r>
                        <a:rPr kumimoji="1" lang="ja-JP" altLang="en-US" dirty="0"/>
                        <a:t>列平均</a:t>
                      </a:r>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16</a:t>
                      </a:r>
                      <a:endParaRPr kumimoji="1" lang="ja-JP" altLang="en-US" dirty="0"/>
                    </a:p>
                  </a:txBody>
                  <a:tcPr anchor="ctr"/>
                </a:tc>
                <a:tc>
                  <a:txBody>
                    <a:bodyPr/>
                    <a:lstStyle/>
                    <a:p>
                      <a:pPr algn="ctr"/>
                      <a:r>
                        <a:rPr kumimoji="1" lang="en-US" altLang="ja-JP" dirty="0"/>
                        <a:t>10</a:t>
                      </a:r>
                      <a:endParaRPr kumimoji="1" lang="ja-JP" altLang="en-US" dirty="0"/>
                    </a:p>
                  </a:txBody>
                  <a:tcPr anchor="ctr"/>
                </a:tc>
                <a:extLst>
                  <a:ext uri="{0D108BD9-81ED-4DB2-BD59-A6C34878D82A}">
                    <a16:rowId xmlns:a16="http://schemas.microsoft.com/office/drawing/2014/main" val="3063498719"/>
                  </a:ext>
                </a:extLst>
              </a:tr>
            </a:tbl>
          </a:graphicData>
        </a:graphic>
      </p:graphicFrame>
      <p:sp>
        <p:nvSpPr>
          <p:cNvPr id="5" name="テキスト ボックス 4">
            <a:extLst>
              <a:ext uri="{FF2B5EF4-FFF2-40B4-BE49-F238E27FC236}">
                <a16:creationId xmlns:a16="http://schemas.microsoft.com/office/drawing/2014/main" id="{1D4567E1-B094-4487-A707-842ECA548194}"/>
              </a:ext>
            </a:extLst>
          </p:cNvPr>
          <p:cNvSpPr txBox="1"/>
          <p:nvPr/>
        </p:nvSpPr>
        <p:spPr>
          <a:xfrm>
            <a:off x="755576" y="1938093"/>
            <a:ext cx="4095993"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事例：アミラーゼ（酵素）の反応速度</a:t>
            </a:r>
          </a:p>
        </p:txBody>
      </p:sp>
      <p:pic>
        <p:nvPicPr>
          <p:cNvPr id="7" name="図 6">
            <a:extLst>
              <a:ext uri="{FF2B5EF4-FFF2-40B4-BE49-F238E27FC236}">
                <a16:creationId xmlns:a16="http://schemas.microsoft.com/office/drawing/2014/main" id="{B6722B09-A592-435A-AF67-425FA6E9AA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3170" y="4293096"/>
            <a:ext cx="1975123" cy="2025767"/>
          </a:xfrm>
          <a:prstGeom prst="rect">
            <a:avLst/>
          </a:prstGeom>
        </p:spPr>
      </p:pic>
      <p:pic>
        <p:nvPicPr>
          <p:cNvPr id="9" name="図 8">
            <a:extLst>
              <a:ext uri="{FF2B5EF4-FFF2-40B4-BE49-F238E27FC236}">
                <a16:creationId xmlns:a16="http://schemas.microsoft.com/office/drawing/2014/main" id="{0C4CEA30-C70F-4F65-9D34-F5BF2E6A2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584488"/>
            <a:ext cx="1458709" cy="1581257"/>
          </a:xfrm>
          <a:prstGeom prst="rect">
            <a:avLst/>
          </a:prstGeom>
        </p:spPr>
      </p:pic>
      <p:sp>
        <p:nvSpPr>
          <p:cNvPr id="10" name="テキスト ボックス 9">
            <a:extLst>
              <a:ext uri="{FF2B5EF4-FFF2-40B4-BE49-F238E27FC236}">
                <a16:creationId xmlns:a16="http://schemas.microsoft.com/office/drawing/2014/main" id="{0BDACD37-77CF-4A74-8501-7172E37F4105}"/>
              </a:ext>
            </a:extLst>
          </p:cNvPr>
          <p:cNvSpPr txBox="1"/>
          <p:nvPr/>
        </p:nvSpPr>
        <p:spPr>
          <a:xfrm>
            <a:off x="423201" y="3629599"/>
            <a:ext cx="492443" cy="1442061"/>
          </a:xfrm>
          <a:prstGeom prst="rect">
            <a:avLst/>
          </a:prstGeom>
          <a:noFill/>
        </p:spPr>
        <p:txBody>
          <a:bodyPr vert="eaVert"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ｐＨ（要因Ａ）</a:t>
            </a:r>
          </a:p>
        </p:txBody>
      </p:sp>
      <p:sp>
        <p:nvSpPr>
          <p:cNvPr id="11" name="テキスト ボックス 10">
            <a:extLst>
              <a:ext uri="{FF2B5EF4-FFF2-40B4-BE49-F238E27FC236}">
                <a16:creationId xmlns:a16="http://schemas.microsoft.com/office/drawing/2014/main" id="{09E67B61-2DBE-40E4-9F85-1F361BE072C9}"/>
              </a:ext>
            </a:extLst>
          </p:cNvPr>
          <p:cNvSpPr txBox="1"/>
          <p:nvPr/>
        </p:nvSpPr>
        <p:spPr>
          <a:xfrm>
            <a:off x="2522192" y="2420934"/>
            <a:ext cx="1665841"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温度（要因Ｂ）</a:t>
            </a:r>
          </a:p>
        </p:txBody>
      </p:sp>
      <p:sp>
        <p:nvSpPr>
          <p:cNvPr id="12" name="四角形: 角を丸くする 11">
            <a:extLst>
              <a:ext uri="{FF2B5EF4-FFF2-40B4-BE49-F238E27FC236}">
                <a16:creationId xmlns:a16="http://schemas.microsoft.com/office/drawing/2014/main" id="{FAE09600-DD8D-40FB-9642-E612916F95B0}"/>
              </a:ext>
            </a:extLst>
          </p:cNvPr>
          <p:cNvSpPr/>
          <p:nvPr/>
        </p:nvSpPr>
        <p:spPr>
          <a:xfrm>
            <a:off x="3779912" y="3645024"/>
            <a:ext cx="585721" cy="864096"/>
          </a:xfrm>
          <a:prstGeom prst="roundRect">
            <a:avLst/>
          </a:prstGeom>
          <a:solidFill>
            <a:srgbClr val="0070C0">
              <a:alpha val="51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5CA0D4F9-0069-4191-B19B-6B462426BB1C}"/>
              </a:ext>
            </a:extLst>
          </p:cNvPr>
          <p:cNvCxnSpPr>
            <a:cxnSpLocks/>
            <a:stCxn id="16" idx="1"/>
          </p:cNvCxnSpPr>
          <p:nvPr/>
        </p:nvCxnSpPr>
        <p:spPr>
          <a:xfrm flipH="1">
            <a:off x="4349790" y="3523427"/>
            <a:ext cx="1302330" cy="229609"/>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13D5F13-BC71-43B3-999D-3ED2E6A0C355}"/>
              </a:ext>
            </a:extLst>
          </p:cNvPr>
          <p:cNvSpPr txBox="1"/>
          <p:nvPr/>
        </p:nvSpPr>
        <p:spPr>
          <a:xfrm>
            <a:off x="5652120" y="2861707"/>
            <a:ext cx="2948510" cy="1323439"/>
          </a:xfrm>
          <a:prstGeom prst="rect">
            <a:avLst/>
          </a:prstGeom>
          <a:noFill/>
          <a:ln w="44450">
            <a:solidFill>
              <a:srgbClr val="FFFF00"/>
            </a:solidFill>
          </a:ln>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処理水準組合せごとに複数回，実験を</a:t>
            </a:r>
            <a:r>
              <a:rPr kumimoji="1" lang="ja-JP" altLang="en-US" sz="20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繰り返す</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（繰り返さないと交互作用は検証できない）</a:t>
            </a:r>
          </a:p>
        </p:txBody>
      </p:sp>
      <p:pic>
        <p:nvPicPr>
          <p:cNvPr id="13" name="図 12">
            <a:extLst>
              <a:ext uri="{FF2B5EF4-FFF2-40B4-BE49-F238E27FC236}">
                <a16:creationId xmlns:a16="http://schemas.microsoft.com/office/drawing/2014/main" id="{62DBADA7-899D-488D-AF4E-853B988EF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2798">
            <a:off x="337784" y="4994507"/>
            <a:ext cx="486501" cy="829263"/>
          </a:xfrm>
          <a:prstGeom prst="rect">
            <a:avLst/>
          </a:prstGeom>
        </p:spPr>
      </p:pic>
      <p:pic>
        <p:nvPicPr>
          <p:cNvPr id="15" name="図 14">
            <a:extLst>
              <a:ext uri="{FF2B5EF4-FFF2-40B4-BE49-F238E27FC236}">
                <a16:creationId xmlns:a16="http://schemas.microsoft.com/office/drawing/2014/main" id="{63B95C8B-0353-46BF-8E93-39888FEDE7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4546" y="2420934"/>
            <a:ext cx="706093" cy="737434"/>
          </a:xfrm>
          <a:prstGeom prst="rect">
            <a:avLst/>
          </a:prstGeom>
        </p:spPr>
      </p:pic>
    </p:spTree>
    <p:extLst>
      <p:ext uri="{BB962C8B-B14F-4D97-AF65-F5344CB8AC3E}">
        <p14:creationId xmlns:p14="http://schemas.microsoft.com/office/powerpoint/2010/main" val="274431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5E5FC-11A8-4C1E-8E2B-6AC6778AA25A}"/>
              </a:ext>
            </a:extLst>
          </p:cNvPr>
          <p:cNvSpPr>
            <a:spLocks noGrp="1"/>
          </p:cNvSpPr>
          <p:nvPr>
            <p:ph type="title"/>
          </p:nvPr>
        </p:nvSpPr>
        <p:spPr>
          <a:xfrm>
            <a:off x="611560" y="620688"/>
            <a:ext cx="7645300" cy="1143000"/>
          </a:xfrm>
        </p:spPr>
        <p:txBody>
          <a:bodyPr/>
          <a:lstStyle/>
          <a:p>
            <a:r>
              <a:rPr kumimoji="1" lang="ja-JP" altLang="en-US" sz="3800" dirty="0"/>
              <a:t>事例の交互作用の存在を図で予想</a:t>
            </a:r>
          </a:p>
        </p:txBody>
      </p:sp>
      <p:graphicFrame>
        <p:nvGraphicFramePr>
          <p:cNvPr id="6" name="コンテンツ プレースホルダー 5">
            <a:extLst>
              <a:ext uri="{FF2B5EF4-FFF2-40B4-BE49-F238E27FC236}">
                <a16:creationId xmlns:a16="http://schemas.microsoft.com/office/drawing/2014/main" id="{088441B9-F571-4E52-97A9-DF37D6CF74F2}"/>
              </a:ext>
            </a:extLst>
          </p:cNvPr>
          <p:cNvGraphicFramePr>
            <a:graphicFrameLocks noGrp="1"/>
          </p:cNvGraphicFramePr>
          <p:nvPr>
            <p:ph idx="1"/>
            <p:extLst>
              <p:ext uri="{D42A27DB-BD31-4B8C-83A1-F6EECF244321}">
                <p14:modId xmlns:p14="http://schemas.microsoft.com/office/powerpoint/2010/main" val="21737454"/>
              </p:ext>
            </p:extLst>
          </p:nvPr>
        </p:nvGraphicFramePr>
        <p:xfrm>
          <a:off x="755576" y="1988840"/>
          <a:ext cx="5544616"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547AA349-EC93-4BE8-835A-140A28A1756E}"/>
              </a:ext>
            </a:extLst>
          </p:cNvPr>
          <p:cNvSpPr txBox="1"/>
          <p:nvPr/>
        </p:nvSpPr>
        <p:spPr>
          <a:xfrm>
            <a:off x="5099348" y="1988840"/>
            <a:ext cx="3640956" cy="923330"/>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①要因Ａは水準</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よりも水準</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の反応速度が速い（</a:t>
            </a:r>
            <a:r>
              <a:rPr kumimoji="1" lang="ja-JP" altLang="en-US" sz="1800" dirty="0">
                <a:solidFill>
                  <a:schemeClr val="accent5">
                    <a:lumMod val="75000"/>
                  </a:schemeClr>
                </a:solidFill>
                <a:latin typeface="ＭＳ Ｐゴシック" panose="020B0600070205080204" pitchFamily="50" charset="-128"/>
                <a:ea typeface="ＭＳ Ｐゴシック" panose="020B0600070205080204" pitchFamily="50" charset="-128"/>
                <a:cs typeface="Meiryo UI" pitchFamily="50" charset="-128"/>
              </a:rPr>
              <a:t>緑</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a:t>
            </a:r>
            <a:r>
              <a:rPr kumimoji="1" lang="ja-JP" altLang="en-US" sz="18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青</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よりも高い）ので主効果はありそう</a:t>
            </a:r>
          </a:p>
        </p:txBody>
      </p:sp>
      <p:sp>
        <p:nvSpPr>
          <p:cNvPr id="9" name="テキスト ボックス 8">
            <a:extLst>
              <a:ext uri="{FF2B5EF4-FFF2-40B4-BE49-F238E27FC236}">
                <a16:creationId xmlns:a16="http://schemas.microsoft.com/office/drawing/2014/main" id="{B153CF70-84DF-4FA1-AACA-BB99CEDAE9C1}"/>
              </a:ext>
            </a:extLst>
          </p:cNvPr>
          <p:cNvSpPr txBox="1"/>
          <p:nvPr/>
        </p:nvSpPr>
        <p:spPr>
          <a:xfrm>
            <a:off x="5076056" y="2928473"/>
            <a:ext cx="3664248" cy="646331"/>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②要因Ｂも水準</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よりも水準</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の反応速度が速いので主効果はありそう</a:t>
            </a:r>
          </a:p>
        </p:txBody>
      </p:sp>
      <p:sp>
        <p:nvSpPr>
          <p:cNvPr id="10" name="テキスト ボックス 9">
            <a:extLst>
              <a:ext uri="{FF2B5EF4-FFF2-40B4-BE49-F238E27FC236}">
                <a16:creationId xmlns:a16="http://schemas.microsoft.com/office/drawing/2014/main" id="{6BFAA4CA-93BC-453B-B733-3106FECF5E38}"/>
              </a:ext>
            </a:extLst>
          </p:cNvPr>
          <p:cNvSpPr txBox="1"/>
          <p:nvPr/>
        </p:nvSpPr>
        <p:spPr>
          <a:xfrm>
            <a:off x="5082480" y="3633720"/>
            <a:ext cx="3657824" cy="1200329"/>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③交互作用Ａ</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も，</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の要因</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の水準差よりも</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の要因</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の水準差が大きい（</a:t>
            </a:r>
            <a:r>
              <a:rPr kumimoji="1" lang="ja-JP" altLang="en-US" sz="18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緑</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ja-JP" altLang="en-US" sz="18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青</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が並行でない）</a:t>
            </a:r>
            <a:r>
              <a:rPr kumimoji="1" lang="ja-JP" altLang="en-US" sz="1800" dirty="0">
                <a:solidFill>
                  <a:schemeClr val="bg1"/>
                </a:solidFill>
                <a:latin typeface="ＭＳ Ｐゴシック" panose="020B0600070205080204" pitchFamily="50" charset="-128"/>
                <a:cs typeface="Meiryo UI" pitchFamily="50" charset="-128"/>
              </a:rPr>
              <a:t>ので</a:t>
            </a:r>
            <a:r>
              <a:rPr kumimoji="1" lang="ja-JP" altLang="en-US" sz="1800" dirty="0">
                <a:solidFill>
                  <a:srgbClr val="FFFF00"/>
                </a:solidFill>
                <a:latin typeface="ＭＳ Ｐゴシック" panose="020B0600070205080204" pitchFamily="50" charset="-128"/>
                <a:cs typeface="Meiryo UI" pitchFamily="50" charset="-128"/>
              </a:rPr>
              <a:t>交互作用</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はありそう</a:t>
            </a:r>
          </a:p>
        </p:txBody>
      </p:sp>
      <p:pic>
        <p:nvPicPr>
          <p:cNvPr id="7" name="図 6">
            <a:extLst>
              <a:ext uri="{FF2B5EF4-FFF2-40B4-BE49-F238E27FC236}">
                <a16:creationId xmlns:a16="http://schemas.microsoft.com/office/drawing/2014/main" id="{66B55404-1248-4F8F-9125-4178AEA84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42798">
            <a:off x="3705534" y="2198936"/>
            <a:ext cx="486501" cy="829263"/>
          </a:xfrm>
          <a:prstGeom prst="rect">
            <a:avLst/>
          </a:prstGeom>
        </p:spPr>
      </p:pic>
      <p:pic>
        <p:nvPicPr>
          <p:cNvPr id="11" name="図 10">
            <a:extLst>
              <a:ext uri="{FF2B5EF4-FFF2-40B4-BE49-F238E27FC236}">
                <a16:creationId xmlns:a16="http://schemas.microsoft.com/office/drawing/2014/main" id="{F7B6778D-B929-40DA-AA49-9B27A9DFD5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5161463"/>
            <a:ext cx="774502" cy="808879"/>
          </a:xfrm>
          <a:prstGeom prst="rect">
            <a:avLst/>
          </a:prstGeom>
        </p:spPr>
      </p:pic>
    </p:spTree>
    <p:extLst>
      <p:ext uri="{BB962C8B-B14F-4D97-AF65-F5344CB8AC3E}">
        <p14:creationId xmlns:p14="http://schemas.microsoft.com/office/powerpoint/2010/main" val="712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37349-A862-4FDD-ADC1-6962BC03AB73}"/>
              </a:ext>
            </a:extLst>
          </p:cNvPr>
          <p:cNvSpPr>
            <a:spLocks noGrp="1"/>
          </p:cNvSpPr>
          <p:nvPr>
            <p:ph type="title"/>
          </p:nvPr>
        </p:nvSpPr>
        <p:spPr/>
        <p:txBody>
          <a:bodyPr/>
          <a:lstStyle/>
          <a:p>
            <a:r>
              <a:rPr kumimoji="1" lang="ja-JP" altLang="en-US" sz="4000" dirty="0"/>
              <a:t>二元配置分散分析の考え方</a:t>
            </a:r>
          </a:p>
        </p:txBody>
      </p:sp>
      <p:sp>
        <p:nvSpPr>
          <p:cNvPr id="4" name="円/楕円 3">
            <a:extLst>
              <a:ext uri="{FF2B5EF4-FFF2-40B4-BE49-F238E27FC236}">
                <a16:creationId xmlns:a16="http://schemas.microsoft.com/office/drawing/2014/main" id="{74A98D6B-935B-4F9E-9238-95AC2D89E950}"/>
              </a:ext>
            </a:extLst>
          </p:cNvPr>
          <p:cNvSpPr/>
          <p:nvPr/>
        </p:nvSpPr>
        <p:spPr>
          <a:xfrm>
            <a:off x="2472201" y="3009269"/>
            <a:ext cx="1992923" cy="839461"/>
          </a:xfrm>
          <a:prstGeom prst="ellipse">
            <a:avLst/>
          </a:prstGeom>
          <a:solidFill>
            <a:srgbClr val="C0000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要因効果による変動</a:t>
            </a:r>
          </a:p>
        </p:txBody>
      </p:sp>
      <p:sp>
        <p:nvSpPr>
          <p:cNvPr id="5" name="円/楕円 4">
            <a:extLst>
              <a:ext uri="{FF2B5EF4-FFF2-40B4-BE49-F238E27FC236}">
                <a16:creationId xmlns:a16="http://schemas.microsoft.com/office/drawing/2014/main" id="{992B820D-2EAB-4B42-AB3B-30C1866CC30C}"/>
              </a:ext>
            </a:extLst>
          </p:cNvPr>
          <p:cNvSpPr/>
          <p:nvPr/>
        </p:nvSpPr>
        <p:spPr>
          <a:xfrm>
            <a:off x="4932040" y="5229200"/>
            <a:ext cx="2016224" cy="837675"/>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誤差による変動</a:t>
            </a:r>
          </a:p>
        </p:txBody>
      </p:sp>
      <p:sp>
        <p:nvSpPr>
          <p:cNvPr id="6" name="円/楕円 5">
            <a:extLst>
              <a:ext uri="{FF2B5EF4-FFF2-40B4-BE49-F238E27FC236}">
                <a16:creationId xmlns:a16="http://schemas.microsoft.com/office/drawing/2014/main" id="{ABD642DA-E634-4FC0-B114-E2769BF717D6}"/>
              </a:ext>
            </a:extLst>
          </p:cNvPr>
          <p:cNvSpPr/>
          <p:nvPr/>
        </p:nvSpPr>
        <p:spPr>
          <a:xfrm>
            <a:off x="435849" y="3680510"/>
            <a:ext cx="1407320" cy="799152"/>
          </a:xfrm>
          <a:prstGeom prst="ellipse">
            <a:avLst/>
          </a:prstGeom>
          <a:solidFill>
            <a:srgbClr val="0070C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総変動</a:t>
            </a:r>
          </a:p>
        </p:txBody>
      </p:sp>
      <p:cxnSp>
        <p:nvCxnSpPr>
          <p:cNvPr id="7" name="直線矢印コネクタ 6">
            <a:extLst>
              <a:ext uri="{FF2B5EF4-FFF2-40B4-BE49-F238E27FC236}">
                <a16:creationId xmlns:a16="http://schemas.microsoft.com/office/drawing/2014/main" id="{CE24A600-6162-4040-A812-97042B6C2556}"/>
              </a:ext>
            </a:extLst>
          </p:cNvPr>
          <p:cNvCxnSpPr>
            <a:cxnSpLocks/>
          </p:cNvCxnSpPr>
          <p:nvPr/>
        </p:nvCxnSpPr>
        <p:spPr>
          <a:xfrm flipV="1">
            <a:off x="1763747" y="3573016"/>
            <a:ext cx="775601" cy="327562"/>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986A9CC4-FF64-4B52-9998-F9B59E0D301A}"/>
              </a:ext>
            </a:extLst>
          </p:cNvPr>
          <p:cNvCxnSpPr>
            <a:cxnSpLocks/>
            <a:endCxn id="5" idx="2"/>
          </p:cNvCxnSpPr>
          <p:nvPr/>
        </p:nvCxnSpPr>
        <p:spPr>
          <a:xfrm>
            <a:off x="1760020" y="4261198"/>
            <a:ext cx="3172020" cy="1386840"/>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 name="フリーフォーム 18">
            <a:extLst>
              <a:ext uri="{FF2B5EF4-FFF2-40B4-BE49-F238E27FC236}">
                <a16:creationId xmlns:a16="http://schemas.microsoft.com/office/drawing/2014/main" id="{155BAFAC-0D15-42C1-BB17-C09953CD459F}"/>
              </a:ext>
            </a:extLst>
          </p:cNvPr>
          <p:cNvSpPr/>
          <p:nvPr/>
        </p:nvSpPr>
        <p:spPr>
          <a:xfrm rot="21432903">
            <a:off x="6896718" y="4293063"/>
            <a:ext cx="339980" cy="1214014"/>
          </a:xfrm>
          <a:custGeom>
            <a:avLst/>
            <a:gdLst>
              <a:gd name="connsiteX0" fmla="*/ 0 w 642132"/>
              <a:gd name="connsiteY0" fmla="*/ 2502568 h 2502568"/>
              <a:gd name="connsiteX1" fmla="*/ 641684 w 642132"/>
              <a:gd name="connsiteY1" fmla="*/ 1299410 h 2502568"/>
              <a:gd name="connsiteX2" fmla="*/ 80210 w 642132"/>
              <a:gd name="connsiteY2" fmla="*/ 0 h 2502568"/>
            </a:gdLst>
            <a:ahLst/>
            <a:cxnLst>
              <a:cxn ang="0">
                <a:pos x="connsiteX0" y="connsiteY0"/>
              </a:cxn>
              <a:cxn ang="0">
                <a:pos x="connsiteX1" y="connsiteY1"/>
              </a:cxn>
              <a:cxn ang="0">
                <a:pos x="connsiteX2" y="connsiteY2"/>
              </a:cxn>
            </a:cxnLst>
            <a:rect l="l" t="t" r="r" b="b"/>
            <a:pathLst>
              <a:path w="642132" h="2502568">
                <a:moveTo>
                  <a:pt x="0" y="2502568"/>
                </a:moveTo>
                <a:cubicBezTo>
                  <a:pt x="314158" y="2109536"/>
                  <a:pt x="628316" y="1716505"/>
                  <a:pt x="641684" y="1299410"/>
                </a:cubicBezTo>
                <a:cubicBezTo>
                  <a:pt x="655052" y="882315"/>
                  <a:pt x="367631" y="441157"/>
                  <a:pt x="80210" y="0"/>
                </a:cubicBezTo>
              </a:path>
            </a:pathLst>
          </a:custGeom>
          <a:noFill/>
          <a:ln w="5715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EA52CE9-1D7B-49D9-81FC-B1FD6D1DEA01}"/>
              </a:ext>
            </a:extLst>
          </p:cNvPr>
          <p:cNvSpPr txBox="1"/>
          <p:nvPr/>
        </p:nvSpPr>
        <p:spPr>
          <a:xfrm>
            <a:off x="7301300" y="2590734"/>
            <a:ext cx="492443" cy="605294"/>
          </a:xfrm>
          <a:prstGeom prst="rect">
            <a:avLst/>
          </a:prstGeom>
          <a:noFill/>
        </p:spPr>
        <p:txBody>
          <a:bodyPr vert="eaVert" wrap="none" rtlCol="0">
            <a:spAutoFit/>
          </a:bodyPr>
          <a:lstStyle/>
          <a:p>
            <a:r>
              <a:rPr kumimoji="1" lang="ja-JP" altLang="en-US" sz="2000" dirty="0">
                <a:solidFill>
                  <a:srgbClr val="FFFF00"/>
                </a:solidFill>
                <a:latin typeface="+mn-ea"/>
                <a:cs typeface="Meiryo UI" pitchFamily="50" charset="-128"/>
              </a:rPr>
              <a:t>比較</a:t>
            </a:r>
          </a:p>
        </p:txBody>
      </p:sp>
      <p:sp>
        <p:nvSpPr>
          <p:cNvPr id="29" name="円/楕円 3">
            <a:extLst>
              <a:ext uri="{FF2B5EF4-FFF2-40B4-BE49-F238E27FC236}">
                <a16:creationId xmlns:a16="http://schemas.microsoft.com/office/drawing/2014/main" id="{56D7EFAF-8BC4-4EB1-82E5-3CCD38FCAAD0}"/>
              </a:ext>
            </a:extLst>
          </p:cNvPr>
          <p:cNvSpPr/>
          <p:nvPr/>
        </p:nvSpPr>
        <p:spPr>
          <a:xfrm>
            <a:off x="5029728" y="2020763"/>
            <a:ext cx="1800200" cy="839461"/>
          </a:xfrm>
          <a:prstGeom prst="ellipse">
            <a:avLst/>
          </a:prstGeom>
          <a:solidFill>
            <a:srgbClr val="FFC00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要因</a:t>
            </a:r>
            <a:r>
              <a:rPr kumimoji="1" lang="en-US" altLang="ja-JP" sz="2000" dirty="0"/>
              <a:t>A</a:t>
            </a:r>
            <a:r>
              <a:rPr kumimoji="1" lang="ja-JP" altLang="en-US" sz="2000" dirty="0"/>
              <a:t>による変動</a:t>
            </a:r>
          </a:p>
        </p:txBody>
      </p:sp>
      <p:sp>
        <p:nvSpPr>
          <p:cNvPr id="30" name="円/楕円 3">
            <a:extLst>
              <a:ext uri="{FF2B5EF4-FFF2-40B4-BE49-F238E27FC236}">
                <a16:creationId xmlns:a16="http://schemas.microsoft.com/office/drawing/2014/main" id="{8F9D700C-1F8E-405D-B02E-E31678993363}"/>
              </a:ext>
            </a:extLst>
          </p:cNvPr>
          <p:cNvSpPr/>
          <p:nvPr/>
        </p:nvSpPr>
        <p:spPr>
          <a:xfrm>
            <a:off x="5029728" y="2938986"/>
            <a:ext cx="1800200" cy="839461"/>
          </a:xfrm>
          <a:prstGeom prst="ellipse">
            <a:avLst/>
          </a:prstGeom>
          <a:solidFill>
            <a:srgbClr val="00B0F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要因</a:t>
            </a:r>
            <a:r>
              <a:rPr kumimoji="1" lang="en-US" altLang="ja-JP" sz="2000" dirty="0"/>
              <a:t>B</a:t>
            </a:r>
            <a:r>
              <a:rPr kumimoji="1" lang="ja-JP" altLang="en-US" sz="2000" dirty="0"/>
              <a:t>による変動</a:t>
            </a:r>
          </a:p>
        </p:txBody>
      </p:sp>
      <p:sp>
        <p:nvSpPr>
          <p:cNvPr id="31" name="円/楕円 3">
            <a:extLst>
              <a:ext uri="{FF2B5EF4-FFF2-40B4-BE49-F238E27FC236}">
                <a16:creationId xmlns:a16="http://schemas.microsoft.com/office/drawing/2014/main" id="{FAB02676-F4F4-423E-A5E3-71F5B891FBA3}"/>
              </a:ext>
            </a:extLst>
          </p:cNvPr>
          <p:cNvSpPr/>
          <p:nvPr/>
        </p:nvSpPr>
        <p:spPr>
          <a:xfrm>
            <a:off x="5094156" y="3842361"/>
            <a:ext cx="1784527" cy="839461"/>
          </a:xfrm>
          <a:prstGeom prst="ellipse">
            <a:avLst/>
          </a:prstGeom>
          <a:solidFill>
            <a:srgbClr val="92D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t>交互作用による変動</a:t>
            </a:r>
          </a:p>
        </p:txBody>
      </p:sp>
      <p:cxnSp>
        <p:nvCxnSpPr>
          <p:cNvPr id="33" name="直線矢印コネクタ 32">
            <a:extLst>
              <a:ext uri="{FF2B5EF4-FFF2-40B4-BE49-F238E27FC236}">
                <a16:creationId xmlns:a16="http://schemas.microsoft.com/office/drawing/2014/main" id="{9B6350E5-5F01-4A11-9523-E900C549A70E}"/>
              </a:ext>
            </a:extLst>
          </p:cNvPr>
          <p:cNvCxnSpPr>
            <a:cxnSpLocks/>
          </p:cNvCxnSpPr>
          <p:nvPr/>
        </p:nvCxnSpPr>
        <p:spPr>
          <a:xfrm flipV="1">
            <a:off x="4361161" y="2596801"/>
            <a:ext cx="668567" cy="631203"/>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AECF9401-E8FC-41A2-AC89-AC98C98FCDF7}"/>
              </a:ext>
            </a:extLst>
          </p:cNvPr>
          <p:cNvCxnSpPr>
            <a:cxnSpLocks/>
          </p:cNvCxnSpPr>
          <p:nvPr/>
        </p:nvCxnSpPr>
        <p:spPr>
          <a:xfrm flipV="1">
            <a:off x="4485373" y="3388835"/>
            <a:ext cx="544355" cy="10125"/>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7C439152-4720-4300-9F2A-2213D581430B}"/>
              </a:ext>
            </a:extLst>
          </p:cNvPr>
          <p:cNvCxnSpPr>
            <a:cxnSpLocks/>
          </p:cNvCxnSpPr>
          <p:nvPr/>
        </p:nvCxnSpPr>
        <p:spPr>
          <a:xfrm>
            <a:off x="4389423" y="3600131"/>
            <a:ext cx="736254" cy="497197"/>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0" name="フリーフォーム 18">
            <a:extLst>
              <a:ext uri="{FF2B5EF4-FFF2-40B4-BE49-F238E27FC236}">
                <a16:creationId xmlns:a16="http://schemas.microsoft.com/office/drawing/2014/main" id="{3EB788BB-159D-418B-8082-B7C3739251C5}"/>
              </a:ext>
            </a:extLst>
          </p:cNvPr>
          <p:cNvSpPr/>
          <p:nvPr/>
        </p:nvSpPr>
        <p:spPr>
          <a:xfrm rot="21265170">
            <a:off x="6832104" y="3400267"/>
            <a:ext cx="641557" cy="2090834"/>
          </a:xfrm>
          <a:custGeom>
            <a:avLst/>
            <a:gdLst>
              <a:gd name="connsiteX0" fmla="*/ 0 w 642132"/>
              <a:gd name="connsiteY0" fmla="*/ 2502568 h 2502568"/>
              <a:gd name="connsiteX1" fmla="*/ 641684 w 642132"/>
              <a:gd name="connsiteY1" fmla="*/ 1299410 h 2502568"/>
              <a:gd name="connsiteX2" fmla="*/ 80210 w 642132"/>
              <a:gd name="connsiteY2" fmla="*/ 0 h 2502568"/>
            </a:gdLst>
            <a:ahLst/>
            <a:cxnLst>
              <a:cxn ang="0">
                <a:pos x="connsiteX0" y="connsiteY0"/>
              </a:cxn>
              <a:cxn ang="0">
                <a:pos x="connsiteX1" y="connsiteY1"/>
              </a:cxn>
              <a:cxn ang="0">
                <a:pos x="connsiteX2" y="connsiteY2"/>
              </a:cxn>
            </a:cxnLst>
            <a:rect l="l" t="t" r="r" b="b"/>
            <a:pathLst>
              <a:path w="642132" h="2502568">
                <a:moveTo>
                  <a:pt x="0" y="2502568"/>
                </a:moveTo>
                <a:cubicBezTo>
                  <a:pt x="314158" y="2109536"/>
                  <a:pt x="628316" y="1716505"/>
                  <a:pt x="641684" y="1299410"/>
                </a:cubicBezTo>
                <a:cubicBezTo>
                  <a:pt x="655052" y="882315"/>
                  <a:pt x="367631" y="441157"/>
                  <a:pt x="80210" y="0"/>
                </a:cubicBezTo>
              </a:path>
            </a:pathLst>
          </a:custGeom>
          <a:noFill/>
          <a:ln w="5715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18">
            <a:extLst>
              <a:ext uri="{FF2B5EF4-FFF2-40B4-BE49-F238E27FC236}">
                <a16:creationId xmlns:a16="http://schemas.microsoft.com/office/drawing/2014/main" id="{15E5810D-D12E-4811-AD24-4C5C70D0955E}"/>
              </a:ext>
            </a:extLst>
          </p:cNvPr>
          <p:cNvSpPr/>
          <p:nvPr/>
        </p:nvSpPr>
        <p:spPr>
          <a:xfrm rot="21432903">
            <a:off x="6873414" y="2438234"/>
            <a:ext cx="795668" cy="3058863"/>
          </a:xfrm>
          <a:custGeom>
            <a:avLst/>
            <a:gdLst>
              <a:gd name="connsiteX0" fmla="*/ 0 w 642132"/>
              <a:gd name="connsiteY0" fmla="*/ 2502568 h 2502568"/>
              <a:gd name="connsiteX1" fmla="*/ 641684 w 642132"/>
              <a:gd name="connsiteY1" fmla="*/ 1299410 h 2502568"/>
              <a:gd name="connsiteX2" fmla="*/ 80210 w 642132"/>
              <a:gd name="connsiteY2" fmla="*/ 0 h 2502568"/>
            </a:gdLst>
            <a:ahLst/>
            <a:cxnLst>
              <a:cxn ang="0">
                <a:pos x="connsiteX0" y="connsiteY0"/>
              </a:cxn>
              <a:cxn ang="0">
                <a:pos x="connsiteX1" y="connsiteY1"/>
              </a:cxn>
              <a:cxn ang="0">
                <a:pos x="connsiteX2" y="connsiteY2"/>
              </a:cxn>
            </a:cxnLst>
            <a:rect l="l" t="t" r="r" b="b"/>
            <a:pathLst>
              <a:path w="642132" h="2502568">
                <a:moveTo>
                  <a:pt x="0" y="2502568"/>
                </a:moveTo>
                <a:cubicBezTo>
                  <a:pt x="314158" y="2109536"/>
                  <a:pt x="628316" y="1716505"/>
                  <a:pt x="641684" y="1299410"/>
                </a:cubicBezTo>
                <a:cubicBezTo>
                  <a:pt x="655052" y="882315"/>
                  <a:pt x="367631" y="441157"/>
                  <a:pt x="80210" y="0"/>
                </a:cubicBezTo>
              </a:path>
            </a:pathLst>
          </a:custGeom>
          <a:noFill/>
          <a:ln w="5715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D61A9940-34E5-4059-946A-7665F615DC68}"/>
              </a:ext>
            </a:extLst>
          </p:cNvPr>
          <p:cNvSpPr txBox="1"/>
          <p:nvPr/>
        </p:nvSpPr>
        <p:spPr>
          <a:xfrm>
            <a:off x="7156760" y="3336540"/>
            <a:ext cx="492443" cy="605294"/>
          </a:xfrm>
          <a:prstGeom prst="rect">
            <a:avLst/>
          </a:prstGeom>
          <a:noFill/>
        </p:spPr>
        <p:txBody>
          <a:bodyPr vert="eaVert" wrap="none" rtlCol="0">
            <a:spAutoFit/>
          </a:bodyPr>
          <a:lstStyle/>
          <a:p>
            <a:r>
              <a:rPr kumimoji="1" lang="ja-JP" altLang="en-US" sz="2000" dirty="0">
                <a:solidFill>
                  <a:srgbClr val="FFFF00"/>
                </a:solidFill>
                <a:latin typeface="+mn-ea"/>
                <a:cs typeface="Meiryo UI" pitchFamily="50" charset="-128"/>
              </a:rPr>
              <a:t>比較</a:t>
            </a:r>
          </a:p>
        </p:txBody>
      </p:sp>
      <p:sp>
        <p:nvSpPr>
          <p:cNvPr id="44" name="テキスト ボックス 43">
            <a:extLst>
              <a:ext uri="{FF2B5EF4-FFF2-40B4-BE49-F238E27FC236}">
                <a16:creationId xmlns:a16="http://schemas.microsoft.com/office/drawing/2014/main" id="{7B4DE891-1C39-4E1A-8F90-B51D0B1957D6}"/>
              </a:ext>
            </a:extLst>
          </p:cNvPr>
          <p:cNvSpPr txBox="1"/>
          <p:nvPr/>
        </p:nvSpPr>
        <p:spPr>
          <a:xfrm>
            <a:off x="7040799" y="4052677"/>
            <a:ext cx="492443" cy="605294"/>
          </a:xfrm>
          <a:prstGeom prst="rect">
            <a:avLst/>
          </a:prstGeom>
          <a:noFill/>
        </p:spPr>
        <p:txBody>
          <a:bodyPr vert="eaVert" wrap="none" rtlCol="0">
            <a:spAutoFit/>
          </a:bodyPr>
          <a:lstStyle/>
          <a:p>
            <a:r>
              <a:rPr kumimoji="1" lang="ja-JP" altLang="en-US" sz="2000" dirty="0">
                <a:solidFill>
                  <a:srgbClr val="FFFF00"/>
                </a:solidFill>
                <a:latin typeface="+mn-ea"/>
                <a:cs typeface="Meiryo UI" pitchFamily="50" charset="-128"/>
              </a:rPr>
              <a:t>比較</a:t>
            </a:r>
          </a:p>
        </p:txBody>
      </p:sp>
    </p:spTree>
    <p:extLst>
      <p:ext uri="{BB962C8B-B14F-4D97-AF65-F5344CB8AC3E}">
        <p14:creationId xmlns:p14="http://schemas.microsoft.com/office/powerpoint/2010/main" val="120800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40" grpId="0" animBg="1"/>
      <p:bldP spid="41" grpId="0" animBg="1"/>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正方形/長方形 107">
            <a:extLst>
              <a:ext uri="{FF2B5EF4-FFF2-40B4-BE49-F238E27FC236}">
                <a16:creationId xmlns:a16="http://schemas.microsoft.com/office/drawing/2014/main" id="{AD1BCB6C-2A46-47D6-86C2-601146CB06D5}"/>
              </a:ext>
            </a:extLst>
          </p:cNvPr>
          <p:cNvSpPr/>
          <p:nvPr/>
        </p:nvSpPr>
        <p:spPr>
          <a:xfrm>
            <a:off x="492389" y="4155188"/>
            <a:ext cx="4775860" cy="792088"/>
          </a:xfrm>
          <a:prstGeom prst="rect">
            <a:avLst/>
          </a:prstGeom>
          <a:solidFill>
            <a:schemeClr val="accent1">
              <a:lumMod val="7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97E8D0FC-8C5E-4C85-822B-B64FEEB90288}"/>
              </a:ext>
            </a:extLst>
          </p:cNvPr>
          <p:cNvSpPr/>
          <p:nvPr/>
        </p:nvSpPr>
        <p:spPr>
          <a:xfrm>
            <a:off x="470272" y="3028738"/>
            <a:ext cx="3047326" cy="792088"/>
          </a:xfrm>
          <a:prstGeom prst="rect">
            <a:avLst/>
          </a:prstGeom>
          <a:solidFill>
            <a:schemeClr val="accent1">
              <a:lumMod val="7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3AC674AE-E05C-4721-9D05-B29F4DE7FCB7}"/>
              </a:ext>
            </a:extLst>
          </p:cNvPr>
          <p:cNvSpPr/>
          <p:nvPr/>
        </p:nvSpPr>
        <p:spPr>
          <a:xfrm>
            <a:off x="2125735" y="1902626"/>
            <a:ext cx="6426926" cy="792088"/>
          </a:xfrm>
          <a:prstGeom prst="rect">
            <a:avLst/>
          </a:prstGeom>
          <a:solidFill>
            <a:schemeClr val="accent1">
              <a:lumMod val="7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A606AC4-56EA-4FB2-9D04-1266F4FD302C}"/>
              </a:ext>
            </a:extLst>
          </p:cNvPr>
          <p:cNvSpPr>
            <a:spLocks noGrp="1"/>
          </p:cNvSpPr>
          <p:nvPr>
            <p:ph type="title"/>
          </p:nvPr>
        </p:nvSpPr>
        <p:spPr/>
        <p:txBody>
          <a:bodyPr/>
          <a:lstStyle/>
          <a:p>
            <a:r>
              <a:rPr kumimoji="1" lang="ja-JP" altLang="en-US" sz="3500" dirty="0"/>
              <a:t>変動計算の大まかな手順</a:t>
            </a:r>
            <a:br>
              <a:rPr kumimoji="1" lang="en-US" altLang="ja-JP" sz="3500" dirty="0"/>
            </a:br>
            <a:r>
              <a:rPr kumimoji="1" lang="ja-JP" altLang="en-US" sz="3000" dirty="0"/>
              <a:t>（このあと順を追って解説</a:t>
            </a:r>
            <a:r>
              <a:rPr kumimoji="1" lang="en-US" altLang="ja-JP" sz="3000" dirty="0"/>
              <a:t>)</a:t>
            </a:r>
            <a:endParaRPr kumimoji="1" lang="ja-JP" altLang="en-US" sz="3000" dirty="0"/>
          </a:p>
        </p:txBody>
      </p:sp>
      <p:sp>
        <p:nvSpPr>
          <p:cNvPr id="52" name="正方形/長方形 51">
            <a:extLst>
              <a:ext uri="{FF2B5EF4-FFF2-40B4-BE49-F238E27FC236}">
                <a16:creationId xmlns:a16="http://schemas.microsoft.com/office/drawing/2014/main" id="{E194C0E1-352E-434B-A386-E74DE4D1304D}"/>
              </a:ext>
            </a:extLst>
          </p:cNvPr>
          <p:cNvSpPr/>
          <p:nvPr/>
        </p:nvSpPr>
        <p:spPr>
          <a:xfrm>
            <a:off x="654709" y="1974635"/>
            <a:ext cx="978088" cy="643109"/>
          </a:xfrm>
          <a:prstGeom prst="rect">
            <a:avLst/>
          </a:prstGeom>
          <a:solidFill>
            <a:srgbClr val="0070C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総変動</a:t>
            </a:r>
          </a:p>
        </p:txBody>
      </p:sp>
      <p:sp>
        <p:nvSpPr>
          <p:cNvPr id="53" name="テキスト ボックス 52">
            <a:extLst>
              <a:ext uri="{FF2B5EF4-FFF2-40B4-BE49-F238E27FC236}">
                <a16:creationId xmlns:a16="http://schemas.microsoft.com/office/drawing/2014/main" id="{DEB03D04-D752-4A2E-BBFD-C73E5AED6562}"/>
              </a:ext>
            </a:extLst>
          </p:cNvPr>
          <p:cNvSpPr txBox="1"/>
          <p:nvPr/>
        </p:nvSpPr>
        <p:spPr>
          <a:xfrm>
            <a:off x="1697950" y="2039348"/>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54" name="正方形/長方形 53">
            <a:extLst>
              <a:ext uri="{FF2B5EF4-FFF2-40B4-BE49-F238E27FC236}">
                <a16:creationId xmlns:a16="http://schemas.microsoft.com/office/drawing/2014/main" id="{395E10E1-A1C9-4723-977F-8C24E86433CE}"/>
              </a:ext>
            </a:extLst>
          </p:cNvPr>
          <p:cNvSpPr/>
          <p:nvPr/>
        </p:nvSpPr>
        <p:spPr>
          <a:xfrm>
            <a:off x="2247396" y="1974633"/>
            <a:ext cx="1188720" cy="643109"/>
          </a:xfrm>
          <a:prstGeom prst="rect">
            <a:avLst/>
          </a:pr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による変動</a:t>
            </a:r>
          </a:p>
        </p:txBody>
      </p:sp>
      <p:sp>
        <p:nvSpPr>
          <p:cNvPr id="55" name="テキスト ボックス 54">
            <a:extLst>
              <a:ext uri="{FF2B5EF4-FFF2-40B4-BE49-F238E27FC236}">
                <a16:creationId xmlns:a16="http://schemas.microsoft.com/office/drawing/2014/main" id="{ED534389-4D00-44C1-958B-D09FB65404F7}"/>
              </a:ext>
            </a:extLst>
          </p:cNvPr>
          <p:cNvSpPr txBox="1"/>
          <p:nvPr/>
        </p:nvSpPr>
        <p:spPr>
          <a:xfrm>
            <a:off x="3497620" y="2028595"/>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65" name="正方形/長方形 64">
            <a:extLst>
              <a:ext uri="{FF2B5EF4-FFF2-40B4-BE49-F238E27FC236}">
                <a16:creationId xmlns:a16="http://schemas.microsoft.com/office/drawing/2014/main" id="{574D3386-4660-464F-8BAA-2F5E99CFF935}"/>
              </a:ext>
            </a:extLst>
          </p:cNvPr>
          <p:cNvSpPr/>
          <p:nvPr/>
        </p:nvSpPr>
        <p:spPr>
          <a:xfrm>
            <a:off x="3979647" y="1974633"/>
            <a:ext cx="1188720" cy="643109"/>
          </a:xfrm>
          <a:prstGeom prst="rect">
            <a:avLst/>
          </a:prstGeom>
          <a:solidFill>
            <a:srgbClr val="00B0F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による変動</a:t>
            </a:r>
          </a:p>
        </p:txBody>
      </p:sp>
      <p:sp>
        <p:nvSpPr>
          <p:cNvPr id="66" name="正方形/長方形 65">
            <a:extLst>
              <a:ext uri="{FF2B5EF4-FFF2-40B4-BE49-F238E27FC236}">
                <a16:creationId xmlns:a16="http://schemas.microsoft.com/office/drawing/2014/main" id="{C7975E74-12CC-4DBB-BCF6-610A8F62971E}"/>
              </a:ext>
            </a:extLst>
          </p:cNvPr>
          <p:cNvSpPr/>
          <p:nvPr/>
        </p:nvSpPr>
        <p:spPr>
          <a:xfrm>
            <a:off x="5532260" y="1974633"/>
            <a:ext cx="1286876" cy="643109"/>
          </a:xfrm>
          <a:prstGeom prst="rect">
            <a:avLst/>
          </a:prstGeom>
          <a:solidFill>
            <a:srgbClr val="92D05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rPr>
              <a:t>交互作用による変動</a:t>
            </a:r>
          </a:p>
        </p:txBody>
      </p:sp>
      <p:sp>
        <p:nvSpPr>
          <p:cNvPr id="67" name="テキスト ボックス 66">
            <a:extLst>
              <a:ext uri="{FF2B5EF4-FFF2-40B4-BE49-F238E27FC236}">
                <a16:creationId xmlns:a16="http://schemas.microsoft.com/office/drawing/2014/main" id="{FCAE67C4-E8E3-4EA8-9D83-EAB28ACFC96E}"/>
              </a:ext>
            </a:extLst>
          </p:cNvPr>
          <p:cNvSpPr txBox="1"/>
          <p:nvPr/>
        </p:nvSpPr>
        <p:spPr>
          <a:xfrm>
            <a:off x="5121391" y="2029803"/>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68" name="テキスト ボックス 67">
            <a:extLst>
              <a:ext uri="{FF2B5EF4-FFF2-40B4-BE49-F238E27FC236}">
                <a16:creationId xmlns:a16="http://schemas.microsoft.com/office/drawing/2014/main" id="{9DF4C603-9C7B-4A55-8628-F755A2405B3A}"/>
              </a:ext>
            </a:extLst>
          </p:cNvPr>
          <p:cNvSpPr txBox="1"/>
          <p:nvPr/>
        </p:nvSpPr>
        <p:spPr>
          <a:xfrm>
            <a:off x="6775918" y="2028595"/>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69" name="正方形/長方形 68">
            <a:extLst>
              <a:ext uri="{FF2B5EF4-FFF2-40B4-BE49-F238E27FC236}">
                <a16:creationId xmlns:a16="http://schemas.microsoft.com/office/drawing/2014/main" id="{29089DED-38E0-4354-B197-03AA17E3C2D2}"/>
              </a:ext>
            </a:extLst>
          </p:cNvPr>
          <p:cNvSpPr/>
          <p:nvPr/>
        </p:nvSpPr>
        <p:spPr>
          <a:xfrm>
            <a:off x="7203007" y="1974633"/>
            <a:ext cx="1188720" cy="643109"/>
          </a:xfrm>
          <a:prstGeom prst="rect">
            <a:avLst/>
          </a:prstGeom>
          <a:solidFill>
            <a:srgbClr val="00B05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誤差による変動</a:t>
            </a:r>
          </a:p>
        </p:txBody>
      </p:sp>
      <p:sp>
        <p:nvSpPr>
          <p:cNvPr id="70" name="矢印: 下 69">
            <a:extLst>
              <a:ext uri="{FF2B5EF4-FFF2-40B4-BE49-F238E27FC236}">
                <a16:creationId xmlns:a16="http://schemas.microsoft.com/office/drawing/2014/main" id="{A44640F0-BFED-4C3B-8037-91043D119EF2}"/>
              </a:ext>
            </a:extLst>
          </p:cNvPr>
          <p:cNvSpPr/>
          <p:nvPr/>
        </p:nvSpPr>
        <p:spPr>
          <a:xfrm>
            <a:off x="2616584" y="2729578"/>
            <a:ext cx="450344" cy="306078"/>
          </a:xfrm>
          <a:prstGeom prst="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67C2B566-F836-47BA-BE79-CD798FAD0DA7}"/>
              </a:ext>
            </a:extLst>
          </p:cNvPr>
          <p:cNvSpPr/>
          <p:nvPr/>
        </p:nvSpPr>
        <p:spPr>
          <a:xfrm>
            <a:off x="3853927" y="3028907"/>
            <a:ext cx="4698734" cy="792088"/>
          </a:xfrm>
          <a:prstGeom prst="rect">
            <a:avLst/>
          </a:prstGeom>
          <a:solidFill>
            <a:schemeClr val="accent1">
              <a:lumMod val="7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FFA223AA-B56A-4387-958F-EFC6568424C4}"/>
              </a:ext>
            </a:extLst>
          </p:cNvPr>
          <p:cNvSpPr/>
          <p:nvPr/>
        </p:nvSpPr>
        <p:spPr>
          <a:xfrm>
            <a:off x="654709" y="3100916"/>
            <a:ext cx="978088" cy="643109"/>
          </a:xfrm>
          <a:prstGeom prst="rect">
            <a:avLst/>
          </a:prstGeom>
          <a:solidFill>
            <a:srgbClr val="0070C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総変動</a:t>
            </a:r>
          </a:p>
        </p:txBody>
      </p:sp>
      <p:sp>
        <p:nvSpPr>
          <p:cNvPr id="73" name="テキスト ボックス 72">
            <a:extLst>
              <a:ext uri="{FF2B5EF4-FFF2-40B4-BE49-F238E27FC236}">
                <a16:creationId xmlns:a16="http://schemas.microsoft.com/office/drawing/2014/main" id="{25BA4500-7DDC-4C69-B34A-6EB033ED0A5A}"/>
              </a:ext>
            </a:extLst>
          </p:cNvPr>
          <p:cNvSpPr txBox="1"/>
          <p:nvPr/>
        </p:nvSpPr>
        <p:spPr>
          <a:xfrm>
            <a:off x="1697950" y="3165629"/>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74" name="正方形/長方形 73">
            <a:extLst>
              <a:ext uri="{FF2B5EF4-FFF2-40B4-BE49-F238E27FC236}">
                <a16:creationId xmlns:a16="http://schemas.microsoft.com/office/drawing/2014/main" id="{C505D447-F746-45A7-896B-DDE9EE25227D}"/>
              </a:ext>
            </a:extLst>
          </p:cNvPr>
          <p:cNvSpPr/>
          <p:nvPr/>
        </p:nvSpPr>
        <p:spPr>
          <a:xfrm>
            <a:off x="2247396" y="3100914"/>
            <a:ext cx="1188720" cy="643109"/>
          </a:xfrm>
          <a:prstGeom prst="rect">
            <a:avLst/>
          </a:pr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による変動</a:t>
            </a:r>
          </a:p>
        </p:txBody>
      </p:sp>
      <p:sp>
        <p:nvSpPr>
          <p:cNvPr id="76" name="正方形/長方形 75">
            <a:extLst>
              <a:ext uri="{FF2B5EF4-FFF2-40B4-BE49-F238E27FC236}">
                <a16:creationId xmlns:a16="http://schemas.microsoft.com/office/drawing/2014/main" id="{DFBF6FD1-D53C-41E8-BA9B-E4D64F2541D1}"/>
              </a:ext>
            </a:extLst>
          </p:cNvPr>
          <p:cNvSpPr/>
          <p:nvPr/>
        </p:nvSpPr>
        <p:spPr>
          <a:xfrm>
            <a:off x="3979647" y="3100914"/>
            <a:ext cx="1188720" cy="643109"/>
          </a:xfrm>
          <a:prstGeom prst="rect">
            <a:avLst/>
          </a:prstGeom>
          <a:solidFill>
            <a:srgbClr val="00B0F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による変動</a:t>
            </a:r>
          </a:p>
        </p:txBody>
      </p:sp>
      <p:sp>
        <p:nvSpPr>
          <p:cNvPr id="78" name="テキスト ボックス 77">
            <a:extLst>
              <a:ext uri="{FF2B5EF4-FFF2-40B4-BE49-F238E27FC236}">
                <a16:creationId xmlns:a16="http://schemas.microsoft.com/office/drawing/2014/main" id="{349652D6-4A24-4FDF-996F-BBE2EB810E80}"/>
              </a:ext>
            </a:extLst>
          </p:cNvPr>
          <p:cNvSpPr txBox="1"/>
          <p:nvPr/>
        </p:nvSpPr>
        <p:spPr>
          <a:xfrm>
            <a:off x="5168367" y="3165629"/>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79" name="テキスト ボックス 78">
            <a:extLst>
              <a:ext uri="{FF2B5EF4-FFF2-40B4-BE49-F238E27FC236}">
                <a16:creationId xmlns:a16="http://schemas.microsoft.com/office/drawing/2014/main" id="{35C08B7B-2F9D-486E-9FA4-AECDBFFC213B}"/>
              </a:ext>
            </a:extLst>
          </p:cNvPr>
          <p:cNvSpPr txBox="1"/>
          <p:nvPr/>
        </p:nvSpPr>
        <p:spPr>
          <a:xfrm>
            <a:off x="6775918" y="3154876"/>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80" name="正方形/長方形 79">
            <a:extLst>
              <a:ext uri="{FF2B5EF4-FFF2-40B4-BE49-F238E27FC236}">
                <a16:creationId xmlns:a16="http://schemas.microsoft.com/office/drawing/2014/main" id="{F32685BC-75DE-4158-AE61-EBDE6DDE39F3}"/>
              </a:ext>
            </a:extLst>
          </p:cNvPr>
          <p:cNvSpPr/>
          <p:nvPr/>
        </p:nvSpPr>
        <p:spPr>
          <a:xfrm>
            <a:off x="7203007" y="3100914"/>
            <a:ext cx="1188720" cy="643109"/>
          </a:xfrm>
          <a:prstGeom prst="rect">
            <a:avLst/>
          </a:prstGeom>
          <a:solidFill>
            <a:srgbClr val="00B05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誤差による変動</a:t>
            </a:r>
          </a:p>
        </p:txBody>
      </p:sp>
      <p:sp>
        <p:nvSpPr>
          <p:cNvPr id="82" name="正方形/長方形 81">
            <a:extLst>
              <a:ext uri="{FF2B5EF4-FFF2-40B4-BE49-F238E27FC236}">
                <a16:creationId xmlns:a16="http://schemas.microsoft.com/office/drawing/2014/main" id="{364E9500-86F3-4581-9636-77F54F28FB09}"/>
              </a:ext>
            </a:extLst>
          </p:cNvPr>
          <p:cNvSpPr/>
          <p:nvPr/>
        </p:nvSpPr>
        <p:spPr>
          <a:xfrm>
            <a:off x="5587357" y="4165696"/>
            <a:ext cx="3064254" cy="792088"/>
          </a:xfrm>
          <a:prstGeom prst="rect">
            <a:avLst/>
          </a:prstGeom>
          <a:solidFill>
            <a:schemeClr val="accent1">
              <a:lumMod val="7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EA770BE2-08D6-4BD4-B722-D1F2B36440FE}"/>
              </a:ext>
            </a:extLst>
          </p:cNvPr>
          <p:cNvSpPr/>
          <p:nvPr/>
        </p:nvSpPr>
        <p:spPr>
          <a:xfrm>
            <a:off x="676413" y="4227197"/>
            <a:ext cx="978088" cy="643109"/>
          </a:xfrm>
          <a:prstGeom prst="rect">
            <a:avLst/>
          </a:prstGeom>
          <a:solidFill>
            <a:srgbClr val="0070C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総変動</a:t>
            </a:r>
          </a:p>
        </p:txBody>
      </p:sp>
      <p:sp>
        <p:nvSpPr>
          <p:cNvPr id="85" name="正方形/長方形 84">
            <a:extLst>
              <a:ext uri="{FF2B5EF4-FFF2-40B4-BE49-F238E27FC236}">
                <a16:creationId xmlns:a16="http://schemas.microsoft.com/office/drawing/2014/main" id="{8C5D0C81-07B6-4067-BFB2-298ADA629E35}"/>
              </a:ext>
            </a:extLst>
          </p:cNvPr>
          <p:cNvSpPr/>
          <p:nvPr/>
        </p:nvSpPr>
        <p:spPr>
          <a:xfrm>
            <a:off x="2269100" y="4227195"/>
            <a:ext cx="1188720" cy="643109"/>
          </a:xfrm>
          <a:prstGeom prst="rect">
            <a:avLst/>
          </a:pr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による変動</a:t>
            </a:r>
          </a:p>
        </p:txBody>
      </p:sp>
      <p:sp>
        <p:nvSpPr>
          <p:cNvPr id="87" name="正方形/長方形 86">
            <a:extLst>
              <a:ext uri="{FF2B5EF4-FFF2-40B4-BE49-F238E27FC236}">
                <a16:creationId xmlns:a16="http://schemas.microsoft.com/office/drawing/2014/main" id="{E7AFDF4D-4E26-4C67-98A6-A48D07930CE6}"/>
              </a:ext>
            </a:extLst>
          </p:cNvPr>
          <p:cNvSpPr/>
          <p:nvPr/>
        </p:nvSpPr>
        <p:spPr>
          <a:xfrm>
            <a:off x="4001351" y="4227195"/>
            <a:ext cx="1188720" cy="643109"/>
          </a:xfrm>
          <a:prstGeom prst="rect">
            <a:avLst/>
          </a:prstGeom>
          <a:solidFill>
            <a:srgbClr val="00B0F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による変動</a:t>
            </a:r>
          </a:p>
        </p:txBody>
      </p:sp>
      <p:sp>
        <p:nvSpPr>
          <p:cNvPr id="90" name="テキスト ボックス 89">
            <a:extLst>
              <a:ext uri="{FF2B5EF4-FFF2-40B4-BE49-F238E27FC236}">
                <a16:creationId xmlns:a16="http://schemas.microsoft.com/office/drawing/2014/main" id="{70039D6C-BB8E-42EE-815C-7C54FF9CB975}"/>
              </a:ext>
            </a:extLst>
          </p:cNvPr>
          <p:cNvSpPr txBox="1"/>
          <p:nvPr/>
        </p:nvSpPr>
        <p:spPr>
          <a:xfrm>
            <a:off x="6874868" y="4291665"/>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91" name="正方形/長方形 90">
            <a:extLst>
              <a:ext uri="{FF2B5EF4-FFF2-40B4-BE49-F238E27FC236}">
                <a16:creationId xmlns:a16="http://schemas.microsoft.com/office/drawing/2014/main" id="{DA7C000B-7024-40E4-8267-F47996F7D09A}"/>
              </a:ext>
            </a:extLst>
          </p:cNvPr>
          <p:cNvSpPr/>
          <p:nvPr/>
        </p:nvSpPr>
        <p:spPr>
          <a:xfrm>
            <a:off x="7301957" y="4237703"/>
            <a:ext cx="1188720" cy="643109"/>
          </a:xfrm>
          <a:prstGeom prst="rect">
            <a:avLst/>
          </a:prstGeom>
          <a:solidFill>
            <a:srgbClr val="00B05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誤差による変動</a:t>
            </a:r>
          </a:p>
        </p:txBody>
      </p:sp>
      <p:sp>
        <p:nvSpPr>
          <p:cNvPr id="93" name="正方形/長方形 92">
            <a:extLst>
              <a:ext uri="{FF2B5EF4-FFF2-40B4-BE49-F238E27FC236}">
                <a16:creationId xmlns:a16="http://schemas.microsoft.com/office/drawing/2014/main" id="{F47B699C-1A12-481E-A62C-D1E98764F552}"/>
              </a:ext>
            </a:extLst>
          </p:cNvPr>
          <p:cNvSpPr/>
          <p:nvPr/>
        </p:nvSpPr>
        <p:spPr>
          <a:xfrm>
            <a:off x="536790" y="5298726"/>
            <a:ext cx="6426926" cy="792088"/>
          </a:xfrm>
          <a:prstGeom prst="rect">
            <a:avLst/>
          </a:prstGeom>
          <a:solidFill>
            <a:schemeClr val="accent1">
              <a:lumMod val="7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A7A0A323-1EB8-4E98-8BF1-8F9257AFD6D7}"/>
              </a:ext>
            </a:extLst>
          </p:cNvPr>
          <p:cNvSpPr/>
          <p:nvPr/>
        </p:nvSpPr>
        <p:spPr>
          <a:xfrm>
            <a:off x="676413" y="5373218"/>
            <a:ext cx="978088" cy="643109"/>
          </a:xfrm>
          <a:prstGeom prst="rect">
            <a:avLst/>
          </a:prstGeom>
          <a:solidFill>
            <a:srgbClr val="0070C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総変動</a:t>
            </a:r>
          </a:p>
        </p:txBody>
      </p:sp>
      <p:sp>
        <p:nvSpPr>
          <p:cNvPr id="96" name="正方形/長方形 95">
            <a:extLst>
              <a:ext uri="{FF2B5EF4-FFF2-40B4-BE49-F238E27FC236}">
                <a16:creationId xmlns:a16="http://schemas.microsoft.com/office/drawing/2014/main" id="{546FAE98-78D5-43AB-8681-23180EE0EE9E}"/>
              </a:ext>
            </a:extLst>
          </p:cNvPr>
          <p:cNvSpPr/>
          <p:nvPr/>
        </p:nvSpPr>
        <p:spPr>
          <a:xfrm>
            <a:off x="2269100" y="5373216"/>
            <a:ext cx="1188720" cy="643109"/>
          </a:xfrm>
          <a:prstGeom prst="rect">
            <a:avLst/>
          </a:pr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による変動</a:t>
            </a:r>
          </a:p>
        </p:txBody>
      </p:sp>
      <p:sp>
        <p:nvSpPr>
          <p:cNvPr id="98" name="正方形/長方形 97">
            <a:extLst>
              <a:ext uri="{FF2B5EF4-FFF2-40B4-BE49-F238E27FC236}">
                <a16:creationId xmlns:a16="http://schemas.microsoft.com/office/drawing/2014/main" id="{A100DF0F-CC99-4D87-81AC-A1B481658073}"/>
              </a:ext>
            </a:extLst>
          </p:cNvPr>
          <p:cNvSpPr/>
          <p:nvPr/>
        </p:nvSpPr>
        <p:spPr>
          <a:xfrm>
            <a:off x="4001351" y="5373216"/>
            <a:ext cx="1188720" cy="643109"/>
          </a:xfrm>
          <a:prstGeom prst="rect">
            <a:avLst/>
          </a:prstGeom>
          <a:solidFill>
            <a:srgbClr val="00B0F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による変動</a:t>
            </a:r>
          </a:p>
        </p:txBody>
      </p:sp>
      <p:sp>
        <p:nvSpPr>
          <p:cNvPr id="102" name="正方形/長方形 101">
            <a:extLst>
              <a:ext uri="{FF2B5EF4-FFF2-40B4-BE49-F238E27FC236}">
                <a16:creationId xmlns:a16="http://schemas.microsoft.com/office/drawing/2014/main" id="{1687B869-95B1-47B4-839E-8AF89783B3CA}"/>
              </a:ext>
            </a:extLst>
          </p:cNvPr>
          <p:cNvSpPr/>
          <p:nvPr/>
        </p:nvSpPr>
        <p:spPr>
          <a:xfrm>
            <a:off x="7292089" y="5383789"/>
            <a:ext cx="1188720" cy="643109"/>
          </a:xfrm>
          <a:prstGeom prst="rect">
            <a:avLst/>
          </a:prstGeom>
          <a:solidFill>
            <a:srgbClr val="00B05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誤差による変動</a:t>
            </a:r>
          </a:p>
        </p:txBody>
      </p:sp>
      <p:sp>
        <p:nvSpPr>
          <p:cNvPr id="104" name="矢印: 下 103">
            <a:extLst>
              <a:ext uri="{FF2B5EF4-FFF2-40B4-BE49-F238E27FC236}">
                <a16:creationId xmlns:a16="http://schemas.microsoft.com/office/drawing/2014/main" id="{5FDE662F-CE5D-4D00-8B7E-C64AFB17B218}"/>
              </a:ext>
            </a:extLst>
          </p:cNvPr>
          <p:cNvSpPr/>
          <p:nvPr/>
        </p:nvSpPr>
        <p:spPr>
          <a:xfrm>
            <a:off x="4209245" y="3835052"/>
            <a:ext cx="450344" cy="306078"/>
          </a:xfrm>
          <a:prstGeom prst="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矢印: 下 104">
            <a:extLst>
              <a:ext uri="{FF2B5EF4-FFF2-40B4-BE49-F238E27FC236}">
                <a16:creationId xmlns:a16="http://schemas.microsoft.com/office/drawing/2014/main" id="{50D277C6-23D5-4BEA-B199-A20686CD0528}"/>
              </a:ext>
            </a:extLst>
          </p:cNvPr>
          <p:cNvSpPr/>
          <p:nvPr/>
        </p:nvSpPr>
        <p:spPr>
          <a:xfrm>
            <a:off x="5978122" y="4992648"/>
            <a:ext cx="450344" cy="306078"/>
          </a:xfrm>
          <a:prstGeom prst="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B595FE01-4331-4432-BE32-9393E3E1EF85}"/>
              </a:ext>
            </a:extLst>
          </p:cNvPr>
          <p:cNvSpPr txBox="1"/>
          <p:nvPr/>
        </p:nvSpPr>
        <p:spPr>
          <a:xfrm>
            <a:off x="3451176" y="3154876"/>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09" name="テキスト ボックス 108">
            <a:extLst>
              <a:ext uri="{FF2B5EF4-FFF2-40B4-BE49-F238E27FC236}">
                <a16:creationId xmlns:a16="http://schemas.microsoft.com/office/drawing/2014/main" id="{D8F93ACF-98E8-49F8-B482-D28F6A28537B}"/>
              </a:ext>
            </a:extLst>
          </p:cNvPr>
          <p:cNvSpPr txBox="1"/>
          <p:nvPr/>
        </p:nvSpPr>
        <p:spPr>
          <a:xfrm>
            <a:off x="5184296" y="4296002"/>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10" name="テキスト ボックス 109">
            <a:extLst>
              <a:ext uri="{FF2B5EF4-FFF2-40B4-BE49-F238E27FC236}">
                <a16:creationId xmlns:a16="http://schemas.microsoft.com/office/drawing/2014/main" id="{F29A49A6-E4ED-42C5-8202-DF9FBA31573E}"/>
              </a:ext>
            </a:extLst>
          </p:cNvPr>
          <p:cNvSpPr txBox="1"/>
          <p:nvPr/>
        </p:nvSpPr>
        <p:spPr>
          <a:xfrm>
            <a:off x="6888967" y="5445272"/>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11" name="テキスト ボックス 110">
            <a:extLst>
              <a:ext uri="{FF2B5EF4-FFF2-40B4-BE49-F238E27FC236}">
                <a16:creationId xmlns:a16="http://schemas.microsoft.com/office/drawing/2014/main" id="{0C6BE920-BE59-4DF8-BD41-061808FE333D}"/>
              </a:ext>
            </a:extLst>
          </p:cNvPr>
          <p:cNvSpPr txBox="1"/>
          <p:nvPr/>
        </p:nvSpPr>
        <p:spPr>
          <a:xfrm>
            <a:off x="1709167" y="4281157"/>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12" name="テキスト ボックス 111">
            <a:extLst>
              <a:ext uri="{FF2B5EF4-FFF2-40B4-BE49-F238E27FC236}">
                <a16:creationId xmlns:a16="http://schemas.microsoft.com/office/drawing/2014/main" id="{CE285389-5CA7-4FD8-A5E2-472DE750620F}"/>
              </a:ext>
            </a:extLst>
          </p:cNvPr>
          <p:cNvSpPr txBox="1"/>
          <p:nvPr/>
        </p:nvSpPr>
        <p:spPr>
          <a:xfrm>
            <a:off x="3472606" y="4283712"/>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13" name="テキスト ボックス 112">
            <a:extLst>
              <a:ext uri="{FF2B5EF4-FFF2-40B4-BE49-F238E27FC236}">
                <a16:creationId xmlns:a16="http://schemas.microsoft.com/office/drawing/2014/main" id="{1EC67139-AAA7-4DFD-9618-D7B2495DA651}"/>
              </a:ext>
            </a:extLst>
          </p:cNvPr>
          <p:cNvSpPr txBox="1"/>
          <p:nvPr/>
        </p:nvSpPr>
        <p:spPr>
          <a:xfrm>
            <a:off x="1692521" y="5457096"/>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14" name="テキスト ボックス 113">
            <a:extLst>
              <a:ext uri="{FF2B5EF4-FFF2-40B4-BE49-F238E27FC236}">
                <a16:creationId xmlns:a16="http://schemas.microsoft.com/office/drawing/2014/main" id="{AD2B38D5-8CC3-4155-86BF-D66CD8B0AC36}"/>
              </a:ext>
            </a:extLst>
          </p:cNvPr>
          <p:cNvSpPr txBox="1"/>
          <p:nvPr/>
        </p:nvSpPr>
        <p:spPr>
          <a:xfrm>
            <a:off x="3449955" y="5457096"/>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15" name="テキスト ボックス 114">
            <a:extLst>
              <a:ext uri="{FF2B5EF4-FFF2-40B4-BE49-F238E27FC236}">
                <a16:creationId xmlns:a16="http://schemas.microsoft.com/office/drawing/2014/main" id="{DF57A223-322B-4721-9466-FEC0434D7E92}"/>
              </a:ext>
            </a:extLst>
          </p:cNvPr>
          <p:cNvSpPr txBox="1"/>
          <p:nvPr/>
        </p:nvSpPr>
        <p:spPr>
          <a:xfrm>
            <a:off x="5187842" y="5451852"/>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16" name="正方形/長方形 115">
            <a:extLst>
              <a:ext uri="{FF2B5EF4-FFF2-40B4-BE49-F238E27FC236}">
                <a16:creationId xmlns:a16="http://schemas.microsoft.com/office/drawing/2014/main" id="{B0A699F7-55D2-4228-A38D-AE2A943FA16F}"/>
              </a:ext>
            </a:extLst>
          </p:cNvPr>
          <p:cNvSpPr/>
          <p:nvPr/>
        </p:nvSpPr>
        <p:spPr>
          <a:xfrm>
            <a:off x="5559856" y="3100914"/>
            <a:ext cx="1286876" cy="643109"/>
          </a:xfrm>
          <a:prstGeom prst="rect">
            <a:avLst/>
          </a:prstGeom>
          <a:solidFill>
            <a:srgbClr val="92D05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rPr>
              <a:t>交互作用による変動</a:t>
            </a:r>
          </a:p>
        </p:txBody>
      </p:sp>
      <p:sp>
        <p:nvSpPr>
          <p:cNvPr id="117" name="正方形/長方形 116">
            <a:extLst>
              <a:ext uri="{FF2B5EF4-FFF2-40B4-BE49-F238E27FC236}">
                <a16:creationId xmlns:a16="http://schemas.microsoft.com/office/drawing/2014/main" id="{59CC3298-6E48-498D-A73C-5CC6DD64B8D6}"/>
              </a:ext>
            </a:extLst>
          </p:cNvPr>
          <p:cNvSpPr/>
          <p:nvPr/>
        </p:nvSpPr>
        <p:spPr>
          <a:xfrm>
            <a:off x="5658478" y="4237703"/>
            <a:ext cx="1286876" cy="643109"/>
          </a:xfrm>
          <a:prstGeom prst="rect">
            <a:avLst/>
          </a:prstGeom>
          <a:solidFill>
            <a:srgbClr val="92D05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rPr>
              <a:t>交互作用による変動</a:t>
            </a:r>
          </a:p>
        </p:txBody>
      </p:sp>
      <p:sp>
        <p:nvSpPr>
          <p:cNvPr id="118" name="正方形/長方形 117">
            <a:extLst>
              <a:ext uri="{FF2B5EF4-FFF2-40B4-BE49-F238E27FC236}">
                <a16:creationId xmlns:a16="http://schemas.microsoft.com/office/drawing/2014/main" id="{012DB9C1-7C9E-44EA-B51F-64805D623DB6}"/>
              </a:ext>
            </a:extLst>
          </p:cNvPr>
          <p:cNvSpPr/>
          <p:nvPr/>
        </p:nvSpPr>
        <p:spPr>
          <a:xfrm>
            <a:off x="5597642" y="5393146"/>
            <a:ext cx="1286876" cy="643109"/>
          </a:xfrm>
          <a:prstGeom prst="rect">
            <a:avLst/>
          </a:prstGeom>
          <a:solidFill>
            <a:srgbClr val="92D05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rPr>
              <a:t>交互作用による変動</a:t>
            </a:r>
          </a:p>
        </p:txBody>
      </p:sp>
      <p:sp>
        <p:nvSpPr>
          <p:cNvPr id="119" name="テキスト ボックス 118">
            <a:extLst>
              <a:ext uri="{FF2B5EF4-FFF2-40B4-BE49-F238E27FC236}">
                <a16:creationId xmlns:a16="http://schemas.microsoft.com/office/drawing/2014/main" id="{04FB1C53-D1C0-4F32-BC79-05F787FC4520}"/>
              </a:ext>
            </a:extLst>
          </p:cNvPr>
          <p:cNvSpPr txBox="1"/>
          <p:nvPr/>
        </p:nvSpPr>
        <p:spPr>
          <a:xfrm>
            <a:off x="3067309" y="2669842"/>
            <a:ext cx="4937570"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要因Ａによる変動を計算したら総変動からそれを引く</a:t>
            </a:r>
          </a:p>
        </p:txBody>
      </p:sp>
      <p:sp>
        <p:nvSpPr>
          <p:cNvPr id="120" name="テキスト ボックス 119">
            <a:extLst>
              <a:ext uri="{FF2B5EF4-FFF2-40B4-BE49-F238E27FC236}">
                <a16:creationId xmlns:a16="http://schemas.microsoft.com/office/drawing/2014/main" id="{67644EEA-892D-40CF-98CE-EE9C30B1B4F5}"/>
              </a:ext>
            </a:extLst>
          </p:cNvPr>
          <p:cNvSpPr txBox="1"/>
          <p:nvPr/>
        </p:nvSpPr>
        <p:spPr>
          <a:xfrm>
            <a:off x="4659589" y="3816030"/>
            <a:ext cx="3700052"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同様に，次々に変動を引いて行くと</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1" name="テキスト ボックス 120">
            <a:extLst>
              <a:ext uri="{FF2B5EF4-FFF2-40B4-BE49-F238E27FC236}">
                <a16:creationId xmlns:a16="http://schemas.microsoft.com/office/drawing/2014/main" id="{6DC8C882-179A-401B-B780-25EDE20E1EC5}"/>
              </a:ext>
            </a:extLst>
          </p:cNvPr>
          <p:cNvSpPr txBox="1"/>
          <p:nvPr/>
        </p:nvSpPr>
        <p:spPr>
          <a:xfrm>
            <a:off x="6444208" y="4965930"/>
            <a:ext cx="2321469"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最後に</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誤差変動</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が残る</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41283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fade">
                                      <p:cBhvr>
                                        <p:cTn id="40" dur="500"/>
                                        <p:tgtEl>
                                          <p:spTgt spid="1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fade">
                                      <p:cBhvr>
                                        <p:cTn id="43" dur="50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fade">
                                      <p:cBhvr>
                                        <p:cTn id="48" dur="500"/>
                                        <p:tgtEl>
                                          <p:spTgt spid="10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500"/>
                                        <p:tgtEl>
                                          <p:spTgt spid="8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500"/>
                                        <p:tgtEl>
                                          <p:spTgt spid="8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500"/>
                                        <p:tgtEl>
                                          <p:spTgt spid="8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0"/>
                                        <p:tgtEl>
                                          <p:spTgt spid="9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fade">
                                      <p:cBhvr>
                                        <p:cTn id="69" dur="500"/>
                                        <p:tgtEl>
                                          <p:spTgt spid="10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9"/>
                                        </p:tgtEl>
                                        <p:attrNameLst>
                                          <p:attrName>style.visibility</p:attrName>
                                        </p:attrNameLst>
                                      </p:cBhvr>
                                      <p:to>
                                        <p:strVal val="visible"/>
                                      </p:to>
                                    </p:set>
                                    <p:animEffect transition="in" filter="fade">
                                      <p:cBhvr>
                                        <p:cTn id="72" dur="500"/>
                                        <p:tgtEl>
                                          <p:spTgt spid="10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500"/>
                                        <p:tgtEl>
                                          <p:spTgt spid="1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2"/>
                                        </p:tgtEl>
                                        <p:attrNameLst>
                                          <p:attrName>style.visibility</p:attrName>
                                        </p:attrNameLst>
                                      </p:cBhvr>
                                      <p:to>
                                        <p:strVal val="visible"/>
                                      </p:to>
                                    </p:set>
                                    <p:animEffect transition="in" filter="fade">
                                      <p:cBhvr>
                                        <p:cTn id="78" dur="500"/>
                                        <p:tgtEl>
                                          <p:spTgt spid="11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7"/>
                                        </p:tgtEl>
                                        <p:attrNameLst>
                                          <p:attrName>style.visibility</p:attrName>
                                        </p:attrNameLst>
                                      </p:cBhvr>
                                      <p:to>
                                        <p:strVal val="visible"/>
                                      </p:to>
                                    </p:set>
                                    <p:animEffect transition="in" filter="fade">
                                      <p:cBhvr>
                                        <p:cTn id="81" dur="500"/>
                                        <p:tgtEl>
                                          <p:spTgt spid="11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0"/>
                                        </p:tgtEl>
                                        <p:attrNameLst>
                                          <p:attrName>style.visibility</p:attrName>
                                        </p:attrNameLst>
                                      </p:cBhvr>
                                      <p:to>
                                        <p:strVal val="visible"/>
                                      </p:to>
                                    </p:set>
                                    <p:animEffect transition="in" filter="fade">
                                      <p:cBhvr>
                                        <p:cTn id="84" dur="500"/>
                                        <p:tgtEl>
                                          <p:spTgt spid="12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3"/>
                                        </p:tgtEl>
                                        <p:attrNameLst>
                                          <p:attrName>style.visibility</p:attrName>
                                        </p:attrNameLst>
                                      </p:cBhvr>
                                      <p:to>
                                        <p:strVal val="visible"/>
                                      </p:to>
                                    </p:set>
                                    <p:animEffect transition="in" filter="fade">
                                      <p:cBhvr>
                                        <p:cTn id="89" dur="500"/>
                                        <p:tgtEl>
                                          <p:spTgt spid="9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500"/>
                                        <p:tgtEl>
                                          <p:spTgt spid="9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fade">
                                      <p:cBhvr>
                                        <p:cTn id="95" dur="500"/>
                                        <p:tgtEl>
                                          <p:spTgt spid="9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8"/>
                                        </p:tgtEl>
                                        <p:attrNameLst>
                                          <p:attrName>style.visibility</p:attrName>
                                        </p:attrNameLst>
                                      </p:cBhvr>
                                      <p:to>
                                        <p:strVal val="visible"/>
                                      </p:to>
                                    </p:set>
                                    <p:animEffect transition="in" filter="fade">
                                      <p:cBhvr>
                                        <p:cTn id="98" dur="500"/>
                                        <p:tgtEl>
                                          <p:spTgt spid="9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2"/>
                                        </p:tgtEl>
                                        <p:attrNameLst>
                                          <p:attrName>style.visibility</p:attrName>
                                        </p:attrNameLst>
                                      </p:cBhvr>
                                      <p:to>
                                        <p:strVal val="visible"/>
                                      </p:to>
                                    </p:set>
                                    <p:animEffect transition="in" filter="fade">
                                      <p:cBhvr>
                                        <p:cTn id="101" dur="500"/>
                                        <p:tgtEl>
                                          <p:spTgt spid="10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5"/>
                                        </p:tgtEl>
                                        <p:attrNameLst>
                                          <p:attrName>style.visibility</p:attrName>
                                        </p:attrNameLst>
                                      </p:cBhvr>
                                      <p:to>
                                        <p:strVal val="visible"/>
                                      </p:to>
                                    </p:set>
                                    <p:animEffect transition="in" filter="fade">
                                      <p:cBhvr>
                                        <p:cTn id="104" dur="500"/>
                                        <p:tgtEl>
                                          <p:spTgt spid="10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10"/>
                                        </p:tgtEl>
                                        <p:attrNameLst>
                                          <p:attrName>style.visibility</p:attrName>
                                        </p:attrNameLst>
                                      </p:cBhvr>
                                      <p:to>
                                        <p:strVal val="visible"/>
                                      </p:to>
                                    </p:set>
                                    <p:animEffect transition="in" filter="fade">
                                      <p:cBhvr>
                                        <p:cTn id="107" dur="500"/>
                                        <p:tgtEl>
                                          <p:spTgt spid="11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3"/>
                                        </p:tgtEl>
                                        <p:attrNameLst>
                                          <p:attrName>style.visibility</p:attrName>
                                        </p:attrNameLst>
                                      </p:cBhvr>
                                      <p:to>
                                        <p:strVal val="visible"/>
                                      </p:to>
                                    </p:set>
                                    <p:animEffect transition="in" filter="fade">
                                      <p:cBhvr>
                                        <p:cTn id="110" dur="500"/>
                                        <p:tgtEl>
                                          <p:spTgt spid="11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animEffect transition="in" filter="fade">
                                      <p:cBhvr>
                                        <p:cTn id="113" dur="500"/>
                                        <p:tgtEl>
                                          <p:spTgt spid="11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15"/>
                                        </p:tgtEl>
                                        <p:attrNameLst>
                                          <p:attrName>style.visibility</p:attrName>
                                        </p:attrNameLst>
                                      </p:cBhvr>
                                      <p:to>
                                        <p:strVal val="visible"/>
                                      </p:to>
                                    </p:set>
                                    <p:animEffect transition="in" filter="fade">
                                      <p:cBhvr>
                                        <p:cTn id="116" dur="500"/>
                                        <p:tgtEl>
                                          <p:spTgt spid="11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8"/>
                                        </p:tgtEl>
                                        <p:attrNameLst>
                                          <p:attrName>style.visibility</p:attrName>
                                        </p:attrNameLst>
                                      </p:cBhvr>
                                      <p:to>
                                        <p:strVal val="visible"/>
                                      </p:to>
                                    </p:set>
                                    <p:animEffect transition="in" filter="fade">
                                      <p:cBhvr>
                                        <p:cTn id="119" dur="500"/>
                                        <p:tgtEl>
                                          <p:spTgt spid="11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21"/>
                                        </p:tgtEl>
                                        <p:attrNameLst>
                                          <p:attrName>style.visibility</p:attrName>
                                        </p:attrNameLst>
                                      </p:cBhvr>
                                      <p:to>
                                        <p:strVal val="visible"/>
                                      </p:to>
                                    </p:set>
                                    <p:animEffect transition="in" filter="fade">
                                      <p:cBhvr>
                                        <p:cTn id="12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7" grpId="0" animBg="1"/>
      <p:bldP spid="70" grpId="0" animBg="1"/>
      <p:bldP spid="71" grpId="0" animBg="1"/>
      <p:bldP spid="72" grpId="0" animBg="1"/>
      <p:bldP spid="73" grpId="0"/>
      <p:bldP spid="74" grpId="0" animBg="1"/>
      <p:bldP spid="76" grpId="0" animBg="1"/>
      <p:bldP spid="78" grpId="0"/>
      <p:bldP spid="79" grpId="0"/>
      <p:bldP spid="80" grpId="0" animBg="1"/>
      <p:bldP spid="82" grpId="0" animBg="1"/>
      <p:bldP spid="83" grpId="0" animBg="1"/>
      <p:bldP spid="85" grpId="0" animBg="1"/>
      <p:bldP spid="87" grpId="0" animBg="1"/>
      <p:bldP spid="90" grpId="0"/>
      <p:bldP spid="91" grpId="0" animBg="1"/>
      <p:bldP spid="93" grpId="0" animBg="1"/>
      <p:bldP spid="94" grpId="0" animBg="1"/>
      <p:bldP spid="96" grpId="0" animBg="1"/>
      <p:bldP spid="98" grpId="0" animBg="1"/>
      <p:bldP spid="102" grpId="0" animBg="1"/>
      <p:bldP spid="104" grpId="0" animBg="1"/>
      <p:bldP spid="105" grpId="0" animBg="1"/>
      <p:bldP spid="106" grpId="0"/>
      <p:bldP spid="109" grpId="0"/>
      <p:bldP spid="110" grpId="0"/>
      <p:bldP spid="111" grpId="0"/>
      <p:bldP spid="112" grpId="0"/>
      <p:bldP spid="113" grpId="0"/>
      <p:bldP spid="114" grpId="0"/>
      <p:bldP spid="115" grpId="0"/>
      <p:bldP spid="116" grpId="0" animBg="1"/>
      <p:bldP spid="117" grpId="0" animBg="1"/>
      <p:bldP spid="118" grpId="0" animBg="1"/>
      <p:bldP spid="119" grpId="0"/>
      <p:bldP spid="120" grpId="0"/>
      <p:bldP spid="1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コンテンツ プレースホルダー 3">
            <a:extLst>
              <a:ext uri="{FF2B5EF4-FFF2-40B4-BE49-F238E27FC236}">
                <a16:creationId xmlns:a16="http://schemas.microsoft.com/office/drawing/2014/main" id="{0BC09AD6-C2B6-476E-BBD6-33DFE2ACBD78}"/>
              </a:ext>
            </a:extLst>
          </p:cNvPr>
          <p:cNvGraphicFramePr>
            <a:graphicFrameLocks/>
          </p:cNvGraphicFramePr>
          <p:nvPr>
            <p:extLst>
              <p:ext uri="{D42A27DB-BD31-4B8C-83A1-F6EECF244321}">
                <p14:modId xmlns:p14="http://schemas.microsoft.com/office/powerpoint/2010/main" val="2813376777"/>
              </p:ext>
            </p:extLst>
          </p:nvPr>
        </p:nvGraphicFramePr>
        <p:xfrm>
          <a:off x="3203848" y="2636912"/>
          <a:ext cx="2159952" cy="1950720"/>
        </p:xfrm>
        <a:graphic>
          <a:graphicData uri="http://schemas.openxmlformats.org/drawingml/2006/table">
            <a:tbl>
              <a:tblPr firstRow="1" firstCol="1" bandRow="1">
                <a:tableStyleId>{5C22544A-7EE6-4342-B048-85BDC9FD1C3A}</a:tableStyleId>
              </a:tblPr>
              <a:tblGrid>
                <a:gridCol w="624205">
                  <a:extLst>
                    <a:ext uri="{9D8B030D-6E8A-4147-A177-3AD203B41FA5}">
                      <a16:colId xmlns:a16="http://schemas.microsoft.com/office/drawing/2014/main" val="916828341"/>
                    </a:ext>
                  </a:extLst>
                </a:gridCol>
                <a:gridCol w="703580">
                  <a:extLst>
                    <a:ext uri="{9D8B030D-6E8A-4147-A177-3AD203B41FA5}">
                      <a16:colId xmlns:a16="http://schemas.microsoft.com/office/drawing/2014/main" val="2995386194"/>
                    </a:ext>
                  </a:extLst>
                </a:gridCol>
                <a:gridCol w="832167">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a:r>
                        <a:rPr kumimoji="1" lang="en-US" altLang="ja-JP" sz="2000" dirty="0"/>
                        <a:t>0-10</a:t>
                      </a:r>
                    </a:p>
                  </a:txBody>
                  <a:tcPr anchor="ctr"/>
                </a:tc>
                <a:tc>
                  <a:txBody>
                    <a:bodyPr/>
                    <a:lstStyle/>
                    <a:p>
                      <a:pPr algn="ctr"/>
                      <a:r>
                        <a:rPr kumimoji="1" lang="en-US" altLang="ja-JP" sz="2000" dirty="0"/>
                        <a:t>8-10</a:t>
                      </a:r>
                    </a:p>
                  </a:txBody>
                  <a:tcPr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algn="ctr"/>
                      <a:r>
                        <a:rPr kumimoji="1" lang="en-US" altLang="ja-JP" sz="2000" dirty="0"/>
                        <a:t>2-10</a:t>
                      </a:r>
                      <a:endParaRPr kumimoji="1" lang="ja-JP" altLang="en-US" sz="2000" dirty="0"/>
                    </a:p>
                  </a:txBody>
                  <a:tcPr anchor="ctr"/>
                </a:tc>
                <a:tc>
                  <a:txBody>
                    <a:bodyPr/>
                    <a:lstStyle/>
                    <a:p>
                      <a:pPr algn="ctr"/>
                      <a:r>
                        <a:rPr kumimoji="1" lang="en-US" altLang="ja-JP" sz="2000" dirty="0"/>
                        <a:t>10-10</a:t>
                      </a:r>
                      <a:endParaRPr kumimoji="1" lang="ja-JP" altLang="en-US" sz="2000" dirty="0"/>
                    </a:p>
                  </a:txBody>
                  <a:tcPr anchor="ctr"/>
                </a:tc>
                <a:extLst>
                  <a:ext uri="{0D108BD9-81ED-4DB2-BD59-A6C34878D82A}">
                    <a16:rowId xmlns:a16="http://schemas.microsoft.com/office/drawing/2014/main" val="1582104114"/>
                  </a:ext>
                </a:extLst>
              </a:tr>
              <a:tr h="363720">
                <a:tc rowSpan="2">
                  <a:txBody>
                    <a:bodyPr/>
                    <a:lstStyle/>
                    <a:p>
                      <a:pPr algn="ctr"/>
                      <a:r>
                        <a:rPr kumimoji="1" lang="en-US" altLang="ja-JP" sz="2000" dirty="0"/>
                        <a:t>B2</a:t>
                      </a:r>
                      <a:endParaRPr kumimoji="1" lang="ja-JP" altLang="en-US" sz="2000" dirty="0"/>
                    </a:p>
                  </a:txBody>
                  <a:tcPr anchor="ctr"/>
                </a:tc>
                <a:tc>
                  <a:txBody>
                    <a:bodyPr/>
                    <a:lstStyle/>
                    <a:p>
                      <a:pPr algn="ctr"/>
                      <a:r>
                        <a:rPr kumimoji="1" lang="en-US" altLang="ja-JP" sz="2000" dirty="0"/>
                        <a:t>6-10</a:t>
                      </a:r>
                    </a:p>
                  </a:txBody>
                  <a:tcPr anchor="ctr"/>
                </a:tc>
                <a:tc>
                  <a:txBody>
                    <a:bodyPr/>
                    <a:lstStyle/>
                    <a:p>
                      <a:pPr algn="ctr"/>
                      <a:r>
                        <a:rPr kumimoji="1" lang="en-US" altLang="ja-JP" sz="2000" dirty="0"/>
                        <a:t>22-10</a:t>
                      </a:r>
                    </a:p>
                  </a:txBody>
                  <a:tcPr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algn="ctr"/>
                      <a:r>
                        <a:rPr kumimoji="1" lang="en-US" altLang="ja-JP" sz="2000" dirty="0"/>
                        <a:t>8-10</a:t>
                      </a:r>
                      <a:endParaRPr kumimoji="1" lang="ja-JP" altLang="en-US" sz="2000" dirty="0"/>
                    </a:p>
                  </a:txBody>
                  <a:tcPr anchor="ctr"/>
                </a:tc>
                <a:tc>
                  <a:txBody>
                    <a:bodyPr/>
                    <a:lstStyle/>
                    <a:p>
                      <a:pPr algn="ctr"/>
                      <a:r>
                        <a:rPr kumimoji="1" lang="en-US" altLang="ja-JP" sz="2000" dirty="0"/>
                        <a:t>24-10</a:t>
                      </a:r>
                      <a:endParaRPr kumimoji="1" lang="ja-JP" altLang="en-US" sz="2000" dirty="0"/>
                    </a:p>
                  </a:txBody>
                  <a:tcPr anchor="ctr"/>
                </a:tc>
                <a:extLst>
                  <a:ext uri="{0D108BD9-81ED-4DB2-BD59-A6C34878D82A}">
                    <a16:rowId xmlns:a16="http://schemas.microsoft.com/office/drawing/2014/main" val="3232961228"/>
                  </a:ext>
                </a:extLst>
              </a:tr>
            </a:tbl>
          </a:graphicData>
        </a:graphic>
      </p:graphicFrame>
      <p:sp>
        <p:nvSpPr>
          <p:cNvPr id="2" name="タイトル 1">
            <a:extLst>
              <a:ext uri="{FF2B5EF4-FFF2-40B4-BE49-F238E27FC236}">
                <a16:creationId xmlns:a16="http://schemas.microsoft.com/office/drawing/2014/main" id="{8F5F51F3-B7EE-4886-AD69-DE9CFB2B6981}"/>
              </a:ext>
            </a:extLst>
          </p:cNvPr>
          <p:cNvSpPr>
            <a:spLocks noGrp="1"/>
          </p:cNvSpPr>
          <p:nvPr>
            <p:ph type="title"/>
          </p:nvPr>
        </p:nvSpPr>
        <p:spPr>
          <a:xfrm>
            <a:off x="990600" y="620688"/>
            <a:ext cx="7541840" cy="1143000"/>
          </a:xfrm>
        </p:spPr>
        <p:txBody>
          <a:bodyPr/>
          <a:lstStyle/>
          <a:p>
            <a:r>
              <a:rPr kumimoji="1" lang="ja-JP" altLang="en-US" sz="4000" dirty="0"/>
              <a:t>①総変動</a:t>
            </a:r>
          </a:p>
        </p:txBody>
      </p:sp>
      <p:sp>
        <p:nvSpPr>
          <p:cNvPr id="6" name="テキスト ボックス 5">
            <a:extLst>
              <a:ext uri="{FF2B5EF4-FFF2-40B4-BE49-F238E27FC236}">
                <a16:creationId xmlns:a16="http://schemas.microsoft.com/office/drawing/2014/main" id="{B2A09155-E956-404C-BCB8-008D0ADA4EE6}"/>
              </a:ext>
            </a:extLst>
          </p:cNvPr>
          <p:cNvSpPr txBox="1"/>
          <p:nvPr/>
        </p:nvSpPr>
        <p:spPr>
          <a:xfrm>
            <a:off x="3361054" y="2171302"/>
            <a:ext cx="198002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値</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総平均</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0" name="テキスト ボックス 9">
            <a:extLst>
              <a:ext uri="{FF2B5EF4-FFF2-40B4-BE49-F238E27FC236}">
                <a16:creationId xmlns:a16="http://schemas.microsoft.com/office/drawing/2014/main" id="{E1F675B8-0243-4AAD-A7DB-877985CF699B}"/>
              </a:ext>
            </a:extLst>
          </p:cNvPr>
          <p:cNvSpPr txBox="1"/>
          <p:nvPr/>
        </p:nvSpPr>
        <p:spPr>
          <a:xfrm>
            <a:off x="3980949" y="4788149"/>
            <a:ext cx="954107" cy="400110"/>
          </a:xfrm>
          <a:prstGeom prst="rect">
            <a:avLst/>
          </a:prstGeom>
          <a:noFill/>
        </p:spPr>
        <p:txBody>
          <a:bodyPr wrap="squar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総平均</a:t>
            </a:r>
          </a:p>
        </p:txBody>
      </p:sp>
      <p:cxnSp>
        <p:nvCxnSpPr>
          <p:cNvPr id="11" name="直線矢印コネクタ 10">
            <a:extLst>
              <a:ext uri="{FF2B5EF4-FFF2-40B4-BE49-F238E27FC236}">
                <a16:creationId xmlns:a16="http://schemas.microsoft.com/office/drawing/2014/main" id="{F1686842-85EA-4153-846D-710A15F9CA42}"/>
              </a:ext>
            </a:extLst>
          </p:cNvPr>
          <p:cNvCxnSpPr>
            <a:cxnSpLocks/>
          </p:cNvCxnSpPr>
          <p:nvPr/>
        </p:nvCxnSpPr>
        <p:spPr>
          <a:xfrm flipH="1" flipV="1">
            <a:off x="4334992" y="4552583"/>
            <a:ext cx="123011" cy="298182"/>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右 13">
            <a:extLst>
              <a:ext uri="{FF2B5EF4-FFF2-40B4-BE49-F238E27FC236}">
                <a16:creationId xmlns:a16="http://schemas.microsoft.com/office/drawing/2014/main" id="{36EA23DA-F26B-4E4C-99B0-E017C24B39D4}"/>
              </a:ext>
            </a:extLst>
          </p:cNvPr>
          <p:cNvSpPr/>
          <p:nvPr/>
        </p:nvSpPr>
        <p:spPr>
          <a:xfrm>
            <a:off x="5475094" y="3327714"/>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C4A1DE4-34E2-40B9-AAE8-C9149416E598}"/>
              </a:ext>
            </a:extLst>
          </p:cNvPr>
          <p:cNvSpPr txBox="1"/>
          <p:nvPr/>
        </p:nvSpPr>
        <p:spPr>
          <a:xfrm>
            <a:off x="5976699" y="2148471"/>
            <a:ext cx="193674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偏差平方</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9" name="テキスト ボックス 18">
            <a:extLst>
              <a:ext uri="{FF2B5EF4-FFF2-40B4-BE49-F238E27FC236}">
                <a16:creationId xmlns:a16="http://schemas.microsoft.com/office/drawing/2014/main" id="{09931391-262E-44EE-86BC-D1B8CE5EBE67}"/>
              </a:ext>
            </a:extLst>
          </p:cNvPr>
          <p:cNvSpPr txBox="1"/>
          <p:nvPr/>
        </p:nvSpPr>
        <p:spPr>
          <a:xfrm>
            <a:off x="5158761" y="4802780"/>
            <a:ext cx="2676749"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変動</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=ΣΣ</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528</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1" name="楕円 20">
            <a:extLst>
              <a:ext uri="{FF2B5EF4-FFF2-40B4-BE49-F238E27FC236}">
                <a16:creationId xmlns:a16="http://schemas.microsoft.com/office/drawing/2014/main" id="{10A0056D-A023-4D19-A95D-5ACE87AC83CF}"/>
              </a:ext>
            </a:extLst>
          </p:cNvPr>
          <p:cNvSpPr/>
          <p:nvPr/>
        </p:nvSpPr>
        <p:spPr>
          <a:xfrm>
            <a:off x="1735053" y="4260070"/>
            <a:ext cx="182151" cy="330556"/>
          </a:xfrm>
          <a:prstGeom prst="ellipse">
            <a:avLst/>
          </a:prstGeom>
          <a:solidFill>
            <a:srgbClr val="FFC00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A554120-EECF-4A4C-96C4-CCB29B2976C7}"/>
              </a:ext>
            </a:extLst>
          </p:cNvPr>
          <p:cNvSpPr/>
          <p:nvPr/>
        </p:nvSpPr>
        <p:spPr>
          <a:xfrm>
            <a:off x="4165292" y="4243756"/>
            <a:ext cx="237064" cy="308827"/>
          </a:xfrm>
          <a:prstGeom prst="ellipse">
            <a:avLst/>
          </a:prstGeom>
          <a:solidFill>
            <a:srgbClr val="00B05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5D9E410-19BD-4D07-8884-A627484FBE89}"/>
              </a:ext>
            </a:extLst>
          </p:cNvPr>
          <p:cNvSpPr/>
          <p:nvPr/>
        </p:nvSpPr>
        <p:spPr>
          <a:xfrm>
            <a:off x="7233108" y="4863622"/>
            <a:ext cx="452009" cy="30421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265834E-2B07-4254-93D4-3287F1CF8F72}"/>
              </a:ext>
            </a:extLst>
          </p:cNvPr>
          <p:cNvSpPr txBox="1"/>
          <p:nvPr/>
        </p:nvSpPr>
        <p:spPr>
          <a:xfrm>
            <a:off x="7089092" y="5167841"/>
            <a:ext cx="1368152"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↑総変動</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矢印: U ターン 27">
            <a:extLst>
              <a:ext uri="{FF2B5EF4-FFF2-40B4-BE49-F238E27FC236}">
                <a16:creationId xmlns:a16="http://schemas.microsoft.com/office/drawing/2014/main" id="{C7E6B25D-3C66-4132-AC47-2833C14AAD11}"/>
              </a:ext>
            </a:extLst>
          </p:cNvPr>
          <p:cNvSpPr/>
          <p:nvPr/>
        </p:nvSpPr>
        <p:spPr>
          <a:xfrm rot="5400000">
            <a:off x="7435839" y="4083826"/>
            <a:ext cx="1554480" cy="638721"/>
          </a:xfrm>
          <a:prstGeom prst="uturnArrow">
            <a:avLst>
              <a:gd name="adj1" fmla="val 31150"/>
              <a:gd name="adj2" fmla="val 25000"/>
              <a:gd name="adj3" fmla="val 38521"/>
              <a:gd name="adj4" fmla="val 55437"/>
              <a:gd name="adj5" fmla="val 100000"/>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29" name="コンテンツ プレースホルダー 3">
            <a:extLst>
              <a:ext uri="{FF2B5EF4-FFF2-40B4-BE49-F238E27FC236}">
                <a16:creationId xmlns:a16="http://schemas.microsoft.com/office/drawing/2014/main" id="{3452BF54-3200-4867-9525-473FF86D394A}"/>
              </a:ext>
            </a:extLst>
          </p:cNvPr>
          <p:cNvGraphicFramePr>
            <a:graphicFrameLocks/>
          </p:cNvGraphicFramePr>
          <p:nvPr>
            <p:extLst>
              <p:ext uri="{D42A27DB-BD31-4B8C-83A1-F6EECF244321}">
                <p14:modId xmlns:p14="http://schemas.microsoft.com/office/powerpoint/2010/main" val="3878147123"/>
              </p:ext>
            </p:extLst>
          </p:nvPr>
        </p:nvGraphicFramePr>
        <p:xfrm>
          <a:off x="830050" y="2647232"/>
          <a:ext cx="1786889" cy="1950720"/>
        </p:xfrm>
        <a:graphic>
          <a:graphicData uri="http://schemas.openxmlformats.org/drawingml/2006/table">
            <a:tbl>
              <a:tblPr firstRow="1" firstCol="1" bandRow="1">
                <a:tableStyleId>{5C22544A-7EE6-4342-B048-85BDC9FD1C3A}</a:tableStyleId>
              </a:tblPr>
              <a:tblGrid>
                <a:gridCol w="624205">
                  <a:extLst>
                    <a:ext uri="{9D8B030D-6E8A-4147-A177-3AD203B41FA5}">
                      <a16:colId xmlns:a16="http://schemas.microsoft.com/office/drawing/2014/main" val="916828341"/>
                    </a:ext>
                  </a:extLst>
                </a:gridCol>
                <a:gridCol w="581342">
                  <a:extLst>
                    <a:ext uri="{9D8B030D-6E8A-4147-A177-3AD203B41FA5}">
                      <a16:colId xmlns:a16="http://schemas.microsoft.com/office/drawing/2014/main" val="2995386194"/>
                    </a:ext>
                  </a:extLst>
                </a:gridCol>
                <a:gridCol w="581342">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a:r>
                        <a:rPr kumimoji="1" lang="en-US" altLang="ja-JP" sz="2000" dirty="0"/>
                        <a:t>0</a:t>
                      </a:r>
                    </a:p>
                  </a:txBody>
                  <a:tcPr anchor="ctr"/>
                </a:tc>
                <a:tc>
                  <a:txBody>
                    <a:bodyPr/>
                    <a:lstStyle/>
                    <a:p>
                      <a:pPr algn="ctr"/>
                      <a:r>
                        <a:rPr kumimoji="1" lang="en-US" altLang="ja-JP" sz="2000" dirty="0"/>
                        <a:t>8</a:t>
                      </a:r>
                    </a:p>
                  </a:txBody>
                  <a:tcPr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algn="ctr"/>
                      <a:r>
                        <a:rPr kumimoji="1" lang="en-US" altLang="ja-JP" sz="2000" dirty="0"/>
                        <a:t>2</a:t>
                      </a:r>
                      <a:endParaRPr kumimoji="1" lang="ja-JP" altLang="en-US" sz="2000" dirty="0"/>
                    </a:p>
                  </a:txBody>
                  <a:tcPr anchor="ctr"/>
                </a:tc>
                <a:tc>
                  <a:txBody>
                    <a:bodyPr/>
                    <a:lstStyle/>
                    <a:p>
                      <a:pPr algn="ctr"/>
                      <a:r>
                        <a:rPr kumimoji="1" lang="en-US" altLang="ja-JP" sz="2000" dirty="0"/>
                        <a:t>10</a:t>
                      </a:r>
                      <a:endParaRPr kumimoji="1" lang="ja-JP" altLang="en-US" sz="2000" dirty="0"/>
                    </a:p>
                  </a:txBody>
                  <a:tcPr anchor="ctr"/>
                </a:tc>
                <a:extLst>
                  <a:ext uri="{0D108BD9-81ED-4DB2-BD59-A6C34878D82A}">
                    <a16:rowId xmlns:a16="http://schemas.microsoft.com/office/drawing/2014/main" val="1582104114"/>
                  </a:ext>
                </a:extLst>
              </a:tr>
              <a:tr h="363720">
                <a:tc rowSpan="2">
                  <a:txBody>
                    <a:bodyPr/>
                    <a:lstStyle/>
                    <a:p>
                      <a:pPr algn="ctr"/>
                      <a:r>
                        <a:rPr kumimoji="1" lang="en-US" altLang="ja-JP" sz="2000" dirty="0"/>
                        <a:t>A2</a:t>
                      </a:r>
                      <a:endParaRPr kumimoji="1" lang="ja-JP" altLang="en-US" sz="2000" dirty="0"/>
                    </a:p>
                  </a:txBody>
                  <a:tcPr anchor="ctr"/>
                </a:tc>
                <a:tc>
                  <a:txBody>
                    <a:bodyPr/>
                    <a:lstStyle/>
                    <a:p>
                      <a:pPr algn="ctr"/>
                      <a:r>
                        <a:rPr kumimoji="1" lang="en-US" altLang="ja-JP" sz="2000" dirty="0"/>
                        <a:t>6</a:t>
                      </a:r>
                    </a:p>
                  </a:txBody>
                  <a:tcPr anchor="ctr"/>
                </a:tc>
                <a:tc>
                  <a:txBody>
                    <a:bodyPr/>
                    <a:lstStyle/>
                    <a:p>
                      <a:pPr algn="ctr"/>
                      <a:r>
                        <a:rPr kumimoji="1" lang="en-US" altLang="ja-JP" sz="2000" dirty="0"/>
                        <a:t>22</a:t>
                      </a:r>
                    </a:p>
                  </a:txBody>
                  <a:tcPr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algn="ctr"/>
                      <a:r>
                        <a:rPr kumimoji="1" lang="en-US" altLang="ja-JP" sz="2000" dirty="0"/>
                        <a:t>8</a:t>
                      </a:r>
                      <a:endParaRPr kumimoji="1" lang="ja-JP" altLang="en-US" sz="2000" dirty="0"/>
                    </a:p>
                  </a:txBody>
                  <a:tcPr anchor="ctr"/>
                </a:tc>
                <a:tc>
                  <a:txBody>
                    <a:bodyPr/>
                    <a:lstStyle/>
                    <a:p>
                      <a:pPr algn="ctr"/>
                      <a:r>
                        <a:rPr kumimoji="1" lang="en-US" altLang="ja-JP" sz="2000" dirty="0"/>
                        <a:t>24</a:t>
                      </a:r>
                      <a:endParaRPr kumimoji="1" lang="ja-JP" altLang="en-US" sz="2000" dirty="0"/>
                    </a:p>
                  </a:txBody>
                  <a:tcPr anchor="ctr"/>
                </a:tc>
                <a:extLst>
                  <a:ext uri="{0D108BD9-81ED-4DB2-BD59-A6C34878D82A}">
                    <a16:rowId xmlns:a16="http://schemas.microsoft.com/office/drawing/2014/main" val="3232961228"/>
                  </a:ext>
                </a:extLst>
              </a:tr>
            </a:tbl>
          </a:graphicData>
        </a:graphic>
      </p:graphicFrame>
      <p:sp>
        <p:nvSpPr>
          <p:cNvPr id="30" name="矢印: 右 29">
            <a:extLst>
              <a:ext uri="{FF2B5EF4-FFF2-40B4-BE49-F238E27FC236}">
                <a16:creationId xmlns:a16="http://schemas.microsoft.com/office/drawing/2014/main" id="{991E2DA4-A719-49D8-8E6C-6A5DE03AA86C}"/>
              </a:ext>
            </a:extLst>
          </p:cNvPr>
          <p:cNvSpPr/>
          <p:nvPr/>
        </p:nvSpPr>
        <p:spPr>
          <a:xfrm>
            <a:off x="2694369" y="3333535"/>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1240D458-4924-498C-91DB-4662EED05FE4}"/>
              </a:ext>
            </a:extLst>
          </p:cNvPr>
          <p:cNvSpPr txBox="1"/>
          <p:nvPr/>
        </p:nvSpPr>
        <p:spPr>
          <a:xfrm>
            <a:off x="545828" y="2177389"/>
            <a:ext cx="2414444"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観測データ（特性値）</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27" name="コンテンツ プレースホルダー 3">
            <a:extLst>
              <a:ext uri="{FF2B5EF4-FFF2-40B4-BE49-F238E27FC236}">
                <a16:creationId xmlns:a16="http://schemas.microsoft.com/office/drawing/2014/main" id="{29535E71-0174-452B-BE61-8944A99803FF}"/>
              </a:ext>
            </a:extLst>
          </p:cNvPr>
          <p:cNvGraphicFramePr>
            <a:graphicFrameLocks/>
          </p:cNvGraphicFramePr>
          <p:nvPr>
            <p:extLst>
              <p:ext uri="{D42A27DB-BD31-4B8C-83A1-F6EECF244321}">
                <p14:modId xmlns:p14="http://schemas.microsoft.com/office/powerpoint/2010/main" val="479101622"/>
              </p:ext>
            </p:extLst>
          </p:nvPr>
        </p:nvGraphicFramePr>
        <p:xfrm>
          <a:off x="5954584" y="2579701"/>
          <a:ext cx="2218691" cy="1950720"/>
        </p:xfrm>
        <a:graphic>
          <a:graphicData uri="http://schemas.openxmlformats.org/drawingml/2006/table">
            <a:tbl>
              <a:tblPr firstRow="1" firstCol="1" bandRow="1">
                <a:tableStyleId>{5C22544A-7EE6-4342-B048-85BDC9FD1C3A}</a:tableStyleId>
              </a:tblPr>
              <a:tblGrid>
                <a:gridCol w="624205">
                  <a:extLst>
                    <a:ext uri="{9D8B030D-6E8A-4147-A177-3AD203B41FA5}">
                      <a16:colId xmlns:a16="http://schemas.microsoft.com/office/drawing/2014/main" val="916828341"/>
                    </a:ext>
                  </a:extLst>
                </a:gridCol>
                <a:gridCol w="797243">
                  <a:extLst>
                    <a:ext uri="{9D8B030D-6E8A-4147-A177-3AD203B41FA5}">
                      <a16:colId xmlns:a16="http://schemas.microsoft.com/office/drawing/2014/main" val="2995386194"/>
                    </a:ext>
                  </a:extLst>
                </a:gridCol>
                <a:gridCol w="797243">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a:r>
                        <a:rPr kumimoji="1" lang="en-US" altLang="ja-JP" sz="2000" dirty="0"/>
                        <a:t>(-10)</a:t>
                      </a:r>
                      <a:r>
                        <a:rPr kumimoji="1" lang="en-US" altLang="ja-JP" sz="2000" baseline="30000" dirty="0"/>
                        <a:t>2</a:t>
                      </a:r>
                    </a:p>
                  </a:txBody>
                  <a:tcPr anchor="ctr"/>
                </a:tc>
                <a:tc>
                  <a:txBody>
                    <a:bodyPr/>
                    <a:lstStyle/>
                    <a:p>
                      <a:pPr algn="ctr"/>
                      <a:r>
                        <a:rPr kumimoji="1" lang="en-US" altLang="ja-JP" sz="2000" dirty="0"/>
                        <a:t>(-2)</a:t>
                      </a:r>
                      <a:r>
                        <a:rPr kumimoji="1" lang="en-US" altLang="ja-JP" sz="2000" baseline="30000" dirty="0"/>
                        <a:t>2</a:t>
                      </a:r>
                    </a:p>
                  </a:txBody>
                  <a:tcPr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(-8)</a:t>
                      </a:r>
                      <a:r>
                        <a:rPr kumimoji="1" lang="en-US" altLang="ja-JP" sz="2000" baseline="30000" dirty="0"/>
                        <a:t>2</a:t>
                      </a: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0</a:t>
                      </a:r>
                      <a:r>
                        <a:rPr kumimoji="1" lang="en-US" altLang="ja-JP" sz="2000" baseline="30000" dirty="0"/>
                        <a:t>2</a:t>
                      </a:r>
                      <a:endParaRPr kumimoji="1" lang="ja-JP" altLang="en-US" sz="2000" dirty="0"/>
                    </a:p>
                  </a:txBody>
                  <a:tcPr anchor="ctr"/>
                </a:tc>
                <a:extLst>
                  <a:ext uri="{0D108BD9-81ED-4DB2-BD59-A6C34878D82A}">
                    <a16:rowId xmlns:a16="http://schemas.microsoft.com/office/drawing/2014/main" val="1582104114"/>
                  </a:ext>
                </a:extLst>
              </a:tr>
              <a:tr h="363720">
                <a:tc rowSpan="2">
                  <a:txBody>
                    <a:bodyPr/>
                    <a:lstStyle/>
                    <a:p>
                      <a:pPr algn="ctr"/>
                      <a:r>
                        <a:rPr kumimoji="1" lang="en-US" altLang="ja-JP" sz="2000" dirty="0"/>
                        <a:t>A2</a:t>
                      </a:r>
                      <a:endParaRPr kumimoji="1" lang="ja-JP" altLang="en-US" sz="2000" dirty="0"/>
                    </a:p>
                  </a:txBody>
                  <a:tcPr anchor="ctr"/>
                </a:tc>
                <a:tc>
                  <a:txBody>
                    <a:bodyPr/>
                    <a:lstStyle/>
                    <a:p>
                      <a:pPr algn="ctr"/>
                      <a:r>
                        <a:rPr kumimoji="1" lang="en-US" altLang="ja-JP" sz="2000" dirty="0"/>
                        <a:t>(-4)</a:t>
                      </a:r>
                      <a:r>
                        <a:rPr kumimoji="1" lang="en-US" altLang="ja-JP" sz="2000" baseline="30000" dirty="0"/>
                        <a:t>2</a:t>
                      </a:r>
                    </a:p>
                  </a:txBody>
                  <a:tcPr anchor="ctr"/>
                </a:tc>
                <a:tc>
                  <a:txBody>
                    <a:bodyPr/>
                    <a:lstStyle/>
                    <a:p>
                      <a:pPr algn="ctr"/>
                      <a:r>
                        <a:rPr kumimoji="1" lang="en-US" altLang="ja-JP" sz="2000" dirty="0"/>
                        <a:t>12</a:t>
                      </a:r>
                      <a:r>
                        <a:rPr kumimoji="1" lang="en-US" altLang="ja-JP" sz="2000" baseline="30000" dirty="0"/>
                        <a:t>2</a:t>
                      </a:r>
                    </a:p>
                  </a:txBody>
                  <a:tcPr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(-2)</a:t>
                      </a:r>
                      <a:r>
                        <a:rPr kumimoji="1" lang="en-US" altLang="ja-JP" sz="2000" baseline="30000" dirty="0"/>
                        <a:t>2</a:t>
                      </a: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aseline="0" dirty="0"/>
                        <a:t>14</a:t>
                      </a:r>
                      <a:r>
                        <a:rPr kumimoji="1" lang="en-US" altLang="ja-JP" sz="2000" baseline="30000" dirty="0"/>
                        <a:t>2</a:t>
                      </a:r>
                      <a:endParaRPr kumimoji="1" lang="ja-JP" altLang="en-US" sz="2000" dirty="0"/>
                    </a:p>
                  </a:txBody>
                  <a:tcPr anchor="ctr"/>
                </a:tc>
                <a:extLst>
                  <a:ext uri="{0D108BD9-81ED-4DB2-BD59-A6C34878D82A}">
                    <a16:rowId xmlns:a16="http://schemas.microsoft.com/office/drawing/2014/main" val="3232961228"/>
                  </a:ext>
                </a:extLst>
              </a:tr>
            </a:tbl>
          </a:graphicData>
        </a:graphic>
      </p:graphicFrame>
      <p:sp>
        <p:nvSpPr>
          <p:cNvPr id="31" name="テキスト ボックス 30">
            <a:extLst>
              <a:ext uri="{FF2B5EF4-FFF2-40B4-BE49-F238E27FC236}">
                <a16:creationId xmlns:a16="http://schemas.microsoft.com/office/drawing/2014/main" id="{5E19515A-D533-491C-8FC9-93A083F2CEE4}"/>
              </a:ext>
            </a:extLst>
          </p:cNvPr>
          <p:cNvSpPr txBox="1"/>
          <p:nvPr/>
        </p:nvSpPr>
        <p:spPr>
          <a:xfrm>
            <a:off x="683758" y="5590113"/>
            <a:ext cx="5107488"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注：自由度＝データ数（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総平均の数（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7</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57034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animBg="1"/>
      <p:bldP spid="18" grpId="0"/>
      <p:bldP spid="19" grpId="0"/>
      <p:bldP spid="22" grpId="0" animBg="1"/>
      <p:bldP spid="24" grpId="0" animBg="1"/>
      <p:bldP spid="25" grpId="0"/>
      <p:bldP spid="28" grpId="0" animBg="1"/>
      <p:bldP spid="30" grpId="0" animBg="1"/>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5F51F3-B7EE-4886-AD69-DE9CFB2B6981}"/>
              </a:ext>
            </a:extLst>
          </p:cNvPr>
          <p:cNvSpPr>
            <a:spLocks noGrp="1"/>
          </p:cNvSpPr>
          <p:nvPr>
            <p:ph type="title"/>
          </p:nvPr>
        </p:nvSpPr>
        <p:spPr>
          <a:xfrm>
            <a:off x="323528" y="620688"/>
            <a:ext cx="8476323" cy="1143000"/>
          </a:xfrm>
        </p:spPr>
        <p:txBody>
          <a:bodyPr/>
          <a:lstStyle/>
          <a:p>
            <a:r>
              <a:rPr kumimoji="1" lang="ja-JP" altLang="en-US" sz="4000" dirty="0"/>
              <a:t>②要因</a:t>
            </a:r>
            <a:r>
              <a:rPr kumimoji="1" lang="en-US" altLang="ja-JP" sz="4000" dirty="0"/>
              <a:t>A</a:t>
            </a:r>
            <a:r>
              <a:rPr kumimoji="1" lang="ja-JP" altLang="en-US" sz="4000" dirty="0"/>
              <a:t>による変動</a:t>
            </a:r>
          </a:p>
        </p:txBody>
      </p:sp>
      <p:sp>
        <p:nvSpPr>
          <p:cNvPr id="3" name="テキスト ボックス 2">
            <a:extLst>
              <a:ext uri="{FF2B5EF4-FFF2-40B4-BE49-F238E27FC236}">
                <a16:creationId xmlns:a16="http://schemas.microsoft.com/office/drawing/2014/main" id="{93BCFAD7-7F79-48F2-87EB-0767D0359190}"/>
              </a:ext>
            </a:extLst>
          </p:cNvPr>
          <p:cNvSpPr txBox="1"/>
          <p:nvPr/>
        </p:nvSpPr>
        <p:spPr>
          <a:xfrm>
            <a:off x="592167" y="4598727"/>
            <a:ext cx="2602664" cy="646331"/>
          </a:xfrm>
          <a:prstGeom prst="rect">
            <a:avLst/>
          </a:prstGeom>
          <a:noFill/>
        </p:spPr>
        <p:txBody>
          <a:bodyPr wrap="square" rtlCol="0">
            <a:spAutoFit/>
          </a:bodyPr>
          <a:lstStyle/>
          <a:p>
            <a:r>
              <a:rPr lang="ja-JP" altLang="en-US" sz="1800" dirty="0">
                <a:solidFill>
                  <a:schemeClr val="bg1"/>
                </a:solidFill>
                <a:latin typeface="+mj-ea"/>
                <a:ea typeface="+mj-ea"/>
              </a:rPr>
              <a:t>要因</a:t>
            </a:r>
            <a:r>
              <a:rPr lang="en-US" altLang="ja-JP" sz="1800" dirty="0">
                <a:solidFill>
                  <a:schemeClr val="bg1"/>
                </a:solidFill>
                <a:latin typeface="+mj-ea"/>
                <a:ea typeface="+mj-ea"/>
              </a:rPr>
              <a:t>A</a:t>
            </a:r>
            <a:r>
              <a:rPr lang="ja-JP" altLang="en-US" sz="1800" dirty="0">
                <a:solidFill>
                  <a:schemeClr val="bg1"/>
                </a:solidFill>
                <a:latin typeface="+mj-ea"/>
                <a:ea typeface="+mj-ea"/>
              </a:rPr>
              <a:t>の各水準内の値は全て同じになるはず</a:t>
            </a:r>
            <a:r>
              <a:rPr lang="en-US" altLang="ja-JP" sz="1800" dirty="0">
                <a:solidFill>
                  <a:schemeClr val="bg1"/>
                </a:solidFill>
                <a:latin typeface="+mj-ea"/>
                <a:ea typeface="+mj-ea"/>
              </a:rPr>
              <a:t>…</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48" name="コンテンツ プレースホルダー 3">
            <a:extLst>
              <a:ext uri="{FF2B5EF4-FFF2-40B4-BE49-F238E27FC236}">
                <a16:creationId xmlns:a16="http://schemas.microsoft.com/office/drawing/2014/main" id="{37614675-120B-4E11-B1CE-E07C8BD155A9}"/>
              </a:ext>
            </a:extLst>
          </p:cNvPr>
          <p:cNvGraphicFramePr>
            <a:graphicFrameLocks/>
          </p:cNvGraphicFramePr>
          <p:nvPr>
            <p:extLst>
              <p:ext uri="{D42A27DB-BD31-4B8C-83A1-F6EECF244321}">
                <p14:modId xmlns:p14="http://schemas.microsoft.com/office/powerpoint/2010/main" val="2467880155"/>
              </p:ext>
            </p:extLst>
          </p:nvPr>
        </p:nvGraphicFramePr>
        <p:xfrm>
          <a:off x="3144817" y="2551381"/>
          <a:ext cx="2284256" cy="1950720"/>
        </p:xfrm>
        <a:graphic>
          <a:graphicData uri="http://schemas.openxmlformats.org/drawingml/2006/table">
            <a:tbl>
              <a:tblPr firstRow="1" firstCol="1" bandRow="1">
                <a:tableStyleId>{5C22544A-7EE6-4342-B048-85BDC9FD1C3A}</a:tableStyleId>
              </a:tblPr>
              <a:tblGrid>
                <a:gridCol w="624205">
                  <a:extLst>
                    <a:ext uri="{9D8B030D-6E8A-4147-A177-3AD203B41FA5}">
                      <a16:colId xmlns:a16="http://schemas.microsoft.com/office/drawing/2014/main" val="916828341"/>
                    </a:ext>
                  </a:extLst>
                </a:gridCol>
                <a:gridCol w="827884">
                  <a:extLst>
                    <a:ext uri="{9D8B030D-6E8A-4147-A177-3AD203B41FA5}">
                      <a16:colId xmlns:a16="http://schemas.microsoft.com/office/drawing/2014/main" val="2995386194"/>
                    </a:ext>
                  </a:extLst>
                </a:gridCol>
                <a:gridCol w="832167">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a:r>
                        <a:rPr kumimoji="1" lang="en-US" altLang="ja-JP" sz="2000" dirty="0"/>
                        <a:t>5-10</a:t>
                      </a:r>
                    </a:p>
                  </a:txBody>
                  <a:tcPr anchor="ctr"/>
                </a:tc>
                <a:tc>
                  <a:txBody>
                    <a:bodyPr/>
                    <a:lstStyle/>
                    <a:p>
                      <a:pPr algn="ctr"/>
                      <a:r>
                        <a:rPr kumimoji="1" lang="en-US" altLang="ja-JP" sz="2000" dirty="0"/>
                        <a:t>5-10</a:t>
                      </a:r>
                    </a:p>
                  </a:txBody>
                  <a:tcPr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algn="ctr"/>
                      <a:r>
                        <a:rPr kumimoji="1" lang="en-US" altLang="ja-JP" sz="2000" dirty="0"/>
                        <a:t>5-10</a:t>
                      </a:r>
                      <a:endParaRPr kumimoji="1" lang="ja-JP" altLang="en-US" sz="2000" dirty="0"/>
                    </a:p>
                  </a:txBody>
                  <a:tcPr anchor="ctr"/>
                </a:tc>
                <a:tc>
                  <a:txBody>
                    <a:bodyPr/>
                    <a:lstStyle/>
                    <a:p>
                      <a:pPr algn="ctr"/>
                      <a:r>
                        <a:rPr kumimoji="1" lang="en-US" altLang="ja-JP" sz="2000" dirty="0"/>
                        <a:t>5-10</a:t>
                      </a:r>
                      <a:endParaRPr kumimoji="1" lang="ja-JP" altLang="en-US" sz="2000" dirty="0"/>
                    </a:p>
                  </a:txBody>
                  <a:tcPr anchor="ctr"/>
                </a:tc>
                <a:extLst>
                  <a:ext uri="{0D108BD9-81ED-4DB2-BD59-A6C34878D82A}">
                    <a16:rowId xmlns:a16="http://schemas.microsoft.com/office/drawing/2014/main" val="1582104114"/>
                  </a:ext>
                </a:extLst>
              </a:tr>
              <a:tr h="363720">
                <a:tc rowSpan="2">
                  <a:txBody>
                    <a:bodyPr/>
                    <a:lstStyle/>
                    <a:p>
                      <a:pPr algn="ctr"/>
                      <a:r>
                        <a:rPr kumimoji="1" lang="en-US" altLang="ja-JP" sz="2000" dirty="0"/>
                        <a:t>A2</a:t>
                      </a:r>
                      <a:endParaRPr kumimoji="1" lang="ja-JP" altLang="en-US" sz="2000" dirty="0"/>
                    </a:p>
                  </a:txBody>
                  <a:tcPr anchor="ctr"/>
                </a:tc>
                <a:tc>
                  <a:txBody>
                    <a:bodyPr/>
                    <a:lstStyle/>
                    <a:p>
                      <a:pPr algn="ctr"/>
                      <a:r>
                        <a:rPr kumimoji="1" lang="en-US" altLang="ja-JP" sz="2000" dirty="0"/>
                        <a:t>15-10</a:t>
                      </a:r>
                    </a:p>
                  </a:txBody>
                  <a:tcPr anchor="ctr"/>
                </a:tc>
                <a:tc>
                  <a:txBody>
                    <a:bodyPr/>
                    <a:lstStyle/>
                    <a:p>
                      <a:pPr algn="ctr"/>
                      <a:r>
                        <a:rPr kumimoji="1" lang="en-US" altLang="ja-JP" sz="2000" dirty="0"/>
                        <a:t>15-10</a:t>
                      </a:r>
                    </a:p>
                  </a:txBody>
                  <a:tcPr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algn="ctr"/>
                      <a:r>
                        <a:rPr kumimoji="1" lang="en-US" altLang="ja-JP" sz="2000" dirty="0"/>
                        <a:t>15-10</a:t>
                      </a:r>
                      <a:endParaRPr kumimoji="1" lang="ja-JP" altLang="en-US" sz="2000" dirty="0"/>
                    </a:p>
                  </a:txBody>
                  <a:tcPr anchor="ctr"/>
                </a:tc>
                <a:tc>
                  <a:txBody>
                    <a:bodyPr/>
                    <a:lstStyle/>
                    <a:p>
                      <a:pPr algn="ctr"/>
                      <a:r>
                        <a:rPr kumimoji="1" lang="en-US" altLang="ja-JP" sz="2000" dirty="0"/>
                        <a:t>15-10</a:t>
                      </a:r>
                      <a:endParaRPr kumimoji="1" lang="ja-JP" altLang="en-US" sz="2000" dirty="0"/>
                    </a:p>
                  </a:txBody>
                  <a:tcPr anchor="ctr"/>
                </a:tc>
                <a:extLst>
                  <a:ext uri="{0D108BD9-81ED-4DB2-BD59-A6C34878D82A}">
                    <a16:rowId xmlns:a16="http://schemas.microsoft.com/office/drawing/2014/main" val="3232961228"/>
                  </a:ext>
                </a:extLst>
              </a:tr>
            </a:tbl>
          </a:graphicData>
        </a:graphic>
      </p:graphicFrame>
      <p:sp>
        <p:nvSpPr>
          <p:cNvPr id="49" name="テキスト ボックス 48">
            <a:extLst>
              <a:ext uri="{FF2B5EF4-FFF2-40B4-BE49-F238E27FC236}">
                <a16:creationId xmlns:a16="http://schemas.microsoft.com/office/drawing/2014/main" id="{E2B3A3E3-DAB3-4C04-B668-B01D548382B3}"/>
              </a:ext>
            </a:extLst>
          </p:cNvPr>
          <p:cNvSpPr txBox="1"/>
          <p:nvPr/>
        </p:nvSpPr>
        <p:spPr>
          <a:xfrm>
            <a:off x="3028889" y="2140577"/>
            <a:ext cx="2492990"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行平均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総平均</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0" name="テキスト ボックス 49">
            <a:extLst>
              <a:ext uri="{FF2B5EF4-FFF2-40B4-BE49-F238E27FC236}">
                <a16:creationId xmlns:a16="http://schemas.microsoft.com/office/drawing/2014/main" id="{DF272D17-07C5-46E9-BAA9-66A548CA2538}"/>
              </a:ext>
            </a:extLst>
          </p:cNvPr>
          <p:cNvSpPr txBox="1"/>
          <p:nvPr/>
        </p:nvSpPr>
        <p:spPr>
          <a:xfrm>
            <a:off x="4247352" y="4656124"/>
            <a:ext cx="954107" cy="400110"/>
          </a:xfrm>
          <a:prstGeom prst="rect">
            <a:avLst/>
          </a:prstGeom>
          <a:noFill/>
        </p:spPr>
        <p:txBody>
          <a:bodyPr wrap="squar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総平均</a:t>
            </a:r>
          </a:p>
        </p:txBody>
      </p:sp>
      <p:cxnSp>
        <p:nvCxnSpPr>
          <p:cNvPr id="51" name="直線矢印コネクタ 50">
            <a:extLst>
              <a:ext uri="{FF2B5EF4-FFF2-40B4-BE49-F238E27FC236}">
                <a16:creationId xmlns:a16="http://schemas.microsoft.com/office/drawing/2014/main" id="{9E9C2C54-FA8C-4FBC-A99E-BB58EE93E0D9}"/>
              </a:ext>
            </a:extLst>
          </p:cNvPr>
          <p:cNvCxnSpPr>
            <a:cxnSpLocks/>
          </p:cNvCxnSpPr>
          <p:nvPr/>
        </p:nvCxnSpPr>
        <p:spPr>
          <a:xfrm flipH="1" flipV="1">
            <a:off x="4396437" y="4449636"/>
            <a:ext cx="123011" cy="298182"/>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2" name="矢印: 右 51">
            <a:extLst>
              <a:ext uri="{FF2B5EF4-FFF2-40B4-BE49-F238E27FC236}">
                <a16:creationId xmlns:a16="http://schemas.microsoft.com/office/drawing/2014/main" id="{FF8D3E01-1B23-4DAC-971A-3A7C9495EF95}"/>
              </a:ext>
            </a:extLst>
          </p:cNvPr>
          <p:cNvSpPr/>
          <p:nvPr/>
        </p:nvSpPr>
        <p:spPr>
          <a:xfrm>
            <a:off x="5466654" y="3275294"/>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7773BE92-67DF-4E7E-91F1-CD322A6270F2}"/>
              </a:ext>
            </a:extLst>
          </p:cNvPr>
          <p:cNvSpPr txBox="1"/>
          <p:nvPr/>
        </p:nvSpPr>
        <p:spPr>
          <a:xfrm>
            <a:off x="5968259" y="2096051"/>
            <a:ext cx="193674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偏差平方</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4" name="テキスト ボックス 53">
            <a:extLst>
              <a:ext uri="{FF2B5EF4-FFF2-40B4-BE49-F238E27FC236}">
                <a16:creationId xmlns:a16="http://schemas.microsoft.com/office/drawing/2014/main" id="{B1A61660-8351-47A8-90AD-293E113B9CE3}"/>
              </a:ext>
            </a:extLst>
          </p:cNvPr>
          <p:cNvSpPr txBox="1"/>
          <p:nvPr/>
        </p:nvSpPr>
        <p:spPr>
          <a:xfrm>
            <a:off x="5354350" y="5000521"/>
            <a:ext cx="2676749"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変動</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=ΣΣ</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200</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5" name="楕円 54">
            <a:extLst>
              <a:ext uri="{FF2B5EF4-FFF2-40B4-BE49-F238E27FC236}">
                <a16:creationId xmlns:a16="http://schemas.microsoft.com/office/drawing/2014/main" id="{90B9E4F9-CE60-42DB-94DD-3329A364F7A9}"/>
              </a:ext>
            </a:extLst>
          </p:cNvPr>
          <p:cNvSpPr/>
          <p:nvPr/>
        </p:nvSpPr>
        <p:spPr>
          <a:xfrm>
            <a:off x="1726613" y="4207650"/>
            <a:ext cx="182151" cy="330556"/>
          </a:xfrm>
          <a:prstGeom prst="ellipse">
            <a:avLst/>
          </a:prstGeom>
          <a:solidFill>
            <a:srgbClr val="FFC00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7F7F25B8-9192-445A-A330-665A8A844249}"/>
              </a:ext>
            </a:extLst>
          </p:cNvPr>
          <p:cNvSpPr/>
          <p:nvPr/>
        </p:nvSpPr>
        <p:spPr>
          <a:xfrm>
            <a:off x="4233780" y="4162990"/>
            <a:ext cx="262378" cy="308827"/>
          </a:xfrm>
          <a:prstGeom prst="ellipse">
            <a:avLst/>
          </a:prstGeom>
          <a:solidFill>
            <a:srgbClr val="00B05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四角形: 角を丸くする 56">
            <a:extLst>
              <a:ext uri="{FF2B5EF4-FFF2-40B4-BE49-F238E27FC236}">
                <a16:creationId xmlns:a16="http://schemas.microsoft.com/office/drawing/2014/main" id="{3CA67683-C386-41D2-80E8-AE9111C5D1BD}"/>
              </a:ext>
            </a:extLst>
          </p:cNvPr>
          <p:cNvSpPr/>
          <p:nvPr/>
        </p:nvSpPr>
        <p:spPr>
          <a:xfrm>
            <a:off x="7428697" y="5061363"/>
            <a:ext cx="452009" cy="30421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59EF8AD4-4CFB-4D89-B996-DB20A90DCAF8}"/>
              </a:ext>
            </a:extLst>
          </p:cNvPr>
          <p:cNvSpPr txBox="1"/>
          <p:nvPr/>
        </p:nvSpPr>
        <p:spPr>
          <a:xfrm>
            <a:off x="5968259" y="5328871"/>
            <a:ext cx="1956755"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要因</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の変動↑</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9" name="矢印: U ターン 58">
            <a:extLst>
              <a:ext uri="{FF2B5EF4-FFF2-40B4-BE49-F238E27FC236}">
                <a16:creationId xmlns:a16="http://schemas.microsoft.com/office/drawing/2014/main" id="{F65E516A-B587-49D7-9C62-B739C6049113}"/>
              </a:ext>
            </a:extLst>
          </p:cNvPr>
          <p:cNvSpPr/>
          <p:nvPr/>
        </p:nvSpPr>
        <p:spPr>
          <a:xfrm rot="5400000">
            <a:off x="7411640" y="4189760"/>
            <a:ext cx="1728193" cy="638721"/>
          </a:xfrm>
          <a:prstGeom prst="uturnArrow">
            <a:avLst>
              <a:gd name="adj1" fmla="val 31150"/>
              <a:gd name="adj2" fmla="val 25000"/>
              <a:gd name="adj3" fmla="val 38521"/>
              <a:gd name="adj4" fmla="val 55437"/>
              <a:gd name="adj5" fmla="val 100000"/>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60" name="コンテンツ プレースホルダー 3">
            <a:extLst>
              <a:ext uri="{FF2B5EF4-FFF2-40B4-BE49-F238E27FC236}">
                <a16:creationId xmlns:a16="http://schemas.microsoft.com/office/drawing/2014/main" id="{5586A2E5-8201-47E9-B9B8-1225D35DB708}"/>
              </a:ext>
            </a:extLst>
          </p:cNvPr>
          <p:cNvGraphicFramePr>
            <a:graphicFrameLocks/>
          </p:cNvGraphicFramePr>
          <p:nvPr>
            <p:extLst>
              <p:ext uri="{D42A27DB-BD31-4B8C-83A1-F6EECF244321}">
                <p14:modId xmlns:p14="http://schemas.microsoft.com/office/powerpoint/2010/main" val="1178047051"/>
              </p:ext>
            </p:extLst>
          </p:nvPr>
        </p:nvGraphicFramePr>
        <p:xfrm>
          <a:off x="876832" y="2608829"/>
          <a:ext cx="1745633" cy="1950720"/>
        </p:xfrm>
        <a:graphic>
          <a:graphicData uri="http://schemas.openxmlformats.org/drawingml/2006/table">
            <a:tbl>
              <a:tblPr firstRow="1" firstCol="1" bandRow="1">
                <a:tableStyleId>{5C22544A-7EE6-4342-B048-85BDC9FD1C3A}</a:tableStyleId>
              </a:tblPr>
              <a:tblGrid>
                <a:gridCol w="582949">
                  <a:extLst>
                    <a:ext uri="{9D8B030D-6E8A-4147-A177-3AD203B41FA5}">
                      <a16:colId xmlns:a16="http://schemas.microsoft.com/office/drawing/2014/main" val="916828341"/>
                    </a:ext>
                  </a:extLst>
                </a:gridCol>
                <a:gridCol w="581342">
                  <a:extLst>
                    <a:ext uri="{9D8B030D-6E8A-4147-A177-3AD203B41FA5}">
                      <a16:colId xmlns:a16="http://schemas.microsoft.com/office/drawing/2014/main" val="2995386194"/>
                    </a:ext>
                  </a:extLst>
                </a:gridCol>
                <a:gridCol w="581342">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a:r>
                        <a:rPr kumimoji="1" lang="en-US" altLang="ja-JP" sz="2000" dirty="0"/>
                        <a:t>5</a:t>
                      </a:r>
                    </a:p>
                  </a:txBody>
                  <a:tcPr anchor="ctr"/>
                </a:tc>
                <a:tc>
                  <a:txBody>
                    <a:bodyPr/>
                    <a:lstStyle/>
                    <a:p>
                      <a:pPr algn="ctr"/>
                      <a:r>
                        <a:rPr kumimoji="1" lang="en-US" altLang="ja-JP" sz="2000" dirty="0"/>
                        <a:t>5</a:t>
                      </a:r>
                    </a:p>
                  </a:txBody>
                  <a:tcPr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algn="ctr"/>
                      <a:r>
                        <a:rPr kumimoji="1" lang="en-US" altLang="ja-JP" sz="2000" dirty="0"/>
                        <a:t>5</a:t>
                      </a:r>
                      <a:endParaRPr kumimoji="1" lang="ja-JP" altLang="en-US" sz="2000" dirty="0"/>
                    </a:p>
                  </a:txBody>
                  <a:tcPr anchor="ctr"/>
                </a:tc>
                <a:tc>
                  <a:txBody>
                    <a:bodyPr/>
                    <a:lstStyle/>
                    <a:p>
                      <a:pPr algn="ctr"/>
                      <a:r>
                        <a:rPr kumimoji="1" lang="en-US" altLang="ja-JP" sz="2000" dirty="0"/>
                        <a:t>5</a:t>
                      </a:r>
                      <a:endParaRPr kumimoji="1" lang="ja-JP" altLang="en-US" sz="2000" dirty="0"/>
                    </a:p>
                  </a:txBody>
                  <a:tcPr anchor="ctr"/>
                </a:tc>
                <a:extLst>
                  <a:ext uri="{0D108BD9-81ED-4DB2-BD59-A6C34878D82A}">
                    <a16:rowId xmlns:a16="http://schemas.microsoft.com/office/drawing/2014/main" val="1582104114"/>
                  </a:ext>
                </a:extLst>
              </a:tr>
              <a:tr h="363720">
                <a:tc rowSpan="2">
                  <a:txBody>
                    <a:bodyPr/>
                    <a:lstStyle/>
                    <a:p>
                      <a:pPr algn="ctr"/>
                      <a:r>
                        <a:rPr kumimoji="1" lang="en-US" altLang="ja-JP" sz="2000" dirty="0"/>
                        <a:t>A2</a:t>
                      </a:r>
                      <a:endParaRPr kumimoji="1" lang="ja-JP" altLang="en-US" sz="2000" dirty="0"/>
                    </a:p>
                  </a:txBody>
                  <a:tcPr anchor="ctr"/>
                </a:tc>
                <a:tc>
                  <a:txBody>
                    <a:bodyPr/>
                    <a:lstStyle/>
                    <a:p>
                      <a:pPr algn="ctr"/>
                      <a:r>
                        <a:rPr kumimoji="1" lang="en-US" altLang="ja-JP" sz="2000" dirty="0"/>
                        <a:t>15</a:t>
                      </a:r>
                    </a:p>
                  </a:txBody>
                  <a:tcPr anchor="ctr"/>
                </a:tc>
                <a:tc>
                  <a:txBody>
                    <a:bodyPr/>
                    <a:lstStyle/>
                    <a:p>
                      <a:pPr algn="ctr"/>
                      <a:r>
                        <a:rPr kumimoji="1" lang="en-US" altLang="ja-JP" sz="2000" dirty="0"/>
                        <a:t>15</a:t>
                      </a:r>
                    </a:p>
                  </a:txBody>
                  <a:tcPr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algn="ctr"/>
                      <a:r>
                        <a:rPr kumimoji="1" lang="en-US" altLang="ja-JP" sz="2000" dirty="0"/>
                        <a:t>15</a:t>
                      </a:r>
                      <a:endParaRPr kumimoji="1" lang="ja-JP" altLang="en-US" sz="2000" dirty="0"/>
                    </a:p>
                  </a:txBody>
                  <a:tcPr anchor="ctr"/>
                </a:tc>
                <a:tc>
                  <a:txBody>
                    <a:bodyPr/>
                    <a:lstStyle/>
                    <a:p>
                      <a:pPr algn="ctr"/>
                      <a:r>
                        <a:rPr kumimoji="1" lang="en-US" altLang="ja-JP" sz="2000" dirty="0"/>
                        <a:t>15</a:t>
                      </a:r>
                      <a:endParaRPr kumimoji="1" lang="ja-JP" altLang="en-US" sz="2000" dirty="0"/>
                    </a:p>
                  </a:txBody>
                  <a:tcPr anchor="ctr"/>
                </a:tc>
                <a:extLst>
                  <a:ext uri="{0D108BD9-81ED-4DB2-BD59-A6C34878D82A}">
                    <a16:rowId xmlns:a16="http://schemas.microsoft.com/office/drawing/2014/main" val="3232961228"/>
                  </a:ext>
                </a:extLst>
              </a:tr>
            </a:tbl>
          </a:graphicData>
        </a:graphic>
      </p:graphicFrame>
      <p:sp>
        <p:nvSpPr>
          <p:cNvPr id="61" name="矢印: 右 60">
            <a:extLst>
              <a:ext uri="{FF2B5EF4-FFF2-40B4-BE49-F238E27FC236}">
                <a16:creationId xmlns:a16="http://schemas.microsoft.com/office/drawing/2014/main" id="{8A13059B-7665-4432-A5C5-6E8A0E15C37E}"/>
              </a:ext>
            </a:extLst>
          </p:cNvPr>
          <p:cNvSpPr/>
          <p:nvPr/>
        </p:nvSpPr>
        <p:spPr>
          <a:xfrm>
            <a:off x="2751640" y="3525122"/>
            <a:ext cx="362613"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BC1FFA3E-A242-42F5-AFF8-42200847C659}"/>
              </a:ext>
            </a:extLst>
          </p:cNvPr>
          <p:cNvSpPr txBox="1"/>
          <p:nvPr/>
        </p:nvSpPr>
        <p:spPr>
          <a:xfrm>
            <a:off x="796317" y="1851676"/>
            <a:ext cx="2020439"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の主効果しかなければ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63" name="コンテンツ プレースホルダー 3">
            <a:extLst>
              <a:ext uri="{FF2B5EF4-FFF2-40B4-BE49-F238E27FC236}">
                <a16:creationId xmlns:a16="http://schemas.microsoft.com/office/drawing/2014/main" id="{CCF88277-6315-4521-BDF5-BD8C49F42CC0}"/>
              </a:ext>
            </a:extLst>
          </p:cNvPr>
          <p:cNvGraphicFramePr>
            <a:graphicFrameLocks/>
          </p:cNvGraphicFramePr>
          <p:nvPr>
            <p:extLst>
              <p:ext uri="{D42A27DB-BD31-4B8C-83A1-F6EECF244321}">
                <p14:modId xmlns:p14="http://schemas.microsoft.com/office/powerpoint/2010/main" val="1063889821"/>
              </p:ext>
            </p:extLst>
          </p:nvPr>
        </p:nvGraphicFramePr>
        <p:xfrm>
          <a:off x="5946144" y="2527281"/>
          <a:ext cx="2218691" cy="1950720"/>
        </p:xfrm>
        <a:graphic>
          <a:graphicData uri="http://schemas.openxmlformats.org/drawingml/2006/table">
            <a:tbl>
              <a:tblPr firstRow="1" firstCol="1" bandRow="1">
                <a:tableStyleId>{5C22544A-7EE6-4342-B048-85BDC9FD1C3A}</a:tableStyleId>
              </a:tblPr>
              <a:tblGrid>
                <a:gridCol w="624205">
                  <a:extLst>
                    <a:ext uri="{9D8B030D-6E8A-4147-A177-3AD203B41FA5}">
                      <a16:colId xmlns:a16="http://schemas.microsoft.com/office/drawing/2014/main" val="916828341"/>
                    </a:ext>
                  </a:extLst>
                </a:gridCol>
                <a:gridCol w="797243">
                  <a:extLst>
                    <a:ext uri="{9D8B030D-6E8A-4147-A177-3AD203B41FA5}">
                      <a16:colId xmlns:a16="http://schemas.microsoft.com/office/drawing/2014/main" val="2995386194"/>
                    </a:ext>
                  </a:extLst>
                </a:gridCol>
                <a:gridCol w="797243">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a:r>
                        <a:rPr kumimoji="1" lang="en-US" altLang="ja-JP" sz="2000" dirty="0"/>
                        <a:t>(-5)</a:t>
                      </a:r>
                      <a:r>
                        <a:rPr kumimoji="1" lang="en-US" altLang="ja-JP" sz="2000" baseline="30000" dirty="0"/>
                        <a:t>2</a:t>
                      </a:r>
                    </a:p>
                  </a:txBody>
                  <a:tcPr anchor="ctr"/>
                </a:tc>
                <a:tc>
                  <a:txBody>
                    <a:bodyPr/>
                    <a:lstStyle/>
                    <a:p>
                      <a:pPr algn="ctr"/>
                      <a:r>
                        <a:rPr kumimoji="1" lang="en-US" altLang="ja-JP" sz="2000" dirty="0"/>
                        <a:t>(-5)</a:t>
                      </a:r>
                      <a:r>
                        <a:rPr kumimoji="1" lang="en-US" altLang="ja-JP" sz="2000" baseline="30000" dirty="0"/>
                        <a:t>2</a:t>
                      </a:r>
                    </a:p>
                  </a:txBody>
                  <a:tcPr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(-5)</a:t>
                      </a:r>
                      <a:r>
                        <a:rPr kumimoji="1" lang="en-US" altLang="ja-JP" sz="2000" baseline="30000" dirty="0"/>
                        <a:t>2</a:t>
                      </a: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(-5)</a:t>
                      </a:r>
                      <a:r>
                        <a:rPr kumimoji="1" lang="en-US" altLang="ja-JP" sz="2000" baseline="30000" dirty="0"/>
                        <a:t>2</a:t>
                      </a:r>
                      <a:endParaRPr kumimoji="1" lang="ja-JP" altLang="en-US" sz="2000" dirty="0"/>
                    </a:p>
                  </a:txBody>
                  <a:tcPr anchor="ctr"/>
                </a:tc>
                <a:extLst>
                  <a:ext uri="{0D108BD9-81ED-4DB2-BD59-A6C34878D82A}">
                    <a16:rowId xmlns:a16="http://schemas.microsoft.com/office/drawing/2014/main" val="1582104114"/>
                  </a:ext>
                </a:extLst>
              </a:tr>
              <a:tr h="363720">
                <a:tc rowSpan="2">
                  <a:txBody>
                    <a:bodyPr/>
                    <a:lstStyle/>
                    <a:p>
                      <a:pPr algn="ctr"/>
                      <a:r>
                        <a:rPr kumimoji="1" lang="en-US" altLang="ja-JP" sz="2000" dirty="0"/>
                        <a:t>A2</a:t>
                      </a:r>
                      <a:endParaRPr kumimoji="1" lang="ja-JP" altLang="en-US" sz="2000" dirty="0"/>
                    </a:p>
                  </a:txBody>
                  <a:tcPr anchor="ctr"/>
                </a:tc>
                <a:tc>
                  <a:txBody>
                    <a:bodyPr/>
                    <a:lstStyle/>
                    <a:p>
                      <a:pPr algn="ctr"/>
                      <a:r>
                        <a:rPr kumimoji="1" lang="en-US" altLang="ja-JP" sz="2000" dirty="0"/>
                        <a:t>5</a:t>
                      </a:r>
                      <a:r>
                        <a:rPr kumimoji="1" lang="en-US" altLang="ja-JP" sz="2000" baseline="30000" dirty="0"/>
                        <a:t>2</a:t>
                      </a:r>
                    </a:p>
                  </a:txBody>
                  <a:tcPr anchor="ctr"/>
                </a:tc>
                <a:tc>
                  <a:txBody>
                    <a:bodyPr/>
                    <a:lstStyle/>
                    <a:p>
                      <a:pPr algn="ctr"/>
                      <a:r>
                        <a:rPr kumimoji="1" lang="en-US" altLang="ja-JP" sz="2000" dirty="0"/>
                        <a:t>5</a:t>
                      </a:r>
                      <a:r>
                        <a:rPr kumimoji="1" lang="en-US" altLang="ja-JP" sz="2000" baseline="30000" dirty="0"/>
                        <a:t>2</a:t>
                      </a:r>
                    </a:p>
                  </a:txBody>
                  <a:tcPr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5</a:t>
                      </a:r>
                      <a:r>
                        <a:rPr kumimoji="1" lang="en-US" altLang="ja-JP" sz="2000" baseline="30000" dirty="0"/>
                        <a:t>2</a:t>
                      </a: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aseline="0" dirty="0"/>
                        <a:t>5</a:t>
                      </a:r>
                      <a:r>
                        <a:rPr kumimoji="1" lang="en-US" altLang="ja-JP" sz="2000" baseline="30000" dirty="0"/>
                        <a:t>2</a:t>
                      </a:r>
                      <a:endParaRPr kumimoji="1" lang="ja-JP" altLang="en-US" sz="2000" dirty="0"/>
                    </a:p>
                  </a:txBody>
                  <a:tcPr anchor="ctr"/>
                </a:tc>
                <a:extLst>
                  <a:ext uri="{0D108BD9-81ED-4DB2-BD59-A6C34878D82A}">
                    <a16:rowId xmlns:a16="http://schemas.microsoft.com/office/drawing/2014/main" val="3232961228"/>
                  </a:ext>
                </a:extLst>
              </a:tr>
            </a:tbl>
          </a:graphicData>
        </a:graphic>
      </p:graphicFrame>
      <p:sp>
        <p:nvSpPr>
          <p:cNvPr id="64" name="テキスト ボックス 63">
            <a:extLst>
              <a:ext uri="{FF2B5EF4-FFF2-40B4-BE49-F238E27FC236}">
                <a16:creationId xmlns:a16="http://schemas.microsoft.com/office/drawing/2014/main" id="{82E767D8-6414-4D6E-92CC-F720707C1856}"/>
              </a:ext>
            </a:extLst>
          </p:cNvPr>
          <p:cNvSpPr txBox="1"/>
          <p:nvPr/>
        </p:nvSpPr>
        <p:spPr>
          <a:xfrm>
            <a:off x="560509" y="5742860"/>
            <a:ext cx="5347939"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注：自由度＝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の水準数（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総平均の数（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1</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5" name="四角形: 角を丸くする 64">
            <a:extLst>
              <a:ext uri="{FF2B5EF4-FFF2-40B4-BE49-F238E27FC236}">
                <a16:creationId xmlns:a16="http://schemas.microsoft.com/office/drawing/2014/main" id="{00092FF2-CCE4-48E0-BABE-E165C78E9A47}"/>
              </a:ext>
            </a:extLst>
          </p:cNvPr>
          <p:cNvSpPr/>
          <p:nvPr/>
        </p:nvSpPr>
        <p:spPr>
          <a:xfrm>
            <a:off x="1477913" y="3014556"/>
            <a:ext cx="1096722" cy="691854"/>
          </a:xfrm>
          <a:prstGeom prst="roundRect">
            <a:avLst/>
          </a:prstGeom>
          <a:solidFill>
            <a:srgbClr val="00B0F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四角形: 角を丸くする 65">
            <a:extLst>
              <a:ext uri="{FF2B5EF4-FFF2-40B4-BE49-F238E27FC236}">
                <a16:creationId xmlns:a16="http://schemas.microsoft.com/office/drawing/2014/main" id="{7A950687-1652-4B38-958E-AADE44A1F73A}"/>
              </a:ext>
            </a:extLst>
          </p:cNvPr>
          <p:cNvSpPr/>
          <p:nvPr/>
        </p:nvSpPr>
        <p:spPr>
          <a:xfrm>
            <a:off x="1500090" y="3808309"/>
            <a:ext cx="1096722" cy="691854"/>
          </a:xfrm>
          <a:prstGeom prst="roundRect">
            <a:avLst/>
          </a:prstGeom>
          <a:solidFill>
            <a:srgbClr val="00B0F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矢印コネクタ 66">
            <a:extLst>
              <a:ext uri="{FF2B5EF4-FFF2-40B4-BE49-F238E27FC236}">
                <a16:creationId xmlns:a16="http://schemas.microsoft.com/office/drawing/2014/main" id="{0834BFB7-38A7-4B94-B19E-F2AA92AB611B}"/>
              </a:ext>
            </a:extLst>
          </p:cNvPr>
          <p:cNvCxnSpPr>
            <a:cxnSpLocks/>
          </p:cNvCxnSpPr>
          <p:nvPr/>
        </p:nvCxnSpPr>
        <p:spPr>
          <a:xfrm flipV="1">
            <a:off x="1449731" y="4411055"/>
            <a:ext cx="132866" cy="254302"/>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C0B7BD9D-6A81-4227-89D2-20F420F933CA}"/>
              </a:ext>
            </a:extLst>
          </p:cNvPr>
          <p:cNvCxnSpPr>
            <a:cxnSpLocks/>
          </p:cNvCxnSpPr>
          <p:nvPr/>
        </p:nvCxnSpPr>
        <p:spPr>
          <a:xfrm flipV="1">
            <a:off x="3896687" y="4429715"/>
            <a:ext cx="131206" cy="29818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楕円 71">
            <a:extLst>
              <a:ext uri="{FF2B5EF4-FFF2-40B4-BE49-F238E27FC236}">
                <a16:creationId xmlns:a16="http://schemas.microsoft.com/office/drawing/2014/main" id="{3C8DC1FA-7AB9-40CD-AB5B-2662E98659B3}"/>
              </a:ext>
            </a:extLst>
          </p:cNvPr>
          <p:cNvSpPr/>
          <p:nvPr/>
        </p:nvSpPr>
        <p:spPr>
          <a:xfrm>
            <a:off x="3892809" y="4146404"/>
            <a:ext cx="237064" cy="308827"/>
          </a:xfrm>
          <a:prstGeom prst="ellipse">
            <a:avLst/>
          </a:prstGeom>
          <a:solidFill>
            <a:srgbClr val="FF000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5F1CA189-BF28-4992-9E7D-E2A5C96E9584}"/>
              </a:ext>
            </a:extLst>
          </p:cNvPr>
          <p:cNvSpPr txBox="1"/>
          <p:nvPr/>
        </p:nvSpPr>
        <p:spPr>
          <a:xfrm>
            <a:off x="3293245" y="4642070"/>
            <a:ext cx="954107" cy="400110"/>
          </a:xfrm>
          <a:prstGeom prst="rect">
            <a:avLst/>
          </a:prstGeom>
          <a:noFill/>
        </p:spPr>
        <p:txBody>
          <a:bodyPr wrap="squar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行平均</a:t>
            </a:r>
          </a:p>
        </p:txBody>
      </p:sp>
    </p:spTree>
    <p:extLst>
      <p:ext uri="{BB962C8B-B14F-4D97-AF65-F5344CB8AC3E}">
        <p14:creationId xmlns:p14="http://schemas.microsoft.com/office/powerpoint/2010/main" val="42401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animBg="1"/>
      <p:bldP spid="53" grpId="0"/>
      <p:bldP spid="54" grpId="0"/>
      <p:bldP spid="56" grpId="0" animBg="1"/>
      <p:bldP spid="57" grpId="0" animBg="1"/>
      <p:bldP spid="58" grpId="0"/>
      <p:bldP spid="59" grpId="0" animBg="1"/>
      <p:bldP spid="61" grpId="0" animBg="1"/>
      <p:bldP spid="64" grpId="0"/>
      <p:bldP spid="72" grpId="0" animBg="1"/>
      <p:bldP spid="7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5F51F3-B7EE-4886-AD69-DE9CFB2B6981}"/>
              </a:ext>
            </a:extLst>
          </p:cNvPr>
          <p:cNvSpPr>
            <a:spLocks noGrp="1"/>
          </p:cNvSpPr>
          <p:nvPr>
            <p:ph type="title"/>
          </p:nvPr>
        </p:nvSpPr>
        <p:spPr>
          <a:xfrm>
            <a:off x="323528" y="620688"/>
            <a:ext cx="8476323" cy="1143000"/>
          </a:xfrm>
        </p:spPr>
        <p:txBody>
          <a:bodyPr/>
          <a:lstStyle/>
          <a:p>
            <a:r>
              <a:rPr kumimoji="1" lang="ja-JP" altLang="en-US" sz="4000" dirty="0"/>
              <a:t>③要因</a:t>
            </a:r>
            <a:r>
              <a:rPr kumimoji="1" lang="en-US" altLang="ja-JP" sz="4000" dirty="0"/>
              <a:t>B</a:t>
            </a:r>
            <a:r>
              <a:rPr kumimoji="1" lang="ja-JP" altLang="en-US" sz="4000" dirty="0"/>
              <a:t>による変動</a:t>
            </a:r>
          </a:p>
        </p:txBody>
      </p:sp>
      <p:sp>
        <p:nvSpPr>
          <p:cNvPr id="3" name="テキスト ボックス 2">
            <a:extLst>
              <a:ext uri="{FF2B5EF4-FFF2-40B4-BE49-F238E27FC236}">
                <a16:creationId xmlns:a16="http://schemas.microsoft.com/office/drawing/2014/main" id="{93BCFAD7-7F79-48F2-87EB-0767D0359190}"/>
              </a:ext>
            </a:extLst>
          </p:cNvPr>
          <p:cNvSpPr txBox="1"/>
          <p:nvPr/>
        </p:nvSpPr>
        <p:spPr>
          <a:xfrm>
            <a:off x="557963" y="4523272"/>
            <a:ext cx="2602664" cy="646331"/>
          </a:xfrm>
          <a:prstGeom prst="rect">
            <a:avLst/>
          </a:prstGeom>
          <a:noFill/>
        </p:spPr>
        <p:txBody>
          <a:bodyPr wrap="square" rtlCol="0">
            <a:spAutoFit/>
          </a:bodyPr>
          <a:lstStyle/>
          <a:p>
            <a:r>
              <a:rPr lang="ja-JP" altLang="en-US" sz="1800" dirty="0">
                <a:solidFill>
                  <a:schemeClr val="bg1"/>
                </a:solidFill>
                <a:latin typeface="+mj-ea"/>
                <a:ea typeface="+mj-ea"/>
              </a:rPr>
              <a:t>要因</a:t>
            </a:r>
            <a:r>
              <a:rPr lang="en-US" altLang="ja-JP" sz="1800" dirty="0">
                <a:solidFill>
                  <a:schemeClr val="bg1"/>
                </a:solidFill>
                <a:latin typeface="+mj-ea"/>
                <a:ea typeface="+mj-ea"/>
              </a:rPr>
              <a:t>B</a:t>
            </a:r>
            <a:r>
              <a:rPr lang="ja-JP" altLang="en-US" sz="1800" dirty="0">
                <a:solidFill>
                  <a:schemeClr val="bg1"/>
                </a:solidFill>
                <a:latin typeface="+mj-ea"/>
                <a:ea typeface="+mj-ea"/>
              </a:rPr>
              <a:t>の各水準内の値は全て同じになるはず</a:t>
            </a:r>
            <a:r>
              <a:rPr lang="en-US" altLang="ja-JP" sz="1800" dirty="0">
                <a:solidFill>
                  <a:schemeClr val="bg1"/>
                </a:solidFill>
                <a:latin typeface="+mj-ea"/>
                <a:ea typeface="+mj-ea"/>
              </a:rPr>
              <a:t>…</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48" name="コンテンツ プレースホルダー 3">
            <a:extLst>
              <a:ext uri="{FF2B5EF4-FFF2-40B4-BE49-F238E27FC236}">
                <a16:creationId xmlns:a16="http://schemas.microsoft.com/office/drawing/2014/main" id="{37614675-120B-4E11-B1CE-E07C8BD155A9}"/>
              </a:ext>
            </a:extLst>
          </p:cNvPr>
          <p:cNvGraphicFramePr>
            <a:graphicFrameLocks/>
          </p:cNvGraphicFramePr>
          <p:nvPr>
            <p:extLst>
              <p:ext uri="{D42A27DB-BD31-4B8C-83A1-F6EECF244321}">
                <p14:modId xmlns:p14="http://schemas.microsoft.com/office/powerpoint/2010/main" val="2247655545"/>
              </p:ext>
            </p:extLst>
          </p:nvPr>
        </p:nvGraphicFramePr>
        <p:xfrm>
          <a:off x="3167376" y="2540687"/>
          <a:ext cx="2159952" cy="1950720"/>
        </p:xfrm>
        <a:graphic>
          <a:graphicData uri="http://schemas.openxmlformats.org/drawingml/2006/table">
            <a:tbl>
              <a:tblPr firstRow="1" firstCol="1" bandRow="1">
                <a:tableStyleId>{5C22544A-7EE6-4342-B048-85BDC9FD1C3A}</a:tableStyleId>
              </a:tblPr>
              <a:tblGrid>
                <a:gridCol w="624205">
                  <a:extLst>
                    <a:ext uri="{9D8B030D-6E8A-4147-A177-3AD203B41FA5}">
                      <a16:colId xmlns:a16="http://schemas.microsoft.com/office/drawing/2014/main" val="916828341"/>
                    </a:ext>
                  </a:extLst>
                </a:gridCol>
                <a:gridCol w="703580">
                  <a:extLst>
                    <a:ext uri="{9D8B030D-6E8A-4147-A177-3AD203B41FA5}">
                      <a16:colId xmlns:a16="http://schemas.microsoft.com/office/drawing/2014/main" val="2995386194"/>
                    </a:ext>
                  </a:extLst>
                </a:gridCol>
                <a:gridCol w="832167">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a:r>
                        <a:rPr kumimoji="1" lang="en-US" altLang="ja-JP" sz="2000" dirty="0"/>
                        <a:t>4-10</a:t>
                      </a:r>
                    </a:p>
                  </a:txBody>
                  <a:tcPr anchor="ctr"/>
                </a:tc>
                <a:tc>
                  <a:txBody>
                    <a:bodyPr/>
                    <a:lstStyle/>
                    <a:p>
                      <a:pPr algn="ctr"/>
                      <a:r>
                        <a:rPr kumimoji="1" lang="en-US" altLang="ja-JP" sz="2000" dirty="0"/>
                        <a:t>16-10</a:t>
                      </a:r>
                    </a:p>
                  </a:txBody>
                  <a:tcPr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algn="ctr"/>
                      <a:r>
                        <a:rPr kumimoji="1" lang="en-US" altLang="ja-JP" sz="2000" dirty="0"/>
                        <a:t>4-10</a:t>
                      </a:r>
                      <a:endParaRPr kumimoji="1" lang="ja-JP" altLang="en-US" sz="2000" dirty="0"/>
                    </a:p>
                  </a:txBody>
                  <a:tcPr anchor="ctr"/>
                </a:tc>
                <a:tc>
                  <a:txBody>
                    <a:bodyPr/>
                    <a:lstStyle/>
                    <a:p>
                      <a:pPr algn="ctr"/>
                      <a:r>
                        <a:rPr kumimoji="1" lang="en-US" altLang="ja-JP" sz="2000" dirty="0"/>
                        <a:t>16-10</a:t>
                      </a:r>
                      <a:endParaRPr kumimoji="1" lang="ja-JP" altLang="en-US" sz="2000" dirty="0"/>
                    </a:p>
                  </a:txBody>
                  <a:tcPr anchor="ctr"/>
                </a:tc>
                <a:extLst>
                  <a:ext uri="{0D108BD9-81ED-4DB2-BD59-A6C34878D82A}">
                    <a16:rowId xmlns:a16="http://schemas.microsoft.com/office/drawing/2014/main" val="1582104114"/>
                  </a:ext>
                </a:extLst>
              </a:tr>
              <a:tr h="363720">
                <a:tc rowSpan="2">
                  <a:txBody>
                    <a:bodyPr/>
                    <a:lstStyle/>
                    <a:p>
                      <a:pPr algn="ctr"/>
                      <a:r>
                        <a:rPr kumimoji="1" lang="en-US" altLang="ja-JP" sz="2000" dirty="0"/>
                        <a:t>A2</a:t>
                      </a:r>
                      <a:endParaRPr kumimoji="1" lang="ja-JP" altLang="en-US" sz="2000" dirty="0"/>
                    </a:p>
                  </a:txBody>
                  <a:tcPr anchor="ctr"/>
                </a:tc>
                <a:tc>
                  <a:txBody>
                    <a:bodyPr/>
                    <a:lstStyle/>
                    <a:p>
                      <a:pPr algn="ctr"/>
                      <a:r>
                        <a:rPr kumimoji="1" lang="en-US" altLang="ja-JP" sz="2000" dirty="0"/>
                        <a:t>4-10</a:t>
                      </a:r>
                    </a:p>
                  </a:txBody>
                  <a:tcPr anchor="ctr"/>
                </a:tc>
                <a:tc>
                  <a:txBody>
                    <a:bodyPr/>
                    <a:lstStyle/>
                    <a:p>
                      <a:pPr algn="ctr"/>
                      <a:r>
                        <a:rPr kumimoji="1" lang="en-US" altLang="ja-JP" sz="2000" dirty="0"/>
                        <a:t>16-10</a:t>
                      </a:r>
                    </a:p>
                  </a:txBody>
                  <a:tcPr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algn="ctr"/>
                      <a:r>
                        <a:rPr kumimoji="1" lang="en-US" altLang="ja-JP" sz="2000" dirty="0"/>
                        <a:t>4-10</a:t>
                      </a:r>
                      <a:endParaRPr kumimoji="1" lang="ja-JP" altLang="en-US" sz="2000" dirty="0"/>
                    </a:p>
                  </a:txBody>
                  <a:tcPr anchor="ctr"/>
                </a:tc>
                <a:tc>
                  <a:txBody>
                    <a:bodyPr/>
                    <a:lstStyle/>
                    <a:p>
                      <a:pPr algn="ctr"/>
                      <a:r>
                        <a:rPr kumimoji="1" lang="en-US" altLang="ja-JP" sz="2000" dirty="0"/>
                        <a:t>16-10</a:t>
                      </a:r>
                      <a:endParaRPr kumimoji="1" lang="ja-JP" altLang="en-US" sz="2000" dirty="0"/>
                    </a:p>
                  </a:txBody>
                  <a:tcPr anchor="ctr"/>
                </a:tc>
                <a:extLst>
                  <a:ext uri="{0D108BD9-81ED-4DB2-BD59-A6C34878D82A}">
                    <a16:rowId xmlns:a16="http://schemas.microsoft.com/office/drawing/2014/main" val="3232961228"/>
                  </a:ext>
                </a:extLst>
              </a:tr>
            </a:tbl>
          </a:graphicData>
        </a:graphic>
      </p:graphicFrame>
      <p:sp>
        <p:nvSpPr>
          <p:cNvPr id="49" name="テキスト ボックス 48">
            <a:extLst>
              <a:ext uri="{FF2B5EF4-FFF2-40B4-BE49-F238E27FC236}">
                <a16:creationId xmlns:a16="http://schemas.microsoft.com/office/drawing/2014/main" id="{E2B3A3E3-DAB3-4C04-B668-B01D548382B3}"/>
              </a:ext>
            </a:extLst>
          </p:cNvPr>
          <p:cNvSpPr txBox="1"/>
          <p:nvPr/>
        </p:nvSpPr>
        <p:spPr>
          <a:xfrm>
            <a:off x="3028889" y="2140577"/>
            <a:ext cx="2492990"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列平均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総平均</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0" name="テキスト ボックス 49">
            <a:extLst>
              <a:ext uri="{FF2B5EF4-FFF2-40B4-BE49-F238E27FC236}">
                <a16:creationId xmlns:a16="http://schemas.microsoft.com/office/drawing/2014/main" id="{DF272D17-07C5-46E9-BAA9-66A548CA2538}"/>
              </a:ext>
            </a:extLst>
          </p:cNvPr>
          <p:cNvSpPr txBox="1"/>
          <p:nvPr/>
        </p:nvSpPr>
        <p:spPr>
          <a:xfrm>
            <a:off x="4233780" y="4654700"/>
            <a:ext cx="954107" cy="400110"/>
          </a:xfrm>
          <a:prstGeom prst="rect">
            <a:avLst/>
          </a:prstGeom>
          <a:noFill/>
        </p:spPr>
        <p:txBody>
          <a:bodyPr wrap="squar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総平均</a:t>
            </a:r>
          </a:p>
        </p:txBody>
      </p:sp>
      <p:cxnSp>
        <p:nvCxnSpPr>
          <p:cNvPr id="51" name="直線矢印コネクタ 50">
            <a:extLst>
              <a:ext uri="{FF2B5EF4-FFF2-40B4-BE49-F238E27FC236}">
                <a16:creationId xmlns:a16="http://schemas.microsoft.com/office/drawing/2014/main" id="{9E9C2C54-FA8C-4FBC-A99E-BB58EE93E0D9}"/>
              </a:ext>
            </a:extLst>
          </p:cNvPr>
          <p:cNvCxnSpPr>
            <a:cxnSpLocks/>
          </p:cNvCxnSpPr>
          <p:nvPr/>
        </p:nvCxnSpPr>
        <p:spPr>
          <a:xfrm flipH="1" flipV="1">
            <a:off x="4396437" y="4449636"/>
            <a:ext cx="123011" cy="298182"/>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2" name="矢印: 右 51">
            <a:extLst>
              <a:ext uri="{FF2B5EF4-FFF2-40B4-BE49-F238E27FC236}">
                <a16:creationId xmlns:a16="http://schemas.microsoft.com/office/drawing/2014/main" id="{FF8D3E01-1B23-4DAC-971A-3A7C9495EF95}"/>
              </a:ext>
            </a:extLst>
          </p:cNvPr>
          <p:cNvSpPr/>
          <p:nvPr/>
        </p:nvSpPr>
        <p:spPr>
          <a:xfrm>
            <a:off x="5466399" y="3498251"/>
            <a:ext cx="432048"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7773BE92-67DF-4E7E-91F1-CD322A6270F2}"/>
              </a:ext>
            </a:extLst>
          </p:cNvPr>
          <p:cNvSpPr txBox="1"/>
          <p:nvPr/>
        </p:nvSpPr>
        <p:spPr>
          <a:xfrm>
            <a:off x="5968259" y="2096051"/>
            <a:ext cx="193674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偏差平方</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4" name="テキスト ボックス 53">
            <a:extLst>
              <a:ext uri="{FF2B5EF4-FFF2-40B4-BE49-F238E27FC236}">
                <a16:creationId xmlns:a16="http://schemas.microsoft.com/office/drawing/2014/main" id="{B1A61660-8351-47A8-90AD-293E113B9CE3}"/>
              </a:ext>
            </a:extLst>
          </p:cNvPr>
          <p:cNvSpPr txBox="1"/>
          <p:nvPr/>
        </p:nvSpPr>
        <p:spPr>
          <a:xfrm>
            <a:off x="5354350" y="5000521"/>
            <a:ext cx="2676749"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変動</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=ΣΣ</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288</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5" name="楕円 54">
            <a:extLst>
              <a:ext uri="{FF2B5EF4-FFF2-40B4-BE49-F238E27FC236}">
                <a16:creationId xmlns:a16="http://schemas.microsoft.com/office/drawing/2014/main" id="{90B9E4F9-CE60-42DB-94DD-3329A364F7A9}"/>
              </a:ext>
            </a:extLst>
          </p:cNvPr>
          <p:cNvSpPr/>
          <p:nvPr/>
        </p:nvSpPr>
        <p:spPr>
          <a:xfrm>
            <a:off x="1692409" y="4132195"/>
            <a:ext cx="182151" cy="330556"/>
          </a:xfrm>
          <a:prstGeom prst="ellipse">
            <a:avLst/>
          </a:prstGeom>
          <a:solidFill>
            <a:srgbClr val="FFC00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7F7F25B8-9192-445A-A330-665A8A844249}"/>
              </a:ext>
            </a:extLst>
          </p:cNvPr>
          <p:cNvSpPr/>
          <p:nvPr/>
        </p:nvSpPr>
        <p:spPr>
          <a:xfrm>
            <a:off x="4133751" y="4129922"/>
            <a:ext cx="262378" cy="308827"/>
          </a:xfrm>
          <a:prstGeom prst="ellipse">
            <a:avLst/>
          </a:prstGeom>
          <a:solidFill>
            <a:srgbClr val="00B05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四角形: 角を丸くする 56">
            <a:extLst>
              <a:ext uri="{FF2B5EF4-FFF2-40B4-BE49-F238E27FC236}">
                <a16:creationId xmlns:a16="http://schemas.microsoft.com/office/drawing/2014/main" id="{3CA67683-C386-41D2-80E8-AE9111C5D1BD}"/>
              </a:ext>
            </a:extLst>
          </p:cNvPr>
          <p:cNvSpPr/>
          <p:nvPr/>
        </p:nvSpPr>
        <p:spPr>
          <a:xfrm>
            <a:off x="7428697" y="5061363"/>
            <a:ext cx="452009" cy="30421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59EF8AD4-4CFB-4D89-B996-DB20A90DCAF8}"/>
              </a:ext>
            </a:extLst>
          </p:cNvPr>
          <p:cNvSpPr txBox="1"/>
          <p:nvPr/>
        </p:nvSpPr>
        <p:spPr>
          <a:xfrm>
            <a:off x="5968259" y="5328871"/>
            <a:ext cx="1956755"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要因</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の変動↑</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9" name="矢印: U ターン 58">
            <a:extLst>
              <a:ext uri="{FF2B5EF4-FFF2-40B4-BE49-F238E27FC236}">
                <a16:creationId xmlns:a16="http://schemas.microsoft.com/office/drawing/2014/main" id="{F65E516A-B587-49D7-9C62-B739C6049113}"/>
              </a:ext>
            </a:extLst>
          </p:cNvPr>
          <p:cNvSpPr/>
          <p:nvPr/>
        </p:nvSpPr>
        <p:spPr>
          <a:xfrm rot="5400000">
            <a:off x="7411640" y="4189760"/>
            <a:ext cx="1728193" cy="638721"/>
          </a:xfrm>
          <a:prstGeom prst="uturnArrow">
            <a:avLst>
              <a:gd name="adj1" fmla="val 31150"/>
              <a:gd name="adj2" fmla="val 25000"/>
              <a:gd name="adj3" fmla="val 38521"/>
              <a:gd name="adj4" fmla="val 55437"/>
              <a:gd name="adj5" fmla="val 100000"/>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60" name="コンテンツ プレースホルダー 3">
            <a:extLst>
              <a:ext uri="{FF2B5EF4-FFF2-40B4-BE49-F238E27FC236}">
                <a16:creationId xmlns:a16="http://schemas.microsoft.com/office/drawing/2014/main" id="{5586A2E5-8201-47E9-B9B8-1225D35DB708}"/>
              </a:ext>
            </a:extLst>
          </p:cNvPr>
          <p:cNvGraphicFramePr>
            <a:graphicFrameLocks/>
          </p:cNvGraphicFramePr>
          <p:nvPr>
            <p:extLst>
              <p:ext uri="{D42A27DB-BD31-4B8C-83A1-F6EECF244321}">
                <p14:modId xmlns:p14="http://schemas.microsoft.com/office/powerpoint/2010/main" val="3750192545"/>
              </p:ext>
            </p:extLst>
          </p:nvPr>
        </p:nvGraphicFramePr>
        <p:xfrm>
          <a:off x="715886" y="2524007"/>
          <a:ext cx="1745633" cy="1950720"/>
        </p:xfrm>
        <a:graphic>
          <a:graphicData uri="http://schemas.openxmlformats.org/drawingml/2006/table">
            <a:tbl>
              <a:tblPr firstRow="1" firstCol="1" bandRow="1">
                <a:tableStyleId>{5C22544A-7EE6-4342-B048-85BDC9FD1C3A}</a:tableStyleId>
              </a:tblPr>
              <a:tblGrid>
                <a:gridCol w="582949">
                  <a:extLst>
                    <a:ext uri="{9D8B030D-6E8A-4147-A177-3AD203B41FA5}">
                      <a16:colId xmlns:a16="http://schemas.microsoft.com/office/drawing/2014/main" val="916828341"/>
                    </a:ext>
                  </a:extLst>
                </a:gridCol>
                <a:gridCol w="581342">
                  <a:extLst>
                    <a:ext uri="{9D8B030D-6E8A-4147-A177-3AD203B41FA5}">
                      <a16:colId xmlns:a16="http://schemas.microsoft.com/office/drawing/2014/main" val="2995386194"/>
                    </a:ext>
                  </a:extLst>
                </a:gridCol>
                <a:gridCol w="581342">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a:r>
                        <a:rPr kumimoji="1" lang="en-US" altLang="ja-JP" sz="2000" dirty="0"/>
                        <a:t>4</a:t>
                      </a:r>
                    </a:p>
                  </a:txBody>
                  <a:tcPr anchor="ctr"/>
                </a:tc>
                <a:tc>
                  <a:txBody>
                    <a:bodyPr/>
                    <a:lstStyle/>
                    <a:p>
                      <a:pPr algn="ctr"/>
                      <a:r>
                        <a:rPr kumimoji="1" lang="en-US" altLang="ja-JP" sz="2000" dirty="0"/>
                        <a:t>16</a:t>
                      </a:r>
                    </a:p>
                  </a:txBody>
                  <a:tcPr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algn="ctr"/>
                      <a:r>
                        <a:rPr kumimoji="1" lang="en-US" altLang="ja-JP" sz="2000" dirty="0"/>
                        <a:t>4</a:t>
                      </a:r>
                      <a:endParaRPr kumimoji="1" lang="ja-JP" altLang="en-US" sz="2000" dirty="0"/>
                    </a:p>
                  </a:txBody>
                  <a:tcPr anchor="ctr"/>
                </a:tc>
                <a:tc>
                  <a:txBody>
                    <a:bodyPr/>
                    <a:lstStyle/>
                    <a:p>
                      <a:pPr algn="ctr"/>
                      <a:r>
                        <a:rPr kumimoji="1" lang="en-US" altLang="ja-JP" sz="2000" dirty="0"/>
                        <a:t>16</a:t>
                      </a:r>
                      <a:endParaRPr kumimoji="1" lang="ja-JP" altLang="en-US" sz="2000" dirty="0"/>
                    </a:p>
                  </a:txBody>
                  <a:tcPr anchor="ctr"/>
                </a:tc>
                <a:extLst>
                  <a:ext uri="{0D108BD9-81ED-4DB2-BD59-A6C34878D82A}">
                    <a16:rowId xmlns:a16="http://schemas.microsoft.com/office/drawing/2014/main" val="1582104114"/>
                  </a:ext>
                </a:extLst>
              </a:tr>
              <a:tr h="363720">
                <a:tc rowSpan="2">
                  <a:txBody>
                    <a:bodyPr/>
                    <a:lstStyle/>
                    <a:p>
                      <a:pPr algn="ctr"/>
                      <a:r>
                        <a:rPr kumimoji="1" lang="en-US" altLang="ja-JP" sz="2000" dirty="0"/>
                        <a:t>B2</a:t>
                      </a:r>
                      <a:endParaRPr kumimoji="1" lang="ja-JP" altLang="en-US" sz="2000" dirty="0"/>
                    </a:p>
                  </a:txBody>
                  <a:tcPr anchor="ctr"/>
                </a:tc>
                <a:tc>
                  <a:txBody>
                    <a:bodyPr/>
                    <a:lstStyle/>
                    <a:p>
                      <a:pPr algn="ctr"/>
                      <a:r>
                        <a:rPr kumimoji="1" lang="en-US" altLang="ja-JP" sz="2000" dirty="0"/>
                        <a:t>4</a:t>
                      </a:r>
                    </a:p>
                  </a:txBody>
                  <a:tcPr anchor="ctr"/>
                </a:tc>
                <a:tc>
                  <a:txBody>
                    <a:bodyPr/>
                    <a:lstStyle/>
                    <a:p>
                      <a:pPr algn="ctr"/>
                      <a:r>
                        <a:rPr kumimoji="1" lang="en-US" altLang="ja-JP" sz="2000" dirty="0"/>
                        <a:t>16</a:t>
                      </a:r>
                    </a:p>
                  </a:txBody>
                  <a:tcPr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algn="ctr"/>
                      <a:r>
                        <a:rPr kumimoji="1" lang="en-US" altLang="ja-JP" sz="2000" dirty="0"/>
                        <a:t>4</a:t>
                      </a:r>
                      <a:endParaRPr kumimoji="1" lang="ja-JP" altLang="en-US" sz="2000" dirty="0"/>
                    </a:p>
                  </a:txBody>
                  <a:tcPr anchor="ctr"/>
                </a:tc>
                <a:tc>
                  <a:txBody>
                    <a:bodyPr/>
                    <a:lstStyle/>
                    <a:p>
                      <a:pPr algn="ctr"/>
                      <a:r>
                        <a:rPr kumimoji="1" lang="en-US" altLang="ja-JP" sz="2000" dirty="0"/>
                        <a:t>16</a:t>
                      </a:r>
                      <a:endParaRPr kumimoji="1" lang="ja-JP" altLang="en-US" sz="2000" dirty="0"/>
                    </a:p>
                  </a:txBody>
                  <a:tcPr anchor="ctr"/>
                </a:tc>
                <a:extLst>
                  <a:ext uri="{0D108BD9-81ED-4DB2-BD59-A6C34878D82A}">
                    <a16:rowId xmlns:a16="http://schemas.microsoft.com/office/drawing/2014/main" val="3232961228"/>
                  </a:ext>
                </a:extLst>
              </a:tr>
            </a:tbl>
          </a:graphicData>
        </a:graphic>
      </p:graphicFrame>
      <p:sp>
        <p:nvSpPr>
          <p:cNvPr id="61" name="矢印: 右 60">
            <a:extLst>
              <a:ext uri="{FF2B5EF4-FFF2-40B4-BE49-F238E27FC236}">
                <a16:creationId xmlns:a16="http://schemas.microsoft.com/office/drawing/2014/main" id="{8A13059B-7665-4432-A5C5-6E8A0E15C37E}"/>
              </a:ext>
            </a:extLst>
          </p:cNvPr>
          <p:cNvSpPr/>
          <p:nvPr/>
        </p:nvSpPr>
        <p:spPr>
          <a:xfrm>
            <a:off x="2592630" y="3499367"/>
            <a:ext cx="362613" cy="39432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BC1FFA3E-A242-42F5-AFF8-42200847C659}"/>
              </a:ext>
            </a:extLst>
          </p:cNvPr>
          <p:cNvSpPr txBox="1"/>
          <p:nvPr/>
        </p:nvSpPr>
        <p:spPr>
          <a:xfrm>
            <a:off x="625209" y="1818165"/>
            <a:ext cx="2020439"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の主効果しかなければ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63" name="コンテンツ プレースホルダー 3">
            <a:extLst>
              <a:ext uri="{FF2B5EF4-FFF2-40B4-BE49-F238E27FC236}">
                <a16:creationId xmlns:a16="http://schemas.microsoft.com/office/drawing/2014/main" id="{CCF88277-6315-4521-BDF5-BD8C49F42CC0}"/>
              </a:ext>
            </a:extLst>
          </p:cNvPr>
          <p:cNvGraphicFramePr>
            <a:graphicFrameLocks/>
          </p:cNvGraphicFramePr>
          <p:nvPr>
            <p:extLst>
              <p:ext uri="{D42A27DB-BD31-4B8C-83A1-F6EECF244321}">
                <p14:modId xmlns:p14="http://schemas.microsoft.com/office/powerpoint/2010/main" val="299324802"/>
              </p:ext>
            </p:extLst>
          </p:nvPr>
        </p:nvGraphicFramePr>
        <p:xfrm>
          <a:off x="5946144" y="2527281"/>
          <a:ext cx="2218691" cy="1950720"/>
        </p:xfrm>
        <a:graphic>
          <a:graphicData uri="http://schemas.openxmlformats.org/drawingml/2006/table">
            <a:tbl>
              <a:tblPr firstRow="1" firstCol="1" bandRow="1">
                <a:tableStyleId>{5C22544A-7EE6-4342-B048-85BDC9FD1C3A}</a:tableStyleId>
              </a:tblPr>
              <a:tblGrid>
                <a:gridCol w="624205">
                  <a:extLst>
                    <a:ext uri="{9D8B030D-6E8A-4147-A177-3AD203B41FA5}">
                      <a16:colId xmlns:a16="http://schemas.microsoft.com/office/drawing/2014/main" val="916828341"/>
                    </a:ext>
                  </a:extLst>
                </a:gridCol>
                <a:gridCol w="797243">
                  <a:extLst>
                    <a:ext uri="{9D8B030D-6E8A-4147-A177-3AD203B41FA5}">
                      <a16:colId xmlns:a16="http://schemas.microsoft.com/office/drawing/2014/main" val="2995386194"/>
                    </a:ext>
                  </a:extLst>
                </a:gridCol>
                <a:gridCol w="797243">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a:r>
                        <a:rPr kumimoji="1" lang="en-US" altLang="ja-JP" sz="2000" dirty="0"/>
                        <a:t>(-6)</a:t>
                      </a:r>
                      <a:r>
                        <a:rPr kumimoji="1" lang="en-US" altLang="ja-JP" sz="2000" baseline="30000" dirty="0"/>
                        <a:t>2</a:t>
                      </a:r>
                    </a:p>
                  </a:txBody>
                  <a:tcPr anchor="ctr"/>
                </a:tc>
                <a:tc>
                  <a:txBody>
                    <a:bodyPr/>
                    <a:lstStyle/>
                    <a:p>
                      <a:pPr algn="ctr"/>
                      <a:r>
                        <a:rPr kumimoji="1" lang="en-US" altLang="ja-JP" sz="2000" dirty="0"/>
                        <a:t>6</a:t>
                      </a:r>
                      <a:r>
                        <a:rPr kumimoji="1" lang="en-US" altLang="ja-JP" sz="2000" baseline="30000" dirty="0"/>
                        <a:t>2</a:t>
                      </a:r>
                    </a:p>
                  </a:txBody>
                  <a:tcPr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(-6)</a:t>
                      </a:r>
                      <a:r>
                        <a:rPr kumimoji="1" lang="en-US" altLang="ja-JP" sz="2000" baseline="30000" dirty="0"/>
                        <a:t>2</a:t>
                      </a: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rPr>
                        <a:t>6</a:t>
                      </a:r>
                      <a:r>
                        <a:rPr kumimoji="1" lang="en-US" altLang="ja-JP" sz="2000" b="0" i="0" u="none" strike="noStrike" kern="1200" cap="none" spc="0" normalizeH="0" baseline="30000" noProof="0">
                          <a:ln>
                            <a:noFill/>
                          </a:ln>
                          <a:solidFill>
                            <a:srgbClr val="000000"/>
                          </a:solidFill>
                          <a:effectLst/>
                          <a:uLnTx/>
                          <a:uFillTx/>
                          <a:latin typeface="Calibri"/>
                          <a:ea typeface="ＭＳ Ｐゴシック" panose="020B0600070205080204" pitchFamily="50" charset="-128"/>
                          <a:cs typeface="+mn-cs"/>
                        </a:rPr>
                        <a:t>2</a:t>
                      </a:r>
                      <a:endParaRPr kumimoji="1" lang="en-US" altLang="ja-JP" sz="2000" b="0" i="0" u="none" strike="noStrike" kern="1200" cap="none" spc="0" normalizeH="0" baseline="30000" noProof="0" dirty="0">
                        <a:ln>
                          <a:noFill/>
                        </a:ln>
                        <a:solidFill>
                          <a:srgbClr val="000000"/>
                        </a:solidFill>
                        <a:effectLst/>
                        <a:uLnTx/>
                        <a:uFillTx/>
                        <a:latin typeface="Calibri"/>
                        <a:ea typeface="ＭＳ Ｐゴシック" panose="020B0600070205080204" pitchFamily="50" charset="-128"/>
                        <a:cs typeface="+mn-cs"/>
                      </a:endParaRPr>
                    </a:p>
                  </a:txBody>
                  <a:tcPr anchor="ctr"/>
                </a:tc>
                <a:extLst>
                  <a:ext uri="{0D108BD9-81ED-4DB2-BD59-A6C34878D82A}">
                    <a16:rowId xmlns:a16="http://schemas.microsoft.com/office/drawing/2014/main" val="1582104114"/>
                  </a:ext>
                </a:extLst>
              </a:tr>
              <a:tr h="363720">
                <a:tc rowSpan="2">
                  <a:txBody>
                    <a:bodyPr/>
                    <a:lstStyle/>
                    <a:p>
                      <a:pPr algn="ctr"/>
                      <a:r>
                        <a:rPr kumimoji="1" lang="en-US" altLang="ja-JP" sz="2000" dirty="0"/>
                        <a:t>A2</a:t>
                      </a:r>
                      <a:endParaRPr kumimoji="1" lang="ja-JP" altLang="en-US" sz="2000" dirty="0"/>
                    </a:p>
                  </a:txBody>
                  <a:tcPr anchor="ctr"/>
                </a:tc>
                <a:tc>
                  <a:txBody>
                    <a:bodyPr/>
                    <a:lstStyle/>
                    <a:p>
                      <a:pPr algn="ctr"/>
                      <a:r>
                        <a:rPr kumimoji="1" lang="en-US" altLang="ja-JP" sz="2000" dirty="0"/>
                        <a:t>(-6)</a:t>
                      </a:r>
                      <a:r>
                        <a:rPr kumimoji="1" lang="en-US" altLang="ja-JP" sz="2000" baseline="30000" dirty="0"/>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rPr>
                        <a:t>6</a:t>
                      </a:r>
                      <a:r>
                        <a:rPr kumimoji="1" lang="en-US" altLang="ja-JP" sz="2000" b="0" i="0" u="none" strike="noStrike" kern="1200" cap="none" spc="0" normalizeH="0" baseline="30000" noProof="0">
                          <a:ln>
                            <a:noFill/>
                          </a:ln>
                          <a:solidFill>
                            <a:srgbClr val="000000"/>
                          </a:solidFill>
                          <a:effectLst/>
                          <a:uLnTx/>
                          <a:uFillTx/>
                          <a:latin typeface="Calibri"/>
                          <a:ea typeface="ＭＳ Ｐゴシック" panose="020B0600070205080204" pitchFamily="50" charset="-128"/>
                          <a:cs typeface="+mn-cs"/>
                        </a:rPr>
                        <a:t>2</a:t>
                      </a:r>
                      <a:endParaRPr kumimoji="1" lang="en-US" altLang="ja-JP" sz="2000" b="0" i="0" u="none" strike="noStrike" kern="1200" cap="none" spc="0" normalizeH="0" baseline="30000" noProof="0" dirty="0">
                        <a:ln>
                          <a:noFill/>
                        </a:ln>
                        <a:solidFill>
                          <a:srgbClr val="000000"/>
                        </a:solidFill>
                        <a:effectLst/>
                        <a:uLnTx/>
                        <a:uFillTx/>
                        <a:latin typeface="Calibri"/>
                        <a:ea typeface="ＭＳ Ｐゴシック" panose="020B0600070205080204" pitchFamily="50" charset="-128"/>
                        <a:cs typeface="+mn-cs"/>
                      </a:endParaRPr>
                    </a:p>
                  </a:txBody>
                  <a:tcPr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(-6)</a:t>
                      </a:r>
                      <a:r>
                        <a:rPr kumimoji="1" lang="en-US" altLang="ja-JP" sz="2000" baseline="30000" dirty="0"/>
                        <a:t>2</a:t>
                      </a: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6</a:t>
                      </a:r>
                      <a:r>
                        <a:rPr kumimoji="1" lang="en-US" altLang="ja-JP" sz="2000" b="0" i="0" u="none" strike="noStrike" kern="1200" cap="none" spc="0" normalizeH="0" baseline="30000" noProof="0" dirty="0">
                          <a:ln>
                            <a:noFill/>
                          </a:ln>
                          <a:solidFill>
                            <a:srgbClr val="000000"/>
                          </a:solidFill>
                          <a:effectLst/>
                          <a:uLnTx/>
                          <a:uFillTx/>
                          <a:latin typeface="Calibri"/>
                          <a:ea typeface="ＭＳ Ｐゴシック" panose="020B0600070205080204" pitchFamily="50" charset="-128"/>
                          <a:cs typeface="+mn-cs"/>
                        </a:rPr>
                        <a:t>2</a:t>
                      </a:r>
                    </a:p>
                  </a:txBody>
                  <a:tcPr anchor="ctr"/>
                </a:tc>
                <a:extLst>
                  <a:ext uri="{0D108BD9-81ED-4DB2-BD59-A6C34878D82A}">
                    <a16:rowId xmlns:a16="http://schemas.microsoft.com/office/drawing/2014/main" val="3232961228"/>
                  </a:ext>
                </a:extLst>
              </a:tr>
            </a:tbl>
          </a:graphicData>
        </a:graphic>
      </p:graphicFrame>
      <p:sp>
        <p:nvSpPr>
          <p:cNvPr id="64" name="テキスト ボックス 63">
            <a:extLst>
              <a:ext uri="{FF2B5EF4-FFF2-40B4-BE49-F238E27FC236}">
                <a16:creationId xmlns:a16="http://schemas.microsoft.com/office/drawing/2014/main" id="{82E767D8-6414-4D6E-92CC-F720707C1856}"/>
              </a:ext>
            </a:extLst>
          </p:cNvPr>
          <p:cNvSpPr txBox="1"/>
          <p:nvPr/>
        </p:nvSpPr>
        <p:spPr>
          <a:xfrm>
            <a:off x="560509" y="5742860"/>
            <a:ext cx="5347939"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注：自由度＝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の水準数（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総平均の数（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1</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6" name="四角形: 角を丸くする 65">
            <a:extLst>
              <a:ext uri="{FF2B5EF4-FFF2-40B4-BE49-F238E27FC236}">
                <a16:creationId xmlns:a16="http://schemas.microsoft.com/office/drawing/2014/main" id="{7A950687-1652-4B38-958E-AADE44A1F73A}"/>
              </a:ext>
            </a:extLst>
          </p:cNvPr>
          <p:cNvSpPr/>
          <p:nvPr/>
        </p:nvSpPr>
        <p:spPr>
          <a:xfrm>
            <a:off x="1356767" y="2948841"/>
            <a:ext cx="440125" cy="1515890"/>
          </a:xfrm>
          <a:prstGeom prst="roundRect">
            <a:avLst/>
          </a:prstGeom>
          <a:solidFill>
            <a:srgbClr val="00B0F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矢印コネクタ 66">
            <a:extLst>
              <a:ext uri="{FF2B5EF4-FFF2-40B4-BE49-F238E27FC236}">
                <a16:creationId xmlns:a16="http://schemas.microsoft.com/office/drawing/2014/main" id="{0834BFB7-38A7-4B94-B19E-F2AA92AB611B}"/>
              </a:ext>
            </a:extLst>
          </p:cNvPr>
          <p:cNvCxnSpPr>
            <a:cxnSpLocks/>
          </p:cNvCxnSpPr>
          <p:nvPr/>
        </p:nvCxnSpPr>
        <p:spPr>
          <a:xfrm flipV="1">
            <a:off x="1415527" y="4335600"/>
            <a:ext cx="132866" cy="254302"/>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C0B7BD9D-6A81-4227-89D2-20F420F933CA}"/>
              </a:ext>
            </a:extLst>
          </p:cNvPr>
          <p:cNvCxnSpPr>
            <a:cxnSpLocks/>
          </p:cNvCxnSpPr>
          <p:nvPr/>
        </p:nvCxnSpPr>
        <p:spPr>
          <a:xfrm flipV="1">
            <a:off x="3803518" y="4410027"/>
            <a:ext cx="131206" cy="29818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楕円 71">
            <a:extLst>
              <a:ext uri="{FF2B5EF4-FFF2-40B4-BE49-F238E27FC236}">
                <a16:creationId xmlns:a16="http://schemas.microsoft.com/office/drawing/2014/main" id="{3C8DC1FA-7AB9-40CD-AB5B-2662E98659B3}"/>
              </a:ext>
            </a:extLst>
          </p:cNvPr>
          <p:cNvSpPr/>
          <p:nvPr/>
        </p:nvSpPr>
        <p:spPr>
          <a:xfrm>
            <a:off x="3837393" y="4144329"/>
            <a:ext cx="237064" cy="308827"/>
          </a:xfrm>
          <a:prstGeom prst="ellipse">
            <a:avLst/>
          </a:prstGeom>
          <a:solidFill>
            <a:srgbClr val="FF0000">
              <a:alpha val="23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5F1CA189-BF28-4992-9E7D-E2A5C96E9584}"/>
              </a:ext>
            </a:extLst>
          </p:cNvPr>
          <p:cNvSpPr txBox="1"/>
          <p:nvPr/>
        </p:nvSpPr>
        <p:spPr>
          <a:xfrm>
            <a:off x="3293245" y="4642070"/>
            <a:ext cx="954107" cy="400110"/>
          </a:xfrm>
          <a:prstGeom prst="rect">
            <a:avLst/>
          </a:prstGeom>
          <a:noFill/>
        </p:spPr>
        <p:txBody>
          <a:bodyPr wrap="squar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列平均</a:t>
            </a:r>
          </a:p>
        </p:txBody>
      </p:sp>
      <p:sp>
        <p:nvSpPr>
          <p:cNvPr id="29" name="四角形: 角を丸くする 28">
            <a:extLst>
              <a:ext uri="{FF2B5EF4-FFF2-40B4-BE49-F238E27FC236}">
                <a16:creationId xmlns:a16="http://schemas.microsoft.com/office/drawing/2014/main" id="{69844C22-E282-4BB9-83D1-6FB6119B8B2F}"/>
              </a:ext>
            </a:extLst>
          </p:cNvPr>
          <p:cNvSpPr/>
          <p:nvPr/>
        </p:nvSpPr>
        <p:spPr>
          <a:xfrm>
            <a:off x="1942779" y="2937835"/>
            <a:ext cx="440125" cy="1515890"/>
          </a:xfrm>
          <a:prstGeom prst="roundRect">
            <a:avLst/>
          </a:prstGeom>
          <a:solidFill>
            <a:srgbClr val="00B0F0">
              <a:alpha val="4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14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animBg="1"/>
      <p:bldP spid="53" grpId="0"/>
      <p:bldP spid="54" grpId="0"/>
      <p:bldP spid="56" grpId="0" animBg="1"/>
      <p:bldP spid="57" grpId="0" animBg="1"/>
      <p:bldP spid="58" grpId="0"/>
      <p:bldP spid="59" grpId="0" animBg="1"/>
      <p:bldP spid="61" grpId="0" animBg="1"/>
      <p:bldP spid="64" grpId="0"/>
      <p:bldP spid="72" grpId="0" animBg="1"/>
      <p:bldP spid="7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5F51F3-B7EE-4886-AD69-DE9CFB2B6981}"/>
              </a:ext>
            </a:extLst>
          </p:cNvPr>
          <p:cNvSpPr>
            <a:spLocks noGrp="1"/>
          </p:cNvSpPr>
          <p:nvPr>
            <p:ph type="title"/>
          </p:nvPr>
        </p:nvSpPr>
        <p:spPr>
          <a:xfrm>
            <a:off x="323528" y="620688"/>
            <a:ext cx="8476323" cy="1143000"/>
          </a:xfrm>
        </p:spPr>
        <p:txBody>
          <a:bodyPr/>
          <a:lstStyle/>
          <a:p>
            <a:r>
              <a:rPr kumimoji="1" lang="ja-JP" altLang="en-US" sz="4000" dirty="0"/>
              <a:t>④交互作用</a:t>
            </a:r>
            <a:r>
              <a:rPr kumimoji="1" lang="en-US" altLang="ja-JP" sz="4000" dirty="0"/>
              <a:t>A×B</a:t>
            </a:r>
            <a:r>
              <a:rPr kumimoji="1" lang="ja-JP" altLang="en-US" sz="4000" dirty="0"/>
              <a:t>による変動　その</a:t>
            </a:r>
            <a:r>
              <a:rPr kumimoji="1" lang="en-US" altLang="ja-JP" sz="4000" dirty="0"/>
              <a:t>1</a:t>
            </a:r>
            <a:endParaRPr kumimoji="1" lang="ja-JP" altLang="en-US" sz="4000" dirty="0"/>
          </a:p>
        </p:txBody>
      </p:sp>
      <p:graphicFrame>
        <p:nvGraphicFramePr>
          <p:cNvPr id="60" name="コンテンツ プレースホルダー 3">
            <a:extLst>
              <a:ext uri="{FF2B5EF4-FFF2-40B4-BE49-F238E27FC236}">
                <a16:creationId xmlns:a16="http://schemas.microsoft.com/office/drawing/2014/main" id="{5586A2E5-8201-47E9-B9B8-1225D35DB708}"/>
              </a:ext>
            </a:extLst>
          </p:cNvPr>
          <p:cNvGraphicFramePr>
            <a:graphicFrameLocks/>
          </p:cNvGraphicFramePr>
          <p:nvPr>
            <p:extLst>
              <p:ext uri="{D42A27DB-BD31-4B8C-83A1-F6EECF244321}">
                <p14:modId xmlns:p14="http://schemas.microsoft.com/office/powerpoint/2010/main" val="2017145276"/>
              </p:ext>
            </p:extLst>
          </p:nvPr>
        </p:nvGraphicFramePr>
        <p:xfrm>
          <a:off x="581471" y="2395751"/>
          <a:ext cx="4803139" cy="1158240"/>
        </p:xfrm>
        <a:graphic>
          <a:graphicData uri="http://schemas.openxmlformats.org/drawingml/2006/table">
            <a:tbl>
              <a:tblPr firstRow="1" firstCol="1" bandRow="1">
                <a:tableStyleId>{5C22544A-7EE6-4342-B048-85BDC9FD1C3A}</a:tableStyleId>
              </a:tblPr>
              <a:tblGrid>
                <a:gridCol w="522605">
                  <a:extLst>
                    <a:ext uri="{9D8B030D-6E8A-4147-A177-3AD203B41FA5}">
                      <a16:colId xmlns:a16="http://schemas.microsoft.com/office/drawing/2014/main" val="916828341"/>
                    </a:ext>
                  </a:extLst>
                </a:gridCol>
                <a:gridCol w="2140267">
                  <a:extLst>
                    <a:ext uri="{9D8B030D-6E8A-4147-A177-3AD203B41FA5}">
                      <a16:colId xmlns:a16="http://schemas.microsoft.com/office/drawing/2014/main" val="2995386194"/>
                    </a:ext>
                  </a:extLst>
                </a:gridCol>
                <a:gridCol w="2140267">
                  <a:extLst>
                    <a:ext uri="{9D8B030D-6E8A-4147-A177-3AD203B41FA5}">
                      <a16:colId xmlns:a16="http://schemas.microsoft.com/office/drawing/2014/main" val="1691712379"/>
                    </a:ext>
                  </a:extLst>
                </a:gridCol>
              </a:tblGrid>
              <a:tr h="289865">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92845">
                <a:tc>
                  <a:txBody>
                    <a:bodyPr/>
                    <a:lstStyle/>
                    <a:p>
                      <a:pPr algn="ctr"/>
                      <a:r>
                        <a:rPr kumimoji="1" lang="en-US" altLang="ja-JP" sz="2000" dirty="0"/>
                        <a:t>A1</a:t>
                      </a:r>
                      <a:endParaRPr kumimoji="1" lang="ja-JP" altLang="en-US" sz="2000" dirty="0"/>
                    </a:p>
                  </a:txBody>
                  <a:tcPr anchor="ctr"/>
                </a:tc>
                <a:tc>
                  <a:txBody>
                    <a:bodyPr/>
                    <a:lstStyle/>
                    <a:p>
                      <a:pPr algn="ctr"/>
                      <a:r>
                        <a:rPr kumimoji="1" lang="en-US" altLang="ja-JP" sz="1700" dirty="0"/>
                        <a:t>B1</a:t>
                      </a:r>
                      <a:r>
                        <a:rPr kumimoji="1" lang="ja-JP" altLang="en-US" sz="1700" dirty="0"/>
                        <a:t>における</a:t>
                      </a:r>
                      <a:r>
                        <a:rPr kumimoji="1" lang="en-US" altLang="ja-JP" sz="1700" dirty="0"/>
                        <a:t>A1</a:t>
                      </a:r>
                      <a:r>
                        <a:rPr kumimoji="1" lang="ja-JP" altLang="en-US" sz="1700" dirty="0"/>
                        <a:t>の作用</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700" dirty="0"/>
                        <a:t>B2</a:t>
                      </a:r>
                      <a:r>
                        <a:rPr kumimoji="1" lang="ja-JP" altLang="en-US" sz="1700" dirty="0"/>
                        <a:t>における</a:t>
                      </a:r>
                      <a:r>
                        <a:rPr kumimoji="1" lang="en-US" altLang="ja-JP" sz="1700" dirty="0"/>
                        <a:t>A1</a:t>
                      </a:r>
                      <a:r>
                        <a:rPr kumimoji="1" lang="ja-JP" altLang="en-US" sz="1700" dirty="0"/>
                        <a:t>の作用</a:t>
                      </a:r>
                    </a:p>
                  </a:txBody>
                  <a:tcPr anchor="ctr"/>
                </a:tc>
                <a:extLst>
                  <a:ext uri="{0D108BD9-81ED-4DB2-BD59-A6C34878D82A}">
                    <a16:rowId xmlns:a16="http://schemas.microsoft.com/office/drawing/2014/main" val="2951479747"/>
                  </a:ext>
                </a:extLst>
              </a:tr>
              <a:tr h="392845">
                <a:tc>
                  <a:txBody>
                    <a:bodyPr/>
                    <a:lstStyle/>
                    <a:p>
                      <a:pPr algn="ctr"/>
                      <a:r>
                        <a:rPr kumimoji="1" lang="en-US" altLang="ja-JP" sz="2000" dirty="0"/>
                        <a:t>A2</a:t>
                      </a:r>
                      <a:endParaRPr kumimoji="1" lang="ja-JP"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700" dirty="0"/>
                        <a:t>B1</a:t>
                      </a:r>
                      <a:r>
                        <a:rPr kumimoji="1" lang="ja-JP" altLang="en-US" sz="1700" dirty="0"/>
                        <a:t>における</a:t>
                      </a:r>
                      <a:r>
                        <a:rPr kumimoji="1" lang="en-US" altLang="ja-JP" sz="1700" dirty="0"/>
                        <a:t>A2</a:t>
                      </a:r>
                      <a:r>
                        <a:rPr kumimoji="1" lang="ja-JP" altLang="en-US" sz="1700" dirty="0"/>
                        <a:t>の作用</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700" dirty="0"/>
                        <a:t>B2</a:t>
                      </a:r>
                      <a:r>
                        <a:rPr kumimoji="1" lang="ja-JP" altLang="en-US" sz="1700" dirty="0"/>
                        <a:t>における</a:t>
                      </a:r>
                      <a:r>
                        <a:rPr kumimoji="1" lang="en-US" altLang="ja-JP" sz="1700" dirty="0"/>
                        <a:t>A2</a:t>
                      </a:r>
                      <a:r>
                        <a:rPr kumimoji="1" lang="ja-JP" altLang="en-US" sz="1700" dirty="0"/>
                        <a:t>の作用</a:t>
                      </a:r>
                    </a:p>
                  </a:txBody>
                  <a:tcPr anchor="ctr"/>
                </a:tc>
                <a:extLst>
                  <a:ext uri="{0D108BD9-81ED-4DB2-BD59-A6C34878D82A}">
                    <a16:rowId xmlns:a16="http://schemas.microsoft.com/office/drawing/2014/main" val="591287880"/>
                  </a:ext>
                </a:extLst>
              </a:tr>
            </a:tbl>
          </a:graphicData>
        </a:graphic>
      </p:graphicFrame>
      <p:sp>
        <p:nvSpPr>
          <p:cNvPr id="62" name="テキスト ボックス 61">
            <a:extLst>
              <a:ext uri="{FF2B5EF4-FFF2-40B4-BE49-F238E27FC236}">
                <a16:creationId xmlns:a16="http://schemas.microsoft.com/office/drawing/2014/main" id="{BC1FFA3E-A242-42F5-AFF8-42200847C659}"/>
              </a:ext>
            </a:extLst>
          </p:cNvPr>
          <p:cNvSpPr txBox="1"/>
          <p:nvPr/>
        </p:nvSpPr>
        <p:spPr>
          <a:xfrm>
            <a:off x="467544" y="1913027"/>
            <a:ext cx="7704856" cy="400110"/>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を基準に要因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の水準別作用を考える（どちらが基準でも良い）</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31" name="コンテンツ プレースホルダー 3">
            <a:extLst>
              <a:ext uri="{FF2B5EF4-FFF2-40B4-BE49-F238E27FC236}">
                <a16:creationId xmlns:a16="http://schemas.microsoft.com/office/drawing/2014/main" id="{12686CBA-C8B9-4089-ABC9-00BEA9ED0D59}"/>
              </a:ext>
            </a:extLst>
          </p:cNvPr>
          <p:cNvGraphicFramePr>
            <a:graphicFrameLocks/>
          </p:cNvGraphicFramePr>
          <p:nvPr>
            <p:extLst>
              <p:ext uri="{D42A27DB-BD31-4B8C-83A1-F6EECF244321}">
                <p14:modId xmlns:p14="http://schemas.microsoft.com/office/powerpoint/2010/main" val="1780621514"/>
              </p:ext>
            </p:extLst>
          </p:nvPr>
        </p:nvGraphicFramePr>
        <p:xfrm>
          <a:off x="611560" y="4293096"/>
          <a:ext cx="7590157" cy="1820640"/>
        </p:xfrm>
        <a:graphic>
          <a:graphicData uri="http://schemas.openxmlformats.org/drawingml/2006/table">
            <a:tbl>
              <a:tblPr firstRow="1" firstCol="1" bandRow="1">
                <a:tableStyleId>{5C22544A-7EE6-4342-B048-85BDC9FD1C3A}</a:tableStyleId>
              </a:tblPr>
              <a:tblGrid>
                <a:gridCol w="522605">
                  <a:extLst>
                    <a:ext uri="{9D8B030D-6E8A-4147-A177-3AD203B41FA5}">
                      <a16:colId xmlns:a16="http://schemas.microsoft.com/office/drawing/2014/main" val="916828341"/>
                    </a:ext>
                  </a:extLst>
                </a:gridCol>
                <a:gridCol w="3533776">
                  <a:extLst>
                    <a:ext uri="{9D8B030D-6E8A-4147-A177-3AD203B41FA5}">
                      <a16:colId xmlns:a16="http://schemas.microsoft.com/office/drawing/2014/main" val="2995386194"/>
                    </a:ext>
                  </a:extLst>
                </a:gridCol>
                <a:gridCol w="3533776">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fontAlgn="ct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A1</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B1</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B1</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p>
                  </a:txBody>
                  <a:tcPr marL="0" marR="0" marT="0" marB="0" anchor="ctr"/>
                </a:tc>
                <a:tc>
                  <a:txBody>
                    <a:bodyPr/>
                    <a:lstStyle/>
                    <a:p>
                      <a:pPr algn="ctr" fontAlgn="ctr"/>
                      <a:r>
                        <a:rPr lang="ja-JP" altLang="en-US" sz="1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A1</a:t>
                      </a:r>
                      <a:r>
                        <a:rPr lang="ja-JP" altLang="en-US" sz="1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B2</a:t>
                      </a:r>
                      <a:r>
                        <a:rPr lang="ja-JP" altLang="en-US" sz="1500" b="0" i="0" u="none" strike="noStrike">
                          <a:solidFill>
                            <a:srgbClr val="000000"/>
                          </a:solidFill>
                          <a:effectLst/>
                          <a:latin typeface="ＭＳ Ｐゴシック" panose="020B0600070205080204" pitchFamily="50" charset="-128"/>
                          <a:ea typeface="ＭＳ Ｐゴシック" panose="020B0600070205080204" pitchFamily="50" charset="-128"/>
                        </a:rPr>
                        <a:t>の偏差）－（</a:t>
                      </a: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B2</a:t>
                      </a:r>
                      <a:r>
                        <a:rPr lang="ja-JP" altLang="en-US" sz="1500" b="0" i="0" u="none" strike="noStrike">
                          <a:solidFill>
                            <a:srgbClr val="000000"/>
                          </a:solidFill>
                          <a:effectLst/>
                          <a:latin typeface="ＭＳ Ｐゴシック" panose="020B0600070205080204" pitchFamily="50" charset="-128"/>
                          <a:ea typeface="ＭＳ Ｐゴシック" panose="020B0600070205080204" pitchFamily="50" charset="-128"/>
                        </a:rPr>
                        <a:t>の偏差）</a:t>
                      </a:r>
                    </a:p>
                  </a:txBody>
                  <a:tcPr marL="0" marR="0" marT="0" marB="0"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algn="ctr" fontAlgn="ct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A1</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B1</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B1</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p>
                  </a:txBody>
                  <a:tcPr marL="0" marR="0" marT="0" marB="0" anchor="ctr"/>
                </a:tc>
                <a:tc>
                  <a:txBody>
                    <a:bodyPr/>
                    <a:lstStyle/>
                    <a:p>
                      <a:pPr algn="ctr" fontAlgn="ct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A1</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B2</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B2</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p>
                  </a:txBody>
                  <a:tcPr marL="0" marR="0" marT="0" marB="0" anchor="ctr"/>
                </a:tc>
                <a:extLst>
                  <a:ext uri="{0D108BD9-81ED-4DB2-BD59-A6C34878D82A}">
                    <a16:rowId xmlns:a16="http://schemas.microsoft.com/office/drawing/2014/main" val="1582104114"/>
                  </a:ext>
                </a:extLst>
              </a:tr>
              <a:tr h="363720">
                <a:tc rowSpan="2">
                  <a:txBody>
                    <a:bodyPr/>
                    <a:lstStyle/>
                    <a:p>
                      <a:pPr algn="ctr"/>
                      <a:r>
                        <a:rPr kumimoji="1" lang="en-US" altLang="ja-JP" sz="2000" dirty="0"/>
                        <a:t>B2</a:t>
                      </a:r>
                      <a:endParaRPr kumimoji="1" lang="ja-JP" altLang="en-US" sz="2000" dirty="0"/>
                    </a:p>
                  </a:txBody>
                  <a:tcPr anchor="ctr"/>
                </a:tc>
                <a:tc>
                  <a:txBody>
                    <a:bodyPr/>
                    <a:lstStyle/>
                    <a:p>
                      <a:pPr algn="ctr" fontAlgn="ct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A2</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B1</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B1</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p>
                  </a:txBody>
                  <a:tcPr marL="0" marR="0" marT="0" marB="0" anchor="ctr"/>
                </a:tc>
                <a:tc>
                  <a:txBody>
                    <a:bodyPr/>
                    <a:lstStyle/>
                    <a:p>
                      <a:pPr algn="ctr" fontAlgn="ct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A2</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B2</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B2</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p>
                  </a:txBody>
                  <a:tcPr marL="0" marR="0" marT="0" marB="0"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algn="ctr" fontAlgn="ctr"/>
                      <a:r>
                        <a:rPr lang="ja-JP" altLang="en-US" sz="1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A2</a:t>
                      </a:r>
                      <a:r>
                        <a:rPr lang="ja-JP" altLang="en-US" sz="1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B1</a:t>
                      </a:r>
                      <a:r>
                        <a:rPr lang="ja-JP" altLang="en-US" sz="1500" b="0" i="0" u="none" strike="noStrike">
                          <a:solidFill>
                            <a:srgbClr val="000000"/>
                          </a:solidFill>
                          <a:effectLst/>
                          <a:latin typeface="ＭＳ Ｐゴシック" panose="020B0600070205080204" pitchFamily="50" charset="-128"/>
                          <a:ea typeface="ＭＳ Ｐゴシック" panose="020B0600070205080204" pitchFamily="50" charset="-128"/>
                        </a:rPr>
                        <a:t>の偏差）－（</a:t>
                      </a: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B1</a:t>
                      </a:r>
                      <a:r>
                        <a:rPr lang="ja-JP" altLang="en-US" sz="1500" b="0" i="0" u="none" strike="noStrike">
                          <a:solidFill>
                            <a:srgbClr val="000000"/>
                          </a:solidFill>
                          <a:effectLst/>
                          <a:latin typeface="ＭＳ Ｐゴシック" panose="020B0600070205080204" pitchFamily="50" charset="-128"/>
                          <a:ea typeface="ＭＳ Ｐゴシック" panose="020B0600070205080204" pitchFamily="50" charset="-128"/>
                        </a:rPr>
                        <a:t>の偏差）</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A2</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B2</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B2</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の偏差）</a:t>
                      </a:r>
                    </a:p>
                  </a:txBody>
                  <a:tcPr marL="0" marR="0" marT="0" marB="0" anchor="ctr"/>
                </a:tc>
                <a:extLst>
                  <a:ext uri="{0D108BD9-81ED-4DB2-BD59-A6C34878D82A}">
                    <a16:rowId xmlns:a16="http://schemas.microsoft.com/office/drawing/2014/main" val="3232961228"/>
                  </a:ext>
                </a:extLst>
              </a:tr>
            </a:tbl>
          </a:graphicData>
        </a:graphic>
      </p:graphicFrame>
      <p:sp>
        <p:nvSpPr>
          <p:cNvPr id="4" name="矢印: 下 3">
            <a:extLst>
              <a:ext uri="{FF2B5EF4-FFF2-40B4-BE49-F238E27FC236}">
                <a16:creationId xmlns:a16="http://schemas.microsoft.com/office/drawing/2014/main" id="{9C72C3A2-9199-4B65-B41F-D6E79FB306B8}"/>
              </a:ext>
            </a:extLst>
          </p:cNvPr>
          <p:cNvSpPr/>
          <p:nvPr/>
        </p:nvSpPr>
        <p:spPr>
          <a:xfrm>
            <a:off x="2983041" y="3717032"/>
            <a:ext cx="504056" cy="432048"/>
          </a:xfrm>
          <a:prstGeom prst="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6F207EC7-5E15-490F-AA90-3D499E1C598F}"/>
              </a:ext>
            </a:extLst>
          </p:cNvPr>
          <p:cNvSpPr txBox="1"/>
          <p:nvPr/>
        </p:nvSpPr>
        <p:spPr>
          <a:xfrm>
            <a:off x="3471445" y="3717032"/>
            <a:ext cx="4412923" cy="400110"/>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作用の大きさは偏差の偏差で捉える</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41534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5F51F3-B7EE-4886-AD69-DE9CFB2B6981}"/>
              </a:ext>
            </a:extLst>
          </p:cNvPr>
          <p:cNvSpPr>
            <a:spLocks noGrp="1"/>
          </p:cNvSpPr>
          <p:nvPr>
            <p:ph type="title"/>
          </p:nvPr>
        </p:nvSpPr>
        <p:spPr>
          <a:xfrm>
            <a:off x="323528" y="620688"/>
            <a:ext cx="8476323" cy="1143000"/>
          </a:xfrm>
        </p:spPr>
        <p:txBody>
          <a:bodyPr/>
          <a:lstStyle/>
          <a:p>
            <a:r>
              <a:rPr kumimoji="1" lang="ja-JP" altLang="en-US" sz="4000" dirty="0"/>
              <a:t>④交互作用</a:t>
            </a:r>
            <a:r>
              <a:rPr kumimoji="1" lang="en-US" altLang="ja-JP" sz="4000" dirty="0"/>
              <a:t>A×B</a:t>
            </a:r>
            <a:r>
              <a:rPr kumimoji="1" lang="ja-JP" altLang="en-US" sz="4000" dirty="0"/>
              <a:t>による変動　その</a:t>
            </a:r>
            <a:r>
              <a:rPr kumimoji="1" lang="en-US" altLang="ja-JP" sz="4000" dirty="0"/>
              <a:t>2</a:t>
            </a:r>
            <a:endParaRPr kumimoji="1" lang="ja-JP" altLang="en-US" sz="4000" dirty="0"/>
          </a:p>
        </p:txBody>
      </p:sp>
      <p:graphicFrame>
        <p:nvGraphicFramePr>
          <p:cNvPr id="31" name="コンテンツ プレースホルダー 3">
            <a:extLst>
              <a:ext uri="{FF2B5EF4-FFF2-40B4-BE49-F238E27FC236}">
                <a16:creationId xmlns:a16="http://schemas.microsoft.com/office/drawing/2014/main" id="{12686CBA-C8B9-4089-ABC9-00BEA9ED0D59}"/>
              </a:ext>
            </a:extLst>
          </p:cNvPr>
          <p:cNvGraphicFramePr>
            <a:graphicFrameLocks/>
          </p:cNvGraphicFramePr>
          <p:nvPr>
            <p:extLst>
              <p:ext uri="{D42A27DB-BD31-4B8C-83A1-F6EECF244321}">
                <p14:modId xmlns:p14="http://schemas.microsoft.com/office/powerpoint/2010/main" val="674720157"/>
              </p:ext>
            </p:extLst>
          </p:nvPr>
        </p:nvGraphicFramePr>
        <p:xfrm>
          <a:off x="683568" y="1922202"/>
          <a:ext cx="7590157" cy="1820640"/>
        </p:xfrm>
        <a:graphic>
          <a:graphicData uri="http://schemas.openxmlformats.org/drawingml/2006/table">
            <a:tbl>
              <a:tblPr firstRow="1" firstCol="1" bandRow="1">
                <a:tableStyleId>{5C22544A-7EE6-4342-B048-85BDC9FD1C3A}</a:tableStyleId>
              </a:tblPr>
              <a:tblGrid>
                <a:gridCol w="522605">
                  <a:extLst>
                    <a:ext uri="{9D8B030D-6E8A-4147-A177-3AD203B41FA5}">
                      <a16:colId xmlns:a16="http://schemas.microsoft.com/office/drawing/2014/main" val="916828341"/>
                    </a:ext>
                  </a:extLst>
                </a:gridCol>
                <a:gridCol w="3533776">
                  <a:extLst>
                    <a:ext uri="{9D8B030D-6E8A-4147-A177-3AD203B41FA5}">
                      <a16:colId xmlns:a16="http://schemas.microsoft.com/office/drawing/2014/main" val="2995386194"/>
                    </a:ext>
                  </a:extLst>
                </a:gridCol>
                <a:gridCol w="3533776">
                  <a:extLst>
                    <a:ext uri="{9D8B030D-6E8A-4147-A177-3AD203B41FA5}">
                      <a16:colId xmlns:a16="http://schemas.microsoft.com/office/drawing/2014/main" val="1691712379"/>
                    </a:ext>
                  </a:extLst>
                </a:gridCol>
              </a:tblGrid>
              <a:tr h="335873">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a:t>B2</a:t>
                      </a:r>
                      <a:endParaRPr kumimoji="1" lang="ja-JP" altLang="en-US" dirty="0"/>
                    </a:p>
                  </a:txBody>
                  <a:tcPr anchor="ctr"/>
                </a:tc>
                <a:extLst>
                  <a:ext uri="{0D108BD9-81ED-4DB2-BD59-A6C34878D82A}">
                    <a16:rowId xmlns:a16="http://schemas.microsoft.com/office/drawing/2014/main" val="2029779019"/>
                  </a:ext>
                </a:extLst>
              </a:tr>
              <a:tr h="363720">
                <a:tc rowSpan="2">
                  <a:txBody>
                    <a:bodyPr/>
                    <a:lstStyle/>
                    <a:p>
                      <a:pPr algn="ctr"/>
                      <a:r>
                        <a:rPr kumimoji="1" lang="en-US" altLang="ja-JP" sz="2000" dirty="0"/>
                        <a:t>A1</a:t>
                      </a:r>
                      <a:endParaRPr kumimoji="1" lang="ja-JP" altLang="en-US" sz="2000" dirty="0"/>
                    </a:p>
                  </a:txBody>
                  <a:tcPr anchor="ctr"/>
                </a:tc>
                <a:tc>
                  <a:txBody>
                    <a:bodyPr/>
                    <a:lstStyle/>
                    <a:p>
                      <a:pPr algn="ctr" fontAlgn="ct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総平均）</a:t>
                      </a:r>
                    </a:p>
                  </a:txBody>
                  <a:tcPr marL="4763" marR="4763" marT="4763" marB="0" anchor="ctr"/>
                </a:tc>
                <a:tc>
                  <a:txBody>
                    <a:bodyPr/>
                    <a:lstStyle/>
                    <a:p>
                      <a:pPr algn="ctr" fontAlgn="ct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B2</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B2</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総平均）</a:t>
                      </a:r>
                    </a:p>
                  </a:txBody>
                  <a:tcPr marL="4763" marR="4763" marT="4763" marB="0" anchor="ctr"/>
                </a:tc>
                <a:extLst>
                  <a:ext uri="{0D108BD9-81ED-4DB2-BD59-A6C34878D82A}">
                    <a16:rowId xmlns:a16="http://schemas.microsoft.com/office/drawing/2014/main" val="2951479747"/>
                  </a:ext>
                </a:extLst>
              </a:tr>
              <a:tr h="363720">
                <a:tc vMerge="1">
                  <a:txBody>
                    <a:bodyPr/>
                    <a:lstStyle/>
                    <a:p>
                      <a:pPr algn="ctr"/>
                      <a:endParaRPr kumimoji="1" lang="ja-JP" altLang="en-US" sz="2000" dirty="0"/>
                    </a:p>
                  </a:txBody>
                  <a:tcPr anchor="ctr"/>
                </a:tc>
                <a:tc>
                  <a:txBody>
                    <a:bodyPr/>
                    <a:lstStyle/>
                    <a:p>
                      <a:pPr algn="ctr" fontAlgn="ct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総平均）</a:t>
                      </a:r>
                    </a:p>
                  </a:txBody>
                  <a:tcPr marL="4763" marR="4763" marT="4763" marB="0" anchor="ctr"/>
                </a:tc>
                <a:tc>
                  <a:txBody>
                    <a:bodyPr/>
                    <a:lstStyle/>
                    <a:p>
                      <a:pPr algn="ctr" fontAlgn="ct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B2</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B2</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総平均）</a:t>
                      </a:r>
                    </a:p>
                  </a:txBody>
                  <a:tcPr marL="4763" marR="4763" marT="4763" marB="0" anchor="ctr"/>
                </a:tc>
                <a:extLst>
                  <a:ext uri="{0D108BD9-81ED-4DB2-BD59-A6C34878D82A}">
                    <a16:rowId xmlns:a16="http://schemas.microsoft.com/office/drawing/2014/main" val="1582104114"/>
                  </a:ext>
                </a:extLst>
              </a:tr>
              <a:tr h="363720">
                <a:tc rowSpan="2">
                  <a:txBody>
                    <a:bodyPr/>
                    <a:lstStyle/>
                    <a:p>
                      <a:pPr algn="ctr"/>
                      <a:r>
                        <a:rPr kumimoji="1" lang="en-US" altLang="ja-JP" sz="2000" dirty="0"/>
                        <a:t>B2</a:t>
                      </a:r>
                      <a:endParaRPr kumimoji="1" lang="ja-JP" altLang="en-US" sz="2000" dirty="0"/>
                    </a:p>
                  </a:txBody>
                  <a:tcPr anchor="ctr"/>
                </a:tc>
                <a:tc>
                  <a:txBody>
                    <a:bodyPr/>
                    <a:lstStyle/>
                    <a:p>
                      <a:pPr algn="ctr" fontAlgn="ct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A2</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-A2</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B1</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総平均）</a:t>
                      </a:r>
                    </a:p>
                  </a:txBody>
                  <a:tcPr marL="4763" marR="4763" marT="4763" marB="0" anchor="ctr"/>
                </a:tc>
                <a:tc>
                  <a:txBody>
                    <a:bodyPr/>
                    <a:lstStyle/>
                    <a:p>
                      <a:pPr algn="ctr" fontAlgn="ct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A2</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B2</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-A2</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B2</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300" b="0" i="0" u="none" strike="noStrike">
                          <a:solidFill>
                            <a:srgbClr val="000000"/>
                          </a:solidFill>
                          <a:effectLst/>
                          <a:latin typeface="ＭＳ Ｐゴシック" panose="020B0600070205080204" pitchFamily="50" charset="-128"/>
                          <a:ea typeface="ＭＳ Ｐゴシック" panose="020B0600070205080204" pitchFamily="50" charset="-128"/>
                        </a:rPr>
                        <a:t>総平均）</a:t>
                      </a:r>
                    </a:p>
                  </a:txBody>
                  <a:tcPr marL="4763" marR="4763" marT="4763" marB="0" anchor="ctr"/>
                </a:tc>
                <a:extLst>
                  <a:ext uri="{0D108BD9-81ED-4DB2-BD59-A6C34878D82A}">
                    <a16:rowId xmlns:a16="http://schemas.microsoft.com/office/drawing/2014/main" val="591287880"/>
                  </a:ext>
                </a:extLst>
              </a:tr>
              <a:tr h="363720">
                <a:tc vMerge="1">
                  <a:txBody>
                    <a:bodyPr/>
                    <a:lstStyle/>
                    <a:p>
                      <a:pPr algn="ctr"/>
                      <a:endParaRPr kumimoji="1" lang="ja-JP" altLang="en-US" sz="2000" dirty="0"/>
                    </a:p>
                  </a:txBody>
                  <a:tcPr anchor="ct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A2</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B1</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-A2</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B1</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総平均）</a:t>
                      </a:r>
                    </a:p>
                  </a:txBody>
                  <a:tcPr marL="4763" marR="4763" marT="4763" marB="0" anchor="ctr"/>
                </a:tc>
                <a:tc>
                  <a:txBody>
                    <a:bodyPr/>
                    <a:lstStyle/>
                    <a:p>
                      <a:pPr algn="ctr"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A2</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B2</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-A2</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B2</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の平均</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総平均）</a:t>
                      </a:r>
                    </a:p>
                  </a:txBody>
                  <a:tcPr marL="4763" marR="4763" marT="4763" marB="0" anchor="ctr"/>
                </a:tc>
                <a:extLst>
                  <a:ext uri="{0D108BD9-81ED-4DB2-BD59-A6C34878D82A}">
                    <a16:rowId xmlns:a16="http://schemas.microsoft.com/office/drawing/2014/main" val="3232961228"/>
                  </a:ext>
                </a:extLst>
              </a:tr>
            </a:tbl>
          </a:graphicData>
        </a:graphic>
      </p:graphicFrame>
      <p:sp>
        <p:nvSpPr>
          <p:cNvPr id="6" name="矢印: 下 5">
            <a:extLst>
              <a:ext uri="{FF2B5EF4-FFF2-40B4-BE49-F238E27FC236}">
                <a16:creationId xmlns:a16="http://schemas.microsoft.com/office/drawing/2014/main" id="{C991761D-443D-42F6-BDF9-0FEF16049C35}"/>
              </a:ext>
            </a:extLst>
          </p:cNvPr>
          <p:cNvSpPr/>
          <p:nvPr/>
        </p:nvSpPr>
        <p:spPr>
          <a:xfrm>
            <a:off x="2339752" y="3775049"/>
            <a:ext cx="504056" cy="432048"/>
          </a:xfrm>
          <a:prstGeom prst="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コンテンツ プレースホルダー 3">
            <a:extLst>
              <a:ext uri="{FF2B5EF4-FFF2-40B4-BE49-F238E27FC236}">
                <a16:creationId xmlns:a16="http://schemas.microsoft.com/office/drawing/2014/main" id="{CD9DEC30-E433-4F65-BD14-C794FE9CA38A}"/>
              </a:ext>
            </a:extLst>
          </p:cNvPr>
          <p:cNvGraphicFramePr>
            <a:graphicFrameLocks/>
          </p:cNvGraphicFramePr>
          <p:nvPr>
            <p:extLst>
              <p:ext uri="{D42A27DB-BD31-4B8C-83A1-F6EECF244321}">
                <p14:modId xmlns:p14="http://schemas.microsoft.com/office/powerpoint/2010/main" val="1734194288"/>
              </p:ext>
            </p:extLst>
          </p:nvPr>
        </p:nvGraphicFramePr>
        <p:xfrm>
          <a:off x="683568" y="4238886"/>
          <a:ext cx="3456384" cy="1669764"/>
        </p:xfrm>
        <a:graphic>
          <a:graphicData uri="http://schemas.openxmlformats.org/drawingml/2006/table">
            <a:tbl>
              <a:tblPr firstRow="1" firstCol="1" bandRow="1">
                <a:tableStyleId>{5C22544A-7EE6-4342-B048-85BDC9FD1C3A}</a:tableStyleId>
              </a:tblPr>
              <a:tblGrid>
                <a:gridCol w="632128">
                  <a:extLst>
                    <a:ext uri="{9D8B030D-6E8A-4147-A177-3AD203B41FA5}">
                      <a16:colId xmlns:a16="http://schemas.microsoft.com/office/drawing/2014/main" val="916828341"/>
                    </a:ext>
                  </a:extLst>
                </a:gridCol>
                <a:gridCol w="1304665">
                  <a:extLst>
                    <a:ext uri="{9D8B030D-6E8A-4147-A177-3AD203B41FA5}">
                      <a16:colId xmlns:a16="http://schemas.microsoft.com/office/drawing/2014/main" val="2995386194"/>
                    </a:ext>
                  </a:extLst>
                </a:gridCol>
                <a:gridCol w="1519591">
                  <a:extLst>
                    <a:ext uri="{9D8B030D-6E8A-4147-A177-3AD203B41FA5}">
                      <a16:colId xmlns:a16="http://schemas.microsoft.com/office/drawing/2014/main" val="1691712379"/>
                    </a:ext>
                  </a:extLst>
                </a:gridCol>
              </a:tblGrid>
              <a:tr h="327829">
                <a:tc>
                  <a:txBody>
                    <a:bodyPr/>
                    <a:lstStyle/>
                    <a:p>
                      <a:pPr algn="ctr"/>
                      <a:endParaRPr kumimoji="1" lang="ja-JP" altLang="en-US" dirty="0"/>
                    </a:p>
                  </a:txBody>
                  <a:tcPr anchor="ctr"/>
                </a:tc>
                <a:tc>
                  <a:txBody>
                    <a:bodyPr/>
                    <a:lstStyle/>
                    <a:p>
                      <a:pPr algn="ctr"/>
                      <a:r>
                        <a:rPr kumimoji="1" lang="en-US" altLang="ja-JP" dirty="0"/>
                        <a:t>B1</a:t>
                      </a:r>
                      <a:endParaRPr kumimoji="1" lang="ja-JP" altLang="en-US" dirty="0"/>
                    </a:p>
                  </a:txBody>
                  <a:tcPr anchor="ctr"/>
                </a:tc>
                <a:tc>
                  <a:txBody>
                    <a:bodyPr/>
                    <a:lstStyle/>
                    <a:p>
                      <a:pPr algn="ctr"/>
                      <a:r>
                        <a:rPr kumimoji="1" lang="en-US" altLang="ja-JP" dirty="0"/>
                        <a:t>B2</a:t>
                      </a:r>
                      <a:endParaRPr kumimoji="1" lang="ja-JP" altLang="en-US" dirty="0"/>
                    </a:p>
                  </a:txBody>
                  <a:tcPr anchor="ctr"/>
                </a:tc>
                <a:extLst>
                  <a:ext uri="{0D108BD9-81ED-4DB2-BD59-A6C34878D82A}">
                    <a16:rowId xmlns:a16="http://schemas.microsoft.com/office/drawing/2014/main" val="2029779019"/>
                  </a:ext>
                </a:extLst>
              </a:tr>
              <a:tr h="326001">
                <a:tc rowSpan="2">
                  <a:txBody>
                    <a:bodyPr/>
                    <a:lstStyle/>
                    <a:p>
                      <a:pPr algn="ctr"/>
                      <a:r>
                        <a:rPr kumimoji="1" lang="en-US" altLang="ja-JP" sz="2000" dirty="0"/>
                        <a:t>A1</a:t>
                      </a:r>
                      <a:endParaRPr kumimoji="1" lang="ja-JP" altLang="en-US" sz="2000" dirty="0"/>
                    </a:p>
                  </a:txBody>
                  <a:tcPr anchor="ct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(1-5)-(4-10)</a:t>
                      </a:r>
                    </a:p>
                  </a:txBody>
                  <a:tcPr marL="4763" marR="4763" marT="4763" marB="0" anchor="ct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(9-5)-(16-10)</a:t>
                      </a:r>
                    </a:p>
                  </a:txBody>
                  <a:tcPr marL="4763" marR="4763" marT="4763" marB="0" anchor="ctr"/>
                </a:tc>
                <a:extLst>
                  <a:ext uri="{0D108BD9-81ED-4DB2-BD59-A6C34878D82A}">
                    <a16:rowId xmlns:a16="http://schemas.microsoft.com/office/drawing/2014/main" val="2951479747"/>
                  </a:ext>
                </a:extLst>
              </a:tr>
              <a:tr h="326001">
                <a:tc vMerge="1">
                  <a:txBody>
                    <a:bodyPr/>
                    <a:lstStyle/>
                    <a:p>
                      <a:pPr algn="ctr"/>
                      <a:endParaRPr kumimoji="1" lang="ja-JP" altLang="en-US" sz="2000" dirty="0"/>
                    </a:p>
                  </a:txBody>
                  <a:tcPr anchor="ct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(1-5)-(4-10)</a:t>
                      </a:r>
                    </a:p>
                  </a:txBody>
                  <a:tcPr marL="4763" marR="4763" marT="4763" marB="0" anchor="ct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(9-5)-(16-10)</a:t>
                      </a:r>
                    </a:p>
                  </a:txBody>
                  <a:tcPr marL="4763" marR="4763" marT="4763" marB="0" anchor="ctr"/>
                </a:tc>
                <a:extLst>
                  <a:ext uri="{0D108BD9-81ED-4DB2-BD59-A6C34878D82A}">
                    <a16:rowId xmlns:a16="http://schemas.microsoft.com/office/drawing/2014/main" val="1582104114"/>
                  </a:ext>
                </a:extLst>
              </a:tr>
              <a:tr h="326001">
                <a:tc rowSpan="2">
                  <a:txBody>
                    <a:bodyPr/>
                    <a:lstStyle/>
                    <a:p>
                      <a:pPr algn="ctr"/>
                      <a:r>
                        <a:rPr kumimoji="1" lang="en-US" altLang="ja-JP" sz="2000" dirty="0"/>
                        <a:t>B2</a:t>
                      </a:r>
                      <a:endParaRPr kumimoji="1" lang="ja-JP" altLang="en-US" sz="2000" dirty="0"/>
                    </a:p>
                  </a:txBody>
                  <a:tcPr anchor="ct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(7-15)-(4-10)</a:t>
                      </a:r>
                    </a:p>
                  </a:txBody>
                  <a:tcPr marL="4763" marR="4763" marT="4763" marB="0" anchor="ct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(23-15)-(16-10)</a:t>
                      </a:r>
                    </a:p>
                  </a:txBody>
                  <a:tcPr marL="4763" marR="4763" marT="4763" marB="0" anchor="ctr"/>
                </a:tc>
                <a:extLst>
                  <a:ext uri="{0D108BD9-81ED-4DB2-BD59-A6C34878D82A}">
                    <a16:rowId xmlns:a16="http://schemas.microsoft.com/office/drawing/2014/main" val="591287880"/>
                  </a:ext>
                </a:extLst>
              </a:tr>
              <a:tr h="326001">
                <a:tc vMerge="1">
                  <a:txBody>
                    <a:bodyPr/>
                    <a:lstStyle/>
                    <a:p>
                      <a:pPr algn="ctr"/>
                      <a:endParaRPr kumimoji="1" lang="ja-JP" altLang="en-US" sz="2000" dirty="0"/>
                    </a:p>
                  </a:txBody>
                  <a:tcPr anchor="ct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(7-15)-(4-10)</a:t>
                      </a:r>
                    </a:p>
                  </a:txBody>
                  <a:tcPr marL="4763" marR="4763" marT="4763" marB="0" anchor="ct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(23-15)-(16-10)</a:t>
                      </a:r>
                    </a:p>
                  </a:txBody>
                  <a:tcPr marL="4763" marR="4763" marT="4763" marB="0" anchor="ctr"/>
                </a:tc>
                <a:extLst>
                  <a:ext uri="{0D108BD9-81ED-4DB2-BD59-A6C34878D82A}">
                    <a16:rowId xmlns:a16="http://schemas.microsoft.com/office/drawing/2014/main" val="3232961228"/>
                  </a:ext>
                </a:extLst>
              </a:tr>
            </a:tbl>
          </a:graphicData>
        </a:graphic>
      </p:graphicFrame>
      <p:sp>
        <p:nvSpPr>
          <p:cNvPr id="8" name="テキスト ボックス 7">
            <a:extLst>
              <a:ext uri="{FF2B5EF4-FFF2-40B4-BE49-F238E27FC236}">
                <a16:creationId xmlns:a16="http://schemas.microsoft.com/office/drawing/2014/main" id="{D75CCCC6-0E5A-44BF-87D1-D130FE37D289}"/>
              </a:ext>
            </a:extLst>
          </p:cNvPr>
          <p:cNvSpPr txBox="1"/>
          <p:nvPr/>
        </p:nvSpPr>
        <p:spPr>
          <a:xfrm>
            <a:off x="611560" y="3838776"/>
            <a:ext cx="69762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9" name="矢印: 下 8">
            <a:extLst>
              <a:ext uri="{FF2B5EF4-FFF2-40B4-BE49-F238E27FC236}">
                <a16:creationId xmlns:a16="http://schemas.microsoft.com/office/drawing/2014/main" id="{34605795-5651-43D3-AA41-F2E9FF1DF6E9}"/>
              </a:ext>
            </a:extLst>
          </p:cNvPr>
          <p:cNvSpPr/>
          <p:nvPr/>
        </p:nvSpPr>
        <p:spPr>
          <a:xfrm rot="16200000">
            <a:off x="4194834" y="4707357"/>
            <a:ext cx="504056" cy="432048"/>
          </a:xfrm>
          <a:prstGeom prst="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32E18D1-A089-48D3-8A1A-D56760E066B7}"/>
              </a:ext>
            </a:extLst>
          </p:cNvPr>
          <p:cNvSpPr txBox="1"/>
          <p:nvPr/>
        </p:nvSpPr>
        <p:spPr>
          <a:xfrm>
            <a:off x="4662886" y="4449173"/>
            <a:ext cx="2064989" cy="707886"/>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変動</a:t>
            </a:r>
            <a:endPar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ΣΣ</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32</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2" name="四角形: 角を丸くする 11">
            <a:extLst>
              <a:ext uri="{FF2B5EF4-FFF2-40B4-BE49-F238E27FC236}">
                <a16:creationId xmlns:a16="http://schemas.microsoft.com/office/drawing/2014/main" id="{D5372B63-D14D-426D-AD75-4CD601A499F0}"/>
              </a:ext>
            </a:extLst>
          </p:cNvPr>
          <p:cNvSpPr/>
          <p:nvPr/>
        </p:nvSpPr>
        <p:spPr>
          <a:xfrm>
            <a:off x="6307699" y="4803116"/>
            <a:ext cx="452009" cy="30421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F4C7783-F946-420B-B1BE-2AF540F7F0E7}"/>
              </a:ext>
            </a:extLst>
          </p:cNvPr>
          <p:cNvSpPr txBox="1"/>
          <p:nvPr/>
        </p:nvSpPr>
        <p:spPr>
          <a:xfrm>
            <a:off x="6301299" y="5085587"/>
            <a:ext cx="2376264"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↑交互作用の変動</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4" name="テキスト ボックス 13">
            <a:extLst>
              <a:ext uri="{FF2B5EF4-FFF2-40B4-BE49-F238E27FC236}">
                <a16:creationId xmlns:a16="http://schemas.microsoft.com/office/drawing/2014/main" id="{7D64F8AA-ACD9-4CF6-88C4-C8662BE1628B}"/>
              </a:ext>
            </a:extLst>
          </p:cNvPr>
          <p:cNvSpPr txBox="1"/>
          <p:nvPr/>
        </p:nvSpPr>
        <p:spPr>
          <a:xfrm>
            <a:off x="2830181" y="5872914"/>
            <a:ext cx="6058637"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注：自由度＝要因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の自由度（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の自由度（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01047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FEFFF01E-258B-4181-A343-EA3F244C5A9A}"/>
              </a:ext>
            </a:extLst>
          </p:cNvPr>
          <p:cNvSpPr/>
          <p:nvPr/>
        </p:nvSpPr>
        <p:spPr>
          <a:xfrm>
            <a:off x="683497" y="4651954"/>
            <a:ext cx="988569" cy="1076248"/>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標本平均</a:t>
            </a:r>
          </a:p>
        </p:txBody>
      </p:sp>
      <p:sp>
        <p:nvSpPr>
          <p:cNvPr id="5" name="円/楕円 7">
            <a:extLst>
              <a:ext uri="{FF2B5EF4-FFF2-40B4-BE49-F238E27FC236}">
                <a16:creationId xmlns:a16="http://schemas.microsoft.com/office/drawing/2014/main" id="{88629377-E123-4C92-BA81-5EE440AE5568}"/>
              </a:ext>
            </a:extLst>
          </p:cNvPr>
          <p:cNvSpPr/>
          <p:nvPr/>
        </p:nvSpPr>
        <p:spPr>
          <a:xfrm>
            <a:off x="1177782" y="2876018"/>
            <a:ext cx="2227407" cy="1069472"/>
          </a:xfrm>
          <a:prstGeom prst="ellipse">
            <a:avLst/>
          </a:prstGeom>
          <a:solidFill>
            <a:srgbClr val="0070C0"/>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母集団</a:t>
            </a:r>
            <a:endParaRPr lang="en-US" altLang="ja-JP" dirty="0">
              <a:solidFill>
                <a:schemeClr val="bg1"/>
              </a:solidFill>
              <a:latin typeface="ＭＳ Ｐゴシック" panose="020B0600070205080204" pitchFamily="50" charset="-128"/>
              <a:ea typeface="ＭＳ Ｐゴシック" panose="020B0600070205080204" pitchFamily="50" charset="-128"/>
            </a:endParaRPr>
          </a:p>
        </p:txBody>
      </p:sp>
      <p:sp>
        <p:nvSpPr>
          <p:cNvPr id="6" name="円/楕円 9">
            <a:extLst>
              <a:ext uri="{FF2B5EF4-FFF2-40B4-BE49-F238E27FC236}">
                <a16:creationId xmlns:a16="http://schemas.microsoft.com/office/drawing/2014/main" id="{65AFFF24-71DC-4191-A9B5-CF247C5A9DCA}"/>
              </a:ext>
            </a:extLst>
          </p:cNvPr>
          <p:cNvSpPr/>
          <p:nvPr/>
        </p:nvSpPr>
        <p:spPr>
          <a:xfrm>
            <a:off x="1759432" y="4619334"/>
            <a:ext cx="1016382" cy="1076248"/>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標本平均</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7" name="直線矢印コネクタ 6">
            <a:extLst>
              <a:ext uri="{FF2B5EF4-FFF2-40B4-BE49-F238E27FC236}">
                <a16:creationId xmlns:a16="http://schemas.microsoft.com/office/drawing/2014/main" id="{670022B3-8681-4E3B-8FC1-7AD56FDEF0B5}"/>
              </a:ext>
            </a:extLst>
          </p:cNvPr>
          <p:cNvCxnSpPr>
            <a:cxnSpLocks/>
            <a:endCxn id="4" idx="0"/>
          </p:cNvCxnSpPr>
          <p:nvPr/>
        </p:nvCxnSpPr>
        <p:spPr>
          <a:xfrm flipH="1">
            <a:off x="1177782" y="3819190"/>
            <a:ext cx="440544" cy="83276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5E827E04-1B6D-4975-BD79-CCA068CA829E}"/>
              </a:ext>
            </a:extLst>
          </p:cNvPr>
          <p:cNvCxnSpPr>
            <a:cxnSpLocks/>
            <a:stCxn id="5" idx="4"/>
            <a:endCxn id="6" idx="0"/>
          </p:cNvCxnSpPr>
          <p:nvPr/>
        </p:nvCxnSpPr>
        <p:spPr>
          <a:xfrm flipH="1">
            <a:off x="2267623" y="3945490"/>
            <a:ext cx="23863" cy="67384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512AB0C-F003-4687-B058-ABFD6E7DD421}"/>
              </a:ext>
            </a:extLst>
          </p:cNvPr>
          <p:cNvSpPr txBox="1"/>
          <p:nvPr/>
        </p:nvSpPr>
        <p:spPr>
          <a:xfrm>
            <a:off x="539552" y="1941643"/>
            <a:ext cx="3718318" cy="769441"/>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　</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2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2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2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lang="en-US" altLang="ja-JP" sz="22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p>
          <a:p>
            <a:pPr algn="ctr"/>
            <a:r>
              <a:rPr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（実験要因の</a:t>
            </a:r>
            <a:r>
              <a:rPr lang="ja-JP" altLang="en-US" sz="22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効果なし</a:t>
            </a:r>
            <a:r>
              <a:rPr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0" name="直線矢印コネクタ 9">
            <a:extLst>
              <a:ext uri="{FF2B5EF4-FFF2-40B4-BE49-F238E27FC236}">
                <a16:creationId xmlns:a16="http://schemas.microsoft.com/office/drawing/2014/main" id="{EBE2E713-52C6-4F7D-A229-D51CA36839EE}"/>
              </a:ext>
            </a:extLst>
          </p:cNvPr>
          <p:cNvCxnSpPr>
            <a:cxnSpLocks/>
          </p:cNvCxnSpPr>
          <p:nvPr/>
        </p:nvCxnSpPr>
        <p:spPr>
          <a:xfrm>
            <a:off x="3021042" y="3819190"/>
            <a:ext cx="266669" cy="84995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円/楕円 9">
            <a:extLst>
              <a:ext uri="{FF2B5EF4-FFF2-40B4-BE49-F238E27FC236}">
                <a16:creationId xmlns:a16="http://schemas.microsoft.com/office/drawing/2014/main" id="{D2749071-8933-4CB7-B896-95B209B5C721}"/>
              </a:ext>
            </a:extLst>
          </p:cNvPr>
          <p:cNvSpPr/>
          <p:nvPr/>
        </p:nvSpPr>
        <p:spPr>
          <a:xfrm>
            <a:off x="2847474" y="4676858"/>
            <a:ext cx="998768" cy="1076248"/>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標本平均</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A2F1DB19-58DA-49B5-AEBB-351640461279}"/>
              </a:ext>
            </a:extLst>
          </p:cNvPr>
          <p:cNvSpPr txBox="1"/>
          <p:nvPr/>
        </p:nvSpPr>
        <p:spPr>
          <a:xfrm>
            <a:off x="613788" y="5760821"/>
            <a:ext cx="3184088" cy="400110"/>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全て同じ母集団から抽出</a:t>
            </a:r>
          </a:p>
        </p:txBody>
      </p:sp>
      <p:sp>
        <p:nvSpPr>
          <p:cNvPr id="13" name="円/楕円 3">
            <a:extLst>
              <a:ext uri="{FF2B5EF4-FFF2-40B4-BE49-F238E27FC236}">
                <a16:creationId xmlns:a16="http://schemas.microsoft.com/office/drawing/2014/main" id="{8598EE61-31B9-4995-868D-3AE0A8EC8036}"/>
              </a:ext>
            </a:extLst>
          </p:cNvPr>
          <p:cNvSpPr/>
          <p:nvPr/>
        </p:nvSpPr>
        <p:spPr>
          <a:xfrm>
            <a:off x="5217180" y="4589623"/>
            <a:ext cx="1016382" cy="1076248"/>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標本平均</a:t>
            </a:r>
          </a:p>
        </p:txBody>
      </p:sp>
      <p:sp>
        <p:nvSpPr>
          <p:cNvPr id="14" name="円/楕円 7">
            <a:extLst>
              <a:ext uri="{FF2B5EF4-FFF2-40B4-BE49-F238E27FC236}">
                <a16:creationId xmlns:a16="http://schemas.microsoft.com/office/drawing/2014/main" id="{4A4BAF03-6ABA-4861-9E75-D637474C6175}"/>
              </a:ext>
            </a:extLst>
          </p:cNvPr>
          <p:cNvSpPr/>
          <p:nvPr/>
        </p:nvSpPr>
        <p:spPr>
          <a:xfrm>
            <a:off x="6804668" y="2894264"/>
            <a:ext cx="1557253" cy="1069471"/>
          </a:xfrm>
          <a:prstGeom prst="ellipse">
            <a:avLst/>
          </a:prstGeom>
          <a:solidFill>
            <a:srgbClr val="0070C0"/>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母集団</a:t>
            </a:r>
            <a:endParaRPr lang="en-US" altLang="ja-JP" dirty="0">
              <a:solidFill>
                <a:schemeClr val="bg1"/>
              </a:solidFill>
              <a:latin typeface="ＭＳ Ｐゴシック" panose="020B0600070205080204" pitchFamily="50" charset="-128"/>
              <a:ea typeface="ＭＳ Ｐゴシック" panose="020B0600070205080204" pitchFamily="50" charset="-128"/>
            </a:endParaRPr>
          </a:p>
        </p:txBody>
      </p:sp>
      <p:sp>
        <p:nvSpPr>
          <p:cNvPr id="15" name="円/楕円 9">
            <a:extLst>
              <a:ext uri="{FF2B5EF4-FFF2-40B4-BE49-F238E27FC236}">
                <a16:creationId xmlns:a16="http://schemas.microsoft.com/office/drawing/2014/main" id="{3264B99B-F6E3-4BBC-999D-1DAFB3E049A2}"/>
              </a:ext>
            </a:extLst>
          </p:cNvPr>
          <p:cNvSpPr/>
          <p:nvPr/>
        </p:nvSpPr>
        <p:spPr>
          <a:xfrm>
            <a:off x="6444207" y="4627466"/>
            <a:ext cx="1016381" cy="1076248"/>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標本平均</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16" name="直線矢印コネクタ 15">
            <a:extLst>
              <a:ext uri="{FF2B5EF4-FFF2-40B4-BE49-F238E27FC236}">
                <a16:creationId xmlns:a16="http://schemas.microsoft.com/office/drawing/2014/main" id="{FF9C2FF0-6B82-4CA3-A3FA-B52430954951}"/>
              </a:ext>
            </a:extLst>
          </p:cNvPr>
          <p:cNvCxnSpPr>
            <a:cxnSpLocks/>
            <a:stCxn id="22" idx="4"/>
            <a:endCxn id="13" idx="0"/>
          </p:cNvCxnSpPr>
          <p:nvPr/>
        </p:nvCxnSpPr>
        <p:spPr>
          <a:xfrm flipH="1">
            <a:off x="5725371" y="3969809"/>
            <a:ext cx="1" cy="61981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22BB810F-9F4F-46C9-B7EB-A6D24D87B4A8}"/>
              </a:ext>
            </a:extLst>
          </p:cNvPr>
          <p:cNvCxnSpPr>
            <a:cxnSpLocks/>
          </p:cNvCxnSpPr>
          <p:nvPr/>
        </p:nvCxnSpPr>
        <p:spPr>
          <a:xfrm flipH="1">
            <a:off x="6949430" y="3905033"/>
            <a:ext cx="273048" cy="747682"/>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3804B30-6FBA-4FFD-9441-D53055E4115E}"/>
              </a:ext>
            </a:extLst>
          </p:cNvPr>
          <p:cNvSpPr txBox="1"/>
          <p:nvPr/>
        </p:nvSpPr>
        <p:spPr>
          <a:xfrm>
            <a:off x="5004048" y="1953312"/>
            <a:ext cx="3710376" cy="769441"/>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　</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2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2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2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lang="en-US" altLang="ja-JP" sz="22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p>
          <a:p>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（実験要因の</a:t>
            </a:r>
            <a:r>
              <a:rPr kumimoji="1" lang="ja-JP" altLang="en-US" sz="22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効果あり</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19" name="直線矢印コネクタ 18">
            <a:extLst>
              <a:ext uri="{FF2B5EF4-FFF2-40B4-BE49-F238E27FC236}">
                <a16:creationId xmlns:a16="http://schemas.microsoft.com/office/drawing/2014/main" id="{50CFE682-62BC-4012-B043-7F86A823B433}"/>
              </a:ext>
            </a:extLst>
          </p:cNvPr>
          <p:cNvCxnSpPr>
            <a:cxnSpLocks/>
            <a:endCxn id="20" idx="0"/>
          </p:cNvCxnSpPr>
          <p:nvPr/>
        </p:nvCxnSpPr>
        <p:spPr>
          <a:xfrm>
            <a:off x="7847174" y="3955838"/>
            <a:ext cx="295695" cy="65998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円/楕円 9">
            <a:extLst>
              <a:ext uri="{FF2B5EF4-FFF2-40B4-BE49-F238E27FC236}">
                <a16:creationId xmlns:a16="http://schemas.microsoft.com/office/drawing/2014/main" id="{B2AFCC81-9257-46C2-AB8C-5AA8F55DFB54}"/>
              </a:ext>
            </a:extLst>
          </p:cNvPr>
          <p:cNvSpPr/>
          <p:nvPr/>
        </p:nvSpPr>
        <p:spPr>
          <a:xfrm>
            <a:off x="7650039" y="4615818"/>
            <a:ext cx="985659" cy="1076248"/>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標本平均</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AA93A15F-5951-4B4F-983D-55236B68CBAE}"/>
              </a:ext>
            </a:extLst>
          </p:cNvPr>
          <p:cNvSpPr txBox="1"/>
          <p:nvPr/>
        </p:nvSpPr>
        <p:spPr>
          <a:xfrm>
            <a:off x="5495948" y="5805264"/>
            <a:ext cx="2666742" cy="400110"/>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異なる母集団から抽出</a:t>
            </a:r>
          </a:p>
        </p:txBody>
      </p:sp>
      <p:sp>
        <p:nvSpPr>
          <p:cNvPr id="22" name="円/楕円 7">
            <a:extLst>
              <a:ext uri="{FF2B5EF4-FFF2-40B4-BE49-F238E27FC236}">
                <a16:creationId xmlns:a16="http://schemas.microsoft.com/office/drawing/2014/main" id="{A8E4103C-379E-450D-AE15-E87683AEF991}"/>
              </a:ext>
            </a:extLst>
          </p:cNvPr>
          <p:cNvSpPr/>
          <p:nvPr/>
        </p:nvSpPr>
        <p:spPr>
          <a:xfrm>
            <a:off x="4946745" y="2885299"/>
            <a:ext cx="1557253" cy="1084510"/>
          </a:xfrm>
          <a:prstGeom prst="ellipse">
            <a:avLst/>
          </a:prstGeom>
          <a:solidFill>
            <a:srgbClr val="C00000"/>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母集団</a:t>
            </a:r>
            <a:endParaRPr lang="en-US" altLang="ja-JP" dirty="0">
              <a:solidFill>
                <a:schemeClr val="bg1"/>
              </a:solidFill>
              <a:latin typeface="ＭＳ Ｐゴシック" panose="020B0600070205080204" pitchFamily="50" charset="-128"/>
              <a:ea typeface="ＭＳ Ｐゴシック" panose="020B0600070205080204" pitchFamily="50" charset="-128"/>
            </a:endParaRPr>
          </a:p>
        </p:txBody>
      </p:sp>
      <p:sp>
        <p:nvSpPr>
          <p:cNvPr id="61" name="タイトル 1">
            <a:extLst>
              <a:ext uri="{FF2B5EF4-FFF2-40B4-BE49-F238E27FC236}">
                <a16:creationId xmlns:a16="http://schemas.microsoft.com/office/drawing/2014/main" id="{B705AAE2-F23D-43CB-B309-7BE1F6F7FBA0}"/>
              </a:ext>
            </a:extLst>
          </p:cNvPr>
          <p:cNvSpPr>
            <a:spLocks noGrp="1"/>
          </p:cNvSpPr>
          <p:nvPr>
            <p:ph type="title"/>
          </p:nvPr>
        </p:nvSpPr>
        <p:spPr>
          <a:xfrm>
            <a:off x="264124" y="628217"/>
            <a:ext cx="8568952" cy="1143000"/>
          </a:xfrm>
        </p:spPr>
        <p:txBody>
          <a:bodyPr/>
          <a:lstStyle/>
          <a:p>
            <a:r>
              <a:rPr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分散分析の仮説</a:t>
            </a:r>
            <a:endParaRPr kumimoji="1" lang="ja-JP" altLang="en-US" sz="3500" dirty="0">
              <a:effectLst>
                <a:outerShdw blurRad="38100" dist="38100" dir="2700000" algn="tl">
                  <a:srgbClr val="000000">
                    <a:alpha val="43137"/>
                  </a:srgbClr>
                </a:outerShdw>
              </a:effectLst>
              <a:latin typeface="Tahoma" pitchFamily="34" charset="0"/>
              <a:ea typeface="+mn-ea"/>
              <a:cs typeface="Tahoma" pitchFamily="34" charset="0"/>
            </a:endParaRPr>
          </a:p>
        </p:txBody>
      </p:sp>
      <p:sp>
        <p:nvSpPr>
          <p:cNvPr id="71" name="矢印: 左右 70">
            <a:extLst>
              <a:ext uri="{FF2B5EF4-FFF2-40B4-BE49-F238E27FC236}">
                <a16:creationId xmlns:a16="http://schemas.microsoft.com/office/drawing/2014/main" id="{B7ED00AB-93D4-40A0-827F-F7640F44EA27}"/>
              </a:ext>
            </a:extLst>
          </p:cNvPr>
          <p:cNvSpPr/>
          <p:nvPr/>
        </p:nvSpPr>
        <p:spPr>
          <a:xfrm>
            <a:off x="3923226" y="4031019"/>
            <a:ext cx="1062120" cy="576064"/>
          </a:xfrm>
          <a:prstGeom prst="lef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628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4" grpId="0" animBg="1"/>
      <p:bldP spid="21" grpId="0"/>
      <p:bldP spid="22" grpId="0" animBg="1"/>
      <p:bldP spid="7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3A727-B976-4D91-8AE7-33D81088E2C2}"/>
              </a:ext>
            </a:extLst>
          </p:cNvPr>
          <p:cNvSpPr>
            <a:spLocks noGrp="1"/>
          </p:cNvSpPr>
          <p:nvPr>
            <p:ph type="title"/>
          </p:nvPr>
        </p:nvSpPr>
        <p:spPr/>
        <p:txBody>
          <a:bodyPr/>
          <a:lstStyle/>
          <a:p>
            <a:r>
              <a:rPr kumimoji="1" lang="ja-JP" altLang="en-US" dirty="0"/>
              <a:t>⑤誤差による変動</a:t>
            </a:r>
          </a:p>
        </p:txBody>
      </p:sp>
      <p:sp>
        <p:nvSpPr>
          <p:cNvPr id="6" name="正方形/長方形 5">
            <a:extLst>
              <a:ext uri="{FF2B5EF4-FFF2-40B4-BE49-F238E27FC236}">
                <a16:creationId xmlns:a16="http://schemas.microsoft.com/office/drawing/2014/main" id="{8FEAF17F-C230-43F5-9D77-0A300F065C6F}"/>
              </a:ext>
            </a:extLst>
          </p:cNvPr>
          <p:cNvSpPr/>
          <p:nvPr/>
        </p:nvSpPr>
        <p:spPr>
          <a:xfrm>
            <a:off x="467544" y="2132856"/>
            <a:ext cx="6426926" cy="792088"/>
          </a:xfrm>
          <a:prstGeom prst="rect">
            <a:avLst/>
          </a:prstGeom>
          <a:solidFill>
            <a:schemeClr val="accent1">
              <a:lumMod val="7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12F4FEA-637C-4BC0-8D5E-311A56DB15EB}"/>
              </a:ext>
            </a:extLst>
          </p:cNvPr>
          <p:cNvSpPr/>
          <p:nvPr/>
        </p:nvSpPr>
        <p:spPr>
          <a:xfrm>
            <a:off x="607167" y="2207348"/>
            <a:ext cx="978088" cy="643109"/>
          </a:xfrm>
          <a:prstGeom prst="rect">
            <a:avLst/>
          </a:prstGeom>
          <a:solidFill>
            <a:srgbClr val="0070C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総変動</a:t>
            </a:r>
          </a:p>
        </p:txBody>
      </p:sp>
      <p:sp>
        <p:nvSpPr>
          <p:cNvPr id="8" name="正方形/長方形 7">
            <a:extLst>
              <a:ext uri="{FF2B5EF4-FFF2-40B4-BE49-F238E27FC236}">
                <a16:creationId xmlns:a16="http://schemas.microsoft.com/office/drawing/2014/main" id="{AEB6CFC9-FD69-4FCF-923E-A6B54759EB5F}"/>
              </a:ext>
            </a:extLst>
          </p:cNvPr>
          <p:cNvSpPr/>
          <p:nvPr/>
        </p:nvSpPr>
        <p:spPr>
          <a:xfrm>
            <a:off x="2199854" y="2207346"/>
            <a:ext cx="1188720" cy="643109"/>
          </a:xfrm>
          <a:prstGeom prst="rect">
            <a:avLst/>
          </a:pr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による変動</a:t>
            </a:r>
          </a:p>
        </p:txBody>
      </p:sp>
      <p:sp>
        <p:nvSpPr>
          <p:cNvPr id="9" name="正方形/長方形 8">
            <a:extLst>
              <a:ext uri="{FF2B5EF4-FFF2-40B4-BE49-F238E27FC236}">
                <a16:creationId xmlns:a16="http://schemas.microsoft.com/office/drawing/2014/main" id="{181F23D5-08C5-409C-ADCB-4CF7158E90A8}"/>
              </a:ext>
            </a:extLst>
          </p:cNvPr>
          <p:cNvSpPr/>
          <p:nvPr/>
        </p:nvSpPr>
        <p:spPr>
          <a:xfrm>
            <a:off x="3932105" y="2207346"/>
            <a:ext cx="1188720" cy="643109"/>
          </a:xfrm>
          <a:prstGeom prst="rect">
            <a:avLst/>
          </a:prstGeom>
          <a:solidFill>
            <a:srgbClr val="00B0F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による変動</a:t>
            </a:r>
          </a:p>
        </p:txBody>
      </p:sp>
      <p:sp>
        <p:nvSpPr>
          <p:cNvPr id="10" name="正方形/長方形 9">
            <a:extLst>
              <a:ext uri="{FF2B5EF4-FFF2-40B4-BE49-F238E27FC236}">
                <a16:creationId xmlns:a16="http://schemas.microsoft.com/office/drawing/2014/main" id="{994AF7CF-AB9E-4994-A08D-5DF3D6B63942}"/>
              </a:ext>
            </a:extLst>
          </p:cNvPr>
          <p:cNvSpPr/>
          <p:nvPr/>
        </p:nvSpPr>
        <p:spPr>
          <a:xfrm>
            <a:off x="7222843" y="2189310"/>
            <a:ext cx="1188720" cy="643109"/>
          </a:xfrm>
          <a:prstGeom prst="rect">
            <a:avLst/>
          </a:prstGeom>
          <a:solidFill>
            <a:srgbClr val="00B05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誤差による変動</a:t>
            </a:r>
          </a:p>
        </p:txBody>
      </p:sp>
      <p:sp>
        <p:nvSpPr>
          <p:cNvPr id="11" name="テキスト ボックス 10">
            <a:extLst>
              <a:ext uri="{FF2B5EF4-FFF2-40B4-BE49-F238E27FC236}">
                <a16:creationId xmlns:a16="http://schemas.microsoft.com/office/drawing/2014/main" id="{2975DF61-7EB6-4F1F-9ECE-E8E028CF77D0}"/>
              </a:ext>
            </a:extLst>
          </p:cNvPr>
          <p:cNvSpPr txBox="1"/>
          <p:nvPr/>
        </p:nvSpPr>
        <p:spPr>
          <a:xfrm>
            <a:off x="6819721" y="2279402"/>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2" name="テキスト ボックス 11">
            <a:extLst>
              <a:ext uri="{FF2B5EF4-FFF2-40B4-BE49-F238E27FC236}">
                <a16:creationId xmlns:a16="http://schemas.microsoft.com/office/drawing/2014/main" id="{D34FC3B6-0A20-43CC-A73D-6B3C46B493E2}"/>
              </a:ext>
            </a:extLst>
          </p:cNvPr>
          <p:cNvSpPr txBox="1"/>
          <p:nvPr/>
        </p:nvSpPr>
        <p:spPr>
          <a:xfrm>
            <a:off x="1623275" y="2291226"/>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3" name="テキスト ボックス 12">
            <a:extLst>
              <a:ext uri="{FF2B5EF4-FFF2-40B4-BE49-F238E27FC236}">
                <a16:creationId xmlns:a16="http://schemas.microsoft.com/office/drawing/2014/main" id="{E4749122-CA10-48AB-8C04-A323114C220B}"/>
              </a:ext>
            </a:extLst>
          </p:cNvPr>
          <p:cNvSpPr txBox="1"/>
          <p:nvPr/>
        </p:nvSpPr>
        <p:spPr>
          <a:xfrm>
            <a:off x="3380709" y="2291226"/>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4" name="テキスト ボックス 13">
            <a:extLst>
              <a:ext uri="{FF2B5EF4-FFF2-40B4-BE49-F238E27FC236}">
                <a16:creationId xmlns:a16="http://schemas.microsoft.com/office/drawing/2014/main" id="{FFEC7A1D-1CAA-49C8-B1E8-AE5506286A28}"/>
              </a:ext>
            </a:extLst>
          </p:cNvPr>
          <p:cNvSpPr txBox="1"/>
          <p:nvPr/>
        </p:nvSpPr>
        <p:spPr>
          <a:xfrm>
            <a:off x="5118596" y="2285982"/>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15" name="正方形/長方形 14">
            <a:extLst>
              <a:ext uri="{FF2B5EF4-FFF2-40B4-BE49-F238E27FC236}">
                <a16:creationId xmlns:a16="http://schemas.microsoft.com/office/drawing/2014/main" id="{A0CE06EE-8DCD-480A-9FDB-17F8E70F67F0}"/>
              </a:ext>
            </a:extLst>
          </p:cNvPr>
          <p:cNvSpPr/>
          <p:nvPr/>
        </p:nvSpPr>
        <p:spPr>
          <a:xfrm>
            <a:off x="5528396" y="2227276"/>
            <a:ext cx="1286876" cy="643109"/>
          </a:xfrm>
          <a:prstGeom prst="rect">
            <a:avLst/>
          </a:prstGeom>
          <a:solidFill>
            <a:srgbClr val="92D05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rPr>
              <a:t>交互作用による変動</a:t>
            </a:r>
          </a:p>
        </p:txBody>
      </p:sp>
      <p:sp>
        <p:nvSpPr>
          <p:cNvPr id="16" name="正方形/長方形 15">
            <a:extLst>
              <a:ext uri="{FF2B5EF4-FFF2-40B4-BE49-F238E27FC236}">
                <a16:creationId xmlns:a16="http://schemas.microsoft.com/office/drawing/2014/main" id="{02D7575E-4A83-4443-AFD8-8A1E722C30D3}"/>
              </a:ext>
            </a:extLst>
          </p:cNvPr>
          <p:cNvSpPr/>
          <p:nvPr/>
        </p:nvSpPr>
        <p:spPr>
          <a:xfrm>
            <a:off x="468459" y="3598859"/>
            <a:ext cx="6426926" cy="792088"/>
          </a:xfrm>
          <a:prstGeom prst="rect">
            <a:avLst/>
          </a:prstGeom>
          <a:solidFill>
            <a:schemeClr val="accent1">
              <a:lumMod val="7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F66D2FC-0D79-4B13-85F7-556C543D1BFA}"/>
              </a:ext>
            </a:extLst>
          </p:cNvPr>
          <p:cNvSpPr/>
          <p:nvPr/>
        </p:nvSpPr>
        <p:spPr>
          <a:xfrm>
            <a:off x="608082" y="3673351"/>
            <a:ext cx="978088" cy="643109"/>
          </a:xfrm>
          <a:prstGeom prst="rect">
            <a:avLst/>
          </a:prstGeom>
          <a:solidFill>
            <a:srgbClr val="0070C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rPr>
              <a:t>528</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18" name="正方形/長方形 17">
            <a:extLst>
              <a:ext uri="{FF2B5EF4-FFF2-40B4-BE49-F238E27FC236}">
                <a16:creationId xmlns:a16="http://schemas.microsoft.com/office/drawing/2014/main" id="{4DFDACE7-8C9A-44F9-AE00-CFC0A0C3E335}"/>
              </a:ext>
            </a:extLst>
          </p:cNvPr>
          <p:cNvSpPr/>
          <p:nvPr/>
        </p:nvSpPr>
        <p:spPr>
          <a:xfrm>
            <a:off x="2200769" y="3673349"/>
            <a:ext cx="1188720" cy="643109"/>
          </a:xfrm>
          <a:prstGeom prst="rect">
            <a:avLst/>
          </a:pr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rPr>
              <a:t>200</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正方形/長方形 18">
            <a:extLst>
              <a:ext uri="{FF2B5EF4-FFF2-40B4-BE49-F238E27FC236}">
                <a16:creationId xmlns:a16="http://schemas.microsoft.com/office/drawing/2014/main" id="{812AC0A9-1510-4135-9B84-9287BA72693F}"/>
              </a:ext>
            </a:extLst>
          </p:cNvPr>
          <p:cNvSpPr/>
          <p:nvPr/>
        </p:nvSpPr>
        <p:spPr>
          <a:xfrm>
            <a:off x="3933020" y="3673349"/>
            <a:ext cx="1188720" cy="643109"/>
          </a:xfrm>
          <a:prstGeom prst="rect">
            <a:avLst/>
          </a:prstGeom>
          <a:solidFill>
            <a:srgbClr val="00B0F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rPr>
              <a:t>288</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66F84000-B623-4AE0-941D-6CC9544795F1}"/>
              </a:ext>
            </a:extLst>
          </p:cNvPr>
          <p:cNvSpPr/>
          <p:nvPr/>
        </p:nvSpPr>
        <p:spPr>
          <a:xfrm>
            <a:off x="7223758" y="3655313"/>
            <a:ext cx="1188720" cy="643109"/>
          </a:xfrm>
          <a:prstGeom prst="rect">
            <a:avLst/>
          </a:prstGeom>
          <a:solidFill>
            <a:srgbClr val="00B05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８</a:t>
            </a:r>
          </a:p>
        </p:txBody>
      </p:sp>
      <p:sp>
        <p:nvSpPr>
          <p:cNvPr id="21" name="テキスト ボックス 20">
            <a:extLst>
              <a:ext uri="{FF2B5EF4-FFF2-40B4-BE49-F238E27FC236}">
                <a16:creationId xmlns:a16="http://schemas.microsoft.com/office/drawing/2014/main" id="{28B4F735-C641-4397-B00B-EE45D7B2E78F}"/>
              </a:ext>
            </a:extLst>
          </p:cNvPr>
          <p:cNvSpPr txBox="1"/>
          <p:nvPr/>
        </p:nvSpPr>
        <p:spPr>
          <a:xfrm>
            <a:off x="6820636" y="3745405"/>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22" name="テキスト ボックス 21">
            <a:extLst>
              <a:ext uri="{FF2B5EF4-FFF2-40B4-BE49-F238E27FC236}">
                <a16:creationId xmlns:a16="http://schemas.microsoft.com/office/drawing/2014/main" id="{372DDC63-E9D9-43E7-B5CE-81AB7916A2A7}"/>
              </a:ext>
            </a:extLst>
          </p:cNvPr>
          <p:cNvSpPr txBox="1"/>
          <p:nvPr/>
        </p:nvSpPr>
        <p:spPr>
          <a:xfrm>
            <a:off x="1624190" y="3757229"/>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23" name="テキスト ボックス 22">
            <a:extLst>
              <a:ext uri="{FF2B5EF4-FFF2-40B4-BE49-F238E27FC236}">
                <a16:creationId xmlns:a16="http://schemas.microsoft.com/office/drawing/2014/main" id="{70D5117A-E5B0-4DFF-BAE4-68EB77C83165}"/>
              </a:ext>
            </a:extLst>
          </p:cNvPr>
          <p:cNvSpPr txBox="1"/>
          <p:nvPr/>
        </p:nvSpPr>
        <p:spPr>
          <a:xfrm>
            <a:off x="3381624" y="3757229"/>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24" name="テキスト ボックス 23">
            <a:extLst>
              <a:ext uri="{FF2B5EF4-FFF2-40B4-BE49-F238E27FC236}">
                <a16:creationId xmlns:a16="http://schemas.microsoft.com/office/drawing/2014/main" id="{54046FAD-3364-4068-B6CA-2645381E9407}"/>
              </a:ext>
            </a:extLst>
          </p:cNvPr>
          <p:cNvSpPr txBox="1"/>
          <p:nvPr/>
        </p:nvSpPr>
        <p:spPr>
          <a:xfrm>
            <a:off x="5119511" y="3751985"/>
            <a:ext cx="505267" cy="477054"/>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rPr>
              <a:t>－</a:t>
            </a:r>
          </a:p>
        </p:txBody>
      </p:sp>
      <p:sp>
        <p:nvSpPr>
          <p:cNvPr id="25" name="正方形/長方形 24">
            <a:extLst>
              <a:ext uri="{FF2B5EF4-FFF2-40B4-BE49-F238E27FC236}">
                <a16:creationId xmlns:a16="http://schemas.microsoft.com/office/drawing/2014/main" id="{048B4327-7B5A-4596-9BAC-18013230F079}"/>
              </a:ext>
            </a:extLst>
          </p:cNvPr>
          <p:cNvSpPr/>
          <p:nvPr/>
        </p:nvSpPr>
        <p:spPr>
          <a:xfrm>
            <a:off x="5529311" y="3693279"/>
            <a:ext cx="1286876" cy="643109"/>
          </a:xfrm>
          <a:prstGeom prst="rect">
            <a:avLst/>
          </a:prstGeom>
          <a:solidFill>
            <a:srgbClr val="92D05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dirty="0">
                <a:solidFill>
                  <a:schemeClr val="bg1"/>
                </a:solidFill>
                <a:latin typeface="ＭＳ Ｐゴシック" panose="020B0600070205080204" pitchFamily="50" charset="-128"/>
                <a:ea typeface="ＭＳ Ｐゴシック" panose="020B0600070205080204" pitchFamily="50" charset="-128"/>
              </a:rPr>
              <a:t>32</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endParaRPr>
          </a:p>
        </p:txBody>
      </p:sp>
      <p:sp>
        <p:nvSpPr>
          <p:cNvPr id="26" name="矢印: 下 25">
            <a:extLst>
              <a:ext uri="{FF2B5EF4-FFF2-40B4-BE49-F238E27FC236}">
                <a16:creationId xmlns:a16="http://schemas.microsoft.com/office/drawing/2014/main" id="{420DEAF9-9761-4544-B2B4-C8861F6E2C81}"/>
              </a:ext>
            </a:extLst>
          </p:cNvPr>
          <p:cNvSpPr/>
          <p:nvPr/>
        </p:nvSpPr>
        <p:spPr>
          <a:xfrm>
            <a:off x="7524328" y="2991796"/>
            <a:ext cx="504056" cy="553722"/>
          </a:xfrm>
          <a:prstGeom prst="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BECC1E4-0497-42D4-AC8E-EF2AB0C6DAF6}"/>
              </a:ext>
            </a:extLst>
          </p:cNvPr>
          <p:cNvSpPr txBox="1"/>
          <p:nvPr/>
        </p:nvSpPr>
        <p:spPr>
          <a:xfrm>
            <a:off x="323528" y="5013176"/>
            <a:ext cx="8658759" cy="692497"/>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注：自由度も引き算で求める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endParaRPr>
          </a:p>
          <a:p>
            <a:pPr algn="l"/>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総変動自由度（</a:t>
            </a:r>
            <a:r>
              <a:rPr kumimoji="1" lang="en-US" altLang="ja-JP"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7</a:t>
            </a:r>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要因</a:t>
            </a:r>
            <a:r>
              <a:rPr kumimoji="1" lang="en-US" altLang="ja-JP"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a:t>
            </a:r>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自由度（</a:t>
            </a:r>
            <a:r>
              <a:rPr kumimoji="1" lang="en-US" altLang="ja-JP"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1</a:t>
            </a:r>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要因</a:t>
            </a:r>
            <a:r>
              <a:rPr kumimoji="1" lang="en-US" altLang="ja-JP"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B</a:t>
            </a:r>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自由度（</a:t>
            </a:r>
            <a:r>
              <a:rPr kumimoji="1" lang="en-US" altLang="ja-JP"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1</a:t>
            </a:r>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交互作用自由度（</a:t>
            </a:r>
            <a:r>
              <a:rPr kumimoji="1" lang="en-US" altLang="ja-JP"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1</a:t>
            </a:r>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4</a:t>
            </a:r>
            <a:endPar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テキスト ボックス 27">
            <a:extLst>
              <a:ext uri="{FF2B5EF4-FFF2-40B4-BE49-F238E27FC236}">
                <a16:creationId xmlns:a16="http://schemas.microsoft.com/office/drawing/2014/main" id="{47E39AAB-6ED8-4E8D-865F-73324DCF95BF}"/>
              </a:ext>
            </a:extLst>
          </p:cNvPr>
          <p:cNvSpPr txBox="1"/>
          <p:nvPr/>
        </p:nvSpPr>
        <p:spPr>
          <a:xfrm>
            <a:off x="6080815" y="4372171"/>
            <a:ext cx="2376264"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誤差による変動↑</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9" name="テキスト ボックス 28">
            <a:extLst>
              <a:ext uri="{FF2B5EF4-FFF2-40B4-BE49-F238E27FC236}">
                <a16:creationId xmlns:a16="http://schemas.microsoft.com/office/drawing/2014/main" id="{86535CCE-949E-4328-BC56-07DB50D46947}"/>
              </a:ext>
            </a:extLst>
          </p:cNvPr>
          <p:cNvSpPr txBox="1"/>
          <p:nvPr/>
        </p:nvSpPr>
        <p:spPr>
          <a:xfrm>
            <a:off x="466100" y="3036003"/>
            <a:ext cx="7001461"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総変動から要因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B</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A×B</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sym typeface="Wingdings" panose="05000000000000000000" pitchFamily="2" charset="2"/>
              </a:rPr>
              <a:t>による変動を引いた残りが誤差変動</a:t>
            </a:r>
            <a:endPar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9718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p:bldP spid="14" grpId="0"/>
      <p:bldP spid="15" grpId="0" animBg="1"/>
      <p:bldP spid="16" grpId="0" animBg="1"/>
      <p:bldP spid="17" grpId="0" animBg="1"/>
      <p:bldP spid="18" grpId="0" animBg="1"/>
      <p:bldP spid="19" grpId="0" animBg="1"/>
      <p:bldP spid="20" grpId="0" animBg="1"/>
      <p:bldP spid="21" grpId="0"/>
      <p:bldP spid="22" grpId="0"/>
      <p:bldP spid="23" grpId="0"/>
      <p:bldP spid="24" grpId="0"/>
      <p:bldP spid="25" grpId="0" animBg="1"/>
      <p:bldP spid="26" grpId="0" animBg="1"/>
      <p:bldP spid="27" grpId="0"/>
      <p:bldP spid="28" grpId="0"/>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B2C771-D739-4B9F-BD0F-82F882799EC2}"/>
              </a:ext>
            </a:extLst>
          </p:cNvPr>
          <p:cNvSpPr>
            <a:spLocks noGrp="1"/>
          </p:cNvSpPr>
          <p:nvPr>
            <p:ph type="title"/>
          </p:nvPr>
        </p:nvSpPr>
        <p:spPr/>
        <p:txBody>
          <a:bodyPr/>
          <a:lstStyle/>
          <a:p>
            <a:r>
              <a:rPr kumimoji="1" lang="ja-JP" altLang="en-US" dirty="0"/>
              <a:t>検定統計量の計算と判定</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BFE2184-9221-4132-B86A-AC848AD1EAEB}"/>
                  </a:ext>
                </a:extLst>
              </p:cNvPr>
              <p:cNvSpPr>
                <a:spLocks noGrp="1"/>
              </p:cNvSpPr>
              <p:nvPr>
                <p:ph idx="1"/>
              </p:nvPr>
            </p:nvSpPr>
            <p:spPr>
              <a:xfrm>
                <a:off x="685800" y="2057400"/>
                <a:ext cx="7772400" cy="2883768"/>
              </a:xfrm>
            </p:spPr>
            <p:txBody>
              <a:bodyPr/>
              <a:lstStyle/>
              <a:p>
                <a:pPr marL="0" indent="0">
                  <a:buNone/>
                </a:pPr>
                <a:r>
                  <a:rPr kumimoji="1" lang="ja-JP" altLang="en-US" sz="2800" dirty="0"/>
                  <a:t>要因</a:t>
                </a:r>
                <a:r>
                  <a:rPr kumimoji="1" lang="en-US" altLang="ja-JP" sz="2800" dirty="0"/>
                  <a:t>A</a:t>
                </a:r>
                <a:r>
                  <a:rPr kumimoji="1" lang="ja-JP" altLang="en-US" sz="2800" dirty="0"/>
                  <a:t>（</a:t>
                </a:r>
                <a:r>
                  <a:rPr kumimoji="1" lang="ja-JP" altLang="en-US" sz="2800" dirty="0" err="1"/>
                  <a:t>ｐ</a:t>
                </a:r>
                <a:r>
                  <a:rPr kumimoji="1" lang="en-US" altLang="ja-JP" sz="2800" dirty="0"/>
                  <a:t>H)</a:t>
                </a:r>
                <a:r>
                  <a:rPr kumimoji="1" lang="ja-JP" altLang="en-US" sz="2800" dirty="0"/>
                  <a:t>：</a:t>
                </a:r>
                <a14:m>
                  <m:oMath xmlns:m="http://schemas.openxmlformats.org/officeDocument/2006/math">
                    <m:f>
                      <m:fPr>
                        <m:ctrlPr>
                          <a:rPr kumimoji="1" lang="en-US" altLang="ja-JP" sz="2800" i="1" smtClean="0">
                            <a:latin typeface="Cambria Math" panose="02040503050406030204" pitchFamily="18" charset="0"/>
                          </a:rPr>
                        </m:ctrlPr>
                      </m:fPr>
                      <m:num>
                        <m:r>
                          <a:rPr lang="ja-JP" altLang="en-US" sz="2800" i="1">
                            <a:latin typeface="Cambria Math" panose="02040503050406030204" pitchFamily="18" charset="0"/>
                          </a:rPr>
                          <m:t>要因分散</m:t>
                        </m:r>
                        <m:r>
                          <m:rPr>
                            <m:sty m:val="p"/>
                          </m:rPr>
                          <a:rPr lang="en-US" altLang="ja-JP" sz="2800" i="1" smtClean="0">
                            <a:latin typeface="Cambria Math" panose="02040503050406030204" pitchFamily="18" charset="0"/>
                          </a:rPr>
                          <m:t>A</m:t>
                        </m:r>
                      </m:num>
                      <m:den>
                        <m:r>
                          <a:rPr lang="ja-JP" altLang="en-US" sz="2800" i="1">
                            <a:latin typeface="Cambria Math" panose="02040503050406030204" pitchFamily="18" charset="0"/>
                          </a:rPr>
                          <m:t>誤差分散</m:t>
                        </m:r>
                      </m:den>
                    </m:f>
                  </m:oMath>
                </a14:m>
                <a:r>
                  <a:rPr kumimoji="1" lang="ja-JP" altLang="en-US" sz="2800" dirty="0"/>
                  <a:t>＝</a:t>
                </a:r>
                <a14:m>
                  <m:oMath xmlns:m="http://schemas.openxmlformats.org/officeDocument/2006/math">
                    <m:f>
                      <m:fPr>
                        <m:ctrlPr>
                          <a:rPr lang="en-US" altLang="ja-JP" i="1">
                            <a:latin typeface="Cambria Math" panose="02040503050406030204" pitchFamily="18" charset="0"/>
                          </a:rPr>
                        </m:ctrlPr>
                      </m:fPr>
                      <m:num>
                        <m:r>
                          <a:rPr lang="en-US" altLang="ja-JP" b="0" i="0" smtClean="0">
                            <a:latin typeface="Cambria Math" panose="02040503050406030204" pitchFamily="18" charset="0"/>
                          </a:rPr>
                          <m:t>200/1</m:t>
                        </m:r>
                      </m:num>
                      <m:den>
                        <m:r>
                          <a:rPr lang="en-US" altLang="ja-JP" b="0" i="1" smtClean="0">
                            <a:latin typeface="Cambria Math" panose="02040503050406030204" pitchFamily="18" charset="0"/>
                          </a:rPr>
                          <m:t>8/4</m:t>
                        </m:r>
                      </m:den>
                    </m:f>
                  </m:oMath>
                </a14:m>
                <a:r>
                  <a:rPr kumimoji="1" lang="ja-JP" altLang="en-US" sz="2800" dirty="0"/>
                  <a:t>＝</a:t>
                </a:r>
                <a:r>
                  <a:rPr kumimoji="1" lang="en-US" altLang="ja-JP" sz="2800" dirty="0"/>
                  <a:t>100</a:t>
                </a:r>
              </a:p>
              <a:p>
                <a:pPr marL="0" indent="0">
                  <a:buNone/>
                </a:pPr>
                <a:r>
                  <a:rPr lang="ja-JP" altLang="en-US" sz="2800" dirty="0"/>
                  <a:t>要因</a:t>
                </a:r>
                <a:r>
                  <a:rPr lang="en-US" altLang="ja-JP" sz="2800" dirty="0"/>
                  <a:t>B</a:t>
                </a:r>
                <a:r>
                  <a:rPr lang="ja-JP" altLang="en-US" sz="2800" dirty="0"/>
                  <a:t>（温度</a:t>
                </a:r>
                <a:r>
                  <a:rPr lang="en-US" altLang="ja-JP" sz="2800" dirty="0"/>
                  <a:t>)</a:t>
                </a:r>
                <a:r>
                  <a:rPr lang="ja-JP" altLang="en-US" sz="2800" dirty="0"/>
                  <a:t>：</a:t>
                </a:r>
                <a14:m>
                  <m:oMath xmlns:m="http://schemas.openxmlformats.org/officeDocument/2006/math">
                    <m:f>
                      <m:fPr>
                        <m:ctrlPr>
                          <a:rPr lang="en-US" altLang="ja-JP" sz="2800" i="1">
                            <a:latin typeface="Cambria Math" panose="02040503050406030204" pitchFamily="18" charset="0"/>
                          </a:rPr>
                        </m:ctrlPr>
                      </m:fPr>
                      <m:num>
                        <m:r>
                          <a:rPr lang="ja-JP" altLang="en-US" sz="2800" i="1" smtClean="0">
                            <a:latin typeface="Cambria Math" panose="02040503050406030204" pitchFamily="18" charset="0"/>
                          </a:rPr>
                          <m:t>要因</m:t>
                        </m:r>
                        <m:r>
                          <a:rPr lang="ja-JP" altLang="en-US" sz="2800" i="1">
                            <a:latin typeface="Cambria Math" panose="02040503050406030204" pitchFamily="18" charset="0"/>
                          </a:rPr>
                          <m:t>分散</m:t>
                        </m:r>
                        <m:r>
                          <m:rPr>
                            <m:sty m:val="p"/>
                          </m:rPr>
                          <a:rPr lang="en-US" altLang="ja-JP" sz="2800" i="1" smtClean="0">
                            <a:latin typeface="Cambria Math" panose="02040503050406030204" pitchFamily="18" charset="0"/>
                          </a:rPr>
                          <m:t>B</m:t>
                        </m:r>
                      </m:num>
                      <m:den>
                        <m:r>
                          <a:rPr lang="ja-JP" altLang="en-US" sz="2800" i="1">
                            <a:latin typeface="Cambria Math" panose="02040503050406030204" pitchFamily="18" charset="0"/>
                          </a:rPr>
                          <m:t>誤差分散</m:t>
                        </m:r>
                      </m:den>
                    </m:f>
                  </m:oMath>
                </a14:m>
                <a:r>
                  <a:rPr lang="ja-JP" altLang="en-US" sz="2800" dirty="0"/>
                  <a:t>＝</a:t>
                </a:r>
                <a14:m>
                  <m:oMath xmlns:m="http://schemas.openxmlformats.org/officeDocument/2006/math">
                    <m:f>
                      <m:fPr>
                        <m:ctrlPr>
                          <a:rPr lang="en-US" altLang="ja-JP" i="1">
                            <a:latin typeface="Cambria Math" panose="02040503050406030204" pitchFamily="18" charset="0"/>
                          </a:rPr>
                        </m:ctrlPr>
                      </m:fPr>
                      <m:num>
                        <m:r>
                          <a:rPr lang="en-US" altLang="ja-JP" b="0" i="1" smtClean="0">
                            <a:latin typeface="Cambria Math" panose="02040503050406030204" pitchFamily="18" charset="0"/>
                          </a:rPr>
                          <m:t>288/1</m:t>
                        </m:r>
                      </m:num>
                      <m:den>
                        <m:r>
                          <a:rPr lang="en-US" altLang="ja-JP" b="0" i="1" smtClean="0">
                            <a:latin typeface="Cambria Math" panose="02040503050406030204" pitchFamily="18" charset="0"/>
                          </a:rPr>
                          <m:t>8/4</m:t>
                        </m:r>
                      </m:den>
                    </m:f>
                  </m:oMath>
                </a14:m>
                <a:r>
                  <a:rPr lang="ja-JP" altLang="en-US" sz="2800" dirty="0"/>
                  <a:t>＝</a:t>
                </a:r>
                <a:r>
                  <a:rPr lang="en-US" altLang="ja-JP" sz="2800" dirty="0"/>
                  <a:t>144</a:t>
                </a:r>
              </a:p>
              <a:p>
                <a:pPr marL="0" indent="0">
                  <a:buNone/>
                </a:pPr>
                <a:r>
                  <a:rPr lang="ja-JP" altLang="en-US" sz="2800" dirty="0"/>
                  <a:t>交互作用：</a:t>
                </a:r>
                <a14:m>
                  <m:oMath xmlns:m="http://schemas.openxmlformats.org/officeDocument/2006/math">
                    <m:f>
                      <m:fPr>
                        <m:ctrlPr>
                          <a:rPr lang="en-US" altLang="ja-JP" sz="2800" i="1">
                            <a:latin typeface="Cambria Math" panose="02040503050406030204" pitchFamily="18" charset="0"/>
                          </a:rPr>
                        </m:ctrlPr>
                      </m:fPr>
                      <m:num>
                        <m:r>
                          <a:rPr lang="ja-JP" altLang="en-US" sz="2800" i="1" smtClean="0">
                            <a:latin typeface="Cambria Math" panose="02040503050406030204" pitchFamily="18" charset="0"/>
                          </a:rPr>
                          <m:t>要因分散</m:t>
                        </m:r>
                        <m:r>
                          <m:rPr>
                            <m:sty m:val="p"/>
                          </m:rPr>
                          <a:rPr lang="en-US" altLang="ja-JP" sz="2800" i="1">
                            <a:latin typeface="Cambria Math" panose="02040503050406030204" pitchFamily="18" charset="0"/>
                          </a:rPr>
                          <m:t>A</m:t>
                        </m:r>
                        <m:r>
                          <a:rPr lang="en-US" altLang="ja-JP" sz="2800" i="1" smtClean="0">
                            <a:latin typeface="Cambria Math" panose="02040503050406030204" pitchFamily="18" charset="0"/>
                          </a:rPr>
                          <m:t>×</m:t>
                        </m:r>
                        <m:r>
                          <m:rPr>
                            <m:sty m:val="p"/>
                          </m:rPr>
                          <a:rPr lang="en-US" altLang="ja-JP" sz="2800" i="1">
                            <a:latin typeface="Cambria Math" panose="02040503050406030204" pitchFamily="18" charset="0"/>
                          </a:rPr>
                          <m:t>B</m:t>
                        </m:r>
                      </m:num>
                      <m:den>
                        <m:r>
                          <a:rPr lang="ja-JP" altLang="en-US" sz="2800" i="1">
                            <a:latin typeface="Cambria Math" panose="02040503050406030204" pitchFamily="18" charset="0"/>
                          </a:rPr>
                          <m:t>誤差分散</m:t>
                        </m:r>
                      </m:den>
                    </m:f>
                  </m:oMath>
                </a14:m>
                <a:r>
                  <a:rPr lang="ja-JP" altLang="en-US" sz="2800" dirty="0"/>
                  <a:t>＝</a:t>
                </a:r>
                <a14:m>
                  <m:oMath xmlns:m="http://schemas.openxmlformats.org/officeDocument/2006/math">
                    <m:f>
                      <m:fPr>
                        <m:ctrlPr>
                          <a:rPr lang="en-US" altLang="ja-JP" i="1">
                            <a:latin typeface="Cambria Math" panose="02040503050406030204" pitchFamily="18" charset="0"/>
                          </a:rPr>
                        </m:ctrlPr>
                      </m:fPr>
                      <m:num>
                        <m:r>
                          <a:rPr lang="en-US" altLang="ja-JP" b="0" i="0" smtClean="0">
                            <a:latin typeface="Cambria Math" panose="02040503050406030204" pitchFamily="18" charset="0"/>
                          </a:rPr>
                          <m:t>32</m:t>
                        </m:r>
                        <m:r>
                          <a:rPr lang="en-US" altLang="ja-JP" b="0" i="1" smtClean="0">
                            <a:latin typeface="Cambria Math" panose="02040503050406030204" pitchFamily="18" charset="0"/>
                          </a:rPr>
                          <m:t>/1</m:t>
                        </m:r>
                      </m:num>
                      <m:den>
                        <m:r>
                          <a:rPr lang="en-US" altLang="ja-JP" b="0" i="1" smtClean="0">
                            <a:latin typeface="Cambria Math" panose="02040503050406030204" pitchFamily="18" charset="0"/>
                          </a:rPr>
                          <m:t>8/4</m:t>
                        </m:r>
                      </m:den>
                    </m:f>
                  </m:oMath>
                </a14:m>
                <a:r>
                  <a:rPr lang="ja-JP" altLang="en-US" sz="2800" dirty="0"/>
                  <a:t>＝</a:t>
                </a:r>
                <a:r>
                  <a:rPr lang="en-US" altLang="ja-JP" sz="2800" dirty="0"/>
                  <a:t>16</a:t>
                </a:r>
              </a:p>
              <a:p>
                <a:pPr marL="0" indent="0">
                  <a:buNone/>
                </a:pPr>
                <a:endParaRPr lang="en-US" altLang="ja-JP" dirty="0"/>
              </a:p>
              <a:p>
                <a:endParaRPr kumimoji="1" lang="en-US" altLang="ja-JP" dirty="0"/>
              </a:p>
              <a:p>
                <a:endParaRPr lang="en-US" altLang="ja-JP" dirty="0"/>
              </a:p>
              <a:p>
                <a:endParaRPr kumimoji="1"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6BFE2184-9221-4132-B86A-AC848AD1EAEB}"/>
                  </a:ext>
                </a:extLst>
              </p:cNvPr>
              <p:cNvSpPr>
                <a:spLocks noGrp="1" noRot="1" noChangeAspect="1" noMove="1" noResize="1" noEditPoints="1" noAdjustHandles="1" noChangeArrowheads="1" noChangeShapeType="1" noTextEdit="1"/>
              </p:cNvSpPr>
              <p:nvPr>
                <p:ph idx="1"/>
              </p:nvPr>
            </p:nvSpPr>
            <p:spPr>
              <a:xfrm>
                <a:off x="685800" y="2057400"/>
                <a:ext cx="7772400" cy="2883768"/>
              </a:xfrm>
              <a:blipFill>
                <a:blip r:embed="rId2"/>
                <a:stretch>
                  <a:fillRect l="-1647"/>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731356AE-8B1B-424B-8C70-82BCDEAC9B43}"/>
              </a:ext>
            </a:extLst>
          </p:cNvPr>
          <p:cNvSpPr txBox="1"/>
          <p:nvPr/>
        </p:nvSpPr>
        <p:spPr>
          <a:xfrm>
            <a:off x="4535997" y="5063925"/>
            <a:ext cx="1872207" cy="707886"/>
          </a:xfrm>
          <a:prstGeom prst="rect">
            <a:avLst/>
          </a:prstGeom>
          <a:noFill/>
        </p:spPr>
        <p:txBody>
          <a:bodyPr wrap="squar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上側確率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分布表→</a:t>
            </a:r>
          </a:p>
        </p:txBody>
      </p:sp>
      <p:graphicFrame>
        <p:nvGraphicFramePr>
          <p:cNvPr id="6" name="コンテンツ プレースホルダー 3">
            <a:extLst>
              <a:ext uri="{FF2B5EF4-FFF2-40B4-BE49-F238E27FC236}">
                <a16:creationId xmlns:a16="http://schemas.microsoft.com/office/drawing/2014/main" id="{39CDC479-A3E9-43EE-A6AA-E6E9684FBBF1}"/>
              </a:ext>
            </a:extLst>
          </p:cNvPr>
          <p:cNvGraphicFramePr>
            <a:graphicFrameLocks/>
          </p:cNvGraphicFramePr>
          <p:nvPr>
            <p:extLst>
              <p:ext uri="{D42A27DB-BD31-4B8C-83A1-F6EECF244321}">
                <p14:modId xmlns:p14="http://schemas.microsoft.com/office/powerpoint/2010/main" val="1944922089"/>
              </p:ext>
            </p:extLst>
          </p:nvPr>
        </p:nvGraphicFramePr>
        <p:xfrm>
          <a:off x="6444208" y="4653136"/>
          <a:ext cx="2591451" cy="2103120"/>
        </p:xfrm>
        <a:graphic>
          <a:graphicData uri="http://schemas.openxmlformats.org/drawingml/2006/table">
            <a:tbl>
              <a:tblPr firstRow="1" firstCol="1" bandRow="1">
                <a:tableStyleId>{5C22544A-7EE6-4342-B048-85BDC9FD1C3A}</a:tableStyleId>
              </a:tblPr>
              <a:tblGrid>
                <a:gridCol w="863817">
                  <a:extLst>
                    <a:ext uri="{9D8B030D-6E8A-4147-A177-3AD203B41FA5}">
                      <a16:colId xmlns:a16="http://schemas.microsoft.com/office/drawing/2014/main" val="1389153609"/>
                    </a:ext>
                  </a:extLst>
                </a:gridCol>
                <a:gridCol w="863817">
                  <a:extLst>
                    <a:ext uri="{9D8B030D-6E8A-4147-A177-3AD203B41FA5}">
                      <a16:colId xmlns:a16="http://schemas.microsoft.com/office/drawing/2014/main" val="2340214687"/>
                    </a:ext>
                  </a:extLst>
                </a:gridCol>
                <a:gridCol w="863817">
                  <a:extLst>
                    <a:ext uri="{9D8B030D-6E8A-4147-A177-3AD203B41FA5}">
                      <a16:colId xmlns:a16="http://schemas.microsoft.com/office/drawing/2014/main" val="2732461736"/>
                    </a:ext>
                  </a:extLst>
                </a:gridCol>
              </a:tblGrid>
              <a:tr h="382643">
                <a:tc>
                  <a:txBody>
                    <a:bodyPr/>
                    <a:lstStyle/>
                    <a:p>
                      <a:pPr algn="r"/>
                      <a:r>
                        <a:rPr lang="ja-JP" altLang="en-US" dirty="0"/>
                        <a:t>　　</a:t>
                      </a:r>
                      <a:r>
                        <a:rPr kumimoji="1" lang="en-US" altLang="ja-JP" sz="1800" b="1" kern="1200" dirty="0">
                          <a:solidFill>
                            <a:schemeClr val="lt1"/>
                          </a:solidFill>
                          <a:latin typeface="+mn-lt"/>
                          <a:ea typeface="+mn-ea"/>
                          <a:cs typeface="+mn-cs"/>
                        </a:rPr>
                        <a:t>ν</a:t>
                      </a:r>
                      <a:r>
                        <a:rPr kumimoji="1" lang="en-US" altLang="ja-JP" sz="1800" b="1" kern="1200" baseline="-25000" dirty="0">
                          <a:solidFill>
                            <a:schemeClr val="lt1"/>
                          </a:solidFill>
                          <a:latin typeface="+mn-lt"/>
                          <a:ea typeface="+mn-ea"/>
                          <a:cs typeface="+mn-cs"/>
                        </a:rPr>
                        <a:t>1</a:t>
                      </a:r>
                    </a:p>
                    <a:p>
                      <a:pPr algn="l"/>
                      <a:r>
                        <a:rPr lang="ja-JP" altLang="en-US" dirty="0"/>
                        <a:t>　</a:t>
                      </a:r>
                      <a:r>
                        <a:rPr lang="en-US" altLang="ja-JP" dirty="0"/>
                        <a:t>ν</a:t>
                      </a:r>
                      <a:r>
                        <a:rPr lang="en-US" altLang="ja-JP" baseline="-25000" dirty="0"/>
                        <a:t>2</a:t>
                      </a:r>
                      <a:endParaRPr lang="ja-JP" altLang="en-US" baseline="-25000" dirty="0"/>
                    </a:p>
                  </a:txBody>
                  <a:tcPr anchor="ctr">
                    <a:lnTlToBr w="12700" cap="flat" cmpd="sng" algn="ctr">
                      <a:solidFill>
                        <a:schemeClr val="tx1"/>
                      </a:solidFill>
                      <a:prstDash val="solid"/>
                      <a:round/>
                      <a:headEnd type="none" w="med" len="med"/>
                      <a:tailEnd type="none" w="med" len="med"/>
                    </a:lnTlToBr>
                  </a:tcPr>
                </a:tc>
                <a:tc>
                  <a:txBody>
                    <a:bodyPr/>
                    <a:lstStyle/>
                    <a:p>
                      <a:pPr algn="ctr"/>
                      <a:r>
                        <a:rPr lang="en-US" altLang="ja-JP" dirty="0">
                          <a:solidFill>
                            <a:schemeClr val="bg1"/>
                          </a:solidFill>
                        </a:rPr>
                        <a:t>1</a:t>
                      </a:r>
                    </a:p>
                  </a:txBody>
                  <a:tcPr anchor="ctr"/>
                </a:tc>
                <a:tc>
                  <a:txBody>
                    <a:bodyPr/>
                    <a:lstStyle/>
                    <a:p>
                      <a:pPr algn="ctr"/>
                      <a:r>
                        <a:rPr lang="en-US" altLang="ja-JP" dirty="0"/>
                        <a:t>2</a:t>
                      </a:r>
                    </a:p>
                  </a:txBody>
                  <a:tcPr anchor="ctr"/>
                </a:tc>
                <a:extLst>
                  <a:ext uri="{0D108BD9-81ED-4DB2-BD59-A6C34878D82A}">
                    <a16:rowId xmlns:a16="http://schemas.microsoft.com/office/drawing/2014/main" val="997431788"/>
                  </a:ext>
                </a:extLst>
              </a:tr>
              <a:tr h="221690">
                <a:tc>
                  <a:txBody>
                    <a:bodyPr/>
                    <a:lstStyle/>
                    <a:p>
                      <a:pPr algn="ctr"/>
                      <a:r>
                        <a:rPr lang="en-US" altLang="ja-JP" dirty="0"/>
                        <a:t>1</a:t>
                      </a:r>
                    </a:p>
                  </a:txBody>
                  <a:tcPr anchor="ctr"/>
                </a:tc>
                <a:tc>
                  <a:txBody>
                    <a:bodyPr/>
                    <a:lstStyle/>
                    <a:p>
                      <a:pPr algn="ctr"/>
                      <a:r>
                        <a:rPr lang="en-US" altLang="ja-JP" dirty="0"/>
                        <a:t>161.45 </a:t>
                      </a:r>
                    </a:p>
                  </a:txBody>
                  <a:tcPr anchor="ctr"/>
                </a:tc>
                <a:tc>
                  <a:txBody>
                    <a:bodyPr/>
                    <a:lstStyle/>
                    <a:p>
                      <a:pPr algn="ctr"/>
                      <a:r>
                        <a:rPr lang="en-US" altLang="ja-JP" dirty="0"/>
                        <a:t>199.50</a:t>
                      </a:r>
                    </a:p>
                  </a:txBody>
                  <a:tcPr anchor="ctr"/>
                </a:tc>
                <a:extLst>
                  <a:ext uri="{0D108BD9-81ED-4DB2-BD59-A6C34878D82A}">
                    <a16:rowId xmlns:a16="http://schemas.microsoft.com/office/drawing/2014/main" val="3004457547"/>
                  </a:ext>
                </a:extLst>
              </a:tr>
              <a:tr h="221690">
                <a:tc>
                  <a:txBody>
                    <a:bodyPr/>
                    <a:lstStyle/>
                    <a:p>
                      <a:pPr algn="ctr"/>
                      <a:r>
                        <a:rPr lang="en-US" altLang="ja-JP" dirty="0"/>
                        <a:t>2</a:t>
                      </a:r>
                    </a:p>
                  </a:txBody>
                  <a:tcPr anchor="ctr"/>
                </a:tc>
                <a:tc>
                  <a:txBody>
                    <a:bodyPr/>
                    <a:lstStyle/>
                    <a:p>
                      <a:pPr algn="ctr"/>
                      <a:r>
                        <a:rPr lang="en-US" altLang="ja-JP" dirty="0"/>
                        <a:t>18.51 </a:t>
                      </a:r>
                    </a:p>
                  </a:txBody>
                  <a:tcPr anchor="ctr"/>
                </a:tc>
                <a:tc>
                  <a:txBody>
                    <a:bodyPr/>
                    <a:lstStyle/>
                    <a:p>
                      <a:pPr algn="ctr"/>
                      <a:r>
                        <a:rPr lang="en-US" altLang="ja-JP" dirty="0"/>
                        <a:t>19.00 </a:t>
                      </a:r>
                    </a:p>
                  </a:txBody>
                  <a:tcPr anchor="ctr"/>
                </a:tc>
                <a:extLst>
                  <a:ext uri="{0D108BD9-81ED-4DB2-BD59-A6C34878D82A}">
                    <a16:rowId xmlns:a16="http://schemas.microsoft.com/office/drawing/2014/main" val="1852733089"/>
                  </a:ext>
                </a:extLst>
              </a:tr>
              <a:tr h="221690">
                <a:tc>
                  <a:txBody>
                    <a:bodyPr/>
                    <a:lstStyle/>
                    <a:p>
                      <a:pPr algn="ctr"/>
                      <a:r>
                        <a:rPr lang="en-US" altLang="ja-JP"/>
                        <a:t>3</a:t>
                      </a:r>
                    </a:p>
                  </a:txBody>
                  <a:tcPr anchor="ctr"/>
                </a:tc>
                <a:tc>
                  <a:txBody>
                    <a:bodyPr/>
                    <a:lstStyle/>
                    <a:p>
                      <a:pPr algn="ctr"/>
                      <a:r>
                        <a:rPr lang="en-US" altLang="ja-JP" dirty="0"/>
                        <a:t>10.13 </a:t>
                      </a:r>
                    </a:p>
                  </a:txBody>
                  <a:tcPr anchor="ctr"/>
                </a:tc>
                <a:tc>
                  <a:txBody>
                    <a:bodyPr/>
                    <a:lstStyle/>
                    <a:p>
                      <a:pPr algn="ctr"/>
                      <a:r>
                        <a:rPr lang="en-US" altLang="ja-JP" dirty="0"/>
                        <a:t>9.55 </a:t>
                      </a:r>
                    </a:p>
                  </a:txBody>
                  <a:tcPr anchor="ctr"/>
                </a:tc>
                <a:extLst>
                  <a:ext uri="{0D108BD9-81ED-4DB2-BD59-A6C34878D82A}">
                    <a16:rowId xmlns:a16="http://schemas.microsoft.com/office/drawing/2014/main" val="1632389376"/>
                  </a:ext>
                </a:extLst>
              </a:tr>
              <a:tr h="221690">
                <a:tc>
                  <a:txBody>
                    <a:bodyPr/>
                    <a:lstStyle/>
                    <a:p>
                      <a:pPr algn="ctr"/>
                      <a:r>
                        <a:rPr lang="en-US" altLang="ja-JP" dirty="0">
                          <a:solidFill>
                            <a:schemeClr val="bg1"/>
                          </a:solidFill>
                        </a:rPr>
                        <a:t>4</a:t>
                      </a:r>
                    </a:p>
                  </a:txBody>
                  <a:tcPr anchor="ctr"/>
                </a:tc>
                <a:tc>
                  <a:txBody>
                    <a:bodyPr/>
                    <a:lstStyle/>
                    <a:p>
                      <a:pPr algn="ctr"/>
                      <a:r>
                        <a:rPr lang="en-US" altLang="ja-JP" dirty="0">
                          <a:highlight>
                            <a:srgbClr val="FFFF00"/>
                          </a:highlight>
                        </a:rPr>
                        <a:t>7.71 </a:t>
                      </a:r>
                    </a:p>
                  </a:txBody>
                  <a:tcPr anchor="ctr"/>
                </a:tc>
                <a:tc>
                  <a:txBody>
                    <a:bodyPr/>
                    <a:lstStyle/>
                    <a:p>
                      <a:pPr algn="ctr"/>
                      <a:r>
                        <a:rPr lang="en-US" altLang="ja-JP" dirty="0"/>
                        <a:t>6.94 </a:t>
                      </a:r>
                    </a:p>
                  </a:txBody>
                  <a:tcPr anchor="ctr"/>
                </a:tc>
                <a:extLst>
                  <a:ext uri="{0D108BD9-81ED-4DB2-BD59-A6C34878D82A}">
                    <a16:rowId xmlns:a16="http://schemas.microsoft.com/office/drawing/2014/main" val="2496480360"/>
                  </a:ext>
                </a:extLst>
              </a:tr>
            </a:tbl>
          </a:graphicData>
        </a:graphic>
      </p:graphicFrame>
      <p:cxnSp>
        <p:nvCxnSpPr>
          <p:cNvPr id="8" name="コネクタ: カギ線 7">
            <a:extLst>
              <a:ext uri="{FF2B5EF4-FFF2-40B4-BE49-F238E27FC236}">
                <a16:creationId xmlns:a16="http://schemas.microsoft.com/office/drawing/2014/main" id="{8DD566CB-E506-48DA-8DB1-1148BC872986}"/>
              </a:ext>
            </a:extLst>
          </p:cNvPr>
          <p:cNvCxnSpPr>
            <a:cxnSpLocks/>
          </p:cNvCxnSpPr>
          <p:nvPr/>
        </p:nvCxnSpPr>
        <p:spPr>
          <a:xfrm rot="16200000" flipH="1">
            <a:off x="5004048" y="3861050"/>
            <a:ext cx="3960441" cy="1224136"/>
          </a:xfrm>
          <a:prstGeom prst="bentConnector3">
            <a:avLst>
              <a:gd name="adj1" fmla="val 48"/>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0F90DAB5-BEB7-4985-AAF0-A45ECF95CCA2}"/>
              </a:ext>
            </a:extLst>
          </p:cNvPr>
          <p:cNvCxnSpPr>
            <a:cxnSpLocks/>
          </p:cNvCxnSpPr>
          <p:nvPr/>
        </p:nvCxnSpPr>
        <p:spPr>
          <a:xfrm flipH="1">
            <a:off x="6641833" y="3499284"/>
            <a:ext cx="936105"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2AB58E0B-891F-4504-8E57-BA4226189423}"/>
              </a:ext>
            </a:extLst>
          </p:cNvPr>
          <p:cNvCxnSpPr>
            <a:cxnSpLocks/>
          </p:cNvCxnSpPr>
          <p:nvPr/>
        </p:nvCxnSpPr>
        <p:spPr>
          <a:xfrm flipH="1">
            <a:off x="6173781" y="4458576"/>
            <a:ext cx="1422556"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1560D3FE-77BB-40FC-BF68-C21CF9A9DCD7}"/>
              </a:ext>
            </a:extLst>
          </p:cNvPr>
          <p:cNvSpPr txBox="1"/>
          <p:nvPr/>
        </p:nvSpPr>
        <p:spPr>
          <a:xfrm>
            <a:off x="7781049" y="2204864"/>
            <a:ext cx="492443" cy="2328523"/>
          </a:xfrm>
          <a:prstGeom prst="rect">
            <a:avLst/>
          </a:prstGeom>
          <a:noFill/>
        </p:spPr>
        <p:txBody>
          <a:bodyPr vert="eaVert" wrap="none" rtlCol="0">
            <a:spAutoFit/>
          </a:bodyPr>
          <a:lstStyle/>
          <a:p>
            <a:pPr algn="l"/>
            <a:r>
              <a:rPr kumimoji="1" lang="ja-JP" altLang="en-US" sz="20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いずれの効果も有意</a:t>
            </a:r>
          </a:p>
        </p:txBody>
      </p:sp>
    </p:spTree>
    <p:extLst>
      <p:ext uri="{BB962C8B-B14F-4D97-AF65-F5344CB8AC3E}">
        <p14:creationId xmlns:p14="http://schemas.microsoft.com/office/powerpoint/2010/main" val="36138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4D3B51-3603-48FA-9687-946335A73AC4}"/>
              </a:ext>
            </a:extLst>
          </p:cNvPr>
          <p:cNvSpPr>
            <a:spLocks noGrp="1"/>
          </p:cNvSpPr>
          <p:nvPr>
            <p:ph type="title"/>
          </p:nvPr>
        </p:nvSpPr>
        <p:spPr/>
        <p:txBody>
          <a:bodyPr/>
          <a:lstStyle/>
          <a:p>
            <a:r>
              <a:rPr kumimoji="1" lang="ja-JP" altLang="en-US" sz="3500" dirty="0"/>
              <a:t>ソフトウェア（分析ツール）による</a:t>
            </a:r>
            <a:br>
              <a:rPr kumimoji="1" lang="en-US" altLang="ja-JP" sz="3500" dirty="0"/>
            </a:br>
            <a:r>
              <a:rPr kumimoji="1" lang="ja-JP" altLang="en-US" sz="3500" dirty="0"/>
              <a:t>二元配置分散分析</a:t>
            </a:r>
          </a:p>
        </p:txBody>
      </p:sp>
      <p:pic>
        <p:nvPicPr>
          <p:cNvPr id="4" name="図 3">
            <a:extLst>
              <a:ext uri="{FF2B5EF4-FFF2-40B4-BE49-F238E27FC236}">
                <a16:creationId xmlns:a16="http://schemas.microsoft.com/office/drawing/2014/main" id="{8E5D4B13-5149-4D97-BC21-40B402BE9B3D}"/>
              </a:ext>
            </a:extLst>
          </p:cNvPr>
          <p:cNvPicPr>
            <a:picLocks noChangeAspect="1"/>
          </p:cNvPicPr>
          <p:nvPr/>
        </p:nvPicPr>
        <p:blipFill>
          <a:blip r:embed="rId2"/>
          <a:stretch>
            <a:fillRect/>
          </a:stretch>
        </p:blipFill>
        <p:spPr>
          <a:xfrm>
            <a:off x="539552" y="2132856"/>
            <a:ext cx="2232248" cy="2192118"/>
          </a:xfrm>
          <a:prstGeom prst="rect">
            <a:avLst/>
          </a:prstGeom>
          <a:solidFill>
            <a:schemeClr val="bg1"/>
          </a:solidFill>
        </p:spPr>
      </p:pic>
      <p:pic>
        <p:nvPicPr>
          <p:cNvPr id="5" name="図 4">
            <a:extLst>
              <a:ext uri="{FF2B5EF4-FFF2-40B4-BE49-F238E27FC236}">
                <a16:creationId xmlns:a16="http://schemas.microsoft.com/office/drawing/2014/main" id="{B6C1976A-F041-45A2-8D84-191C4BD2CF77}"/>
              </a:ext>
            </a:extLst>
          </p:cNvPr>
          <p:cNvPicPr>
            <a:picLocks noChangeAspect="1"/>
          </p:cNvPicPr>
          <p:nvPr/>
        </p:nvPicPr>
        <p:blipFill>
          <a:blip r:embed="rId3"/>
          <a:stretch>
            <a:fillRect/>
          </a:stretch>
        </p:blipFill>
        <p:spPr>
          <a:xfrm>
            <a:off x="4069414" y="4133606"/>
            <a:ext cx="4631104" cy="2058268"/>
          </a:xfrm>
          <a:prstGeom prst="rect">
            <a:avLst/>
          </a:prstGeom>
          <a:solidFill>
            <a:schemeClr val="bg1"/>
          </a:solidFill>
        </p:spPr>
      </p:pic>
      <p:pic>
        <p:nvPicPr>
          <p:cNvPr id="7" name="図 6">
            <a:extLst>
              <a:ext uri="{FF2B5EF4-FFF2-40B4-BE49-F238E27FC236}">
                <a16:creationId xmlns:a16="http://schemas.microsoft.com/office/drawing/2014/main" id="{D516F1A2-2766-47E9-9193-34EC40D4C873}"/>
              </a:ext>
            </a:extLst>
          </p:cNvPr>
          <p:cNvPicPr>
            <a:picLocks noChangeAspect="1"/>
          </p:cNvPicPr>
          <p:nvPr/>
        </p:nvPicPr>
        <p:blipFill rotWithShape="1">
          <a:blip r:embed="rId4">
            <a:extLst>
              <a:ext uri="{28A0092B-C50C-407E-A947-70E740481C1C}">
                <a14:useLocalDpi xmlns:a14="http://schemas.microsoft.com/office/drawing/2010/main" val="0"/>
              </a:ext>
            </a:extLst>
          </a:blip>
          <a:srcRect r="57100" b="40325"/>
          <a:stretch/>
        </p:blipFill>
        <p:spPr>
          <a:xfrm>
            <a:off x="3170215" y="2348829"/>
            <a:ext cx="2221840" cy="1358168"/>
          </a:xfrm>
          <a:prstGeom prst="rect">
            <a:avLst/>
          </a:prstGeom>
        </p:spPr>
      </p:pic>
      <p:pic>
        <p:nvPicPr>
          <p:cNvPr id="9" name="図 8">
            <a:extLst>
              <a:ext uri="{FF2B5EF4-FFF2-40B4-BE49-F238E27FC236}">
                <a16:creationId xmlns:a16="http://schemas.microsoft.com/office/drawing/2014/main" id="{FE190AE1-8142-4797-9D09-DB8097BC25FD}"/>
              </a:ext>
            </a:extLst>
          </p:cNvPr>
          <p:cNvPicPr>
            <a:picLocks noChangeAspect="1"/>
          </p:cNvPicPr>
          <p:nvPr/>
        </p:nvPicPr>
        <p:blipFill rotWithShape="1">
          <a:blip r:embed="rId5">
            <a:extLst>
              <a:ext uri="{28A0092B-C50C-407E-A947-70E740481C1C}">
                <a14:useLocalDpi xmlns:a14="http://schemas.microsoft.com/office/drawing/2010/main" val="0"/>
              </a:ext>
            </a:extLst>
          </a:blip>
          <a:srcRect r="23896" b="44788"/>
          <a:stretch/>
        </p:blipFill>
        <p:spPr>
          <a:xfrm>
            <a:off x="5765412" y="2332411"/>
            <a:ext cx="3019198" cy="1391003"/>
          </a:xfrm>
          <a:prstGeom prst="rect">
            <a:avLst/>
          </a:prstGeom>
        </p:spPr>
      </p:pic>
      <p:sp>
        <p:nvSpPr>
          <p:cNvPr id="10" name="正方形/長方形 9">
            <a:extLst>
              <a:ext uri="{FF2B5EF4-FFF2-40B4-BE49-F238E27FC236}">
                <a16:creationId xmlns:a16="http://schemas.microsoft.com/office/drawing/2014/main" id="{A0149441-5FDE-4246-9D6B-92F32CF6F442}"/>
              </a:ext>
            </a:extLst>
          </p:cNvPr>
          <p:cNvSpPr/>
          <p:nvPr/>
        </p:nvSpPr>
        <p:spPr>
          <a:xfrm>
            <a:off x="791580" y="2665782"/>
            <a:ext cx="1980220" cy="1659191"/>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08F4BF0-B051-4669-9122-6CBCBED927E0}"/>
              </a:ext>
            </a:extLst>
          </p:cNvPr>
          <p:cNvSpPr/>
          <p:nvPr/>
        </p:nvSpPr>
        <p:spPr>
          <a:xfrm>
            <a:off x="7452688" y="2785168"/>
            <a:ext cx="1224136" cy="21178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048A0BD4-FBAB-4F69-BEB0-7E30083C3480}"/>
              </a:ext>
            </a:extLst>
          </p:cNvPr>
          <p:cNvSpPr/>
          <p:nvPr/>
        </p:nvSpPr>
        <p:spPr>
          <a:xfrm>
            <a:off x="2827536" y="3054365"/>
            <a:ext cx="288032" cy="432048"/>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A346586F-A603-4D8C-A6D5-63F1EA35C87F}"/>
              </a:ext>
            </a:extLst>
          </p:cNvPr>
          <p:cNvSpPr/>
          <p:nvPr/>
        </p:nvSpPr>
        <p:spPr>
          <a:xfrm>
            <a:off x="5446702" y="2996952"/>
            <a:ext cx="288032" cy="432048"/>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68F024CD-365A-47DD-AD5B-5F8FA109D7CB}"/>
              </a:ext>
            </a:extLst>
          </p:cNvPr>
          <p:cNvSpPr/>
          <p:nvPr/>
        </p:nvSpPr>
        <p:spPr>
          <a:xfrm rot="5400000">
            <a:off x="7092648" y="3756227"/>
            <a:ext cx="288032" cy="432048"/>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9BEB856-D2B6-4BDB-BAAB-AD446340AD11}"/>
              </a:ext>
            </a:extLst>
          </p:cNvPr>
          <p:cNvSpPr txBox="1"/>
          <p:nvPr/>
        </p:nvSpPr>
        <p:spPr>
          <a:xfrm>
            <a:off x="2936909" y="5052895"/>
            <a:ext cx="1221809"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A(pH)</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 name="テキスト ボックス 15">
            <a:extLst>
              <a:ext uri="{FF2B5EF4-FFF2-40B4-BE49-F238E27FC236}">
                <a16:creationId xmlns:a16="http://schemas.microsoft.com/office/drawing/2014/main" id="{5583242B-35F3-488B-9064-5BA43A4605D0}"/>
              </a:ext>
            </a:extLst>
          </p:cNvPr>
          <p:cNvSpPr txBox="1"/>
          <p:nvPr/>
        </p:nvSpPr>
        <p:spPr>
          <a:xfrm>
            <a:off x="2771800" y="4771148"/>
            <a:ext cx="1386918"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温度</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 name="正方形/長方形 16">
            <a:extLst>
              <a:ext uri="{FF2B5EF4-FFF2-40B4-BE49-F238E27FC236}">
                <a16:creationId xmlns:a16="http://schemas.microsoft.com/office/drawing/2014/main" id="{DB60A2F5-FD1E-4782-B7D1-B59C8F99D2D3}"/>
              </a:ext>
            </a:extLst>
          </p:cNvPr>
          <p:cNvSpPr/>
          <p:nvPr/>
        </p:nvSpPr>
        <p:spPr>
          <a:xfrm>
            <a:off x="7452688" y="3123023"/>
            <a:ext cx="431680" cy="1619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92A41B8-1123-489D-90E5-7876F46C426C}"/>
              </a:ext>
            </a:extLst>
          </p:cNvPr>
          <p:cNvSpPr txBox="1"/>
          <p:nvPr/>
        </p:nvSpPr>
        <p:spPr>
          <a:xfrm>
            <a:off x="7825673" y="3037017"/>
            <a:ext cx="1053494" cy="323165"/>
          </a:xfrm>
          <a:prstGeom prst="rect">
            <a:avLst/>
          </a:prstGeom>
          <a:noFill/>
        </p:spPr>
        <p:txBody>
          <a:bodyPr wrap="non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繰り返し数</a:t>
            </a:r>
          </a:p>
        </p:txBody>
      </p:sp>
      <p:sp>
        <p:nvSpPr>
          <p:cNvPr id="19" name="テキスト ボックス 18">
            <a:extLst>
              <a:ext uri="{FF2B5EF4-FFF2-40B4-BE49-F238E27FC236}">
                <a16:creationId xmlns:a16="http://schemas.microsoft.com/office/drawing/2014/main" id="{CF1F10E6-C3A3-46B7-9920-730978027C8B}"/>
              </a:ext>
            </a:extLst>
          </p:cNvPr>
          <p:cNvSpPr txBox="1"/>
          <p:nvPr/>
        </p:nvSpPr>
        <p:spPr>
          <a:xfrm>
            <a:off x="6156176" y="4064788"/>
            <a:ext cx="1338828" cy="323165"/>
          </a:xfrm>
          <a:prstGeom prst="rect">
            <a:avLst/>
          </a:prstGeom>
          <a:noFill/>
        </p:spPr>
        <p:txBody>
          <a:bodyPr wrap="non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検定統計量↓</a:t>
            </a:r>
          </a:p>
        </p:txBody>
      </p:sp>
      <p:sp>
        <p:nvSpPr>
          <p:cNvPr id="20" name="テキスト ボックス 19">
            <a:extLst>
              <a:ext uri="{FF2B5EF4-FFF2-40B4-BE49-F238E27FC236}">
                <a16:creationId xmlns:a16="http://schemas.microsoft.com/office/drawing/2014/main" id="{28B8D6CF-B292-43F0-966B-259D53461113}"/>
              </a:ext>
            </a:extLst>
          </p:cNvPr>
          <p:cNvSpPr txBox="1"/>
          <p:nvPr/>
        </p:nvSpPr>
        <p:spPr>
          <a:xfrm>
            <a:off x="7875366" y="4064788"/>
            <a:ext cx="954107" cy="323165"/>
          </a:xfrm>
          <a:prstGeom prst="rect">
            <a:avLst/>
          </a:prstGeom>
          <a:noFill/>
        </p:spPr>
        <p:txBody>
          <a:bodyPr wrap="non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21" name="正方形/長方形 20">
            <a:extLst>
              <a:ext uri="{FF2B5EF4-FFF2-40B4-BE49-F238E27FC236}">
                <a16:creationId xmlns:a16="http://schemas.microsoft.com/office/drawing/2014/main" id="{C563CFE9-0929-4F1E-B771-81A3550F1C3B}"/>
              </a:ext>
            </a:extLst>
          </p:cNvPr>
          <p:cNvSpPr/>
          <p:nvPr/>
        </p:nvSpPr>
        <p:spPr>
          <a:xfrm>
            <a:off x="7681662" y="4814562"/>
            <a:ext cx="471738" cy="74035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1C3E70F-04E0-4F33-8D3C-731F23E271FD}"/>
              </a:ext>
            </a:extLst>
          </p:cNvPr>
          <p:cNvSpPr txBox="1"/>
          <p:nvPr/>
        </p:nvSpPr>
        <p:spPr>
          <a:xfrm>
            <a:off x="6813249" y="5596397"/>
            <a:ext cx="2016224" cy="553998"/>
          </a:xfrm>
          <a:prstGeom prst="rect">
            <a:avLst/>
          </a:prstGeom>
          <a:noFill/>
        </p:spPr>
        <p:txBody>
          <a:bodyPr wrap="square" rtlCol="0">
            <a:spAutoFit/>
          </a:bodyPr>
          <a:lstStyle/>
          <a:p>
            <a:pPr algn="l"/>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主効果</a:t>
            </a:r>
            <a:r>
              <a:rPr kumimoji="1" lang="en-US" altLang="ja-JP"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つと交互作用</a:t>
            </a:r>
            <a:endParaRPr kumimoji="1" lang="en-US" altLang="ja-JP"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いずれも有意</a:t>
            </a:r>
          </a:p>
        </p:txBody>
      </p:sp>
    </p:spTree>
    <p:extLst>
      <p:ext uri="{BB962C8B-B14F-4D97-AF65-F5344CB8AC3E}">
        <p14:creationId xmlns:p14="http://schemas.microsoft.com/office/powerpoint/2010/main" val="54271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p:bldP spid="16" grpId="0"/>
      <p:bldP spid="17" grpId="0" animBg="1"/>
      <p:bldP spid="18" grpId="0"/>
      <p:bldP spid="19" grpId="0"/>
      <p:bldP spid="20" grpId="0"/>
      <p:bldP spid="21" grpId="0" animBg="1"/>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71ED9-6AC1-4A41-9A29-A7EBB1E3E031}"/>
              </a:ext>
            </a:extLst>
          </p:cNvPr>
          <p:cNvSpPr>
            <a:spLocks noGrp="1"/>
          </p:cNvSpPr>
          <p:nvPr>
            <p:ph type="title"/>
          </p:nvPr>
        </p:nvSpPr>
        <p:spPr/>
        <p:txBody>
          <a:bodyPr/>
          <a:lstStyle/>
          <a:p>
            <a:r>
              <a:rPr kumimoji="1" lang="ja-JP" altLang="en-US" dirty="0"/>
              <a:t>注意（要因間の独立性）</a:t>
            </a:r>
          </a:p>
        </p:txBody>
      </p:sp>
      <p:sp>
        <p:nvSpPr>
          <p:cNvPr id="3" name="コンテンツ プレースホルダー 2">
            <a:extLst>
              <a:ext uri="{FF2B5EF4-FFF2-40B4-BE49-F238E27FC236}">
                <a16:creationId xmlns:a16="http://schemas.microsoft.com/office/drawing/2014/main" id="{32EC1FEC-6CAC-48D1-9F7F-5B1416A4DC67}"/>
              </a:ext>
            </a:extLst>
          </p:cNvPr>
          <p:cNvSpPr>
            <a:spLocks noGrp="1"/>
          </p:cNvSpPr>
          <p:nvPr>
            <p:ph idx="1"/>
          </p:nvPr>
        </p:nvSpPr>
        <p:spPr/>
        <p:txBody>
          <a:bodyPr/>
          <a:lstStyle/>
          <a:p>
            <a:pPr algn="just"/>
            <a:r>
              <a:rPr kumimoji="1" lang="ja-JP" altLang="en-US" dirty="0"/>
              <a:t>多元配置分散分析では各要因が直交している（相関がない）ことが前提条件</a:t>
            </a:r>
            <a:endParaRPr kumimoji="1" lang="en-US" altLang="ja-JP" dirty="0"/>
          </a:p>
          <a:p>
            <a:pPr algn="just"/>
            <a:r>
              <a:rPr kumimoji="1" lang="ja-JP" altLang="en-US" dirty="0"/>
              <a:t>各組合せの繰り返し数が異なると，この前提条件が崩れる</a:t>
            </a:r>
            <a:endParaRPr kumimoji="1" lang="en-US" altLang="ja-JP" dirty="0"/>
          </a:p>
          <a:p>
            <a:pPr algn="just"/>
            <a:r>
              <a:rPr kumimoji="1" lang="ja-JP" altLang="en-US" dirty="0"/>
              <a:t>高度なソフトウェアだと</a:t>
            </a:r>
            <a:r>
              <a:rPr kumimoji="1" lang="ja-JP" altLang="en-US" dirty="0">
                <a:solidFill>
                  <a:srgbClr val="FFFF00"/>
                </a:solidFill>
              </a:rPr>
              <a:t>平方和のタイプ</a:t>
            </a:r>
            <a:r>
              <a:rPr kumimoji="1" lang="ja-JP" altLang="en-US" dirty="0"/>
              <a:t>が選べるので，</a:t>
            </a:r>
            <a:r>
              <a:rPr kumimoji="1" lang="en-US" altLang="ja-JP" dirty="0" err="1">
                <a:solidFill>
                  <a:srgbClr val="FFFF00"/>
                </a:solidFill>
              </a:rPr>
              <a:t>TypeⅢ</a:t>
            </a:r>
            <a:r>
              <a:rPr kumimoji="1" lang="ja-JP" altLang="en-US" dirty="0">
                <a:solidFill>
                  <a:srgbClr val="FFFF00"/>
                </a:solidFill>
              </a:rPr>
              <a:t>か</a:t>
            </a:r>
            <a:r>
              <a:rPr kumimoji="1" lang="en-US" altLang="ja-JP" dirty="0">
                <a:solidFill>
                  <a:srgbClr val="FFFF00"/>
                </a:solidFill>
              </a:rPr>
              <a:t>Ⅳ</a:t>
            </a:r>
            <a:r>
              <a:rPr kumimoji="1" lang="ja-JP" altLang="en-US" dirty="0"/>
              <a:t>を選んで相関を修正する</a:t>
            </a:r>
          </a:p>
        </p:txBody>
      </p:sp>
    </p:spTree>
    <p:extLst>
      <p:ext uri="{BB962C8B-B14F-4D97-AF65-F5344CB8AC3E}">
        <p14:creationId xmlns:p14="http://schemas.microsoft.com/office/powerpoint/2010/main" val="3754470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以上で第８章は終了です。</a:t>
            </a:r>
          </a:p>
        </p:txBody>
      </p:sp>
    </p:spTree>
    <p:extLst>
      <p:ext uri="{BB962C8B-B14F-4D97-AF65-F5344CB8AC3E}">
        <p14:creationId xmlns:p14="http://schemas.microsoft.com/office/powerpoint/2010/main" val="228097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08B56-BA15-40A6-A9C8-06E10E0009EC}"/>
              </a:ext>
            </a:extLst>
          </p:cNvPr>
          <p:cNvSpPr>
            <a:spLocks noGrp="1"/>
          </p:cNvSpPr>
          <p:nvPr>
            <p:ph type="title"/>
          </p:nvPr>
        </p:nvSpPr>
        <p:spPr>
          <a:xfrm>
            <a:off x="323528" y="620688"/>
            <a:ext cx="8424936" cy="1143000"/>
          </a:xfrm>
        </p:spPr>
        <p:txBody>
          <a:bodyPr/>
          <a:lstStyle/>
          <a:p>
            <a:r>
              <a:rPr kumimoji="1" lang="ja-JP" altLang="en-US" sz="3700" dirty="0"/>
              <a:t>データの取り方の違いによる名称区別</a:t>
            </a:r>
          </a:p>
        </p:txBody>
      </p:sp>
      <p:sp>
        <p:nvSpPr>
          <p:cNvPr id="4" name="コンテンツ プレースホルダー 3">
            <a:extLst>
              <a:ext uri="{FF2B5EF4-FFF2-40B4-BE49-F238E27FC236}">
                <a16:creationId xmlns:a16="http://schemas.microsoft.com/office/drawing/2014/main" id="{F263B59F-A56D-4078-A227-1ABB034C6ACF}"/>
              </a:ext>
            </a:extLst>
          </p:cNvPr>
          <p:cNvSpPr>
            <a:spLocks noGrp="1"/>
          </p:cNvSpPr>
          <p:nvPr>
            <p:ph idx="1"/>
          </p:nvPr>
        </p:nvSpPr>
        <p:spPr>
          <a:xfrm>
            <a:off x="685800" y="2057400"/>
            <a:ext cx="7990656" cy="4114800"/>
          </a:xfrm>
        </p:spPr>
        <p:txBody>
          <a:bodyPr/>
          <a:lstStyle/>
          <a:p>
            <a:pPr algn="just"/>
            <a:r>
              <a:rPr lang="ja-JP" altLang="en-US" dirty="0">
                <a:solidFill>
                  <a:srgbClr val="FFFF00"/>
                </a:solidFill>
              </a:rPr>
              <a:t>対応関係</a:t>
            </a:r>
            <a:r>
              <a:rPr lang="ja-JP" altLang="en-US" dirty="0"/>
              <a:t>：群間で対応がある場合と，ない場合がある（</a:t>
            </a:r>
            <a:r>
              <a:rPr lang="en-US" altLang="ja-JP" dirty="0"/>
              <a:t>2</a:t>
            </a:r>
            <a:r>
              <a:rPr lang="ja-JP" altLang="en-US" dirty="0"/>
              <a:t>群の検定と同じ）</a:t>
            </a:r>
            <a:endParaRPr lang="en-US" altLang="ja-JP" dirty="0"/>
          </a:p>
          <a:p>
            <a:pPr algn="just"/>
            <a:endParaRPr lang="ja-JP" altLang="en-US" sz="1500" dirty="0"/>
          </a:p>
          <a:p>
            <a:pPr algn="just"/>
            <a:r>
              <a:rPr lang="ja-JP" altLang="en-US" dirty="0">
                <a:solidFill>
                  <a:srgbClr val="FFFF00"/>
                </a:solidFill>
              </a:rPr>
              <a:t>●元配置</a:t>
            </a:r>
            <a:r>
              <a:rPr lang="ja-JP" altLang="en-US" dirty="0"/>
              <a:t>：●は効果を確かめたい要因の数</a:t>
            </a:r>
          </a:p>
          <a:p>
            <a:pPr marL="0" indent="0" algn="just">
              <a:buNone/>
            </a:pPr>
            <a:r>
              <a:rPr lang="ja-JP" altLang="en-US" dirty="0"/>
              <a:t>　→例：一元配置は要因が</a:t>
            </a:r>
            <a:r>
              <a:rPr lang="en-US" altLang="ja-JP" dirty="0"/>
              <a:t>1</a:t>
            </a:r>
            <a:r>
              <a:rPr lang="ja-JP" altLang="en-US" dirty="0"/>
              <a:t>つ，二元配置は</a:t>
            </a:r>
          </a:p>
          <a:p>
            <a:pPr marL="0" indent="0" algn="just">
              <a:buNone/>
            </a:pPr>
            <a:r>
              <a:rPr lang="ja-JP" altLang="en-US" dirty="0"/>
              <a:t>　　要因が</a:t>
            </a:r>
            <a:r>
              <a:rPr lang="en-US" altLang="ja-JP" dirty="0"/>
              <a:t>2</a:t>
            </a:r>
            <a:r>
              <a:rPr lang="ja-JP" altLang="en-US" dirty="0"/>
              <a:t>つ（三元以上は多元配置と呼ぶ）</a:t>
            </a:r>
          </a:p>
          <a:p>
            <a:pPr algn="just"/>
            <a:endParaRPr kumimoji="1" lang="ja-JP" altLang="en-US" dirty="0"/>
          </a:p>
        </p:txBody>
      </p:sp>
    </p:spTree>
    <p:extLst>
      <p:ext uri="{BB962C8B-B14F-4D97-AF65-F5344CB8AC3E}">
        <p14:creationId xmlns:p14="http://schemas.microsoft.com/office/powerpoint/2010/main" val="135499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8861" y="663196"/>
            <a:ext cx="7162800" cy="1143000"/>
          </a:xfrm>
        </p:spPr>
        <p:txBody>
          <a:bodyPr/>
          <a:lstStyle/>
          <a:p>
            <a:r>
              <a:rPr kumimoji="1" lang="ja-JP" altLang="en-US" b="1" dirty="0">
                <a:effectLst>
                  <a:outerShdw blurRad="38100" dist="38100" dir="2700000" algn="tl">
                    <a:srgbClr val="000000">
                      <a:alpha val="43137"/>
                    </a:srgbClr>
                  </a:outerShdw>
                </a:effectLst>
                <a:latin typeface="+mn-ea"/>
                <a:ea typeface="+mn-ea"/>
              </a:rPr>
              <a:t>対応関係</a:t>
            </a:r>
          </a:p>
        </p:txBody>
      </p:sp>
      <p:sp>
        <p:nvSpPr>
          <p:cNvPr id="4" name="円/楕円 3"/>
          <p:cNvSpPr/>
          <p:nvPr/>
        </p:nvSpPr>
        <p:spPr>
          <a:xfrm>
            <a:off x="2315792" y="2132856"/>
            <a:ext cx="816047" cy="1800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Ａ</a:t>
            </a:r>
            <a:endParaRPr kumimoji="1" lang="en-US" altLang="ja-JP" dirty="0"/>
          </a:p>
          <a:p>
            <a:pPr algn="ctr"/>
            <a:r>
              <a:rPr kumimoji="1" lang="ja-JP" altLang="en-US" dirty="0"/>
              <a:t>Ｂ</a:t>
            </a:r>
            <a:endParaRPr kumimoji="1" lang="en-US" altLang="ja-JP" dirty="0"/>
          </a:p>
          <a:p>
            <a:pPr algn="ctr"/>
            <a:r>
              <a:rPr kumimoji="1" lang="ja-JP" altLang="en-US" dirty="0"/>
              <a:t>Ｃ</a:t>
            </a:r>
            <a:endParaRPr kumimoji="1" lang="en-US" altLang="ja-JP" dirty="0"/>
          </a:p>
          <a:p>
            <a:pPr algn="ctr"/>
            <a:r>
              <a:rPr kumimoji="1" lang="ja-JP" altLang="en-US" dirty="0"/>
              <a:t>Ｄ</a:t>
            </a:r>
          </a:p>
        </p:txBody>
      </p:sp>
      <p:sp>
        <p:nvSpPr>
          <p:cNvPr id="5" name="円/楕円 4"/>
          <p:cNvSpPr/>
          <p:nvPr/>
        </p:nvSpPr>
        <p:spPr>
          <a:xfrm>
            <a:off x="3733576" y="2118481"/>
            <a:ext cx="846378" cy="1800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Ｅ</a:t>
            </a:r>
            <a:endParaRPr kumimoji="1" lang="en-US" altLang="ja-JP" dirty="0"/>
          </a:p>
          <a:p>
            <a:pPr algn="ctr"/>
            <a:r>
              <a:rPr kumimoji="1" lang="ja-JP" altLang="en-US" dirty="0"/>
              <a:t>Ｆ</a:t>
            </a:r>
            <a:endParaRPr kumimoji="1" lang="en-US" altLang="ja-JP" dirty="0"/>
          </a:p>
          <a:p>
            <a:pPr algn="ctr"/>
            <a:r>
              <a:rPr kumimoji="1" lang="ja-JP" altLang="en-US" dirty="0"/>
              <a:t>Ｇ</a:t>
            </a:r>
            <a:endParaRPr kumimoji="1" lang="en-US" altLang="ja-JP" dirty="0"/>
          </a:p>
          <a:p>
            <a:pPr algn="ctr"/>
            <a:r>
              <a:rPr kumimoji="1" lang="ja-JP" altLang="en-US" dirty="0"/>
              <a:t>Ｈ</a:t>
            </a:r>
          </a:p>
        </p:txBody>
      </p:sp>
      <p:cxnSp>
        <p:nvCxnSpPr>
          <p:cNvPr id="7" name="直線矢印コネクタ 6"/>
          <p:cNvCxnSpPr>
            <a:stCxn id="4" idx="6"/>
          </p:cNvCxnSpPr>
          <p:nvPr/>
        </p:nvCxnSpPr>
        <p:spPr>
          <a:xfrm flipV="1">
            <a:off x="3131839" y="3027212"/>
            <a:ext cx="529453" cy="5744"/>
          </a:xfrm>
          <a:prstGeom prst="straightConnector1">
            <a:avLst/>
          </a:prstGeom>
          <a:ln w="444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48204" y="2653103"/>
            <a:ext cx="1811713" cy="707886"/>
          </a:xfrm>
          <a:prstGeom prst="rect">
            <a:avLst/>
          </a:prstGeom>
          <a:noFill/>
        </p:spPr>
        <p:txBody>
          <a:bodyPr wrap="none" rtlCol="0">
            <a:spAutoFit/>
          </a:bodyPr>
          <a:lstStyle/>
          <a:p>
            <a:pPr algn="r"/>
            <a:r>
              <a:rPr kumimoji="1" lang="ja-JP" altLang="en-US" sz="2000" dirty="0">
                <a:solidFill>
                  <a:srgbClr val="FFFF00"/>
                </a:solidFill>
                <a:latin typeface="+mn-ea"/>
                <a:cs typeface="Meiryo UI" pitchFamily="50" charset="-128"/>
              </a:rPr>
              <a:t>対応のない</a:t>
            </a:r>
            <a:r>
              <a:rPr kumimoji="1" lang="en-US" altLang="ja-JP" sz="2000" dirty="0">
                <a:solidFill>
                  <a:srgbClr val="FFFF00"/>
                </a:solidFill>
                <a:latin typeface="+mn-ea"/>
                <a:cs typeface="Meiryo UI" pitchFamily="50" charset="-128"/>
              </a:rPr>
              <a:t>3</a:t>
            </a:r>
            <a:r>
              <a:rPr kumimoji="1" lang="ja-JP" altLang="en-US" sz="2000" dirty="0">
                <a:solidFill>
                  <a:srgbClr val="FFFF00"/>
                </a:solidFill>
                <a:latin typeface="+mn-ea"/>
                <a:cs typeface="Meiryo UI" pitchFamily="50" charset="-128"/>
              </a:rPr>
              <a:t>群</a:t>
            </a:r>
            <a:endParaRPr kumimoji="1" lang="en-US" altLang="ja-JP" sz="2000" dirty="0">
              <a:solidFill>
                <a:srgbClr val="FFFF00"/>
              </a:solidFill>
              <a:latin typeface="+mn-ea"/>
              <a:cs typeface="Meiryo UI" pitchFamily="50" charset="-128"/>
            </a:endParaRPr>
          </a:p>
          <a:p>
            <a:pPr algn="r"/>
            <a:r>
              <a:rPr kumimoji="1" lang="en-US" altLang="ja-JP" sz="2000" dirty="0">
                <a:solidFill>
                  <a:schemeClr val="bg1"/>
                </a:solidFill>
                <a:latin typeface="+mn-ea"/>
                <a:cs typeface="Meiryo UI" pitchFamily="50" charset="-128"/>
              </a:rPr>
              <a:t>(</a:t>
            </a:r>
            <a:r>
              <a:rPr kumimoji="1" lang="ja-JP" altLang="en-US" sz="2000" dirty="0">
                <a:solidFill>
                  <a:schemeClr val="bg1"/>
                </a:solidFill>
                <a:latin typeface="+mn-ea"/>
                <a:cs typeface="Meiryo UI" pitchFamily="50" charset="-128"/>
              </a:rPr>
              <a:t>独立した</a:t>
            </a:r>
            <a:r>
              <a:rPr kumimoji="1" lang="en-US" altLang="ja-JP" sz="2000" dirty="0">
                <a:solidFill>
                  <a:schemeClr val="bg1"/>
                </a:solidFill>
                <a:latin typeface="+mn-ea"/>
                <a:cs typeface="Meiryo UI" pitchFamily="50" charset="-128"/>
              </a:rPr>
              <a:t>3</a:t>
            </a:r>
            <a:r>
              <a:rPr kumimoji="1" lang="ja-JP" altLang="en-US" sz="2000" dirty="0">
                <a:solidFill>
                  <a:schemeClr val="bg1"/>
                </a:solidFill>
                <a:latin typeface="+mn-ea"/>
                <a:cs typeface="Meiryo UI" pitchFamily="50" charset="-128"/>
              </a:rPr>
              <a:t>群</a:t>
            </a:r>
            <a:r>
              <a:rPr kumimoji="1" lang="en-US" altLang="ja-JP" sz="2000" dirty="0">
                <a:solidFill>
                  <a:schemeClr val="bg1"/>
                </a:solidFill>
                <a:latin typeface="+mn-ea"/>
                <a:cs typeface="Meiryo UI" pitchFamily="50" charset="-128"/>
              </a:rPr>
              <a:t>)</a:t>
            </a:r>
          </a:p>
        </p:txBody>
      </p:sp>
      <p:sp>
        <p:nvSpPr>
          <p:cNvPr id="10" name="テキスト ボックス 9"/>
          <p:cNvSpPr txBox="1"/>
          <p:nvPr/>
        </p:nvSpPr>
        <p:spPr>
          <a:xfrm>
            <a:off x="2383848" y="4391265"/>
            <a:ext cx="569387" cy="1656184"/>
          </a:xfrm>
          <a:prstGeom prst="rect">
            <a:avLst/>
          </a:prstGeom>
          <a:noFill/>
        </p:spPr>
        <p:txBody>
          <a:bodyPr vert="eaVert" wrap="square" rtlCol="0">
            <a:spAutoFit/>
          </a:bodyPr>
          <a:lstStyle/>
          <a:p>
            <a:r>
              <a:rPr kumimoji="1" lang="ja-JP" altLang="en-US" sz="2500" dirty="0">
                <a:solidFill>
                  <a:schemeClr val="bg1"/>
                </a:solidFill>
                <a:latin typeface="+mn-ea"/>
                <a:cs typeface="Meiryo UI" pitchFamily="50" charset="-128"/>
              </a:rPr>
              <a:t>Ａ Ｂ Ｃ Ｄ</a:t>
            </a:r>
          </a:p>
        </p:txBody>
      </p:sp>
      <p:sp>
        <p:nvSpPr>
          <p:cNvPr id="11" name="テキスト ボックス 10"/>
          <p:cNvSpPr txBox="1"/>
          <p:nvPr/>
        </p:nvSpPr>
        <p:spPr>
          <a:xfrm>
            <a:off x="3926516" y="4419083"/>
            <a:ext cx="569387" cy="1656184"/>
          </a:xfrm>
          <a:prstGeom prst="rect">
            <a:avLst/>
          </a:prstGeom>
          <a:noFill/>
        </p:spPr>
        <p:txBody>
          <a:bodyPr vert="eaVert" wrap="square" rtlCol="0">
            <a:spAutoFit/>
          </a:bodyPr>
          <a:lstStyle/>
          <a:p>
            <a:r>
              <a:rPr kumimoji="1" lang="ja-JP" altLang="en-US" sz="2500" dirty="0">
                <a:solidFill>
                  <a:schemeClr val="bg1"/>
                </a:solidFill>
                <a:latin typeface="+mn-ea"/>
                <a:cs typeface="Meiryo UI" pitchFamily="50" charset="-128"/>
              </a:rPr>
              <a:t>Ａ Ｂ Ｃ Ｄ</a:t>
            </a:r>
          </a:p>
        </p:txBody>
      </p:sp>
      <p:cxnSp>
        <p:nvCxnSpPr>
          <p:cNvPr id="12" name="直線矢印コネクタ 11"/>
          <p:cNvCxnSpPr/>
          <p:nvPr/>
        </p:nvCxnSpPr>
        <p:spPr>
          <a:xfrm>
            <a:off x="3008219" y="4550616"/>
            <a:ext cx="771693" cy="0"/>
          </a:xfrm>
          <a:prstGeom prst="straightConnector1">
            <a:avLst/>
          </a:prstGeom>
          <a:ln w="444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44768" y="4581128"/>
            <a:ext cx="1871025" cy="707886"/>
          </a:xfrm>
          <a:prstGeom prst="rect">
            <a:avLst/>
          </a:prstGeom>
          <a:noFill/>
        </p:spPr>
        <p:txBody>
          <a:bodyPr wrap="none" rtlCol="0">
            <a:spAutoFit/>
          </a:bodyPr>
          <a:lstStyle/>
          <a:p>
            <a:pPr algn="r"/>
            <a:r>
              <a:rPr kumimoji="1" lang="ja-JP" altLang="en-US" sz="2000" dirty="0">
                <a:solidFill>
                  <a:srgbClr val="FFFF00"/>
                </a:solidFill>
                <a:latin typeface="+mn-ea"/>
                <a:cs typeface="Meiryo UI" pitchFamily="50" charset="-128"/>
              </a:rPr>
              <a:t>対応のある</a:t>
            </a:r>
            <a:r>
              <a:rPr kumimoji="1" lang="en-US" altLang="ja-JP" sz="2000" dirty="0">
                <a:solidFill>
                  <a:srgbClr val="FFFF00"/>
                </a:solidFill>
                <a:latin typeface="+mn-ea"/>
                <a:cs typeface="Meiryo UI" pitchFamily="50" charset="-128"/>
              </a:rPr>
              <a:t>3</a:t>
            </a:r>
            <a:r>
              <a:rPr kumimoji="1" lang="ja-JP" altLang="en-US" sz="2000" dirty="0">
                <a:solidFill>
                  <a:srgbClr val="FFFF00"/>
                </a:solidFill>
                <a:latin typeface="+mn-ea"/>
                <a:cs typeface="Meiryo UI" pitchFamily="50" charset="-128"/>
              </a:rPr>
              <a:t>群</a:t>
            </a:r>
            <a:endParaRPr kumimoji="1" lang="en-US" altLang="ja-JP" sz="2000" dirty="0">
              <a:solidFill>
                <a:srgbClr val="FFFF00"/>
              </a:solidFill>
              <a:latin typeface="+mn-ea"/>
              <a:cs typeface="Meiryo UI" pitchFamily="50" charset="-128"/>
            </a:endParaRPr>
          </a:p>
          <a:p>
            <a:pPr algn="r"/>
            <a:r>
              <a:rPr kumimoji="1" lang="en-US" altLang="ja-JP" sz="2000" dirty="0">
                <a:solidFill>
                  <a:schemeClr val="bg1"/>
                </a:solidFill>
                <a:latin typeface="+mn-ea"/>
                <a:cs typeface="Meiryo UI" pitchFamily="50" charset="-128"/>
              </a:rPr>
              <a:t>(</a:t>
            </a:r>
            <a:r>
              <a:rPr kumimoji="1" lang="ja-JP" altLang="en-US" sz="2000" dirty="0">
                <a:solidFill>
                  <a:schemeClr val="bg1"/>
                </a:solidFill>
                <a:latin typeface="+mn-ea"/>
                <a:cs typeface="Meiryo UI" pitchFamily="50" charset="-128"/>
              </a:rPr>
              <a:t>関連した</a:t>
            </a:r>
            <a:r>
              <a:rPr kumimoji="1" lang="en-US" altLang="ja-JP" sz="2000" dirty="0">
                <a:solidFill>
                  <a:schemeClr val="bg1"/>
                </a:solidFill>
                <a:latin typeface="+mn-ea"/>
                <a:cs typeface="Meiryo UI" pitchFamily="50" charset="-128"/>
              </a:rPr>
              <a:t>3</a:t>
            </a:r>
            <a:r>
              <a:rPr kumimoji="1" lang="ja-JP" altLang="en-US" sz="2000" dirty="0">
                <a:solidFill>
                  <a:schemeClr val="bg1"/>
                </a:solidFill>
                <a:latin typeface="+mn-ea"/>
                <a:cs typeface="Meiryo UI" pitchFamily="50" charset="-128"/>
              </a:rPr>
              <a:t>群</a:t>
            </a:r>
            <a:r>
              <a:rPr kumimoji="1" lang="en-US" altLang="ja-JP" sz="2000" dirty="0">
                <a:solidFill>
                  <a:schemeClr val="bg1"/>
                </a:solidFill>
                <a:latin typeface="+mn-ea"/>
                <a:cs typeface="Meiryo UI" pitchFamily="50" charset="-128"/>
              </a:rPr>
              <a:t>)</a:t>
            </a:r>
            <a:endParaRPr kumimoji="1" lang="ja-JP" altLang="en-US" sz="2000" dirty="0">
              <a:solidFill>
                <a:schemeClr val="bg1"/>
              </a:solidFill>
              <a:latin typeface="+mn-ea"/>
              <a:cs typeface="Meiryo UI" pitchFamily="50" charset="-128"/>
            </a:endParaRPr>
          </a:p>
        </p:txBody>
      </p:sp>
      <p:sp>
        <p:nvSpPr>
          <p:cNvPr id="23" name="テキスト ボックス 22"/>
          <p:cNvSpPr txBox="1"/>
          <p:nvPr/>
        </p:nvSpPr>
        <p:spPr>
          <a:xfrm>
            <a:off x="6257662" y="2880735"/>
            <a:ext cx="1819729" cy="400110"/>
          </a:xfrm>
          <a:prstGeom prst="rect">
            <a:avLst/>
          </a:prstGeom>
          <a:noFill/>
        </p:spPr>
        <p:txBody>
          <a:bodyPr wrap="none" rtlCol="0">
            <a:spAutoFit/>
          </a:bodyPr>
          <a:lstStyle/>
          <a:p>
            <a:r>
              <a:rPr kumimoji="1" lang="ja-JP" altLang="en-US" sz="2000" dirty="0">
                <a:solidFill>
                  <a:srgbClr val="FFC000"/>
                </a:solidFill>
                <a:latin typeface="+mj-ea"/>
                <a:ea typeface="+mj-ea"/>
                <a:cs typeface="Meiryo UI" pitchFamily="50" charset="-128"/>
              </a:rPr>
              <a:t>各群ひとまとめ</a:t>
            </a:r>
          </a:p>
        </p:txBody>
      </p:sp>
      <p:sp>
        <p:nvSpPr>
          <p:cNvPr id="25" name="テキスト ボックス 24"/>
          <p:cNvSpPr txBox="1"/>
          <p:nvPr/>
        </p:nvSpPr>
        <p:spPr>
          <a:xfrm>
            <a:off x="5982746" y="4880803"/>
            <a:ext cx="2369559" cy="677108"/>
          </a:xfrm>
          <a:prstGeom prst="rect">
            <a:avLst/>
          </a:prstGeom>
          <a:noFill/>
        </p:spPr>
        <p:txBody>
          <a:bodyPr wrap="none" rtlCol="0">
            <a:spAutoFit/>
          </a:bodyPr>
          <a:lstStyle/>
          <a:p>
            <a:pPr algn="ctr"/>
            <a:r>
              <a:rPr kumimoji="1" lang="ja-JP" altLang="en-US" sz="2000" dirty="0">
                <a:solidFill>
                  <a:srgbClr val="00B0F0"/>
                </a:solidFill>
                <a:latin typeface="+mj-ea"/>
                <a:ea typeface="+mj-ea"/>
                <a:cs typeface="Meiryo UI" pitchFamily="50" charset="-128"/>
              </a:rPr>
              <a:t>それぞれがペア</a:t>
            </a:r>
            <a:endParaRPr kumimoji="1" lang="en-US" altLang="ja-JP" sz="2000" dirty="0">
              <a:solidFill>
                <a:srgbClr val="00B0F0"/>
              </a:solidFill>
              <a:latin typeface="+mj-ea"/>
              <a:ea typeface="+mj-ea"/>
              <a:cs typeface="Meiryo UI" pitchFamily="50" charset="-128"/>
            </a:endParaRPr>
          </a:p>
          <a:p>
            <a:pPr algn="ctr"/>
            <a:r>
              <a:rPr kumimoji="1" lang="ja-JP" altLang="en-US" sz="1800" dirty="0">
                <a:solidFill>
                  <a:schemeClr val="bg1"/>
                </a:solidFill>
                <a:latin typeface="+mj-ea"/>
                <a:ea typeface="+mj-ea"/>
                <a:cs typeface="Meiryo UI" pitchFamily="50" charset="-128"/>
              </a:rPr>
              <a:t>（個体差を考慮できる）</a:t>
            </a:r>
          </a:p>
        </p:txBody>
      </p:sp>
      <p:sp>
        <p:nvSpPr>
          <p:cNvPr id="24" name="円/楕円 23"/>
          <p:cNvSpPr/>
          <p:nvPr/>
        </p:nvSpPr>
        <p:spPr>
          <a:xfrm>
            <a:off x="5259379" y="2140542"/>
            <a:ext cx="785677" cy="1800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I</a:t>
            </a:r>
          </a:p>
          <a:p>
            <a:pPr algn="ctr"/>
            <a:r>
              <a:rPr kumimoji="1" lang="en-US" altLang="ja-JP" dirty="0"/>
              <a:t>J</a:t>
            </a:r>
          </a:p>
          <a:p>
            <a:pPr algn="ctr"/>
            <a:r>
              <a:rPr kumimoji="1" lang="en-US" altLang="ja-JP" dirty="0"/>
              <a:t>K</a:t>
            </a:r>
          </a:p>
          <a:p>
            <a:pPr algn="ctr"/>
            <a:r>
              <a:rPr kumimoji="1" lang="en-US" altLang="ja-JP" dirty="0"/>
              <a:t>L</a:t>
            </a:r>
            <a:endParaRPr kumimoji="1" lang="ja-JP" altLang="en-US" dirty="0"/>
          </a:p>
        </p:txBody>
      </p:sp>
      <p:cxnSp>
        <p:nvCxnSpPr>
          <p:cNvPr id="29" name="直線矢印コネクタ 28"/>
          <p:cNvCxnSpPr/>
          <p:nvPr/>
        </p:nvCxnSpPr>
        <p:spPr>
          <a:xfrm flipV="1">
            <a:off x="4640261" y="3027212"/>
            <a:ext cx="541430" cy="13430"/>
          </a:xfrm>
          <a:prstGeom prst="straightConnector1">
            <a:avLst/>
          </a:prstGeom>
          <a:ln w="444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435382" y="4404484"/>
            <a:ext cx="569387" cy="1656184"/>
          </a:xfrm>
          <a:prstGeom prst="rect">
            <a:avLst/>
          </a:prstGeom>
          <a:noFill/>
        </p:spPr>
        <p:txBody>
          <a:bodyPr vert="eaVert" wrap="square" rtlCol="0">
            <a:spAutoFit/>
          </a:bodyPr>
          <a:lstStyle/>
          <a:p>
            <a:r>
              <a:rPr kumimoji="1" lang="ja-JP" altLang="en-US" sz="2500" dirty="0">
                <a:solidFill>
                  <a:schemeClr val="bg1"/>
                </a:solidFill>
                <a:latin typeface="+mn-ea"/>
                <a:cs typeface="Meiryo UI" pitchFamily="50" charset="-128"/>
              </a:rPr>
              <a:t>Ａ Ｂ Ｃ Ｄ</a:t>
            </a:r>
          </a:p>
        </p:txBody>
      </p:sp>
      <p:cxnSp>
        <p:nvCxnSpPr>
          <p:cNvPr id="33" name="直線矢印コネクタ 32"/>
          <p:cNvCxnSpPr/>
          <p:nvPr/>
        </p:nvCxnSpPr>
        <p:spPr>
          <a:xfrm>
            <a:off x="2994682" y="4921779"/>
            <a:ext cx="771693" cy="0"/>
          </a:xfrm>
          <a:prstGeom prst="straightConnector1">
            <a:avLst/>
          </a:prstGeom>
          <a:ln w="444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994682" y="5289014"/>
            <a:ext cx="771693" cy="0"/>
          </a:xfrm>
          <a:prstGeom prst="straightConnector1">
            <a:avLst/>
          </a:prstGeom>
          <a:ln w="444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3008218" y="5661248"/>
            <a:ext cx="771693" cy="0"/>
          </a:xfrm>
          <a:prstGeom prst="straightConnector1">
            <a:avLst/>
          </a:prstGeom>
          <a:ln w="444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565369" y="4556471"/>
            <a:ext cx="771693" cy="0"/>
          </a:xfrm>
          <a:prstGeom prst="straightConnector1">
            <a:avLst/>
          </a:prstGeom>
          <a:ln w="444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4551832" y="4927634"/>
            <a:ext cx="771693" cy="0"/>
          </a:xfrm>
          <a:prstGeom prst="straightConnector1">
            <a:avLst/>
          </a:prstGeom>
          <a:ln w="444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4551832" y="5294869"/>
            <a:ext cx="771693" cy="0"/>
          </a:xfrm>
          <a:prstGeom prst="straightConnector1">
            <a:avLst/>
          </a:prstGeom>
          <a:ln w="444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4565368" y="5667103"/>
            <a:ext cx="771693" cy="0"/>
          </a:xfrm>
          <a:prstGeom prst="straightConnector1">
            <a:avLst/>
          </a:prstGeom>
          <a:ln w="444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B13FD815-D9AE-4E3F-8B02-700353B120D6}"/>
              </a:ext>
            </a:extLst>
          </p:cNvPr>
          <p:cNvSpPr txBox="1"/>
          <p:nvPr/>
        </p:nvSpPr>
        <p:spPr>
          <a:xfrm>
            <a:off x="3014144" y="1839972"/>
            <a:ext cx="697627" cy="400110"/>
          </a:xfrm>
          <a:prstGeom prst="rect">
            <a:avLst/>
          </a:prstGeom>
          <a:noFill/>
        </p:spPr>
        <p:txBody>
          <a:bodyPr wrap="none" rtlCol="0">
            <a:spAutoFit/>
          </a:bodyPr>
          <a:lstStyle/>
          <a:p>
            <a:r>
              <a:rPr kumimoji="1" lang="ja-JP" altLang="en-US" sz="2000" dirty="0">
                <a:solidFill>
                  <a:schemeClr val="bg1"/>
                </a:solidFill>
                <a:latin typeface="+mj-ea"/>
                <a:ea typeface="+mj-ea"/>
                <a:cs typeface="Meiryo UI" pitchFamily="50" charset="-128"/>
              </a:rPr>
              <a:t>個体</a:t>
            </a:r>
          </a:p>
        </p:txBody>
      </p:sp>
      <p:cxnSp>
        <p:nvCxnSpPr>
          <p:cNvPr id="6" name="直線矢印コネクタ 5">
            <a:extLst>
              <a:ext uri="{FF2B5EF4-FFF2-40B4-BE49-F238E27FC236}">
                <a16:creationId xmlns:a16="http://schemas.microsoft.com/office/drawing/2014/main" id="{7F350CE0-41F6-415F-B656-9A33F296D170}"/>
              </a:ext>
            </a:extLst>
          </p:cNvPr>
          <p:cNvCxnSpPr>
            <a:cxnSpLocks/>
          </p:cNvCxnSpPr>
          <p:nvPr/>
        </p:nvCxnSpPr>
        <p:spPr>
          <a:xfrm flipH="1">
            <a:off x="2795827" y="2139834"/>
            <a:ext cx="258324" cy="28392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39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par>
                                <p:cTn id="23" presetID="16" presetClass="entr" presetSubtype="21"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par>
                                <p:cTn id="29" presetID="16" presetClass="entr" presetSubtype="21"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arn(inVertical)">
                                      <p:cBhvr>
                                        <p:cTn id="34" dur="500"/>
                                        <p:tgtEl>
                                          <p:spTgt spid="37"/>
                                        </p:tgtEl>
                                      </p:cBhvr>
                                    </p:animEffect>
                                  </p:childTnLst>
                                </p:cTn>
                              </p:par>
                              <p:par>
                                <p:cTn id="35" presetID="16" presetClass="entr" presetSubtype="21"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par>
                                <p:cTn id="38" presetID="16" presetClass="entr" presetSubtype="21"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arn(inVertical)">
                                      <p:cBhvr>
                                        <p:cTn id="40" dur="500"/>
                                        <p:tgtEl>
                                          <p:spTgt spid="3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22" presetClass="entr" presetSubtype="4" fill="hold" nodeType="with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Effect transition="in" filter="wipe(down)">
                                      <p:cBhvr>
                                        <p:cTn id="46" dur="500"/>
                                        <p:tgtEl>
                                          <p:spTgt spid="25">
                                            <p:txEl>
                                              <p:pRg st="0" end="0"/>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5">
                                            <p:txEl>
                                              <p:pRg st="1" end="1"/>
                                            </p:txEl>
                                          </p:spTgt>
                                        </p:tgtEl>
                                        <p:attrNameLst>
                                          <p:attrName>style.visibility</p:attrName>
                                        </p:attrNameLst>
                                      </p:cBhvr>
                                      <p:to>
                                        <p:strVal val="visible"/>
                                      </p:to>
                                    </p:set>
                                    <p:animEffect transition="in" filter="wipe(down)">
                                      <p:cBhvr>
                                        <p:cTn id="49"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25"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08B56-BA15-40A6-A9C8-06E10E0009EC}"/>
              </a:ext>
            </a:extLst>
          </p:cNvPr>
          <p:cNvSpPr>
            <a:spLocks noGrp="1"/>
          </p:cNvSpPr>
          <p:nvPr>
            <p:ph type="title"/>
          </p:nvPr>
        </p:nvSpPr>
        <p:spPr>
          <a:xfrm>
            <a:off x="395536" y="620688"/>
            <a:ext cx="8280920" cy="1143000"/>
          </a:xfrm>
        </p:spPr>
        <p:txBody>
          <a:bodyPr/>
          <a:lstStyle/>
          <a:p>
            <a:r>
              <a:rPr lang="en-US" altLang="ja-JP" sz="3800" dirty="0"/>
              <a:t>8.2</a:t>
            </a:r>
            <a:r>
              <a:rPr lang="ja-JP" altLang="en-US" sz="3800" dirty="0"/>
              <a:t>　（対応のない）一元配置分散分析</a:t>
            </a:r>
            <a:endParaRPr kumimoji="1" lang="ja-JP" altLang="en-US" sz="3800" dirty="0"/>
          </a:p>
        </p:txBody>
      </p:sp>
      <mc:AlternateContent xmlns:mc="http://schemas.openxmlformats.org/markup-compatibility/2006" xmlns:a14="http://schemas.microsoft.com/office/drawing/2010/main">
        <mc:Choice Requires="a14">
          <p:graphicFrame>
            <p:nvGraphicFramePr>
              <p:cNvPr id="6" name="コンテンツ プレースホルダー 5">
                <a:extLst>
                  <a:ext uri="{FF2B5EF4-FFF2-40B4-BE49-F238E27FC236}">
                    <a16:creationId xmlns:a16="http://schemas.microsoft.com/office/drawing/2014/main" id="{98B20D2C-BB78-42FA-B2B7-1F3446F3884D}"/>
                  </a:ext>
                </a:extLst>
              </p:cNvPr>
              <p:cNvGraphicFramePr>
                <a:graphicFrameLocks noGrp="1"/>
              </p:cNvGraphicFramePr>
              <p:nvPr>
                <p:ph idx="1"/>
                <p:extLst>
                  <p:ext uri="{D42A27DB-BD31-4B8C-83A1-F6EECF244321}">
                    <p14:modId xmlns:p14="http://schemas.microsoft.com/office/powerpoint/2010/main" val="460147983"/>
                  </p:ext>
                </p:extLst>
              </p:nvPr>
            </p:nvGraphicFramePr>
            <p:xfrm>
              <a:off x="2267744" y="3068960"/>
              <a:ext cx="3724740" cy="1752600"/>
            </p:xfrm>
            <a:graphic>
              <a:graphicData uri="http://schemas.openxmlformats.org/drawingml/2006/table">
                <a:tbl>
                  <a:tblPr firstRow="1" lastRow="1" bandRow="1">
                    <a:tableStyleId>{5C22544A-7EE6-4342-B048-85BDC9FD1C3A}</a:tableStyleId>
                  </a:tblPr>
                  <a:tblGrid>
                    <a:gridCol w="1241580">
                      <a:extLst>
                        <a:ext uri="{9D8B030D-6E8A-4147-A177-3AD203B41FA5}">
                          <a16:colId xmlns:a16="http://schemas.microsoft.com/office/drawing/2014/main" val="1500283503"/>
                        </a:ext>
                      </a:extLst>
                    </a:gridCol>
                    <a:gridCol w="1241580">
                      <a:extLst>
                        <a:ext uri="{9D8B030D-6E8A-4147-A177-3AD203B41FA5}">
                          <a16:colId xmlns:a16="http://schemas.microsoft.com/office/drawing/2014/main" val="1651788596"/>
                        </a:ext>
                      </a:extLst>
                    </a:gridCol>
                    <a:gridCol w="1241580">
                      <a:extLst>
                        <a:ext uri="{9D8B030D-6E8A-4147-A177-3AD203B41FA5}">
                          <a16:colId xmlns:a16="http://schemas.microsoft.com/office/drawing/2014/main" val="174830029"/>
                        </a:ext>
                      </a:extLst>
                    </a:gridCol>
                  </a:tblGrid>
                  <a:tr h="370840">
                    <a:tc>
                      <a:txBody>
                        <a:bodyPr/>
                        <a:lstStyle/>
                        <a:p>
                          <a:pPr algn="ctr"/>
                          <a:r>
                            <a:rPr kumimoji="1" lang="ja-JP" altLang="en-US" dirty="0"/>
                            <a:t>肥料なし</a:t>
                          </a:r>
                          <a:endParaRPr kumimoji="1" lang="en-US" altLang="ja-JP" dirty="0"/>
                        </a:p>
                        <a:p>
                          <a:pPr algn="ctr"/>
                          <a:r>
                            <a:rPr kumimoji="1" lang="ja-JP" altLang="en-US" dirty="0"/>
                            <a:t>（水準</a:t>
                          </a:r>
                          <a:r>
                            <a:rPr kumimoji="1" lang="en-US" altLang="ja-JP" dirty="0"/>
                            <a:t>1</a:t>
                          </a:r>
                          <a:r>
                            <a:rPr kumimoji="1" lang="ja-JP" altLang="en-US" dirty="0"/>
                            <a:t>）</a:t>
                          </a:r>
                        </a:p>
                      </a:txBody>
                      <a:tcPr/>
                    </a:tc>
                    <a:tc>
                      <a:txBody>
                        <a:bodyPr/>
                        <a:lstStyle/>
                        <a:p>
                          <a:pPr algn="ctr"/>
                          <a:r>
                            <a:rPr kumimoji="1" lang="ja-JP" altLang="en-US" dirty="0"/>
                            <a:t>肥料</a:t>
                          </a:r>
                          <a:r>
                            <a:rPr kumimoji="1" lang="en-US" altLang="ja-JP" dirty="0"/>
                            <a:t>A</a:t>
                          </a:r>
                        </a:p>
                        <a:p>
                          <a:pPr algn="ctr"/>
                          <a:r>
                            <a:rPr kumimoji="1" lang="ja-JP" altLang="en-US" dirty="0"/>
                            <a:t>（水準</a:t>
                          </a:r>
                          <a:r>
                            <a:rPr kumimoji="1" lang="en-US" altLang="ja-JP" dirty="0"/>
                            <a:t>2</a:t>
                          </a:r>
                          <a:r>
                            <a:rPr kumimoji="1" lang="ja-JP" altLang="en-US" dirty="0"/>
                            <a:t>）</a:t>
                          </a:r>
                        </a:p>
                      </a:txBody>
                      <a:tcPr/>
                    </a:tc>
                    <a:tc>
                      <a:txBody>
                        <a:bodyPr/>
                        <a:lstStyle/>
                        <a:p>
                          <a:pPr algn="ctr"/>
                          <a:r>
                            <a:rPr kumimoji="1" lang="ja-JP" altLang="en-US" dirty="0"/>
                            <a:t>肥料</a:t>
                          </a:r>
                          <a:r>
                            <a:rPr kumimoji="1" lang="en-US" altLang="ja-JP" dirty="0"/>
                            <a:t>B</a:t>
                          </a:r>
                        </a:p>
                        <a:p>
                          <a:pPr algn="ctr"/>
                          <a:r>
                            <a:rPr kumimoji="1" lang="ja-JP" altLang="en-US" dirty="0"/>
                            <a:t>（水準</a:t>
                          </a:r>
                          <a:r>
                            <a:rPr kumimoji="1" lang="en-US" altLang="ja-JP" dirty="0"/>
                            <a:t>3</a:t>
                          </a:r>
                          <a:r>
                            <a:rPr kumimoji="1" lang="ja-JP" altLang="en-US" dirty="0"/>
                            <a:t>）</a:t>
                          </a:r>
                        </a:p>
                      </a:txBody>
                      <a:tcPr/>
                    </a:tc>
                    <a:extLst>
                      <a:ext uri="{0D108BD9-81ED-4DB2-BD59-A6C34878D82A}">
                        <a16:rowId xmlns:a16="http://schemas.microsoft.com/office/drawing/2014/main" val="1310879948"/>
                      </a:ext>
                    </a:extLst>
                  </a:tr>
                  <a:tr h="370840">
                    <a:tc>
                      <a:txBody>
                        <a:bodyPr/>
                        <a:lstStyle/>
                        <a:p>
                          <a:pPr algn="ctr"/>
                          <a:r>
                            <a:rPr kumimoji="1" lang="en-US" altLang="ja-JP" dirty="0"/>
                            <a:t>1</a:t>
                          </a:r>
                          <a:endParaRPr kumimoji="1" lang="ja-JP" altLang="en-US" dirty="0"/>
                        </a:p>
                      </a:txBody>
                      <a:tcPr/>
                    </a:tc>
                    <a:tc>
                      <a:txBody>
                        <a:bodyPr/>
                        <a:lstStyle/>
                        <a:p>
                          <a:pPr algn="ctr"/>
                          <a:r>
                            <a:rPr kumimoji="1" lang="en-US" altLang="ja-JP" dirty="0"/>
                            <a:t>8</a:t>
                          </a:r>
                          <a:endParaRPr kumimoji="1" lang="ja-JP" altLang="en-US" dirty="0"/>
                        </a:p>
                      </a:txBody>
                      <a:tcPr/>
                    </a:tc>
                    <a:tc>
                      <a:txBody>
                        <a:bodyPr/>
                        <a:lstStyle/>
                        <a:p>
                          <a:pPr algn="ctr"/>
                          <a:r>
                            <a:rPr kumimoji="1" lang="en-US" altLang="ja-JP" dirty="0"/>
                            <a:t>10</a:t>
                          </a:r>
                          <a:endParaRPr kumimoji="1" lang="ja-JP" altLang="en-US" dirty="0"/>
                        </a:p>
                      </a:txBody>
                      <a:tcPr/>
                    </a:tc>
                    <a:extLst>
                      <a:ext uri="{0D108BD9-81ED-4DB2-BD59-A6C34878D82A}">
                        <a16:rowId xmlns:a16="http://schemas.microsoft.com/office/drawing/2014/main" val="1587890249"/>
                      </a:ext>
                    </a:extLst>
                  </a:tr>
                  <a:tr h="370840">
                    <a:tc>
                      <a:txBody>
                        <a:bodyPr/>
                        <a:lstStyle/>
                        <a:p>
                          <a:pPr algn="ctr"/>
                          <a:r>
                            <a:rPr kumimoji="1" lang="en-US" altLang="ja-JP" dirty="0"/>
                            <a:t>3</a:t>
                          </a:r>
                          <a:endParaRPr kumimoji="1" lang="ja-JP" altLang="en-US" dirty="0"/>
                        </a:p>
                      </a:txBody>
                      <a:tcPr/>
                    </a:tc>
                    <a:tc>
                      <a:txBody>
                        <a:bodyPr/>
                        <a:lstStyle/>
                        <a:p>
                          <a:pPr algn="ctr"/>
                          <a:r>
                            <a:rPr kumimoji="1" lang="en-US" altLang="ja-JP" dirty="0"/>
                            <a:t>6</a:t>
                          </a:r>
                          <a:endParaRPr kumimoji="1" lang="ja-JP" altLang="en-US" dirty="0"/>
                        </a:p>
                      </a:txBody>
                      <a:tcPr/>
                    </a:tc>
                    <a:tc>
                      <a:txBody>
                        <a:bodyPr/>
                        <a:lstStyle/>
                        <a:p>
                          <a:pPr algn="ctr"/>
                          <a:r>
                            <a:rPr kumimoji="1" lang="en-US" altLang="ja-JP" dirty="0"/>
                            <a:t>14</a:t>
                          </a:r>
                          <a:endParaRPr kumimoji="1" lang="ja-JP" altLang="en-US" dirty="0"/>
                        </a:p>
                      </a:txBody>
                      <a:tcPr/>
                    </a:tc>
                    <a:extLst>
                      <a:ext uri="{0D108BD9-81ED-4DB2-BD59-A6C34878D82A}">
                        <a16:rowId xmlns:a16="http://schemas.microsoft.com/office/drawing/2014/main" val="1819512602"/>
                      </a:ext>
                    </a:extLst>
                  </a:tr>
                  <a:tr h="370840">
                    <a:tc>
                      <a:txBody>
                        <a:bodyPr/>
                        <a:lstStyle/>
                        <a:p>
                          <a:pPr algn="ct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r>
                                <a:rPr kumimoji="1" lang="en-US" altLang="ja-JP" b="1" i="1" baseline="-25000" smtClean="0">
                                  <a:latin typeface="Cambria Math" panose="02040503050406030204" pitchFamily="18" charset="0"/>
                                </a:rPr>
                                <m:t>𝟏</m:t>
                              </m:r>
                            </m:oMath>
                          </a14:m>
                          <a:r>
                            <a:rPr kumimoji="1" lang="en-US" altLang="ja-JP" baseline="0" dirty="0"/>
                            <a:t>=2</a:t>
                          </a:r>
                          <a:endParaRPr kumimoji="1" lang="ja-JP" altLang="en-US"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r>
                                <a:rPr kumimoji="1" lang="en-US" altLang="ja-JP" b="1" i="1" baseline="-25000" smtClean="0">
                                  <a:latin typeface="Cambria Math" panose="02040503050406030204" pitchFamily="18" charset="0"/>
                                </a:rPr>
                                <m:t>𝟐</m:t>
                              </m:r>
                            </m:oMath>
                          </a14:m>
                          <a:r>
                            <a:rPr kumimoji="1" lang="en-US" altLang="ja-JP" baseline="0" dirty="0"/>
                            <a:t>=7</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r>
                                <a:rPr kumimoji="1" lang="en-US" altLang="ja-JP" b="1" i="1" baseline="-25000" smtClean="0">
                                  <a:latin typeface="Cambria Math" panose="02040503050406030204" pitchFamily="18" charset="0"/>
                                </a:rPr>
                                <m:t>𝟑</m:t>
                              </m:r>
                            </m:oMath>
                          </a14:m>
                          <a:r>
                            <a:rPr kumimoji="1" lang="en-US" altLang="ja-JP" baseline="0" dirty="0"/>
                            <a:t>=12</a:t>
                          </a:r>
                          <a:endParaRPr kumimoji="1" lang="ja-JP" altLang="en-US" dirty="0"/>
                        </a:p>
                      </a:txBody>
                      <a:tcPr/>
                    </a:tc>
                    <a:extLst>
                      <a:ext uri="{0D108BD9-81ED-4DB2-BD59-A6C34878D82A}">
                        <a16:rowId xmlns:a16="http://schemas.microsoft.com/office/drawing/2014/main" val="3047344618"/>
                      </a:ext>
                    </a:extLst>
                  </a:tr>
                </a:tbl>
              </a:graphicData>
            </a:graphic>
          </p:graphicFrame>
        </mc:Choice>
        <mc:Fallback xmlns="">
          <p:graphicFrame>
            <p:nvGraphicFramePr>
              <p:cNvPr id="6" name="コンテンツ プレースホルダー 5">
                <a:extLst>
                  <a:ext uri="{FF2B5EF4-FFF2-40B4-BE49-F238E27FC236}">
                    <a16:creationId xmlns:a16="http://schemas.microsoft.com/office/drawing/2014/main" id="{98B20D2C-BB78-42FA-B2B7-1F3446F3884D}"/>
                  </a:ext>
                </a:extLst>
              </p:cNvPr>
              <p:cNvGraphicFramePr>
                <a:graphicFrameLocks noGrp="1"/>
              </p:cNvGraphicFramePr>
              <p:nvPr>
                <p:ph idx="1"/>
                <p:extLst>
                  <p:ext uri="{D42A27DB-BD31-4B8C-83A1-F6EECF244321}">
                    <p14:modId xmlns:p14="http://schemas.microsoft.com/office/powerpoint/2010/main" val="460147983"/>
                  </p:ext>
                </p:extLst>
              </p:nvPr>
            </p:nvGraphicFramePr>
            <p:xfrm>
              <a:off x="2267744" y="3068960"/>
              <a:ext cx="3724740" cy="1752600"/>
            </p:xfrm>
            <a:graphic>
              <a:graphicData uri="http://schemas.openxmlformats.org/drawingml/2006/table">
                <a:tbl>
                  <a:tblPr firstRow="1" lastRow="1" bandRow="1">
                    <a:tableStyleId>{5C22544A-7EE6-4342-B048-85BDC9FD1C3A}</a:tableStyleId>
                  </a:tblPr>
                  <a:tblGrid>
                    <a:gridCol w="1241580">
                      <a:extLst>
                        <a:ext uri="{9D8B030D-6E8A-4147-A177-3AD203B41FA5}">
                          <a16:colId xmlns:a16="http://schemas.microsoft.com/office/drawing/2014/main" val="1500283503"/>
                        </a:ext>
                      </a:extLst>
                    </a:gridCol>
                    <a:gridCol w="1241580">
                      <a:extLst>
                        <a:ext uri="{9D8B030D-6E8A-4147-A177-3AD203B41FA5}">
                          <a16:colId xmlns:a16="http://schemas.microsoft.com/office/drawing/2014/main" val="1651788596"/>
                        </a:ext>
                      </a:extLst>
                    </a:gridCol>
                    <a:gridCol w="1241580">
                      <a:extLst>
                        <a:ext uri="{9D8B030D-6E8A-4147-A177-3AD203B41FA5}">
                          <a16:colId xmlns:a16="http://schemas.microsoft.com/office/drawing/2014/main" val="174830029"/>
                        </a:ext>
                      </a:extLst>
                    </a:gridCol>
                  </a:tblGrid>
                  <a:tr h="640080">
                    <a:tc>
                      <a:txBody>
                        <a:bodyPr/>
                        <a:lstStyle/>
                        <a:p>
                          <a:pPr algn="ctr"/>
                          <a:r>
                            <a:rPr kumimoji="1" lang="ja-JP" altLang="en-US" dirty="0"/>
                            <a:t>肥料なし</a:t>
                          </a:r>
                          <a:endParaRPr kumimoji="1" lang="en-US" altLang="ja-JP" dirty="0"/>
                        </a:p>
                        <a:p>
                          <a:pPr algn="ctr"/>
                          <a:r>
                            <a:rPr kumimoji="1" lang="ja-JP" altLang="en-US" dirty="0"/>
                            <a:t>（水準</a:t>
                          </a:r>
                          <a:r>
                            <a:rPr kumimoji="1" lang="en-US" altLang="ja-JP" dirty="0"/>
                            <a:t>1</a:t>
                          </a:r>
                          <a:r>
                            <a:rPr kumimoji="1" lang="ja-JP" altLang="en-US" dirty="0"/>
                            <a:t>）</a:t>
                          </a:r>
                        </a:p>
                      </a:txBody>
                      <a:tcPr/>
                    </a:tc>
                    <a:tc>
                      <a:txBody>
                        <a:bodyPr/>
                        <a:lstStyle/>
                        <a:p>
                          <a:pPr algn="ctr"/>
                          <a:r>
                            <a:rPr kumimoji="1" lang="ja-JP" altLang="en-US" dirty="0"/>
                            <a:t>肥料</a:t>
                          </a:r>
                          <a:r>
                            <a:rPr kumimoji="1" lang="en-US" altLang="ja-JP" dirty="0"/>
                            <a:t>A</a:t>
                          </a:r>
                        </a:p>
                        <a:p>
                          <a:pPr algn="ctr"/>
                          <a:r>
                            <a:rPr kumimoji="1" lang="ja-JP" altLang="en-US" dirty="0"/>
                            <a:t>（水準</a:t>
                          </a:r>
                          <a:r>
                            <a:rPr kumimoji="1" lang="en-US" altLang="ja-JP" dirty="0"/>
                            <a:t>2</a:t>
                          </a:r>
                          <a:r>
                            <a:rPr kumimoji="1" lang="ja-JP" altLang="en-US" dirty="0"/>
                            <a:t>）</a:t>
                          </a:r>
                        </a:p>
                      </a:txBody>
                      <a:tcPr/>
                    </a:tc>
                    <a:tc>
                      <a:txBody>
                        <a:bodyPr/>
                        <a:lstStyle/>
                        <a:p>
                          <a:pPr algn="ctr"/>
                          <a:r>
                            <a:rPr kumimoji="1" lang="ja-JP" altLang="en-US" dirty="0"/>
                            <a:t>肥料</a:t>
                          </a:r>
                          <a:r>
                            <a:rPr kumimoji="1" lang="en-US" altLang="ja-JP" dirty="0"/>
                            <a:t>B</a:t>
                          </a:r>
                        </a:p>
                        <a:p>
                          <a:pPr algn="ctr"/>
                          <a:r>
                            <a:rPr kumimoji="1" lang="ja-JP" altLang="en-US" dirty="0"/>
                            <a:t>（水準</a:t>
                          </a:r>
                          <a:r>
                            <a:rPr kumimoji="1" lang="en-US" altLang="ja-JP" dirty="0"/>
                            <a:t>3</a:t>
                          </a:r>
                          <a:r>
                            <a:rPr kumimoji="1" lang="ja-JP" altLang="en-US" dirty="0"/>
                            <a:t>）</a:t>
                          </a:r>
                        </a:p>
                      </a:txBody>
                      <a:tcPr/>
                    </a:tc>
                    <a:extLst>
                      <a:ext uri="{0D108BD9-81ED-4DB2-BD59-A6C34878D82A}">
                        <a16:rowId xmlns:a16="http://schemas.microsoft.com/office/drawing/2014/main" val="1310879948"/>
                      </a:ext>
                    </a:extLst>
                  </a:tr>
                  <a:tr h="370840">
                    <a:tc>
                      <a:txBody>
                        <a:bodyPr/>
                        <a:lstStyle/>
                        <a:p>
                          <a:pPr algn="ctr"/>
                          <a:r>
                            <a:rPr kumimoji="1" lang="en-US" altLang="ja-JP" dirty="0"/>
                            <a:t>1</a:t>
                          </a:r>
                          <a:endParaRPr kumimoji="1" lang="ja-JP" altLang="en-US" dirty="0"/>
                        </a:p>
                      </a:txBody>
                      <a:tcPr/>
                    </a:tc>
                    <a:tc>
                      <a:txBody>
                        <a:bodyPr/>
                        <a:lstStyle/>
                        <a:p>
                          <a:pPr algn="ctr"/>
                          <a:r>
                            <a:rPr kumimoji="1" lang="en-US" altLang="ja-JP" dirty="0"/>
                            <a:t>8</a:t>
                          </a:r>
                          <a:endParaRPr kumimoji="1" lang="ja-JP" altLang="en-US" dirty="0"/>
                        </a:p>
                      </a:txBody>
                      <a:tcPr/>
                    </a:tc>
                    <a:tc>
                      <a:txBody>
                        <a:bodyPr/>
                        <a:lstStyle/>
                        <a:p>
                          <a:pPr algn="ctr"/>
                          <a:r>
                            <a:rPr kumimoji="1" lang="en-US" altLang="ja-JP" dirty="0"/>
                            <a:t>10</a:t>
                          </a:r>
                          <a:endParaRPr kumimoji="1" lang="ja-JP" altLang="en-US" dirty="0"/>
                        </a:p>
                      </a:txBody>
                      <a:tcPr/>
                    </a:tc>
                    <a:extLst>
                      <a:ext uri="{0D108BD9-81ED-4DB2-BD59-A6C34878D82A}">
                        <a16:rowId xmlns:a16="http://schemas.microsoft.com/office/drawing/2014/main" val="1587890249"/>
                      </a:ext>
                    </a:extLst>
                  </a:tr>
                  <a:tr h="370840">
                    <a:tc>
                      <a:txBody>
                        <a:bodyPr/>
                        <a:lstStyle/>
                        <a:p>
                          <a:pPr algn="ctr"/>
                          <a:r>
                            <a:rPr kumimoji="1" lang="en-US" altLang="ja-JP" dirty="0"/>
                            <a:t>3</a:t>
                          </a:r>
                          <a:endParaRPr kumimoji="1" lang="ja-JP" altLang="en-US" dirty="0"/>
                        </a:p>
                      </a:txBody>
                      <a:tcPr/>
                    </a:tc>
                    <a:tc>
                      <a:txBody>
                        <a:bodyPr/>
                        <a:lstStyle/>
                        <a:p>
                          <a:pPr algn="ctr"/>
                          <a:r>
                            <a:rPr kumimoji="1" lang="en-US" altLang="ja-JP" dirty="0"/>
                            <a:t>6</a:t>
                          </a:r>
                          <a:endParaRPr kumimoji="1" lang="ja-JP" altLang="en-US" dirty="0"/>
                        </a:p>
                      </a:txBody>
                      <a:tcPr/>
                    </a:tc>
                    <a:tc>
                      <a:txBody>
                        <a:bodyPr/>
                        <a:lstStyle/>
                        <a:p>
                          <a:pPr algn="ctr"/>
                          <a:r>
                            <a:rPr kumimoji="1" lang="en-US" altLang="ja-JP" dirty="0"/>
                            <a:t>14</a:t>
                          </a:r>
                          <a:endParaRPr kumimoji="1" lang="ja-JP" altLang="en-US" dirty="0"/>
                        </a:p>
                      </a:txBody>
                      <a:tcPr/>
                    </a:tc>
                    <a:extLst>
                      <a:ext uri="{0D108BD9-81ED-4DB2-BD59-A6C34878D82A}">
                        <a16:rowId xmlns:a16="http://schemas.microsoft.com/office/drawing/2014/main" val="1819512602"/>
                      </a:ext>
                    </a:extLst>
                  </a:tr>
                  <a:tr h="370840">
                    <a:tc>
                      <a:txBody>
                        <a:bodyPr/>
                        <a:lstStyle/>
                        <a:p>
                          <a:endParaRPr lang="ja-JP"/>
                        </a:p>
                      </a:txBody>
                      <a:tcPr>
                        <a:blipFill>
                          <a:blip r:embed="rId2"/>
                          <a:stretch>
                            <a:fillRect l="-980" t="-385246" r="-201961" b="-24590"/>
                          </a:stretch>
                        </a:blipFill>
                      </a:tcPr>
                    </a:tc>
                    <a:tc>
                      <a:txBody>
                        <a:bodyPr/>
                        <a:lstStyle/>
                        <a:p>
                          <a:endParaRPr lang="ja-JP"/>
                        </a:p>
                      </a:txBody>
                      <a:tcPr>
                        <a:blipFill>
                          <a:blip r:embed="rId2"/>
                          <a:stretch>
                            <a:fillRect l="-100980" t="-385246" r="-101961" b="-24590"/>
                          </a:stretch>
                        </a:blipFill>
                      </a:tcPr>
                    </a:tc>
                    <a:tc>
                      <a:txBody>
                        <a:bodyPr/>
                        <a:lstStyle/>
                        <a:p>
                          <a:endParaRPr lang="ja-JP"/>
                        </a:p>
                      </a:txBody>
                      <a:tcPr>
                        <a:blipFill>
                          <a:blip r:embed="rId2"/>
                          <a:stretch>
                            <a:fillRect l="-200980" t="-385246" r="-1961" b="-24590"/>
                          </a:stretch>
                        </a:blipFill>
                      </a:tcPr>
                    </a:tc>
                    <a:extLst>
                      <a:ext uri="{0D108BD9-81ED-4DB2-BD59-A6C34878D82A}">
                        <a16:rowId xmlns:a16="http://schemas.microsoft.com/office/drawing/2014/main" val="3047344618"/>
                      </a:ext>
                    </a:extLst>
                  </a:tr>
                </a:tbl>
              </a:graphicData>
            </a:graphic>
          </p:graphicFrame>
        </mc:Fallback>
      </mc:AlternateContent>
      <p:sp>
        <p:nvSpPr>
          <p:cNvPr id="7" name="テキスト ボックス 6">
            <a:extLst>
              <a:ext uri="{FF2B5EF4-FFF2-40B4-BE49-F238E27FC236}">
                <a16:creationId xmlns:a16="http://schemas.microsoft.com/office/drawing/2014/main" id="{69F82863-5D81-401B-B22F-70116A5DB566}"/>
              </a:ext>
            </a:extLst>
          </p:cNvPr>
          <p:cNvSpPr txBox="1"/>
          <p:nvPr/>
        </p:nvSpPr>
        <p:spPr>
          <a:xfrm>
            <a:off x="2196705" y="2616522"/>
            <a:ext cx="2818400"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事例：肥料と小麦の収量</a:t>
            </a:r>
          </a:p>
        </p:txBody>
      </p:sp>
      <p:sp>
        <p:nvSpPr>
          <p:cNvPr id="8" name="右中かっこ 7">
            <a:extLst>
              <a:ext uri="{FF2B5EF4-FFF2-40B4-BE49-F238E27FC236}">
                <a16:creationId xmlns:a16="http://schemas.microsoft.com/office/drawing/2014/main" id="{A1DAA9CE-F979-4FBD-848B-B750B93B5C69}"/>
              </a:ext>
            </a:extLst>
          </p:cNvPr>
          <p:cNvSpPr/>
          <p:nvPr/>
        </p:nvSpPr>
        <p:spPr>
          <a:xfrm>
            <a:off x="6063522" y="3796696"/>
            <a:ext cx="163545" cy="594041"/>
          </a:xfrm>
          <a:prstGeom prst="rightBrace">
            <a:avLst>
              <a:gd name="adj1" fmla="val 65476"/>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solidFill>
                <a:schemeClr val="bg1"/>
              </a:solidFill>
            </a:endParaRPr>
          </a:p>
        </p:txBody>
      </p:sp>
      <p:sp>
        <p:nvSpPr>
          <p:cNvPr id="10" name="テキスト ボックス 7">
            <a:extLst>
              <a:ext uri="{FF2B5EF4-FFF2-40B4-BE49-F238E27FC236}">
                <a16:creationId xmlns:a16="http://schemas.microsoft.com/office/drawing/2014/main" id="{320FB022-B488-4EFD-A851-D90B1DD2D032}"/>
              </a:ext>
            </a:extLst>
          </p:cNvPr>
          <p:cNvSpPr txBox="1"/>
          <p:nvPr/>
        </p:nvSpPr>
        <p:spPr>
          <a:xfrm>
            <a:off x="6227066" y="3077300"/>
            <a:ext cx="1338829" cy="64633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rPr>
              <a:t>要因</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rPr>
              <a:t>（処理水準）</a:t>
            </a:r>
          </a:p>
        </p:txBody>
      </p:sp>
      <p:sp>
        <p:nvSpPr>
          <p:cNvPr id="11" name="テキスト ボックス 8">
            <a:extLst>
              <a:ext uri="{FF2B5EF4-FFF2-40B4-BE49-F238E27FC236}">
                <a16:creationId xmlns:a16="http://schemas.microsoft.com/office/drawing/2014/main" id="{9F07AAB4-10C1-490D-8A43-95DA762C3572}"/>
              </a:ext>
            </a:extLst>
          </p:cNvPr>
          <p:cNvSpPr txBox="1"/>
          <p:nvPr/>
        </p:nvSpPr>
        <p:spPr>
          <a:xfrm>
            <a:off x="6163370" y="3909050"/>
            <a:ext cx="2031325" cy="3693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rPr>
              <a:t>反復（</a:t>
            </a:r>
            <a:r>
              <a:rPr kumimoji="1" lang="en-US" altLang="ja-JP" sz="1800" dirty="0">
                <a:solidFill>
                  <a:schemeClr val="bg1"/>
                </a:solidFill>
                <a:latin typeface="ＭＳ Ｐゴシック" panose="020B0600070205080204" pitchFamily="50" charset="-128"/>
                <a:ea typeface="ＭＳ Ｐゴシック" panose="020B0600070205080204" pitchFamily="50" charset="-128"/>
              </a:rPr>
              <a:t>2</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区画</a:t>
            </a:r>
            <a:r>
              <a:rPr kumimoji="1" lang="en-US" altLang="ja-JP" sz="18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水準）</a:t>
            </a:r>
          </a:p>
        </p:txBody>
      </p:sp>
      <p:sp>
        <p:nvSpPr>
          <p:cNvPr id="12" name="テキスト ボックス 15">
            <a:extLst>
              <a:ext uri="{FF2B5EF4-FFF2-40B4-BE49-F238E27FC236}">
                <a16:creationId xmlns:a16="http://schemas.microsoft.com/office/drawing/2014/main" id="{2D957872-E3D0-4367-81F4-09F85CF62A22}"/>
              </a:ext>
            </a:extLst>
          </p:cNvPr>
          <p:cNvSpPr txBox="1"/>
          <p:nvPr/>
        </p:nvSpPr>
        <p:spPr>
          <a:xfrm>
            <a:off x="7404583" y="4442617"/>
            <a:ext cx="877163" cy="3693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rPr>
              <a:t>総平均</a:t>
            </a:r>
          </a:p>
        </p:txBody>
      </p:sp>
      <p:sp>
        <p:nvSpPr>
          <p:cNvPr id="14" name="テキスト ボックス 23">
            <a:extLst>
              <a:ext uri="{FF2B5EF4-FFF2-40B4-BE49-F238E27FC236}">
                <a16:creationId xmlns:a16="http://schemas.microsoft.com/office/drawing/2014/main" id="{03E02708-B71D-424C-BC78-265E31E2F36A}"/>
              </a:ext>
            </a:extLst>
          </p:cNvPr>
          <p:cNvSpPr txBox="1"/>
          <p:nvPr/>
        </p:nvSpPr>
        <p:spPr>
          <a:xfrm>
            <a:off x="2437060" y="4786888"/>
            <a:ext cx="877163" cy="3693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800" dirty="0">
                <a:solidFill>
                  <a:srgbClr val="92D050"/>
                </a:solidFill>
                <a:latin typeface="ＭＳ Ｐゴシック" panose="020B0600070205080204" pitchFamily="50" charset="-128"/>
                <a:ea typeface="ＭＳ Ｐゴシック" panose="020B0600070205080204" pitchFamily="50" charset="-128"/>
              </a:rPr>
              <a:t>対照群</a:t>
            </a:r>
          </a:p>
        </p:txBody>
      </p:sp>
      <p:sp>
        <p:nvSpPr>
          <p:cNvPr id="16" name="テキスト ボックス 13">
            <a:extLst>
              <a:ext uri="{FF2B5EF4-FFF2-40B4-BE49-F238E27FC236}">
                <a16:creationId xmlns:a16="http://schemas.microsoft.com/office/drawing/2014/main" id="{820E9BA5-C1EB-4695-BA3F-68C11D8B8F22}"/>
              </a:ext>
            </a:extLst>
          </p:cNvPr>
          <p:cNvSpPr txBox="1"/>
          <p:nvPr/>
        </p:nvSpPr>
        <p:spPr>
          <a:xfrm>
            <a:off x="687498" y="3578914"/>
            <a:ext cx="1409360" cy="64633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kumimoji="1" lang="ja-JP" altLang="en-US" sz="1800" dirty="0">
                <a:solidFill>
                  <a:schemeClr val="bg1"/>
                </a:solidFill>
                <a:latin typeface="ＭＳ Ｐゴシック" panose="020B0600070205080204" pitchFamily="50" charset="-128"/>
                <a:ea typeface="ＭＳ Ｐゴシック" panose="020B0600070205080204" pitchFamily="50" charset="-128"/>
              </a:rPr>
              <a:t>特性</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endParaRPr>
          </a:p>
          <a:p>
            <a:pPr algn="r"/>
            <a:r>
              <a:rPr kumimoji="1" lang="ja-JP" altLang="en-US" sz="1800" dirty="0">
                <a:solidFill>
                  <a:schemeClr val="bg1"/>
                </a:solidFill>
                <a:latin typeface="ＭＳ Ｐゴシック" panose="020B0600070205080204" pitchFamily="50" charset="-128"/>
                <a:ea typeface="ＭＳ Ｐゴシック" panose="020B0600070205080204" pitchFamily="50" charset="-128"/>
              </a:rPr>
              <a:t>（単収，</a:t>
            </a:r>
            <a:r>
              <a:rPr kumimoji="1" lang="en-US" altLang="ja-JP" sz="1800" dirty="0">
                <a:solidFill>
                  <a:schemeClr val="bg1"/>
                </a:solidFill>
                <a:latin typeface="ＭＳ Ｐゴシック" panose="020B0600070205080204" pitchFamily="50" charset="-128"/>
                <a:ea typeface="ＭＳ Ｐゴシック" panose="020B0600070205080204" pitchFamily="50" charset="-128"/>
              </a:rPr>
              <a:t>t/ha)</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テキスト ボックス 17">
            <a:extLst>
              <a:ext uri="{FF2B5EF4-FFF2-40B4-BE49-F238E27FC236}">
                <a16:creationId xmlns:a16="http://schemas.microsoft.com/office/drawing/2014/main" id="{126B7531-F4E8-4D6E-9BC8-2617CBC4AA10}"/>
              </a:ext>
            </a:extLst>
          </p:cNvPr>
          <p:cNvSpPr txBox="1"/>
          <p:nvPr/>
        </p:nvSpPr>
        <p:spPr>
          <a:xfrm>
            <a:off x="627045" y="4390737"/>
            <a:ext cx="1569660" cy="3693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rPr>
              <a:t>群（標本）平均</a:t>
            </a:r>
          </a:p>
        </p:txBody>
      </p:sp>
      <mc:AlternateContent xmlns:mc="http://schemas.openxmlformats.org/markup-compatibility/2006" xmlns:a14="http://schemas.microsoft.com/office/drawing/2010/main">
        <mc:Choice Requires="a14">
          <p:graphicFrame>
            <p:nvGraphicFramePr>
              <p:cNvPr id="25" name="コンテンツ プレースホルダー 5">
                <a:extLst>
                  <a:ext uri="{FF2B5EF4-FFF2-40B4-BE49-F238E27FC236}">
                    <a16:creationId xmlns:a16="http://schemas.microsoft.com/office/drawing/2014/main" id="{515E8596-F503-4C5D-AB4E-9C2D04FE02A2}"/>
                  </a:ext>
                </a:extLst>
              </p:cNvPr>
              <p:cNvGraphicFramePr>
                <a:graphicFrameLocks/>
              </p:cNvGraphicFramePr>
              <p:nvPr>
                <p:extLst>
                  <p:ext uri="{D42A27DB-BD31-4B8C-83A1-F6EECF244321}">
                    <p14:modId xmlns:p14="http://schemas.microsoft.com/office/powerpoint/2010/main" val="1679926480"/>
                  </p:ext>
                </p:extLst>
              </p:nvPr>
            </p:nvGraphicFramePr>
            <p:xfrm>
              <a:off x="5995170" y="4458080"/>
              <a:ext cx="1241580" cy="370840"/>
            </p:xfrm>
            <a:graphic>
              <a:graphicData uri="http://schemas.openxmlformats.org/drawingml/2006/table">
                <a:tbl>
                  <a:tblPr firstRow="1" lastRow="1" bandRow="1">
                    <a:tableStyleId>{5C22544A-7EE6-4342-B048-85BDC9FD1C3A}</a:tableStyleId>
                  </a:tblPr>
                  <a:tblGrid>
                    <a:gridCol w="1241580">
                      <a:extLst>
                        <a:ext uri="{9D8B030D-6E8A-4147-A177-3AD203B41FA5}">
                          <a16:colId xmlns:a16="http://schemas.microsoft.com/office/drawing/2014/main" val="37933080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oMath>
                          </a14:m>
                          <a:r>
                            <a:rPr kumimoji="1" lang="en-US" altLang="ja-JP" baseline="0" dirty="0"/>
                            <a:t>=7</a:t>
                          </a:r>
                          <a:endParaRPr kumimoji="1" lang="ja-JP" altLang="en-US" b="0" dirty="0"/>
                        </a:p>
                      </a:txBody>
                      <a:tcPr/>
                    </a:tc>
                    <a:extLst>
                      <a:ext uri="{0D108BD9-81ED-4DB2-BD59-A6C34878D82A}">
                        <a16:rowId xmlns:a16="http://schemas.microsoft.com/office/drawing/2014/main" val="3047344618"/>
                      </a:ext>
                    </a:extLst>
                  </a:tr>
                </a:tbl>
              </a:graphicData>
            </a:graphic>
          </p:graphicFrame>
        </mc:Choice>
        <mc:Fallback xmlns="">
          <p:graphicFrame>
            <p:nvGraphicFramePr>
              <p:cNvPr id="25" name="コンテンツ プレースホルダー 5">
                <a:extLst>
                  <a:ext uri="{FF2B5EF4-FFF2-40B4-BE49-F238E27FC236}">
                    <a16:creationId xmlns:a16="http://schemas.microsoft.com/office/drawing/2014/main" id="{515E8596-F503-4C5D-AB4E-9C2D04FE02A2}"/>
                  </a:ext>
                </a:extLst>
              </p:cNvPr>
              <p:cNvGraphicFramePr>
                <a:graphicFrameLocks/>
              </p:cNvGraphicFramePr>
              <p:nvPr>
                <p:extLst>
                  <p:ext uri="{D42A27DB-BD31-4B8C-83A1-F6EECF244321}">
                    <p14:modId xmlns:p14="http://schemas.microsoft.com/office/powerpoint/2010/main" val="1679926480"/>
                  </p:ext>
                </p:extLst>
              </p:nvPr>
            </p:nvGraphicFramePr>
            <p:xfrm>
              <a:off x="5995170" y="4458080"/>
              <a:ext cx="1241580" cy="370840"/>
            </p:xfrm>
            <a:graphic>
              <a:graphicData uri="http://schemas.openxmlformats.org/drawingml/2006/table">
                <a:tbl>
                  <a:tblPr firstRow="1" lastRow="1" bandRow="1">
                    <a:tableStyleId>{5C22544A-7EE6-4342-B048-85BDC9FD1C3A}</a:tableStyleId>
                  </a:tblPr>
                  <a:tblGrid>
                    <a:gridCol w="1241580">
                      <a:extLst>
                        <a:ext uri="{9D8B030D-6E8A-4147-A177-3AD203B41FA5}">
                          <a16:colId xmlns:a16="http://schemas.microsoft.com/office/drawing/2014/main" val="3793308025"/>
                        </a:ext>
                      </a:extLst>
                    </a:gridCol>
                  </a:tblGrid>
                  <a:tr h="370840">
                    <a:tc>
                      <a:txBody>
                        <a:bodyPr/>
                        <a:lstStyle/>
                        <a:p>
                          <a:endParaRPr lang="ja-JP"/>
                        </a:p>
                      </a:txBody>
                      <a:tcPr>
                        <a:blipFill>
                          <a:blip r:embed="rId3"/>
                          <a:stretch>
                            <a:fillRect l="-488" t="-8065" r="-1951" b="-22581"/>
                          </a:stretch>
                        </a:blipFill>
                      </a:tcPr>
                    </a:tc>
                    <a:extLst>
                      <a:ext uri="{0D108BD9-81ED-4DB2-BD59-A6C34878D82A}">
                        <a16:rowId xmlns:a16="http://schemas.microsoft.com/office/drawing/2014/main" val="3047344618"/>
                      </a:ext>
                    </a:extLst>
                  </a:tr>
                </a:tbl>
              </a:graphicData>
            </a:graphic>
          </p:graphicFrame>
        </mc:Fallback>
      </mc:AlternateContent>
      <p:cxnSp>
        <p:nvCxnSpPr>
          <p:cNvPr id="26" name="直線矢印コネクタ 25">
            <a:extLst>
              <a:ext uri="{FF2B5EF4-FFF2-40B4-BE49-F238E27FC236}">
                <a16:creationId xmlns:a16="http://schemas.microsoft.com/office/drawing/2014/main" id="{6C838AE0-BA5F-4FFA-BCD6-B56FBB38ADE0}"/>
              </a:ext>
            </a:extLst>
          </p:cNvPr>
          <p:cNvCxnSpPr>
            <a:cxnSpLocks/>
          </p:cNvCxnSpPr>
          <p:nvPr/>
        </p:nvCxnSpPr>
        <p:spPr>
          <a:xfrm flipH="1">
            <a:off x="7019638" y="4643500"/>
            <a:ext cx="434223"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73E017EF-9E7F-4642-9A22-79A7ABBEA03E}"/>
              </a:ext>
            </a:extLst>
          </p:cNvPr>
          <p:cNvCxnSpPr>
            <a:cxnSpLocks/>
          </p:cNvCxnSpPr>
          <p:nvPr/>
        </p:nvCxnSpPr>
        <p:spPr>
          <a:xfrm flipH="1">
            <a:off x="6009955" y="3370710"/>
            <a:ext cx="4342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07BE2668-6C9A-4EDB-90B2-C085D61BD62C}"/>
              </a:ext>
            </a:extLst>
          </p:cNvPr>
          <p:cNvSpPr/>
          <p:nvPr/>
        </p:nvSpPr>
        <p:spPr>
          <a:xfrm>
            <a:off x="2253937" y="3074858"/>
            <a:ext cx="1241579" cy="1754062"/>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7B4417F4-EE2C-434B-9600-D5276B85F5F1}"/>
              </a:ext>
            </a:extLst>
          </p:cNvPr>
          <p:cNvSpPr/>
          <p:nvPr/>
        </p:nvSpPr>
        <p:spPr>
          <a:xfrm>
            <a:off x="2252275" y="3074857"/>
            <a:ext cx="3719166" cy="63968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7ECF2300-1717-4F00-BF46-66CE8FE360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3568" y="1897117"/>
            <a:ext cx="1054659" cy="1171843"/>
          </a:xfrm>
          <a:prstGeom prst="rect">
            <a:avLst/>
          </a:prstGeom>
        </p:spPr>
      </p:pic>
      <p:pic>
        <p:nvPicPr>
          <p:cNvPr id="39" name="図 38">
            <a:extLst>
              <a:ext uri="{FF2B5EF4-FFF2-40B4-BE49-F238E27FC236}">
                <a16:creationId xmlns:a16="http://schemas.microsoft.com/office/drawing/2014/main" id="{BF488212-1EDE-450E-AFBE-DD4F3F7CC4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0673" y="2008552"/>
            <a:ext cx="1066076" cy="1068748"/>
          </a:xfrm>
          <a:prstGeom prst="rect">
            <a:avLst/>
          </a:prstGeom>
        </p:spPr>
      </p:pic>
      <p:sp>
        <p:nvSpPr>
          <p:cNvPr id="40" name="テキスト ボックス 39">
            <a:extLst>
              <a:ext uri="{FF2B5EF4-FFF2-40B4-BE49-F238E27FC236}">
                <a16:creationId xmlns:a16="http://schemas.microsoft.com/office/drawing/2014/main" id="{9FF02DFF-55C8-4455-846A-FF2E7A96B253}"/>
              </a:ext>
            </a:extLst>
          </p:cNvPr>
          <p:cNvSpPr txBox="1"/>
          <p:nvPr/>
        </p:nvSpPr>
        <p:spPr>
          <a:xfrm>
            <a:off x="1692133" y="5364920"/>
            <a:ext cx="5544616"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この違いは偶然の範囲（施肥の効果なし）なのか，偶然とはいえないぐらい大きい（効果あり）のか？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3" name="右中かっこ 42">
            <a:extLst>
              <a:ext uri="{FF2B5EF4-FFF2-40B4-BE49-F238E27FC236}">
                <a16:creationId xmlns:a16="http://schemas.microsoft.com/office/drawing/2014/main" id="{0DA25A2F-31E7-4F2B-925F-D6B78D958D81}"/>
              </a:ext>
            </a:extLst>
          </p:cNvPr>
          <p:cNvSpPr/>
          <p:nvPr/>
        </p:nvSpPr>
        <p:spPr>
          <a:xfrm rot="5400000">
            <a:off x="3855277" y="3917600"/>
            <a:ext cx="540382" cy="2477240"/>
          </a:xfrm>
          <a:prstGeom prst="rightBrace">
            <a:avLst>
              <a:gd name="adj1" fmla="val 0"/>
              <a:gd name="adj2" fmla="val 50000"/>
            </a:avLst>
          </a:prstGeom>
          <a:ln w="317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4" name="直線矢印コネクタ 43">
            <a:extLst>
              <a:ext uri="{FF2B5EF4-FFF2-40B4-BE49-F238E27FC236}">
                <a16:creationId xmlns:a16="http://schemas.microsoft.com/office/drawing/2014/main" id="{B8B2D622-4A2B-4787-9689-CC7C475B85DC}"/>
              </a:ext>
            </a:extLst>
          </p:cNvPr>
          <p:cNvCxnSpPr>
            <a:cxnSpLocks/>
          </p:cNvCxnSpPr>
          <p:nvPr/>
        </p:nvCxnSpPr>
        <p:spPr>
          <a:xfrm flipH="1" flipV="1">
            <a:off x="4125468" y="4896711"/>
            <a:ext cx="1" cy="33403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EB7653F8-F076-4251-B592-9A8B763206FF}"/>
              </a:ext>
            </a:extLst>
          </p:cNvPr>
          <p:cNvCxnSpPr>
            <a:cxnSpLocks/>
          </p:cNvCxnSpPr>
          <p:nvPr/>
        </p:nvCxnSpPr>
        <p:spPr>
          <a:xfrm>
            <a:off x="2059241" y="3798320"/>
            <a:ext cx="539760" cy="10376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14D23BC4-37EF-4655-B015-D85F63A86F16}"/>
              </a:ext>
            </a:extLst>
          </p:cNvPr>
          <p:cNvCxnSpPr>
            <a:cxnSpLocks/>
          </p:cNvCxnSpPr>
          <p:nvPr/>
        </p:nvCxnSpPr>
        <p:spPr>
          <a:xfrm>
            <a:off x="2114185" y="4575403"/>
            <a:ext cx="429873" cy="5188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44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 presetClass="exit"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33" grpId="0" animBg="1"/>
      <p:bldP spid="32" grpId="0" animBg="1"/>
      <p:bldP spid="40" grpId="0"/>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628314"/>
            <a:ext cx="7162800" cy="1143000"/>
          </a:xfrm>
        </p:spPr>
        <p:txBody>
          <a:bodyPr/>
          <a:lstStyle/>
          <a:p>
            <a:r>
              <a:rPr kumimoji="1" lang="ja-JP" altLang="en-US" sz="4000" b="1" dirty="0">
                <a:effectLst>
                  <a:outerShdw blurRad="38100" dist="38100" dir="2700000" algn="tl">
                    <a:srgbClr val="000000">
                      <a:alpha val="43137"/>
                    </a:srgbClr>
                  </a:outerShdw>
                </a:effectLst>
              </a:rPr>
              <a:t>一元配置分散分析の考え方</a:t>
            </a:r>
          </a:p>
        </p:txBody>
      </p:sp>
      <p:sp>
        <p:nvSpPr>
          <p:cNvPr id="4" name="円/楕円 3"/>
          <p:cNvSpPr/>
          <p:nvPr/>
        </p:nvSpPr>
        <p:spPr>
          <a:xfrm>
            <a:off x="4004535" y="2465574"/>
            <a:ext cx="3485583" cy="1215453"/>
          </a:xfrm>
          <a:prstGeom prst="ellipse">
            <a:avLst/>
          </a:prstGeom>
          <a:solidFill>
            <a:srgbClr val="C0000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要因効果による変動</a:t>
            </a:r>
            <a:endParaRPr kumimoji="1" lang="en-US" altLang="ja-JP" sz="2000" dirty="0"/>
          </a:p>
          <a:p>
            <a:pPr algn="ctr"/>
            <a:r>
              <a:rPr kumimoji="1" lang="ja-JP" altLang="en-US" sz="2000" dirty="0"/>
              <a:t>（群間変動）</a:t>
            </a:r>
          </a:p>
        </p:txBody>
      </p:sp>
      <p:sp>
        <p:nvSpPr>
          <p:cNvPr id="5" name="円/楕円 4"/>
          <p:cNvSpPr/>
          <p:nvPr/>
        </p:nvSpPr>
        <p:spPr>
          <a:xfrm>
            <a:off x="4133464" y="4149081"/>
            <a:ext cx="3375776" cy="1095964"/>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誤差効果による変動</a:t>
            </a:r>
            <a:endParaRPr kumimoji="1" lang="en-US" altLang="ja-JP" sz="2000" dirty="0"/>
          </a:p>
          <a:p>
            <a:pPr algn="ctr"/>
            <a:r>
              <a:rPr kumimoji="1" lang="ja-JP" altLang="en-US" sz="2000" dirty="0"/>
              <a:t>（群内変動）</a:t>
            </a:r>
          </a:p>
        </p:txBody>
      </p:sp>
      <p:sp>
        <p:nvSpPr>
          <p:cNvPr id="6" name="円/楕円 5"/>
          <p:cNvSpPr/>
          <p:nvPr/>
        </p:nvSpPr>
        <p:spPr>
          <a:xfrm>
            <a:off x="428376" y="3349929"/>
            <a:ext cx="3039182" cy="1196101"/>
          </a:xfrm>
          <a:prstGeom prst="ellipse">
            <a:avLst/>
          </a:prstGeom>
          <a:solidFill>
            <a:srgbClr val="0070C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データ全体の変動</a:t>
            </a:r>
            <a:endParaRPr kumimoji="1" lang="en-US" altLang="ja-JP" sz="2000" dirty="0"/>
          </a:p>
          <a:p>
            <a:pPr algn="ctr"/>
            <a:r>
              <a:rPr kumimoji="1" lang="ja-JP" altLang="en-US" sz="2000" dirty="0"/>
              <a:t>（総変動）</a:t>
            </a:r>
          </a:p>
        </p:txBody>
      </p:sp>
      <p:cxnSp>
        <p:nvCxnSpPr>
          <p:cNvPr id="7" name="直線矢印コネクタ 6"/>
          <p:cNvCxnSpPr>
            <a:cxnSpLocks/>
            <a:endCxn id="4" idx="2"/>
          </p:cNvCxnSpPr>
          <p:nvPr/>
        </p:nvCxnSpPr>
        <p:spPr>
          <a:xfrm flipV="1">
            <a:off x="3248452" y="3073301"/>
            <a:ext cx="756083" cy="566930"/>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cxnSpLocks/>
          </p:cNvCxnSpPr>
          <p:nvPr/>
        </p:nvCxnSpPr>
        <p:spPr>
          <a:xfrm>
            <a:off x="3315850" y="4219464"/>
            <a:ext cx="810974" cy="500999"/>
          </a:xfrm>
          <a:prstGeom prst="straightConnector1">
            <a:avLst/>
          </a:prstGeom>
          <a:ln w="571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458784" y="3744630"/>
            <a:ext cx="1039067" cy="477054"/>
          </a:xfrm>
          <a:prstGeom prst="rect">
            <a:avLst/>
          </a:prstGeom>
          <a:noFill/>
        </p:spPr>
        <p:txBody>
          <a:bodyPr wrap="none" rtlCol="0">
            <a:spAutoFit/>
          </a:bodyPr>
          <a:lstStyle/>
          <a:p>
            <a:r>
              <a:rPr kumimoji="1" lang="ja-JP" altLang="en-US" sz="2500" dirty="0">
                <a:solidFill>
                  <a:schemeClr val="bg1"/>
                </a:solidFill>
                <a:latin typeface="+mn-ea"/>
                <a:cs typeface="Meiryo UI" pitchFamily="50" charset="-128"/>
              </a:rPr>
              <a:t>分解</a:t>
            </a:r>
            <a:r>
              <a:rPr kumimoji="1" lang="en-US" altLang="ja-JP" sz="2500" baseline="30000" dirty="0">
                <a:solidFill>
                  <a:srgbClr val="FF0000"/>
                </a:solidFill>
                <a:latin typeface="+mn-ea"/>
                <a:cs typeface="Meiryo UI" pitchFamily="50" charset="-128"/>
              </a:rPr>
              <a:t>※</a:t>
            </a:r>
            <a:endParaRPr kumimoji="1" lang="ja-JP" altLang="en-US" sz="2500" baseline="30000" dirty="0">
              <a:solidFill>
                <a:srgbClr val="FF0000"/>
              </a:solidFill>
              <a:latin typeface="+mn-ea"/>
              <a:cs typeface="Meiryo UI" pitchFamily="50" charset="-128"/>
            </a:endParaRPr>
          </a:p>
        </p:txBody>
      </p:sp>
      <p:sp>
        <p:nvSpPr>
          <p:cNvPr id="19" name="フリーフォーム 18"/>
          <p:cNvSpPr/>
          <p:nvPr/>
        </p:nvSpPr>
        <p:spPr>
          <a:xfrm>
            <a:off x="7515881" y="3077345"/>
            <a:ext cx="458109" cy="1575791"/>
          </a:xfrm>
          <a:custGeom>
            <a:avLst/>
            <a:gdLst>
              <a:gd name="connsiteX0" fmla="*/ 0 w 642132"/>
              <a:gd name="connsiteY0" fmla="*/ 2502568 h 2502568"/>
              <a:gd name="connsiteX1" fmla="*/ 641684 w 642132"/>
              <a:gd name="connsiteY1" fmla="*/ 1299410 h 2502568"/>
              <a:gd name="connsiteX2" fmla="*/ 80210 w 642132"/>
              <a:gd name="connsiteY2" fmla="*/ 0 h 2502568"/>
            </a:gdLst>
            <a:ahLst/>
            <a:cxnLst>
              <a:cxn ang="0">
                <a:pos x="connsiteX0" y="connsiteY0"/>
              </a:cxn>
              <a:cxn ang="0">
                <a:pos x="connsiteX1" y="connsiteY1"/>
              </a:cxn>
              <a:cxn ang="0">
                <a:pos x="connsiteX2" y="connsiteY2"/>
              </a:cxn>
            </a:cxnLst>
            <a:rect l="l" t="t" r="r" b="b"/>
            <a:pathLst>
              <a:path w="642132" h="2502568">
                <a:moveTo>
                  <a:pt x="0" y="2502568"/>
                </a:moveTo>
                <a:cubicBezTo>
                  <a:pt x="314158" y="2109536"/>
                  <a:pt x="628316" y="1716505"/>
                  <a:pt x="641684" y="1299410"/>
                </a:cubicBezTo>
                <a:cubicBezTo>
                  <a:pt x="655052" y="882315"/>
                  <a:pt x="367631" y="441157"/>
                  <a:pt x="80210" y="0"/>
                </a:cubicBezTo>
              </a:path>
            </a:pathLst>
          </a:custGeom>
          <a:noFill/>
          <a:ln w="7620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005388" y="3680510"/>
            <a:ext cx="492443" cy="605294"/>
          </a:xfrm>
          <a:prstGeom prst="rect">
            <a:avLst/>
          </a:prstGeom>
          <a:noFill/>
        </p:spPr>
        <p:txBody>
          <a:bodyPr vert="eaVert" wrap="none" rtlCol="0">
            <a:spAutoFit/>
          </a:bodyPr>
          <a:lstStyle/>
          <a:p>
            <a:r>
              <a:rPr kumimoji="1" lang="ja-JP" altLang="en-US" sz="2000" dirty="0">
                <a:solidFill>
                  <a:srgbClr val="FFFF00"/>
                </a:solidFill>
                <a:latin typeface="+mn-ea"/>
                <a:cs typeface="Meiryo UI" pitchFamily="50" charset="-128"/>
              </a:rPr>
              <a:t>比較</a:t>
            </a:r>
          </a:p>
        </p:txBody>
      </p:sp>
      <p:sp>
        <p:nvSpPr>
          <p:cNvPr id="26" name="テキスト ボックス 25">
            <a:extLst>
              <a:ext uri="{FF2B5EF4-FFF2-40B4-BE49-F238E27FC236}">
                <a16:creationId xmlns:a16="http://schemas.microsoft.com/office/drawing/2014/main" id="{BE1C107F-FA81-4107-AD74-FF611596C53E}"/>
              </a:ext>
            </a:extLst>
          </p:cNvPr>
          <p:cNvSpPr txBox="1"/>
          <p:nvPr/>
        </p:nvSpPr>
        <p:spPr>
          <a:xfrm>
            <a:off x="3978317" y="2022197"/>
            <a:ext cx="3398687" cy="400110"/>
          </a:xfrm>
          <a:prstGeom prst="rect">
            <a:avLst/>
          </a:prstGeom>
          <a:noFill/>
        </p:spPr>
        <p:txBody>
          <a:bodyPr wrap="none" rtlCol="0">
            <a:spAutoFit/>
          </a:bodyPr>
          <a:lstStyle/>
          <a:p>
            <a:r>
              <a:rPr kumimoji="1" lang="ja-JP" altLang="en-US" sz="2000" dirty="0">
                <a:solidFill>
                  <a:schemeClr val="bg1"/>
                </a:solidFill>
                <a:latin typeface="+mn-ea"/>
                <a:cs typeface="Meiryo UI" pitchFamily="50" charset="-128"/>
              </a:rPr>
              <a:t>実験の目的となる要因の効果</a:t>
            </a:r>
          </a:p>
        </p:txBody>
      </p:sp>
      <p:sp>
        <p:nvSpPr>
          <p:cNvPr id="27" name="テキスト ボックス 26">
            <a:extLst>
              <a:ext uri="{FF2B5EF4-FFF2-40B4-BE49-F238E27FC236}">
                <a16:creationId xmlns:a16="http://schemas.microsoft.com/office/drawing/2014/main" id="{0EBB7A20-0A60-42D4-83BA-578287ADEB68}"/>
              </a:ext>
            </a:extLst>
          </p:cNvPr>
          <p:cNvSpPr txBox="1"/>
          <p:nvPr/>
        </p:nvSpPr>
        <p:spPr>
          <a:xfrm>
            <a:off x="4560623" y="5245044"/>
            <a:ext cx="2758145" cy="707886"/>
          </a:xfrm>
          <a:prstGeom prst="rect">
            <a:avLst/>
          </a:prstGeom>
          <a:noFill/>
        </p:spPr>
        <p:txBody>
          <a:bodyPr wrap="square" rtlCol="0">
            <a:spAutoFit/>
          </a:bodyPr>
          <a:lstStyle/>
          <a:p>
            <a:r>
              <a:rPr kumimoji="1" lang="ja-JP" altLang="en-US" sz="2000" dirty="0">
                <a:solidFill>
                  <a:schemeClr val="bg1"/>
                </a:solidFill>
                <a:latin typeface="+mn-ea"/>
                <a:cs typeface="Meiryo UI" pitchFamily="50" charset="-128"/>
              </a:rPr>
              <a:t>目的以外の要因を全てひっくるめた効果</a:t>
            </a:r>
          </a:p>
        </p:txBody>
      </p:sp>
      <p:sp>
        <p:nvSpPr>
          <p:cNvPr id="28" name="テキスト ボックス 27">
            <a:extLst>
              <a:ext uri="{FF2B5EF4-FFF2-40B4-BE49-F238E27FC236}">
                <a16:creationId xmlns:a16="http://schemas.microsoft.com/office/drawing/2014/main" id="{8EC4991F-5ECD-43DB-ABAE-511DA545B67B}"/>
              </a:ext>
            </a:extLst>
          </p:cNvPr>
          <p:cNvSpPr txBox="1"/>
          <p:nvPr/>
        </p:nvSpPr>
        <p:spPr>
          <a:xfrm>
            <a:off x="428376" y="5806319"/>
            <a:ext cx="3236784" cy="369332"/>
          </a:xfrm>
          <a:prstGeom prst="rect">
            <a:avLst/>
          </a:prstGeom>
          <a:noFill/>
        </p:spPr>
        <p:txBody>
          <a:bodyPr wrap="none" rtlCol="0">
            <a:spAutoFit/>
          </a:bodyPr>
          <a:lstStyle/>
          <a:p>
            <a:r>
              <a:rPr kumimoji="1" lang="en-US" altLang="ja-JP" sz="1800" dirty="0">
                <a:solidFill>
                  <a:srgbClr val="FF0000"/>
                </a:solidFill>
                <a:latin typeface="+mn-ea"/>
                <a:cs typeface="Meiryo UI" pitchFamily="50" charset="-128"/>
              </a:rPr>
              <a:t>※</a:t>
            </a:r>
            <a:r>
              <a:rPr kumimoji="1" lang="ja-JP" altLang="en-US" sz="1800" dirty="0">
                <a:solidFill>
                  <a:schemeClr val="bg1"/>
                </a:solidFill>
                <a:latin typeface="+mn-ea"/>
                <a:cs typeface="Meiryo UI" pitchFamily="50" charset="-128"/>
              </a:rPr>
              <a:t>変動や偏差は足し引きできる</a:t>
            </a:r>
          </a:p>
        </p:txBody>
      </p:sp>
      <p:pic>
        <p:nvPicPr>
          <p:cNvPr id="36" name="図 35">
            <a:extLst>
              <a:ext uri="{FF2B5EF4-FFF2-40B4-BE49-F238E27FC236}">
                <a16:creationId xmlns:a16="http://schemas.microsoft.com/office/drawing/2014/main" id="{8D2B0617-2690-42DB-8D87-EBA87DAAD1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2243" y="2132954"/>
            <a:ext cx="1066076" cy="1068748"/>
          </a:xfrm>
          <a:prstGeom prst="rect">
            <a:avLst/>
          </a:prstGeom>
        </p:spPr>
      </p:pic>
      <p:pic>
        <p:nvPicPr>
          <p:cNvPr id="38" name="図 37">
            <a:extLst>
              <a:ext uri="{FF2B5EF4-FFF2-40B4-BE49-F238E27FC236}">
                <a16:creationId xmlns:a16="http://schemas.microsoft.com/office/drawing/2014/main" id="{DD9E9153-720C-4CE6-A4D7-7E7163D66F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545" y="4654827"/>
            <a:ext cx="1184920" cy="1184920"/>
          </a:xfrm>
          <a:prstGeom prst="rect">
            <a:avLst/>
          </a:prstGeom>
        </p:spPr>
      </p:pic>
    </p:spTree>
    <p:extLst>
      <p:ext uri="{BB962C8B-B14F-4D97-AF65-F5344CB8AC3E}">
        <p14:creationId xmlns:p14="http://schemas.microsoft.com/office/powerpoint/2010/main" val="1896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p:bldP spid="19" grpId="0" animBg="1"/>
      <p:bldP spid="20"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8BE430-FF03-4122-A689-4F3809808864}"/>
              </a:ext>
            </a:extLst>
          </p:cNvPr>
          <p:cNvSpPr>
            <a:spLocks noGrp="1"/>
          </p:cNvSpPr>
          <p:nvPr>
            <p:ph type="title"/>
          </p:nvPr>
        </p:nvSpPr>
        <p:spPr/>
        <p:txBody>
          <a:bodyPr/>
          <a:lstStyle/>
          <a:p>
            <a:r>
              <a:rPr kumimoji="1" lang="ja-JP" altLang="en-US" dirty="0"/>
              <a:t>変動の計算</a:t>
            </a:r>
          </a:p>
        </p:txBody>
      </p:sp>
      <mc:AlternateContent xmlns:mc="http://schemas.openxmlformats.org/markup-compatibility/2006" xmlns:a14="http://schemas.microsoft.com/office/drawing/2010/main">
        <mc:Choice Requires="a14">
          <p:graphicFrame>
            <p:nvGraphicFramePr>
              <p:cNvPr id="4" name="コンテンツ プレースホルダー 5">
                <a:extLst>
                  <a:ext uri="{FF2B5EF4-FFF2-40B4-BE49-F238E27FC236}">
                    <a16:creationId xmlns:a16="http://schemas.microsoft.com/office/drawing/2014/main" id="{54038890-3984-4187-87EC-9C35812D55F2}"/>
                  </a:ext>
                </a:extLst>
              </p:cNvPr>
              <p:cNvGraphicFramePr>
                <a:graphicFrameLocks noGrp="1"/>
              </p:cNvGraphicFramePr>
              <p:nvPr>
                <p:ph idx="1"/>
                <p:extLst>
                  <p:ext uri="{D42A27DB-BD31-4B8C-83A1-F6EECF244321}">
                    <p14:modId xmlns:p14="http://schemas.microsoft.com/office/powerpoint/2010/main" val="798487199"/>
                  </p:ext>
                </p:extLst>
              </p:nvPr>
            </p:nvGraphicFramePr>
            <p:xfrm>
              <a:off x="2102190" y="2407860"/>
              <a:ext cx="3724740" cy="2042280"/>
            </p:xfrm>
            <a:graphic>
              <a:graphicData uri="http://schemas.openxmlformats.org/drawingml/2006/table">
                <a:tbl>
                  <a:tblPr firstRow="1" lastRow="1" bandRow="1">
                    <a:tableStyleId>{5C22544A-7EE6-4342-B048-85BDC9FD1C3A}</a:tableStyleId>
                  </a:tblPr>
                  <a:tblGrid>
                    <a:gridCol w="1241580">
                      <a:extLst>
                        <a:ext uri="{9D8B030D-6E8A-4147-A177-3AD203B41FA5}">
                          <a16:colId xmlns:a16="http://schemas.microsoft.com/office/drawing/2014/main" val="1500283503"/>
                        </a:ext>
                      </a:extLst>
                    </a:gridCol>
                    <a:gridCol w="1241580">
                      <a:extLst>
                        <a:ext uri="{9D8B030D-6E8A-4147-A177-3AD203B41FA5}">
                          <a16:colId xmlns:a16="http://schemas.microsoft.com/office/drawing/2014/main" val="1651788596"/>
                        </a:ext>
                      </a:extLst>
                    </a:gridCol>
                    <a:gridCol w="1241580">
                      <a:extLst>
                        <a:ext uri="{9D8B030D-6E8A-4147-A177-3AD203B41FA5}">
                          <a16:colId xmlns:a16="http://schemas.microsoft.com/office/drawing/2014/main" val="174830029"/>
                        </a:ext>
                      </a:extLst>
                    </a:gridCol>
                  </a:tblGrid>
                  <a:tr h="51057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1310879948"/>
                      </a:ext>
                    </a:extLst>
                  </a:tr>
                  <a:tr h="510570">
                    <a:tc>
                      <a:txBody>
                        <a:bodyPr/>
                        <a:lstStyle/>
                        <a:p>
                          <a:pPr algn="ctr"/>
                          <a:r>
                            <a:rPr kumimoji="1" lang="en-US" altLang="ja-JP" dirty="0"/>
                            <a:t>1</a:t>
                          </a:r>
                          <a:endParaRPr kumimoji="1" lang="ja-JP" altLang="en-US" dirty="0"/>
                        </a:p>
                      </a:txBody>
                      <a:tcPr anchor="ctr"/>
                    </a:tc>
                    <a:tc>
                      <a:txBody>
                        <a:bodyPr/>
                        <a:lstStyle/>
                        <a:p>
                          <a:pPr algn="ctr"/>
                          <a:r>
                            <a:rPr kumimoji="1" lang="en-US" altLang="ja-JP" dirty="0"/>
                            <a:t>8</a:t>
                          </a:r>
                          <a:endParaRPr kumimoji="1" lang="ja-JP" altLang="en-US" dirty="0"/>
                        </a:p>
                      </a:txBody>
                      <a:tcPr anchor="ctr"/>
                    </a:tc>
                    <a:tc>
                      <a:txBody>
                        <a:bodyPr/>
                        <a:lstStyle/>
                        <a:p>
                          <a:pPr algn="ctr"/>
                          <a:r>
                            <a:rPr kumimoji="1" lang="en-US" altLang="ja-JP" dirty="0"/>
                            <a:t>10</a:t>
                          </a:r>
                          <a:endParaRPr kumimoji="1" lang="ja-JP" altLang="en-US" dirty="0"/>
                        </a:p>
                      </a:txBody>
                      <a:tcPr anchor="ctr"/>
                    </a:tc>
                    <a:extLst>
                      <a:ext uri="{0D108BD9-81ED-4DB2-BD59-A6C34878D82A}">
                        <a16:rowId xmlns:a16="http://schemas.microsoft.com/office/drawing/2014/main" val="1587890249"/>
                      </a:ext>
                    </a:extLst>
                  </a:tr>
                  <a:tr h="510570">
                    <a:tc>
                      <a:txBody>
                        <a:bodyPr/>
                        <a:lstStyle/>
                        <a:p>
                          <a:pPr algn="ctr"/>
                          <a:r>
                            <a:rPr kumimoji="1" lang="en-US" altLang="ja-JP" dirty="0"/>
                            <a:t>3</a:t>
                          </a:r>
                          <a:endParaRPr kumimoji="1" lang="ja-JP" altLang="en-US" dirty="0"/>
                        </a:p>
                      </a:txBody>
                      <a:tcPr anchor="ctr"/>
                    </a:tc>
                    <a:tc>
                      <a:txBody>
                        <a:bodyPr/>
                        <a:lstStyle/>
                        <a:p>
                          <a:pPr algn="ctr"/>
                          <a:r>
                            <a:rPr kumimoji="1" lang="en-US" altLang="ja-JP" dirty="0"/>
                            <a:t>6</a:t>
                          </a:r>
                          <a:endParaRPr kumimoji="1" lang="ja-JP" altLang="en-US" dirty="0"/>
                        </a:p>
                      </a:txBody>
                      <a:tcPr anchor="ctr"/>
                    </a:tc>
                    <a:tc>
                      <a:txBody>
                        <a:bodyPr/>
                        <a:lstStyle/>
                        <a:p>
                          <a:pPr algn="ctr"/>
                          <a:r>
                            <a:rPr kumimoji="1" lang="en-US" altLang="ja-JP" dirty="0"/>
                            <a:t>14</a:t>
                          </a:r>
                          <a:endParaRPr kumimoji="1" lang="ja-JP" altLang="en-US" dirty="0"/>
                        </a:p>
                      </a:txBody>
                      <a:tcPr anchor="ctr"/>
                    </a:tc>
                    <a:extLst>
                      <a:ext uri="{0D108BD9-81ED-4DB2-BD59-A6C34878D82A}">
                        <a16:rowId xmlns:a16="http://schemas.microsoft.com/office/drawing/2014/main" val="1819512602"/>
                      </a:ext>
                    </a:extLst>
                  </a:tr>
                  <a:tr h="510570">
                    <a:tc>
                      <a:txBody>
                        <a:bodyPr/>
                        <a:lstStyle/>
                        <a:p>
                          <a:pPr algn="ct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r>
                                <a:rPr kumimoji="1" lang="en-US" altLang="ja-JP" b="1" i="1" baseline="-25000" smtClean="0">
                                  <a:latin typeface="Cambria Math" panose="02040503050406030204" pitchFamily="18" charset="0"/>
                                </a:rPr>
                                <m:t>𝟏</m:t>
                              </m:r>
                            </m:oMath>
                          </a14:m>
                          <a:r>
                            <a:rPr kumimoji="1" lang="en-US" altLang="ja-JP" baseline="0" dirty="0"/>
                            <a:t>=2</a:t>
                          </a:r>
                          <a:endParaRPr kumimoji="1" lang="ja-JP" altLang="en-US" baseline="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r>
                                <a:rPr kumimoji="1" lang="en-US" altLang="ja-JP" b="1" i="1" baseline="-25000" smtClean="0">
                                  <a:latin typeface="Cambria Math" panose="02040503050406030204" pitchFamily="18" charset="0"/>
                                </a:rPr>
                                <m:t>𝟐</m:t>
                              </m:r>
                            </m:oMath>
                          </a14:m>
                          <a:r>
                            <a:rPr kumimoji="1" lang="en-US" altLang="ja-JP" baseline="0" dirty="0"/>
                            <a:t>=7</a:t>
                          </a: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r>
                                <a:rPr kumimoji="1" lang="en-US" altLang="ja-JP" b="1" i="1" baseline="-25000" smtClean="0">
                                  <a:latin typeface="Cambria Math" panose="02040503050406030204" pitchFamily="18" charset="0"/>
                                </a:rPr>
                                <m:t>𝟑</m:t>
                              </m:r>
                            </m:oMath>
                          </a14:m>
                          <a:r>
                            <a:rPr kumimoji="1" lang="en-US" altLang="ja-JP" baseline="0" dirty="0"/>
                            <a:t>=12</a:t>
                          </a:r>
                          <a:endParaRPr kumimoji="1" lang="ja-JP" altLang="en-US" dirty="0"/>
                        </a:p>
                      </a:txBody>
                      <a:tcPr anchor="ctr"/>
                    </a:tc>
                    <a:extLst>
                      <a:ext uri="{0D108BD9-81ED-4DB2-BD59-A6C34878D82A}">
                        <a16:rowId xmlns:a16="http://schemas.microsoft.com/office/drawing/2014/main" val="3047344618"/>
                      </a:ext>
                    </a:extLst>
                  </a:tr>
                </a:tbl>
              </a:graphicData>
            </a:graphic>
          </p:graphicFrame>
        </mc:Choice>
        <mc:Fallback xmlns="">
          <p:graphicFrame>
            <p:nvGraphicFramePr>
              <p:cNvPr id="4" name="コンテンツ プレースホルダー 5">
                <a:extLst>
                  <a:ext uri="{FF2B5EF4-FFF2-40B4-BE49-F238E27FC236}">
                    <a16:creationId xmlns:a16="http://schemas.microsoft.com/office/drawing/2014/main" id="{54038890-3984-4187-87EC-9C35812D55F2}"/>
                  </a:ext>
                </a:extLst>
              </p:cNvPr>
              <p:cNvGraphicFramePr>
                <a:graphicFrameLocks noGrp="1"/>
              </p:cNvGraphicFramePr>
              <p:nvPr>
                <p:ph idx="1"/>
                <p:extLst>
                  <p:ext uri="{D42A27DB-BD31-4B8C-83A1-F6EECF244321}">
                    <p14:modId xmlns:p14="http://schemas.microsoft.com/office/powerpoint/2010/main" val="798487199"/>
                  </p:ext>
                </p:extLst>
              </p:nvPr>
            </p:nvGraphicFramePr>
            <p:xfrm>
              <a:off x="2102190" y="2407860"/>
              <a:ext cx="3724740" cy="2042280"/>
            </p:xfrm>
            <a:graphic>
              <a:graphicData uri="http://schemas.openxmlformats.org/drawingml/2006/table">
                <a:tbl>
                  <a:tblPr firstRow="1" lastRow="1" bandRow="1">
                    <a:tableStyleId>{5C22544A-7EE6-4342-B048-85BDC9FD1C3A}</a:tableStyleId>
                  </a:tblPr>
                  <a:tblGrid>
                    <a:gridCol w="1241580">
                      <a:extLst>
                        <a:ext uri="{9D8B030D-6E8A-4147-A177-3AD203B41FA5}">
                          <a16:colId xmlns:a16="http://schemas.microsoft.com/office/drawing/2014/main" val="1500283503"/>
                        </a:ext>
                      </a:extLst>
                    </a:gridCol>
                    <a:gridCol w="1241580">
                      <a:extLst>
                        <a:ext uri="{9D8B030D-6E8A-4147-A177-3AD203B41FA5}">
                          <a16:colId xmlns:a16="http://schemas.microsoft.com/office/drawing/2014/main" val="1651788596"/>
                        </a:ext>
                      </a:extLst>
                    </a:gridCol>
                    <a:gridCol w="1241580">
                      <a:extLst>
                        <a:ext uri="{9D8B030D-6E8A-4147-A177-3AD203B41FA5}">
                          <a16:colId xmlns:a16="http://schemas.microsoft.com/office/drawing/2014/main" val="174830029"/>
                        </a:ext>
                      </a:extLst>
                    </a:gridCol>
                  </a:tblGrid>
                  <a:tr h="510570">
                    <a:tc>
                      <a:txBody>
                        <a:bodyPr/>
                        <a:lstStyle/>
                        <a:p>
                          <a:pPr algn="ctr"/>
                          <a:r>
                            <a:rPr kumimoji="1" lang="ja-JP" altLang="en-US" dirty="0"/>
                            <a:t>水準</a:t>
                          </a:r>
                          <a:r>
                            <a:rPr kumimoji="1" lang="en-US" altLang="ja-JP" dirty="0"/>
                            <a:t>1</a:t>
                          </a:r>
                          <a:endParaRPr kumimoji="1" lang="ja-JP" altLang="en-US" dirty="0"/>
                        </a:p>
                      </a:txBody>
                      <a:tcPr anchor="ctr"/>
                    </a:tc>
                    <a:tc>
                      <a:txBody>
                        <a:bodyPr/>
                        <a:lstStyle/>
                        <a:p>
                          <a:pPr algn="ctr"/>
                          <a:r>
                            <a:rPr kumimoji="1" lang="ja-JP" altLang="en-US" dirty="0"/>
                            <a:t>水準</a:t>
                          </a:r>
                          <a:r>
                            <a:rPr kumimoji="1" lang="en-US" altLang="ja-JP" dirty="0"/>
                            <a:t>2</a:t>
                          </a:r>
                          <a:endParaRPr kumimoji="1" lang="ja-JP" altLang="en-US" dirty="0"/>
                        </a:p>
                      </a:txBody>
                      <a:tcPr anchor="ctr"/>
                    </a:tc>
                    <a:tc>
                      <a:txBody>
                        <a:bodyPr/>
                        <a:lstStyle/>
                        <a:p>
                          <a:pPr algn="ctr"/>
                          <a:r>
                            <a:rPr kumimoji="1" lang="ja-JP" altLang="en-US" dirty="0"/>
                            <a:t>水準</a:t>
                          </a:r>
                          <a:r>
                            <a:rPr kumimoji="1" lang="en-US" altLang="ja-JP" dirty="0"/>
                            <a:t>3</a:t>
                          </a:r>
                          <a:endParaRPr kumimoji="1" lang="ja-JP" altLang="en-US" dirty="0"/>
                        </a:p>
                      </a:txBody>
                      <a:tcPr anchor="ctr"/>
                    </a:tc>
                    <a:extLst>
                      <a:ext uri="{0D108BD9-81ED-4DB2-BD59-A6C34878D82A}">
                        <a16:rowId xmlns:a16="http://schemas.microsoft.com/office/drawing/2014/main" val="1310879948"/>
                      </a:ext>
                    </a:extLst>
                  </a:tr>
                  <a:tr h="510570">
                    <a:tc>
                      <a:txBody>
                        <a:bodyPr/>
                        <a:lstStyle/>
                        <a:p>
                          <a:pPr algn="ctr"/>
                          <a:r>
                            <a:rPr kumimoji="1" lang="en-US" altLang="ja-JP" dirty="0"/>
                            <a:t>1</a:t>
                          </a:r>
                          <a:endParaRPr kumimoji="1" lang="ja-JP" altLang="en-US" dirty="0"/>
                        </a:p>
                      </a:txBody>
                      <a:tcPr anchor="ctr"/>
                    </a:tc>
                    <a:tc>
                      <a:txBody>
                        <a:bodyPr/>
                        <a:lstStyle/>
                        <a:p>
                          <a:pPr algn="ctr"/>
                          <a:r>
                            <a:rPr kumimoji="1" lang="en-US" altLang="ja-JP" dirty="0"/>
                            <a:t>8</a:t>
                          </a:r>
                          <a:endParaRPr kumimoji="1" lang="ja-JP" altLang="en-US" dirty="0"/>
                        </a:p>
                      </a:txBody>
                      <a:tcPr anchor="ctr"/>
                    </a:tc>
                    <a:tc>
                      <a:txBody>
                        <a:bodyPr/>
                        <a:lstStyle/>
                        <a:p>
                          <a:pPr algn="ctr"/>
                          <a:r>
                            <a:rPr kumimoji="1" lang="en-US" altLang="ja-JP" dirty="0"/>
                            <a:t>10</a:t>
                          </a:r>
                          <a:endParaRPr kumimoji="1" lang="ja-JP" altLang="en-US" dirty="0"/>
                        </a:p>
                      </a:txBody>
                      <a:tcPr anchor="ctr"/>
                    </a:tc>
                    <a:extLst>
                      <a:ext uri="{0D108BD9-81ED-4DB2-BD59-A6C34878D82A}">
                        <a16:rowId xmlns:a16="http://schemas.microsoft.com/office/drawing/2014/main" val="1587890249"/>
                      </a:ext>
                    </a:extLst>
                  </a:tr>
                  <a:tr h="510570">
                    <a:tc>
                      <a:txBody>
                        <a:bodyPr/>
                        <a:lstStyle/>
                        <a:p>
                          <a:pPr algn="ctr"/>
                          <a:r>
                            <a:rPr kumimoji="1" lang="en-US" altLang="ja-JP" dirty="0"/>
                            <a:t>3</a:t>
                          </a:r>
                          <a:endParaRPr kumimoji="1" lang="ja-JP" altLang="en-US" dirty="0"/>
                        </a:p>
                      </a:txBody>
                      <a:tcPr anchor="ctr"/>
                    </a:tc>
                    <a:tc>
                      <a:txBody>
                        <a:bodyPr/>
                        <a:lstStyle/>
                        <a:p>
                          <a:pPr algn="ctr"/>
                          <a:r>
                            <a:rPr kumimoji="1" lang="en-US" altLang="ja-JP" dirty="0"/>
                            <a:t>6</a:t>
                          </a:r>
                          <a:endParaRPr kumimoji="1" lang="ja-JP" altLang="en-US" dirty="0"/>
                        </a:p>
                      </a:txBody>
                      <a:tcPr anchor="ctr"/>
                    </a:tc>
                    <a:tc>
                      <a:txBody>
                        <a:bodyPr/>
                        <a:lstStyle/>
                        <a:p>
                          <a:pPr algn="ctr"/>
                          <a:r>
                            <a:rPr kumimoji="1" lang="en-US" altLang="ja-JP" dirty="0"/>
                            <a:t>14</a:t>
                          </a:r>
                          <a:endParaRPr kumimoji="1" lang="ja-JP" altLang="en-US" dirty="0"/>
                        </a:p>
                      </a:txBody>
                      <a:tcPr anchor="ctr"/>
                    </a:tc>
                    <a:extLst>
                      <a:ext uri="{0D108BD9-81ED-4DB2-BD59-A6C34878D82A}">
                        <a16:rowId xmlns:a16="http://schemas.microsoft.com/office/drawing/2014/main" val="1819512602"/>
                      </a:ext>
                    </a:extLst>
                  </a:tr>
                  <a:tr h="510570">
                    <a:tc>
                      <a:txBody>
                        <a:bodyPr/>
                        <a:lstStyle/>
                        <a:p>
                          <a:endParaRPr lang="ja-JP"/>
                        </a:p>
                      </a:txBody>
                      <a:tcPr anchor="ctr">
                        <a:blipFill>
                          <a:blip r:embed="rId2"/>
                          <a:stretch>
                            <a:fillRect l="-490" t="-302381" r="-202451" b="-3571"/>
                          </a:stretch>
                        </a:blipFill>
                      </a:tcPr>
                    </a:tc>
                    <a:tc>
                      <a:txBody>
                        <a:bodyPr/>
                        <a:lstStyle/>
                        <a:p>
                          <a:endParaRPr lang="ja-JP"/>
                        </a:p>
                      </a:txBody>
                      <a:tcPr anchor="ctr">
                        <a:blipFill>
                          <a:blip r:embed="rId2"/>
                          <a:stretch>
                            <a:fillRect l="-100490" t="-302381" r="-102451" b="-3571"/>
                          </a:stretch>
                        </a:blipFill>
                      </a:tcPr>
                    </a:tc>
                    <a:tc>
                      <a:txBody>
                        <a:bodyPr/>
                        <a:lstStyle/>
                        <a:p>
                          <a:endParaRPr lang="ja-JP"/>
                        </a:p>
                      </a:txBody>
                      <a:tcPr anchor="ctr">
                        <a:blipFill>
                          <a:blip r:embed="rId2"/>
                          <a:stretch>
                            <a:fillRect l="-200490" t="-302381" r="-2451" b="-3571"/>
                          </a:stretch>
                        </a:blipFill>
                      </a:tcPr>
                    </a:tc>
                    <a:extLst>
                      <a:ext uri="{0D108BD9-81ED-4DB2-BD59-A6C34878D82A}">
                        <a16:rowId xmlns:a16="http://schemas.microsoft.com/office/drawing/2014/main" val="304734461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コンテンツ プレースホルダー 5">
                <a:extLst>
                  <a:ext uri="{FF2B5EF4-FFF2-40B4-BE49-F238E27FC236}">
                    <a16:creationId xmlns:a16="http://schemas.microsoft.com/office/drawing/2014/main" id="{365B3DEB-BA15-497C-ACB0-009E039F5152}"/>
                  </a:ext>
                </a:extLst>
              </p:cNvPr>
              <p:cNvGraphicFramePr>
                <a:graphicFrameLocks/>
              </p:cNvGraphicFramePr>
              <p:nvPr>
                <p:extLst>
                  <p:ext uri="{D42A27DB-BD31-4B8C-83A1-F6EECF244321}">
                    <p14:modId xmlns:p14="http://schemas.microsoft.com/office/powerpoint/2010/main" val="2887821964"/>
                  </p:ext>
                </p:extLst>
              </p:nvPr>
            </p:nvGraphicFramePr>
            <p:xfrm>
              <a:off x="5826930" y="3944182"/>
              <a:ext cx="1241580" cy="520569"/>
            </p:xfrm>
            <a:graphic>
              <a:graphicData uri="http://schemas.openxmlformats.org/drawingml/2006/table">
                <a:tbl>
                  <a:tblPr firstRow="1" lastRow="1" bandRow="1">
                    <a:tableStyleId>{5C22544A-7EE6-4342-B048-85BDC9FD1C3A}</a:tableStyleId>
                  </a:tblPr>
                  <a:tblGrid>
                    <a:gridCol w="1241580">
                      <a:extLst>
                        <a:ext uri="{9D8B030D-6E8A-4147-A177-3AD203B41FA5}">
                          <a16:colId xmlns:a16="http://schemas.microsoft.com/office/drawing/2014/main" val="3793308025"/>
                        </a:ext>
                      </a:extLst>
                    </a:gridCol>
                  </a:tblGrid>
                  <a:tr h="5205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1" i="1" smtClean="0">
                                      <a:latin typeface="Cambria Math" panose="02040503050406030204" pitchFamily="18" charset="0"/>
                                    </a:rPr>
                                    <m:t>𝒙</m:t>
                                  </m:r>
                                </m:e>
                              </m:acc>
                            </m:oMath>
                          </a14:m>
                          <a:r>
                            <a:rPr kumimoji="1" lang="en-US" altLang="ja-JP" baseline="0" dirty="0"/>
                            <a:t>=7</a:t>
                          </a:r>
                          <a:endParaRPr kumimoji="1" lang="ja-JP" altLang="en-US" b="0" dirty="0"/>
                        </a:p>
                      </a:txBody>
                      <a:tcPr anchor="ctr"/>
                    </a:tc>
                    <a:extLst>
                      <a:ext uri="{0D108BD9-81ED-4DB2-BD59-A6C34878D82A}">
                        <a16:rowId xmlns:a16="http://schemas.microsoft.com/office/drawing/2014/main" val="3047344618"/>
                      </a:ext>
                    </a:extLst>
                  </a:tr>
                </a:tbl>
              </a:graphicData>
            </a:graphic>
          </p:graphicFrame>
        </mc:Choice>
        <mc:Fallback xmlns="">
          <p:graphicFrame>
            <p:nvGraphicFramePr>
              <p:cNvPr id="5" name="コンテンツ プレースホルダー 5">
                <a:extLst>
                  <a:ext uri="{FF2B5EF4-FFF2-40B4-BE49-F238E27FC236}">
                    <a16:creationId xmlns:a16="http://schemas.microsoft.com/office/drawing/2014/main" id="{365B3DEB-BA15-497C-ACB0-009E039F5152}"/>
                  </a:ext>
                </a:extLst>
              </p:cNvPr>
              <p:cNvGraphicFramePr>
                <a:graphicFrameLocks/>
              </p:cNvGraphicFramePr>
              <p:nvPr>
                <p:extLst>
                  <p:ext uri="{D42A27DB-BD31-4B8C-83A1-F6EECF244321}">
                    <p14:modId xmlns:p14="http://schemas.microsoft.com/office/powerpoint/2010/main" val="2887821964"/>
                  </p:ext>
                </p:extLst>
              </p:nvPr>
            </p:nvGraphicFramePr>
            <p:xfrm>
              <a:off x="5826930" y="3944182"/>
              <a:ext cx="1241580" cy="520569"/>
            </p:xfrm>
            <a:graphic>
              <a:graphicData uri="http://schemas.openxmlformats.org/drawingml/2006/table">
                <a:tbl>
                  <a:tblPr firstRow="1" lastRow="1" bandRow="1">
                    <a:tableStyleId>{5C22544A-7EE6-4342-B048-85BDC9FD1C3A}</a:tableStyleId>
                  </a:tblPr>
                  <a:tblGrid>
                    <a:gridCol w="1241580">
                      <a:extLst>
                        <a:ext uri="{9D8B030D-6E8A-4147-A177-3AD203B41FA5}">
                          <a16:colId xmlns:a16="http://schemas.microsoft.com/office/drawing/2014/main" val="3793308025"/>
                        </a:ext>
                      </a:extLst>
                    </a:gridCol>
                  </a:tblGrid>
                  <a:tr h="520569">
                    <a:tc>
                      <a:txBody>
                        <a:bodyPr/>
                        <a:lstStyle/>
                        <a:p>
                          <a:endParaRPr lang="ja-JP"/>
                        </a:p>
                      </a:txBody>
                      <a:tcPr anchor="ctr">
                        <a:blipFill>
                          <a:blip r:embed="rId3"/>
                          <a:stretch>
                            <a:fillRect l="-488" t="-4651" r="-1951" b="-4651"/>
                          </a:stretch>
                        </a:blipFill>
                      </a:tcPr>
                    </a:tc>
                    <a:extLst>
                      <a:ext uri="{0D108BD9-81ED-4DB2-BD59-A6C34878D82A}">
                        <a16:rowId xmlns:a16="http://schemas.microsoft.com/office/drawing/2014/main" val="3047344618"/>
                      </a:ext>
                    </a:extLst>
                  </a:tr>
                </a:tbl>
              </a:graphicData>
            </a:graphic>
          </p:graphicFrame>
        </mc:Fallback>
      </mc:AlternateContent>
      <p:cxnSp>
        <p:nvCxnSpPr>
          <p:cNvPr id="7" name="直線矢印コネクタ 6">
            <a:extLst>
              <a:ext uri="{FF2B5EF4-FFF2-40B4-BE49-F238E27FC236}">
                <a16:creationId xmlns:a16="http://schemas.microsoft.com/office/drawing/2014/main" id="{8BB8AE26-B19B-4BC7-8B55-24CBB9050959}"/>
              </a:ext>
            </a:extLst>
          </p:cNvPr>
          <p:cNvCxnSpPr>
            <a:cxnSpLocks/>
          </p:cNvCxnSpPr>
          <p:nvPr/>
        </p:nvCxnSpPr>
        <p:spPr>
          <a:xfrm>
            <a:off x="2675568" y="4622963"/>
            <a:ext cx="3744416" cy="0"/>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1659002F-B6AD-497E-8506-17A3EF138533}"/>
              </a:ext>
            </a:extLst>
          </p:cNvPr>
          <p:cNvCxnSpPr>
            <a:cxnSpLocks/>
          </p:cNvCxnSpPr>
          <p:nvPr/>
        </p:nvCxnSpPr>
        <p:spPr>
          <a:xfrm>
            <a:off x="4024044" y="4910995"/>
            <a:ext cx="2395940" cy="0"/>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72F7B72-4D75-4C6E-B4BC-4782E28A3C46}"/>
              </a:ext>
            </a:extLst>
          </p:cNvPr>
          <p:cNvCxnSpPr>
            <a:cxnSpLocks/>
          </p:cNvCxnSpPr>
          <p:nvPr/>
        </p:nvCxnSpPr>
        <p:spPr>
          <a:xfrm>
            <a:off x="5123840" y="5199027"/>
            <a:ext cx="1296144" cy="0"/>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6519B06-9C2E-4D4C-B90E-97072FEFCB48}"/>
              </a:ext>
            </a:extLst>
          </p:cNvPr>
          <p:cNvSpPr txBox="1"/>
          <p:nvPr/>
        </p:nvSpPr>
        <p:spPr>
          <a:xfrm>
            <a:off x="3019274" y="5330531"/>
            <a:ext cx="3177473" cy="400110"/>
          </a:xfrm>
          <a:prstGeom prst="rect">
            <a:avLst/>
          </a:prstGeom>
          <a:noFill/>
        </p:spPr>
        <p:txBody>
          <a:bodyPr wrap="non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②要因効果による群間変動</a:t>
            </a:r>
          </a:p>
        </p:txBody>
      </p:sp>
      <p:cxnSp>
        <p:nvCxnSpPr>
          <p:cNvPr id="15" name="直線矢印コネクタ 14">
            <a:extLst>
              <a:ext uri="{FF2B5EF4-FFF2-40B4-BE49-F238E27FC236}">
                <a16:creationId xmlns:a16="http://schemas.microsoft.com/office/drawing/2014/main" id="{FF88050A-35F0-44E2-8B13-4BF20586BAFB}"/>
              </a:ext>
            </a:extLst>
          </p:cNvPr>
          <p:cNvCxnSpPr>
            <a:cxnSpLocks/>
          </p:cNvCxnSpPr>
          <p:nvPr/>
        </p:nvCxnSpPr>
        <p:spPr>
          <a:xfrm flipV="1">
            <a:off x="1650466" y="3584142"/>
            <a:ext cx="0" cy="720080"/>
          </a:xfrm>
          <a:prstGeom prst="straightConnector1">
            <a:avLst/>
          </a:prstGeom>
          <a:ln w="762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91235B1C-0E57-4276-B9CB-1BE67D2E74A9}"/>
              </a:ext>
            </a:extLst>
          </p:cNvPr>
          <p:cNvCxnSpPr>
            <a:cxnSpLocks/>
          </p:cNvCxnSpPr>
          <p:nvPr/>
        </p:nvCxnSpPr>
        <p:spPr>
          <a:xfrm flipV="1">
            <a:off x="1938498" y="3131763"/>
            <a:ext cx="0" cy="1172459"/>
          </a:xfrm>
          <a:prstGeom prst="straightConnector1">
            <a:avLst/>
          </a:prstGeom>
          <a:ln w="762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F38301D-B1FA-4A5D-B922-40A191F2520C}"/>
              </a:ext>
            </a:extLst>
          </p:cNvPr>
          <p:cNvSpPr txBox="1"/>
          <p:nvPr/>
        </p:nvSpPr>
        <p:spPr>
          <a:xfrm>
            <a:off x="706287" y="2564142"/>
            <a:ext cx="800219" cy="2190571"/>
          </a:xfrm>
          <a:prstGeom prst="rect">
            <a:avLst/>
          </a:prstGeom>
          <a:noFill/>
        </p:spPr>
        <p:txBody>
          <a:bodyPr vert="eaVert" wrap="square" rtlCol="0">
            <a:spAutoFit/>
          </a:bodyPr>
          <a:lstStyle/>
          <a:p>
            <a:pPr algn="l"/>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③誤差効果による</a:t>
            </a:r>
            <a:endParaRPr kumimoji="1" lang="en-US" altLang="ja-JP"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　　　群内変動</a:t>
            </a:r>
          </a:p>
        </p:txBody>
      </p:sp>
      <p:cxnSp>
        <p:nvCxnSpPr>
          <p:cNvPr id="21" name="直線矢印コネクタ 20">
            <a:extLst>
              <a:ext uri="{FF2B5EF4-FFF2-40B4-BE49-F238E27FC236}">
                <a16:creationId xmlns:a16="http://schemas.microsoft.com/office/drawing/2014/main" id="{D5C7CD8F-E54B-469B-8887-69C4BA0FD522}"/>
              </a:ext>
            </a:extLst>
          </p:cNvPr>
          <p:cNvCxnSpPr>
            <a:cxnSpLocks/>
          </p:cNvCxnSpPr>
          <p:nvPr/>
        </p:nvCxnSpPr>
        <p:spPr>
          <a:xfrm>
            <a:off x="4170746" y="3275779"/>
            <a:ext cx="1968429" cy="824680"/>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EEE094F-576C-4B5C-91B7-ABF044FA2934}"/>
              </a:ext>
            </a:extLst>
          </p:cNvPr>
          <p:cNvCxnSpPr>
            <a:cxnSpLocks/>
          </p:cNvCxnSpPr>
          <p:nvPr/>
        </p:nvCxnSpPr>
        <p:spPr>
          <a:xfrm>
            <a:off x="2999827" y="3733980"/>
            <a:ext cx="3187143" cy="427320"/>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C11C2B71-B683-4D18-B793-835409E696D9}"/>
              </a:ext>
            </a:extLst>
          </p:cNvPr>
          <p:cNvCxnSpPr>
            <a:cxnSpLocks/>
          </p:cNvCxnSpPr>
          <p:nvPr/>
        </p:nvCxnSpPr>
        <p:spPr>
          <a:xfrm>
            <a:off x="5247714" y="3173861"/>
            <a:ext cx="939256" cy="874468"/>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2BD007C4-DFEA-4F63-8C30-13729ABC8AA6}"/>
              </a:ext>
            </a:extLst>
          </p:cNvPr>
          <p:cNvSpPr txBox="1"/>
          <p:nvPr/>
        </p:nvSpPr>
        <p:spPr>
          <a:xfrm>
            <a:off x="5955814" y="3060890"/>
            <a:ext cx="2223742" cy="707886"/>
          </a:xfrm>
          <a:prstGeom prst="rect">
            <a:avLst/>
          </a:prstGeom>
          <a:noFill/>
        </p:spPr>
        <p:txBody>
          <a:bodyPr wrap="square" rtlCol="0">
            <a:spAutoFit/>
          </a:bodyPr>
          <a:lstStyle/>
          <a:p>
            <a:pPr algn="ctr"/>
            <a:r>
              <a:rPr kumimoji="1" lang="ja-JP" altLang="en-US"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①要因効果と誤差効果による総変動</a:t>
            </a:r>
          </a:p>
        </p:txBody>
      </p:sp>
    </p:spTree>
    <p:extLst>
      <p:ext uri="{BB962C8B-B14F-4D97-AF65-F5344CB8AC3E}">
        <p14:creationId xmlns:p14="http://schemas.microsoft.com/office/powerpoint/2010/main" val="191629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9" grpId="0"/>
    </p:bldLst>
  </p:timing>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19022</TotalTime>
  <Words>3842</Words>
  <Application>Microsoft Office PowerPoint</Application>
  <PresentationFormat>画面に合わせる (4:3)</PresentationFormat>
  <Paragraphs>850</Paragraphs>
  <Slides>44</Slides>
  <Notes>5</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44</vt:i4>
      </vt:variant>
    </vt:vector>
  </HeadingPairs>
  <TitlesOfParts>
    <vt:vector size="55" baseType="lpstr">
      <vt:lpstr>Mead Bold</vt:lpstr>
      <vt:lpstr>Meiryo UI</vt:lpstr>
      <vt:lpstr>ＭＳ Ｐゴシック</vt:lpstr>
      <vt:lpstr>游ゴシック</vt:lpstr>
      <vt:lpstr>Calibri</vt:lpstr>
      <vt:lpstr>Cambria Math</vt:lpstr>
      <vt:lpstr>Tahoma</vt:lpstr>
      <vt:lpstr>Times New Roman</vt:lpstr>
      <vt:lpstr>Wingdings</vt:lpstr>
      <vt:lpstr>TS010336811</vt:lpstr>
      <vt:lpstr>Equation</vt:lpstr>
      <vt:lpstr>入門 統計学　第８章</vt:lpstr>
      <vt:lpstr>分散分析とは？</vt:lpstr>
      <vt:lpstr>8.1　3群以上の平均の差の検定</vt:lpstr>
      <vt:lpstr>分散分析の仮説</vt:lpstr>
      <vt:lpstr>データの取り方の違いによる名称区別</vt:lpstr>
      <vt:lpstr>対応関係</vt:lpstr>
      <vt:lpstr>8.2　（対応のない）一元配置分散分析</vt:lpstr>
      <vt:lpstr>一元配置分散分析の考え方</vt:lpstr>
      <vt:lpstr>変動の計算</vt:lpstr>
      <vt:lpstr>①データ全体の変動（総変動）</vt:lpstr>
      <vt:lpstr>②要因効果による変動（群間変動）</vt:lpstr>
      <vt:lpstr>③誤差効果による変動（群内変動）</vt:lpstr>
      <vt:lpstr>8.3　分散分析におけるF検定 仮説検証の考え方</vt:lpstr>
      <vt:lpstr>検定統計量の計算</vt:lpstr>
      <vt:lpstr>２つの自由度</vt:lpstr>
      <vt:lpstr>（対応のない一元配置分散分析の） 検定統計量</vt:lpstr>
      <vt:lpstr>仮説の検定</vt:lpstr>
      <vt:lpstr>限界値の読み取り</vt:lpstr>
      <vt:lpstr>事例の仮説検定</vt:lpstr>
      <vt:lpstr>ソフトウェア（分析ツール）による 対応のない一元配置分散分析</vt:lpstr>
      <vt:lpstr>ソフトウェア（Rコマンダー）による 対応のない一元配置分散分析</vt:lpstr>
      <vt:lpstr>等分散の仮定と ソフトウェア（Rコマンダー）による検定</vt:lpstr>
      <vt:lpstr>ソフトウェア（G*power）による 検出力の計算</vt:lpstr>
      <vt:lpstr>8.4　対応のある一元配置分散分析</vt:lpstr>
      <vt:lpstr>対応のある一元配置分散分析の考え方</vt:lpstr>
      <vt:lpstr>個人差による変動（被験者間変動）</vt:lpstr>
      <vt:lpstr>対応のある 一元配置分散分析の検定統計量</vt:lpstr>
      <vt:lpstr>事例の仮説検定</vt:lpstr>
      <vt:lpstr>ソフトウェア（分析ツール）による 対応のある一元配置分散分析</vt:lpstr>
      <vt:lpstr>8.5　（対応のない）二元配置分散分析</vt:lpstr>
      <vt:lpstr>二元配置の実験例（繰り返しあり）</vt:lpstr>
      <vt:lpstr>事例の交互作用の存在を図で予想</vt:lpstr>
      <vt:lpstr>二元配置分散分析の考え方</vt:lpstr>
      <vt:lpstr>変動計算の大まかな手順 （このあと順を追って解説)</vt:lpstr>
      <vt:lpstr>①総変動</vt:lpstr>
      <vt:lpstr>②要因Aによる変動</vt:lpstr>
      <vt:lpstr>③要因Bによる変動</vt:lpstr>
      <vt:lpstr>④交互作用A×Bによる変動　その1</vt:lpstr>
      <vt:lpstr>④交互作用A×Bによる変動　その2</vt:lpstr>
      <vt:lpstr>⑤誤差による変動</vt:lpstr>
      <vt:lpstr>検定統計量の計算と判定</vt:lpstr>
      <vt:lpstr>ソフトウェア（分析ツール）による 二元配置分散分析</vt:lpstr>
      <vt:lpstr>注意（要因間の独立性）</vt:lpstr>
      <vt:lpstr>以上で第８章は終了です。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1637</cp:revision>
  <dcterms:created xsi:type="dcterms:W3CDTF">2012-01-27T05:21:34Z</dcterms:created>
  <dcterms:modified xsi:type="dcterms:W3CDTF">2021-05-06T06:07:44Z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1858586</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