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467" r:id="rId3"/>
    <p:sldId id="478" r:id="rId4"/>
    <p:sldId id="480" r:id="rId5"/>
    <p:sldId id="481" r:id="rId6"/>
    <p:sldId id="479" r:id="rId7"/>
    <p:sldId id="482" r:id="rId8"/>
    <p:sldId id="484" r:id="rId9"/>
    <p:sldId id="483" r:id="rId10"/>
    <p:sldId id="486" r:id="rId11"/>
    <p:sldId id="485" r:id="rId12"/>
    <p:sldId id="487" r:id="rId13"/>
    <p:sldId id="488" r:id="rId14"/>
    <p:sldId id="489"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7" r:id="rId31"/>
    <p:sldId id="506" r:id="rId32"/>
    <p:sldId id="508" r:id="rId33"/>
    <p:sldId id="509" r:id="rId34"/>
    <p:sldId id="510" r:id="rId35"/>
    <p:sldId id="511" r:id="rId36"/>
    <p:sldId id="380"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3"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7B0FF"/>
    <a:srgbClr val="65D7FF"/>
    <a:srgbClr val="79DCFF"/>
    <a:srgbClr val="333300"/>
    <a:srgbClr val="666633"/>
    <a:srgbClr val="DAA600"/>
    <a:srgbClr val="003300"/>
    <a:srgbClr val="93D1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9" autoAdjust="0"/>
    <p:restoredTop sz="96445" autoAdjust="0"/>
  </p:normalViewPr>
  <p:slideViewPr>
    <p:cSldViewPr>
      <p:cViewPr varScale="1">
        <p:scale>
          <a:sx n="73" d="100"/>
          <a:sy n="73" d="100"/>
        </p:scale>
        <p:origin x="51"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0" d="100"/>
          <a:sy n="90" d="100"/>
        </p:scale>
        <p:origin x="3774"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個体1</c:v>
                </c:pt>
              </c:strCache>
            </c:strRef>
          </c:tx>
          <c:spPr>
            <a:ln w="38100" cap="rnd">
              <a:solidFill>
                <a:schemeClr val="accent1"/>
              </a:solidFill>
              <a:round/>
              <a:headEnd type="oval" w="lg" len="lg"/>
              <a:tailEnd type="oval" w="lg" len="lg"/>
            </a:ln>
            <a:effectLst/>
          </c:spPr>
          <c:marker>
            <c:symbol val="circle"/>
            <c:size val="5"/>
            <c:spPr>
              <a:solidFill>
                <a:schemeClr val="accent1"/>
              </a:solidFill>
              <a:ln w="9525">
                <a:solidFill>
                  <a:schemeClr val="accent1"/>
                </a:solidFill>
              </a:ln>
              <a:effectLst/>
            </c:spPr>
          </c:marker>
          <c:cat>
            <c:strRef>
              <c:f>Sheet1!$B$1:$C$1</c:f>
              <c:strCache>
                <c:ptCount val="2"/>
                <c:pt idx="0">
                  <c:v>施肥前</c:v>
                </c:pt>
                <c:pt idx="1">
                  <c:v>施肥後</c:v>
                </c:pt>
              </c:strCache>
            </c:strRef>
          </c:cat>
          <c:val>
            <c:numRef>
              <c:f>Sheet1!$B$2:$C$2</c:f>
              <c:numCache>
                <c:formatCode>General</c:formatCode>
                <c:ptCount val="2"/>
                <c:pt idx="0">
                  <c:v>0.8</c:v>
                </c:pt>
                <c:pt idx="1">
                  <c:v>1.1000000000000001</c:v>
                </c:pt>
              </c:numCache>
            </c:numRef>
          </c:val>
          <c:smooth val="0"/>
          <c:extLst>
            <c:ext xmlns:c16="http://schemas.microsoft.com/office/drawing/2014/chart" uri="{C3380CC4-5D6E-409C-BE32-E72D297353CC}">
              <c16:uniqueId val="{00000000-A57B-41F1-A858-0483AA4CE3E7}"/>
            </c:ext>
          </c:extLst>
        </c:ser>
        <c:ser>
          <c:idx val="1"/>
          <c:order val="1"/>
          <c:tx>
            <c:strRef>
              <c:f>Sheet1!$A$3</c:f>
              <c:strCache>
                <c:ptCount val="1"/>
                <c:pt idx="0">
                  <c:v>個体2</c:v>
                </c:pt>
              </c:strCache>
            </c:strRef>
          </c:tx>
          <c:spPr>
            <a:ln w="38100" cap="rnd">
              <a:solidFill>
                <a:schemeClr val="accent2"/>
              </a:solidFill>
              <a:round/>
              <a:headEnd type="oval" w="lg" len="lg"/>
              <a:tailEnd type="oval" w="lg" len="lg"/>
            </a:ln>
            <a:effectLst/>
          </c:spPr>
          <c:marker>
            <c:symbol val="circle"/>
            <c:size val="5"/>
            <c:spPr>
              <a:solidFill>
                <a:schemeClr val="accent2"/>
              </a:solidFill>
              <a:ln w="9525">
                <a:solidFill>
                  <a:schemeClr val="accent2"/>
                </a:solidFill>
              </a:ln>
              <a:effectLst/>
            </c:spPr>
          </c:marker>
          <c:cat>
            <c:strRef>
              <c:f>Sheet1!$B$1:$C$1</c:f>
              <c:strCache>
                <c:ptCount val="2"/>
                <c:pt idx="0">
                  <c:v>施肥前</c:v>
                </c:pt>
                <c:pt idx="1">
                  <c:v>施肥後</c:v>
                </c:pt>
              </c:strCache>
            </c:strRef>
          </c:cat>
          <c:val>
            <c:numRef>
              <c:f>Sheet1!$B$3:$C$3</c:f>
              <c:numCache>
                <c:formatCode>General</c:formatCode>
                <c:ptCount val="2"/>
                <c:pt idx="0">
                  <c:v>0.7</c:v>
                </c:pt>
                <c:pt idx="1">
                  <c:v>1.5</c:v>
                </c:pt>
              </c:numCache>
            </c:numRef>
          </c:val>
          <c:smooth val="0"/>
          <c:extLst>
            <c:ext xmlns:c16="http://schemas.microsoft.com/office/drawing/2014/chart" uri="{C3380CC4-5D6E-409C-BE32-E72D297353CC}">
              <c16:uniqueId val="{00000003-A57B-41F1-A858-0483AA4CE3E7}"/>
            </c:ext>
          </c:extLst>
        </c:ser>
        <c:ser>
          <c:idx val="2"/>
          <c:order val="2"/>
          <c:tx>
            <c:strRef>
              <c:f>Sheet1!$A$4</c:f>
              <c:strCache>
                <c:ptCount val="1"/>
                <c:pt idx="0">
                  <c:v>個体3</c:v>
                </c:pt>
              </c:strCache>
            </c:strRef>
          </c:tx>
          <c:spPr>
            <a:ln w="38100" cap="rnd">
              <a:solidFill>
                <a:schemeClr val="accent3"/>
              </a:solidFill>
              <a:round/>
              <a:headEnd type="oval" w="lg" len="lg"/>
              <a:tailEnd type="oval" w="lg" len="lg"/>
            </a:ln>
            <a:effectLst/>
          </c:spPr>
          <c:marker>
            <c:symbol val="circle"/>
            <c:size val="5"/>
            <c:spPr>
              <a:solidFill>
                <a:schemeClr val="accent3"/>
              </a:solidFill>
              <a:ln w="9525">
                <a:solidFill>
                  <a:schemeClr val="accent3"/>
                </a:solidFill>
              </a:ln>
              <a:effectLst/>
            </c:spPr>
          </c:marker>
          <c:cat>
            <c:strRef>
              <c:f>Sheet1!$B$1:$C$1</c:f>
              <c:strCache>
                <c:ptCount val="2"/>
                <c:pt idx="0">
                  <c:v>施肥前</c:v>
                </c:pt>
                <c:pt idx="1">
                  <c:v>施肥後</c:v>
                </c:pt>
              </c:strCache>
            </c:strRef>
          </c:cat>
          <c:val>
            <c:numRef>
              <c:f>Sheet1!$B$4:$C$4</c:f>
              <c:numCache>
                <c:formatCode>General</c:formatCode>
                <c:ptCount val="2"/>
                <c:pt idx="0">
                  <c:v>1</c:v>
                </c:pt>
                <c:pt idx="1">
                  <c:v>1</c:v>
                </c:pt>
              </c:numCache>
            </c:numRef>
          </c:val>
          <c:smooth val="0"/>
          <c:extLst>
            <c:ext xmlns:c16="http://schemas.microsoft.com/office/drawing/2014/chart" uri="{C3380CC4-5D6E-409C-BE32-E72D297353CC}">
              <c16:uniqueId val="{00000004-A57B-41F1-A858-0483AA4CE3E7}"/>
            </c:ext>
          </c:extLst>
        </c:ser>
        <c:ser>
          <c:idx val="3"/>
          <c:order val="3"/>
          <c:tx>
            <c:strRef>
              <c:f>Sheet1!$A$5</c:f>
              <c:strCache>
                <c:ptCount val="1"/>
                <c:pt idx="0">
                  <c:v>個体4</c:v>
                </c:pt>
              </c:strCache>
            </c:strRef>
          </c:tx>
          <c:spPr>
            <a:ln w="38100" cap="rnd">
              <a:solidFill>
                <a:srgbClr val="FFC000"/>
              </a:solidFill>
              <a:round/>
              <a:headEnd type="oval"/>
              <a:tailEnd type="oval"/>
            </a:ln>
            <a:effectLst/>
          </c:spPr>
          <c:marker>
            <c:symbol val="circle"/>
            <c:size val="5"/>
            <c:spPr>
              <a:solidFill>
                <a:srgbClr val="FFC000"/>
              </a:solidFill>
              <a:ln w="9525">
                <a:noFill/>
              </a:ln>
              <a:effectLst/>
            </c:spPr>
          </c:marker>
          <c:dPt>
            <c:idx val="1"/>
            <c:marker>
              <c:symbol val="circle"/>
              <c:size val="5"/>
              <c:spPr>
                <a:solidFill>
                  <a:srgbClr val="FFC000"/>
                </a:solidFill>
                <a:ln w="9525">
                  <a:noFill/>
                </a:ln>
                <a:effectLst/>
              </c:spPr>
            </c:marker>
            <c:bubble3D val="0"/>
            <c:spPr>
              <a:ln w="38100" cap="rnd">
                <a:solidFill>
                  <a:srgbClr val="FFC000"/>
                </a:solidFill>
                <a:round/>
                <a:headEnd type="oval" w="lg" len="lg"/>
                <a:tailEnd type="oval" w="lg" len="lg"/>
              </a:ln>
              <a:effectLst/>
            </c:spPr>
            <c:extLst>
              <c:ext xmlns:c16="http://schemas.microsoft.com/office/drawing/2014/chart" uri="{C3380CC4-5D6E-409C-BE32-E72D297353CC}">
                <c16:uniqueId val="{00000008-A57B-41F1-A858-0483AA4CE3E7}"/>
              </c:ext>
            </c:extLst>
          </c:dPt>
          <c:cat>
            <c:strRef>
              <c:f>Sheet1!$B$1:$C$1</c:f>
              <c:strCache>
                <c:ptCount val="2"/>
                <c:pt idx="0">
                  <c:v>施肥前</c:v>
                </c:pt>
                <c:pt idx="1">
                  <c:v>施肥後</c:v>
                </c:pt>
              </c:strCache>
            </c:strRef>
          </c:cat>
          <c:val>
            <c:numRef>
              <c:f>Sheet1!$B$5:$C$5</c:f>
              <c:numCache>
                <c:formatCode>General</c:formatCode>
                <c:ptCount val="2"/>
                <c:pt idx="0">
                  <c:v>0.5</c:v>
                </c:pt>
                <c:pt idx="1">
                  <c:v>1.6</c:v>
                </c:pt>
              </c:numCache>
            </c:numRef>
          </c:val>
          <c:smooth val="0"/>
          <c:extLst>
            <c:ext xmlns:c16="http://schemas.microsoft.com/office/drawing/2014/chart" uri="{C3380CC4-5D6E-409C-BE32-E72D297353CC}">
              <c16:uniqueId val="{00000005-A57B-41F1-A858-0483AA4CE3E7}"/>
            </c:ext>
          </c:extLst>
        </c:ser>
        <c:ser>
          <c:idx val="4"/>
          <c:order val="4"/>
          <c:tx>
            <c:strRef>
              <c:f>Sheet1!$A$6</c:f>
              <c:strCache>
                <c:ptCount val="1"/>
                <c:pt idx="0">
                  <c:v>個体5</c:v>
                </c:pt>
              </c:strCache>
            </c:strRef>
          </c:tx>
          <c:spPr>
            <a:ln w="28575" cap="rnd">
              <a:solidFill>
                <a:schemeClr val="accent5"/>
              </a:solidFill>
              <a:round/>
              <a:headEnd type="oval" w="lg" len="lg"/>
              <a:tailEnd type="oval" w="lg" len="lg"/>
            </a:ln>
            <a:effectLst/>
          </c:spPr>
          <c:marker>
            <c:symbol val="circle"/>
            <c:size val="5"/>
            <c:spPr>
              <a:solidFill>
                <a:schemeClr val="accent5"/>
              </a:solidFill>
              <a:ln w="9525">
                <a:solidFill>
                  <a:schemeClr val="accent5"/>
                </a:solidFill>
              </a:ln>
              <a:effectLst/>
            </c:spPr>
          </c:marker>
          <c:dPt>
            <c:idx val="1"/>
            <c:marker>
              <c:symbol val="circle"/>
              <c:size val="5"/>
              <c:spPr>
                <a:solidFill>
                  <a:schemeClr val="accent5"/>
                </a:solidFill>
                <a:ln w="9525">
                  <a:solidFill>
                    <a:schemeClr val="accent5"/>
                  </a:solidFill>
                </a:ln>
                <a:effectLst/>
              </c:spPr>
            </c:marker>
            <c:bubble3D val="0"/>
            <c:spPr>
              <a:ln w="38100" cap="rnd">
                <a:solidFill>
                  <a:schemeClr val="accent5"/>
                </a:solidFill>
                <a:round/>
                <a:headEnd type="oval" w="lg" len="lg"/>
                <a:tailEnd type="oval" w="lg" len="lg"/>
              </a:ln>
              <a:effectLst/>
            </c:spPr>
            <c:extLst>
              <c:ext xmlns:c16="http://schemas.microsoft.com/office/drawing/2014/chart" uri="{C3380CC4-5D6E-409C-BE32-E72D297353CC}">
                <c16:uniqueId val="{00000007-A57B-41F1-A858-0483AA4CE3E7}"/>
              </c:ext>
            </c:extLst>
          </c:dPt>
          <c:cat>
            <c:strRef>
              <c:f>Sheet1!$B$1:$C$1</c:f>
              <c:strCache>
                <c:ptCount val="2"/>
                <c:pt idx="0">
                  <c:v>施肥前</c:v>
                </c:pt>
                <c:pt idx="1">
                  <c:v>施肥後</c:v>
                </c:pt>
              </c:strCache>
            </c:strRef>
          </c:cat>
          <c:val>
            <c:numRef>
              <c:f>Sheet1!$B$6:$C$6</c:f>
              <c:numCache>
                <c:formatCode>General</c:formatCode>
                <c:ptCount val="2"/>
                <c:pt idx="0">
                  <c:v>0.6</c:v>
                </c:pt>
                <c:pt idx="1">
                  <c:v>1.3</c:v>
                </c:pt>
              </c:numCache>
            </c:numRef>
          </c:val>
          <c:smooth val="0"/>
          <c:extLst>
            <c:ext xmlns:c16="http://schemas.microsoft.com/office/drawing/2014/chart" uri="{C3380CC4-5D6E-409C-BE32-E72D297353CC}">
              <c16:uniqueId val="{00000006-A57B-41F1-A858-0483AA4CE3E7}"/>
            </c:ext>
          </c:extLst>
        </c:ser>
        <c:dLbls>
          <c:showLegendKey val="0"/>
          <c:showVal val="0"/>
          <c:showCatName val="0"/>
          <c:showSerName val="0"/>
          <c:showPercent val="0"/>
          <c:showBubbleSize val="0"/>
        </c:dLbls>
        <c:marker val="1"/>
        <c:smooth val="0"/>
        <c:axId val="283284768"/>
        <c:axId val="345655152"/>
      </c:lineChart>
      <c:catAx>
        <c:axId val="283284768"/>
        <c:scaling>
          <c:orientation val="minMax"/>
        </c:scaling>
        <c:delete val="0"/>
        <c:axPos val="b"/>
        <c:numFmt formatCode="General" sourceLinked="1"/>
        <c:majorTickMark val="none"/>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crossAx val="345655152"/>
        <c:crosses val="autoZero"/>
        <c:auto val="0"/>
        <c:lblAlgn val="ctr"/>
        <c:lblOffset val="100"/>
        <c:noMultiLvlLbl val="0"/>
      </c:catAx>
      <c:valAx>
        <c:axId val="345655152"/>
        <c:scaling>
          <c:orientation val="minMax"/>
          <c:max val="1.7000000000000002"/>
          <c:min val="0.4"/>
        </c:scaling>
        <c:delete val="0"/>
        <c:axPos val="l"/>
        <c:numFmt formatCode="General" sourceLinked="1"/>
        <c:majorTickMark val="none"/>
        <c:minorTickMark val="none"/>
        <c:tickLblPos val="nextTo"/>
        <c:spPr>
          <a:noFill/>
          <a:ln w="38100">
            <a:solidFill>
              <a:schemeClr val="bg1"/>
            </a:solidFill>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crossAx val="283284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2021/7/7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162800" cy="1143000"/>
          </a:xfrm>
        </p:spPr>
        <p:txBody>
          <a:bodyPr/>
          <a:lstStyle>
            <a:lvl1pPr>
              <a:defRPr b="1">
                <a:effectLst>
                  <a:outerShdw blurRad="38100" dist="38100" dir="2700000" algn="tl">
                    <a:srgbClr val="000000">
                      <a:alpha val="43137"/>
                    </a:srgbClr>
                  </a:outerShdw>
                </a:effectLst>
                <a:latin typeface="+mj-ea"/>
                <a:ea typeface="+mj-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lgn="just">
              <a:defRPr sz="3000">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9.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2.gif"/><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3.bin"/><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19.bin"/><Relationship Id="rId18" Type="http://schemas.openxmlformats.org/officeDocument/2006/relationships/image" Target="../media/image52.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49.wmf"/><Relationship Id="rId17"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51.wmf"/><Relationship Id="rId1" Type="http://schemas.openxmlformats.org/officeDocument/2006/relationships/vmlDrawing" Target="../drawings/vmlDrawing6.vml"/><Relationship Id="rId6" Type="http://schemas.openxmlformats.org/officeDocument/2006/relationships/image" Target="../media/image46.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17.bin"/><Relationship Id="rId14" Type="http://schemas.openxmlformats.org/officeDocument/2006/relationships/image" Target="../media/image50.wmf"/></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57.wmf"/><Relationship Id="rId3" Type="http://schemas.openxmlformats.org/officeDocument/2006/relationships/oleObject" Target="../embeddings/oleObject22.bin"/><Relationship Id="rId7" Type="http://schemas.openxmlformats.org/officeDocument/2006/relationships/image" Target="../media/image54.wmf"/><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56.wmf"/><Relationship Id="rId5" Type="http://schemas.openxmlformats.org/officeDocument/2006/relationships/image" Target="../media/image60.png"/><Relationship Id="rId10" Type="http://schemas.openxmlformats.org/officeDocument/2006/relationships/oleObject" Target="../embeddings/oleObject25.bin"/><Relationship Id="rId4" Type="http://schemas.openxmlformats.org/officeDocument/2006/relationships/image" Target="../media/image53.wmf"/><Relationship Id="rId9" Type="http://schemas.openxmlformats.org/officeDocument/2006/relationships/image" Target="../media/image55.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8.wmf"/></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wmf"/><Relationship Id="rId5" Type="http://schemas.openxmlformats.org/officeDocument/2006/relationships/oleObject" Target="../embeddings/oleObject28.bin"/><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0.wmf"/><Relationship Id="rId5" Type="http://schemas.openxmlformats.org/officeDocument/2006/relationships/oleObject" Target="../embeddings/oleObject30.bin"/><Relationship Id="rId4" Type="http://schemas.openxmlformats.org/officeDocument/2006/relationships/image" Target="../media/image69.wmf"/></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oleObject" Target="../embeddings/oleObject31.bin"/><Relationship Id="rId7"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2.wmf"/><Relationship Id="rId5" Type="http://schemas.openxmlformats.org/officeDocument/2006/relationships/oleObject" Target="../embeddings/oleObject32.bin"/><Relationship Id="rId4" Type="http://schemas.openxmlformats.org/officeDocument/2006/relationships/image" Target="../media/image71.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8.wmf"/><Relationship Id="rId5" Type="http://schemas.openxmlformats.org/officeDocument/2006/relationships/oleObject" Target="../embeddings/oleObject34.bin"/><Relationship Id="rId10" Type="http://schemas.openxmlformats.org/officeDocument/2006/relationships/image" Target="../media/image91.png"/><Relationship Id="rId4" Type="http://schemas.openxmlformats.org/officeDocument/2006/relationships/image" Target="../media/image87.wmf"/><Relationship Id="rId9"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2.wmf"/><Relationship Id="rId4" Type="http://schemas.openxmlformats.org/officeDocument/2006/relationships/oleObject" Target="../embeddings/oleObject3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9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image" Target="../media/image30.png"/><Relationship Id="rId5" Type="http://schemas.openxmlformats.org/officeDocument/2006/relationships/oleObject" Target="../embeddings/oleObject2.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2.gif"/><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99592" y="620688"/>
            <a:ext cx="7651576"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第７章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539552" y="2852936"/>
            <a:ext cx="5919192" cy="2514600"/>
          </a:xfrm>
        </p:spPr>
        <p:txBody>
          <a:bodyPr/>
          <a:lstStyle/>
          <a:p>
            <a:pPr>
              <a:buNone/>
            </a:pPr>
            <a:r>
              <a:rPr lang="en-US" altLang="ja-JP"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2</a:t>
            </a:r>
            <a:r>
              <a:rPr lang="ja-JP" altLang="en-US"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群の平均の差の検定</a:t>
            </a:r>
            <a:endParaRPr lang="en-US" altLang="ja-JP"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2</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版　</a:t>
            </a:r>
            <a:r>
              <a:rPr lang="ja-JP" altLang="en-US" sz="2000" dirty="0" err="1">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ー</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検定から多変量解析・実験計画法・ベイズ統計学までー</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（オーム社）</a:t>
            </a: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endParaRPr lang="en-US" altLang="ja-JP" sz="1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E4A70BF4-FFAA-449B-A0D3-1848A70EFA7A}"/>
              </a:ext>
            </a:extLst>
          </p:cNvPr>
          <p:cNvSpPr/>
          <p:nvPr/>
        </p:nvSpPr>
        <p:spPr>
          <a:xfrm>
            <a:off x="6444208" y="4519373"/>
            <a:ext cx="1872209" cy="1419653"/>
          </a:xfrm>
          <a:prstGeom prst="rect">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9CB57CE-C5A9-4CE1-B0FF-BAB0CC03F67E}"/>
              </a:ext>
            </a:extLst>
          </p:cNvPr>
          <p:cNvSpPr/>
          <p:nvPr/>
        </p:nvSpPr>
        <p:spPr>
          <a:xfrm>
            <a:off x="548680" y="4529627"/>
            <a:ext cx="3952214" cy="1419653"/>
          </a:xfrm>
          <a:prstGeom prst="rect">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24827E8-BE27-4F06-BDBB-A1379C8AD4A1}"/>
              </a:ext>
            </a:extLst>
          </p:cNvPr>
          <p:cNvSpPr>
            <a:spLocks noGrp="1"/>
          </p:cNvSpPr>
          <p:nvPr>
            <p:ph type="title"/>
          </p:nvPr>
        </p:nvSpPr>
        <p:spPr>
          <a:xfrm>
            <a:off x="990600" y="620688"/>
            <a:ext cx="7162800" cy="1143000"/>
          </a:xfrm>
        </p:spPr>
        <p:txBody>
          <a:bodyPr/>
          <a:lstStyle/>
          <a:p>
            <a:r>
              <a:rPr kumimoji="1" lang="ja-JP" altLang="en-US" sz="3500" dirty="0"/>
              <a:t>検定統計量②</a:t>
            </a:r>
            <a:br>
              <a:rPr kumimoji="1" lang="en-US" altLang="ja-JP" sz="3500" dirty="0"/>
            </a:br>
            <a:r>
              <a:rPr kumimoji="1" lang="ja-JP" altLang="en-US" sz="3500" dirty="0"/>
              <a:t>母分散が未知の場合（ｔ検定）</a:t>
            </a:r>
          </a:p>
        </p:txBody>
      </p:sp>
      <p:sp>
        <p:nvSpPr>
          <p:cNvPr id="4" name="テキスト ボックス 3">
            <a:extLst>
              <a:ext uri="{FF2B5EF4-FFF2-40B4-BE49-F238E27FC236}">
                <a16:creationId xmlns:a16="http://schemas.microsoft.com/office/drawing/2014/main" id="{68A1ECCD-A509-408F-A1FF-15352D572CCB}"/>
              </a:ext>
            </a:extLst>
          </p:cNvPr>
          <p:cNvSpPr txBox="1"/>
          <p:nvPr/>
        </p:nvSpPr>
        <p:spPr>
          <a:xfrm>
            <a:off x="682666" y="1998123"/>
            <a:ext cx="2100255" cy="338554"/>
          </a:xfrm>
          <a:prstGeom prst="rect">
            <a:avLst/>
          </a:prstGeom>
          <a:noFill/>
        </p:spPr>
        <p:txBody>
          <a:bodyPr wrap="none" rtlCol="0">
            <a:spAutoFit/>
          </a:bodyPr>
          <a:lstStyle/>
          <a:p>
            <a:pPr algn="l"/>
            <a:r>
              <a:rPr kumimoji="1" lang="ja-JP" altLang="en-US" sz="16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検定の統計量（途中）</a:t>
            </a:r>
          </a:p>
        </p:txBody>
      </p:sp>
      <p:graphicFrame>
        <p:nvGraphicFramePr>
          <p:cNvPr id="5" name="オブジェクト 4">
            <a:extLst>
              <a:ext uri="{FF2B5EF4-FFF2-40B4-BE49-F238E27FC236}">
                <a16:creationId xmlns:a16="http://schemas.microsoft.com/office/drawing/2014/main" id="{5FC2471B-F67B-4A92-8EA9-A3C9D4E13DF9}"/>
              </a:ext>
            </a:extLst>
          </p:cNvPr>
          <p:cNvGraphicFramePr>
            <a:graphicFrameLocks noChangeAspect="1"/>
          </p:cNvGraphicFramePr>
          <p:nvPr>
            <p:extLst>
              <p:ext uri="{D42A27DB-BD31-4B8C-83A1-F6EECF244321}">
                <p14:modId xmlns:p14="http://schemas.microsoft.com/office/powerpoint/2010/main" val="318867088"/>
              </p:ext>
            </p:extLst>
          </p:nvPr>
        </p:nvGraphicFramePr>
        <p:xfrm>
          <a:off x="753973" y="2447858"/>
          <a:ext cx="2109787" cy="1079500"/>
        </p:xfrm>
        <a:graphic>
          <a:graphicData uri="http://schemas.openxmlformats.org/presentationml/2006/ole">
            <mc:AlternateContent xmlns:mc="http://schemas.openxmlformats.org/markup-compatibility/2006">
              <mc:Choice xmlns:v="urn:schemas-microsoft-com:vml" Requires="v">
                <p:oleObj spid="_x0000_s7531" name="Equation" r:id="rId3" imgW="1384200" imgH="711000" progId="Equation.DSMT4">
                  <p:embed/>
                </p:oleObj>
              </mc:Choice>
              <mc:Fallback>
                <p:oleObj name="Equation" r:id="rId3" imgW="1384200" imgH="711000" progId="Equation.DSMT4">
                  <p:embed/>
                  <p:pic>
                    <p:nvPicPr>
                      <p:cNvPr id="23" name="オブジェクト 22">
                        <a:extLst>
                          <a:ext uri="{FF2B5EF4-FFF2-40B4-BE49-F238E27FC236}">
                            <a16:creationId xmlns:a16="http://schemas.microsoft.com/office/drawing/2014/main" id="{FD4EF21D-7EAB-4C66-AC64-3FDE60C58D22}"/>
                          </a:ext>
                        </a:extLst>
                      </p:cNvPr>
                      <p:cNvPicPr>
                        <a:picLocks noChangeAspect="1" noChangeArrowheads="1"/>
                      </p:cNvPicPr>
                      <p:nvPr/>
                    </p:nvPicPr>
                    <p:blipFill>
                      <a:blip r:embed="rId4"/>
                      <a:srcRect/>
                      <a:stretch>
                        <a:fillRect/>
                      </a:stretch>
                    </p:blipFill>
                    <p:spPr bwMode="auto">
                      <a:xfrm>
                        <a:off x="753973" y="2447858"/>
                        <a:ext cx="2109787" cy="1079500"/>
                      </a:xfrm>
                      <a:prstGeom prst="rect">
                        <a:avLst/>
                      </a:prstGeom>
                      <a:noFill/>
                    </p:spPr>
                  </p:pic>
                </p:oleObj>
              </mc:Fallback>
            </mc:AlternateContent>
          </a:graphicData>
        </a:graphic>
      </p:graphicFrame>
      <p:sp>
        <p:nvSpPr>
          <p:cNvPr id="6" name="矢印: 折線 5">
            <a:extLst>
              <a:ext uri="{FF2B5EF4-FFF2-40B4-BE49-F238E27FC236}">
                <a16:creationId xmlns:a16="http://schemas.microsoft.com/office/drawing/2014/main" id="{323D3328-A8F8-4E77-A314-F6335ACFC384}"/>
              </a:ext>
            </a:extLst>
          </p:cNvPr>
          <p:cNvSpPr/>
          <p:nvPr/>
        </p:nvSpPr>
        <p:spPr>
          <a:xfrm rot="16200000" flipH="1">
            <a:off x="2055920" y="1998223"/>
            <a:ext cx="498122" cy="1325436"/>
          </a:xfrm>
          <a:prstGeom prst="bentArrow">
            <a:avLst>
              <a:gd name="adj1" fmla="val 9849"/>
              <a:gd name="adj2" fmla="val 15196"/>
              <a:gd name="adj3" fmla="val 25000"/>
              <a:gd name="adj4" fmla="val 43750"/>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2E864A2D-9E78-4C5F-AAC5-A274659853B3}"/>
              </a:ext>
            </a:extLst>
          </p:cNvPr>
          <p:cNvSpPr txBox="1"/>
          <p:nvPr/>
        </p:nvSpPr>
        <p:spPr>
          <a:xfrm>
            <a:off x="2914213" y="2106942"/>
            <a:ext cx="3315574" cy="553998"/>
          </a:xfrm>
          <a:prstGeom prst="rect">
            <a:avLst/>
          </a:prstGeom>
          <a:noFill/>
        </p:spPr>
        <p:txBody>
          <a:bodyPr wrap="square" rtlCol="0">
            <a:spAutoFit/>
          </a:bodyPr>
          <a:lstStyle/>
          <a:p>
            <a:pPr algn="just"/>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不偏分散なので観測データから計算できるが，</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群あるので値も</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種類ある</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楕円 7">
            <a:extLst>
              <a:ext uri="{FF2B5EF4-FFF2-40B4-BE49-F238E27FC236}">
                <a16:creationId xmlns:a16="http://schemas.microsoft.com/office/drawing/2014/main" id="{408AC4C9-1C51-49CC-A7C1-76E7092D46D1}"/>
              </a:ext>
            </a:extLst>
          </p:cNvPr>
          <p:cNvSpPr/>
          <p:nvPr/>
        </p:nvSpPr>
        <p:spPr>
          <a:xfrm>
            <a:off x="1584160" y="2942923"/>
            <a:ext cx="297268" cy="334477"/>
          </a:xfrm>
          <a:prstGeom prst="ellipse">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オブジェクト 9">
            <a:extLst>
              <a:ext uri="{FF2B5EF4-FFF2-40B4-BE49-F238E27FC236}">
                <a16:creationId xmlns:a16="http://schemas.microsoft.com/office/drawing/2014/main" id="{34A2EFC4-511C-4BAB-8702-DB3D7FF43512}"/>
              </a:ext>
            </a:extLst>
          </p:cNvPr>
          <p:cNvGraphicFramePr>
            <a:graphicFrameLocks noChangeAspect="1"/>
          </p:cNvGraphicFramePr>
          <p:nvPr>
            <p:extLst>
              <p:ext uri="{D42A27DB-BD31-4B8C-83A1-F6EECF244321}">
                <p14:modId xmlns:p14="http://schemas.microsoft.com/office/powerpoint/2010/main" val="1784677290"/>
              </p:ext>
            </p:extLst>
          </p:nvPr>
        </p:nvGraphicFramePr>
        <p:xfrm>
          <a:off x="5364088" y="3226246"/>
          <a:ext cx="1947863" cy="649287"/>
        </p:xfrm>
        <a:graphic>
          <a:graphicData uri="http://schemas.openxmlformats.org/presentationml/2006/ole">
            <mc:AlternateContent xmlns:mc="http://schemas.openxmlformats.org/markup-compatibility/2006">
              <mc:Choice xmlns:v="urn:schemas-microsoft-com:vml" Requires="v">
                <p:oleObj spid="_x0000_s7532" name="Equation" r:id="rId5" imgW="1371600" imgH="457200" progId="Equation.DSMT4">
                  <p:embed/>
                </p:oleObj>
              </mc:Choice>
              <mc:Fallback>
                <p:oleObj name="Equation" r:id="rId5" imgW="1371600" imgH="457200" progId="Equation.DSMT4">
                  <p:embed/>
                  <p:pic>
                    <p:nvPicPr>
                      <p:cNvPr id="0" name="Object 1"/>
                      <p:cNvPicPr>
                        <a:picLocks noChangeAspect="1" noChangeArrowheads="1"/>
                      </p:cNvPicPr>
                      <p:nvPr/>
                    </p:nvPicPr>
                    <p:blipFill>
                      <a:blip r:embed="rId6"/>
                      <a:srcRect/>
                      <a:stretch>
                        <a:fillRect/>
                      </a:stretch>
                    </p:blipFill>
                    <p:spPr bwMode="auto">
                      <a:xfrm>
                        <a:off x="5364088" y="3226246"/>
                        <a:ext cx="1947863" cy="649287"/>
                      </a:xfrm>
                      <a:prstGeom prst="rect">
                        <a:avLst/>
                      </a:prstGeom>
                      <a:noFill/>
                    </p:spPr>
                  </p:pic>
                </p:oleObj>
              </mc:Fallback>
            </mc:AlternateContent>
          </a:graphicData>
        </a:graphic>
      </p:graphicFrame>
      <p:graphicFrame>
        <p:nvGraphicFramePr>
          <p:cNvPr id="12" name="オブジェクト 11">
            <a:extLst>
              <a:ext uri="{FF2B5EF4-FFF2-40B4-BE49-F238E27FC236}">
                <a16:creationId xmlns:a16="http://schemas.microsoft.com/office/drawing/2014/main" id="{95FFB55B-99E2-4C89-9636-6FB9688AAC58}"/>
              </a:ext>
            </a:extLst>
          </p:cNvPr>
          <p:cNvGraphicFramePr>
            <a:graphicFrameLocks noChangeAspect="1"/>
          </p:cNvGraphicFramePr>
          <p:nvPr>
            <p:extLst>
              <p:ext uri="{D42A27DB-BD31-4B8C-83A1-F6EECF244321}">
                <p14:modId xmlns:p14="http://schemas.microsoft.com/office/powerpoint/2010/main" val="4199928683"/>
              </p:ext>
            </p:extLst>
          </p:nvPr>
        </p:nvGraphicFramePr>
        <p:xfrm>
          <a:off x="682666" y="4934922"/>
          <a:ext cx="3683003" cy="1014358"/>
        </p:xfrm>
        <a:graphic>
          <a:graphicData uri="http://schemas.openxmlformats.org/presentationml/2006/ole">
            <mc:AlternateContent xmlns:mc="http://schemas.openxmlformats.org/markup-compatibility/2006">
              <mc:Choice xmlns:v="urn:schemas-microsoft-com:vml" Requires="v">
                <p:oleObj spid="_x0000_s7533" name="Equation" r:id="rId7" imgW="2577960" imgH="711000" progId="Equation.DSMT4">
                  <p:embed/>
                </p:oleObj>
              </mc:Choice>
              <mc:Fallback>
                <p:oleObj name="Equation" r:id="rId7" imgW="2577960" imgH="711000" progId="Equation.DSMT4">
                  <p:embed/>
                  <p:pic>
                    <p:nvPicPr>
                      <p:cNvPr id="0" name="Object 3"/>
                      <p:cNvPicPr>
                        <a:picLocks noChangeAspect="1" noChangeArrowheads="1"/>
                      </p:cNvPicPr>
                      <p:nvPr/>
                    </p:nvPicPr>
                    <p:blipFill>
                      <a:blip r:embed="rId8"/>
                      <a:srcRect/>
                      <a:stretch>
                        <a:fillRect/>
                      </a:stretch>
                    </p:blipFill>
                    <p:spPr bwMode="auto">
                      <a:xfrm>
                        <a:off x="682666" y="4934922"/>
                        <a:ext cx="3683003" cy="1014358"/>
                      </a:xfrm>
                      <a:prstGeom prst="rect">
                        <a:avLst/>
                      </a:prstGeom>
                      <a:noFill/>
                    </p:spPr>
                  </p:pic>
                </p:oleObj>
              </mc:Fallback>
            </mc:AlternateContent>
          </a:graphicData>
        </a:graphic>
      </p:graphicFrame>
      <p:graphicFrame>
        <p:nvGraphicFramePr>
          <p:cNvPr id="14" name="オブジェクト 13">
            <a:extLst>
              <a:ext uri="{FF2B5EF4-FFF2-40B4-BE49-F238E27FC236}">
                <a16:creationId xmlns:a16="http://schemas.microsoft.com/office/drawing/2014/main" id="{24AA53C5-78D7-4CAF-B44A-CAA734E59D94}"/>
              </a:ext>
            </a:extLst>
          </p:cNvPr>
          <p:cNvGraphicFramePr>
            <a:graphicFrameLocks noChangeAspect="1"/>
          </p:cNvGraphicFramePr>
          <p:nvPr>
            <p:extLst>
              <p:ext uri="{D42A27DB-BD31-4B8C-83A1-F6EECF244321}">
                <p14:modId xmlns:p14="http://schemas.microsoft.com/office/powerpoint/2010/main" val="1039826590"/>
              </p:ext>
            </p:extLst>
          </p:nvPr>
        </p:nvGraphicFramePr>
        <p:xfrm>
          <a:off x="6515631" y="4955717"/>
          <a:ext cx="1729362" cy="972767"/>
        </p:xfrm>
        <a:graphic>
          <a:graphicData uri="http://schemas.openxmlformats.org/presentationml/2006/ole">
            <mc:AlternateContent xmlns:mc="http://schemas.openxmlformats.org/markup-compatibility/2006">
              <mc:Choice xmlns:v="urn:schemas-microsoft-com:vml" Requires="v">
                <p:oleObj spid="_x0000_s7534" name="Equation" r:id="rId9" imgW="1143000" imgH="647640" progId="Equation.DSMT4">
                  <p:embed/>
                </p:oleObj>
              </mc:Choice>
              <mc:Fallback>
                <p:oleObj name="Equation" r:id="rId9" imgW="1143000" imgH="647640" progId="Equation.DSMT4">
                  <p:embed/>
                  <p:pic>
                    <p:nvPicPr>
                      <p:cNvPr id="0" name="Object 5"/>
                      <p:cNvPicPr>
                        <a:picLocks noChangeAspect="1" noChangeArrowheads="1"/>
                      </p:cNvPicPr>
                      <p:nvPr/>
                    </p:nvPicPr>
                    <p:blipFill>
                      <a:blip r:embed="rId10"/>
                      <a:srcRect/>
                      <a:stretch>
                        <a:fillRect/>
                      </a:stretch>
                    </p:blipFill>
                    <p:spPr bwMode="auto">
                      <a:xfrm>
                        <a:off x="6515631" y="4955717"/>
                        <a:ext cx="1729362" cy="972767"/>
                      </a:xfrm>
                      <a:prstGeom prst="rect">
                        <a:avLst/>
                      </a:prstGeom>
                      <a:noFill/>
                    </p:spPr>
                  </p:pic>
                </p:oleObj>
              </mc:Fallback>
            </mc:AlternateContent>
          </a:graphicData>
        </a:graphic>
      </p:graphicFrame>
      <p:sp>
        <p:nvSpPr>
          <p:cNvPr id="15" name="テキスト ボックス 14">
            <a:extLst>
              <a:ext uri="{FF2B5EF4-FFF2-40B4-BE49-F238E27FC236}">
                <a16:creationId xmlns:a16="http://schemas.microsoft.com/office/drawing/2014/main" id="{7A294C1A-F0E6-4092-91E8-A0C35633EB2F}"/>
              </a:ext>
            </a:extLst>
          </p:cNvPr>
          <p:cNvSpPr txBox="1"/>
          <p:nvPr/>
        </p:nvSpPr>
        <p:spPr>
          <a:xfrm>
            <a:off x="2148517" y="3550890"/>
            <a:ext cx="3315574"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不偏分散の加重平均を用いる</a:t>
            </a:r>
          </a:p>
        </p:txBody>
      </p:sp>
      <p:sp>
        <p:nvSpPr>
          <p:cNvPr id="16" name="矢印: 折線 15">
            <a:extLst>
              <a:ext uri="{FF2B5EF4-FFF2-40B4-BE49-F238E27FC236}">
                <a16:creationId xmlns:a16="http://schemas.microsoft.com/office/drawing/2014/main" id="{81A3A45A-19DB-4F5B-ABBE-9A3C68411473}"/>
              </a:ext>
            </a:extLst>
          </p:cNvPr>
          <p:cNvSpPr/>
          <p:nvPr/>
        </p:nvSpPr>
        <p:spPr>
          <a:xfrm rot="16200000">
            <a:off x="3352775" y="1615931"/>
            <a:ext cx="281125" cy="3648214"/>
          </a:xfrm>
          <a:prstGeom prst="bentArrow">
            <a:avLst>
              <a:gd name="adj1" fmla="val 21262"/>
              <a:gd name="adj2" fmla="val 26609"/>
              <a:gd name="adj3" fmla="val 25000"/>
              <a:gd name="adj4" fmla="val 43750"/>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26DBF616-DF5E-421F-B487-B512D6254240}"/>
              </a:ext>
            </a:extLst>
          </p:cNvPr>
          <p:cNvSpPr txBox="1"/>
          <p:nvPr/>
        </p:nvSpPr>
        <p:spPr>
          <a:xfrm>
            <a:off x="611560" y="4529627"/>
            <a:ext cx="3889334" cy="323165"/>
          </a:xfrm>
          <a:prstGeom prst="rect">
            <a:avLst/>
          </a:prstGeom>
          <a:noFill/>
        </p:spPr>
        <p:txBody>
          <a:bodyPr wrap="square" rtlCol="0">
            <a:spAutoFit/>
          </a:bodyPr>
          <a:lstStyle/>
          <a:p>
            <a:pPr algn="l"/>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検定の統計量（対応なし</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群，アンバランス）</a:t>
            </a:r>
          </a:p>
        </p:txBody>
      </p:sp>
      <p:sp>
        <p:nvSpPr>
          <p:cNvPr id="19" name="テキスト ボックス 18">
            <a:extLst>
              <a:ext uri="{FF2B5EF4-FFF2-40B4-BE49-F238E27FC236}">
                <a16:creationId xmlns:a16="http://schemas.microsoft.com/office/drawing/2014/main" id="{96ADF8B7-6B3A-4B51-928C-FFE4C09E47FA}"/>
              </a:ext>
            </a:extLst>
          </p:cNvPr>
          <p:cNvSpPr txBox="1"/>
          <p:nvPr/>
        </p:nvSpPr>
        <p:spPr>
          <a:xfrm>
            <a:off x="4705290" y="4672245"/>
            <a:ext cx="1584176" cy="553998"/>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群の標本サイズが同じ</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の場合</a:t>
            </a:r>
          </a:p>
        </p:txBody>
      </p:sp>
      <p:cxnSp>
        <p:nvCxnSpPr>
          <p:cNvPr id="20" name="直線矢印コネクタ 19">
            <a:extLst>
              <a:ext uri="{FF2B5EF4-FFF2-40B4-BE49-F238E27FC236}">
                <a16:creationId xmlns:a16="http://schemas.microsoft.com/office/drawing/2014/main" id="{B408ED25-7CBF-4FD0-94A1-4FF194FF9E62}"/>
              </a:ext>
            </a:extLst>
          </p:cNvPr>
          <p:cNvCxnSpPr>
            <a:cxnSpLocks/>
          </p:cNvCxnSpPr>
          <p:nvPr/>
        </p:nvCxnSpPr>
        <p:spPr>
          <a:xfrm>
            <a:off x="4782661" y="5229200"/>
            <a:ext cx="1584176" cy="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E8AF668A-9F80-4BB9-A123-0F7204D935F9}"/>
              </a:ext>
            </a:extLst>
          </p:cNvPr>
          <p:cNvSpPr txBox="1"/>
          <p:nvPr/>
        </p:nvSpPr>
        <p:spPr>
          <a:xfrm>
            <a:off x="6366292" y="4510663"/>
            <a:ext cx="2011935"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対応なし</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群，バランス</a:t>
            </a:r>
          </a:p>
        </p:txBody>
      </p:sp>
    </p:spTree>
    <p:extLst>
      <p:ext uri="{BB962C8B-B14F-4D97-AF65-F5344CB8AC3E}">
        <p14:creationId xmlns:p14="http://schemas.microsoft.com/office/powerpoint/2010/main" val="316165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6" grpId="0" animBg="1"/>
      <p:bldP spid="7" grpId="0"/>
      <p:bldP spid="8" grpId="0" animBg="1"/>
      <p:bldP spid="15" grpId="0"/>
      <p:bldP spid="16" grpId="0" animBg="1"/>
      <p:bldP spid="17"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7497C7-F3D1-47C8-94BE-7EB12355ACE6}"/>
              </a:ext>
            </a:extLst>
          </p:cNvPr>
          <p:cNvSpPr>
            <a:spLocks noGrp="1"/>
          </p:cNvSpPr>
          <p:nvPr>
            <p:ph type="title"/>
          </p:nvPr>
        </p:nvSpPr>
        <p:spPr>
          <a:xfrm>
            <a:off x="267631" y="610581"/>
            <a:ext cx="8621960" cy="1143000"/>
          </a:xfrm>
        </p:spPr>
        <p:txBody>
          <a:bodyPr/>
          <a:lstStyle/>
          <a:p>
            <a:r>
              <a:rPr kumimoji="1" lang="ja-JP" altLang="en-US" sz="3500" dirty="0"/>
              <a:t>対応のない</a:t>
            </a:r>
            <a:r>
              <a:rPr kumimoji="1" lang="en-US" altLang="ja-JP" sz="3500" dirty="0"/>
              <a:t>2</a:t>
            </a:r>
            <a:r>
              <a:rPr kumimoji="1" lang="ja-JP" altLang="en-US" sz="3500" dirty="0"/>
              <a:t>群の平均の差の</a:t>
            </a:r>
            <a:r>
              <a:rPr kumimoji="1" lang="ja-JP" altLang="en-US" sz="3500" dirty="0" err="1"/>
              <a:t>ｔ</a:t>
            </a:r>
            <a:r>
              <a:rPr kumimoji="1" lang="ja-JP" altLang="en-US" sz="3500" dirty="0"/>
              <a:t>検定</a:t>
            </a:r>
            <a:br>
              <a:rPr kumimoji="1" lang="en-US" altLang="ja-JP" sz="3500" dirty="0"/>
            </a:br>
            <a:r>
              <a:rPr kumimoji="1" lang="ja-JP" altLang="en-US" sz="3500" dirty="0"/>
              <a:t>（スチューデントのｔ検定）</a:t>
            </a:r>
          </a:p>
        </p:txBody>
      </p:sp>
      <p:pic>
        <p:nvPicPr>
          <p:cNvPr id="4" name="図 3">
            <a:extLst>
              <a:ext uri="{FF2B5EF4-FFF2-40B4-BE49-F238E27FC236}">
                <a16:creationId xmlns:a16="http://schemas.microsoft.com/office/drawing/2014/main" id="{D1D00E42-EC56-4CC0-9926-A4626A18AC50}"/>
              </a:ext>
            </a:extLst>
          </p:cNvPr>
          <p:cNvPicPr>
            <a:picLocks noChangeAspect="1"/>
          </p:cNvPicPr>
          <p:nvPr/>
        </p:nvPicPr>
        <p:blipFill rotWithShape="1">
          <a:blip r:embed="rId3"/>
          <a:srcRect l="72922"/>
          <a:stretch/>
        </p:blipFill>
        <p:spPr>
          <a:xfrm>
            <a:off x="6104424" y="2711505"/>
            <a:ext cx="1401042" cy="1875106"/>
          </a:xfrm>
          <a:prstGeom prst="rect">
            <a:avLst/>
          </a:prstGeom>
        </p:spPr>
      </p:pic>
      <p:pic>
        <p:nvPicPr>
          <p:cNvPr id="5" name="図 4">
            <a:extLst>
              <a:ext uri="{FF2B5EF4-FFF2-40B4-BE49-F238E27FC236}">
                <a16:creationId xmlns:a16="http://schemas.microsoft.com/office/drawing/2014/main" id="{E0FDF337-F699-49B8-B7CE-F978A103A8A2}"/>
              </a:ext>
            </a:extLst>
          </p:cNvPr>
          <p:cNvPicPr>
            <a:picLocks noChangeAspect="1"/>
          </p:cNvPicPr>
          <p:nvPr/>
        </p:nvPicPr>
        <p:blipFill rotWithShape="1">
          <a:blip r:embed="rId3"/>
          <a:srcRect l="72922"/>
          <a:stretch/>
        </p:blipFill>
        <p:spPr>
          <a:xfrm flipH="1">
            <a:off x="2007689" y="3054526"/>
            <a:ext cx="1117286" cy="1509147"/>
          </a:xfrm>
          <a:prstGeom prst="rect">
            <a:avLst/>
          </a:prstGeom>
        </p:spPr>
      </p:pic>
      <p:sp>
        <p:nvSpPr>
          <p:cNvPr id="6" name="正方形/長方形 5">
            <a:extLst>
              <a:ext uri="{FF2B5EF4-FFF2-40B4-BE49-F238E27FC236}">
                <a16:creationId xmlns:a16="http://schemas.microsoft.com/office/drawing/2014/main" id="{C17D220D-EB6F-4E70-8FAD-B01965BE2D6E}"/>
              </a:ext>
            </a:extLst>
          </p:cNvPr>
          <p:cNvSpPr/>
          <p:nvPr/>
        </p:nvSpPr>
        <p:spPr>
          <a:xfrm>
            <a:off x="5362691" y="2322996"/>
            <a:ext cx="2230623" cy="584775"/>
          </a:xfrm>
          <a:prstGeom prst="rect">
            <a:avLst/>
          </a:prstGeom>
          <a:noFill/>
        </p:spPr>
        <p:txBody>
          <a:bodyPr wrap="square">
            <a:spAutoFit/>
          </a:bodyPr>
          <a:lstStyle/>
          <a:p>
            <a:pPr algn="just"/>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有意水準</a:t>
            </a:r>
            <a:r>
              <a:rPr lang="en-US" altLang="ja-JP"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α</a:t>
            </a:r>
            <a:r>
              <a:rPr lang="ja-JP" altLang="en-US" sz="1600" dirty="0" err="1">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だけで</a:t>
            </a:r>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なく</a:t>
            </a:r>
            <a:r>
              <a:rPr lang="ja-JP" altLang="en-US" sz="1600" dirty="0">
                <a:solidFill>
                  <a:srgbClr val="FFFF00"/>
                </a:solidFill>
                <a:latin typeface="ＭＳ ゴシック" panose="020B0609070205080204" pitchFamily="49" charset="-128"/>
                <a:ea typeface="ＭＳ ゴシック" panose="020B0609070205080204" pitchFamily="49" charset="-128"/>
                <a:cs typeface="Times New Roman" panose="02020603050405020304" pitchFamily="18" charset="0"/>
              </a:rPr>
              <a:t>自由度でも変化</a:t>
            </a:r>
            <a:endPar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DFD79D05-81FF-4AFA-B7A4-24852B42DBA3}"/>
              </a:ext>
            </a:extLst>
          </p:cNvPr>
          <p:cNvSpPr/>
          <p:nvPr/>
        </p:nvSpPr>
        <p:spPr>
          <a:xfrm>
            <a:off x="3885950" y="4062098"/>
            <a:ext cx="1731042" cy="369332"/>
          </a:xfrm>
          <a:prstGeom prst="rect">
            <a:avLst/>
          </a:prstGeom>
          <a:noFill/>
        </p:spPr>
        <p:txBody>
          <a:bodyPr wrap="square">
            <a:spAutoFit/>
          </a:bodyPr>
          <a:lstStyle/>
          <a:p>
            <a:pPr algn="just"/>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信頼係数</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t>
            </a:r>
          </a:p>
        </p:txBody>
      </p:sp>
      <p:cxnSp>
        <p:nvCxnSpPr>
          <p:cNvPr id="15" name="コネクタ: 曲線 14">
            <a:extLst>
              <a:ext uri="{FF2B5EF4-FFF2-40B4-BE49-F238E27FC236}">
                <a16:creationId xmlns:a16="http://schemas.microsoft.com/office/drawing/2014/main" id="{4A4DC0DA-07A5-4B5E-B7FA-255748AE1E8B}"/>
              </a:ext>
            </a:extLst>
          </p:cNvPr>
          <p:cNvCxnSpPr>
            <a:cxnSpLocks/>
          </p:cNvCxnSpPr>
          <p:nvPr/>
        </p:nvCxnSpPr>
        <p:spPr>
          <a:xfrm rot="5400000">
            <a:off x="6046194" y="2956051"/>
            <a:ext cx="328512" cy="258291"/>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86D0BC4F-6D92-44FB-80DF-578FDAF93A41}"/>
              </a:ext>
            </a:extLst>
          </p:cNvPr>
          <p:cNvSpPr/>
          <p:nvPr/>
        </p:nvSpPr>
        <p:spPr>
          <a:xfrm>
            <a:off x="4337489" y="4595796"/>
            <a:ext cx="375507" cy="369332"/>
          </a:xfrm>
          <a:prstGeom prst="rect">
            <a:avLst/>
          </a:prstGeom>
          <a:noFill/>
        </p:spPr>
        <p:txBody>
          <a:bodyPr wrap="square">
            <a:spAutoFit/>
          </a:bodyPr>
          <a:lstStyle/>
          <a:p>
            <a:pPr algn="ct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０</a:t>
            </a:r>
          </a:p>
        </p:txBody>
      </p:sp>
      <p:pic>
        <p:nvPicPr>
          <p:cNvPr id="19" name="図 18">
            <a:extLst>
              <a:ext uri="{FF2B5EF4-FFF2-40B4-BE49-F238E27FC236}">
                <a16:creationId xmlns:a16="http://schemas.microsoft.com/office/drawing/2014/main" id="{3180461E-43DE-4A8E-AA1A-64A5DFAB0884}"/>
              </a:ext>
            </a:extLst>
          </p:cNvPr>
          <p:cNvPicPr>
            <a:picLocks noChangeAspect="1"/>
          </p:cNvPicPr>
          <p:nvPr/>
        </p:nvPicPr>
        <p:blipFill rotWithShape="1">
          <a:blip r:embed="rId4"/>
          <a:srcRect l="20124" r="22770"/>
          <a:stretch/>
        </p:blipFill>
        <p:spPr>
          <a:xfrm>
            <a:off x="3151042" y="2544026"/>
            <a:ext cx="2930263" cy="2042585"/>
          </a:xfrm>
          <a:prstGeom prst="rect">
            <a:avLst/>
          </a:prstGeom>
        </p:spPr>
      </p:pic>
      <p:sp>
        <p:nvSpPr>
          <p:cNvPr id="20" name="コンテンツ プレースホルダー 5">
            <a:extLst>
              <a:ext uri="{FF2B5EF4-FFF2-40B4-BE49-F238E27FC236}">
                <a16:creationId xmlns:a16="http://schemas.microsoft.com/office/drawing/2014/main" id="{88C6C497-8C27-450C-B4AC-4A56043DE3EA}"/>
              </a:ext>
            </a:extLst>
          </p:cNvPr>
          <p:cNvSpPr txBox="1">
            <a:spLocks/>
          </p:cNvSpPr>
          <p:nvPr/>
        </p:nvSpPr>
        <p:spPr bwMode="auto">
          <a:xfrm>
            <a:off x="2203578" y="2523810"/>
            <a:ext cx="4968552" cy="1972925"/>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18 h 1125310"/>
              <a:gd name="connsiteX1" fmla="*/ 797151 w 2983832"/>
              <a:gd name="connsiteY1" fmla="*/ 806594 h 1125310"/>
              <a:gd name="connsiteX2" fmla="*/ 1411705 w 2983832"/>
              <a:gd name="connsiteY2" fmla="*/ 771 h 1125310"/>
              <a:gd name="connsiteX3" fmla="*/ 2310063 w 2983832"/>
              <a:gd name="connsiteY3" fmla="*/ 963297 h 1125310"/>
              <a:gd name="connsiteX4" fmla="*/ 2983832 w 2983832"/>
              <a:gd name="connsiteY4" fmla="*/ 1123718 h 1125310"/>
              <a:gd name="connsiteX5" fmla="*/ 2983832 w 2983832"/>
              <a:gd name="connsiteY5" fmla="*/ 1123718 h 1125310"/>
              <a:gd name="connsiteX0" fmla="*/ 0 w 2983832"/>
              <a:gd name="connsiteY0" fmla="*/ 1122948 h 1124540"/>
              <a:gd name="connsiteX1" fmla="*/ 797151 w 2983832"/>
              <a:gd name="connsiteY1" fmla="*/ 805824 h 1124540"/>
              <a:gd name="connsiteX2" fmla="*/ 1411705 w 2983832"/>
              <a:gd name="connsiteY2" fmla="*/ 1 h 1124540"/>
              <a:gd name="connsiteX3" fmla="*/ 2095766 w 2983832"/>
              <a:gd name="connsiteY3" fmla="*/ 801329 h 1124540"/>
              <a:gd name="connsiteX4" fmla="*/ 2983832 w 2983832"/>
              <a:gd name="connsiteY4" fmla="*/ 1122948 h 1124540"/>
              <a:gd name="connsiteX5" fmla="*/ 2983832 w 2983832"/>
              <a:gd name="connsiteY5" fmla="*/ 1122948 h 1124540"/>
              <a:gd name="connsiteX0" fmla="*/ 0 w 2983832"/>
              <a:gd name="connsiteY0" fmla="*/ 1122950 h 1124419"/>
              <a:gd name="connsiteX1" fmla="*/ 852065 w 2983832"/>
              <a:gd name="connsiteY1" fmla="*/ 791704 h 1124419"/>
              <a:gd name="connsiteX2" fmla="*/ 1411705 w 2983832"/>
              <a:gd name="connsiteY2" fmla="*/ 3 h 1124419"/>
              <a:gd name="connsiteX3" fmla="*/ 2095766 w 2983832"/>
              <a:gd name="connsiteY3" fmla="*/ 801331 h 1124419"/>
              <a:gd name="connsiteX4" fmla="*/ 2983832 w 2983832"/>
              <a:gd name="connsiteY4" fmla="*/ 1122950 h 1124419"/>
              <a:gd name="connsiteX5" fmla="*/ 2983832 w 2983832"/>
              <a:gd name="connsiteY5" fmla="*/ 1122950 h 1124419"/>
              <a:gd name="connsiteX0" fmla="*/ 0 w 2983832"/>
              <a:gd name="connsiteY0" fmla="*/ 1122948 h 1124417"/>
              <a:gd name="connsiteX1" fmla="*/ 852065 w 2983832"/>
              <a:gd name="connsiteY1" fmla="*/ 791702 h 1124417"/>
              <a:gd name="connsiteX2" fmla="*/ 1411705 w 2983832"/>
              <a:gd name="connsiteY2" fmla="*/ 1 h 1124417"/>
              <a:gd name="connsiteX3" fmla="*/ 1998142 w 2983832"/>
              <a:gd name="connsiteY3" fmla="*/ 794268 h 1124417"/>
              <a:gd name="connsiteX4" fmla="*/ 2983832 w 2983832"/>
              <a:gd name="connsiteY4" fmla="*/ 1122948 h 1124417"/>
              <a:gd name="connsiteX5" fmla="*/ 2983832 w 2983832"/>
              <a:gd name="connsiteY5" fmla="*/ 1122948 h 1124417"/>
              <a:gd name="connsiteX0" fmla="*/ 0 w 2983832"/>
              <a:gd name="connsiteY0" fmla="*/ 1123027 h 1124496"/>
              <a:gd name="connsiteX1" fmla="*/ 852065 w 2983832"/>
              <a:gd name="connsiteY1" fmla="*/ 791781 h 1124496"/>
              <a:gd name="connsiteX2" fmla="*/ 1411705 w 2983832"/>
              <a:gd name="connsiteY2" fmla="*/ 80 h 1124496"/>
              <a:gd name="connsiteX3" fmla="*/ 2028649 w 2983832"/>
              <a:gd name="connsiteY3" fmla="*/ 840685 h 1124496"/>
              <a:gd name="connsiteX4" fmla="*/ 2983832 w 2983832"/>
              <a:gd name="connsiteY4" fmla="*/ 1123027 h 1124496"/>
              <a:gd name="connsiteX5" fmla="*/ 2983832 w 2983832"/>
              <a:gd name="connsiteY5" fmla="*/ 1123027 h 1124496"/>
              <a:gd name="connsiteX0" fmla="*/ 0 w 2983832"/>
              <a:gd name="connsiteY0" fmla="*/ 1122954 h 1124767"/>
              <a:gd name="connsiteX1" fmla="*/ 845964 w 2983832"/>
              <a:gd name="connsiteY1" fmla="*/ 826461 h 1124767"/>
              <a:gd name="connsiteX2" fmla="*/ 1411705 w 2983832"/>
              <a:gd name="connsiteY2" fmla="*/ 7 h 1124767"/>
              <a:gd name="connsiteX3" fmla="*/ 2028649 w 2983832"/>
              <a:gd name="connsiteY3" fmla="*/ 840612 h 1124767"/>
              <a:gd name="connsiteX4" fmla="*/ 2983832 w 2983832"/>
              <a:gd name="connsiteY4" fmla="*/ 1122954 h 1124767"/>
              <a:gd name="connsiteX5" fmla="*/ 2983832 w 2983832"/>
              <a:gd name="connsiteY5" fmla="*/ 1122954 h 11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767">
                <a:moveTo>
                  <a:pt x="0" y="1122954"/>
                </a:moveTo>
                <a:cubicBezTo>
                  <a:pt x="176463" y="1141670"/>
                  <a:pt x="610680" y="1013619"/>
                  <a:pt x="845964" y="826461"/>
                </a:cubicBezTo>
                <a:cubicBezTo>
                  <a:pt x="1081248" y="639303"/>
                  <a:pt x="1214591" y="-2351"/>
                  <a:pt x="1411705" y="7"/>
                </a:cubicBezTo>
                <a:cubicBezTo>
                  <a:pt x="1608819" y="2365"/>
                  <a:pt x="1766628" y="653454"/>
                  <a:pt x="2028649" y="840612"/>
                </a:cubicBezTo>
                <a:cubicBezTo>
                  <a:pt x="2290670" y="1027770"/>
                  <a:pt x="2983832" y="1122954"/>
                  <a:pt x="2983832" y="1122954"/>
                </a:cubicBezTo>
                <a:lnTo>
                  <a:pt x="2983832" y="1122954"/>
                </a:lnTo>
              </a:path>
            </a:pathLst>
          </a:custGeom>
          <a:no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5"/>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22" name="正方形/長方形 21">
            <a:extLst>
              <a:ext uri="{FF2B5EF4-FFF2-40B4-BE49-F238E27FC236}">
                <a16:creationId xmlns:a16="http://schemas.microsoft.com/office/drawing/2014/main" id="{F571D54B-6B8F-4C99-A94F-F2DC9314E014}"/>
              </a:ext>
            </a:extLst>
          </p:cNvPr>
          <p:cNvSpPr/>
          <p:nvPr/>
        </p:nvSpPr>
        <p:spPr>
          <a:xfrm>
            <a:off x="3900222" y="3656953"/>
            <a:ext cx="1399127" cy="707886"/>
          </a:xfrm>
          <a:prstGeom prst="rect">
            <a:avLst/>
          </a:prstGeom>
          <a:noFill/>
        </p:spPr>
        <p:txBody>
          <a:bodyPr wrap="square">
            <a:spAutoFit/>
          </a:bodyPr>
          <a:lstStyle/>
          <a:p>
            <a:pPr algn="ctr"/>
            <a:r>
              <a:rPr lang="ja-JP" altLang="en-US" sz="20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帰無仮説の分布</a:t>
            </a:r>
          </a:p>
        </p:txBody>
      </p:sp>
      <p:cxnSp>
        <p:nvCxnSpPr>
          <p:cNvPr id="23" name="コネクタ: 曲線 22">
            <a:extLst>
              <a:ext uri="{FF2B5EF4-FFF2-40B4-BE49-F238E27FC236}">
                <a16:creationId xmlns:a16="http://schemas.microsoft.com/office/drawing/2014/main" id="{709A087F-098C-495C-A96B-0D4EFA5C938B}"/>
              </a:ext>
            </a:extLst>
          </p:cNvPr>
          <p:cNvCxnSpPr>
            <a:cxnSpLocks/>
          </p:cNvCxnSpPr>
          <p:nvPr/>
        </p:nvCxnSpPr>
        <p:spPr>
          <a:xfrm rot="16200000" flipH="1">
            <a:off x="3769766" y="3026432"/>
            <a:ext cx="232368" cy="231946"/>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B979A447-3DA3-4634-9DED-F1601192F25D}"/>
              </a:ext>
            </a:extLst>
          </p:cNvPr>
          <p:cNvSpPr/>
          <p:nvPr/>
        </p:nvSpPr>
        <p:spPr>
          <a:xfrm>
            <a:off x="3356683" y="2700583"/>
            <a:ext cx="743475" cy="353943"/>
          </a:xfrm>
          <a:prstGeom prst="rect">
            <a:avLst/>
          </a:prstGeom>
          <a:noFill/>
        </p:spPr>
        <p:txBody>
          <a:bodyPr wrap="square">
            <a:spAutoFit/>
          </a:bodyPr>
          <a:lstStyle/>
          <a:p>
            <a:pPr algn="just"/>
            <a:r>
              <a:rPr lang="en-US" altLang="ja-JP"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t</a:t>
            </a:r>
            <a:r>
              <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分布</a:t>
            </a:r>
          </a:p>
        </p:txBody>
      </p:sp>
      <p:cxnSp>
        <p:nvCxnSpPr>
          <p:cNvPr id="31" name="直線矢印コネクタ 30">
            <a:extLst>
              <a:ext uri="{FF2B5EF4-FFF2-40B4-BE49-F238E27FC236}">
                <a16:creationId xmlns:a16="http://schemas.microsoft.com/office/drawing/2014/main" id="{6CC67B7E-A92A-42CB-AC0A-67893A06AFD4}"/>
              </a:ext>
            </a:extLst>
          </p:cNvPr>
          <p:cNvCxnSpPr>
            <a:cxnSpLocks/>
          </p:cNvCxnSpPr>
          <p:nvPr/>
        </p:nvCxnSpPr>
        <p:spPr>
          <a:xfrm>
            <a:off x="6110742" y="4784426"/>
            <a:ext cx="1170601"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CB5A8768-C8AF-4C6A-BD02-06032CEDC9F8}"/>
              </a:ext>
            </a:extLst>
          </p:cNvPr>
          <p:cNvSpPr txBox="1"/>
          <p:nvPr/>
        </p:nvSpPr>
        <p:spPr>
          <a:xfrm>
            <a:off x="5918374" y="4835388"/>
            <a:ext cx="1362969" cy="338554"/>
          </a:xfrm>
          <a:prstGeom prst="rect">
            <a:avLst/>
          </a:prstGeom>
          <a:noFill/>
        </p:spPr>
        <p:txBody>
          <a:bodyPr wrap="square" rtlCol="0">
            <a:spAutoFit/>
          </a:bodyPr>
          <a:lstStyle/>
          <a:p>
            <a:pPr algn="ct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棄却域</a:t>
            </a:r>
          </a:p>
        </p:txBody>
      </p:sp>
      <p:sp>
        <p:nvSpPr>
          <p:cNvPr id="33" name="テキスト ボックス 32">
            <a:extLst>
              <a:ext uri="{FF2B5EF4-FFF2-40B4-BE49-F238E27FC236}">
                <a16:creationId xmlns:a16="http://schemas.microsoft.com/office/drawing/2014/main" id="{ACA7BE81-C17D-45F1-A5C5-90FB9C31A35C}"/>
              </a:ext>
            </a:extLst>
          </p:cNvPr>
          <p:cNvSpPr txBox="1"/>
          <p:nvPr/>
        </p:nvSpPr>
        <p:spPr>
          <a:xfrm>
            <a:off x="5888971" y="4271019"/>
            <a:ext cx="863146" cy="338554"/>
          </a:xfrm>
          <a:prstGeom prst="rect">
            <a:avLst/>
          </a:prstGeom>
          <a:noFill/>
        </p:spPr>
        <p:txBody>
          <a:bodyPr wrap="square" rtlCol="0">
            <a:spAutoFit/>
          </a:bodyPr>
          <a:lstStyle/>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α/2</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4" name="テキスト ボックス 33">
            <a:extLst>
              <a:ext uri="{FF2B5EF4-FFF2-40B4-BE49-F238E27FC236}">
                <a16:creationId xmlns:a16="http://schemas.microsoft.com/office/drawing/2014/main" id="{786278DB-A861-43C0-AFBC-2CC0A6188C6E}"/>
              </a:ext>
            </a:extLst>
          </p:cNvPr>
          <p:cNvSpPr txBox="1"/>
          <p:nvPr/>
        </p:nvSpPr>
        <p:spPr>
          <a:xfrm>
            <a:off x="2460454" y="4290117"/>
            <a:ext cx="863146" cy="338554"/>
          </a:xfrm>
          <a:prstGeom prst="rect">
            <a:avLst/>
          </a:prstGeom>
          <a:noFill/>
        </p:spPr>
        <p:txBody>
          <a:bodyPr wrap="square" rtlCol="0">
            <a:spAutoFit/>
          </a:bodyPr>
          <a:lstStyle/>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α/2</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40" name="直線矢印コネクタ 39">
            <a:extLst>
              <a:ext uri="{FF2B5EF4-FFF2-40B4-BE49-F238E27FC236}">
                <a16:creationId xmlns:a16="http://schemas.microsoft.com/office/drawing/2014/main" id="{539A0B3E-830B-4AF6-AFD2-2868806BEE7A}"/>
              </a:ext>
            </a:extLst>
          </p:cNvPr>
          <p:cNvCxnSpPr>
            <a:cxnSpLocks/>
          </p:cNvCxnSpPr>
          <p:nvPr/>
        </p:nvCxnSpPr>
        <p:spPr>
          <a:xfrm flipH="1">
            <a:off x="2142930" y="4768824"/>
            <a:ext cx="982045"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6B0FBEC-5A7A-45EA-B6E6-2420A7E5A7BA}"/>
              </a:ext>
            </a:extLst>
          </p:cNvPr>
          <p:cNvCxnSpPr>
            <a:cxnSpLocks/>
          </p:cNvCxnSpPr>
          <p:nvPr/>
        </p:nvCxnSpPr>
        <p:spPr>
          <a:xfrm>
            <a:off x="6093391" y="3930270"/>
            <a:ext cx="8908" cy="918012"/>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E7EAC8E-E0E2-4A15-8B8F-0F7D219B7625}"/>
              </a:ext>
            </a:extLst>
          </p:cNvPr>
          <p:cNvCxnSpPr>
            <a:cxnSpLocks/>
          </p:cNvCxnSpPr>
          <p:nvPr/>
        </p:nvCxnSpPr>
        <p:spPr>
          <a:xfrm flipH="1">
            <a:off x="3124975" y="3945098"/>
            <a:ext cx="7136" cy="913545"/>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5C37BA46-00DA-4E7E-AC93-C39B0CA8FAB1}"/>
              </a:ext>
            </a:extLst>
          </p:cNvPr>
          <p:cNvSpPr txBox="1"/>
          <p:nvPr/>
        </p:nvSpPr>
        <p:spPr>
          <a:xfrm>
            <a:off x="2941185" y="3294516"/>
            <a:ext cx="415498" cy="669414"/>
          </a:xfrm>
          <a:prstGeom prst="rect">
            <a:avLst/>
          </a:prstGeom>
          <a:solidFill>
            <a:srgbClr val="00B0F0"/>
          </a:solidFill>
        </p:spPr>
        <p:txBody>
          <a:bodyPr vert="eaVert"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35" name="テキスト ボックス 34">
            <a:extLst>
              <a:ext uri="{FF2B5EF4-FFF2-40B4-BE49-F238E27FC236}">
                <a16:creationId xmlns:a16="http://schemas.microsoft.com/office/drawing/2014/main" id="{4722C8CD-7036-42C6-ADFE-0B89378AEC79}"/>
              </a:ext>
            </a:extLst>
          </p:cNvPr>
          <p:cNvSpPr txBox="1"/>
          <p:nvPr/>
        </p:nvSpPr>
        <p:spPr>
          <a:xfrm>
            <a:off x="5888971" y="3275684"/>
            <a:ext cx="415498" cy="669414"/>
          </a:xfrm>
          <a:prstGeom prst="rect">
            <a:avLst/>
          </a:prstGeom>
          <a:solidFill>
            <a:srgbClr val="00B0F0"/>
          </a:solidFill>
        </p:spPr>
        <p:txBody>
          <a:bodyPr vert="eaVert"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44" name="テキスト ボックス 43">
            <a:extLst>
              <a:ext uri="{FF2B5EF4-FFF2-40B4-BE49-F238E27FC236}">
                <a16:creationId xmlns:a16="http://schemas.microsoft.com/office/drawing/2014/main" id="{3B945127-18A4-47AB-927E-731D4C0B0BB8}"/>
              </a:ext>
            </a:extLst>
          </p:cNvPr>
          <p:cNvSpPr txBox="1"/>
          <p:nvPr/>
        </p:nvSpPr>
        <p:spPr>
          <a:xfrm>
            <a:off x="2007689" y="4820126"/>
            <a:ext cx="1412421" cy="338554"/>
          </a:xfrm>
          <a:prstGeom prst="rect">
            <a:avLst/>
          </a:prstGeom>
          <a:noFill/>
        </p:spPr>
        <p:txBody>
          <a:bodyPr wrap="square" rtlCol="0">
            <a:spAutoFit/>
          </a:bodyPr>
          <a:lstStyle/>
          <a:p>
            <a:pPr algn="ct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棄却域</a:t>
            </a:r>
          </a:p>
        </p:txBody>
      </p:sp>
      <p:graphicFrame>
        <p:nvGraphicFramePr>
          <p:cNvPr id="45" name="オブジェクト 44">
            <a:extLst>
              <a:ext uri="{FF2B5EF4-FFF2-40B4-BE49-F238E27FC236}">
                <a16:creationId xmlns:a16="http://schemas.microsoft.com/office/drawing/2014/main" id="{87F9CE8E-B4A5-4ADC-803A-286D27DA343F}"/>
              </a:ext>
            </a:extLst>
          </p:cNvPr>
          <p:cNvGraphicFramePr>
            <a:graphicFrameLocks noChangeAspect="1"/>
          </p:cNvGraphicFramePr>
          <p:nvPr>
            <p:extLst>
              <p:ext uri="{D42A27DB-BD31-4B8C-83A1-F6EECF244321}">
                <p14:modId xmlns:p14="http://schemas.microsoft.com/office/powerpoint/2010/main" val="3723857143"/>
              </p:ext>
            </p:extLst>
          </p:nvPr>
        </p:nvGraphicFramePr>
        <p:xfrm>
          <a:off x="7444312" y="4269118"/>
          <a:ext cx="752475" cy="593725"/>
        </p:xfrm>
        <a:graphic>
          <a:graphicData uri="http://schemas.openxmlformats.org/presentationml/2006/ole">
            <mc:AlternateContent xmlns:mc="http://schemas.openxmlformats.org/markup-compatibility/2006">
              <mc:Choice xmlns:v="urn:schemas-microsoft-com:vml" Requires="v">
                <p:oleObj spid="_x0000_s9305" name="Equation" r:id="rId6" imgW="304560" imgH="241200" progId="Equation.DSMT4">
                  <p:embed/>
                </p:oleObj>
              </mc:Choice>
              <mc:Fallback>
                <p:oleObj name="Equation" r:id="rId6" imgW="304560" imgH="241200" progId="Equation.DSMT4">
                  <p:embed/>
                  <p:pic>
                    <p:nvPicPr>
                      <p:cNvPr id="28" name="オブジェクト 27">
                        <a:extLst>
                          <a:ext uri="{FF2B5EF4-FFF2-40B4-BE49-F238E27FC236}">
                            <a16:creationId xmlns:a16="http://schemas.microsoft.com/office/drawing/2014/main" id="{AD3D3DF4-B14B-45B5-A016-22601FC1A26F}"/>
                          </a:ext>
                        </a:extLst>
                      </p:cNvPr>
                      <p:cNvPicPr>
                        <a:picLocks noChangeAspect="1" noChangeArrowheads="1"/>
                      </p:cNvPicPr>
                      <p:nvPr/>
                    </p:nvPicPr>
                    <p:blipFill>
                      <a:blip r:embed="rId7"/>
                      <a:srcRect/>
                      <a:stretch>
                        <a:fillRect/>
                      </a:stretch>
                    </p:blipFill>
                    <p:spPr bwMode="auto">
                      <a:xfrm>
                        <a:off x="7444312" y="4269118"/>
                        <a:ext cx="752475" cy="593725"/>
                      </a:xfrm>
                      <a:prstGeom prst="rect">
                        <a:avLst/>
                      </a:prstGeom>
                      <a:noFill/>
                    </p:spPr>
                  </p:pic>
                </p:oleObj>
              </mc:Fallback>
            </mc:AlternateContent>
          </a:graphicData>
        </a:graphic>
      </p:graphicFrame>
      <p:sp>
        <p:nvSpPr>
          <p:cNvPr id="46" name="正方形/長方形 45">
            <a:extLst>
              <a:ext uri="{FF2B5EF4-FFF2-40B4-BE49-F238E27FC236}">
                <a16:creationId xmlns:a16="http://schemas.microsoft.com/office/drawing/2014/main" id="{07A2B96A-3D59-4D8F-8E86-96320D9A2B18}"/>
              </a:ext>
            </a:extLst>
          </p:cNvPr>
          <p:cNvSpPr/>
          <p:nvPr/>
        </p:nvSpPr>
        <p:spPr>
          <a:xfrm>
            <a:off x="2357098" y="5249427"/>
            <a:ext cx="5167768" cy="830997"/>
          </a:xfrm>
          <a:prstGeom prst="rect">
            <a:avLst/>
          </a:prstGeom>
          <a:noFill/>
        </p:spPr>
        <p:txBody>
          <a:bodyPr wrap="square">
            <a:spAutoFit/>
          </a:bodyPr>
          <a:lstStyle/>
          <a:p>
            <a:pPr algn="just"/>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限界値が</a:t>
            </a:r>
            <a:r>
              <a:rPr lang="en-US" altLang="ja-JP"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z</a:t>
            </a:r>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分布のときよりもやや外側に来るので，帰無仮説を棄却し難くなる（有意差が出にくい）</a:t>
            </a:r>
            <a:endParaRPr lang="en-US" altLang="ja-JP"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600" dirty="0">
                <a:solidFill>
                  <a:srgbClr val="FFFF00"/>
                </a:solidFill>
                <a:latin typeface="ＭＳ ゴシック" panose="020B0609070205080204" pitchFamily="49" charset="-128"/>
                <a:ea typeface="ＭＳ ゴシック" panose="020B0609070205080204" pitchFamily="49" charset="-128"/>
                <a:cs typeface="Times New Roman" panose="02020603050405020304" pitchFamily="18" charset="0"/>
              </a:rPr>
              <a:t>母分散が未知でも良い代わりに保守的な結果</a:t>
            </a:r>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になる</a:t>
            </a:r>
          </a:p>
        </p:txBody>
      </p:sp>
      <p:cxnSp>
        <p:nvCxnSpPr>
          <p:cNvPr id="7" name="直線コネクタ 6">
            <a:extLst>
              <a:ext uri="{FF2B5EF4-FFF2-40B4-BE49-F238E27FC236}">
                <a16:creationId xmlns:a16="http://schemas.microsoft.com/office/drawing/2014/main" id="{55EF6312-9142-4542-94D4-9CAC9BFA23BA}"/>
              </a:ext>
            </a:extLst>
          </p:cNvPr>
          <p:cNvCxnSpPr>
            <a:cxnSpLocks/>
          </p:cNvCxnSpPr>
          <p:nvPr/>
        </p:nvCxnSpPr>
        <p:spPr>
          <a:xfrm>
            <a:off x="2195736" y="4581128"/>
            <a:ext cx="5190773" cy="1296"/>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EF8D07A-973A-4715-8D9A-19A3EA846B6C}"/>
              </a:ext>
            </a:extLst>
          </p:cNvPr>
          <p:cNvCxnSpPr>
            <a:cxnSpLocks/>
          </p:cNvCxnSpPr>
          <p:nvPr/>
        </p:nvCxnSpPr>
        <p:spPr>
          <a:xfrm flipV="1">
            <a:off x="4542249" y="2526287"/>
            <a:ext cx="1905" cy="1122771"/>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057B987-38EC-4BA0-92B6-73128DFABD0A}"/>
              </a:ext>
            </a:extLst>
          </p:cNvPr>
          <p:cNvCxnSpPr>
            <a:cxnSpLocks/>
          </p:cNvCxnSpPr>
          <p:nvPr/>
        </p:nvCxnSpPr>
        <p:spPr>
          <a:xfrm flipV="1">
            <a:off x="4533550" y="4330088"/>
            <a:ext cx="3380" cy="261116"/>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226356C3-8EC6-48FF-8DB2-15F4754A6E58}"/>
              </a:ext>
            </a:extLst>
          </p:cNvPr>
          <p:cNvSpPr/>
          <p:nvPr/>
        </p:nvSpPr>
        <p:spPr>
          <a:xfrm>
            <a:off x="467327" y="2003769"/>
            <a:ext cx="3009085" cy="877163"/>
          </a:xfrm>
          <a:prstGeom prst="rect">
            <a:avLst/>
          </a:prstGeom>
          <a:noFill/>
        </p:spPr>
        <p:txBody>
          <a:bodyPr wrap="square">
            <a:spAutoFit/>
          </a:bodyPr>
          <a:lstStyle/>
          <a:p>
            <a:pPr algn="just"/>
            <a:r>
              <a:rPr lang="ja-JP" altLang="en-US" sz="1700" dirty="0">
                <a:solidFill>
                  <a:srgbClr val="FFFF00"/>
                </a:solidFill>
                <a:latin typeface="ＭＳ ゴシック" panose="020B0609070205080204" pitchFamily="49" charset="-128"/>
                <a:ea typeface="ＭＳ ゴシック" panose="020B0609070205080204" pitchFamily="49" charset="-128"/>
                <a:cs typeface="Times New Roman" panose="02020603050405020304" pitchFamily="18" charset="0"/>
              </a:rPr>
              <a:t>自由度</a:t>
            </a:r>
            <a:r>
              <a:rPr lang="en-US" altLang="ja-JP" sz="1700" dirty="0">
                <a:solidFill>
                  <a:srgbClr val="FFFF00"/>
                </a:solidFill>
                <a:latin typeface="ＭＳ ゴシック" panose="020B0609070205080204" pitchFamily="49" charset="-128"/>
                <a:ea typeface="ＭＳ ゴシック" panose="020B0609070205080204" pitchFamily="49" charset="-128"/>
                <a:cs typeface="Times New Roman" panose="02020603050405020304" pitchFamily="18" charset="0"/>
              </a:rPr>
              <a:t>ν</a:t>
            </a:r>
          </a:p>
          <a:p>
            <a:pPr algn="just"/>
            <a:r>
              <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アンバランス</a:t>
            </a:r>
            <a:r>
              <a:rPr lang="en-US" altLang="ja-JP"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:(n</a:t>
            </a:r>
            <a:r>
              <a:rPr lang="en-US" altLang="ja-JP" sz="1700" baseline="-250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1</a:t>
            </a:r>
            <a:r>
              <a:rPr lang="en-US" altLang="ja-JP"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-1)+(n</a:t>
            </a:r>
            <a:r>
              <a:rPr lang="en-US" altLang="ja-JP" sz="1700" baseline="-250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lang="en-US" altLang="ja-JP"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-1)</a:t>
            </a:r>
          </a:p>
          <a:p>
            <a:pPr algn="just"/>
            <a:r>
              <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バランス：</a:t>
            </a:r>
            <a:r>
              <a:rPr lang="en-US" altLang="ja-JP"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2(n-1)</a:t>
            </a:r>
            <a:endPar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5" name="テキスト ボックス 54">
            <a:extLst>
              <a:ext uri="{FF2B5EF4-FFF2-40B4-BE49-F238E27FC236}">
                <a16:creationId xmlns:a16="http://schemas.microsoft.com/office/drawing/2014/main" id="{42144F34-2F53-4549-AE11-2490708A54F6}"/>
              </a:ext>
            </a:extLst>
          </p:cNvPr>
          <p:cNvSpPr txBox="1"/>
          <p:nvPr/>
        </p:nvSpPr>
        <p:spPr>
          <a:xfrm>
            <a:off x="3392475" y="4637912"/>
            <a:ext cx="960799"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受容域</a:t>
            </a:r>
          </a:p>
        </p:txBody>
      </p:sp>
      <p:sp>
        <p:nvSpPr>
          <p:cNvPr id="56" name="テキスト ボックス 55">
            <a:extLst>
              <a:ext uri="{FF2B5EF4-FFF2-40B4-BE49-F238E27FC236}">
                <a16:creationId xmlns:a16="http://schemas.microsoft.com/office/drawing/2014/main" id="{51ED8D49-F719-4B05-9D66-245A7775EBB7}"/>
              </a:ext>
            </a:extLst>
          </p:cNvPr>
          <p:cNvSpPr txBox="1"/>
          <p:nvPr/>
        </p:nvSpPr>
        <p:spPr>
          <a:xfrm>
            <a:off x="4820584" y="4621818"/>
            <a:ext cx="960799"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受容域</a:t>
            </a:r>
          </a:p>
        </p:txBody>
      </p:sp>
    </p:spTree>
    <p:extLst>
      <p:ext uri="{BB962C8B-B14F-4D97-AF65-F5344CB8AC3E}">
        <p14:creationId xmlns:p14="http://schemas.microsoft.com/office/powerpoint/2010/main" val="323554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0FFBFD-5DEF-47E2-9946-C799C2A42687}"/>
              </a:ext>
            </a:extLst>
          </p:cNvPr>
          <p:cNvSpPr>
            <a:spLocks noGrp="1"/>
          </p:cNvSpPr>
          <p:nvPr>
            <p:ph type="title"/>
          </p:nvPr>
        </p:nvSpPr>
        <p:spPr>
          <a:xfrm>
            <a:off x="566824" y="620688"/>
            <a:ext cx="5957664" cy="1143000"/>
          </a:xfrm>
        </p:spPr>
        <p:txBody>
          <a:bodyPr/>
          <a:lstStyle/>
          <a:p>
            <a:r>
              <a:rPr kumimoji="1" lang="ja-JP" altLang="en-US" sz="3500" dirty="0"/>
              <a:t>スチューデントの</a:t>
            </a:r>
            <a:r>
              <a:rPr kumimoji="1" lang="ja-JP" altLang="en-US" sz="3500" dirty="0" err="1"/>
              <a:t>ｔ</a:t>
            </a:r>
            <a:r>
              <a:rPr kumimoji="1" lang="ja-JP" altLang="en-US" sz="3500" dirty="0"/>
              <a:t>検定の例題</a:t>
            </a:r>
            <a:br>
              <a:rPr kumimoji="1" lang="en-US" altLang="ja-JP" sz="3500" dirty="0"/>
            </a:br>
            <a:r>
              <a:rPr kumimoji="1" lang="ja-JP" altLang="en-US" sz="3000" dirty="0"/>
              <a:t>（</a:t>
            </a:r>
            <a:r>
              <a:rPr lang="ja-JP" altLang="en-US" sz="3000" dirty="0">
                <a:cs typeface="Meiryo UI" pitchFamily="50" charset="-128"/>
              </a:rPr>
              <a:t>第</a:t>
            </a:r>
            <a:r>
              <a:rPr lang="en-US" altLang="ja-JP" sz="3000" dirty="0">
                <a:cs typeface="Meiryo UI" pitchFamily="50" charset="-128"/>
              </a:rPr>
              <a:t>1</a:t>
            </a:r>
            <a:r>
              <a:rPr lang="ja-JP" altLang="en-US" sz="3000" dirty="0">
                <a:cs typeface="Meiryo UI" pitchFamily="50" charset="-128"/>
              </a:rPr>
              <a:t>章のキュウリの収量）</a:t>
            </a:r>
            <a:endParaRPr kumimoji="1" lang="ja-JP" altLang="en-US" sz="3000" dirty="0"/>
          </a:p>
        </p:txBody>
      </p:sp>
      <p:pic>
        <p:nvPicPr>
          <p:cNvPr id="7" name="図 6">
            <a:extLst>
              <a:ext uri="{FF2B5EF4-FFF2-40B4-BE49-F238E27FC236}">
                <a16:creationId xmlns:a16="http://schemas.microsoft.com/office/drawing/2014/main" id="{8A58CCB2-FC28-457E-916F-682E7598CF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548680"/>
            <a:ext cx="1564494" cy="1296805"/>
          </a:xfrm>
          <a:prstGeom prst="rect">
            <a:avLst/>
          </a:prstGeom>
        </p:spPr>
      </p:pic>
      <p:pic>
        <p:nvPicPr>
          <p:cNvPr id="5" name="コンテンツ プレースホルダー 4">
            <a:extLst>
              <a:ext uri="{FF2B5EF4-FFF2-40B4-BE49-F238E27FC236}">
                <a16:creationId xmlns:a16="http://schemas.microsoft.com/office/drawing/2014/main" id="{30A72522-9F6F-453E-B16B-A40F4A2888F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64288" y="823331"/>
            <a:ext cx="885565" cy="894130"/>
          </a:xfr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30F272C0-FC89-4E9D-987C-F825B54537C3}"/>
                  </a:ext>
                </a:extLst>
              </p:cNvPr>
              <p:cNvSpPr txBox="1"/>
              <p:nvPr/>
            </p:nvSpPr>
            <p:spPr>
              <a:xfrm>
                <a:off x="518343" y="2038339"/>
                <a:ext cx="8140402" cy="1508105"/>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昼間に養液を与えるキュウリの栽培法</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sSub>
                      <m:sSubPr>
                        <m:ctrlPr>
                          <a:rPr kumimoji="1" lang="en-US" altLang="ja-JP" sz="2300" i="1" dirty="0" smtClean="0">
                            <a:solidFill>
                              <a:schemeClr val="bg1"/>
                            </a:solidFill>
                            <a:latin typeface="Cambria Math" panose="02040503050406030204" pitchFamily="18" charset="0"/>
                            <a:ea typeface="ＭＳ Ｐゴシック" panose="020B0600070205080204" pitchFamily="50" charset="-128"/>
                          </a:rPr>
                        </m:ctrlPr>
                      </m:sSubPr>
                      <m:e>
                        <m:acc>
                          <m:accPr>
                            <m:chr m:val="̅"/>
                            <m:ctrlPr>
                              <a:rPr kumimoji="1" lang="en-US" altLang="ja-JP" sz="2300" i="1">
                                <a:solidFill>
                                  <a:schemeClr val="bg1"/>
                                </a:solidFill>
                                <a:latin typeface="Cambria Math" panose="02040503050406030204" pitchFamily="18" charset="0"/>
                              </a:rPr>
                            </m:ctrlPr>
                          </m:accPr>
                          <m:e>
                            <m:r>
                              <a:rPr kumimoji="1" lang="en-US" altLang="ja-JP" sz="2300" i="1">
                                <a:solidFill>
                                  <a:schemeClr val="bg1"/>
                                </a:solidFill>
                                <a:latin typeface="Cambria Math" panose="02040503050406030204" pitchFamily="18" charset="0"/>
                              </a:rPr>
                              <m:t>𝑥</m:t>
                            </m:r>
                          </m:e>
                        </m:acc>
                      </m:e>
                      <m:sub>
                        <m:r>
                          <a:rPr kumimoji="1" lang="en-US" altLang="ja-JP" sz="2300" b="0" i="1" dirty="0" smtClean="0">
                            <a:solidFill>
                              <a:schemeClr val="bg1"/>
                            </a:solidFill>
                            <a:latin typeface="Cambria Math" panose="02040503050406030204" pitchFamily="18" charset="0"/>
                            <a:ea typeface="ＭＳ Ｐゴシック" panose="020B0600070205080204" pitchFamily="50" charset="-128"/>
                          </a:rPr>
                          <m:t>𝐴</m:t>
                        </m:r>
                      </m:sub>
                    </m:sSub>
                  </m:oMath>
                </a14:m>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=2443.7g</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）と，夜間に栄養を与える栽培法</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2300" dirty="0">
                    <a:solidFill>
                      <a:schemeClr val="bg1"/>
                    </a:solidFill>
                    <a:latin typeface="ＭＳ Ｐゴシック" panose="020B0600070205080204" pitchFamily="50" charset="-128"/>
                    <a:cs typeface="Meiryo UI" pitchFamily="50" charset="-128"/>
                  </a:rPr>
                  <a:t>（</a:t>
                </a:r>
                <a14:m>
                  <m:oMath xmlns:m="http://schemas.openxmlformats.org/officeDocument/2006/math">
                    <m:sSub>
                      <m:sSubPr>
                        <m:ctrlPr>
                          <a:rPr kumimoji="1" lang="en-US" altLang="ja-JP" sz="2300" i="1" dirty="0">
                            <a:solidFill>
                              <a:schemeClr val="bg1"/>
                            </a:solidFill>
                            <a:latin typeface="Cambria Math" panose="02040503050406030204" pitchFamily="18" charset="0"/>
                          </a:rPr>
                        </m:ctrlPr>
                      </m:sSubPr>
                      <m:e>
                        <m:acc>
                          <m:accPr>
                            <m:chr m:val="̅"/>
                            <m:ctrlPr>
                              <a:rPr kumimoji="1" lang="en-US" altLang="ja-JP" sz="2300" i="1">
                                <a:solidFill>
                                  <a:schemeClr val="bg1"/>
                                </a:solidFill>
                                <a:latin typeface="Cambria Math" panose="02040503050406030204" pitchFamily="18" charset="0"/>
                              </a:rPr>
                            </m:ctrlPr>
                          </m:accPr>
                          <m:e>
                            <m:r>
                              <a:rPr kumimoji="1" lang="en-US" altLang="ja-JP" sz="2300" i="1">
                                <a:solidFill>
                                  <a:schemeClr val="bg1"/>
                                </a:solidFill>
                                <a:latin typeface="Cambria Math" panose="02040503050406030204" pitchFamily="18" charset="0"/>
                              </a:rPr>
                              <m:t>𝑥</m:t>
                            </m:r>
                          </m:e>
                        </m:acc>
                      </m:e>
                      <m:sub>
                        <m:r>
                          <a:rPr kumimoji="1" lang="en-US" altLang="ja-JP" sz="2300" b="0" i="1" smtClean="0">
                            <a:solidFill>
                              <a:schemeClr val="bg1"/>
                            </a:solidFill>
                            <a:latin typeface="Cambria Math" panose="02040503050406030204" pitchFamily="18" charset="0"/>
                          </a:rPr>
                          <m:t>𝐵</m:t>
                        </m:r>
                      </m:sub>
                    </m:sSub>
                  </m:oMath>
                </a14:m>
                <a:r>
                  <a:rPr kumimoji="1" lang="en-US" altLang="ja-JP" sz="2300" dirty="0">
                    <a:solidFill>
                      <a:schemeClr val="bg1"/>
                    </a:solidFill>
                    <a:latin typeface="ＭＳ Ｐゴシック" panose="020B0600070205080204" pitchFamily="50" charset="-128"/>
                    <a:cs typeface="Meiryo UI" pitchFamily="50" charset="-128"/>
                  </a:rPr>
                  <a:t>=3124.4g</a:t>
                </a:r>
                <a:r>
                  <a:rPr kumimoji="1" lang="ja-JP" altLang="en-US" sz="2300" dirty="0">
                    <a:solidFill>
                      <a:schemeClr val="bg1"/>
                    </a:solidFill>
                    <a:latin typeface="ＭＳ Ｐゴシック" panose="020B0600070205080204" pitchFamily="50" charset="-128"/>
                    <a:cs typeface="Meiryo UI" pitchFamily="50" charset="-128"/>
                  </a:rPr>
                  <a:t>）</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とでは，収量に</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680.7g</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の差があるが，果たして本当に（母集団においても）差があるといえるだろうか？</a:t>
                </a:r>
              </a:p>
            </p:txBody>
          </p:sp>
        </mc:Choice>
        <mc:Fallback xmlns="">
          <p:sp>
            <p:nvSpPr>
              <p:cNvPr id="8" name="テキスト ボックス 7">
                <a:extLst>
                  <a:ext uri="{FF2B5EF4-FFF2-40B4-BE49-F238E27FC236}">
                    <a16:creationId xmlns:a16="http://schemas.microsoft.com/office/drawing/2014/main" id="{30F272C0-FC89-4E9D-987C-F825B54537C3}"/>
                  </a:ext>
                </a:extLst>
              </p:cNvPr>
              <p:cNvSpPr txBox="1">
                <a:spLocks noRot="1" noChangeAspect="1" noMove="1" noResize="1" noEditPoints="1" noAdjustHandles="1" noChangeArrowheads="1" noChangeShapeType="1" noTextEdit="1"/>
              </p:cNvSpPr>
              <p:nvPr/>
            </p:nvSpPr>
            <p:spPr>
              <a:xfrm>
                <a:off x="518343" y="2038339"/>
                <a:ext cx="8140402" cy="1508105"/>
              </a:xfrm>
              <a:prstGeom prst="rect">
                <a:avLst/>
              </a:prstGeom>
              <a:blipFill>
                <a:blip r:embed="rId4"/>
                <a:stretch>
                  <a:fillRect l="-1049" t="-4032" r="-1124" b="-7661"/>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478E35DA-BFDE-40C6-9A58-D48A5152937C}"/>
              </a:ext>
            </a:extLst>
          </p:cNvPr>
          <p:cNvSpPr txBox="1"/>
          <p:nvPr/>
        </p:nvSpPr>
        <p:spPr>
          <a:xfrm>
            <a:off x="501799" y="3791751"/>
            <a:ext cx="8140402" cy="800219"/>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解：母分散は未知なので，対応のない</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群の平均の差の</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検定（有意水準</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は両側</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％）で検証する。</a:t>
            </a:r>
          </a:p>
        </p:txBody>
      </p:sp>
      <p:sp>
        <p:nvSpPr>
          <p:cNvPr id="28" name="テキスト ボックス 27">
            <a:extLst>
              <a:ext uri="{FF2B5EF4-FFF2-40B4-BE49-F238E27FC236}">
                <a16:creationId xmlns:a16="http://schemas.microsoft.com/office/drawing/2014/main" id="{DE858AE5-FD26-47E7-918D-B4477B9AF4D5}"/>
              </a:ext>
            </a:extLst>
          </p:cNvPr>
          <p:cNvSpPr txBox="1"/>
          <p:nvPr/>
        </p:nvSpPr>
        <p:spPr>
          <a:xfrm>
            <a:off x="552598" y="4676538"/>
            <a:ext cx="8140402" cy="446276"/>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手順①：仮説の設定</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（この後，図掲）</a:t>
            </a:r>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C83871CD-3D9D-445A-9203-AF443352A1AA}"/>
                  </a:ext>
                </a:extLst>
              </p:cNvPr>
              <p:cNvSpPr txBox="1"/>
              <p:nvPr/>
            </p:nvSpPr>
            <p:spPr>
              <a:xfrm>
                <a:off x="495128" y="5208498"/>
                <a:ext cx="8397352" cy="707886"/>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000" baseline="-25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=2443.7g)</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err="1">
                    <a:solidFill>
                      <a:schemeClr val="bg1"/>
                    </a:solidFill>
                    <a:latin typeface="ＭＳ Ｐゴシック" panose="020B0600070205080204" pitchFamily="50" charset="-128"/>
                    <a:cs typeface="Meiryo UI" pitchFamily="50" charset="-128"/>
                  </a:rPr>
                  <a:t>μ</a:t>
                </a:r>
                <a:r>
                  <a:rPr kumimoji="1" lang="en-US" altLang="ja-JP" sz="2000" baseline="-25000" dirty="0" err="1">
                    <a:solidFill>
                      <a:schemeClr val="bg1"/>
                    </a:solidFill>
                    <a:latin typeface="ＭＳ Ｐゴシック" panose="020B0600070205080204" pitchFamily="50" charset="-128"/>
                    <a:cs typeface="Meiryo UI" pitchFamily="50" charset="-128"/>
                  </a:rPr>
                  <a:t>B</a:t>
                </a:r>
                <a:r>
                  <a:rPr kumimoji="1" lang="ja-JP" altLang="en-US" sz="2000" dirty="0">
                    <a:solidFill>
                      <a:schemeClr val="bg1"/>
                    </a:solidFill>
                    <a:latin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a:solidFill>
                              <a:schemeClr val="bg1"/>
                            </a:solidFill>
                            <a:latin typeface="Cambria Math" panose="02040503050406030204" pitchFamily="18" charset="0"/>
                          </a:rPr>
                        </m:ctrlPr>
                      </m:accPr>
                      <m:e>
                        <m:r>
                          <a:rPr kumimoji="1" lang="en-US" altLang="ja-JP" sz="2000" i="1">
                            <a:solidFill>
                              <a:schemeClr val="bg1"/>
                            </a:solidFill>
                            <a:latin typeface="Cambria Math" panose="02040503050406030204" pitchFamily="18" charset="0"/>
                          </a:rPr>
                          <m:t>𝑥</m:t>
                        </m:r>
                      </m:e>
                    </m:acc>
                  </m:oMath>
                </a14:m>
                <a:r>
                  <a:rPr kumimoji="1" lang="en-US" altLang="ja-JP" sz="2000" baseline="-25000" dirty="0">
                    <a:solidFill>
                      <a:schemeClr val="bg1"/>
                    </a:solidFill>
                    <a:latin typeface="ＭＳ Ｐゴシック" panose="020B0600070205080204" pitchFamily="50" charset="-128"/>
                    <a:cs typeface="Meiryo UI" pitchFamily="50" charset="-128"/>
                  </a:rPr>
                  <a:t>B</a:t>
                </a:r>
                <a:r>
                  <a:rPr kumimoji="1" lang="en-US" altLang="ja-JP" sz="2000" dirty="0">
                    <a:solidFill>
                      <a:schemeClr val="bg1"/>
                    </a:solidFill>
                    <a:latin typeface="ＭＳ Ｐゴシック" panose="020B0600070205080204" pitchFamily="50" charset="-128"/>
                    <a:cs typeface="Meiryo UI" pitchFamily="50" charset="-128"/>
                  </a:rPr>
                  <a:t>=3124.4g)</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→どちらの栽培法も同じ収量</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2000" dirty="0">
                    <a:solidFill>
                      <a:schemeClr val="bg1"/>
                    </a:solidFill>
                    <a:latin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μ</a:t>
                </a:r>
                <a:r>
                  <a:rPr kumimoji="1" lang="en-US" altLang="ja-JP" sz="2000" baseline="-25000" dirty="0" err="1">
                    <a:solidFill>
                      <a:schemeClr val="bg1"/>
                    </a:solidFill>
                    <a:latin typeface="ＭＳ Ｐゴシック" panose="020B0600070205080204" pitchFamily="50" charset="-128"/>
                    <a:cs typeface="Meiryo UI" pitchFamily="50" charset="-128"/>
                  </a:rPr>
                  <a:t>A</a:t>
                </a:r>
                <a:r>
                  <a:rPr kumimoji="1" lang="ja-JP" altLang="en-US" sz="2000" dirty="0">
                    <a:solidFill>
                      <a:schemeClr val="bg1"/>
                    </a:solidFill>
                    <a:latin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a:solidFill>
                              <a:schemeClr val="bg1"/>
                            </a:solidFill>
                            <a:latin typeface="Cambria Math" panose="02040503050406030204" pitchFamily="18" charset="0"/>
                          </a:rPr>
                        </m:ctrlPr>
                      </m:accPr>
                      <m:e>
                        <m:r>
                          <a:rPr kumimoji="1" lang="en-US" altLang="ja-JP" sz="2000" i="1">
                            <a:solidFill>
                              <a:schemeClr val="bg1"/>
                            </a:solidFill>
                            <a:latin typeface="Cambria Math" panose="02040503050406030204" pitchFamily="18" charset="0"/>
                          </a:rPr>
                          <m:t>𝑥</m:t>
                        </m:r>
                      </m:e>
                    </m:acc>
                  </m:oMath>
                </a14:m>
                <a:r>
                  <a:rPr kumimoji="1" lang="en-US" altLang="ja-JP" sz="2000" baseline="-25000" dirty="0">
                    <a:solidFill>
                      <a:schemeClr val="bg1"/>
                    </a:solidFill>
                    <a:latin typeface="ＭＳ Ｐゴシック" panose="020B0600070205080204" pitchFamily="50" charset="-128"/>
                    <a:cs typeface="Meiryo UI" pitchFamily="50" charset="-128"/>
                  </a:rPr>
                  <a:t>A</a:t>
                </a:r>
                <a:r>
                  <a:rPr kumimoji="1" lang="en-US" altLang="ja-JP" sz="2000" dirty="0">
                    <a:solidFill>
                      <a:schemeClr val="bg1"/>
                    </a:solidFill>
                    <a:latin typeface="ＭＳ Ｐゴシック" panose="020B0600070205080204" pitchFamily="50" charset="-128"/>
                    <a:cs typeface="Meiryo UI" pitchFamily="50" charset="-128"/>
                  </a:rPr>
                  <a:t>=2443.7g)</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err="1">
                    <a:solidFill>
                      <a:schemeClr val="bg1"/>
                    </a:solidFill>
                    <a:latin typeface="ＭＳ Ｐゴシック" panose="020B0600070205080204" pitchFamily="50" charset="-128"/>
                    <a:cs typeface="Meiryo UI" pitchFamily="50" charset="-128"/>
                  </a:rPr>
                  <a:t>μ</a:t>
                </a:r>
                <a:r>
                  <a:rPr kumimoji="1" lang="en-US" altLang="ja-JP" sz="2000" baseline="-25000" dirty="0" err="1">
                    <a:solidFill>
                      <a:schemeClr val="bg1"/>
                    </a:solidFill>
                    <a:latin typeface="ＭＳ Ｐゴシック" panose="020B0600070205080204" pitchFamily="50" charset="-128"/>
                    <a:cs typeface="Meiryo UI" pitchFamily="50" charset="-128"/>
                  </a:rPr>
                  <a:t>B</a:t>
                </a:r>
                <a:r>
                  <a:rPr kumimoji="1" lang="ja-JP" altLang="en-US" sz="2000" dirty="0">
                    <a:solidFill>
                      <a:schemeClr val="bg1"/>
                    </a:solidFill>
                    <a:latin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a:solidFill>
                              <a:schemeClr val="bg1"/>
                            </a:solidFill>
                            <a:latin typeface="Cambria Math" panose="02040503050406030204" pitchFamily="18" charset="0"/>
                          </a:rPr>
                        </m:ctrlPr>
                      </m:accPr>
                      <m:e>
                        <m:r>
                          <a:rPr kumimoji="1" lang="en-US" altLang="ja-JP" sz="2000" i="1">
                            <a:solidFill>
                              <a:schemeClr val="bg1"/>
                            </a:solidFill>
                            <a:latin typeface="Cambria Math" panose="02040503050406030204" pitchFamily="18" charset="0"/>
                          </a:rPr>
                          <m:t>𝑥</m:t>
                        </m:r>
                      </m:e>
                    </m:acc>
                  </m:oMath>
                </a14:m>
                <a:r>
                  <a:rPr kumimoji="1" lang="en-US" altLang="ja-JP" sz="2000" baseline="-25000" dirty="0">
                    <a:solidFill>
                      <a:schemeClr val="bg1"/>
                    </a:solidFill>
                    <a:latin typeface="ＭＳ Ｐゴシック" panose="020B0600070205080204" pitchFamily="50" charset="-128"/>
                    <a:cs typeface="Meiryo UI" pitchFamily="50" charset="-128"/>
                  </a:rPr>
                  <a:t>B</a:t>
                </a:r>
                <a:r>
                  <a:rPr kumimoji="1" lang="en-US" altLang="ja-JP" sz="2000" dirty="0">
                    <a:solidFill>
                      <a:schemeClr val="bg1"/>
                    </a:solidFill>
                    <a:latin typeface="ＭＳ Ｐゴシック" panose="020B0600070205080204" pitchFamily="50" charset="-128"/>
                    <a:cs typeface="Meiryo UI" pitchFamily="50" charset="-128"/>
                  </a:rPr>
                  <a:t>=3124.4g)</a:t>
                </a:r>
                <a:r>
                  <a:rPr kumimoji="1" lang="ja-JP" altLang="en-US" sz="2000" dirty="0">
                    <a:solidFill>
                      <a:schemeClr val="bg1"/>
                    </a:solidFill>
                    <a:latin typeface="ＭＳ Ｐゴシック" panose="020B0600070205080204" pitchFamily="50" charset="-128"/>
                    <a:cs typeface="Meiryo UI" pitchFamily="50" charset="-128"/>
                  </a:rPr>
                  <a:t>→栽培法によって収量は異なる</a:t>
                </a:r>
              </a:p>
            </p:txBody>
          </p:sp>
        </mc:Choice>
        <mc:Fallback xmlns="">
          <p:sp>
            <p:nvSpPr>
              <p:cNvPr id="29" name="テキスト ボックス 28">
                <a:extLst>
                  <a:ext uri="{FF2B5EF4-FFF2-40B4-BE49-F238E27FC236}">
                    <a16:creationId xmlns:a16="http://schemas.microsoft.com/office/drawing/2014/main" id="{C83871CD-3D9D-445A-9203-AF443352A1AA}"/>
                  </a:ext>
                </a:extLst>
              </p:cNvPr>
              <p:cNvSpPr txBox="1">
                <a:spLocks noRot="1" noChangeAspect="1" noMove="1" noResize="1" noEditPoints="1" noAdjustHandles="1" noChangeArrowheads="1" noChangeShapeType="1" noTextEdit="1"/>
              </p:cNvSpPr>
              <p:nvPr/>
            </p:nvSpPr>
            <p:spPr>
              <a:xfrm>
                <a:off x="495128" y="5208498"/>
                <a:ext cx="8397352" cy="707886"/>
              </a:xfrm>
              <a:prstGeom prst="rect">
                <a:avLst/>
              </a:prstGeom>
              <a:blipFill>
                <a:blip r:embed="rId5"/>
                <a:stretch>
                  <a:fillRect t="-5983" b="-11966"/>
                </a:stretch>
              </a:blipFill>
            </p:spPr>
            <p:txBody>
              <a:bodyPr/>
              <a:lstStyle/>
              <a:p>
                <a:r>
                  <a:rPr lang="ja-JP" altLang="en-US">
                    <a:noFill/>
                  </a:rPr>
                  <a:t> </a:t>
                </a:r>
              </a:p>
            </p:txBody>
          </p:sp>
        </mc:Fallback>
      </mc:AlternateContent>
      <p:sp>
        <p:nvSpPr>
          <p:cNvPr id="31" name="左中かっこ 30">
            <a:extLst>
              <a:ext uri="{FF2B5EF4-FFF2-40B4-BE49-F238E27FC236}">
                <a16:creationId xmlns:a16="http://schemas.microsoft.com/office/drawing/2014/main" id="{E6E844DF-6D0A-4AEF-9AC0-6D4700A49C72}"/>
              </a:ext>
            </a:extLst>
          </p:cNvPr>
          <p:cNvSpPr/>
          <p:nvPr/>
        </p:nvSpPr>
        <p:spPr>
          <a:xfrm>
            <a:off x="727992" y="5273293"/>
            <a:ext cx="288032" cy="576064"/>
          </a:xfrm>
          <a:prstGeom prst="leftBrace">
            <a:avLst>
              <a:gd name="adj1" fmla="val 38095"/>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5574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9BF012-4E7B-40E2-8E12-ABECE36CAA7D}"/>
              </a:ext>
            </a:extLst>
          </p:cNvPr>
          <p:cNvSpPr>
            <a:spLocks noGrp="1"/>
          </p:cNvSpPr>
          <p:nvPr>
            <p:ph type="title"/>
          </p:nvPr>
        </p:nvSpPr>
        <p:spPr/>
        <p:txBody>
          <a:bodyPr/>
          <a:lstStyle/>
          <a:p>
            <a:r>
              <a:rPr lang="ja-JP" altLang="en-US" sz="3500" dirty="0"/>
              <a:t>スチューデントの</a:t>
            </a:r>
            <a:r>
              <a:rPr lang="ja-JP" altLang="en-US" sz="3500" dirty="0" err="1"/>
              <a:t>ｔ</a:t>
            </a:r>
            <a:r>
              <a:rPr lang="ja-JP" altLang="en-US" sz="3500" dirty="0"/>
              <a:t>検定の例題　続き</a:t>
            </a:r>
            <a:endParaRPr kumimoji="1" lang="ja-JP" altLang="en-US" sz="3500" dirty="0"/>
          </a:p>
        </p:txBody>
      </p:sp>
      <p:sp>
        <p:nvSpPr>
          <p:cNvPr id="4" name="楕円 3">
            <a:extLst>
              <a:ext uri="{FF2B5EF4-FFF2-40B4-BE49-F238E27FC236}">
                <a16:creationId xmlns:a16="http://schemas.microsoft.com/office/drawing/2014/main" id="{C512CB2C-8529-4A0B-AD43-0AA1A92B9354}"/>
              </a:ext>
            </a:extLst>
          </p:cNvPr>
          <p:cNvSpPr/>
          <p:nvPr/>
        </p:nvSpPr>
        <p:spPr>
          <a:xfrm>
            <a:off x="2022533" y="2029974"/>
            <a:ext cx="2088231" cy="715414"/>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700" dirty="0"/>
              <a:t>栽培法</a:t>
            </a:r>
            <a:r>
              <a:rPr kumimoji="1" lang="en-US" altLang="ja-JP" sz="1700" dirty="0"/>
              <a:t>A</a:t>
            </a:r>
          </a:p>
          <a:p>
            <a:pPr algn="ctr">
              <a:lnSpc>
                <a:spcPts val="2000"/>
              </a:lnSpc>
            </a:pPr>
            <a:r>
              <a:rPr kumimoji="1" lang="ja-JP" altLang="en-US" sz="1700" dirty="0"/>
              <a:t>（真の収量</a:t>
            </a:r>
            <a:r>
              <a:rPr kumimoji="1" lang="en-US" altLang="ja-JP" sz="1700" i="1" dirty="0" err="1">
                <a:latin typeface="Times New Roman" panose="02020603050405020304" pitchFamily="18" charset="0"/>
                <a:cs typeface="Times New Roman" panose="02020603050405020304" pitchFamily="18" charset="0"/>
              </a:rPr>
              <a:t>μ</a:t>
            </a:r>
            <a:r>
              <a:rPr kumimoji="1" lang="en-US" altLang="ja-JP" sz="1700" baseline="-25000" dirty="0" err="1"/>
              <a:t>A</a:t>
            </a:r>
            <a:r>
              <a:rPr kumimoji="1" lang="ja-JP" altLang="en-US" sz="1700" dirty="0"/>
              <a:t>）</a:t>
            </a:r>
          </a:p>
        </p:txBody>
      </p:sp>
      <p:cxnSp>
        <p:nvCxnSpPr>
          <p:cNvPr id="5" name="直線矢印コネクタ 4">
            <a:extLst>
              <a:ext uri="{FF2B5EF4-FFF2-40B4-BE49-F238E27FC236}">
                <a16:creationId xmlns:a16="http://schemas.microsoft.com/office/drawing/2014/main" id="{A5C2EC23-0F70-4D6F-B2D0-20334A36F45F}"/>
              </a:ext>
            </a:extLst>
          </p:cNvPr>
          <p:cNvCxnSpPr>
            <a:cxnSpLocks/>
          </p:cNvCxnSpPr>
          <p:nvPr/>
        </p:nvCxnSpPr>
        <p:spPr>
          <a:xfrm>
            <a:off x="3005235" y="2736239"/>
            <a:ext cx="0" cy="4042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楕円 5">
                <a:extLst>
                  <a:ext uri="{FF2B5EF4-FFF2-40B4-BE49-F238E27FC236}">
                    <a16:creationId xmlns:a16="http://schemas.microsoft.com/office/drawing/2014/main" id="{FF20536F-C66C-42BA-AE6A-C233B2B7FA81}"/>
                  </a:ext>
                </a:extLst>
              </p:cNvPr>
              <p:cNvSpPr/>
              <p:nvPr/>
            </p:nvSpPr>
            <p:spPr>
              <a:xfrm>
                <a:off x="4932040" y="3166471"/>
                <a:ext cx="1656173" cy="525057"/>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14:m>
                  <m:oMath xmlns:m="http://schemas.openxmlformats.org/officeDocument/2006/math">
                    <m:acc>
                      <m:accPr>
                        <m:chr m:val="̅"/>
                        <m:ctrlPr>
                          <a:rPr kumimoji="1" lang="en-US" altLang="ja-JP" sz="1700" i="1" smtClean="0">
                            <a:latin typeface="Cambria Math" panose="02040503050406030204" pitchFamily="18" charset="0"/>
                            <a:cs typeface="Times New Roman" panose="02020603050405020304" pitchFamily="18" charset="0"/>
                          </a:rPr>
                        </m:ctrlPr>
                      </m:accPr>
                      <m:e>
                        <m:r>
                          <m:rPr>
                            <m:nor/>
                          </m:rPr>
                          <a:rPr kumimoji="1" lang="en-US" altLang="ja-JP" sz="1700" i="1" dirty="0">
                            <a:latin typeface="Times New Roman" panose="02020603050405020304" pitchFamily="18" charset="0"/>
                            <a:cs typeface="Times New Roman" panose="02020603050405020304" pitchFamily="18" charset="0"/>
                          </a:rPr>
                          <m:t>x</m:t>
                        </m:r>
                      </m:e>
                    </m:acc>
                  </m:oMath>
                </a14:m>
                <a:r>
                  <a:rPr kumimoji="1" lang="en-US" altLang="ja-JP" sz="1700" baseline="-25000" dirty="0">
                    <a:latin typeface="+mn-ea"/>
                    <a:cs typeface="Times New Roman" panose="02020603050405020304" pitchFamily="18" charset="0"/>
                  </a:rPr>
                  <a:t>B</a:t>
                </a:r>
                <a:r>
                  <a:rPr kumimoji="1" lang="en-US" altLang="ja-JP" sz="1700" dirty="0">
                    <a:latin typeface="+mn-ea"/>
                    <a:cs typeface="Times New Roman" panose="02020603050405020304" pitchFamily="18" charset="0"/>
                  </a:rPr>
                  <a:t>=3124.4g</a:t>
                </a:r>
                <a:endParaRPr kumimoji="1" lang="ja-JP" altLang="en-US" sz="1700" dirty="0">
                  <a:latin typeface="+mn-ea"/>
                  <a:cs typeface="Times New Roman" panose="02020603050405020304" pitchFamily="18" charset="0"/>
                </a:endParaRPr>
              </a:p>
            </p:txBody>
          </p:sp>
        </mc:Choice>
        <mc:Fallback xmlns="">
          <p:sp>
            <p:nvSpPr>
              <p:cNvPr id="6" name="楕円 5">
                <a:extLst>
                  <a:ext uri="{FF2B5EF4-FFF2-40B4-BE49-F238E27FC236}">
                    <a16:creationId xmlns:a16="http://schemas.microsoft.com/office/drawing/2014/main" id="{FF20536F-C66C-42BA-AE6A-C233B2B7FA81}"/>
                  </a:ext>
                </a:extLst>
              </p:cNvPr>
              <p:cNvSpPr>
                <a:spLocks noRot="1" noChangeAspect="1" noMove="1" noResize="1" noEditPoints="1" noAdjustHandles="1" noChangeArrowheads="1" noChangeShapeType="1" noTextEdit="1"/>
              </p:cNvSpPr>
              <p:nvPr/>
            </p:nvSpPr>
            <p:spPr>
              <a:xfrm>
                <a:off x="4932040" y="3166471"/>
                <a:ext cx="1656173" cy="525057"/>
              </a:xfrm>
              <a:prstGeom prst="ellipse">
                <a:avLst/>
              </a:prstGeom>
              <a:blipFill>
                <a:blip r:embed="rId3"/>
                <a:stretch>
                  <a:fillRect/>
                </a:stretch>
              </a:blipFill>
              <a:ln w="31750">
                <a:solidFill>
                  <a:schemeClr val="bg1"/>
                </a:solidFill>
              </a:ln>
            </p:spPr>
            <p:txBody>
              <a:bodyPr/>
              <a:lstStyle/>
              <a:p>
                <a:r>
                  <a:rPr lang="ja-JP" altLang="en-US">
                    <a:noFill/>
                  </a:rPr>
                  <a:t> </a:t>
                </a:r>
              </a:p>
            </p:txBody>
          </p:sp>
        </mc:Fallback>
      </mc:AlternateContent>
      <p:cxnSp>
        <p:nvCxnSpPr>
          <p:cNvPr id="7" name="直線矢印コネクタ 6">
            <a:extLst>
              <a:ext uri="{FF2B5EF4-FFF2-40B4-BE49-F238E27FC236}">
                <a16:creationId xmlns:a16="http://schemas.microsoft.com/office/drawing/2014/main" id="{E69FFD85-60B6-4679-B5D3-A9D445AB47EF}"/>
              </a:ext>
            </a:extLst>
          </p:cNvPr>
          <p:cNvCxnSpPr>
            <a:cxnSpLocks/>
            <a:endCxn id="6" idx="1"/>
          </p:cNvCxnSpPr>
          <p:nvPr/>
        </p:nvCxnSpPr>
        <p:spPr>
          <a:xfrm>
            <a:off x="3945558" y="2611557"/>
            <a:ext cx="1229023" cy="63180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718E5EA1-E83E-4C6E-B4F9-992F5093E76D}"/>
              </a:ext>
            </a:extLst>
          </p:cNvPr>
          <p:cNvCxnSpPr>
            <a:cxnSpLocks/>
          </p:cNvCxnSpPr>
          <p:nvPr/>
        </p:nvCxnSpPr>
        <p:spPr>
          <a:xfrm>
            <a:off x="5589601" y="2745388"/>
            <a:ext cx="0" cy="4042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矢印: 左右 8">
            <a:extLst>
              <a:ext uri="{FF2B5EF4-FFF2-40B4-BE49-F238E27FC236}">
                <a16:creationId xmlns:a16="http://schemas.microsoft.com/office/drawing/2014/main" id="{0BF5954B-9FB2-4F53-8060-90E29F792F09}"/>
              </a:ext>
            </a:extLst>
          </p:cNvPr>
          <p:cNvSpPr/>
          <p:nvPr/>
        </p:nvSpPr>
        <p:spPr>
          <a:xfrm>
            <a:off x="3802252" y="3166471"/>
            <a:ext cx="1042818" cy="484337"/>
          </a:xfrm>
          <a:prstGeom prst="leftRigh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t>比較</a:t>
            </a:r>
          </a:p>
        </p:txBody>
      </p:sp>
      <p:sp>
        <p:nvSpPr>
          <p:cNvPr id="10" name="テキスト ボックス 9">
            <a:extLst>
              <a:ext uri="{FF2B5EF4-FFF2-40B4-BE49-F238E27FC236}">
                <a16:creationId xmlns:a16="http://schemas.microsoft.com/office/drawing/2014/main" id="{32B39CDA-5E0E-4824-968C-1B14FD45FFAF}"/>
              </a:ext>
            </a:extLst>
          </p:cNvPr>
          <p:cNvSpPr txBox="1"/>
          <p:nvPr/>
        </p:nvSpPr>
        <p:spPr>
          <a:xfrm>
            <a:off x="3316020" y="2766362"/>
            <a:ext cx="1656180" cy="323165"/>
          </a:xfrm>
          <a:prstGeom prst="rect">
            <a:avLst/>
          </a:prstGeom>
          <a:solidFill>
            <a:srgbClr val="666633">
              <a:alpha val="60000"/>
            </a:srgbClr>
          </a:solid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：同じ母集団？</a:t>
            </a:r>
          </a:p>
        </p:txBody>
      </p:sp>
      <p:sp>
        <p:nvSpPr>
          <p:cNvPr id="11" name="テキスト ボックス 10">
            <a:extLst>
              <a:ext uri="{FF2B5EF4-FFF2-40B4-BE49-F238E27FC236}">
                <a16:creationId xmlns:a16="http://schemas.microsoft.com/office/drawing/2014/main" id="{AA1F9BBD-A88A-4F70-9DF8-7E3BE4CAC335}"/>
              </a:ext>
            </a:extLst>
          </p:cNvPr>
          <p:cNvSpPr txBox="1"/>
          <p:nvPr/>
        </p:nvSpPr>
        <p:spPr>
          <a:xfrm>
            <a:off x="5703924" y="2776572"/>
            <a:ext cx="2592287"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：異なる母集団？</a:t>
            </a:r>
          </a:p>
        </p:txBody>
      </p:sp>
      <p:sp>
        <p:nvSpPr>
          <p:cNvPr id="12" name="テキスト ボックス 11">
            <a:extLst>
              <a:ext uri="{FF2B5EF4-FFF2-40B4-BE49-F238E27FC236}">
                <a16:creationId xmlns:a16="http://schemas.microsoft.com/office/drawing/2014/main" id="{C5780CAD-E0D7-49D2-90B6-2FEABF7650BD}"/>
              </a:ext>
            </a:extLst>
          </p:cNvPr>
          <p:cNvSpPr txBox="1"/>
          <p:nvPr/>
        </p:nvSpPr>
        <p:spPr>
          <a:xfrm>
            <a:off x="1744159" y="2958001"/>
            <a:ext cx="814107"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3" name="楕円 12">
            <a:extLst>
              <a:ext uri="{FF2B5EF4-FFF2-40B4-BE49-F238E27FC236}">
                <a16:creationId xmlns:a16="http://schemas.microsoft.com/office/drawing/2014/main" id="{A396FC31-DA0F-4321-BCEC-E22A4612CC67}"/>
              </a:ext>
            </a:extLst>
          </p:cNvPr>
          <p:cNvSpPr/>
          <p:nvPr/>
        </p:nvSpPr>
        <p:spPr>
          <a:xfrm>
            <a:off x="4509197" y="2000609"/>
            <a:ext cx="2088231" cy="715414"/>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700" dirty="0"/>
              <a:t>栽培法</a:t>
            </a:r>
            <a:r>
              <a:rPr kumimoji="1" lang="en-US" altLang="ja-JP" sz="1700" dirty="0"/>
              <a:t>B</a:t>
            </a:r>
          </a:p>
          <a:p>
            <a:pPr algn="ctr">
              <a:lnSpc>
                <a:spcPts val="2000"/>
              </a:lnSpc>
            </a:pPr>
            <a:r>
              <a:rPr kumimoji="1" lang="ja-JP" altLang="en-US" sz="1700" dirty="0"/>
              <a:t>（真の収量</a:t>
            </a:r>
            <a:r>
              <a:rPr kumimoji="1" lang="en-US" altLang="ja-JP" sz="1700" i="1" dirty="0" err="1">
                <a:latin typeface="Times New Roman" panose="02020603050405020304" pitchFamily="18" charset="0"/>
                <a:cs typeface="Times New Roman" panose="02020603050405020304" pitchFamily="18" charset="0"/>
              </a:rPr>
              <a:t>μ</a:t>
            </a:r>
            <a:r>
              <a:rPr kumimoji="1" lang="en-US" altLang="ja-JP" sz="1700" baseline="-25000" dirty="0" err="1"/>
              <a:t>B</a:t>
            </a:r>
            <a:r>
              <a:rPr kumimoji="1" lang="ja-JP" altLang="en-US" sz="1700" dirty="0"/>
              <a:t>）</a:t>
            </a:r>
          </a:p>
        </p:txBody>
      </p:sp>
      <mc:AlternateContent xmlns:mc="http://schemas.openxmlformats.org/markup-compatibility/2006" xmlns:a14="http://schemas.microsoft.com/office/drawing/2010/main">
        <mc:Choice Requires="a14">
          <p:sp>
            <p:nvSpPr>
              <p:cNvPr id="14" name="楕円 13">
                <a:extLst>
                  <a:ext uri="{FF2B5EF4-FFF2-40B4-BE49-F238E27FC236}">
                    <a16:creationId xmlns:a16="http://schemas.microsoft.com/office/drawing/2014/main" id="{BB1F3A23-88F2-40E9-9074-6423BD85B402}"/>
                  </a:ext>
                </a:extLst>
              </p:cNvPr>
              <p:cNvSpPr/>
              <p:nvPr/>
            </p:nvSpPr>
            <p:spPr>
              <a:xfrm>
                <a:off x="2114344" y="3149640"/>
                <a:ext cx="1656173" cy="525057"/>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14:m>
                  <m:oMath xmlns:m="http://schemas.openxmlformats.org/officeDocument/2006/math">
                    <m:acc>
                      <m:accPr>
                        <m:chr m:val="̅"/>
                        <m:ctrlPr>
                          <a:rPr kumimoji="1" lang="en-US" altLang="ja-JP" sz="1700" i="1" smtClean="0">
                            <a:latin typeface="Cambria Math" panose="02040503050406030204" pitchFamily="18" charset="0"/>
                            <a:cs typeface="Times New Roman" panose="02020603050405020304" pitchFamily="18" charset="0"/>
                          </a:rPr>
                        </m:ctrlPr>
                      </m:accPr>
                      <m:e>
                        <m:r>
                          <m:rPr>
                            <m:nor/>
                          </m:rPr>
                          <a:rPr kumimoji="1" lang="en-US" altLang="ja-JP" sz="1700" i="1" dirty="0">
                            <a:latin typeface="Times New Roman" panose="02020603050405020304" pitchFamily="18" charset="0"/>
                            <a:cs typeface="Times New Roman" panose="02020603050405020304" pitchFamily="18" charset="0"/>
                          </a:rPr>
                          <m:t>x</m:t>
                        </m:r>
                      </m:e>
                    </m:acc>
                  </m:oMath>
                </a14:m>
                <a:r>
                  <a:rPr kumimoji="1" lang="en-US" altLang="ja-JP" sz="1700" baseline="-25000" dirty="0">
                    <a:latin typeface="+mn-ea"/>
                    <a:cs typeface="Times New Roman" panose="02020603050405020304" pitchFamily="18" charset="0"/>
                  </a:rPr>
                  <a:t>A</a:t>
                </a:r>
                <a:r>
                  <a:rPr kumimoji="1" lang="en-US" altLang="ja-JP" sz="1700" dirty="0">
                    <a:latin typeface="+mn-ea"/>
                    <a:cs typeface="Times New Roman" panose="02020603050405020304" pitchFamily="18" charset="0"/>
                  </a:rPr>
                  <a:t>=2443.7g</a:t>
                </a:r>
                <a:endParaRPr kumimoji="1" lang="ja-JP" altLang="en-US" sz="1700" dirty="0">
                  <a:latin typeface="+mn-ea"/>
                  <a:cs typeface="Times New Roman" panose="02020603050405020304" pitchFamily="18" charset="0"/>
                </a:endParaRPr>
              </a:p>
            </p:txBody>
          </p:sp>
        </mc:Choice>
        <mc:Fallback xmlns="">
          <p:sp>
            <p:nvSpPr>
              <p:cNvPr id="14" name="楕円 13">
                <a:extLst>
                  <a:ext uri="{FF2B5EF4-FFF2-40B4-BE49-F238E27FC236}">
                    <a16:creationId xmlns:a16="http://schemas.microsoft.com/office/drawing/2014/main" id="{BB1F3A23-88F2-40E9-9074-6423BD85B402}"/>
                  </a:ext>
                </a:extLst>
              </p:cNvPr>
              <p:cNvSpPr>
                <a:spLocks noRot="1" noChangeAspect="1" noMove="1" noResize="1" noEditPoints="1" noAdjustHandles="1" noChangeArrowheads="1" noChangeShapeType="1" noTextEdit="1"/>
              </p:cNvSpPr>
              <p:nvPr/>
            </p:nvSpPr>
            <p:spPr>
              <a:xfrm>
                <a:off x="2114344" y="3149640"/>
                <a:ext cx="1656173" cy="525057"/>
              </a:xfrm>
              <a:prstGeom prst="ellipse">
                <a:avLst/>
              </a:prstGeom>
              <a:blipFill>
                <a:blip r:embed="rId4"/>
                <a:stretch>
                  <a:fillRect/>
                </a:stretch>
              </a:blipFill>
              <a:ln w="31750">
                <a:solidFill>
                  <a:schemeClr val="bg1"/>
                </a:solidFill>
              </a:ln>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44B76C3B-D29D-4831-9E6A-8705C1C74356}"/>
              </a:ext>
            </a:extLst>
          </p:cNvPr>
          <p:cNvSpPr txBox="1"/>
          <p:nvPr/>
        </p:nvSpPr>
        <p:spPr>
          <a:xfrm>
            <a:off x="6488171" y="3081781"/>
            <a:ext cx="814107"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6" name="テキスト ボックス 15">
            <a:extLst>
              <a:ext uri="{FF2B5EF4-FFF2-40B4-BE49-F238E27FC236}">
                <a16:creationId xmlns:a16="http://schemas.microsoft.com/office/drawing/2014/main" id="{CCAA6A3A-9A19-444F-A753-610668460A26}"/>
              </a:ext>
            </a:extLst>
          </p:cNvPr>
          <p:cNvSpPr txBox="1"/>
          <p:nvPr/>
        </p:nvSpPr>
        <p:spPr>
          <a:xfrm>
            <a:off x="467544" y="3991401"/>
            <a:ext cx="7488832" cy="446276"/>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手順②：検定統計量の計算</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（バランスの場合の式を用いる</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19" name="オブジェクト 18">
            <a:extLst>
              <a:ext uri="{FF2B5EF4-FFF2-40B4-BE49-F238E27FC236}">
                <a16:creationId xmlns:a16="http://schemas.microsoft.com/office/drawing/2014/main" id="{28112386-DBF3-4A6B-92FA-1A8C8D5CBA10}"/>
              </a:ext>
            </a:extLst>
          </p:cNvPr>
          <p:cNvGraphicFramePr>
            <a:graphicFrameLocks noChangeAspect="1"/>
          </p:cNvGraphicFramePr>
          <p:nvPr>
            <p:extLst>
              <p:ext uri="{D42A27DB-BD31-4B8C-83A1-F6EECF244321}">
                <p14:modId xmlns:p14="http://schemas.microsoft.com/office/powerpoint/2010/main" val="2643247149"/>
              </p:ext>
            </p:extLst>
          </p:nvPr>
        </p:nvGraphicFramePr>
        <p:xfrm>
          <a:off x="1619672" y="4654099"/>
          <a:ext cx="5458414" cy="1063230"/>
        </p:xfrm>
        <a:graphic>
          <a:graphicData uri="http://schemas.openxmlformats.org/presentationml/2006/ole">
            <mc:AlternateContent xmlns:mc="http://schemas.openxmlformats.org/markup-compatibility/2006">
              <mc:Choice xmlns:v="urn:schemas-microsoft-com:vml" Requires="v">
                <p:oleObj spid="_x0000_s10321" name="Equation" r:id="rId5" imgW="3466800" imgH="685800" progId="Equation.DSMT4">
                  <p:embed/>
                </p:oleObj>
              </mc:Choice>
              <mc:Fallback>
                <p:oleObj name="Equation" r:id="rId5" imgW="3466800" imgH="685800" progId="Equation.DSMT4">
                  <p:embed/>
                  <p:pic>
                    <p:nvPicPr>
                      <p:cNvPr id="0" name="Object 1"/>
                      <p:cNvPicPr>
                        <a:picLocks noChangeAspect="1" noChangeArrowheads="1"/>
                      </p:cNvPicPr>
                      <p:nvPr/>
                    </p:nvPicPr>
                    <p:blipFill>
                      <a:blip r:embed="rId6"/>
                      <a:srcRect/>
                      <a:stretch>
                        <a:fillRect/>
                      </a:stretch>
                    </p:blipFill>
                    <p:spPr bwMode="auto">
                      <a:xfrm>
                        <a:off x="1619672" y="4654099"/>
                        <a:ext cx="5458414" cy="1063230"/>
                      </a:xfrm>
                      <a:prstGeom prst="rect">
                        <a:avLst/>
                      </a:prstGeom>
                      <a:noFill/>
                    </p:spPr>
                  </p:pic>
                </p:oleObj>
              </mc:Fallback>
            </mc:AlternateContent>
          </a:graphicData>
        </a:graphic>
      </p:graphicFrame>
      <p:sp>
        <p:nvSpPr>
          <p:cNvPr id="22" name="テキスト ボックス 21">
            <a:extLst>
              <a:ext uri="{FF2B5EF4-FFF2-40B4-BE49-F238E27FC236}">
                <a16:creationId xmlns:a16="http://schemas.microsoft.com/office/drawing/2014/main" id="{54E443EC-F3D6-426E-A515-800A987C1F10}"/>
              </a:ext>
            </a:extLst>
          </p:cNvPr>
          <p:cNvSpPr txBox="1"/>
          <p:nvPr/>
        </p:nvSpPr>
        <p:spPr>
          <a:xfrm>
            <a:off x="1396798" y="5815483"/>
            <a:ext cx="3838443"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不偏分散は第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章の例題で計算済</a:t>
            </a:r>
          </a:p>
        </p:txBody>
      </p:sp>
      <p:cxnSp>
        <p:nvCxnSpPr>
          <p:cNvPr id="25" name="コネクタ: 曲線 24">
            <a:extLst>
              <a:ext uri="{FF2B5EF4-FFF2-40B4-BE49-F238E27FC236}">
                <a16:creationId xmlns:a16="http://schemas.microsoft.com/office/drawing/2014/main" id="{DDA56844-EE47-4E20-8038-8E112EB7AF89}"/>
              </a:ext>
            </a:extLst>
          </p:cNvPr>
          <p:cNvCxnSpPr>
            <a:cxnSpLocks/>
          </p:cNvCxnSpPr>
          <p:nvPr/>
        </p:nvCxnSpPr>
        <p:spPr>
          <a:xfrm flipV="1">
            <a:off x="2053043" y="5256575"/>
            <a:ext cx="636368" cy="527704"/>
          </a:xfrm>
          <a:prstGeom prst="curvedConnector3">
            <a:avLst>
              <a:gd name="adj1" fmla="val 606"/>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8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3" grpId="0" animBg="1"/>
      <p:bldP spid="16"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4656A7-814D-4F81-936C-214B99F015DC}"/>
              </a:ext>
            </a:extLst>
          </p:cNvPr>
          <p:cNvSpPr>
            <a:spLocks noGrp="1"/>
          </p:cNvSpPr>
          <p:nvPr>
            <p:ph type="title"/>
          </p:nvPr>
        </p:nvSpPr>
        <p:spPr/>
        <p:txBody>
          <a:bodyPr/>
          <a:lstStyle/>
          <a:p>
            <a:r>
              <a:rPr kumimoji="1" lang="ja-JP" altLang="en-US" sz="3500" dirty="0"/>
              <a:t>スチューデントの</a:t>
            </a:r>
            <a:r>
              <a:rPr kumimoji="1" lang="ja-JP" altLang="en-US" sz="3500" dirty="0" err="1"/>
              <a:t>ｔ</a:t>
            </a:r>
            <a:r>
              <a:rPr kumimoji="1" lang="ja-JP" altLang="en-US" sz="3500" dirty="0"/>
              <a:t>検定の例題　続き</a:t>
            </a:r>
          </a:p>
        </p:txBody>
      </p:sp>
      <p:sp>
        <p:nvSpPr>
          <p:cNvPr id="4" name="テキスト ボックス 3">
            <a:extLst>
              <a:ext uri="{FF2B5EF4-FFF2-40B4-BE49-F238E27FC236}">
                <a16:creationId xmlns:a16="http://schemas.microsoft.com/office/drawing/2014/main" id="{49401B94-F623-4933-AE2C-1A17C5BA1C05}"/>
              </a:ext>
            </a:extLst>
          </p:cNvPr>
          <p:cNvSpPr txBox="1"/>
          <p:nvPr/>
        </p:nvSpPr>
        <p:spPr>
          <a:xfrm>
            <a:off x="611561" y="1988840"/>
            <a:ext cx="7920880" cy="1415772"/>
          </a:xfrm>
          <a:prstGeom prst="rect">
            <a:avLst/>
          </a:prstGeom>
          <a:noFill/>
        </p:spPr>
        <p:txBody>
          <a:bodyPr wrap="square" rtlCol="0">
            <a:spAutoFit/>
          </a:bodyPr>
          <a:lstStyle/>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手順③：確率の計算</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帰無仮説の下での検定統計量（</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-4.685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）の起きる確率（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値）を計算する。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関数ならば</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T.DIST.2T(43685,28)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0.005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だとわかるが，ソフトが使えない場合には，分布表から読み取った限界値と比較する（手順④）。</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 name="テキスト ボックス 4">
            <a:extLst>
              <a:ext uri="{FF2B5EF4-FFF2-40B4-BE49-F238E27FC236}">
                <a16:creationId xmlns:a16="http://schemas.microsoft.com/office/drawing/2014/main" id="{033787A9-BEBA-411F-9B0A-90FC5A28A833}"/>
              </a:ext>
            </a:extLst>
          </p:cNvPr>
          <p:cNvSpPr txBox="1"/>
          <p:nvPr/>
        </p:nvSpPr>
        <p:spPr>
          <a:xfrm>
            <a:off x="611561" y="3472439"/>
            <a:ext cx="7920880" cy="2600712"/>
          </a:xfrm>
          <a:prstGeom prst="rect">
            <a:avLst/>
          </a:prstGeom>
          <a:noFill/>
        </p:spPr>
        <p:txBody>
          <a:bodyPr wrap="square" rtlCol="0">
            <a:spAutoFit/>
          </a:bodyPr>
          <a:lstStyle/>
          <a:p>
            <a:pPr algn="l"/>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手順④：仮説の判定</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分布表のから限界値を読み取る。自由度は</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15-1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14</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なので，</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ν=14</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の行と片側確率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p=0.05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の列のクロスする</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2.048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が限界値。</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｜検定統計量ｔ｜＞限界値</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2.048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なので，帰無仮説が正しいにしては滅多に起きないことが起きたので，帰無仮説を棄却して対立仮説を採択した方が合理的と考える。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以上，両側有意水準</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％という判定基準の下で，栽培法</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と栽培法</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のキュウリの収量には，</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統計的に有意な差がある</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といえる。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64398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E417B-5749-4078-8D46-3B45221FB830}"/>
              </a:ext>
            </a:extLst>
          </p:cNvPr>
          <p:cNvSpPr>
            <a:spLocks noGrp="1"/>
          </p:cNvSpPr>
          <p:nvPr>
            <p:ph type="title"/>
          </p:nvPr>
        </p:nvSpPr>
        <p:spPr>
          <a:xfrm>
            <a:off x="990600" y="620688"/>
            <a:ext cx="7469832" cy="1143000"/>
          </a:xfrm>
        </p:spPr>
        <p:txBody>
          <a:bodyPr/>
          <a:lstStyle/>
          <a:p>
            <a:r>
              <a:rPr kumimoji="1" lang="ja-JP" altLang="en-US" sz="3500" dirty="0"/>
              <a:t>例題の効果量の推定と検出力の計算</a:t>
            </a:r>
            <a:br>
              <a:rPr kumimoji="1" lang="en-US" altLang="ja-JP" dirty="0"/>
            </a:br>
            <a:r>
              <a:rPr kumimoji="1" lang="ja-JP" altLang="en-US" sz="3500" dirty="0"/>
              <a:t>（</a:t>
            </a:r>
            <a:r>
              <a:rPr kumimoji="1" lang="en-US" altLang="ja-JP" sz="3500" dirty="0"/>
              <a:t>G*power</a:t>
            </a:r>
            <a:r>
              <a:rPr kumimoji="1" lang="ja-JP" altLang="en-US" sz="3500" dirty="0"/>
              <a:t>）</a:t>
            </a:r>
          </a:p>
        </p:txBody>
      </p:sp>
      <p:pic>
        <p:nvPicPr>
          <p:cNvPr id="5" name="図 4">
            <a:extLst>
              <a:ext uri="{FF2B5EF4-FFF2-40B4-BE49-F238E27FC236}">
                <a16:creationId xmlns:a16="http://schemas.microsoft.com/office/drawing/2014/main" id="{E8C19A61-83C4-4DEB-9044-97BDE9E36C5F}"/>
              </a:ext>
            </a:extLst>
          </p:cNvPr>
          <p:cNvPicPr>
            <a:picLocks noChangeAspect="1"/>
          </p:cNvPicPr>
          <p:nvPr/>
        </p:nvPicPr>
        <p:blipFill rotWithShape="1">
          <a:blip r:embed="rId2">
            <a:extLst>
              <a:ext uri="{28A0092B-C50C-407E-A947-70E740481C1C}">
                <a14:useLocalDpi xmlns:a14="http://schemas.microsoft.com/office/drawing/2010/main" val="0"/>
              </a:ext>
            </a:extLst>
          </a:blip>
          <a:srcRect t="42637" b="10728"/>
          <a:stretch/>
        </p:blipFill>
        <p:spPr>
          <a:xfrm>
            <a:off x="386041" y="2204864"/>
            <a:ext cx="7229725" cy="2769215"/>
          </a:xfrm>
          <a:prstGeom prst="rect">
            <a:avLst/>
          </a:prstGeom>
        </p:spPr>
      </p:pic>
      <p:cxnSp>
        <p:nvCxnSpPr>
          <p:cNvPr id="7" name="直線矢印コネクタ 6">
            <a:extLst>
              <a:ext uri="{FF2B5EF4-FFF2-40B4-BE49-F238E27FC236}">
                <a16:creationId xmlns:a16="http://schemas.microsoft.com/office/drawing/2014/main" id="{4C280FE1-D536-42A7-87D3-11CD08ED235E}"/>
              </a:ext>
            </a:extLst>
          </p:cNvPr>
          <p:cNvCxnSpPr>
            <a:cxnSpLocks/>
          </p:cNvCxnSpPr>
          <p:nvPr/>
        </p:nvCxnSpPr>
        <p:spPr>
          <a:xfrm flipH="1" flipV="1">
            <a:off x="7444516" y="3769860"/>
            <a:ext cx="342772" cy="104533"/>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8512B32C-5CE6-4DE7-9BC1-7BD1648CF8D0}"/>
              </a:ext>
            </a:extLst>
          </p:cNvPr>
          <p:cNvSpPr txBox="1"/>
          <p:nvPr/>
        </p:nvSpPr>
        <p:spPr>
          <a:xfrm>
            <a:off x="7730857" y="3721903"/>
            <a:ext cx="1005403" cy="338554"/>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標本平均</a:t>
            </a:r>
          </a:p>
        </p:txBody>
      </p:sp>
      <p:cxnSp>
        <p:nvCxnSpPr>
          <p:cNvPr id="11" name="直線矢印コネクタ 10">
            <a:extLst>
              <a:ext uri="{FF2B5EF4-FFF2-40B4-BE49-F238E27FC236}">
                <a16:creationId xmlns:a16="http://schemas.microsoft.com/office/drawing/2014/main" id="{82CA571B-EB96-42CA-820F-2C07F3BADBE6}"/>
              </a:ext>
            </a:extLst>
          </p:cNvPr>
          <p:cNvCxnSpPr>
            <a:cxnSpLocks/>
          </p:cNvCxnSpPr>
          <p:nvPr/>
        </p:nvCxnSpPr>
        <p:spPr>
          <a:xfrm flipH="1">
            <a:off x="7450810" y="3963865"/>
            <a:ext cx="342500" cy="71863"/>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2D7965B-5391-48CB-9312-07C4CDB6FE71}"/>
              </a:ext>
            </a:extLst>
          </p:cNvPr>
          <p:cNvCxnSpPr>
            <a:cxnSpLocks/>
          </p:cNvCxnSpPr>
          <p:nvPr/>
        </p:nvCxnSpPr>
        <p:spPr>
          <a:xfrm flipH="1">
            <a:off x="7450810" y="4382251"/>
            <a:ext cx="342500" cy="71863"/>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E5E84240-852F-4CC8-9E9B-EA578E4BE2AE}"/>
              </a:ext>
            </a:extLst>
          </p:cNvPr>
          <p:cNvCxnSpPr>
            <a:cxnSpLocks/>
          </p:cNvCxnSpPr>
          <p:nvPr/>
        </p:nvCxnSpPr>
        <p:spPr>
          <a:xfrm flipH="1" flipV="1">
            <a:off x="7450810" y="4212974"/>
            <a:ext cx="342500" cy="105383"/>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EB9A244-45E3-45F1-9243-97B49BD916D3}"/>
              </a:ext>
            </a:extLst>
          </p:cNvPr>
          <p:cNvSpPr txBox="1"/>
          <p:nvPr/>
        </p:nvSpPr>
        <p:spPr>
          <a:xfrm>
            <a:off x="7730857" y="4149080"/>
            <a:ext cx="945599" cy="584775"/>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不偏標準偏差</a:t>
            </a:r>
          </a:p>
        </p:txBody>
      </p:sp>
      <p:cxnSp>
        <p:nvCxnSpPr>
          <p:cNvPr id="18" name="直線矢印コネクタ 17">
            <a:extLst>
              <a:ext uri="{FF2B5EF4-FFF2-40B4-BE49-F238E27FC236}">
                <a16:creationId xmlns:a16="http://schemas.microsoft.com/office/drawing/2014/main" id="{9076744F-A62F-42F7-B2AC-3CEA48C60F66}"/>
              </a:ext>
            </a:extLst>
          </p:cNvPr>
          <p:cNvCxnSpPr>
            <a:cxnSpLocks/>
          </p:cNvCxnSpPr>
          <p:nvPr/>
        </p:nvCxnSpPr>
        <p:spPr>
          <a:xfrm flipV="1">
            <a:off x="6728611" y="4906466"/>
            <a:ext cx="133298" cy="27363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240DFD2C-215D-4C05-B292-31C07B7AA5D3}"/>
                  </a:ext>
                </a:extLst>
              </p:cNvPr>
              <p:cNvSpPr txBox="1"/>
              <p:nvPr/>
            </p:nvSpPr>
            <p:spPr>
              <a:xfrm>
                <a:off x="5543340" y="5141411"/>
                <a:ext cx="3401644" cy="1129155"/>
              </a:xfrm>
              <a:prstGeom prst="rect">
                <a:avLst/>
              </a:prstGeom>
              <a:noFill/>
            </p:spPr>
            <p:txBody>
              <a:bodyPr wrap="square" rtlCol="0">
                <a:spAutoFit/>
              </a:bodyPr>
              <a:lstStyle/>
              <a:p>
                <a:r>
                  <a:rPr lang="ja-JP" altLang="en-US" sz="1600" dirty="0">
                    <a:solidFill>
                      <a:srgbClr val="FFC000"/>
                    </a:solidFill>
                  </a:rPr>
                  <a:t>効果量</a:t>
                </a:r>
                <a:r>
                  <a:rPr lang="ja-JP" altLang="en-US" sz="1600" dirty="0">
                    <a:solidFill>
                      <a:schemeClr val="bg1"/>
                    </a:solidFill>
                  </a:rPr>
                  <a:t>の推定値（</a:t>
                </a:r>
                <a:r>
                  <a:rPr lang="en-US" altLang="ja-JP" sz="1600" dirty="0">
                    <a:solidFill>
                      <a:schemeClr val="bg1"/>
                    </a:solidFill>
                  </a:rPr>
                  <a:t>Hedges’ g</a:t>
                </a:r>
                <a:r>
                  <a:rPr lang="ja-JP" altLang="en-US" sz="1600" dirty="0">
                    <a:solidFill>
                      <a:schemeClr val="bg1"/>
                    </a:solidFill>
                  </a:rPr>
                  <a:t>）</a:t>
                </a:r>
                <a:endParaRPr lang="en-US" altLang="ja-JP" sz="1600" dirty="0">
                  <a:solidFill>
                    <a:schemeClr val="bg1"/>
                  </a:solidFill>
                </a:endParaRPr>
              </a:p>
              <a:p>
                <a:r>
                  <a:rPr lang="ja-JP" altLang="en-US" sz="1600" dirty="0">
                    <a:solidFill>
                      <a:schemeClr val="bg1"/>
                    </a:solidFill>
                  </a:rPr>
                  <a:t>もしくは，</a:t>
                </a:r>
                <a:endParaRPr lang="en-US" altLang="ja-JP" sz="1600" dirty="0">
                  <a:solidFill>
                    <a:schemeClr val="bg1"/>
                  </a:solidFill>
                </a:endParaRPr>
              </a:p>
              <a:p>
                <a:r>
                  <a:rPr lang="en-US" altLang="ja-JP" sz="1600" dirty="0">
                    <a:solidFill>
                      <a:schemeClr val="bg1"/>
                    </a:solidFill>
                  </a:rPr>
                  <a:t>t</a:t>
                </a:r>
                <a:r>
                  <a:rPr lang="ja-JP" altLang="en-US" sz="1600" dirty="0">
                    <a:solidFill>
                      <a:schemeClr val="bg1"/>
                    </a:solidFill>
                  </a:rPr>
                  <a:t>値</a:t>
                </a:r>
                <a:r>
                  <a:rPr lang="ja-JP" altLang="ja-JP" sz="1600" dirty="0">
                    <a:solidFill>
                      <a:schemeClr val="bg1"/>
                    </a:solidFill>
                  </a:rPr>
                  <a:t>×</a:t>
                </a:r>
                <a14:m>
                  <m:oMath xmlns:m="http://schemas.openxmlformats.org/officeDocument/2006/math">
                    <m:rad>
                      <m:radPr>
                        <m:degHide m:val="on"/>
                        <m:ctrlPr>
                          <a:rPr lang="ja-JP" altLang="ja-JP" sz="1600" i="1">
                            <a:solidFill>
                              <a:schemeClr val="bg1"/>
                            </a:solidFill>
                            <a:latin typeface="Cambria Math" panose="02040503050406030204" pitchFamily="18" charset="0"/>
                          </a:rPr>
                        </m:ctrlPr>
                      </m:radPr>
                      <m:deg/>
                      <m:e>
                        <m:r>
                          <a:rPr lang="en-US" altLang="ja-JP" sz="1600" i="1">
                            <a:solidFill>
                              <a:schemeClr val="bg1"/>
                            </a:solidFill>
                            <a:latin typeface="Cambria Math" panose="02040503050406030204" pitchFamily="18" charset="0"/>
                          </a:rPr>
                          <m:t>(</m:t>
                        </m:r>
                        <m:sSub>
                          <m:sSubPr>
                            <m:ctrlPr>
                              <a:rPr lang="ja-JP" altLang="ja-JP" sz="1600" i="1">
                                <a:solidFill>
                                  <a:schemeClr val="bg1"/>
                                </a:solidFill>
                                <a:latin typeface="Cambria Math" panose="02040503050406030204" pitchFamily="18" charset="0"/>
                              </a:rPr>
                            </m:ctrlPr>
                          </m:sSubPr>
                          <m:e>
                            <m:r>
                              <a:rPr lang="en-US" altLang="ja-JP" sz="1600" i="1">
                                <a:solidFill>
                                  <a:schemeClr val="bg1"/>
                                </a:solidFill>
                                <a:latin typeface="Cambria Math" panose="02040503050406030204" pitchFamily="18" charset="0"/>
                              </a:rPr>
                              <m:t>𝑛</m:t>
                            </m:r>
                          </m:e>
                          <m:sub>
                            <m:r>
                              <a:rPr lang="en-US" altLang="ja-JP" sz="1600" i="1">
                                <a:solidFill>
                                  <a:schemeClr val="bg1"/>
                                </a:solidFill>
                                <a:latin typeface="Cambria Math" panose="02040503050406030204" pitchFamily="18" charset="0"/>
                              </a:rPr>
                              <m:t>𝐴</m:t>
                            </m:r>
                          </m:sub>
                        </m:sSub>
                        <m:r>
                          <a:rPr lang="en-US" altLang="ja-JP" sz="1600" i="1">
                            <a:solidFill>
                              <a:schemeClr val="bg1"/>
                            </a:solidFill>
                            <a:latin typeface="Cambria Math" panose="02040503050406030204" pitchFamily="18" charset="0"/>
                          </a:rPr>
                          <m:t>+</m:t>
                        </m:r>
                        <m:sSub>
                          <m:sSubPr>
                            <m:ctrlPr>
                              <a:rPr lang="ja-JP" altLang="ja-JP" sz="1600" i="1">
                                <a:solidFill>
                                  <a:schemeClr val="bg1"/>
                                </a:solidFill>
                                <a:latin typeface="Cambria Math" panose="02040503050406030204" pitchFamily="18" charset="0"/>
                              </a:rPr>
                            </m:ctrlPr>
                          </m:sSubPr>
                          <m:e>
                            <m:r>
                              <a:rPr lang="en-US" altLang="ja-JP" sz="1600" i="1">
                                <a:solidFill>
                                  <a:schemeClr val="bg1"/>
                                </a:solidFill>
                                <a:latin typeface="Cambria Math" panose="02040503050406030204" pitchFamily="18" charset="0"/>
                              </a:rPr>
                              <m:t>𝑛</m:t>
                            </m:r>
                          </m:e>
                          <m:sub>
                            <m:r>
                              <a:rPr lang="en-US" altLang="ja-JP" sz="1600" i="1">
                                <a:solidFill>
                                  <a:schemeClr val="bg1"/>
                                </a:solidFill>
                                <a:latin typeface="Cambria Math" panose="02040503050406030204" pitchFamily="18" charset="0"/>
                              </a:rPr>
                              <m:t>𝐵</m:t>
                            </m:r>
                          </m:sub>
                        </m:sSub>
                        <m:r>
                          <a:rPr lang="en-US" altLang="ja-JP" sz="1600" i="1">
                            <a:solidFill>
                              <a:schemeClr val="bg1"/>
                            </a:solidFill>
                            <a:latin typeface="Cambria Math" panose="02040503050406030204" pitchFamily="18" charset="0"/>
                          </a:rPr>
                          <m:t>)/(</m:t>
                        </m:r>
                        <m:sSub>
                          <m:sSubPr>
                            <m:ctrlPr>
                              <a:rPr lang="ja-JP" altLang="ja-JP" sz="1600" i="1">
                                <a:solidFill>
                                  <a:schemeClr val="bg1"/>
                                </a:solidFill>
                                <a:latin typeface="Cambria Math" panose="02040503050406030204" pitchFamily="18" charset="0"/>
                              </a:rPr>
                            </m:ctrlPr>
                          </m:sSubPr>
                          <m:e>
                            <m:r>
                              <a:rPr lang="en-US" altLang="ja-JP" sz="1600" i="1">
                                <a:solidFill>
                                  <a:schemeClr val="bg1"/>
                                </a:solidFill>
                                <a:latin typeface="Cambria Math" panose="02040503050406030204" pitchFamily="18" charset="0"/>
                              </a:rPr>
                              <m:t>𝑛</m:t>
                            </m:r>
                          </m:e>
                          <m:sub>
                            <m:r>
                              <a:rPr lang="en-US" altLang="ja-JP" sz="1600" i="1">
                                <a:solidFill>
                                  <a:schemeClr val="bg1"/>
                                </a:solidFill>
                                <a:latin typeface="Cambria Math" panose="02040503050406030204" pitchFamily="18" charset="0"/>
                              </a:rPr>
                              <m:t>𝐴</m:t>
                            </m:r>
                          </m:sub>
                        </m:sSub>
                        <m:r>
                          <a:rPr lang="ja-JP" altLang="ja-JP" sz="1600" i="1">
                            <a:solidFill>
                              <a:schemeClr val="bg1"/>
                            </a:solidFill>
                            <a:latin typeface="Cambria Math" panose="02040503050406030204" pitchFamily="18" charset="0"/>
                          </a:rPr>
                          <m:t>×</m:t>
                        </m:r>
                        <m:sSub>
                          <m:sSubPr>
                            <m:ctrlPr>
                              <a:rPr lang="ja-JP" altLang="ja-JP" sz="1600" i="1">
                                <a:solidFill>
                                  <a:schemeClr val="bg1"/>
                                </a:solidFill>
                                <a:latin typeface="Cambria Math" panose="02040503050406030204" pitchFamily="18" charset="0"/>
                              </a:rPr>
                            </m:ctrlPr>
                          </m:sSubPr>
                          <m:e>
                            <m:r>
                              <a:rPr lang="en-US" altLang="ja-JP" sz="1600" i="1">
                                <a:solidFill>
                                  <a:schemeClr val="bg1"/>
                                </a:solidFill>
                                <a:latin typeface="Cambria Math" panose="02040503050406030204" pitchFamily="18" charset="0"/>
                              </a:rPr>
                              <m:t>𝑛</m:t>
                            </m:r>
                          </m:e>
                          <m:sub>
                            <m:r>
                              <a:rPr lang="en-US" altLang="ja-JP" sz="1600" i="1">
                                <a:solidFill>
                                  <a:schemeClr val="bg1"/>
                                </a:solidFill>
                                <a:latin typeface="Cambria Math" panose="02040503050406030204" pitchFamily="18" charset="0"/>
                              </a:rPr>
                              <m:t>𝐵</m:t>
                            </m:r>
                          </m:sub>
                        </m:sSub>
                        <m:r>
                          <a:rPr lang="en-US" altLang="ja-JP" sz="1600" i="1">
                            <a:solidFill>
                              <a:schemeClr val="bg1"/>
                            </a:solidFill>
                            <a:latin typeface="Cambria Math" panose="02040503050406030204" pitchFamily="18" charset="0"/>
                          </a:rPr>
                          <m:t>)</m:t>
                        </m:r>
                      </m:e>
                    </m:rad>
                  </m:oMath>
                </a14:m>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で計算</a:t>
                </a:r>
              </a:p>
            </p:txBody>
          </p:sp>
        </mc:Choice>
        <mc:Fallback xmlns="">
          <p:sp>
            <p:nvSpPr>
              <p:cNvPr id="21" name="テキスト ボックス 20">
                <a:extLst>
                  <a:ext uri="{FF2B5EF4-FFF2-40B4-BE49-F238E27FC236}">
                    <a16:creationId xmlns:a16="http://schemas.microsoft.com/office/drawing/2014/main" id="{240DFD2C-215D-4C05-B292-31C07B7AA5D3}"/>
                  </a:ext>
                </a:extLst>
              </p:cNvPr>
              <p:cNvSpPr txBox="1">
                <a:spLocks noRot="1" noChangeAspect="1" noMove="1" noResize="1" noEditPoints="1" noAdjustHandles="1" noChangeArrowheads="1" noChangeShapeType="1" noTextEdit="1"/>
              </p:cNvSpPr>
              <p:nvPr/>
            </p:nvSpPr>
            <p:spPr>
              <a:xfrm>
                <a:off x="5543340" y="5141411"/>
                <a:ext cx="3401644" cy="1129155"/>
              </a:xfrm>
              <a:prstGeom prst="rect">
                <a:avLst/>
              </a:prstGeom>
              <a:blipFill>
                <a:blip r:embed="rId3"/>
                <a:stretch>
                  <a:fillRect l="-896" t="-2151" b="-5914"/>
                </a:stretch>
              </a:blipFill>
            </p:spPr>
            <p:txBody>
              <a:bodyPr/>
              <a:lstStyle/>
              <a:p>
                <a:r>
                  <a:rPr lang="ja-JP" altLang="en-US">
                    <a:noFill/>
                  </a:rPr>
                  <a:t> </a:t>
                </a:r>
              </a:p>
            </p:txBody>
          </p:sp>
        </mc:Fallback>
      </mc:AlternateContent>
      <p:cxnSp>
        <p:nvCxnSpPr>
          <p:cNvPr id="23" name="直線矢印コネクタ 22">
            <a:extLst>
              <a:ext uri="{FF2B5EF4-FFF2-40B4-BE49-F238E27FC236}">
                <a16:creationId xmlns:a16="http://schemas.microsoft.com/office/drawing/2014/main" id="{A5719F93-2072-4E91-B47B-C292CC02F034}"/>
              </a:ext>
            </a:extLst>
          </p:cNvPr>
          <p:cNvCxnSpPr>
            <a:cxnSpLocks/>
          </p:cNvCxnSpPr>
          <p:nvPr/>
        </p:nvCxnSpPr>
        <p:spPr>
          <a:xfrm flipV="1">
            <a:off x="4716016" y="3932983"/>
            <a:ext cx="72008" cy="43219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F61A6494-E75B-40C0-A3F3-D736D18C949B}"/>
              </a:ext>
            </a:extLst>
          </p:cNvPr>
          <p:cNvSpPr/>
          <p:nvPr/>
        </p:nvSpPr>
        <p:spPr>
          <a:xfrm>
            <a:off x="4355976" y="3739130"/>
            <a:ext cx="936104" cy="19385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1FE98E6-C339-4101-8BEA-0131F1186F98}"/>
              </a:ext>
            </a:extLst>
          </p:cNvPr>
          <p:cNvSpPr txBox="1"/>
          <p:nvPr/>
        </p:nvSpPr>
        <p:spPr>
          <a:xfrm>
            <a:off x="4315906" y="4331073"/>
            <a:ext cx="800219" cy="338554"/>
          </a:xfrm>
          <a:prstGeom prst="rect">
            <a:avLst/>
          </a:prstGeom>
          <a:noFill/>
        </p:spPr>
        <p:txBody>
          <a:bodyPr wrap="none" rtlCol="0">
            <a:spAutoFit/>
          </a:bodyPr>
          <a:lstStyle/>
          <a:p>
            <a:pPr algn="l"/>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検出力</a:t>
            </a:r>
          </a:p>
        </p:txBody>
      </p:sp>
      <p:sp>
        <p:nvSpPr>
          <p:cNvPr id="26" name="テキスト ボックス 25">
            <a:extLst>
              <a:ext uri="{FF2B5EF4-FFF2-40B4-BE49-F238E27FC236}">
                <a16:creationId xmlns:a16="http://schemas.microsoft.com/office/drawing/2014/main" id="{117FBC1C-4F22-4563-95C7-EBD0D6745AA9}"/>
              </a:ext>
            </a:extLst>
          </p:cNvPr>
          <p:cNvSpPr txBox="1"/>
          <p:nvPr/>
        </p:nvSpPr>
        <p:spPr>
          <a:xfrm>
            <a:off x="425469" y="4974079"/>
            <a:ext cx="4432557" cy="584775"/>
          </a:xfrm>
          <a:prstGeom prst="rect">
            <a:avLst/>
          </a:prstGeom>
          <a:solidFill>
            <a:srgbClr val="00B050"/>
          </a:solidFill>
        </p:spPr>
        <p:txBody>
          <a:bodyPr wrap="square" rtlCol="0">
            <a:spAutoFit/>
          </a:bodyPr>
          <a:lstStyle/>
          <a:p>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効果量が大きいため，強い検出力</a:t>
            </a:r>
            <a:r>
              <a:rPr kumimoji="1" lang="ja-JP" altLang="en-US" sz="1600" dirty="0">
                <a:solidFill>
                  <a:schemeClr val="bg1"/>
                </a:solidFill>
                <a:latin typeface="ＭＳ Ｐゴシック" panose="020B0600070205080204" pitchFamily="50" charset="-128"/>
                <a:cs typeface="Meiryo UI" pitchFamily="50" charset="-128"/>
              </a:rPr>
              <a:t>の（滅多に第二種の過誤を犯さない）検定</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であったことがわかる。</a:t>
            </a:r>
          </a:p>
        </p:txBody>
      </p:sp>
      <p:sp>
        <p:nvSpPr>
          <p:cNvPr id="27" name="正方形/長方形 26">
            <a:extLst>
              <a:ext uri="{FF2B5EF4-FFF2-40B4-BE49-F238E27FC236}">
                <a16:creationId xmlns:a16="http://schemas.microsoft.com/office/drawing/2014/main" id="{32E4C6BC-8D5F-4B47-A44B-EFE9FDEAABA6}"/>
              </a:ext>
            </a:extLst>
          </p:cNvPr>
          <p:cNvSpPr/>
          <p:nvPr/>
        </p:nvSpPr>
        <p:spPr>
          <a:xfrm>
            <a:off x="6861909" y="4723931"/>
            <a:ext cx="662419" cy="171360"/>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21AB0FBA-E27A-4723-AEE5-180927AE990E}"/>
              </a:ext>
            </a:extLst>
          </p:cNvPr>
          <p:cNvCxnSpPr>
            <a:cxnSpLocks/>
          </p:cNvCxnSpPr>
          <p:nvPr/>
        </p:nvCxnSpPr>
        <p:spPr>
          <a:xfrm flipH="1">
            <a:off x="5220072" y="3140968"/>
            <a:ext cx="342772" cy="83449"/>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7AEACD62-B3B6-4267-9921-E75EF4F94C58}"/>
              </a:ext>
            </a:extLst>
          </p:cNvPr>
          <p:cNvSpPr txBox="1"/>
          <p:nvPr/>
        </p:nvSpPr>
        <p:spPr>
          <a:xfrm>
            <a:off x="5508104" y="2971304"/>
            <a:ext cx="2901756" cy="338554"/>
          </a:xfrm>
          <a:prstGeom prst="rect">
            <a:avLst/>
          </a:prstGeom>
          <a:solidFill>
            <a:schemeClr val="bg1"/>
          </a:solidFill>
        </p:spPr>
        <p:txBody>
          <a:bodyPr wrap="none" rtlCol="0">
            <a:spAutoFit/>
          </a:bodyPr>
          <a:lstStyle/>
          <a:p>
            <a:pPr algn="l"/>
            <a:r>
              <a:rPr kumimoji="1" lang="ja-JP" altLang="en-US" sz="16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非心度（ｔ検定では検定統計量）</a:t>
            </a:r>
          </a:p>
        </p:txBody>
      </p:sp>
    </p:spTree>
    <p:extLst>
      <p:ext uri="{BB962C8B-B14F-4D97-AF65-F5344CB8AC3E}">
        <p14:creationId xmlns:p14="http://schemas.microsoft.com/office/powerpoint/2010/main" val="197472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FD06554-58A3-41BB-B917-79468C5D2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50" y="1916832"/>
            <a:ext cx="1992496" cy="3161322"/>
          </a:xfrm>
          <a:prstGeom prst="rect">
            <a:avLst/>
          </a:prstGeom>
        </p:spPr>
      </p:pic>
      <p:sp>
        <p:nvSpPr>
          <p:cNvPr id="2" name="タイトル 1">
            <a:extLst>
              <a:ext uri="{FF2B5EF4-FFF2-40B4-BE49-F238E27FC236}">
                <a16:creationId xmlns:a16="http://schemas.microsoft.com/office/drawing/2014/main" id="{E61A893E-65C0-4395-BC67-708030E855D3}"/>
              </a:ext>
            </a:extLst>
          </p:cNvPr>
          <p:cNvSpPr>
            <a:spLocks noGrp="1"/>
          </p:cNvSpPr>
          <p:nvPr>
            <p:ph type="title"/>
          </p:nvPr>
        </p:nvSpPr>
        <p:spPr>
          <a:xfrm>
            <a:off x="827584" y="620688"/>
            <a:ext cx="7668852" cy="1143000"/>
          </a:xfrm>
        </p:spPr>
        <p:txBody>
          <a:bodyPr/>
          <a:lstStyle/>
          <a:p>
            <a:pPr algn="l"/>
            <a:r>
              <a:rPr kumimoji="1" lang="ja-JP" altLang="en-US" sz="3500" dirty="0"/>
              <a:t>補足　</a:t>
            </a:r>
            <a:r>
              <a:rPr lang="en-US" altLang="ja-JP" sz="3600" dirty="0"/>
              <a:t>Excel</a:t>
            </a:r>
            <a:r>
              <a:rPr kumimoji="1" lang="ja-JP" altLang="en-US" sz="3500" dirty="0"/>
              <a:t>分析ツールを使った検定</a:t>
            </a:r>
          </a:p>
        </p:txBody>
      </p:sp>
      <p:pic>
        <p:nvPicPr>
          <p:cNvPr id="16" name="図 15">
            <a:extLst>
              <a:ext uri="{FF2B5EF4-FFF2-40B4-BE49-F238E27FC236}">
                <a16:creationId xmlns:a16="http://schemas.microsoft.com/office/drawing/2014/main" id="{9826E4B6-632F-482A-B407-FE2AE5E98735}"/>
              </a:ext>
            </a:extLst>
          </p:cNvPr>
          <p:cNvPicPr/>
          <p:nvPr/>
        </p:nvPicPr>
        <p:blipFill rotWithShape="1">
          <a:blip r:embed="rId3" cstate="print">
            <a:extLst>
              <a:ext uri="{28A0092B-C50C-407E-A947-70E740481C1C}">
                <a14:useLocalDpi xmlns:a14="http://schemas.microsoft.com/office/drawing/2010/main" val="0"/>
              </a:ext>
            </a:extLst>
          </a:blip>
          <a:srcRect r="34884"/>
          <a:stretch/>
        </p:blipFill>
        <p:spPr bwMode="auto">
          <a:xfrm>
            <a:off x="3112054" y="1916832"/>
            <a:ext cx="2612074" cy="1818177"/>
          </a:xfrm>
          <a:prstGeom prst="rect">
            <a:avLst/>
          </a:prstGeom>
          <a:noFill/>
          <a:ln>
            <a:noFill/>
          </a:ln>
        </p:spPr>
      </p:pic>
      <p:pic>
        <p:nvPicPr>
          <p:cNvPr id="17" name="図 16">
            <a:extLst>
              <a:ext uri="{FF2B5EF4-FFF2-40B4-BE49-F238E27FC236}">
                <a16:creationId xmlns:a16="http://schemas.microsoft.com/office/drawing/2014/main" id="{80B6220A-03AA-4514-BDB3-7735ED8CB1B3}"/>
              </a:ext>
            </a:extLst>
          </p:cNvPr>
          <p:cNvPicPr/>
          <p:nvPr/>
        </p:nvPicPr>
        <p:blipFill rotWithShape="1">
          <a:blip r:embed="rId4" cstate="print">
            <a:extLst>
              <a:ext uri="{28A0092B-C50C-407E-A947-70E740481C1C}">
                <a14:useLocalDpi xmlns:a14="http://schemas.microsoft.com/office/drawing/2010/main" val="0"/>
              </a:ext>
            </a:extLst>
          </a:blip>
          <a:srcRect r="23530"/>
          <a:stretch/>
        </p:blipFill>
        <p:spPr bwMode="auto">
          <a:xfrm>
            <a:off x="6316644" y="1823666"/>
            <a:ext cx="2372806" cy="2088232"/>
          </a:xfrm>
          <a:prstGeom prst="rect">
            <a:avLst/>
          </a:prstGeom>
          <a:noFill/>
          <a:ln>
            <a:noFill/>
          </a:ln>
        </p:spPr>
      </p:pic>
      <p:pic>
        <p:nvPicPr>
          <p:cNvPr id="18" name="図 17">
            <a:extLst>
              <a:ext uri="{FF2B5EF4-FFF2-40B4-BE49-F238E27FC236}">
                <a16:creationId xmlns:a16="http://schemas.microsoft.com/office/drawing/2014/main" id="{F7022A7E-AFC1-4950-9362-6A59944D5783}"/>
              </a:ext>
            </a:extLst>
          </p:cNvPr>
          <p:cNvPicPr/>
          <p:nvPr/>
        </p:nvPicPr>
        <p:blipFill rotWithShape="1">
          <a:blip r:embed="rId5" cstate="print">
            <a:extLst>
              <a:ext uri="{28A0092B-C50C-407E-A947-70E740481C1C}">
                <a14:useLocalDpi xmlns:a14="http://schemas.microsoft.com/office/drawing/2010/main" val="0"/>
              </a:ext>
            </a:extLst>
          </a:blip>
          <a:srcRect l="177" t="16244" r="58078" b="52296"/>
          <a:stretch/>
        </p:blipFill>
        <p:spPr bwMode="auto">
          <a:xfrm>
            <a:off x="3112054" y="3882095"/>
            <a:ext cx="2799590" cy="2355217"/>
          </a:xfrm>
          <a:prstGeom prst="rect">
            <a:avLst/>
          </a:prstGeom>
          <a:noFill/>
          <a:ln>
            <a:noFill/>
          </a:ln>
          <a:extLst>
            <a:ext uri="{53640926-AAD7-44D8-BBD7-CCE9431645EC}">
              <a14:shadowObscured xmlns:a14="http://schemas.microsoft.com/office/drawing/2010/main"/>
            </a:ext>
          </a:extLst>
        </p:spPr>
      </p:pic>
      <p:sp>
        <p:nvSpPr>
          <p:cNvPr id="19" name="矢印: 右 18">
            <a:extLst>
              <a:ext uri="{FF2B5EF4-FFF2-40B4-BE49-F238E27FC236}">
                <a16:creationId xmlns:a16="http://schemas.microsoft.com/office/drawing/2014/main" id="{BE593B55-F736-4C8F-9AA4-77C6E6F89644}"/>
              </a:ext>
            </a:extLst>
          </p:cNvPr>
          <p:cNvSpPr/>
          <p:nvPr/>
        </p:nvSpPr>
        <p:spPr>
          <a:xfrm>
            <a:off x="5793357" y="2591129"/>
            <a:ext cx="432048"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467DE44F-1557-47A2-A019-927DFF4D43BE}"/>
              </a:ext>
            </a:extLst>
          </p:cNvPr>
          <p:cNvSpPr/>
          <p:nvPr/>
        </p:nvSpPr>
        <p:spPr>
          <a:xfrm rot="8443329">
            <a:off x="5898120" y="3913342"/>
            <a:ext cx="432048"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4A221EB-F036-411B-A9E2-8905ECBE6540}"/>
              </a:ext>
            </a:extLst>
          </p:cNvPr>
          <p:cNvSpPr/>
          <p:nvPr/>
        </p:nvSpPr>
        <p:spPr>
          <a:xfrm>
            <a:off x="1332558" y="2276873"/>
            <a:ext cx="541288" cy="280128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2D3A388-6DC0-4250-91B0-7A74370E51F8}"/>
              </a:ext>
            </a:extLst>
          </p:cNvPr>
          <p:cNvSpPr/>
          <p:nvPr/>
        </p:nvSpPr>
        <p:spPr>
          <a:xfrm>
            <a:off x="7493867" y="2141468"/>
            <a:ext cx="1002570" cy="14842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3E2C181-4C08-43A9-BE75-FAE6158785CC}"/>
              </a:ext>
            </a:extLst>
          </p:cNvPr>
          <p:cNvSpPr/>
          <p:nvPr/>
        </p:nvSpPr>
        <p:spPr>
          <a:xfrm>
            <a:off x="1894415" y="2276873"/>
            <a:ext cx="541288" cy="2801281"/>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5B210A4C-E3DC-40F3-8F10-F7F01FD7A6EC}"/>
              </a:ext>
            </a:extLst>
          </p:cNvPr>
          <p:cNvSpPr/>
          <p:nvPr/>
        </p:nvSpPr>
        <p:spPr>
          <a:xfrm>
            <a:off x="7493867" y="2346673"/>
            <a:ext cx="1002570" cy="148429"/>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39BCB9B-2FF9-4F32-8435-0888257E5AB1}"/>
              </a:ext>
            </a:extLst>
          </p:cNvPr>
          <p:cNvSpPr txBox="1"/>
          <p:nvPr/>
        </p:nvSpPr>
        <p:spPr>
          <a:xfrm>
            <a:off x="5221426" y="5939624"/>
            <a:ext cx="1005403" cy="338554"/>
          </a:xfrm>
          <a:prstGeom prst="rect">
            <a:avLst/>
          </a:prstGeom>
          <a:solidFill>
            <a:srgbClr val="FFFFFF"/>
          </a:solidFill>
        </p:spPr>
        <p:txBody>
          <a:bodyPr wrap="none" rtlCol="0">
            <a:spAutoFit/>
          </a:bodyPr>
          <a:lstStyle/>
          <a:p>
            <a:pPr algn="l"/>
            <a:r>
              <a:rPr kumimoji="1" lang="ja-JP" altLang="en-US" sz="16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31" name="テキスト ボックス 30">
            <a:extLst>
              <a:ext uri="{FF2B5EF4-FFF2-40B4-BE49-F238E27FC236}">
                <a16:creationId xmlns:a16="http://schemas.microsoft.com/office/drawing/2014/main" id="{DC414687-6EF1-4106-820B-AD534983D2E1}"/>
              </a:ext>
            </a:extLst>
          </p:cNvPr>
          <p:cNvSpPr txBox="1"/>
          <p:nvPr/>
        </p:nvSpPr>
        <p:spPr>
          <a:xfrm>
            <a:off x="5223528" y="5339427"/>
            <a:ext cx="1415772" cy="338554"/>
          </a:xfrm>
          <a:prstGeom prst="rect">
            <a:avLst/>
          </a:prstGeom>
          <a:solidFill>
            <a:srgbClr val="FFFFFF"/>
          </a:solidFill>
        </p:spPr>
        <p:txBody>
          <a:bodyPr wrap="none" rtlCol="0">
            <a:spAutoFit/>
          </a:bodyPr>
          <a:lstStyle/>
          <a:p>
            <a:pPr algn="l"/>
            <a:r>
              <a:rPr kumimoji="1" lang="ja-JP" altLang="en-US" sz="16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←検定統計量</a:t>
            </a:r>
          </a:p>
        </p:txBody>
      </p:sp>
      <p:sp>
        <p:nvSpPr>
          <p:cNvPr id="32" name="フリーフォーム: 図形 31">
            <a:extLst>
              <a:ext uri="{FF2B5EF4-FFF2-40B4-BE49-F238E27FC236}">
                <a16:creationId xmlns:a16="http://schemas.microsoft.com/office/drawing/2014/main" id="{D46CBF44-21C8-4CB4-8CA9-8367BF67E60C}"/>
              </a:ext>
            </a:extLst>
          </p:cNvPr>
          <p:cNvSpPr/>
          <p:nvPr/>
        </p:nvSpPr>
        <p:spPr>
          <a:xfrm>
            <a:off x="6287681" y="5516316"/>
            <a:ext cx="545806" cy="542925"/>
          </a:xfrm>
          <a:custGeom>
            <a:avLst/>
            <a:gdLst>
              <a:gd name="connsiteX0" fmla="*/ 323850 w 545806"/>
              <a:gd name="connsiteY0" fmla="*/ 0 h 542925"/>
              <a:gd name="connsiteX1" fmla="*/ 533400 w 545806"/>
              <a:gd name="connsiteY1" fmla="*/ 247650 h 542925"/>
              <a:gd name="connsiteX2" fmla="*/ 0 w 545806"/>
              <a:gd name="connsiteY2" fmla="*/ 542925 h 542925"/>
              <a:gd name="connsiteX3" fmla="*/ 0 w 545806"/>
              <a:gd name="connsiteY3" fmla="*/ 542925 h 542925"/>
            </a:gdLst>
            <a:ahLst/>
            <a:cxnLst>
              <a:cxn ang="0">
                <a:pos x="connsiteX0" y="connsiteY0"/>
              </a:cxn>
              <a:cxn ang="0">
                <a:pos x="connsiteX1" y="connsiteY1"/>
              </a:cxn>
              <a:cxn ang="0">
                <a:pos x="connsiteX2" y="connsiteY2"/>
              </a:cxn>
              <a:cxn ang="0">
                <a:pos x="connsiteX3" y="connsiteY3"/>
              </a:cxn>
            </a:cxnLst>
            <a:rect l="l" t="t" r="r" b="b"/>
            <a:pathLst>
              <a:path w="545806" h="542925">
                <a:moveTo>
                  <a:pt x="323850" y="0"/>
                </a:moveTo>
                <a:cubicBezTo>
                  <a:pt x="455612" y="78581"/>
                  <a:pt x="587375" y="157163"/>
                  <a:pt x="533400" y="247650"/>
                </a:cubicBezTo>
                <a:cubicBezTo>
                  <a:pt x="479425" y="338137"/>
                  <a:pt x="0" y="542925"/>
                  <a:pt x="0" y="542925"/>
                </a:cubicBezTo>
                <a:lnTo>
                  <a:pt x="0" y="542925"/>
                </a:lnTo>
              </a:path>
            </a:pathLst>
          </a:custGeom>
          <a:noFill/>
          <a:ln w="31750">
            <a:solidFill>
              <a:srgbClr val="FFFF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55DD5C5B-92C1-4149-89C5-86574556C15C}"/>
              </a:ext>
            </a:extLst>
          </p:cNvPr>
          <p:cNvSpPr txBox="1"/>
          <p:nvPr/>
        </p:nvSpPr>
        <p:spPr>
          <a:xfrm>
            <a:off x="7178710" y="2847496"/>
            <a:ext cx="1005403" cy="338554"/>
          </a:xfrm>
          <a:prstGeom prst="rect">
            <a:avLst/>
          </a:prstGeom>
          <a:noFill/>
        </p:spPr>
        <p:txBody>
          <a:bodyPr wrap="none" rtlCol="0">
            <a:spAutoFit/>
          </a:bodyPr>
          <a:lstStyle/>
          <a:p>
            <a:pPr algn="l"/>
            <a:r>
              <a:rPr kumimoji="1" lang="ja-JP" altLang="en-US" sz="16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有意水準</a:t>
            </a:r>
          </a:p>
        </p:txBody>
      </p:sp>
      <p:cxnSp>
        <p:nvCxnSpPr>
          <p:cNvPr id="35" name="直線矢印コネクタ 34">
            <a:extLst>
              <a:ext uri="{FF2B5EF4-FFF2-40B4-BE49-F238E27FC236}">
                <a16:creationId xmlns:a16="http://schemas.microsoft.com/office/drawing/2014/main" id="{67B9F30E-A114-4199-8221-E146819C6052}"/>
              </a:ext>
            </a:extLst>
          </p:cNvPr>
          <p:cNvCxnSpPr/>
          <p:nvPr/>
        </p:nvCxnSpPr>
        <p:spPr>
          <a:xfrm flipH="1">
            <a:off x="7035130" y="3021335"/>
            <a:ext cx="216024" cy="0"/>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9514E1A-DD80-4A7E-9031-F52C5B7B4159}"/>
              </a:ext>
            </a:extLst>
          </p:cNvPr>
          <p:cNvSpPr txBox="1"/>
          <p:nvPr/>
        </p:nvSpPr>
        <p:spPr>
          <a:xfrm>
            <a:off x="6872602" y="5395363"/>
            <a:ext cx="1816847" cy="784830"/>
          </a:xfrm>
          <a:prstGeom prst="rect">
            <a:avLst/>
          </a:prstGeom>
          <a:solidFill>
            <a:srgbClr val="00B050"/>
          </a:solidFill>
        </p:spPr>
        <p:txBody>
          <a:bodyPr wrap="square" rtlCol="0">
            <a:spAutoFit/>
          </a:bodyPr>
          <a:lstStyle/>
          <a:p>
            <a:pPr algn="just"/>
            <a:r>
              <a:rPr kumimoji="1" lang="ja-JP" altLang="en-US" sz="1500" dirty="0">
                <a:solidFill>
                  <a:srgbClr val="FFFFFF"/>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ja-JP" altLang="en-US" sz="1500" dirty="0" err="1">
                <a:solidFill>
                  <a:srgbClr val="FFFFFF"/>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1500" dirty="0">
                <a:solidFill>
                  <a:srgbClr val="FFFFFF"/>
                </a:solidFill>
                <a:latin typeface="ＭＳ Ｐゴシック" panose="020B0600070205080204" pitchFamily="50" charset="-128"/>
                <a:ea typeface="ＭＳ Ｐゴシック" panose="020B0600070205080204" pitchFamily="50" charset="-128"/>
                <a:cs typeface="Meiryo UI" pitchFamily="50" charset="-128"/>
              </a:rPr>
              <a:t>の絶対値の方が大きいので帰無仮説を棄却</a:t>
            </a:r>
          </a:p>
        </p:txBody>
      </p:sp>
      <p:sp>
        <p:nvSpPr>
          <p:cNvPr id="23" name="矢印: 右 22">
            <a:extLst>
              <a:ext uri="{FF2B5EF4-FFF2-40B4-BE49-F238E27FC236}">
                <a16:creationId xmlns:a16="http://schemas.microsoft.com/office/drawing/2014/main" id="{12EEF15A-3E11-48EF-9F93-9B027532565B}"/>
              </a:ext>
            </a:extLst>
          </p:cNvPr>
          <p:cNvSpPr/>
          <p:nvPr/>
        </p:nvSpPr>
        <p:spPr>
          <a:xfrm>
            <a:off x="2608216" y="2556849"/>
            <a:ext cx="432048"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0F0E2324-872E-4803-B48D-4842C8E7E6A4}"/>
              </a:ext>
            </a:extLst>
          </p:cNvPr>
          <p:cNvSpPr/>
          <p:nvPr/>
        </p:nvSpPr>
        <p:spPr>
          <a:xfrm>
            <a:off x="3275856" y="5425633"/>
            <a:ext cx="1917246" cy="163607"/>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EC97DD0B-91F3-4473-A5B5-B630AE0D01C7}"/>
              </a:ext>
            </a:extLst>
          </p:cNvPr>
          <p:cNvSpPr/>
          <p:nvPr/>
        </p:nvSpPr>
        <p:spPr>
          <a:xfrm>
            <a:off x="3295161" y="6059241"/>
            <a:ext cx="1917246" cy="163607"/>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875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3A9A46-F38B-4CC4-870C-ACA397F78F24}"/>
              </a:ext>
            </a:extLst>
          </p:cNvPr>
          <p:cNvSpPr>
            <a:spLocks noGrp="1"/>
          </p:cNvSpPr>
          <p:nvPr>
            <p:ph type="title"/>
          </p:nvPr>
        </p:nvSpPr>
        <p:spPr>
          <a:xfrm>
            <a:off x="755576" y="620688"/>
            <a:ext cx="7469832" cy="1143000"/>
          </a:xfrm>
        </p:spPr>
        <p:txBody>
          <a:bodyPr/>
          <a:lstStyle/>
          <a:p>
            <a:r>
              <a:rPr kumimoji="1" lang="en-US" altLang="ja-JP" sz="3500" dirty="0"/>
              <a:t>7.4</a:t>
            </a:r>
            <a:r>
              <a:rPr kumimoji="1" lang="ja-JP" altLang="en-US" sz="3500" dirty="0"/>
              <a:t>　対応のある</a:t>
            </a:r>
            <a:r>
              <a:rPr kumimoji="1" lang="en-US" altLang="ja-JP" sz="3500" dirty="0"/>
              <a:t>2</a:t>
            </a:r>
            <a:r>
              <a:rPr kumimoji="1" lang="ja-JP" altLang="en-US" sz="3500" dirty="0"/>
              <a:t>群の平均の差の検定</a:t>
            </a:r>
            <a:endParaRPr kumimoji="1" lang="ja-JP" altLang="en-US" sz="3000" dirty="0"/>
          </a:p>
        </p:txBody>
      </p:sp>
      <p:graphicFrame>
        <p:nvGraphicFramePr>
          <p:cNvPr id="4" name="コンテンツ プレースホルダー 3">
            <a:extLst>
              <a:ext uri="{FF2B5EF4-FFF2-40B4-BE49-F238E27FC236}">
                <a16:creationId xmlns:a16="http://schemas.microsoft.com/office/drawing/2014/main" id="{822149B7-6C01-485D-9347-3A45AF29E2B0}"/>
              </a:ext>
            </a:extLst>
          </p:cNvPr>
          <p:cNvGraphicFramePr>
            <a:graphicFrameLocks noGrp="1"/>
          </p:cNvGraphicFramePr>
          <p:nvPr>
            <p:ph idx="1"/>
            <p:extLst>
              <p:ext uri="{D42A27DB-BD31-4B8C-83A1-F6EECF244321}">
                <p14:modId xmlns:p14="http://schemas.microsoft.com/office/powerpoint/2010/main" val="2976594878"/>
              </p:ext>
            </p:extLst>
          </p:nvPr>
        </p:nvGraphicFramePr>
        <p:xfrm>
          <a:off x="611560" y="2498433"/>
          <a:ext cx="6030596" cy="2595880"/>
        </p:xfrm>
        <a:graphic>
          <a:graphicData uri="http://schemas.openxmlformats.org/drawingml/2006/table">
            <a:tbl>
              <a:tblPr firstRow="1" firstCol="1" lastRow="1" lastCol="1" bandRow="1">
                <a:tableStyleId>{5C22544A-7EE6-4342-B048-85BDC9FD1C3A}</a:tableStyleId>
              </a:tblPr>
              <a:tblGrid>
                <a:gridCol w="1156018">
                  <a:extLst>
                    <a:ext uri="{9D8B030D-6E8A-4147-A177-3AD203B41FA5}">
                      <a16:colId xmlns:a16="http://schemas.microsoft.com/office/drawing/2014/main" val="1576228787"/>
                    </a:ext>
                  </a:extLst>
                </a:gridCol>
                <a:gridCol w="1503680">
                  <a:extLst>
                    <a:ext uri="{9D8B030D-6E8A-4147-A177-3AD203B41FA5}">
                      <a16:colId xmlns:a16="http://schemas.microsoft.com/office/drawing/2014/main" val="966470847"/>
                    </a:ext>
                  </a:extLst>
                </a:gridCol>
                <a:gridCol w="1503680">
                  <a:extLst>
                    <a:ext uri="{9D8B030D-6E8A-4147-A177-3AD203B41FA5}">
                      <a16:colId xmlns:a16="http://schemas.microsoft.com/office/drawing/2014/main" val="2116059829"/>
                    </a:ext>
                  </a:extLst>
                </a:gridCol>
                <a:gridCol w="1867218">
                  <a:extLst>
                    <a:ext uri="{9D8B030D-6E8A-4147-A177-3AD203B41FA5}">
                      <a16:colId xmlns:a16="http://schemas.microsoft.com/office/drawing/2014/main" val="2890769536"/>
                    </a:ext>
                  </a:extLst>
                </a:gridCol>
              </a:tblGrid>
              <a:tr h="370840">
                <a:tc>
                  <a:txBody>
                    <a:bodyPr/>
                    <a:lstStyle/>
                    <a:p>
                      <a:pPr algn="ctr"/>
                      <a:r>
                        <a:rPr kumimoji="1" lang="ja-JP" altLang="en-US" dirty="0"/>
                        <a:t>個体番号</a:t>
                      </a:r>
                    </a:p>
                  </a:txBody>
                  <a:tcPr/>
                </a:tc>
                <a:tc>
                  <a:txBody>
                    <a:bodyPr/>
                    <a:lstStyle/>
                    <a:p>
                      <a:pPr algn="ctr"/>
                      <a:r>
                        <a:rPr kumimoji="1" lang="ja-JP" altLang="en-US" dirty="0"/>
                        <a:t>施肥前（群</a:t>
                      </a:r>
                      <a:r>
                        <a:rPr kumimoji="1" lang="en-US" altLang="ja-JP" dirty="0"/>
                        <a:t>2</a:t>
                      </a:r>
                      <a:r>
                        <a:rPr kumimoji="1" lang="ja-JP" altLang="en-US" dirty="0"/>
                        <a:t>）</a:t>
                      </a:r>
                    </a:p>
                  </a:txBody>
                  <a:tcPr/>
                </a:tc>
                <a:tc>
                  <a:txBody>
                    <a:bodyPr/>
                    <a:lstStyle/>
                    <a:p>
                      <a:pPr algn="ctr"/>
                      <a:r>
                        <a:rPr kumimoji="1" lang="ja-JP" altLang="en-US" dirty="0"/>
                        <a:t>施肥後（群</a:t>
                      </a:r>
                      <a:r>
                        <a:rPr kumimoji="1" lang="en-US" altLang="ja-JP" dirty="0"/>
                        <a:t>1</a:t>
                      </a:r>
                      <a:r>
                        <a:rPr kumimoji="1" lang="ja-JP" altLang="en-US" dirty="0"/>
                        <a:t>）</a:t>
                      </a:r>
                    </a:p>
                  </a:txBody>
                  <a:tcPr/>
                </a:tc>
                <a:tc>
                  <a:txBody>
                    <a:bodyPr/>
                    <a:lstStyle/>
                    <a:p>
                      <a:pPr algn="ctr"/>
                      <a:r>
                        <a:rPr kumimoji="1" lang="ja-JP" altLang="en-US" dirty="0"/>
                        <a:t>差</a:t>
                      </a:r>
                      <a:r>
                        <a:rPr kumimoji="1" lang="en-US" altLang="ja-JP" dirty="0"/>
                        <a:t>d</a:t>
                      </a:r>
                      <a:r>
                        <a:rPr kumimoji="1" lang="en-US" altLang="ja-JP" baseline="-25000" dirty="0"/>
                        <a:t>i</a:t>
                      </a:r>
                      <a:r>
                        <a:rPr kumimoji="1" lang="ja-JP" altLang="en-US" dirty="0"/>
                        <a:t>（＝群</a:t>
                      </a:r>
                      <a:r>
                        <a:rPr kumimoji="1" lang="en-US" altLang="ja-JP" dirty="0"/>
                        <a:t>1-</a:t>
                      </a:r>
                      <a:r>
                        <a:rPr kumimoji="1" lang="ja-JP" altLang="en-US" dirty="0"/>
                        <a:t>群</a:t>
                      </a:r>
                      <a:r>
                        <a:rPr kumimoji="1" lang="en-US" altLang="ja-JP" dirty="0"/>
                        <a:t>2</a:t>
                      </a:r>
                      <a:r>
                        <a:rPr kumimoji="1" lang="ja-JP" altLang="en-US" dirty="0"/>
                        <a:t>）</a:t>
                      </a:r>
                    </a:p>
                  </a:txBody>
                  <a:tcPr/>
                </a:tc>
                <a:extLst>
                  <a:ext uri="{0D108BD9-81ED-4DB2-BD59-A6C34878D82A}">
                    <a16:rowId xmlns:a16="http://schemas.microsoft.com/office/drawing/2014/main" val="447578846"/>
                  </a:ext>
                </a:extLst>
              </a:tr>
              <a:tr h="370840">
                <a:tc>
                  <a:txBody>
                    <a:bodyPr/>
                    <a:lstStyle/>
                    <a:p>
                      <a:pPr algn="ctr"/>
                      <a:r>
                        <a:rPr kumimoji="1" lang="en-US" altLang="ja-JP" dirty="0"/>
                        <a:t>1</a:t>
                      </a:r>
                      <a:endParaRPr kumimoji="1" lang="ja-JP" altLang="en-US" dirty="0"/>
                    </a:p>
                  </a:txBody>
                  <a:tcPr/>
                </a:tc>
                <a:tc>
                  <a:txBody>
                    <a:bodyPr/>
                    <a:lstStyle/>
                    <a:p>
                      <a:pPr algn="ctr"/>
                      <a:r>
                        <a:rPr kumimoji="1" lang="en-US" altLang="ja-JP" dirty="0"/>
                        <a:t>0.8</a:t>
                      </a:r>
                      <a:endParaRPr kumimoji="1" lang="ja-JP" altLang="en-US" dirty="0"/>
                    </a:p>
                  </a:txBody>
                  <a:tcPr/>
                </a:tc>
                <a:tc>
                  <a:txBody>
                    <a:bodyPr/>
                    <a:lstStyle/>
                    <a:p>
                      <a:pPr algn="ctr"/>
                      <a:r>
                        <a:rPr kumimoji="1" lang="en-US" altLang="ja-JP" dirty="0"/>
                        <a:t>1.1</a:t>
                      </a:r>
                      <a:endParaRPr kumimoji="1" lang="ja-JP" altLang="en-US" dirty="0"/>
                    </a:p>
                  </a:txBody>
                  <a:tcPr/>
                </a:tc>
                <a:tc>
                  <a:txBody>
                    <a:bodyPr/>
                    <a:lstStyle/>
                    <a:p>
                      <a:pPr algn="ctr"/>
                      <a:r>
                        <a:rPr kumimoji="1" lang="en-US" altLang="ja-JP" dirty="0"/>
                        <a:t>0.3</a:t>
                      </a:r>
                      <a:r>
                        <a:rPr kumimoji="1" lang="ja-JP" altLang="en-US" dirty="0"/>
                        <a:t>　</a:t>
                      </a:r>
                    </a:p>
                  </a:txBody>
                  <a:tcPr/>
                </a:tc>
                <a:extLst>
                  <a:ext uri="{0D108BD9-81ED-4DB2-BD59-A6C34878D82A}">
                    <a16:rowId xmlns:a16="http://schemas.microsoft.com/office/drawing/2014/main" val="616560775"/>
                  </a:ext>
                </a:extLst>
              </a:tr>
              <a:tr h="370840">
                <a:tc>
                  <a:txBody>
                    <a:bodyPr/>
                    <a:lstStyle/>
                    <a:p>
                      <a:pPr algn="ctr"/>
                      <a:r>
                        <a:rPr kumimoji="1" lang="en-US" altLang="ja-JP" dirty="0"/>
                        <a:t>2</a:t>
                      </a:r>
                      <a:endParaRPr kumimoji="1" lang="ja-JP" altLang="en-US" dirty="0"/>
                    </a:p>
                  </a:txBody>
                  <a:tcPr/>
                </a:tc>
                <a:tc>
                  <a:txBody>
                    <a:bodyPr/>
                    <a:lstStyle/>
                    <a:p>
                      <a:pPr algn="ctr"/>
                      <a:r>
                        <a:rPr kumimoji="1" lang="en-US" altLang="ja-JP" dirty="0"/>
                        <a:t>0.7</a:t>
                      </a:r>
                      <a:endParaRPr kumimoji="1" lang="ja-JP" altLang="en-US" dirty="0"/>
                    </a:p>
                  </a:txBody>
                  <a:tcPr/>
                </a:tc>
                <a:tc>
                  <a:txBody>
                    <a:bodyPr/>
                    <a:lstStyle/>
                    <a:p>
                      <a:pPr algn="ctr"/>
                      <a:r>
                        <a:rPr kumimoji="1" lang="en-US" altLang="ja-JP" dirty="0"/>
                        <a:t>1.5</a:t>
                      </a:r>
                      <a:endParaRPr kumimoji="1" lang="ja-JP" altLang="en-US" dirty="0"/>
                    </a:p>
                  </a:txBody>
                  <a:tcPr/>
                </a:tc>
                <a:tc>
                  <a:txBody>
                    <a:bodyPr/>
                    <a:lstStyle/>
                    <a:p>
                      <a:pPr algn="ctr"/>
                      <a:r>
                        <a:rPr kumimoji="1" lang="en-US" altLang="ja-JP" dirty="0"/>
                        <a:t>0.8</a:t>
                      </a:r>
                      <a:endParaRPr kumimoji="1" lang="ja-JP" altLang="en-US" dirty="0"/>
                    </a:p>
                  </a:txBody>
                  <a:tcPr/>
                </a:tc>
                <a:extLst>
                  <a:ext uri="{0D108BD9-81ED-4DB2-BD59-A6C34878D82A}">
                    <a16:rowId xmlns:a16="http://schemas.microsoft.com/office/drawing/2014/main" val="3297335165"/>
                  </a:ext>
                </a:extLst>
              </a:tr>
              <a:tr h="370840">
                <a:tc>
                  <a:txBody>
                    <a:bodyPr/>
                    <a:lstStyle/>
                    <a:p>
                      <a:pPr algn="ctr"/>
                      <a:r>
                        <a:rPr kumimoji="1" lang="en-US" altLang="ja-JP" dirty="0"/>
                        <a:t>3</a:t>
                      </a:r>
                      <a:endParaRPr kumimoji="1" lang="ja-JP" altLang="en-US" dirty="0"/>
                    </a:p>
                  </a:txBody>
                  <a:tcPr/>
                </a:tc>
                <a:tc>
                  <a:txBody>
                    <a:bodyPr/>
                    <a:lstStyle/>
                    <a:p>
                      <a:pPr algn="ctr"/>
                      <a:r>
                        <a:rPr kumimoji="1" lang="en-US" altLang="ja-JP" dirty="0"/>
                        <a:t>1.0</a:t>
                      </a:r>
                      <a:endParaRPr kumimoji="1" lang="ja-JP" altLang="en-US" dirty="0"/>
                    </a:p>
                  </a:txBody>
                  <a:tcPr/>
                </a:tc>
                <a:tc>
                  <a:txBody>
                    <a:bodyPr/>
                    <a:lstStyle/>
                    <a:p>
                      <a:pPr algn="ctr"/>
                      <a:r>
                        <a:rPr kumimoji="1" lang="en-US" altLang="ja-JP" dirty="0"/>
                        <a:t>1.0</a:t>
                      </a:r>
                      <a:endParaRPr kumimoji="1" lang="ja-JP" altLang="en-US" dirty="0"/>
                    </a:p>
                  </a:txBody>
                  <a:tcPr/>
                </a:tc>
                <a:tc>
                  <a:txBody>
                    <a:bodyPr/>
                    <a:lstStyle/>
                    <a:p>
                      <a:pPr algn="ctr"/>
                      <a:r>
                        <a:rPr kumimoji="1" lang="en-US" altLang="ja-JP" dirty="0"/>
                        <a:t>0.0</a:t>
                      </a:r>
                      <a:endParaRPr kumimoji="1" lang="ja-JP" altLang="en-US" dirty="0"/>
                    </a:p>
                  </a:txBody>
                  <a:tcPr/>
                </a:tc>
                <a:extLst>
                  <a:ext uri="{0D108BD9-81ED-4DB2-BD59-A6C34878D82A}">
                    <a16:rowId xmlns:a16="http://schemas.microsoft.com/office/drawing/2014/main" val="626114440"/>
                  </a:ext>
                </a:extLst>
              </a:tr>
              <a:tr h="370840">
                <a:tc>
                  <a:txBody>
                    <a:bodyPr/>
                    <a:lstStyle/>
                    <a:p>
                      <a:pPr algn="ctr"/>
                      <a:r>
                        <a:rPr kumimoji="1" lang="en-US" altLang="ja-JP" dirty="0"/>
                        <a:t>4</a:t>
                      </a:r>
                      <a:endParaRPr kumimoji="1" lang="ja-JP" altLang="en-US" dirty="0"/>
                    </a:p>
                  </a:txBody>
                  <a:tcPr/>
                </a:tc>
                <a:tc>
                  <a:txBody>
                    <a:bodyPr/>
                    <a:lstStyle/>
                    <a:p>
                      <a:pPr algn="ctr"/>
                      <a:r>
                        <a:rPr kumimoji="1" lang="en-US" altLang="ja-JP" dirty="0"/>
                        <a:t>0.5</a:t>
                      </a:r>
                      <a:endParaRPr kumimoji="1" lang="ja-JP" altLang="en-US" dirty="0"/>
                    </a:p>
                  </a:txBody>
                  <a:tcPr/>
                </a:tc>
                <a:tc>
                  <a:txBody>
                    <a:bodyPr/>
                    <a:lstStyle/>
                    <a:p>
                      <a:pPr algn="ctr"/>
                      <a:r>
                        <a:rPr kumimoji="1" lang="en-US" altLang="ja-JP" dirty="0"/>
                        <a:t>1.6</a:t>
                      </a:r>
                      <a:endParaRPr kumimoji="1" lang="ja-JP" altLang="en-US" dirty="0"/>
                    </a:p>
                  </a:txBody>
                  <a:tcPr/>
                </a:tc>
                <a:tc>
                  <a:txBody>
                    <a:bodyPr/>
                    <a:lstStyle/>
                    <a:p>
                      <a:pPr algn="ctr"/>
                      <a:r>
                        <a:rPr kumimoji="1" lang="en-US" altLang="ja-JP" dirty="0"/>
                        <a:t>1.1</a:t>
                      </a:r>
                      <a:endParaRPr kumimoji="1" lang="ja-JP" altLang="en-US" dirty="0"/>
                    </a:p>
                  </a:txBody>
                  <a:tcPr/>
                </a:tc>
                <a:extLst>
                  <a:ext uri="{0D108BD9-81ED-4DB2-BD59-A6C34878D82A}">
                    <a16:rowId xmlns:a16="http://schemas.microsoft.com/office/drawing/2014/main" val="2259044809"/>
                  </a:ext>
                </a:extLst>
              </a:tr>
              <a:tr h="370840">
                <a:tc>
                  <a:txBody>
                    <a:bodyPr/>
                    <a:lstStyle/>
                    <a:p>
                      <a:pPr algn="ctr"/>
                      <a:r>
                        <a:rPr kumimoji="1" lang="en-US" altLang="ja-JP" dirty="0"/>
                        <a:t>5</a:t>
                      </a:r>
                      <a:endParaRPr kumimoji="1" lang="ja-JP" altLang="en-US" dirty="0"/>
                    </a:p>
                  </a:txBody>
                  <a:tcPr/>
                </a:tc>
                <a:tc>
                  <a:txBody>
                    <a:bodyPr/>
                    <a:lstStyle/>
                    <a:p>
                      <a:pPr algn="ctr"/>
                      <a:r>
                        <a:rPr kumimoji="1" lang="en-US" altLang="ja-JP" dirty="0"/>
                        <a:t>0.6</a:t>
                      </a:r>
                      <a:endParaRPr kumimoji="1" lang="ja-JP" altLang="en-US" dirty="0"/>
                    </a:p>
                  </a:txBody>
                  <a:tcPr/>
                </a:tc>
                <a:tc>
                  <a:txBody>
                    <a:bodyPr/>
                    <a:lstStyle/>
                    <a:p>
                      <a:pPr algn="ctr"/>
                      <a:r>
                        <a:rPr kumimoji="1" lang="en-US" altLang="ja-JP" dirty="0"/>
                        <a:t>1.3</a:t>
                      </a:r>
                      <a:endParaRPr kumimoji="1" lang="ja-JP" altLang="en-US" dirty="0"/>
                    </a:p>
                  </a:txBody>
                  <a:tcPr/>
                </a:tc>
                <a:tc>
                  <a:txBody>
                    <a:bodyPr/>
                    <a:lstStyle/>
                    <a:p>
                      <a:pPr algn="ctr"/>
                      <a:r>
                        <a:rPr kumimoji="1" lang="en-US" altLang="ja-JP" dirty="0"/>
                        <a:t>0.7</a:t>
                      </a:r>
                      <a:endParaRPr kumimoji="1" lang="ja-JP" altLang="en-US" dirty="0"/>
                    </a:p>
                  </a:txBody>
                  <a:tcPr/>
                </a:tc>
                <a:extLst>
                  <a:ext uri="{0D108BD9-81ED-4DB2-BD59-A6C34878D82A}">
                    <a16:rowId xmlns:a16="http://schemas.microsoft.com/office/drawing/2014/main" val="2385956467"/>
                  </a:ext>
                </a:extLst>
              </a:tr>
              <a:tr h="370840">
                <a:tc>
                  <a:txBody>
                    <a:bodyPr/>
                    <a:lstStyle/>
                    <a:p>
                      <a:pPr algn="ctr"/>
                      <a:r>
                        <a:rPr kumimoji="1" lang="ja-JP" altLang="en-US" dirty="0"/>
                        <a:t>平均</a:t>
                      </a:r>
                    </a:p>
                  </a:txBody>
                  <a:tcPr/>
                </a:tc>
                <a:tc>
                  <a:txBody>
                    <a:bodyPr/>
                    <a:lstStyle/>
                    <a:p>
                      <a:pPr algn="r"/>
                      <a:r>
                        <a:rPr kumimoji="1" lang="en-US" altLang="ja-JP" dirty="0"/>
                        <a:t>0.72</a:t>
                      </a:r>
                      <a:endParaRPr kumimoji="1" lang="ja-JP" altLang="en-US" dirty="0"/>
                    </a:p>
                  </a:txBody>
                  <a:tcPr/>
                </a:tc>
                <a:tc>
                  <a:txBody>
                    <a:bodyPr/>
                    <a:lstStyle/>
                    <a:p>
                      <a:pPr algn="r"/>
                      <a:r>
                        <a:rPr kumimoji="1" lang="en-US" altLang="ja-JP" dirty="0"/>
                        <a:t>1.30</a:t>
                      </a:r>
                      <a:endParaRPr kumimoji="1" lang="ja-JP" altLang="en-US" dirty="0"/>
                    </a:p>
                  </a:txBody>
                  <a:tcPr/>
                </a:tc>
                <a:tc>
                  <a:txBody>
                    <a:bodyPr/>
                    <a:lstStyle/>
                    <a:p>
                      <a:pPr algn="ctr"/>
                      <a:r>
                        <a:rPr kumimoji="1" lang="en-US" altLang="ja-JP" dirty="0"/>
                        <a:t>0.58</a:t>
                      </a:r>
                      <a:endParaRPr kumimoji="1" lang="ja-JP" altLang="en-US" dirty="0"/>
                    </a:p>
                  </a:txBody>
                  <a:tcPr/>
                </a:tc>
                <a:extLst>
                  <a:ext uri="{0D108BD9-81ED-4DB2-BD59-A6C34878D82A}">
                    <a16:rowId xmlns:a16="http://schemas.microsoft.com/office/drawing/2014/main" val="926117741"/>
                  </a:ext>
                </a:extLst>
              </a:tr>
            </a:tbl>
          </a:graphicData>
        </a:graphic>
      </p:graphicFrame>
      <p:graphicFrame>
        <p:nvGraphicFramePr>
          <p:cNvPr id="7" name="オブジェクト 6">
            <a:extLst>
              <a:ext uri="{FF2B5EF4-FFF2-40B4-BE49-F238E27FC236}">
                <a16:creationId xmlns:a16="http://schemas.microsoft.com/office/drawing/2014/main" id="{05B5F10E-37A7-4C2E-949A-8F64A1AA9C53}"/>
              </a:ext>
            </a:extLst>
          </p:cNvPr>
          <p:cNvGraphicFramePr>
            <a:graphicFrameLocks noChangeAspect="1"/>
          </p:cNvGraphicFramePr>
          <p:nvPr>
            <p:extLst>
              <p:ext uri="{D42A27DB-BD31-4B8C-83A1-F6EECF244321}">
                <p14:modId xmlns:p14="http://schemas.microsoft.com/office/powerpoint/2010/main" val="1659088100"/>
              </p:ext>
            </p:extLst>
          </p:nvPr>
        </p:nvGraphicFramePr>
        <p:xfrm>
          <a:off x="2147838" y="4677426"/>
          <a:ext cx="608013" cy="460375"/>
        </p:xfrm>
        <a:graphic>
          <a:graphicData uri="http://schemas.openxmlformats.org/presentationml/2006/ole">
            <mc:AlternateContent xmlns:mc="http://schemas.openxmlformats.org/markup-compatibility/2006">
              <mc:Choice xmlns:v="urn:schemas-microsoft-com:vml" Requires="v">
                <p:oleObj spid="_x0000_s11830" name="Equation" r:id="rId3" imgW="317160" imgH="241200" progId="Equation.DSMT4">
                  <p:embed/>
                </p:oleObj>
              </mc:Choice>
              <mc:Fallback>
                <p:oleObj name="Equation" r:id="rId3" imgW="317160" imgH="241200" progId="Equation.DSMT4">
                  <p:embed/>
                  <p:pic>
                    <p:nvPicPr>
                      <p:cNvPr id="5" name="オブジェクト 4">
                        <a:extLst>
                          <a:ext uri="{FF2B5EF4-FFF2-40B4-BE49-F238E27FC236}">
                            <a16:creationId xmlns:a16="http://schemas.microsoft.com/office/drawing/2014/main" id="{660B10A3-5339-465A-9AB0-91F222218CBB}"/>
                          </a:ext>
                        </a:extLst>
                      </p:cNvPr>
                      <p:cNvPicPr/>
                      <p:nvPr/>
                    </p:nvPicPr>
                    <p:blipFill>
                      <a:blip r:embed="rId4"/>
                      <a:stretch>
                        <a:fillRect/>
                      </a:stretch>
                    </p:blipFill>
                    <p:spPr>
                      <a:xfrm>
                        <a:off x="2147838" y="4677426"/>
                        <a:ext cx="608013" cy="460375"/>
                      </a:xfrm>
                      <a:prstGeom prst="rect">
                        <a:avLst/>
                      </a:prstGeom>
                    </p:spPr>
                  </p:pic>
                </p:oleObj>
              </mc:Fallback>
            </mc:AlternateContent>
          </a:graphicData>
        </a:graphic>
      </p:graphicFrame>
      <p:graphicFrame>
        <p:nvGraphicFramePr>
          <p:cNvPr id="9" name="オブジェクト 8">
            <a:extLst>
              <a:ext uri="{FF2B5EF4-FFF2-40B4-BE49-F238E27FC236}">
                <a16:creationId xmlns:a16="http://schemas.microsoft.com/office/drawing/2014/main" id="{C77C6042-9DB9-4768-9DCD-043A6246AEBF}"/>
              </a:ext>
            </a:extLst>
          </p:cNvPr>
          <p:cNvGraphicFramePr>
            <a:graphicFrameLocks noChangeAspect="1"/>
          </p:cNvGraphicFramePr>
          <p:nvPr>
            <p:extLst>
              <p:ext uri="{D42A27DB-BD31-4B8C-83A1-F6EECF244321}">
                <p14:modId xmlns:p14="http://schemas.microsoft.com/office/powerpoint/2010/main" val="874070903"/>
              </p:ext>
            </p:extLst>
          </p:nvPr>
        </p:nvGraphicFramePr>
        <p:xfrm>
          <a:off x="5101295" y="2877523"/>
          <a:ext cx="456878" cy="360040"/>
        </p:xfrm>
        <a:graphic>
          <a:graphicData uri="http://schemas.openxmlformats.org/presentationml/2006/ole">
            <mc:AlternateContent xmlns:mc="http://schemas.openxmlformats.org/markup-compatibility/2006">
              <mc:Choice xmlns:v="urn:schemas-microsoft-com:vml" Requires="v">
                <p:oleObj spid="_x0000_s11831" name="Equation" r:id="rId5" imgW="304560" imgH="241200" progId="Equation.DSMT4">
                  <p:embed/>
                </p:oleObj>
              </mc:Choice>
              <mc:Fallback>
                <p:oleObj name="Equation" r:id="rId5" imgW="304560" imgH="241200" progId="Equation.DSMT4">
                  <p:embed/>
                  <p:pic>
                    <p:nvPicPr>
                      <p:cNvPr id="7" name="オブジェクト 6">
                        <a:extLst>
                          <a:ext uri="{FF2B5EF4-FFF2-40B4-BE49-F238E27FC236}">
                            <a16:creationId xmlns:a16="http://schemas.microsoft.com/office/drawing/2014/main" id="{05B5F10E-37A7-4C2E-949A-8F64A1AA9C53}"/>
                          </a:ext>
                        </a:extLst>
                      </p:cNvPr>
                      <p:cNvPicPr/>
                      <p:nvPr/>
                    </p:nvPicPr>
                    <p:blipFill>
                      <a:blip r:embed="rId6"/>
                      <a:stretch>
                        <a:fillRect/>
                      </a:stretch>
                    </p:blipFill>
                    <p:spPr>
                      <a:xfrm>
                        <a:off x="5101295" y="2877523"/>
                        <a:ext cx="456878" cy="360040"/>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CD9532AD-CA6C-4C24-B80B-0A128B4161D8}"/>
              </a:ext>
            </a:extLst>
          </p:cNvPr>
          <p:cNvGraphicFramePr>
            <a:graphicFrameLocks noChangeAspect="1"/>
          </p:cNvGraphicFramePr>
          <p:nvPr>
            <p:extLst>
              <p:ext uri="{D42A27DB-BD31-4B8C-83A1-F6EECF244321}">
                <p14:modId xmlns:p14="http://schemas.microsoft.com/office/powerpoint/2010/main" val="1975022550"/>
              </p:ext>
            </p:extLst>
          </p:nvPr>
        </p:nvGraphicFramePr>
        <p:xfrm>
          <a:off x="5091547" y="3247088"/>
          <a:ext cx="476250" cy="360363"/>
        </p:xfrm>
        <a:graphic>
          <a:graphicData uri="http://schemas.openxmlformats.org/presentationml/2006/ole">
            <mc:AlternateContent xmlns:mc="http://schemas.openxmlformats.org/markup-compatibility/2006">
              <mc:Choice xmlns:v="urn:schemas-microsoft-com:vml" Requires="v">
                <p:oleObj spid="_x0000_s11832" name="Equation" r:id="rId7" imgW="317160" imgH="241200" progId="Equation.DSMT4">
                  <p:embed/>
                </p:oleObj>
              </mc:Choice>
              <mc:Fallback>
                <p:oleObj name="Equation" r:id="rId7" imgW="317160" imgH="241200" progId="Equation.DSMT4">
                  <p:embed/>
                  <p:pic>
                    <p:nvPicPr>
                      <p:cNvPr id="9" name="オブジェクト 8">
                        <a:extLst>
                          <a:ext uri="{FF2B5EF4-FFF2-40B4-BE49-F238E27FC236}">
                            <a16:creationId xmlns:a16="http://schemas.microsoft.com/office/drawing/2014/main" id="{C77C6042-9DB9-4768-9DCD-043A6246AEBF}"/>
                          </a:ext>
                        </a:extLst>
                      </p:cNvPr>
                      <p:cNvPicPr/>
                      <p:nvPr/>
                    </p:nvPicPr>
                    <p:blipFill>
                      <a:blip r:embed="rId8"/>
                      <a:stretch>
                        <a:fillRect/>
                      </a:stretch>
                    </p:blipFill>
                    <p:spPr>
                      <a:xfrm>
                        <a:off x="5091547" y="3247088"/>
                        <a:ext cx="476250" cy="360363"/>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8135E403-2673-42C0-8179-9F21605137AE}"/>
              </a:ext>
            </a:extLst>
          </p:cNvPr>
          <p:cNvGraphicFramePr>
            <a:graphicFrameLocks noChangeAspect="1"/>
          </p:cNvGraphicFramePr>
          <p:nvPr>
            <p:extLst>
              <p:ext uri="{D42A27DB-BD31-4B8C-83A1-F6EECF244321}">
                <p14:modId xmlns:p14="http://schemas.microsoft.com/office/powerpoint/2010/main" val="3807539049"/>
              </p:ext>
            </p:extLst>
          </p:nvPr>
        </p:nvGraphicFramePr>
        <p:xfrm>
          <a:off x="5091547" y="3631263"/>
          <a:ext cx="476250" cy="358775"/>
        </p:xfrm>
        <a:graphic>
          <a:graphicData uri="http://schemas.openxmlformats.org/presentationml/2006/ole">
            <mc:AlternateContent xmlns:mc="http://schemas.openxmlformats.org/markup-compatibility/2006">
              <mc:Choice xmlns:v="urn:schemas-microsoft-com:vml" Requires="v">
                <p:oleObj spid="_x0000_s11833" name="Equation" r:id="rId9" imgW="317160" imgH="241200" progId="Equation.DSMT4">
                  <p:embed/>
                </p:oleObj>
              </mc:Choice>
              <mc:Fallback>
                <p:oleObj name="Equation" r:id="rId9" imgW="317160" imgH="241200" progId="Equation.DSMT4">
                  <p:embed/>
                  <p:pic>
                    <p:nvPicPr>
                      <p:cNvPr id="10" name="オブジェクト 9">
                        <a:extLst>
                          <a:ext uri="{FF2B5EF4-FFF2-40B4-BE49-F238E27FC236}">
                            <a16:creationId xmlns:a16="http://schemas.microsoft.com/office/drawing/2014/main" id="{CD9532AD-CA6C-4C24-B80B-0A128B4161D8}"/>
                          </a:ext>
                        </a:extLst>
                      </p:cNvPr>
                      <p:cNvPicPr/>
                      <p:nvPr/>
                    </p:nvPicPr>
                    <p:blipFill>
                      <a:blip r:embed="rId10"/>
                      <a:stretch>
                        <a:fillRect/>
                      </a:stretch>
                    </p:blipFill>
                    <p:spPr>
                      <a:xfrm>
                        <a:off x="5091547" y="3631263"/>
                        <a:ext cx="476250" cy="358775"/>
                      </a:xfrm>
                      <a:prstGeom prst="rect">
                        <a:avLst/>
                      </a:prstGeom>
                    </p:spPr>
                  </p:pic>
                </p:oleObj>
              </mc:Fallback>
            </mc:AlternateContent>
          </a:graphicData>
        </a:graphic>
      </p:graphicFrame>
      <p:graphicFrame>
        <p:nvGraphicFramePr>
          <p:cNvPr id="13" name="オブジェクト 12">
            <a:extLst>
              <a:ext uri="{FF2B5EF4-FFF2-40B4-BE49-F238E27FC236}">
                <a16:creationId xmlns:a16="http://schemas.microsoft.com/office/drawing/2014/main" id="{7ADC7170-F212-48B2-9FA0-089DB6CAD394}"/>
              </a:ext>
            </a:extLst>
          </p:cNvPr>
          <p:cNvGraphicFramePr>
            <a:graphicFrameLocks noChangeAspect="1"/>
          </p:cNvGraphicFramePr>
          <p:nvPr>
            <p:extLst>
              <p:ext uri="{D42A27DB-BD31-4B8C-83A1-F6EECF244321}">
                <p14:modId xmlns:p14="http://schemas.microsoft.com/office/powerpoint/2010/main" val="1450816017"/>
              </p:ext>
            </p:extLst>
          </p:nvPr>
        </p:nvGraphicFramePr>
        <p:xfrm>
          <a:off x="5091547" y="4002738"/>
          <a:ext cx="476250" cy="360363"/>
        </p:xfrm>
        <a:graphic>
          <a:graphicData uri="http://schemas.openxmlformats.org/presentationml/2006/ole">
            <mc:AlternateContent xmlns:mc="http://schemas.openxmlformats.org/markup-compatibility/2006">
              <mc:Choice xmlns:v="urn:schemas-microsoft-com:vml" Requires="v">
                <p:oleObj spid="_x0000_s11834" name="Equation" r:id="rId11" imgW="317160" imgH="241200" progId="Equation.DSMT4">
                  <p:embed/>
                </p:oleObj>
              </mc:Choice>
              <mc:Fallback>
                <p:oleObj name="Equation" r:id="rId11" imgW="317160" imgH="241200" progId="Equation.DSMT4">
                  <p:embed/>
                  <p:pic>
                    <p:nvPicPr>
                      <p:cNvPr id="12" name="オブジェクト 11">
                        <a:extLst>
                          <a:ext uri="{FF2B5EF4-FFF2-40B4-BE49-F238E27FC236}">
                            <a16:creationId xmlns:a16="http://schemas.microsoft.com/office/drawing/2014/main" id="{8135E403-2673-42C0-8179-9F21605137AE}"/>
                          </a:ext>
                        </a:extLst>
                      </p:cNvPr>
                      <p:cNvPicPr/>
                      <p:nvPr/>
                    </p:nvPicPr>
                    <p:blipFill>
                      <a:blip r:embed="rId12"/>
                      <a:stretch>
                        <a:fillRect/>
                      </a:stretch>
                    </p:blipFill>
                    <p:spPr>
                      <a:xfrm>
                        <a:off x="5091547" y="4002738"/>
                        <a:ext cx="476250" cy="360363"/>
                      </a:xfrm>
                      <a:prstGeom prst="rect">
                        <a:avLst/>
                      </a:prstGeom>
                    </p:spPr>
                  </p:pic>
                </p:oleObj>
              </mc:Fallback>
            </mc:AlternateContent>
          </a:graphicData>
        </a:graphic>
      </p:graphicFrame>
      <p:graphicFrame>
        <p:nvGraphicFramePr>
          <p:cNvPr id="14" name="オブジェクト 13">
            <a:extLst>
              <a:ext uri="{FF2B5EF4-FFF2-40B4-BE49-F238E27FC236}">
                <a16:creationId xmlns:a16="http://schemas.microsoft.com/office/drawing/2014/main" id="{C3D98CA7-3709-46A2-AA3B-F21355C4A103}"/>
              </a:ext>
            </a:extLst>
          </p:cNvPr>
          <p:cNvGraphicFramePr>
            <a:graphicFrameLocks noChangeAspect="1"/>
          </p:cNvGraphicFramePr>
          <p:nvPr>
            <p:extLst>
              <p:ext uri="{D42A27DB-BD31-4B8C-83A1-F6EECF244321}">
                <p14:modId xmlns:p14="http://schemas.microsoft.com/office/powerpoint/2010/main" val="1708616540"/>
              </p:ext>
            </p:extLst>
          </p:nvPr>
        </p:nvGraphicFramePr>
        <p:xfrm>
          <a:off x="5091547" y="4347226"/>
          <a:ext cx="476250" cy="360362"/>
        </p:xfrm>
        <a:graphic>
          <a:graphicData uri="http://schemas.openxmlformats.org/presentationml/2006/ole">
            <mc:AlternateContent xmlns:mc="http://schemas.openxmlformats.org/markup-compatibility/2006">
              <mc:Choice xmlns:v="urn:schemas-microsoft-com:vml" Requires="v">
                <p:oleObj spid="_x0000_s11835" name="Equation" r:id="rId13" imgW="317160" imgH="241200" progId="Equation.DSMT4">
                  <p:embed/>
                </p:oleObj>
              </mc:Choice>
              <mc:Fallback>
                <p:oleObj name="Equation" r:id="rId13" imgW="317160" imgH="241200" progId="Equation.DSMT4">
                  <p:embed/>
                  <p:pic>
                    <p:nvPicPr>
                      <p:cNvPr id="13" name="オブジェクト 12">
                        <a:extLst>
                          <a:ext uri="{FF2B5EF4-FFF2-40B4-BE49-F238E27FC236}">
                            <a16:creationId xmlns:a16="http://schemas.microsoft.com/office/drawing/2014/main" id="{7ADC7170-F212-48B2-9FA0-089DB6CAD394}"/>
                          </a:ext>
                        </a:extLst>
                      </p:cNvPr>
                      <p:cNvPicPr/>
                      <p:nvPr/>
                    </p:nvPicPr>
                    <p:blipFill>
                      <a:blip r:embed="rId14"/>
                      <a:stretch>
                        <a:fillRect/>
                      </a:stretch>
                    </p:blipFill>
                    <p:spPr>
                      <a:xfrm>
                        <a:off x="5091547" y="4347226"/>
                        <a:ext cx="476250" cy="360362"/>
                      </a:xfrm>
                      <a:prstGeom prst="rect">
                        <a:avLst/>
                      </a:prstGeom>
                    </p:spPr>
                  </p:pic>
                </p:oleObj>
              </mc:Fallback>
            </mc:AlternateContent>
          </a:graphicData>
        </a:graphic>
      </p:graphicFrame>
      <p:graphicFrame>
        <p:nvGraphicFramePr>
          <p:cNvPr id="15" name="オブジェクト 14">
            <a:extLst>
              <a:ext uri="{FF2B5EF4-FFF2-40B4-BE49-F238E27FC236}">
                <a16:creationId xmlns:a16="http://schemas.microsoft.com/office/drawing/2014/main" id="{4D06AD4B-BA38-4076-B194-69E122407DBD}"/>
              </a:ext>
            </a:extLst>
          </p:cNvPr>
          <p:cNvGraphicFramePr>
            <a:graphicFrameLocks noChangeAspect="1"/>
          </p:cNvGraphicFramePr>
          <p:nvPr>
            <p:extLst>
              <p:ext uri="{D42A27DB-BD31-4B8C-83A1-F6EECF244321}">
                <p14:modId xmlns:p14="http://schemas.microsoft.com/office/powerpoint/2010/main" val="1346175979"/>
              </p:ext>
            </p:extLst>
          </p:nvPr>
        </p:nvGraphicFramePr>
        <p:xfrm>
          <a:off x="5029287" y="4767629"/>
          <a:ext cx="419100" cy="284162"/>
        </p:xfrm>
        <a:graphic>
          <a:graphicData uri="http://schemas.openxmlformats.org/presentationml/2006/ole">
            <mc:AlternateContent xmlns:mc="http://schemas.openxmlformats.org/markup-compatibility/2006">
              <mc:Choice xmlns:v="urn:schemas-microsoft-com:vml" Requires="v">
                <p:oleObj spid="_x0000_s11836" name="Equation" r:id="rId15" imgW="279360" imgH="190440" progId="Equation.DSMT4">
                  <p:embed/>
                </p:oleObj>
              </mc:Choice>
              <mc:Fallback>
                <p:oleObj name="Equation" r:id="rId15" imgW="279360" imgH="190440" progId="Equation.DSMT4">
                  <p:embed/>
                  <p:pic>
                    <p:nvPicPr>
                      <p:cNvPr id="14" name="オブジェクト 13">
                        <a:extLst>
                          <a:ext uri="{FF2B5EF4-FFF2-40B4-BE49-F238E27FC236}">
                            <a16:creationId xmlns:a16="http://schemas.microsoft.com/office/drawing/2014/main" id="{C3D98CA7-3709-46A2-AA3B-F21355C4A103}"/>
                          </a:ext>
                        </a:extLst>
                      </p:cNvPr>
                      <p:cNvPicPr/>
                      <p:nvPr/>
                    </p:nvPicPr>
                    <p:blipFill>
                      <a:blip r:embed="rId16"/>
                      <a:stretch>
                        <a:fillRect/>
                      </a:stretch>
                    </p:blipFill>
                    <p:spPr>
                      <a:xfrm>
                        <a:off x="5029287" y="4767629"/>
                        <a:ext cx="419100" cy="284162"/>
                      </a:xfrm>
                      <a:prstGeom prst="rect">
                        <a:avLst/>
                      </a:prstGeom>
                    </p:spPr>
                  </p:pic>
                </p:oleObj>
              </mc:Fallback>
            </mc:AlternateContent>
          </a:graphicData>
        </a:graphic>
      </p:graphicFrame>
      <p:graphicFrame>
        <p:nvGraphicFramePr>
          <p:cNvPr id="16" name="オブジェクト 15">
            <a:extLst>
              <a:ext uri="{FF2B5EF4-FFF2-40B4-BE49-F238E27FC236}">
                <a16:creationId xmlns:a16="http://schemas.microsoft.com/office/drawing/2014/main" id="{33C14C1C-A7FC-4F16-B639-92EFE89D255E}"/>
              </a:ext>
            </a:extLst>
          </p:cNvPr>
          <p:cNvGraphicFramePr>
            <a:graphicFrameLocks noChangeAspect="1"/>
          </p:cNvGraphicFramePr>
          <p:nvPr>
            <p:extLst>
              <p:ext uri="{D42A27DB-BD31-4B8C-83A1-F6EECF244321}">
                <p14:modId xmlns:p14="http://schemas.microsoft.com/office/powerpoint/2010/main" val="3176977099"/>
              </p:ext>
            </p:extLst>
          </p:nvPr>
        </p:nvGraphicFramePr>
        <p:xfrm>
          <a:off x="3690888" y="4650438"/>
          <a:ext cx="584200" cy="460375"/>
        </p:xfrm>
        <a:graphic>
          <a:graphicData uri="http://schemas.openxmlformats.org/presentationml/2006/ole">
            <mc:AlternateContent xmlns:mc="http://schemas.openxmlformats.org/markup-compatibility/2006">
              <mc:Choice xmlns:v="urn:schemas-microsoft-com:vml" Requires="v">
                <p:oleObj spid="_x0000_s11837" name="Equation" r:id="rId17" imgW="304560" imgH="241200" progId="Equation.DSMT4">
                  <p:embed/>
                </p:oleObj>
              </mc:Choice>
              <mc:Fallback>
                <p:oleObj name="Equation" r:id="rId17" imgW="304560" imgH="241200" progId="Equation.DSMT4">
                  <p:embed/>
                  <p:pic>
                    <p:nvPicPr>
                      <p:cNvPr id="7" name="オブジェクト 6">
                        <a:extLst>
                          <a:ext uri="{FF2B5EF4-FFF2-40B4-BE49-F238E27FC236}">
                            <a16:creationId xmlns:a16="http://schemas.microsoft.com/office/drawing/2014/main" id="{05B5F10E-37A7-4C2E-949A-8F64A1AA9C53}"/>
                          </a:ext>
                        </a:extLst>
                      </p:cNvPr>
                      <p:cNvPicPr/>
                      <p:nvPr/>
                    </p:nvPicPr>
                    <p:blipFill>
                      <a:blip r:embed="rId18"/>
                      <a:stretch>
                        <a:fillRect/>
                      </a:stretch>
                    </p:blipFill>
                    <p:spPr>
                      <a:xfrm>
                        <a:off x="3690888" y="4650438"/>
                        <a:ext cx="584200" cy="460375"/>
                      </a:xfrm>
                      <a:prstGeom prst="rect">
                        <a:avLst/>
                      </a:prstGeom>
                    </p:spPr>
                  </p:pic>
                </p:oleObj>
              </mc:Fallback>
            </mc:AlternateContent>
          </a:graphicData>
        </a:graphic>
      </p:graphicFrame>
      <p:sp>
        <p:nvSpPr>
          <p:cNvPr id="17" name="テキスト ボックス 16">
            <a:extLst>
              <a:ext uri="{FF2B5EF4-FFF2-40B4-BE49-F238E27FC236}">
                <a16:creationId xmlns:a16="http://schemas.microsoft.com/office/drawing/2014/main" id="{7FF5449C-70F8-466F-A466-ABCA9D827DCA}"/>
              </a:ext>
            </a:extLst>
          </p:cNvPr>
          <p:cNvSpPr txBox="1"/>
          <p:nvPr/>
        </p:nvSpPr>
        <p:spPr>
          <a:xfrm>
            <a:off x="1043608" y="1978138"/>
            <a:ext cx="5404043"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ある植物の施肥前後の成長速度比較（</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cm/</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日）</a:t>
            </a:r>
          </a:p>
        </p:txBody>
      </p:sp>
      <p:sp>
        <p:nvSpPr>
          <p:cNvPr id="18" name="右中かっこ 17">
            <a:extLst>
              <a:ext uri="{FF2B5EF4-FFF2-40B4-BE49-F238E27FC236}">
                <a16:creationId xmlns:a16="http://schemas.microsoft.com/office/drawing/2014/main" id="{A2612596-CCC0-40F7-8951-15BBB0F7F68B}"/>
              </a:ext>
            </a:extLst>
          </p:cNvPr>
          <p:cNvSpPr/>
          <p:nvPr/>
        </p:nvSpPr>
        <p:spPr>
          <a:xfrm rot="5400000">
            <a:off x="3460700" y="4548913"/>
            <a:ext cx="460375" cy="1584176"/>
          </a:xfrm>
          <a:prstGeom prst="rightBrace">
            <a:avLst>
              <a:gd name="adj1" fmla="val 0"/>
              <a:gd name="adj2" fmla="val 50000"/>
            </a:avLst>
          </a:prstGeom>
          <a:ln w="317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962DC89-447F-4B71-B8A9-93ECEBF4DA66}"/>
              </a:ext>
            </a:extLst>
          </p:cNvPr>
          <p:cNvSpPr txBox="1"/>
          <p:nvPr/>
        </p:nvSpPr>
        <p:spPr>
          <a:xfrm>
            <a:off x="827584" y="5530316"/>
            <a:ext cx="4824536" cy="61555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抽出元の母平均にも差があるか（成長速度に対する普遍的な施肥効果があるか）どうかを検証する</a:t>
            </a:r>
          </a:p>
        </p:txBody>
      </p:sp>
      <p:sp>
        <p:nvSpPr>
          <p:cNvPr id="20" name="四角形: 角を丸くする 19">
            <a:extLst>
              <a:ext uri="{FF2B5EF4-FFF2-40B4-BE49-F238E27FC236}">
                <a16:creationId xmlns:a16="http://schemas.microsoft.com/office/drawing/2014/main" id="{19A8CC90-E949-45AA-8325-E549E02A106F}"/>
              </a:ext>
            </a:extLst>
          </p:cNvPr>
          <p:cNvSpPr/>
          <p:nvPr/>
        </p:nvSpPr>
        <p:spPr>
          <a:xfrm>
            <a:off x="4974160" y="2905553"/>
            <a:ext cx="1182016" cy="1802035"/>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a:extLst>
              <a:ext uri="{FF2B5EF4-FFF2-40B4-BE49-F238E27FC236}">
                <a16:creationId xmlns:a16="http://schemas.microsoft.com/office/drawing/2014/main" id="{AF0332C6-BA9C-4422-841A-CD026C5E5E30}"/>
              </a:ext>
            </a:extLst>
          </p:cNvPr>
          <p:cNvCxnSpPr/>
          <p:nvPr/>
        </p:nvCxnSpPr>
        <p:spPr>
          <a:xfrm flipH="1">
            <a:off x="6156176" y="3789040"/>
            <a:ext cx="792088"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6459F5CC-0F9F-4C90-A2A0-62A508624AAB}"/>
              </a:ext>
            </a:extLst>
          </p:cNvPr>
          <p:cNvSpPr txBox="1"/>
          <p:nvPr/>
        </p:nvSpPr>
        <p:spPr>
          <a:xfrm>
            <a:off x="6948264" y="3350458"/>
            <a:ext cx="1728192" cy="140038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対応のない場合には計算できなかった</a:t>
            </a:r>
            <a:r>
              <a:rPr kumimoji="1" lang="ja-JP" altLang="en-US" sz="1700" dirty="0">
                <a:solidFill>
                  <a:schemeClr val="bg1"/>
                </a:solidFill>
                <a:latin typeface="ＭＳ Ｐゴシック" panose="020B0600070205080204" pitchFamily="50" charset="-128"/>
                <a:cs typeface="Meiryo UI" pitchFamily="50" charset="-128"/>
              </a:rPr>
              <a:t>個別の差</a:t>
            </a:r>
            <a:endParaRPr kumimoji="1" lang="en-US" altLang="ja-JP" sz="1700" dirty="0">
              <a:solidFill>
                <a:schemeClr val="bg1"/>
              </a:solidFill>
              <a:latin typeface="ＭＳ Ｐゴシック" panose="020B0600070205080204" pitchFamily="50" charset="-128"/>
              <a:cs typeface="Meiryo UI" pitchFamily="50" charset="-128"/>
            </a:endParaRPr>
          </a:p>
          <a:p>
            <a:pPr algn="just"/>
            <a:endParaRPr kumimoji="1" lang="en-US" altLang="ja-JP" sz="1700" dirty="0">
              <a:solidFill>
                <a:schemeClr val="bg1"/>
              </a:solidFill>
              <a:latin typeface="ＭＳ Ｐゴシック" panose="020B0600070205080204" pitchFamily="50" charset="-128"/>
              <a:cs typeface="Meiryo UI" pitchFamily="50" charset="-128"/>
            </a:endParaRPr>
          </a:p>
          <a:p>
            <a:pPr algn="just"/>
            <a:r>
              <a:rPr kumimoji="1" lang="ja-JP" altLang="en-US" sz="1700" dirty="0">
                <a:solidFill>
                  <a:schemeClr val="bg1"/>
                </a:solidFill>
                <a:latin typeface="ＭＳ Ｐゴシック" panose="020B0600070205080204" pitchFamily="50" charset="-128"/>
                <a:cs typeface="Meiryo UI" pitchFamily="50" charset="-128"/>
              </a:rPr>
              <a:t>図に表すと</a:t>
            </a:r>
            <a:r>
              <a:rPr kumimoji="1" lang="en-US" altLang="ja-JP" sz="1700" dirty="0">
                <a:solidFill>
                  <a:schemeClr val="bg1"/>
                </a:solidFill>
                <a:latin typeface="ＭＳ Ｐゴシック" panose="020B0600070205080204" pitchFamily="50" charset="-128"/>
                <a:cs typeface="Meiryo UI" pitchFamily="50" charset="-128"/>
              </a:rPr>
              <a:t>…</a:t>
            </a:r>
          </a:p>
        </p:txBody>
      </p:sp>
    </p:spTree>
    <p:extLst>
      <p:ext uri="{BB962C8B-B14F-4D97-AF65-F5344CB8AC3E}">
        <p14:creationId xmlns:p14="http://schemas.microsoft.com/office/powerpoint/2010/main" val="195708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a:extLst>
              <a:ext uri="{FF2B5EF4-FFF2-40B4-BE49-F238E27FC236}">
                <a16:creationId xmlns:a16="http://schemas.microsoft.com/office/drawing/2014/main" id="{3DBD0E98-264D-4614-A75C-C5EEF19DCA15}"/>
              </a:ext>
            </a:extLst>
          </p:cNvPr>
          <p:cNvSpPr/>
          <p:nvPr/>
        </p:nvSpPr>
        <p:spPr>
          <a:xfrm>
            <a:off x="5769921" y="2355520"/>
            <a:ext cx="743586" cy="2091292"/>
          </a:xfrm>
          <a:prstGeom prst="roundRect">
            <a:avLst/>
          </a:prstGeom>
          <a:solidFill>
            <a:srgbClr val="C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9C0B58B-CA7B-46DE-8D70-A5F4176AD1C0}"/>
              </a:ext>
            </a:extLst>
          </p:cNvPr>
          <p:cNvSpPr>
            <a:spLocks noGrp="1"/>
          </p:cNvSpPr>
          <p:nvPr>
            <p:ph type="title"/>
          </p:nvPr>
        </p:nvSpPr>
        <p:spPr/>
        <p:txBody>
          <a:bodyPr/>
          <a:lstStyle/>
          <a:p>
            <a:r>
              <a:rPr kumimoji="1" lang="ja-JP" altLang="en-US" dirty="0"/>
              <a:t>個体差（図）</a:t>
            </a:r>
          </a:p>
        </p:txBody>
      </p:sp>
      <p:graphicFrame>
        <p:nvGraphicFramePr>
          <p:cNvPr id="7" name="コンテンツ プレースホルダー 6">
            <a:extLst>
              <a:ext uri="{FF2B5EF4-FFF2-40B4-BE49-F238E27FC236}">
                <a16:creationId xmlns:a16="http://schemas.microsoft.com/office/drawing/2014/main" id="{1A75DCA2-D814-4B0C-8EB9-FEB6F1535C31}"/>
              </a:ext>
            </a:extLst>
          </p:cNvPr>
          <p:cNvGraphicFramePr>
            <a:graphicFrameLocks noGrp="1"/>
          </p:cNvGraphicFramePr>
          <p:nvPr>
            <p:ph idx="1"/>
            <p:extLst>
              <p:ext uri="{D42A27DB-BD31-4B8C-83A1-F6EECF244321}">
                <p14:modId xmlns:p14="http://schemas.microsoft.com/office/powerpoint/2010/main" val="2053112321"/>
              </p:ext>
            </p:extLst>
          </p:nvPr>
        </p:nvGraphicFramePr>
        <p:xfrm>
          <a:off x="1124236" y="2122512"/>
          <a:ext cx="5902424"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81AC3D49-C239-427D-AC82-8080FBE0A3FC}"/>
              </a:ext>
            </a:extLst>
          </p:cNvPr>
          <p:cNvSpPr txBox="1"/>
          <p:nvPr/>
        </p:nvSpPr>
        <p:spPr>
          <a:xfrm>
            <a:off x="1187624" y="1978496"/>
            <a:ext cx="780983" cy="353943"/>
          </a:xfrm>
          <a:prstGeom prst="rect">
            <a:avLst/>
          </a:prstGeom>
          <a:noFill/>
        </p:spPr>
        <p:txBody>
          <a:bodyPr wrap="none" rtlCol="0">
            <a:spAutoFit/>
          </a:bodyPr>
          <a:lstStyle/>
          <a:p>
            <a:pPr algn="l"/>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cm/</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日</a:t>
            </a:r>
          </a:p>
        </p:txBody>
      </p:sp>
      <p:sp>
        <p:nvSpPr>
          <p:cNvPr id="9" name="テキスト ボックス 8">
            <a:extLst>
              <a:ext uri="{FF2B5EF4-FFF2-40B4-BE49-F238E27FC236}">
                <a16:creationId xmlns:a16="http://schemas.microsoft.com/office/drawing/2014/main" id="{F0D47B94-FB73-4A9F-8581-74F503FB1994}"/>
              </a:ext>
            </a:extLst>
          </p:cNvPr>
          <p:cNvSpPr txBox="1"/>
          <p:nvPr/>
        </p:nvSpPr>
        <p:spPr>
          <a:xfrm>
            <a:off x="2123728" y="4002940"/>
            <a:ext cx="729687" cy="35394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個体</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0" name="テキスト ボックス 9">
            <a:extLst>
              <a:ext uri="{FF2B5EF4-FFF2-40B4-BE49-F238E27FC236}">
                <a16:creationId xmlns:a16="http://schemas.microsoft.com/office/drawing/2014/main" id="{D7C3D4F8-1684-4FD1-AC11-AB92F0805AFA}"/>
              </a:ext>
            </a:extLst>
          </p:cNvPr>
          <p:cNvSpPr txBox="1"/>
          <p:nvPr/>
        </p:nvSpPr>
        <p:spPr>
          <a:xfrm>
            <a:off x="2123728" y="4500899"/>
            <a:ext cx="729687" cy="353943"/>
          </a:xfrm>
          <a:prstGeom prst="rect">
            <a:avLst/>
          </a:prstGeom>
          <a:noFill/>
        </p:spPr>
        <p:txBody>
          <a:bodyPr wrap="none" rtlCol="0">
            <a:spAutoFit/>
          </a:bodyPr>
          <a:lstStyle/>
          <a:p>
            <a:pPr algn="l"/>
            <a:r>
              <a:rPr kumimoji="1" lang="ja-JP" altLang="en-US" sz="1700" dirty="0">
                <a:solidFill>
                  <a:schemeClr val="accent1">
                    <a:lumMod val="60000"/>
                    <a:lumOff val="40000"/>
                  </a:schemeClr>
                </a:solidFill>
                <a:latin typeface="ＭＳ Ｐゴシック" panose="020B0600070205080204" pitchFamily="50" charset="-128"/>
                <a:ea typeface="ＭＳ Ｐゴシック" panose="020B0600070205080204" pitchFamily="50" charset="-128"/>
                <a:cs typeface="Meiryo UI" pitchFamily="50" charset="-128"/>
              </a:rPr>
              <a:t>個体</a:t>
            </a:r>
            <a:r>
              <a:rPr kumimoji="1" lang="en-US" altLang="ja-JP" sz="1700" dirty="0">
                <a:solidFill>
                  <a:schemeClr val="accent1">
                    <a:lumMod val="60000"/>
                    <a:lumOff val="40000"/>
                  </a:schemeClr>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700" dirty="0">
              <a:solidFill>
                <a:schemeClr val="accent1">
                  <a:lumMod val="60000"/>
                  <a:lumOff val="40000"/>
                </a:schemeClr>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1" name="テキスト ボックス 10">
            <a:extLst>
              <a:ext uri="{FF2B5EF4-FFF2-40B4-BE49-F238E27FC236}">
                <a16:creationId xmlns:a16="http://schemas.microsoft.com/office/drawing/2014/main" id="{349415B3-299E-40BD-8DDC-CE50ADFD8145}"/>
              </a:ext>
            </a:extLst>
          </p:cNvPr>
          <p:cNvSpPr txBox="1"/>
          <p:nvPr/>
        </p:nvSpPr>
        <p:spPr>
          <a:xfrm>
            <a:off x="2123727" y="4797152"/>
            <a:ext cx="729687" cy="353943"/>
          </a:xfrm>
          <a:prstGeom prst="rect">
            <a:avLst/>
          </a:prstGeom>
          <a:noFill/>
        </p:spPr>
        <p:txBody>
          <a:bodyPr wrap="none" rtlCol="0">
            <a:spAutoFit/>
          </a:bodyPr>
          <a:lstStyle/>
          <a:p>
            <a:pPr algn="l"/>
            <a:r>
              <a:rPr kumimoji="1" lang="ja-JP" altLang="en-US" sz="1700" dirty="0">
                <a:solidFill>
                  <a:schemeClr val="accent6">
                    <a:lumMod val="75000"/>
                  </a:schemeClr>
                </a:solidFill>
                <a:latin typeface="ＭＳ Ｐゴシック" panose="020B0600070205080204" pitchFamily="50" charset="-128"/>
                <a:ea typeface="ＭＳ Ｐゴシック" panose="020B0600070205080204" pitchFamily="50" charset="-128"/>
                <a:cs typeface="Meiryo UI" pitchFamily="50" charset="-128"/>
              </a:rPr>
              <a:t>個体</a:t>
            </a:r>
            <a:r>
              <a:rPr kumimoji="1" lang="en-US" altLang="ja-JP" sz="1700" dirty="0">
                <a:solidFill>
                  <a:schemeClr val="accent6">
                    <a:lumMod val="75000"/>
                  </a:schemeClr>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700" dirty="0">
              <a:solidFill>
                <a:schemeClr val="accent6">
                  <a:lumMod val="75000"/>
                </a:schemeClr>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2" name="テキスト ボックス 11">
            <a:extLst>
              <a:ext uri="{FF2B5EF4-FFF2-40B4-BE49-F238E27FC236}">
                <a16:creationId xmlns:a16="http://schemas.microsoft.com/office/drawing/2014/main" id="{0AA432E4-0191-451E-9933-A17140858785}"/>
              </a:ext>
            </a:extLst>
          </p:cNvPr>
          <p:cNvSpPr txBox="1"/>
          <p:nvPr/>
        </p:nvSpPr>
        <p:spPr>
          <a:xfrm>
            <a:off x="2123727" y="5063664"/>
            <a:ext cx="729687" cy="353943"/>
          </a:xfrm>
          <a:prstGeom prst="rect">
            <a:avLst/>
          </a:prstGeom>
          <a:noFill/>
        </p:spPr>
        <p:txBody>
          <a:bodyPr wrap="none" rtlCol="0">
            <a:spAutoFit/>
          </a:bodyPr>
          <a:lstStyle/>
          <a:p>
            <a:pPr algn="l"/>
            <a:r>
              <a:rPr kumimoji="1" lang="ja-JP" altLang="en-US" sz="1700" dirty="0">
                <a:solidFill>
                  <a:schemeClr val="accent1">
                    <a:lumMod val="20000"/>
                    <a:lumOff val="80000"/>
                  </a:schemeClr>
                </a:solidFill>
                <a:latin typeface="ＭＳ Ｐゴシック" panose="020B0600070205080204" pitchFamily="50" charset="-128"/>
                <a:ea typeface="ＭＳ Ｐゴシック" panose="020B0600070205080204" pitchFamily="50" charset="-128"/>
                <a:cs typeface="Meiryo UI" pitchFamily="50" charset="-128"/>
              </a:rPr>
              <a:t>個体</a:t>
            </a:r>
            <a:r>
              <a:rPr kumimoji="1" lang="en-US" altLang="ja-JP" sz="1700" dirty="0">
                <a:solidFill>
                  <a:schemeClr val="accent1">
                    <a:lumMod val="20000"/>
                    <a:lumOff val="80000"/>
                  </a:schemeClr>
                </a:solidFill>
                <a:latin typeface="ＭＳ Ｐゴシック" panose="020B0600070205080204" pitchFamily="50" charset="-128"/>
                <a:ea typeface="ＭＳ Ｐゴシック" panose="020B0600070205080204" pitchFamily="50" charset="-128"/>
                <a:cs typeface="Meiryo UI" pitchFamily="50" charset="-128"/>
              </a:rPr>
              <a:t>5</a:t>
            </a:r>
            <a:endParaRPr kumimoji="1" lang="ja-JP" altLang="en-US" sz="1700" dirty="0">
              <a:solidFill>
                <a:schemeClr val="accent1">
                  <a:lumMod val="20000"/>
                  <a:lumOff val="80000"/>
                </a:schemeClr>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3" name="テキスト ボックス 12">
            <a:extLst>
              <a:ext uri="{FF2B5EF4-FFF2-40B4-BE49-F238E27FC236}">
                <a16:creationId xmlns:a16="http://schemas.microsoft.com/office/drawing/2014/main" id="{12ECBAD0-07C5-408B-8D26-056D6F338AC2}"/>
              </a:ext>
            </a:extLst>
          </p:cNvPr>
          <p:cNvSpPr txBox="1"/>
          <p:nvPr/>
        </p:nvSpPr>
        <p:spPr>
          <a:xfrm>
            <a:off x="2123727" y="5357651"/>
            <a:ext cx="729687" cy="353943"/>
          </a:xfrm>
          <a:prstGeom prst="rect">
            <a:avLst/>
          </a:prstGeom>
          <a:noFill/>
        </p:spPr>
        <p:txBody>
          <a:bodyPr wrap="none" rtlCol="0">
            <a:spAutoFit/>
          </a:bodyPr>
          <a:lstStyle/>
          <a:p>
            <a:pPr algn="l"/>
            <a:r>
              <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個体</a:t>
            </a:r>
            <a:r>
              <a:rPr kumimoji="1" lang="en-US" altLang="ja-JP"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4</a:t>
            </a:r>
            <a:endPar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4" name="テキスト ボックス 13">
            <a:extLst>
              <a:ext uri="{FF2B5EF4-FFF2-40B4-BE49-F238E27FC236}">
                <a16:creationId xmlns:a16="http://schemas.microsoft.com/office/drawing/2014/main" id="{7E78BF29-1490-4432-8871-4485EC5C1CE9}"/>
              </a:ext>
            </a:extLst>
          </p:cNvPr>
          <p:cNvSpPr txBox="1"/>
          <p:nvPr/>
        </p:nvSpPr>
        <p:spPr>
          <a:xfrm>
            <a:off x="5762203" y="4002939"/>
            <a:ext cx="736099" cy="353943"/>
          </a:xfrm>
          <a:prstGeom prst="rect">
            <a:avLst/>
          </a:prstGeom>
          <a:noFill/>
        </p:spPr>
        <p:txBody>
          <a:bodyPr wrap="none" rtlCol="0">
            <a:spAutoFit/>
          </a:bodyPr>
          <a:lstStyle/>
          <a:p>
            <a:pPr algn="l"/>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d</a:t>
            </a:r>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=0.0</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5" name="テキスト ボックス 14">
            <a:extLst>
              <a:ext uri="{FF2B5EF4-FFF2-40B4-BE49-F238E27FC236}">
                <a16:creationId xmlns:a16="http://schemas.microsoft.com/office/drawing/2014/main" id="{2842761E-C2E2-49CD-B874-8C1406CAAF95}"/>
              </a:ext>
            </a:extLst>
          </p:cNvPr>
          <p:cNvSpPr txBox="1"/>
          <p:nvPr/>
        </p:nvSpPr>
        <p:spPr>
          <a:xfrm>
            <a:off x="5762203" y="3672003"/>
            <a:ext cx="736099" cy="353943"/>
          </a:xfrm>
          <a:prstGeom prst="rect">
            <a:avLst/>
          </a:prstGeom>
          <a:noFill/>
        </p:spPr>
        <p:txBody>
          <a:bodyPr wrap="none" rtlCol="0">
            <a:spAutoFit/>
          </a:bodyPr>
          <a:lstStyle/>
          <a:p>
            <a:pPr algn="l"/>
            <a:r>
              <a:rPr kumimoji="1" lang="en-US" altLang="ja-JP" sz="1700" dirty="0">
                <a:solidFill>
                  <a:schemeClr val="accent1"/>
                </a:solidFill>
                <a:latin typeface="ＭＳ Ｐゴシック" panose="020B0600070205080204" pitchFamily="50" charset="-128"/>
                <a:ea typeface="ＭＳ Ｐゴシック" panose="020B0600070205080204" pitchFamily="50" charset="-128"/>
                <a:cs typeface="Meiryo UI" pitchFamily="50" charset="-128"/>
              </a:rPr>
              <a:t>d</a:t>
            </a:r>
            <a:r>
              <a:rPr kumimoji="1" lang="en-US" altLang="ja-JP" sz="1700" baseline="-25000" dirty="0">
                <a:solidFill>
                  <a:schemeClr val="accent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1700" dirty="0">
                <a:solidFill>
                  <a:schemeClr val="accent1"/>
                </a:solidFill>
                <a:latin typeface="ＭＳ Ｐゴシック" panose="020B0600070205080204" pitchFamily="50" charset="-128"/>
                <a:ea typeface="ＭＳ Ｐゴシック" panose="020B0600070205080204" pitchFamily="50" charset="-128"/>
                <a:cs typeface="Meiryo UI" pitchFamily="50" charset="-128"/>
              </a:rPr>
              <a:t>=0.3</a:t>
            </a:r>
            <a:endParaRPr kumimoji="1" lang="ja-JP" altLang="en-US" sz="1700" dirty="0">
              <a:solidFill>
                <a:schemeClr val="accent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6" name="テキスト ボックス 15">
            <a:extLst>
              <a:ext uri="{FF2B5EF4-FFF2-40B4-BE49-F238E27FC236}">
                <a16:creationId xmlns:a16="http://schemas.microsoft.com/office/drawing/2014/main" id="{9CEB5D1F-B1C3-446C-963C-D9119C1F9F72}"/>
              </a:ext>
            </a:extLst>
          </p:cNvPr>
          <p:cNvSpPr txBox="1"/>
          <p:nvPr/>
        </p:nvSpPr>
        <p:spPr>
          <a:xfrm>
            <a:off x="5762203" y="3136207"/>
            <a:ext cx="736099" cy="353943"/>
          </a:xfrm>
          <a:prstGeom prst="rect">
            <a:avLst/>
          </a:prstGeom>
          <a:noFill/>
        </p:spPr>
        <p:txBody>
          <a:bodyPr wrap="none" rtlCol="0">
            <a:spAutoFit/>
          </a:bodyPr>
          <a:lstStyle/>
          <a:p>
            <a:pPr algn="l"/>
            <a:r>
              <a:rPr kumimoji="1" lang="en-US" altLang="ja-JP" sz="1700" dirty="0">
                <a:solidFill>
                  <a:schemeClr val="accent1">
                    <a:lumMod val="20000"/>
                    <a:lumOff val="80000"/>
                  </a:schemeClr>
                </a:solidFill>
                <a:latin typeface="ＭＳ Ｐゴシック" panose="020B0600070205080204" pitchFamily="50" charset="-128"/>
                <a:ea typeface="ＭＳ Ｐゴシック" panose="020B0600070205080204" pitchFamily="50" charset="-128"/>
                <a:cs typeface="Meiryo UI" pitchFamily="50" charset="-128"/>
              </a:rPr>
              <a:t>d</a:t>
            </a:r>
            <a:r>
              <a:rPr kumimoji="1" lang="en-US" altLang="ja-JP" sz="1700" baseline="-25000" dirty="0">
                <a:solidFill>
                  <a:schemeClr val="accent1">
                    <a:lumMod val="20000"/>
                    <a:lumOff val="80000"/>
                  </a:schemeClr>
                </a:solidFill>
                <a:latin typeface="ＭＳ Ｐゴシック" panose="020B0600070205080204" pitchFamily="50" charset="-128"/>
                <a:ea typeface="ＭＳ Ｐゴシック" panose="020B0600070205080204" pitchFamily="50" charset="-128"/>
                <a:cs typeface="Meiryo UI" pitchFamily="50" charset="-128"/>
              </a:rPr>
              <a:t>5</a:t>
            </a:r>
            <a:r>
              <a:rPr kumimoji="1" lang="en-US" altLang="ja-JP" sz="1700" dirty="0">
                <a:solidFill>
                  <a:schemeClr val="accent1">
                    <a:lumMod val="20000"/>
                    <a:lumOff val="80000"/>
                  </a:schemeClr>
                </a:solidFill>
                <a:latin typeface="ＭＳ Ｐゴシック" panose="020B0600070205080204" pitchFamily="50" charset="-128"/>
                <a:ea typeface="ＭＳ Ｐゴシック" panose="020B0600070205080204" pitchFamily="50" charset="-128"/>
                <a:cs typeface="Meiryo UI" pitchFamily="50" charset="-128"/>
              </a:rPr>
              <a:t>=0.7</a:t>
            </a:r>
            <a:endParaRPr kumimoji="1" lang="ja-JP" altLang="en-US" sz="1700" dirty="0">
              <a:solidFill>
                <a:schemeClr val="accent1">
                  <a:lumMod val="20000"/>
                  <a:lumOff val="80000"/>
                </a:schemeClr>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CBB90A49-805F-4019-8DA4-8B87CBAB9BA1}"/>
              </a:ext>
            </a:extLst>
          </p:cNvPr>
          <p:cNvSpPr txBox="1"/>
          <p:nvPr/>
        </p:nvSpPr>
        <p:spPr>
          <a:xfrm>
            <a:off x="5762203" y="2623418"/>
            <a:ext cx="736099" cy="353943"/>
          </a:xfrm>
          <a:prstGeom prst="rect">
            <a:avLst/>
          </a:prstGeom>
          <a:noFill/>
        </p:spPr>
        <p:txBody>
          <a:bodyPr wrap="none" rtlCol="0">
            <a:spAutoFit/>
          </a:bodyPr>
          <a:lstStyle/>
          <a:p>
            <a:pPr algn="l"/>
            <a:r>
              <a:rPr kumimoji="1" lang="en-US" altLang="ja-JP" sz="1700" dirty="0">
                <a:solidFill>
                  <a:schemeClr val="accent2">
                    <a:lumMod val="75000"/>
                  </a:schemeClr>
                </a:solidFill>
                <a:latin typeface="ＭＳ Ｐゴシック" panose="020B0600070205080204" pitchFamily="50" charset="-128"/>
                <a:ea typeface="ＭＳ Ｐゴシック" panose="020B0600070205080204" pitchFamily="50" charset="-128"/>
                <a:cs typeface="Meiryo UI" pitchFamily="50" charset="-128"/>
              </a:rPr>
              <a:t>d</a:t>
            </a:r>
            <a:r>
              <a:rPr kumimoji="1" lang="en-US" altLang="ja-JP" sz="1700" baseline="-25000" dirty="0">
                <a:solidFill>
                  <a:schemeClr val="accent2">
                    <a:lumMod val="75000"/>
                  </a:schemeClr>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1700" dirty="0">
                <a:solidFill>
                  <a:schemeClr val="accent2">
                    <a:lumMod val="75000"/>
                  </a:schemeClr>
                </a:solidFill>
                <a:latin typeface="ＭＳ Ｐゴシック" panose="020B0600070205080204" pitchFamily="50" charset="-128"/>
                <a:ea typeface="ＭＳ Ｐゴシック" panose="020B0600070205080204" pitchFamily="50" charset="-128"/>
                <a:cs typeface="Meiryo UI" pitchFamily="50" charset="-128"/>
              </a:rPr>
              <a:t>=0.8</a:t>
            </a:r>
            <a:endParaRPr kumimoji="1" lang="ja-JP" altLang="en-US" sz="1700" dirty="0">
              <a:solidFill>
                <a:schemeClr val="accent2">
                  <a:lumMod val="75000"/>
                </a:schemeClr>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8" name="テキスト ボックス 17">
            <a:extLst>
              <a:ext uri="{FF2B5EF4-FFF2-40B4-BE49-F238E27FC236}">
                <a16:creationId xmlns:a16="http://schemas.microsoft.com/office/drawing/2014/main" id="{E7761168-626E-460B-BA66-87E418E83B22}"/>
              </a:ext>
            </a:extLst>
          </p:cNvPr>
          <p:cNvSpPr txBox="1"/>
          <p:nvPr/>
        </p:nvSpPr>
        <p:spPr>
          <a:xfrm>
            <a:off x="5762203" y="2355520"/>
            <a:ext cx="736099" cy="353943"/>
          </a:xfrm>
          <a:prstGeom prst="rect">
            <a:avLst/>
          </a:prstGeom>
          <a:noFill/>
        </p:spPr>
        <p:txBody>
          <a:bodyPr wrap="none" rtlCol="0">
            <a:spAutoFit/>
          </a:bodyPr>
          <a:lstStyle/>
          <a:p>
            <a:pPr algn="l"/>
            <a:r>
              <a:rPr kumimoji="1" lang="en-US" altLang="ja-JP"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d</a:t>
            </a:r>
            <a:r>
              <a:rPr kumimoji="1" lang="en-US" altLang="ja-JP" sz="1700" baseline="-25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4</a:t>
            </a:r>
            <a:r>
              <a:rPr kumimoji="1" lang="en-US" altLang="ja-JP"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=1.1</a:t>
            </a:r>
            <a:endPar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9" name="テキスト ボックス 18">
            <a:extLst>
              <a:ext uri="{FF2B5EF4-FFF2-40B4-BE49-F238E27FC236}">
                <a16:creationId xmlns:a16="http://schemas.microsoft.com/office/drawing/2014/main" id="{E7537696-F2A3-4E95-AB23-921C4E4E30CC}"/>
              </a:ext>
            </a:extLst>
          </p:cNvPr>
          <p:cNvSpPr txBox="1"/>
          <p:nvPr/>
        </p:nvSpPr>
        <p:spPr>
          <a:xfrm>
            <a:off x="5580112" y="2037179"/>
            <a:ext cx="1005403" cy="338554"/>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個別の差</a:t>
            </a:r>
          </a:p>
        </p:txBody>
      </p:sp>
      <p:sp>
        <p:nvSpPr>
          <p:cNvPr id="20" name="右中かっこ 19">
            <a:extLst>
              <a:ext uri="{FF2B5EF4-FFF2-40B4-BE49-F238E27FC236}">
                <a16:creationId xmlns:a16="http://schemas.microsoft.com/office/drawing/2014/main" id="{86105D84-B244-475F-BC63-5B8899B1BAB5}"/>
              </a:ext>
            </a:extLst>
          </p:cNvPr>
          <p:cNvSpPr/>
          <p:nvPr/>
        </p:nvSpPr>
        <p:spPr>
          <a:xfrm>
            <a:off x="6585515" y="2519748"/>
            <a:ext cx="290741" cy="1701339"/>
          </a:xfrm>
          <a:prstGeom prst="rightBrace">
            <a:avLst>
              <a:gd name="adj1" fmla="val 29141"/>
              <a:gd name="adj2" fmla="val 50000"/>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4DC5356-1B83-4B04-9D01-75FE15C68A92}"/>
              </a:ext>
            </a:extLst>
          </p:cNvPr>
          <p:cNvSpPr txBox="1"/>
          <p:nvPr/>
        </p:nvSpPr>
        <p:spPr>
          <a:xfrm>
            <a:off x="6843482" y="3070764"/>
            <a:ext cx="1304231" cy="584775"/>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個別の差</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di</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はバラつく</a:t>
            </a:r>
          </a:p>
        </p:txBody>
      </p:sp>
      <mc:AlternateContent xmlns:mc="http://schemas.openxmlformats.org/markup-compatibility/2006" xmlns:a14="http://schemas.microsoft.com/office/drawing/2010/main">
        <mc:Choice Requires="a14">
          <p:sp>
            <p:nvSpPr>
              <p:cNvPr id="22" name="吹き出し: 上矢印 21">
                <a:extLst>
                  <a:ext uri="{FF2B5EF4-FFF2-40B4-BE49-F238E27FC236}">
                    <a16:creationId xmlns:a16="http://schemas.microsoft.com/office/drawing/2014/main" id="{4A588FF0-BAAC-4CCA-9A78-53C316EF2D7E}"/>
                  </a:ext>
                </a:extLst>
              </p:cNvPr>
              <p:cNvSpPr/>
              <p:nvPr/>
            </p:nvSpPr>
            <p:spPr>
              <a:xfrm>
                <a:off x="6887606" y="3658609"/>
                <a:ext cx="1212786" cy="615553"/>
              </a:xfrm>
              <a:prstGeom prst="upArrowCallout">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rgbClr val="FFC000"/>
                    </a:solidFill>
                    <a:latin typeface="ＭＳ Ｐゴシック" panose="020B0600070205080204" pitchFamily="50" charset="-128"/>
                    <a:cs typeface="Meiryo UI" pitchFamily="50" charset="-128"/>
                  </a:rPr>
                  <a:t>個体差</a:t>
                </a:r>
                <a14:m>
                  <m:oMath xmlns:m="http://schemas.openxmlformats.org/officeDocument/2006/math">
                    <m:sSubSup>
                      <m:sSubSupPr>
                        <m:ctrlPr>
                          <a:rPr kumimoji="1" lang="en-US" altLang="ja-JP" sz="1800" i="1" smtClean="0">
                            <a:solidFill>
                              <a:srgbClr val="FFC000"/>
                            </a:solidFill>
                            <a:latin typeface="Cambria Math" panose="02040503050406030204" pitchFamily="18" charset="0"/>
                          </a:rPr>
                        </m:ctrlPr>
                      </m:sSubSupPr>
                      <m:e>
                        <m:r>
                          <m:rPr>
                            <m:nor/>
                          </m:rPr>
                          <a:rPr kumimoji="1" lang="en-US" altLang="ja-JP" sz="1800" dirty="0">
                            <a:solidFill>
                              <a:srgbClr val="FFC000"/>
                            </a:solidFill>
                            <a:latin typeface="ＭＳ Ｐゴシック" panose="020B0600070205080204" pitchFamily="50" charset="-128"/>
                            <a:cs typeface="Meiryo UI" pitchFamily="50" charset="-128"/>
                          </a:rPr>
                          <m:t>σ</m:t>
                        </m:r>
                      </m:e>
                      <m:sub>
                        <m:r>
                          <m:rPr>
                            <m:sty m:val="p"/>
                          </m:rPr>
                          <a:rPr kumimoji="1" lang="en-US" altLang="ja-JP" sz="1800" i="1">
                            <a:solidFill>
                              <a:srgbClr val="FFC000"/>
                            </a:solidFill>
                            <a:latin typeface="Cambria Math" panose="02040503050406030204" pitchFamily="18" charset="0"/>
                          </a:rPr>
                          <m:t>d</m:t>
                        </m:r>
                      </m:sub>
                      <m:sup>
                        <m:r>
                          <a:rPr kumimoji="1" lang="en-US" altLang="ja-JP" sz="1800" b="0" i="1" smtClean="0">
                            <a:solidFill>
                              <a:srgbClr val="FFC000"/>
                            </a:solidFill>
                            <a:latin typeface="Cambria Math" panose="02040503050406030204" pitchFamily="18" charset="0"/>
                          </a:rPr>
                          <m:t>2</m:t>
                        </m:r>
                      </m:sup>
                    </m:sSubSup>
                  </m:oMath>
                </a14:m>
                <a:endParaRPr kumimoji="1" lang="ja-JP" altLang="en-US" sz="1800" dirty="0">
                  <a:solidFill>
                    <a:srgbClr val="FFC000"/>
                  </a:solidFill>
                </a:endParaRPr>
              </a:p>
            </p:txBody>
          </p:sp>
        </mc:Choice>
        <mc:Fallback xmlns="">
          <p:sp>
            <p:nvSpPr>
              <p:cNvPr id="22" name="吹き出し: 上矢印 21">
                <a:extLst>
                  <a:ext uri="{FF2B5EF4-FFF2-40B4-BE49-F238E27FC236}">
                    <a16:creationId xmlns:a16="http://schemas.microsoft.com/office/drawing/2014/main" id="{4A588FF0-BAAC-4CCA-9A78-53C316EF2D7E}"/>
                  </a:ext>
                </a:extLst>
              </p:cNvPr>
              <p:cNvSpPr>
                <a:spLocks noRot="1" noChangeAspect="1" noMove="1" noResize="1" noEditPoints="1" noAdjustHandles="1" noChangeArrowheads="1" noChangeShapeType="1" noTextEdit="1"/>
              </p:cNvSpPr>
              <p:nvPr/>
            </p:nvSpPr>
            <p:spPr>
              <a:xfrm>
                <a:off x="6887606" y="3658609"/>
                <a:ext cx="1212786" cy="615553"/>
              </a:xfrm>
              <a:prstGeom prst="upArrowCallout">
                <a:avLst/>
              </a:prstGeom>
              <a:blipFill>
                <a:blip r:embed="rId3"/>
                <a:stretch>
                  <a:fillRect l="-4523" b="-10891"/>
                </a:stretch>
              </a:blipFill>
              <a:ln w="31750">
                <a:noFill/>
              </a:ln>
            </p:spPr>
            <p:txBody>
              <a:bodyPr/>
              <a:lstStyle/>
              <a:p>
                <a:r>
                  <a:rPr lang="ja-JP" altLang="en-US">
                    <a:noFill/>
                  </a:rPr>
                  <a:t> </a:t>
                </a:r>
              </a:p>
            </p:txBody>
          </p:sp>
        </mc:Fallback>
      </mc:AlternateContent>
      <p:cxnSp>
        <p:nvCxnSpPr>
          <p:cNvPr id="23" name="直線矢印コネクタ 22">
            <a:extLst>
              <a:ext uri="{FF2B5EF4-FFF2-40B4-BE49-F238E27FC236}">
                <a16:creationId xmlns:a16="http://schemas.microsoft.com/office/drawing/2014/main" id="{DA48385A-32E7-434E-9EC4-7AEBFF8962A2}"/>
              </a:ext>
            </a:extLst>
          </p:cNvPr>
          <p:cNvCxnSpPr>
            <a:cxnSpLocks/>
          </p:cNvCxnSpPr>
          <p:nvPr/>
        </p:nvCxnSpPr>
        <p:spPr>
          <a:xfrm flipH="1" flipV="1">
            <a:off x="6355510" y="4456834"/>
            <a:ext cx="460010" cy="4753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FE09B7A-9D16-4462-AFBD-258AE8E37C31}"/>
                  </a:ext>
                </a:extLst>
              </p:cNvPr>
              <p:cNvSpPr txBox="1"/>
              <p:nvPr/>
            </p:nvSpPr>
            <p:spPr>
              <a:xfrm>
                <a:off x="5345408" y="4932159"/>
                <a:ext cx="2899000" cy="621452"/>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個別の差の</a:t>
                </a:r>
                <a:r>
                  <a:rPr kumimoji="1" lang="ja-JP" altLang="en-US"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平均</a:t>
                </a:r>
                <a14:m>
                  <m:oMath xmlns:m="http://schemas.openxmlformats.org/officeDocument/2006/math">
                    <m:acc>
                      <m:accPr>
                        <m:chr m:val="̅"/>
                        <m:ctrlPr>
                          <a:rPr kumimoji="1" lang="ja-JP" altLang="en-US" sz="1700" i="1" smtClean="0">
                            <a:solidFill>
                              <a:srgbClr val="FF0000"/>
                            </a:solidFill>
                            <a:latin typeface="Cambria Math" panose="02040503050406030204" pitchFamily="18" charset="0"/>
                            <a:ea typeface="ＭＳ Ｐゴシック" panose="020B0600070205080204" pitchFamily="50" charset="-128"/>
                          </a:rPr>
                        </m:ctrlPr>
                      </m:accPr>
                      <m:e>
                        <m:r>
                          <m:rPr>
                            <m:sty m:val="p"/>
                          </m:rPr>
                          <a:rPr kumimoji="1" lang="en-US" altLang="ja-JP" sz="1700" i="1">
                            <a:solidFill>
                              <a:srgbClr val="FF0000"/>
                            </a:solidFill>
                            <a:latin typeface="Cambria Math" panose="02040503050406030204" pitchFamily="18" charset="0"/>
                            <a:ea typeface="ＭＳ Ｐゴシック" panose="020B0600070205080204" pitchFamily="50" charset="-128"/>
                          </a:rPr>
                          <m:t>d</m:t>
                        </m:r>
                      </m:e>
                    </m:acc>
                  </m:oMath>
                </a14:m>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の（準）標準化変量を検定統計量とする</a:t>
                </a:r>
              </a:p>
            </p:txBody>
          </p:sp>
        </mc:Choice>
        <mc:Fallback xmlns="">
          <p:sp>
            <p:nvSpPr>
              <p:cNvPr id="24" name="テキスト ボックス 23">
                <a:extLst>
                  <a:ext uri="{FF2B5EF4-FFF2-40B4-BE49-F238E27FC236}">
                    <a16:creationId xmlns:a16="http://schemas.microsoft.com/office/drawing/2014/main" id="{DFE09B7A-9D16-4462-AFBD-258AE8E37C31}"/>
                  </a:ext>
                </a:extLst>
              </p:cNvPr>
              <p:cNvSpPr txBox="1">
                <a:spLocks noRot="1" noChangeAspect="1" noMove="1" noResize="1" noEditPoints="1" noAdjustHandles="1" noChangeArrowheads="1" noChangeShapeType="1" noTextEdit="1"/>
              </p:cNvSpPr>
              <p:nvPr/>
            </p:nvSpPr>
            <p:spPr>
              <a:xfrm>
                <a:off x="5345408" y="4932159"/>
                <a:ext cx="2899000" cy="621452"/>
              </a:xfrm>
              <a:prstGeom prst="rect">
                <a:avLst/>
              </a:prstGeom>
              <a:blipFill>
                <a:blip r:embed="rId4"/>
                <a:stretch>
                  <a:fillRect l="-1474" t="-2941" r="-1263" b="-1274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2878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animBg="1"/>
      <p:bldP spid="21" grpId="0"/>
      <p:bldP spid="22"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E44341D-9A19-436A-8401-B4F8CBA707EE}"/>
              </a:ext>
            </a:extLst>
          </p:cNvPr>
          <p:cNvSpPr/>
          <p:nvPr/>
        </p:nvSpPr>
        <p:spPr>
          <a:xfrm>
            <a:off x="437093" y="4523335"/>
            <a:ext cx="4999003" cy="1636440"/>
          </a:xfrm>
          <a:prstGeom prst="rect">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7EE63016-1A89-47F2-9C49-5AFC9AE829DF}"/>
              </a:ext>
            </a:extLst>
          </p:cNvPr>
          <p:cNvSpPr/>
          <p:nvPr/>
        </p:nvSpPr>
        <p:spPr>
          <a:xfrm>
            <a:off x="5508104" y="1916832"/>
            <a:ext cx="3024336" cy="1780456"/>
          </a:xfrm>
          <a:prstGeom prst="rect">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FA576A87-F604-4BB8-B6E1-978C3AF31A61}"/>
              </a:ext>
            </a:extLst>
          </p:cNvPr>
          <p:cNvSpPr/>
          <p:nvPr/>
        </p:nvSpPr>
        <p:spPr>
          <a:xfrm>
            <a:off x="2485015" y="2602834"/>
            <a:ext cx="302635" cy="235595"/>
          </a:xfrm>
          <a:prstGeom prst="roundRect">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B46A11F-6E64-4ECF-B9AA-62616BCD9C1B}"/>
              </a:ext>
            </a:extLst>
          </p:cNvPr>
          <p:cNvSpPr>
            <a:spLocks noGrp="1"/>
          </p:cNvSpPr>
          <p:nvPr>
            <p:ph type="title"/>
          </p:nvPr>
        </p:nvSpPr>
        <p:spPr/>
        <p:txBody>
          <a:bodyPr/>
          <a:lstStyle/>
          <a:p>
            <a:r>
              <a:rPr kumimoji="1" lang="ja-JP" altLang="en-US" dirty="0"/>
              <a:t>検定統計量</a:t>
            </a:r>
          </a:p>
        </p:txBody>
      </p:sp>
      <p:graphicFrame>
        <p:nvGraphicFramePr>
          <p:cNvPr id="5" name="オブジェクト 4">
            <a:extLst>
              <a:ext uri="{FF2B5EF4-FFF2-40B4-BE49-F238E27FC236}">
                <a16:creationId xmlns:a16="http://schemas.microsoft.com/office/drawing/2014/main" id="{A894C6C2-5363-4F30-9C10-617DBEE1F756}"/>
              </a:ext>
            </a:extLst>
          </p:cNvPr>
          <p:cNvGraphicFramePr>
            <a:graphicFrameLocks noChangeAspect="1"/>
          </p:cNvGraphicFramePr>
          <p:nvPr>
            <p:extLst>
              <p:ext uri="{D42A27DB-BD31-4B8C-83A1-F6EECF244321}">
                <p14:modId xmlns:p14="http://schemas.microsoft.com/office/powerpoint/2010/main" val="1676246684"/>
              </p:ext>
            </p:extLst>
          </p:nvPr>
        </p:nvGraphicFramePr>
        <p:xfrm>
          <a:off x="718260" y="2506243"/>
          <a:ext cx="2112963" cy="1081087"/>
        </p:xfrm>
        <a:graphic>
          <a:graphicData uri="http://schemas.openxmlformats.org/presentationml/2006/ole">
            <mc:AlternateContent xmlns:mc="http://schemas.openxmlformats.org/markup-compatibility/2006">
              <mc:Choice xmlns:v="urn:schemas-microsoft-com:vml" Requires="v">
                <p:oleObj spid="_x0000_s12623" name="Equation" r:id="rId3" imgW="1320480" imgH="672840" progId="Equation.DSMT4">
                  <p:embed/>
                </p:oleObj>
              </mc:Choice>
              <mc:Fallback>
                <p:oleObj name="Equation" r:id="rId3" imgW="1320480" imgH="672840" progId="Equation.DSMT4">
                  <p:embed/>
                  <p:pic>
                    <p:nvPicPr>
                      <p:cNvPr id="0" name="Object 1"/>
                      <p:cNvPicPr>
                        <a:picLocks noChangeAspect="1" noChangeArrowheads="1"/>
                      </p:cNvPicPr>
                      <p:nvPr/>
                    </p:nvPicPr>
                    <p:blipFill>
                      <a:blip r:embed="rId4"/>
                      <a:srcRect/>
                      <a:stretch>
                        <a:fillRect/>
                      </a:stretch>
                    </p:blipFill>
                    <p:spPr bwMode="auto">
                      <a:xfrm>
                        <a:off x="718260" y="2506243"/>
                        <a:ext cx="2112963" cy="1081087"/>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778BFDB-2FCD-40F9-87DE-1EF49C8D9422}"/>
                  </a:ext>
                </a:extLst>
              </p:cNvPr>
              <p:cNvSpPr txBox="1"/>
              <p:nvPr/>
            </p:nvSpPr>
            <p:spPr>
              <a:xfrm>
                <a:off x="467544" y="1845592"/>
                <a:ext cx="3475631" cy="375487"/>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個別の差</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di</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の平均</a:t>
                </a:r>
                <a14:m>
                  <m:oMath xmlns:m="http://schemas.openxmlformats.org/officeDocument/2006/math">
                    <m:acc>
                      <m:accPr>
                        <m:chr m:val="̅"/>
                        <m:ctrlPr>
                          <a:rPr kumimoji="1" lang="en-US" altLang="ja-JP" sz="1800" i="1" smtClean="0">
                            <a:solidFill>
                              <a:schemeClr val="bg1"/>
                            </a:solidFill>
                            <a:latin typeface="Cambria Math" panose="02040503050406030204" pitchFamily="18" charset="0"/>
                            <a:ea typeface="ＭＳ Ｐゴシック" panose="020B0600070205080204" pitchFamily="50" charset="-128"/>
                          </a:rPr>
                        </m:ctrlPr>
                      </m:accPr>
                      <m:e>
                        <m:r>
                          <m:rPr>
                            <m:sty m:val="p"/>
                          </m:rPr>
                          <a:rPr kumimoji="1" lang="en-US" altLang="ja-JP" sz="1800" i="1">
                            <a:solidFill>
                              <a:schemeClr val="bg1"/>
                            </a:solidFill>
                            <a:latin typeface="Cambria Math" panose="02040503050406030204" pitchFamily="18" charset="0"/>
                            <a:ea typeface="ＭＳ Ｐゴシック" panose="020B0600070205080204" pitchFamily="50" charset="-128"/>
                          </a:rPr>
                          <m:t>d</m:t>
                        </m:r>
                      </m:e>
                    </m:acc>
                  </m:oMath>
                </a14:m>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の標準化変量</a:t>
                </a:r>
              </a:p>
            </p:txBody>
          </p:sp>
        </mc:Choice>
        <mc:Fallback xmlns="">
          <p:sp>
            <p:nvSpPr>
              <p:cNvPr id="6" name="テキスト ボックス 5">
                <a:extLst>
                  <a:ext uri="{FF2B5EF4-FFF2-40B4-BE49-F238E27FC236}">
                    <a16:creationId xmlns:a16="http://schemas.microsoft.com/office/drawing/2014/main" id="{0778BFDB-2FCD-40F9-87DE-1EF49C8D9422}"/>
                  </a:ext>
                </a:extLst>
              </p:cNvPr>
              <p:cNvSpPr txBox="1">
                <a:spLocks noRot="1" noChangeAspect="1" noMove="1" noResize="1" noEditPoints="1" noAdjustHandles="1" noChangeArrowheads="1" noChangeShapeType="1" noTextEdit="1"/>
              </p:cNvSpPr>
              <p:nvPr/>
            </p:nvSpPr>
            <p:spPr>
              <a:xfrm>
                <a:off x="467544" y="1845592"/>
                <a:ext cx="3475631" cy="375487"/>
              </a:xfrm>
              <a:prstGeom prst="rect">
                <a:avLst/>
              </a:prstGeom>
              <a:blipFill>
                <a:blip r:embed="rId5"/>
                <a:stretch>
                  <a:fillRect l="-1579" t="-11475" r="-1053" b="-22951"/>
                </a:stretch>
              </a:blipFill>
            </p:spPr>
            <p:txBody>
              <a:bodyPr/>
              <a:lstStyle/>
              <a:p>
                <a:r>
                  <a:rPr lang="ja-JP" altLang="en-US">
                    <a:noFill/>
                  </a:rPr>
                  <a:t> </a:t>
                </a:r>
              </a:p>
            </p:txBody>
          </p:sp>
        </mc:Fallback>
      </mc:AlternateContent>
      <p:graphicFrame>
        <p:nvGraphicFramePr>
          <p:cNvPr id="7" name="オブジェクト 6">
            <a:extLst>
              <a:ext uri="{FF2B5EF4-FFF2-40B4-BE49-F238E27FC236}">
                <a16:creationId xmlns:a16="http://schemas.microsoft.com/office/drawing/2014/main" id="{5A1E438C-203A-4534-A97C-DC789325C502}"/>
              </a:ext>
            </a:extLst>
          </p:cNvPr>
          <p:cNvGraphicFramePr>
            <a:graphicFrameLocks noChangeAspect="1"/>
          </p:cNvGraphicFramePr>
          <p:nvPr>
            <p:extLst>
              <p:ext uri="{D42A27DB-BD31-4B8C-83A1-F6EECF244321}">
                <p14:modId xmlns:p14="http://schemas.microsoft.com/office/powerpoint/2010/main" val="3205535187"/>
              </p:ext>
            </p:extLst>
          </p:nvPr>
        </p:nvGraphicFramePr>
        <p:xfrm>
          <a:off x="5883622" y="2492882"/>
          <a:ext cx="1136650" cy="1079500"/>
        </p:xfrm>
        <a:graphic>
          <a:graphicData uri="http://schemas.openxmlformats.org/presentationml/2006/ole">
            <mc:AlternateContent xmlns:mc="http://schemas.openxmlformats.org/markup-compatibility/2006">
              <mc:Choice xmlns:v="urn:schemas-microsoft-com:vml" Requires="v">
                <p:oleObj spid="_x0000_s12624" name="Equation" r:id="rId6" imgW="711000" imgH="672840" progId="Equation.DSMT4">
                  <p:embed/>
                </p:oleObj>
              </mc:Choice>
              <mc:Fallback>
                <p:oleObj name="Equation" r:id="rId6" imgW="711000" imgH="672840" progId="Equation.DSMT4">
                  <p:embed/>
                  <p:pic>
                    <p:nvPicPr>
                      <p:cNvPr id="5" name="オブジェクト 4">
                        <a:extLst>
                          <a:ext uri="{FF2B5EF4-FFF2-40B4-BE49-F238E27FC236}">
                            <a16:creationId xmlns:a16="http://schemas.microsoft.com/office/drawing/2014/main" id="{A894C6C2-5363-4F30-9C10-617DBEE1F756}"/>
                          </a:ext>
                        </a:extLst>
                      </p:cNvPr>
                      <p:cNvPicPr>
                        <a:picLocks noChangeAspect="1" noChangeArrowheads="1"/>
                      </p:cNvPicPr>
                      <p:nvPr/>
                    </p:nvPicPr>
                    <p:blipFill>
                      <a:blip r:embed="rId7"/>
                      <a:srcRect/>
                      <a:stretch>
                        <a:fillRect/>
                      </a:stretch>
                    </p:blipFill>
                    <p:spPr bwMode="auto">
                      <a:xfrm>
                        <a:off x="5883622" y="2492882"/>
                        <a:ext cx="1136650" cy="1079500"/>
                      </a:xfrm>
                      <a:prstGeom prst="rect">
                        <a:avLst/>
                      </a:prstGeom>
                      <a:noFill/>
                    </p:spPr>
                  </p:pic>
                </p:oleObj>
              </mc:Fallback>
            </mc:AlternateContent>
          </a:graphicData>
        </a:graphic>
      </p:graphicFrame>
      <p:graphicFrame>
        <p:nvGraphicFramePr>
          <p:cNvPr id="9" name="オブジェクト 8">
            <a:extLst>
              <a:ext uri="{FF2B5EF4-FFF2-40B4-BE49-F238E27FC236}">
                <a16:creationId xmlns:a16="http://schemas.microsoft.com/office/drawing/2014/main" id="{C64C63E4-8302-40FE-A8D6-5B68E1034284}"/>
              </a:ext>
            </a:extLst>
          </p:cNvPr>
          <p:cNvGraphicFramePr>
            <a:graphicFrameLocks noChangeAspect="1"/>
          </p:cNvGraphicFramePr>
          <p:nvPr>
            <p:extLst>
              <p:ext uri="{D42A27DB-BD31-4B8C-83A1-F6EECF244321}">
                <p14:modId xmlns:p14="http://schemas.microsoft.com/office/powerpoint/2010/main" val="3188875030"/>
              </p:ext>
            </p:extLst>
          </p:nvPr>
        </p:nvGraphicFramePr>
        <p:xfrm>
          <a:off x="4026121" y="2707636"/>
          <a:ext cx="1179513" cy="649288"/>
        </p:xfrm>
        <a:graphic>
          <a:graphicData uri="http://schemas.openxmlformats.org/presentationml/2006/ole">
            <mc:AlternateContent xmlns:mc="http://schemas.openxmlformats.org/markup-compatibility/2006">
              <mc:Choice xmlns:v="urn:schemas-microsoft-com:vml" Requires="v">
                <p:oleObj spid="_x0000_s12625" name="Equation" r:id="rId8" imgW="787320" imgH="431640" progId="Equation.DSMT4">
                  <p:embed/>
                </p:oleObj>
              </mc:Choice>
              <mc:Fallback>
                <p:oleObj name="Equation" r:id="rId8" imgW="787320" imgH="431640" progId="Equation.DSMT4">
                  <p:embed/>
                  <p:pic>
                    <p:nvPicPr>
                      <p:cNvPr id="0" name="Object 3"/>
                      <p:cNvPicPr>
                        <a:picLocks noChangeAspect="1" noChangeArrowheads="1"/>
                      </p:cNvPicPr>
                      <p:nvPr/>
                    </p:nvPicPr>
                    <p:blipFill>
                      <a:blip r:embed="rId9"/>
                      <a:srcRect/>
                      <a:stretch>
                        <a:fillRect/>
                      </a:stretch>
                    </p:blipFill>
                    <p:spPr bwMode="auto">
                      <a:xfrm>
                        <a:off x="4026121" y="2707636"/>
                        <a:ext cx="1179513" cy="649288"/>
                      </a:xfrm>
                      <a:prstGeom prst="rect">
                        <a:avLst/>
                      </a:prstGeom>
                      <a:noFill/>
                      <a:ln w="34925">
                        <a:solidFill>
                          <a:srgbClr val="FFFF00"/>
                        </a:solidFill>
                      </a:ln>
                    </p:spPr>
                  </p:pic>
                </p:oleObj>
              </mc:Fallback>
            </mc:AlternateContent>
          </a:graphicData>
        </a:graphic>
      </p:graphicFrame>
      <p:cxnSp>
        <p:nvCxnSpPr>
          <p:cNvPr id="4" name="直線矢印コネクタ 3">
            <a:extLst>
              <a:ext uri="{FF2B5EF4-FFF2-40B4-BE49-F238E27FC236}">
                <a16:creationId xmlns:a16="http://schemas.microsoft.com/office/drawing/2014/main" id="{35F85B2A-2AA6-41F3-BDC2-C10B6F29B8A3}"/>
              </a:ext>
            </a:extLst>
          </p:cNvPr>
          <p:cNvCxnSpPr>
            <a:cxnSpLocks/>
          </p:cNvCxnSpPr>
          <p:nvPr/>
        </p:nvCxnSpPr>
        <p:spPr>
          <a:xfrm flipH="1">
            <a:off x="2720039" y="3047580"/>
            <a:ext cx="1277144" cy="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8BDBD2C5-629F-4B95-B282-7486605042D8}"/>
              </a:ext>
            </a:extLst>
          </p:cNvPr>
          <p:cNvSpPr/>
          <p:nvPr/>
        </p:nvSpPr>
        <p:spPr>
          <a:xfrm>
            <a:off x="2359999" y="2903564"/>
            <a:ext cx="360040" cy="333177"/>
          </a:xfrm>
          <a:prstGeom prst="ellipse">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73A6A5C-D56A-4566-85E5-833D6B527813}"/>
              </a:ext>
            </a:extLst>
          </p:cNvPr>
          <p:cNvSpPr txBox="1"/>
          <p:nvPr/>
        </p:nvSpPr>
        <p:spPr>
          <a:xfrm>
            <a:off x="2897803" y="2761923"/>
            <a:ext cx="1090362" cy="553998"/>
          </a:xfrm>
          <a:prstGeom prst="rect">
            <a:avLst/>
          </a:prstGeom>
          <a:noFill/>
        </p:spPr>
        <p:txBody>
          <a:bodyPr wrap="none" rtlCol="0">
            <a:spAutoFit/>
          </a:bodyPr>
          <a:lstStyle/>
          <a:p>
            <a:pPr algn="ct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個体差</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di</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の母分散</a:t>
            </a:r>
          </a:p>
        </p:txBody>
      </p:sp>
      <p:sp>
        <p:nvSpPr>
          <p:cNvPr id="14" name="テキスト ボックス 13">
            <a:extLst>
              <a:ext uri="{FF2B5EF4-FFF2-40B4-BE49-F238E27FC236}">
                <a16:creationId xmlns:a16="http://schemas.microsoft.com/office/drawing/2014/main" id="{503D293F-C93B-4230-8187-B136460D23A3}"/>
              </a:ext>
            </a:extLst>
          </p:cNvPr>
          <p:cNvSpPr txBox="1"/>
          <p:nvPr/>
        </p:nvSpPr>
        <p:spPr>
          <a:xfrm>
            <a:off x="5508104" y="1852048"/>
            <a:ext cx="3052439" cy="646331"/>
          </a:xfrm>
          <a:prstGeom prst="rect">
            <a:avLst/>
          </a:prstGeom>
          <a:noFill/>
        </p:spPr>
        <p:txBody>
          <a:bodyPr wrap="none" rtlCol="0">
            <a:spAutoFit/>
          </a:bodyPr>
          <a:lstStyle/>
          <a:p>
            <a:r>
              <a:rPr kumimoji="1" lang="ja-JP" altLang="en-US"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ｚ</a:t>
            </a:r>
            <a:r>
              <a:rPr kumimoji="1" lang="ja-JP" altLang="en-US" sz="1800" dirty="0">
                <a:solidFill>
                  <a:schemeClr val="bg1"/>
                </a:solidFill>
                <a:latin typeface="ＭＳ Ｐゴシック" panose="020B0600070205080204" pitchFamily="50" charset="-128"/>
                <a:cs typeface="Meiryo UI" pitchFamily="50" charset="-128"/>
              </a:rPr>
              <a:t>検定の統計量</a:t>
            </a:r>
            <a:endParaRPr kumimoji="1" lang="en-US" altLang="ja-JP" sz="1800" dirty="0">
              <a:solidFill>
                <a:schemeClr val="bg1"/>
              </a:solidFill>
              <a:latin typeface="ＭＳ Ｐゴシック" panose="020B0600070205080204" pitchFamily="50" charset="-128"/>
              <a:cs typeface="Meiryo UI" pitchFamily="50" charset="-128"/>
            </a:endParaRPr>
          </a:p>
          <a:p>
            <a:r>
              <a:rPr kumimoji="1" lang="ja-JP" altLang="en-US" sz="1800" dirty="0">
                <a:solidFill>
                  <a:schemeClr val="bg1"/>
                </a:solidFill>
                <a:latin typeface="ＭＳ Ｐゴシック" panose="020B0600070205080204" pitchFamily="50" charset="-128"/>
                <a:cs typeface="Meiryo UI" pitchFamily="50" charset="-128"/>
              </a:rPr>
              <a:t>（対応あり</a:t>
            </a:r>
            <a:r>
              <a:rPr kumimoji="1" lang="en-US" altLang="ja-JP" sz="1800" dirty="0">
                <a:solidFill>
                  <a:schemeClr val="bg1"/>
                </a:solidFill>
                <a:latin typeface="ＭＳ Ｐゴシック" panose="020B0600070205080204" pitchFamily="50" charset="-128"/>
                <a:cs typeface="Meiryo UI" pitchFamily="50" charset="-128"/>
              </a:rPr>
              <a:t>2</a:t>
            </a:r>
            <a:r>
              <a:rPr kumimoji="1" lang="ja-JP" altLang="en-US" sz="1800" dirty="0">
                <a:solidFill>
                  <a:schemeClr val="bg1"/>
                </a:solidFill>
                <a:latin typeface="ＭＳ Ｐゴシック" panose="020B0600070205080204" pitchFamily="50" charset="-128"/>
                <a:cs typeface="Meiryo UI" pitchFamily="50" charset="-128"/>
              </a:rPr>
              <a:t>群，バランスのみ）</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8" name="直線矢印コネクタ 17">
            <a:extLst>
              <a:ext uri="{FF2B5EF4-FFF2-40B4-BE49-F238E27FC236}">
                <a16:creationId xmlns:a16="http://schemas.microsoft.com/office/drawing/2014/main" id="{84BF349D-DEA0-49F1-9DB2-17C2690681B1}"/>
              </a:ext>
            </a:extLst>
          </p:cNvPr>
          <p:cNvCxnSpPr/>
          <p:nvPr/>
        </p:nvCxnSpPr>
        <p:spPr>
          <a:xfrm flipH="1">
            <a:off x="2787650" y="2498379"/>
            <a:ext cx="292429" cy="124748"/>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A7E8CF2-A09F-476D-9E52-0DFCC95E8353}"/>
              </a:ext>
            </a:extLst>
          </p:cNvPr>
          <p:cNvSpPr txBox="1"/>
          <p:nvPr/>
        </p:nvSpPr>
        <p:spPr>
          <a:xfrm>
            <a:off x="3102672" y="2295317"/>
            <a:ext cx="1800493" cy="323165"/>
          </a:xfrm>
          <a:prstGeom prst="rect">
            <a:avLst/>
          </a:prstGeom>
          <a:noFill/>
        </p:spPr>
        <p:txBody>
          <a:bodyPr wrap="non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帰無仮説の下では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3" name="コネクタ: 曲線 22">
            <a:extLst>
              <a:ext uri="{FF2B5EF4-FFF2-40B4-BE49-F238E27FC236}">
                <a16:creationId xmlns:a16="http://schemas.microsoft.com/office/drawing/2014/main" id="{386A5EAF-3210-4BD9-AD5C-3D63878048CD}"/>
              </a:ext>
            </a:extLst>
          </p:cNvPr>
          <p:cNvCxnSpPr>
            <a:cxnSpLocks/>
          </p:cNvCxnSpPr>
          <p:nvPr/>
        </p:nvCxnSpPr>
        <p:spPr>
          <a:xfrm rot="10800000">
            <a:off x="6977464" y="3051044"/>
            <a:ext cx="258832" cy="89925"/>
          </a:xfrm>
          <a:prstGeom prst="curvedConnector3">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E0D8948-6C09-447C-9094-60F0E57DAB92}"/>
              </a:ext>
            </a:extLst>
          </p:cNvPr>
          <p:cNvSpPr txBox="1"/>
          <p:nvPr/>
        </p:nvSpPr>
        <p:spPr>
          <a:xfrm>
            <a:off x="7236296" y="3046786"/>
            <a:ext cx="1671662" cy="1015663"/>
          </a:xfrm>
          <a:prstGeom prst="rect">
            <a:avLst/>
          </a:prstGeom>
          <a:solidFill>
            <a:srgbClr val="C00000"/>
          </a:solid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個体差が大きいと検定統計量は小さくなって帰無仮説が棄却し難くなる</a:t>
            </a:r>
          </a:p>
        </p:txBody>
      </p:sp>
      <p:sp>
        <p:nvSpPr>
          <p:cNvPr id="26" name="テキスト ボックス 25">
            <a:extLst>
              <a:ext uri="{FF2B5EF4-FFF2-40B4-BE49-F238E27FC236}">
                <a16:creationId xmlns:a16="http://schemas.microsoft.com/office/drawing/2014/main" id="{F24C6E40-1709-4E71-8544-1A4AD9AE3FDA}"/>
              </a:ext>
            </a:extLst>
          </p:cNvPr>
          <p:cNvSpPr txBox="1"/>
          <p:nvPr/>
        </p:nvSpPr>
        <p:spPr>
          <a:xfrm>
            <a:off x="530461" y="4531278"/>
            <a:ext cx="4514377" cy="369332"/>
          </a:xfrm>
          <a:prstGeom prst="rect">
            <a:avLst/>
          </a:prstGeom>
          <a:noFill/>
        </p:spPr>
        <p:txBody>
          <a:bodyPr wrap="none" rtlCol="0">
            <a:spAutoFit/>
          </a:bodyPr>
          <a:lstStyle/>
          <a:p>
            <a:r>
              <a:rPr kumimoji="1" lang="ja-JP" altLang="en-US"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1800" dirty="0">
                <a:solidFill>
                  <a:schemeClr val="bg1"/>
                </a:solidFill>
                <a:latin typeface="ＭＳ Ｐゴシック" panose="020B0600070205080204" pitchFamily="50" charset="-128"/>
                <a:cs typeface="Meiryo UI" pitchFamily="50" charset="-128"/>
              </a:rPr>
              <a:t>検定の統計量（対応あり</a:t>
            </a:r>
            <a:r>
              <a:rPr kumimoji="1" lang="en-US" altLang="ja-JP" sz="1800" dirty="0">
                <a:solidFill>
                  <a:schemeClr val="bg1"/>
                </a:solidFill>
                <a:latin typeface="ＭＳ Ｐゴシック" panose="020B0600070205080204" pitchFamily="50" charset="-128"/>
                <a:cs typeface="Meiryo UI" pitchFamily="50" charset="-128"/>
              </a:rPr>
              <a:t>2</a:t>
            </a:r>
            <a:r>
              <a:rPr kumimoji="1" lang="ja-JP" altLang="en-US" sz="1800" dirty="0">
                <a:solidFill>
                  <a:schemeClr val="bg1"/>
                </a:solidFill>
                <a:latin typeface="ＭＳ Ｐゴシック" panose="020B0600070205080204" pitchFamily="50" charset="-128"/>
                <a:cs typeface="Meiryo UI" pitchFamily="50" charset="-128"/>
              </a:rPr>
              <a:t>群，バランスのみ）</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27" name="オブジェクト 26">
            <a:extLst>
              <a:ext uri="{FF2B5EF4-FFF2-40B4-BE49-F238E27FC236}">
                <a16:creationId xmlns:a16="http://schemas.microsoft.com/office/drawing/2014/main" id="{25A58DE1-492D-4A7D-AB9F-155EB1DFC78C}"/>
              </a:ext>
            </a:extLst>
          </p:cNvPr>
          <p:cNvGraphicFramePr>
            <a:graphicFrameLocks noChangeAspect="1"/>
          </p:cNvGraphicFramePr>
          <p:nvPr>
            <p:extLst>
              <p:ext uri="{D42A27DB-BD31-4B8C-83A1-F6EECF244321}">
                <p14:modId xmlns:p14="http://schemas.microsoft.com/office/powerpoint/2010/main" val="3220663357"/>
              </p:ext>
            </p:extLst>
          </p:nvPr>
        </p:nvGraphicFramePr>
        <p:xfrm>
          <a:off x="899592" y="4995464"/>
          <a:ext cx="1096962" cy="1079500"/>
        </p:xfrm>
        <a:graphic>
          <a:graphicData uri="http://schemas.openxmlformats.org/presentationml/2006/ole">
            <mc:AlternateContent xmlns:mc="http://schemas.openxmlformats.org/markup-compatibility/2006">
              <mc:Choice xmlns:v="urn:schemas-microsoft-com:vml" Requires="v">
                <p:oleObj spid="_x0000_s12626" name="Equation" r:id="rId10" imgW="685800" imgH="672840" progId="Equation.DSMT4">
                  <p:embed/>
                </p:oleObj>
              </mc:Choice>
              <mc:Fallback>
                <p:oleObj name="Equation" r:id="rId10" imgW="685800" imgH="672840" progId="Equation.DSMT4">
                  <p:embed/>
                  <p:pic>
                    <p:nvPicPr>
                      <p:cNvPr id="7" name="オブジェクト 6">
                        <a:extLst>
                          <a:ext uri="{FF2B5EF4-FFF2-40B4-BE49-F238E27FC236}">
                            <a16:creationId xmlns:a16="http://schemas.microsoft.com/office/drawing/2014/main" id="{5A1E438C-203A-4534-A97C-DC789325C502}"/>
                          </a:ext>
                        </a:extLst>
                      </p:cNvPr>
                      <p:cNvPicPr>
                        <a:picLocks noChangeAspect="1" noChangeArrowheads="1"/>
                      </p:cNvPicPr>
                      <p:nvPr/>
                    </p:nvPicPr>
                    <p:blipFill>
                      <a:blip r:embed="rId11"/>
                      <a:srcRect/>
                      <a:stretch>
                        <a:fillRect/>
                      </a:stretch>
                    </p:blipFill>
                    <p:spPr bwMode="auto">
                      <a:xfrm>
                        <a:off x="899592" y="4995464"/>
                        <a:ext cx="1096962" cy="1079500"/>
                      </a:xfrm>
                      <a:prstGeom prst="rect">
                        <a:avLst/>
                      </a:prstGeom>
                      <a:noFill/>
                    </p:spPr>
                  </p:pic>
                </p:oleObj>
              </mc:Fallback>
            </mc:AlternateContent>
          </a:graphicData>
        </a:graphic>
      </p:graphicFrame>
      <p:graphicFrame>
        <p:nvGraphicFramePr>
          <p:cNvPr id="28" name="オブジェクト 27">
            <a:extLst>
              <a:ext uri="{FF2B5EF4-FFF2-40B4-BE49-F238E27FC236}">
                <a16:creationId xmlns:a16="http://schemas.microsoft.com/office/drawing/2014/main" id="{DCC06FEA-AC42-4151-89F4-949D021AC398}"/>
              </a:ext>
            </a:extLst>
          </p:cNvPr>
          <p:cNvGraphicFramePr>
            <a:graphicFrameLocks noChangeAspect="1"/>
          </p:cNvGraphicFramePr>
          <p:nvPr>
            <p:extLst>
              <p:ext uri="{D42A27DB-BD31-4B8C-83A1-F6EECF244321}">
                <p14:modId xmlns:p14="http://schemas.microsoft.com/office/powerpoint/2010/main" val="2949142536"/>
              </p:ext>
            </p:extLst>
          </p:nvPr>
        </p:nvGraphicFramePr>
        <p:xfrm>
          <a:off x="3765990" y="5187328"/>
          <a:ext cx="1655763" cy="649287"/>
        </p:xfrm>
        <a:graphic>
          <a:graphicData uri="http://schemas.openxmlformats.org/presentationml/2006/ole">
            <mc:AlternateContent xmlns:mc="http://schemas.openxmlformats.org/markup-compatibility/2006">
              <mc:Choice xmlns:v="urn:schemas-microsoft-com:vml" Requires="v">
                <p:oleObj spid="_x0000_s12627" name="Equation" r:id="rId12" imgW="1104840" imgH="431640" progId="Equation.DSMT4">
                  <p:embed/>
                </p:oleObj>
              </mc:Choice>
              <mc:Fallback>
                <p:oleObj name="Equation" r:id="rId12" imgW="1104840" imgH="431640" progId="Equation.DSMT4">
                  <p:embed/>
                  <p:pic>
                    <p:nvPicPr>
                      <p:cNvPr id="9" name="オブジェクト 8">
                        <a:extLst>
                          <a:ext uri="{FF2B5EF4-FFF2-40B4-BE49-F238E27FC236}">
                            <a16:creationId xmlns:a16="http://schemas.microsoft.com/office/drawing/2014/main" id="{C64C63E4-8302-40FE-A8D6-5B68E1034284}"/>
                          </a:ext>
                        </a:extLst>
                      </p:cNvPr>
                      <p:cNvPicPr>
                        <a:picLocks noChangeAspect="1" noChangeArrowheads="1"/>
                      </p:cNvPicPr>
                      <p:nvPr/>
                    </p:nvPicPr>
                    <p:blipFill>
                      <a:blip r:embed="rId13"/>
                      <a:srcRect/>
                      <a:stretch>
                        <a:fillRect/>
                      </a:stretch>
                    </p:blipFill>
                    <p:spPr bwMode="auto">
                      <a:xfrm>
                        <a:off x="3765990" y="5187328"/>
                        <a:ext cx="1655763" cy="649287"/>
                      </a:xfrm>
                      <a:prstGeom prst="rect">
                        <a:avLst/>
                      </a:prstGeom>
                      <a:noFill/>
                      <a:ln w="34925">
                        <a:noFill/>
                      </a:ln>
                    </p:spPr>
                  </p:pic>
                </p:oleObj>
              </mc:Fallback>
            </mc:AlternateContent>
          </a:graphicData>
        </a:graphic>
      </p:graphicFrame>
      <p:sp>
        <p:nvSpPr>
          <p:cNvPr id="29" name="テキスト ボックス 28">
            <a:extLst>
              <a:ext uri="{FF2B5EF4-FFF2-40B4-BE49-F238E27FC236}">
                <a16:creationId xmlns:a16="http://schemas.microsoft.com/office/drawing/2014/main" id="{E337888C-DC4E-46B7-933C-886377F9158E}"/>
              </a:ext>
            </a:extLst>
          </p:cNvPr>
          <p:cNvSpPr txBox="1"/>
          <p:nvPr/>
        </p:nvSpPr>
        <p:spPr>
          <a:xfrm>
            <a:off x="2267744" y="5250361"/>
            <a:ext cx="1547227" cy="523220"/>
          </a:xfrm>
          <a:prstGeom prst="rect">
            <a:avLst/>
          </a:prstGeom>
          <a:noFill/>
        </p:spPr>
        <p:txBody>
          <a:bodyPr wrap="square" rtlCol="0">
            <a:spAutoFit/>
          </a:bodyPr>
          <a:lstStyle/>
          <a:p>
            <a:pPr algn="r"/>
            <a:r>
              <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ただし，推定個体差（不偏分散）は</a:t>
            </a:r>
          </a:p>
        </p:txBody>
      </p:sp>
      <p:sp>
        <p:nvSpPr>
          <p:cNvPr id="31" name="矢印: 右 30">
            <a:extLst>
              <a:ext uri="{FF2B5EF4-FFF2-40B4-BE49-F238E27FC236}">
                <a16:creationId xmlns:a16="http://schemas.microsoft.com/office/drawing/2014/main" id="{DF93CEE7-102E-4D3F-B32D-11C658015956}"/>
              </a:ext>
            </a:extLst>
          </p:cNvPr>
          <p:cNvSpPr/>
          <p:nvPr/>
        </p:nvSpPr>
        <p:spPr>
          <a:xfrm rot="7173516">
            <a:off x="5209903" y="4014754"/>
            <a:ext cx="740417" cy="273718"/>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AFD7B013-ECBE-40E6-8F01-302CA960E428}"/>
              </a:ext>
            </a:extLst>
          </p:cNvPr>
          <p:cNvSpPr txBox="1"/>
          <p:nvPr/>
        </p:nvSpPr>
        <p:spPr>
          <a:xfrm>
            <a:off x="2438903" y="3934975"/>
            <a:ext cx="3116559" cy="307777"/>
          </a:xfrm>
          <a:prstGeom prst="rect">
            <a:avLst/>
          </a:prstGeom>
          <a:noFill/>
        </p:spPr>
        <p:txBody>
          <a:bodyPr wrap="none" rtlCol="0">
            <a:spAutoFit/>
          </a:bodyPr>
          <a:lstStyle/>
          <a:p>
            <a:r>
              <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真の個体差（母分散</a:t>
            </a:r>
            <a:r>
              <a:rPr kumimoji="1" lang="en-US" altLang="ja-JP" sz="1400" dirty="0">
                <a:solidFill>
                  <a:schemeClr val="bg1"/>
                </a:solidFill>
                <a:latin typeface="ＭＳ Ｐゴシック" panose="020B0600070205080204" pitchFamily="50" charset="-128"/>
                <a:cs typeface="Meiryo UI" pitchFamily="50" charset="-128"/>
              </a:rPr>
              <a:t>σ</a:t>
            </a:r>
            <a:r>
              <a:rPr kumimoji="1" lang="en-US" altLang="ja-JP" sz="1400" baseline="30000" dirty="0">
                <a:solidFill>
                  <a:schemeClr val="bg1"/>
                </a:solidFill>
                <a:latin typeface="ＭＳ Ｐゴシック" panose="020B0600070205080204" pitchFamily="50" charset="-128"/>
                <a:cs typeface="Meiryo UI" pitchFamily="50" charset="-128"/>
              </a:rPr>
              <a:t>2</a:t>
            </a:r>
            <a:r>
              <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）が未知の場合</a:t>
            </a:r>
          </a:p>
        </p:txBody>
      </p:sp>
      <p:sp>
        <p:nvSpPr>
          <p:cNvPr id="33" name="テキスト ボックス 32">
            <a:extLst>
              <a:ext uri="{FF2B5EF4-FFF2-40B4-BE49-F238E27FC236}">
                <a16:creationId xmlns:a16="http://schemas.microsoft.com/office/drawing/2014/main" id="{8CEE0193-CDAE-457F-A54A-E33DE55B48CF}"/>
              </a:ext>
            </a:extLst>
          </p:cNvPr>
          <p:cNvSpPr txBox="1"/>
          <p:nvPr/>
        </p:nvSpPr>
        <p:spPr>
          <a:xfrm>
            <a:off x="5521768" y="5155267"/>
            <a:ext cx="3386189" cy="584775"/>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自由度</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ν</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ペアとなっている個体数</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d</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の数）</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83827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1" grpId="0" animBg="1"/>
      <p:bldP spid="16" grpId="0" animBg="1"/>
      <p:bldP spid="11" grpId="0" animBg="1"/>
      <p:bldP spid="12" grpId="0"/>
      <p:bldP spid="14" grpId="0"/>
      <p:bldP spid="19" grpId="0"/>
      <p:bldP spid="24" grpId="0" animBg="1"/>
      <p:bldP spid="26" grpId="0"/>
      <p:bldP spid="29" grpId="0"/>
      <p:bldP spid="31" grpId="0" animBg="1"/>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188152-62A2-414A-A9A6-B94688EDC145}"/>
              </a:ext>
            </a:extLst>
          </p:cNvPr>
          <p:cNvSpPr>
            <a:spLocks noGrp="1"/>
          </p:cNvSpPr>
          <p:nvPr>
            <p:ph type="title"/>
          </p:nvPr>
        </p:nvSpPr>
        <p:spPr/>
        <p:txBody>
          <a:bodyPr/>
          <a:lstStyle/>
          <a:p>
            <a:r>
              <a:rPr lang="en-US" altLang="ja-JP" sz="3500" dirty="0"/>
              <a:t>7.2</a:t>
            </a:r>
            <a:r>
              <a:rPr lang="ja-JP" altLang="en-US" sz="3500" dirty="0"/>
              <a:t>　もっともよく使われる検定</a:t>
            </a:r>
            <a:br>
              <a:rPr lang="en-US" altLang="ja-JP" sz="3500" dirty="0"/>
            </a:br>
            <a:r>
              <a:rPr lang="en-US" altLang="ja-JP" sz="2500" dirty="0"/>
              <a:t>2</a:t>
            </a:r>
            <a:r>
              <a:rPr lang="ja-JP" altLang="en-US" sz="2500" dirty="0"/>
              <a:t>群（標本）の平均の差の検定</a:t>
            </a:r>
            <a:endParaRPr kumimoji="1" lang="ja-JP" altLang="en-US" sz="2500" dirty="0"/>
          </a:p>
        </p:txBody>
      </p:sp>
      <p:sp>
        <p:nvSpPr>
          <p:cNvPr id="6" name="テキスト ボックス 5">
            <a:extLst>
              <a:ext uri="{FF2B5EF4-FFF2-40B4-BE49-F238E27FC236}">
                <a16:creationId xmlns:a16="http://schemas.microsoft.com/office/drawing/2014/main" id="{7B84BA11-78E8-48E4-936A-8784C5639E34}"/>
              </a:ext>
            </a:extLst>
          </p:cNvPr>
          <p:cNvSpPr txBox="1"/>
          <p:nvPr/>
        </p:nvSpPr>
        <p:spPr>
          <a:xfrm>
            <a:off x="545924" y="2013950"/>
            <a:ext cx="2492990" cy="646331"/>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殺虫剤の効き目の有無</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（使用前後の平均比較）</a:t>
            </a:r>
          </a:p>
        </p:txBody>
      </p:sp>
      <p:sp>
        <p:nvSpPr>
          <p:cNvPr id="9" name="テキスト ボックス 8">
            <a:extLst>
              <a:ext uri="{FF2B5EF4-FFF2-40B4-BE49-F238E27FC236}">
                <a16:creationId xmlns:a16="http://schemas.microsoft.com/office/drawing/2014/main" id="{BA271058-52A0-45B3-96C8-3D707955F7CB}"/>
              </a:ext>
            </a:extLst>
          </p:cNvPr>
          <p:cNvSpPr txBox="1"/>
          <p:nvPr/>
        </p:nvSpPr>
        <p:spPr>
          <a:xfrm>
            <a:off x="3274811" y="2013950"/>
            <a:ext cx="2537874" cy="646331"/>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ロボット導入効果の有無</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（導入前後の平均比較）</a:t>
            </a:r>
          </a:p>
        </p:txBody>
      </p:sp>
      <p:sp>
        <p:nvSpPr>
          <p:cNvPr id="12" name="テキスト ボックス 11">
            <a:extLst>
              <a:ext uri="{FF2B5EF4-FFF2-40B4-BE49-F238E27FC236}">
                <a16:creationId xmlns:a16="http://schemas.microsoft.com/office/drawing/2014/main" id="{76FD0914-B392-4C19-8886-932CE34C8755}"/>
              </a:ext>
            </a:extLst>
          </p:cNvPr>
          <p:cNvSpPr txBox="1"/>
          <p:nvPr/>
        </p:nvSpPr>
        <p:spPr>
          <a:xfrm>
            <a:off x="6240185" y="2013949"/>
            <a:ext cx="2031325" cy="646331"/>
          </a:xfrm>
          <a:prstGeom prst="rect">
            <a:avLst/>
          </a:prstGeom>
          <a:noFill/>
        </p:spPr>
        <p:txBody>
          <a:bodyPr wrap="none" rtlCol="0">
            <a:spAutoFit/>
          </a:bodyP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給料の性差の有無</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（男女の平均比較）</a:t>
            </a:r>
          </a:p>
        </p:txBody>
      </p:sp>
      <p:sp>
        <p:nvSpPr>
          <p:cNvPr id="17" name="正方形/長方形 16">
            <a:extLst>
              <a:ext uri="{FF2B5EF4-FFF2-40B4-BE49-F238E27FC236}">
                <a16:creationId xmlns:a16="http://schemas.microsoft.com/office/drawing/2014/main" id="{46BEBFEE-D269-4050-BA46-B399CE5AB315}"/>
              </a:ext>
            </a:extLst>
          </p:cNvPr>
          <p:cNvSpPr/>
          <p:nvPr/>
        </p:nvSpPr>
        <p:spPr>
          <a:xfrm>
            <a:off x="808062" y="4339497"/>
            <a:ext cx="7632847" cy="1338828"/>
          </a:xfrm>
          <a:prstGeom prst="rect">
            <a:avLst/>
          </a:prstGeom>
        </p:spPr>
        <p:txBody>
          <a:bodyPr wrap="square">
            <a:spAutoFit/>
          </a:bodyPr>
          <a:lstStyle/>
          <a:p>
            <a:pPr algn="just"/>
            <a:r>
              <a:rPr kumimoji="1" lang="en-US" altLang="ja-JP" sz="2700" dirty="0">
                <a:solidFill>
                  <a:schemeClr val="bg1"/>
                </a:solidFill>
                <a:latin typeface="+mn-ea"/>
              </a:rPr>
              <a:t>2</a:t>
            </a:r>
            <a:r>
              <a:rPr kumimoji="1" lang="ja-JP" altLang="en-US" sz="2700" dirty="0">
                <a:solidFill>
                  <a:schemeClr val="bg1"/>
                </a:solidFill>
                <a:latin typeface="+mn-ea"/>
              </a:rPr>
              <a:t>群（標本）の平均を比較して，その背後にある母集団の平均にも差があるか否かを判定</a:t>
            </a:r>
            <a:endParaRPr kumimoji="1" lang="en-US" altLang="ja-JP" sz="2700" dirty="0">
              <a:solidFill>
                <a:schemeClr val="bg1"/>
              </a:solidFill>
              <a:latin typeface="+mn-ea"/>
            </a:endParaRPr>
          </a:p>
          <a:p>
            <a:pPr algn="just"/>
            <a:r>
              <a:rPr kumimoji="1" lang="ja-JP" altLang="en-US" sz="2700" dirty="0">
                <a:solidFill>
                  <a:schemeClr val="bg1"/>
                </a:solidFill>
                <a:latin typeface="+mn-ea"/>
              </a:rPr>
              <a:t>→普遍的な</a:t>
            </a:r>
            <a:r>
              <a:rPr kumimoji="1" lang="ja-JP" altLang="en-US" sz="2700" dirty="0">
                <a:solidFill>
                  <a:srgbClr val="FFFF00"/>
                </a:solidFill>
                <a:latin typeface="+mn-ea"/>
              </a:rPr>
              <a:t>処理効果</a:t>
            </a:r>
            <a:r>
              <a:rPr kumimoji="1" lang="ja-JP" altLang="en-US" sz="2700" dirty="0">
                <a:solidFill>
                  <a:schemeClr val="bg1"/>
                </a:solidFill>
                <a:latin typeface="+mn-ea"/>
              </a:rPr>
              <a:t>の有無を検証</a:t>
            </a:r>
            <a:endParaRPr kumimoji="1" lang="en-US" altLang="ja-JP" sz="2700" dirty="0">
              <a:solidFill>
                <a:schemeClr val="bg1"/>
              </a:solidFill>
              <a:latin typeface="+mn-ea"/>
            </a:endParaRPr>
          </a:p>
        </p:txBody>
      </p:sp>
      <p:pic>
        <p:nvPicPr>
          <p:cNvPr id="19" name="図 18">
            <a:extLst>
              <a:ext uri="{FF2B5EF4-FFF2-40B4-BE49-F238E27FC236}">
                <a16:creationId xmlns:a16="http://schemas.microsoft.com/office/drawing/2014/main" id="{397C626A-117E-44C9-9876-E42828F5AD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3065" y="2689590"/>
            <a:ext cx="1335248" cy="1506627"/>
          </a:xfrm>
          <a:prstGeom prst="rect">
            <a:avLst/>
          </a:prstGeom>
        </p:spPr>
      </p:pic>
      <p:pic>
        <p:nvPicPr>
          <p:cNvPr id="4" name="図 3">
            <a:extLst>
              <a:ext uri="{FF2B5EF4-FFF2-40B4-BE49-F238E27FC236}">
                <a16:creationId xmlns:a16="http://schemas.microsoft.com/office/drawing/2014/main" id="{1760FC3A-F293-486A-8FB4-FF67C8331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631" y="2542929"/>
            <a:ext cx="1574252" cy="1473893"/>
          </a:xfrm>
          <a:prstGeom prst="rect">
            <a:avLst/>
          </a:prstGeom>
        </p:spPr>
      </p:pic>
      <p:pic>
        <p:nvPicPr>
          <p:cNvPr id="8" name="図 7">
            <a:extLst>
              <a:ext uri="{FF2B5EF4-FFF2-40B4-BE49-F238E27FC236}">
                <a16:creationId xmlns:a16="http://schemas.microsoft.com/office/drawing/2014/main" id="{0CC67515-EA96-4C7B-95AA-7CCEB7E54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8960" y="2634784"/>
            <a:ext cx="2143028" cy="1676920"/>
          </a:xfrm>
          <a:prstGeom prst="rect">
            <a:avLst/>
          </a:prstGeom>
        </p:spPr>
      </p:pic>
    </p:spTree>
    <p:extLst>
      <p:ext uri="{BB962C8B-B14F-4D97-AF65-F5344CB8AC3E}">
        <p14:creationId xmlns:p14="http://schemas.microsoft.com/office/powerpoint/2010/main" val="1270338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2F836E-7312-46FA-BC8D-6603B40C4CCC}"/>
              </a:ext>
            </a:extLst>
          </p:cNvPr>
          <p:cNvSpPr>
            <a:spLocks noGrp="1"/>
          </p:cNvSpPr>
          <p:nvPr>
            <p:ph type="title"/>
          </p:nvPr>
        </p:nvSpPr>
        <p:spPr>
          <a:xfrm>
            <a:off x="395536" y="548680"/>
            <a:ext cx="8153400" cy="1143000"/>
          </a:xfrm>
        </p:spPr>
        <p:txBody>
          <a:bodyPr/>
          <a:lstStyle/>
          <a:p>
            <a:r>
              <a:rPr kumimoji="1" lang="ja-JP" altLang="en-US" sz="3000" dirty="0"/>
              <a:t>例題　</a:t>
            </a:r>
            <a:r>
              <a:rPr lang="ja-JP" altLang="en-US" sz="3000" dirty="0"/>
              <a:t>施肥前後の成長速度の差の検定</a:t>
            </a:r>
            <a:br>
              <a:rPr lang="en-US" altLang="ja-JP" sz="3000" dirty="0"/>
            </a:br>
            <a:r>
              <a:rPr lang="ja-JP" altLang="en-US" sz="3000" dirty="0"/>
              <a:t>（対応のある</a:t>
            </a:r>
            <a:r>
              <a:rPr lang="en-US" altLang="ja-JP" sz="3000" dirty="0"/>
              <a:t>2</a:t>
            </a:r>
            <a:r>
              <a:rPr lang="ja-JP" altLang="en-US" sz="3000" dirty="0"/>
              <a:t>群の平均の差の</a:t>
            </a:r>
            <a:r>
              <a:rPr lang="ja-JP" altLang="en-US" sz="3000" dirty="0" err="1"/>
              <a:t>ｔ</a:t>
            </a:r>
            <a:r>
              <a:rPr lang="ja-JP" altLang="en-US" sz="3000" dirty="0"/>
              <a:t>検定）</a:t>
            </a:r>
            <a:endParaRPr kumimoji="1" lang="ja-JP" altLang="en-US" sz="3000" dirty="0"/>
          </a:p>
        </p:txBody>
      </p:sp>
      <p:sp>
        <p:nvSpPr>
          <p:cNvPr id="4" name="テキスト ボックス 3">
            <a:extLst>
              <a:ext uri="{FF2B5EF4-FFF2-40B4-BE49-F238E27FC236}">
                <a16:creationId xmlns:a16="http://schemas.microsoft.com/office/drawing/2014/main" id="{F1759BEE-7995-42CF-9269-1720D0CD5EF1}"/>
              </a:ext>
            </a:extLst>
          </p:cNvPr>
          <p:cNvSpPr txBox="1"/>
          <p:nvPr/>
        </p:nvSpPr>
        <p:spPr>
          <a:xfrm>
            <a:off x="669030" y="4337200"/>
            <a:ext cx="7071322" cy="446276"/>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手順①：仮説の設定</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（施肥後を群</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6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前を群</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とする）</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8933A20-0692-405C-A59B-05E60D9CF1C1}"/>
                  </a:ext>
                </a:extLst>
              </p:cNvPr>
              <p:cNvSpPr txBox="1"/>
              <p:nvPr/>
            </p:nvSpPr>
            <p:spPr>
              <a:xfrm>
                <a:off x="713511" y="4783476"/>
                <a:ext cx="7890937" cy="1323439"/>
              </a:xfrm>
              <a:prstGeom prst="rect">
                <a:avLst/>
              </a:prstGeom>
              <a:noFill/>
            </p:spPr>
            <p:txBody>
              <a:bodyPr wrap="square" rtlCol="0">
                <a:spAutoFit/>
              </a:bodyPr>
              <a:lstStyle/>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=1.30)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a:solidFill>
                              <a:schemeClr val="bg1"/>
                            </a:solidFill>
                            <a:latin typeface="Cambria Math" panose="02040503050406030204" pitchFamily="18" charset="0"/>
                          </a:rPr>
                        </m:ctrlPr>
                      </m:accPr>
                      <m:e>
                        <m:r>
                          <a:rPr kumimoji="1" lang="en-US" altLang="ja-JP" sz="2000" i="1">
                            <a:solidFill>
                              <a:schemeClr val="bg1"/>
                            </a:solidFill>
                            <a:latin typeface="Cambria Math" panose="02040503050406030204" pitchFamily="18" charset="0"/>
                          </a:rPr>
                          <m:t>𝑥</m:t>
                        </m:r>
                      </m:e>
                    </m:acc>
                  </m:oMath>
                </a14:m>
                <a:r>
                  <a:rPr kumimoji="1" lang="en-US" altLang="ja-JP" sz="2000" baseline="-25000" dirty="0">
                    <a:solidFill>
                      <a:schemeClr val="bg1"/>
                    </a:solidFill>
                    <a:latin typeface="ＭＳ Ｐゴシック" panose="020B0600070205080204" pitchFamily="50" charset="-128"/>
                    <a:cs typeface="Meiryo UI" pitchFamily="50" charset="-128"/>
                  </a:rPr>
                  <a:t>2</a:t>
                </a:r>
                <a:r>
                  <a:rPr kumimoji="1" lang="en-US" altLang="ja-JP" sz="2000" dirty="0">
                    <a:solidFill>
                      <a:schemeClr val="bg1"/>
                    </a:solidFill>
                    <a:latin typeface="ＭＳ Ｐゴシック" panose="020B0600070205080204" pitchFamily="50" charset="-128"/>
                    <a:cs typeface="Meiryo UI" pitchFamily="50" charset="-128"/>
                  </a:rPr>
                  <a:t>=0.72)</a:t>
                </a:r>
              </a:p>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→施肥前後で母集団の平均成長速度に差はない→施肥効果なし</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en-US" altLang="ja-JP" sz="2000" dirty="0">
                    <a:solidFill>
                      <a:schemeClr val="bg1"/>
                    </a:solidFill>
                    <a:latin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a:solidFill>
                              <a:schemeClr val="bg1"/>
                            </a:solidFill>
                            <a:latin typeface="Cambria Math" panose="02040503050406030204" pitchFamily="18" charset="0"/>
                          </a:rPr>
                        </m:ctrlPr>
                      </m:accPr>
                      <m:e>
                        <m:r>
                          <a:rPr kumimoji="1" lang="en-US" altLang="ja-JP" sz="2000" i="1">
                            <a:solidFill>
                              <a:schemeClr val="bg1"/>
                            </a:solidFill>
                            <a:latin typeface="Cambria Math" panose="02040503050406030204" pitchFamily="18" charset="0"/>
                          </a:rPr>
                          <m:t>𝑥</m:t>
                        </m:r>
                      </m:e>
                    </m:acc>
                  </m:oMath>
                </a14:m>
                <a:r>
                  <a:rPr kumimoji="1" lang="en-US" altLang="ja-JP" sz="2000" baseline="-25000" dirty="0">
                    <a:solidFill>
                      <a:schemeClr val="bg1"/>
                    </a:solidFill>
                    <a:latin typeface="ＭＳ Ｐゴシック" panose="020B0600070205080204" pitchFamily="50" charset="-128"/>
                    <a:cs typeface="Meiryo UI" pitchFamily="50" charset="-128"/>
                  </a:rPr>
                  <a:t>1</a:t>
                </a:r>
                <a:r>
                  <a:rPr kumimoji="1" lang="en-US" altLang="ja-JP" sz="2000" dirty="0">
                    <a:solidFill>
                      <a:schemeClr val="bg1"/>
                    </a:solidFill>
                    <a:latin typeface="ＭＳ Ｐゴシック" panose="020B0600070205080204" pitchFamily="50" charset="-128"/>
                    <a:cs typeface="Meiryo UI" pitchFamily="50" charset="-128"/>
                  </a:rPr>
                  <a:t>=1.30)</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a:solidFill>
                              <a:schemeClr val="bg1"/>
                            </a:solidFill>
                            <a:latin typeface="Cambria Math" panose="02040503050406030204" pitchFamily="18" charset="0"/>
                          </a:rPr>
                        </m:ctrlPr>
                      </m:accPr>
                      <m:e>
                        <m:r>
                          <a:rPr kumimoji="1" lang="en-US" altLang="ja-JP" sz="2000" i="1">
                            <a:solidFill>
                              <a:schemeClr val="bg1"/>
                            </a:solidFill>
                            <a:latin typeface="Cambria Math" panose="02040503050406030204" pitchFamily="18" charset="0"/>
                          </a:rPr>
                          <m:t>𝑥</m:t>
                        </m:r>
                      </m:e>
                    </m:acc>
                  </m:oMath>
                </a14:m>
                <a:r>
                  <a:rPr kumimoji="1" lang="en-US" altLang="ja-JP" sz="2000" baseline="-25000" dirty="0">
                    <a:solidFill>
                      <a:schemeClr val="bg1"/>
                    </a:solidFill>
                    <a:latin typeface="ＭＳ Ｐゴシック" panose="020B0600070205080204" pitchFamily="50" charset="-128"/>
                    <a:cs typeface="Meiryo UI" pitchFamily="50" charset="-128"/>
                  </a:rPr>
                  <a:t>2</a:t>
                </a:r>
                <a:r>
                  <a:rPr kumimoji="1" lang="en-US" altLang="ja-JP" sz="2000" dirty="0">
                    <a:solidFill>
                      <a:schemeClr val="bg1"/>
                    </a:solidFill>
                    <a:latin typeface="ＭＳ Ｐゴシック" panose="020B0600070205080204" pitchFamily="50" charset="-128"/>
                    <a:cs typeface="Meiryo UI" pitchFamily="50" charset="-128"/>
                  </a:rPr>
                  <a:t>=0.72)</a:t>
                </a:r>
              </a:p>
              <a:p>
                <a:r>
                  <a:rPr kumimoji="1" lang="ja-JP" altLang="en-US" sz="2000" dirty="0">
                    <a:solidFill>
                      <a:schemeClr val="bg1"/>
                    </a:solidFill>
                    <a:latin typeface="ＭＳ Ｐゴシック" panose="020B0600070205080204" pitchFamily="50" charset="-128"/>
                    <a:cs typeface="Meiryo UI" pitchFamily="50" charset="-128"/>
                  </a:rPr>
                  <a:t>　　　→施肥前後で母集団の平均成長速度に差はある→施肥効果あり</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5" name="テキスト ボックス 4">
                <a:extLst>
                  <a:ext uri="{FF2B5EF4-FFF2-40B4-BE49-F238E27FC236}">
                    <a16:creationId xmlns:a16="http://schemas.microsoft.com/office/drawing/2014/main" id="{E8933A20-0692-405C-A59B-05E60D9CF1C1}"/>
                  </a:ext>
                </a:extLst>
              </p:cNvPr>
              <p:cNvSpPr txBox="1">
                <a:spLocks noRot="1" noChangeAspect="1" noMove="1" noResize="1" noEditPoints="1" noAdjustHandles="1" noChangeArrowheads="1" noChangeShapeType="1" noTextEdit="1"/>
              </p:cNvSpPr>
              <p:nvPr/>
            </p:nvSpPr>
            <p:spPr>
              <a:xfrm>
                <a:off x="713511" y="4783476"/>
                <a:ext cx="7890937" cy="1323439"/>
              </a:xfrm>
              <a:prstGeom prst="rect">
                <a:avLst/>
              </a:prstGeom>
              <a:blipFill>
                <a:blip r:embed="rId2"/>
                <a:stretch>
                  <a:fillRect l="-773" t="-3687" b="-7373"/>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82A26341-568A-41D3-8053-27422223D299}"/>
              </a:ext>
            </a:extLst>
          </p:cNvPr>
          <p:cNvSpPr txBox="1"/>
          <p:nvPr/>
        </p:nvSpPr>
        <p:spPr>
          <a:xfrm>
            <a:off x="614137" y="3429000"/>
            <a:ext cx="7488832" cy="800219"/>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解：</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群に対応があり，母分散も不明なので，対応のある</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群の平均の差の</a:t>
            </a:r>
            <a:r>
              <a:rPr kumimoji="1" lang="ja-JP" altLang="en-US" sz="23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検定（両側）を実施する。</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BEA3313B-EA98-47C4-B0E3-C763F9CDF79F}"/>
              </a:ext>
            </a:extLst>
          </p:cNvPr>
          <p:cNvSpPr txBox="1"/>
          <p:nvPr/>
        </p:nvSpPr>
        <p:spPr>
          <a:xfrm>
            <a:off x="539552" y="2006896"/>
            <a:ext cx="8064896" cy="1154162"/>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先ほどのデータをみると，施肥後の方が，平均で</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0.58cm/</a:t>
            </a:r>
            <a:r>
              <a:rPr kumimoji="1" lang="ja-JP" altLang="en-US" sz="2300" dirty="0">
                <a:solidFill>
                  <a:schemeClr val="bg1"/>
                </a:solidFill>
                <a:latin typeface="ＭＳ Ｐゴシック" panose="020B0600070205080204" pitchFamily="50" charset="-128"/>
                <a:cs typeface="Meiryo UI" pitchFamily="50" charset="-128"/>
              </a:rPr>
              <a:t>日ほどの成長が速まって</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いるが，本当に（母集団でも）施肥によって成長速度に変化が生じたといえるか？</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％の有意水準で検定せよ。</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左中かっこ 7">
            <a:extLst>
              <a:ext uri="{FF2B5EF4-FFF2-40B4-BE49-F238E27FC236}">
                <a16:creationId xmlns:a16="http://schemas.microsoft.com/office/drawing/2014/main" id="{C895926B-203A-487C-AFFA-36FEA06DB139}"/>
              </a:ext>
            </a:extLst>
          </p:cNvPr>
          <p:cNvSpPr/>
          <p:nvPr/>
        </p:nvSpPr>
        <p:spPr>
          <a:xfrm>
            <a:off x="470121" y="4869130"/>
            <a:ext cx="285455" cy="1142999"/>
          </a:xfrm>
          <a:prstGeom prst="leftBrace">
            <a:avLst>
              <a:gd name="adj1" fmla="val 38095"/>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4998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EC079-68C9-4DAD-A3C5-46895A037E45}"/>
              </a:ext>
            </a:extLst>
          </p:cNvPr>
          <p:cNvSpPr>
            <a:spLocks noGrp="1"/>
          </p:cNvSpPr>
          <p:nvPr>
            <p:ph type="title"/>
          </p:nvPr>
        </p:nvSpPr>
        <p:spPr>
          <a:xfrm>
            <a:off x="611560" y="620688"/>
            <a:ext cx="7772400" cy="1143000"/>
          </a:xfrm>
        </p:spPr>
        <p:txBody>
          <a:bodyPr/>
          <a:lstStyle/>
          <a:p>
            <a:r>
              <a:rPr lang="ja-JP" altLang="en-US" sz="3000" dirty="0"/>
              <a:t>例題　施肥前後の成長速度の差の検定　続き</a:t>
            </a:r>
            <a:endParaRPr kumimoji="1" lang="ja-JP" altLang="en-US" sz="3000" dirty="0"/>
          </a:p>
        </p:txBody>
      </p:sp>
      <p:sp>
        <p:nvSpPr>
          <p:cNvPr id="4" name="テキスト ボックス 3">
            <a:extLst>
              <a:ext uri="{FF2B5EF4-FFF2-40B4-BE49-F238E27FC236}">
                <a16:creationId xmlns:a16="http://schemas.microsoft.com/office/drawing/2014/main" id="{5A3FB7F7-E4CB-44F0-AB84-E161BA815866}"/>
              </a:ext>
            </a:extLst>
          </p:cNvPr>
          <p:cNvSpPr txBox="1"/>
          <p:nvPr/>
        </p:nvSpPr>
        <p:spPr>
          <a:xfrm>
            <a:off x="539552" y="2132856"/>
            <a:ext cx="7488832" cy="446276"/>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手順②：検定統計量の計算</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6" name="オブジェクト 5">
            <a:extLst>
              <a:ext uri="{FF2B5EF4-FFF2-40B4-BE49-F238E27FC236}">
                <a16:creationId xmlns:a16="http://schemas.microsoft.com/office/drawing/2014/main" id="{ECB11662-18A6-474C-BFAC-FC86A5E42F7B}"/>
              </a:ext>
            </a:extLst>
          </p:cNvPr>
          <p:cNvGraphicFramePr>
            <a:graphicFrameLocks noChangeAspect="1"/>
          </p:cNvGraphicFramePr>
          <p:nvPr>
            <p:extLst>
              <p:ext uri="{D42A27DB-BD31-4B8C-83A1-F6EECF244321}">
                <p14:modId xmlns:p14="http://schemas.microsoft.com/office/powerpoint/2010/main" val="914570586"/>
              </p:ext>
            </p:extLst>
          </p:nvPr>
        </p:nvGraphicFramePr>
        <p:xfrm>
          <a:off x="4427984" y="2017295"/>
          <a:ext cx="3084122" cy="1123673"/>
        </p:xfrm>
        <a:graphic>
          <a:graphicData uri="http://schemas.openxmlformats.org/presentationml/2006/ole">
            <mc:AlternateContent xmlns:mc="http://schemas.openxmlformats.org/markup-compatibility/2006">
              <mc:Choice xmlns:v="urn:schemas-microsoft-com:vml" Requires="v">
                <p:oleObj spid="_x0000_s13368" name="Equation" r:id="rId3" imgW="1841400" imgH="672840" progId="Equation.DSMT4">
                  <p:embed/>
                </p:oleObj>
              </mc:Choice>
              <mc:Fallback>
                <p:oleObj name="Equation" r:id="rId3" imgW="1841400" imgH="672840" progId="Equation.DSMT4">
                  <p:embed/>
                  <p:pic>
                    <p:nvPicPr>
                      <p:cNvPr id="0" name="Object 1"/>
                      <p:cNvPicPr>
                        <a:picLocks noChangeAspect="1" noChangeArrowheads="1"/>
                      </p:cNvPicPr>
                      <p:nvPr/>
                    </p:nvPicPr>
                    <p:blipFill>
                      <a:blip r:embed="rId4"/>
                      <a:srcRect/>
                      <a:stretch>
                        <a:fillRect/>
                      </a:stretch>
                    </p:blipFill>
                    <p:spPr bwMode="auto">
                      <a:xfrm>
                        <a:off x="4427984" y="2017295"/>
                        <a:ext cx="3084122" cy="1123673"/>
                      </a:xfrm>
                      <a:prstGeom prst="rect">
                        <a:avLst/>
                      </a:prstGeom>
                      <a:noFill/>
                    </p:spPr>
                  </p:pic>
                </p:oleObj>
              </mc:Fallback>
            </mc:AlternateContent>
          </a:graphicData>
        </a:graphic>
      </p:graphicFrame>
      <p:sp>
        <p:nvSpPr>
          <p:cNvPr id="7" name="テキスト ボックス 6">
            <a:extLst>
              <a:ext uri="{FF2B5EF4-FFF2-40B4-BE49-F238E27FC236}">
                <a16:creationId xmlns:a16="http://schemas.microsoft.com/office/drawing/2014/main" id="{39B58D30-5EBB-4148-8103-32B434D36061}"/>
              </a:ext>
            </a:extLst>
          </p:cNvPr>
          <p:cNvSpPr txBox="1"/>
          <p:nvPr/>
        </p:nvSpPr>
        <p:spPr>
          <a:xfrm>
            <a:off x="539552" y="3286998"/>
            <a:ext cx="8136904" cy="1000274"/>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手順③：確率の計算</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en-US" altLang="ja-JP" sz="1800" dirty="0">
                <a:solidFill>
                  <a:schemeClr val="bg1"/>
                </a:solidFill>
                <a:latin typeface="ＭＳ Ｐゴシック" panose="020B0600070205080204" pitchFamily="50" charset="-128"/>
                <a:cs typeface="Meiryo UI" pitchFamily="50" charset="-128"/>
              </a:rPr>
              <a:t>Excel</a:t>
            </a:r>
            <a:r>
              <a:rPr kumimoji="1" lang="ja-JP" altLang="en-US" sz="1800" dirty="0">
                <a:solidFill>
                  <a:schemeClr val="bg1"/>
                </a:solidFill>
                <a:latin typeface="ＭＳ Ｐゴシック" panose="020B0600070205080204" pitchFamily="50" charset="-128"/>
                <a:cs typeface="Meiryo UI" pitchFamily="50" charset="-128"/>
              </a:rPr>
              <a:t>関数の</a:t>
            </a:r>
            <a:r>
              <a:rPr kumimoji="1" lang="en-US" altLang="ja-JP" sz="1800" dirty="0">
                <a:solidFill>
                  <a:schemeClr val="bg1"/>
                </a:solidFill>
                <a:latin typeface="ＭＳ Ｐゴシック" panose="020B0600070205080204" pitchFamily="50" charset="-128"/>
                <a:cs typeface="Meiryo UI" pitchFamily="50" charset="-128"/>
              </a:rPr>
              <a:t>T.DIST.2T(2.999,4) </a:t>
            </a:r>
            <a:r>
              <a:rPr kumimoji="1" lang="ja-JP" altLang="en-US" sz="1800" dirty="0">
                <a:solidFill>
                  <a:schemeClr val="bg1"/>
                </a:solidFill>
                <a:latin typeface="ＭＳ Ｐゴシック" panose="020B0600070205080204" pitchFamily="50" charset="-128"/>
                <a:cs typeface="Meiryo UI" pitchFamily="50" charset="-128"/>
              </a:rPr>
              <a:t>で両側</a:t>
            </a:r>
            <a:r>
              <a:rPr kumimoji="1" lang="ja-JP" altLang="en-US" sz="1800" dirty="0" err="1">
                <a:solidFill>
                  <a:schemeClr val="bg1"/>
                </a:solidFill>
                <a:latin typeface="ＭＳ Ｐゴシック" panose="020B0600070205080204" pitchFamily="50" charset="-128"/>
                <a:cs typeface="Meiryo UI" pitchFamily="50" charset="-128"/>
              </a:rPr>
              <a:t>ｐ</a:t>
            </a:r>
            <a:r>
              <a:rPr kumimoji="1" lang="ja-JP" altLang="en-US" sz="1800" dirty="0">
                <a:solidFill>
                  <a:schemeClr val="bg1"/>
                </a:solidFill>
                <a:latin typeface="ＭＳ Ｐゴシック" panose="020B0600070205080204" pitchFamily="50" charset="-128"/>
                <a:cs typeface="Meiryo UI" pitchFamily="50" charset="-128"/>
              </a:rPr>
              <a:t>値を得られるが，限界値と比較する方法で仮説判定（手順④）をしてもよい。</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7">
            <a:extLst>
              <a:ext uri="{FF2B5EF4-FFF2-40B4-BE49-F238E27FC236}">
                <a16:creationId xmlns:a16="http://schemas.microsoft.com/office/drawing/2014/main" id="{D0118A22-2B6F-47B5-B08C-15D01525AA38}"/>
              </a:ext>
            </a:extLst>
          </p:cNvPr>
          <p:cNvSpPr txBox="1"/>
          <p:nvPr/>
        </p:nvSpPr>
        <p:spPr>
          <a:xfrm>
            <a:off x="539552" y="4581128"/>
            <a:ext cx="8136904" cy="1554272"/>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手順④：仮説の判定</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en-US" altLang="ja-JP" sz="1800" dirty="0">
                <a:solidFill>
                  <a:schemeClr val="bg1"/>
                </a:solidFill>
                <a:latin typeface="ＭＳ Ｐゴシック" panose="020B0600070205080204" pitchFamily="50" charset="-128"/>
                <a:cs typeface="Meiryo UI" pitchFamily="50" charset="-128"/>
              </a:rPr>
              <a:t>t</a:t>
            </a:r>
            <a:r>
              <a:rPr kumimoji="1" lang="ja-JP" altLang="en-US" sz="1800" dirty="0">
                <a:solidFill>
                  <a:schemeClr val="bg1"/>
                </a:solidFill>
                <a:latin typeface="ＭＳ Ｐゴシック" panose="020B0600070205080204" pitchFamily="50" charset="-128"/>
                <a:cs typeface="Meiryo UI" pitchFamily="50" charset="-128"/>
              </a:rPr>
              <a:t>分布表の</a:t>
            </a:r>
            <a:r>
              <a:rPr kumimoji="1" lang="en-US" altLang="ja-JP" sz="1800" dirty="0">
                <a:solidFill>
                  <a:schemeClr val="bg1"/>
                </a:solidFill>
                <a:latin typeface="ＭＳ Ｐゴシック" panose="020B0600070205080204" pitchFamily="50" charset="-128"/>
                <a:cs typeface="Meiryo UI" pitchFamily="50" charset="-128"/>
              </a:rPr>
              <a:t>ν</a:t>
            </a:r>
            <a:r>
              <a:rPr kumimoji="1" lang="ja-JP" altLang="en-US" sz="1800" dirty="0">
                <a:solidFill>
                  <a:schemeClr val="bg1"/>
                </a:solidFill>
                <a:latin typeface="ＭＳ Ｐゴシック" panose="020B0600070205080204" pitchFamily="50" charset="-128"/>
                <a:cs typeface="Meiryo UI" pitchFamily="50" charset="-128"/>
              </a:rPr>
              <a:t>（自由度）</a:t>
            </a:r>
            <a:r>
              <a:rPr kumimoji="1" lang="en-US" altLang="ja-JP" sz="1800" dirty="0">
                <a:solidFill>
                  <a:schemeClr val="bg1"/>
                </a:solidFill>
                <a:latin typeface="ＭＳ Ｐゴシック" panose="020B0600070205080204" pitchFamily="50" charset="-128"/>
                <a:cs typeface="Meiryo UI" pitchFamily="50" charset="-128"/>
              </a:rPr>
              <a:t>=4</a:t>
            </a:r>
            <a:r>
              <a:rPr kumimoji="1" lang="ja-JP" altLang="en-US" sz="1800" dirty="0">
                <a:solidFill>
                  <a:schemeClr val="bg1"/>
                </a:solidFill>
                <a:latin typeface="ＭＳ Ｐゴシック" panose="020B0600070205080204" pitchFamily="50" charset="-128"/>
                <a:cs typeface="Meiryo UI" pitchFamily="50" charset="-128"/>
              </a:rPr>
              <a:t>の行と，片側確率</a:t>
            </a:r>
            <a:r>
              <a:rPr kumimoji="1" lang="en-US" altLang="ja-JP" sz="1800" dirty="0">
                <a:solidFill>
                  <a:schemeClr val="bg1"/>
                </a:solidFill>
                <a:latin typeface="ＭＳ Ｐゴシック" panose="020B0600070205080204" pitchFamily="50" charset="-128"/>
                <a:cs typeface="Meiryo UI" pitchFamily="50" charset="-128"/>
              </a:rPr>
              <a:t>p=0.025</a:t>
            </a:r>
            <a:r>
              <a:rPr kumimoji="1" lang="ja-JP" altLang="en-US" sz="1800" dirty="0">
                <a:solidFill>
                  <a:schemeClr val="bg1"/>
                </a:solidFill>
                <a:latin typeface="ＭＳ Ｐゴシック" panose="020B0600070205080204" pitchFamily="50" charset="-128"/>
                <a:cs typeface="Meiryo UI" pitchFamily="50" charset="-128"/>
              </a:rPr>
              <a:t>の列がクロスする“</a:t>
            </a:r>
            <a:r>
              <a:rPr kumimoji="1" lang="en-US" altLang="ja-JP" sz="1800" dirty="0">
                <a:solidFill>
                  <a:schemeClr val="bg1"/>
                </a:solidFill>
                <a:latin typeface="ＭＳ Ｐゴシック" panose="020B0600070205080204" pitchFamily="50" charset="-128"/>
                <a:cs typeface="Meiryo UI" pitchFamily="50" charset="-128"/>
              </a:rPr>
              <a:t>2.776”</a:t>
            </a:r>
            <a:r>
              <a:rPr kumimoji="1" lang="ja-JP" altLang="en-US" sz="1800" dirty="0">
                <a:solidFill>
                  <a:schemeClr val="bg1"/>
                </a:solidFill>
                <a:latin typeface="ＭＳ Ｐゴシック" panose="020B0600070205080204" pitchFamily="50" charset="-128"/>
                <a:cs typeface="Meiryo UI" pitchFamily="50" charset="-128"/>
              </a:rPr>
              <a:t>が限界値となるので，観測された</a:t>
            </a:r>
            <a:r>
              <a:rPr kumimoji="1" lang="en-US" altLang="ja-JP" sz="1800" dirty="0">
                <a:solidFill>
                  <a:schemeClr val="bg1"/>
                </a:solidFill>
                <a:latin typeface="ＭＳ Ｐゴシック" panose="020B0600070205080204" pitchFamily="50" charset="-128"/>
                <a:cs typeface="Meiryo UI" pitchFamily="50" charset="-128"/>
              </a:rPr>
              <a:t>t</a:t>
            </a:r>
            <a:r>
              <a:rPr kumimoji="1" lang="ja-JP" altLang="en-US" sz="1800" dirty="0">
                <a:solidFill>
                  <a:schemeClr val="bg1"/>
                </a:solidFill>
                <a:latin typeface="ＭＳ Ｐゴシック" panose="020B0600070205080204" pitchFamily="50" charset="-128"/>
                <a:cs typeface="Meiryo UI" pitchFamily="50" charset="-128"/>
              </a:rPr>
              <a:t>値は限界値よりも大きい。</a:t>
            </a:r>
            <a:endParaRPr kumimoji="1" lang="en-US" altLang="ja-JP" sz="1800" dirty="0">
              <a:solidFill>
                <a:schemeClr val="bg1"/>
              </a:solidFill>
              <a:latin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cs typeface="Meiryo UI" pitchFamily="50" charset="-128"/>
              </a:rPr>
              <a:t>よって，有意水準</a:t>
            </a:r>
            <a:r>
              <a:rPr kumimoji="1" lang="en-US" altLang="ja-JP" sz="1800" dirty="0">
                <a:solidFill>
                  <a:schemeClr val="bg1"/>
                </a:solidFill>
                <a:latin typeface="ＭＳ Ｐゴシック" panose="020B0600070205080204" pitchFamily="50" charset="-128"/>
                <a:cs typeface="Meiryo UI" pitchFamily="50" charset="-128"/>
              </a:rPr>
              <a:t>5</a:t>
            </a:r>
            <a:r>
              <a:rPr kumimoji="1" lang="ja-JP" altLang="en-US" sz="1800" dirty="0">
                <a:solidFill>
                  <a:schemeClr val="bg1"/>
                </a:solidFill>
                <a:latin typeface="ＭＳ Ｐゴシック" panose="020B0600070205080204" pitchFamily="50" charset="-128"/>
                <a:cs typeface="Meiryo UI" pitchFamily="50" charset="-128"/>
              </a:rPr>
              <a:t>％で帰無仮説を棄却し，施肥の効果はあったと判定できる（次に図示。</a:t>
            </a:r>
          </a:p>
        </p:txBody>
      </p:sp>
    </p:spTree>
    <p:extLst>
      <p:ext uri="{BB962C8B-B14F-4D97-AF65-F5344CB8AC3E}">
        <p14:creationId xmlns:p14="http://schemas.microsoft.com/office/powerpoint/2010/main" val="2432214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EC079-68C9-4DAD-A3C5-46895A037E45}"/>
              </a:ext>
            </a:extLst>
          </p:cNvPr>
          <p:cNvSpPr>
            <a:spLocks noGrp="1"/>
          </p:cNvSpPr>
          <p:nvPr>
            <p:ph type="title"/>
          </p:nvPr>
        </p:nvSpPr>
        <p:spPr>
          <a:xfrm>
            <a:off x="803981" y="638564"/>
            <a:ext cx="7772400" cy="1143000"/>
          </a:xfrm>
        </p:spPr>
        <p:txBody>
          <a:bodyPr/>
          <a:lstStyle/>
          <a:p>
            <a:r>
              <a:rPr lang="ja-JP" altLang="en-US" sz="3000" dirty="0"/>
              <a:t>例題　施肥前後の成長速度の差の検定　続き</a:t>
            </a:r>
            <a:endParaRPr kumimoji="1" lang="ja-JP" altLang="en-US" sz="3000" dirty="0"/>
          </a:p>
        </p:txBody>
      </p:sp>
      <p:sp>
        <p:nvSpPr>
          <p:cNvPr id="9" name="テキスト ボックス 8">
            <a:extLst>
              <a:ext uri="{FF2B5EF4-FFF2-40B4-BE49-F238E27FC236}">
                <a16:creationId xmlns:a16="http://schemas.microsoft.com/office/drawing/2014/main" id="{87A62A24-B933-4611-9FCC-FF3FF3D17688}"/>
              </a:ext>
            </a:extLst>
          </p:cNvPr>
          <p:cNvSpPr txBox="1"/>
          <p:nvPr/>
        </p:nvSpPr>
        <p:spPr>
          <a:xfrm>
            <a:off x="1994136" y="2660388"/>
            <a:ext cx="904415" cy="707886"/>
          </a:xfrm>
          <a:prstGeom prst="rect">
            <a:avLst/>
          </a:prstGeom>
          <a:noFill/>
        </p:spPr>
        <p:txBody>
          <a:bodyPr wrap="none" rtlCol="0">
            <a:spAutoFit/>
          </a:bodyPr>
          <a:lstStyle/>
          <a:p>
            <a:pPr algn="l"/>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ν=4)</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2" name="コンテンツ プレースホルダー 5">
            <a:extLst>
              <a:ext uri="{FF2B5EF4-FFF2-40B4-BE49-F238E27FC236}">
                <a16:creationId xmlns:a16="http://schemas.microsoft.com/office/drawing/2014/main" id="{E1C18A7B-4B46-4C5A-AB0E-71FB097B4862}"/>
              </a:ext>
            </a:extLst>
          </p:cNvPr>
          <p:cNvSpPr txBox="1">
            <a:spLocks/>
          </p:cNvSpPr>
          <p:nvPr/>
        </p:nvSpPr>
        <p:spPr bwMode="auto">
          <a:xfrm>
            <a:off x="1629102" y="2502404"/>
            <a:ext cx="3892930" cy="2306748"/>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18 h 1125310"/>
              <a:gd name="connsiteX1" fmla="*/ 797151 w 2983832"/>
              <a:gd name="connsiteY1" fmla="*/ 806594 h 1125310"/>
              <a:gd name="connsiteX2" fmla="*/ 1411705 w 2983832"/>
              <a:gd name="connsiteY2" fmla="*/ 771 h 1125310"/>
              <a:gd name="connsiteX3" fmla="*/ 2310063 w 2983832"/>
              <a:gd name="connsiteY3" fmla="*/ 963297 h 1125310"/>
              <a:gd name="connsiteX4" fmla="*/ 2983832 w 2983832"/>
              <a:gd name="connsiteY4" fmla="*/ 1123718 h 1125310"/>
              <a:gd name="connsiteX5" fmla="*/ 2983832 w 2983832"/>
              <a:gd name="connsiteY5" fmla="*/ 1123718 h 1125310"/>
              <a:gd name="connsiteX0" fmla="*/ 0 w 2983832"/>
              <a:gd name="connsiteY0" fmla="*/ 1122948 h 1124540"/>
              <a:gd name="connsiteX1" fmla="*/ 797151 w 2983832"/>
              <a:gd name="connsiteY1" fmla="*/ 805824 h 1124540"/>
              <a:gd name="connsiteX2" fmla="*/ 1411705 w 2983832"/>
              <a:gd name="connsiteY2" fmla="*/ 1 h 1124540"/>
              <a:gd name="connsiteX3" fmla="*/ 2095766 w 2983832"/>
              <a:gd name="connsiteY3" fmla="*/ 801329 h 1124540"/>
              <a:gd name="connsiteX4" fmla="*/ 2983832 w 2983832"/>
              <a:gd name="connsiteY4" fmla="*/ 1122948 h 1124540"/>
              <a:gd name="connsiteX5" fmla="*/ 2983832 w 2983832"/>
              <a:gd name="connsiteY5" fmla="*/ 1122948 h 1124540"/>
              <a:gd name="connsiteX0" fmla="*/ 0 w 2983832"/>
              <a:gd name="connsiteY0" fmla="*/ 1122950 h 1124419"/>
              <a:gd name="connsiteX1" fmla="*/ 852065 w 2983832"/>
              <a:gd name="connsiteY1" fmla="*/ 791704 h 1124419"/>
              <a:gd name="connsiteX2" fmla="*/ 1411705 w 2983832"/>
              <a:gd name="connsiteY2" fmla="*/ 3 h 1124419"/>
              <a:gd name="connsiteX3" fmla="*/ 2095766 w 2983832"/>
              <a:gd name="connsiteY3" fmla="*/ 801331 h 1124419"/>
              <a:gd name="connsiteX4" fmla="*/ 2983832 w 2983832"/>
              <a:gd name="connsiteY4" fmla="*/ 1122950 h 1124419"/>
              <a:gd name="connsiteX5" fmla="*/ 2983832 w 2983832"/>
              <a:gd name="connsiteY5" fmla="*/ 1122950 h 1124419"/>
              <a:gd name="connsiteX0" fmla="*/ 0 w 2983832"/>
              <a:gd name="connsiteY0" fmla="*/ 1122948 h 1124417"/>
              <a:gd name="connsiteX1" fmla="*/ 852065 w 2983832"/>
              <a:gd name="connsiteY1" fmla="*/ 791702 h 1124417"/>
              <a:gd name="connsiteX2" fmla="*/ 1411705 w 2983832"/>
              <a:gd name="connsiteY2" fmla="*/ 1 h 1124417"/>
              <a:gd name="connsiteX3" fmla="*/ 1998142 w 2983832"/>
              <a:gd name="connsiteY3" fmla="*/ 794268 h 1124417"/>
              <a:gd name="connsiteX4" fmla="*/ 2983832 w 2983832"/>
              <a:gd name="connsiteY4" fmla="*/ 1122948 h 1124417"/>
              <a:gd name="connsiteX5" fmla="*/ 2983832 w 2983832"/>
              <a:gd name="connsiteY5" fmla="*/ 1122948 h 1124417"/>
              <a:gd name="connsiteX0" fmla="*/ 0 w 2983832"/>
              <a:gd name="connsiteY0" fmla="*/ 1123027 h 1124496"/>
              <a:gd name="connsiteX1" fmla="*/ 852065 w 2983832"/>
              <a:gd name="connsiteY1" fmla="*/ 791781 h 1124496"/>
              <a:gd name="connsiteX2" fmla="*/ 1411705 w 2983832"/>
              <a:gd name="connsiteY2" fmla="*/ 80 h 1124496"/>
              <a:gd name="connsiteX3" fmla="*/ 2028649 w 2983832"/>
              <a:gd name="connsiteY3" fmla="*/ 840685 h 1124496"/>
              <a:gd name="connsiteX4" fmla="*/ 2983832 w 2983832"/>
              <a:gd name="connsiteY4" fmla="*/ 1123027 h 1124496"/>
              <a:gd name="connsiteX5" fmla="*/ 2983832 w 2983832"/>
              <a:gd name="connsiteY5" fmla="*/ 1123027 h 1124496"/>
              <a:gd name="connsiteX0" fmla="*/ 0 w 2983832"/>
              <a:gd name="connsiteY0" fmla="*/ 1122954 h 1124767"/>
              <a:gd name="connsiteX1" fmla="*/ 845964 w 2983832"/>
              <a:gd name="connsiteY1" fmla="*/ 826461 h 1124767"/>
              <a:gd name="connsiteX2" fmla="*/ 1411705 w 2983832"/>
              <a:gd name="connsiteY2" fmla="*/ 7 h 1124767"/>
              <a:gd name="connsiteX3" fmla="*/ 2028649 w 2983832"/>
              <a:gd name="connsiteY3" fmla="*/ 840612 h 1124767"/>
              <a:gd name="connsiteX4" fmla="*/ 2983832 w 2983832"/>
              <a:gd name="connsiteY4" fmla="*/ 1122954 h 1124767"/>
              <a:gd name="connsiteX5" fmla="*/ 2983832 w 2983832"/>
              <a:gd name="connsiteY5" fmla="*/ 1122954 h 11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767">
                <a:moveTo>
                  <a:pt x="0" y="1122954"/>
                </a:moveTo>
                <a:cubicBezTo>
                  <a:pt x="176463" y="1141670"/>
                  <a:pt x="610680" y="1013619"/>
                  <a:pt x="845964" y="826461"/>
                </a:cubicBezTo>
                <a:cubicBezTo>
                  <a:pt x="1081248" y="639303"/>
                  <a:pt x="1214591" y="-2351"/>
                  <a:pt x="1411705" y="7"/>
                </a:cubicBezTo>
                <a:cubicBezTo>
                  <a:pt x="1608819" y="2365"/>
                  <a:pt x="1766628" y="653454"/>
                  <a:pt x="2028649" y="840612"/>
                </a:cubicBezTo>
                <a:cubicBezTo>
                  <a:pt x="2290670" y="1027770"/>
                  <a:pt x="2983832" y="1122954"/>
                  <a:pt x="2983832" y="1122954"/>
                </a:cubicBezTo>
                <a:lnTo>
                  <a:pt x="2983832" y="1122954"/>
                </a:lnTo>
              </a:path>
            </a:pathLst>
          </a:custGeom>
          <a:solidFill>
            <a:srgbClr val="00B050"/>
          </a:solidFill>
          <a:ln w="38100" cap="flat" cmpd="sng" algn="ctr">
            <a:solidFill>
              <a:schemeClr val="bg1"/>
            </a:solidFill>
            <a:prstDash val="sysDash"/>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13" name="フリーフォーム: 図形 12">
            <a:extLst>
              <a:ext uri="{FF2B5EF4-FFF2-40B4-BE49-F238E27FC236}">
                <a16:creationId xmlns:a16="http://schemas.microsoft.com/office/drawing/2014/main" id="{C6CD42C4-8443-4832-819D-6164117D1A15}"/>
              </a:ext>
            </a:extLst>
          </p:cNvPr>
          <p:cNvSpPr/>
          <p:nvPr/>
        </p:nvSpPr>
        <p:spPr>
          <a:xfrm>
            <a:off x="3465040" y="3348591"/>
            <a:ext cx="4049858" cy="1490856"/>
          </a:xfrm>
          <a:custGeom>
            <a:avLst/>
            <a:gdLst>
              <a:gd name="connsiteX0" fmla="*/ 0 w 1757432"/>
              <a:gd name="connsiteY0" fmla="*/ 888272 h 888272"/>
              <a:gd name="connsiteX1" fmla="*/ 115973 w 1757432"/>
              <a:gd name="connsiteY1" fmla="*/ 736616 h 888272"/>
              <a:gd name="connsiteX2" fmla="*/ 347918 w 1757432"/>
              <a:gd name="connsiteY2" fmla="*/ 85384 h 888272"/>
              <a:gd name="connsiteX3" fmla="*/ 615547 w 1757432"/>
              <a:gd name="connsiteY3" fmla="*/ 76463 h 888272"/>
              <a:gd name="connsiteX4" fmla="*/ 1070517 w 1757432"/>
              <a:gd name="connsiteY4" fmla="*/ 718774 h 888272"/>
              <a:gd name="connsiteX5" fmla="*/ 1757432 w 1757432"/>
              <a:gd name="connsiteY5" fmla="*/ 861509 h 88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432" h="888272">
                <a:moveTo>
                  <a:pt x="0" y="888272"/>
                </a:moveTo>
                <a:cubicBezTo>
                  <a:pt x="28993" y="879351"/>
                  <a:pt x="57987" y="870431"/>
                  <a:pt x="115973" y="736616"/>
                </a:cubicBezTo>
                <a:cubicBezTo>
                  <a:pt x="173959" y="602801"/>
                  <a:pt x="264656" y="195409"/>
                  <a:pt x="347918" y="85384"/>
                </a:cubicBezTo>
                <a:cubicBezTo>
                  <a:pt x="431180" y="-24641"/>
                  <a:pt x="495114" y="-29102"/>
                  <a:pt x="615547" y="76463"/>
                </a:cubicBezTo>
                <a:cubicBezTo>
                  <a:pt x="735980" y="182028"/>
                  <a:pt x="880203" y="587933"/>
                  <a:pt x="1070517" y="718774"/>
                </a:cubicBezTo>
                <a:cubicBezTo>
                  <a:pt x="1260831" y="849615"/>
                  <a:pt x="1509131" y="855562"/>
                  <a:pt x="1757432" y="861509"/>
                </a:cubicBezTo>
              </a:path>
            </a:pathLst>
          </a:custGeom>
          <a:solidFill>
            <a:srgbClr val="FF0000">
              <a:alpha val="59000"/>
            </a:srgb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79210453-3F35-4365-8B11-19A3AF5CA28A}"/>
              </a:ext>
            </a:extLst>
          </p:cNvPr>
          <p:cNvCxnSpPr>
            <a:cxnSpLocks/>
          </p:cNvCxnSpPr>
          <p:nvPr/>
        </p:nvCxnSpPr>
        <p:spPr>
          <a:xfrm flipV="1">
            <a:off x="1603059" y="4796363"/>
            <a:ext cx="5904656" cy="31385"/>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B844494-D735-4513-A2BE-9504EA46177F}"/>
              </a:ext>
            </a:extLst>
          </p:cNvPr>
          <p:cNvSpPr txBox="1"/>
          <p:nvPr/>
        </p:nvSpPr>
        <p:spPr>
          <a:xfrm>
            <a:off x="5115185" y="3182409"/>
            <a:ext cx="1300356"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非心</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1" name="テキスト ボックス 20">
            <a:extLst>
              <a:ext uri="{FF2B5EF4-FFF2-40B4-BE49-F238E27FC236}">
                <a16:creationId xmlns:a16="http://schemas.microsoft.com/office/drawing/2014/main" id="{292EB562-355B-405C-9BE8-B0A238B367C6}"/>
              </a:ext>
            </a:extLst>
          </p:cNvPr>
          <p:cNvSpPr txBox="1"/>
          <p:nvPr/>
        </p:nvSpPr>
        <p:spPr>
          <a:xfrm>
            <a:off x="3848707" y="4185753"/>
            <a:ext cx="1005403" cy="338554"/>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a:t>
            </a:r>
          </a:p>
        </p:txBody>
      </p:sp>
      <p:sp>
        <p:nvSpPr>
          <p:cNvPr id="23" name="テキスト ボックス 22">
            <a:extLst>
              <a:ext uri="{FF2B5EF4-FFF2-40B4-BE49-F238E27FC236}">
                <a16:creationId xmlns:a16="http://schemas.microsoft.com/office/drawing/2014/main" id="{6A1FBDFD-9130-42BD-B340-5EA9D013B593}"/>
              </a:ext>
            </a:extLst>
          </p:cNvPr>
          <p:cNvSpPr txBox="1"/>
          <p:nvPr/>
        </p:nvSpPr>
        <p:spPr>
          <a:xfrm>
            <a:off x="2744038" y="4180007"/>
            <a:ext cx="1005403" cy="338554"/>
          </a:xfrm>
          <a:prstGeom prst="rect">
            <a:avLst/>
          </a:prstGeom>
          <a:solidFill>
            <a:srgbClr val="00B050"/>
          </a:solid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a:t>
            </a:r>
          </a:p>
        </p:txBody>
      </p:sp>
      <p:cxnSp>
        <p:nvCxnSpPr>
          <p:cNvPr id="24" name="直線矢印コネクタ 23">
            <a:extLst>
              <a:ext uri="{FF2B5EF4-FFF2-40B4-BE49-F238E27FC236}">
                <a16:creationId xmlns:a16="http://schemas.microsoft.com/office/drawing/2014/main" id="{B1EDF607-B735-4574-8A83-3FA63970EF82}"/>
              </a:ext>
            </a:extLst>
          </p:cNvPr>
          <p:cNvCxnSpPr>
            <a:cxnSpLocks/>
          </p:cNvCxnSpPr>
          <p:nvPr/>
        </p:nvCxnSpPr>
        <p:spPr>
          <a:xfrm>
            <a:off x="2660608" y="3334644"/>
            <a:ext cx="317770" cy="338358"/>
          </a:xfrm>
          <a:prstGeom prst="straightConnector1">
            <a:avLst/>
          </a:prstGeom>
          <a:ln w="317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7FCADEF3-4EF8-4A05-8DDD-7EABBA88E00F}"/>
              </a:ext>
            </a:extLst>
          </p:cNvPr>
          <p:cNvCxnSpPr>
            <a:cxnSpLocks/>
          </p:cNvCxnSpPr>
          <p:nvPr/>
        </p:nvCxnSpPr>
        <p:spPr>
          <a:xfrm flipH="1">
            <a:off x="5336708" y="3622132"/>
            <a:ext cx="289063" cy="296583"/>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2A95C720-1342-4D05-9F8D-C43E355722E4}"/>
              </a:ext>
            </a:extLst>
          </p:cNvPr>
          <p:cNvSpPr txBox="1"/>
          <p:nvPr/>
        </p:nvSpPr>
        <p:spPr>
          <a:xfrm>
            <a:off x="3301282" y="4827748"/>
            <a:ext cx="312906" cy="400110"/>
          </a:xfrm>
          <a:prstGeom prst="rect">
            <a:avLst/>
          </a:prstGeom>
          <a:noFill/>
        </p:spPr>
        <p:txBody>
          <a:bodyPr wrap="non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7" name="テキスト ボックス 26">
            <a:extLst>
              <a:ext uri="{FF2B5EF4-FFF2-40B4-BE49-F238E27FC236}">
                <a16:creationId xmlns:a16="http://schemas.microsoft.com/office/drawing/2014/main" id="{55EBE1FF-4DB9-45CE-A418-75B4C401A8D8}"/>
              </a:ext>
            </a:extLst>
          </p:cNvPr>
          <p:cNvSpPr txBox="1"/>
          <p:nvPr/>
        </p:nvSpPr>
        <p:spPr>
          <a:xfrm>
            <a:off x="5041163" y="4824279"/>
            <a:ext cx="665567" cy="353943"/>
          </a:xfrm>
          <a:prstGeom prst="rect">
            <a:avLst/>
          </a:prstGeom>
          <a:noFill/>
        </p:spPr>
        <p:txBody>
          <a:bodyPr wrap="none" rtlCol="0">
            <a:spAutoFit/>
          </a:bodyPr>
          <a:lstStyle/>
          <a:p>
            <a:pPr algn="ctr"/>
            <a:r>
              <a:rPr kumimoji="1" lang="en-US" altLang="ja-JP"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2.999</a:t>
            </a:r>
            <a:endPar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 name="直角三角形 2">
            <a:extLst>
              <a:ext uri="{FF2B5EF4-FFF2-40B4-BE49-F238E27FC236}">
                <a16:creationId xmlns:a16="http://schemas.microsoft.com/office/drawing/2014/main" id="{7480BB07-5B47-46A0-9A62-C7DA7A550DAD}"/>
              </a:ext>
            </a:extLst>
          </p:cNvPr>
          <p:cNvSpPr/>
          <p:nvPr/>
        </p:nvSpPr>
        <p:spPr>
          <a:xfrm>
            <a:off x="4854109" y="4605630"/>
            <a:ext cx="539731" cy="182964"/>
          </a:xfrm>
          <a:prstGeom prst="rtTriangle">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454CFB93-41CA-4B6E-9178-BB8443C14F96}"/>
              </a:ext>
            </a:extLst>
          </p:cNvPr>
          <p:cNvCxnSpPr>
            <a:cxnSpLocks/>
          </p:cNvCxnSpPr>
          <p:nvPr/>
        </p:nvCxnSpPr>
        <p:spPr>
          <a:xfrm>
            <a:off x="4827509" y="3009318"/>
            <a:ext cx="12579" cy="1798166"/>
          </a:xfrm>
          <a:prstGeom prst="line">
            <a:avLst/>
          </a:prstGeom>
          <a:ln w="44450">
            <a:solidFill>
              <a:srgbClr val="47B0FF"/>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5CB55A96-B92B-4406-84EC-773D0F93EF60}"/>
              </a:ext>
            </a:extLst>
          </p:cNvPr>
          <p:cNvSpPr txBox="1"/>
          <p:nvPr/>
        </p:nvSpPr>
        <p:spPr>
          <a:xfrm>
            <a:off x="4521325" y="2684830"/>
            <a:ext cx="665567" cy="353943"/>
          </a:xfrm>
          <a:prstGeom prst="rect">
            <a:avLst/>
          </a:prstGeom>
          <a:noFill/>
        </p:spPr>
        <p:txBody>
          <a:bodyPr wrap="none" rtlCol="0">
            <a:spAutoFit/>
          </a:bodyPr>
          <a:lstStyle/>
          <a:p>
            <a:pPr algn="ctr"/>
            <a:r>
              <a:rPr kumimoji="1" lang="en-US" altLang="ja-JP" sz="17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2.776</a:t>
            </a:r>
            <a:endParaRPr kumimoji="1" lang="ja-JP" altLang="en-US" sz="1700" dirty="0">
              <a:solidFill>
                <a:srgbClr val="65D7FF"/>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0" name="テキスト ボックス 29">
            <a:extLst>
              <a:ext uri="{FF2B5EF4-FFF2-40B4-BE49-F238E27FC236}">
                <a16:creationId xmlns:a16="http://schemas.microsoft.com/office/drawing/2014/main" id="{57B48A2B-5E25-4ABD-A91B-DC8B62576053}"/>
              </a:ext>
            </a:extLst>
          </p:cNvPr>
          <p:cNvSpPr txBox="1"/>
          <p:nvPr/>
        </p:nvSpPr>
        <p:spPr>
          <a:xfrm>
            <a:off x="4604371" y="2005623"/>
            <a:ext cx="446276" cy="761432"/>
          </a:xfrm>
          <a:prstGeom prst="rect">
            <a:avLst/>
          </a:prstGeom>
          <a:solidFill>
            <a:srgbClr val="00B0F0"/>
          </a:solidFill>
        </p:spPr>
        <p:txBody>
          <a:bodyPr vert="eaVert" wrap="squar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31" name="直角三角形 30">
            <a:extLst>
              <a:ext uri="{FF2B5EF4-FFF2-40B4-BE49-F238E27FC236}">
                <a16:creationId xmlns:a16="http://schemas.microsoft.com/office/drawing/2014/main" id="{84C51F99-44A6-42D1-BF63-ECECCC054FE1}"/>
              </a:ext>
            </a:extLst>
          </p:cNvPr>
          <p:cNvSpPr/>
          <p:nvPr/>
        </p:nvSpPr>
        <p:spPr>
          <a:xfrm flipH="1">
            <a:off x="1763688" y="4588836"/>
            <a:ext cx="539093" cy="223220"/>
          </a:xfrm>
          <a:prstGeom prst="rtTriangle">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00B6FEBB-30C7-4D7E-AD1A-78A70093A0B5}"/>
                  </a:ext>
                </a:extLst>
              </p:cNvPr>
              <p:cNvSpPr txBox="1"/>
              <p:nvPr/>
            </p:nvSpPr>
            <p:spPr>
              <a:xfrm>
                <a:off x="4834692" y="4035688"/>
                <a:ext cx="841897" cy="514693"/>
              </a:xfrm>
              <a:prstGeom prst="rect">
                <a:avLst/>
              </a:prstGeom>
              <a:noFill/>
            </p:spPr>
            <p:txBody>
              <a:bodyPr wrap="none" rtlCol="0">
                <a:spAutoFit/>
              </a:bodyPr>
              <a:lstStyle/>
              <a:p>
                <a:pPr algn="ctr"/>
                <a14:m>
                  <m:oMath xmlns:m="http://schemas.openxmlformats.org/officeDocument/2006/math">
                    <m:box>
                      <m:boxPr>
                        <m:ctrlPr>
                          <a:rPr kumimoji="1" lang="en-US" altLang="ja-JP" sz="2500" i="1" smtClean="0">
                            <a:solidFill>
                              <a:srgbClr val="FFFF00"/>
                            </a:solidFill>
                            <a:latin typeface="Cambria Math" panose="02040503050406030204" pitchFamily="18" charset="0"/>
                            <a:ea typeface="ＭＳ Ｐゴシック" panose="020B0600070205080204" pitchFamily="50" charset="-128"/>
                            <a:cs typeface="Meiryo UI" pitchFamily="50" charset="-128"/>
                          </a:rPr>
                        </m:ctrlPr>
                      </m:boxPr>
                      <m:e>
                        <m:argPr>
                          <m:argSz m:val="-1"/>
                        </m:argPr>
                        <m:f>
                          <m:fPr>
                            <m:ctrlPr>
                              <a:rPr kumimoji="1" lang="en-US" altLang="ja-JP" sz="2500" i="1" smtClean="0">
                                <a:solidFill>
                                  <a:srgbClr val="FFFF00"/>
                                </a:solidFill>
                                <a:latin typeface="Cambria Math" panose="02040503050406030204" pitchFamily="18" charset="0"/>
                                <a:ea typeface="ＭＳ Ｐゴシック" panose="020B0600070205080204" pitchFamily="50" charset="-128"/>
                                <a:cs typeface="Meiryo UI" pitchFamily="50" charset="-128"/>
                              </a:rPr>
                            </m:ctrlPr>
                          </m:fPr>
                          <m:num>
                            <m:r>
                              <m:rPr>
                                <m:sty m:val="p"/>
                              </m:rPr>
                              <a:rPr kumimoji="1" lang="en-US" altLang="ja-JP" sz="2500" i="1">
                                <a:solidFill>
                                  <a:srgbClr val="FFFF00"/>
                                </a:solidFill>
                                <a:latin typeface="Cambria Math" panose="02040503050406030204" pitchFamily="18" charset="0"/>
                                <a:ea typeface="ＭＳ Ｐゴシック" panose="020B0600070205080204" pitchFamily="50" charset="-128"/>
                                <a:cs typeface="Meiryo UI" pitchFamily="50" charset="-128"/>
                              </a:rPr>
                              <m:t>α</m:t>
                            </m:r>
                          </m:num>
                          <m:den>
                            <m:r>
                              <a:rPr kumimoji="1" lang="en-US" altLang="ja-JP" sz="2500" b="0" i="1" smtClean="0">
                                <a:solidFill>
                                  <a:srgbClr val="FFFF00"/>
                                </a:solidFill>
                                <a:latin typeface="Cambria Math" panose="02040503050406030204" pitchFamily="18" charset="0"/>
                                <a:ea typeface="ＭＳ Ｐゴシック" panose="020B0600070205080204" pitchFamily="50" charset="-128"/>
                                <a:cs typeface="Meiryo UI" pitchFamily="50" charset="-128"/>
                              </a:rPr>
                              <m:t>2</m:t>
                            </m:r>
                          </m:den>
                        </m:f>
                      </m:e>
                    </m:box>
                  </m:oMath>
                </a14:m>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=0.025</a:t>
                </a:r>
                <a:endPar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2" name="テキスト ボックス 31">
                <a:extLst>
                  <a:ext uri="{FF2B5EF4-FFF2-40B4-BE49-F238E27FC236}">
                    <a16:creationId xmlns:a16="http://schemas.microsoft.com/office/drawing/2014/main" id="{00B6FEBB-30C7-4D7E-AD1A-78A70093A0B5}"/>
                  </a:ext>
                </a:extLst>
              </p:cNvPr>
              <p:cNvSpPr txBox="1">
                <a:spLocks noRot="1" noChangeAspect="1" noMove="1" noResize="1" noEditPoints="1" noAdjustHandles="1" noChangeArrowheads="1" noChangeShapeType="1" noTextEdit="1"/>
              </p:cNvSpPr>
              <p:nvPr/>
            </p:nvSpPr>
            <p:spPr>
              <a:xfrm>
                <a:off x="4834692" y="4035688"/>
                <a:ext cx="841897" cy="514693"/>
              </a:xfrm>
              <a:prstGeom prst="rect">
                <a:avLst/>
              </a:prstGeom>
              <a:blipFill>
                <a:blip r:embed="rId4"/>
                <a:stretch>
                  <a:fillRect r="-2899" b="-1190"/>
                </a:stretch>
              </a:blipFill>
            </p:spPr>
            <p:txBody>
              <a:bodyPr/>
              <a:lstStyle/>
              <a:p>
                <a:r>
                  <a:rPr lang="ja-JP" altLang="en-US">
                    <a:noFill/>
                  </a:rPr>
                  <a:t> </a:t>
                </a:r>
              </a:p>
            </p:txBody>
          </p:sp>
        </mc:Fallback>
      </mc:AlternateContent>
      <p:cxnSp>
        <p:nvCxnSpPr>
          <p:cNvPr id="34" name="直線矢印コネクタ 33">
            <a:extLst>
              <a:ext uri="{FF2B5EF4-FFF2-40B4-BE49-F238E27FC236}">
                <a16:creationId xmlns:a16="http://schemas.microsoft.com/office/drawing/2014/main" id="{8B07FD48-887A-49B4-81D1-8E8A2BD44043}"/>
              </a:ext>
            </a:extLst>
          </p:cNvPr>
          <p:cNvCxnSpPr>
            <a:cxnSpLocks/>
          </p:cNvCxnSpPr>
          <p:nvPr/>
        </p:nvCxnSpPr>
        <p:spPr>
          <a:xfrm flipH="1">
            <a:off x="5149125" y="4434903"/>
            <a:ext cx="106515" cy="221547"/>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9BE759A-CDFC-4C7B-807F-3A14EED922FE}"/>
              </a:ext>
            </a:extLst>
          </p:cNvPr>
          <p:cNvSpPr txBox="1"/>
          <p:nvPr/>
        </p:nvSpPr>
        <p:spPr>
          <a:xfrm>
            <a:off x="5431613" y="5339635"/>
            <a:ext cx="2911374" cy="353943"/>
          </a:xfrm>
          <a:prstGeom prst="rect">
            <a:avLst/>
          </a:prstGeom>
          <a:noFill/>
        </p:spPr>
        <p:txBody>
          <a:bodyPr wrap="none" rtlCol="0">
            <a:spAutoFit/>
          </a:bodyPr>
          <a:lstStyle/>
          <a:p>
            <a:pPr algn="ctr"/>
            <a:r>
              <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（非心度でもある）</a:t>
            </a:r>
          </a:p>
        </p:txBody>
      </p:sp>
      <p:cxnSp>
        <p:nvCxnSpPr>
          <p:cNvPr id="43" name="コネクタ: 曲線 42">
            <a:extLst>
              <a:ext uri="{FF2B5EF4-FFF2-40B4-BE49-F238E27FC236}">
                <a16:creationId xmlns:a16="http://schemas.microsoft.com/office/drawing/2014/main" id="{A1528C3C-BBCB-4F72-8B69-88A9C0020F4E}"/>
              </a:ext>
            </a:extLst>
          </p:cNvPr>
          <p:cNvCxnSpPr>
            <a:cxnSpLocks/>
          </p:cNvCxnSpPr>
          <p:nvPr/>
        </p:nvCxnSpPr>
        <p:spPr>
          <a:xfrm rot="10800000">
            <a:off x="5326751" y="5113148"/>
            <a:ext cx="133958" cy="312239"/>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オブジェクト 44">
            <a:extLst>
              <a:ext uri="{FF2B5EF4-FFF2-40B4-BE49-F238E27FC236}">
                <a16:creationId xmlns:a16="http://schemas.microsoft.com/office/drawing/2014/main" id="{1C99DD2F-FAD1-48CB-AC98-79BEE8A1A50B}"/>
              </a:ext>
            </a:extLst>
          </p:cNvPr>
          <p:cNvGraphicFramePr>
            <a:graphicFrameLocks noChangeAspect="1"/>
          </p:cNvGraphicFramePr>
          <p:nvPr>
            <p:extLst>
              <p:ext uri="{D42A27DB-BD31-4B8C-83A1-F6EECF244321}">
                <p14:modId xmlns:p14="http://schemas.microsoft.com/office/powerpoint/2010/main" val="901828839"/>
              </p:ext>
            </p:extLst>
          </p:nvPr>
        </p:nvGraphicFramePr>
        <p:xfrm>
          <a:off x="7516921" y="4562431"/>
          <a:ext cx="276225" cy="403225"/>
        </p:xfrm>
        <a:graphic>
          <a:graphicData uri="http://schemas.openxmlformats.org/presentationml/2006/ole">
            <mc:AlternateContent xmlns:mc="http://schemas.openxmlformats.org/markup-compatibility/2006">
              <mc:Choice xmlns:v="urn:schemas-microsoft-com:vml" Requires="v">
                <p:oleObj spid="_x0000_s15412" name="Equation" r:id="rId5" imgW="164880" imgH="241200" progId="Equation.DSMT4">
                  <p:embed/>
                </p:oleObj>
              </mc:Choice>
              <mc:Fallback>
                <p:oleObj name="Equation" r:id="rId5" imgW="164880" imgH="241200" progId="Equation.DSMT4">
                  <p:embed/>
                  <p:pic>
                    <p:nvPicPr>
                      <p:cNvPr id="6" name="オブジェクト 5">
                        <a:extLst>
                          <a:ext uri="{FF2B5EF4-FFF2-40B4-BE49-F238E27FC236}">
                            <a16:creationId xmlns:a16="http://schemas.microsoft.com/office/drawing/2014/main" id="{ECB11662-18A6-474C-BFAC-FC86A5E42F7B}"/>
                          </a:ext>
                        </a:extLst>
                      </p:cNvPr>
                      <p:cNvPicPr>
                        <a:picLocks noChangeAspect="1" noChangeArrowheads="1"/>
                      </p:cNvPicPr>
                      <p:nvPr/>
                    </p:nvPicPr>
                    <p:blipFill>
                      <a:blip r:embed="rId6"/>
                      <a:srcRect/>
                      <a:stretch>
                        <a:fillRect/>
                      </a:stretch>
                    </p:blipFill>
                    <p:spPr bwMode="auto">
                      <a:xfrm>
                        <a:off x="7516921" y="4562431"/>
                        <a:ext cx="276225" cy="403225"/>
                      </a:xfrm>
                      <a:prstGeom prst="rect">
                        <a:avLst/>
                      </a:prstGeom>
                      <a:noFill/>
                    </p:spPr>
                  </p:pic>
                </p:oleObj>
              </mc:Fallback>
            </mc:AlternateContent>
          </a:graphicData>
        </a:graphic>
      </p:graphicFrame>
      <p:sp>
        <p:nvSpPr>
          <p:cNvPr id="46" name="テキスト ボックス 45">
            <a:extLst>
              <a:ext uri="{FF2B5EF4-FFF2-40B4-BE49-F238E27FC236}">
                <a16:creationId xmlns:a16="http://schemas.microsoft.com/office/drawing/2014/main" id="{7165DFAE-66C3-4A2E-B09D-0E3FB14E468B}"/>
              </a:ext>
            </a:extLst>
          </p:cNvPr>
          <p:cNvSpPr txBox="1"/>
          <p:nvPr/>
        </p:nvSpPr>
        <p:spPr>
          <a:xfrm>
            <a:off x="742282" y="5424730"/>
            <a:ext cx="4111828" cy="615553"/>
          </a:xfrm>
          <a:prstGeom prst="rect">
            <a:avLst/>
          </a:prstGeom>
          <a:solidFill>
            <a:srgbClr val="0070C0"/>
          </a:solidFill>
        </p:spPr>
        <p:txBody>
          <a:bodyPr wrap="square" rtlCol="0">
            <a:spAutoFit/>
          </a:bodyPr>
          <a:lstStyle/>
          <a:p>
            <a:pPr algn="just"/>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が限界値よりも大きいので，帰無仮説を棄却して対立仮説を採択する</a:t>
            </a:r>
          </a:p>
        </p:txBody>
      </p:sp>
      <p:cxnSp>
        <p:nvCxnSpPr>
          <p:cNvPr id="56" name="直線コネクタ 55">
            <a:extLst>
              <a:ext uri="{FF2B5EF4-FFF2-40B4-BE49-F238E27FC236}">
                <a16:creationId xmlns:a16="http://schemas.microsoft.com/office/drawing/2014/main" id="{8C256CF2-B5CD-44A8-B08B-F9CF2C797029}"/>
              </a:ext>
            </a:extLst>
          </p:cNvPr>
          <p:cNvCxnSpPr>
            <a:cxnSpLocks/>
          </p:cNvCxnSpPr>
          <p:nvPr/>
        </p:nvCxnSpPr>
        <p:spPr>
          <a:xfrm>
            <a:off x="5326750" y="4788594"/>
            <a:ext cx="0" cy="133011"/>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571BDCD-86D6-49A8-8C88-7138EAFF3193}"/>
              </a:ext>
            </a:extLst>
          </p:cNvPr>
          <p:cNvCxnSpPr>
            <a:cxnSpLocks/>
          </p:cNvCxnSpPr>
          <p:nvPr/>
        </p:nvCxnSpPr>
        <p:spPr>
          <a:xfrm>
            <a:off x="3457735" y="4807484"/>
            <a:ext cx="0" cy="133011"/>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10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p:bldP spid="27" grpId="0"/>
      <p:bldP spid="37" grpId="0"/>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4F2566-AA0B-406D-BE98-C7CBBCD3D784}"/>
              </a:ext>
            </a:extLst>
          </p:cNvPr>
          <p:cNvSpPr>
            <a:spLocks noGrp="1"/>
          </p:cNvSpPr>
          <p:nvPr>
            <p:ph type="title"/>
          </p:nvPr>
        </p:nvSpPr>
        <p:spPr/>
        <p:txBody>
          <a:bodyPr/>
          <a:lstStyle/>
          <a:p>
            <a:r>
              <a:rPr kumimoji="1" lang="ja-JP" altLang="en-US" sz="3500" dirty="0"/>
              <a:t>例題の検出力分析（</a:t>
            </a:r>
            <a:r>
              <a:rPr kumimoji="1" lang="en-US" altLang="ja-JP" sz="3500" dirty="0"/>
              <a:t>G*power)</a:t>
            </a:r>
            <a:endParaRPr kumimoji="1" lang="ja-JP" altLang="en-US" sz="3500" dirty="0"/>
          </a:p>
        </p:txBody>
      </p:sp>
      <p:pic>
        <p:nvPicPr>
          <p:cNvPr id="5" name="図 4">
            <a:extLst>
              <a:ext uri="{FF2B5EF4-FFF2-40B4-BE49-F238E27FC236}">
                <a16:creationId xmlns:a16="http://schemas.microsoft.com/office/drawing/2014/main" id="{C01C9A6F-3ADB-4DA1-B7DC-B0BEBED32184}"/>
              </a:ext>
            </a:extLst>
          </p:cNvPr>
          <p:cNvPicPr>
            <a:picLocks noChangeAspect="1"/>
          </p:cNvPicPr>
          <p:nvPr/>
        </p:nvPicPr>
        <p:blipFill rotWithShape="1">
          <a:blip r:embed="rId2">
            <a:extLst>
              <a:ext uri="{28A0092B-C50C-407E-A947-70E740481C1C}">
                <a14:useLocalDpi xmlns:a14="http://schemas.microsoft.com/office/drawing/2010/main" val="0"/>
              </a:ext>
            </a:extLst>
          </a:blip>
          <a:srcRect t="10664" b="26644"/>
          <a:stretch/>
        </p:blipFill>
        <p:spPr>
          <a:xfrm>
            <a:off x="1115616" y="2060848"/>
            <a:ext cx="4943511" cy="3672408"/>
          </a:xfrm>
          <a:prstGeom prst="rect">
            <a:avLst/>
          </a:prstGeom>
        </p:spPr>
      </p:pic>
      <p:cxnSp>
        <p:nvCxnSpPr>
          <p:cNvPr id="7" name="直線矢印コネクタ 6">
            <a:extLst>
              <a:ext uri="{FF2B5EF4-FFF2-40B4-BE49-F238E27FC236}">
                <a16:creationId xmlns:a16="http://schemas.microsoft.com/office/drawing/2014/main" id="{8925D72A-8C69-457A-A3FA-CEB249E6916C}"/>
              </a:ext>
            </a:extLst>
          </p:cNvPr>
          <p:cNvCxnSpPr>
            <a:cxnSpLocks/>
          </p:cNvCxnSpPr>
          <p:nvPr/>
        </p:nvCxnSpPr>
        <p:spPr>
          <a:xfrm>
            <a:off x="2344743" y="5004992"/>
            <a:ext cx="467272" cy="10892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291278C-0B17-4AC8-A634-C371CC65E19B}"/>
                  </a:ext>
                </a:extLst>
              </p:cNvPr>
              <p:cNvSpPr txBox="1"/>
              <p:nvPr/>
            </p:nvSpPr>
            <p:spPr>
              <a:xfrm>
                <a:off x="815478" y="4711410"/>
                <a:ext cx="1742465" cy="348044"/>
              </a:xfrm>
              <a:prstGeom prst="rect">
                <a:avLst/>
              </a:prstGeom>
              <a:solidFill>
                <a:srgbClr val="FFFFFF"/>
              </a:solidFill>
              <a:ln w="28575">
                <a:solidFill>
                  <a:srgbClr val="FFC000"/>
                </a:solidFill>
              </a:ln>
            </p:spPr>
            <p:txBody>
              <a:bodyPr wrap="none" rtlCol="0">
                <a:spAutoFit/>
              </a:bodyPr>
              <a:lstStyle/>
              <a:p>
                <a:r>
                  <a:rPr kumimoji="1" lang="ja-JP" altLang="en-US" sz="15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効果量</a:t>
                </a:r>
                <a:r>
                  <a:rPr kumimoji="1" lang="en-US" altLang="ja-JP" sz="15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err="1">
                    <a:solidFill>
                      <a:schemeClr val="tx1"/>
                    </a:solidFill>
                    <a:latin typeface="ＭＳ Ｐゴシック" panose="020B0600070205080204" pitchFamily="50" charset="-128"/>
                    <a:ea typeface="ＭＳ Ｐゴシック" panose="020B0600070205080204" pitchFamily="50" charset="-128"/>
                    <a:cs typeface="Meiryo UI" pitchFamily="50" charset="-128"/>
                  </a:rPr>
                  <a:t>ｔ</a:t>
                </a:r>
                <a:r>
                  <a:rPr kumimoji="1" lang="en-US" altLang="ja-JP" sz="15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rad>
                      <m:radPr>
                        <m:degHide m:val="on"/>
                        <m:ctrlPr>
                          <a:rPr kumimoji="1" lang="en-US" altLang="ja-JP" sz="1500" i="1" smtClean="0">
                            <a:solidFill>
                              <a:schemeClr val="tx1"/>
                            </a:solidFill>
                            <a:latin typeface="Cambria Math" panose="02040503050406030204" pitchFamily="18" charset="0"/>
                            <a:ea typeface="ＭＳ Ｐゴシック" panose="020B0600070205080204" pitchFamily="50" charset="-128"/>
                          </a:rPr>
                        </m:ctrlPr>
                      </m:radPr>
                      <m:deg/>
                      <m:e>
                        <m:r>
                          <m:rPr>
                            <m:nor/>
                          </m:rPr>
                          <a:rPr kumimoji="1" lang="en-US" altLang="ja-JP" sz="1500" dirty="0">
                            <a:solidFill>
                              <a:schemeClr val="tx1"/>
                            </a:solidFill>
                            <a:latin typeface="ＭＳ Ｐゴシック" panose="020B0600070205080204" pitchFamily="50" charset="-128"/>
                            <a:cs typeface="Meiryo UI" pitchFamily="50" charset="-128"/>
                          </a:rPr>
                          <m:t>1/</m:t>
                        </m:r>
                        <m:r>
                          <m:rPr>
                            <m:nor/>
                          </m:rPr>
                          <a:rPr kumimoji="1" lang="en-US" altLang="ja-JP" sz="1500" dirty="0">
                            <a:solidFill>
                              <a:schemeClr val="tx1"/>
                            </a:solidFill>
                            <a:latin typeface="ＭＳ Ｐゴシック" panose="020B0600070205080204" pitchFamily="50" charset="-128"/>
                            <a:cs typeface="Meiryo UI" pitchFamily="50" charset="-128"/>
                          </a:rPr>
                          <m:t>n</m:t>
                        </m:r>
                      </m:e>
                    </m:rad>
                  </m:oMath>
                </a14:m>
                <a:r>
                  <a:rPr kumimoji="1" lang="ja-JP" altLang="en-US" sz="1500" baseline="30000" dirty="0">
                    <a:latin typeface="ＭＳ Ｐゴシック" panose="020B0600070205080204" pitchFamily="50" charset="-128"/>
                    <a:ea typeface="ＭＳ Ｐゴシック" panose="020B0600070205080204" pitchFamily="50" charset="-128"/>
                    <a:cs typeface="Meiryo UI" pitchFamily="50" charset="-128"/>
                  </a:rPr>
                  <a:t>　注</a:t>
                </a:r>
              </a:p>
            </p:txBody>
          </p:sp>
        </mc:Choice>
        <mc:Fallback xmlns="">
          <p:sp>
            <p:nvSpPr>
              <p:cNvPr id="8" name="テキスト ボックス 7">
                <a:extLst>
                  <a:ext uri="{FF2B5EF4-FFF2-40B4-BE49-F238E27FC236}">
                    <a16:creationId xmlns:a16="http://schemas.microsoft.com/office/drawing/2014/main" id="{1291278C-0B17-4AC8-A634-C371CC65E19B}"/>
                  </a:ext>
                </a:extLst>
              </p:cNvPr>
              <p:cNvSpPr txBox="1">
                <a:spLocks noRot="1" noChangeAspect="1" noMove="1" noResize="1" noEditPoints="1" noAdjustHandles="1" noChangeArrowheads="1" noChangeShapeType="1" noTextEdit="1"/>
              </p:cNvSpPr>
              <p:nvPr/>
            </p:nvSpPr>
            <p:spPr>
              <a:xfrm>
                <a:off x="815478" y="4711410"/>
                <a:ext cx="1742465" cy="348044"/>
              </a:xfrm>
              <a:prstGeom prst="rect">
                <a:avLst/>
              </a:prstGeom>
              <a:blipFill>
                <a:blip r:embed="rId3"/>
                <a:stretch>
                  <a:fillRect l="-687" b="-9677"/>
                </a:stretch>
              </a:blipFill>
              <a:ln w="28575">
                <a:solidFill>
                  <a:srgbClr val="FFC000"/>
                </a:solidFill>
              </a:ln>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59405594-922A-4AE4-8A3E-003B635AF3D2}"/>
              </a:ext>
            </a:extLst>
          </p:cNvPr>
          <p:cNvSpPr/>
          <p:nvPr/>
        </p:nvSpPr>
        <p:spPr>
          <a:xfrm>
            <a:off x="2795283" y="5080620"/>
            <a:ext cx="696597" cy="148561"/>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F2DF7327-694A-4452-B859-260DB5308230}"/>
              </a:ext>
            </a:extLst>
          </p:cNvPr>
          <p:cNvCxnSpPr>
            <a:cxnSpLocks/>
          </p:cNvCxnSpPr>
          <p:nvPr/>
        </p:nvCxnSpPr>
        <p:spPr>
          <a:xfrm flipH="1">
            <a:off x="5916669" y="5539466"/>
            <a:ext cx="33129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C037A8FA-24A0-4DCA-8CC9-A2F20706D9C4}"/>
              </a:ext>
            </a:extLst>
          </p:cNvPr>
          <p:cNvSpPr/>
          <p:nvPr/>
        </p:nvSpPr>
        <p:spPr>
          <a:xfrm>
            <a:off x="5220072" y="5447973"/>
            <a:ext cx="696597" cy="18298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113E862-DD50-4749-BB3E-FD90CB8D50B5}"/>
              </a:ext>
            </a:extLst>
          </p:cNvPr>
          <p:cNvSpPr txBox="1"/>
          <p:nvPr/>
        </p:nvSpPr>
        <p:spPr>
          <a:xfrm>
            <a:off x="6229657" y="5362494"/>
            <a:ext cx="838691" cy="353943"/>
          </a:xfrm>
          <a:prstGeom prst="rect">
            <a:avLst/>
          </a:prstGeom>
          <a:noFill/>
        </p:spPr>
        <p:txBody>
          <a:bodyPr wrap="none" rtlCol="0">
            <a:spAutoFit/>
          </a:bodyPr>
          <a:lstStyle/>
          <a:p>
            <a:pPr algn="l"/>
            <a:r>
              <a:rPr kumimoji="1" lang="ja-JP" altLang="en-US"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検出力</a:t>
            </a:r>
          </a:p>
        </p:txBody>
      </p:sp>
      <p:cxnSp>
        <p:nvCxnSpPr>
          <p:cNvPr id="16" name="直線矢印コネクタ 15">
            <a:extLst>
              <a:ext uri="{FF2B5EF4-FFF2-40B4-BE49-F238E27FC236}">
                <a16:creationId xmlns:a16="http://schemas.microsoft.com/office/drawing/2014/main" id="{A55FB2AD-7E3B-4211-98CA-3936DA8FDE21}"/>
              </a:ext>
            </a:extLst>
          </p:cNvPr>
          <p:cNvCxnSpPr>
            <a:cxnSpLocks/>
          </p:cNvCxnSpPr>
          <p:nvPr/>
        </p:nvCxnSpPr>
        <p:spPr>
          <a:xfrm flipH="1">
            <a:off x="5916668" y="4952838"/>
            <a:ext cx="331299"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E19EFD42-464C-43A1-B190-8F1AEE568500}"/>
              </a:ext>
            </a:extLst>
          </p:cNvPr>
          <p:cNvSpPr txBox="1"/>
          <p:nvPr/>
        </p:nvSpPr>
        <p:spPr>
          <a:xfrm>
            <a:off x="6177371" y="4763087"/>
            <a:ext cx="1598515"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非心度（統計量</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21" name="直線矢印コネクタ 20">
            <a:extLst>
              <a:ext uri="{FF2B5EF4-FFF2-40B4-BE49-F238E27FC236}">
                <a16:creationId xmlns:a16="http://schemas.microsoft.com/office/drawing/2014/main" id="{3C285256-E129-4CD4-A2D7-6BDD47D29590}"/>
              </a:ext>
            </a:extLst>
          </p:cNvPr>
          <p:cNvCxnSpPr>
            <a:cxnSpLocks/>
          </p:cNvCxnSpPr>
          <p:nvPr/>
        </p:nvCxnSpPr>
        <p:spPr>
          <a:xfrm flipH="1">
            <a:off x="5916669" y="5157192"/>
            <a:ext cx="331299"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3131CF43-E52D-43AA-8AB6-2E7230A01019}"/>
              </a:ext>
            </a:extLst>
          </p:cNvPr>
          <p:cNvSpPr txBox="1"/>
          <p:nvPr/>
        </p:nvSpPr>
        <p:spPr>
          <a:xfrm>
            <a:off x="6177371" y="4994386"/>
            <a:ext cx="76174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cxnSp>
        <p:nvCxnSpPr>
          <p:cNvPr id="24" name="直線矢印コネクタ 23">
            <a:extLst>
              <a:ext uri="{FF2B5EF4-FFF2-40B4-BE49-F238E27FC236}">
                <a16:creationId xmlns:a16="http://schemas.microsoft.com/office/drawing/2014/main" id="{675DB51A-9224-48D5-BF47-792EABA79C51}"/>
              </a:ext>
            </a:extLst>
          </p:cNvPr>
          <p:cNvCxnSpPr>
            <a:cxnSpLocks/>
          </p:cNvCxnSpPr>
          <p:nvPr/>
        </p:nvCxnSpPr>
        <p:spPr>
          <a:xfrm flipH="1">
            <a:off x="4575248" y="2780928"/>
            <a:ext cx="1796952" cy="272418"/>
          </a:xfrm>
          <a:prstGeom prst="straightConnector1">
            <a:avLst/>
          </a:prstGeom>
          <a:ln w="317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C078C15F-0878-4397-9105-506214250AAF}"/>
              </a:ext>
            </a:extLst>
          </p:cNvPr>
          <p:cNvSpPr txBox="1"/>
          <p:nvPr/>
        </p:nvSpPr>
        <p:spPr>
          <a:xfrm>
            <a:off x="6300192" y="2564904"/>
            <a:ext cx="2448272" cy="784830"/>
          </a:xfrm>
          <a:prstGeom prst="rect">
            <a:avLst/>
          </a:prstGeom>
          <a:solidFill>
            <a:schemeClr val="accent6">
              <a:lumMod val="60000"/>
              <a:lumOff val="40000"/>
            </a:schemeClr>
          </a:solid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第二種の過誤を犯しやすい検定であったこと</a:t>
            </a:r>
            <a:r>
              <a:rPr kumimoji="1" lang="ja-JP" altLang="en-US" sz="1500" dirty="0">
                <a:solidFill>
                  <a:schemeClr val="bg1"/>
                </a:solidFill>
                <a:latin typeface="ＭＳ Ｐゴシック" panose="020B0600070205080204" pitchFamily="50" charset="-128"/>
                <a:cs typeface="Meiryo UI" pitchFamily="50" charset="-128"/>
              </a:rPr>
              <a:t>がわかる（標本サイズが小さいため）</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7" name="テキスト ボックス 26">
            <a:extLst>
              <a:ext uri="{FF2B5EF4-FFF2-40B4-BE49-F238E27FC236}">
                <a16:creationId xmlns:a16="http://schemas.microsoft.com/office/drawing/2014/main" id="{7958B5DD-AA0C-4165-BB6D-2E4FB084C790}"/>
              </a:ext>
            </a:extLst>
          </p:cNvPr>
          <p:cNvSpPr txBox="1"/>
          <p:nvPr/>
        </p:nvSpPr>
        <p:spPr>
          <a:xfrm>
            <a:off x="611560" y="5865255"/>
            <a:ext cx="3669538"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cs typeface="Meiryo UI" pitchFamily="50" charset="-128"/>
              </a:rPr>
              <a:t>注：いろいろある効果量のうち，</a:t>
            </a:r>
            <a:r>
              <a:rPr kumimoji="1" lang="en-US" altLang="ja-JP" sz="1500" dirty="0">
                <a:solidFill>
                  <a:schemeClr val="bg1"/>
                </a:solidFill>
                <a:latin typeface="ＭＳ Ｐゴシック" panose="020B0600070205080204" pitchFamily="50" charset="-128"/>
                <a:cs typeface="Meiryo UI" pitchFamily="50" charset="-128"/>
              </a:rPr>
              <a:t>Cohen’s d</a:t>
            </a:r>
          </a:p>
        </p:txBody>
      </p:sp>
    </p:spTree>
    <p:extLst>
      <p:ext uri="{BB962C8B-B14F-4D97-AF65-F5344CB8AC3E}">
        <p14:creationId xmlns:p14="http://schemas.microsoft.com/office/powerpoint/2010/main" val="293421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006445-70B7-4B7E-85A6-8799A63D8C0D}"/>
              </a:ext>
            </a:extLst>
          </p:cNvPr>
          <p:cNvSpPr>
            <a:spLocks noGrp="1"/>
          </p:cNvSpPr>
          <p:nvPr>
            <p:ph type="title"/>
          </p:nvPr>
        </p:nvSpPr>
        <p:spPr/>
        <p:txBody>
          <a:bodyPr/>
          <a:lstStyle/>
          <a:p>
            <a:r>
              <a:rPr kumimoji="1" lang="ja-JP" altLang="en-US" sz="3500" dirty="0"/>
              <a:t>補足　分析ツールを使った検定</a:t>
            </a:r>
          </a:p>
        </p:txBody>
      </p:sp>
      <p:pic>
        <p:nvPicPr>
          <p:cNvPr id="9" name="図 8">
            <a:extLst>
              <a:ext uri="{FF2B5EF4-FFF2-40B4-BE49-F238E27FC236}">
                <a16:creationId xmlns:a16="http://schemas.microsoft.com/office/drawing/2014/main" id="{587AB999-634C-4D47-B236-5FCA00E4B722}"/>
              </a:ext>
            </a:extLst>
          </p:cNvPr>
          <p:cNvPicPr/>
          <p:nvPr/>
        </p:nvPicPr>
        <p:blipFill rotWithShape="1">
          <a:blip r:embed="rId2" cstate="print">
            <a:extLst>
              <a:ext uri="{28A0092B-C50C-407E-A947-70E740481C1C}">
                <a14:useLocalDpi xmlns:a14="http://schemas.microsoft.com/office/drawing/2010/main" val="0"/>
              </a:ext>
            </a:extLst>
          </a:blip>
          <a:srcRect r="34736"/>
          <a:stretch/>
        </p:blipFill>
        <p:spPr bwMode="auto">
          <a:xfrm>
            <a:off x="3550514" y="2252436"/>
            <a:ext cx="2434505" cy="1558774"/>
          </a:xfrm>
          <a:prstGeom prst="rect">
            <a:avLst/>
          </a:prstGeom>
          <a:noFill/>
          <a:ln>
            <a:noFill/>
          </a:ln>
        </p:spPr>
      </p:pic>
      <p:pic>
        <p:nvPicPr>
          <p:cNvPr id="10" name="図 9">
            <a:extLst>
              <a:ext uri="{FF2B5EF4-FFF2-40B4-BE49-F238E27FC236}">
                <a16:creationId xmlns:a16="http://schemas.microsoft.com/office/drawing/2014/main" id="{18A18B54-1286-49AB-B56C-F16B7F1AF35A}"/>
              </a:ext>
            </a:extLst>
          </p:cNvPr>
          <p:cNvPicPr/>
          <p:nvPr/>
        </p:nvPicPr>
        <p:blipFill rotWithShape="1">
          <a:blip r:embed="rId3" cstate="print">
            <a:extLst>
              <a:ext uri="{28A0092B-C50C-407E-A947-70E740481C1C}">
                <a14:useLocalDpi xmlns:a14="http://schemas.microsoft.com/office/drawing/2010/main" val="0"/>
              </a:ext>
            </a:extLst>
          </a:blip>
          <a:srcRect r="29427" b="-253"/>
          <a:stretch/>
        </p:blipFill>
        <p:spPr bwMode="auto">
          <a:xfrm>
            <a:off x="6485265" y="2252436"/>
            <a:ext cx="2091300" cy="2112668"/>
          </a:xfrm>
          <a:prstGeom prst="rect">
            <a:avLst/>
          </a:prstGeom>
          <a:noFill/>
          <a:ln>
            <a:noFill/>
          </a:ln>
        </p:spPr>
      </p:pic>
      <p:pic>
        <p:nvPicPr>
          <p:cNvPr id="11" name="図 10">
            <a:extLst>
              <a:ext uri="{FF2B5EF4-FFF2-40B4-BE49-F238E27FC236}">
                <a16:creationId xmlns:a16="http://schemas.microsoft.com/office/drawing/2014/main" id="{9B0F468D-F40A-4157-BE7C-A1DB1879CA2D}"/>
              </a:ext>
            </a:extLst>
          </p:cNvPr>
          <p:cNvPicPr/>
          <p:nvPr/>
        </p:nvPicPr>
        <p:blipFill rotWithShape="1">
          <a:blip r:embed="rId4" cstate="print">
            <a:extLst>
              <a:ext uri="{28A0092B-C50C-407E-A947-70E740481C1C}">
                <a14:useLocalDpi xmlns:a14="http://schemas.microsoft.com/office/drawing/2010/main" val="0"/>
              </a:ext>
            </a:extLst>
          </a:blip>
          <a:srcRect l="490" t="15472" r="55042" b="51886"/>
          <a:stretch/>
        </p:blipFill>
        <p:spPr bwMode="auto">
          <a:xfrm>
            <a:off x="2850576" y="3998590"/>
            <a:ext cx="2905947" cy="2191445"/>
          </a:xfrm>
          <a:prstGeom prst="rect">
            <a:avLst/>
          </a:prstGeom>
          <a:noFill/>
          <a:ln>
            <a:noFill/>
          </a:ln>
          <a:extLst>
            <a:ext uri="{53640926-AAD7-44D8-BBD7-CCE9431645EC}">
              <a14:shadowObscured xmlns:a14="http://schemas.microsoft.com/office/drawing/2010/main"/>
            </a:ext>
          </a:extLst>
        </p:spPr>
      </p:pic>
      <p:pic>
        <p:nvPicPr>
          <p:cNvPr id="17" name="図 16">
            <a:extLst>
              <a:ext uri="{FF2B5EF4-FFF2-40B4-BE49-F238E27FC236}">
                <a16:creationId xmlns:a16="http://schemas.microsoft.com/office/drawing/2014/main" id="{7B752B8F-6685-4D55-A3A1-22D3890CB3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2217066"/>
            <a:ext cx="2622684" cy="1597097"/>
          </a:xfrm>
          <a:prstGeom prst="rect">
            <a:avLst/>
          </a:prstGeom>
        </p:spPr>
      </p:pic>
      <p:sp>
        <p:nvSpPr>
          <p:cNvPr id="19" name="矢印: 右 18">
            <a:extLst>
              <a:ext uri="{FF2B5EF4-FFF2-40B4-BE49-F238E27FC236}">
                <a16:creationId xmlns:a16="http://schemas.microsoft.com/office/drawing/2014/main" id="{B6C23D34-DA26-4494-8BED-1F9A8B765A8F}"/>
              </a:ext>
            </a:extLst>
          </p:cNvPr>
          <p:cNvSpPr/>
          <p:nvPr/>
        </p:nvSpPr>
        <p:spPr>
          <a:xfrm>
            <a:off x="6027155" y="2585149"/>
            <a:ext cx="432048"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386D5AD-5F22-4E1A-A512-D791011492CB}"/>
              </a:ext>
            </a:extLst>
          </p:cNvPr>
          <p:cNvSpPr/>
          <p:nvPr/>
        </p:nvSpPr>
        <p:spPr>
          <a:xfrm>
            <a:off x="1411630" y="2591129"/>
            <a:ext cx="763877" cy="122008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471E6EB-D7F7-4CA9-9C75-2E1839DAA153}"/>
              </a:ext>
            </a:extLst>
          </p:cNvPr>
          <p:cNvSpPr/>
          <p:nvPr/>
        </p:nvSpPr>
        <p:spPr>
          <a:xfrm>
            <a:off x="7668342" y="2584816"/>
            <a:ext cx="714539" cy="14842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7C5C15C-ADC4-4AA7-B425-2E967F63035B}"/>
              </a:ext>
            </a:extLst>
          </p:cNvPr>
          <p:cNvSpPr/>
          <p:nvPr/>
        </p:nvSpPr>
        <p:spPr>
          <a:xfrm>
            <a:off x="2205904" y="2594082"/>
            <a:ext cx="781920" cy="1220081"/>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82B0A8F-E28E-4060-8744-24228E1359BD}"/>
              </a:ext>
            </a:extLst>
          </p:cNvPr>
          <p:cNvSpPr/>
          <p:nvPr/>
        </p:nvSpPr>
        <p:spPr>
          <a:xfrm>
            <a:off x="7668343" y="2778645"/>
            <a:ext cx="711995" cy="148429"/>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ED9E02C-1155-4808-81AC-2EDFCEFD14EC}"/>
              </a:ext>
            </a:extLst>
          </p:cNvPr>
          <p:cNvSpPr txBox="1"/>
          <p:nvPr/>
        </p:nvSpPr>
        <p:spPr>
          <a:xfrm>
            <a:off x="4910631" y="5876835"/>
            <a:ext cx="1005403" cy="338554"/>
          </a:xfrm>
          <a:prstGeom prst="rect">
            <a:avLst/>
          </a:prstGeom>
          <a:solidFill>
            <a:srgbClr val="FFFFFF"/>
          </a:solidFill>
        </p:spPr>
        <p:txBody>
          <a:bodyPr wrap="none" rtlCol="0">
            <a:spAutoFit/>
          </a:bodyPr>
          <a:lstStyle/>
          <a:p>
            <a:pPr algn="l"/>
            <a:r>
              <a:rPr kumimoji="1" lang="ja-JP" altLang="en-US" sz="16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25" name="テキスト ボックス 24">
            <a:extLst>
              <a:ext uri="{FF2B5EF4-FFF2-40B4-BE49-F238E27FC236}">
                <a16:creationId xmlns:a16="http://schemas.microsoft.com/office/drawing/2014/main" id="{7CA0BC04-7980-4711-A065-EA49ABF0C80A}"/>
              </a:ext>
            </a:extLst>
          </p:cNvPr>
          <p:cNvSpPr txBox="1"/>
          <p:nvPr/>
        </p:nvSpPr>
        <p:spPr>
          <a:xfrm>
            <a:off x="4910631" y="5328036"/>
            <a:ext cx="1415772" cy="338554"/>
          </a:xfrm>
          <a:prstGeom prst="rect">
            <a:avLst/>
          </a:prstGeom>
          <a:solidFill>
            <a:srgbClr val="FFFFFF"/>
          </a:solidFill>
        </p:spPr>
        <p:txBody>
          <a:bodyPr wrap="none" rtlCol="0">
            <a:spAutoFit/>
          </a:bodyPr>
          <a:lstStyle/>
          <a:p>
            <a:pPr algn="l"/>
            <a:r>
              <a:rPr kumimoji="1" lang="ja-JP" altLang="en-US" sz="16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←検定統計量</a:t>
            </a:r>
          </a:p>
        </p:txBody>
      </p:sp>
      <p:sp>
        <p:nvSpPr>
          <p:cNvPr id="26" name="フリーフォーム: 図形 25">
            <a:extLst>
              <a:ext uri="{FF2B5EF4-FFF2-40B4-BE49-F238E27FC236}">
                <a16:creationId xmlns:a16="http://schemas.microsoft.com/office/drawing/2014/main" id="{AAF53291-9147-431C-BAEA-E3AA6EB304B3}"/>
              </a:ext>
            </a:extLst>
          </p:cNvPr>
          <p:cNvSpPr/>
          <p:nvPr/>
        </p:nvSpPr>
        <p:spPr>
          <a:xfrm>
            <a:off x="6084942" y="5519279"/>
            <a:ext cx="545806" cy="542925"/>
          </a:xfrm>
          <a:custGeom>
            <a:avLst/>
            <a:gdLst>
              <a:gd name="connsiteX0" fmla="*/ 323850 w 545806"/>
              <a:gd name="connsiteY0" fmla="*/ 0 h 542925"/>
              <a:gd name="connsiteX1" fmla="*/ 533400 w 545806"/>
              <a:gd name="connsiteY1" fmla="*/ 247650 h 542925"/>
              <a:gd name="connsiteX2" fmla="*/ 0 w 545806"/>
              <a:gd name="connsiteY2" fmla="*/ 542925 h 542925"/>
              <a:gd name="connsiteX3" fmla="*/ 0 w 545806"/>
              <a:gd name="connsiteY3" fmla="*/ 542925 h 542925"/>
            </a:gdLst>
            <a:ahLst/>
            <a:cxnLst>
              <a:cxn ang="0">
                <a:pos x="connsiteX0" y="connsiteY0"/>
              </a:cxn>
              <a:cxn ang="0">
                <a:pos x="connsiteX1" y="connsiteY1"/>
              </a:cxn>
              <a:cxn ang="0">
                <a:pos x="connsiteX2" y="connsiteY2"/>
              </a:cxn>
              <a:cxn ang="0">
                <a:pos x="connsiteX3" y="connsiteY3"/>
              </a:cxn>
            </a:cxnLst>
            <a:rect l="l" t="t" r="r" b="b"/>
            <a:pathLst>
              <a:path w="545806" h="542925">
                <a:moveTo>
                  <a:pt x="323850" y="0"/>
                </a:moveTo>
                <a:cubicBezTo>
                  <a:pt x="455612" y="78581"/>
                  <a:pt x="587375" y="157163"/>
                  <a:pt x="533400" y="247650"/>
                </a:cubicBezTo>
                <a:cubicBezTo>
                  <a:pt x="479425" y="338137"/>
                  <a:pt x="0" y="542925"/>
                  <a:pt x="0" y="542925"/>
                </a:cubicBezTo>
                <a:lnTo>
                  <a:pt x="0" y="542925"/>
                </a:lnTo>
              </a:path>
            </a:pathLst>
          </a:custGeom>
          <a:noFill/>
          <a:ln w="31750">
            <a:solidFill>
              <a:srgbClr val="FFFF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DA4AF04-C3C7-449D-B877-EC6EC8385467}"/>
              </a:ext>
            </a:extLst>
          </p:cNvPr>
          <p:cNvSpPr txBox="1"/>
          <p:nvPr/>
        </p:nvSpPr>
        <p:spPr>
          <a:xfrm>
            <a:off x="7452320" y="3271380"/>
            <a:ext cx="1005403" cy="338554"/>
          </a:xfrm>
          <a:prstGeom prst="rect">
            <a:avLst/>
          </a:prstGeom>
          <a:noFill/>
        </p:spPr>
        <p:txBody>
          <a:bodyPr wrap="none" rtlCol="0">
            <a:spAutoFit/>
          </a:bodyPr>
          <a:lstStyle/>
          <a:p>
            <a:pPr algn="l"/>
            <a:r>
              <a:rPr kumimoji="1" lang="ja-JP" altLang="en-US" sz="16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有意水準</a:t>
            </a:r>
          </a:p>
        </p:txBody>
      </p:sp>
      <p:cxnSp>
        <p:nvCxnSpPr>
          <p:cNvPr id="28" name="直線矢印コネクタ 27">
            <a:extLst>
              <a:ext uri="{FF2B5EF4-FFF2-40B4-BE49-F238E27FC236}">
                <a16:creationId xmlns:a16="http://schemas.microsoft.com/office/drawing/2014/main" id="{107DCD8B-8C69-4C75-A91C-B154E925A118}"/>
              </a:ext>
            </a:extLst>
          </p:cNvPr>
          <p:cNvCxnSpPr/>
          <p:nvPr/>
        </p:nvCxnSpPr>
        <p:spPr>
          <a:xfrm flipH="1">
            <a:off x="7314891" y="3450087"/>
            <a:ext cx="216024" cy="0"/>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9ECA7418-83D8-40A5-BDA3-C04CECF114A8}"/>
              </a:ext>
            </a:extLst>
          </p:cNvPr>
          <p:cNvSpPr txBox="1"/>
          <p:nvPr/>
        </p:nvSpPr>
        <p:spPr>
          <a:xfrm>
            <a:off x="6710831" y="5340977"/>
            <a:ext cx="1872208" cy="784830"/>
          </a:xfrm>
          <a:prstGeom prst="rect">
            <a:avLst/>
          </a:prstGeom>
          <a:solidFill>
            <a:srgbClr val="00B050"/>
          </a:solidFill>
        </p:spPr>
        <p:txBody>
          <a:bodyPr wrap="square" rtlCol="0">
            <a:spAutoFit/>
          </a:bodyPr>
          <a:lstStyle/>
          <a:p>
            <a:pPr algn="just"/>
            <a:r>
              <a:rPr kumimoji="1" lang="ja-JP" altLang="en-US" sz="1500" dirty="0">
                <a:solidFill>
                  <a:srgbClr val="FFFFFF"/>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en-US" altLang="ja-JP" sz="1500" dirty="0">
                <a:solidFill>
                  <a:srgbClr val="FFFFFF"/>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1500" dirty="0">
                <a:solidFill>
                  <a:srgbClr val="FFFFFF"/>
                </a:solidFill>
                <a:latin typeface="ＭＳ Ｐゴシック" panose="020B0600070205080204" pitchFamily="50" charset="-128"/>
                <a:ea typeface="ＭＳ Ｐゴシック" panose="020B0600070205080204" pitchFamily="50" charset="-128"/>
                <a:cs typeface="Meiryo UI" pitchFamily="50" charset="-128"/>
              </a:rPr>
              <a:t>の絶対値の方が大きいので帰無仮説を棄却</a:t>
            </a:r>
          </a:p>
        </p:txBody>
      </p:sp>
      <p:sp>
        <p:nvSpPr>
          <p:cNvPr id="31" name="矢印: 右 30">
            <a:extLst>
              <a:ext uri="{FF2B5EF4-FFF2-40B4-BE49-F238E27FC236}">
                <a16:creationId xmlns:a16="http://schemas.microsoft.com/office/drawing/2014/main" id="{CF4B3668-DFC3-474B-98DC-62F8C457E877}"/>
              </a:ext>
            </a:extLst>
          </p:cNvPr>
          <p:cNvSpPr/>
          <p:nvPr/>
        </p:nvSpPr>
        <p:spPr>
          <a:xfrm rot="8614475">
            <a:off x="5798849" y="3821820"/>
            <a:ext cx="432048"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CEA32413-5E29-489A-A553-72503893061A}"/>
              </a:ext>
            </a:extLst>
          </p:cNvPr>
          <p:cNvSpPr/>
          <p:nvPr/>
        </p:nvSpPr>
        <p:spPr>
          <a:xfrm>
            <a:off x="3052319" y="2672839"/>
            <a:ext cx="432048"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8DE2E3E-40B0-4AA8-B780-CCD69757A821}"/>
              </a:ext>
            </a:extLst>
          </p:cNvPr>
          <p:cNvSpPr/>
          <p:nvPr/>
        </p:nvSpPr>
        <p:spPr>
          <a:xfrm>
            <a:off x="3052319" y="5423098"/>
            <a:ext cx="1858312" cy="166142"/>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4C0ED14F-0C1B-4511-A7C2-465A07E263C0}"/>
              </a:ext>
            </a:extLst>
          </p:cNvPr>
          <p:cNvSpPr/>
          <p:nvPr/>
        </p:nvSpPr>
        <p:spPr>
          <a:xfrm>
            <a:off x="3039582" y="5991849"/>
            <a:ext cx="1858312" cy="166142"/>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747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8390FD-CC18-4DA1-9562-2ADC084E1A8A}"/>
              </a:ext>
            </a:extLst>
          </p:cNvPr>
          <p:cNvSpPr>
            <a:spLocks noGrp="1"/>
          </p:cNvSpPr>
          <p:nvPr>
            <p:ph type="title"/>
          </p:nvPr>
        </p:nvSpPr>
        <p:spPr/>
        <p:txBody>
          <a:bodyPr/>
          <a:lstStyle/>
          <a:p>
            <a:r>
              <a:rPr kumimoji="1" lang="ja-JP" altLang="en-US" sz="2500" dirty="0"/>
              <a:t>（</a:t>
            </a:r>
            <a:r>
              <a:rPr kumimoji="1" lang="en-US" altLang="ja-JP" sz="2500" dirty="0"/>
              <a:t>2</a:t>
            </a:r>
            <a:r>
              <a:rPr kumimoji="1" lang="ja-JP" altLang="en-US" sz="2500" dirty="0"/>
              <a:t>群の平均の差の検定を実施するための）</a:t>
            </a:r>
            <a:br>
              <a:rPr kumimoji="1" lang="en-US" altLang="ja-JP" dirty="0"/>
            </a:br>
            <a:r>
              <a:rPr kumimoji="1" lang="ja-JP" altLang="en-US" sz="3500" dirty="0"/>
              <a:t>２つの条件</a:t>
            </a:r>
          </a:p>
        </p:txBody>
      </p:sp>
      <p:sp>
        <p:nvSpPr>
          <p:cNvPr id="4" name="テキスト ボックス 3">
            <a:extLst>
              <a:ext uri="{FF2B5EF4-FFF2-40B4-BE49-F238E27FC236}">
                <a16:creationId xmlns:a16="http://schemas.microsoft.com/office/drawing/2014/main" id="{F790ECB4-0591-4751-8D3D-1A7CD36AF0AB}"/>
              </a:ext>
            </a:extLst>
          </p:cNvPr>
          <p:cNvSpPr txBox="1"/>
          <p:nvPr/>
        </p:nvSpPr>
        <p:spPr>
          <a:xfrm>
            <a:off x="605172" y="1859739"/>
            <a:ext cx="7866384" cy="2015936"/>
          </a:xfrm>
          <a:prstGeom prst="rect">
            <a:avLst/>
          </a:prstGeom>
          <a:noFill/>
        </p:spPr>
        <p:txBody>
          <a:bodyPr wrap="squar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①量的データで，正規分布に従っている（</a:t>
            </a:r>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正規性</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marL="720000" indent="-540000"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理由：異なる分布同士は比較できないし，そもそも検定統計量の生起確率を計算できない。</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marL="720000" indent="-540000"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対処法：質的データの場合には，第</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章の</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ノンパラメトリック検定</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を用いる（量的データならば，平均値は中心極限定理から正規分布に従うので，あまり気にしない）。</a:t>
            </a:r>
          </a:p>
        </p:txBody>
      </p:sp>
      <p:sp>
        <p:nvSpPr>
          <p:cNvPr id="5" name="テキスト ボックス 4">
            <a:extLst>
              <a:ext uri="{FF2B5EF4-FFF2-40B4-BE49-F238E27FC236}">
                <a16:creationId xmlns:a16="http://schemas.microsoft.com/office/drawing/2014/main" id="{F1DB2FC0-A5E4-4315-8B40-6C9CC9C2475B}"/>
              </a:ext>
            </a:extLst>
          </p:cNvPr>
          <p:cNvSpPr txBox="1"/>
          <p:nvPr/>
        </p:nvSpPr>
        <p:spPr>
          <a:xfrm>
            <a:off x="611560" y="3933056"/>
            <a:ext cx="7672293" cy="2323713"/>
          </a:xfrm>
          <a:prstGeom prst="rect">
            <a:avLst/>
          </a:prstGeom>
          <a:noFill/>
        </p:spPr>
        <p:txBody>
          <a:bodyPr wrap="none" rtlCol="0">
            <a:spAutoFit/>
          </a:bodyPr>
          <a:lstStyle/>
          <a:p>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②</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cs typeface="Meiryo UI" pitchFamily="50" charset="-128"/>
              </a:rPr>
              <a:t>対応のない場合のみ）</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両群の分散が等しい（</a:t>
            </a:r>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等分散性</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理由：検定統計量が</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２群共通の分散</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を使って導き出されているから。</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対処法：仮定できない場合は</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ウェルチの</a:t>
            </a:r>
            <a:r>
              <a:rPr kumimoji="1" lang="ja-JP" altLang="en-US" sz="2000" dirty="0" err="1">
                <a:solidFill>
                  <a:srgbClr val="FFC000"/>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検定</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を用いる（次に解説）。</a:t>
            </a:r>
          </a:p>
        </p:txBody>
      </p:sp>
      <p:graphicFrame>
        <p:nvGraphicFramePr>
          <p:cNvPr id="6" name="オブジェクト 5">
            <a:extLst>
              <a:ext uri="{FF2B5EF4-FFF2-40B4-BE49-F238E27FC236}">
                <a16:creationId xmlns:a16="http://schemas.microsoft.com/office/drawing/2014/main" id="{314ADA08-5F0E-44EC-A829-B6C9C4D9F37B}"/>
              </a:ext>
            </a:extLst>
          </p:cNvPr>
          <p:cNvGraphicFramePr>
            <a:graphicFrameLocks noChangeAspect="1"/>
          </p:cNvGraphicFramePr>
          <p:nvPr>
            <p:extLst>
              <p:ext uri="{D42A27DB-BD31-4B8C-83A1-F6EECF244321}">
                <p14:modId xmlns:p14="http://schemas.microsoft.com/office/powerpoint/2010/main" val="3721963112"/>
              </p:ext>
            </p:extLst>
          </p:nvPr>
        </p:nvGraphicFramePr>
        <p:xfrm>
          <a:off x="4196597" y="4756099"/>
          <a:ext cx="2109787" cy="1079500"/>
        </p:xfrm>
        <a:graphic>
          <a:graphicData uri="http://schemas.openxmlformats.org/presentationml/2006/ole">
            <mc:AlternateContent xmlns:mc="http://schemas.openxmlformats.org/markup-compatibility/2006">
              <mc:Choice xmlns:v="urn:schemas-microsoft-com:vml" Requires="v">
                <p:oleObj spid="_x0000_s17486" name="Equation" r:id="rId3" imgW="1384200" imgH="711000" progId="Equation.DSMT4">
                  <p:embed/>
                </p:oleObj>
              </mc:Choice>
              <mc:Fallback>
                <p:oleObj name="Equation" r:id="rId3" imgW="1384200" imgH="711000" progId="Equation.DSMT4">
                  <p:embed/>
                  <p:pic>
                    <p:nvPicPr>
                      <p:cNvPr id="5" name="オブジェクト 4">
                        <a:extLst>
                          <a:ext uri="{FF2B5EF4-FFF2-40B4-BE49-F238E27FC236}">
                            <a16:creationId xmlns:a16="http://schemas.microsoft.com/office/drawing/2014/main" id="{5FC2471B-F67B-4A92-8EA9-A3C9D4E13DF9}"/>
                          </a:ext>
                        </a:extLst>
                      </p:cNvPr>
                      <p:cNvPicPr>
                        <a:picLocks noChangeAspect="1" noChangeArrowheads="1"/>
                      </p:cNvPicPr>
                      <p:nvPr/>
                    </p:nvPicPr>
                    <p:blipFill>
                      <a:blip r:embed="rId4"/>
                      <a:srcRect/>
                      <a:stretch>
                        <a:fillRect/>
                      </a:stretch>
                    </p:blipFill>
                    <p:spPr bwMode="auto">
                      <a:xfrm>
                        <a:off x="4196597" y="4756099"/>
                        <a:ext cx="2109787" cy="1079500"/>
                      </a:xfrm>
                      <a:prstGeom prst="rect">
                        <a:avLst/>
                      </a:prstGeom>
                      <a:noFill/>
                    </p:spPr>
                  </p:pic>
                </p:oleObj>
              </mc:Fallback>
            </mc:AlternateContent>
          </a:graphicData>
        </a:graphic>
      </p:graphicFrame>
      <p:graphicFrame>
        <p:nvGraphicFramePr>
          <p:cNvPr id="7" name="オブジェクト 6">
            <a:extLst>
              <a:ext uri="{FF2B5EF4-FFF2-40B4-BE49-F238E27FC236}">
                <a16:creationId xmlns:a16="http://schemas.microsoft.com/office/drawing/2014/main" id="{F97BA6CC-2D25-4D7A-A720-CC416BEC5943}"/>
              </a:ext>
            </a:extLst>
          </p:cNvPr>
          <p:cNvGraphicFramePr>
            <a:graphicFrameLocks noChangeAspect="1"/>
          </p:cNvGraphicFramePr>
          <p:nvPr>
            <p:extLst>
              <p:ext uri="{D42A27DB-BD31-4B8C-83A1-F6EECF244321}">
                <p14:modId xmlns:p14="http://schemas.microsoft.com/office/powerpoint/2010/main" val="3563228506"/>
              </p:ext>
            </p:extLst>
          </p:nvPr>
        </p:nvGraphicFramePr>
        <p:xfrm>
          <a:off x="1649956" y="4756099"/>
          <a:ext cx="2149475" cy="1079500"/>
        </p:xfrm>
        <a:graphic>
          <a:graphicData uri="http://schemas.openxmlformats.org/presentationml/2006/ole">
            <mc:AlternateContent xmlns:mc="http://schemas.openxmlformats.org/markup-compatibility/2006">
              <mc:Choice xmlns:v="urn:schemas-microsoft-com:vml" Requires="v">
                <p:oleObj spid="_x0000_s17487" name="Equation" r:id="rId5" imgW="1409400" imgH="711000" progId="Equation.DSMT4">
                  <p:embed/>
                </p:oleObj>
              </mc:Choice>
              <mc:Fallback>
                <p:oleObj name="Equation" r:id="rId5" imgW="1409400" imgH="711000" progId="Equation.DSMT4">
                  <p:embed/>
                  <p:pic>
                    <p:nvPicPr>
                      <p:cNvPr id="23" name="オブジェクト 22">
                        <a:extLst>
                          <a:ext uri="{FF2B5EF4-FFF2-40B4-BE49-F238E27FC236}">
                            <a16:creationId xmlns:a16="http://schemas.microsoft.com/office/drawing/2014/main" id="{FD4EF21D-7EAB-4C66-AC64-3FDE60C58D22}"/>
                          </a:ext>
                        </a:extLst>
                      </p:cNvPr>
                      <p:cNvPicPr>
                        <a:picLocks noChangeAspect="1" noChangeArrowheads="1"/>
                      </p:cNvPicPr>
                      <p:nvPr/>
                    </p:nvPicPr>
                    <p:blipFill>
                      <a:blip r:embed="rId6"/>
                      <a:srcRect/>
                      <a:stretch>
                        <a:fillRect/>
                      </a:stretch>
                    </p:blipFill>
                    <p:spPr bwMode="auto">
                      <a:xfrm>
                        <a:off x="1649956" y="4756099"/>
                        <a:ext cx="2149475" cy="1079500"/>
                      </a:xfrm>
                      <a:prstGeom prst="rect">
                        <a:avLst/>
                      </a:prstGeom>
                      <a:noFill/>
                    </p:spPr>
                  </p:pic>
                </p:oleObj>
              </mc:Fallback>
            </mc:AlternateContent>
          </a:graphicData>
        </a:graphic>
      </p:graphicFrame>
      <p:cxnSp>
        <p:nvCxnSpPr>
          <p:cNvPr id="9" name="直線矢印コネクタ 8">
            <a:extLst>
              <a:ext uri="{FF2B5EF4-FFF2-40B4-BE49-F238E27FC236}">
                <a16:creationId xmlns:a16="http://schemas.microsoft.com/office/drawing/2014/main" id="{69D14B37-4F14-4FA4-B128-93E15A5D775F}"/>
              </a:ext>
            </a:extLst>
          </p:cNvPr>
          <p:cNvCxnSpPr>
            <a:cxnSpLocks/>
          </p:cNvCxnSpPr>
          <p:nvPr/>
        </p:nvCxnSpPr>
        <p:spPr>
          <a:xfrm flipH="1">
            <a:off x="2771800" y="4667763"/>
            <a:ext cx="1557117" cy="664400"/>
          </a:xfrm>
          <a:prstGeom prst="straightConnector1">
            <a:avLst/>
          </a:prstGeom>
          <a:ln w="31750">
            <a:solidFill>
              <a:srgbClr val="FFFF00">
                <a:alpha val="67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06E67246-7766-416C-8440-86B3EA752ED5}"/>
              </a:ext>
            </a:extLst>
          </p:cNvPr>
          <p:cNvCxnSpPr>
            <a:cxnSpLocks/>
          </p:cNvCxnSpPr>
          <p:nvPr/>
        </p:nvCxnSpPr>
        <p:spPr>
          <a:xfrm>
            <a:off x="4608144" y="4667763"/>
            <a:ext cx="477979" cy="649868"/>
          </a:xfrm>
          <a:prstGeom prst="straightConnector1">
            <a:avLst/>
          </a:prstGeom>
          <a:ln w="31750">
            <a:solidFill>
              <a:srgbClr val="FFFF00">
                <a:alpha val="67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09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76867C2A-0C75-4154-9EE9-F2B1EA78159D}"/>
              </a:ext>
            </a:extLst>
          </p:cNvPr>
          <p:cNvSpPr/>
          <p:nvPr/>
        </p:nvSpPr>
        <p:spPr>
          <a:xfrm>
            <a:off x="827584" y="2049127"/>
            <a:ext cx="2974621" cy="2016224"/>
          </a:xfrm>
          <a:prstGeom prst="rect">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E295432-52EE-4E4D-AE5C-A85FF92DABF0}"/>
              </a:ext>
            </a:extLst>
          </p:cNvPr>
          <p:cNvSpPr/>
          <p:nvPr/>
        </p:nvSpPr>
        <p:spPr>
          <a:xfrm>
            <a:off x="2308003" y="3180903"/>
            <a:ext cx="890627" cy="332810"/>
          </a:xfrm>
          <a:prstGeom prst="roundRect">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DAE80DC-96E9-417C-A653-EB1F6B07C131}"/>
              </a:ext>
            </a:extLst>
          </p:cNvPr>
          <p:cNvSpPr>
            <a:spLocks noGrp="1"/>
          </p:cNvSpPr>
          <p:nvPr>
            <p:ph type="title"/>
          </p:nvPr>
        </p:nvSpPr>
        <p:spPr/>
        <p:txBody>
          <a:bodyPr/>
          <a:lstStyle/>
          <a:p>
            <a:r>
              <a:rPr kumimoji="1" lang="ja-JP" altLang="en-US" sz="3500" dirty="0"/>
              <a:t>ウェルチの</a:t>
            </a:r>
            <a:r>
              <a:rPr kumimoji="1" lang="ja-JP" altLang="en-US" sz="3500" dirty="0" err="1"/>
              <a:t>ｔ</a:t>
            </a:r>
            <a:r>
              <a:rPr kumimoji="1" lang="ja-JP" altLang="en-US" sz="3500" dirty="0"/>
              <a:t>検定</a:t>
            </a:r>
            <a:br>
              <a:rPr kumimoji="1" lang="en-US" altLang="ja-JP" dirty="0"/>
            </a:br>
            <a:r>
              <a:rPr kumimoji="1" lang="ja-JP" altLang="en-US" sz="2500" dirty="0"/>
              <a:t>（両群の異なる分散を残して検定する方法）</a:t>
            </a:r>
          </a:p>
        </p:txBody>
      </p:sp>
      <p:graphicFrame>
        <p:nvGraphicFramePr>
          <p:cNvPr id="5" name="オブジェクト 4">
            <a:extLst>
              <a:ext uri="{FF2B5EF4-FFF2-40B4-BE49-F238E27FC236}">
                <a16:creationId xmlns:a16="http://schemas.microsoft.com/office/drawing/2014/main" id="{0A87E6F3-8DC1-4EF0-85D7-A92EAACCA470}"/>
              </a:ext>
            </a:extLst>
          </p:cNvPr>
          <p:cNvGraphicFramePr>
            <a:graphicFrameLocks noChangeAspect="1"/>
          </p:cNvGraphicFramePr>
          <p:nvPr>
            <p:extLst>
              <p:ext uri="{D42A27DB-BD31-4B8C-83A1-F6EECF244321}">
                <p14:modId xmlns:p14="http://schemas.microsoft.com/office/powerpoint/2010/main" val="1963047469"/>
              </p:ext>
            </p:extLst>
          </p:nvPr>
        </p:nvGraphicFramePr>
        <p:xfrm>
          <a:off x="1302867" y="2747289"/>
          <a:ext cx="2010271" cy="1200037"/>
        </p:xfrm>
        <a:graphic>
          <a:graphicData uri="http://schemas.openxmlformats.org/presentationml/2006/ole">
            <mc:AlternateContent xmlns:mc="http://schemas.openxmlformats.org/markup-compatibility/2006">
              <mc:Choice xmlns:v="urn:schemas-microsoft-com:vml" Requires="v">
                <p:oleObj spid="_x0000_s18513" name="Equation" r:id="rId3" imgW="1155600" imgH="685800" progId="Equation.DSMT4">
                  <p:embed/>
                </p:oleObj>
              </mc:Choice>
              <mc:Fallback>
                <p:oleObj name="Equation" r:id="rId3" imgW="1155600" imgH="685800" progId="Equation.DSMT4">
                  <p:embed/>
                  <p:pic>
                    <p:nvPicPr>
                      <p:cNvPr id="0" name="Object 1"/>
                      <p:cNvPicPr>
                        <a:picLocks noChangeAspect="1" noChangeArrowheads="1"/>
                      </p:cNvPicPr>
                      <p:nvPr/>
                    </p:nvPicPr>
                    <p:blipFill>
                      <a:blip r:embed="rId4"/>
                      <a:srcRect/>
                      <a:stretch>
                        <a:fillRect/>
                      </a:stretch>
                    </p:blipFill>
                    <p:spPr bwMode="auto">
                      <a:xfrm>
                        <a:off x="1302867" y="2747289"/>
                        <a:ext cx="2010271" cy="1200037"/>
                      </a:xfrm>
                      <a:prstGeom prst="rect">
                        <a:avLst/>
                      </a:prstGeom>
                      <a:noFill/>
                    </p:spPr>
                  </p:pic>
                </p:oleObj>
              </mc:Fallback>
            </mc:AlternateContent>
          </a:graphicData>
        </a:graphic>
      </p:graphicFrame>
      <p:graphicFrame>
        <p:nvGraphicFramePr>
          <p:cNvPr id="7" name="オブジェクト 6">
            <a:extLst>
              <a:ext uri="{FF2B5EF4-FFF2-40B4-BE49-F238E27FC236}">
                <a16:creationId xmlns:a16="http://schemas.microsoft.com/office/drawing/2014/main" id="{394C6D96-62C1-499D-9644-6A265472EB6A}"/>
              </a:ext>
            </a:extLst>
          </p:cNvPr>
          <p:cNvGraphicFramePr>
            <a:graphicFrameLocks noChangeAspect="1"/>
          </p:cNvGraphicFramePr>
          <p:nvPr>
            <p:extLst>
              <p:ext uri="{D42A27DB-BD31-4B8C-83A1-F6EECF244321}">
                <p14:modId xmlns:p14="http://schemas.microsoft.com/office/powerpoint/2010/main" val="3735582445"/>
              </p:ext>
            </p:extLst>
          </p:nvPr>
        </p:nvGraphicFramePr>
        <p:xfrm>
          <a:off x="5169626" y="2680874"/>
          <a:ext cx="2404489" cy="1365455"/>
        </p:xfrm>
        <a:graphic>
          <a:graphicData uri="http://schemas.openxmlformats.org/presentationml/2006/ole">
            <mc:AlternateContent xmlns:mc="http://schemas.openxmlformats.org/markup-compatibility/2006">
              <mc:Choice xmlns:v="urn:schemas-microsoft-com:vml" Requires="v">
                <p:oleObj spid="_x0000_s18514" name="Equation" r:id="rId5" imgW="1663560" imgH="939600" progId="Equation.DSMT4">
                  <p:embed/>
                </p:oleObj>
              </mc:Choice>
              <mc:Fallback>
                <p:oleObj name="Equation" r:id="rId5" imgW="1663560" imgH="939600" progId="Equation.DSMT4">
                  <p:embed/>
                  <p:pic>
                    <p:nvPicPr>
                      <p:cNvPr id="0" name="Object 3"/>
                      <p:cNvPicPr>
                        <a:picLocks noChangeAspect="1" noChangeArrowheads="1"/>
                      </p:cNvPicPr>
                      <p:nvPr/>
                    </p:nvPicPr>
                    <p:blipFill>
                      <a:blip r:embed="rId6"/>
                      <a:srcRect/>
                      <a:stretch>
                        <a:fillRect/>
                      </a:stretch>
                    </p:blipFill>
                    <p:spPr bwMode="auto">
                      <a:xfrm>
                        <a:off x="5169626" y="2680874"/>
                        <a:ext cx="2404489" cy="1365455"/>
                      </a:xfrm>
                      <a:prstGeom prst="rect">
                        <a:avLst/>
                      </a:prstGeom>
                      <a:noFill/>
                    </p:spPr>
                  </p:pic>
                </p:oleObj>
              </mc:Fallback>
            </mc:AlternateContent>
          </a:graphicData>
        </a:graphic>
      </p:graphicFrame>
      <p:sp>
        <p:nvSpPr>
          <p:cNvPr id="8" name="テキスト ボックス 7">
            <a:extLst>
              <a:ext uri="{FF2B5EF4-FFF2-40B4-BE49-F238E27FC236}">
                <a16:creationId xmlns:a16="http://schemas.microsoft.com/office/drawing/2014/main" id="{E7588623-4E9A-4633-8DF6-73BDE866F7AE}"/>
              </a:ext>
            </a:extLst>
          </p:cNvPr>
          <p:cNvSpPr txBox="1"/>
          <p:nvPr/>
        </p:nvSpPr>
        <p:spPr>
          <a:xfrm>
            <a:off x="827584" y="2049127"/>
            <a:ext cx="2980303" cy="615553"/>
          </a:xfrm>
          <a:prstGeom prst="rect">
            <a:avLst/>
          </a:prstGeom>
          <a:noFill/>
        </p:spPr>
        <p:txBody>
          <a:bodyPr wrap="none" rtlCol="0">
            <a:spAutoFit/>
          </a:bodyPr>
          <a:lstStyle/>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ウェルチの</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検定の統計量</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（対応なし</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群，アンバランス）</a:t>
            </a:r>
          </a:p>
        </p:txBody>
      </p:sp>
      <p:cxnSp>
        <p:nvCxnSpPr>
          <p:cNvPr id="12" name="コネクタ: 曲線 11">
            <a:extLst>
              <a:ext uri="{FF2B5EF4-FFF2-40B4-BE49-F238E27FC236}">
                <a16:creationId xmlns:a16="http://schemas.microsoft.com/office/drawing/2014/main" id="{8A99F828-4ECC-4319-9E8A-2D5EB4FD0D74}"/>
              </a:ext>
            </a:extLst>
          </p:cNvPr>
          <p:cNvCxnSpPr>
            <a:cxnSpLocks/>
          </p:cNvCxnSpPr>
          <p:nvPr/>
        </p:nvCxnSpPr>
        <p:spPr>
          <a:xfrm rot="10800000">
            <a:off x="3188157" y="3379775"/>
            <a:ext cx="278028" cy="53287"/>
          </a:xfrm>
          <a:prstGeom prst="curvedConnector3">
            <a:avLst>
              <a:gd name="adj1" fmla="val 50000"/>
            </a:avLst>
          </a:prstGeom>
          <a:ln w="31750">
            <a:solidFill>
              <a:srgbClr val="79DCFF"/>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00F0AED-6C27-4E99-8EFB-0B2F4FA5805D}"/>
              </a:ext>
            </a:extLst>
          </p:cNvPr>
          <p:cNvSpPr txBox="1"/>
          <p:nvPr/>
        </p:nvSpPr>
        <p:spPr>
          <a:xfrm>
            <a:off x="3462789" y="3234354"/>
            <a:ext cx="1337661" cy="830997"/>
          </a:xfrm>
          <a:prstGeom prst="rect">
            <a:avLst/>
          </a:prstGeom>
          <a:solidFill>
            <a:srgbClr val="00B0F0"/>
          </a:solid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両群の不偏分散をそのまま用いている</a:t>
            </a:r>
          </a:p>
        </p:txBody>
      </p:sp>
      <p:sp>
        <p:nvSpPr>
          <p:cNvPr id="20" name="テキスト ボックス 19">
            <a:extLst>
              <a:ext uri="{FF2B5EF4-FFF2-40B4-BE49-F238E27FC236}">
                <a16:creationId xmlns:a16="http://schemas.microsoft.com/office/drawing/2014/main" id="{5D077BA6-628E-4909-93F9-E7CA5A002777}"/>
              </a:ext>
            </a:extLst>
          </p:cNvPr>
          <p:cNvSpPr txBox="1"/>
          <p:nvPr/>
        </p:nvSpPr>
        <p:spPr>
          <a:xfrm>
            <a:off x="4644008" y="2079905"/>
            <a:ext cx="4142220" cy="584775"/>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下の自由度を計算することで，普通の</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分布表から限界値を読み取れるようにしている</a:t>
            </a:r>
          </a:p>
        </p:txBody>
      </p:sp>
      <p:pic>
        <p:nvPicPr>
          <p:cNvPr id="23" name="図 22">
            <a:extLst>
              <a:ext uri="{FF2B5EF4-FFF2-40B4-BE49-F238E27FC236}">
                <a16:creationId xmlns:a16="http://schemas.microsoft.com/office/drawing/2014/main" id="{C92FF0E2-DFB2-4873-BAAD-34AA794A5F68}"/>
              </a:ext>
            </a:extLst>
          </p:cNvPr>
          <p:cNvPicPr>
            <a:picLocks noChangeAspect="1"/>
          </p:cNvPicPr>
          <p:nvPr/>
        </p:nvPicPr>
        <p:blipFill rotWithShape="1">
          <a:blip r:embed="rId7">
            <a:extLst>
              <a:ext uri="{28A0092B-C50C-407E-A947-70E740481C1C}">
                <a14:useLocalDpi xmlns:a14="http://schemas.microsoft.com/office/drawing/2010/main" val="0"/>
              </a:ext>
            </a:extLst>
          </a:blip>
          <a:srcRect t="14766" r="39327"/>
          <a:stretch/>
        </p:blipFill>
        <p:spPr>
          <a:xfrm>
            <a:off x="827584" y="4574744"/>
            <a:ext cx="2766288" cy="1706472"/>
          </a:xfrm>
          <a:prstGeom prst="rect">
            <a:avLst/>
          </a:prstGeom>
        </p:spPr>
      </p:pic>
      <p:pic>
        <p:nvPicPr>
          <p:cNvPr id="25" name="図 24">
            <a:extLst>
              <a:ext uri="{FF2B5EF4-FFF2-40B4-BE49-F238E27FC236}">
                <a16:creationId xmlns:a16="http://schemas.microsoft.com/office/drawing/2014/main" id="{6CB70B08-717C-46D1-B3D1-450EA9F346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904" t="19410" r="22331" b="1597"/>
          <a:stretch/>
        </p:blipFill>
        <p:spPr>
          <a:xfrm>
            <a:off x="5021705" y="4386564"/>
            <a:ext cx="2552410" cy="1730312"/>
          </a:xfrm>
          <a:prstGeom prst="rect">
            <a:avLst/>
          </a:prstGeom>
        </p:spPr>
      </p:pic>
      <p:sp>
        <p:nvSpPr>
          <p:cNvPr id="26" name="テキスト ボックス 25">
            <a:extLst>
              <a:ext uri="{FF2B5EF4-FFF2-40B4-BE49-F238E27FC236}">
                <a16:creationId xmlns:a16="http://schemas.microsoft.com/office/drawing/2014/main" id="{DD0456EF-C941-4A14-B500-C86B0F89F5FD}"/>
              </a:ext>
            </a:extLst>
          </p:cNvPr>
          <p:cNvSpPr txBox="1"/>
          <p:nvPr/>
        </p:nvSpPr>
        <p:spPr>
          <a:xfrm>
            <a:off x="683568" y="4216343"/>
            <a:ext cx="3342352" cy="338554"/>
          </a:xfrm>
          <a:prstGeom prst="rect">
            <a:avLst/>
          </a:prstGeom>
          <a:noFill/>
        </p:spPr>
        <p:txBody>
          <a:bodyPr wrap="square" rtlCol="0">
            <a:spAutoFit/>
          </a:bodyPr>
          <a:lstStyle/>
          <a:p>
            <a:pPr algn="l"/>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分析ツールにも搭載されている</a:t>
            </a:r>
          </a:p>
        </p:txBody>
      </p:sp>
      <p:sp>
        <p:nvSpPr>
          <p:cNvPr id="27" name="矢印: 右 26">
            <a:extLst>
              <a:ext uri="{FF2B5EF4-FFF2-40B4-BE49-F238E27FC236}">
                <a16:creationId xmlns:a16="http://schemas.microsoft.com/office/drawing/2014/main" id="{24DF10E0-DEFD-4755-BE14-ECA9049FE8EE}"/>
              </a:ext>
            </a:extLst>
          </p:cNvPr>
          <p:cNvSpPr/>
          <p:nvPr/>
        </p:nvSpPr>
        <p:spPr>
          <a:xfrm>
            <a:off x="3758792" y="5805264"/>
            <a:ext cx="1057827" cy="241723"/>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D1B1ED5A-EBFB-4D94-AB39-B5FB6553B407}"/>
              </a:ext>
            </a:extLst>
          </p:cNvPr>
          <p:cNvSpPr txBox="1"/>
          <p:nvPr/>
        </p:nvSpPr>
        <p:spPr>
          <a:xfrm>
            <a:off x="3531622" y="5268163"/>
            <a:ext cx="1512168" cy="523220"/>
          </a:xfrm>
          <a:prstGeom prst="rect">
            <a:avLst/>
          </a:prstGeom>
          <a:noFill/>
        </p:spPr>
        <p:txBody>
          <a:bodyPr wrap="square" rtlCol="0">
            <a:spAutoFit/>
          </a:bodyPr>
          <a:lstStyle/>
          <a:p>
            <a:pPr algn="l"/>
            <a:r>
              <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キュウリ収量の事例で実施してみる</a:t>
            </a:r>
          </a:p>
        </p:txBody>
      </p:sp>
      <p:sp>
        <p:nvSpPr>
          <p:cNvPr id="29" name="テキスト ボックス 28">
            <a:extLst>
              <a:ext uri="{FF2B5EF4-FFF2-40B4-BE49-F238E27FC236}">
                <a16:creationId xmlns:a16="http://schemas.microsoft.com/office/drawing/2014/main" id="{DB1E2C1F-639B-4603-AF65-E1411C395C55}"/>
              </a:ext>
            </a:extLst>
          </p:cNvPr>
          <p:cNvSpPr txBox="1"/>
          <p:nvPr/>
        </p:nvSpPr>
        <p:spPr>
          <a:xfrm>
            <a:off x="7202052" y="5427980"/>
            <a:ext cx="1584176" cy="738664"/>
          </a:xfrm>
          <a:prstGeom prst="rect">
            <a:avLst/>
          </a:prstGeom>
          <a:solidFill>
            <a:srgbClr val="0070C0"/>
          </a:solidFill>
        </p:spPr>
        <p:txBody>
          <a:bodyPr wrap="square" rtlCol="0">
            <a:spAutoFit/>
          </a:bodyPr>
          <a:lstStyle/>
          <a:p>
            <a:pPr algn="just"/>
            <a:r>
              <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スチューデントの</a:t>
            </a:r>
            <a:r>
              <a:rPr kumimoji="1" lang="en-US" altLang="ja-JP"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検定よりも大きく（厳しく）なっている</a:t>
            </a:r>
          </a:p>
        </p:txBody>
      </p:sp>
      <p:cxnSp>
        <p:nvCxnSpPr>
          <p:cNvPr id="31" name="直線矢印コネクタ 30">
            <a:extLst>
              <a:ext uri="{FF2B5EF4-FFF2-40B4-BE49-F238E27FC236}">
                <a16:creationId xmlns:a16="http://schemas.microsoft.com/office/drawing/2014/main" id="{40C6C3AF-301A-4544-AC55-408282438B7A}"/>
              </a:ext>
            </a:extLst>
          </p:cNvPr>
          <p:cNvCxnSpPr>
            <a:cxnSpLocks/>
          </p:cNvCxnSpPr>
          <p:nvPr/>
        </p:nvCxnSpPr>
        <p:spPr>
          <a:xfrm flipH="1">
            <a:off x="6898341" y="5926125"/>
            <a:ext cx="337955" cy="122641"/>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1ECCC2E0-3D2F-4627-8857-F0B0C1D49085}"/>
              </a:ext>
            </a:extLst>
          </p:cNvPr>
          <p:cNvSpPr/>
          <p:nvPr/>
        </p:nvSpPr>
        <p:spPr>
          <a:xfrm>
            <a:off x="5013467" y="5960076"/>
            <a:ext cx="1876636" cy="165038"/>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FF789520-C93E-4CF1-8011-7A384EFC53C0}"/>
              </a:ext>
            </a:extLst>
          </p:cNvPr>
          <p:cNvSpPr/>
          <p:nvPr/>
        </p:nvSpPr>
        <p:spPr>
          <a:xfrm>
            <a:off x="5013467" y="5345461"/>
            <a:ext cx="1876636" cy="165038"/>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C7B58480-B223-4AB5-8DFE-096ECCD38625}"/>
              </a:ext>
            </a:extLst>
          </p:cNvPr>
          <p:cNvCxnSpPr>
            <a:cxnSpLocks/>
          </p:cNvCxnSpPr>
          <p:nvPr/>
        </p:nvCxnSpPr>
        <p:spPr>
          <a:xfrm flipH="1">
            <a:off x="6898341" y="5268163"/>
            <a:ext cx="337955" cy="122641"/>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E8C900FB-2423-45C8-AABD-DE7807476F0D}"/>
              </a:ext>
            </a:extLst>
          </p:cNvPr>
          <p:cNvSpPr txBox="1"/>
          <p:nvPr/>
        </p:nvSpPr>
        <p:spPr>
          <a:xfrm>
            <a:off x="7202052" y="4606797"/>
            <a:ext cx="1584176" cy="738664"/>
          </a:xfrm>
          <a:prstGeom prst="rect">
            <a:avLst/>
          </a:prstGeom>
          <a:solidFill>
            <a:srgbClr val="00B050"/>
          </a:solidFill>
        </p:spPr>
        <p:txBody>
          <a:bodyPr wrap="square" rtlCol="0">
            <a:spAutoFit/>
          </a:bodyPr>
          <a:lstStyle/>
          <a:p>
            <a:pPr algn="just"/>
            <a:r>
              <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バランスな場合はスチューデントの</a:t>
            </a:r>
            <a:r>
              <a:rPr kumimoji="1" lang="en-US" altLang="ja-JP"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検定と同じ</a:t>
            </a:r>
          </a:p>
        </p:txBody>
      </p:sp>
    </p:spTree>
    <p:extLst>
      <p:ext uri="{BB962C8B-B14F-4D97-AF65-F5344CB8AC3E}">
        <p14:creationId xmlns:p14="http://schemas.microsoft.com/office/powerpoint/2010/main" val="310611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0" grpId="0"/>
      <p:bldP spid="26" grpId="0"/>
      <p:bldP spid="27" grpId="0" animBg="1"/>
      <p:bldP spid="28" grpId="0"/>
      <p:bldP spid="29" grpId="0" animBg="1"/>
      <p:bldP spid="34" grpId="0" animBg="1"/>
      <p:bldP spid="35"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04E9D9-BA93-4B95-A5E0-DBF26DA88E70}"/>
              </a:ext>
            </a:extLst>
          </p:cNvPr>
          <p:cNvSpPr>
            <a:spLocks noGrp="1"/>
          </p:cNvSpPr>
          <p:nvPr>
            <p:ph type="title"/>
          </p:nvPr>
        </p:nvSpPr>
        <p:spPr>
          <a:xfrm>
            <a:off x="801080" y="620688"/>
            <a:ext cx="7541840" cy="1143000"/>
          </a:xfrm>
        </p:spPr>
        <p:txBody>
          <a:bodyPr/>
          <a:lstStyle/>
          <a:p>
            <a:r>
              <a:rPr kumimoji="1" lang="ja-JP" altLang="en-US" sz="3000" dirty="0"/>
              <a:t>スチューデントの</a:t>
            </a:r>
            <a:r>
              <a:rPr kumimoji="1" lang="ja-JP" altLang="en-US" sz="3000" dirty="0" err="1"/>
              <a:t>ｔ</a:t>
            </a:r>
            <a:r>
              <a:rPr kumimoji="1" lang="ja-JP" altLang="en-US" sz="3000" dirty="0"/>
              <a:t>検定（普通のｔ検定）と</a:t>
            </a:r>
            <a:br>
              <a:rPr kumimoji="1" lang="en-US" altLang="ja-JP" sz="3000" dirty="0"/>
            </a:br>
            <a:r>
              <a:rPr kumimoji="1" lang="ja-JP" altLang="en-US" sz="3000" dirty="0"/>
              <a:t>ウェルチのｔ検定の使い分け方</a:t>
            </a:r>
          </a:p>
        </p:txBody>
      </p:sp>
      <p:sp>
        <p:nvSpPr>
          <p:cNvPr id="3" name="コンテンツ プレースホルダー 2">
            <a:extLst>
              <a:ext uri="{FF2B5EF4-FFF2-40B4-BE49-F238E27FC236}">
                <a16:creationId xmlns:a16="http://schemas.microsoft.com/office/drawing/2014/main" id="{DAC576CA-D459-4658-9358-8EEE47892EE2}"/>
              </a:ext>
            </a:extLst>
          </p:cNvPr>
          <p:cNvSpPr>
            <a:spLocks noGrp="1"/>
          </p:cNvSpPr>
          <p:nvPr>
            <p:ph idx="1"/>
          </p:nvPr>
        </p:nvSpPr>
        <p:spPr>
          <a:xfrm>
            <a:off x="467544" y="1988840"/>
            <a:ext cx="8062664" cy="3024336"/>
          </a:xfrm>
        </p:spPr>
        <p:txBody>
          <a:bodyPr/>
          <a:lstStyle/>
          <a:p>
            <a:pPr marL="432000" indent="-457200">
              <a:buNone/>
            </a:pPr>
            <a:r>
              <a:rPr lang="ja-JP" altLang="en-US" sz="2800" dirty="0"/>
              <a:t>Ａ：２標本のサイズや分散が大きく異なる（</a:t>
            </a:r>
            <a:r>
              <a:rPr lang="en-US" altLang="ja-JP" sz="2800" dirty="0"/>
              <a:t>1.5</a:t>
            </a:r>
            <a:r>
              <a:rPr lang="ja-JP" altLang="en-US" sz="2800" dirty="0"/>
              <a:t>～</a:t>
            </a:r>
            <a:r>
              <a:rPr lang="en-US" altLang="ja-JP" sz="2800" dirty="0"/>
              <a:t>2</a:t>
            </a:r>
            <a:r>
              <a:rPr lang="ja-JP" altLang="en-US" sz="2800" dirty="0"/>
              <a:t>倍以上）場合にはウェルチの</a:t>
            </a:r>
            <a:r>
              <a:rPr lang="en-US" altLang="ja-JP" sz="2800" dirty="0"/>
              <a:t>t</a:t>
            </a:r>
            <a:r>
              <a:rPr lang="ja-JP" altLang="en-US" sz="2800" dirty="0"/>
              <a:t>検定を，それ以内ならばスチューデントの</a:t>
            </a:r>
            <a:r>
              <a:rPr lang="en-US" altLang="ja-JP" sz="2800" dirty="0"/>
              <a:t>t</a:t>
            </a:r>
            <a:r>
              <a:rPr lang="ja-JP" altLang="en-US" sz="2800" dirty="0"/>
              <a:t>検定を実施</a:t>
            </a:r>
            <a:endParaRPr lang="en-US" altLang="ja-JP" sz="2800" dirty="0"/>
          </a:p>
          <a:p>
            <a:pPr marL="432000" indent="-457200">
              <a:buNone/>
            </a:pPr>
            <a:r>
              <a:rPr lang="ja-JP" altLang="en-US" sz="2800" dirty="0"/>
              <a:t>Ｂ：母分散は未知なので，</a:t>
            </a:r>
            <a:r>
              <a:rPr lang="ja-JP" altLang="en-US" sz="2800" dirty="0">
                <a:solidFill>
                  <a:srgbClr val="FFC000"/>
                </a:solidFill>
              </a:rPr>
              <a:t>どのようなときでもウェルチの</a:t>
            </a:r>
            <a:r>
              <a:rPr lang="en-US" altLang="ja-JP" sz="2800" dirty="0">
                <a:solidFill>
                  <a:srgbClr val="FFC000"/>
                </a:solidFill>
              </a:rPr>
              <a:t>t</a:t>
            </a:r>
            <a:r>
              <a:rPr lang="ja-JP" altLang="en-US" sz="2800" dirty="0">
                <a:solidFill>
                  <a:srgbClr val="FFC000"/>
                </a:solidFill>
              </a:rPr>
              <a:t>検定</a:t>
            </a:r>
            <a:r>
              <a:rPr lang="ja-JP" altLang="en-US" sz="2800" dirty="0"/>
              <a:t>を実施→</a:t>
            </a:r>
            <a:r>
              <a:rPr lang="ja-JP" altLang="en-US" sz="2500" dirty="0"/>
              <a:t>異分散の場合でもそれほど検出力は下がらないので，最近はこれが推奨されている</a:t>
            </a:r>
            <a:endParaRPr lang="en-US" altLang="ja-JP" sz="2500" dirty="0"/>
          </a:p>
          <a:p>
            <a:pPr marL="432000" indent="-457200">
              <a:buNone/>
            </a:pPr>
            <a:r>
              <a:rPr lang="ja-JP" altLang="en-US" sz="2800" dirty="0"/>
              <a:t>Ｃ：予備的に２標本の母分散が同じか異なるかを検定（</a:t>
            </a:r>
            <a:r>
              <a:rPr lang="ja-JP" altLang="en-US" sz="2800" dirty="0">
                <a:solidFill>
                  <a:srgbClr val="FFFF00"/>
                </a:solidFill>
              </a:rPr>
              <a:t>等分散の検定</a:t>
            </a:r>
            <a:r>
              <a:rPr lang="ja-JP" altLang="en-US" sz="2800" dirty="0"/>
              <a:t>）して，どちらの</a:t>
            </a:r>
            <a:r>
              <a:rPr lang="en-US" altLang="ja-JP" sz="2800" dirty="0"/>
              <a:t>t</a:t>
            </a:r>
            <a:r>
              <a:rPr lang="ja-JP" altLang="en-US" sz="2800" dirty="0"/>
              <a:t>検定を使うかを判断</a:t>
            </a:r>
            <a:r>
              <a:rPr lang="ja-JP" altLang="en-US" sz="2500" dirty="0"/>
              <a:t>→伝統的な方法なので次に解説</a:t>
            </a:r>
            <a:endParaRPr kumimoji="1" lang="ja-JP" altLang="en-US" sz="2500" dirty="0"/>
          </a:p>
        </p:txBody>
      </p:sp>
    </p:spTree>
    <p:extLst>
      <p:ext uri="{BB962C8B-B14F-4D97-AF65-F5344CB8AC3E}">
        <p14:creationId xmlns:p14="http://schemas.microsoft.com/office/powerpoint/2010/main" val="281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7D40D3-7AA2-4182-82A5-184CDB55ABB5}"/>
              </a:ext>
            </a:extLst>
          </p:cNvPr>
          <p:cNvSpPr>
            <a:spLocks noGrp="1"/>
          </p:cNvSpPr>
          <p:nvPr>
            <p:ph type="title"/>
          </p:nvPr>
        </p:nvSpPr>
        <p:spPr/>
        <p:txBody>
          <a:bodyPr/>
          <a:lstStyle/>
          <a:p>
            <a:r>
              <a:rPr kumimoji="1" lang="en-US" altLang="ja-JP" sz="3500" dirty="0"/>
              <a:t>7.5</a:t>
            </a:r>
            <a:r>
              <a:rPr kumimoji="1" lang="ja-JP" altLang="en-US" sz="3500" dirty="0"/>
              <a:t>　等分散の検定（</a:t>
            </a:r>
            <a:r>
              <a:rPr kumimoji="1" lang="en-US" altLang="ja-JP" sz="3500" dirty="0"/>
              <a:t>F</a:t>
            </a:r>
            <a:r>
              <a:rPr kumimoji="1" lang="ja-JP" altLang="en-US" sz="3500" dirty="0"/>
              <a:t>検定）</a:t>
            </a:r>
            <a:br>
              <a:rPr kumimoji="1" lang="en-US" altLang="ja-JP" dirty="0"/>
            </a:br>
            <a:r>
              <a:rPr kumimoji="1" lang="ja-JP" altLang="en-US" sz="2000" dirty="0"/>
              <a:t>２標本の真の分散が等しいか異なるかを検証</a:t>
            </a:r>
          </a:p>
        </p:txBody>
      </p:sp>
      <p:sp>
        <p:nvSpPr>
          <p:cNvPr id="4" name="楕円 3">
            <a:extLst>
              <a:ext uri="{FF2B5EF4-FFF2-40B4-BE49-F238E27FC236}">
                <a16:creationId xmlns:a16="http://schemas.microsoft.com/office/drawing/2014/main" id="{CE40D793-49A5-4D64-91D7-89B83B183443}"/>
              </a:ext>
            </a:extLst>
          </p:cNvPr>
          <p:cNvSpPr/>
          <p:nvPr/>
        </p:nvSpPr>
        <p:spPr>
          <a:xfrm>
            <a:off x="1329953" y="2649809"/>
            <a:ext cx="2016224" cy="1008112"/>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母集団</a:t>
            </a:r>
            <a:endParaRPr kumimoji="1" lang="en-US" altLang="ja-JP" sz="2000" dirty="0"/>
          </a:p>
          <a:p>
            <a:pPr algn="ctr">
              <a:lnSpc>
                <a:spcPts val="2000"/>
              </a:lnSpc>
            </a:pPr>
            <a:r>
              <a:rPr kumimoji="1" lang="ja-JP" altLang="en-US" sz="2000" dirty="0"/>
              <a:t>（母分散</a:t>
            </a:r>
            <a:r>
              <a:rPr kumimoji="1" lang="en-US" altLang="ja-JP" sz="2000" dirty="0"/>
              <a:t>σ</a:t>
            </a:r>
            <a:r>
              <a:rPr kumimoji="1" lang="en-US" altLang="ja-JP" sz="2000" baseline="30000" dirty="0"/>
              <a:t>2</a:t>
            </a:r>
            <a:r>
              <a:rPr kumimoji="1" lang="ja-JP" altLang="en-US" sz="2000" dirty="0"/>
              <a:t>）</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B79AAA3C-6EEA-4A79-94BD-43C4B9392600}"/>
                  </a:ext>
                </a:extLst>
              </p:cNvPr>
              <p:cNvSpPr txBox="1"/>
              <p:nvPr/>
            </p:nvSpPr>
            <p:spPr>
              <a:xfrm>
                <a:off x="1031425" y="2116420"/>
                <a:ext cx="2613279" cy="404213"/>
              </a:xfrm>
              <a:prstGeom prst="rect">
                <a:avLst/>
              </a:prstGeom>
              <a:noFill/>
            </p:spPr>
            <p:txBody>
              <a:bodyPr wrap="non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t> </a:t>
                </a:r>
                <a14:m>
                  <m:oMath xmlns:m="http://schemas.openxmlformats.org/officeDocument/2006/math">
                    <m:sSubSup>
                      <m:sSubSupPr>
                        <m:ctrlPr>
                          <a:rPr kumimoji="1" lang="en-US" altLang="ja-JP" sz="2000" i="1" smtClean="0">
                            <a:solidFill>
                              <a:schemeClr val="bg1"/>
                            </a:solidFill>
                            <a:latin typeface="Cambria Math" panose="02040503050406030204" pitchFamily="18" charset="0"/>
                          </a:rPr>
                        </m:ctrlPr>
                      </m:sSubSupPr>
                      <m:e>
                        <m:r>
                          <a:rPr kumimoji="1" lang="en-US" altLang="ja-JP" sz="2000" i="1">
                            <a:solidFill>
                              <a:schemeClr val="bg1"/>
                            </a:solidFill>
                            <a:latin typeface="Cambria Math" panose="02040503050406030204" pitchFamily="18" charset="0"/>
                          </a:rPr>
                          <m:t>𝜎</m:t>
                        </m:r>
                      </m:e>
                      <m:sub>
                        <m:r>
                          <a:rPr kumimoji="1" lang="en-US" altLang="ja-JP" sz="2000" i="1">
                            <a:solidFill>
                              <a:schemeClr val="bg1"/>
                            </a:solidFill>
                            <a:latin typeface="Cambria Math" panose="02040503050406030204" pitchFamily="18" charset="0"/>
                          </a:rPr>
                          <m:t>1</m:t>
                        </m:r>
                      </m:sub>
                      <m:sup>
                        <m:r>
                          <a:rPr kumimoji="1" lang="en-US" altLang="ja-JP" sz="2000" i="1">
                            <a:solidFill>
                              <a:schemeClr val="bg1"/>
                            </a:solidFill>
                            <a:latin typeface="Cambria Math" panose="02040503050406030204" pitchFamily="18" charset="0"/>
                          </a:rPr>
                          <m:t>2</m:t>
                        </m:r>
                      </m:sup>
                    </m:sSubSup>
                    <m:r>
                      <a:rPr kumimoji="1" lang="en-US" altLang="ja-JP" sz="2000" i="1">
                        <a:solidFill>
                          <a:schemeClr val="bg1"/>
                        </a:solidFill>
                        <a:latin typeface="Cambria Math" panose="02040503050406030204" pitchFamily="18" charset="0"/>
                      </a:rPr>
                      <m:t> </m:t>
                    </m:r>
                  </m:oMath>
                </a14:m>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sSubSup>
                      <m:sSubSupPr>
                        <m:ctrlPr>
                          <a:rPr kumimoji="1" lang="en-US" altLang="ja-JP" sz="2000" i="1">
                            <a:solidFill>
                              <a:schemeClr val="bg1"/>
                            </a:solidFill>
                            <a:latin typeface="Cambria Math" panose="02040503050406030204" pitchFamily="18" charset="0"/>
                          </a:rPr>
                        </m:ctrlPr>
                      </m:sSubSupPr>
                      <m:e>
                        <m:r>
                          <a:rPr kumimoji="1" lang="en-US" altLang="ja-JP" sz="2000" i="1">
                            <a:solidFill>
                              <a:schemeClr val="bg1"/>
                            </a:solidFill>
                            <a:latin typeface="Cambria Math" panose="02040503050406030204" pitchFamily="18" charset="0"/>
                          </a:rPr>
                          <m:t>𝜎</m:t>
                        </m:r>
                      </m:e>
                      <m:sub>
                        <m:r>
                          <a:rPr kumimoji="1" lang="en-US" altLang="ja-JP" sz="2000" b="0" i="1" smtClean="0">
                            <a:solidFill>
                              <a:schemeClr val="bg1"/>
                            </a:solidFill>
                            <a:latin typeface="Cambria Math" panose="02040503050406030204" pitchFamily="18" charset="0"/>
                          </a:rPr>
                          <m:t>2</m:t>
                        </m:r>
                      </m:sub>
                      <m:sup>
                        <m:r>
                          <a:rPr kumimoji="1" lang="en-US" altLang="ja-JP" sz="2000" i="1">
                            <a:solidFill>
                              <a:schemeClr val="bg1"/>
                            </a:solidFill>
                            <a:latin typeface="Cambria Math" panose="02040503050406030204" pitchFamily="18" charset="0"/>
                          </a:rPr>
                          <m:t>2</m:t>
                        </m:r>
                      </m:sup>
                    </m:sSubSup>
                    <m:r>
                      <a:rPr kumimoji="1" lang="en-US" altLang="ja-JP" sz="2000" i="1">
                        <a:solidFill>
                          <a:schemeClr val="bg1"/>
                        </a:solidFill>
                        <a:latin typeface="Cambria Math" panose="02040503050406030204" pitchFamily="18" charset="0"/>
                      </a:rPr>
                      <m:t> </m:t>
                    </m:r>
                  </m:oMath>
                </a14:m>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5" name="テキスト ボックス 4">
                <a:extLst>
                  <a:ext uri="{FF2B5EF4-FFF2-40B4-BE49-F238E27FC236}">
                    <a16:creationId xmlns:a16="http://schemas.microsoft.com/office/drawing/2014/main" id="{B79AAA3C-6EEA-4A79-94BD-43C4B9392600}"/>
                  </a:ext>
                </a:extLst>
              </p:cNvPr>
              <p:cNvSpPr txBox="1">
                <a:spLocks noRot="1" noChangeAspect="1" noMove="1" noResize="1" noEditPoints="1" noAdjustHandles="1" noChangeArrowheads="1" noChangeShapeType="1" noTextEdit="1"/>
              </p:cNvSpPr>
              <p:nvPr/>
            </p:nvSpPr>
            <p:spPr>
              <a:xfrm>
                <a:off x="1031425" y="2116420"/>
                <a:ext cx="2613279" cy="404213"/>
              </a:xfrm>
              <a:prstGeom prst="rect">
                <a:avLst/>
              </a:prstGeom>
              <a:blipFill>
                <a:blip r:embed="rId2"/>
                <a:stretch>
                  <a:fillRect l="-2331" t="-10606" b="-22727"/>
                </a:stretch>
              </a:blipFill>
            </p:spPr>
            <p:txBody>
              <a:bodyPr/>
              <a:lstStyle/>
              <a:p>
                <a:r>
                  <a:rPr lang="ja-JP" altLang="en-US">
                    <a:noFill/>
                  </a:rPr>
                  <a:t> </a:t>
                </a:r>
              </a:p>
            </p:txBody>
          </p:sp>
        </mc:Fallback>
      </mc:AlternateContent>
      <p:cxnSp>
        <p:nvCxnSpPr>
          <p:cNvPr id="6" name="直線矢印コネクタ 5">
            <a:extLst>
              <a:ext uri="{FF2B5EF4-FFF2-40B4-BE49-F238E27FC236}">
                <a16:creationId xmlns:a16="http://schemas.microsoft.com/office/drawing/2014/main" id="{8FEB6C39-D7EA-4392-90C6-BD8AF4A50440}"/>
              </a:ext>
            </a:extLst>
          </p:cNvPr>
          <p:cNvCxnSpPr>
            <a:cxnSpLocks/>
          </p:cNvCxnSpPr>
          <p:nvPr/>
        </p:nvCxnSpPr>
        <p:spPr>
          <a:xfrm flipH="1">
            <a:off x="1385689" y="3606502"/>
            <a:ext cx="517008" cy="8564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10903A5C-C869-49C9-B6F5-1BEBBB7D029C}"/>
              </a:ext>
            </a:extLst>
          </p:cNvPr>
          <p:cNvCxnSpPr>
            <a:cxnSpLocks/>
          </p:cNvCxnSpPr>
          <p:nvPr/>
        </p:nvCxnSpPr>
        <p:spPr>
          <a:xfrm>
            <a:off x="2626097" y="3638913"/>
            <a:ext cx="432048" cy="83168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CCB2239-BCDB-4DCF-97ED-E710F7651206}"/>
              </a:ext>
            </a:extLst>
          </p:cNvPr>
          <p:cNvSpPr txBox="1"/>
          <p:nvPr/>
        </p:nvSpPr>
        <p:spPr>
          <a:xfrm>
            <a:off x="1072752" y="5388061"/>
            <a:ext cx="2383986"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同じ母集団から抽出</a:t>
            </a: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2739C60-9452-4681-83B8-F1DB05B4F73F}"/>
                  </a:ext>
                </a:extLst>
              </p:cNvPr>
              <p:cNvSpPr txBox="1"/>
              <p:nvPr/>
            </p:nvSpPr>
            <p:spPr>
              <a:xfrm>
                <a:off x="5004048" y="2118293"/>
                <a:ext cx="2742289" cy="404213"/>
              </a:xfrm>
              <a:prstGeom prst="rect">
                <a:avLst/>
              </a:prstGeom>
              <a:noFill/>
            </p:spPr>
            <p:txBody>
              <a:bodyPr wrap="non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sSubSup>
                      <m:sSubSupPr>
                        <m:ctrlPr>
                          <a:rPr kumimoji="1" lang="en-US" altLang="ja-JP" sz="2000" i="1">
                            <a:solidFill>
                              <a:schemeClr val="bg1"/>
                            </a:solidFill>
                            <a:latin typeface="Cambria Math" panose="02040503050406030204" pitchFamily="18" charset="0"/>
                          </a:rPr>
                        </m:ctrlPr>
                      </m:sSubSupPr>
                      <m:e>
                        <m:r>
                          <a:rPr kumimoji="1" lang="en-US" altLang="ja-JP" sz="2000" i="1">
                            <a:solidFill>
                              <a:schemeClr val="bg1"/>
                            </a:solidFill>
                            <a:latin typeface="Cambria Math" panose="02040503050406030204" pitchFamily="18" charset="0"/>
                          </a:rPr>
                          <m:t>𝜎</m:t>
                        </m:r>
                      </m:e>
                      <m:sub>
                        <m:r>
                          <a:rPr kumimoji="1" lang="en-US" altLang="ja-JP" sz="2000" i="1">
                            <a:solidFill>
                              <a:schemeClr val="bg1"/>
                            </a:solidFill>
                            <a:latin typeface="Cambria Math" panose="02040503050406030204" pitchFamily="18" charset="0"/>
                          </a:rPr>
                          <m:t>1</m:t>
                        </m:r>
                      </m:sub>
                      <m:sup>
                        <m:r>
                          <a:rPr kumimoji="1" lang="en-US" altLang="ja-JP" sz="2000" i="1">
                            <a:solidFill>
                              <a:schemeClr val="bg1"/>
                            </a:solidFill>
                            <a:latin typeface="Cambria Math" panose="02040503050406030204" pitchFamily="18" charset="0"/>
                          </a:rPr>
                          <m:t>2</m:t>
                        </m:r>
                      </m:sup>
                    </m:sSubSup>
                    <m:r>
                      <a:rPr kumimoji="1" lang="en-US" altLang="ja-JP" sz="2000" i="1">
                        <a:solidFill>
                          <a:schemeClr val="bg1"/>
                        </a:solidFill>
                        <a:latin typeface="Cambria Math" panose="02040503050406030204" pitchFamily="18" charset="0"/>
                      </a:rPr>
                      <m:t> </m:t>
                    </m:r>
                    <m:r>
                      <a:rPr kumimoji="1" lang="ja-JP" altLang="en-US" sz="2000" i="1" dirty="0">
                        <a:solidFill>
                          <a:schemeClr val="bg1"/>
                        </a:solidFill>
                        <a:latin typeface="Cambria Math" panose="02040503050406030204" pitchFamily="18" charset="0"/>
                      </a:rPr>
                      <m:t>≠</m:t>
                    </m:r>
                    <m:sSubSup>
                      <m:sSubSupPr>
                        <m:ctrlPr>
                          <a:rPr kumimoji="1" lang="en-US" altLang="ja-JP" sz="2000" i="1">
                            <a:solidFill>
                              <a:schemeClr val="bg1"/>
                            </a:solidFill>
                            <a:latin typeface="Cambria Math" panose="02040503050406030204" pitchFamily="18" charset="0"/>
                          </a:rPr>
                        </m:ctrlPr>
                      </m:sSubSupPr>
                      <m:e>
                        <m:r>
                          <a:rPr kumimoji="1" lang="en-US" altLang="ja-JP" sz="2000" i="1">
                            <a:solidFill>
                              <a:schemeClr val="bg1"/>
                            </a:solidFill>
                            <a:latin typeface="Cambria Math" panose="02040503050406030204" pitchFamily="18" charset="0"/>
                          </a:rPr>
                          <m:t>𝜎</m:t>
                        </m:r>
                      </m:e>
                      <m:sub>
                        <m:r>
                          <a:rPr kumimoji="1" lang="en-US" altLang="ja-JP" sz="2000" i="1">
                            <a:solidFill>
                              <a:schemeClr val="bg1"/>
                            </a:solidFill>
                            <a:latin typeface="Cambria Math" panose="02040503050406030204" pitchFamily="18" charset="0"/>
                          </a:rPr>
                          <m:t>2</m:t>
                        </m:r>
                      </m:sub>
                      <m:sup>
                        <m:r>
                          <a:rPr kumimoji="1" lang="en-US" altLang="ja-JP" sz="2000" i="1">
                            <a:solidFill>
                              <a:schemeClr val="bg1"/>
                            </a:solidFill>
                            <a:latin typeface="Cambria Math" panose="02040503050406030204" pitchFamily="18" charset="0"/>
                          </a:rPr>
                          <m:t>2</m:t>
                        </m:r>
                      </m:sup>
                    </m:sSubSup>
                    <m:r>
                      <a:rPr kumimoji="1" lang="en-US" altLang="ja-JP" sz="2000" i="1">
                        <a:solidFill>
                          <a:schemeClr val="bg1"/>
                        </a:solidFill>
                        <a:latin typeface="Cambria Math" panose="02040503050406030204" pitchFamily="18" charset="0"/>
                      </a:rPr>
                      <m:t> </m:t>
                    </m:r>
                  </m:oMath>
                </a14:m>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1" name="テキスト ボックス 10">
                <a:extLst>
                  <a:ext uri="{FF2B5EF4-FFF2-40B4-BE49-F238E27FC236}">
                    <a16:creationId xmlns:a16="http://schemas.microsoft.com/office/drawing/2014/main" id="{02739C60-9452-4681-83B8-F1DB05B4F73F}"/>
                  </a:ext>
                </a:extLst>
              </p:cNvPr>
              <p:cNvSpPr txBox="1">
                <a:spLocks noRot="1" noChangeAspect="1" noMove="1" noResize="1" noEditPoints="1" noAdjustHandles="1" noChangeArrowheads="1" noChangeShapeType="1" noTextEdit="1"/>
              </p:cNvSpPr>
              <p:nvPr/>
            </p:nvSpPr>
            <p:spPr>
              <a:xfrm>
                <a:off x="5004048" y="2118293"/>
                <a:ext cx="2742289" cy="404213"/>
              </a:xfrm>
              <a:prstGeom prst="rect">
                <a:avLst/>
              </a:prstGeom>
              <a:blipFill>
                <a:blip r:embed="rId3"/>
                <a:stretch>
                  <a:fillRect l="-2444" t="-8955" b="-22388"/>
                </a:stretch>
              </a:blipFill>
            </p:spPr>
            <p:txBody>
              <a:bodyPr/>
              <a:lstStyle/>
              <a:p>
                <a:r>
                  <a:rPr lang="ja-JP" altLang="en-US">
                    <a:noFill/>
                  </a:rPr>
                  <a:t> </a:t>
                </a:r>
              </a:p>
            </p:txBody>
          </p:sp>
        </mc:Fallback>
      </mc:AlternateContent>
      <p:cxnSp>
        <p:nvCxnSpPr>
          <p:cNvPr id="12" name="直線矢印コネクタ 11">
            <a:extLst>
              <a:ext uri="{FF2B5EF4-FFF2-40B4-BE49-F238E27FC236}">
                <a16:creationId xmlns:a16="http://schemas.microsoft.com/office/drawing/2014/main" id="{60D2E691-AC4D-4201-B116-241AA08DD547}"/>
              </a:ext>
            </a:extLst>
          </p:cNvPr>
          <p:cNvCxnSpPr>
            <a:cxnSpLocks/>
          </p:cNvCxnSpPr>
          <p:nvPr/>
        </p:nvCxnSpPr>
        <p:spPr>
          <a:xfrm>
            <a:off x="5574995" y="3645568"/>
            <a:ext cx="5117" cy="77057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C8B6C79-3177-42AC-9797-EA68B14706DF}"/>
              </a:ext>
            </a:extLst>
          </p:cNvPr>
          <p:cNvCxnSpPr>
            <a:cxnSpLocks/>
          </p:cNvCxnSpPr>
          <p:nvPr/>
        </p:nvCxnSpPr>
        <p:spPr>
          <a:xfrm>
            <a:off x="7525134" y="3606502"/>
            <a:ext cx="31310" cy="80439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5F07A008-F681-46F3-A7EB-E047227550C5}"/>
              </a:ext>
            </a:extLst>
          </p:cNvPr>
          <p:cNvSpPr txBox="1"/>
          <p:nvPr/>
        </p:nvSpPr>
        <p:spPr>
          <a:xfrm>
            <a:off x="5288369" y="5397509"/>
            <a:ext cx="2638863"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異なる母集団から抽出</a:t>
            </a:r>
          </a:p>
        </p:txBody>
      </p:sp>
      <mc:AlternateContent xmlns:mc="http://schemas.openxmlformats.org/markup-compatibility/2006" xmlns:a14="http://schemas.microsoft.com/office/drawing/2010/main">
        <mc:Choice Requires="a14">
          <p:sp>
            <p:nvSpPr>
              <p:cNvPr id="17" name="楕円 16">
                <a:extLst>
                  <a:ext uri="{FF2B5EF4-FFF2-40B4-BE49-F238E27FC236}">
                    <a16:creationId xmlns:a16="http://schemas.microsoft.com/office/drawing/2014/main" id="{9F6961C9-E8F1-4B4E-8C44-33AF56099ACB}"/>
                  </a:ext>
                </a:extLst>
              </p:cNvPr>
              <p:cNvSpPr/>
              <p:nvPr/>
            </p:nvSpPr>
            <p:spPr>
              <a:xfrm>
                <a:off x="411165" y="4475535"/>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不偏分散</a:t>
                </a:r>
                <a:endParaRPr kumimoji="1" lang="en-US" altLang="ja-JP" sz="2000" dirty="0"/>
              </a:p>
              <a:p>
                <a:pPr algn="ctr">
                  <a:lnSpc>
                    <a:spcPts val="2000"/>
                  </a:lnSpc>
                </a:pPr>
                <a14:m>
                  <m:oMathPara xmlns:m="http://schemas.openxmlformats.org/officeDocument/2006/math">
                    <m:oMathParaPr>
                      <m:jc m:val="centerGroup"/>
                    </m:oMathParaPr>
                    <m:oMath xmlns:m="http://schemas.openxmlformats.org/officeDocument/2006/math">
                      <m:sSubSup>
                        <m:sSubSupPr>
                          <m:ctrlPr>
                            <a:rPr kumimoji="1" lang="en-US" altLang="ja-JP" sz="2000" i="1" smtClean="0">
                              <a:latin typeface="Cambria Math" panose="02040503050406030204" pitchFamily="18" charset="0"/>
                            </a:rPr>
                          </m:ctrlPr>
                        </m:sSubSupPr>
                        <m:e>
                          <m:acc>
                            <m:accPr>
                              <m:chr m:val="̂"/>
                              <m:ctrlPr>
                                <a:rPr kumimoji="1" lang="en-US" altLang="ja-JP" sz="2000" i="1" smtClean="0">
                                  <a:latin typeface="Cambria Math" panose="02040503050406030204" pitchFamily="18" charset="0"/>
                                </a:rPr>
                              </m:ctrlPr>
                            </m:accPr>
                            <m:e>
                              <m:r>
                                <a:rPr kumimoji="1" lang="en-US" altLang="ja-JP" sz="2000" i="1">
                                  <a:latin typeface="Cambria Math" panose="02040503050406030204" pitchFamily="18" charset="0"/>
                                </a:rPr>
                                <m:t>𝜎</m:t>
                              </m:r>
                            </m:e>
                          </m:acc>
                        </m:e>
                        <m:sub>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2</m:t>
                          </m:r>
                        </m:sup>
                      </m:sSubSup>
                    </m:oMath>
                  </m:oMathPara>
                </a14:m>
                <a:endParaRPr kumimoji="1" lang="ja-JP" altLang="en-US" sz="2000" dirty="0"/>
              </a:p>
            </p:txBody>
          </p:sp>
        </mc:Choice>
        <mc:Fallback xmlns="">
          <p:sp>
            <p:nvSpPr>
              <p:cNvPr id="17" name="楕円 16">
                <a:extLst>
                  <a:ext uri="{FF2B5EF4-FFF2-40B4-BE49-F238E27FC236}">
                    <a16:creationId xmlns:a16="http://schemas.microsoft.com/office/drawing/2014/main" id="{9F6961C9-E8F1-4B4E-8C44-33AF56099ACB}"/>
                  </a:ext>
                </a:extLst>
              </p:cNvPr>
              <p:cNvSpPr>
                <a:spLocks noRot="1" noChangeAspect="1" noMove="1" noResize="1" noEditPoints="1" noAdjustHandles="1" noChangeArrowheads="1" noChangeShapeType="1" noTextEdit="1"/>
              </p:cNvSpPr>
              <p:nvPr/>
            </p:nvSpPr>
            <p:spPr>
              <a:xfrm>
                <a:off x="411165" y="4475535"/>
                <a:ext cx="1728192" cy="864096"/>
              </a:xfrm>
              <a:prstGeom prst="ellipse">
                <a:avLst/>
              </a:prstGeom>
              <a:blipFill>
                <a:blip r:embed="rId4"/>
                <a:stretch>
                  <a:fillRect/>
                </a:stretch>
              </a:blipFill>
              <a:ln w="31750">
                <a:solidFill>
                  <a:schemeClr val="bg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楕円 18">
                <a:extLst>
                  <a:ext uri="{FF2B5EF4-FFF2-40B4-BE49-F238E27FC236}">
                    <a16:creationId xmlns:a16="http://schemas.microsoft.com/office/drawing/2014/main" id="{436CFFB1-5D7A-419E-88DF-FA8D79EA2A55}"/>
                  </a:ext>
                </a:extLst>
              </p:cNvPr>
              <p:cNvSpPr/>
              <p:nvPr/>
            </p:nvSpPr>
            <p:spPr>
              <a:xfrm>
                <a:off x="2299144" y="4485743"/>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不偏分散</a:t>
                </a:r>
                <a:endParaRPr kumimoji="1" lang="en-US" altLang="ja-JP" sz="2000" dirty="0"/>
              </a:p>
              <a:p>
                <a:pPr algn="ctr">
                  <a:lnSpc>
                    <a:spcPts val="2000"/>
                  </a:lnSpc>
                </a:pPr>
                <a14:m>
                  <m:oMathPara xmlns:m="http://schemas.openxmlformats.org/officeDocument/2006/math">
                    <m:oMathParaPr>
                      <m:jc m:val="centerGroup"/>
                    </m:oMathParaPr>
                    <m:oMath xmlns:m="http://schemas.openxmlformats.org/officeDocument/2006/math">
                      <m:sSubSup>
                        <m:sSubSupPr>
                          <m:ctrlPr>
                            <a:rPr kumimoji="1" lang="en-US" altLang="ja-JP" sz="2000" i="1" smtClean="0">
                              <a:latin typeface="Cambria Math" panose="02040503050406030204" pitchFamily="18" charset="0"/>
                            </a:rPr>
                          </m:ctrlPr>
                        </m:sSubSupPr>
                        <m:e>
                          <m:acc>
                            <m:accPr>
                              <m:chr m:val="̂"/>
                              <m:ctrlPr>
                                <a:rPr kumimoji="1" lang="en-US" altLang="ja-JP" sz="2000" i="1" smtClean="0">
                                  <a:latin typeface="Cambria Math" panose="02040503050406030204" pitchFamily="18" charset="0"/>
                                </a:rPr>
                              </m:ctrlPr>
                            </m:accPr>
                            <m:e>
                              <m:r>
                                <a:rPr kumimoji="1" lang="en-US" altLang="ja-JP" sz="2000" i="1">
                                  <a:latin typeface="Cambria Math" panose="02040503050406030204" pitchFamily="18" charset="0"/>
                                </a:rPr>
                                <m:t>𝜎</m:t>
                              </m:r>
                            </m:e>
                          </m:acc>
                        </m:e>
                        <m:sub>
                          <m:r>
                            <a:rPr kumimoji="1" lang="en-US" altLang="ja-JP" sz="2000" b="0" i="1" smtClean="0">
                              <a:latin typeface="Cambria Math" panose="02040503050406030204" pitchFamily="18" charset="0"/>
                            </a:rPr>
                            <m:t>2</m:t>
                          </m:r>
                        </m:sub>
                        <m:sup>
                          <m:r>
                            <a:rPr kumimoji="1" lang="en-US" altLang="ja-JP" sz="2000" b="0" i="1" smtClean="0">
                              <a:latin typeface="Cambria Math" panose="02040503050406030204" pitchFamily="18" charset="0"/>
                            </a:rPr>
                            <m:t>2</m:t>
                          </m:r>
                        </m:sup>
                      </m:sSubSup>
                    </m:oMath>
                  </m:oMathPara>
                </a14:m>
                <a:endParaRPr kumimoji="1" lang="ja-JP" altLang="en-US" sz="2000" dirty="0"/>
              </a:p>
            </p:txBody>
          </p:sp>
        </mc:Choice>
        <mc:Fallback xmlns="">
          <p:sp>
            <p:nvSpPr>
              <p:cNvPr id="19" name="楕円 18">
                <a:extLst>
                  <a:ext uri="{FF2B5EF4-FFF2-40B4-BE49-F238E27FC236}">
                    <a16:creationId xmlns:a16="http://schemas.microsoft.com/office/drawing/2014/main" id="{436CFFB1-5D7A-419E-88DF-FA8D79EA2A55}"/>
                  </a:ext>
                </a:extLst>
              </p:cNvPr>
              <p:cNvSpPr>
                <a:spLocks noRot="1" noChangeAspect="1" noMove="1" noResize="1" noEditPoints="1" noAdjustHandles="1" noChangeArrowheads="1" noChangeShapeType="1" noTextEdit="1"/>
              </p:cNvSpPr>
              <p:nvPr/>
            </p:nvSpPr>
            <p:spPr>
              <a:xfrm>
                <a:off x="2299144" y="4485743"/>
                <a:ext cx="1728192" cy="864096"/>
              </a:xfrm>
              <a:prstGeom prst="ellipse">
                <a:avLst/>
              </a:prstGeom>
              <a:blipFill>
                <a:blip r:embed="rId5"/>
                <a:stretch>
                  <a:fillRect/>
                </a:stretch>
              </a:blipFill>
              <a:ln w="31750">
                <a:solidFill>
                  <a:schemeClr val="bg1"/>
                </a:solidFill>
              </a:ln>
            </p:spPr>
            <p:txBody>
              <a:bodyPr/>
              <a:lstStyle/>
              <a:p>
                <a:r>
                  <a:rPr lang="ja-JP" altLang="en-US">
                    <a:noFill/>
                  </a:rPr>
                  <a:t> </a:t>
                </a:r>
              </a:p>
            </p:txBody>
          </p:sp>
        </mc:Fallback>
      </mc:AlternateContent>
      <p:sp>
        <p:nvSpPr>
          <p:cNvPr id="20" name="テキスト ボックス 19">
            <a:extLst>
              <a:ext uri="{FF2B5EF4-FFF2-40B4-BE49-F238E27FC236}">
                <a16:creationId xmlns:a16="http://schemas.microsoft.com/office/drawing/2014/main" id="{3BF6EAC4-F286-46CE-90CC-77D1B175CB36}"/>
              </a:ext>
            </a:extLst>
          </p:cNvPr>
          <p:cNvSpPr txBox="1"/>
          <p:nvPr/>
        </p:nvSpPr>
        <p:spPr>
          <a:xfrm>
            <a:off x="504086" y="4087801"/>
            <a:ext cx="82586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1" name="テキスト ボックス 20">
            <a:extLst>
              <a:ext uri="{FF2B5EF4-FFF2-40B4-BE49-F238E27FC236}">
                <a16:creationId xmlns:a16="http://schemas.microsoft.com/office/drawing/2014/main" id="{EEF7D683-8B21-4C64-8924-D5EDDD04DB82}"/>
              </a:ext>
            </a:extLst>
          </p:cNvPr>
          <p:cNvSpPr txBox="1"/>
          <p:nvPr/>
        </p:nvSpPr>
        <p:spPr>
          <a:xfrm>
            <a:off x="3163240" y="4087801"/>
            <a:ext cx="82586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22" name="楕円 21">
                <a:extLst>
                  <a:ext uri="{FF2B5EF4-FFF2-40B4-BE49-F238E27FC236}">
                    <a16:creationId xmlns:a16="http://schemas.microsoft.com/office/drawing/2014/main" id="{292CBF45-CBC3-4EA5-B590-148E7EA67BB3}"/>
                  </a:ext>
                </a:extLst>
              </p:cNvPr>
              <p:cNvSpPr/>
              <p:nvPr/>
            </p:nvSpPr>
            <p:spPr>
              <a:xfrm>
                <a:off x="4572000" y="2658067"/>
                <a:ext cx="1893108" cy="1008112"/>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母集団</a:t>
                </a:r>
                <a:endParaRPr kumimoji="1" lang="en-US" altLang="ja-JP" sz="2000" dirty="0"/>
              </a:p>
              <a:p>
                <a:pPr algn="ctr">
                  <a:lnSpc>
                    <a:spcPts val="2000"/>
                  </a:lnSpc>
                </a:pPr>
                <a:r>
                  <a:rPr kumimoji="1" lang="ja-JP" altLang="en-US" sz="1800" dirty="0"/>
                  <a:t>（母分散</a:t>
                </a:r>
                <a14:m>
                  <m:oMath xmlns:m="http://schemas.openxmlformats.org/officeDocument/2006/math">
                    <m:sSubSup>
                      <m:sSubSupPr>
                        <m:ctrlPr>
                          <a:rPr kumimoji="1" lang="en-US" altLang="ja-JP" sz="1800" i="1" smtClean="0">
                            <a:latin typeface="Cambria Math" panose="02040503050406030204" pitchFamily="18" charset="0"/>
                          </a:rPr>
                        </m:ctrlPr>
                      </m:sSubSupPr>
                      <m:e>
                        <m:r>
                          <m:rPr>
                            <m:sty m:val="p"/>
                          </m:rPr>
                          <a:rPr kumimoji="1" lang="en-US" altLang="ja-JP" sz="1800" i="1">
                            <a:latin typeface="Cambria Math" panose="02040503050406030204" pitchFamily="18" charset="0"/>
                          </a:rPr>
                          <m:t>σ</m:t>
                        </m:r>
                      </m:e>
                      <m:sub>
                        <m:r>
                          <a:rPr kumimoji="1" lang="en-US" altLang="ja-JP" sz="1800" b="0" i="1" smtClean="0">
                            <a:latin typeface="Cambria Math" panose="02040503050406030204" pitchFamily="18" charset="0"/>
                          </a:rPr>
                          <m:t>1</m:t>
                        </m:r>
                      </m:sub>
                      <m:sup>
                        <m:r>
                          <a:rPr kumimoji="1" lang="en-US" altLang="ja-JP" sz="1800" b="0" i="1" smtClean="0">
                            <a:latin typeface="Cambria Math" panose="02040503050406030204" pitchFamily="18" charset="0"/>
                          </a:rPr>
                          <m:t>2</m:t>
                        </m:r>
                      </m:sup>
                    </m:sSubSup>
                  </m:oMath>
                </a14:m>
                <a:r>
                  <a:rPr kumimoji="1" lang="ja-JP" altLang="en-US" sz="1800" dirty="0"/>
                  <a:t>）</a:t>
                </a:r>
              </a:p>
            </p:txBody>
          </p:sp>
        </mc:Choice>
        <mc:Fallback xmlns="">
          <p:sp>
            <p:nvSpPr>
              <p:cNvPr id="22" name="楕円 21">
                <a:extLst>
                  <a:ext uri="{FF2B5EF4-FFF2-40B4-BE49-F238E27FC236}">
                    <a16:creationId xmlns:a16="http://schemas.microsoft.com/office/drawing/2014/main" id="{292CBF45-CBC3-4EA5-B590-148E7EA67BB3}"/>
                  </a:ext>
                </a:extLst>
              </p:cNvPr>
              <p:cNvSpPr>
                <a:spLocks noRot="1" noChangeAspect="1" noMove="1" noResize="1" noEditPoints="1" noAdjustHandles="1" noChangeArrowheads="1" noChangeShapeType="1" noTextEdit="1"/>
              </p:cNvSpPr>
              <p:nvPr/>
            </p:nvSpPr>
            <p:spPr>
              <a:xfrm>
                <a:off x="4572000" y="2658067"/>
                <a:ext cx="1893108" cy="1008112"/>
              </a:xfrm>
              <a:prstGeom prst="ellipse">
                <a:avLst/>
              </a:prstGeom>
              <a:blipFill>
                <a:blip r:embed="rId6"/>
                <a:stretch>
                  <a:fillRect/>
                </a:stretch>
              </a:blipFill>
              <a:ln w="31750">
                <a:solidFill>
                  <a:schemeClr val="bg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楕円 23">
                <a:extLst>
                  <a:ext uri="{FF2B5EF4-FFF2-40B4-BE49-F238E27FC236}">
                    <a16:creationId xmlns:a16="http://schemas.microsoft.com/office/drawing/2014/main" id="{B4541468-E99D-4852-A7AD-4FBF1C21EDC4}"/>
                  </a:ext>
                </a:extLst>
              </p:cNvPr>
              <p:cNvSpPr/>
              <p:nvPr/>
            </p:nvSpPr>
            <p:spPr>
              <a:xfrm>
                <a:off x="6516216" y="2598390"/>
                <a:ext cx="1893108" cy="1008112"/>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母集団</a:t>
                </a:r>
                <a:endParaRPr kumimoji="1" lang="en-US" altLang="ja-JP" sz="2000" dirty="0"/>
              </a:p>
              <a:p>
                <a:pPr algn="ctr">
                  <a:lnSpc>
                    <a:spcPts val="2000"/>
                  </a:lnSpc>
                </a:pPr>
                <a:r>
                  <a:rPr kumimoji="1" lang="ja-JP" altLang="en-US" sz="1800" dirty="0"/>
                  <a:t>（母分散</a:t>
                </a:r>
                <a14:m>
                  <m:oMath xmlns:m="http://schemas.openxmlformats.org/officeDocument/2006/math">
                    <m:sSubSup>
                      <m:sSubSupPr>
                        <m:ctrlPr>
                          <a:rPr kumimoji="1" lang="en-US" altLang="ja-JP" sz="1800" i="1" smtClean="0">
                            <a:latin typeface="Cambria Math" panose="02040503050406030204" pitchFamily="18" charset="0"/>
                          </a:rPr>
                        </m:ctrlPr>
                      </m:sSubSupPr>
                      <m:e>
                        <m:r>
                          <m:rPr>
                            <m:sty m:val="p"/>
                          </m:rPr>
                          <a:rPr kumimoji="1" lang="en-US" altLang="ja-JP" sz="1800" i="1">
                            <a:latin typeface="Cambria Math" panose="02040503050406030204" pitchFamily="18" charset="0"/>
                          </a:rPr>
                          <m:t>σ</m:t>
                        </m:r>
                      </m:e>
                      <m:sub>
                        <m:r>
                          <a:rPr kumimoji="1" lang="en-US" altLang="ja-JP" sz="1800" b="0" i="1" smtClean="0">
                            <a:latin typeface="Cambria Math" panose="02040503050406030204" pitchFamily="18" charset="0"/>
                          </a:rPr>
                          <m:t>1</m:t>
                        </m:r>
                      </m:sub>
                      <m:sup>
                        <m:r>
                          <a:rPr kumimoji="1" lang="en-US" altLang="ja-JP" sz="1800" b="0" i="1" smtClean="0">
                            <a:latin typeface="Cambria Math" panose="02040503050406030204" pitchFamily="18" charset="0"/>
                          </a:rPr>
                          <m:t>2</m:t>
                        </m:r>
                      </m:sup>
                    </m:sSubSup>
                  </m:oMath>
                </a14:m>
                <a:r>
                  <a:rPr kumimoji="1" lang="ja-JP" altLang="en-US" sz="1800" dirty="0"/>
                  <a:t>）</a:t>
                </a:r>
              </a:p>
            </p:txBody>
          </p:sp>
        </mc:Choice>
        <mc:Fallback xmlns="">
          <p:sp>
            <p:nvSpPr>
              <p:cNvPr id="24" name="楕円 23">
                <a:extLst>
                  <a:ext uri="{FF2B5EF4-FFF2-40B4-BE49-F238E27FC236}">
                    <a16:creationId xmlns:a16="http://schemas.microsoft.com/office/drawing/2014/main" id="{B4541468-E99D-4852-A7AD-4FBF1C21EDC4}"/>
                  </a:ext>
                </a:extLst>
              </p:cNvPr>
              <p:cNvSpPr>
                <a:spLocks noRot="1" noChangeAspect="1" noMove="1" noResize="1" noEditPoints="1" noAdjustHandles="1" noChangeArrowheads="1" noChangeShapeType="1" noTextEdit="1"/>
              </p:cNvSpPr>
              <p:nvPr/>
            </p:nvSpPr>
            <p:spPr>
              <a:xfrm>
                <a:off x="6516216" y="2598390"/>
                <a:ext cx="1893108" cy="1008112"/>
              </a:xfrm>
              <a:prstGeom prst="ellipse">
                <a:avLst/>
              </a:prstGeom>
              <a:blipFill>
                <a:blip r:embed="rId7"/>
                <a:stretch>
                  <a:fillRect/>
                </a:stretch>
              </a:blipFill>
              <a:ln w="31750">
                <a:solidFill>
                  <a:schemeClr val="bg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楕円 25">
                <a:extLst>
                  <a:ext uri="{FF2B5EF4-FFF2-40B4-BE49-F238E27FC236}">
                    <a16:creationId xmlns:a16="http://schemas.microsoft.com/office/drawing/2014/main" id="{4EC6242D-C9E3-4390-B218-B36C1F55F559}"/>
                  </a:ext>
                </a:extLst>
              </p:cNvPr>
              <p:cNvSpPr/>
              <p:nvPr/>
            </p:nvSpPr>
            <p:spPr>
              <a:xfrm>
                <a:off x="4737748" y="4409856"/>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不偏分散</a:t>
                </a:r>
                <a:endParaRPr kumimoji="1" lang="en-US" altLang="ja-JP" sz="2000" dirty="0"/>
              </a:p>
              <a:p>
                <a:pPr algn="ctr">
                  <a:lnSpc>
                    <a:spcPts val="2000"/>
                  </a:lnSpc>
                </a:pPr>
                <a14:m>
                  <m:oMathPara xmlns:m="http://schemas.openxmlformats.org/officeDocument/2006/math">
                    <m:oMathParaPr>
                      <m:jc m:val="centerGroup"/>
                    </m:oMathParaPr>
                    <m:oMath xmlns:m="http://schemas.openxmlformats.org/officeDocument/2006/math">
                      <m:sSubSup>
                        <m:sSubSupPr>
                          <m:ctrlPr>
                            <a:rPr kumimoji="1" lang="en-US" altLang="ja-JP" sz="2000" i="1" smtClean="0">
                              <a:latin typeface="Cambria Math" panose="02040503050406030204" pitchFamily="18" charset="0"/>
                            </a:rPr>
                          </m:ctrlPr>
                        </m:sSubSupPr>
                        <m:e>
                          <m:acc>
                            <m:accPr>
                              <m:chr m:val="̂"/>
                              <m:ctrlPr>
                                <a:rPr kumimoji="1" lang="en-US" altLang="ja-JP" sz="2000" i="1" smtClean="0">
                                  <a:latin typeface="Cambria Math" panose="02040503050406030204" pitchFamily="18" charset="0"/>
                                </a:rPr>
                              </m:ctrlPr>
                            </m:accPr>
                            <m:e>
                              <m:r>
                                <a:rPr kumimoji="1" lang="en-US" altLang="ja-JP" sz="2000" i="1">
                                  <a:latin typeface="Cambria Math" panose="02040503050406030204" pitchFamily="18" charset="0"/>
                                </a:rPr>
                                <m:t>𝜎</m:t>
                              </m:r>
                            </m:e>
                          </m:acc>
                        </m:e>
                        <m:sub>
                          <m:r>
                            <a:rPr kumimoji="1" lang="en-US" altLang="ja-JP" sz="2000" b="0" i="1" smtClean="0">
                              <a:latin typeface="Cambria Math" panose="02040503050406030204" pitchFamily="18" charset="0"/>
                            </a:rPr>
                            <m:t>1</m:t>
                          </m:r>
                        </m:sub>
                        <m:sup>
                          <m:r>
                            <a:rPr kumimoji="1" lang="en-US" altLang="ja-JP" sz="2000" b="0" i="1" smtClean="0">
                              <a:latin typeface="Cambria Math" panose="02040503050406030204" pitchFamily="18" charset="0"/>
                            </a:rPr>
                            <m:t>2</m:t>
                          </m:r>
                        </m:sup>
                      </m:sSubSup>
                    </m:oMath>
                  </m:oMathPara>
                </a14:m>
                <a:endParaRPr kumimoji="1" lang="ja-JP" altLang="en-US" sz="2000" dirty="0"/>
              </a:p>
            </p:txBody>
          </p:sp>
        </mc:Choice>
        <mc:Fallback xmlns="">
          <p:sp>
            <p:nvSpPr>
              <p:cNvPr id="26" name="楕円 25">
                <a:extLst>
                  <a:ext uri="{FF2B5EF4-FFF2-40B4-BE49-F238E27FC236}">
                    <a16:creationId xmlns:a16="http://schemas.microsoft.com/office/drawing/2014/main" id="{4EC6242D-C9E3-4390-B218-B36C1F55F559}"/>
                  </a:ext>
                </a:extLst>
              </p:cNvPr>
              <p:cNvSpPr>
                <a:spLocks noRot="1" noChangeAspect="1" noMove="1" noResize="1" noEditPoints="1" noAdjustHandles="1" noChangeArrowheads="1" noChangeShapeType="1" noTextEdit="1"/>
              </p:cNvSpPr>
              <p:nvPr/>
            </p:nvSpPr>
            <p:spPr>
              <a:xfrm>
                <a:off x="4737748" y="4409856"/>
                <a:ext cx="1728192" cy="864096"/>
              </a:xfrm>
              <a:prstGeom prst="ellipse">
                <a:avLst/>
              </a:prstGeom>
              <a:blipFill>
                <a:blip r:embed="rId8"/>
                <a:stretch>
                  <a:fillRect/>
                </a:stretch>
              </a:blipFill>
              <a:ln w="31750">
                <a:solidFill>
                  <a:schemeClr val="bg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楕円 26">
                <a:extLst>
                  <a:ext uri="{FF2B5EF4-FFF2-40B4-BE49-F238E27FC236}">
                    <a16:creationId xmlns:a16="http://schemas.microsoft.com/office/drawing/2014/main" id="{50FF402C-C041-4BDF-9056-391E4AC719C1}"/>
                  </a:ext>
                </a:extLst>
              </p:cNvPr>
              <p:cNvSpPr/>
              <p:nvPr/>
            </p:nvSpPr>
            <p:spPr>
              <a:xfrm>
                <a:off x="6785515" y="4416141"/>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不偏分散</a:t>
                </a:r>
                <a:endParaRPr kumimoji="1" lang="en-US" altLang="ja-JP" sz="2000" dirty="0"/>
              </a:p>
              <a:p>
                <a:pPr algn="ctr">
                  <a:lnSpc>
                    <a:spcPts val="2000"/>
                  </a:lnSpc>
                </a:pPr>
                <a14:m>
                  <m:oMathPara xmlns:m="http://schemas.openxmlformats.org/officeDocument/2006/math">
                    <m:oMathParaPr>
                      <m:jc m:val="centerGroup"/>
                    </m:oMathParaPr>
                    <m:oMath xmlns:m="http://schemas.openxmlformats.org/officeDocument/2006/math">
                      <m:sSubSup>
                        <m:sSubSupPr>
                          <m:ctrlPr>
                            <a:rPr kumimoji="1" lang="en-US" altLang="ja-JP" sz="2000" i="1" smtClean="0">
                              <a:latin typeface="Cambria Math" panose="02040503050406030204" pitchFamily="18" charset="0"/>
                            </a:rPr>
                          </m:ctrlPr>
                        </m:sSubSupPr>
                        <m:e>
                          <m:acc>
                            <m:accPr>
                              <m:chr m:val="̂"/>
                              <m:ctrlPr>
                                <a:rPr kumimoji="1" lang="en-US" altLang="ja-JP" sz="2000" i="1" smtClean="0">
                                  <a:latin typeface="Cambria Math" panose="02040503050406030204" pitchFamily="18" charset="0"/>
                                </a:rPr>
                              </m:ctrlPr>
                            </m:accPr>
                            <m:e>
                              <m:r>
                                <a:rPr kumimoji="1" lang="en-US" altLang="ja-JP" sz="2000" i="1">
                                  <a:latin typeface="Cambria Math" panose="02040503050406030204" pitchFamily="18" charset="0"/>
                                </a:rPr>
                                <m:t>𝜎</m:t>
                              </m:r>
                            </m:e>
                          </m:acc>
                        </m:e>
                        <m:sub>
                          <m:r>
                            <a:rPr kumimoji="1" lang="en-US" altLang="ja-JP" sz="2000" b="0" i="1" smtClean="0">
                              <a:latin typeface="Cambria Math" panose="02040503050406030204" pitchFamily="18" charset="0"/>
                            </a:rPr>
                            <m:t>2</m:t>
                          </m:r>
                        </m:sub>
                        <m:sup>
                          <m:r>
                            <a:rPr kumimoji="1" lang="en-US" altLang="ja-JP" sz="2000" b="0" i="1" smtClean="0">
                              <a:latin typeface="Cambria Math" panose="02040503050406030204" pitchFamily="18" charset="0"/>
                            </a:rPr>
                            <m:t>2</m:t>
                          </m:r>
                        </m:sup>
                      </m:sSubSup>
                    </m:oMath>
                  </m:oMathPara>
                </a14:m>
                <a:endParaRPr kumimoji="1" lang="ja-JP" altLang="en-US" sz="2000" dirty="0"/>
              </a:p>
            </p:txBody>
          </p:sp>
        </mc:Choice>
        <mc:Fallback xmlns="">
          <p:sp>
            <p:nvSpPr>
              <p:cNvPr id="27" name="楕円 26">
                <a:extLst>
                  <a:ext uri="{FF2B5EF4-FFF2-40B4-BE49-F238E27FC236}">
                    <a16:creationId xmlns:a16="http://schemas.microsoft.com/office/drawing/2014/main" id="{50FF402C-C041-4BDF-9056-391E4AC719C1}"/>
                  </a:ext>
                </a:extLst>
              </p:cNvPr>
              <p:cNvSpPr>
                <a:spLocks noRot="1" noChangeAspect="1" noMove="1" noResize="1" noEditPoints="1" noAdjustHandles="1" noChangeArrowheads="1" noChangeShapeType="1" noTextEdit="1"/>
              </p:cNvSpPr>
              <p:nvPr/>
            </p:nvSpPr>
            <p:spPr>
              <a:xfrm>
                <a:off x="6785515" y="4416141"/>
                <a:ext cx="1728192" cy="864096"/>
              </a:xfrm>
              <a:prstGeom prst="ellipse">
                <a:avLst/>
              </a:prstGeom>
              <a:blipFill>
                <a:blip r:embed="rId9"/>
                <a:stretch>
                  <a:fillRect/>
                </a:stretch>
              </a:blipFill>
              <a:ln w="31750">
                <a:solidFill>
                  <a:schemeClr val="bg1"/>
                </a:solidFill>
              </a:ln>
            </p:spPr>
            <p:txBody>
              <a:bodyPr/>
              <a:lstStyle/>
              <a:p>
                <a:r>
                  <a:rPr lang="ja-JP" altLang="en-US">
                    <a:noFill/>
                  </a:rPr>
                  <a:t> </a:t>
                </a:r>
              </a:p>
            </p:txBody>
          </p:sp>
        </mc:Fallback>
      </mc:AlternateContent>
      <p:sp>
        <p:nvSpPr>
          <p:cNvPr id="28" name="テキスト ボックス 27">
            <a:extLst>
              <a:ext uri="{FF2B5EF4-FFF2-40B4-BE49-F238E27FC236}">
                <a16:creationId xmlns:a16="http://schemas.microsoft.com/office/drawing/2014/main" id="{AC0807F1-8EE5-4DF7-B072-1A489FF2AF78}"/>
              </a:ext>
            </a:extLst>
          </p:cNvPr>
          <p:cNvSpPr txBox="1"/>
          <p:nvPr/>
        </p:nvSpPr>
        <p:spPr>
          <a:xfrm>
            <a:off x="4755557" y="4003846"/>
            <a:ext cx="82586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9" name="テキスト ボックス 28">
            <a:extLst>
              <a:ext uri="{FF2B5EF4-FFF2-40B4-BE49-F238E27FC236}">
                <a16:creationId xmlns:a16="http://schemas.microsoft.com/office/drawing/2014/main" id="{C873BBBA-A118-4C98-B258-18DB76A157CD}"/>
              </a:ext>
            </a:extLst>
          </p:cNvPr>
          <p:cNvSpPr txBox="1"/>
          <p:nvPr/>
        </p:nvSpPr>
        <p:spPr>
          <a:xfrm>
            <a:off x="7707787" y="4003846"/>
            <a:ext cx="82586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3" name="テキスト ボックス 32">
            <a:extLst>
              <a:ext uri="{FF2B5EF4-FFF2-40B4-BE49-F238E27FC236}">
                <a16:creationId xmlns:a16="http://schemas.microsoft.com/office/drawing/2014/main" id="{88770EB1-2F7E-416B-9667-1379CF163172}"/>
              </a:ext>
            </a:extLst>
          </p:cNvPr>
          <p:cNvSpPr txBox="1"/>
          <p:nvPr/>
        </p:nvSpPr>
        <p:spPr>
          <a:xfrm>
            <a:off x="1766415" y="3865221"/>
            <a:ext cx="95410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等分散</a:t>
            </a:r>
          </a:p>
        </p:txBody>
      </p:sp>
      <p:sp>
        <p:nvSpPr>
          <p:cNvPr id="34" name="テキスト ボックス 33">
            <a:extLst>
              <a:ext uri="{FF2B5EF4-FFF2-40B4-BE49-F238E27FC236}">
                <a16:creationId xmlns:a16="http://schemas.microsoft.com/office/drawing/2014/main" id="{6207FD53-39AD-4567-8C75-3F0559886268}"/>
              </a:ext>
            </a:extLst>
          </p:cNvPr>
          <p:cNvSpPr txBox="1"/>
          <p:nvPr/>
        </p:nvSpPr>
        <p:spPr>
          <a:xfrm>
            <a:off x="6053901" y="3898759"/>
            <a:ext cx="954107"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異分散</a:t>
            </a:r>
          </a:p>
        </p:txBody>
      </p:sp>
    </p:spTree>
    <p:extLst>
      <p:ext uri="{BB962C8B-B14F-4D97-AF65-F5344CB8AC3E}">
        <p14:creationId xmlns:p14="http://schemas.microsoft.com/office/powerpoint/2010/main" val="270736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1" grpId="0"/>
      <p:bldP spid="15" grpId="0"/>
      <p:bldP spid="22"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D48087-DF20-4E73-B36F-AE671EF3D09B}"/>
              </a:ext>
            </a:extLst>
          </p:cNvPr>
          <p:cNvSpPr>
            <a:spLocks noGrp="1"/>
          </p:cNvSpPr>
          <p:nvPr>
            <p:ph type="title"/>
          </p:nvPr>
        </p:nvSpPr>
        <p:spPr>
          <a:xfrm>
            <a:off x="990600" y="620688"/>
            <a:ext cx="7467600" cy="1143000"/>
          </a:xfrm>
        </p:spPr>
        <p:txBody>
          <a:bodyPr/>
          <a:lstStyle/>
          <a:p>
            <a:r>
              <a:rPr kumimoji="1" lang="ja-JP" altLang="en-US" sz="3500" dirty="0"/>
              <a:t>いろいろな場面で使える等分散の検定</a:t>
            </a:r>
          </a:p>
        </p:txBody>
      </p:sp>
      <p:sp>
        <p:nvSpPr>
          <p:cNvPr id="3" name="コンテンツ プレースホルダー 2">
            <a:extLst>
              <a:ext uri="{FF2B5EF4-FFF2-40B4-BE49-F238E27FC236}">
                <a16:creationId xmlns:a16="http://schemas.microsoft.com/office/drawing/2014/main" id="{20F75816-BB89-4F8C-8AE0-C5AA08CC6B22}"/>
              </a:ext>
            </a:extLst>
          </p:cNvPr>
          <p:cNvSpPr>
            <a:spLocks noGrp="1"/>
          </p:cNvSpPr>
          <p:nvPr>
            <p:ph idx="1"/>
          </p:nvPr>
        </p:nvSpPr>
        <p:spPr>
          <a:xfrm>
            <a:off x="685800" y="2057400"/>
            <a:ext cx="7990656" cy="651520"/>
          </a:xfrm>
        </p:spPr>
        <p:txBody>
          <a:bodyPr/>
          <a:lstStyle/>
          <a:p>
            <a:pPr marL="0" indent="0">
              <a:buNone/>
            </a:pPr>
            <a:r>
              <a:rPr lang="en-US" altLang="ja-JP" sz="2500" dirty="0"/>
              <a:t>t</a:t>
            </a:r>
            <a:r>
              <a:rPr lang="ja-JP" altLang="en-US" sz="2500" dirty="0"/>
              <a:t>検定の予備検定以外にも色々な使い方がある。例えば</a:t>
            </a:r>
            <a:r>
              <a:rPr lang="en-US" altLang="ja-JP" sz="2500" dirty="0"/>
              <a:t>…</a:t>
            </a:r>
            <a:endParaRPr kumimoji="1" lang="ja-JP" altLang="en-US" sz="2500" dirty="0"/>
          </a:p>
        </p:txBody>
      </p:sp>
      <p:sp>
        <p:nvSpPr>
          <p:cNvPr id="4" name="コンテンツ プレースホルダー 2">
            <a:extLst>
              <a:ext uri="{FF2B5EF4-FFF2-40B4-BE49-F238E27FC236}">
                <a16:creationId xmlns:a16="http://schemas.microsoft.com/office/drawing/2014/main" id="{2A067746-62B5-4080-8C39-BCC152837241}"/>
              </a:ext>
            </a:extLst>
          </p:cNvPr>
          <p:cNvSpPr txBox="1">
            <a:spLocks/>
          </p:cNvSpPr>
          <p:nvPr/>
        </p:nvSpPr>
        <p:spPr bwMode="auto">
          <a:xfrm>
            <a:off x="660630" y="2677017"/>
            <a:ext cx="5711570" cy="32002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2"/>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180000" indent="-457200">
              <a:buFontTx/>
              <a:buNone/>
            </a:pPr>
            <a:r>
              <a:rPr lang="ja-JP" altLang="en-US" sz="2500" kern="0" dirty="0"/>
              <a:t>・（教員）　担任しているクラスで，男子と女子で成績のバラツキに差があるかどうかを検証</a:t>
            </a:r>
            <a:endParaRPr lang="en-US" altLang="ja-JP" sz="2500" kern="0" dirty="0"/>
          </a:p>
          <a:p>
            <a:pPr marL="180000" indent="-457200">
              <a:buFontTx/>
              <a:buNone/>
            </a:pPr>
            <a:endParaRPr lang="en-US" altLang="ja-JP" sz="500" kern="0" dirty="0"/>
          </a:p>
          <a:p>
            <a:pPr marL="180000" indent="-457200">
              <a:buFontTx/>
              <a:buNone/>
            </a:pPr>
            <a:r>
              <a:rPr lang="ja-JP" altLang="en-US" sz="2500" kern="0" dirty="0"/>
              <a:t>・（工場長）　古いラインと新しいラインで，製品の品質のバラツキに差があるかどうかを検証</a:t>
            </a:r>
            <a:endParaRPr lang="en-US" altLang="ja-JP" sz="2500" kern="0" dirty="0"/>
          </a:p>
          <a:p>
            <a:pPr marL="0" indent="0">
              <a:buFontTx/>
              <a:buNone/>
            </a:pPr>
            <a:endParaRPr lang="en-US" altLang="ja-JP" sz="500" kern="0" dirty="0"/>
          </a:p>
          <a:p>
            <a:pPr marL="0" indent="0">
              <a:buFontTx/>
              <a:buNone/>
            </a:pPr>
            <a:r>
              <a:rPr lang="ja-JP" altLang="en-US" sz="2500" kern="0" dirty="0"/>
              <a:t>・第</a:t>
            </a:r>
            <a:r>
              <a:rPr lang="en-US" altLang="ja-JP" sz="2500" kern="0" dirty="0"/>
              <a:t>8</a:t>
            </a:r>
            <a:r>
              <a:rPr lang="ja-JP" altLang="en-US" sz="2500" kern="0" dirty="0"/>
              <a:t>章の分散分析も等分散の検定の</a:t>
            </a:r>
            <a:r>
              <a:rPr lang="en-US" altLang="ja-JP" sz="2500" kern="0" dirty="0"/>
              <a:t>1</a:t>
            </a:r>
            <a:r>
              <a:rPr lang="ja-JP" altLang="en-US" sz="2500" kern="0" dirty="0"/>
              <a:t>つ</a:t>
            </a:r>
          </a:p>
        </p:txBody>
      </p:sp>
      <p:pic>
        <p:nvPicPr>
          <p:cNvPr id="6" name="図 5">
            <a:extLst>
              <a:ext uri="{FF2B5EF4-FFF2-40B4-BE49-F238E27FC236}">
                <a16:creationId xmlns:a16="http://schemas.microsoft.com/office/drawing/2014/main" id="{33C44F7E-CBB7-4AB9-AB4E-E0C6C77C5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583" y="2773215"/>
            <a:ext cx="829460" cy="1022447"/>
          </a:xfrm>
          <a:prstGeom prst="rect">
            <a:avLst/>
          </a:prstGeom>
        </p:spPr>
      </p:pic>
      <p:pic>
        <p:nvPicPr>
          <p:cNvPr id="8" name="図 7">
            <a:extLst>
              <a:ext uri="{FF2B5EF4-FFF2-40B4-BE49-F238E27FC236}">
                <a16:creationId xmlns:a16="http://schemas.microsoft.com/office/drawing/2014/main" id="{AA40725B-82B6-4191-B08C-421B4684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9634" y="2775508"/>
            <a:ext cx="836702" cy="1059116"/>
          </a:xfrm>
          <a:prstGeom prst="rect">
            <a:avLst/>
          </a:prstGeom>
        </p:spPr>
      </p:pic>
      <p:pic>
        <p:nvPicPr>
          <p:cNvPr id="10" name="図 9">
            <a:extLst>
              <a:ext uri="{FF2B5EF4-FFF2-40B4-BE49-F238E27FC236}">
                <a16:creationId xmlns:a16="http://schemas.microsoft.com/office/drawing/2014/main" id="{1DBB6A59-31FC-4451-BC93-0731D44E9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9406" y="4869160"/>
            <a:ext cx="1237158" cy="870513"/>
          </a:xfrm>
          <a:prstGeom prst="rect">
            <a:avLst/>
          </a:prstGeom>
        </p:spPr>
      </p:pic>
      <p:pic>
        <p:nvPicPr>
          <p:cNvPr id="12" name="図 11">
            <a:extLst>
              <a:ext uri="{FF2B5EF4-FFF2-40B4-BE49-F238E27FC236}">
                <a16:creationId xmlns:a16="http://schemas.microsoft.com/office/drawing/2014/main" id="{62B2067B-7B58-4726-9995-D58216C1C5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296" y="4168263"/>
            <a:ext cx="1353503" cy="1059116"/>
          </a:xfrm>
          <a:prstGeom prst="rect">
            <a:avLst/>
          </a:prstGeom>
        </p:spPr>
      </p:pic>
    </p:spTree>
    <p:extLst>
      <p:ext uri="{BB962C8B-B14F-4D97-AF65-F5344CB8AC3E}">
        <p14:creationId xmlns:p14="http://schemas.microsoft.com/office/powerpoint/2010/main" val="283785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a:extLst>
              <a:ext uri="{FF2B5EF4-FFF2-40B4-BE49-F238E27FC236}">
                <a16:creationId xmlns:a16="http://schemas.microsoft.com/office/drawing/2014/main" id="{45FE9932-6233-454A-A6A8-47C622C7D90F}"/>
              </a:ext>
            </a:extLst>
          </p:cNvPr>
          <p:cNvSpPr/>
          <p:nvPr/>
        </p:nvSpPr>
        <p:spPr>
          <a:xfrm>
            <a:off x="4895303" y="2138300"/>
            <a:ext cx="936104" cy="18002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Ｅ</a:t>
            </a:r>
            <a:endParaRPr kumimoji="1" lang="en-US" altLang="ja-JP" dirty="0"/>
          </a:p>
          <a:p>
            <a:pPr algn="ctr"/>
            <a:r>
              <a:rPr kumimoji="1" lang="ja-JP" altLang="en-US" dirty="0"/>
              <a:t>Ｆ</a:t>
            </a:r>
            <a:endParaRPr kumimoji="1" lang="en-US" altLang="ja-JP" dirty="0"/>
          </a:p>
          <a:p>
            <a:pPr algn="ctr"/>
            <a:r>
              <a:rPr kumimoji="1" lang="ja-JP" altLang="en-US" dirty="0"/>
              <a:t>Ｇ</a:t>
            </a:r>
            <a:endParaRPr kumimoji="1" lang="en-US" altLang="ja-JP" dirty="0"/>
          </a:p>
          <a:p>
            <a:pPr algn="ctr"/>
            <a:r>
              <a:rPr kumimoji="1" lang="ja-JP" altLang="en-US" dirty="0"/>
              <a:t>Ｈ</a:t>
            </a:r>
          </a:p>
        </p:txBody>
      </p:sp>
      <p:sp>
        <p:nvSpPr>
          <p:cNvPr id="2" name="タイトル 1">
            <a:extLst>
              <a:ext uri="{FF2B5EF4-FFF2-40B4-BE49-F238E27FC236}">
                <a16:creationId xmlns:a16="http://schemas.microsoft.com/office/drawing/2014/main" id="{AD17737F-8AE2-494C-A415-6E23050E5045}"/>
              </a:ext>
            </a:extLst>
          </p:cNvPr>
          <p:cNvSpPr>
            <a:spLocks noGrp="1"/>
          </p:cNvSpPr>
          <p:nvPr>
            <p:ph type="title"/>
          </p:nvPr>
        </p:nvSpPr>
        <p:spPr/>
        <p:txBody>
          <a:bodyPr/>
          <a:lstStyle/>
          <a:p>
            <a:r>
              <a:rPr kumimoji="1" lang="en-US" altLang="ja-JP" sz="4000" dirty="0"/>
              <a:t>7.2</a:t>
            </a:r>
            <a:r>
              <a:rPr kumimoji="1" lang="ja-JP" altLang="en-US" sz="4000" dirty="0"/>
              <a:t>　対応関係</a:t>
            </a:r>
            <a:br>
              <a:rPr kumimoji="1" lang="en-US" altLang="ja-JP" sz="4000" dirty="0"/>
            </a:br>
            <a:r>
              <a:rPr kumimoji="1" lang="ja-JP" altLang="en-US" sz="2000" dirty="0"/>
              <a:t>データの取り方によって検定方法が異なる</a:t>
            </a:r>
          </a:p>
        </p:txBody>
      </p:sp>
      <p:sp>
        <p:nvSpPr>
          <p:cNvPr id="4" name="円/楕円 3">
            <a:extLst>
              <a:ext uri="{FF2B5EF4-FFF2-40B4-BE49-F238E27FC236}">
                <a16:creationId xmlns:a16="http://schemas.microsoft.com/office/drawing/2014/main" id="{A57363BB-21D1-46D7-85C9-0D8C0230B4EA}"/>
              </a:ext>
            </a:extLst>
          </p:cNvPr>
          <p:cNvSpPr/>
          <p:nvPr/>
        </p:nvSpPr>
        <p:spPr>
          <a:xfrm>
            <a:off x="2591047" y="2149787"/>
            <a:ext cx="936104" cy="1800200"/>
          </a:xfrm>
          <a:prstGeom prst="ellipse">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Ａ</a:t>
            </a:r>
            <a:endParaRPr kumimoji="1" lang="en-US" altLang="ja-JP" dirty="0"/>
          </a:p>
          <a:p>
            <a:pPr algn="ctr"/>
            <a:r>
              <a:rPr kumimoji="1" lang="ja-JP" altLang="en-US" dirty="0"/>
              <a:t>Ｂ</a:t>
            </a:r>
            <a:endParaRPr kumimoji="1" lang="en-US" altLang="ja-JP" dirty="0"/>
          </a:p>
          <a:p>
            <a:pPr algn="ctr"/>
            <a:r>
              <a:rPr kumimoji="1" lang="ja-JP" altLang="en-US" dirty="0"/>
              <a:t>Ｃ</a:t>
            </a:r>
            <a:endParaRPr kumimoji="1" lang="en-US" altLang="ja-JP" dirty="0"/>
          </a:p>
          <a:p>
            <a:pPr algn="ctr"/>
            <a:r>
              <a:rPr kumimoji="1" lang="ja-JP" altLang="en-US" dirty="0"/>
              <a:t>Ｄ</a:t>
            </a:r>
          </a:p>
        </p:txBody>
      </p:sp>
      <p:cxnSp>
        <p:nvCxnSpPr>
          <p:cNvPr id="6" name="直線矢印コネクタ 5">
            <a:extLst>
              <a:ext uri="{FF2B5EF4-FFF2-40B4-BE49-F238E27FC236}">
                <a16:creationId xmlns:a16="http://schemas.microsoft.com/office/drawing/2014/main" id="{DB6F388A-A69F-4535-B00A-59DACBF35E06}"/>
              </a:ext>
            </a:extLst>
          </p:cNvPr>
          <p:cNvCxnSpPr>
            <a:stCxn id="4" idx="6"/>
            <a:endCxn id="5" idx="2"/>
          </p:cNvCxnSpPr>
          <p:nvPr/>
        </p:nvCxnSpPr>
        <p:spPr>
          <a:xfrm flipV="1">
            <a:off x="3527151" y="3038400"/>
            <a:ext cx="1368152" cy="11487"/>
          </a:xfrm>
          <a:prstGeom prst="straightConnector1">
            <a:avLst/>
          </a:prstGeom>
          <a:ln w="444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5E4B006-60CC-40E4-929C-A2F3376BCE86}"/>
              </a:ext>
            </a:extLst>
          </p:cNvPr>
          <p:cNvSpPr txBox="1"/>
          <p:nvPr/>
        </p:nvSpPr>
        <p:spPr>
          <a:xfrm>
            <a:off x="683568" y="2721114"/>
            <a:ext cx="1811713" cy="707886"/>
          </a:xfrm>
          <a:prstGeom prst="rect">
            <a:avLst/>
          </a:prstGeom>
          <a:noFill/>
        </p:spPr>
        <p:txBody>
          <a:bodyPr wrap="none" rtlCol="0">
            <a:spAutoFit/>
          </a:bodyPr>
          <a:lstStyle/>
          <a:p>
            <a:pPr algn="r"/>
            <a:r>
              <a:rPr kumimoji="1" lang="ja-JP" altLang="en-US" sz="2000" dirty="0">
                <a:solidFill>
                  <a:srgbClr val="FFFF00"/>
                </a:solidFill>
                <a:latin typeface="+mn-ea"/>
                <a:cs typeface="Meiryo UI" pitchFamily="50" charset="-128"/>
              </a:rPr>
              <a:t>対応のない</a:t>
            </a:r>
            <a:r>
              <a:rPr kumimoji="1" lang="en-US" altLang="ja-JP" sz="2000" dirty="0">
                <a:solidFill>
                  <a:srgbClr val="FFFF00"/>
                </a:solidFill>
                <a:latin typeface="+mn-ea"/>
                <a:cs typeface="Meiryo UI" pitchFamily="50" charset="-128"/>
              </a:rPr>
              <a:t>2</a:t>
            </a:r>
            <a:r>
              <a:rPr kumimoji="1" lang="ja-JP" altLang="en-US" sz="2000" dirty="0">
                <a:solidFill>
                  <a:srgbClr val="FFFF00"/>
                </a:solidFill>
                <a:latin typeface="+mn-ea"/>
                <a:cs typeface="Meiryo UI" pitchFamily="50" charset="-128"/>
              </a:rPr>
              <a:t>群</a:t>
            </a:r>
            <a:endParaRPr kumimoji="1" lang="en-US" altLang="ja-JP" sz="2000" dirty="0">
              <a:solidFill>
                <a:srgbClr val="FFFF00"/>
              </a:solidFill>
              <a:latin typeface="+mn-ea"/>
              <a:cs typeface="Meiryo UI" pitchFamily="50" charset="-128"/>
            </a:endParaRPr>
          </a:p>
          <a:p>
            <a:pPr algn="r"/>
            <a:r>
              <a:rPr kumimoji="1" lang="en-US" altLang="ja-JP" sz="2000" dirty="0">
                <a:solidFill>
                  <a:schemeClr val="bg1"/>
                </a:solidFill>
                <a:latin typeface="+mn-ea"/>
                <a:cs typeface="Meiryo UI" pitchFamily="50" charset="-128"/>
              </a:rPr>
              <a:t>(</a:t>
            </a:r>
            <a:r>
              <a:rPr kumimoji="1" lang="ja-JP" altLang="en-US" sz="2000" dirty="0">
                <a:solidFill>
                  <a:schemeClr val="bg1"/>
                </a:solidFill>
                <a:latin typeface="+mn-ea"/>
                <a:cs typeface="Meiryo UI" pitchFamily="50" charset="-128"/>
              </a:rPr>
              <a:t>独立した</a:t>
            </a:r>
            <a:r>
              <a:rPr kumimoji="1" lang="en-US" altLang="ja-JP" sz="2000" dirty="0">
                <a:solidFill>
                  <a:schemeClr val="bg1"/>
                </a:solidFill>
                <a:latin typeface="+mn-ea"/>
                <a:cs typeface="Meiryo UI" pitchFamily="50" charset="-128"/>
              </a:rPr>
              <a:t>2</a:t>
            </a:r>
            <a:r>
              <a:rPr kumimoji="1" lang="ja-JP" altLang="en-US" sz="2000" dirty="0">
                <a:solidFill>
                  <a:schemeClr val="bg1"/>
                </a:solidFill>
                <a:latin typeface="+mn-ea"/>
                <a:cs typeface="Meiryo UI" pitchFamily="50" charset="-128"/>
              </a:rPr>
              <a:t>群</a:t>
            </a:r>
            <a:r>
              <a:rPr kumimoji="1" lang="en-US" altLang="ja-JP" sz="2000" dirty="0">
                <a:solidFill>
                  <a:schemeClr val="bg1"/>
                </a:solidFill>
                <a:latin typeface="+mn-ea"/>
                <a:cs typeface="Meiryo UI" pitchFamily="50" charset="-128"/>
              </a:rPr>
              <a:t>)</a:t>
            </a:r>
          </a:p>
        </p:txBody>
      </p:sp>
      <p:sp>
        <p:nvSpPr>
          <p:cNvPr id="8" name="テキスト ボックス 7">
            <a:extLst>
              <a:ext uri="{FF2B5EF4-FFF2-40B4-BE49-F238E27FC236}">
                <a16:creationId xmlns:a16="http://schemas.microsoft.com/office/drawing/2014/main" id="{2906B930-DB17-4630-B531-3DB2700D2522}"/>
              </a:ext>
            </a:extLst>
          </p:cNvPr>
          <p:cNvSpPr txBox="1"/>
          <p:nvPr/>
        </p:nvSpPr>
        <p:spPr>
          <a:xfrm>
            <a:off x="2793311" y="4643549"/>
            <a:ext cx="569387" cy="1656184"/>
          </a:xfrm>
          <a:prstGeom prst="rect">
            <a:avLst/>
          </a:prstGeom>
          <a:noFill/>
        </p:spPr>
        <p:txBody>
          <a:bodyPr vert="eaVert" wrap="square" rtlCol="0">
            <a:spAutoFit/>
          </a:bodyPr>
          <a:lstStyle/>
          <a:p>
            <a:r>
              <a:rPr kumimoji="1" lang="ja-JP" altLang="en-US" sz="2500" dirty="0">
                <a:solidFill>
                  <a:srgbClr val="00B0F0"/>
                </a:solidFill>
                <a:effectLst>
                  <a:outerShdw blurRad="38100" dist="38100" dir="2700000" algn="tl">
                    <a:srgbClr val="000000">
                      <a:alpha val="43137"/>
                    </a:srgbClr>
                  </a:outerShdw>
                </a:effectLst>
                <a:latin typeface="+mn-ea"/>
                <a:cs typeface="Meiryo UI" pitchFamily="50" charset="-128"/>
              </a:rPr>
              <a:t>Ａ Ｂ Ｃ Ｄ</a:t>
            </a:r>
          </a:p>
        </p:txBody>
      </p:sp>
      <p:sp>
        <p:nvSpPr>
          <p:cNvPr id="9" name="テキスト ボックス 8">
            <a:extLst>
              <a:ext uri="{FF2B5EF4-FFF2-40B4-BE49-F238E27FC236}">
                <a16:creationId xmlns:a16="http://schemas.microsoft.com/office/drawing/2014/main" id="{63E448FE-5943-4A41-9B40-065AAE921575}"/>
              </a:ext>
            </a:extLst>
          </p:cNvPr>
          <p:cNvSpPr txBox="1"/>
          <p:nvPr/>
        </p:nvSpPr>
        <p:spPr>
          <a:xfrm>
            <a:off x="5069666" y="4660321"/>
            <a:ext cx="569387" cy="1656184"/>
          </a:xfrm>
          <a:prstGeom prst="rect">
            <a:avLst/>
          </a:prstGeom>
          <a:noFill/>
        </p:spPr>
        <p:txBody>
          <a:bodyPr vert="eaVert" wrap="square" rtlCol="0">
            <a:spAutoFit/>
          </a:bodyPr>
          <a:lstStyle/>
          <a:p>
            <a:r>
              <a:rPr kumimoji="1" lang="ja-JP" altLang="en-US" sz="2500" dirty="0">
                <a:solidFill>
                  <a:srgbClr val="FF0000"/>
                </a:solidFill>
                <a:effectLst>
                  <a:outerShdw blurRad="38100" dist="38100" dir="2700000" algn="tl">
                    <a:srgbClr val="000000">
                      <a:alpha val="43137"/>
                    </a:srgbClr>
                  </a:outerShdw>
                </a:effectLst>
                <a:latin typeface="+mn-ea"/>
                <a:cs typeface="Meiryo UI" pitchFamily="50" charset="-128"/>
              </a:rPr>
              <a:t>Ａ Ｂ Ｃ Ｄ</a:t>
            </a:r>
          </a:p>
        </p:txBody>
      </p:sp>
      <p:cxnSp>
        <p:nvCxnSpPr>
          <p:cNvPr id="10" name="直線矢印コネクタ 9">
            <a:extLst>
              <a:ext uri="{FF2B5EF4-FFF2-40B4-BE49-F238E27FC236}">
                <a16:creationId xmlns:a16="http://schemas.microsoft.com/office/drawing/2014/main" id="{3B68C39B-ADFE-48DD-939C-5B63B5D9D0E8}"/>
              </a:ext>
            </a:extLst>
          </p:cNvPr>
          <p:cNvCxnSpPr/>
          <p:nvPr/>
        </p:nvCxnSpPr>
        <p:spPr>
          <a:xfrm>
            <a:off x="3477588" y="4804337"/>
            <a:ext cx="1550351" cy="0"/>
          </a:xfrm>
          <a:prstGeom prst="straightConnector1">
            <a:avLst/>
          </a:prstGeom>
          <a:ln w="444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A880C579-0BE2-4D4D-A63E-B6BC944E5D12}"/>
              </a:ext>
            </a:extLst>
          </p:cNvPr>
          <p:cNvCxnSpPr/>
          <p:nvPr/>
        </p:nvCxnSpPr>
        <p:spPr>
          <a:xfrm>
            <a:off x="3477588" y="5164377"/>
            <a:ext cx="1550351" cy="0"/>
          </a:xfrm>
          <a:prstGeom prst="straightConnector1">
            <a:avLst/>
          </a:prstGeom>
          <a:ln w="444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7AC07B5F-82A7-4278-A6AC-1AFD547B33F5}"/>
              </a:ext>
            </a:extLst>
          </p:cNvPr>
          <p:cNvCxnSpPr/>
          <p:nvPr/>
        </p:nvCxnSpPr>
        <p:spPr>
          <a:xfrm>
            <a:off x="3477588" y="5516051"/>
            <a:ext cx="1550351" cy="0"/>
          </a:xfrm>
          <a:prstGeom prst="straightConnector1">
            <a:avLst/>
          </a:prstGeom>
          <a:ln w="444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FF2091D4-D908-4076-9399-BA48561BF1B5}"/>
              </a:ext>
            </a:extLst>
          </p:cNvPr>
          <p:cNvCxnSpPr/>
          <p:nvPr/>
        </p:nvCxnSpPr>
        <p:spPr>
          <a:xfrm>
            <a:off x="3477588" y="5884457"/>
            <a:ext cx="1550351" cy="0"/>
          </a:xfrm>
          <a:prstGeom prst="straightConnector1">
            <a:avLst/>
          </a:prstGeom>
          <a:ln w="444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EC6FE4D-F4B9-44E4-9E9C-2B4F3912AAB6}"/>
              </a:ext>
            </a:extLst>
          </p:cNvPr>
          <p:cNvSpPr txBox="1"/>
          <p:nvPr/>
        </p:nvSpPr>
        <p:spPr>
          <a:xfrm>
            <a:off x="711350" y="4942909"/>
            <a:ext cx="1802095" cy="707886"/>
          </a:xfrm>
          <a:prstGeom prst="rect">
            <a:avLst/>
          </a:prstGeom>
          <a:noFill/>
        </p:spPr>
        <p:txBody>
          <a:bodyPr wrap="none" rtlCol="0">
            <a:spAutoFit/>
          </a:bodyPr>
          <a:lstStyle/>
          <a:p>
            <a:pPr algn="r"/>
            <a:r>
              <a:rPr kumimoji="1" lang="ja-JP" altLang="en-US" sz="2000" dirty="0">
                <a:solidFill>
                  <a:srgbClr val="FFFF00"/>
                </a:solidFill>
                <a:latin typeface="+mn-ea"/>
                <a:cs typeface="Meiryo UI" pitchFamily="50" charset="-128"/>
              </a:rPr>
              <a:t>対応のある</a:t>
            </a:r>
            <a:r>
              <a:rPr kumimoji="1" lang="en-US" altLang="ja-JP" sz="2000" dirty="0">
                <a:solidFill>
                  <a:srgbClr val="FFFF00"/>
                </a:solidFill>
                <a:latin typeface="+mn-ea"/>
                <a:cs typeface="Meiryo UI" pitchFamily="50" charset="-128"/>
              </a:rPr>
              <a:t>2</a:t>
            </a:r>
            <a:r>
              <a:rPr kumimoji="1" lang="ja-JP" altLang="en-US" sz="2000" dirty="0">
                <a:solidFill>
                  <a:srgbClr val="FFFF00"/>
                </a:solidFill>
                <a:latin typeface="+mn-ea"/>
                <a:cs typeface="Meiryo UI" pitchFamily="50" charset="-128"/>
              </a:rPr>
              <a:t>群</a:t>
            </a:r>
            <a:endParaRPr kumimoji="1" lang="en-US" altLang="ja-JP" sz="2000" dirty="0">
              <a:solidFill>
                <a:srgbClr val="FFFF00"/>
              </a:solidFill>
              <a:latin typeface="+mn-ea"/>
              <a:cs typeface="Meiryo UI" pitchFamily="50" charset="-128"/>
            </a:endParaRPr>
          </a:p>
          <a:p>
            <a:pPr algn="r"/>
            <a:r>
              <a:rPr kumimoji="1" lang="en-US" altLang="ja-JP" sz="2000" dirty="0">
                <a:solidFill>
                  <a:schemeClr val="bg1"/>
                </a:solidFill>
                <a:latin typeface="+mn-ea"/>
                <a:cs typeface="Meiryo UI" pitchFamily="50" charset="-128"/>
              </a:rPr>
              <a:t>(</a:t>
            </a:r>
            <a:r>
              <a:rPr kumimoji="1" lang="ja-JP" altLang="en-US" sz="2000" dirty="0">
                <a:solidFill>
                  <a:schemeClr val="bg1"/>
                </a:solidFill>
                <a:latin typeface="+mn-ea"/>
                <a:cs typeface="Meiryo UI" pitchFamily="50" charset="-128"/>
              </a:rPr>
              <a:t>関連した</a:t>
            </a:r>
            <a:r>
              <a:rPr kumimoji="1" lang="en-US" altLang="ja-JP" sz="2000" dirty="0">
                <a:solidFill>
                  <a:schemeClr val="bg1"/>
                </a:solidFill>
                <a:latin typeface="+mn-ea"/>
                <a:cs typeface="Meiryo UI" pitchFamily="50" charset="-128"/>
              </a:rPr>
              <a:t>2</a:t>
            </a:r>
            <a:r>
              <a:rPr kumimoji="1" lang="ja-JP" altLang="en-US" sz="2000" dirty="0">
                <a:solidFill>
                  <a:schemeClr val="bg1"/>
                </a:solidFill>
                <a:latin typeface="+mn-ea"/>
                <a:cs typeface="Meiryo UI" pitchFamily="50" charset="-128"/>
              </a:rPr>
              <a:t>群</a:t>
            </a:r>
            <a:r>
              <a:rPr kumimoji="1" lang="en-US" altLang="ja-JP" sz="2000" dirty="0">
                <a:solidFill>
                  <a:schemeClr val="bg1"/>
                </a:solidFill>
                <a:latin typeface="+mn-ea"/>
                <a:cs typeface="Meiryo UI" pitchFamily="50" charset="-128"/>
              </a:rPr>
              <a:t>)</a:t>
            </a:r>
          </a:p>
        </p:txBody>
      </p:sp>
      <p:sp>
        <p:nvSpPr>
          <p:cNvPr id="15" name="円/楕円 18">
            <a:extLst>
              <a:ext uri="{FF2B5EF4-FFF2-40B4-BE49-F238E27FC236}">
                <a16:creationId xmlns:a16="http://schemas.microsoft.com/office/drawing/2014/main" id="{9322D983-2BE8-4B34-9B8A-3B97E169A69C}"/>
              </a:ext>
            </a:extLst>
          </p:cNvPr>
          <p:cNvSpPr/>
          <p:nvPr/>
        </p:nvSpPr>
        <p:spPr>
          <a:xfrm>
            <a:off x="5147331" y="2351147"/>
            <a:ext cx="432048" cy="34917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E4BFEF1C-865A-447A-B384-A8F703015958}"/>
              </a:ext>
            </a:extLst>
          </p:cNvPr>
          <p:cNvCxnSpPr>
            <a:endCxn id="15" idx="6"/>
          </p:cNvCxnSpPr>
          <p:nvPr/>
        </p:nvCxnSpPr>
        <p:spPr>
          <a:xfrm flipH="1">
            <a:off x="5579379" y="2293803"/>
            <a:ext cx="612068" cy="23193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F7D5705C-6755-4A0B-97AB-57A4E3A291FE}"/>
              </a:ext>
            </a:extLst>
          </p:cNvPr>
          <p:cNvSpPr txBox="1"/>
          <p:nvPr/>
        </p:nvSpPr>
        <p:spPr>
          <a:xfrm>
            <a:off x="6191447" y="2093748"/>
            <a:ext cx="2098651" cy="369332"/>
          </a:xfrm>
          <a:prstGeom prst="rect">
            <a:avLst/>
          </a:prstGeom>
          <a:noFill/>
        </p:spPr>
        <p:txBody>
          <a:bodyPr wrap="none" rtlCol="0">
            <a:spAutoFit/>
          </a:bodyPr>
          <a:lstStyle/>
          <a:p>
            <a:r>
              <a:rPr kumimoji="1" lang="ja-JP" altLang="en-US" sz="1800" dirty="0">
                <a:solidFill>
                  <a:schemeClr val="bg1"/>
                </a:solidFill>
                <a:latin typeface="+mj-ea"/>
                <a:ea typeface="+mj-ea"/>
                <a:cs typeface="Meiryo UI" pitchFamily="50" charset="-128"/>
              </a:rPr>
              <a:t>個体（個人</a:t>
            </a:r>
            <a:r>
              <a:rPr kumimoji="1" lang="en-US" altLang="ja-JP" sz="1800" dirty="0">
                <a:solidFill>
                  <a:schemeClr val="bg1"/>
                </a:solidFill>
                <a:latin typeface="+mj-ea"/>
                <a:ea typeface="+mj-ea"/>
                <a:cs typeface="Meiryo UI" pitchFamily="50" charset="-128"/>
              </a:rPr>
              <a:t>/</a:t>
            </a:r>
            <a:r>
              <a:rPr kumimoji="1" lang="ja-JP" altLang="en-US" sz="1800" dirty="0">
                <a:solidFill>
                  <a:schemeClr val="bg1"/>
                </a:solidFill>
                <a:latin typeface="+mj-ea"/>
                <a:ea typeface="+mj-ea"/>
                <a:cs typeface="Meiryo UI" pitchFamily="50" charset="-128"/>
              </a:rPr>
              <a:t>ケース）</a:t>
            </a:r>
            <a:endParaRPr kumimoji="1" lang="en-US" altLang="ja-JP" sz="1800" dirty="0">
              <a:solidFill>
                <a:schemeClr val="bg1"/>
              </a:solidFill>
              <a:latin typeface="+mj-ea"/>
              <a:ea typeface="+mj-ea"/>
              <a:cs typeface="Meiryo UI" pitchFamily="50" charset="-128"/>
            </a:endParaRPr>
          </a:p>
        </p:txBody>
      </p:sp>
      <p:sp>
        <p:nvSpPr>
          <p:cNvPr id="18" name="テキスト ボックス 17">
            <a:extLst>
              <a:ext uri="{FF2B5EF4-FFF2-40B4-BE49-F238E27FC236}">
                <a16:creationId xmlns:a16="http://schemas.microsoft.com/office/drawing/2014/main" id="{A6198E99-5852-472C-8B90-2D40DAE3AFD6}"/>
              </a:ext>
            </a:extLst>
          </p:cNvPr>
          <p:cNvSpPr txBox="1"/>
          <p:nvPr/>
        </p:nvSpPr>
        <p:spPr>
          <a:xfrm>
            <a:off x="3240031" y="1909082"/>
            <a:ext cx="2098651" cy="369332"/>
          </a:xfrm>
          <a:prstGeom prst="rect">
            <a:avLst/>
          </a:prstGeom>
          <a:noFill/>
        </p:spPr>
        <p:txBody>
          <a:bodyPr wrap="square" rtlCol="0">
            <a:spAutoFit/>
          </a:bodyPr>
          <a:lstStyle/>
          <a:p>
            <a:r>
              <a:rPr kumimoji="1" lang="ja-JP" altLang="en-US" sz="1800" dirty="0">
                <a:solidFill>
                  <a:schemeClr val="bg1"/>
                </a:solidFill>
                <a:latin typeface="+mj-ea"/>
                <a:ea typeface="+mj-ea"/>
                <a:cs typeface="Meiryo UI" pitchFamily="50" charset="-128"/>
              </a:rPr>
              <a:t>異なる個体で観測</a:t>
            </a:r>
          </a:p>
        </p:txBody>
      </p:sp>
      <p:sp>
        <p:nvSpPr>
          <p:cNvPr id="19" name="テキスト ボックス 18">
            <a:extLst>
              <a:ext uri="{FF2B5EF4-FFF2-40B4-BE49-F238E27FC236}">
                <a16:creationId xmlns:a16="http://schemas.microsoft.com/office/drawing/2014/main" id="{C3542536-1E9E-4B58-ABDF-038369627B5C}"/>
              </a:ext>
            </a:extLst>
          </p:cNvPr>
          <p:cNvSpPr txBox="1"/>
          <p:nvPr/>
        </p:nvSpPr>
        <p:spPr>
          <a:xfrm>
            <a:off x="3261672" y="4273272"/>
            <a:ext cx="2069797" cy="369332"/>
          </a:xfrm>
          <a:prstGeom prst="rect">
            <a:avLst/>
          </a:prstGeom>
          <a:noFill/>
        </p:spPr>
        <p:txBody>
          <a:bodyPr wrap="none" rtlCol="0">
            <a:spAutoFit/>
          </a:bodyPr>
          <a:lstStyle/>
          <a:p>
            <a:r>
              <a:rPr kumimoji="1" lang="ja-JP" altLang="en-US" sz="1800" dirty="0">
                <a:solidFill>
                  <a:schemeClr val="bg1"/>
                </a:solidFill>
                <a:latin typeface="+mn-ea"/>
                <a:cs typeface="Meiryo UI" pitchFamily="50" charset="-128"/>
              </a:rPr>
              <a:t>同じ個体で</a:t>
            </a:r>
            <a:r>
              <a:rPr kumimoji="1" lang="en-US" altLang="ja-JP" sz="1800" dirty="0">
                <a:solidFill>
                  <a:schemeClr val="bg1"/>
                </a:solidFill>
                <a:latin typeface="+mn-ea"/>
                <a:cs typeface="Meiryo UI" pitchFamily="50" charset="-128"/>
              </a:rPr>
              <a:t>2</a:t>
            </a:r>
            <a:r>
              <a:rPr kumimoji="1" lang="ja-JP" altLang="en-US" sz="1800" dirty="0">
                <a:solidFill>
                  <a:schemeClr val="bg1"/>
                </a:solidFill>
                <a:latin typeface="+mn-ea"/>
                <a:cs typeface="Meiryo UI" pitchFamily="50" charset="-128"/>
              </a:rPr>
              <a:t>回観測</a:t>
            </a:r>
          </a:p>
        </p:txBody>
      </p:sp>
      <p:sp>
        <p:nvSpPr>
          <p:cNvPr id="20" name="右中かっこ 19">
            <a:extLst>
              <a:ext uri="{FF2B5EF4-FFF2-40B4-BE49-F238E27FC236}">
                <a16:creationId xmlns:a16="http://schemas.microsoft.com/office/drawing/2014/main" id="{7E923F67-DD19-46CB-9BB8-D1F7D6EF3238}"/>
              </a:ext>
            </a:extLst>
          </p:cNvPr>
          <p:cNvSpPr/>
          <p:nvPr/>
        </p:nvSpPr>
        <p:spPr>
          <a:xfrm>
            <a:off x="5570763" y="4740499"/>
            <a:ext cx="244468" cy="1296144"/>
          </a:xfrm>
          <a:prstGeom prst="rightBrace">
            <a:avLst>
              <a:gd name="adj1" fmla="val 80787"/>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08D4F86-B503-4428-9DC4-6212EE06EC84}"/>
              </a:ext>
            </a:extLst>
          </p:cNvPr>
          <p:cNvSpPr txBox="1"/>
          <p:nvPr/>
        </p:nvSpPr>
        <p:spPr>
          <a:xfrm>
            <a:off x="5889424" y="4983396"/>
            <a:ext cx="2859040" cy="923330"/>
          </a:xfrm>
          <a:prstGeom prst="rect">
            <a:avLst/>
          </a:prstGeom>
          <a:noFill/>
        </p:spPr>
        <p:txBody>
          <a:bodyPr wrap="square" rtlCol="0">
            <a:spAutoFit/>
          </a:bodyPr>
          <a:lstStyle/>
          <a:p>
            <a:pPr algn="just"/>
            <a:r>
              <a:rPr kumimoji="1" lang="ja-JP" altLang="en-US" sz="1800" dirty="0">
                <a:solidFill>
                  <a:srgbClr val="FFFF00"/>
                </a:solidFill>
                <a:latin typeface="+mn-ea"/>
                <a:cs typeface="Meiryo UI" pitchFamily="50" charset="-128"/>
              </a:rPr>
              <a:t>個体差を考慮</a:t>
            </a:r>
            <a:r>
              <a:rPr kumimoji="1" lang="ja-JP" altLang="en-US" sz="1800" dirty="0">
                <a:solidFill>
                  <a:schemeClr val="bg1"/>
                </a:solidFill>
                <a:latin typeface="+mn-ea"/>
                <a:cs typeface="Meiryo UI" pitchFamily="50" charset="-128"/>
              </a:rPr>
              <a:t>した検定を実施できる（個体差の大きな</a:t>
            </a:r>
            <a:r>
              <a:rPr kumimoji="1" lang="ja-JP" altLang="en-US" sz="1800" dirty="0">
                <a:solidFill>
                  <a:srgbClr val="FFFF00"/>
                </a:solidFill>
                <a:latin typeface="+mn-ea"/>
                <a:cs typeface="Meiryo UI" pitchFamily="50" charset="-128"/>
              </a:rPr>
              <a:t>動植物</a:t>
            </a:r>
            <a:r>
              <a:rPr kumimoji="1" lang="ja-JP" altLang="en-US" sz="1800" dirty="0">
                <a:solidFill>
                  <a:schemeClr val="bg1"/>
                </a:solidFill>
                <a:latin typeface="+mn-ea"/>
                <a:cs typeface="Meiryo UI" pitchFamily="50" charset="-128"/>
              </a:rPr>
              <a:t>はこちらが望ましい）</a:t>
            </a:r>
            <a:endParaRPr kumimoji="1" lang="en-US" altLang="ja-JP" sz="1800" dirty="0">
              <a:solidFill>
                <a:schemeClr val="bg1"/>
              </a:solidFill>
              <a:latin typeface="+mn-ea"/>
              <a:cs typeface="Meiryo UI" pitchFamily="50" charset="-128"/>
            </a:endParaRPr>
          </a:p>
        </p:txBody>
      </p:sp>
      <p:sp>
        <p:nvSpPr>
          <p:cNvPr id="22" name="テキスト ボックス 21">
            <a:extLst>
              <a:ext uri="{FF2B5EF4-FFF2-40B4-BE49-F238E27FC236}">
                <a16:creationId xmlns:a16="http://schemas.microsoft.com/office/drawing/2014/main" id="{5F974E27-CDC4-4073-BEB1-6DB91E1DD90C}"/>
              </a:ext>
            </a:extLst>
          </p:cNvPr>
          <p:cNvSpPr txBox="1"/>
          <p:nvPr/>
        </p:nvSpPr>
        <p:spPr>
          <a:xfrm>
            <a:off x="6546760" y="3393096"/>
            <a:ext cx="1852926" cy="1400383"/>
          </a:xfrm>
          <a:prstGeom prst="rect">
            <a:avLst/>
          </a:prstGeom>
          <a:solidFill>
            <a:srgbClr val="00B050"/>
          </a:solidFill>
        </p:spPr>
        <p:txBody>
          <a:bodyPr wrap="square" rtlCol="0">
            <a:spAutoFit/>
          </a:bodyPr>
          <a:lstStyle/>
          <a:p>
            <a:pPr algn="just"/>
            <a:r>
              <a:rPr kumimoji="1" lang="ja-JP" altLang="en-US" sz="1700" dirty="0">
                <a:solidFill>
                  <a:schemeClr val="bg1"/>
                </a:solidFill>
                <a:latin typeface="+mn-ea"/>
                <a:cs typeface="Meiryo UI" pitchFamily="50" charset="-128"/>
              </a:rPr>
              <a:t>対応のない方法で対応のあるデータを検定するのは間違いではない（その逆は</a:t>
            </a:r>
            <a:r>
              <a:rPr kumimoji="1" lang="en-US" altLang="ja-JP" sz="1700" dirty="0">
                <a:solidFill>
                  <a:srgbClr val="FF0000"/>
                </a:solidFill>
                <a:latin typeface="+mn-ea"/>
                <a:cs typeface="Meiryo UI" pitchFamily="50" charset="-128"/>
              </a:rPr>
              <a:t>NG</a:t>
            </a:r>
            <a:r>
              <a:rPr kumimoji="1" lang="en-US" altLang="ja-JP" sz="1700" dirty="0">
                <a:solidFill>
                  <a:schemeClr val="bg1"/>
                </a:solidFill>
                <a:latin typeface="+mn-ea"/>
                <a:cs typeface="Meiryo UI" pitchFamily="50" charset="-128"/>
              </a:rPr>
              <a:t>)</a:t>
            </a:r>
          </a:p>
        </p:txBody>
      </p:sp>
      <p:sp>
        <p:nvSpPr>
          <p:cNvPr id="25" name="矢印: U ターン 24">
            <a:extLst>
              <a:ext uri="{FF2B5EF4-FFF2-40B4-BE49-F238E27FC236}">
                <a16:creationId xmlns:a16="http://schemas.microsoft.com/office/drawing/2014/main" id="{05B51E40-2B4F-42D2-8F15-1F3AC6A85693}"/>
              </a:ext>
            </a:extLst>
          </p:cNvPr>
          <p:cNvSpPr/>
          <p:nvPr/>
        </p:nvSpPr>
        <p:spPr>
          <a:xfrm rot="5400000" flipH="1">
            <a:off x="5364937" y="3988641"/>
            <a:ext cx="1267491" cy="292225"/>
          </a:xfrm>
          <a:prstGeom prst="uturnArrow">
            <a:avLst>
              <a:gd name="adj1" fmla="val 27819"/>
              <a:gd name="adj2" fmla="val 25000"/>
              <a:gd name="adj3" fmla="val 25000"/>
              <a:gd name="adj4" fmla="val 43750"/>
              <a:gd name="adj5" fmla="val 100000"/>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7" name="図 26">
            <a:extLst>
              <a:ext uri="{FF2B5EF4-FFF2-40B4-BE49-F238E27FC236}">
                <a16:creationId xmlns:a16="http://schemas.microsoft.com/office/drawing/2014/main" id="{AD0B3DB4-6898-45DD-AFFF-6494FCE7C4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6774" y="3802555"/>
            <a:ext cx="706785" cy="690348"/>
          </a:xfrm>
          <a:prstGeom prst="rect">
            <a:avLst/>
          </a:prstGeom>
        </p:spPr>
      </p:pic>
    </p:spTree>
    <p:extLst>
      <p:ext uri="{BB962C8B-B14F-4D97-AF65-F5344CB8AC3E}">
        <p14:creationId xmlns:p14="http://schemas.microsoft.com/office/powerpoint/2010/main" val="9691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9" grpId="0"/>
      <p:bldP spid="20" grpId="0" animBg="1"/>
      <p:bldP spid="21" grpId="0"/>
      <p:bldP spid="22"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90868F-9C76-41B8-AC96-E5D83447C180}"/>
              </a:ext>
            </a:extLst>
          </p:cNvPr>
          <p:cNvSpPr>
            <a:spLocks noGrp="1"/>
          </p:cNvSpPr>
          <p:nvPr>
            <p:ph type="title"/>
          </p:nvPr>
        </p:nvSpPr>
        <p:spPr>
          <a:xfrm>
            <a:off x="990600" y="620688"/>
            <a:ext cx="7901880" cy="1143000"/>
          </a:xfrm>
        </p:spPr>
        <p:txBody>
          <a:bodyPr/>
          <a:lstStyle/>
          <a:p>
            <a:r>
              <a:rPr kumimoji="1" lang="ja-JP" altLang="en-US" sz="3800" dirty="0"/>
              <a:t>等分散の検定統計量Ｆ</a:t>
            </a:r>
            <a:br>
              <a:rPr kumimoji="1" lang="en-US" altLang="ja-JP" sz="3800" dirty="0"/>
            </a:br>
            <a:r>
              <a:rPr kumimoji="1" lang="ja-JP" altLang="en-US" sz="3000" dirty="0"/>
              <a:t>（等分散の検定はＦ検定）</a:t>
            </a:r>
          </a:p>
        </p:txBody>
      </p:sp>
      <p:graphicFrame>
        <p:nvGraphicFramePr>
          <p:cNvPr id="5" name="オブジェクト 4">
            <a:extLst>
              <a:ext uri="{FF2B5EF4-FFF2-40B4-BE49-F238E27FC236}">
                <a16:creationId xmlns:a16="http://schemas.microsoft.com/office/drawing/2014/main" id="{3F7CCE40-0C6D-4107-A301-9B6CD4244ADF}"/>
              </a:ext>
            </a:extLst>
          </p:cNvPr>
          <p:cNvGraphicFramePr>
            <a:graphicFrameLocks noChangeAspect="1"/>
          </p:cNvGraphicFramePr>
          <p:nvPr>
            <p:extLst>
              <p:ext uri="{D42A27DB-BD31-4B8C-83A1-F6EECF244321}">
                <p14:modId xmlns:p14="http://schemas.microsoft.com/office/powerpoint/2010/main" val="3029460119"/>
              </p:ext>
            </p:extLst>
          </p:nvPr>
        </p:nvGraphicFramePr>
        <p:xfrm>
          <a:off x="800049" y="2119334"/>
          <a:ext cx="3480760" cy="1291020"/>
        </p:xfrm>
        <a:graphic>
          <a:graphicData uri="http://schemas.openxmlformats.org/presentationml/2006/ole">
            <mc:AlternateContent xmlns:mc="http://schemas.openxmlformats.org/markup-compatibility/2006">
              <mc:Choice xmlns:v="urn:schemas-microsoft-com:vml" Requires="v">
                <p:oleObj spid="_x0000_s20546" name="Equation" r:id="rId3" imgW="2323800" imgH="863280" progId="Equation.DSMT4">
                  <p:embed/>
                </p:oleObj>
              </mc:Choice>
              <mc:Fallback>
                <p:oleObj name="Equation" r:id="rId3" imgW="2323800" imgH="863280" progId="Equation.DSMT4">
                  <p:embed/>
                  <p:pic>
                    <p:nvPicPr>
                      <p:cNvPr id="0" name="Object 1"/>
                      <p:cNvPicPr>
                        <a:picLocks noChangeAspect="1" noChangeArrowheads="1"/>
                      </p:cNvPicPr>
                      <p:nvPr/>
                    </p:nvPicPr>
                    <p:blipFill>
                      <a:blip r:embed="rId4"/>
                      <a:srcRect/>
                      <a:stretch>
                        <a:fillRect/>
                      </a:stretch>
                    </p:blipFill>
                    <p:spPr bwMode="auto">
                      <a:xfrm>
                        <a:off x="800049" y="2119334"/>
                        <a:ext cx="3480760" cy="1291020"/>
                      </a:xfrm>
                      <a:prstGeom prst="rect">
                        <a:avLst/>
                      </a:prstGeom>
                      <a:noFill/>
                    </p:spPr>
                  </p:pic>
                </p:oleObj>
              </mc:Fallback>
            </mc:AlternateContent>
          </a:graphicData>
        </a:graphic>
      </p:graphicFrame>
      <p:graphicFrame>
        <p:nvGraphicFramePr>
          <p:cNvPr id="6" name="オブジェクト 5">
            <a:extLst>
              <a:ext uri="{FF2B5EF4-FFF2-40B4-BE49-F238E27FC236}">
                <a16:creationId xmlns:a16="http://schemas.microsoft.com/office/drawing/2014/main" id="{868DDF88-2A02-4B14-A139-13DF6F568934}"/>
              </a:ext>
            </a:extLst>
          </p:cNvPr>
          <p:cNvGraphicFramePr>
            <a:graphicFrameLocks noChangeAspect="1"/>
          </p:cNvGraphicFramePr>
          <p:nvPr>
            <p:extLst>
              <p:ext uri="{D42A27DB-BD31-4B8C-83A1-F6EECF244321}">
                <p14:modId xmlns:p14="http://schemas.microsoft.com/office/powerpoint/2010/main" val="3422399705"/>
              </p:ext>
            </p:extLst>
          </p:nvPr>
        </p:nvGraphicFramePr>
        <p:xfrm>
          <a:off x="5622907" y="2411631"/>
          <a:ext cx="849313" cy="762000"/>
        </p:xfrm>
        <a:graphic>
          <a:graphicData uri="http://schemas.openxmlformats.org/presentationml/2006/ole">
            <mc:AlternateContent xmlns:mc="http://schemas.openxmlformats.org/markup-compatibility/2006">
              <mc:Choice xmlns:v="urn:schemas-microsoft-com:vml" Requires="v">
                <p:oleObj spid="_x0000_s20547" name="Equation" r:id="rId5" imgW="507960" imgH="457200" progId="Equation.DSMT4">
                  <p:embed/>
                </p:oleObj>
              </mc:Choice>
              <mc:Fallback>
                <p:oleObj name="Equation" r:id="rId5" imgW="507960" imgH="457200" progId="Equation.DSMT4">
                  <p:embed/>
                  <p:pic>
                    <p:nvPicPr>
                      <p:cNvPr id="10" name="オブジェクト 9">
                        <a:extLst>
                          <a:ext uri="{FF2B5EF4-FFF2-40B4-BE49-F238E27FC236}">
                            <a16:creationId xmlns:a16="http://schemas.microsoft.com/office/drawing/2014/main" id="{F7476FD8-8EB4-4C12-8EB3-19092B2ACEB0}"/>
                          </a:ext>
                        </a:extLst>
                      </p:cNvPr>
                      <p:cNvPicPr>
                        <a:picLocks noChangeAspect="1" noChangeArrowheads="1"/>
                      </p:cNvPicPr>
                      <p:nvPr/>
                    </p:nvPicPr>
                    <p:blipFill>
                      <a:blip r:embed="rId6"/>
                      <a:srcRect/>
                      <a:stretch>
                        <a:fillRect/>
                      </a:stretch>
                    </p:blipFill>
                    <p:spPr bwMode="auto">
                      <a:xfrm>
                        <a:off x="5622907" y="2411631"/>
                        <a:ext cx="849313" cy="762000"/>
                      </a:xfrm>
                      <a:prstGeom prst="rect">
                        <a:avLst/>
                      </a:prstGeom>
                      <a:noFill/>
                    </p:spPr>
                  </p:pic>
                </p:oleObj>
              </mc:Fallback>
            </mc:AlternateContent>
          </a:graphicData>
        </a:graphic>
      </p:graphicFrame>
      <p:cxnSp>
        <p:nvCxnSpPr>
          <p:cNvPr id="7" name="直線コネクタ 6">
            <a:extLst>
              <a:ext uri="{FF2B5EF4-FFF2-40B4-BE49-F238E27FC236}">
                <a16:creationId xmlns:a16="http://schemas.microsoft.com/office/drawing/2014/main" id="{E9F3420B-115A-4B49-9779-8CFC3E85536E}"/>
              </a:ext>
            </a:extLst>
          </p:cNvPr>
          <p:cNvCxnSpPr>
            <a:cxnSpLocks/>
          </p:cNvCxnSpPr>
          <p:nvPr/>
        </p:nvCxnSpPr>
        <p:spPr>
          <a:xfrm>
            <a:off x="6122763" y="2519618"/>
            <a:ext cx="288032" cy="245226"/>
          </a:xfrm>
          <a:prstGeom prst="line">
            <a:avLst/>
          </a:prstGeom>
          <a:ln w="31750">
            <a:solidFill>
              <a:srgbClr val="FF0000">
                <a:alpha val="61000"/>
              </a:srgbClr>
            </a:solidFill>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64D3FE8F-3506-4AEB-976A-D8B3CF7ADC9F}"/>
              </a:ext>
            </a:extLst>
          </p:cNvPr>
          <p:cNvSpPr txBox="1"/>
          <p:nvPr/>
        </p:nvSpPr>
        <p:spPr>
          <a:xfrm>
            <a:off x="5825759" y="4009681"/>
            <a:ext cx="2952327"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”前後の値ならば同じぐらいの分散なので帰無仮定は正しそう</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3" name="テキスト ボックス 12">
            <a:extLst>
              <a:ext uri="{FF2B5EF4-FFF2-40B4-BE49-F238E27FC236}">
                <a16:creationId xmlns:a16="http://schemas.microsoft.com/office/drawing/2014/main" id="{6CDE183F-D8BF-401D-8356-AEF08B9FFC05}"/>
              </a:ext>
            </a:extLst>
          </p:cNvPr>
          <p:cNvSpPr txBox="1"/>
          <p:nvPr/>
        </p:nvSpPr>
        <p:spPr>
          <a:xfrm>
            <a:off x="7188518" y="2534099"/>
            <a:ext cx="1413072" cy="584775"/>
          </a:xfrm>
          <a:prstGeom prst="rect">
            <a:avLst/>
          </a:prstGeom>
          <a:solidFill>
            <a:srgbClr val="92D050"/>
          </a:solidFill>
        </p:spPr>
        <p:txBody>
          <a:bodyPr wrap="square" rtlCol="0">
            <a:spAutoFit/>
          </a:bodyPr>
          <a:lstStyle/>
          <a:p>
            <a:pPr algn="just"/>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6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不偏分散の比になる</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14" name="オブジェクト 13">
            <a:extLst>
              <a:ext uri="{FF2B5EF4-FFF2-40B4-BE49-F238E27FC236}">
                <a16:creationId xmlns:a16="http://schemas.microsoft.com/office/drawing/2014/main" id="{E655EE25-8BC8-4BDC-B9F2-E57B0C34D2EA}"/>
              </a:ext>
            </a:extLst>
          </p:cNvPr>
          <p:cNvGraphicFramePr>
            <a:graphicFrameLocks noChangeAspect="1"/>
          </p:cNvGraphicFramePr>
          <p:nvPr>
            <p:extLst>
              <p:ext uri="{D42A27DB-BD31-4B8C-83A1-F6EECF244321}">
                <p14:modId xmlns:p14="http://schemas.microsoft.com/office/powerpoint/2010/main" val="1731497482"/>
              </p:ext>
            </p:extLst>
          </p:nvPr>
        </p:nvGraphicFramePr>
        <p:xfrm>
          <a:off x="6457928" y="2411631"/>
          <a:ext cx="595313" cy="762000"/>
        </p:xfrm>
        <a:graphic>
          <a:graphicData uri="http://schemas.openxmlformats.org/presentationml/2006/ole">
            <mc:AlternateContent xmlns:mc="http://schemas.openxmlformats.org/markup-compatibility/2006">
              <mc:Choice xmlns:v="urn:schemas-microsoft-com:vml" Requires="v">
                <p:oleObj spid="_x0000_s20548" name="Equation" r:id="rId7" imgW="355320" imgH="457200" progId="Equation.DSMT4">
                  <p:embed/>
                </p:oleObj>
              </mc:Choice>
              <mc:Fallback>
                <p:oleObj name="Equation" r:id="rId7" imgW="355320" imgH="457200" progId="Equation.DSMT4">
                  <p:embed/>
                  <p:pic>
                    <p:nvPicPr>
                      <p:cNvPr id="30" name="オブジェクト 29">
                        <a:extLst>
                          <a:ext uri="{FF2B5EF4-FFF2-40B4-BE49-F238E27FC236}">
                            <a16:creationId xmlns:a16="http://schemas.microsoft.com/office/drawing/2014/main" id="{793F045C-7A8C-4969-9F5C-40CDC2664D2A}"/>
                          </a:ext>
                        </a:extLst>
                      </p:cNvPr>
                      <p:cNvPicPr>
                        <a:picLocks noChangeAspect="1" noChangeArrowheads="1"/>
                      </p:cNvPicPr>
                      <p:nvPr/>
                    </p:nvPicPr>
                    <p:blipFill>
                      <a:blip r:embed="rId8"/>
                      <a:srcRect/>
                      <a:stretch>
                        <a:fillRect/>
                      </a:stretch>
                    </p:blipFill>
                    <p:spPr bwMode="auto">
                      <a:xfrm>
                        <a:off x="6457928" y="2411631"/>
                        <a:ext cx="595313" cy="762000"/>
                      </a:xfrm>
                      <a:prstGeom prst="rect">
                        <a:avLst/>
                      </a:prstGeom>
                      <a:noFill/>
                    </p:spPr>
                  </p:pic>
                </p:oleObj>
              </mc:Fallback>
            </mc:AlternateContent>
          </a:graphicData>
        </a:graphic>
      </p:graphicFrame>
      <p:sp>
        <p:nvSpPr>
          <p:cNvPr id="15" name="テキスト ボックス 14">
            <a:extLst>
              <a:ext uri="{FF2B5EF4-FFF2-40B4-BE49-F238E27FC236}">
                <a16:creationId xmlns:a16="http://schemas.microsoft.com/office/drawing/2014/main" id="{84B7E968-539B-402B-80F4-7495DE889F4D}"/>
              </a:ext>
            </a:extLst>
          </p:cNvPr>
          <p:cNvSpPr txBox="1"/>
          <p:nvPr/>
        </p:nvSpPr>
        <p:spPr>
          <a:xfrm>
            <a:off x="408470" y="1876784"/>
            <a:ext cx="1963999"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Ｆ統計量（第</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章</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6" name="直線コネクタ 15">
            <a:extLst>
              <a:ext uri="{FF2B5EF4-FFF2-40B4-BE49-F238E27FC236}">
                <a16:creationId xmlns:a16="http://schemas.microsoft.com/office/drawing/2014/main" id="{6B42F408-BB20-4278-B107-97453B9F8050}"/>
              </a:ext>
            </a:extLst>
          </p:cNvPr>
          <p:cNvCxnSpPr>
            <a:cxnSpLocks/>
          </p:cNvCxnSpPr>
          <p:nvPr/>
        </p:nvCxnSpPr>
        <p:spPr>
          <a:xfrm>
            <a:off x="2450355" y="2203139"/>
            <a:ext cx="288032" cy="245226"/>
          </a:xfrm>
          <a:prstGeom prst="line">
            <a:avLst/>
          </a:prstGeom>
          <a:ln w="31750">
            <a:solidFill>
              <a:srgbClr val="FF0000">
                <a:alpha val="61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4F38392-014E-4D06-BFAB-42CCCE34800B}"/>
              </a:ext>
            </a:extLst>
          </p:cNvPr>
          <p:cNvCxnSpPr>
            <a:cxnSpLocks/>
          </p:cNvCxnSpPr>
          <p:nvPr/>
        </p:nvCxnSpPr>
        <p:spPr>
          <a:xfrm>
            <a:off x="3077550" y="2325752"/>
            <a:ext cx="288032" cy="245226"/>
          </a:xfrm>
          <a:prstGeom prst="line">
            <a:avLst/>
          </a:prstGeom>
          <a:ln w="31750">
            <a:solidFill>
              <a:srgbClr val="FF0000">
                <a:alpha val="61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DBB0B63-AFFE-40FD-8D7D-3B9989413344}"/>
              </a:ext>
            </a:extLst>
          </p:cNvPr>
          <p:cNvCxnSpPr>
            <a:cxnSpLocks/>
          </p:cNvCxnSpPr>
          <p:nvPr/>
        </p:nvCxnSpPr>
        <p:spPr>
          <a:xfrm>
            <a:off x="2429319" y="2848542"/>
            <a:ext cx="288032" cy="245226"/>
          </a:xfrm>
          <a:prstGeom prst="line">
            <a:avLst/>
          </a:prstGeom>
          <a:ln w="31750">
            <a:solidFill>
              <a:srgbClr val="FF0000">
                <a:alpha val="61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9A0A1DF-5A18-445C-9668-F2B30EBDDF78}"/>
              </a:ext>
            </a:extLst>
          </p:cNvPr>
          <p:cNvCxnSpPr>
            <a:cxnSpLocks/>
          </p:cNvCxnSpPr>
          <p:nvPr/>
        </p:nvCxnSpPr>
        <p:spPr>
          <a:xfrm>
            <a:off x="3067032" y="3010018"/>
            <a:ext cx="288032" cy="245226"/>
          </a:xfrm>
          <a:prstGeom prst="line">
            <a:avLst/>
          </a:prstGeom>
          <a:ln w="31750">
            <a:solidFill>
              <a:srgbClr val="FF0000">
                <a:alpha val="61000"/>
              </a:srgbClr>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FAB3C155-0410-4FF7-A764-E2A4DCD97416}"/>
              </a:ext>
            </a:extLst>
          </p:cNvPr>
          <p:cNvCxnSpPr>
            <a:cxnSpLocks/>
          </p:cNvCxnSpPr>
          <p:nvPr/>
        </p:nvCxnSpPr>
        <p:spPr>
          <a:xfrm>
            <a:off x="4358695" y="2779204"/>
            <a:ext cx="1188004" cy="2723"/>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C1C2648B-8756-4BCA-B53D-72D0B15AEF36}"/>
              </a:ext>
            </a:extLst>
          </p:cNvPr>
          <p:cNvSpPr txBox="1"/>
          <p:nvPr/>
        </p:nvSpPr>
        <p:spPr>
          <a:xfrm>
            <a:off x="4280809" y="2164752"/>
            <a:ext cx="1338828" cy="553998"/>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帰無仮説の下</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（同じ母集団）</a:t>
            </a:r>
          </a:p>
        </p:txBody>
      </p:sp>
      <p:cxnSp>
        <p:nvCxnSpPr>
          <p:cNvPr id="27" name="直線コネクタ 26">
            <a:extLst>
              <a:ext uri="{FF2B5EF4-FFF2-40B4-BE49-F238E27FC236}">
                <a16:creationId xmlns:a16="http://schemas.microsoft.com/office/drawing/2014/main" id="{7A90C001-F39A-44E2-A607-9FBC594C47E8}"/>
              </a:ext>
            </a:extLst>
          </p:cNvPr>
          <p:cNvCxnSpPr>
            <a:cxnSpLocks/>
          </p:cNvCxnSpPr>
          <p:nvPr/>
        </p:nvCxnSpPr>
        <p:spPr>
          <a:xfrm>
            <a:off x="6122763" y="2897384"/>
            <a:ext cx="288032" cy="245226"/>
          </a:xfrm>
          <a:prstGeom prst="line">
            <a:avLst/>
          </a:prstGeom>
          <a:ln w="31750">
            <a:solidFill>
              <a:srgbClr val="FF0000">
                <a:alpha val="61000"/>
              </a:srgb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テキスト ボックス 27">
                <a:extLst>
                  <a:ext uri="{FF2B5EF4-FFF2-40B4-BE49-F238E27FC236}">
                    <a16:creationId xmlns:a16="http://schemas.microsoft.com/office/drawing/2014/main" id="{616E256C-B417-4A94-A4BD-D280B03F03EC}"/>
                  </a:ext>
                </a:extLst>
              </p:cNvPr>
              <p:cNvSpPr txBox="1"/>
              <p:nvPr/>
            </p:nvSpPr>
            <p:spPr>
              <a:xfrm>
                <a:off x="4376926" y="2792631"/>
                <a:ext cx="1106465" cy="326243"/>
              </a:xfrm>
              <a:prstGeom prst="rect">
                <a:avLst/>
              </a:prstGeom>
              <a:noFill/>
            </p:spPr>
            <p:txBody>
              <a:bodyPr wrap="square" rtlCol="0">
                <a:spAutoFit/>
              </a:bodyPr>
              <a:lstStyle/>
              <a:p>
                <a14:m>
                  <m:oMath xmlns:m="http://schemas.openxmlformats.org/officeDocument/2006/math">
                    <m:sSubSup>
                      <m:sSubSupPr>
                        <m:ctrlPr>
                          <a:rPr kumimoji="1" lang="en-US" altLang="ja-JP" sz="1500" i="1" smtClean="0">
                            <a:solidFill>
                              <a:srgbClr val="FFFF00"/>
                            </a:solidFill>
                            <a:latin typeface="Cambria Math" panose="02040503050406030204" pitchFamily="18" charset="0"/>
                          </a:rPr>
                        </m:ctrlPr>
                      </m:sSubSupPr>
                      <m:e>
                        <m:r>
                          <a:rPr kumimoji="1" lang="en-US" altLang="ja-JP" sz="1500" i="1">
                            <a:solidFill>
                              <a:srgbClr val="FFFF00"/>
                            </a:solidFill>
                            <a:latin typeface="Cambria Math" panose="02040503050406030204" pitchFamily="18" charset="0"/>
                          </a:rPr>
                          <m:t>𝜎</m:t>
                        </m:r>
                      </m:e>
                      <m:sub>
                        <m:r>
                          <a:rPr kumimoji="1" lang="en-US" altLang="ja-JP" sz="1500" i="1">
                            <a:solidFill>
                              <a:srgbClr val="FFFF00"/>
                            </a:solidFill>
                            <a:latin typeface="Cambria Math" panose="02040503050406030204" pitchFamily="18" charset="0"/>
                          </a:rPr>
                          <m:t>1</m:t>
                        </m:r>
                      </m:sub>
                      <m:sup>
                        <m:r>
                          <a:rPr kumimoji="1" lang="en-US" altLang="ja-JP" sz="1500" i="1">
                            <a:solidFill>
                              <a:srgbClr val="FFFF00"/>
                            </a:solidFill>
                            <a:latin typeface="Cambria Math" panose="02040503050406030204" pitchFamily="18" charset="0"/>
                          </a:rPr>
                          <m:t>2</m:t>
                        </m:r>
                      </m:sup>
                    </m:sSubSup>
                    <m:r>
                      <a:rPr kumimoji="1" lang="en-US" altLang="ja-JP" sz="1500" i="1">
                        <a:solidFill>
                          <a:srgbClr val="FFFF00"/>
                        </a:solidFill>
                        <a:latin typeface="Cambria Math" panose="02040503050406030204" pitchFamily="18" charset="0"/>
                      </a:rPr>
                      <m:t> </m:t>
                    </m:r>
                  </m:oMath>
                </a14:m>
                <a:r>
                  <a:rPr kumimoji="1" lang="en-US" altLang="ja-JP" sz="1500" dirty="0">
                    <a:solidFill>
                      <a:srgbClr val="FFFF00"/>
                    </a:solidFill>
                    <a:cs typeface="Times New Roman" panose="02020603050405020304" pitchFamily="18" charset="0"/>
                  </a:rPr>
                  <a:t>=</a:t>
                </a:r>
                <a14:m>
                  <m:oMath xmlns:m="http://schemas.openxmlformats.org/officeDocument/2006/math">
                    <m:sSubSup>
                      <m:sSubSupPr>
                        <m:ctrlPr>
                          <a:rPr kumimoji="1" lang="en-US" altLang="ja-JP" sz="1500" i="1">
                            <a:solidFill>
                              <a:srgbClr val="FFFF00"/>
                            </a:solidFill>
                            <a:latin typeface="Cambria Math" panose="02040503050406030204" pitchFamily="18" charset="0"/>
                          </a:rPr>
                        </m:ctrlPr>
                      </m:sSubSupPr>
                      <m:e>
                        <m:r>
                          <a:rPr kumimoji="1" lang="en-US" altLang="ja-JP" sz="1500" i="1">
                            <a:solidFill>
                              <a:srgbClr val="FFFF00"/>
                            </a:solidFill>
                            <a:latin typeface="Cambria Math" panose="02040503050406030204" pitchFamily="18" charset="0"/>
                          </a:rPr>
                          <m:t>𝜎</m:t>
                        </m:r>
                      </m:e>
                      <m:sub>
                        <m:r>
                          <a:rPr kumimoji="1" lang="en-US" altLang="ja-JP" sz="1500" i="1">
                            <a:solidFill>
                              <a:srgbClr val="FFFF00"/>
                            </a:solidFill>
                            <a:latin typeface="Cambria Math" panose="02040503050406030204" pitchFamily="18" charset="0"/>
                          </a:rPr>
                          <m:t>2</m:t>
                        </m:r>
                      </m:sub>
                      <m:sup>
                        <m:r>
                          <a:rPr kumimoji="1" lang="en-US" altLang="ja-JP" sz="1500" i="1">
                            <a:solidFill>
                              <a:srgbClr val="FFFF00"/>
                            </a:solidFill>
                            <a:latin typeface="Cambria Math" panose="02040503050406030204" pitchFamily="18" charset="0"/>
                          </a:rPr>
                          <m:t>2</m:t>
                        </m:r>
                      </m:sup>
                    </m:sSubSup>
                  </m:oMath>
                </a14:m>
                <a:r>
                  <a:rPr kumimoji="1" lang="en-US" altLang="ja-JP" sz="1500" dirty="0">
                    <a:solidFill>
                      <a:srgbClr val="FFFF00"/>
                    </a:solidFill>
                    <a:ea typeface="ＭＳ Ｐゴシック" panose="020B0600070205080204" pitchFamily="50" charset="-128"/>
                    <a:cs typeface="Times New Roman" panose="02020603050405020304" pitchFamily="18" charset="0"/>
                  </a:rPr>
                  <a:t>=</a:t>
                </a:r>
                <a14:m>
                  <m:oMath xmlns:m="http://schemas.openxmlformats.org/officeDocument/2006/math">
                    <m:sSup>
                      <m:sSupPr>
                        <m:ctrlPr>
                          <a:rPr kumimoji="1" lang="en-US" altLang="ja-JP" sz="1500" i="1" dirty="0" smtClean="0">
                            <a:solidFill>
                              <a:srgbClr val="FFFF00"/>
                            </a:solidFill>
                            <a:latin typeface="Cambria Math" panose="02040503050406030204" pitchFamily="18" charset="0"/>
                            <a:ea typeface="ＭＳ Ｐゴシック" panose="020B0600070205080204" pitchFamily="50" charset="-128"/>
                          </a:rPr>
                        </m:ctrlPr>
                      </m:sSupPr>
                      <m:e>
                        <m:r>
                          <a:rPr kumimoji="1" lang="en-US" altLang="ja-JP" sz="1500" i="1" dirty="0">
                            <a:solidFill>
                              <a:srgbClr val="FFFF00"/>
                            </a:solidFill>
                            <a:latin typeface="Cambria Math" panose="02040503050406030204" pitchFamily="18" charset="0"/>
                            <a:ea typeface="ＭＳ Ｐゴシック" panose="020B0600070205080204" pitchFamily="50" charset="-128"/>
                          </a:rPr>
                          <m:t>𝜎</m:t>
                        </m:r>
                      </m:e>
                      <m:sup>
                        <m:r>
                          <a:rPr kumimoji="1" lang="en-US" altLang="ja-JP" sz="1500" b="0" i="1" dirty="0" smtClean="0">
                            <a:solidFill>
                              <a:srgbClr val="FFFF00"/>
                            </a:solidFill>
                            <a:latin typeface="Cambria Math" panose="02040503050406030204" pitchFamily="18" charset="0"/>
                            <a:ea typeface="ＭＳ Ｐゴシック" panose="020B0600070205080204" pitchFamily="50" charset="-128"/>
                          </a:rPr>
                          <m:t>2</m:t>
                        </m:r>
                      </m:sup>
                    </m:sSup>
                  </m:oMath>
                </a14:m>
                <a:endParaRPr kumimoji="1" lang="ja-JP" altLang="en-US" sz="1500" dirty="0">
                  <a:solidFill>
                    <a:schemeClr val="bg1"/>
                  </a:solidFill>
                  <a:ea typeface="ＭＳ Ｐゴシック" panose="020B0600070205080204" pitchFamily="50" charset="-128"/>
                  <a:cs typeface="Times New Roman" panose="02020603050405020304" pitchFamily="18" charset="0"/>
                </a:endParaRPr>
              </a:p>
            </p:txBody>
          </p:sp>
        </mc:Choice>
        <mc:Fallback>
          <p:sp>
            <p:nvSpPr>
              <p:cNvPr id="28" name="テキスト ボックス 27">
                <a:extLst>
                  <a:ext uri="{FF2B5EF4-FFF2-40B4-BE49-F238E27FC236}">
                    <a16:creationId xmlns:a16="http://schemas.microsoft.com/office/drawing/2014/main" id="{616E256C-B417-4A94-A4BD-D280B03F03EC}"/>
                  </a:ext>
                </a:extLst>
              </p:cNvPr>
              <p:cNvSpPr txBox="1">
                <a:spLocks noRot="1" noChangeAspect="1" noMove="1" noResize="1" noEditPoints="1" noAdjustHandles="1" noChangeArrowheads="1" noChangeShapeType="1" noTextEdit="1"/>
              </p:cNvSpPr>
              <p:nvPr/>
            </p:nvSpPr>
            <p:spPr>
              <a:xfrm>
                <a:off x="4376926" y="2792631"/>
                <a:ext cx="1106465" cy="326243"/>
              </a:xfrm>
              <a:prstGeom prst="rect">
                <a:avLst/>
              </a:prstGeom>
              <a:blipFill>
                <a:blip r:embed="rId9"/>
                <a:stretch>
                  <a:fillRect t="-1852" b="-20370"/>
                </a:stretch>
              </a:blipFill>
            </p:spPr>
            <p:txBody>
              <a:bodyPr/>
              <a:lstStyle/>
              <a:p>
                <a:r>
                  <a:rPr lang="ja-JP" altLang="en-US">
                    <a:noFill/>
                  </a:rPr>
                  <a:t> </a:t>
                </a:r>
              </a:p>
            </p:txBody>
          </p:sp>
        </mc:Fallback>
      </mc:AlternateContent>
      <p:sp>
        <p:nvSpPr>
          <p:cNvPr id="34" name="テキスト ボックス 33">
            <a:extLst>
              <a:ext uri="{FF2B5EF4-FFF2-40B4-BE49-F238E27FC236}">
                <a16:creationId xmlns:a16="http://schemas.microsoft.com/office/drawing/2014/main" id="{88D55CB7-1891-481B-8B99-9ED7D9473239}"/>
              </a:ext>
            </a:extLst>
          </p:cNvPr>
          <p:cNvSpPr txBox="1"/>
          <p:nvPr/>
        </p:nvSpPr>
        <p:spPr>
          <a:xfrm>
            <a:off x="6288604" y="5122292"/>
            <a:ext cx="1152128" cy="338554"/>
          </a:xfrm>
          <a:prstGeom prst="rect">
            <a:avLst/>
          </a:prstGeom>
          <a:noFill/>
        </p:spPr>
        <p:txBody>
          <a:bodyPr wrap="square" rtlCol="0">
            <a:spAutoFit/>
          </a:bodyPr>
          <a:lstStyle/>
          <a:p>
            <a:pPr algn="just"/>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分散比</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40" name="フリーフォーム: 図形 39">
            <a:extLst>
              <a:ext uri="{FF2B5EF4-FFF2-40B4-BE49-F238E27FC236}">
                <a16:creationId xmlns:a16="http://schemas.microsoft.com/office/drawing/2014/main" id="{8DD40F8E-5410-4740-89DB-99CB38969750}"/>
              </a:ext>
            </a:extLst>
          </p:cNvPr>
          <p:cNvSpPr/>
          <p:nvPr/>
        </p:nvSpPr>
        <p:spPr>
          <a:xfrm>
            <a:off x="2238118" y="3621920"/>
            <a:ext cx="3888432" cy="1705617"/>
          </a:xfrm>
          <a:custGeom>
            <a:avLst/>
            <a:gdLst>
              <a:gd name="connsiteX0" fmla="*/ 0 w 4058653"/>
              <a:gd name="connsiteY0" fmla="*/ 2170057 h 2170057"/>
              <a:gd name="connsiteX1" fmla="*/ 1018674 w 4058653"/>
              <a:gd name="connsiteY1" fmla="*/ 4372 h 2170057"/>
              <a:gd name="connsiteX2" fmla="*/ 2061410 w 4058653"/>
              <a:gd name="connsiteY2" fmla="*/ 1624625 h 2170057"/>
              <a:gd name="connsiteX3" fmla="*/ 4058653 w 4058653"/>
              <a:gd name="connsiteY3" fmla="*/ 2154015 h 2170057"/>
            </a:gdLst>
            <a:ahLst/>
            <a:cxnLst>
              <a:cxn ang="0">
                <a:pos x="connsiteX0" y="connsiteY0"/>
              </a:cxn>
              <a:cxn ang="0">
                <a:pos x="connsiteX1" y="connsiteY1"/>
              </a:cxn>
              <a:cxn ang="0">
                <a:pos x="connsiteX2" y="connsiteY2"/>
              </a:cxn>
              <a:cxn ang="0">
                <a:pos x="connsiteX3" y="connsiteY3"/>
              </a:cxn>
            </a:cxnLst>
            <a:rect l="l" t="t" r="r" b="b"/>
            <a:pathLst>
              <a:path w="4058653" h="2170057">
                <a:moveTo>
                  <a:pt x="0" y="2170057"/>
                </a:moveTo>
                <a:cubicBezTo>
                  <a:pt x="337553" y="1132667"/>
                  <a:pt x="675106" y="95277"/>
                  <a:pt x="1018674" y="4372"/>
                </a:cubicBezTo>
                <a:cubicBezTo>
                  <a:pt x="1362242" y="-86533"/>
                  <a:pt x="1554747" y="1266351"/>
                  <a:pt x="2061410" y="1624625"/>
                </a:cubicBezTo>
                <a:cubicBezTo>
                  <a:pt x="2568073" y="1982899"/>
                  <a:pt x="3313363" y="2068457"/>
                  <a:pt x="4058653" y="2154015"/>
                </a:cubicBezTo>
              </a:path>
            </a:pathLst>
          </a:cu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43562167-D035-4F1E-B67F-BFCFA0AD085F}"/>
              </a:ext>
            </a:extLst>
          </p:cNvPr>
          <p:cNvSpPr txBox="1"/>
          <p:nvPr/>
        </p:nvSpPr>
        <p:spPr>
          <a:xfrm>
            <a:off x="2539973" y="4416832"/>
            <a:ext cx="1415772" cy="584775"/>
          </a:xfrm>
          <a:prstGeom prst="rect">
            <a:avLst/>
          </a:prstGeom>
          <a:noFill/>
        </p:spPr>
        <p:txBody>
          <a:bodyPr wrap="non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帰無仮説分布</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（等分散）</a:t>
            </a:r>
          </a:p>
        </p:txBody>
      </p:sp>
      <p:cxnSp>
        <p:nvCxnSpPr>
          <p:cNvPr id="30" name="直線コネクタ 29">
            <a:extLst>
              <a:ext uri="{FF2B5EF4-FFF2-40B4-BE49-F238E27FC236}">
                <a16:creationId xmlns:a16="http://schemas.microsoft.com/office/drawing/2014/main" id="{604A9D58-AE11-4134-B5B1-604780926F9B}"/>
              </a:ext>
            </a:extLst>
          </p:cNvPr>
          <p:cNvCxnSpPr>
            <a:cxnSpLocks/>
          </p:cNvCxnSpPr>
          <p:nvPr/>
        </p:nvCxnSpPr>
        <p:spPr>
          <a:xfrm>
            <a:off x="2238118" y="5338316"/>
            <a:ext cx="4104455" cy="0"/>
          </a:xfrm>
          <a:prstGeom prst="line">
            <a:avLst/>
          </a:prstGeom>
          <a:ln w="317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FB51F780-1332-4BA7-8DF4-55E0B26C8F7A}"/>
              </a:ext>
            </a:extLst>
          </p:cNvPr>
          <p:cNvSpPr txBox="1"/>
          <p:nvPr/>
        </p:nvSpPr>
        <p:spPr>
          <a:xfrm>
            <a:off x="4665470" y="4352282"/>
            <a:ext cx="415498" cy="669414"/>
          </a:xfrm>
          <a:prstGeom prst="rect">
            <a:avLst/>
          </a:prstGeom>
          <a:noFill/>
        </p:spPr>
        <p:txBody>
          <a:bodyPr vert="eaVert"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51" name="テキスト ボックス 50">
            <a:extLst>
              <a:ext uri="{FF2B5EF4-FFF2-40B4-BE49-F238E27FC236}">
                <a16:creationId xmlns:a16="http://schemas.microsoft.com/office/drawing/2014/main" id="{AB5998C0-EEF7-4408-B880-4DDB3F5E4C7C}"/>
              </a:ext>
            </a:extLst>
          </p:cNvPr>
          <p:cNvSpPr txBox="1"/>
          <p:nvPr/>
        </p:nvSpPr>
        <p:spPr>
          <a:xfrm>
            <a:off x="2356996" y="3656825"/>
            <a:ext cx="415498" cy="669414"/>
          </a:xfrm>
          <a:prstGeom prst="rect">
            <a:avLst/>
          </a:prstGeom>
          <a:noFill/>
        </p:spPr>
        <p:txBody>
          <a:bodyPr vert="eaVert"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52" name="矢印: 右 51">
            <a:extLst>
              <a:ext uri="{FF2B5EF4-FFF2-40B4-BE49-F238E27FC236}">
                <a16:creationId xmlns:a16="http://schemas.microsoft.com/office/drawing/2014/main" id="{D017C54B-8A63-441B-88D3-D6AED5D01D5D}"/>
              </a:ext>
            </a:extLst>
          </p:cNvPr>
          <p:cNvSpPr/>
          <p:nvPr/>
        </p:nvSpPr>
        <p:spPr>
          <a:xfrm>
            <a:off x="4863064" y="5508293"/>
            <a:ext cx="1348336" cy="216020"/>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図 53">
            <a:extLst>
              <a:ext uri="{FF2B5EF4-FFF2-40B4-BE49-F238E27FC236}">
                <a16:creationId xmlns:a16="http://schemas.microsoft.com/office/drawing/2014/main" id="{A4A1CD39-B2FC-47A1-BEE7-5CC3BD9F291D}"/>
              </a:ext>
            </a:extLst>
          </p:cNvPr>
          <p:cNvPicPr>
            <a:picLocks noChangeAspect="1"/>
          </p:cNvPicPr>
          <p:nvPr/>
        </p:nvPicPr>
        <p:blipFill rotWithShape="1">
          <a:blip r:embed="rId10"/>
          <a:srcRect r="92314"/>
          <a:stretch/>
        </p:blipFill>
        <p:spPr>
          <a:xfrm>
            <a:off x="2225346" y="3596123"/>
            <a:ext cx="300327" cy="1731414"/>
          </a:xfrm>
          <a:prstGeom prst="rect">
            <a:avLst/>
          </a:prstGeom>
        </p:spPr>
      </p:pic>
      <p:pic>
        <p:nvPicPr>
          <p:cNvPr id="55" name="図 54">
            <a:extLst>
              <a:ext uri="{FF2B5EF4-FFF2-40B4-BE49-F238E27FC236}">
                <a16:creationId xmlns:a16="http://schemas.microsoft.com/office/drawing/2014/main" id="{220D797C-D23F-4A7B-AF92-BAABD16C8863}"/>
              </a:ext>
            </a:extLst>
          </p:cNvPr>
          <p:cNvPicPr>
            <a:picLocks noChangeAspect="1"/>
          </p:cNvPicPr>
          <p:nvPr/>
        </p:nvPicPr>
        <p:blipFill rotWithShape="1">
          <a:blip r:embed="rId10"/>
          <a:srcRect l="67199"/>
          <a:stretch/>
        </p:blipFill>
        <p:spPr>
          <a:xfrm>
            <a:off x="4847174" y="3606902"/>
            <a:ext cx="1281819" cy="1731414"/>
          </a:xfrm>
          <a:prstGeom prst="rect">
            <a:avLst/>
          </a:prstGeom>
        </p:spPr>
      </p:pic>
      <p:cxnSp>
        <p:nvCxnSpPr>
          <p:cNvPr id="46" name="直線コネクタ 45">
            <a:extLst>
              <a:ext uri="{FF2B5EF4-FFF2-40B4-BE49-F238E27FC236}">
                <a16:creationId xmlns:a16="http://schemas.microsoft.com/office/drawing/2014/main" id="{87C0551D-E049-4EB4-A723-206EB7A1BBF4}"/>
              </a:ext>
            </a:extLst>
          </p:cNvPr>
          <p:cNvCxnSpPr>
            <a:cxnSpLocks/>
          </p:cNvCxnSpPr>
          <p:nvPr/>
        </p:nvCxnSpPr>
        <p:spPr>
          <a:xfrm>
            <a:off x="4858128" y="5001607"/>
            <a:ext cx="4936" cy="722706"/>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59" name="矢印: 右 58">
            <a:extLst>
              <a:ext uri="{FF2B5EF4-FFF2-40B4-BE49-F238E27FC236}">
                <a16:creationId xmlns:a16="http://schemas.microsoft.com/office/drawing/2014/main" id="{CAB02B83-DDF8-4BEE-90B3-6B92268C417E}"/>
              </a:ext>
            </a:extLst>
          </p:cNvPr>
          <p:cNvSpPr/>
          <p:nvPr/>
        </p:nvSpPr>
        <p:spPr>
          <a:xfrm rot="10800000">
            <a:off x="2132506" y="5505358"/>
            <a:ext cx="361415" cy="216020"/>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2FDA52D2-A854-4FC6-916E-DB26E72B42EC}"/>
              </a:ext>
            </a:extLst>
          </p:cNvPr>
          <p:cNvSpPr txBox="1"/>
          <p:nvPr/>
        </p:nvSpPr>
        <p:spPr>
          <a:xfrm>
            <a:off x="2044032" y="5305953"/>
            <a:ext cx="415498" cy="289695"/>
          </a:xfrm>
          <a:prstGeom prst="rect">
            <a:avLst/>
          </a:prstGeom>
          <a:noFill/>
        </p:spPr>
        <p:txBody>
          <a:bodyPr vert="eaVert"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1" name="テキスト ボックス 60">
            <a:extLst>
              <a:ext uri="{FF2B5EF4-FFF2-40B4-BE49-F238E27FC236}">
                <a16:creationId xmlns:a16="http://schemas.microsoft.com/office/drawing/2014/main" id="{0B065CC4-ED5A-4FF0-84C8-83F11DBE22EF}"/>
              </a:ext>
            </a:extLst>
          </p:cNvPr>
          <p:cNvSpPr txBox="1"/>
          <p:nvPr/>
        </p:nvSpPr>
        <p:spPr>
          <a:xfrm>
            <a:off x="3244297" y="5314701"/>
            <a:ext cx="415498" cy="289695"/>
          </a:xfrm>
          <a:prstGeom prst="rect">
            <a:avLst/>
          </a:prstGeom>
          <a:noFill/>
        </p:spPr>
        <p:txBody>
          <a:bodyPr vert="eaVert"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2" name="テキスト ボックス 61">
            <a:extLst>
              <a:ext uri="{FF2B5EF4-FFF2-40B4-BE49-F238E27FC236}">
                <a16:creationId xmlns:a16="http://schemas.microsoft.com/office/drawing/2014/main" id="{66E7D121-B2BA-4AC9-9C06-A9D132A5354C}"/>
              </a:ext>
            </a:extLst>
          </p:cNvPr>
          <p:cNvSpPr txBox="1"/>
          <p:nvPr/>
        </p:nvSpPr>
        <p:spPr>
          <a:xfrm>
            <a:off x="4175754" y="5305953"/>
            <a:ext cx="415498" cy="289695"/>
          </a:xfrm>
          <a:prstGeom prst="rect">
            <a:avLst/>
          </a:prstGeom>
          <a:noFill/>
        </p:spPr>
        <p:txBody>
          <a:bodyPr vert="eaVert"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3" name="テキスト ボックス 62">
            <a:extLst>
              <a:ext uri="{FF2B5EF4-FFF2-40B4-BE49-F238E27FC236}">
                <a16:creationId xmlns:a16="http://schemas.microsoft.com/office/drawing/2014/main" id="{F6980CBD-9246-4FA5-B033-CBB4E8696760}"/>
              </a:ext>
            </a:extLst>
          </p:cNvPr>
          <p:cNvSpPr txBox="1"/>
          <p:nvPr/>
        </p:nvSpPr>
        <p:spPr>
          <a:xfrm>
            <a:off x="5106629" y="5305953"/>
            <a:ext cx="415498" cy="289695"/>
          </a:xfrm>
          <a:prstGeom prst="rect">
            <a:avLst/>
          </a:prstGeom>
          <a:noFill/>
        </p:spPr>
        <p:txBody>
          <a:bodyPr vert="eaVert"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48" name="直線コネクタ 47">
            <a:extLst>
              <a:ext uri="{FF2B5EF4-FFF2-40B4-BE49-F238E27FC236}">
                <a16:creationId xmlns:a16="http://schemas.microsoft.com/office/drawing/2014/main" id="{18D65D78-AAE9-48B6-978E-6EF85E8524E9}"/>
              </a:ext>
            </a:extLst>
          </p:cNvPr>
          <p:cNvCxnSpPr>
            <a:cxnSpLocks/>
          </p:cNvCxnSpPr>
          <p:nvPr/>
        </p:nvCxnSpPr>
        <p:spPr>
          <a:xfrm flipH="1">
            <a:off x="2513048" y="4330163"/>
            <a:ext cx="29818" cy="1433454"/>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69" name="矢印: 左右 68">
            <a:extLst>
              <a:ext uri="{FF2B5EF4-FFF2-40B4-BE49-F238E27FC236}">
                <a16:creationId xmlns:a16="http://schemas.microsoft.com/office/drawing/2014/main" id="{45722DF7-D069-40A9-A9CC-B69B39433498}"/>
              </a:ext>
            </a:extLst>
          </p:cNvPr>
          <p:cNvSpPr/>
          <p:nvPr/>
        </p:nvSpPr>
        <p:spPr>
          <a:xfrm>
            <a:off x="2527373" y="5519148"/>
            <a:ext cx="2316564" cy="205166"/>
          </a:xfrm>
          <a:prstGeom prst="leftRightArrow">
            <a:avLst/>
          </a:prstGeom>
          <a:solidFill>
            <a:srgbClr val="00B0F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B8074325-7C3F-44AB-9292-801644ACC65F}"/>
              </a:ext>
            </a:extLst>
          </p:cNvPr>
          <p:cNvSpPr txBox="1"/>
          <p:nvPr/>
        </p:nvSpPr>
        <p:spPr>
          <a:xfrm>
            <a:off x="2702654" y="5627395"/>
            <a:ext cx="2040694" cy="553998"/>
          </a:xfrm>
          <a:prstGeom prst="rect">
            <a:avLst/>
          </a:prstGeom>
          <a:no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受容域（等分散）</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スチューデントの</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1" name="テキスト ボックス 70">
            <a:extLst>
              <a:ext uri="{FF2B5EF4-FFF2-40B4-BE49-F238E27FC236}">
                <a16:creationId xmlns:a16="http://schemas.microsoft.com/office/drawing/2014/main" id="{AA092BED-6E70-4D66-A55D-F2591009DB4B}"/>
              </a:ext>
            </a:extLst>
          </p:cNvPr>
          <p:cNvSpPr txBox="1"/>
          <p:nvPr/>
        </p:nvSpPr>
        <p:spPr>
          <a:xfrm>
            <a:off x="4650204" y="5645107"/>
            <a:ext cx="2040694" cy="553998"/>
          </a:xfrm>
          <a:prstGeom prst="rect">
            <a:avLst/>
          </a:prstGeom>
          <a:no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棄却域（異分散）</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ウェルチの</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73" name="コネクタ: 曲線 72">
            <a:extLst>
              <a:ext uri="{FF2B5EF4-FFF2-40B4-BE49-F238E27FC236}">
                <a16:creationId xmlns:a16="http://schemas.microsoft.com/office/drawing/2014/main" id="{B45A5166-C452-4287-B71C-5A12F5E5AE5C}"/>
              </a:ext>
            </a:extLst>
          </p:cNvPr>
          <p:cNvCxnSpPr>
            <a:cxnSpLocks/>
            <a:stCxn id="13" idx="2"/>
          </p:cNvCxnSpPr>
          <p:nvPr/>
        </p:nvCxnSpPr>
        <p:spPr>
          <a:xfrm rot="5400000">
            <a:off x="5254062" y="1580096"/>
            <a:ext cx="1102215" cy="4179770"/>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75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par>
                                <p:cTn id="66" presetID="10" presetClass="entr" presetSubtype="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par>
                                <p:cTn id="69" presetID="10"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500"/>
                                        <p:tgtEl>
                                          <p:spTgt spid="7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500"/>
                                        <p:tgtEl>
                                          <p:spTgt spid="6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500"/>
                                        <p:tgtEl>
                                          <p:spTgt spid="7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p:bldP spid="28" grpId="0"/>
      <p:bldP spid="34" grpId="0"/>
      <p:bldP spid="40" grpId="0" animBg="1"/>
      <p:bldP spid="35" grpId="0"/>
      <p:bldP spid="50" grpId="0"/>
      <p:bldP spid="51" grpId="0"/>
      <p:bldP spid="52" grpId="0" animBg="1"/>
      <p:bldP spid="59" grpId="0" animBg="1"/>
      <p:bldP spid="60" grpId="0"/>
      <p:bldP spid="61" grpId="0"/>
      <p:bldP spid="62" grpId="0"/>
      <p:bldP spid="63" grpId="0"/>
      <p:bldP spid="69" grpId="0" animBg="1"/>
      <p:bldP spid="70" grpId="0"/>
      <p:bldP spid="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53B720-FF7D-45C9-BA1A-F0D661194CFE}"/>
              </a:ext>
            </a:extLst>
          </p:cNvPr>
          <p:cNvSpPr>
            <a:spLocks noGrp="1"/>
          </p:cNvSpPr>
          <p:nvPr>
            <p:ph type="title"/>
          </p:nvPr>
        </p:nvSpPr>
        <p:spPr>
          <a:xfrm>
            <a:off x="539552" y="620688"/>
            <a:ext cx="8223448" cy="1143000"/>
          </a:xfrm>
        </p:spPr>
        <p:txBody>
          <a:bodyPr/>
          <a:lstStyle/>
          <a:p>
            <a:r>
              <a:rPr kumimoji="1" lang="ja-JP" altLang="en-US" sz="3000" dirty="0"/>
              <a:t>例題　キュウリ収量の事例における等分散の検定</a:t>
            </a:r>
            <a:br>
              <a:rPr kumimoji="1" lang="en-US" altLang="ja-JP" sz="3000" dirty="0"/>
            </a:br>
            <a:r>
              <a:rPr kumimoji="1" lang="ja-JP" altLang="en-US" sz="2500" dirty="0"/>
              <a:t>（</a:t>
            </a:r>
            <a:r>
              <a:rPr kumimoji="1" lang="ja-JP" altLang="en-US" sz="2500" dirty="0" err="1"/>
              <a:t>ｔ</a:t>
            </a:r>
            <a:r>
              <a:rPr kumimoji="1" lang="ja-JP" altLang="en-US" sz="2500" dirty="0"/>
              <a:t>検定の予備検定として）</a:t>
            </a:r>
          </a:p>
        </p:txBody>
      </p:sp>
      <p:sp>
        <p:nvSpPr>
          <p:cNvPr id="4" name="テキスト ボックス 3">
            <a:extLst>
              <a:ext uri="{FF2B5EF4-FFF2-40B4-BE49-F238E27FC236}">
                <a16:creationId xmlns:a16="http://schemas.microsoft.com/office/drawing/2014/main" id="{D2D0D396-E9D5-4216-97A2-7690E6C1C249}"/>
              </a:ext>
            </a:extLst>
          </p:cNvPr>
          <p:cNvSpPr txBox="1"/>
          <p:nvPr/>
        </p:nvSpPr>
        <p:spPr>
          <a:xfrm>
            <a:off x="611559" y="1902477"/>
            <a:ext cx="7992889" cy="1015663"/>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cs typeface="Meiryo UI" pitchFamily="50" charset="-128"/>
              </a:rPr>
              <a:t>キュウリ収量の事例では，等分散性について確認せずに普通の（スチューデントの）</a:t>
            </a:r>
            <a:r>
              <a:rPr kumimoji="1" lang="ja-JP" altLang="en-US" sz="2000" dirty="0" err="1">
                <a:solidFill>
                  <a:schemeClr val="bg1"/>
                </a:solidFill>
                <a:latin typeface="ＭＳ Ｐゴシック" panose="020B0600070205080204" pitchFamily="50" charset="-128"/>
                <a:cs typeface="Meiryo UI" pitchFamily="50" charset="-128"/>
              </a:rPr>
              <a:t>ｔ</a:t>
            </a:r>
            <a:r>
              <a:rPr kumimoji="1" lang="ja-JP" altLang="en-US" sz="2000" dirty="0">
                <a:solidFill>
                  <a:schemeClr val="bg1"/>
                </a:solidFill>
                <a:latin typeface="ＭＳ Ｐゴシック" panose="020B0600070205080204" pitchFamily="50" charset="-128"/>
                <a:cs typeface="Meiryo UI" pitchFamily="50" charset="-128"/>
              </a:rPr>
              <a:t>検定を実施したが，それで良かったのだろうか？</a:t>
            </a:r>
            <a:endParaRPr kumimoji="1" lang="en-US" altLang="ja-JP" sz="2000" dirty="0">
              <a:solidFill>
                <a:schemeClr val="bg1"/>
              </a:solidFill>
              <a:latin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cs typeface="Meiryo UI" pitchFamily="50" charset="-128"/>
              </a:rPr>
              <a:t>事後ではあるが，等分散の検定（両側</a:t>
            </a:r>
            <a:r>
              <a:rPr kumimoji="1" lang="en-US" altLang="ja-JP" sz="2000" dirty="0">
                <a:solidFill>
                  <a:schemeClr val="bg1"/>
                </a:solidFill>
                <a:latin typeface="ＭＳ Ｐゴシック" panose="020B0600070205080204" pitchFamily="50" charset="-128"/>
                <a:cs typeface="Meiryo UI" pitchFamily="50" charset="-128"/>
              </a:rPr>
              <a:t>5</a:t>
            </a:r>
            <a:r>
              <a:rPr kumimoji="1" lang="ja-JP" altLang="en-US" sz="2000" dirty="0">
                <a:solidFill>
                  <a:schemeClr val="bg1"/>
                </a:solidFill>
                <a:latin typeface="ＭＳ Ｐゴシック" panose="020B0600070205080204" pitchFamily="50" charset="-128"/>
                <a:cs typeface="Meiryo UI" pitchFamily="50" charset="-128"/>
              </a:rPr>
              <a:t>％）を実施してみよう。</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6A63580B-028B-4BC4-84C1-29C9C0B6754D}"/>
                  </a:ext>
                </a:extLst>
              </p:cNvPr>
              <p:cNvSpPr/>
              <p:nvPr/>
            </p:nvSpPr>
            <p:spPr>
              <a:xfrm>
                <a:off x="412252" y="3004503"/>
                <a:ext cx="8341405" cy="1392432"/>
              </a:xfrm>
              <a:prstGeom prst="rect">
                <a:avLst/>
              </a:prstGeom>
            </p:spPr>
            <p:txBody>
              <a:bodyPr wrap="square">
                <a:spAutoFit/>
              </a:bodyPr>
              <a:lstStyle/>
              <a:p>
                <a:r>
                  <a:rPr lang="ja-JP" altLang="en-US" sz="2000" dirty="0">
                    <a:solidFill>
                      <a:schemeClr val="bg1"/>
                    </a:solidFill>
                    <a:latin typeface="+mn-ea"/>
                  </a:rPr>
                  <a:t>解</a:t>
                </a:r>
                <a:endParaRPr lang="en-US" altLang="ja-JP" sz="2000" dirty="0">
                  <a:solidFill>
                    <a:schemeClr val="bg1"/>
                  </a:solidFill>
                  <a:latin typeface="+mn-ea"/>
                </a:endParaRPr>
              </a:p>
              <a:p>
                <a:r>
                  <a:rPr lang="ja-JP" altLang="en-US" sz="2000" dirty="0">
                    <a:solidFill>
                      <a:schemeClr val="bg1"/>
                    </a:solidFill>
                    <a:latin typeface="+mn-ea"/>
                  </a:rPr>
                  <a:t>手順①：仮説の設定</a:t>
                </a:r>
                <a:endParaRPr lang="en-US" altLang="ja-JP" sz="2000" dirty="0">
                  <a:solidFill>
                    <a:schemeClr val="bg1"/>
                  </a:solidFill>
                  <a:latin typeface="+mn-ea"/>
                </a:endParaRPr>
              </a:p>
              <a:p>
                <a:endParaRPr lang="ja-JP" altLang="en-US" sz="800" dirty="0">
                  <a:solidFill>
                    <a:schemeClr val="bg1"/>
                  </a:solidFill>
                  <a:latin typeface="+mn-ea"/>
                </a:endParaRPr>
              </a:p>
              <a:p>
                <a:r>
                  <a:rPr lang="ja-JP" altLang="en-US" sz="1800" dirty="0">
                    <a:solidFill>
                      <a:schemeClr val="bg1"/>
                    </a:solidFill>
                    <a:latin typeface="+mn-ea"/>
                  </a:rPr>
                  <a:t>帰無仮説</a:t>
                </a:r>
                <a:r>
                  <a:rPr kumimoji="1" lang="en-US" altLang="ja-JP" sz="1800" dirty="0">
                    <a:solidFill>
                      <a:schemeClr val="bg1"/>
                    </a:solidFill>
                    <a:latin typeface="ＭＳ Ｐゴシック" panose="020B0600070205080204" pitchFamily="50" charset="-128"/>
                    <a:cs typeface="Meiryo UI" pitchFamily="50" charset="-128"/>
                  </a:rPr>
                  <a:t>H</a:t>
                </a:r>
                <a:r>
                  <a:rPr kumimoji="1" lang="en-US" altLang="ja-JP" sz="1800" baseline="-25000" dirty="0">
                    <a:solidFill>
                      <a:schemeClr val="bg1"/>
                    </a:solidFill>
                    <a:latin typeface="ＭＳ Ｐゴシック" panose="020B0600070205080204" pitchFamily="50" charset="-128"/>
                    <a:cs typeface="Meiryo UI" pitchFamily="50" charset="-128"/>
                  </a:rPr>
                  <a:t>0</a:t>
                </a:r>
                <a:r>
                  <a:rPr kumimoji="1" lang="ja-JP" altLang="en-US" sz="1800" dirty="0">
                    <a:solidFill>
                      <a:schemeClr val="bg1"/>
                    </a:solidFill>
                    <a:latin typeface="ＭＳ Ｐゴシック" panose="020B0600070205080204" pitchFamily="50" charset="-128"/>
                    <a:cs typeface="Meiryo UI" pitchFamily="50" charset="-128"/>
                  </a:rPr>
                  <a:t>：</a:t>
                </a:r>
                <a:r>
                  <a:rPr kumimoji="1" lang="en-US" altLang="ja-JP" sz="1800" dirty="0"/>
                  <a:t> </a:t>
                </a:r>
                <a14:m>
                  <m:oMath xmlns:m="http://schemas.openxmlformats.org/officeDocument/2006/math">
                    <m:sSubSup>
                      <m:sSubSupPr>
                        <m:ctrlPr>
                          <a:rPr kumimoji="1" lang="en-US" altLang="ja-JP" sz="1800" i="1">
                            <a:solidFill>
                              <a:schemeClr val="bg1"/>
                            </a:solidFill>
                            <a:latin typeface="Cambria Math" panose="02040503050406030204" pitchFamily="18" charset="0"/>
                          </a:rPr>
                        </m:ctrlPr>
                      </m:sSubSupPr>
                      <m:e>
                        <m:r>
                          <a:rPr kumimoji="1" lang="en-US" altLang="ja-JP" sz="1800" i="1">
                            <a:solidFill>
                              <a:schemeClr val="bg1"/>
                            </a:solidFill>
                            <a:latin typeface="Cambria Math" panose="02040503050406030204" pitchFamily="18" charset="0"/>
                          </a:rPr>
                          <m:t>𝜎</m:t>
                        </m:r>
                      </m:e>
                      <m:sub>
                        <m:r>
                          <a:rPr kumimoji="1" lang="en-US" altLang="ja-JP" sz="1800" i="1">
                            <a:solidFill>
                              <a:schemeClr val="bg1"/>
                            </a:solidFill>
                            <a:latin typeface="Cambria Math" panose="02040503050406030204" pitchFamily="18" charset="0"/>
                          </a:rPr>
                          <m:t>1</m:t>
                        </m:r>
                      </m:sub>
                      <m:sup>
                        <m:r>
                          <a:rPr kumimoji="1" lang="en-US" altLang="ja-JP" sz="1800" i="1">
                            <a:solidFill>
                              <a:schemeClr val="bg1"/>
                            </a:solidFill>
                            <a:latin typeface="Cambria Math" panose="02040503050406030204" pitchFamily="18" charset="0"/>
                          </a:rPr>
                          <m:t>2</m:t>
                        </m:r>
                      </m:sup>
                    </m:sSubSup>
                    <m:r>
                      <a:rPr kumimoji="1" lang="en-US" altLang="ja-JP" sz="1800" i="1">
                        <a:solidFill>
                          <a:schemeClr val="bg1"/>
                        </a:solidFill>
                        <a:latin typeface="Cambria Math" panose="02040503050406030204" pitchFamily="18" charset="0"/>
                      </a:rPr>
                      <m:t> </m:t>
                    </m:r>
                    <m:r>
                      <a:rPr kumimoji="1" lang="ja-JP" altLang="en-US" sz="1800" i="1" dirty="0">
                        <a:solidFill>
                          <a:schemeClr val="bg1"/>
                        </a:solidFill>
                        <a:latin typeface="Cambria Math" panose="02040503050406030204" pitchFamily="18" charset="0"/>
                      </a:rPr>
                      <m:t>＝</m:t>
                    </m:r>
                    <m:sSubSup>
                      <m:sSubSupPr>
                        <m:ctrlPr>
                          <a:rPr kumimoji="1" lang="en-US" altLang="ja-JP" sz="1800" i="1">
                            <a:solidFill>
                              <a:schemeClr val="bg1"/>
                            </a:solidFill>
                            <a:latin typeface="Cambria Math" panose="02040503050406030204" pitchFamily="18" charset="0"/>
                          </a:rPr>
                        </m:ctrlPr>
                      </m:sSubSupPr>
                      <m:e>
                        <m:r>
                          <a:rPr kumimoji="1" lang="en-US" altLang="ja-JP" sz="1800" i="1">
                            <a:solidFill>
                              <a:schemeClr val="bg1"/>
                            </a:solidFill>
                            <a:latin typeface="Cambria Math" panose="02040503050406030204" pitchFamily="18" charset="0"/>
                          </a:rPr>
                          <m:t>𝜎</m:t>
                        </m:r>
                      </m:e>
                      <m:sub>
                        <m:r>
                          <a:rPr kumimoji="1" lang="en-US" altLang="ja-JP" sz="1800" i="1">
                            <a:solidFill>
                              <a:schemeClr val="bg1"/>
                            </a:solidFill>
                            <a:latin typeface="Cambria Math" panose="02040503050406030204" pitchFamily="18" charset="0"/>
                          </a:rPr>
                          <m:t>2</m:t>
                        </m:r>
                      </m:sub>
                      <m:sup>
                        <m:r>
                          <a:rPr kumimoji="1" lang="en-US" altLang="ja-JP" sz="1800" i="1">
                            <a:solidFill>
                              <a:schemeClr val="bg1"/>
                            </a:solidFill>
                            <a:latin typeface="Cambria Math" panose="02040503050406030204" pitchFamily="18" charset="0"/>
                          </a:rPr>
                          <m:t>2</m:t>
                        </m:r>
                      </m:sup>
                    </m:sSubSup>
                    <m:r>
                      <a:rPr kumimoji="1" lang="en-US" altLang="ja-JP" sz="1800" i="1">
                        <a:solidFill>
                          <a:schemeClr val="bg1"/>
                        </a:solidFill>
                        <a:latin typeface="Cambria Math" panose="02040503050406030204" pitchFamily="18" charset="0"/>
                      </a:rPr>
                      <m:t> </m:t>
                    </m:r>
                  </m:oMath>
                </a14:m>
                <a:r>
                  <a:rPr lang="ja-JP" altLang="en-US" sz="1800" dirty="0">
                    <a:solidFill>
                      <a:schemeClr val="bg1"/>
                    </a:solidFill>
                    <a:latin typeface="+mn-ea"/>
                  </a:rPr>
                  <a:t>→栽培法</a:t>
                </a:r>
                <a:r>
                  <a:rPr lang="en-US" altLang="ja-JP" sz="1800" dirty="0">
                    <a:solidFill>
                      <a:schemeClr val="bg1"/>
                    </a:solidFill>
                    <a:latin typeface="+mn-ea"/>
                  </a:rPr>
                  <a:t>A/B</a:t>
                </a:r>
                <a:r>
                  <a:rPr lang="ja-JP" altLang="en-US" sz="1800" dirty="0">
                    <a:solidFill>
                      <a:schemeClr val="bg1"/>
                    </a:solidFill>
                    <a:latin typeface="+mn-ea"/>
                  </a:rPr>
                  <a:t>の収量は等分散（ステューデントの</a:t>
                </a:r>
                <a:r>
                  <a:rPr lang="en-US" altLang="ja-JP" sz="1800" dirty="0">
                    <a:solidFill>
                      <a:schemeClr val="bg1"/>
                    </a:solidFill>
                    <a:latin typeface="+mn-ea"/>
                  </a:rPr>
                  <a:t>t</a:t>
                </a:r>
                <a:r>
                  <a:rPr lang="ja-JP" altLang="en-US" sz="1800" dirty="0">
                    <a:solidFill>
                      <a:schemeClr val="bg1"/>
                    </a:solidFill>
                    <a:latin typeface="+mn-ea"/>
                  </a:rPr>
                  <a:t>検定で</a:t>
                </a:r>
                <a:r>
                  <a:rPr lang="en-US" altLang="ja-JP" sz="1800" dirty="0">
                    <a:solidFill>
                      <a:schemeClr val="bg1"/>
                    </a:solidFill>
                    <a:latin typeface="+mn-ea"/>
                  </a:rPr>
                  <a:t>OK)</a:t>
                </a:r>
                <a:endParaRPr lang="ja-JP" altLang="en-US" sz="1800" dirty="0">
                  <a:solidFill>
                    <a:schemeClr val="bg1"/>
                  </a:solidFill>
                  <a:latin typeface="+mn-ea"/>
                </a:endParaRPr>
              </a:p>
              <a:p>
                <a:r>
                  <a:rPr lang="ja-JP" altLang="en-US" sz="1800" dirty="0">
                    <a:solidFill>
                      <a:schemeClr val="bg1"/>
                    </a:solidFill>
                    <a:latin typeface="+mn-ea"/>
                  </a:rPr>
                  <a:t>対立仮説</a:t>
                </a:r>
                <a:r>
                  <a:rPr kumimoji="1" lang="en-US" altLang="ja-JP" sz="1800" dirty="0">
                    <a:solidFill>
                      <a:schemeClr val="bg1"/>
                    </a:solidFill>
                    <a:latin typeface="ＭＳ Ｐゴシック" panose="020B0600070205080204" pitchFamily="50" charset="-128"/>
                    <a:cs typeface="Meiryo UI" pitchFamily="50" charset="-128"/>
                  </a:rPr>
                  <a:t>H</a:t>
                </a:r>
                <a:r>
                  <a:rPr kumimoji="1" lang="en-US" altLang="ja-JP" sz="1800" baseline="-25000" dirty="0">
                    <a:solidFill>
                      <a:schemeClr val="bg1"/>
                    </a:solidFill>
                    <a:latin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cs typeface="Meiryo UI" pitchFamily="50" charset="-128"/>
                  </a:rPr>
                  <a:t>：</a:t>
                </a:r>
                <a14:m>
                  <m:oMath xmlns:m="http://schemas.openxmlformats.org/officeDocument/2006/math">
                    <m:sSubSup>
                      <m:sSubSupPr>
                        <m:ctrlPr>
                          <a:rPr kumimoji="1" lang="en-US" altLang="ja-JP" sz="1800" i="1">
                            <a:solidFill>
                              <a:schemeClr val="bg1"/>
                            </a:solidFill>
                            <a:latin typeface="Cambria Math" panose="02040503050406030204" pitchFamily="18" charset="0"/>
                          </a:rPr>
                        </m:ctrlPr>
                      </m:sSubSupPr>
                      <m:e>
                        <m:r>
                          <a:rPr kumimoji="1" lang="en-US" altLang="ja-JP" sz="1800" i="1">
                            <a:solidFill>
                              <a:schemeClr val="bg1"/>
                            </a:solidFill>
                            <a:latin typeface="Cambria Math" panose="02040503050406030204" pitchFamily="18" charset="0"/>
                          </a:rPr>
                          <m:t>𝜎</m:t>
                        </m:r>
                      </m:e>
                      <m:sub>
                        <m:r>
                          <a:rPr kumimoji="1" lang="en-US" altLang="ja-JP" sz="1800" i="1">
                            <a:solidFill>
                              <a:schemeClr val="bg1"/>
                            </a:solidFill>
                            <a:latin typeface="Cambria Math" panose="02040503050406030204" pitchFamily="18" charset="0"/>
                          </a:rPr>
                          <m:t>1</m:t>
                        </m:r>
                      </m:sub>
                      <m:sup>
                        <m:r>
                          <a:rPr kumimoji="1" lang="en-US" altLang="ja-JP" sz="1800" i="1">
                            <a:solidFill>
                              <a:schemeClr val="bg1"/>
                            </a:solidFill>
                            <a:latin typeface="Cambria Math" panose="02040503050406030204" pitchFamily="18" charset="0"/>
                          </a:rPr>
                          <m:t>2</m:t>
                        </m:r>
                      </m:sup>
                    </m:sSubSup>
                    <m:r>
                      <a:rPr kumimoji="1" lang="en-US" altLang="ja-JP" sz="1800" i="1">
                        <a:solidFill>
                          <a:schemeClr val="bg1"/>
                        </a:solidFill>
                        <a:latin typeface="Cambria Math" panose="02040503050406030204" pitchFamily="18" charset="0"/>
                      </a:rPr>
                      <m:t> </m:t>
                    </m:r>
                    <m:r>
                      <a:rPr kumimoji="1" lang="ja-JP" altLang="en-US" sz="1800" i="1" dirty="0">
                        <a:solidFill>
                          <a:schemeClr val="bg1"/>
                        </a:solidFill>
                        <a:latin typeface="Cambria Math" panose="02040503050406030204" pitchFamily="18" charset="0"/>
                      </a:rPr>
                      <m:t>≠</m:t>
                    </m:r>
                    <m:sSubSup>
                      <m:sSubSupPr>
                        <m:ctrlPr>
                          <a:rPr kumimoji="1" lang="en-US" altLang="ja-JP" sz="1800" i="1">
                            <a:solidFill>
                              <a:schemeClr val="bg1"/>
                            </a:solidFill>
                            <a:latin typeface="Cambria Math" panose="02040503050406030204" pitchFamily="18" charset="0"/>
                          </a:rPr>
                        </m:ctrlPr>
                      </m:sSubSupPr>
                      <m:e>
                        <m:r>
                          <a:rPr kumimoji="1" lang="en-US" altLang="ja-JP" sz="1800" i="1">
                            <a:solidFill>
                              <a:schemeClr val="bg1"/>
                            </a:solidFill>
                            <a:latin typeface="Cambria Math" panose="02040503050406030204" pitchFamily="18" charset="0"/>
                          </a:rPr>
                          <m:t>𝜎</m:t>
                        </m:r>
                      </m:e>
                      <m:sub>
                        <m:r>
                          <a:rPr kumimoji="1" lang="en-US" altLang="ja-JP" sz="1800" i="1">
                            <a:solidFill>
                              <a:schemeClr val="bg1"/>
                            </a:solidFill>
                            <a:latin typeface="Cambria Math" panose="02040503050406030204" pitchFamily="18" charset="0"/>
                          </a:rPr>
                          <m:t>2</m:t>
                        </m:r>
                      </m:sub>
                      <m:sup>
                        <m:r>
                          <a:rPr kumimoji="1" lang="en-US" altLang="ja-JP" sz="1800" i="1">
                            <a:solidFill>
                              <a:schemeClr val="bg1"/>
                            </a:solidFill>
                            <a:latin typeface="Cambria Math" panose="02040503050406030204" pitchFamily="18" charset="0"/>
                          </a:rPr>
                          <m:t>2</m:t>
                        </m:r>
                      </m:sup>
                    </m:sSubSup>
                    <m:r>
                      <a:rPr kumimoji="1" lang="en-US" altLang="ja-JP" sz="1800" i="1">
                        <a:solidFill>
                          <a:schemeClr val="bg1"/>
                        </a:solidFill>
                        <a:latin typeface="Cambria Math" panose="02040503050406030204" pitchFamily="18" charset="0"/>
                      </a:rPr>
                      <m:t> </m:t>
                    </m:r>
                  </m:oMath>
                </a14:m>
                <a:r>
                  <a:rPr lang="ja-JP" altLang="en-US" sz="1800" dirty="0">
                    <a:solidFill>
                      <a:schemeClr val="bg1"/>
                    </a:solidFill>
                    <a:latin typeface="+mn-ea"/>
                  </a:rPr>
                  <a:t>→栽培法</a:t>
                </a:r>
                <a:r>
                  <a:rPr lang="en-US" altLang="ja-JP" sz="1800" dirty="0">
                    <a:solidFill>
                      <a:schemeClr val="bg1"/>
                    </a:solidFill>
                    <a:latin typeface="+mn-ea"/>
                  </a:rPr>
                  <a:t>A/B</a:t>
                </a:r>
                <a:r>
                  <a:rPr lang="ja-JP" altLang="en-US" sz="1800" dirty="0">
                    <a:solidFill>
                      <a:schemeClr val="bg1"/>
                    </a:solidFill>
                    <a:latin typeface="+mn-ea"/>
                  </a:rPr>
                  <a:t>の収量は異分散（ウェルチの</a:t>
                </a:r>
                <a:r>
                  <a:rPr lang="en-US" altLang="ja-JP" sz="1800" dirty="0">
                    <a:solidFill>
                      <a:schemeClr val="bg1"/>
                    </a:solidFill>
                    <a:latin typeface="+mn-ea"/>
                  </a:rPr>
                  <a:t>t</a:t>
                </a:r>
                <a:r>
                  <a:rPr lang="ja-JP" altLang="en-US" sz="1800" dirty="0">
                    <a:solidFill>
                      <a:schemeClr val="bg1"/>
                    </a:solidFill>
                    <a:latin typeface="+mn-ea"/>
                  </a:rPr>
                  <a:t>検定を用いるべき）</a:t>
                </a:r>
              </a:p>
            </p:txBody>
          </p:sp>
        </mc:Choice>
        <mc:Fallback xmlns="">
          <p:sp>
            <p:nvSpPr>
              <p:cNvPr id="5" name="正方形/長方形 4">
                <a:extLst>
                  <a:ext uri="{FF2B5EF4-FFF2-40B4-BE49-F238E27FC236}">
                    <a16:creationId xmlns:a16="http://schemas.microsoft.com/office/drawing/2014/main" id="{6A63580B-028B-4BC4-84C1-29C9C0B6754D}"/>
                  </a:ext>
                </a:extLst>
              </p:cNvPr>
              <p:cNvSpPr>
                <a:spLocks noRot="1" noChangeAspect="1" noMove="1" noResize="1" noEditPoints="1" noAdjustHandles="1" noChangeArrowheads="1" noChangeShapeType="1" noTextEdit="1"/>
              </p:cNvSpPr>
              <p:nvPr/>
            </p:nvSpPr>
            <p:spPr>
              <a:xfrm>
                <a:off x="412252" y="3004503"/>
                <a:ext cx="8341405" cy="1392432"/>
              </a:xfrm>
              <a:prstGeom prst="rect">
                <a:avLst/>
              </a:prstGeom>
              <a:blipFill>
                <a:blip r:embed="rId3"/>
                <a:stretch>
                  <a:fillRect l="-804" t="-2632" r="-585" b="-5263"/>
                </a:stretch>
              </a:blipFill>
            </p:spPr>
            <p:txBody>
              <a:bodyPr/>
              <a:lstStyle/>
              <a:p>
                <a:r>
                  <a:rPr lang="ja-JP" altLang="en-US">
                    <a:noFill/>
                  </a:rPr>
                  <a:t> </a:t>
                </a:r>
              </a:p>
            </p:txBody>
          </p:sp>
        </mc:Fallback>
      </mc:AlternateContent>
      <p:sp>
        <p:nvSpPr>
          <p:cNvPr id="6" name="左中かっこ 5">
            <a:extLst>
              <a:ext uri="{FF2B5EF4-FFF2-40B4-BE49-F238E27FC236}">
                <a16:creationId xmlns:a16="http://schemas.microsoft.com/office/drawing/2014/main" id="{A50F7B76-9623-4FCE-ABC8-F5278D1A9B2B}"/>
              </a:ext>
            </a:extLst>
          </p:cNvPr>
          <p:cNvSpPr/>
          <p:nvPr/>
        </p:nvSpPr>
        <p:spPr>
          <a:xfrm>
            <a:off x="390343" y="3798547"/>
            <a:ext cx="124800" cy="504056"/>
          </a:xfrm>
          <a:prstGeom prst="leftBrace">
            <a:avLst>
              <a:gd name="adj1" fmla="val 38095"/>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 name="コネクタ: 曲線 7">
            <a:extLst>
              <a:ext uri="{FF2B5EF4-FFF2-40B4-BE49-F238E27FC236}">
                <a16:creationId xmlns:a16="http://schemas.microsoft.com/office/drawing/2014/main" id="{1BDC95E0-F27F-4CA1-931A-A70CE491A7A4}"/>
              </a:ext>
            </a:extLst>
          </p:cNvPr>
          <p:cNvCxnSpPr/>
          <p:nvPr/>
        </p:nvCxnSpPr>
        <p:spPr>
          <a:xfrm rot="16200000" flipH="1">
            <a:off x="7880193" y="3559192"/>
            <a:ext cx="288032" cy="216024"/>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3D6E4A7A-D420-48C8-9B58-31B1655C2476}"/>
              </a:ext>
            </a:extLst>
          </p:cNvPr>
          <p:cNvSpPr txBox="1"/>
          <p:nvPr/>
        </p:nvSpPr>
        <p:spPr>
          <a:xfrm>
            <a:off x="4431774" y="3185591"/>
            <a:ext cx="4333238"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帰無仮説が棄却されないことを期待する珍しい事例</a:t>
            </a:r>
          </a:p>
        </p:txBody>
      </p:sp>
      <p:sp>
        <p:nvSpPr>
          <p:cNvPr id="10" name="正方形/長方形 9">
            <a:extLst>
              <a:ext uri="{FF2B5EF4-FFF2-40B4-BE49-F238E27FC236}">
                <a16:creationId xmlns:a16="http://schemas.microsoft.com/office/drawing/2014/main" id="{5CC902C8-6C7F-4480-B4BC-990797DD4CAE}"/>
              </a:ext>
            </a:extLst>
          </p:cNvPr>
          <p:cNvSpPr/>
          <p:nvPr/>
        </p:nvSpPr>
        <p:spPr>
          <a:xfrm>
            <a:off x="390343" y="4703043"/>
            <a:ext cx="8242295" cy="400110"/>
          </a:xfrm>
          <a:prstGeom prst="rect">
            <a:avLst/>
          </a:prstGeom>
        </p:spPr>
        <p:txBody>
          <a:bodyPr wrap="square">
            <a:spAutoFit/>
          </a:bodyPr>
          <a:lstStyle/>
          <a:p>
            <a:r>
              <a:rPr lang="ja-JP" altLang="en-US" sz="2000" dirty="0">
                <a:solidFill>
                  <a:schemeClr val="bg1"/>
                </a:solidFill>
                <a:latin typeface="+mn-ea"/>
              </a:rPr>
              <a:t>手順②：検定統計量の計算</a:t>
            </a:r>
            <a:endParaRPr lang="en-US" altLang="ja-JP" sz="2000" dirty="0">
              <a:solidFill>
                <a:schemeClr val="bg1"/>
              </a:solidFill>
              <a:latin typeface="+mn-ea"/>
            </a:endParaRPr>
          </a:p>
        </p:txBody>
      </p:sp>
      <p:graphicFrame>
        <p:nvGraphicFramePr>
          <p:cNvPr id="12" name="オブジェクト 11">
            <a:extLst>
              <a:ext uri="{FF2B5EF4-FFF2-40B4-BE49-F238E27FC236}">
                <a16:creationId xmlns:a16="http://schemas.microsoft.com/office/drawing/2014/main" id="{67DF876C-5EB0-4978-8E90-403F0AD5C89F}"/>
              </a:ext>
            </a:extLst>
          </p:cNvPr>
          <p:cNvGraphicFramePr>
            <a:graphicFrameLocks noChangeAspect="1"/>
          </p:cNvGraphicFramePr>
          <p:nvPr>
            <p:extLst>
              <p:ext uri="{D42A27DB-BD31-4B8C-83A1-F6EECF244321}">
                <p14:modId xmlns:p14="http://schemas.microsoft.com/office/powerpoint/2010/main" val="1423684454"/>
              </p:ext>
            </p:extLst>
          </p:nvPr>
        </p:nvGraphicFramePr>
        <p:xfrm>
          <a:off x="683568" y="5229200"/>
          <a:ext cx="5983288" cy="763588"/>
        </p:xfrm>
        <a:graphic>
          <a:graphicData uri="http://schemas.openxmlformats.org/presentationml/2006/ole">
            <mc:AlternateContent xmlns:mc="http://schemas.openxmlformats.org/markup-compatibility/2006">
              <mc:Choice xmlns:v="urn:schemas-microsoft-com:vml" Requires="v">
                <p:oleObj spid="_x0000_s21519" name="Equation" r:id="rId4" imgW="3771720" imgH="482400" progId="Equation.DSMT4">
                  <p:embed/>
                </p:oleObj>
              </mc:Choice>
              <mc:Fallback>
                <p:oleObj name="Equation" r:id="rId4" imgW="3771720" imgH="482400" progId="Equation.DSMT4">
                  <p:embed/>
                  <p:pic>
                    <p:nvPicPr>
                      <p:cNvPr id="0" name="Object 1"/>
                      <p:cNvPicPr>
                        <a:picLocks noChangeAspect="1" noChangeArrowheads="1"/>
                      </p:cNvPicPr>
                      <p:nvPr/>
                    </p:nvPicPr>
                    <p:blipFill>
                      <a:blip r:embed="rId5"/>
                      <a:srcRect/>
                      <a:stretch>
                        <a:fillRect/>
                      </a:stretch>
                    </p:blipFill>
                    <p:spPr bwMode="auto">
                      <a:xfrm>
                        <a:off x="683568" y="5229200"/>
                        <a:ext cx="5983288" cy="763588"/>
                      </a:xfrm>
                      <a:prstGeom prst="rect">
                        <a:avLst/>
                      </a:prstGeom>
                      <a:noFill/>
                    </p:spPr>
                  </p:pic>
                </p:oleObj>
              </mc:Fallback>
            </mc:AlternateContent>
          </a:graphicData>
        </a:graphic>
      </p:graphicFrame>
      <p:sp>
        <p:nvSpPr>
          <p:cNvPr id="13" name="テキスト ボックス 12">
            <a:extLst>
              <a:ext uri="{FF2B5EF4-FFF2-40B4-BE49-F238E27FC236}">
                <a16:creationId xmlns:a16="http://schemas.microsoft.com/office/drawing/2014/main" id="{81A521DD-C518-45C2-B95D-CA9FF237EBFE}"/>
              </a:ext>
            </a:extLst>
          </p:cNvPr>
          <p:cNvSpPr txBox="1"/>
          <p:nvPr/>
        </p:nvSpPr>
        <p:spPr>
          <a:xfrm>
            <a:off x="5076056" y="4548853"/>
            <a:ext cx="3395777" cy="553998"/>
          </a:xfrm>
          <a:prstGeom prst="rect">
            <a:avLst/>
          </a:prstGeom>
          <a:noFill/>
        </p:spPr>
        <p:txBody>
          <a:bodyPr wrap="square" rtlCol="0">
            <a:spAutoFit/>
          </a:bodyPr>
          <a:lstStyle/>
          <a:p>
            <a:pPr algn="just"/>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分布表を使うならば上側確率しか掲載されていないので大きい値を分子にする</a:t>
            </a:r>
          </a:p>
        </p:txBody>
      </p:sp>
      <p:cxnSp>
        <p:nvCxnSpPr>
          <p:cNvPr id="14" name="コネクタ: 曲線 13">
            <a:extLst>
              <a:ext uri="{FF2B5EF4-FFF2-40B4-BE49-F238E27FC236}">
                <a16:creationId xmlns:a16="http://schemas.microsoft.com/office/drawing/2014/main" id="{E55B146F-9CE3-496E-BB53-8208A8186079}"/>
              </a:ext>
            </a:extLst>
          </p:cNvPr>
          <p:cNvCxnSpPr>
            <a:cxnSpLocks/>
          </p:cNvCxnSpPr>
          <p:nvPr/>
        </p:nvCxnSpPr>
        <p:spPr>
          <a:xfrm rot="10800000" flipV="1">
            <a:off x="5384184" y="5055071"/>
            <a:ext cx="91297" cy="282490"/>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58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2BBE3-DADD-4BC4-986E-98B18B155772}"/>
              </a:ext>
            </a:extLst>
          </p:cNvPr>
          <p:cNvSpPr>
            <a:spLocks noGrp="1"/>
          </p:cNvSpPr>
          <p:nvPr>
            <p:ph type="title"/>
          </p:nvPr>
        </p:nvSpPr>
        <p:spPr/>
        <p:txBody>
          <a:bodyPr/>
          <a:lstStyle/>
          <a:p>
            <a:r>
              <a:rPr kumimoji="1" lang="ja-JP" altLang="en-US" dirty="0"/>
              <a:t>事例の続き</a:t>
            </a:r>
          </a:p>
        </p:txBody>
      </p:sp>
      <p:sp>
        <p:nvSpPr>
          <p:cNvPr id="4" name="テキスト ボックス 3">
            <a:extLst>
              <a:ext uri="{FF2B5EF4-FFF2-40B4-BE49-F238E27FC236}">
                <a16:creationId xmlns:a16="http://schemas.microsoft.com/office/drawing/2014/main" id="{1F21B156-E805-4C2A-B6A3-6D4DBEC56F3F}"/>
              </a:ext>
            </a:extLst>
          </p:cNvPr>
          <p:cNvSpPr txBox="1"/>
          <p:nvPr/>
        </p:nvSpPr>
        <p:spPr>
          <a:xfrm>
            <a:off x="539552" y="1988840"/>
            <a:ext cx="7992888" cy="1323439"/>
          </a:xfrm>
          <a:prstGeom prst="rect">
            <a:avLst/>
          </a:prstGeom>
          <a:noFill/>
        </p:spPr>
        <p:txBody>
          <a:bodyPr wrap="square" rtlCol="0">
            <a:spAutoFit/>
          </a:bodyPr>
          <a:lstStyle/>
          <a:p>
            <a:r>
              <a:rPr lang="ja-JP" altLang="ja-JP" sz="2000" dirty="0">
                <a:solidFill>
                  <a:srgbClr val="FFFFFF"/>
                </a:solidFill>
                <a:latin typeface="+mj-ea"/>
                <a:ea typeface="+mj-ea"/>
              </a:rPr>
              <a:t>手順③：確率の計算</a:t>
            </a:r>
          </a:p>
          <a:p>
            <a:r>
              <a:rPr lang="en-US" altLang="ja-JP" sz="2000" dirty="0">
                <a:solidFill>
                  <a:srgbClr val="FFFFFF"/>
                </a:solidFill>
                <a:latin typeface="+mj-ea"/>
                <a:ea typeface="+mj-ea"/>
              </a:rPr>
              <a:t>Excel</a:t>
            </a:r>
            <a:r>
              <a:rPr lang="ja-JP" altLang="ja-JP" sz="2000" dirty="0">
                <a:solidFill>
                  <a:srgbClr val="FFFFFF"/>
                </a:solidFill>
                <a:latin typeface="+mj-ea"/>
                <a:ea typeface="+mj-ea"/>
              </a:rPr>
              <a:t>関数</a:t>
            </a:r>
            <a:r>
              <a:rPr lang="en-US" altLang="ja-JP" sz="2000" dirty="0">
                <a:solidFill>
                  <a:srgbClr val="FFFFFF"/>
                </a:solidFill>
                <a:latin typeface="+mj-ea"/>
                <a:ea typeface="+mj-ea"/>
              </a:rPr>
              <a:t>F.DIST.RT(1.372,14,14)</a:t>
            </a:r>
            <a:r>
              <a:rPr lang="ja-JP" altLang="ja-JP" sz="2000" dirty="0">
                <a:solidFill>
                  <a:srgbClr val="FFFFFF"/>
                </a:solidFill>
                <a:latin typeface="+mj-ea"/>
                <a:ea typeface="+mj-ea"/>
              </a:rPr>
              <a:t>で</a:t>
            </a:r>
            <a:r>
              <a:rPr lang="ja-JP" altLang="en-US" sz="2000" dirty="0">
                <a:solidFill>
                  <a:srgbClr val="FFFFFF"/>
                </a:solidFill>
                <a:latin typeface="+mj-ea"/>
                <a:ea typeface="+mj-ea"/>
              </a:rPr>
              <a:t>求めた</a:t>
            </a:r>
            <a:r>
              <a:rPr lang="ja-JP" altLang="ja-JP" sz="2000" dirty="0">
                <a:solidFill>
                  <a:srgbClr val="FFFFFF"/>
                </a:solidFill>
                <a:latin typeface="+mj-ea"/>
                <a:ea typeface="+mj-ea"/>
              </a:rPr>
              <a:t>上側確率（</a:t>
            </a:r>
            <a:r>
              <a:rPr lang="en-US" altLang="ja-JP" sz="2000" dirty="0">
                <a:solidFill>
                  <a:srgbClr val="FFFFFF"/>
                </a:solidFill>
                <a:latin typeface="+mj-ea"/>
                <a:ea typeface="+mj-ea"/>
              </a:rPr>
              <a:t>0.281</a:t>
            </a:r>
            <a:r>
              <a:rPr lang="ja-JP" altLang="ja-JP" sz="2000" dirty="0">
                <a:solidFill>
                  <a:srgbClr val="FFFFFF"/>
                </a:solidFill>
                <a:latin typeface="+mj-ea"/>
                <a:ea typeface="+mj-ea"/>
              </a:rPr>
              <a:t>）</a:t>
            </a:r>
            <a:r>
              <a:rPr lang="ja-JP" altLang="en-US" sz="2000" dirty="0">
                <a:solidFill>
                  <a:srgbClr val="FFFFFF"/>
                </a:solidFill>
                <a:latin typeface="+mj-ea"/>
                <a:ea typeface="+mj-ea"/>
              </a:rPr>
              <a:t>を</a:t>
            </a:r>
            <a:r>
              <a:rPr lang="en-US" altLang="ja-JP" sz="2000" dirty="0">
                <a:solidFill>
                  <a:srgbClr val="FFFFFF"/>
                </a:solidFill>
                <a:latin typeface="+mj-ea"/>
                <a:ea typeface="+mj-ea"/>
              </a:rPr>
              <a:t>2</a:t>
            </a:r>
            <a:r>
              <a:rPr lang="ja-JP" altLang="en-US" sz="2000" dirty="0">
                <a:solidFill>
                  <a:srgbClr val="FFFFFF"/>
                </a:solidFill>
                <a:latin typeface="+mj-ea"/>
                <a:ea typeface="+mj-ea"/>
              </a:rPr>
              <a:t>倍にした</a:t>
            </a:r>
            <a:r>
              <a:rPr lang="en-US" altLang="ja-JP" sz="2000" dirty="0">
                <a:solidFill>
                  <a:srgbClr val="FFFFFF"/>
                </a:solidFill>
                <a:latin typeface="+mj-ea"/>
                <a:ea typeface="+mj-ea"/>
              </a:rPr>
              <a:t>0.562</a:t>
            </a:r>
            <a:r>
              <a:rPr lang="ja-JP" altLang="en-US" sz="2000" dirty="0">
                <a:solidFill>
                  <a:srgbClr val="FFFFFF"/>
                </a:solidFill>
                <a:latin typeface="+mj-ea"/>
                <a:ea typeface="+mj-ea"/>
              </a:rPr>
              <a:t>が</a:t>
            </a:r>
            <a:r>
              <a:rPr lang="ja-JP" altLang="ja-JP" sz="2000" dirty="0">
                <a:solidFill>
                  <a:srgbClr val="FFFFFF"/>
                </a:solidFill>
                <a:latin typeface="+mj-ea"/>
                <a:ea typeface="+mj-ea"/>
              </a:rPr>
              <a:t>両側</a:t>
            </a:r>
            <a:r>
              <a:rPr lang="en-US" altLang="ja-JP" sz="2000" dirty="0">
                <a:solidFill>
                  <a:srgbClr val="FFFFFF"/>
                </a:solidFill>
                <a:latin typeface="+mj-ea"/>
                <a:ea typeface="+mj-ea"/>
              </a:rPr>
              <a:t>p</a:t>
            </a:r>
            <a:r>
              <a:rPr lang="ja-JP" altLang="ja-JP" sz="2000" dirty="0">
                <a:solidFill>
                  <a:srgbClr val="FFFFFF"/>
                </a:solidFill>
                <a:latin typeface="+mj-ea"/>
                <a:ea typeface="+mj-ea"/>
              </a:rPr>
              <a:t>値</a:t>
            </a:r>
            <a:r>
              <a:rPr lang="ja-JP" altLang="en-US" sz="2000" dirty="0">
                <a:solidFill>
                  <a:srgbClr val="FFFFFF"/>
                </a:solidFill>
                <a:latin typeface="+mj-ea"/>
                <a:ea typeface="+mj-ea"/>
              </a:rPr>
              <a:t>となる。</a:t>
            </a:r>
            <a:r>
              <a:rPr lang="ja-JP" altLang="ja-JP" sz="2000" dirty="0">
                <a:solidFill>
                  <a:srgbClr val="FFFFFF"/>
                </a:solidFill>
                <a:latin typeface="+mj-ea"/>
                <a:ea typeface="+mj-ea"/>
              </a:rPr>
              <a:t>よって，</a:t>
            </a:r>
            <a:r>
              <a:rPr lang="en-US" altLang="ja-JP" sz="2000" dirty="0">
                <a:solidFill>
                  <a:srgbClr val="FFFFFF"/>
                </a:solidFill>
                <a:latin typeface="+mj-ea"/>
                <a:ea typeface="+mj-ea"/>
              </a:rPr>
              <a:t>5</a:t>
            </a:r>
            <a:r>
              <a:rPr lang="ja-JP" altLang="en-US" sz="2000" dirty="0">
                <a:solidFill>
                  <a:srgbClr val="FFFFFF"/>
                </a:solidFill>
                <a:latin typeface="+mj-ea"/>
                <a:ea typeface="+mj-ea"/>
              </a:rPr>
              <a:t>％水準では等分散という</a:t>
            </a:r>
            <a:r>
              <a:rPr lang="ja-JP" altLang="ja-JP" sz="2000" dirty="0">
                <a:solidFill>
                  <a:srgbClr val="FFFFFF"/>
                </a:solidFill>
                <a:latin typeface="+mj-ea"/>
                <a:ea typeface="+mj-ea"/>
              </a:rPr>
              <a:t>帰無仮説は</a:t>
            </a:r>
            <a:r>
              <a:rPr lang="ja-JP" altLang="en-US" sz="2000" dirty="0">
                <a:solidFill>
                  <a:srgbClr val="FFFFFF"/>
                </a:solidFill>
                <a:latin typeface="+mj-ea"/>
                <a:ea typeface="+mj-ea"/>
              </a:rPr>
              <a:t>受容され，普通の（スチューデントの）</a:t>
            </a:r>
            <a:r>
              <a:rPr lang="en-US" altLang="ja-JP" sz="2000" dirty="0">
                <a:solidFill>
                  <a:srgbClr val="FFFFFF"/>
                </a:solidFill>
                <a:latin typeface="+mj-ea"/>
                <a:ea typeface="+mj-ea"/>
              </a:rPr>
              <a:t>t</a:t>
            </a:r>
            <a:r>
              <a:rPr lang="ja-JP" altLang="en-US" sz="2000" dirty="0">
                <a:solidFill>
                  <a:srgbClr val="FFFFFF"/>
                </a:solidFill>
                <a:latin typeface="+mj-ea"/>
                <a:ea typeface="+mj-ea"/>
              </a:rPr>
              <a:t>検定で問題なかったことになる。</a:t>
            </a:r>
            <a:endParaRPr lang="ja-JP" altLang="ja-JP" sz="2000" dirty="0">
              <a:solidFill>
                <a:srgbClr val="FFFFFF"/>
              </a:solidFill>
              <a:latin typeface="+mj-ea"/>
              <a:ea typeface="+mj-ea"/>
            </a:endParaRPr>
          </a:p>
        </p:txBody>
      </p:sp>
      <p:sp>
        <p:nvSpPr>
          <p:cNvPr id="5" name="テキスト ボックス 4">
            <a:extLst>
              <a:ext uri="{FF2B5EF4-FFF2-40B4-BE49-F238E27FC236}">
                <a16:creationId xmlns:a16="http://schemas.microsoft.com/office/drawing/2014/main" id="{DF40A3EE-9C40-4D18-9D16-637561AE614A}"/>
              </a:ext>
            </a:extLst>
          </p:cNvPr>
          <p:cNvSpPr txBox="1"/>
          <p:nvPr/>
        </p:nvSpPr>
        <p:spPr>
          <a:xfrm>
            <a:off x="539552" y="3532098"/>
            <a:ext cx="8208912" cy="2246769"/>
          </a:xfrm>
          <a:prstGeom prst="rect">
            <a:avLst/>
          </a:prstGeom>
          <a:noFill/>
        </p:spPr>
        <p:txBody>
          <a:bodyPr wrap="square" rtlCol="0">
            <a:spAutoFit/>
          </a:bodyPr>
          <a:lstStyle/>
          <a:p>
            <a:pPr algn="just"/>
            <a:r>
              <a:rPr lang="ja-JP" altLang="ja-JP" sz="2000" dirty="0">
                <a:solidFill>
                  <a:srgbClr val="FFFFFF"/>
                </a:solidFill>
                <a:latin typeface="+mj-ea"/>
                <a:ea typeface="+mj-ea"/>
              </a:rPr>
              <a:t>手順</a:t>
            </a:r>
            <a:r>
              <a:rPr lang="ja-JP" altLang="en-US" sz="2000" dirty="0">
                <a:solidFill>
                  <a:srgbClr val="FFFFFF"/>
                </a:solidFill>
                <a:latin typeface="+mj-ea"/>
                <a:ea typeface="+mj-ea"/>
              </a:rPr>
              <a:t>④</a:t>
            </a:r>
            <a:r>
              <a:rPr lang="ja-JP" altLang="ja-JP" sz="2000" dirty="0">
                <a:solidFill>
                  <a:srgbClr val="FFFFFF"/>
                </a:solidFill>
                <a:latin typeface="+mj-ea"/>
                <a:ea typeface="+mj-ea"/>
              </a:rPr>
              <a:t>：</a:t>
            </a:r>
            <a:r>
              <a:rPr lang="ja-JP" altLang="en-US" sz="2000" dirty="0">
                <a:solidFill>
                  <a:srgbClr val="FFFFFF"/>
                </a:solidFill>
                <a:latin typeface="+mj-ea"/>
                <a:ea typeface="+mj-ea"/>
              </a:rPr>
              <a:t>（</a:t>
            </a:r>
            <a:r>
              <a:rPr lang="en-US" altLang="ja-JP" sz="2000" dirty="0">
                <a:solidFill>
                  <a:srgbClr val="FFFFFF"/>
                </a:solidFill>
                <a:latin typeface="+mj-ea"/>
                <a:ea typeface="+mj-ea"/>
              </a:rPr>
              <a:t>F</a:t>
            </a:r>
            <a:r>
              <a:rPr lang="ja-JP" altLang="en-US" sz="2000" dirty="0">
                <a:solidFill>
                  <a:srgbClr val="FFFFFF"/>
                </a:solidFill>
                <a:latin typeface="+mj-ea"/>
                <a:ea typeface="+mj-ea"/>
              </a:rPr>
              <a:t>分布表を使った）仮説の判定</a:t>
            </a:r>
            <a:endParaRPr lang="en-US" altLang="ja-JP" sz="2000" dirty="0">
              <a:solidFill>
                <a:srgbClr val="FFFFFF"/>
              </a:solidFill>
              <a:latin typeface="+mj-ea"/>
              <a:ea typeface="+mj-ea"/>
            </a:endParaRPr>
          </a:p>
          <a:p>
            <a:pPr algn="just"/>
            <a:r>
              <a:rPr lang="ja-JP" altLang="en-US" sz="2000" dirty="0">
                <a:solidFill>
                  <a:srgbClr val="FFFFFF"/>
                </a:solidFill>
                <a:latin typeface="+mj-ea"/>
                <a:ea typeface="+mj-ea"/>
              </a:rPr>
              <a:t>どちらの自由度も</a:t>
            </a:r>
            <a:r>
              <a:rPr lang="en-US" altLang="ja-JP" sz="2000" dirty="0">
                <a:solidFill>
                  <a:srgbClr val="FFFFFF"/>
                </a:solidFill>
                <a:latin typeface="+mj-ea"/>
                <a:ea typeface="+mj-ea"/>
              </a:rPr>
              <a:t>14</a:t>
            </a:r>
            <a:r>
              <a:rPr lang="ja-JP" altLang="en-US" sz="2000" dirty="0">
                <a:solidFill>
                  <a:srgbClr val="FFFFFF"/>
                </a:solidFill>
                <a:latin typeface="+mj-ea"/>
                <a:ea typeface="+mj-ea"/>
              </a:rPr>
              <a:t>なので，上側確率</a:t>
            </a:r>
            <a:r>
              <a:rPr lang="en-US" altLang="ja-JP" sz="2000" dirty="0">
                <a:solidFill>
                  <a:srgbClr val="FFFFFF"/>
                </a:solidFill>
                <a:latin typeface="+mj-ea"/>
                <a:ea typeface="+mj-ea"/>
              </a:rPr>
              <a:t>2.5</a:t>
            </a:r>
            <a:r>
              <a:rPr lang="ja-JP" altLang="en-US" sz="2000" dirty="0">
                <a:solidFill>
                  <a:srgbClr val="FFFFFF"/>
                </a:solidFill>
                <a:latin typeface="+mj-ea"/>
                <a:ea typeface="+mj-ea"/>
              </a:rPr>
              <a:t>％の</a:t>
            </a:r>
            <a:r>
              <a:rPr lang="en-US" altLang="ja-JP" sz="2000" dirty="0">
                <a:solidFill>
                  <a:srgbClr val="FFFFFF"/>
                </a:solidFill>
                <a:latin typeface="+mj-ea"/>
                <a:ea typeface="+mj-ea"/>
              </a:rPr>
              <a:t>F</a:t>
            </a:r>
            <a:r>
              <a:rPr lang="ja-JP" altLang="en-US" sz="2000" dirty="0">
                <a:solidFill>
                  <a:srgbClr val="FFFFFF"/>
                </a:solidFill>
                <a:latin typeface="+mj-ea"/>
                <a:ea typeface="+mj-ea"/>
              </a:rPr>
              <a:t>分布表において</a:t>
            </a:r>
            <a:r>
              <a:rPr lang="en-US" altLang="ja-JP" sz="2000" dirty="0">
                <a:solidFill>
                  <a:srgbClr val="FFFFFF"/>
                </a:solidFill>
                <a:latin typeface="+mj-ea"/>
                <a:ea typeface="+mj-ea"/>
              </a:rPr>
              <a:t>14</a:t>
            </a:r>
            <a:r>
              <a:rPr lang="ja-JP" altLang="en-US" sz="2000" dirty="0">
                <a:solidFill>
                  <a:srgbClr val="FFFFFF"/>
                </a:solidFill>
                <a:latin typeface="+mj-ea"/>
                <a:ea typeface="+mj-ea"/>
              </a:rPr>
              <a:t>の行と</a:t>
            </a:r>
            <a:r>
              <a:rPr lang="en-US" altLang="ja-JP" sz="2000" dirty="0">
                <a:solidFill>
                  <a:srgbClr val="FFFFFF"/>
                </a:solidFill>
                <a:latin typeface="+mj-ea"/>
                <a:ea typeface="+mj-ea"/>
              </a:rPr>
              <a:t>14</a:t>
            </a:r>
            <a:r>
              <a:rPr lang="ja-JP" altLang="en-US" sz="2000" dirty="0">
                <a:solidFill>
                  <a:srgbClr val="FFFFFF"/>
                </a:solidFill>
                <a:latin typeface="+mj-ea"/>
                <a:ea typeface="+mj-ea"/>
              </a:rPr>
              <a:t>の列のクロスするところが限界値となるが（表が粗いため）</a:t>
            </a:r>
            <a:r>
              <a:rPr lang="en-US" altLang="ja-JP" sz="2000" dirty="0">
                <a:solidFill>
                  <a:srgbClr val="FFFFFF"/>
                </a:solidFill>
                <a:latin typeface="+mj-ea"/>
                <a:ea typeface="+mj-ea"/>
              </a:rPr>
              <a:t>14</a:t>
            </a:r>
            <a:r>
              <a:rPr lang="ja-JP" altLang="en-US" sz="2000" dirty="0">
                <a:solidFill>
                  <a:srgbClr val="FFFFFF"/>
                </a:solidFill>
                <a:latin typeface="+mj-ea"/>
                <a:ea typeface="+mj-ea"/>
              </a:rPr>
              <a:t>の列がない。便宜的に</a:t>
            </a:r>
            <a:r>
              <a:rPr lang="en-US" altLang="ja-JP" sz="2000" dirty="0">
                <a:solidFill>
                  <a:srgbClr val="FFFFFF"/>
                </a:solidFill>
                <a:latin typeface="+mj-ea"/>
                <a:ea typeface="+mj-ea"/>
              </a:rPr>
              <a:t>14</a:t>
            </a:r>
            <a:r>
              <a:rPr lang="ja-JP" altLang="en-US" sz="2000" dirty="0">
                <a:solidFill>
                  <a:srgbClr val="FFFFFF"/>
                </a:solidFill>
                <a:latin typeface="+mj-ea"/>
                <a:ea typeface="+mj-ea"/>
              </a:rPr>
              <a:t>の行と</a:t>
            </a:r>
            <a:r>
              <a:rPr lang="en-US" altLang="ja-JP" sz="2000" dirty="0">
                <a:solidFill>
                  <a:srgbClr val="FFFFFF"/>
                </a:solidFill>
                <a:latin typeface="+mj-ea"/>
                <a:ea typeface="+mj-ea"/>
              </a:rPr>
              <a:t>15</a:t>
            </a:r>
            <a:r>
              <a:rPr lang="ja-JP" altLang="en-US" sz="2000" dirty="0">
                <a:solidFill>
                  <a:srgbClr val="FFFFFF"/>
                </a:solidFill>
                <a:latin typeface="+mj-ea"/>
                <a:ea typeface="+mj-ea"/>
              </a:rPr>
              <a:t>の列がクロスする</a:t>
            </a:r>
            <a:r>
              <a:rPr lang="en-US" altLang="ja-JP" sz="2000" dirty="0">
                <a:solidFill>
                  <a:srgbClr val="FFFFFF"/>
                </a:solidFill>
                <a:latin typeface="+mj-ea"/>
                <a:ea typeface="+mj-ea"/>
              </a:rPr>
              <a:t>2.95</a:t>
            </a:r>
            <a:r>
              <a:rPr lang="ja-JP" altLang="en-US" sz="2000" dirty="0">
                <a:solidFill>
                  <a:srgbClr val="FFFFFF"/>
                </a:solidFill>
                <a:latin typeface="+mj-ea"/>
                <a:ea typeface="+mj-ea"/>
              </a:rPr>
              <a:t>よりもやや大きい</a:t>
            </a:r>
            <a:r>
              <a:rPr lang="en-US" altLang="ja-JP" sz="2000" dirty="0">
                <a:solidFill>
                  <a:srgbClr val="FFFFFF"/>
                </a:solidFill>
                <a:latin typeface="+mj-ea"/>
                <a:ea typeface="+mj-ea"/>
              </a:rPr>
              <a:t>3.0</a:t>
            </a:r>
            <a:r>
              <a:rPr lang="ja-JP" altLang="en-US" sz="2000" dirty="0">
                <a:solidFill>
                  <a:srgbClr val="FFFFFF"/>
                </a:solidFill>
                <a:latin typeface="+mj-ea"/>
                <a:ea typeface="+mj-ea"/>
              </a:rPr>
              <a:t>を限界値として比較する。</a:t>
            </a:r>
            <a:endParaRPr lang="en-US" altLang="ja-JP" sz="2000" dirty="0">
              <a:solidFill>
                <a:srgbClr val="FFFFFF"/>
              </a:solidFill>
              <a:latin typeface="+mj-ea"/>
              <a:ea typeface="+mj-ea"/>
            </a:endParaRPr>
          </a:p>
          <a:p>
            <a:pPr algn="just"/>
            <a:r>
              <a:rPr lang="ja-JP" altLang="en-US" sz="2000" dirty="0">
                <a:solidFill>
                  <a:srgbClr val="FFFFFF"/>
                </a:solidFill>
                <a:latin typeface="+mj-ea"/>
                <a:ea typeface="+mj-ea"/>
              </a:rPr>
              <a:t>結果，検定統計量（</a:t>
            </a:r>
            <a:r>
              <a:rPr lang="en-US" altLang="ja-JP" sz="2000" dirty="0">
                <a:solidFill>
                  <a:srgbClr val="FFFFFF"/>
                </a:solidFill>
                <a:latin typeface="+mj-ea"/>
                <a:ea typeface="+mj-ea"/>
              </a:rPr>
              <a:t>1.372</a:t>
            </a:r>
            <a:r>
              <a:rPr lang="ja-JP" altLang="en-US" sz="2000" dirty="0">
                <a:solidFill>
                  <a:srgbClr val="FFFFFF"/>
                </a:solidFill>
                <a:latin typeface="+mj-ea"/>
                <a:ea typeface="+mj-ea"/>
              </a:rPr>
              <a:t>）は，有意水準</a:t>
            </a:r>
            <a:r>
              <a:rPr lang="en-US" altLang="ja-JP" sz="2000" dirty="0">
                <a:solidFill>
                  <a:srgbClr val="FFFFFF"/>
                </a:solidFill>
                <a:latin typeface="+mj-ea"/>
                <a:ea typeface="+mj-ea"/>
              </a:rPr>
              <a:t>5</a:t>
            </a:r>
            <a:r>
              <a:rPr lang="ja-JP" altLang="en-US" sz="2000" dirty="0">
                <a:solidFill>
                  <a:srgbClr val="FFFFFF"/>
                </a:solidFill>
                <a:latin typeface="+mj-ea"/>
                <a:ea typeface="+mj-ea"/>
              </a:rPr>
              <a:t>％（両側）に対応する限界値（</a:t>
            </a:r>
            <a:r>
              <a:rPr lang="en-US" altLang="ja-JP" sz="2000" dirty="0">
                <a:solidFill>
                  <a:srgbClr val="FFFFFF"/>
                </a:solidFill>
                <a:latin typeface="+mj-ea"/>
                <a:ea typeface="+mj-ea"/>
              </a:rPr>
              <a:t>3.0</a:t>
            </a:r>
            <a:r>
              <a:rPr lang="ja-JP" altLang="en-US" sz="2000" dirty="0">
                <a:solidFill>
                  <a:srgbClr val="FFFFFF"/>
                </a:solidFill>
                <a:latin typeface="+mj-ea"/>
                <a:ea typeface="+mj-ea"/>
              </a:rPr>
              <a:t>）よりも小さいため，帰無仮説は棄却できない（普通の</a:t>
            </a:r>
            <a:r>
              <a:rPr lang="ja-JP" altLang="en-US" sz="2000" dirty="0" err="1">
                <a:solidFill>
                  <a:srgbClr val="FFFFFF"/>
                </a:solidFill>
                <a:latin typeface="+mj-ea"/>
                <a:ea typeface="+mj-ea"/>
              </a:rPr>
              <a:t>ｔ</a:t>
            </a:r>
            <a:r>
              <a:rPr lang="ja-JP" altLang="en-US" sz="2000" dirty="0">
                <a:solidFill>
                  <a:srgbClr val="FFFFFF"/>
                </a:solidFill>
                <a:latin typeface="+mj-ea"/>
                <a:ea typeface="+mj-ea"/>
              </a:rPr>
              <a:t>検定で</a:t>
            </a:r>
            <a:r>
              <a:rPr lang="en-US" altLang="ja-JP" sz="2000" dirty="0">
                <a:solidFill>
                  <a:srgbClr val="FFFFFF"/>
                </a:solidFill>
                <a:latin typeface="+mj-ea"/>
                <a:ea typeface="+mj-ea"/>
              </a:rPr>
              <a:t>OK</a:t>
            </a:r>
            <a:r>
              <a:rPr lang="ja-JP" altLang="en-US" sz="2000" dirty="0">
                <a:solidFill>
                  <a:srgbClr val="FFFFFF"/>
                </a:solidFill>
                <a:latin typeface="+mj-ea"/>
                <a:ea typeface="+mj-ea"/>
              </a:rPr>
              <a:t>だった）。</a:t>
            </a:r>
            <a:endParaRPr lang="ja-JP" altLang="ja-JP" sz="2000" dirty="0">
              <a:solidFill>
                <a:srgbClr val="FFFFFF"/>
              </a:solidFill>
              <a:latin typeface="+mj-ea"/>
              <a:ea typeface="+mj-ea"/>
            </a:endParaRPr>
          </a:p>
        </p:txBody>
      </p:sp>
    </p:spTree>
    <p:extLst>
      <p:ext uri="{BB962C8B-B14F-4D97-AF65-F5344CB8AC3E}">
        <p14:creationId xmlns:p14="http://schemas.microsoft.com/office/powerpoint/2010/main" val="407634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05B3A6-FD88-45BB-882F-7F4A61D3F35B}"/>
              </a:ext>
            </a:extLst>
          </p:cNvPr>
          <p:cNvSpPr>
            <a:spLocks noGrp="1"/>
          </p:cNvSpPr>
          <p:nvPr>
            <p:ph type="title"/>
          </p:nvPr>
        </p:nvSpPr>
        <p:spPr/>
        <p:txBody>
          <a:bodyPr/>
          <a:lstStyle/>
          <a:p>
            <a:r>
              <a:rPr kumimoji="1" lang="ja-JP" altLang="en-US" sz="3500" dirty="0"/>
              <a:t>例題の検出力分析</a:t>
            </a:r>
            <a:br>
              <a:rPr kumimoji="1" lang="en-US" altLang="ja-JP" sz="3500" dirty="0"/>
            </a:br>
            <a:r>
              <a:rPr kumimoji="1" lang="ja-JP" altLang="en-US" sz="3500" dirty="0"/>
              <a:t>（</a:t>
            </a:r>
            <a:r>
              <a:rPr kumimoji="1" lang="en-US" altLang="ja-JP" sz="3500" dirty="0"/>
              <a:t>G*power)</a:t>
            </a:r>
            <a:endParaRPr kumimoji="1" lang="ja-JP" altLang="en-US" sz="3500" dirty="0"/>
          </a:p>
        </p:txBody>
      </p:sp>
      <p:pic>
        <p:nvPicPr>
          <p:cNvPr id="5" name="図 4">
            <a:extLst>
              <a:ext uri="{FF2B5EF4-FFF2-40B4-BE49-F238E27FC236}">
                <a16:creationId xmlns:a16="http://schemas.microsoft.com/office/drawing/2014/main" id="{FA3C8D69-21D4-4EB8-B28A-BE8A9D1CCE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066" b="5925"/>
          <a:stretch/>
        </p:blipFill>
        <p:spPr>
          <a:xfrm>
            <a:off x="395536" y="1960775"/>
            <a:ext cx="6012074" cy="4248472"/>
          </a:xfrm>
          <a:prstGeom prst="rect">
            <a:avLst/>
          </a:prstGeom>
        </p:spPr>
      </p:pic>
      <p:cxnSp>
        <p:nvCxnSpPr>
          <p:cNvPr id="6" name="直線矢印コネクタ 5">
            <a:extLst>
              <a:ext uri="{FF2B5EF4-FFF2-40B4-BE49-F238E27FC236}">
                <a16:creationId xmlns:a16="http://schemas.microsoft.com/office/drawing/2014/main" id="{ADDCEE1A-9A02-43C3-8500-448270BDE1A6}"/>
              </a:ext>
            </a:extLst>
          </p:cNvPr>
          <p:cNvCxnSpPr>
            <a:cxnSpLocks/>
          </p:cNvCxnSpPr>
          <p:nvPr/>
        </p:nvCxnSpPr>
        <p:spPr>
          <a:xfrm flipH="1">
            <a:off x="6380987" y="5877271"/>
            <a:ext cx="273703"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00F8A6F-F670-4754-B432-0CFA2B9C84E4}"/>
              </a:ext>
            </a:extLst>
          </p:cNvPr>
          <p:cNvSpPr txBox="1"/>
          <p:nvPr/>
        </p:nvSpPr>
        <p:spPr>
          <a:xfrm>
            <a:off x="6666972" y="5715688"/>
            <a:ext cx="2369524" cy="523220"/>
          </a:xfrm>
          <a:prstGeom prst="rect">
            <a:avLst/>
          </a:prstGeom>
          <a:solidFill>
            <a:srgbClr val="FFFFFF"/>
          </a:solidFill>
          <a:ln w="28575">
            <a:solidFill>
              <a:srgbClr val="FFC000"/>
            </a:solidFill>
          </a:ln>
        </p:spPr>
        <p:txBody>
          <a:bodyPr wrap="square" rtlCol="0">
            <a:spAutoFit/>
          </a:bodyPr>
          <a:lstStyle/>
          <a:p>
            <a:r>
              <a:rPr kumimoji="1" lang="ja-JP" altLang="en-US" sz="15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効果量は</a:t>
            </a:r>
            <a:r>
              <a:rPr kumimoji="1" lang="en-US" altLang="ja-JP" sz="15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値（分散比）</a:t>
            </a:r>
            <a:endParaRPr kumimoji="1" lang="en-US" altLang="ja-JP" sz="15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1300" dirty="0">
                <a:latin typeface="ＭＳ Ｐゴシック" panose="020B0600070205080204" pitchFamily="50" charset="-128"/>
                <a:ea typeface="ＭＳ Ｐゴシック" panose="020B0600070205080204" pitchFamily="50" charset="-128"/>
                <a:cs typeface="Meiryo UI" pitchFamily="50" charset="-128"/>
              </a:rPr>
              <a:t>注：効果量には他にも色々ある。</a:t>
            </a:r>
          </a:p>
        </p:txBody>
      </p:sp>
      <p:sp>
        <p:nvSpPr>
          <p:cNvPr id="8" name="正方形/長方形 7">
            <a:extLst>
              <a:ext uri="{FF2B5EF4-FFF2-40B4-BE49-F238E27FC236}">
                <a16:creationId xmlns:a16="http://schemas.microsoft.com/office/drawing/2014/main" id="{368FEDF0-6E6A-40CF-98BF-790A96FB75E1}"/>
              </a:ext>
            </a:extLst>
          </p:cNvPr>
          <p:cNvSpPr/>
          <p:nvPr/>
        </p:nvSpPr>
        <p:spPr>
          <a:xfrm>
            <a:off x="5076056" y="5805264"/>
            <a:ext cx="1296144" cy="144015"/>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2FEC210E-292E-4FF4-853B-40F7CE510A84}"/>
              </a:ext>
            </a:extLst>
          </p:cNvPr>
          <p:cNvCxnSpPr>
            <a:cxnSpLocks/>
          </p:cNvCxnSpPr>
          <p:nvPr/>
        </p:nvCxnSpPr>
        <p:spPr>
          <a:xfrm flipH="1">
            <a:off x="4396142" y="5101073"/>
            <a:ext cx="273702" cy="98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82461E1-CFD1-4B15-BFD4-8712D4B3D6B9}"/>
              </a:ext>
            </a:extLst>
          </p:cNvPr>
          <p:cNvSpPr/>
          <p:nvPr/>
        </p:nvSpPr>
        <p:spPr>
          <a:xfrm>
            <a:off x="3697025" y="5097418"/>
            <a:ext cx="720080" cy="20378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E9FD43B-FB53-4EB6-8CA1-56DF730373CC}"/>
              </a:ext>
            </a:extLst>
          </p:cNvPr>
          <p:cNvSpPr txBox="1"/>
          <p:nvPr/>
        </p:nvSpPr>
        <p:spPr>
          <a:xfrm>
            <a:off x="4692800" y="4939490"/>
            <a:ext cx="3376373" cy="323165"/>
          </a:xfrm>
          <a:prstGeom prst="rect">
            <a:avLst/>
          </a:prstGeom>
          <a:solidFill>
            <a:srgbClr val="FFFFFF"/>
          </a:solidFill>
          <a:ln w="28575">
            <a:solidFill>
              <a:srgbClr val="FF0000"/>
            </a:solidFill>
          </a:ln>
        </p:spPr>
        <p:txBody>
          <a:bodyPr wrap="square" rtlCol="0">
            <a:spAutoFit/>
          </a:bodyPr>
          <a:lstStyle/>
          <a:p>
            <a:r>
              <a:rPr kumimoji="1" lang="ja-JP" altLang="en-US" sz="15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検出力（第二種の過誤を犯さない確率）</a:t>
            </a:r>
            <a:endParaRPr kumimoji="1" lang="ja-JP" altLang="en-US" sz="1500" baseline="30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15" name="テキスト ボックス 14">
            <a:extLst>
              <a:ext uri="{FF2B5EF4-FFF2-40B4-BE49-F238E27FC236}">
                <a16:creationId xmlns:a16="http://schemas.microsoft.com/office/drawing/2014/main" id="{7F4CB2BE-4AA3-40C1-819F-BBC643044540}"/>
              </a:ext>
            </a:extLst>
          </p:cNvPr>
          <p:cNvSpPr txBox="1"/>
          <p:nvPr/>
        </p:nvSpPr>
        <p:spPr>
          <a:xfrm>
            <a:off x="5580112" y="2812003"/>
            <a:ext cx="2959805" cy="1477328"/>
          </a:xfrm>
          <a:prstGeom prst="rect">
            <a:avLst/>
          </a:prstGeom>
          <a:solidFill>
            <a:srgbClr val="00B050"/>
          </a:solidFill>
        </p:spPr>
        <p:txBody>
          <a:bodyPr wrap="square" rtlCol="0">
            <a:spAutoFit/>
          </a:bodyPr>
          <a:lstStyle/>
          <a:p>
            <a:pPr algn="just"/>
            <a:r>
              <a:rPr kumimoji="1" lang="ja-JP" altLang="en-US" sz="1800" dirty="0">
                <a:solidFill>
                  <a:schemeClr val="bg1"/>
                </a:solidFill>
                <a:latin typeface="ＭＳ Ｐゴシック" panose="020B0600070205080204" pitchFamily="50" charset="-128"/>
                <a:cs typeface="Meiryo UI" pitchFamily="50" charset="-128"/>
              </a:rPr>
              <a:t>効果量</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が小さいため</a:t>
            </a:r>
            <a:r>
              <a:rPr kumimoji="1" lang="ja-JP" altLang="en-US" sz="1800" dirty="0">
                <a:solidFill>
                  <a:schemeClr val="bg1"/>
                </a:solidFill>
                <a:latin typeface="ＭＳ Ｐゴシック" panose="020B0600070205080204" pitchFamily="50" charset="-128"/>
                <a:cs typeface="Meiryo UI" pitchFamily="50" charset="-128"/>
              </a:rPr>
              <a:t>検出力が弱く，本当は異分散でも見逃す可能性が高い。</a:t>
            </a:r>
            <a:endParaRPr kumimoji="1" lang="en-US" altLang="ja-JP" sz="1800" dirty="0">
              <a:solidFill>
                <a:schemeClr val="bg1"/>
              </a:solidFill>
              <a:latin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cs typeface="Meiryo UI" pitchFamily="50" charset="-128"/>
              </a:rPr>
              <a:t>こうした場合はウェルチの</a:t>
            </a:r>
            <a:r>
              <a:rPr kumimoji="1" lang="ja-JP" altLang="en-US" sz="1800" dirty="0" err="1">
                <a:solidFill>
                  <a:schemeClr val="bg1"/>
                </a:solidFill>
                <a:latin typeface="ＭＳ Ｐゴシック" panose="020B0600070205080204" pitchFamily="50" charset="-128"/>
                <a:cs typeface="Meiryo UI" pitchFamily="50" charset="-128"/>
              </a:rPr>
              <a:t>ｔ</a:t>
            </a:r>
            <a:r>
              <a:rPr kumimoji="1" lang="ja-JP" altLang="en-US" sz="1800" dirty="0">
                <a:solidFill>
                  <a:schemeClr val="bg1"/>
                </a:solidFill>
                <a:latin typeface="ＭＳ Ｐゴシック" panose="020B0600070205080204" pitchFamily="50" charset="-128"/>
                <a:cs typeface="Meiryo UI" pitchFamily="50" charset="-128"/>
              </a:rPr>
              <a:t>検定を使った方が良いかも</a:t>
            </a:r>
            <a:r>
              <a:rPr kumimoji="1" lang="en-US" altLang="ja-JP" sz="1800" dirty="0">
                <a:solidFill>
                  <a:schemeClr val="bg1"/>
                </a:solidFill>
                <a:latin typeface="ＭＳ Ｐゴシック" panose="020B0600070205080204" pitchFamily="50" charset="-128"/>
                <a:cs typeface="Meiryo UI" pitchFamily="50" charset="-128"/>
              </a:rPr>
              <a:t>…</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08486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6FD634F-60E0-458C-81C2-D6856FCC2138}"/>
              </a:ext>
            </a:extLst>
          </p:cNvPr>
          <p:cNvPicPr/>
          <p:nvPr/>
        </p:nvPicPr>
        <p:blipFill rotWithShape="1">
          <a:blip r:embed="rId2" cstate="print">
            <a:extLst>
              <a:ext uri="{28A0092B-C50C-407E-A947-70E740481C1C}">
                <a14:useLocalDpi xmlns:a14="http://schemas.microsoft.com/office/drawing/2010/main" val="0"/>
              </a:ext>
            </a:extLst>
          </a:blip>
          <a:srcRect l="1029" t="19327" r="31508" b="47205"/>
          <a:stretch/>
        </p:blipFill>
        <p:spPr bwMode="auto">
          <a:xfrm>
            <a:off x="2854328" y="3941112"/>
            <a:ext cx="2694448" cy="2243696"/>
          </a:xfrm>
          <a:prstGeom prst="rect">
            <a:avLst/>
          </a:prstGeom>
          <a:noFill/>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26E17D6A-26BA-4124-AE63-2EAE1975C3C0}"/>
              </a:ext>
            </a:extLst>
          </p:cNvPr>
          <p:cNvSpPr>
            <a:spLocks noGrp="1"/>
          </p:cNvSpPr>
          <p:nvPr>
            <p:ph type="title"/>
          </p:nvPr>
        </p:nvSpPr>
        <p:spPr/>
        <p:txBody>
          <a:bodyPr/>
          <a:lstStyle/>
          <a:p>
            <a:r>
              <a:rPr kumimoji="1" lang="ja-JP" altLang="en-US" sz="3500" dirty="0"/>
              <a:t>補足　分析ツールを使った検定</a:t>
            </a:r>
          </a:p>
        </p:txBody>
      </p:sp>
      <p:pic>
        <p:nvPicPr>
          <p:cNvPr id="4" name="図 3">
            <a:extLst>
              <a:ext uri="{FF2B5EF4-FFF2-40B4-BE49-F238E27FC236}">
                <a16:creationId xmlns:a16="http://schemas.microsoft.com/office/drawing/2014/main" id="{03388314-6573-4B83-92C2-52F2E9135308}"/>
              </a:ext>
            </a:extLst>
          </p:cNvPr>
          <p:cNvPicPr/>
          <p:nvPr/>
        </p:nvPicPr>
        <p:blipFill rotWithShape="1">
          <a:blip r:embed="rId3" cstate="print">
            <a:extLst>
              <a:ext uri="{28A0092B-C50C-407E-A947-70E740481C1C}">
                <a14:useLocalDpi xmlns:a14="http://schemas.microsoft.com/office/drawing/2010/main" val="0"/>
              </a:ext>
            </a:extLst>
          </a:blip>
          <a:srcRect r="56813"/>
          <a:stretch/>
        </p:blipFill>
        <p:spPr bwMode="auto">
          <a:xfrm>
            <a:off x="3040264" y="2025331"/>
            <a:ext cx="1819768" cy="1691702"/>
          </a:xfrm>
          <a:prstGeom prst="rect">
            <a:avLst/>
          </a:prstGeom>
          <a:noFill/>
          <a:ln>
            <a:noFill/>
          </a:ln>
        </p:spPr>
      </p:pic>
      <p:pic>
        <p:nvPicPr>
          <p:cNvPr id="6" name="図 5">
            <a:extLst>
              <a:ext uri="{FF2B5EF4-FFF2-40B4-BE49-F238E27FC236}">
                <a16:creationId xmlns:a16="http://schemas.microsoft.com/office/drawing/2014/main" id="{264489B2-B626-47CA-987B-E142003B870D}"/>
              </a:ext>
            </a:extLst>
          </p:cNvPr>
          <p:cNvPicPr/>
          <p:nvPr/>
        </p:nvPicPr>
        <p:blipFill rotWithShape="1">
          <a:blip r:embed="rId4" cstate="print">
            <a:extLst>
              <a:ext uri="{28A0092B-C50C-407E-A947-70E740481C1C}">
                <a14:useLocalDpi xmlns:a14="http://schemas.microsoft.com/office/drawing/2010/main" val="0"/>
              </a:ext>
            </a:extLst>
          </a:blip>
          <a:srcRect r="24830" b="41004"/>
          <a:stretch/>
        </p:blipFill>
        <p:spPr bwMode="auto">
          <a:xfrm>
            <a:off x="5548776" y="2024242"/>
            <a:ext cx="2335591" cy="1332750"/>
          </a:xfrm>
          <a:prstGeom prst="rect">
            <a:avLst/>
          </a:prstGeom>
          <a:noFill/>
          <a:ln>
            <a:noFill/>
          </a:ln>
        </p:spPr>
      </p:pic>
      <p:pic>
        <p:nvPicPr>
          <p:cNvPr id="7" name="図 6">
            <a:extLst>
              <a:ext uri="{FF2B5EF4-FFF2-40B4-BE49-F238E27FC236}">
                <a16:creationId xmlns:a16="http://schemas.microsoft.com/office/drawing/2014/main" id="{DB87BA83-5F56-4E86-BBEB-0879B3DF9D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550" y="1916832"/>
            <a:ext cx="1992496" cy="3161322"/>
          </a:xfrm>
          <a:prstGeom prst="rect">
            <a:avLst/>
          </a:prstGeom>
        </p:spPr>
      </p:pic>
      <p:sp>
        <p:nvSpPr>
          <p:cNvPr id="8" name="矢印: 右 7">
            <a:extLst>
              <a:ext uri="{FF2B5EF4-FFF2-40B4-BE49-F238E27FC236}">
                <a16:creationId xmlns:a16="http://schemas.microsoft.com/office/drawing/2014/main" id="{0328DDDC-3C0D-4834-AA0C-6AD1B54AC4AD}"/>
              </a:ext>
            </a:extLst>
          </p:cNvPr>
          <p:cNvSpPr/>
          <p:nvPr/>
        </p:nvSpPr>
        <p:spPr>
          <a:xfrm>
            <a:off x="4971198" y="2542440"/>
            <a:ext cx="432048"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529AF00A-9F90-4891-902D-671E37A64120}"/>
              </a:ext>
            </a:extLst>
          </p:cNvPr>
          <p:cNvSpPr/>
          <p:nvPr/>
        </p:nvSpPr>
        <p:spPr>
          <a:xfrm rot="8443329">
            <a:off x="5337390" y="3525091"/>
            <a:ext cx="432048"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FBDBE05-8275-4205-AC14-D7F24C54123D}"/>
              </a:ext>
            </a:extLst>
          </p:cNvPr>
          <p:cNvSpPr/>
          <p:nvPr/>
        </p:nvSpPr>
        <p:spPr>
          <a:xfrm>
            <a:off x="1332558" y="2276873"/>
            <a:ext cx="541288" cy="280128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1B293B7-945A-409A-B10E-B21401E59D57}"/>
              </a:ext>
            </a:extLst>
          </p:cNvPr>
          <p:cNvSpPr/>
          <p:nvPr/>
        </p:nvSpPr>
        <p:spPr>
          <a:xfrm>
            <a:off x="6856679" y="2419346"/>
            <a:ext cx="954763" cy="16759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965408B-FD8E-4BC8-85CE-AC1307402A37}"/>
              </a:ext>
            </a:extLst>
          </p:cNvPr>
          <p:cNvSpPr/>
          <p:nvPr/>
        </p:nvSpPr>
        <p:spPr>
          <a:xfrm>
            <a:off x="1894415" y="2276873"/>
            <a:ext cx="541288" cy="2801281"/>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69049D9-FDCE-4E12-9F14-0B21559C1DC0}"/>
              </a:ext>
            </a:extLst>
          </p:cNvPr>
          <p:cNvSpPr/>
          <p:nvPr/>
        </p:nvSpPr>
        <p:spPr>
          <a:xfrm>
            <a:off x="6868591" y="2643005"/>
            <a:ext cx="942851" cy="167597"/>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86EA9EA-DB92-4DF9-AE69-D380525AE6D4}"/>
              </a:ext>
            </a:extLst>
          </p:cNvPr>
          <p:cNvSpPr txBox="1"/>
          <p:nvPr/>
        </p:nvSpPr>
        <p:spPr>
          <a:xfrm>
            <a:off x="4957229" y="5932787"/>
            <a:ext cx="2946640" cy="323165"/>
          </a:xfrm>
          <a:prstGeom prst="rect">
            <a:avLst/>
          </a:prstGeom>
          <a:solidFill>
            <a:srgbClr val="FFFFFF"/>
          </a:solidFill>
        </p:spPr>
        <p:txBody>
          <a:bodyPr wrap="none" rtlCol="0">
            <a:spAutoFit/>
          </a:bodyPr>
          <a:lstStyle/>
          <a:p>
            <a:pPr algn="l"/>
            <a:r>
              <a:rPr kumimoji="1" lang="ja-JP" altLang="en-US" sz="15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←限界値（ただし片側なので甘い）</a:t>
            </a:r>
          </a:p>
        </p:txBody>
      </p:sp>
      <p:sp>
        <p:nvSpPr>
          <p:cNvPr id="15" name="テキスト ボックス 14">
            <a:extLst>
              <a:ext uri="{FF2B5EF4-FFF2-40B4-BE49-F238E27FC236}">
                <a16:creationId xmlns:a16="http://schemas.microsoft.com/office/drawing/2014/main" id="{0E33A1E8-51E0-459A-9D52-D70771A0BC1A}"/>
              </a:ext>
            </a:extLst>
          </p:cNvPr>
          <p:cNvSpPr txBox="1"/>
          <p:nvPr/>
        </p:nvSpPr>
        <p:spPr>
          <a:xfrm>
            <a:off x="4932040" y="5439242"/>
            <a:ext cx="1444626" cy="323165"/>
          </a:xfrm>
          <a:prstGeom prst="rect">
            <a:avLst/>
          </a:prstGeom>
          <a:solidFill>
            <a:srgbClr val="FFFFFF"/>
          </a:solidFill>
        </p:spPr>
        <p:txBody>
          <a:bodyPr wrap="none" rtlCol="0">
            <a:spAutoFit/>
          </a:bodyPr>
          <a:lstStyle/>
          <a:p>
            <a:pPr algn="l"/>
            <a:r>
              <a:rPr kumimoji="1" lang="ja-JP" altLang="en-US" sz="15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en-US" altLang="ja-JP" sz="15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F</a:t>
            </a:r>
            <a:endParaRPr kumimoji="1" lang="ja-JP" altLang="en-US" sz="1500" dirty="0">
              <a:solidFill>
                <a:srgbClr val="00B05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E0EF9AEB-784B-4390-900B-1B7512E73D90}"/>
              </a:ext>
            </a:extLst>
          </p:cNvPr>
          <p:cNvSpPr txBox="1"/>
          <p:nvPr/>
        </p:nvSpPr>
        <p:spPr>
          <a:xfrm>
            <a:off x="6415631" y="2979983"/>
            <a:ext cx="1210588" cy="338554"/>
          </a:xfrm>
          <a:prstGeom prst="rect">
            <a:avLst/>
          </a:prstGeom>
          <a:noFill/>
        </p:spPr>
        <p:txBody>
          <a:bodyPr wrap="none" rtlCol="0">
            <a:spAutoFit/>
          </a:bodyPr>
          <a:lstStyle/>
          <a:p>
            <a:pPr algn="l"/>
            <a:r>
              <a:rPr kumimoji="1" lang="ja-JP" altLang="en-US" sz="1600" dirty="0">
                <a:solidFill>
                  <a:srgbClr val="00B050"/>
                </a:solidFill>
                <a:latin typeface="ＭＳ Ｐゴシック" panose="020B0600070205080204" pitchFamily="50" charset="-128"/>
                <a:ea typeface="ＭＳ Ｐゴシック" panose="020B0600070205080204" pitchFamily="50" charset="-128"/>
                <a:cs typeface="Meiryo UI" pitchFamily="50" charset="-128"/>
              </a:rPr>
              <a:t>←有意水準</a:t>
            </a:r>
          </a:p>
        </p:txBody>
      </p:sp>
      <p:sp>
        <p:nvSpPr>
          <p:cNvPr id="18" name="テキスト ボックス 17">
            <a:extLst>
              <a:ext uri="{FF2B5EF4-FFF2-40B4-BE49-F238E27FC236}">
                <a16:creationId xmlns:a16="http://schemas.microsoft.com/office/drawing/2014/main" id="{3A6ED386-4FFC-43B3-91EE-94B896A923CC}"/>
              </a:ext>
            </a:extLst>
          </p:cNvPr>
          <p:cNvSpPr txBox="1"/>
          <p:nvPr/>
        </p:nvSpPr>
        <p:spPr>
          <a:xfrm>
            <a:off x="6550298" y="4844102"/>
            <a:ext cx="1968419" cy="553998"/>
          </a:xfrm>
          <a:prstGeom prst="rect">
            <a:avLst/>
          </a:prstGeom>
          <a:solidFill>
            <a:srgbClr val="0070C0"/>
          </a:solidFill>
        </p:spPr>
        <p:txBody>
          <a:bodyPr wrap="square" rtlCol="0">
            <a:spAutoFit/>
          </a:bodyPr>
          <a:lstStyle/>
          <a:p>
            <a:pPr algn="just"/>
            <a:r>
              <a:rPr kumimoji="1" lang="en-US" altLang="ja-JP" sz="1500" dirty="0">
                <a:solidFill>
                  <a:srgbClr val="FFFFFF"/>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500" dirty="0">
                <a:solidFill>
                  <a:srgbClr val="FFFFFF"/>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1500" dirty="0">
                <a:solidFill>
                  <a:srgbClr val="FFFFFF"/>
                </a:solidFill>
                <a:latin typeface="ＭＳ Ｐゴシック" panose="020B0600070205080204" pitchFamily="50" charset="-128"/>
                <a:ea typeface="ＭＳ Ｐゴシック" panose="020B0600070205080204" pitchFamily="50" charset="-128"/>
                <a:cs typeface="Meiryo UI" pitchFamily="50" charset="-128"/>
              </a:rPr>
              <a:t>0.05</a:t>
            </a:r>
            <a:r>
              <a:rPr kumimoji="1" lang="ja-JP" altLang="en-US" sz="1500" dirty="0" err="1">
                <a:solidFill>
                  <a:srgbClr val="FFFFFF"/>
                </a:solidFill>
                <a:latin typeface="ＭＳ Ｐゴシック" panose="020B0600070205080204" pitchFamily="50" charset="-128"/>
                <a:ea typeface="ＭＳ Ｐゴシック" panose="020B0600070205080204" pitchFamily="50" charset="-128"/>
                <a:cs typeface="Meiryo UI" pitchFamily="50" charset="-128"/>
              </a:rPr>
              <a:t>なので</a:t>
            </a:r>
            <a:r>
              <a:rPr kumimoji="1" lang="ja-JP" altLang="en-US" sz="1500" dirty="0">
                <a:solidFill>
                  <a:srgbClr val="FFFFFF"/>
                </a:solidFill>
                <a:latin typeface="ＭＳ Ｐゴシック" panose="020B0600070205080204" pitchFamily="50" charset="-128"/>
                <a:ea typeface="ＭＳ Ｐゴシック" panose="020B0600070205080204" pitchFamily="50" charset="-128"/>
                <a:cs typeface="Meiryo UI" pitchFamily="50" charset="-128"/>
              </a:rPr>
              <a:t>帰無仮説は棄却できない</a:t>
            </a:r>
          </a:p>
        </p:txBody>
      </p:sp>
      <p:sp>
        <p:nvSpPr>
          <p:cNvPr id="19" name="矢印: 右 18">
            <a:extLst>
              <a:ext uri="{FF2B5EF4-FFF2-40B4-BE49-F238E27FC236}">
                <a16:creationId xmlns:a16="http://schemas.microsoft.com/office/drawing/2014/main" id="{C9AC09EA-45F8-4131-A99A-2C7E8A8A94A9}"/>
              </a:ext>
            </a:extLst>
          </p:cNvPr>
          <p:cNvSpPr/>
          <p:nvPr/>
        </p:nvSpPr>
        <p:spPr>
          <a:xfrm>
            <a:off x="2608216" y="2556849"/>
            <a:ext cx="432048" cy="360040"/>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C156ABFA-64CE-4B52-A326-18266289300A}"/>
              </a:ext>
            </a:extLst>
          </p:cNvPr>
          <p:cNvSpPr/>
          <p:nvPr/>
        </p:nvSpPr>
        <p:spPr>
          <a:xfrm>
            <a:off x="3032589" y="5535430"/>
            <a:ext cx="1899451" cy="202755"/>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89AB618-AC8E-4ACC-B7DF-516F17A1D563}"/>
              </a:ext>
            </a:extLst>
          </p:cNvPr>
          <p:cNvSpPr/>
          <p:nvPr/>
        </p:nvSpPr>
        <p:spPr>
          <a:xfrm>
            <a:off x="3032589" y="5977437"/>
            <a:ext cx="1904658" cy="202756"/>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350AFCAB-5416-48C6-8204-8E0DBF4CB554}"/>
              </a:ext>
            </a:extLst>
          </p:cNvPr>
          <p:cNvSpPr/>
          <p:nvPr/>
        </p:nvSpPr>
        <p:spPr>
          <a:xfrm>
            <a:off x="3024646" y="5762407"/>
            <a:ext cx="1899451" cy="179015"/>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DB62718-7EEA-4624-8AC7-65B9CE3CF38E}"/>
              </a:ext>
            </a:extLst>
          </p:cNvPr>
          <p:cNvSpPr txBox="1"/>
          <p:nvPr/>
        </p:nvSpPr>
        <p:spPr>
          <a:xfrm>
            <a:off x="4969382" y="5697620"/>
            <a:ext cx="2565126" cy="323165"/>
          </a:xfrm>
          <a:prstGeom prst="rect">
            <a:avLst/>
          </a:prstGeom>
          <a:solidFill>
            <a:srgbClr val="FFFFFF"/>
          </a:solidFill>
        </p:spPr>
        <p:txBody>
          <a:bodyPr wrap="none" rtlCol="0">
            <a:spAutoFit/>
          </a:bodyPr>
          <a:lstStyle/>
          <a:p>
            <a:pPr algn="l"/>
            <a:r>
              <a:rPr kumimoji="1" lang="ja-JP" altLang="en-US" sz="1500" dirty="0">
                <a:solidFill>
                  <a:srgbClr val="0070C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rgbClr val="0070C0"/>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500" dirty="0">
                <a:solidFill>
                  <a:srgbClr val="0070C0"/>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1500" dirty="0">
                <a:solidFill>
                  <a:srgbClr val="0070C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0070C0"/>
                </a:solidFill>
                <a:latin typeface="ＭＳ Ｐゴシック" panose="020B0600070205080204" pitchFamily="50" charset="-128"/>
                <a:ea typeface="ＭＳ Ｐゴシック" panose="020B0600070205080204" pitchFamily="50" charset="-128"/>
                <a:cs typeface="Meiryo UI" pitchFamily="50" charset="-128"/>
              </a:rPr>
              <a:t>倍にして両側にする）</a:t>
            </a:r>
          </a:p>
        </p:txBody>
      </p:sp>
      <p:cxnSp>
        <p:nvCxnSpPr>
          <p:cNvPr id="25" name="コネクタ: 曲線 24">
            <a:extLst>
              <a:ext uri="{FF2B5EF4-FFF2-40B4-BE49-F238E27FC236}">
                <a16:creationId xmlns:a16="http://schemas.microsoft.com/office/drawing/2014/main" id="{A69DFB21-F724-40DA-8B3D-BA50EC874659}"/>
              </a:ext>
            </a:extLst>
          </p:cNvPr>
          <p:cNvCxnSpPr>
            <a:cxnSpLocks/>
          </p:cNvCxnSpPr>
          <p:nvPr/>
        </p:nvCxnSpPr>
        <p:spPr>
          <a:xfrm rot="5400000">
            <a:off x="6711701" y="5429540"/>
            <a:ext cx="340663" cy="277784"/>
          </a:xfrm>
          <a:prstGeom prst="curvedConnector3">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28E3E1CC-A698-421D-B752-D1E81D791408}"/>
              </a:ext>
            </a:extLst>
          </p:cNvPr>
          <p:cNvSpPr txBox="1"/>
          <p:nvPr/>
        </p:nvSpPr>
        <p:spPr>
          <a:xfrm>
            <a:off x="6632578" y="6320305"/>
            <a:ext cx="1968419" cy="323165"/>
          </a:xfrm>
          <a:prstGeom prst="rect">
            <a:avLst/>
          </a:prstGeom>
          <a:solidFill>
            <a:schemeClr val="bg1"/>
          </a:solidFill>
        </p:spPr>
        <p:txBody>
          <a:bodyPr wrap="square" rtlCol="0">
            <a:spAutoFit/>
          </a:bodyPr>
          <a:lstStyle/>
          <a:p>
            <a:pPr algn="just"/>
            <a:r>
              <a:rPr kumimoji="1" lang="ja-JP" altLang="en-US" sz="1500" dirty="0">
                <a:latin typeface="ＭＳ Ｐゴシック" panose="020B0600070205080204" pitchFamily="50" charset="-128"/>
                <a:ea typeface="ＭＳ Ｐゴシック" panose="020B0600070205080204" pitchFamily="50" charset="-128"/>
                <a:cs typeface="Meiryo UI" pitchFamily="50" charset="-128"/>
              </a:rPr>
              <a:t>分析ツールの欠点</a:t>
            </a:r>
          </a:p>
        </p:txBody>
      </p:sp>
      <p:cxnSp>
        <p:nvCxnSpPr>
          <p:cNvPr id="27" name="コネクタ: 曲線 26">
            <a:extLst>
              <a:ext uri="{FF2B5EF4-FFF2-40B4-BE49-F238E27FC236}">
                <a16:creationId xmlns:a16="http://schemas.microsoft.com/office/drawing/2014/main" id="{D9D3713E-DC24-4A75-BD7A-E250C6DEC986}"/>
              </a:ext>
            </a:extLst>
          </p:cNvPr>
          <p:cNvCxnSpPr>
            <a:cxnSpLocks/>
            <a:stCxn id="29" idx="1"/>
          </p:cNvCxnSpPr>
          <p:nvPr/>
        </p:nvCxnSpPr>
        <p:spPr>
          <a:xfrm rot="10800000">
            <a:off x="6553666" y="6198956"/>
            <a:ext cx="78912" cy="282933"/>
          </a:xfrm>
          <a:prstGeom prst="curved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446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a:t>
            </a:r>
            <a:r>
              <a:rPr kumimoji="1" lang="en-US" altLang="ja-JP">
                <a:latin typeface="+mn-ea"/>
                <a:ea typeface="+mn-ea"/>
              </a:rPr>
              <a:t>7</a:t>
            </a:r>
            <a:r>
              <a:rPr kumimoji="1" lang="ja-JP" altLang="en-US">
                <a:latin typeface="+mn-ea"/>
                <a:ea typeface="+mn-ea"/>
              </a:rPr>
              <a:t>章</a:t>
            </a:r>
            <a:r>
              <a:rPr kumimoji="1" lang="ja-JP" altLang="en-US" dirty="0">
                <a:latin typeface="+mn-ea"/>
                <a:ea typeface="+mn-ea"/>
              </a:rPr>
              <a:t>は終了です。</a:t>
            </a:r>
          </a:p>
        </p:txBody>
      </p:sp>
    </p:spTree>
    <p:extLst>
      <p:ext uri="{BB962C8B-B14F-4D97-AF65-F5344CB8AC3E}">
        <p14:creationId xmlns:p14="http://schemas.microsoft.com/office/powerpoint/2010/main" val="22809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8E7D58-D9BC-4A8D-9FF6-389508EE09A9}"/>
              </a:ext>
            </a:extLst>
          </p:cNvPr>
          <p:cNvSpPr>
            <a:spLocks noGrp="1"/>
          </p:cNvSpPr>
          <p:nvPr>
            <p:ph type="title"/>
          </p:nvPr>
        </p:nvSpPr>
        <p:spPr/>
        <p:txBody>
          <a:bodyPr/>
          <a:lstStyle/>
          <a:p>
            <a:r>
              <a:rPr kumimoji="1" lang="en-US" altLang="ja-JP" sz="3500" dirty="0"/>
              <a:t>7.3</a:t>
            </a:r>
            <a:r>
              <a:rPr kumimoji="1" lang="ja-JP" altLang="en-US" sz="3500" dirty="0"/>
              <a:t>　対応のない</a:t>
            </a:r>
            <a:r>
              <a:rPr kumimoji="1" lang="en-US" altLang="ja-JP" sz="3500" dirty="0"/>
              <a:t>2</a:t>
            </a:r>
            <a:r>
              <a:rPr kumimoji="1" lang="ja-JP" altLang="en-US" sz="3500" dirty="0"/>
              <a:t>群の検定</a:t>
            </a:r>
            <a:br>
              <a:rPr kumimoji="1" lang="en-US" altLang="ja-JP" sz="3500" dirty="0"/>
            </a:br>
            <a:r>
              <a:rPr kumimoji="1" lang="ja-JP" altLang="en-US" sz="3500" dirty="0"/>
              <a:t>仮説の設定</a:t>
            </a:r>
          </a:p>
        </p:txBody>
      </p:sp>
      <p:sp>
        <p:nvSpPr>
          <p:cNvPr id="4" name="楕円 3">
            <a:extLst>
              <a:ext uri="{FF2B5EF4-FFF2-40B4-BE49-F238E27FC236}">
                <a16:creationId xmlns:a16="http://schemas.microsoft.com/office/drawing/2014/main" id="{10567051-D84E-47BF-9D61-AAA822B2C5E3}"/>
              </a:ext>
            </a:extLst>
          </p:cNvPr>
          <p:cNvSpPr/>
          <p:nvPr/>
        </p:nvSpPr>
        <p:spPr>
          <a:xfrm>
            <a:off x="1329953" y="2649809"/>
            <a:ext cx="2016224" cy="1008112"/>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dirty="0"/>
              <a:t>母集団</a:t>
            </a:r>
            <a:endParaRPr kumimoji="1" lang="en-US" altLang="ja-JP" dirty="0"/>
          </a:p>
          <a:p>
            <a:pPr algn="ctr">
              <a:lnSpc>
                <a:spcPts val="2000"/>
              </a:lnSpc>
            </a:pPr>
            <a:r>
              <a:rPr kumimoji="1" lang="en-US" altLang="ja-JP" sz="2500" i="1" dirty="0">
                <a:latin typeface="Times New Roman" panose="02020603050405020304" pitchFamily="18" charset="0"/>
                <a:cs typeface="Times New Roman" panose="02020603050405020304" pitchFamily="18" charset="0"/>
              </a:rPr>
              <a:t>μ</a:t>
            </a:r>
            <a:r>
              <a:rPr kumimoji="1" lang="en-US" altLang="ja-JP" sz="2500" baseline="-25000" dirty="0"/>
              <a:t>1</a:t>
            </a:r>
            <a:r>
              <a:rPr kumimoji="1" lang="en-US" altLang="ja-JP" sz="2500" dirty="0"/>
              <a:t>=</a:t>
            </a:r>
            <a:r>
              <a:rPr kumimoji="1" lang="en-US" altLang="ja-JP" sz="2500" i="1" dirty="0">
                <a:latin typeface="Times New Roman" panose="02020603050405020304" pitchFamily="18" charset="0"/>
                <a:cs typeface="Times New Roman" panose="02020603050405020304" pitchFamily="18" charset="0"/>
              </a:rPr>
              <a:t>μ</a:t>
            </a:r>
            <a:r>
              <a:rPr kumimoji="1" lang="en-US" altLang="ja-JP" sz="2500" baseline="-25000" dirty="0"/>
              <a:t>2</a:t>
            </a:r>
            <a:endParaRPr kumimoji="1" lang="ja-JP" altLang="en-US" sz="2500" dirty="0"/>
          </a:p>
        </p:txBody>
      </p:sp>
      <p:sp>
        <p:nvSpPr>
          <p:cNvPr id="5" name="テキスト ボックス 4">
            <a:extLst>
              <a:ext uri="{FF2B5EF4-FFF2-40B4-BE49-F238E27FC236}">
                <a16:creationId xmlns:a16="http://schemas.microsoft.com/office/drawing/2014/main" id="{F51167DF-39E5-4A86-BF70-7F78FDEAA5D3}"/>
              </a:ext>
            </a:extLst>
          </p:cNvPr>
          <p:cNvSpPr txBox="1"/>
          <p:nvPr/>
        </p:nvSpPr>
        <p:spPr>
          <a:xfrm>
            <a:off x="1086670" y="2084689"/>
            <a:ext cx="2563522" cy="400110"/>
          </a:xfrm>
          <a:prstGeom prst="rect">
            <a:avLst/>
          </a:prstGeom>
          <a:noFill/>
        </p:spPr>
        <p:txBody>
          <a:bodyPr wrap="non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cs typeface="Meiryo UI" pitchFamily="50" charset="-128"/>
              </a:rPr>
              <a:t>2</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6" name="直線矢印コネクタ 5">
            <a:extLst>
              <a:ext uri="{FF2B5EF4-FFF2-40B4-BE49-F238E27FC236}">
                <a16:creationId xmlns:a16="http://schemas.microsoft.com/office/drawing/2014/main" id="{C4350D4F-6E44-4424-968A-F5934F51AF01}"/>
              </a:ext>
            </a:extLst>
          </p:cNvPr>
          <p:cNvCxnSpPr/>
          <p:nvPr/>
        </p:nvCxnSpPr>
        <p:spPr>
          <a:xfrm flipH="1">
            <a:off x="1329953" y="3606502"/>
            <a:ext cx="576064" cy="8640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楕円 7">
                <a:extLst>
                  <a:ext uri="{FF2B5EF4-FFF2-40B4-BE49-F238E27FC236}">
                    <a16:creationId xmlns:a16="http://schemas.microsoft.com/office/drawing/2014/main" id="{692A3E94-147F-4070-8164-5C4B4C1E23F9}"/>
                  </a:ext>
                </a:extLst>
              </p:cNvPr>
              <p:cNvSpPr/>
              <p:nvPr/>
            </p:nvSpPr>
            <p:spPr>
              <a:xfrm>
                <a:off x="2360263" y="4445343"/>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標本平均</a:t>
                </a:r>
                <a:endParaRPr kumimoji="1" lang="en-US" altLang="ja-JP" sz="2000" dirty="0"/>
              </a:p>
              <a:p>
                <a:pPr algn="ctr">
                  <a:lnSpc>
                    <a:spcPts val="2000"/>
                  </a:lnSpc>
                </a:pPr>
                <a14:m>
                  <m:oMath xmlns:m="http://schemas.openxmlformats.org/officeDocument/2006/math">
                    <m:acc>
                      <m:accPr>
                        <m:chr m:val="̅"/>
                        <m:ctrlPr>
                          <a:rPr kumimoji="1" lang="en-US" altLang="ja-JP" sz="2500" i="1" smtClean="0">
                            <a:latin typeface="Cambria Math" panose="02040503050406030204" pitchFamily="18" charset="0"/>
                            <a:cs typeface="Times New Roman" panose="02020603050405020304" pitchFamily="18" charset="0"/>
                          </a:rPr>
                        </m:ctrlPr>
                      </m:accPr>
                      <m:e>
                        <m:r>
                          <m:rPr>
                            <m:nor/>
                          </m:rPr>
                          <a:rPr kumimoji="1" lang="en-US" altLang="ja-JP" sz="2500" i="1" dirty="0">
                            <a:latin typeface="Times New Roman" panose="02020603050405020304" pitchFamily="18" charset="0"/>
                            <a:cs typeface="Times New Roman" panose="02020603050405020304" pitchFamily="18" charset="0"/>
                          </a:rPr>
                          <m:t>x</m:t>
                        </m:r>
                      </m:e>
                    </m:acc>
                  </m:oMath>
                </a14:m>
                <a:r>
                  <a:rPr kumimoji="1" lang="en-US" altLang="ja-JP" sz="2500" baseline="-25000" dirty="0">
                    <a:latin typeface="Times New Roman" panose="02020603050405020304" pitchFamily="18" charset="0"/>
                    <a:cs typeface="Times New Roman" panose="02020603050405020304" pitchFamily="18" charset="0"/>
                  </a:rPr>
                  <a:t>2</a:t>
                </a:r>
                <a:endParaRPr kumimoji="1" lang="ja-JP" altLang="en-US" sz="2500" baseline="-25000" dirty="0">
                  <a:latin typeface="Times New Roman" panose="02020603050405020304" pitchFamily="18" charset="0"/>
                  <a:cs typeface="Times New Roman" panose="02020603050405020304" pitchFamily="18" charset="0"/>
                </a:endParaRPr>
              </a:p>
            </p:txBody>
          </p:sp>
        </mc:Choice>
        <mc:Fallback xmlns="">
          <p:sp>
            <p:nvSpPr>
              <p:cNvPr id="8" name="楕円 7">
                <a:extLst>
                  <a:ext uri="{FF2B5EF4-FFF2-40B4-BE49-F238E27FC236}">
                    <a16:creationId xmlns:a16="http://schemas.microsoft.com/office/drawing/2014/main" id="{692A3E94-147F-4070-8164-5C4B4C1E23F9}"/>
                  </a:ext>
                </a:extLst>
              </p:cNvPr>
              <p:cNvSpPr>
                <a:spLocks noRot="1" noChangeAspect="1" noMove="1" noResize="1" noEditPoints="1" noAdjustHandles="1" noChangeArrowheads="1" noChangeShapeType="1" noTextEdit="1"/>
              </p:cNvSpPr>
              <p:nvPr/>
            </p:nvSpPr>
            <p:spPr>
              <a:xfrm>
                <a:off x="2360263" y="4445343"/>
                <a:ext cx="1728192" cy="864096"/>
              </a:xfrm>
              <a:prstGeom prst="ellipse">
                <a:avLst/>
              </a:prstGeom>
              <a:blipFill>
                <a:blip r:embed="rId2"/>
                <a:stretch>
                  <a:fillRect/>
                </a:stretch>
              </a:blipFill>
              <a:ln w="31750">
                <a:solidFill>
                  <a:schemeClr val="bg1"/>
                </a:solidFill>
              </a:ln>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EDBD763F-0033-4201-A43B-F9295ADB8D64}"/>
              </a:ext>
            </a:extLst>
          </p:cNvPr>
          <p:cNvCxnSpPr>
            <a:cxnSpLocks/>
          </p:cNvCxnSpPr>
          <p:nvPr/>
        </p:nvCxnSpPr>
        <p:spPr>
          <a:xfrm>
            <a:off x="2626097" y="3638913"/>
            <a:ext cx="432048" cy="83168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A9C4B87D-89DE-46A4-87DC-5124CA3A0D97}"/>
              </a:ext>
            </a:extLst>
          </p:cNvPr>
          <p:cNvSpPr txBox="1"/>
          <p:nvPr/>
        </p:nvSpPr>
        <p:spPr>
          <a:xfrm>
            <a:off x="1072752" y="5357907"/>
            <a:ext cx="2383986"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同じ母集団から抽出</a:t>
            </a:r>
          </a:p>
        </p:txBody>
      </p:sp>
      <p:sp>
        <p:nvSpPr>
          <p:cNvPr id="11" name="楕円 10">
            <a:extLst>
              <a:ext uri="{FF2B5EF4-FFF2-40B4-BE49-F238E27FC236}">
                <a16:creationId xmlns:a16="http://schemas.microsoft.com/office/drawing/2014/main" id="{D92146E8-5378-4FC4-ABFA-64FD2EAC89A5}"/>
              </a:ext>
            </a:extLst>
          </p:cNvPr>
          <p:cNvSpPr/>
          <p:nvPr/>
        </p:nvSpPr>
        <p:spPr>
          <a:xfrm>
            <a:off x="4716016" y="2636912"/>
            <a:ext cx="1826450" cy="1008112"/>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dirty="0"/>
              <a:t>母集団</a:t>
            </a:r>
            <a:endParaRPr kumimoji="1" lang="en-US" altLang="ja-JP" dirty="0"/>
          </a:p>
          <a:p>
            <a:pPr algn="ctr">
              <a:lnSpc>
                <a:spcPts val="2000"/>
              </a:lnSpc>
            </a:pPr>
            <a:r>
              <a:rPr kumimoji="1" lang="en-US" altLang="ja-JP" sz="2500" i="1" dirty="0">
                <a:latin typeface="Times New Roman" panose="02020603050405020304" pitchFamily="18" charset="0"/>
                <a:cs typeface="Times New Roman" panose="02020603050405020304" pitchFamily="18" charset="0"/>
              </a:rPr>
              <a:t>μ</a:t>
            </a:r>
            <a:r>
              <a:rPr kumimoji="1" lang="en-US" altLang="ja-JP" sz="2500" baseline="-25000" dirty="0"/>
              <a:t>1</a:t>
            </a:r>
            <a:endParaRPr kumimoji="1" lang="ja-JP" altLang="en-US" sz="2500" dirty="0"/>
          </a:p>
        </p:txBody>
      </p:sp>
      <p:sp>
        <p:nvSpPr>
          <p:cNvPr id="12" name="テキスト ボックス 11">
            <a:extLst>
              <a:ext uri="{FF2B5EF4-FFF2-40B4-BE49-F238E27FC236}">
                <a16:creationId xmlns:a16="http://schemas.microsoft.com/office/drawing/2014/main" id="{615F8FEB-79E3-4BFE-898C-A3881680590C}"/>
              </a:ext>
            </a:extLst>
          </p:cNvPr>
          <p:cNvSpPr txBox="1"/>
          <p:nvPr/>
        </p:nvSpPr>
        <p:spPr>
          <a:xfrm>
            <a:off x="5416012" y="2094334"/>
            <a:ext cx="2691763" cy="400110"/>
          </a:xfrm>
          <a:prstGeom prst="rect">
            <a:avLst/>
          </a:prstGeom>
          <a:noFill/>
        </p:spPr>
        <p:txBody>
          <a:bodyPr wrap="non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cs typeface="Meiryo UI" pitchFamily="50" charset="-128"/>
              </a:rPr>
              <a:t>2</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3" name="直線矢印コネクタ 12">
            <a:extLst>
              <a:ext uri="{FF2B5EF4-FFF2-40B4-BE49-F238E27FC236}">
                <a16:creationId xmlns:a16="http://schemas.microsoft.com/office/drawing/2014/main" id="{9B22A2E2-EA36-44A1-A1C5-F983AB203FE3}"/>
              </a:ext>
            </a:extLst>
          </p:cNvPr>
          <p:cNvCxnSpPr>
            <a:cxnSpLocks/>
          </p:cNvCxnSpPr>
          <p:nvPr/>
        </p:nvCxnSpPr>
        <p:spPr>
          <a:xfrm flipH="1">
            <a:off x="5611653" y="3659781"/>
            <a:ext cx="8794" cy="74996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楕円 14">
                <a:extLst>
                  <a:ext uri="{FF2B5EF4-FFF2-40B4-BE49-F238E27FC236}">
                    <a16:creationId xmlns:a16="http://schemas.microsoft.com/office/drawing/2014/main" id="{A33B9E9B-35BA-4E85-B985-029CEC621C9B}"/>
                  </a:ext>
                </a:extLst>
              </p:cNvPr>
              <p:cNvSpPr/>
              <p:nvPr/>
            </p:nvSpPr>
            <p:spPr>
              <a:xfrm>
                <a:off x="6662346" y="4393924"/>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標本平均</a:t>
                </a:r>
                <a:endParaRPr kumimoji="1" lang="en-US" altLang="ja-JP" sz="2000" dirty="0"/>
              </a:p>
              <a:p>
                <a:pPr algn="ctr">
                  <a:lnSpc>
                    <a:spcPts val="2000"/>
                  </a:lnSpc>
                </a:pPr>
                <a14:m>
                  <m:oMath xmlns:m="http://schemas.openxmlformats.org/officeDocument/2006/math">
                    <m:acc>
                      <m:accPr>
                        <m:chr m:val="̅"/>
                        <m:ctrlPr>
                          <a:rPr kumimoji="1" lang="en-US" altLang="ja-JP" sz="2500" i="1" smtClean="0">
                            <a:latin typeface="Cambria Math" panose="02040503050406030204" pitchFamily="18" charset="0"/>
                            <a:cs typeface="Times New Roman" panose="02020603050405020304" pitchFamily="18" charset="0"/>
                          </a:rPr>
                        </m:ctrlPr>
                      </m:accPr>
                      <m:e>
                        <m:r>
                          <m:rPr>
                            <m:nor/>
                          </m:rPr>
                          <a:rPr kumimoji="1" lang="en-US" altLang="ja-JP" sz="2500" i="1" dirty="0">
                            <a:latin typeface="Times New Roman" panose="02020603050405020304" pitchFamily="18" charset="0"/>
                            <a:cs typeface="Times New Roman" panose="02020603050405020304" pitchFamily="18" charset="0"/>
                          </a:rPr>
                          <m:t>x</m:t>
                        </m:r>
                      </m:e>
                    </m:acc>
                  </m:oMath>
                </a14:m>
                <a:r>
                  <a:rPr kumimoji="1" lang="en-US" altLang="ja-JP" sz="2500" baseline="-25000" dirty="0">
                    <a:latin typeface="Times New Roman" panose="02020603050405020304" pitchFamily="18" charset="0"/>
                    <a:cs typeface="Times New Roman" panose="02020603050405020304" pitchFamily="18" charset="0"/>
                  </a:rPr>
                  <a:t>2</a:t>
                </a:r>
                <a:endParaRPr kumimoji="1" lang="ja-JP" altLang="en-US" sz="2500" baseline="-25000" dirty="0">
                  <a:latin typeface="Times New Roman" panose="02020603050405020304" pitchFamily="18" charset="0"/>
                  <a:cs typeface="Times New Roman" panose="02020603050405020304" pitchFamily="18" charset="0"/>
                </a:endParaRPr>
              </a:p>
            </p:txBody>
          </p:sp>
        </mc:Choice>
        <mc:Fallback xmlns="">
          <p:sp>
            <p:nvSpPr>
              <p:cNvPr id="15" name="楕円 14">
                <a:extLst>
                  <a:ext uri="{FF2B5EF4-FFF2-40B4-BE49-F238E27FC236}">
                    <a16:creationId xmlns:a16="http://schemas.microsoft.com/office/drawing/2014/main" id="{A33B9E9B-35BA-4E85-B985-029CEC621C9B}"/>
                  </a:ext>
                </a:extLst>
              </p:cNvPr>
              <p:cNvSpPr>
                <a:spLocks noRot="1" noChangeAspect="1" noMove="1" noResize="1" noEditPoints="1" noAdjustHandles="1" noChangeArrowheads="1" noChangeShapeType="1" noTextEdit="1"/>
              </p:cNvSpPr>
              <p:nvPr/>
            </p:nvSpPr>
            <p:spPr>
              <a:xfrm>
                <a:off x="6662346" y="4393924"/>
                <a:ext cx="1728192" cy="864096"/>
              </a:xfrm>
              <a:prstGeom prst="ellipse">
                <a:avLst/>
              </a:prstGeom>
              <a:blipFill>
                <a:blip r:embed="rId3"/>
                <a:stretch>
                  <a:fillRect/>
                </a:stretch>
              </a:blipFill>
              <a:ln w="31750">
                <a:solidFill>
                  <a:schemeClr val="bg1"/>
                </a:solidFill>
              </a:ln>
            </p:spPr>
            <p:txBody>
              <a:bodyPr/>
              <a:lstStyle/>
              <a:p>
                <a:r>
                  <a:rPr lang="ja-JP" altLang="en-US">
                    <a:noFill/>
                  </a:rPr>
                  <a:t> </a:t>
                </a:r>
              </a:p>
            </p:txBody>
          </p:sp>
        </mc:Fallback>
      </mc:AlternateContent>
      <p:cxnSp>
        <p:nvCxnSpPr>
          <p:cNvPr id="16" name="直線矢印コネクタ 15">
            <a:extLst>
              <a:ext uri="{FF2B5EF4-FFF2-40B4-BE49-F238E27FC236}">
                <a16:creationId xmlns:a16="http://schemas.microsoft.com/office/drawing/2014/main" id="{FE7B0F24-B6FF-4F51-875A-877CD888D422}"/>
              </a:ext>
            </a:extLst>
          </p:cNvPr>
          <p:cNvCxnSpPr>
            <a:cxnSpLocks/>
          </p:cNvCxnSpPr>
          <p:nvPr/>
        </p:nvCxnSpPr>
        <p:spPr>
          <a:xfrm>
            <a:off x="7522641" y="3489063"/>
            <a:ext cx="7211" cy="90161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0283D94C-3E9D-4C02-918A-0725556150D3}"/>
              </a:ext>
            </a:extLst>
          </p:cNvPr>
          <p:cNvSpPr txBox="1"/>
          <p:nvPr/>
        </p:nvSpPr>
        <p:spPr>
          <a:xfrm>
            <a:off x="5562558" y="5385999"/>
            <a:ext cx="2638863" cy="40011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異なる母集団から抽出</a:t>
            </a:r>
          </a:p>
        </p:txBody>
      </p:sp>
      <p:sp>
        <p:nvSpPr>
          <p:cNvPr id="18" name="楕円 17">
            <a:extLst>
              <a:ext uri="{FF2B5EF4-FFF2-40B4-BE49-F238E27FC236}">
                <a16:creationId xmlns:a16="http://schemas.microsoft.com/office/drawing/2014/main" id="{537DE34F-080B-4980-B25A-AAB10B47A83C}"/>
              </a:ext>
            </a:extLst>
          </p:cNvPr>
          <p:cNvSpPr/>
          <p:nvPr/>
        </p:nvSpPr>
        <p:spPr>
          <a:xfrm>
            <a:off x="6662346" y="2622423"/>
            <a:ext cx="1826449" cy="1008112"/>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dirty="0"/>
              <a:t>母集団</a:t>
            </a:r>
            <a:endParaRPr kumimoji="1" lang="en-US" altLang="ja-JP" dirty="0"/>
          </a:p>
          <a:p>
            <a:pPr algn="ctr">
              <a:lnSpc>
                <a:spcPts val="2000"/>
              </a:lnSpc>
            </a:pPr>
            <a:r>
              <a:rPr kumimoji="1" lang="en-US" altLang="ja-JP" sz="2500" i="1" dirty="0">
                <a:latin typeface="Times New Roman" panose="02020603050405020304" pitchFamily="18" charset="0"/>
                <a:cs typeface="Times New Roman" panose="02020603050405020304" pitchFamily="18" charset="0"/>
              </a:rPr>
              <a:t>μ</a:t>
            </a:r>
            <a:r>
              <a:rPr kumimoji="1" lang="en-US" altLang="ja-JP" sz="2500" baseline="-25000" dirty="0">
                <a:latin typeface="Times New Roman" panose="02020603050405020304" pitchFamily="18" charset="0"/>
                <a:cs typeface="Times New Roman" panose="02020603050405020304" pitchFamily="18" charset="0"/>
              </a:rPr>
              <a:t>2</a:t>
            </a:r>
            <a:endParaRPr kumimoji="1" lang="ja-JP" altLang="en-US" sz="2500" baseline="-25000" dirty="0"/>
          </a:p>
        </p:txBody>
      </p:sp>
      <mc:AlternateContent xmlns:mc="http://schemas.openxmlformats.org/markup-compatibility/2006" xmlns:a14="http://schemas.microsoft.com/office/drawing/2010/main">
        <mc:Choice Requires="a14">
          <p:sp>
            <p:nvSpPr>
              <p:cNvPr id="19" name="楕円 18">
                <a:extLst>
                  <a:ext uri="{FF2B5EF4-FFF2-40B4-BE49-F238E27FC236}">
                    <a16:creationId xmlns:a16="http://schemas.microsoft.com/office/drawing/2014/main" id="{B349E8D4-E343-4C98-B455-79DC2F08C546}"/>
                  </a:ext>
                </a:extLst>
              </p:cNvPr>
              <p:cNvSpPr/>
              <p:nvPr/>
            </p:nvSpPr>
            <p:spPr>
              <a:xfrm>
                <a:off x="486277" y="4493811"/>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標本平均</a:t>
                </a:r>
                <a:endParaRPr kumimoji="1" lang="en-US" altLang="ja-JP" sz="2000" dirty="0"/>
              </a:p>
              <a:p>
                <a:pPr algn="ctr">
                  <a:lnSpc>
                    <a:spcPts val="2000"/>
                  </a:lnSpc>
                </a:pPr>
                <a14:m>
                  <m:oMath xmlns:m="http://schemas.openxmlformats.org/officeDocument/2006/math">
                    <m:acc>
                      <m:accPr>
                        <m:chr m:val="̅"/>
                        <m:ctrlPr>
                          <a:rPr kumimoji="1" lang="en-US" altLang="ja-JP" sz="2500" i="1" smtClean="0">
                            <a:latin typeface="Cambria Math" panose="02040503050406030204" pitchFamily="18" charset="0"/>
                            <a:cs typeface="Times New Roman" panose="02020603050405020304" pitchFamily="18" charset="0"/>
                          </a:rPr>
                        </m:ctrlPr>
                      </m:accPr>
                      <m:e>
                        <m:r>
                          <m:rPr>
                            <m:nor/>
                          </m:rPr>
                          <a:rPr kumimoji="1" lang="en-US" altLang="ja-JP" sz="2500" i="1" dirty="0">
                            <a:latin typeface="Times New Roman" panose="02020603050405020304" pitchFamily="18" charset="0"/>
                            <a:cs typeface="Times New Roman" panose="02020603050405020304" pitchFamily="18" charset="0"/>
                          </a:rPr>
                          <m:t>x</m:t>
                        </m:r>
                      </m:e>
                    </m:acc>
                  </m:oMath>
                </a14:m>
                <a:r>
                  <a:rPr kumimoji="1" lang="en-US" altLang="ja-JP" sz="2500" baseline="-25000" dirty="0">
                    <a:latin typeface="Times New Roman" panose="02020603050405020304" pitchFamily="18" charset="0"/>
                    <a:cs typeface="Times New Roman" panose="02020603050405020304" pitchFamily="18" charset="0"/>
                  </a:rPr>
                  <a:t>1</a:t>
                </a:r>
                <a:endParaRPr kumimoji="1" lang="ja-JP" altLang="en-US" sz="2500" baseline="-25000" dirty="0">
                  <a:latin typeface="Times New Roman" panose="02020603050405020304" pitchFamily="18" charset="0"/>
                  <a:cs typeface="Times New Roman" panose="02020603050405020304" pitchFamily="18" charset="0"/>
                </a:endParaRPr>
              </a:p>
            </p:txBody>
          </p:sp>
        </mc:Choice>
        <mc:Fallback xmlns="">
          <p:sp>
            <p:nvSpPr>
              <p:cNvPr id="19" name="楕円 18">
                <a:extLst>
                  <a:ext uri="{FF2B5EF4-FFF2-40B4-BE49-F238E27FC236}">
                    <a16:creationId xmlns:a16="http://schemas.microsoft.com/office/drawing/2014/main" id="{B349E8D4-E343-4C98-B455-79DC2F08C546}"/>
                  </a:ext>
                </a:extLst>
              </p:cNvPr>
              <p:cNvSpPr>
                <a:spLocks noRot="1" noChangeAspect="1" noMove="1" noResize="1" noEditPoints="1" noAdjustHandles="1" noChangeArrowheads="1" noChangeShapeType="1" noTextEdit="1"/>
              </p:cNvSpPr>
              <p:nvPr/>
            </p:nvSpPr>
            <p:spPr>
              <a:xfrm>
                <a:off x="486277" y="4493811"/>
                <a:ext cx="1728192" cy="864096"/>
              </a:xfrm>
              <a:prstGeom prst="ellipse">
                <a:avLst/>
              </a:prstGeom>
              <a:blipFill>
                <a:blip r:embed="rId4"/>
                <a:stretch>
                  <a:fillRect/>
                </a:stretch>
              </a:blipFill>
              <a:ln w="31750">
                <a:solidFill>
                  <a:schemeClr val="bg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楕円 19">
                <a:extLst>
                  <a:ext uri="{FF2B5EF4-FFF2-40B4-BE49-F238E27FC236}">
                    <a16:creationId xmlns:a16="http://schemas.microsoft.com/office/drawing/2014/main" id="{04133DC6-5D73-4FE3-9365-921D11525ACD}"/>
                  </a:ext>
                </a:extLst>
              </p:cNvPr>
              <p:cNvSpPr/>
              <p:nvPr/>
            </p:nvSpPr>
            <p:spPr>
              <a:xfrm>
                <a:off x="4814274" y="4440762"/>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標本平均</a:t>
                </a:r>
                <a:endParaRPr kumimoji="1" lang="en-US" altLang="ja-JP" sz="2000" dirty="0"/>
              </a:p>
              <a:p>
                <a:pPr algn="ctr">
                  <a:lnSpc>
                    <a:spcPts val="2000"/>
                  </a:lnSpc>
                </a:pPr>
                <a14:m>
                  <m:oMathPara xmlns:m="http://schemas.openxmlformats.org/officeDocument/2006/math">
                    <m:oMathParaPr>
                      <m:jc m:val="centerGroup"/>
                    </m:oMathParaPr>
                    <m:oMath xmlns:m="http://schemas.openxmlformats.org/officeDocument/2006/math">
                      <m:acc>
                        <m:accPr>
                          <m:chr m:val="̅"/>
                          <m:ctrlPr>
                            <a:rPr kumimoji="1" lang="en-US" altLang="ja-JP" sz="2500" i="1" smtClean="0">
                              <a:latin typeface="Cambria Math" panose="02040503050406030204" pitchFamily="18" charset="0"/>
                              <a:cs typeface="Times New Roman" panose="02020603050405020304" pitchFamily="18" charset="0"/>
                            </a:rPr>
                          </m:ctrlPr>
                        </m:accPr>
                        <m:e>
                          <m:r>
                            <m:rPr>
                              <m:nor/>
                            </m:rPr>
                            <a:rPr kumimoji="1" lang="en-US" altLang="ja-JP" sz="2500" i="1" dirty="0">
                              <a:latin typeface="Times New Roman" panose="02020603050405020304" pitchFamily="18" charset="0"/>
                              <a:cs typeface="Times New Roman" panose="02020603050405020304" pitchFamily="18" charset="0"/>
                            </a:rPr>
                            <m:t>x</m:t>
                          </m:r>
                        </m:e>
                      </m:acc>
                      <m:r>
                        <a:rPr kumimoji="1" lang="en-US" altLang="ja-JP" sz="2500" b="0" i="1" baseline="-25000" dirty="0" smtClean="0">
                          <a:latin typeface="Cambria Math" panose="02040503050406030204" pitchFamily="18" charset="0"/>
                          <a:cs typeface="Times New Roman" panose="02020603050405020304" pitchFamily="18" charset="0"/>
                        </a:rPr>
                        <m:t>1</m:t>
                      </m:r>
                    </m:oMath>
                  </m:oMathPara>
                </a14:m>
                <a:endParaRPr kumimoji="1" lang="ja-JP" altLang="en-US" sz="2500" baseline="-25000" dirty="0">
                  <a:latin typeface="Times New Roman" panose="02020603050405020304" pitchFamily="18" charset="0"/>
                  <a:cs typeface="Times New Roman" panose="02020603050405020304" pitchFamily="18" charset="0"/>
                </a:endParaRPr>
              </a:p>
            </p:txBody>
          </p:sp>
        </mc:Choice>
        <mc:Fallback xmlns="">
          <p:sp>
            <p:nvSpPr>
              <p:cNvPr id="20" name="楕円 19">
                <a:extLst>
                  <a:ext uri="{FF2B5EF4-FFF2-40B4-BE49-F238E27FC236}">
                    <a16:creationId xmlns:a16="http://schemas.microsoft.com/office/drawing/2014/main" id="{04133DC6-5D73-4FE3-9365-921D11525ACD}"/>
                  </a:ext>
                </a:extLst>
              </p:cNvPr>
              <p:cNvSpPr>
                <a:spLocks noRot="1" noChangeAspect="1" noMove="1" noResize="1" noEditPoints="1" noAdjustHandles="1" noChangeArrowheads="1" noChangeShapeType="1" noTextEdit="1"/>
              </p:cNvSpPr>
              <p:nvPr/>
            </p:nvSpPr>
            <p:spPr>
              <a:xfrm>
                <a:off x="4814274" y="4440762"/>
                <a:ext cx="1728192" cy="864096"/>
              </a:xfrm>
              <a:prstGeom prst="ellipse">
                <a:avLst/>
              </a:prstGeom>
              <a:blipFill>
                <a:blip r:embed="rId5"/>
                <a:stretch>
                  <a:fillRect/>
                </a:stretch>
              </a:blipFill>
              <a:ln w="31750">
                <a:solidFill>
                  <a:schemeClr val="bg1"/>
                </a:solidFill>
              </a:ln>
            </p:spPr>
            <p:txBody>
              <a:bodyPr/>
              <a:lstStyle/>
              <a:p>
                <a:r>
                  <a:rPr lang="ja-JP" altLang="en-US">
                    <a:noFill/>
                  </a:rPr>
                  <a:t> </a:t>
                </a:r>
              </a:p>
            </p:txBody>
          </p:sp>
        </mc:Fallback>
      </mc:AlternateContent>
    </p:spTree>
    <p:extLst>
      <p:ext uri="{BB962C8B-B14F-4D97-AF65-F5344CB8AC3E}">
        <p14:creationId xmlns:p14="http://schemas.microsoft.com/office/powerpoint/2010/main" val="297870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animBg="1"/>
      <p:bldP spid="12" grpId="0"/>
      <p:bldP spid="15" grpId="0" animBg="1"/>
      <p:bldP spid="17" grpId="0"/>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2449BD-D3F4-4B05-A2E4-51EDE71D1BA6}"/>
              </a:ext>
            </a:extLst>
          </p:cNvPr>
          <p:cNvSpPr>
            <a:spLocks noGrp="1"/>
          </p:cNvSpPr>
          <p:nvPr>
            <p:ph type="title"/>
          </p:nvPr>
        </p:nvSpPr>
        <p:spPr>
          <a:xfrm>
            <a:off x="990599" y="620688"/>
            <a:ext cx="7579451" cy="1143000"/>
          </a:xfrm>
        </p:spPr>
        <p:txBody>
          <a:bodyPr/>
          <a:lstStyle/>
          <a:p>
            <a:r>
              <a:rPr kumimoji="1" lang="ja-JP" altLang="en-US" sz="3500" dirty="0"/>
              <a:t>前章の母平均の検定との違い（難しさ）</a:t>
            </a:r>
          </a:p>
        </p:txBody>
      </p:sp>
      <p:sp>
        <p:nvSpPr>
          <p:cNvPr id="26" name="フリーフォーム 10">
            <a:extLst>
              <a:ext uri="{FF2B5EF4-FFF2-40B4-BE49-F238E27FC236}">
                <a16:creationId xmlns:a16="http://schemas.microsoft.com/office/drawing/2014/main" id="{7850141B-ACB6-49BD-B46E-48E89B96E9D4}"/>
              </a:ext>
            </a:extLst>
          </p:cNvPr>
          <p:cNvSpPr/>
          <p:nvPr/>
        </p:nvSpPr>
        <p:spPr>
          <a:xfrm>
            <a:off x="4848548" y="3022701"/>
            <a:ext cx="2280807" cy="1341446"/>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solidFill>
            <a:srgbClr val="00B050"/>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a:extLst>
              <a:ext uri="{FF2B5EF4-FFF2-40B4-BE49-F238E27FC236}">
                <a16:creationId xmlns:a16="http://schemas.microsoft.com/office/drawing/2014/main" id="{6B0D34B6-FD96-4F8F-9E98-B2183FDBD344}"/>
              </a:ext>
            </a:extLst>
          </p:cNvPr>
          <p:cNvCxnSpPr>
            <a:cxnSpLocks/>
          </p:cNvCxnSpPr>
          <p:nvPr/>
        </p:nvCxnSpPr>
        <p:spPr>
          <a:xfrm flipH="1" flipV="1">
            <a:off x="6004641" y="3922334"/>
            <a:ext cx="355" cy="444474"/>
          </a:xfrm>
          <a:prstGeom prst="straightConnector1">
            <a:avLst/>
          </a:prstGeom>
          <a:ln w="28575">
            <a:solidFill>
              <a:srgbClr val="FFFF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7A24FC7-C1BA-4748-882C-76BF516941E7}"/>
              </a:ext>
            </a:extLst>
          </p:cNvPr>
          <p:cNvCxnSpPr>
            <a:cxnSpLocks/>
          </p:cNvCxnSpPr>
          <p:nvPr/>
        </p:nvCxnSpPr>
        <p:spPr>
          <a:xfrm>
            <a:off x="1406188" y="3403567"/>
            <a:ext cx="417543" cy="28390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フリーフォーム 10">
            <a:extLst>
              <a:ext uri="{FF2B5EF4-FFF2-40B4-BE49-F238E27FC236}">
                <a16:creationId xmlns:a16="http://schemas.microsoft.com/office/drawing/2014/main" id="{87A2F338-3631-49F0-9C26-663363758ADB}"/>
              </a:ext>
            </a:extLst>
          </p:cNvPr>
          <p:cNvSpPr/>
          <p:nvPr/>
        </p:nvSpPr>
        <p:spPr>
          <a:xfrm>
            <a:off x="2195736" y="3018666"/>
            <a:ext cx="2280807" cy="1345108"/>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solidFill>
            <a:srgbClr val="FF0000">
              <a:alpha val="68000"/>
            </a:srgbClr>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7D283B0F-F41C-4109-A5A2-ECDF57768957}"/>
              </a:ext>
            </a:extLst>
          </p:cNvPr>
          <p:cNvCxnSpPr>
            <a:cxnSpLocks/>
          </p:cNvCxnSpPr>
          <p:nvPr/>
        </p:nvCxnSpPr>
        <p:spPr>
          <a:xfrm flipV="1">
            <a:off x="744975" y="4362129"/>
            <a:ext cx="3732923" cy="13077"/>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0C6D4945-FBE4-475B-86A1-0C3F6F6631DD}"/>
              </a:ext>
            </a:extLst>
          </p:cNvPr>
          <p:cNvCxnSpPr>
            <a:cxnSpLocks/>
          </p:cNvCxnSpPr>
          <p:nvPr/>
        </p:nvCxnSpPr>
        <p:spPr>
          <a:xfrm flipH="1" flipV="1">
            <a:off x="1836821" y="3027947"/>
            <a:ext cx="2391" cy="1335829"/>
          </a:xfrm>
          <a:prstGeom prst="straightConnector1">
            <a:avLst/>
          </a:prstGeom>
          <a:ln w="28575">
            <a:solidFill>
              <a:srgbClr val="FFFF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2643792B-3283-4E36-B161-FE0951DFC58D}"/>
              </a:ext>
            </a:extLst>
          </p:cNvPr>
          <p:cNvSpPr txBox="1"/>
          <p:nvPr/>
        </p:nvSpPr>
        <p:spPr>
          <a:xfrm>
            <a:off x="1531011" y="2256042"/>
            <a:ext cx="2234879" cy="353943"/>
          </a:xfrm>
          <a:prstGeom prst="rect">
            <a:avLst/>
          </a:prstGeom>
          <a:noFill/>
        </p:spPr>
        <p:txBody>
          <a:bodyPr wrap="square" rtlCol="0">
            <a:spAutoFit/>
          </a:bodyPr>
          <a:lstStyle/>
          <a:p>
            <a:r>
              <a:rPr kumimoji="1" lang="ja-JP" altLang="en-US" sz="1700" dirty="0">
                <a:solidFill>
                  <a:schemeClr val="bg1"/>
                </a:solidFill>
                <a:latin typeface="ＭＳ Ｐゴシック" panose="020B0600070205080204" pitchFamily="50" charset="-128"/>
                <a:ea typeface="ＭＳ Ｐゴシック" panose="020B0600070205080204" pitchFamily="50" charset="-128"/>
              </a:rPr>
              <a:t>母平均の検定（前章）</a:t>
            </a:r>
          </a:p>
        </p:txBody>
      </p:sp>
      <p:sp>
        <p:nvSpPr>
          <p:cNvPr id="35" name="テキスト ボックス 34">
            <a:extLst>
              <a:ext uri="{FF2B5EF4-FFF2-40B4-BE49-F238E27FC236}">
                <a16:creationId xmlns:a16="http://schemas.microsoft.com/office/drawing/2014/main" id="{538FF06D-BF62-4C0D-BB6E-DCE31204CB7B}"/>
              </a:ext>
            </a:extLst>
          </p:cNvPr>
          <p:cNvSpPr txBox="1"/>
          <p:nvPr/>
        </p:nvSpPr>
        <p:spPr>
          <a:xfrm>
            <a:off x="5496184" y="2256041"/>
            <a:ext cx="2234878" cy="353943"/>
          </a:xfrm>
          <a:prstGeom prst="rect">
            <a:avLst/>
          </a:prstGeom>
          <a:noFill/>
        </p:spPr>
        <p:txBody>
          <a:bodyPr wrap="square" rtlCol="0">
            <a:spAutoFit/>
          </a:bodyPr>
          <a:lstStyle/>
          <a:p>
            <a:r>
              <a:rPr kumimoji="1" lang="en-US" altLang="ja-JP" sz="1700" dirty="0">
                <a:solidFill>
                  <a:schemeClr val="bg1"/>
                </a:solidFill>
                <a:latin typeface="ＭＳ Ｐゴシック" panose="020B0600070205080204" pitchFamily="50" charset="-128"/>
                <a:ea typeface="ＭＳ Ｐゴシック" panose="020B0600070205080204" pitchFamily="50" charset="-128"/>
              </a:rPr>
              <a:t>2</a:t>
            </a:r>
            <a:r>
              <a:rPr kumimoji="1" lang="ja-JP" altLang="en-US" sz="1700" dirty="0">
                <a:solidFill>
                  <a:schemeClr val="bg1"/>
                </a:solidFill>
                <a:latin typeface="ＭＳ Ｐゴシック" panose="020B0600070205080204" pitchFamily="50" charset="-128"/>
                <a:ea typeface="ＭＳ Ｐゴシック" panose="020B0600070205080204" pitchFamily="50" charset="-128"/>
              </a:rPr>
              <a:t>群の平均の差の検定</a:t>
            </a:r>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2FD12A3B-44F3-42BB-BFDF-0829774AAE73}"/>
                  </a:ext>
                </a:extLst>
              </p:cNvPr>
              <p:cNvSpPr txBox="1"/>
              <p:nvPr/>
            </p:nvSpPr>
            <p:spPr>
              <a:xfrm>
                <a:off x="1624892" y="4308916"/>
                <a:ext cx="419032"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solidFill>
                            <a:schemeClr val="bg1"/>
                          </a:solidFill>
                          <a:latin typeface="Cambria Math" panose="02040503050406030204" pitchFamily="18" charset="0"/>
                          <a:ea typeface="ＭＳ Ｐゴシック" panose="020B0600070205080204" pitchFamily="50" charset="-128"/>
                        </a:rPr>
                        <m:t>𝜇</m:t>
                      </m:r>
                      <m:r>
                        <a:rPr lang="en-US" altLang="ja-JP" sz="2000" b="0" i="1" baseline="-25000" smtClean="0">
                          <a:solidFill>
                            <a:schemeClr val="bg1"/>
                          </a:solidFill>
                          <a:latin typeface="Cambria Math" panose="02040503050406030204" pitchFamily="18" charset="0"/>
                          <a:ea typeface="ＭＳ Ｐゴシック" panose="020B0600070205080204" pitchFamily="50" charset="-128"/>
                        </a:rPr>
                        <m:t>0</m:t>
                      </m:r>
                    </m:oMath>
                  </m:oMathPara>
                </a14:m>
                <a:endParaRPr kumimoji="1" lang="ja-JP" altLang="en-US" sz="2000" i="1" baseline="-250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36" name="テキスト ボックス 35">
                <a:extLst>
                  <a:ext uri="{FF2B5EF4-FFF2-40B4-BE49-F238E27FC236}">
                    <a16:creationId xmlns:a16="http://schemas.microsoft.com/office/drawing/2014/main" id="{2FD12A3B-44F3-42BB-BFDF-0829774AAE73}"/>
                  </a:ext>
                </a:extLst>
              </p:cNvPr>
              <p:cNvSpPr txBox="1">
                <a:spLocks noRot="1" noChangeAspect="1" noMove="1" noResize="1" noEditPoints="1" noAdjustHandles="1" noChangeArrowheads="1" noChangeShapeType="1" noTextEdit="1"/>
              </p:cNvSpPr>
              <p:nvPr/>
            </p:nvSpPr>
            <p:spPr>
              <a:xfrm>
                <a:off x="1624892" y="4308916"/>
                <a:ext cx="419032" cy="392993"/>
              </a:xfrm>
              <a:prstGeom prst="rect">
                <a:avLst/>
              </a:prstGeom>
              <a:blipFill>
                <a:blip r:embed="rId2"/>
                <a:stretch>
                  <a:fillRect b="-93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32795B42-3542-4FBA-B3A0-8181C7145FE5}"/>
                  </a:ext>
                </a:extLst>
              </p:cNvPr>
              <p:cNvSpPr txBox="1"/>
              <p:nvPr/>
            </p:nvSpPr>
            <p:spPr>
              <a:xfrm>
                <a:off x="3103137" y="4308916"/>
                <a:ext cx="41903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solidFill>
                            <a:schemeClr val="bg1"/>
                          </a:solidFill>
                          <a:latin typeface="Cambria Math" panose="02040503050406030204" pitchFamily="18" charset="0"/>
                          <a:ea typeface="ＭＳ Ｐゴシック" panose="020B0600070205080204" pitchFamily="50" charset="-128"/>
                        </a:rPr>
                        <m:t>𝜇</m:t>
                      </m:r>
                    </m:oMath>
                  </m:oMathPara>
                </a14:m>
                <a:endParaRPr kumimoji="1" lang="ja-JP" altLang="en-US" sz="2000" i="1"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37" name="テキスト ボックス 36">
                <a:extLst>
                  <a:ext uri="{FF2B5EF4-FFF2-40B4-BE49-F238E27FC236}">
                    <a16:creationId xmlns:a16="http://schemas.microsoft.com/office/drawing/2014/main" id="{32795B42-3542-4FBA-B3A0-8181C7145FE5}"/>
                  </a:ext>
                </a:extLst>
              </p:cNvPr>
              <p:cNvSpPr txBox="1">
                <a:spLocks noRot="1" noChangeAspect="1" noMove="1" noResize="1" noEditPoints="1" noAdjustHandles="1" noChangeArrowheads="1" noChangeShapeType="1" noTextEdit="1"/>
              </p:cNvSpPr>
              <p:nvPr/>
            </p:nvSpPr>
            <p:spPr>
              <a:xfrm>
                <a:off x="3103137" y="4308916"/>
                <a:ext cx="419032" cy="400110"/>
              </a:xfrm>
              <a:prstGeom prst="rect">
                <a:avLst/>
              </a:prstGeom>
              <a:blipFill>
                <a:blip r:embed="rId3"/>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64238F6E-03DE-4A19-B2DE-4AF16F8D8411}"/>
                  </a:ext>
                </a:extLst>
              </p:cNvPr>
              <p:cNvSpPr txBox="1"/>
              <p:nvPr/>
            </p:nvSpPr>
            <p:spPr>
              <a:xfrm>
                <a:off x="5814506" y="4315454"/>
                <a:ext cx="419032"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solidFill>
                            <a:schemeClr val="bg1"/>
                          </a:solidFill>
                          <a:latin typeface="Cambria Math" panose="02040503050406030204" pitchFamily="18" charset="0"/>
                          <a:ea typeface="ＭＳ Ｐゴシック" panose="020B0600070205080204" pitchFamily="50" charset="-128"/>
                        </a:rPr>
                        <m:t>𝜇</m:t>
                      </m:r>
                      <m:r>
                        <a:rPr lang="en-US" altLang="ja-JP" sz="2000" b="0" i="1" baseline="-25000" smtClean="0">
                          <a:solidFill>
                            <a:schemeClr val="bg1"/>
                          </a:solidFill>
                          <a:latin typeface="Cambria Math" panose="02040503050406030204" pitchFamily="18" charset="0"/>
                          <a:ea typeface="ＭＳ Ｐゴシック" panose="020B0600070205080204" pitchFamily="50" charset="-128"/>
                        </a:rPr>
                        <m:t>1</m:t>
                      </m:r>
                    </m:oMath>
                  </m:oMathPara>
                </a14:m>
                <a:endParaRPr kumimoji="1" lang="ja-JP" altLang="en-US" sz="2000" i="1" baseline="-250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38" name="テキスト ボックス 37">
                <a:extLst>
                  <a:ext uri="{FF2B5EF4-FFF2-40B4-BE49-F238E27FC236}">
                    <a16:creationId xmlns:a16="http://schemas.microsoft.com/office/drawing/2014/main" id="{64238F6E-03DE-4A19-B2DE-4AF16F8D8411}"/>
                  </a:ext>
                </a:extLst>
              </p:cNvPr>
              <p:cNvSpPr txBox="1">
                <a:spLocks noRot="1" noChangeAspect="1" noMove="1" noResize="1" noEditPoints="1" noAdjustHandles="1" noChangeArrowheads="1" noChangeShapeType="1" noTextEdit="1"/>
              </p:cNvSpPr>
              <p:nvPr/>
            </p:nvSpPr>
            <p:spPr>
              <a:xfrm>
                <a:off x="5814506" y="4315454"/>
                <a:ext cx="419032" cy="392993"/>
              </a:xfrm>
              <a:prstGeom prst="rect">
                <a:avLst/>
              </a:prstGeom>
              <a:blipFill>
                <a:blip r:embed="rId4"/>
                <a:stretch>
                  <a:fillRect b="-93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F77F97AA-694D-41CD-8A27-64A5EBA2E72E}"/>
                  </a:ext>
                </a:extLst>
              </p:cNvPr>
              <p:cNvSpPr txBox="1"/>
              <p:nvPr/>
            </p:nvSpPr>
            <p:spPr>
              <a:xfrm>
                <a:off x="7279031" y="4308916"/>
                <a:ext cx="419032"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solidFill>
                            <a:schemeClr val="bg1"/>
                          </a:solidFill>
                          <a:latin typeface="Cambria Math" panose="02040503050406030204" pitchFamily="18" charset="0"/>
                          <a:ea typeface="ＭＳ Ｐゴシック" panose="020B0600070205080204" pitchFamily="50" charset="-128"/>
                        </a:rPr>
                        <m:t>𝜇</m:t>
                      </m:r>
                      <m:r>
                        <a:rPr lang="en-US" altLang="ja-JP" sz="2000" b="0" i="1" baseline="-25000" smtClean="0">
                          <a:solidFill>
                            <a:schemeClr val="bg1"/>
                          </a:solidFill>
                          <a:latin typeface="Cambria Math" panose="02040503050406030204" pitchFamily="18" charset="0"/>
                          <a:ea typeface="ＭＳ Ｐゴシック" panose="020B0600070205080204" pitchFamily="50" charset="-128"/>
                        </a:rPr>
                        <m:t>2</m:t>
                      </m:r>
                    </m:oMath>
                  </m:oMathPara>
                </a14:m>
                <a:endParaRPr kumimoji="1" lang="ja-JP" altLang="en-US" sz="2000" i="1" baseline="-25000" dirty="0">
                  <a:solidFill>
                    <a:schemeClr val="bg1"/>
                  </a:solidFill>
                  <a:latin typeface="ＭＳ Ｐゴシック" panose="020B0600070205080204" pitchFamily="50" charset="-128"/>
                  <a:ea typeface="ＭＳ Ｐゴシック" panose="020B0600070205080204" pitchFamily="50" charset="-128"/>
                </a:endParaRPr>
              </a:p>
            </p:txBody>
          </p:sp>
        </mc:Choice>
        <mc:Fallback xmlns="">
          <p:sp>
            <p:nvSpPr>
              <p:cNvPr id="39" name="テキスト ボックス 38">
                <a:extLst>
                  <a:ext uri="{FF2B5EF4-FFF2-40B4-BE49-F238E27FC236}">
                    <a16:creationId xmlns:a16="http://schemas.microsoft.com/office/drawing/2014/main" id="{F77F97AA-694D-41CD-8A27-64A5EBA2E72E}"/>
                  </a:ext>
                </a:extLst>
              </p:cNvPr>
              <p:cNvSpPr txBox="1">
                <a:spLocks noRot="1" noChangeAspect="1" noMove="1" noResize="1" noEditPoints="1" noAdjustHandles="1" noChangeArrowheads="1" noChangeShapeType="1" noTextEdit="1"/>
              </p:cNvSpPr>
              <p:nvPr/>
            </p:nvSpPr>
            <p:spPr>
              <a:xfrm>
                <a:off x="7279031" y="4308916"/>
                <a:ext cx="419032" cy="392993"/>
              </a:xfrm>
              <a:prstGeom prst="rect">
                <a:avLst/>
              </a:prstGeom>
              <a:blipFill>
                <a:blip r:embed="rId5"/>
                <a:stretch>
                  <a:fillRect b="-9375"/>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BEC256D5-B2A6-4DC5-9853-2FB08A27BC9E}"/>
              </a:ext>
            </a:extLst>
          </p:cNvPr>
          <p:cNvCxnSpPr>
            <a:cxnSpLocks/>
          </p:cNvCxnSpPr>
          <p:nvPr/>
        </p:nvCxnSpPr>
        <p:spPr>
          <a:xfrm>
            <a:off x="5172105" y="3283052"/>
            <a:ext cx="417543" cy="28390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F31D2D28-E522-411F-A42E-35D3E8D89FB7}"/>
              </a:ext>
            </a:extLst>
          </p:cNvPr>
          <p:cNvSpPr txBox="1"/>
          <p:nvPr/>
        </p:nvSpPr>
        <p:spPr>
          <a:xfrm>
            <a:off x="4437223" y="2987977"/>
            <a:ext cx="1236184" cy="323165"/>
          </a:xfrm>
          <a:prstGeom prst="rect">
            <a:avLst/>
          </a:prstGeom>
          <a:noFill/>
        </p:spPr>
        <p:txBody>
          <a:bodyPr wrap="square" rtlCol="0">
            <a:spAutoFit/>
          </a:bodyPr>
          <a:lstStyle/>
          <a:p>
            <a:r>
              <a:rPr kumimoji="1" lang="ja-JP" altLang="en-US" sz="1500" dirty="0">
                <a:solidFill>
                  <a:srgbClr val="FFFF00"/>
                </a:solidFill>
                <a:latin typeface="ＭＳ Ｐゴシック" panose="020B0600070205080204" pitchFamily="50" charset="-128"/>
                <a:ea typeface="ＭＳ Ｐゴシック" panose="020B0600070205080204" pitchFamily="50" charset="-128"/>
              </a:rPr>
              <a:t>分布している</a:t>
            </a:r>
          </a:p>
        </p:txBody>
      </p:sp>
      <p:sp>
        <p:nvSpPr>
          <p:cNvPr id="43" name="テキスト ボックス 42">
            <a:extLst>
              <a:ext uri="{FF2B5EF4-FFF2-40B4-BE49-F238E27FC236}">
                <a16:creationId xmlns:a16="http://schemas.microsoft.com/office/drawing/2014/main" id="{F643D125-70EF-44F6-B59F-B2A80ACA98A9}"/>
              </a:ext>
            </a:extLst>
          </p:cNvPr>
          <p:cNvSpPr txBox="1"/>
          <p:nvPr/>
        </p:nvSpPr>
        <p:spPr>
          <a:xfrm>
            <a:off x="163727" y="2874530"/>
            <a:ext cx="1877872" cy="507831"/>
          </a:xfrm>
          <a:prstGeom prst="rect">
            <a:avLst/>
          </a:prstGeom>
          <a:noFill/>
        </p:spPr>
        <p:txBody>
          <a:bodyPr wrap="square" rtlCol="0">
            <a:spAutoFit/>
          </a:bodyPr>
          <a:lstStyle/>
          <a:p>
            <a:pPr algn="ctr"/>
            <a:r>
              <a:rPr kumimoji="1" lang="ja-JP" altLang="en-US" sz="1500" dirty="0">
                <a:solidFill>
                  <a:srgbClr val="FFFF00"/>
                </a:solidFill>
                <a:latin typeface="ＭＳ Ｐゴシック" panose="020B0600070205080204" pitchFamily="50" charset="-128"/>
                <a:ea typeface="ＭＳ Ｐゴシック" panose="020B0600070205080204" pitchFamily="50" charset="-128"/>
              </a:rPr>
              <a:t>特定の値</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endParaRPr>
          </a:p>
          <a:p>
            <a:pPr algn="ctr"/>
            <a:r>
              <a:rPr kumimoji="1" lang="ja-JP" altLang="en-US" sz="1200" dirty="0">
                <a:solidFill>
                  <a:srgbClr val="FFFF00"/>
                </a:solidFill>
                <a:latin typeface="ＭＳ Ｐゴシック" panose="020B0600070205080204" pitchFamily="50" charset="-128"/>
                <a:ea typeface="ＭＳ Ｐゴシック" panose="020B0600070205080204" pitchFamily="50" charset="-128"/>
              </a:rPr>
              <a:t>（分布を想定しない）</a:t>
            </a:r>
          </a:p>
        </p:txBody>
      </p:sp>
      <p:sp>
        <p:nvSpPr>
          <p:cNvPr id="44" name="テキスト ボックス 43">
            <a:extLst>
              <a:ext uri="{FF2B5EF4-FFF2-40B4-BE49-F238E27FC236}">
                <a16:creationId xmlns:a16="http://schemas.microsoft.com/office/drawing/2014/main" id="{3EB54E64-B131-4AA0-A617-204E88E36317}"/>
              </a:ext>
            </a:extLst>
          </p:cNvPr>
          <p:cNvSpPr txBox="1"/>
          <p:nvPr/>
        </p:nvSpPr>
        <p:spPr>
          <a:xfrm>
            <a:off x="4944981" y="3661736"/>
            <a:ext cx="1627016" cy="292388"/>
          </a:xfrm>
          <a:prstGeom prst="rect">
            <a:avLst/>
          </a:prstGeom>
          <a:noFill/>
        </p:spPr>
        <p:txBody>
          <a:bodyPr wrap="square" rtlCol="0">
            <a:spAutoFit/>
          </a:bodyPr>
          <a:lstStyle/>
          <a:p>
            <a:r>
              <a:rPr kumimoji="1" lang="ja-JP" altLang="en-US" sz="13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群</a:t>
            </a:r>
            <a:r>
              <a:rPr kumimoji="1" lang="en-US" altLang="ja-JP" sz="13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a:t>
            </a:r>
            <a:r>
              <a:rPr kumimoji="1" lang="ja-JP" altLang="en-US" sz="13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の標本平均分布</a:t>
            </a:r>
          </a:p>
        </p:txBody>
      </p:sp>
      <p:sp>
        <p:nvSpPr>
          <p:cNvPr id="46" name="テキスト ボックス 45">
            <a:extLst>
              <a:ext uri="{FF2B5EF4-FFF2-40B4-BE49-F238E27FC236}">
                <a16:creationId xmlns:a16="http://schemas.microsoft.com/office/drawing/2014/main" id="{3B654F9D-A536-482C-AA2C-2A71A8721F83}"/>
              </a:ext>
            </a:extLst>
          </p:cNvPr>
          <p:cNvSpPr txBox="1"/>
          <p:nvPr/>
        </p:nvSpPr>
        <p:spPr>
          <a:xfrm>
            <a:off x="2611437" y="3673456"/>
            <a:ext cx="1340165" cy="292388"/>
          </a:xfrm>
          <a:prstGeom prst="rect">
            <a:avLst/>
          </a:prstGeom>
          <a:noFill/>
        </p:spPr>
        <p:txBody>
          <a:bodyPr wrap="square" rtlCol="0">
            <a:spAutoFit/>
          </a:bodyPr>
          <a:lstStyle/>
          <a:p>
            <a:r>
              <a:rPr kumimoji="1" lang="ja-JP" altLang="en-US" sz="13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標本平均の分布</a:t>
            </a:r>
          </a:p>
        </p:txBody>
      </p:sp>
      <p:sp>
        <p:nvSpPr>
          <p:cNvPr id="48" name="矢印: 左右 47">
            <a:extLst>
              <a:ext uri="{FF2B5EF4-FFF2-40B4-BE49-F238E27FC236}">
                <a16:creationId xmlns:a16="http://schemas.microsoft.com/office/drawing/2014/main" id="{067D9044-29B2-4A61-974E-D4E28AA12F15}"/>
              </a:ext>
            </a:extLst>
          </p:cNvPr>
          <p:cNvSpPr/>
          <p:nvPr/>
        </p:nvSpPr>
        <p:spPr>
          <a:xfrm>
            <a:off x="2023613" y="4462885"/>
            <a:ext cx="1144127" cy="197792"/>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10">
            <a:extLst>
              <a:ext uri="{FF2B5EF4-FFF2-40B4-BE49-F238E27FC236}">
                <a16:creationId xmlns:a16="http://schemas.microsoft.com/office/drawing/2014/main" id="{C601F5EB-116B-42A6-8A06-16748BC6182D}"/>
              </a:ext>
            </a:extLst>
          </p:cNvPr>
          <p:cNvSpPr/>
          <p:nvPr/>
        </p:nvSpPr>
        <p:spPr>
          <a:xfrm>
            <a:off x="6289956" y="3003944"/>
            <a:ext cx="2280807" cy="1345108"/>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solidFill>
            <a:srgbClr val="FF0000">
              <a:alpha val="74000"/>
            </a:srgbClr>
          </a:solidFill>
          <a:ln w="28575">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0F9220E6-FA89-4C6A-9217-5E3053BB3D6D}"/>
              </a:ext>
            </a:extLst>
          </p:cNvPr>
          <p:cNvSpPr txBox="1"/>
          <p:nvPr/>
        </p:nvSpPr>
        <p:spPr>
          <a:xfrm>
            <a:off x="6856957" y="3657765"/>
            <a:ext cx="1627016" cy="292388"/>
          </a:xfrm>
          <a:prstGeom prst="rect">
            <a:avLst/>
          </a:prstGeom>
          <a:noFill/>
        </p:spPr>
        <p:txBody>
          <a:bodyPr wrap="square" rtlCol="0">
            <a:spAutoFit/>
          </a:bodyPr>
          <a:lstStyle/>
          <a:p>
            <a:r>
              <a:rPr kumimoji="1" lang="ja-JP" altLang="en-US" sz="13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群</a:t>
            </a:r>
            <a:r>
              <a:rPr kumimoji="1" lang="en-US" altLang="ja-JP" sz="13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2</a:t>
            </a:r>
            <a:r>
              <a:rPr kumimoji="1" lang="ja-JP" altLang="en-US" sz="13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の標本平均分布</a:t>
            </a:r>
          </a:p>
        </p:txBody>
      </p:sp>
      <p:cxnSp>
        <p:nvCxnSpPr>
          <p:cNvPr id="28" name="直線矢印コネクタ 27">
            <a:extLst>
              <a:ext uri="{FF2B5EF4-FFF2-40B4-BE49-F238E27FC236}">
                <a16:creationId xmlns:a16="http://schemas.microsoft.com/office/drawing/2014/main" id="{5D7BE332-9E5E-41A1-B0E7-A06A588619A9}"/>
              </a:ext>
            </a:extLst>
          </p:cNvPr>
          <p:cNvCxnSpPr>
            <a:cxnSpLocks/>
          </p:cNvCxnSpPr>
          <p:nvPr/>
        </p:nvCxnSpPr>
        <p:spPr>
          <a:xfrm>
            <a:off x="7435539" y="2994915"/>
            <a:ext cx="4871" cy="710850"/>
          </a:xfrm>
          <a:prstGeom prst="straightConnector1">
            <a:avLst/>
          </a:prstGeom>
          <a:ln w="28575">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2C4F7590-8EAF-4E2D-8111-D2E6628D30AD}"/>
              </a:ext>
            </a:extLst>
          </p:cNvPr>
          <p:cNvCxnSpPr>
            <a:cxnSpLocks/>
          </p:cNvCxnSpPr>
          <p:nvPr/>
        </p:nvCxnSpPr>
        <p:spPr>
          <a:xfrm>
            <a:off x="7448431" y="3914313"/>
            <a:ext cx="6446" cy="441188"/>
          </a:xfrm>
          <a:prstGeom prst="straightConnector1">
            <a:avLst/>
          </a:prstGeom>
          <a:ln w="28575">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822ADDE0-3724-459B-83A6-DC28D6594D1F}"/>
              </a:ext>
            </a:extLst>
          </p:cNvPr>
          <p:cNvCxnSpPr>
            <a:cxnSpLocks/>
          </p:cNvCxnSpPr>
          <p:nvPr/>
        </p:nvCxnSpPr>
        <p:spPr>
          <a:xfrm>
            <a:off x="3321337" y="3014216"/>
            <a:ext cx="4871" cy="710850"/>
          </a:xfrm>
          <a:prstGeom prst="straightConnector1">
            <a:avLst/>
          </a:prstGeom>
          <a:ln w="28575">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66829B12-8355-4D6C-881D-401351DF3ED1}"/>
              </a:ext>
            </a:extLst>
          </p:cNvPr>
          <p:cNvCxnSpPr>
            <a:cxnSpLocks/>
          </p:cNvCxnSpPr>
          <p:nvPr/>
        </p:nvCxnSpPr>
        <p:spPr>
          <a:xfrm>
            <a:off x="3334229" y="3933614"/>
            <a:ext cx="6446" cy="441188"/>
          </a:xfrm>
          <a:prstGeom prst="straightConnector1">
            <a:avLst/>
          </a:prstGeom>
          <a:ln w="28575">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116659D3-305C-4682-B82C-E44489E1694D}"/>
              </a:ext>
            </a:extLst>
          </p:cNvPr>
          <p:cNvCxnSpPr>
            <a:cxnSpLocks/>
          </p:cNvCxnSpPr>
          <p:nvPr/>
        </p:nvCxnSpPr>
        <p:spPr>
          <a:xfrm flipH="1" flipV="1">
            <a:off x="5981681" y="3034273"/>
            <a:ext cx="14939" cy="655450"/>
          </a:xfrm>
          <a:prstGeom prst="straightConnector1">
            <a:avLst/>
          </a:prstGeom>
          <a:ln w="28575">
            <a:solidFill>
              <a:srgbClr val="FFFF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7" name="矢印: 左右 66">
            <a:extLst>
              <a:ext uri="{FF2B5EF4-FFF2-40B4-BE49-F238E27FC236}">
                <a16:creationId xmlns:a16="http://schemas.microsoft.com/office/drawing/2014/main" id="{B2A808A8-E6AD-4B87-BD16-0F41A997EBF3}"/>
              </a:ext>
            </a:extLst>
          </p:cNvPr>
          <p:cNvSpPr/>
          <p:nvPr/>
        </p:nvSpPr>
        <p:spPr>
          <a:xfrm>
            <a:off x="6197788" y="4477442"/>
            <a:ext cx="1144127" cy="197792"/>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A52C9C86-77D5-4A3B-838A-A5F14129C6CC}"/>
              </a:ext>
            </a:extLst>
          </p:cNvPr>
          <p:cNvCxnSpPr>
            <a:cxnSpLocks/>
            <a:stCxn id="26" idx="0"/>
            <a:endCxn id="24" idx="12"/>
          </p:cNvCxnSpPr>
          <p:nvPr/>
        </p:nvCxnSpPr>
        <p:spPr>
          <a:xfrm flipV="1">
            <a:off x="4848548" y="4347028"/>
            <a:ext cx="3722215" cy="15101"/>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84DC233-A1B6-4584-88F1-FAF63B6EDAB6}"/>
              </a:ext>
            </a:extLst>
          </p:cNvPr>
          <p:cNvSpPr txBox="1"/>
          <p:nvPr/>
        </p:nvSpPr>
        <p:spPr>
          <a:xfrm>
            <a:off x="1469519" y="4980044"/>
            <a:ext cx="3024336" cy="784830"/>
          </a:xfrm>
          <a:prstGeom prst="rect">
            <a:avLst/>
          </a:prstGeom>
          <a:solidFill>
            <a:srgbClr val="0070C0"/>
          </a:solid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定数と標本平均との差を比較すれば良いので簡単だった</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a:t>
            </a: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（定数からの離れ具合を見るだけ）</a:t>
            </a:r>
          </a:p>
        </p:txBody>
      </p:sp>
      <p:sp>
        <p:nvSpPr>
          <p:cNvPr id="69" name="テキスト ボックス 68">
            <a:extLst>
              <a:ext uri="{FF2B5EF4-FFF2-40B4-BE49-F238E27FC236}">
                <a16:creationId xmlns:a16="http://schemas.microsoft.com/office/drawing/2014/main" id="{226A6E44-E70B-49E5-853C-DFEDF49A9749}"/>
              </a:ext>
            </a:extLst>
          </p:cNvPr>
          <p:cNvSpPr txBox="1"/>
          <p:nvPr/>
        </p:nvSpPr>
        <p:spPr>
          <a:xfrm>
            <a:off x="5044508" y="4980044"/>
            <a:ext cx="3450686" cy="784830"/>
          </a:xfrm>
          <a:prstGeom prst="rect">
            <a:avLst/>
          </a:prstGeom>
          <a:solidFill>
            <a:srgbClr val="0070C0"/>
          </a:solid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rPr>
              <a:t>分布する標本平均と標本平均を比較しなければならないので難しい</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rPr>
              <a:t>（離れ具合がはっきりしないので仮説を立てにくい）</a:t>
            </a:r>
          </a:p>
        </p:txBody>
      </p:sp>
      <p:sp>
        <p:nvSpPr>
          <p:cNvPr id="47" name="テキスト ボックス 46">
            <a:extLst>
              <a:ext uri="{FF2B5EF4-FFF2-40B4-BE49-F238E27FC236}">
                <a16:creationId xmlns:a16="http://schemas.microsoft.com/office/drawing/2014/main" id="{6116752C-18B7-4DC9-A365-33732620D834}"/>
              </a:ext>
            </a:extLst>
          </p:cNvPr>
          <p:cNvSpPr txBox="1"/>
          <p:nvPr/>
        </p:nvSpPr>
        <p:spPr>
          <a:xfrm>
            <a:off x="6518498" y="4283500"/>
            <a:ext cx="542994" cy="553998"/>
          </a:xfrm>
          <a:prstGeom prst="rect">
            <a:avLst/>
          </a:prstGeom>
          <a:noFill/>
        </p:spPr>
        <p:txBody>
          <a:bodyPr wrap="square" rtlCol="0">
            <a:spAutoFit/>
          </a:bodyPr>
          <a:lstStyle/>
          <a:p>
            <a:r>
              <a:rPr kumimoji="1" lang="ja-JP" altLang="en-US" sz="30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152255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10"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p:bldP spid="38" grpId="0"/>
      <p:bldP spid="39" grpId="0"/>
      <p:bldP spid="42" grpId="0"/>
      <p:bldP spid="44" grpId="0"/>
      <p:bldP spid="24" grpId="0" animBg="1"/>
      <p:bldP spid="45" grpId="0"/>
      <p:bldP spid="67" grpId="0" animBg="1"/>
      <p:bldP spid="69"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F98FAE-95EF-4F8F-BE61-484CA0BD6CFA}"/>
              </a:ext>
            </a:extLst>
          </p:cNvPr>
          <p:cNvSpPr>
            <a:spLocks noGrp="1"/>
          </p:cNvSpPr>
          <p:nvPr>
            <p:ph type="title"/>
          </p:nvPr>
        </p:nvSpPr>
        <p:spPr/>
        <p:txBody>
          <a:bodyPr/>
          <a:lstStyle/>
          <a:p>
            <a:r>
              <a:rPr kumimoji="1" lang="ja-JP" altLang="en-US" sz="3500" dirty="0"/>
              <a:t>平均の差を検定統計量とすれば解決</a:t>
            </a:r>
          </a:p>
        </p:txBody>
      </p:sp>
      <p:sp>
        <p:nvSpPr>
          <p:cNvPr id="4" name="コンテンツ プレースホルダー 5">
            <a:extLst>
              <a:ext uri="{FF2B5EF4-FFF2-40B4-BE49-F238E27FC236}">
                <a16:creationId xmlns:a16="http://schemas.microsoft.com/office/drawing/2014/main" id="{E4DF3729-D327-4024-98DD-6E8D6C403FB6}"/>
              </a:ext>
            </a:extLst>
          </p:cNvPr>
          <p:cNvSpPr txBox="1">
            <a:spLocks/>
          </p:cNvSpPr>
          <p:nvPr/>
        </p:nvSpPr>
        <p:spPr bwMode="auto">
          <a:xfrm>
            <a:off x="2483768" y="2780928"/>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5" name="直線コネクタ 4">
            <a:extLst>
              <a:ext uri="{FF2B5EF4-FFF2-40B4-BE49-F238E27FC236}">
                <a16:creationId xmlns:a16="http://schemas.microsoft.com/office/drawing/2014/main" id="{520C66BB-278F-48F5-A058-ED8C3A4E3E11}"/>
              </a:ext>
            </a:extLst>
          </p:cNvPr>
          <p:cNvCxnSpPr/>
          <p:nvPr/>
        </p:nvCxnSpPr>
        <p:spPr>
          <a:xfrm>
            <a:off x="2401916" y="4614409"/>
            <a:ext cx="4546552" cy="0"/>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871DA96-32F8-460B-B8B8-24CA108C7A6A}"/>
                  </a:ext>
                </a:extLst>
              </p:cNvPr>
              <p:cNvSpPr txBox="1"/>
              <p:nvPr/>
            </p:nvSpPr>
            <p:spPr>
              <a:xfrm>
                <a:off x="6947933" y="4339519"/>
                <a:ext cx="918970" cy="477054"/>
              </a:xfrm>
              <a:prstGeom prst="rect">
                <a:avLst/>
              </a:prstGeom>
              <a:noFill/>
            </p:spPr>
            <p:txBody>
              <a:bodyPr wrap="none" rtlCol="0">
                <a:spAutoFit/>
              </a:bodyPr>
              <a:lstStyle/>
              <a:p>
                <a14:m>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i="1">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acc>
                      <m:accPr>
                        <m:chr m:val="̅"/>
                        <m:ctrlPr>
                          <a:rPr kumimoji="1" lang="en-US" altLang="ja-JP" sz="2500" i="1">
                            <a:solidFill>
                              <a:schemeClr val="bg1"/>
                            </a:solidFill>
                            <a:latin typeface="Cambria Math" panose="02040503050406030204" pitchFamily="18" charset="0"/>
                          </a:rPr>
                        </m:ctrlPr>
                      </m:accPr>
                      <m:e>
                        <m:r>
                          <a:rPr kumimoji="1" lang="en-US" altLang="ja-JP" sz="2500" i="1">
                            <a:solidFill>
                              <a:schemeClr val="bg1"/>
                            </a:solidFill>
                            <a:latin typeface="Cambria Math" panose="02040503050406030204" pitchFamily="18" charset="0"/>
                          </a:rPr>
                          <m:t>𝑥</m:t>
                        </m:r>
                      </m:e>
                    </m:acc>
                  </m:oMath>
                </a14:m>
                <a:r>
                  <a:rPr kumimoji="1" lang="en-US" altLang="ja-JP" sz="2500" baseline="-25000" dirty="0">
                    <a:solidFill>
                      <a:schemeClr val="bg1"/>
                    </a:solidFill>
                    <a:latin typeface="ＭＳ Ｐゴシック" panose="020B0600070205080204" pitchFamily="50" charset="-128"/>
                    <a:cs typeface="Meiryo UI" pitchFamily="50" charset="-128"/>
                  </a:rPr>
                  <a:t>2</a:t>
                </a:r>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6" name="テキスト ボックス 5">
                <a:extLst>
                  <a:ext uri="{FF2B5EF4-FFF2-40B4-BE49-F238E27FC236}">
                    <a16:creationId xmlns:a16="http://schemas.microsoft.com/office/drawing/2014/main" id="{9871DA96-32F8-460B-B8B8-24CA108C7A6A}"/>
                  </a:ext>
                </a:extLst>
              </p:cNvPr>
              <p:cNvSpPr txBox="1">
                <a:spLocks noRot="1" noChangeAspect="1" noMove="1" noResize="1" noEditPoints="1" noAdjustHandles="1" noChangeArrowheads="1" noChangeShapeType="1" noTextEdit="1"/>
              </p:cNvSpPr>
              <p:nvPr/>
            </p:nvSpPr>
            <p:spPr>
              <a:xfrm>
                <a:off x="6947933" y="4339519"/>
                <a:ext cx="918970" cy="477054"/>
              </a:xfrm>
              <a:prstGeom prst="rect">
                <a:avLst/>
              </a:prstGeom>
              <a:blipFill>
                <a:blip r:embed="rId3"/>
                <a:stretch>
                  <a:fillRect t="-15385" r="-3311" b="-25641"/>
                </a:stretch>
              </a:blipFill>
            </p:spPr>
            <p:txBody>
              <a:bodyPr/>
              <a:lstStyle/>
              <a:p>
                <a:r>
                  <a:rPr lang="ja-JP" altLang="en-US">
                    <a:noFill/>
                  </a:rPr>
                  <a:t> </a:t>
                </a:r>
              </a:p>
            </p:txBody>
          </p:sp>
        </mc:Fallback>
      </mc:AlternateContent>
      <p:cxnSp>
        <p:nvCxnSpPr>
          <p:cNvPr id="7" name="直線コネクタ 6">
            <a:extLst>
              <a:ext uri="{FF2B5EF4-FFF2-40B4-BE49-F238E27FC236}">
                <a16:creationId xmlns:a16="http://schemas.microsoft.com/office/drawing/2014/main" id="{8395014D-CD0D-44A4-8F04-4C21BD46C53E}"/>
              </a:ext>
            </a:extLst>
          </p:cNvPr>
          <p:cNvCxnSpPr>
            <a:cxnSpLocks/>
            <a:endCxn id="4" idx="2"/>
          </p:cNvCxnSpPr>
          <p:nvPr/>
        </p:nvCxnSpPr>
        <p:spPr>
          <a:xfrm flipH="1" flipV="1">
            <a:off x="4518551" y="2780933"/>
            <a:ext cx="1313" cy="1019606"/>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E3DCCF6-8586-4945-AF57-A80D0BA5A69C}"/>
              </a:ext>
            </a:extLst>
          </p:cNvPr>
          <p:cNvSpPr txBox="1"/>
          <p:nvPr/>
        </p:nvSpPr>
        <p:spPr>
          <a:xfrm>
            <a:off x="5568415" y="5188254"/>
            <a:ext cx="1499323"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母平均に差があれば</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から離れた値を取る</a:t>
            </a:r>
          </a:p>
        </p:txBody>
      </p:sp>
      <p:sp>
        <p:nvSpPr>
          <p:cNvPr id="10" name="テキスト ボックス 9">
            <a:extLst>
              <a:ext uri="{FF2B5EF4-FFF2-40B4-BE49-F238E27FC236}">
                <a16:creationId xmlns:a16="http://schemas.microsoft.com/office/drawing/2014/main" id="{1AC5A0FA-5314-47AC-8CCC-3D8C972669C5}"/>
              </a:ext>
            </a:extLst>
          </p:cNvPr>
          <p:cNvSpPr txBox="1"/>
          <p:nvPr/>
        </p:nvSpPr>
        <p:spPr>
          <a:xfrm>
            <a:off x="3858560" y="3788041"/>
            <a:ext cx="1346644"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3" name="直線コネクタ 12">
            <a:extLst>
              <a:ext uri="{FF2B5EF4-FFF2-40B4-BE49-F238E27FC236}">
                <a16:creationId xmlns:a16="http://schemas.microsoft.com/office/drawing/2014/main" id="{9A233436-F45F-4EEE-8231-31C0849C3BDE}"/>
              </a:ext>
            </a:extLst>
          </p:cNvPr>
          <p:cNvCxnSpPr>
            <a:cxnSpLocks/>
          </p:cNvCxnSpPr>
          <p:nvPr/>
        </p:nvCxnSpPr>
        <p:spPr>
          <a:xfrm flipV="1">
            <a:off x="4518551" y="4442840"/>
            <a:ext cx="0" cy="180038"/>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6" name="右中かっこ 15">
            <a:extLst>
              <a:ext uri="{FF2B5EF4-FFF2-40B4-BE49-F238E27FC236}">
                <a16:creationId xmlns:a16="http://schemas.microsoft.com/office/drawing/2014/main" id="{F5612FDF-C2E1-4739-9C3C-9D7190BB7A34}"/>
              </a:ext>
            </a:extLst>
          </p:cNvPr>
          <p:cNvSpPr/>
          <p:nvPr/>
        </p:nvSpPr>
        <p:spPr>
          <a:xfrm rot="5400000">
            <a:off x="4381756" y="4512555"/>
            <a:ext cx="273589" cy="1077808"/>
          </a:xfrm>
          <a:prstGeom prst="rightBrace">
            <a:avLst>
              <a:gd name="adj1" fmla="val 77963"/>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9480C77-5B1D-4C6F-A63C-166C73C1672E}"/>
              </a:ext>
            </a:extLst>
          </p:cNvPr>
          <p:cNvSpPr txBox="1"/>
          <p:nvPr/>
        </p:nvSpPr>
        <p:spPr>
          <a:xfrm>
            <a:off x="3802677" y="5206018"/>
            <a:ext cx="1538646"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母平均に差が無ければ</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付近の値を取る</a:t>
            </a:r>
          </a:p>
        </p:txBody>
      </p:sp>
      <p:sp>
        <p:nvSpPr>
          <p:cNvPr id="21" name="矢印: 右 20">
            <a:extLst>
              <a:ext uri="{FF2B5EF4-FFF2-40B4-BE49-F238E27FC236}">
                <a16:creationId xmlns:a16="http://schemas.microsoft.com/office/drawing/2014/main" id="{BF8BAA95-369C-4D03-83B4-13443D8683FC}"/>
              </a:ext>
            </a:extLst>
          </p:cNvPr>
          <p:cNvSpPr/>
          <p:nvPr/>
        </p:nvSpPr>
        <p:spPr>
          <a:xfrm rot="10800000">
            <a:off x="2316611" y="4892766"/>
            <a:ext cx="1224136" cy="45720"/>
          </a:xfrm>
          <a:prstGeom prst="rightArrow">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601043D-7DB5-4631-BB66-1CBA2C0A7F5F}"/>
              </a:ext>
            </a:extLst>
          </p:cNvPr>
          <p:cNvSpPr txBox="1"/>
          <p:nvPr/>
        </p:nvSpPr>
        <p:spPr>
          <a:xfrm>
            <a:off x="4362625" y="4611051"/>
            <a:ext cx="338514" cy="400110"/>
          </a:xfrm>
          <a:prstGeom prst="rect">
            <a:avLst/>
          </a:prstGeom>
          <a:noFill/>
        </p:spPr>
        <p:txBody>
          <a:bodyPr wrap="squar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4" name="テキスト ボックス 23">
            <a:extLst>
              <a:ext uri="{FF2B5EF4-FFF2-40B4-BE49-F238E27FC236}">
                <a16:creationId xmlns:a16="http://schemas.microsoft.com/office/drawing/2014/main" id="{DA12A71C-58BE-496E-B72A-FE57B5DEE770}"/>
              </a:ext>
            </a:extLst>
          </p:cNvPr>
          <p:cNvSpPr txBox="1"/>
          <p:nvPr/>
        </p:nvSpPr>
        <p:spPr>
          <a:xfrm>
            <a:off x="1563586" y="2063942"/>
            <a:ext cx="6016828" cy="615553"/>
          </a:xfrm>
          <a:prstGeom prst="rect">
            <a:avLst/>
          </a:prstGeom>
          <a:solidFill>
            <a:srgbClr val="0070C0"/>
          </a:solid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 </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17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1700" baseline="-25000" dirty="0">
                <a:solidFill>
                  <a:schemeClr val="bg1"/>
                </a:solidFill>
                <a:latin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cs typeface="Meiryo UI" pitchFamily="50" charset="-128"/>
              </a:rPr>
              <a:t>を</a:t>
            </a:r>
            <a:r>
              <a:rPr kumimoji="1" lang="en-US" altLang="ja-JP" sz="1700" dirty="0">
                <a:solidFill>
                  <a:schemeClr val="bg1"/>
                </a:solidFill>
                <a:latin typeface="ＭＳ Ｐゴシック" panose="020B0600070205080204" pitchFamily="50" charset="-128"/>
                <a:cs typeface="Meiryo UI" pitchFamily="50" charset="-128"/>
              </a:rPr>
              <a:t>μ</a:t>
            </a:r>
            <a:r>
              <a:rPr kumimoji="1" lang="en-US" altLang="ja-JP" sz="1700" baseline="-25000" dirty="0">
                <a:solidFill>
                  <a:schemeClr val="bg1"/>
                </a:solidFill>
                <a:latin typeface="ＭＳ Ｐゴシック" panose="020B0600070205080204" pitchFamily="50" charset="-128"/>
                <a:cs typeface="Meiryo UI" pitchFamily="50" charset="-128"/>
              </a:rPr>
              <a:t>1</a:t>
            </a:r>
            <a:r>
              <a:rPr kumimoji="1" lang="en-US" altLang="ja-JP" sz="1700" dirty="0">
                <a:solidFill>
                  <a:schemeClr val="bg1"/>
                </a:solidFill>
                <a:latin typeface="ＭＳ Ｐゴシック" panose="020B0600070205080204" pitchFamily="50" charset="-128"/>
                <a:cs typeface="Meiryo UI" pitchFamily="50" charset="-128"/>
              </a:rPr>
              <a:t>-μ</a:t>
            </a:r>
            <a:r>
              <a:rPr kumimoji="1" lang="en-US" altLang="ja-JP" sz="1700" baseline="-25000" dirty="0">
                <a:solidFill>
                  <a:schemeClr val="bg1"/>
                </a:solidFill>
                <a:latin typeface="ＭＳ Ｐゴシック" panose="020B0600070205080204" pitchFamily="50" charset="-128"/>
                <a:cs typeface="Meiryo UI" pitchFamily="50" charset="-128"/>
              </a:rPr>
              <a:t>2</a:t>
            </a:r>
            <a:r>
              <a:rPr kumimoji="1" lang="en-US" altLang="ja-JP" sz="1700" dirty="0">
                <a:solidFill>
                  <a:schemeClr val="bg1"/>
                </a:solidFill>
                <a:latin typeface="ＭＳ Ｐゴシック" panose="020B0600070205080204" pitchFamily="50" charset="-128"/>
                <a:cs typeface="Meiryo UI" pitchFamily="50" charset="-128"/>
              </a:rPr>
              <a:t>=0</a:t>
            </a:r>
            <a:r>
              <a:rPr kumimoji="1" lang="ja-JP" altLang="en-US" sz="1700" dirty="0">
                <a:solidFill>
                  <a:schemeClr val="bg1"/>
                </a:solidFill>
                <a:latin typeface="ＭＳ Ｐゴシック" panose="020B0600070205080204" pitchFamily="50" charset="-128"/>
                <a:cs typeface="Meiryo UI" pitchFamily="50" charset="-128"/>
              </a:rPr>
              <a:t>と表せば，母平均の検定と同じ</a:t>
            </a:r>
            <a:endParaRPr kumimoji="1" lang="en-US" altLang="ja-JP" sz="1700" dirty="0">
              <a:solidFill>
                <a:schemeClr val="bg1"/>
              </a:solidFill>
              <a:latin typeface="ＭＳ Ｐゴシック" panose="020B0600070205080204" pitchFamily="50" charset="-128"/>
              <a:cs typeface="Meiryo UI" pitchFamily="50" charset="-128"/>
            </a:endParaRPr>
          </a:p>
          <a:p>
            <a:pPr algn="just"/>
            <a:r>
              <a:rPr kumimoji="1" lang="ja-JP" altLang="en-US" sz="1700" dirty="0">
                <a:solidFill>
                  <a:schemeClr val="bg1"/>
                </a:solidFill>
                <a:latin typeface="ＭＳ Ｐゴシック" panose="020B0600070205080204" pitchFamily="50" charset="-128"/>
                <a:cs typeface="Meiryo UI" pitchFamily="50" charset="-128"/>
              </a:rPr>
              <a:t>→</a:t>
            </a:r>
            <a:r>
              <a:rPr kumimoji="1" lang="en-US" altLang="ja-JP" sz="1700" dirty="0">
                <a:solidFill>
                  <a:schemeClr val="bg1"/>
                </a:solidFill>
                <a:latin typeface="ＭＳ Ｐゴシック" panose="020B0600070205080204" pitchFamily="50" charset="-128"/>
                <a:cs typeface="Meiryo UI" pitchFamily="50" charset="-128"/>
              </a:rPr>
              <a:t>0</a:t>
            </a:r>
            <a:r>
              <a:rPr kumimoji="1" lang="ja-JP" altLang="en-US" sz="1700" dirty="0">
                <a:solidFill>
                  <a:schemeClr val="bg1"/>
                </a:solidFill>
                <a:latin typeface="ＭＳ Ｐゴシック" panose="020B0600070205080204" pitchFamily="50" charset="-128"/>
                <a:cs typeface="Meiryo UI" pitchFamily="50" charset="-128"/>
              </a:rPr>
              <a:t>という定数と検定統計量（平均の差）を比較すれば良い</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6" name="テキスト ボックス 25">
            <a:extLst>
              <a:ext uri="{FF2B5EF4-FFF2-40B4-BE49-F238E27FC236}">
                <a16:creationId xmlns:a16="http://schemas.microsoft.com/office/drawing/2014/main" id="{2B6AF0A6-1612-40CD-8EAB-40D9F0582224}"/>
              </a:ext>
            </a:extLst>
          </p:cNvPr>
          <p:cNvSpPr txBox="1"/>
          <p:nvPr/>
        </p:nvSpPr>
        <p:spPr>
          <a:xfrm>
            <a:off x="2151689" y="5206017"/>
            <a:ext cx="1499323"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母平均に差があれば</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から離れた値を取る</a:t>
            </a:r>
          </a:p>
        </p:txBody>
      </p:sp>
      <p:sp>
        <p:nvSpPr>
          <p:cNvPr id="27" name="矢印: 右 26">
            <a:extLst>
              <a:ext uri="{FF2B5EF4-FFF2-40B4-BE49-F238E27FC236}">
                <a16:creationId xmlns:a16="http://schemas.microsoft.com/office/drawing/2014/main" id="{7B7CC631-4465-4865-AFB1-3609F215EE49}"/>
              </a:ext>
            </a:extLst>
          </p:cNvPr>
          <p:cNvSpPr/>
          <p:nvPr/>
        </p:nvSpPr>
        <p:spPr>
          <a:xfrm>
            <a:off x="5706008" y="4883824"/>
            <a:ext cx="1224136" cy="45720"/>
          </a:xfrm>
          <a:prstGeom prst="rightArrow">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5062C9E2-98B0-4349-BC57-EA28BBB0A6BF}"/>
              </a:ext>
            </a:extLst>
          </p:cNvPr>
          <p:cNvCxnSpPr>
            <a:cxnSpLocks/>
          </p:cNvCxnSpPr>
          <p:nvPr/>
        </p:nvCxnSpPr>
        <p:spPr>
          <a:xfrm flipH="1">
            <a:off x="4648862" y="3741472"/>
            <a:ext cx="1022989" cy="102306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540C7519-F6D1-4E2F-85AA-3EC12C680C07}"/>
              </a:ext>
            </a:extLst>
          </p:cNvPr>
          <p:cNvSpPr txBox="1"/>
          <p:nvPr/>
        </p:nvSpPr>
        <p:spPr>
          <a:xfrm>
            <a:off x="5671850" y="3347651"/>
            <a:ext cx="3072671" cy="584775"/>
          </a:xfrm>
          <a:prstGeom prst="rect">
            <a:avLst/>
          </a:prstGeom>
          <a:noFill/>
          <a:ln w="28575">
            <a:solidFill>
              <a:srgbClr val="FFFF00"/>
            </a:solidFill>
          </a:ln>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平均の差を検定統計量とすれば，</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が帰無仮説分布の真の値となる</a:t>
            </a:r>
          </a:p>
        </p:txBody>
      </p:sp>
      <p:cxnSp>
        <p:nvCxnSpPr>
          <p:cNvPr id="31" name="直線矢印コネクタ 30">
            <a:extLst>
              <a:ext uri="{FF2B5EF4-FFF2-40B4-BE49-F238E27FC236}">
                <a16:creationId xmlns:a16="http://schemas.microsoft.com/office/drawing/2014/main" id="{DC48E6DF-9E53-472B-8410-A3AB1A925A2E}"/>
              </a:ext>
            </a:extLst>
          </p:cNvPr>
          <p:cNvCxnSpPr>
            <a:cxnSpLocks/>
          </p:cNvCxnSpPr>
          <p:nvPr/>
        </p:nvCxnSpPr>
        <p:spPr>
          <a:xfrm>
            <a:off x="2791760" y="3692174"/>
            <a:ext cx="854073" cy="19248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4C96DF64-2145-4AC9-A2D5-A437B790AD2E}"/>
              </a:ext>
            </a:extLst>
          </p:cNvPr>
          <p:cNvSpPr txBox="1"/>
          <p:nvPr/>
        </p:nvSpPr>
        <p:spPr>
          <a:xfrm>
            <a:off x="1122809" y="3027936"/>
            <a:ext cx="2141888"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どちらの標本平均も正規分布に従うならば差も正規分布に従う</a:t>
            </a:r>
          </a:p>
        </p:txBody>
      </p:sp>
    </p:spTree>
    <p:extLst>
      <p:ext uri="{BB962C8B-B14F-4D97-AF65-F5344CB8AC3E}">
        <p14:creationId xmlns:p14="http://schemas.microsoft.com/office/powerpoint/2010/main" val="253140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35FC8E-1D45-453E-81BE-464CEEF53250}"/>
              </a:ext>
            </a:extLst>
          </p:cNvPr>
          <p:cNvSpPr>
            <a:spLocks noGrp="1"/>
          </p:cNvSpPr>
          <p:nvPr>
            <p:ph type="title"/>
          </p:nvPr>
        </p:nvSpPr>
        <p:spPr>
          <a:xfrm>
            <a:off x="683568" y="639987"/>
            <a:ext cx="7757864" cy="1143000"/>
          </a:xfrm>
        </p:spPr>
        <p:txBody>
          <a:bodyPr/>
          <a:lstStyle/>
          <a:p>
            <a:r>
              <a:rPr kumimoji="1" lang="ja-JP" altLang="en-US" sz="2500" dirty="0"/>
              <a:t>平均の差の分布では平均や分散はどうなる？</a:t>
            </a:r>
            <a:br>
              <a:rPr kumimoji="1" lang="en-US" altLang="ja-JP" sz="3000" dirty="0"/>
            </a:br>
            <a:r>
              <a:rPr lang="ja-JP" altLang="en-US" sz="3000" dirty="0"/>
              <a:t>分散の加法性</a:t>
            </a:r>
            <a:endParaRPr kumimoji="1" lang="ja-JP" altLang="en-US" sz="3000" dirty="0"/>
          </a:p>
        </p:txBody>
      </p:sp>
      <p:sp>
        <p:nvSpPr>
          <p:cNvPr id="5" name="フリーフォーム 10">
            <a:extLst>
              <a:ext uri="{FF2B5EF4-FFF2-40B4-BE49-F238E27FC236}">
                <a16:creationId xmlns:a16="http://schemas.microsoft.com/office/drawing/2014/main" id="{A635F9C1-F945-484C-97A5-B4E03024BF2D}"/>
              </a:ext>
            </a:extLst>
          </p:cNvPr>
          <p:cNvSpPr/>
          <p:nvPr/>
        </p:nvSpPr>
        <p:spPr>
          <a:xfrm>
            <a:off x="1488087" y="2308880"/>
            <a:ext cx="2394484" cy="1317451"/>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solidFill>
            <a:srgbClr val="C00000"/>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4A9B0D20-B1F9-440C-BD51-B54AAD975A81}"/>
              </a:ext>
            </a:extLst>
          </p:cNvPr>
          <p:cNvCxnSpPr>
            <a:cxnSpLocks/>
          </p:cNvCxnSpPr>
          <p:nvPr/>
        </p:nvCxnSpPr>
        <p:spPr>
          <a:xfrm flipH="1" flipV="1">
            <a:off x="2678012" y="2308880"/>
            <a:ext cx="3754" cy="1298881"/>
          </a:xfrm>
          <a:prstGeom prst="straightConnector1">
            <a:avLst/>
          </a:prstGeom>
          <a:ln w="28575">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09DC0B6E-6703-4A73-B5D1-84BF47B515F8}"/>
              </a:ext>
            </a:extLst>
          </p:cNvPr>
          <p:cNvCxnSpPr>
            <a:cxnSpLocks/>
          </p:cNvCxnSpPr>
          <p:nvPr/>
        </p:nvCxnSpPr>
        <p:spPr>
          <a:xfrm>
            <a:off x="3364170" y="3840721"/>
            <a:ext cx="507624" cy="623272"/>
          </a:xfrm>
          <a:prstGeom prst="straightConnector1">
            <a:avLst/>
          </a:prstGeom>
          <a:ln w="73025">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1D137B6D-BD26-4774-99E7-0DCBC4534D31}"/>
                  </a:ext>
                </a:extLst>
              </p:cNvPr>
              <p:cNvSpPr txBox="1"/>
              <p:nvPr/>
            </p:nvSpPr>
            <p:spPr>
              <a:xfrm>
                <a:off x="2717785" y="3066625"/>
                <a:ext cx="413991" cy="328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500" i="1" smtClean="0">
                              <a:solidFill>
                                <a:schemeClr val="bg1"/>
                              </a:solidFill>
                              <a:latin typeface="Cambria Math" panose="02040503050406030204" pitchFamily="18" charset="0"/>
                              <a:ea typeface="ＭＳ Ｐゴシック" panose="020B0600070205080204" pitchFamily="50" charset="-128"/>
                            </a:rPr>
                          </m:ctrlPr>
                        </m:sSubSupPr>
                        <m:e>
                          <m:r>
                            <m:rPr>
                              <m:nor/>
                            </m:rPr>
                            <a:rPr lang="en-US" altLang="ja-JP" sz="1500" dirty="0">
                              <a:solidFill>
                                <a:schemeClr val="bg1"/>
                              </a:solidFill>
                              <a:latin typeface="ＭＳ Ｐゴシック" panose="020B0600070205080204" pitchFamily="50" charset="-128"/>
                              <a:ea typeface="ＭＳ Ｐゴシック" panose="020B0600070205080204" pitchFamily="50" charset="-128"/>
                            </a:rPr>
                            <m:t>σ</m:t>
                          </m:r>
                        </m:e>
                        <m:sub>
                          <m:acc>
                            <m:accPr>
                              <m:chr m:val="̅"/>
                              <m:ctrlPr>
                                <a:rPr kumimoji="1" lang="en-US" altLang="ja-JP" sz="1500" i="1" dirty="0" smtClean="0">
                                  <a:solidFill>
                                    <a:schemeClr val="bg1"/>
                                  </a:solidFill>
                                  <a:latin typeface="Cambria Math" panose="02040503050406030204" pitchFamily="18" charset="0"/>
                                  <a:ea typeface="ＭＳ Ｐゴシック" panose="020B0600070205080204" pitchFamily="50" charset="-128"/>
                                </a:rPr>
                              </m:ctrlPr>
                            </m:accPr>
                            <m:e>
                              <m:r>
                                <a:rPr lang="en-US" altLang="ja-JP" sz="1500" i="1" dirty="0">
                                  <a:solidFill>
                                    <a:schemeClr val="bg1"/>
                                  </a:solidFill>
                                  <a:latin typeface="Cambria Math" panose="02040503050406030204" pitchFamily="18" charset="0"/>
                                  <a:ea typeface="ＭＳ Ｐゴシック" panose="020B0600070205080204" pitchFamily="50" charset="-128"/>
                                </a:rPr>
                                <m:t>𝑥</m:t>
                              </m:r>
                            </m:e>
                          </m:acc>
                          <m:r>
                            <a:rPr kumimoji="1" lang="en-US" altLang="ja-JP" sz="1500" b="0" i="1" baseline="-25000" smtClean="0">
                              <a:solidFill>
                                <a:schemeClr val="bg1"/>
                              </a:solidFill>
                              <a:latin typeface="Cambria Math" panose="02040503050406030204" pitchFamily="18" charset="0"/>
                              <a:ea typeface="ＭＳ Ｐゴシック" panose="020B0600070205080204" pitchFamily="50" charset="-128"/>
                            </a:rPr>
                            <m:t>1</m:t>
                          </m:r>
                        </m:sub>
                        <m:sup>
                          <m:r>
                            <a:rPr kumimoji="1" lang="en-US" altLang="ja-JP" sz="1500" b="0" i="1" smtClean="0">
                              <a:solidFill>
                                <a:schemeClr val="bg1"/>
                              </a:solidFill>
                              <a:latin typeface="Cambria Math" panose="02040503050406030204" pitchFamily="18" charset="0"/>
                              <a:ea typeface="ＭＳ Ｐゴシック" panose="020B0600070205080204" pitchFamily="50" charset="-128"/>
                            </a:rPr>
                            <m:t>2</m:t>
                          </m:r>
                        </m:sup>
                      </m:sSubSup>
                    </m:oMath>
                  </m:oMathPara>
                </a14:m>
                <a:endParaRPr kumimoji="1" lang="ja-JP" altLang="en-US" sz="1500" dirty="0">
                  <a:latin typeface="ＭＳ Ｐゴシック" panose="020B0600070205080204" pitchFamily="50" charset="-128"/>
                  <a:ea typeface="ＭＳ Ｐゴシック" panose="020B0600070205080204" pitchFamily="50" charset="-128"/>
                </a:endParaRPr>
              </a:p>
            </p:txBody>
          </p:sp>
        </mc:Choice>
        <mc:Fallback xmlns="">
          <p:sp>
            <p:nvSpPr>
              <p:cNvPr id="8" name="テキスト ボックス 7">
                <a:extLst>
                  <a:ext uri="{FF2B5EF4-FFF2-40B4-BE49-F238E27FC236}">
                    <a16:creationId xmlns:a16="http://schemas.microsoft.com/office/drawing/2014/main" id="{1D137B6D-BD26-4774-99E7-0DCBC4534D31}"/>
                  </a:ext>
                </a:extLst>
              </p:cNvPr>
              <p:cNvSpPr txBox="1">
                <a:spLocks noRot="1" noChangeAspect="1" noMove="1" noResize="1" noEditPoints="1" noAdjustHandles="1" noChangeArrowheads="1" noChangeShapeType="1" noTextEdit="1"/>
              </p:cNvSpPr>
              <p:nvPr/>
            </p:nvSpPr>
            <p:spPr>
              <a:xfrm>
                <a:off x="2717785" y="3066625"/>
                <a:ext cx="413991" cy="328360"/>
              </a:xfrm>
              <a:prstGeom prst="rect">
                <a:avLst/>
              </a:prstGeom>
              <a:blipFill>
                <a:blip r:embed="rId2"/>
                <a:stretch>
                  <a:fillRect r="-42647" b="-9259"/>
                </a:stretch>
              </a:blipFill>
            </p:spPr>
            <p:txBody>
              <a:bodyPr/>
              <a:lstStyle/>
              <a:p>
                <a:r>
                  <a:rPr lang="ja-JP" altLang="en-US">
                    <a:noFill/>
                  </a:rPr>
                  <a:t> </a:t>
                </a:r>
              </a:p>
            </p:txBody>
          </p:sp>
        </mc:Fallback>
      </mc:AlternateContent>
      <p:cxnSp>
        <p:nvCxnSpPr>
          <p:cNvPr id="9" name="直線矢印コネクタ 8">
            <a:extLst>
              <a:ext uri="{FF2B5EF4-FFF2-40B4-BE49-F238E27FC236}">
                <a16:creationId xmlns:a16="http://schemas.microsoft.com/office/drawing/2014/main" id="{EE535241-250E-471B-87A2-65BE6D987BFA}"/>
              </a:ext>
            </a:extLst>
          </p:cNvPr>
          <p:cNvCxnSpPr>
            <a:cxnSpLocks/>
          </p:cNvCxnSpPr>
          <p:nvPr/>
        </p:nvCxnSpPr>
        <p:spPr>
          <a:xfrm>
            <a:off x="2685329" y="3035911"/>
            <a:ext cx="478905" cy="0"/>
          </a:xfrm>
          <a:prstGeom prst="straightConnector1">
            <a:avLst/>
          </a:prstGeom>
          <a:ln w="50800">
            <a:solidFill>
              <a:srgbClr val="FFFF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1" name="フリーフォーム 10">
            <a:extLst>
              <a:ext uri="{FF2B5EF4-FFF2-40B4-BE49-F238E27FC236}">
                <a16:creationId xmlns:a16="http://schemas.microsoft.com/office/drawing/2014/main" id="{3BCBEE69-0FA2-42A3-855C-746A33156F14}"/>
              </a:ext>
            </a:extLst>
          </p:cNvPr>
          <p:cNvSpPr/>
          <p:nvPr/>
        </p:nvSpPr>
        <p:spPr>
          <a:xfrm>
            <a:off x="4739261" y="2308880"/>
            <a:ext cx="2394484" cy="1317451"/>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solidFill>
            <a:srgbClr val="0070C0"/>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94D7A83-A79F-46F8-9704-2283C1DAC96A}"/>
                  </a:ext>
                </a:extLst>
              </p:cNvPr>
              <p:cNvSpPr txBox="1"/>
              <p:nvPr/>
            </p:nvSpPr>
            <p:spPr>
              <a:xfrm>
                <a:off x="3880031" y="3444831"/>
                <a:ext cx="31155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chemeClr val="bg1"/>
                              </a:solidFill>
                              <a:latin typeface="Cambria Math" panose="02040503050406030204" pitchFamily="18" charset="0"/>
                            </a:rPr>
                          </m:ctrlPr>
                        </m:sSubPr>
                        <m:e>
                          <m:acc>
                            <m:accPr>
                              <m:chr m:val="̅"/>
                              <m:ctrlPr>
                                <a:rPr kumimoji="1" lang="en-US" altLang="ja-JP" sz="2000" i="1" smtClean="0">
                                  <a:solidFill>
                                    <a:schemeClr val="bg1"/>
                                  </a:solidFill>
                                  <a:latin typeface="Cambria Math" panose="02040503050406030204" pitchFamily="18" charset="0"/>
                                </a:rPr>
                              </m:ctrlPr>
                            </m:accPr>
                            <m:e>
                              <m:r>
                                <a:rPr kumimoji="1" lang="en-US" altLang="ja-JP" sz="2000" b="0" i="1" smtClean="0">
                                  <a:solidFill>
                                    <a:schemeClr val="bg1"/>
                                  </a:solidFill>
                                  <a:latin typeface="Cambria Math" panose="02040503050406030204" pitchFamily="18" charset="0"/>
                                </a:rPr>
                                <m:t>𝑥</m:t>
                              </m:r>
                            </m:e>
                          </m:acc>
                        </m:e>
                        <m:sub>
                          <m:r>
                            <a:rPr kumimoji="1" lang="en-US" altLang="ja-JP" sz="2000" b="0" i="1" smtClean="0">
                              <a:solidFill>
                                <a:schemeClr val="bg1"/>
                              </a:solidFill>
                              <a:latin typeface="Cambria Math" panose="02040503050406030204" pitchFamily="18" charset="0"/>
                            </a:rPr>
                            <m:t>1</m:t>
                          </m:r>
                        </m:sub>
                      </m:sSub>
                    </m:oMath>
                  </m:oMathPara>
                </a14:m>
                <a:endParaRPr kumimoji="1" lang="ja-JP" altLang="en-US" sz="2000" dirty="0"/>
              </a:p>
            </p:txBody>
          </p:sp>
        </mc:Choice>
        <mc:Fallback xmlns="">
          <p:sp>
            <p:nvSpPr>
              <p:cNvPr id="12" name="テキスト ボックス 11">
                <a:extLst>
                  <a:ext uri="{FF2B5EF4-FFF2-40B4-BE49-F238E27FC236}">
                    <a16:creationId xmlns:a16="http://schemas.microsoft.com/office/drawing/2014/main" id="{394D7A83-A79F-46F8-9704-2283C1DAC96A}"/>
                  </a:ext>
                </a:extLst>
              </p:cNvPr>
              <p:cNvSpPr txBox="1">
                <a:spLocks noRot="1" noChangeAspect="1" noMove="1" noResize="1" noEditPoints="1" noAdjustHandles="1" noChangeArrowheads="1" noChangeShapeType="1" noTextEdit="1"/>
              </p:cNvSpPr>
              <p:nvPr/>
            </p:nvSpPr>
            <p:spPr>
              <a:xfrm>
                <a:off x="3880031" y="3444831"/>
                <a:ext cx="311559" cy="307777"/>
              </a:xfrm>
              <a:prstGeom prst="rect">
                <a:avLst/>
              </a:prstGeom>
              <a:blipFill>
                <a:blip r:embed="rId3"/>
                <a:stretch>
                  <a:fillRect l="-9615" r="-57692" b="-156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BA8C5656-7CB8-49B3-8D4F-4FC60BA206FE}"/>
                  </a:ext>
                </a:extLst>
              </p:cNvPr>
              <p:cNvSpPr txBox="1"/>
              <p:nvPr/>
            </p:nvSpPr>
            <p:spPr>
              <a:xfrm>
                <a:off x="7133598" y="3444831"/>
                <a:ext cx="31752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chemeClr val="bg1"/>
                              </a:solidFill>
                              <a:latin typeface="Cambria Math" panose="02040503050406030204" pitchFamily="18" charset="0"/>
                            </a:rPr>
                          </m:ctrlPr>
                        </m:sSubPr>
                        <m:e>
                          <m:acc>
                            <m:accPr>
                              <m:chr m:val="̅"/>
                              <m:ctrlPr>
                                <a:rPr kumimoji="1" lang="en-US" altLang="ja-JP" sz="2000" i="1" smtClean="0">
                                  <a:solidFill>
                                    <a:schemeClr val="bg1"/>
                                  </a:solidFill>
                                  <a:latin typeface="Cambria Math" panose="02040503050406030204" pitchFamily="18" charset="0"/>
                                </a:rPr>
                              </m:ctrlPr>
                            </m:accPr>
                            <m:e>
                              <m:r>
                                <a:rPr kumimoji="1" lang="en-US" altLang="ja-JP" sz="2000" b="0" i="1" smtClean="0">
                                  <a:solidFill>
                                    <a:schemeClr val="bg1"/>
                                  </a:solidFill>
                                  <a:latin typeface="Cambria Math" panose="02040503050406030204" pitchFamily="18" charset="0"/>
                                </a:rPr>
                                <m:t>𝑥</m:t>
                              </m:r>
                            </m:e>
                          </m:acc>
                        </m:e>
                        <m:sub>
                          <m:r>
                            <a:rPr kumimoji="1" lang="en-US" altLang="ja-JP" sz="2000" b="0" i="1" smtClean="0">
                              <a:solidFill>
                                <a:schemeClr val="bg1"/>
                              </a:solidFill>
                              <a:latin typeface="Cambria Math" panose="02040503050406030204" pitchFamily="18" charset="0"/>
                            </a:rPr>
                            <m:t>2</m:t>
                          </m:r>
                        </m:sub>
                      </m:sSub>
                    </m:oMath>
                  </m:oMathPara>
                </a14:m>
                <a:endParaRPr kumimoji="1" lang="ja-JP" altLang="en-US" sz="2000" dirty="0"/>
              </a:p>
            </p:txBody>
          </p:sp>
        </mc:Choice>
        <mc:Fallback xmlns="">
          <p:sp>
            <p:nvSpPr>
              <p:cNvPr id="13" name="テキスト ボックス 12">
                <a:extLst>
                  <a:ext uri="{FF2B5EF4-FFF2-40B4-BE49-F238E27FC236}">
                    <a16:creationId xmlns:a16="http://schemas.microsoft.com/office/drawing/2014/main" id="{BA8C5656-7CB8-49B3-8D4F-4FC60BA206FE}"/>
                  </a:ext>
                </a:extLst>
              </p:cNvPr>
              <p:cNvSpPr txBox="1">
                <a:spLocks noRot="1" noChangeAspect="1" noMove="1" noResize="1" noEditPoints="1" noAdjustHandles="1" noChangeArrowheads="1" noChangeShapeType="1" noTextEdit="1"/>
              </p:cNvSpPr>
              <p:nvPr/>
            </p:nvSpPr>
            <p:spPr>
              <a:xfrm>
                <a:off x="7133598" y="3444831"/>
                <a:ext cx="317523" cy="307777"/>
              </a:xfrm>
              <a:prstGeom prst="rect">
                <a:avLst/>
              </a:prstGeom>
              <a:blipFill>
                <a:blip r:embed="rId4"/>
                <a:stretch>
                  <a:fillRect l="-9615" r="-59615" b="-17647"/>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C61C6259-ED66-4BB4-8616-4A5C421ECD93}"/>
              </a:ext>
            </a:extLst>
          </p:cNvPr>
          <p:cNvSpPr txBox="1"/>
          <p:nvPr/>
        </p:nvSpPr>
        <p:spPr>
          <a:xfrm>
            <a:off x="2523199" y="3552697"/>
            <a:ext cx="397866" cy="400110"/>
          </a:xfrm>
          <a:prstGeom prst="rect">
            <a:avLst/>
          </a:prstGeom>
          <a:noFill/>
        </p:spPr>
        <p:txBody>
          <a:bodyPr wrap="none" rtlCol="0">
            <a:spAutoFit/>
          </a:bodyPr>
          <a:lstStyle/>
          <a:p>
            <a:r>
              <a:rPr kumimoji="1" lang="en-US" altLang="ja-JP" sz="2000" i="1" dirty="0">
                <a:solidFill>
                  <a:schemeClr val="bg1"/>
                </a:solidFill>
                <a:latin typeface="Times New Roman" panose="02020603050405020304" pitchFamily="18" charset="0"/>
                <a:cs typeface="Times New Roman" panose="02020603050405020304" pitchFamily="18" charset="0"/>
              </a:rPr>
              <a:t>μ</a:t>
            </a:r>
            <a:r>
              <a:rPr kumimoji="1" lang="en-US" altLang="ja-JP" sz="2000" baseline="-25000" dirty="0">
                <a:solidFill>
                  <a:schemeClr val="bg1"/>
                </a:solidFill>
                <a:latin typeface="Times New Roman" panose="02020603050405020304" pitchFamily="18" charset="0"/>
                <a:cs typeface="Times New Roman" panose="02020603050405020304" pitchFamily="18" charset="0"/>
              </a:rPr>
              <a:t>1</a:t>
            </a:r>
            <a:endParaRPr kumimoji="1" lang="ja-JP" alt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1F31BC3D-C9DA-4058-A7BB-0C9447665794}"/>
              </a:ext>
            </a:extLst>
          </p:cNvPr>
          <p:cNvSpPr txBox="1"/>
          <p:nvPr/>
        </p:nvSpPr>
        <p:spPr>
          <a:xfrm>
            <a:off x="5802726" y="3537496"/>
            <a:ext cx="397866" cy="400110"/>
          </a:xfrm>
          <a:prstGeom prst="rect">
            <a:avLst/>
          </a:prstGeom>
          <a:noFill/>
        </p:spPr>
        <p:txBody>
          <a:bodyPr wrap="none" rtlCol="0">
            <a:spAutoFit/>
          </a:bodyPr>
          <a:lstStyle/>
          <a:p>
            <a:r>
              <a:rPr kumimoji="1" lang="en-US" altLang="ja-JP" sz="2000" i="1" dirty="0">
                <a:solidFill>
                  <a:schemeClr val="bg1"/>
                </a:solidFill>
                <a:latin typeface="Times New Roman" panose="02020603050405020304" pitchFamily="18" charset="0"/>
                <a:cs typeface="Times New Roman" panose="02020603050405020304" pitchFamily="18" charset="0"/>
              </a:rPr>
              <a:t>μ</a:t>
            </a:r>
            <a:r>
              <a:rPr kumimoji="1" lang="en-US" altLang="ja-JP" sz="2000" baseline="-25000" dirty="0">
                <a:solidFill>
                  <a:schemeClr val="bg1"/>
                </a:solidFill>
                <a:latin typeface="Times New Roman" panose="02020603050405020304" pitchFamily="18" charset="0"/>
                <a:cs typeface="Times New Roman" panose="02020603050405020304" pitchFamily="18" charset="0"/>
              </a:rPr>
              <a:t>2</a:t>
            </a:r>
            <a:endParaRPr kumimoji="1" lang="ja-JP" alt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9CA3718C-88D0-4B14-993D-54A4482FB670}"/>
              </a:ext>
            </a:extLst>
          </p:cNvPr>
          <p:cNvCxnSpPr>
            <a:cxnSpLocks/>
          </p:cNvCxnSpPr>
          <p:nvPr/>
        </p:nvCxnSpPr>
        <p:spPr>
          <a:xfrm flipH="1" flipV="1">
            <a:off x="5936504" y="2308880"/>
            <a:ext cx="9830" cy="1298881"/>
          </a:xfrm>
          <a:prstGeom prst="straightConnector1">
            <a:avLst/>
          </a:prstGeom>
          <a:ln w="28575">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142ACE6-9322-4B9D-8AD7-A0A7906DBE23}"/>
              </a:ext>
            </a:extLst>
          </p:cNvPr>
          <p:cNvCxnSpPr>
            <a:cxnSpLocks/>
          </p:cNvCxnSpPr>
          <p:nvPr/>
        </p:nvCxnSpPr>
        <p:spPr>
          <a:xfrm>
            <a:off x="5926653" y="3001838"/>
            <a:ext cx="478905" cy="0"/>
          </a:xfrm>
          <a:prstGeom prst="straightConnector1">
            <a:avLst/>
          </a:prstGeom>
          <a:ln w="53975">
            <a:solidFill>
              <a:srgbClr val="FFFF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563FC6FC-A4E2-4377-8976-3D89D3473D78}"/>
              </a:ext>
            </a:extLst>
          </p:cNvPr>
          <p:cNvCxnSpPr>
            <a:cxnSpLocks/>
          </p:cNvCxnSpPr>
          <p:nvPr/>
        </p:nvCxnSpPr>
        <p:spPr>
          <a:xfrm flipH="1">
            <a:off x="4695742" y="3797627"/>
            <a:ext cx="536135" cy="648744"/>
          </a:xfrm>
          <a:prstGeom prst="straightConnector1">
            <a:avLst/>
          </a:prstGeom>
          <a:ln w="730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フリーフォーム 10">
            <a:extLst>
              <a:ext uri="{FF2B5EF4-FFF2-40B4-BE49-F238E27FC236}">
                <a16:creationId xmlns:a16="http://schemas.microsoft.com/office/drawing/2014/main" id="{08787414-4BD7-41BB-B29A-66CFB4EC7CF1}"/>
              </a:ext>
            </a:extLst>
          </p:cNvPr>
          <p:cNvSpPr/>
          <p:nvPr/>
        </p:nvSpPr>
        <p:spPr>
          <a:xfrm>
            <a:off x="2612902" y="4519443"/>
            <a:ext cx="3290145" cy="1004881"/>
          </a:xfrm>
          <a:custGeom>
            <a:avLst/>
            <a:gdLst>
              <a:gd name="connsiteX0" fmla="*/ 0 w 5343525"/>
              <a:gd name="connsiteY0" fmla="*/ 2348579 h 2352118"/>
              <a:gd name="connsiteX1" fmla="*/ 904875 w 5343525"/>
              <a:gd name="connsiteY1" fmla="*/ 2062829 h 2352118"/>
              <a:gd name="connsiteX2" fmla="*/ 1781175 w 5343525"/>
              <a:gd name="connsiteY2" fmla="*/ 948404 h 2352118"/>
              <a:gd name="connsiteX3" fmla="*/ 2085975 w 5343525"/>
              <a:gd name="connsiteY3" fmla="*/ 453104 h 2352118"/>
              <a:gd name="connsiteX4" fmla="*/ 2438400 w 5343525"/>
              <a:gd name="connsiteY4" fmla="*/ 53054 h 2352118"/>
              <a:gd name="connsiteX5" fmla="*/ 2705100 w 5343525"/>
              <a:gd name="connsiteY5" fmla="*/ 5429 h 2352118"/>
              <a:gd name="connsiteX6" fmla="*/ 2914650 w 5343525"/>
              <a:gd name="connsiteY6" fmla="*/ 62579 h 2352118"/>
              <a:gd name="connsiteX7" fmla="*/ 3181350 w 5343525"/>
              <a:gd name="connsiteY7" fmla="*/ 357854 h 2352118"/>
              <a:gd name="connsiteX8" fmla="*/ 3552825 w 5343525"/>
              <a:gd name="connsiteY8" fmla="*/ 938879 h 2352118"/>
              <a:gd name="connsiteX9" fmla="*/ 3933825 w 5343525"/>
              <a:gd name="connsiteY9" fmla="*/ 1500854 h 2352118"/>
              <a:gd name="connsiteX10" fmla="*/ 4457700 w 5343525"/>
              <a:gd name="connsiteY10" fmla="*/ 2053304 h 2352118"/>
              <a:gd name="connsiteX11" fmla="*/ 5105400 w 5343525"/>
              <a:gd name="connsiteY11" fmla="*/ 2310479 h 2352118"/>
              <a:gd name="connsiteX12" fmla="*/ 5343525 w 5343525"/>
              <a:gd name="connsiteY12" fmla="*/ 2348579 h 23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3525" h="2352118">
                <a:moveTo>
                  <a:pt x="0" y="2348579"/>
                </a:moveTo>
                <a:cubicBezTo>
                  <a:pt x="304006" y="2322385"/>
                  <a:pt x="608013" y="2296191"/>
                  <a:pt x="904875" y="2062829"/>
                </a:cubicBezTo>
                <a:cubicBezTo>
                  <a:pt x="1201737" y="1829467"/>
                  <a:pt x="1584325" y="1216691"/>
                  <a:pt x="1781175" y="948404"/>
                </a:cubicBezTo>
                <a:cubicBezTo>
                  <a:pt x="1978025" y="680117"/>
                  <a:pt x="1976438" y="602329"/>
                  <a:pt x="2085975" y="453104"/>
                </a:cubicBezTo>
                <a:cubicBezTo>
                  <a:pt x="2195512" y="303879"/>
                  <a:pt x="2335213" y="127666"/>
                  <a:pt x="2438400" y="53054"/>
                </a:cubicBezTo>
                <a:cubicBezTo>
                  <a:pt x="2541587" y="-21558"/>
                  <a:pt x="2625725" y="3842"/>
                  <a:pt x="2705100" y="5429"/>
                </a:cubicBezTo>
                <a:cubicBezTo>
                  <a:pt x="2784475" y="7016"/>
                  <a:pt x="2835275" y="3842"/>
                  <a:pt x="2914650" y="62579"/>
                </a:cubicBezTo>
                <a:cubicBezTo>
                  <a:pt x="2994025" y="121316"/>
                  <a:pt x="3074988" y="211804"/>
                  <a:pt x="3181350" y="357854"/>
                </a:cubicBezTo>
                <a:cubicBezTo>
                  <a:pt x="3287713" y="503904"/>
                  <a:pt x="3427412" y="748379"/>
                  <a:pt x="3552825" y="938879"/>
                </a:cubicBezTo>
                <a:cubicBezTo>
                  <a:pt x="3678238" y="1129379"/>
                  <a:pt x="3783013" y="1315116"/>
                  <a:pt x="3933825" y="1500854"/>
                </a:cubicBezTo>
                <a:cubicBezTo>
                  <a:pt x="4084638" y="1686591"/>
                  <a:pt x="4262437" y="1918366"/>
                  <a:pt x="4457700" y="2053304"/>
                </a:cubicBezTo>
                <a:cubicBezTo>
                  <a:pt x="4652963" y="2188242"/>
                  <a:pt x="4957762" y="2261266"/>
                  <a:pt x="5105400" y="2310479"/>
                </a:cubicBezTo>
                <a:cubicBezTo>
                  <a:pt x="5253038" y="2359692"/>
                  <a:pt x="5298281" y="2354135"/>
                  <a:pt x="5343525" y="2348579"/>
                </a:cubicBezTo>
              </a:path>
            </a:pathLst>
          </a:custGeom>
          <a:solidFill>
            <a:srgbClr val="00B050"/>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531429B9-B352-4B6F-AFC8-178565A95C08}"/>
              </a:ext>
            </a:extLst>
          </p:cNvPr>
          <p:cNvCxnSpPr>
            <a:cxnSpLocks/>
          </p:cNvCxnSpPr>
          <p:nvPr/>
        </p:nvCxnSpPr>
        <p:spPr>
          <a:xfrm flipV="1">
            <a:off x="4244499" y="4509497"/>
            <a:ext cx="13475" cy="1014084"/>
          </a:xfrm>
          <a:prstGeom prst="straightConnector1">
            <a:avLst/>
          </a:prstGeom>
          <a:ln w="28575">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EE885272-2C5E-4055-868B-B0F49BA8BDA7}"/>
              </a:ext>
            </a:extLst>
          </p:cNvPr>
          <p:cNvCxnSpPr>
            <a:cxnSpLocks/>
          </p:cNvCxnSpPr>
          <p:nvPr/>
        </p:nvCxnSpPr>
        <p:spPr>
          <a:xfrm flipV="1">
            <a:off x="4274825" y="5121187"/>
            <a:ext cx="702770" cy="6193"/>
          </a:xfrm>
          <a:prstGeom prst="straightConnector1">
            <a:avLst/>
          </a:prstGeom>
          <a:ln w="57150">
            <a:solidFill>
              <a:srgbClr val="FFFF00"/>
            </a:solidFill>
            <a:headEnd type="stealt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59720B62-A786-441D-9226-C3DC58E64DB0}"/>
                  </a:ext>
                </a:extLst>
              </p:cNvPr>
              <p:cNvSpPr txBox="1"/>
              <p:nvPr/>
            </p:nvSpPr>
            <p:spPr>
              <a:xfrm>
                <a:off x="5936438" y="5369692"/>
                <a:ext cx="8713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smtClean="0">
                              <a:solidFill>
                                <a:schemeClr val="bg1"/>
                              </a:solidFill>
                              <a:latin typeface="Cambria Math" panose="02040503050406030204" pitchFamily="18" charset="0"/>
                            </a:rPr>
                          </m:ctrlPr>
                        </m:sSubPr>
                        <m:e>
                          <m:acc>
                            <m:accPr>
                              <m:chr m:val="̅"/>
                              <m:ctrlPr>
                                <a:rPr lang="en-US" altLang="ja-JP" sz="2000" i="1">
                                  <a:solidFill>
                                    <a:schemeClr val="bg1"/>
                                  </a:solidFill>
                                  <a:latin typeface="Cambria Math" panose="02040503050406030204" pitchFamily="18" charset="0"/>
                                </a:rPr>
                              </m:ctrlPr>
                            </m:accPr>
                            <m:e>
                              <m:r>
                                <a:rPr lang="en-US" altLang="ja-JP" sz="2000" i="1">
                                  <a:solidFill>
                                    <a:schemeClr val="bg1"/>
                                  </a:solidFill>
                                  <a:latin typeface="Cambria Math" panose="02040503050406030204" pitchFamily="18" charset="0"/>
                                </a:rPr>
                                <m:t>𝑥</m:t>
                              </m:r>
                            </m:e>
                          </m:acc>
                        </m:e>
                        <m:sub>
                          <m:r>
                            <a:rPr lang="en-US" altLang="ja-JP" sz="2000" i="1">
                              <a:solidFill>
                                <a:schemeClr val="bg1"/>
                              </a:solidFill>
                              <a:latin typeface="Cambria Math" panose="02040503050406030204" pitchFamily="18" charset="0"/>
                            </a:rPr>
                            <m:t>1</m:t>
                          </m:r>
                        </m:sub>
                      </m:sSub>
                      <m:r>
                        <a:rPr kumimoji="1" lang="en-US" altLang="ja-JP" sz="2000" b="0" i="1" smtClean="0">
                          <a:solidFill>
                            <a:schemeClr val="bg1"/>
                          </a:solidFill>
                          <a:latin typeface="Cambria Math" panose="02040503050406030204" pitchFamily="18" charset="0"/>
                        </a:rPr>
                        <m:t>−</m:t>
                      </m:r>
                      <m:sSub>
                        <m:sSubPr>
                          <m:ctrlPr>
                            <a:rPr kumimoji="1" lang="en-US" altLang="ja-JP" sz="2000" i="1" smtClean="0">
                              <a:solidFill>
                                <a:schemeClr val="bg1"/>
                              </a:solidFill>
                              <a:latin typeface="Cambria Math" panose="02040503050406030204" pitchFamily="18" charset="0"/>
                            </a:rPr>
                          </m:ctrlPr>
                        </m:sSubPr>
                        <m:e>
                          <m:acc>
                            <m:accPr>
                              <m:chr m:val="̅"/>
                              <m:ctrlPr>
                                <a:rPr kumimoji="1" lang="en-US" altLang="ja-JP" sz="2000" i="1" smtClean="0">
                                  <a:solidFill>
                                    <a:schemeClr val="bg1"/>
                                  </a:solidFill>
                                  <a:latin typeface="Cambria Math" panose="02040503050406030204" pitchFamily="18" charset="0"/>
                                </a:rPr>
                              </m:ctrlPr>
                            </m:accPr>
                            <m:e>
                              <m:r>
                                <a:rPr kumimoji="1" lang="en-US" altLang="ja-JP" sz="2000" b="0" i="1" smtClean="0">
                                  <a:solidFill>
                                    <a:schemeClr val="bg1"/>
                                  </a:solidFill>
                                  <a:latin typeface="Cambria Math" panose="02040503050406030204" pitchFamily="18" charset="0"/>
                                </a:rPr>
                                <m:t>𝑥</m:t>
                              </m:r>
                            </m:e>
                          </m:acc>
                        </m:e>
                        <m:sub>
                          <m:r>
                            <a:rPr kumimoji="1" lang="en-US" altLang="ja-JP" sz="2000" b="0" i="1" smtClean="0">
                              <a:solidFill>
                                <a:schemeClr val="bg1"/>
                              </a:solidFill>
                              <a:latin typeface="Cambria Math" panose="02040503050406030204" pitchFamily="18" charset="0"/>
                            </a:rPr>
                            <m:t>2</m:t>
                          </m:r>
                        </m:sub>
                      </m:sSub>
                    </m:oMath>
                  </m:oMathPara>
                </a14:m>
                <a:endParaRPr kumimoji="1" lang="ja-JP" altLang="en-US" sz="2000" dirty="0"/>
              </a:p>
            </p:txBody>
          </p:sp>
        </mc:Choice>
        <mc:Fallback xmlns="">
          <p:sp>
            <p:nvSpPr>
              <p:cNvPr id="23" name="テキスト ボックス 22">
                <a:extLst>
                  <a:ext uri="{FF2B5EF4-FFF2-40B4-BE49-F238E27FC236}">
                    <a16:creationId xmlns:a16="http://schemas.microsoft.com/office/drawing/2014/main" id="{59720B62-A786-441D-9226-C3DC58E64DB0}"/>
                  </a:ext>
                </a:extLst>
              </p:cNvPr>
              <p:cNvSpPr txBox="1">
                <a:spLocks noRot="1" noChangeAspect="1" noMove="1" noResize="1" noEditPoints="1" noAdjustHandles="1" noChangeArrowheads="1" noChangeShapeType="1" noTextEdit="1"/>
              </p:cNvSpPr>
              <p:nvPr/>
            </p:nvSpPr>
            <p:spPr>
              <a:xfrm>
                <a:off x="5936438" y="5369692"/>
                <a:ext cx="871329" cy="307777"/>
              </a:xfrm>
              <a:prstGeom prst="rect">
                <a:avLst/>
              </a:prstGeom>
              <a:blipFill>
                <a:blip r:embed="rId5"/>
                <a:stretch>
                  <a:fillRect l="-3497" r="-26573" b="-18000"/>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25EE1C78-040D-4C15-908E-9D3297A06A54}"/>
              </a:ext>
            </a:extLst>
          </p:cNvPr>
          <p:cNvSpPr txBox="1"/>
          <p:nvPr/>
        </p:nvSpPr>
        <p:spPr>
          <a:xfrm>
            <a:off x="3938789" y="5477414"/>
            <a:ext cx="723497" cy="400110"/>
          </a:xfrm>
          <a:prstGeom prst="rect">
            <a:avLst/>
          </a:prstGeom>
          <a:noFill/>
        </p:spPr>
        <p:txBody>
          <a:bodyPr wrap="square" rtlCol="0">
            <a:spAutoFit/>
          </a:bodyPr>
          <a:lstStyle/>
          <a:p>
            <a:r>
              <a:rPr lang="en-US" altLang="ja-JP" sz="2000" i="1" dirty="0">
                <a:solidFill>
                  <a:schemeClr val="bg1"/>
                </a:solidFill>
                <a:latin typeface="Times New Roman" panose="02020603050405020304" pitchFamily="18" charset="0"/>
                <a:cs typeface="Times New Roman" panose="02020603050405020304" pitchFamily="18" charset="0"/>
              </a:rPr>
              <a:t>μ</a:t>
            </a:r>
            <a:r>
              <a:rPr lang="en-US" altLang="ja-JP" sz="2000" baseline="-25000" dirty="0">
                <a:solidFill>
                  <a:schemeClr val="bg1"/>
                </a:solidFill>
                <a:latin typeface="Times New Roman" panose="02020603050405020304" pitchFamily="18" charset="0"/>
                <a:cs typeface="Times New Roman" panose="02020603050405020304" pitchFamily="18" charset="0"/>
              </a:rPr>
              <a:t>1</a:t>
            </a:r>
            <a:r>
              <a:rPr kumimoji="1" lang="en-US" altLang="ja-JP" sz="2000" i="1" dirty="0">
                <a:solidFill>
                  <a:schemeClr val="bg1"/>
                </a:solidFill>
                <a:latin typeface="Times New Roman" panose="02020603050405020304" pitchFamily="18" charset="0"/>
                <a:cs typeface="Times New Roman" panose="02020603050405020304" pitchFamily="18" charset="0"/>
              </a:rPr>
              <a:t>-μ</a:t>
            </a:r>
            <a:r>
              <a:rPr kumimoji="1" lang="en-US" altLang="ja-JP" sz="2000" baseline="-25000" dirty="0">
                <a:solidFill>
                  <a:schemeClr val="bg1"/>
                </a:solidFill>
                <a:latin typeface="Times New Roman" panose="02020603050405020304" pitchFamily="18" charset="0"/>
                <a:cs typeface="Times New Roman" panose="02020603050405020304" pitchFamily="18" charset="0"/>
              </a:rPr>
              <a:t>2</a:t>
            </a:r>
            <a:endParaRPr kumimoji="1" lang="ja-JP" alt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F12A9947-B89B-452C-827B-201FB44D3E7B}"/>
              </a:ext>
            </a:extLst>
          </p:cNvPr>
          <p:cNvSpPr txBox="1"/>
          <p:nvPr/>
        </p:nvSpPr>
        <p:spPr>
          <a:xfrm>
            <a:off x="4725614" y="4591401"/>
            <a:ext cx="1999969" cy="646331"/>
          </a:xfrm>
          <a:prstGeom prst="rect">
            <a:avLst/>
          </a:prstGeom>
          <a:noFill/>
        </p:spPr>
        <p:txBody>
          <a:bodyPr wrap="square" rtlCol="0">
            <a:spAutoFit/>
          </a:bodyPr>
          <a:lstStyle/>
          <a:p>
            <a:pPr algn="ctr"/>
            <a:r>
              <a:rPr kumimoji="1" lang="ja-JP" altLang="en-US" sz="1800" dirty="0">
                <a:solidFill>
                  <a:srgbClr val="FFFF00"/>
                </a:solidFill>
                <a:latin typeface="ＭＳ Ｐゴシック" panose="020B0600070205080204" pitchFamily="50" charset="-128"/>
                <a:ea typeface="ＭＳ Ｐゴシック" panose="020B0600070205080204" pitchFamily="50" charset="-128"/>
              </a:rPr>
              <a:t>分散は足し算</a:t>
            </a:r>
            <a:endParaRPr kumimoji="1" lang="en-US" altLang="ja-JP" sz="1800" dirty="0">
              <a:solidFill>
                <a:srgbClr val="FFFF00"/>
              </a:solidFill>
              <a:latin typeface="ＭＳ Ｐゴシック" panose="020B0600070205080204" pitchFamily="50" charset="-128"/>
              <a:ea typeface="ＭＳ Ｐゴシック" panose="020B0600070205080204" pitchFamily="50" charset="-128"/>
            </a:endParaRPr>
          </a:p>
          <a:p>
            <a:pPr algn="ctr"/>
            <a:r>
              <a:rPr kumimoji="1" lang="ja-JP" altLang="en-US" sz="1800" dirty="0">
                <a:solidFill>
                  <a:srgbClr val="FFFF00"/>
                </a:solidFill>
                <a:latin typeface="ＭＳ Ｐゴシック" panose="020B0600070205080204" pitchFamily="50" charset="-128"/>
                <a:ea typeface="ＭＳ Ｐゴシック" panose="020B0600070205080204" pitchFamily="50" charset="-128"/>
              </a:rPr>
              <a:t>（合弁分散）</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endParaRPr>
          </a:p>
        </p:txBody>
      </p:sp>
      <p:cxnSp>
        <p:nvCxnSpPr>
          <p:cNvPr id="27" name="コネクタ: 曲線 26">
            <a:extLst>
              <a:ext uri="{FF2B5EF4-FFF2-40B4-BE49-F238E27FC236}">
                <a16:creationId xmlns:a16="http://schemas.microsoft.com/office/drawing/2014/main" id="{F81BE546-E368-4BD8-AD18-CF2C733233A3}"/>
              </a:ext>
            </a:extLst>
          </p:cNvPr>
          <p:cNvCxnSpPr>
            <a:cxnSpLocks/>
          </p:cNvCxnSpPr>
          <p:nvPr/>
        </p:nvCxnSpPr>
        <p:spPr>
          <a:xfrm rot="10800000" flipV="1">
            <a:off x="4675287" y="4845849"/>
            <a:ext cx="360352" cy="254367"/>
          </a:xfrm>
          <a:prstGeom prst="curvedConnector2">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426E8277-6D1A-45BD-B1C6-33D44D1206D0}"/>
              </a:ext>
            </a:extLst>
          </p:cNvPr>
          <p:cNvSpPr txBox="1"/>
          <p:nvPr/>
        </p:nvSpPr>
        <p:spPr>
          <a:xfrm>
            <a:off x="2267743" y="1935271"/>
            <a:ext cx="1572661" cy="323165"/>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標本平均</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1</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F1D79AE0-2623-457C-BB19-F38490EDD3DE}"/>
              </a:ext>
            </a:extLst>
          </p:cNvPr>
          <p:cNvSpPr txBox="1"/>
          <p:nvPr/>
        </p:nvSpPr>
        <p:spPr>
          <a:xfrm>
            <a:off x="5416972" y="1919227"/>
            <a:ext cx="1082109" cy="323165"/>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標本平均</a:t>
            </a:r>
            <a:r>
              <a:rPr kumimoji="1" lang="en-US" altLang="ja-JP" sz="1500" dirty="0">
                <a:solidFill>
                  <a:schemeClr val="bg1"/>
                </a:solidFill>
                <a:latin typeface="ＭＳ Ｐゴシック" panose="020B0600070205080204" pitchFamily="50" charset="-128"/>
                <a:ea typeface="ＭＳ Ｐゴシック" panose="020B0600070205080204" pitchFamily="50" charset="-128"/>
              </a:rPr>
              <a:t>2</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C076C73B-DABA-405E-8CC9-14D772A6A860}"/>
                  </a:ext>
                </a:extLst>
              </p:cNvPr>
              <p:cNvSpPr txBox="1"/>
              <p:nvPr/>
            </p:nvSpPr>
            <p:spPr>
              <a:xfrm>
                <a:off x="5958027" y="3038149"/>
                <a:ext cx="413991" cy="328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500" i="1" smtClean="0">
                              <a:solidFill>
                                <a:schemeClr val="bg1"/>
                              </a:solidFill>
                              <a:latin typeface="Cambria Math" panose="02040503050406030204" pitchFamily="18" charset="0"/>
                              <a:ea typeface="ＭＳ Ｐゴシック" panose="020B0600070205080204" pitchFamily="50" charset="-128"/>
                            </a:rPr>
                          </m:ctrlPr>
                        </m:sSubSupPr>
                        <m:e>
                          <m:r>
                            <m:rPr>
                              <m:nor/>
                            </m:rPr>
                            <a:rPr lang="en-US" altLang="ja-JP" sz="1500" dirty="0">
                              <a:solidFill>
                                <a:schemeClr val="bg1"/>
                              </a:solidFill>
                              <a:latin typeface="ＭＳ Ｐゴシック" panose="020B0600070205080204" pitchFamily="50" charset="-128"/>
                              <a:ea typeface="ＭＳ Ｐゴシック" panose="020B0600070205080204" pitchFamily="50" charset="-128"/>
                            </a:rPr>
                            <m:t>σ</m:t>
                          </m:r>
                        </m:e>
                        <m:sub>
                          <m:acc>
                            <m:accPr>
                              <m:chr m:val="̅"/>
                              <m:ctrlPr>
                                <a:rPr kumimoji="1" lang="en-US" altLang="ja-JP" sz="1500" i="1" dirty="0" smtClean="0">
                                  <a:solidFill>
                                    <a:schemeClr val="bg1"/>
                                  </a:solidFill>
                                  <a:latin typeface="Cambria Math" panose="02040503050406030204" pitchFamily="18" charset="0"/>
                                  <a:ea typeface="ＭＳ Ｐゴシック" panose="020B0600070205080204" pitchFamily="50" charset="-128"/>
                                </a:rPr>
                              </m:ctrlPr>
                            </m:accPr>
                            <m:e>
                              <m:r>
                                <a:rPr lang="en-US" altLang="ja-JP" sz="1500" i="1" dirty="0">
                                  <a:solidFill>
                                    <a:schemeClr val="bg1"/>
                                  </a:solidFill>
                                  <a:latin typeface="Cambria Math" panose="02040503050406030204" pitchFamily="18" charset="0"/>
                                  <a:ea typeface="ＭＳ Ｐゴシック" panose="020B0600070205080204" pitchFamily="50" charset="-128"/>
                                </a:rPr>
                                <m:t>𝑥</m:t>
                              </m:r>
                            </m:e>
                          </m:acc>
                          <m:r>
                            <a:rPr kumimoji="1" lang="en-US" altLang="ja-JP" sz="1500" b="0" i="1" baseline="-25000" smtClean="0">
                              <a:solidFill>
                                <a:schemeClr val="bg1"/>
                              </a:solidFill>
                              <a:latin typeface="Cambria Math" panose="02040503050406030204" pitchFamily="18" charset="0"/>
                              <a:ea typeface="ＭＳ Ｐゴシック" panose="020B0600070205080204" pitchFamily="50" charset="-128"/>
                            </a:rPr>
                            <m:t>2</m:t>
                          </m:r>
                        </m:sub>
                        <m:sup>
                          <m:r>
                            <a:rPr kumimoji="1" lang="en-US" altLang="ja-JP" sz="1500" b="0" i="1" smtClean="0">
                              <a:solidFill>
                                <a:schemeClr val="bg1"/>
                              </a:solidFill>
                              <a:latin typeface="Cambria Math" panose="02040503050406030204" pitchFamily="18" charset="0"/>
                              <a:ea typeface="ＭＳ Ｐゴシック" panose="020B0600070205080204" pitchFamily="50" charset="-128"/>
                            </a:rPr>
                            <m:t>2</m:t>
                          </m:r>
                        </m:sup>
                      </m:sSubSup>
                    </m:oMath>
                  </m:oMathPara>
                </a14:m>
                <a:endParaRPr kumimoji="1" lang="ja-JP" altLang="en-US" sz="1500" dirty="0">
                  <a:latin typeface="ＭＳ Ｐゴシック" panose="020B0600070205080204" pitchFamily="50" charset="-128"/>
                  <a:ea typeface="ＭＳ Ｐゴシック" panose="020B0600070205080204" pitchFamily="50" charset="-128"/>
                </a:endParaRPr>
              </a:p>
            </p:txBody>
          </p:sp>
        </mc:Choice>
        <mc:Fallback xmlns="">
          <p:sp>
            <p:nvSpPr>
              <p:cNvPr id="31" name="テキスト ボックス 30">
                <a:extLst>
                  <a:ext uri="{FF2B5EF4-FFF2-40B4-BE49-F238E27FC236}">
                    <a16:creationId xmlns:a16="http://schemas.microsoft.com/office/drawing/2014/main" id="{C076C73B-DABA-405E-8CC9-14D772A6A860}"/>
                  </a:ext>
                </a:extLst>
              </p:cNvPr>
              <p:cNvSpPr txBox="1">
                <a:spLocks noRot="1" noChangeAspect="1" noMove="1" noResize="1" noEditPoints="1" noAdjustHandles="1" noChangeArrowheads="1" noChangeShapeType="1" noTextEdit="1"/>
              </p:cNvSpPr>
              <p:nvPr/>
            </p:nvSpPr>
            <p:spPr>
              <a:xfrm>
                <a:off x="5958027" y="3038149"/>
                <a:ext cx="413991" cy="328360"/>
              </a:xfrm>
              <a:prstGeom prst="rect">
                <a:avLst/>
              </a:prstGeom>
              <a:blipFill>
                <a:blip r:embed="rId6"/>
                <a:stretch>
                  <a:fillRect r="-44118" b="-92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6E374712-92D2-491E-AC60-C17A14783769}"/>
                  </a:ext>
                </a:extLst>
              </p:cNvPr>
              <p:cNvSpPr txBox="1"/>
              <p:nvPr/>
            </p:nvSpPr>
            <p:spPr>
              <a:xfrm>
                <a:off x="4225066" y="5158968"/>
                <a:ext cx="1172098" cy="331053"/>
              </a:xfrm>
              <a:prstGeom prst="rect">
                <a:avLst/>
              </a:prstGeom>
              <a:noFill/>
            </p:spPr>
            <p:txBody>
              <a:bodyPr wrap="square" rtlCol="0">
                <a:spAutoFit/>
              </a:bodyPr>
              <a:lstStyle/>
              <a:p>
                <a14:m>
                  <m:oMath xmlns:m="http://schemas.openxmlformats.org/officeDocument/2006/math">
                    <m:sSubSup>
                      <m:sSubSupPr>
                        <m:ctrlPr>
                          <a:rPr kumimoji="1" lang="en-US" altLang="ja-JP" sz="1500" i="1" smtClean="0">
                            <a:solidFill>
                              <a:schemeClr val="bg1"/>
                            </a:solidFill>
                            <a:latin typeface="Cambria Math" panose="02040503050406030204" pitchFamily="18" charset="0"/>
                            <a:ea typeface="ＭＳ Ｐゴシック" panose="020B0600070205080204" pitchFamily="50" charset="-128"/>
                          </a:rPr>
                        </m:ctrlPr>
                      </m:sSubSupPr>
                      <m:e>
                        <m:r>
                          <m:rPr>
                            <m:nor/>
                          </m:rPr>
                          <a:rPr lang="en-US" altLang="ja-JP" sz="1500" dirty="0">
                            <a:solidFill>
                              <a:schemeClr val="bg1"/>
                            </a:solidFill>
                            <a:latin typeface="ＭＳ Ｐゴシック" panose="020B0600070205080204" pitchFamily="50" charset="-128"/>
                            <a:ea typeface="ＭＳ Ｐゴシック" panose="020B0600070205080204" pitchFamily="50" charset="-128"/>
                          </a:rPr>
                          <m:t>σ</m:t>
                        </m:r>
                      </m:e>
                      <m:sub>
                        <m:acc>
                          <m:accPr>
                            <m:chr m:val="̅"/>
                            <m:ctrlPr>
                              <a:rPr kumimoji="1" lang="en-US" altLang="ja-JP" sz="1500" i="1" dirty="0" smtClean="0">
                                <a:solidFill>
                                  <a:schemeClr val="bg1"/>
                                </a:solidFill>
                                <a:latin typeface="Cambria Math" panose="02040503050406030204" pitchFamily="18" charset="0"/>
                                <a:ea typeface="ＭＳ Ｐゴシック" panose="020B0600070205080204" pitchFamily="50" charset="-128"/>
                              </a:rPr>
                            </m:ctrlPr>
                          </m:accPr>
                          <m:e>
                            <m:r>
                              <a:rPr lang="en-US" altLang="ja-JP" sz="1500" i="1" dirty="0">
                                <a:solidFill>
                                  <a:schemeClr val="bg1"/>
                                </a:solidFill>
                                <a:latin typeface="Cambria Math" panose="02040503050406030204" pitchFamily="18" charset="0"/>
                                <a:ea typeface="ＭＳ Ｐゴシック" panose="020B0600070205080204" pitchFamily="50" charset="-128"/>
                              </a:rPr>
                              <m:t>𝑥</m:t>
                            </m:r>
                          </m:e>
                        </m:acc>
                        <m:r>
                          <a:rPr kumimoji="1" lang="en-US" altLang="ja-JP" sz="1500" b="0" i="1" baseline="-25000" smtClean="0">
                            <a:solidFill>
                              <a:schemeClr val="bg1"/>
                            </a:solidFill>
                            <a:latin typeface="Cambria Math" panose="02040503050406030204" pitchFamily="18" charset="0"/>
                            <a:ea typeface="ＭＳ Ｐゴシック" panose="020B0600070205080204" pitchFamily="50" charset="-128"/>
                          </a:rPr>
                          <m:t>1</m:t>
                        </m:r>
                      </m:sub>
                      <m:sup>
                        <m:r>
                          <a:rPr kumimoji="1" lang="en-US" altLang="ja-JP" sz="1500" b="0" i="1" smtClean="0">
                            <a:solidFill>
                              <a:schemeClr val="bg1"/>
                            </a:solidFill>
                            <a:latin typeface="Cambria Math" panose="02040503050406030204" pitchFamily="18" charset="0"/>
                            <a:ea typeface="ＭＳ Ｐゴシック" panose="020B0600070205080204" pitchFamily="50" charset="-128"/>
                          </a:rPr>
                          <m:t>2</m:t>
                        </m:r>
                      </m:sup>
                    </m:sSubSup>
                  </m:oMath>
                </a14:m>
                <a:r>
                  <a:rPr kumimoji="1" lang="en-US" altLang="ja-JP" sz="1500" dirty="0">
                    <a:solidFill>
                      <a:schemeClr val="bg1"/>
                    </a:solidFill>
                    <a:latin typeface="ＭＳ Ｐゴシック" panose="020B0600070205080204" pitchFamily="50" charset="-128"/>
                    <a:ea typeface="ＭＳ Ｐゴシック" panose="020B0600070205080204" pitchFamily="50" charset="-128"/>
                  </a:rPr>
                  <a:t>+</a:t>
                </a:r>
                <a14:m>
                  <m:oMath xmlns:m="http://schemas.openxmlformats.org/officeDocument/2006/math">
                    <m:sSubSup>
                      <m:sSubSupPr>
                        <m:ctrlPr>
                          <a:rPr lang="en-US" altLang="ja-JP" sz="1500" i="1">
                            <a:solidFill>
                              <a:schemeClr val="bg1"/>
                            </a:solidFill>
                            <a:latin typeface="Cambria Math" panose="02040503050406030204" pitchFamily="18" charset="0"/>
                            <a:ea typeface="ＭＳ Ｐゴシック" panose="020B0600070205080204" pitchFamily="50" charset="-128"/>
                          </a:rPr>
                        </m:ctrlPr>
                      </m:sSubSupPr>
                      <m:e>
                        <m:r>
                          <m:rPr>
                            <m:nor/>
                          </m:rPr>
                          <a:rPr lang="en-US" altLang="ja-JP" sz="1500" dirty="0">
                            <a:solidFill>
                              <a:schemeClr val="bg1"/>
                            </a:solidFill>
                            <a:latin typeface="ＭＳ Ｐゴシック" panose="020B0600070205080204" pitchFamily="50" charset="-128"/>
                            <a:ea typeface="ＭＳ Ｐゴシック" panose="020B0600070205080204" pitchFamily="50" charset="-128"/>
                          </a:rPr>
                          <m:t>σ</m:t>
                        </m:r>
                      </m:e>
                      <m:sub>
                        <m:acc>
                          <m:accPr>
                            <m:chr m:val="̅"/>
                            <m:ctrlPr>
                              <a:rPr lang="en-US" altLang="ja-JP" sz="1500" i="1" dirty="0">
                                <a:solidFill>
                                  <a:schemeClr val="bg1"/>
                                </a:solidFill>
                                <a:latin typeface="Cambria Math" panose="02040503050406030204" pitchFamily="18" charset="0"/>
                                <a:ea typeface="ＭＳ Ｐゴシック" panose="020B0600070205080204" pitchFamily="50" charset="-128"/>
                              </a:rPr>
                            </m:ctrlPr>
                          </m:accPr>
                          <m:e>
                            <m:r>
                              <a:rPr lang="en-US" altLang="ja-JP" sz="1500" i="1" dirty="0">
                                <a:solidFill>
                                  <a:schemeClr val="bg1"/>
                                </a:solidFill>
                                <a:latin typeface="Cambria Math" panose="02040503050406030204" pitchFamily="18" charset="0"/>
                                <a:ea typeface="ＭＳ Ｐゴシック" panose="020B0600070205080204" pitchFamily="50" charset="-128"/>
                              </a:rPr>
                              <m:t>𝑥</m:t>
                            </m:r>
                          </m:e>
                        </m:acc>
                        <m:r>
                          <a:rPr lang="en-US" altLang="ja-JP" sz="1500" b="0" i="1" baseline="-25000" smtClean="0">
                            <a:solidFill>
                              <a:schemeClr val="bg1"/>
                            </a:solidFill>
                            <a:latin typeface="Cambria Math" panose="02040503050406030204" pitchFamily="18" charset="0"/>
                            <a:ea typeface="ＭＳ Ｐゴシック" panose="020B0600070205080204" pitchFamily="50" charset="-128"/>
                          </a:rPr>
                          <m:t>2</m:t>
                        </m:r>
                      </m:sub>
                      <m:sup>
                        <m:r>
                          <a:rPr lang="en-US" altLang="ja-JP" sz="1500" i="1">
                            <a:solidFill>
                              <a:schemeClr val="bg1"/>
                            </a:solidFill>
                            <a:latin typeface="Cambria Math" panose="02040503050406030204" pitchFamily="18" charset="0"/>
                            <a:ea typeface="ＭＳ Ｐゴシック" panose="020B0600070205080204" pitchFamily="50" charset="-128"/>
                          </a:rPr>
                          <m:t>2</m:t>
                        </m:r>
                      </m:sup>
                    </m:sSubSup>
                  </m:oMath>
                </a14:m>
                <a:endParaRPr kumimoji="1" lang="ja-JP" altLang="en-US" sz="1500" dirty="0">
                  <a:latin typeface="ＭＳ Ｐゴシック" panose="020B0600070205080204" pitchFamily="50" charset="-128"/>
                  <a:ea typeface="ＭＳ Ｐゴシック" panose="020B0600070205080204" pitchFamily="50" charset="-128"/>
                </a:endParaRPr>
              </a:p>
            </p:txBody>
          </p:sp>
        </mc:Choice>
        <mc:Fallback xmlns="">
          <p:sp>
            <p:nvSpPr>
              <p:cNvPr id="32" name="テキスト ボックス 31">
                <a:extLst>
                  <a:ext uri="{FF2B5EF4-FFF2-40B4-BE49-F238E27FC236}">
                    <a16:creationId xmlns:a16="http://schemas.microsoft.com/office/drawing/2014/main" id="{6E374712-92D2-491E-AC60-C17A14783769}"/>
                  </a:ext>
                </a:extLst>
              </p:cNvPr>
              <p:cNvSpPr txBox="1">
                <a:spLocks noRot="1" noChangeAspect="1" noMove="1" noResize="1" noEditPoints="1" noAdjustHandles="1" noChangeArrowheads="1" noChangeShapeType="1" noTextEdit="1"/>
              </p:cNvSpPr>
              <p:nvPr/>
            </p:nvSpPr>
            <p:spPr>
              <a:xfrm>
                <a:off x="4225066" y="5158968"/>
                <a:ext cx="1172098" cy="331053"/>
              </a:xfrm>
              <a:prstGeom prst="rect">
                <a:avLst/>
              </a:prstGeom>
              <a:blipFill>
                <a:blip r:embed="rId7"/>
                <a:stretch>
                  <a:fillRect t="-5455" b="-14545"/>
                </a:stretch>
              </a:blipFill>
            </p:spPr>
            <p:txBody>
              <a:bodyPr/>
              <a:lstStyle/>
              <a:p>
                <a:r>
                  <a:rPr lang="ja-JP" altLang="en-US">
                    <a:noFill/>
                  </a:rPr>
                  <a:t> </a:t>
                </a:r>
              </a:p>
            </p:txBody>
          </p:sp>
        </mc:Fallback>
      </mc:AlternateContent>
      <p:cxnSp>
        <p:nvCxnSpPr>
          <p:cNvPr id="4" name="直線コネクタ 3">
            <a:extLst>
              <a:ext uri="{FF2B5EF4-FFF2-40B4-BE49-F238E27FC236}">
                <a16:creationId xmlns:a16="http://schemas.microsoft.com/office/drawing/2014/main" id="{AD21F3A9-D1A4-43EF-A6C8-840DF22CEBAD}"/>
              </a:ext>
            </a:extLst>
          </p:cNvPr>
          <p:cNvCxnSpPr>
            <a:cxnSpLocks/>
          </p:cNvCxnSpPr>
          <p:nvPr/>
        </p:nvCxnSpPr>
        <p:spPr>
          <a:xfrm>
            <a:off x="1465300" y="3617749"/>
            <a:ext cx="2373146" cy="4701"/>
          </a:xfrm>
          <a:prstGeom prst="line">
            <a:avLst/>
          </a:prstGeom>
          <a:ln w="28575">
            <a:solidFill>
              <a:srgbClr val="FFFFFF"/>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066DEA1-361A-4D5D-B12D-9A42A45B8B58}"/>
              </a:ext>
            </a:extLst>
          </p:cNvPr>
          <p:cNvCxnSpPr>
            <a:cxnSpLocks/>
          </p:cNvCxnSpPr>
          <p:nvPr/>
        </p:nvCxnSpPr>
        <p:spPr>
          <a:xfrm>
            <a:off x="4716474" y="3617749"/>
            <a:ext cx="2373146" cy="4701"/>
          </a:xfrm>
          <a:prstGeom prst="line">
            <a:avLst/>
          </a:prstGeom>
          <a:ln w="28575">
            <a:solidFill>
              <a:srgbClr val="FFFFFF"/>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0794209-102F-46DC-8616-ED6B710F2555}"/>
              </a:ext>
            </a:extLst>
          </p:cNvPr>
          <p:cNvCxnSpPr>
            <a:cxnSpLocks/>
          </p:cNvCxnSpPr>
          <p:nvPr/>
        </p:nvCxnSpPr>
        <p:spPr>
          <a:xfrm flipV="1">
            <a:off x="2594328" y="5531700"/>
            <a:ext cx="3315420" cy="704"/>
          </a:xfrm>
          <a:prstGeom prst="line">
            <a:avLst/>
          </a:prstGeom>
          <a:ln w="28575">
            <a:solidFill>
              <a:srgbClr val="FFFFFF"/>
            </a:solidFill>
            <a:tailEnd type="none"/>
          </a:ln>
        </p:spPr>
        <p:style>
          <a:lnRef idx="1">
            <a:schemeClr val="accent1"/>
          </a:lnRef>
          <a:fillRef idx="0">
            <a:schemeClr val="accent1"/>
          </a:fillRef>
          <a:effectRef idx="0">
            <a:schemeClr val="accent1"/>
          </a:effectRef>
          <a:fontRef idx="minor">
            <a:schemeClr val="tx1"/>
          </a:fontRef>
        </p:style>
      </p:cxnSp>
      <p:cxnSp>
        <p:nvCxnSpPr>
          <p:cNvPr id="36" name="コネクタ: 曲線 35">
            <a:extLst>
              <a:ext uri="{FF2B5EF4-FFF2-40B4-BE49-F238E27FC236}">
                <a16:creationId xmlns:a16="http://schemas.microsoft.com/office/drawing/2014/main" id="{E47FF168-EFF7-4577-A1C4-44EBB6C4FDA0}"/>
              </a:ext>
            </a:extLst>
          </p:cNvPr>
          <p:cNvCxnSpPr>
            <a:cxnSpLocks/>
          </p:cNvCxnSpPr>
          <p:nvPr/>
        </p:nvCxnSpPr>
        <p:spPr>
          <a:xfrm flipV="1">
            <a:off x="3996168" y="5858846"/>
            <a:ext cx="238929" cy="145743"/>
          </a:xfrm>
          <a:prstGeom prst="curvedConnector3">
            <a:avLst>
              <a:gd name="adj1" fmla="val 90285"/>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6DA6FE42-BBAB-4EA1-9E5F-3B7398723231}"/>
              </a:ext>
            </a:extLst>
          </p:cNvPr>
          <p:cNvSpPr txBox="1"/>
          <p:nvPr/>
        </p:nvSpPr>
        <p:spPr>
          <a:xfrm>
            <a:off x="2732834" y="5821788"/>
            <a:ext cx="1360089" cy="323165"/>
          </a:xfrm>
          <a:prstGeom prst="rect">
            <a:avLst/>
          </a:prstGeom>
          <a:no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rPr>
              <a:t>平均は引き算</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269912F5-77A5-4369-90FF-BE5049047011}"/>
              </a:ext>
            </a:extLst>
          </p:cNvPr>
          <p:cNvSpPr txBox="1"/>
          <p:nvPr/>
        </p:nvSpPr>
        <p:spPr>
          <a:xfrm>
            <a:off x="1875263" y="4669442"/>
            <a:ext cx="1951924" cy="323165"/>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rPr>
              <a:t>標本平均の差の分布</a:t>
            </a:r>
          </a:p>
        </p:txBody>
      </p:sp>
    </p:spTree>
    <p:extLst>
      <p:ext uri="{BB962C8B-B14F-4D97-AF65-F5344CB8AC3E}">
        <p14:creationId xmlns:p14="http://schemas.microsoft.com/office/powerpoint/2010/main" val="34995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4E6DA5FB-3EE0-401A-86C8-20E6028677AE}"/>
              </a:ext>
            </a:extLst>
          </p:cNvPr>
          <p:cNvSpPr/>
          <p:nvPr/>
        </p:nvSpPr>
        <p:spPr>
          <a:xfrm>
            <a:off x="1810054" y="4717580"/>
            <a:ext cx="861194" cy="269829"/>
          </a:xfrm>
          <a:prstGeom prst="roundRect">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8CF25443-F17E-4F84-AD08-F2AB0824D5ED}"/>
              </a:ext>
            </a:extLst>
          </p:cNvPr>
          <p:cNvSpPr/>
          <p:nvPr/>
        </p:nvSpPr>
        <p:spPr>
          <a:xfrm>
            <a:off x="1413326" y="5057748"/>
            <a:ext cx="861194" cy="300917"/>
          </a:xfrm>
          <a:prstGeom prst="roundRect">
            <a:avLst/>
          </a:prstGeom>
          <a:solidFill>
            <a:srgbClr val="0070C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オブジェクト 10">
            <a:extLst>
              <a:ext uri="{FF2B5EF4-FFF2-40B4-BE49-F238E27FC236}">
                <a16:creationId xmlns:a16="http://schemas.microsoft.com/office/drawing/2014/main" id="{9AD6B4FF-7EE5-418C-92E4-E92D3EE5D025}"/>
              </a:ext>
            </a:extLst>
          </p:cNvPr>
          <p:cNvGraphicFramePr>
            <a:graphicFrameLocks noChangeAspect="1"/>
          </p:cNvGraphicFramePr>
          <p:nvPr>
            <p:extLst>
              <p:ext uri="{D42A27DB-BD31-4B8C-83A1-F6EECF244321}">
                <p14:modId xmlns:p14="http://schemas.microsoft.com/office/powerpoint/2010/main" val="1169651185"/>
              </p:ext>
            </p:extLst>
          </p:nvPr>
        </p:nvGraphicFramePr>
        <p:xfrm>
          <a:off x="809443" y="4700019"/>
          <a:ext cx="1878012" cy="1041400"/>
        </p:xfrm>
        <a:graphic>
          <a:graphicData uri="http://schemas.openxmlformats.org/presentationml/2006/ole">
            <mc:AlternateContent xmlns:mc="http://schemas.openxmlformats.org/markup-compatibility/2006">
              <mc:Choice xmlns:v="urn:schemas-microsoft-com:vml" Requires="v">
                <p:oleObj spid="_x0000_s6612" name="Equation" r:id="rId3" imgW="1231560" imgH="685800" progId="Equation.DSMT4">
                  <p:embed/>
                </p:oleObj>
              </mc:Choice>
              <mc:Fallback>
                <p:oleObj name="Equation" r:id="rId3" imgW="1231560" imgH="685800" progId="Equation.DSMT4">
                  <p:embed/>
                  <p:pic>
                    <p:nvPicPr>
                      <p:cNvPr id="0" name="Object 7"/>
                      <p:cNvPicPr>
                        <a:picLocks noChangeAspect="1" noChangeArrowheads="1"/>
                      </p:cNvPicPr>
                      <p:nvPr/>
                    </p:nvPicPr>
                    <p:blipFill>
                      <a:blip r:embed="rId4"/>
                      <a:srcRect/>
                      <a:stretch>
                        <a:fillRect/>
                      </a:stretch>
                    </p:blipFill>
                    <p:spPr bwMode="auto">
                      <a:xfrm>
                        <a:off x="809443" y="4700019"/>
                        <a:ext cx="1878012" cy="1041400"/>
                      </a:xfrm>
                      <a:prstGeom prst="rect">
                        <a:avLst/>
                      </a:prstGeom>
                      <a:noFill/>
                    </p:spPr>
                  </p:pic>
                </p:oleObj>
              </mc:Fallback>
            </mc:AlternateContent>
          </a:graphicData>
        </a:graphic>
      </p:graphicFrame>
      <p:sp>
        <p:nvSpPr>
          <p:cNvPr id="35" name="正方形/長方形 34">
            <a:extLst>
              <a:ext uri="{FF2B5EF4-FFF2-40B4-BE49-F238E27FC236}">
                <a16:creationId xmlns:a16="http://schemas.microsoft.com/office/drawing/2014/main" id="{E829D466-3A6E-4CB2-B439-1E6762D291D8}"/>
              </a:ext>
            </a:extLst>
          </p:cNvPr>
          <p:cNvSpPr/>
          <p:nvPr/>
        </p:nvSpPr>
        <p:spPr>
          <a:xfrm>
            <a:off x="4695807" y="4365476"/>
            <a:ext cx="2776722" cy="1512160"/>
          </a:xfrm>
          <a:prstGeom prst="rect">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31D218F-2816-4220-BF77-3B5822A0122F}"/>
              </a:ext>
            </a:extLst>
          </p:cNvPr>
          <p:cNvSpPr>
            <a:spLocks noGrp="1"/>
          </p:cNvSpPr>
          <p:nvPr>
            <p:ph type="title"/>
          </p:nvPr>
        </p:nvSpPr>
        <p:spPr>
          <a:xfrm>
            <a:off x="990600" y="620688"/>
            <a:ext cx="7162800" cy="1143000"/>
          </a:xfrm>
        </p:spPr>
        <p:txBody>
          <a:bodyPr/>
          <a:lstStyle/>
          <a:p>
            <a:r>
              <a:rPr kumimoji="1" lang="ja-JP" altLang="en-US" sz="3500" dirty="0"/>
              <a:t>検定統計量①</a:t>
            </a:r>
            <a:br>
              <a:rPr kumimoji="1" lang="en-US" altLang="ja-JP" sz="3500" dirty="0"/>
            </a:br>
            <a:r>
              <a:rPr kumimoji="1" lang="ja-JP" altLang="en-US" sz="3500" dirty="0"/>
              <a:t>　母分散が既知の場合（ｚ検定）</a:t>
            </a:r>
          </a:p>
        </p:txBody>
      </p:sp>
      <p:graphicFrame>
        <p:nvGraphicFramePr>
          <p:cNvPr id="5" name="オブジェクト 4">
            <a:extLst>
              <a:ext uri="{FF2B5EF4-FFF2-40B4-BE49-F238E27FC236}">
                <a16:creationId xmlns:a16="http://schemas.microsoft.com/office/drawing/2014/main" id="{4848326E-7958-445E-8155-E3CACB394E4C}"/>
              </a:ext>
            </a:extLst>
          </p:cNvPr>
          <p:cNvGraphicFramePr>
            <a:graphicFrameLocks noChangeAspect="1"/>
          </p:cNvGraphicFramePr>
          <p:nvPr>
            <p:extLst>
              <p:ext uri="{D42A27DB-BD31-4B8C-83A1-F6EECF244321}">
                <p14:modId xmlns:p14="http://schemas.microsoft.com/office/powerpoint/2010/main" val="472280986"/>
              </p:ext>
            </p:extLst>
          </p:nvPr>
        </p:nvGraphicFramePr>
        <p:xfrm>
          <a:off x="1115616" y="2408970"/>
          <a:ext cx="1152128" cy="728082"/>
        </p:xfrm>
        <a:graphic>
          <a:graphicData uri="http://schemas.openxmlformats.org/presentationml/2006/ole">
            <mc:AlternateContent xmlns:mc="http://schemas.openxmlformats.org/markup-compatibility/2006">
              <mc:Choice xmlns:v="urn:schemas-microsoft-com:vml" Requires="v">
                <p:oleObj spid="_x0000_s6613" name="Equation" r:id="rId5" imgW="685800" imgH="431640" progId="Equation.DSMT4">
                  <p:embed/>
                </p:oleObj>
              </mc:Choice>
              <mc:Fallback>
                <p:oleObj name="Equation" r:id="rId5" imgW="685800" imgH="431640" progId="Equation.DSMT4">
                  <p:embed/>
                  <p:pic>
                    <p:nvPicPr>
                      <p:cNvPr id="0" name="Object 1"/>
                      <p:cNvPicPr>
                        <a:picLocks noChangeAspect="1" noChangeArrowheads="1"/>
                      </p:cNvPicPr>
                      <p:nvPr/>
                    </p:nvPicPr>
                    <p:blipFill>
                      <a:blip r:embed="rId6"/>
                      <a:srcRect/>
                      <a:stretch>
                        <a:fillRect/>
                      </a:stretch>
                    </p:blipFill>
                    <p:spPr bwMode="auto">
                      <a:xfrm>
                        <a:off x="1115616" y="2408970"/>
                        <a:ext cx="1152128" cy="728082"/>
                      </a:xfrm>
                      <a:prstGeom prst="rect">
                        <a:avLst/>
                      </a:prstGeom>
                      <a:noFill/>
                    </p:spPr>
                  </p:pic>
                </p:oleObj>
              </mc:Fallback>
            </mc:AlternateContent>
          </a:graphicData>
        </a:graphic>
      </p:graphicFrame>
      <p:graphicFrame>
        <p:nvGraphicFramePr>
          <p:cNvPr id="7" name="オブジェクト 6">
            <a:extLst>
              <a:ext uri="{FF2B5EF4-FFF2-40B4-BE49-F238E27FC236}">
                <a16:creationId xmlns:a16="http://schemas.microsoft.com/office/drawing/2014/main" id="{9230A200-D5DA-405F-9B8B-BF5A77ED899E}"/>
              </a:ext>
            </a:extLst>
          </p:cNvPr>
          <p:cNvGraphicFramePr>
            <a:graphicFrameLocks noChangeAspect="1"/>
          </p:cNvGraphicFramePr>
          <p:nvPr>
            <p:extLst>
              <p:ext uri="{D42A27DB-BD31-4B8C-83A1-F6EECF244321}">
                <p14:modId xmlns:p14="http://schemas.microsoft.com/office/powerpoint/2010/main" val="390586654"/>
              </p:ext>
            </p:extLst>
          </p:nvPr>
        </p:nvGraphicFramePr>
        <p:xfrm>
          <a:off x="3851920" y="2418615"/>
          <a:ext cx="2808314" cy="746809"/>
        </p:xfrm>
        <a:graphic>
          <a:graphicData uri="http://schemas.openxmlformats.org/presentationml/2006/ole">
            <mc:AlternateContent xmlns:mc="http://schemas.openxmlformats.org/markup-compatibility/2006">
              <mc:Choice xmlns:v="urn:schemas-microsoft-com:vml" Requires="v">
                <p:oleObj spid="_x0000_s6614" name="Equation" r:id="rId7" imgW="1714320" imgH="457200" progId="Equation.DSMT4">
                  <p:embed/>
                </p:oleObj>
              </mc:Choice>
              <mc:Fallback>
                <p:oleObj name="Equation" r:id="rId7" imgW="1714320" imgH="457200" progId="Equation.DSMT4">
                  <p:embed/>
                  <p:pic>
                    <p:nvPicPr>
                      <p:cNvPr id="0" name="Object 3"/>
                      <p:cNvPicPr>
                        <a:picLocks noChangeAspect="1" noChangeArrowheads="1"/>
                      </p:cNvPicPr>
                      <p:nvPr/>
                    </p:nvPicPr>
                    <p:blipFill>
                      <a:blip r:embed="rId8"/>
                      <a:srcRect/>
                      <a:stretch>
                        <a:fillRect/>
                      </a:stretch>
                    </p:blipFill>
                    <p:spPr bwMode="auto">
                      <a:xfrm>
                        <a:off x="3851920" y="2418615"/>
                        <a:ext cx="2808314" cy="746809"/>
                      </a:xfrm>
                      <a:prstGeom prst="rect">
                        <a:avLst/>
                      </a:prstGeom>
                      <a:noFill/>
                    </p:spPr>
                  </p:pic>
                </p:oleObj>
              </mc:Fallback>
            </mc:AlternateContent>
          </a:graphicData>
        </a:graphic>
      </p:graphicFrame>
      <p:graphicFrame>
        <p:nvGraphicFramePr>
          <p:cNvPr id="9" name="オブジェクト 8">
            <a:extLst>
              <a:ext uri="{FF2B5EF4-FFF2-40B4-BE49-F238E27FC236}">
                <a16:creationId xmlns:a16="http://schemas.microsoft.com/office/drawing/2014/main" id="{FBAB5BF8-B9A6-47CF-9B8A-F0D0BFDA2A75}"/>
              </a:ext>
            </a:extLst>
          </p:cNvPr>
          <p:cNvGraphicFramePr>
            <a:graphicFrameLocks noChangeAspect="1"/>
          </p:cNvGraphicFramePr>
          <p:nvPr>
            <p:extLst>
              <p:ext uri="{D42A27DB-BD31-4B8C-83A1-F6EECF244321}">
                <p14:modId xmlns:p14="http://schemas.microsoft.com/office/powerpoint/2010/main" val="3073986486"/>
              </p:ext>
            </p:extLst>
          </p:nvPr>
        </p:nvGraphicFramePr>
        <p:xfrm>
          <a:off x="5868144" y="3196870"/>
          <a:ext cx="2670175" cy="639762"/>
        </p:xfrm>
        <a:graphic>
          <a:graphicData uri="http://schemas.openxmlformats.org/presentationml/2006/ole">
            <mc:AlternateContent xmlns:mc="http://schemas.openxmlformats.org/markup-compatibility/2006">
              <mc:Choice xmlns:v="urn:schemas-microsoft-com:vml" Requires="v">
                <p:oleObj spid="_x0000_s6615" name="Equation" r:id="rId9" imgW="2070000" imgH="495000" progId="Equation.DSMT4">
                  <p:embed/>
                </p:oleObj>
              </mc:Choice>
              <mc:Fallback>
                <p:oleObj name="Equation" r:id="rId9" imgW="2070000" imgH="495000" progId="Equation.DSMT4">
                  <p:embed/>
                  <p:pic>
                    <p:nvPicPr>
                      <p:cNvPr id="0" name="Object 5"/>
                      <p:cNvPicPr>
                        <a:picLocks noChangeAspect="1" noChangeArrowheads="1"/>
                      </p:cNvPicPr>
                      <p:nvPr/>
                    </p:nvPicPr>
                    <p:blipFill>
                      <a:blip r:embed="rId10"/>
                      <a:srcRect/>
                      <a:stretch>
                        <a:fillRect/>
                      </a:stretch>
                    </p:blipFill>
                    <p:spPr bwMode="auto">
                      <a:xfrm>
                        <a:off x="5868144" y="3196870"/>
                        <a:ext cx="2670175" cy="639762"/>
                      </a:xfrm>
                      <a:prstGeom prst="rect">
                        <a:avLst/>
                      </a:prstGeom>
                      <a:noFill/>
                    </p:spPr>
                  </p:pic>
                </p:oleObj>
              </mc:Fallback>
            </mc:AlternateContent>
          </a:graphicData>
        </a:graphic>
      </p:graphicFrame>
      <p:sp>
        <p:nvSpPr>
          <p:cNvPr id="12" name="テキスト ボックス 11">
            <a:extLst>
              <a:ext uri="{FF2B5EF4-FFF2-40B4-BE49-F238E27FC236}">
                <a16:creationId xmlns:a16="http://schemas.microsoft.com/office/drawing/2014/main" id="{FB365C0F-A01A-4E43-B554-5160F4CBD188}"/>
              </a:ext>
            </a:extLst>
          </p:cNvPr>
          <p:cNvSpPr txBox="1"/>
          <p:nvPr/>
        </p:nvSpPr>
        <p:spPr>
          <a:xfrm>
            <a:off x="709940" y="2033010"/>
            <a:ext cx="2236510" cy="338554"/>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標本平均の標準化変量</a:t>
            </a:r>
          </a:p>
        </p:txBody>
      </p:sp>
      <p:sp>
        <p:nvSpPr>
          <p:cNvPr id="13" name="テキスト ボックス 12">
            <a:extLst>
              <a:ext uri="{FF2B5EF4-FFF2-40B4-BE49-F238E27FC236}">
                <a16:creationId xmlns:a16="http://schemas.microsoft.com/office/drawing/2014/main" id="{A0105DB1-3A6E-445B-95C2-4324AF5C7892}"/>
              </a:ext>
            </a:extLst>
          </p:cNvPr>
          <p:cNvSpPr txBox="1"/>
          <p:nvPr/>
        </p:nvSpPr>
        <p:spPr>
          <a:xfrm>
            <a:off x="3707904" y="2048615"/>
            <a:ext cx="2646878" cy="338554"/>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標本平均の差の標準化変量</a:t>
            </a:r>
          </a:p>
        </p:txBody>
      </p:sp>
      <p:cxnSp>
        <p:nvCxnSpPr>
          <p:cNvPr id="15" name="直線矢印コネクタ 14">
            <a:extLst>
              <a:ext uri="{FF2B5EF4-FFF2-40B4-BE49-F238E27FC236}">
                <a16:creationId xmlns:a16="http://schemas.microsoft.com/office/drawing/2014/main" id="{53679FA6-517B-4B71-956A-D5D26D2A76F9}"/>
              </a:ext>
            </a:extLst>
          </p:cNvPr>
          <p:cNvCxnSpPr>
            <a:cxnSpLocks/>
          </p:cNvCxnSpPr>
          <p:nvPr/>
        </p:nvCxnSpPr>
        <p:spPr>
          <a:xfrm>
            <a:off x="2483768" y="2773011"/>
            <a:ext cx="1296144" cy="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矢印: 折線 16">
            <a:extLst>
              <a:ext uri="{FF2B5EF4-FFF2-40B4-BE49-F238E27FC236}">
                <a16:creationId xmlns:a16="http://schemas.microsoft.com/office/drawing/2014/main" id="{1890AA48-8B85-4215-BC3E-52285C73C472}"/>
              </a:ext>
            </a:extLst>
          </p:cNvPr>
          <p:cNvSpPr/>
          <p:nvPr/>
        </p:nvSpPr>
        <p:spPr>
          <a:xfrm rot="16200000">
            <a:off x="5333234" y="3087787"/>
            <a:ext cx="473617" cy="496839"/>
          </a:xfrm>
          <a:prstGeom prst="bentArrow">
            <a:avLst>
              <a:gd name="adj1" fmla="val 9849"/>
              <a:gd name="adj2" fmla="val 15196"/>
              <a:gd name="adj3" fmla="val 25000"/>
              <a:gd name="adj4" fmla="val 4375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86E9E638-C217-4B78-88A3-019D35FE1046}"/>
              </a:ext>
            </a:extLst>
          </p:cNvPr>
          <p:cNvSpPr txBox="1"/>
          <p:nvPr/>
        </p:nvSpPr>
        <p:spPr>
          <a:xfrm>
            <a:off x="6084168" y="3645024"/>
            <a:ext cx="1338828"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分散の加法性</a:t>
            </a: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42ADDD1D-0AB4-4E4D-A47A-04B23A32E1A2}"/>
                  </a:ext>
                </a:extLst>
              </p:cNvPr>
              <p:cNvSpPr txBox="1"/>
              <p:nvPr/>
            </p:nvSpPr>
            <p:spPr>
              <a:xfrm>
                <a:off x="2472084" y="2790526"/>
                <a:ext cx="1289969" cy="338554"/>
              </a:xfrm>
              <a:prstGeom prst="rect">
                <a:avLst/>
              </a:prstGeom>
              <a:noFill/>
            </p:spPr>
            <p:txBody>
              <a:bodyPr wrap="none" rtlCol="0">
                <a:spAutoFit/>
              </a:bodyPr>
              <a:lstStyle/>
              <a:p>
                <a14:m>
                  <m:oMath xmlns:m="http://schemas.openxmlformats.org/officeDocument/2006/math">
                    <m:acc>
                      <m:accPr>
                        <m:chr m:val="̅"/>
                        <m:ctrlPr>
                          <a:rPr kumimoji="1" lang="en-US" altLang="ja-JP" sz="16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600" i="1">
                            <a:solidFill>
                              <a:schemeClr val="bg1"/>
                            </a:solidFill>
                            <a:latin typeface="Cambria Math" panose="02040503050406030204" pitchFamily="18" charset="0"/>
                            <a:ea typeface="ＭＳ Ｐゴシック" panose="020B0600070205080204" pitchFamily="50" charset="-128"/>
                          </a:rPr>
                          <m:t>𝑥</m:t>
                        </m:r>
                      </m:e>
                    </m:acc>
                  </m:oMath>
                </a14:m>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a:t>
                </a:r>
                <a14:m>
                  <m:oMath xmlns:m="http://schemas.openxmlformats.org/officeDocument/2006/math">
                    <m:acc>
                      <m:accPr>
                        <m:chr m:val="̅"/>
                        <m:ctrlPr>
                          <a:rPr kumimoji="1" lang="en-US" altLang="ja-JP" sz="1600" i="1">
                            <a:solidFill>
                              <a:schemeClr val="bg1"/>
                            </a:solidFill>
                            <a:latin typeface="Cambria Math" panose="02040503050406030204" pitchFamily="18" charset="0"/>
                          </a:rPr>
                        </m:ctrlPr>
                      </m:accPr>
                      <m:e>
                        <m:r>
                          <a:rPr kumimoji="1" lang="en-US" altLang="ja-JP" sz="1600" i="1">
                            <a:solidFill>
                              <a:schemeClr val="bg1"/>
                            </a:solidFill>
                            <a:latin typeface="Cambria Math" panose="02040503050406030204" pitchFamily="18" charset="0"/>
                          </a:rPr>
                          <m:t>𝑥</m:t>
                        </m:r>
                      </m:e>
                    </m:acc>
                    <m:r>
                      <a:rPr kumimoji="1" lang="en-US" altLang="ja-JP" sz="1600" b="0" i="1" baseline="-25000" smtClean="0">
                        <a:solidFill>
                          <a:schemeClr val="bg1"/>
                        </a:solidFill>
                        <a:latin typeface="Cambria Math" panose="02040503050406030204" pitchFamily="18" charset="0"/>
                      </a:rPr>
                      <m:t>1</m:t>
                    </m:r>
                    <m:r>
                      <a:rPr kumimoji="1" lang="en-US" altLang="ja-JP" sz="1600" b="0" i="1" smtClean="0">
                        <a:solidFill>
                          <a:schemeClr val="bg1"/>
                        </a:solidFill>
                        <a:latin typeface="Cambria Math" panose="02040503050406030204" pitchFamily="18" charset="0"/>
                      </a:rPr>
                      <m:t>−</m:t>
                    </m:r>
                    <m:acc>
                      <m:accPr>
                        <m:chr m:val="̅"/>
                        <m:ctrlPr>
                          <a:rPr kumimoji="1" lang="en-US" altLang="ja-JP" sz="1600" i="1">
                            <a:solidFill>
                              <a:schemeClr val="bg1"/>
                            </a:solidFill>
                            <a:latin typeface="Cambria Math" panose="02040503050406030204" pitchFamily="18" charset="0"/>
                          </a:rPr>
                        </m:ctrlPr>
                      </m:accPr>
                      <m:e>
                        <m:r>
                          <a:rPr kumimoji="1" lang="en-US" altLang="ja-JP" sz="1600" i="1">
                            <a:solidFill>
                              <a:schemeClr val="bg1"/>
                            </a:solidFill>
                            <a:latin typeface="Cambria Math" panose="02040503050406030204" pitchFamily="18" charset="0"/>
                          </a:rPr>
                          <m:t>𝑥</m:t>
                        </m:r>
                      </m:e>
                    </m:acc>
                  </m:oMath>
                </a14:m>
                <a:r>
                  <a:rPr kumimoji="1" lang="en-US" altLang="ja-JP" sz="1600" baseline="-25000" dirty="0">
                    <a:solidFill>
                      <a:schemeClr val="bg1"/>
                    </a:solidFill>
                    <a:latin typeface="ＭＳ Ｐゴシック" panose="020B0600070205080204" pitchFamily="50" charset="-128"/>
                    <a:cs typeface="Meiryo UI" pitchFamily="50" charset="-128"/>
                  </a:rPr>
                  <a:t>2</a:t>
                </a:r>
                <a:r>
                  <a:rPr kumimoji="1" lang="ja-JP" altLang="en-US" sz="1600" dirty="0">
                    <a:solidFill>
                      <a:schemeClr val="bg1"/>
                    </a:solidFill>
                    <a:latin typeface="ＭＳ Ｐゴシック" panose="020B0600070205080204" pitchFamily="50" charset="-128"/>
                    <a:cs typeface="Meiryo UI" pitchFamily="50" charset="-128"/>
                  </a:rPr>
                  <a:t>に</a:t>
                </a:r>
                <a:endParaRPr kumimoji="1" lang="ja-JP" altLang="en-US" sz="16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19" name="テキスト ボックス 18">
                <a:extLst>
                  <a:ext uri="{FF2B5EF4-FFF2-40B4-BE49-F238E27FC236}">
                    <a16:creationId xmlns:a16="http://schemas.microsoft.com/office/drawing/2014/main" id="{42ADDD1D-0AB4-4E4D-A47A-04B23A32E1A2}"/>
                  </a:ext>
                </a:extLst>
              </p:cNvPr>
              <p:cNvSpPr txBox="1">
                <a:spLocks noRot="1" noChangeAspect="1" noMove="1" noResize="1" noEditPoints="1" noAdjustHandles="1" noChangeArrowheads="1" noChangeShapeType="1" noTextEdit="1"/>
              </p:cNvSpPr>
              <p:nvPr/>
            </p:nvSpPr>
            <p:spPr>
              <a:xfrm>
                <a:off x="2472084" y="2790526"/>
                <a:ext cx="1289969" cy="338554"/>
              </a:xfrm>
              <a:prstGeom prst="rect">
                <a:avLst/>
              </a:prstGeom>
              <a:blipFill>
                <a:blip r:embed="rId11"/>
                <a:stretch>
                  <a:fillRect t="-7273" r="-948" b="-21818"/>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F3D492ED-2EBC-4DCC-9944-AD65162F0C14}"/>
              </a:ext>
            </a:extLst>
          </p:cNvPr>
          <p:cNvSpPr txBox="1"/>
          <p:nvPr/>
        </p:nvSpPr>
        <p:spPr>
          <a:xfrm>
            <a:off x="4695807" y="4387365"/>
            <a:ext cx="2776722" cy="338554"/>
          </a:xfrm>
          <a:prstGeom prst="rect">
            <a:avLst/>
          </a:prstGeom>
          <a:noFill/>
        </p:spPr>
        <p:txBody>
          <a:bodyPr wrap="none" rtlCol="0">
            <a:spAutoFit/>
          </a:bodyPr>
          <a:lstStyle/>
          <a:p>
            <a:pPr algn="l"/>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検定の統計量（対応なし</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a:t>
            </a:r>
          </a:p>
        </p:txBody>
      </p:sp>
      <p:sp>
        <p:nvSpPr>
          <p:cNvPr id="22" name="テキスト ボックス 21">
            <a:extLst>
              <a:ext uri="{FF2B5EF4-FFF2-40B4-BE49-F238E27FC236}">
                <a16:creationId xmlns:a16="http://schemas.microsoft.com/office/drawing/2014/main" id="{08DF3A9C-18D7-4C03-A20B-00AAD5A2EE9D}"/>
              </a:ext>
            </a:extLst>
          </p:cNvPr>
          <p:cNvSpPr txBox="1"/>
          <p:nvPr/>
        </p:nvSpPr>
        <p:spPr>
          <a:xfrm>
            <a:off x="4312207" y="3267417"/>
            <a:ext cx="1146468"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母標準誤差</a:t>
            </a:r>
          </a:p>
        </p:txBody>
      </p:sp>
      <p:graphicFrame>
        <p:nvGraphicFramePr>
          <p:cNvPr id="23" name="オブジェクト 22">
            <a:extLst>
              <a:ext uri="{FF2B5EF4-FFF2-40B4-BE49-F238E27FC236}">
                <a16:creationId xmlns:a16="http://schemas.microsoft.com/office/drawing/2014/main" id="{FD4EF21D-7EAB-4C66-AC64-3FDE60C58D22}"/>
              </a:ext>
            </a:extLst>
          </p:cNvPr>
          <p:cNvGraphicFramePr>
            <a:graphicFrameLocks noChangeAspect="1"/>
          </p:cNvGraphicFramePr>
          <p:nvPr>
            <p:extLst>
              <p:ext uri="{D42A27DB-BD31-4B8C-83A1-F6EECF244321}">
                <p14:modId xmlns:p14="http://schemas.microsoft.com/office/powerpoint/2010/main" val="561607661"/>
              </p:ext>
            </p:extLst>
          </p:nvPr>
        </p:nvGraphicFramePr>
        <p:xfrm>
          <a:off x="4775265" y="4725919"/>
          <a:ext cx="2149475" cy="1079500"/>
        </p:xfrm>
        <a:graphic>
          <a:graphicData uri="http://schemas.openxmlformats.org/presentationml/2006/ole">
            <mc:AlternateContent xmlns:mc="http://schemas.openxmlformats.org/markup-compatibility/2006">
              <mc:Choice xmlns:v="urn:schemas-microsoft-com:vml" Requires="v">
                <p:oleObj spid="_x0000_s6616" name="Equation" r:id="rId12" imgW="1409400" imgH="711000" progId="Equation.DSMT4">
                  <p:embed/>
                </p:oleObj>
              </mc:Choice>
              <mc:Fallback>
                <p:oleObj name="Equation" r:id="rId12" imgW="1409400" imgH="711000" progId="Equation.DSMT4">
                  <p:embed/>
                  <p:pic>
                    <p:nvPicPr>
                      <p:cNvPr id="11" name="オブジェクト 10">
                        <a:extLst>
                          <a:ext uri="{FF2B5EF4-FFF2-40B4-BE49-F238E27FC236}">
                            <a16:creationId xmlns:a16="http://schemas.microsoft.com/office/drawing/2014/main" id="{9AD6B4FF-7EE5-418C-92E4-E92D3EE5D025}"/>
                          </a:ext>
                        </a:extLst>
                      </p:cNvPr>
                      <p:cNvPicPr>
                        <a:picLocks noChangeAspect="1" noChangeArrowheads="1"/>
                      </p:cNvPicPr>
                      <p:nvPr/>
                    </p:nvPicPr>
                    <p:blipFill>
                      <a:blip r:embed="rId13"/>
                      <a:srcRect/>
                      <a:stretch>
                        <a:fillRect/>
                      </a:stretch>
                    </p:blipFill>
                    <p:spPr bwMode="auto">
                      <a:xfrm>
                        <a:off x="4775265" y="4725919"/>
                        <a:ext cx="2149475" cy="1079500"/>
                      </a:xfrm>
                      <a:prstGeom prst="rect">
                        <a:avLst/>
                      </a:prstGeom>
                      <a:noFill/>
                    </p:spPr>
                  </p:pic>
                </p:oleObj>
              </mc:Fallback>
            </mc:AlternateContent>
          </a:graphicData>
        </a:graphic>
      </p:graphicFrame>
      <p:sp>
        <p:nvSpPr>
          <p:cNvPr id="24" name="テキスト ボックス 23">
            <a:extLst>
              <a:ext uri="{FF2B5EF4-FFF2-40B4-BE49-F238E27FC236}">
                <a16:creationId xmlns:a16="http://schemas.microsoft.com/office/drawing/2014/main" id="{164F512E-53D3-479D-BE2A-A24A594FD644}"/>
              </a:ext>
            </a:extLst>
          </p:cNvPr>
          <p:cNvSpPr txBox="1"/>
          <p:nvPr/>
        </p:nvSpPr>
        <p:spPr>
          <a:xfrm>
            <a:off x="2362802" y="5444306"/>
            <a:ext cx="2281394" cy="553998"/>
          </a:xfrm>
          <a:prstGeom prst="rect">
            <a:avLst/>
          </a:prstGeom>
          <a:noFill/>
        </p:spPr>
        <p:txBody>
          <a:bodyPr wrap="non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帰無仮説の下では</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等分散</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en-US" altLang="ja-JP"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として外に出せる）</a:t>
            </a:r>
          </a:p>
        </p:txBody>
      </p:sp>
      <p:cxnSp>
        <p:nvCxnSpPr>
          <p:cNvPr id="25" name="直線矢印コネクタ 24">
            <a:extLst>
              <a:ext uri="{FF2B5EF4-FFF2-40B4-BE49-F238E27FC236}">
                <a16:creationId xmlns:a16="http://schemas.microsoft.com/office/drawing/2014/main" id="{00E97E90-93DC-4783-894B-2343AD8A60ED}"/>
              </a:ext>
            </a:extLst>
          </p:cNvPr>
          <p:cNvCxnSpPr>
            <a:cxnSpLocks/>
          </p:cNvCxnSpPr>
          <p:nvPr/>
        </p:nvCxnSpPr>
        <p:spPr>
          <a:xfrm>
            <a:off x="2687455" y="5019148"/>
            <a:ext cx="1891193" cy="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3445D86D-37C7-475E-9CEB-0AEE52BA8F79}"/>
              </a:ext>
            </a:extLst>
          </p:cNvPr>
          <p:cNvCxnSpPr>
            <a:cxnSpLocks/>
          </p:cNvCxnSpPr>
          <p:nvPr/>
        </p:nvCxnSpPr>
        <p:spPr>
          <a:xfrm flipH="1" flipV="1">
            <a:off x="2276352" y="5268550"/>
            <a:ext cx="333291" cy="207496"/>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9D3AF93C-AE88-4520-AD86-031E736A68A2}"/>
              </a:ext>
            </a:extLst>
          </p:cNvPr>
          <p:cNvCxnSpPr>
            <a:cxnSpLocks/>
          </p:cNvCxnSpPr>
          <p:nvPr/>
        </p:nvCxnSpPr>
        <p:spPr>
          <a:xfrm flipH="1">
            <a:off x="2657785" y="4528140"/>
            <a:ext cx="167882" cy="207188"/>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35C224E2-7B2F-4364-BFA3-948D33D19469}"/>
              </a:ext>
            </a:extLst>
          </p:cNvPr>
          <p:cNvSpPr txBox="1"/>
          <p:nvPr/>
        </p:nvSpPr>
        <p:spPr>
          <a:xfrm>
            <a:off x="1565380" y="4235922"/>
            <a:ext cx="1800493" cy="323165"/>
          </a:xfrm>
          <a:prstGeom prst="rect">
            <a:avLst/>
          </a:prstGeom>
          <a:noFill/>
        </p:spPr>
        <p:txBody>
          <a:bodyPr wrap="non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帰無仮説の下では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6" name="テキスト ボックス 35">
            <a:extLst>
              <a:ext uri="{FF2B5EF4-FFF2-40B4-BE49-F238E27FC236}">
                <a16:creationId xmlns:a16="http://schemas.microsoft.com/office/drawing/2014/main" id="{0B5811B3-0E4C-4FE2-A8FD-7EE55FF0BC94}"/>
              </a:ext>
            </a:extLst>
          </p:cNvPr>
          <p:cNvSpPr txBox="1"/>
          <p:nvPr/>
        </p:nvSpPr>
        <p:spPr>
          <a:xfrm>
            <a:off x="675015" y="3877587"/>
            <a:ext cx="3903633" cy="323165"/>
          </a:xfrm>
          <a:prstGeom prst="rect">
            <a:avLst/>
          </a:prstGeom>
          <a:noFill/>
        </p:spPr>
        <p:txBody>
          <a:bodyPr wrap="non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検定統計量は帰無仮説が正しい場合を考える</a:t>
            </a:r>
          </a:p>
        </p:txBody>
      </p:sp>
      <p:sp>
        <p:nvSpPr>
          <p:cNvPr id="37" name="矢印: 折線 36">
            <a:extLst>
              <a:ext uri="{FF2B5EF4-FFF2-40B4-BE49-F238E27FC236}">
                <a16:creationId xmlns:a16="http://schemas.microsoft.com/office/drawing/2014/main" id="{19A28C12-A92F-4593-901A-07F0B85C7D18}"/>
              </a:ext>
            </a:extLst>
          </p:cNvPr>
          <p:cNvSpPr/>
          <p:nvPr/>
        </p:nvSpPr>
        <p:spPr>
          <a:xfrm rot="16200000">
            <a:off x="5732680" y="5533533"/>
            <a:ext cx="473617" cy="496839"/>
          </a:xfrm>
          <a:prstGeom prst="bentArrow">
            <a:avLst>
              <a:gd name="adj1" fmla="val 9849"/>
              <a:gd name="adj2" fmla="val 15196"/>
              <a:gd name="adj3" fmla="val 25000"/>
              <a:gd name="adj4" fmla="val 43750"/>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テキスト ボックス 37">
            <a:extLst>
              <a:ext uri="{FF2B5EF4-FFF2-40B4-BE49-F238E27FC236}">
                <a16:creationId xmlns:a16="http://schemas.microsoft.com/office/drawing/2014/main" id="{F96CE2E5-30F6-4450-8CA1-B54022C0661E}"/>
              </a:ext>
            </a:extLst>
          </p:cNvPr>
          <p:cNvSpPr txBox="1"/>
          <p:nvPr/>
        </p:nvSpPr>
        <p:spPr>
          <a:xfrm>
            <a:off x="6195196" y="5836721"/>
            <a:ext cx="2400016" cy="323165"/>
          </a:xfrm>
          <a:prstGeom prst="rect">
            <a:avLst/>
          </a:prstGeom>
          <a:noFill/>
        </p:spPr>
        <p:txBody>
          <a:bodyPr wrap="non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母分散がわかっている必要</a:t>
            </a:r>
          </a:p>
        </p:txBody>
      </p:sp>
      <p:sp>
        <p:nvSpPr>
          <p:cNvPr id="39" name="楕円 38">
            <a:extLst>
              <a:ext uri="{FF2B5EF4-FFF2-40B4-BE49-F238E27FC236}">
                <a16:creationId xmlns:a16="http://schemas.microsoft.com/office/drawing/2014/main" id="{AF560523-C14B-4454-960F-EB351BFA85CE}"/>
              </a:ext>
            </a:extLst>
          </p:cNvPr>
          <p:cNvSpPr/>
          <p:nvPr/>
        </p:nvSpPr>
        <p:spPr>
          <a:xfrm>
            <a:off x="5646746" y="5220719"/>
            <a:ext cx="297268" cy="334477"/>
          </a:xfrm>
          <a:prstGeom prst="ellipse">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26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35" grpId="0" animBg="1"/>
      <p:bldP spid="13" grpId="0"/>
      <p:bldP spid="17" grpId="0" animBg="1"/>
      <p:bldP spid="18" grpId="0"/>
      <p:bldP spid="19" grpId="0"/>
      <p:bldP spid="21" grpId="0"/>
      <p:bldP spid="22" grpId="0"/>
      <p:bldP spid="24" grpId="0"/>
      <p:bldP spid="33" grpId="0"/>
      <p:bldP spid="36" grpId="0"/>
      <p:bldP spid="37" grpId="0" animBg="1"/>
      <p:bldP spid="38" grpId="0"/>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EB24E-6AC0-4706-BD1F-47A84CE82FB3}"/>
              </a:ext>
            </a:extLst>
          </p:cNvPr>
          <p:cNvSpPr>
            <a:spLocks noGrp="1"/>
          </p:cNvSpPr>
          <p:nvPr>
            <p:ph type="title"/>
          </p:nvPr>
        </p:nvSpPr>
        <p:spPr>
          <a:xfrm>
            <a:off x="837084" y="613757"/>
            <a:ext cx="7469832" cy="1143000"/>
          </a:xfrm>
        </p:spPr>
        <p:txBody>
          <a:bodyPr/>
          <a:lstStyle/>
          <a:p>
            <a:r>
              <a:rPr kumimoji="1" lang="ja-JP" altLang="en-US" sz="3500" dirty="0"/>
              <a:t>対応のない</a:t>
            </a:r>
            <a:r>
              <a:rPr kumimoji="1" lang="en-US" altLang="ja-JP" sz="3500" dirty="0"/>
              <a:t>2</a:t>
            </a:r>
            <a:r>
              <a:rPr kumimoji="1" lang="ja-JP" altLang="en-US" sz="3500" dirty="0"/>
              <a:t>群の平均の差の</a:t>
            </a:r>
            <a:r>
              <a:rPr kumimoji="1" lang="en-US" altLang="ja-JP" sz="3500" dirty="0"/>
              <a:t>z</a:t>
            </a:r>
            <a:r>
              <a:rPr kumimoji="1" lang="ja-JP" altLang="en-US" sz="3500" dirty="0"/>
              <a:t>検定</a:t>
            </a:r>
          </a:p>
        </p:txBody>
      </p:sp>
      <p:sp>
        <p:nvSpPr>
          <p:cNvPr id="4" name="コンテンツ プレースホルダー 5">
            <a:extLst>
              <a:ext uri="{FF2B5EF4-FFF2-40B4-BE49-F238E27FC236}">
                <a16:creationId xmlns:a16="http://schemas.microsoft.com/office/drawing/2014/main" id="{906C0FE4-888B-4AF7-BD80-DDC3DCD459C3}"/>
              </a:ext>
            </a:extLst>
          </p:cNvPr>
          <p:cNvSpPr txBox="1">
            <a:spLocks/>
          </p:cNvSpPr>
          <p:nvPr/>
        </p:nvSpPr>
        <p:spPr bwMode="auto">
          <a:xfrm>
            <a:off x="1835696" y="2348880"/>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5" name="直線コネクタ 4">
            <a:extLst>
              <a:ext uri="{FF2B5EF4-FFF2-40B4-BE49-F238E27FC236}">
                <a16:creationId xmlns:a16="http://schemas.microsoft.com/office/drawing/2014/main" id="{A34FA507-5657-4041-ADEF-3AEB5AD4FFFA}"/>
              </a:ext>
            </a:extLst>
          </p:cNvPr>
          <p:cNvCxnSpPr>
            <a:cxnSpLocks/>
            <a:stCxn id="4" idx="0"/>
          </p:cNvCxnSpPr>
          <p:nvPr/>
        </p:nvCxnSpPr>
        <p:spPr>
          <a:xfrm>
            <a:off x="1835696" y="4164117"/>
            <a:ext cx="4317007" cy="27344"/>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CB8076B7-B2EE-440B-99B7-C6CE18F72D5D}"/>
              </a:ext>
            </a:extLst>
          </p:cNvPr>
          <p:cNvCxnSpPr>
            <a:cxnSpLocks/>
            <a:endCxn id="4" idx="2"/>
          </p:cNvCxnSpPr>
          <p:nvPr/>
        </p:nvCxnSpPr>
        <p:spPr>
          <a:xfrm flipV="1">
            <a:off x="3868574" y="2348885"/>
            <a:ext cx="1905" cy="1122771"/>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73BFCDDC-4198-4C8C-A495-C996AF7A3AD4}"/>
              </a:ext>
            </a:extLst>
          </p:cNvPr>
          <p:cNvSpPr txBox="1"/>
          <p:nvPr/>
        </p:nvSpPr>
        <p:spPr>
          <a:xfrm>
            <a:off x="3674525" y="4177789"/>
            <a:ext cx="405967" cy="400110"/>
          </a:xfrm>
          <a:prstGeom prst="rect">
            <a:avLst/>
          </a:prstGeom>
          <a:noFill/>
        </p:spPr>
        <p:txBody>
          <a:bodyPr wrap="square" rtlCol="0">
            <a:spAutoFit/>
          </a:bodyPr>
          <a:lstStyle/>
          <a:p>
            <a:pPr algn="ctr"/>
            <a:r>
              <a:rPr kumimoji="1" lang="en-US" altLang="ja-JP" sz="2000" b="1" dirty="0">
                <a:solidFill>
                  <a:schemeClr val="bg1"/>
                </a:solidFill>
                <a:ea typeface="ＭＳ Ｐゴシック" panose="020B0600070205080204" pitchFamily="50" charset="-128"/>
                <a:cs typeface="Times New Roman" panose="02020603050405020304" pitchFamily="18" charset="0"/>
              </a:rPr>
              <a:t>0</a:t>
            </a:r>
            <a:endParaRPr kumimoji="1" lang="ja-JP" altLang="en-US" sz="2000" b="1" baseline="-25000" dirty="0">
              <a:solidFill>
                <a:schemeClr val="bg1"/>
              </a:solidFill>
              <a:ea typeface="ＭＳ Ｐゴシック" panose="020B060007020508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37280A8-01B8-4F7E-897E-7701E9445F47}"/>
              </a:ext>
            </a:extLst>
          </p:cNvPr>
          <p:cNvSpPr txBox="1"/>
          <p:nvPr/>
        </p:nvSpPr>
        <p:spPr>
          <a:xfrm>
            <a:off x="3072337" y="3406110"/>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p>
        </p:txBody>
      </p:sp>
      <p:cxnSp>
        <p:nvCxnSpPr>
          <p:cNvPr id="10" name="直線コネクタ 9">
            <a:extLst>
              <a:ext uri="{FF2B5EF4-FFF2-40B4-BE49-F238E27FC236}">
                <a16:creationId xmlns:a16="http://schemas.microsoft.com/office/drawing/2014/main" id="{0802E0A1-F0A1-4413-AB55-B695525988DF}"/>
              </a:ext>
            </a:extLst>
          </p:cNvPr>
          <p:cNvCxnSpPr>
            <a:cxnSpLocks/>
          </p:cNvCxnSpPr>
          <p:nvPr/>
        </p:nvCxnSpPr>
        <p:spPr>
          <a:xfrm flipV="1">
            <a:off x="3868573" y="3694680"/>
            <a:ext cx="1" cy="496782"/>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5EB9F15D-5E26-43E9-B386-877161FEE189}"/>
              </a:ext>
            </a:extLst>
          </p:cNvPr>
          <p:cNvPicPr>
            <a:picLocks noChangeAspect="1"/>
          </p:cNvPicPr>
          <p:nvPr/>
        </p:nvPicPr>
        <p:blipFill rotWithShape="1">
          <a:blip r:embed="rId4"/>
          <a:srcRect l="71939"/>
          <a:stretch/>
        </p:blipFill>
        <p:spPr>
          <a:xfrm>
            <a:off x="4916867" y="2323706"/>
            <a:ext cx="1207805" cy="1883827"/>
          </a:xfrm>
          <a:prstGeom prst="rect">
            <a:avLst/>
          </a:prstGeom>
        </p:spPr>
      </p:pic>
      <p:pic>
        <p:nvPicPr>
          <p:cNvPr id="12" name="図 11">
            <a:extLst>
              <a:ext uri="{FF2B5EF4-FFF2-40B4-BE49-F238E27FC236}">
                <a16:creationId xmlns:a16="http://schemas.microsoft.com/office/drawing/2014/main" id="{0DCC043E-5653-41E1-AF17-3D5536162FD6}"/>
              </a:ext>
            </a:extLst>
          </p:cNvPr>
          <p:cNvPicPr>
            <a:picLocks noChangeAspect="1"/>
          </p:cNvPicPr>
          <p:nvPr/>
        </p:nvPicPr>
        <p:blipFill rotWithShape="1">
          <a:blip r:embed="rId4"/>
          <a:srcRect r="74698"/>
          <a:stretch/>
        </p:blipFill>
        <p:spPr>
          <a:xfrm>
            <a:off x="1861358" y="2307634"/>
            <a:ext cx="1089011" cy="1883827"/>
          </a:xfrm>
          <a:prstGeom prst="rect">
            <a:avLst/>
          </a:prstGeom>
        </p:spPr>
      </p:pic>
      <p:cxnSp>
        <p:nvCxnSpPr>
          <p:cNvPr id="14" name="直線矢印コネクタ 13">
            <a:extLst>
              <a:ext uri="{FF2B5EF4-FFF2-40B4-BE49-F238E27FC236}">
                <a16:creationId xmlns:a16="http://schemas.microsoft.com/office/drawing/2014/main" id="{4196D4E2-048D-4C6A-821D-DCCD7BF88F89}"/>
              </a:ext>
            </a:extLst>
          </p:cNvPr>
          <p:cNvCxnSpPr>
            <a:cxnSpLocks/>
          </p:cNvCxnSpPr>
          <p:nvPr/>
        </p:nvCxnSpPr>
        <p:spPr>
          <a:xfrm flipH="1">
            <a:off x="4960293" y="3486684"/>
            <a:ext cx="256338" cy="443083"/>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4F900955-5D67-4F58-82A9-4553D8B27B48}"/>
              </a:ext>
            </a:extLst>
          </p:cNvPr>
          <p:cNvSpPr txBox="1"/>
          <p:nvPr/>
        </p:nvSpPr>
        <p:spPr>
          <a:xfrm>
            <a:off x="1227807" y="3177139"/>
            <a:ext cx="1685236" cy="338554"/>
          </a:xfrm>
          <a:prstGeom prst="rect">
            <a:avLst/>
          </a:prstGeom>
          <a:noFill/>
        </p:spPr>
        <p:txBody>
          <a:bodyPr wrap="square" rtlCol="0">
            <a:spAutoFit/>
          </a:bodyPr>
          <a:lstStyle/>
          <a:p>
            <a:pPr algn="ct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/2=0.025</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6" name="直線矢印コネクタ 15">
            <a:extLst>
              <a:ext uri="{FF2B5EF4-FFF2-40B4-BE49-F238E27FC236}">
                <a16:creationId xmlns:a16="http://schemas.microsoft.com/office/drawing/2014/main" id="{5A552CCC-BC1F-4B4E-B7DF-A28AE2089F2A}"/>
              </a:ext>
            </a:extLst>
          </p:cNvPr>
          <p:cNvCxnSpPr>
            <a:cxnSpLocks/>
          </p:cNvCxnSpPr>
          <p:nvPr/>
        </p:nvCxnSpPr>
        <p:spPr>
          <a:xfrm>
            <a:off x="2537585" y="3455915"/>
            <a:ext cx="335113" cy="47385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80ED5AE1-9ED9-461D-98A3-91492D34B145}"/>
              </a:ext>
            </a:extLst>
          </p:cNvPr>
          <p:cNvCxnSpPr>
            <a:cxnSpLocks/>
          </p:cNvCxnSpPr>
          <p:nvPr/>
        </p:nvCxnSpPr>
        <p:spPr>
          <a:xfrm>
            <a:off x="4916867" y="4326377"/>
            <a:ext cx="1275767"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C9753EDC-73B8-4A63-A8E9-66D86289B550}"/>
              </a:ext>
            </a:extLst>
          </p:cNvPr>
          <p:cNvCxnSpPr>
            <a:cxnSpLocks/>
          </p:cNvCxnSpPr>
          <p:nvPr/>
        </p:nvCxnSpPr>
        <p:spPr>
          <a:xfrm flipH="1">
            <a:off x="1572144" y="4326377"/>
            <a:ext cx="1378225"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C192916-5C66-4B54-800D-5AA1D925EBA5}"/>
              </a:ext>
            </a:extLst>
          </p:cNvPr>
          <p:cNvCxnSpPr>
            <a:cxnSpLocks/>
          </p:cNvCxnSpPr>
          <p:nvPr/>
        </p:nvCxnSpPr>
        <p:spPr>
          <a:xfrm flipH="1">
            <a:off x="4900347" y="3143250"/>
            <a:ext cx="5028" cy="1368241"/>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C13BD6B-3753-48FE-861E-330853D16C1B}"/>
              </a:ext>
            </a:extLst>
          </p:cNvPr>
          <p:cNvCxnSpPr>
            <a:cxnSpLocks/>
          </p:cNvCxnSpPr>
          <p:nvPr/>
        </p:nvCxnSpPr>
        <p:spPr>
          <a:xfrm flipH="1">
            <a:off x="2950369" y="3143250"/>
            <a:ext cx="2381" cy="1368241"/>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C24EDE9B-ACE2-4E19-93EE-1A3193F754F7}"/>
              </a:ext>
            </a:extLst>
          </p:cNvPr>
          <p:cNvSpPr txBox="1"/>
          <p:nvPr/>
        </p:nvSpPr>
        <p:spPr>
          <a:xfrm>
            <a:off x="5087881" y="4341460"/>
            <a:ext cx="960799" cy="338554"/>
          </a:xfrm>
          <a:prstGeom prst="rect">
            <a:avLst/>
          </a:prstGeom>
          <a:noFill/>
        </p:spPr>
        <p:txBody>
          <a:bodyPr wrap="square" rtlCol="0">
            <a:spAutoFit/>
          </a:bodyPr>
          <a:lstStyle/>
          <a:p>
            <a:pPr algn="ct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棄却域</a:t>
            </a:r>
          </a:p>
        </p:txBody>
      </p:sp>
      <p:sp>
        <p:nvSpPr>
          <p:cNvPr id="23" name="テキスト ボックス 22">
            <a:extLst>
              <a:ext uri="{FF2B5EF4-FFF2-40B4-BE49-F238E27FC236}">
                <a16:creationId xmlns:a16="http://schemas.microsoft.com/office/drawing/2014/main" id="{0329E9D8-DABC-4810-ABC6-21E2F6DA387A}"/>
              </a:ext>
            </a:extLst>
          </p:cNvPr>
          <p:cNvSpPr txBox="1"/>
          <p:nvPr/>
        </p:nvSpPr>
        <p:spPr>
          <a:xfrm>
            <a:off x="1802037" y="4331712"/>
            <a:ext cx="960799" cy="338554"/>
          </a:xfrm>
          <a:prstGeom prst="rect">
            <a:avLst/>
          </a:prstGeom>
          <a:noFill/>
        </p:spPr>
        <p:txBody>
          <a:bodyPr wrap="square" rtlCol="0">
            <a:spAutoFit/>
          </a:bodyPr>
          <a:lstStyle/>
          <a:p>
            <a:pPr algn="ct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棄却域</a:t>
            </a:r>
          </a:p>
        </p:txBody>
      </p:sp>
      <p:graphicFrame>
        <p:nvGraphicFramePr>
          <p:cNvPr id="28" name="オブジェクト 27">
            <a:extLst>
              <a:ext uri="{FF2B5EF4-FFF2-40B4-BE49-F238E27FC236}">
                <a16:creationId xmlns:a16="http://schemas.microsoft.com/office/drawing/2014/main" id="{AD3D3DF4-B14B-45B5-A016-22601FC1A26F}"/>
              </a:ext>
            </a:extLst>
          </p:cNvPr>
          <p:cNvGraphicFramePr>
            <a:graphicFrameLocks noChangeAspect="1"/>
          </p:cNvGraphicFramePr>
          <p:nvPr>
            <p:extLst>
              <p:ext uri="{D42A27DB-BD31-4B8C-83A1-F6EECF244321}">
                <p14:modId xmlns:p14="http://schemas.microsoft.com/office/powerpoint/2010/main" val="1099476755"/>
              </p:ext>
            </p:extLst>
          </p:nvPr>
        </p:nvGraphicFramePr>
        <p:xfrm>
          <a:off x="6214159" y="3894730"/>
          <a:ext cx="814403" cy="593461"/>
        </p:xfrm>
        <a:graphic>
          <a:graphicData uri="http://schemas.openxmlformats.org/presentationml/2006/ole">
            <mc:AlternateContent xmlns:mc="http://schemas.openxmlformats.org/markup-compatibility/2006">
              <mc:Choice xmlns:v="urn:schemas-microsoft-com:vml" Requires="v">
                <p:oleObj spid="_x0000_s8364" name="Equation" r:id="rId5" imgW="330120" imgH="241200" progId="Equation.DSMT4">
                  <p:embed/>
                </p:oleObj>
              </mc:Choice>
              <mc:Fallback>
                <p:oleObj name="Equation" r:id="rId5" imgW="330120" imgH="241200" progId="Equation.DSMT4">
                  <p:embed/>
                  <p:pic>
                    <p:nvPicPr>
                      <p:cNvPr id="23" name="オブジェクト 22">
                        <a:extLst>
                          <a:ext uri="{FF2B5EF4-FFF2-40B4-BE49-F238E27FC236}">
                            <a16:creationId xmlns:a16="http://schemas.microsoft.com/office/drawing/2014/main" id="{FD4EF21D-7EAB-4C66-AC64-3FDE60C58D22}"/>
                          </a:ext>
                        </a:extLst>
                      </p:cNvPr>
                      <p:cNvPicPr>
                        <a:picLocks noChangeAspect="1" noChangeArrowheads="1"/>
                      </p:cNvPicPr>
                      <p:nvPr/>
                    </p:nvPicPr>
                    <p:blipFill>
                      <a:blip r:embed="rId6"/>
                      <a:srcRect/>
                      <a:stretch>
                        <a:fillRect/>
                      </a:stretch>
                    </p:blipFill>
                    <p:spPr bwMode="auto">
                      <a:xfrm>
                        <a:off x="6214159" y="3894730"/>
                        <a:ext cx="814403" cy="593461"/>
                      </a:xfrm>
                      <a:prstGeom prst="rect">
                        <a:avLst/>
                      </a:prstGeom>
                      <a:noFill/>
                    </p:spPr>
                  </p:pic>
                </p:oleObj>
              </mc:Fallback>
            </mc:AlternateContent>
          </a:graphicData>
        </a:graphic>
      </p:graphicFrame>
      <p:graphicFrame>
        <p:nvGraphicFramePr>
          <p:cNvPr id="29" name="オブジェクト 28">
            <a:extLst>
              <a:ext uri="{FF2B5EF4-FFF2-40B4-BE49-F238E27FC236}">
                <a16:creationId xmlns:a16="http://schemas.microsoft.com/office/drawing/2014/main" id="{C3F75ABF-1AC7-49D2-B79A-51267B607F47}"/>
              </a:ext>
            </a:extLst>
          </p:cNvPr>
          <p:cNvGraphicFramePr>
            <a:graphicFrameLocks noChangeAspect="1"/>
          </p:cNvGraphicFramePr>
          <p:nvPr>
            <p:extLst>
              <p:ext uri="{D42A27DB-BD31-4B8C-83A1-F6EECF244321}">
                <p14:modId xmlns:p14="http://schemas.microsoft.com/office/powerpoint/2010/main" val="1141954258"/>
              </p:ext>
            </p:extLst>
          </p:nvPr>
        </p:nvGraphicFramePr>
        <p:xfrm>
          <a:off x="6681788" y="4725144"/>
          <a:ext cx="1471612" cy="1079500"/>
        </p:xfrm>
        <a:graphic>
          <a:graphicData uri="http://schemas.openxmlformats.org/presentationml/2006/ole">
            <mc:AlternateContent xmlns:mc="http://schemas.openxmlformats.org/markup-compatibility/2006">
              <mc:Choice xmlns:v="urn:schemas-microsoft-com:vml" Requires="v">
                <p:oleObj spid="_x0000_s8365" name="Equation" r:id="rId7" imgW="965160" imgH="711000" progId="Equation.DSMT4">
                  <p:embed/>
                </p:oleObj>
              </mc:Choice>
              <mc:Fallback>
                <p:oleObj name="Equation" r:id="rId7" imgW="965160" imgH="711000" progId="Equation.DSMT4">
                  <p:embed/>
                  <p:pic>
                    <p:nvPicPr>
                      <p:cNvPr id="28" name="オブジェクト 27">
                        <a:extLst>
                          <a:ext uri="{FF2B5EF4-FFF2-40B4-BE49-F238E27FC236}">
                            <a16:creationId xmlns:a16="http://schemas.microsoft.com/office/drawing/2014/main" id="{AD3D3DF4-B14B-45B5-A016-22601FC1A26F}"/>
                          </a:ext>
                        </a:extLst>
                      </p:cNvPr>
                      <p:cNvPicPr>
                        <a:picLocks noChangeAspect="1" noChangeArrowheads="1"/>
                      </p:cNvPicPr>
                      <p:nvPr/>
                    </p:nvPicPr>
                    <p:blipFill>
                      <a:blip r:embed="rId8"/>
                      <a:srcRect/>
                      <a:stretch>
                        <a:fillRect/>
                      </a:stretch>
                    </p:blipFill>
                    <p:spPr bwMode="auto">
                      <a:xfrm>
                        <a:off x="6681788" y="4725144"/>
                        <a:ext cx="1471612" cy="1079500"/>
                      </a:xfrm>
                      <a:prstGeom prst="rect">
                        <a:avLst/>
                      </a:prstGeom>
                      <a:noFill/>
                    </p:spPr>
                  </p:pic>
                </p:oleObj>
              </mc:Fallback>
            </mc:AlternateContent>
          </a:graphicData>
        </a:graphic>
      </p:graphicFrame>
      <p:sp>
        <p:nvSpPr>
          <p:cNvPr id="30" name="テキスト ボックス 29">
            <a:extLst>
              <a:ext uri="{FF2B5EF4-FFF2-40B4-BE49-F238E27FC236}">
                <a16:creationId xmlns:a16="http://schemas.microsoft.com/office/drawing/2014/main" id="{8C256CC8-F101-4D0C-9938-5D46F1A2145B}"/>
              </a:ext>
            </a:extLst>
          </p:cNvPr>
          <p:cNvSpPr txBox="1"/>
          <p:nvPr/>
        </p:nvSpPr>
        <p:spPr>
          <a:xfrm>
            <a:off x="4725662" y="3166654"/>
            <a:ext cx="1685236" cy="338554"/>
          </a:xfrm>
          <a:prstGeom prst="rect">
            <a:avLst/>
          </a:prstGeom>
          <a:noFill/>
        </p:spPr>
        <p:txBody>
          <a:bodyPr wrap="square" rtlCol="0">
            <a:spAutoFit/>
          </a:bodyPr>
          <a:lstStyle/>
          <a:p>
            <a:pPr algn="ct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/2=0.025</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33" name="コネクタ: 曲線 32">
            <a:extLst>
              <a:ext uri="{FF2B5EF4-FFF2-40B4-BE49-F238E27FC236}">
                <a16:creationId xmlns:a16="http://schemas.microsoft.com/office/drawing/2014/main" id="{A2885076-948C-4404-BE61-A5515F523865}"/>
              </a:ext>
            </a:extLst>
          </p:cNvPr>
          <p:cNvCxnSpPr>
            <a:cxnSpLocks/>
          </p:cNvCxnSpPr>
          <p:nvPr/>
        </p:nvCxnSpPr>
        <p:spPr>
          <a:xfrm rot="16200000" flipV="1">
            <a:off x="6931071" y="4299910"/>
            <a:ext cx="491282" cy="334029"/>
          </a:xfrm>
          <a:prstGeom prst="curvedConnector3">
            <a:avLst>
              <a:gd name="adj1" fmla="val 9847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D16CD082-D87D-493A-B635-BC279AB4C208}"/>
              </a:ext>
            </a:extLst>
          </p:cNvPr>
          <p:cNvSpPr txBox="1"/>
          <p:nvPr/>
        </p:nvSpPr>
        <p:spPr>
          <a:xfrm>
            <a:off x="4512955" y="4471451"/>
            <a:ext cx="807823" cy="400110"/>
          </a:xfrm>
          <a:prstGeom prst="rect">
            <a:avLst/>
          </a:prstGeom>
          <a:noFill/>
        </p:spPr>
        <p:txBody>
          <a:bodyPr wrap="squar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1.96</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9" name="テキスト ボックス 38">
            <a:extLst>
              <a:ext uri="{FF2B5EF4-FFF2-40B4-BE49-F238E27FC236}">
                <a16:creationId xmlns:a16="http://schemas.microsoft.com/office/drawing/2014/main" id="{2B3E923C-D9D5-4FFB-842F-0440E95FD210}"/>
              </a:ext>
            </a:extLst>
          </p:cNvPr>
          <p:cNvSpPr txBox="1"/>
          <p:nvPr/>
        </p:nvSpPr>
        <p:spPr>
          <a:xfrm>
            <a:off x="2553075" y="4479959"/>
            <a:ext cx="807823" cy="400110"/>
          </a:xfrm>
          <a:prstGeom prst="rect">
            <a:avLst/>
          </a:prstGeom>
          <a:noFill/>
        </p:spPr>
        <p:txBody>
          <a:bodyPr wrap="squar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-1.96</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0" name="テキスト ボックス 39">
            <a:extLst>
              <a:ext uri="{FF2B5EF4-FFF2-40B4-BE49-F238E27FC236}">
                <a16:creationId xmlns:a16="http://schemas.microsoft.com/office/drawing/2014/main" id="{E2C99F09-58EB-4E3A-A4C5-7E54BBC15498}"/>
              </a:ext>
            </a:extLst>
          </p:cNvPr>
          <p:cNvSpPr txBox="1"/>
          <p:nvPr/>
        </p:nvSpPr>
        <p:spPr>
          <a:xfrm>
            <a:off x="1861358" y="5083460"/>
            <a:ext cx="4317008" cy="830997"/>
          </a:xfrm>
          <a:prstGeom prst="rect">
            <a:avLst/>
          </a:prstGeom>
          <a:noFill/>
          <a:ln w="28575">
            <a:solidFill>
              <a:srgbClr val="FFC000"/>
            </a:solidFill>
          </a:ln>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検定統計量｜</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｜が限界値（</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α=0.025</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1.96</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）より大きければ，</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群の母平均に差があると判定（帰無仮説を棄却して対立仮説を採択）</a:t>
            </a:r>
          </a:p>
        </p:txBody>
      </p:sp>
      <p:sp>
        <p:nvSpPr>
          <p:cNvPr id="41" name="テキスト ボックス 40">
            <a:extLst>
              <a:ext uri="{FF2B5EF4-FFF2-40B4-BE49-F238E27FC236}">
                <a16:creationId xmlns:a16="http://schemas.microsoft.com/office/drawing/2014/main" id="{0F55C699-4D5C-4319-899D-E85F8ED21099}"/>
              </a:ext>
            </a:extLst>
          </p:cNvPr>
          <p:cNvSpPr txBox="1"/>
          <p:nvPr/>
        </p:nvSpPr>
        <p:spPr>
          <a:xfrm>
            <a:off x="4725662" y="2477548"/>
            <a:ext cx="415498" cy="669414"/>
          </a:xfrm>
          <a:prstGeom prst="rect">
            <a:avLst/>
          </a:prstGeom>
          <a:solidFill>
            <a:srgbClr val="00B0F0"/>
          </a:solidFill>
        </p:spPr>
        <p:txBody>
          <a:bodyPr vert="eaVert"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42" name="テキスト ボックス 41">
            <a:extLst>
              <a:ext uri="{FF2B5EF4-FFF2-40B4-BE49-F238E27FC236}">
                <a16:creationId xmlns:a16="http://schemas.microsoft.com/office/drawing/2014/main" id="{D8D57AA5-8C61-4C7D-9BD1-582269DB4020}"/>
              </a:ext>
            </a:extLst>
          </p:cNvPr>
          <p:cNvSpPr txBox="1"/>
          <p:nvPr/>
        </p:nvSpPr>
        <p:spPr>
          <a:xfrm>
            <a:off x="2722133" y="2486206"/>
            <a:ext cx="415498" cy="669414"/>
          </a:xfrm>
          <a:prstGeom prst="rect">
            <a:avLst/>
          </a:prstGeom>
          <a:solidFill>
            <a:srgbClr val="00B0F0"/>
          </a:solidFill>
        </p:spPr>
        <p:txBody>
          <a:bodyPr vert="eaVert"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cxnSp>
        <p:nvCxnSpPr>
          <p:cNvPr id="45" name="コネクタ: 曲線 44">
            <a:extLst>
              <a:ext uri="{FF2B5EF4-FFF2-40B4-BE49-F238E27FC236}">
                <a16:creationId xmlns:a16="http://schemas.microsoft.com/office/drawing/2014/main" id="{38AA13F6-6B53-4DCA-8798-6B461015DEEE}"/>
              </a:ext>
            </a:extLst>
          </p:cNvPr>
          <p:cNvCxnSpPr>
            <a:cxnSpLocks/>
          </p:cNvCxnSpPr>
          <p:nvPr/>
        </p:nvCxnSpPr>
        <p:spPr>
          <a:xfrm rot="10800000" flipV="1">
            <a:off x="5141160" y="2312667"/>
            <a:ext cx="510741" cy="374261"/>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A5A16393-90AD-4E00-B969-00C2C016C531}"/>
              </a:ext>
            </a:extLst>
          </p:cNvPr>
          <p:cNvSpPr txBox="1"/>
          <p:nvPr/>
        </p:nvSpPr>
        <p:spPr>
          <a:xfrm>
            <a:off x="5633205" y="2125930"/>
            <a:ext cx="2147575"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自由度が関係なくて簡単だが，母分散が既知でなければならない</a:t>
            </a:r>
          </a:p>
        </p:txBody>
      </p:sp>
      <p:sp>
        <p:nvSpPr>
          <p:cNvPr id="48" name="テキスト ボックス 47">
            <a:extLst>
              <a:ext uri="{FF2B5EF4-FFF2-40B4-BE49-F238E27FC236}">
                <a16:creationId xmlns:a16="http://schemas.microsoft.com/office/drawing/2014/main" id="{CB9D4CA5-DBAF-47F4-AD08-AE23D4BE9152}"/>
              </a:ext>
            </a:extLst>
          </p:cNvPr>
          <p:cNvSpPr txBox="1"/>
          <p:nvPr/>
        </p:nvSpPr>
        <p:spPr>
          <a:xfrm>
            <a:off x="2914668" y="4182011"/>
            <a:ext cx="960799"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受容域</a:t>
            </a:r>
          </a:p>
        </p:txBody>
      </p:sp>
      <p:sp>
        <p:nvSpPr>
          <p:cNvPr id="49" name="テキスト ボックス 48">
            <a:extLst>
              <a:ext uri="{FF2B5EF4-FFF2-40B4-BE49-F238E27FC236}">
                <a16:creationId xmlns:a16="http://schemas.microsoft.com/office/drawing/2014/main" id="{F4CC4AC2-C743-4F08-BCF4-F73180164A7E}"/>
              </a:ext>
            </a:extLst>
          </p:cNvPr>
          <p:cNvSpPr txBox="1"/>
          <p:nvPr/>
        </p:nvSpPr>
        <p:spPr>
          <a:xfrm>
            <a:off x="3913849" y="4186736"/>
            <a:ext cx="960799"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受容域</a:t>
            </a:r>
          </a:p>
        </p:txBody>
      </p:sp>
    </p:spTree>
    <p:extLst>
      <p:ext uri="{BB962C8B-B14F-4D97-AF65-F5344CB8AC3E}">
        <p14:creationId xmlns:p14="http://schemas.microsoft.com/office/powerpoint/2010/main" val="3433587128"/>
      </p:ext>
    </p:extLst>
  </p:cSld>
  <p:clrMapOvr>
    <a:masterClrMapping/>
  </p:clrMapOvr>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28488</TotalTime>
  <Words>3371</Words>
  <Application>Microsoft Office PowerPoint</Application>
  <PresentationFormat>画面に合わせる (4:3)</PresentationFormat>
  <Paragraphs>404</Paragraphs>
  <Slides>35</Slides>
  <Notes>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4" baseType="lpstr">
      <vt:lpstr>Mead Bold</vt:lpstr>
      <vt:lpstr>Meiryo UI</vt:lpstr>
      <vt:lpstr>ＭＳ Ｐゴシック</vt:lpstr>
      <vt:lpstr>ＭＳ ゴシック</vt:lpstr>
      <vt:lpstr>Calibri</vt:lpstr>
      <vt:lpstr>Cambria Math</vt:lpstr>
      <vt:lpstr>Times New Roman</vt:lpstr>
      <vt:lpstr>TS010336811</vt:lpstr>
      <vt:lpstr>Equation</vt:lpstr>
      <vt:lpstr>入門 統計学　第７章</vt:lpstr>
      <vt:lpstr>7.2　もっともよく使われる検定 2群（標本）の平均の差の検定</vt:lpstr>
      <vt:lpstr>7.2　対応関係 データの取り方によって検定方法が異なる</vt:lpstr>
      <vt:lpstr>7.3　対応のない2群の検定 仮説の設定</vt:lpstr>
      <vt:lpstr>前章の母平均の検定との違い（難しさ）</vt:lpstr>
      <vt:lpstr>平均の差を検定統計量とすれば解決</vt:lpstr>
      <vt:lpstr>平均の差の分布では平均や分散はどうなる？ 分散の加法性</vt:lpstr>
      <vt:lpstr>検定統計量① 　母分散が既知の場合（ｚ検定）</vt:lpstr>
      <vt:lpstr>対応のない2群の平均の差のz検定</vt:lpstr>
      <vt:lpstr>検定統計量② 母分散が未知の場合（ｔ検定）</vt:lpstr>
      <vt:lpstr>対応のない2群の平均の差のｔ検定 （スチューデントのｔ検定）</vt:lpstr>
      <vt:lpstr>スチューデントのｔ検定の例題 （第1章のキュウリの収量）</vt:lpstr>
      <vt:lpstr>スチューデントのｔ検定の例題　続き</vt:lpstr>
      <vt:lpstr>スチューデントのｔ検定の例題　続き</vt:lpstr>
      <vt:lpstr>例題の効果量の推定と検出力の計算 （G*power）</vt:lpstr>
      <vt:lpstr>補足　Excel分析ツールを使った検定</vt:lpstr>
      <vt:lpstr>7.4　対応のある2群の平均の差の検定</vt:lpstr>
      <vt:lpstr>個体差（図）</vt:lpstr>
      <vt:lpstr>検定統計量</vt:lpstr>
      <vt:lpstr>例題　施肥前後の成長速度の差の検定 （対応のある2群の平均の差のｔ検定）</vt:lpstr>
      <vt:lpstr>例題　施肥前後の成長速度の差の検定　続き</vt:lpstr>
      <vt:lpstr>例題　施肥前後の成長速度の差の検定　続き</vt:lpstr>
      <vt:lpstr>例題の検出力分析（G*power)</vt:lpstr>
      <vt:lpstr>補足　分析ツールを使った検定</vt:lpstr>
      <vt:lpstr>（2群の平均の差の検定を実施するための） ２つの条件</vt:lpstr>
      <vt:lpstr>ウェルチのｔ検定 （両群の異なる分散を残して検定する方法）</vt:lpstr>
      <vt:lpstr>スチューデントのｔ検定（普通のｔ検定）と ウェルチのｔ検定の使い分け方</vt:lpstr>
      <vt:lpstr>7.5　等分散の検定（F検定） ２標本の真の分散が等しいか異なるかを検証</vt:lpstr>
      <vt:lpstr>いろいろな場面で使える等分散の検定</vt:lpstr>
      <vt:lpstr>等分散の検定統計量Ｆ （等分散の検定はＦ検定）</vt:lpstr>
      <vt:lpstr>例題　キュウリ収量の事例における等分散の検定 （ｔ検定の予備検定として）</vt:lpstr>
      <vt:lpstr>事例の続き</vt:lpstr>
      <vt:lpstr>例題の検出力分析 （G*power)</vt:lpstr>
      <vt:lpstr>補足　分析ツールを使った検定</vt:lpstr>
      <vt:lpstr>以上で第7章は終了です。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2526</cp:revision>
  <dcterms:created xsi:type="dcterms:W3CDTF">2012-01-27T05:21:34Z</dcterms:created>
  <dcterms:modified xsi:type="dcterms:W3CDTF">2021-07-07T09:24:03Z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2350649</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